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emf" ContentType="image/x-emf"/>
  <Default Extension="xls" ContentType="application/vnd.ms-excel"/>
  <Default Extension="rels" ContentType="application/vnd.openxmlformats-package.relationships+xml"/>
  <Default Extension="xml" ContentType="application/xml"/>
  <Default Extension="wav" ContentType="audio/wav"/>
  <Default Extension="vml" ContentType="application/vnd.openxmlformats-officedocument.vmlDrawing"/>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xml" ContentType="application/vnd.openxmlformats-officedocument.presentationml.tags+xml"/>
  <Override PartName="/ppt/notesSlides/notesSlide4.xml" ContentType="application/vnd.openxmlformats-officedocument.presentationml.notesSlide+xml"/>
  <Override PartName="/ppt/tags/tag2.xml" ContentType="application/vnd.openxmlformats-officedocument.presentationml.tags+xml"/>
  <Override PartName="/ppt/notesSlides/notesSlide5.xml" ContentType="application/vnd.openxmlformats-officedocument.presentationml.notesSlide+xml"/>
  <Override PartName="/ppt/tags/tag3.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4.xml" ContentType="application/vnd.openxmlformats-officedocument.presentationml.tags+xml"/>
  <Override PartName="/ppt/notesSlides/notesSlide8.xml" ContentType="application/vnd.openxmlformats-officedocument.presentationml.notesSlide+xml"/>
  <Override PartName="/ppt/tags/tag5.xml" ContentType="application/vnd.openxmlformats-officedocument.presentationml.tags+xml"/>
  <Override PartName="/ppt/notesSlides/notesSlide9.xml" ContentType="application/vnd.openxmlformats-officedocument.presentationml.notesSlide+xml"/>
  <Override PartName="/ppt/tags/tag6.xml" ContentType="application/vnd.openxmlformats-officedocument.presentationml.tags+xml"/>
  <Override PartName="/ppt/notesSlides/notesSlide10.xml" ContentType="application/vnd.openxmlformats-officedocument.presentationml.notesSlide+xml"/>
  <Override PartName="/ppt/tags/tag7.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ags/tag8.xml" ContentType="application/vnd.openxmlformats-officedocument.presentationml.tag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rts/chart1.xml" ContentType="application/vnd.openxmlformats-officedocument.drawingml.chart+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tags/tag9.xml" ContentType="application/vnd.openxmlformats-officedocument.presentationml.tags+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charts/chart2.xml" ContentType="application/vnd.openxmlformats-officedocument.drawingml.chart+xml"/>
  <Override PartName="/ppt/notesSlides/notesSlide56.xml" ContentType="application/vnd.openxmlformats-officedocument.presentationml.notesSlide+xml"/>
  <Override PartName="/ppt/tags/tag10.xml" ContentType="application/vnd.openxmlformats-officedocument.presentationml.tags+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charts/chart3.xml" ContentType="application/vnd.openxmlformats-officedocument.drawingml.chart+xml"/>
  <Override PartName="/ppt/drawings/drawing1.xml" ContentType="application/vnd.openxmlformats-officedocument.drawingml.chartshapes+xml"/>
  <Override PartName="/ppt/notesSlides/notesSlide61.xml" ContentType="application/vnd.openxmlformats-officedocument.presentationml.notesSlide+xml"/>
  <Override PartName="/ppt/charts/chart4.xml" ContentType="application/vnd.openxmlformats-officedocument.drawingml.chart+xml"/>
  <Override PartName="/ppt/drawings/drawing2.xml" ContentType="application/vnd.openxmlformats-officedocument.drawingml.chartshapes+xml"/>
  <Override PartName="/ppt/charts/chart5.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3.xml" ContentType="application/vnd.openxmlformats-officedocument.drawingml.chartshapes+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charts/chart6.xml" ContentType="application/vnd.openxmlformats-officedocument.drawingml.chart+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charts/chart7.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notesSlides/notesSlide134.xml" ContentType="application/vnd.openxmlformats-officedocument.presentationml.notesSlide+xml"/>
  <Override PartName="/ppt/notesSlides/notesSlide135.xml" ContentType="application/vnd.openxmlformats-officedocument.presentationml.notesSlide+xml"/>
  <Override PartName="/ppt/notesSlides/notesSlide136.xml" ContentType="application/vnd.openxmlformats-officedocument.presentationml.notesSlide+xml"/>
  <Override PartName="/ppt/notesSlides/notesSlide137.xml" ContentType="application/vnd.openxmlformats-officedocument.presentationml.notesSlide+xml"/>
  <Override PartName="/ppt/notesSlides/notesSlide138.xml" ContentType="application/vnd.openxmlformats-officedocument.presentationml.notesSlide+xml"/>
  <Override PartName="/ppt/charts/chart8.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39.xml" ContentType="application/vnd.openxmlformats-officedocument.presentationml.notesSlide+xml"/>
  <Override PartName="/ppt/charts/chart9.xml" ContentType="application/vnd.openxmlformats-officedocument.drawingml.chart+xml"/>
  <Override PartName="/ppt/charts/chart10.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40.xml" ContentType="application/vnd.openxmlformats-officedocument.presentationml.notesSlide+xml"/>
  <Override PartName="/ppt/charts/chart11.xml" ContentType="application/vnd.openxmlformats-officedocument.drawingml.chart+xml"/>
  <Override PartName="/ppt/notesSlides/notesSlide141.xml" ContentType="application/vnd.openxmlformats-officedocument.presentationml.notesSlide+xml"/>
  <Override PartName="/ppt/notesSlides/notesSlide142.xml" ContentType="application/vnd.openxmlformats-officedocument.presentationml.notesSlide+xml"/>
  <Override PartName="/ppt/charts/chart12.xml" ContentType="application/vnd.openxmlformats-officedocument.drawingml.chart+xml"/>
  <Override PartName="/ppt/drawings/drawing4.xml" ContentType="application/vnd.openxmlformats-officedocument.drawingml.chartshapes+xml"/>
  <Override PartName="/ppt/notesSlides/notesSlide143.xml" ContentType="application/vnd.openxmlformats-officedocument.presentationml.notesSlide+xml"/>
  <Override PartName="/ppt/notesSlides/notesSlide144.xml" ContentType="application/vnd.openxmlformats-officedocument.presentationml.notesSlide+xml"/>
  <Override PartName="/ppt/charts/chart13.xml" ContentType="application/vnd.openxmlformats-officedocument.drawingml.chart+xml"/>
  <Override PartName="/ppt/theme/themeOverride1.xml" ContentType="application/vnd.openxmlformats-officedocument.themeOverride+xml"/>
  <Override PartName="/ppt/drawings/drawing5.xml" ContentType="application/vnd.openxmlformats-officedocument.drawingml.chartshapes+xml"/>
  <Override PartName="/ppt/notesSlides/notesSlide145.xml" ContentType="application/vnd.openxmlformats-officedocument.presentationml.notesSlide+xml"/>
  <Override PartName="/ppt/notesSlides/notesSlide146.xml" ContentType="application/vnd.openxmlformats-officedocument.presentationml.notesSlide+xml"/>
  <Override PartName="/ppt/charts/chart14.xml" ContentType="application/vnd.openxmlformats-officedocument.drawingml.chart+xml"/>
  <Override PartName="/ppt/tags/tag11.xml" ContentType="application/vnd.openxmlformats-officedocument.presentationml.tags+xml"/>
  <Override PartName="/ppt/notesSlides/notesSlide147.xml" ContentType="application/vnd.openxmlformats-officedocument.presentationml.notesSlide+xml"/>
  <Override PartName="/ppt/notesSlides/notesSlide148.xml" ContentType="application/vnd.openxmlformats-officedocument.presentationml.notesSlide+xml"/>
  <Override PartName="/ppt/notesSlides/notesSlide149.xml" ContentType="application/vnd.openxmlformats-officedocument.presentationml.notesSlide+xml"/>
  <Override PartName="/ppt/tags/tag12.xml" ContentType="application/vnd.openxmlformats-officedocument.presentationml.tags+xml"/>
  <Override PartName="/ppt/notesSlides/notesSlide150.xml" ContentType="application/vnd.openxmlformats-officedocument.presentationml.notesSlide+xml"/>
  <Override PartName="/ppt/notesSlides/notesSlide151.xml" ContentType="application/vnd.openxmlformats-officedocument.presentationml.notesSlide+xml"/>
  <Override PartName="/ppt/charts/chart15.xml" ContentType="application/vnd.openxmlformats-officedocument.drawingml.chart+xml"/>
  <Override PartName="/ppt/notesSlides/notesSlide152.xml" ContentType="application/vnd.openxmlformats-officedocument.presentationml.notesSlide+xml"/>
  <Override PartName="/ppt/tags/tag13.xml" ContentType="application/vnd.openxmlformats-officedocument.presentationml.tags+xml"/>
  <Override PartName="/ppt/notesSlides/notesSlide153.xml" ContentType="application/vnd.openxmlformats-officedocument.presentationml.notesSlide+xml"/>
  <Override PartName="/ppt/notesSlides/notesSlide154.xml" ContentType="application/vnd.openxmlformats-officedocument.presentationml.notesSlide+xml"/>
  <Override PartName="/ppt/notesSlides/notesSlide155.xml" ContentType="application/vnd.openxmlformats-officedocument.presentationml.notesSlide+xml"/>
  <Override PartName="/ppt/notesSlides/notesSlide156.xml" ContentType="application/vnd.openxmlformats-officedocument.presentationml.notesSlide+xml"/>
  <Override PartName="/ppt/notesSlides/notesSlide157.xml" ContentType="application/vnd.openxmlformats-officedocument.presentationml.notesSlide+xml"/>
  <Override PartName="/ppt/notesSlides/notesSlide158.xml" ContentType="application/vnd.openxmlformats-officedocument.presentationml.notesSlide+xml"/>
  <Override PartName="/ppt/notesSlides/notesSlide159.xml" ContentType="application/vnd.openxmlformats-officedocument.presentationml.notesSlide+xml"/>
  <Override PartName="/ppt/notesSlides/notesSlide160.xml" ContentType="application/vnd.openxmlformats-officedocument.presentationml.notesSlide+xml"/>
  <Override PartName="/ppt/notesSlides/notesSlide161.xml" ContentType="application/vnd.openxmlformats-officedocument.presentationml.notesSlide+xml"/>
  <Override PartName="/ppt/notesSlides/notesSlide162.xml" ContentType="application/vnd.openxmlformats-officedocument.presentationml.notesSlide+xml"/>
  <Override PartName="/ppt/notesSlides/notesSlide163.xml" ContentType="application/vnd.openxmlformats-officedocument.presentationml.notesSlide+xml"/>
  <Override PartName="/ppt/notesSlides/notesSlide164.xml" ContentType="application/vnd.openxmlformats-officedocument.presentationml.notesSlide+xml"/>
  <Override PartName="/ppt/notesSlides/notesSlide165.xml" ContentType="application/vnd.openxmlformats-officedocument.presentationml.notesSlide+xml"/>
  <Override PartName="/ppt/notesSlides/notesSlide166.xml" ContentType="application/vnd.openxmlformats-officedocument.presentationml.notesSlide+xml"/>
  <Override PartName="/ppt/notesSlides/notesSlide167.xml" ContentType="application/vnd.openxmlformats-officedocument.presentationml.notesSlide+xml"/>
  <Override PartName="/ppt/notesSlides/notesSlide168.xml" ContentType="application/vnd.openxmlformats-officedocument.presentationml.notesSlide+xml"/>
  <Override PartName="/ppt/notesSlides/notesSlide169.xml" ContentType="application/vnd.openxmlformats-officedocument.presentationml.notesSlide+xml"/>
  <Override PartName="/ppt/notesSlides/notesSlide17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14.xml" ContentType="application/vnd.openxmlformats-officedocument.presentationml.tags+xml"/>
  <Override PartName="/ppt/notesSlides/notesSlide17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72.xml" ContentType="application/vnd.openxmlformats-officedocument.presentationml.notesSlide+xml"/>
  <Override PartName="/ppt/notesSlides/notesSlide173.xml" ContentType="application/vnd.openxmlformats-officedocument.presentationml.notesSlide+xml"/>
  <Override PartName="/ppt/notesSlides/notesSlide174.xml" ContentType="application/vnd.openxmlformats-officedocument.presentationml.notesSlide+xml"/>
  <Override PartName="/ppt/notesSlides/notesSlide175.xml" ContentType="application/vnd.openxmlformats-officedocument.presentationml.notesSlide+xml"/>
  <Override PartName="/ppt/notesSlides/notesSlide176.xml" ContentType="application/vnd.openxmlformats-officedocument.presentationml.notesSlide+xml"/>
  <Override PartName="/ppt/notesSlides/notesSlide177.xml" ContentType="application/vnd.openxmlformats-officedocument.presentationml.notesSlide+xml"/>
  <Override PartName="/ppt/notesSlides/notesSlide17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48" r:id="rId1"/>
  </p:sldMasterIdLst>
  <p:notesMasterIdLst>
    <p:notesMasterId r:id="rId201"/>
  </p:notesMasterIdLst>
  <p:handoutMasterIdLst>
    <p:handoutMasterId r:id="rId202"/>
  </p:handoutMasterIdLst>
  <p:sldIdLst>
    <p:sldId id="4301" r:id="rId2"/>
    <p:sldId id="4385" r:id="rId3"/>
    <p:sldId id="4502" r:id="rId4"/>
    <p:sldId id="4386" r:id="rId5"/>
    <p:sldId id="4387" r:id="rId6"/>
    <p:sldId id="4388" r:id="rId7"/>
    <p:sldId id="4389" r:id="rId8"/>
    <p:sldId id="4390" r:id="rId9"/>
    <p:sldId id="4518" r:id="rId10"/>
    <p:sldId id="4519" r:id="rId11"/>
    <p:sldId id="4391" r:id="rId12"/>
    <p:sldId id="4392" r:id="rId13"/>
    <p:sldId id="4450" r:id="rId14"/>
    <p:sldId id="4446" r:id="rId15"/>
    <p:sldId id="4447" r:id="rId16"/>
    <p:sldId id="4442" r:id="rId17"/>
    <p:sldId id="4524" r:id="rId18"/>
    <p:sldId id="4525" r:id="rId19"/>
    <p:sldId id="4526" r:id="rId20"/>
    <p:sldId id="4544" r:id="rId21"/>
    <p:sldId id="4527" r:id="rId22"/>
    <p:sldId id="4528" r:id="rId23"/>
    <p:sldId id="4529" r:id="rId24"/>
    <p:sldId id="4530" r:id="rId25"/>
    <p:sldId id="4531" r:id="rId26"/>
    <p:sldId id="4532" r:id="rId27"/>
    <p:sldId id="4533" r:id="rId28"/>
    <p:sldId id="4534" r:id="rId29"/>
    <p:sldId id="4535" r:id="rId30"/>
    <p:sldId id="4536" r:id="rId31"/>
    <p:sldId id="4537" r:id="rId32"/>
    <p:sldId id="4538" r:id="rId33"/>
    <p:sldId id="4539" r:id="rId34"/>
    <p:sldId id="4540" r:id="rId35"/>
    <p:sldId id="4541" r:id="rId36"/>
    <p:sldId id="4542" r:id="rId37"/>
    <p:sldId id="4543" r:id="rId38"/>
    <p:sldId id="4500" r:id="rId39"/>
    <p:sldId id="4501" r:id="rId40"/>
    <p:sldId id="4503" r:id="rId41"/>
    <p:sldId id="4504" r:id="rId42"/>
    <p:sldId id="4505" r:id="rId43"/>
    <p:sldId id="4506" r:id="rId44"/>
    <p:sldId id="4507" r:id="rId45"/>
    <p:sldId id="4396" r:id="rId46"/>
    <p:sldId id="4397" r:id="rId47"/>
    <p:sldId id="4510" r:id="rId48"/>
    <p:sldId id="4398" r:id="rId49"/>
    <p:sldId id="4399" r:id="rId50"/>
    <p:sldId id="4400" r:id="rId51"/>
    <p:sldId id="4401" r:id="rId52"/>
    <p:sldId id="4402" r:id="rId53"/>
    <p:sldId id="4403" r:id="rId54"/>
    <p:sldId id="4404" r:id="rId55"/>
    <p:sldId id="4441" r:id="rId56"/>
    <p:sldId id="4383" r:id="rId57"/>
    <p:sldId id="4384" r:id="rId58"/>
    <p:sldId id="4395" r:id="rId59"/>
    <p:sldId id="4251" r:id="rId60"/>
    <p:sldId id="4444" r:id="rId61"/>
    <p:sldId id="4443" r:id="rId62"/>
    <p:sldId id="4445" r:id="rId63"/>
    <p:sldId id="4406" r:id="rId64"/>
    <p:sldId id="4407" r:id="rId65"/>
    <p:sldId id="4408" r:id="rId66"/>
    <p:sldId id="4409" r:id="rId67"/>
    <p:sldId id="4410" r:id="rId68"/>
    <p:sldId id="4411" r:id="rId69"/>
    <p:sldId id="4412" r:id="rId70"/>
    <p:sldId id="4413" r:id="rId71"/>
    <p:sldId id="4290" r:id="rId72"/>
    <p:sldId id="4414" r:id="rId73"/>
    <p:sldId id="4293" r:id="rId74"/>
    <p:sldId id="4496" r:id="rId75"/>
    <p:sldId id="4494" r:id="rId76"/>
    <p:sldId id="4495" r:id="rId77"/>
    <p:sldId id="4498" r:id="rId78"/>
    <p:sldId id="4509" r:id="rId79"/>
    <p:sldId id="4499" r:id="rId80"/>
    <p:sldId id="4511" r:id="rId81"/>
    <p:sldId id="4512" r:id="rId82"/>
    <p:sldId id="4513" r:id="rId83"/>
    <p:sldId id="4514" r:id="rId84"/>
    <p:sldId id="4515" r:id="rId85"/>
    <p:sldId id="4520" r:id="rId86"/>
    <p:sldId id="4517" r:id="rId87"/>
    <p:sldId id="4516" r:id="rId88"/>
    <p:sldId id="4521" r:id="rId89"/>
    <p:sldId id="4258" r:id="rId90"/>
    <p:sldId id="4416" r:id="rId91"/>
    <p:sldId id="4417" r:id="rId92"/>
    <p:sldId id="4418" r:id="rId93"/>
    <p:sldId id="4419" r:id="rId94"/>
    <p:sldId id="4420" r:id="rId95"/>
    <p:sldId id="4421" r:id="rId96"/>
    <p:sldId id="4422" r:id="rId97"/>
    <p:sldId id="4423" r:id="rId98"/>
    <p:sldId id="4424" r:id="rId99"/>
    <p:sldId id="4425" r:id="rId100"/>
    <p:sldId id="4426" r:id="rId101"/>
    <p:sldId id="4427" r:id="rId102"/>
    <p:sldId id="4269" r:id="rId103"/>
    <p:sldId id="4270" r:id="rId104"/>
    <p:sldId id="4298" r:id="rId105"/>
    <p:sldId id="4299" r:id="rId106"/>
    <p:sldId id="3433" r:id="rId107"/>
    <p:sldId id="4430" r:id="rId108"/>
    <p:sldId id="4431" r:id="rId109"/>
    <p:sldId id="4432" r:id="rId110"/>
    <p:sldId id="4433" r:id="rId111"/>
    <p:sldId id="4095" r:id="rId112"/>
    <p:sldId id="4434" r:id="rId113"/>
    <p:sldId id="4435" r:id="rId114"/>
    <p:sldId id="4436" r:id="rId115"/>
    <p:sldId id="4437" r:id="rId116"/>
    <p:sldId id="4522" r:id="rId117"/>
    <p:sldId id="4125" r:id="rId118"/>
    <p:sldId id="4439" r:id="rId119"/>
    <p:sldId id="4508" r:id="rId120"/>
    <p:sldId id="4440" r:id="rId121"/>
    <p:sldId id="4195" r:id="rId122"/>
    <p:sldId id="4311" r:id="rId123"/>
    <p:sldId id="4312" r:id="rId124"/>
    <p:sldId id="4204" r:id="rId125"/>
    <p:sldId id="3941" r:id="rId126"/>
    <p:sldId id="4448" r:id="rId127"/>
    <p:sldId id="4449" r:id="rId128"/>
    <p:sldId id="4107" r:id="rId129"/>
    <p:sldId id="4108" r:id="rId130"/>
    <p:sldId id="4109" r:id="rId131"/>
    <p:sldId id="4314" r:id="rId132"/>
    <p:sldId id="4451" r:id="rId133"/>
    <p:sldId id="4316" r:id="rId134"/>
    <p:sldId id="4317" r:id="rId135"/>
    <p:sldId id="4136" r:id="rId136"/>
    <p:sldId id="4139" r:id="rId137"/>
    <p:sldId id="4137" r:id="rId138"/>
    <p:sldId id="4453" r:id="rId139"/>
    <p:sldId id="4196" r:id="rId140"/>
    <p:sldId id="4320" r:id="rId141"/>
    <p:sldId id="4319" r:id="rId142"/>
    <p:sldId id="4321" r:id="rId143"/>
    <p:sldId id="4322" r:id="rId144"/>
    <p:sldId id="4497" r:id="rId145"/>
    <p:sldId id="4324" r:id="rId146"/>
    <p:sldId id="4457" r:id="rId147"/>
    <p:sldId id="2680" r:id="rId148"/>
    <p:sldId id="4459" r:id="rId149"/>
    <p:sldId id="4460" r:id="rId150"/>
    <p:sldId id="4461" r:id="rId151"/>
    <p:sldId id="4462" r:id="rId152"/>
    <p:sldId id="4463" r:id="rId153"/>
    <p:sldId id="4464" r:id="rId154"/>
    <p:sldId id="4465" r:id="rId155"/>
    <p:sldId id="4466" r:id="rId156"/>
    <p:sldId id="4467" r:id="rId157"/>
    <p:sldId id="4252" r:id="rId158"/>
    <p:sldId id="4468" r:id="rId159"/>
    <p:sldId id="4254" r:id="rId160"/>
    <p:sldId id="4255" r:id="rId161"/>
    <p:sldId id="4256" r:id="rId162"/>
    <p:sldId id="4257" r:id="rId163"/>
    <p:sldId id="4332" r:id="rId164"/>
    <p:sldId id="4333" r:id="rId165"/>
    <p:sldId id="4330" r:id="rId166"/>
    <p:sldId id="4331" r:id="rId167"/>
    <p:sldId id="4363" r:id="rId168"/>
    <p:sldId id="4364" r:id="rId169"/>
    <p:sldId id="4365" r:id="rId170"/>
    <p:sldId id="4366" r:id="rId171"/>
    <p:sldId id="4367" r:id="rId172"/>
    <p:sldId id="4368" r:id="rId173"/>
    <p:sldId id="4369" r:id="rId174"/>
    <p:sldId id="4469" r:id="rId175"/>
    <p:sldId id="4470" r:id="rId176"/>
    <p:sldId id="4471" r:id="rId177"/>
    <p:sldId id="4472" r:id="rId178"/>
    <p:sldId id="4474" r:id="rId179"/>
    <p:sldId id="4475" r:id="rId180"/>
    <p:sldId id="4476" r:id="rId181"/>
    <p:sldId id="4477" r:id="rId182"/>
    <p:sldId id="4478" r:id="rId183"/>
    <p:sldId id="4479" r:id="rId184"/>
    <p:sldId id="4480" r:id="rId185"/>
    <p:sldId id="4481" r:id="rId186"/>
    <p:sldId id="4482" r:id="rId187"/>
    <p:sldId id="4488" r:id="rId188"/>
    <p:sldId id="4489" r:id="rId189"/>
    <p:sldId id="4490" r:id="rId190"/>
    <p:sldId id="4491" r:id="rId191"/>
    <p:sldId id="4492" r:id="rId192"/>
    <p:sldId id="4493" r:id="rId193"/>
    <p:sldId id="1445" r:id="rId194"/>
    <p:sldId id="1450" r:id="rId195"/>
    <p:sldId id="2652" r:id="rId196"/>
    <p:sldId id="2655" r:id="rId197"/>
    <p:sldId id="3228" r:id="rId198"/>
    <p:sldId id="3757" r:id="rId199"/>
    <p:sldId id="1136" r:id="rId200"/>
  </p:sldIdLst>
  <p:sldSz cx="9144000" cy="6858000" type="screen4x3"/>
  <p:notesSz cx="6858000" cy="92964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1072">
          <p15:clr>
            <a:srgbClr val="A4A3A4"/>
          </p15:clr>
        </p15:guide>
        <p15:guide id="2" orient="horz" pos="3856">
          <p15:clr>
            <a:srgbClr val="A4A3A4"/>
          </p15:clr>
        </p15:guide>
        <p15:guide id="3" orient="horz" pos="3608">
          <p15:clr>
            <a:srgbClr val="A4A3A4"/>
          </p15:clr>
        </p15:guide>
        <p15:guide id="4" orient="horz" pos="1472">
          <p15:clr>
            <a:srgbClr val="A4A3A4"/>
          </p15:clr>
        </p15:guide>
        <p15:guide id="5" orient="horz" pos="798">
          <p15:clr>
            <a:srgbClr val="A4A3A4"/>
          </p15:clr>
        </p15:guide>
        <p15:guide id="6" pos="219">
          <p15:clr>
            <a:srgbClr val="A4A3A4"/>
          </p15:clr>
        </p15:guide>
        <p15:guide id="7" pos="5497">
          <p15:clr>
            <a:srgbClr val="A4A3A4"/>
          </p15:clr>
        </p15:guide>
        <p15:guide id="8" pos="463">
          <p15:clr>
            <a:srgbClr val="A4A3A4"/>
          </p15:clr>
        </p15:guide>
      </p15:sldGuideLst>
    </p:ext>
    <p:ext uri="{2D200454-40CA-4A62-9FC3-DE9A4176ACB9}">
      <p15:notesGuideLst xmlns:p15="http://schemas.microsoft.com/office/powerpoint/2012/main">
        <p15:guide id="1" orient="horz" pos="2928" userDrawn="1">
          <p15:clr>
            <a:srgbClr val="A4A3A4"/>
          </p15:clr>
        </p15:guide>
        <p15:guide id="2" pos="216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25A7A"/>
    <a:srgbClr val="2B7299"/>
    <a:srgbClr val="3691C4"/>
    <a:srgbClr val="3333CC"/>
    <a:srgbClr val="28688C"/>
    <a:srgbClr val="E5F1F7"/>
    <a:srgbClr val="4B9FCD"/>
    <a:srgbClr val="D0DCE2"/>
    <a:srgbClr val="C9D6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985" autoAdjust="0"/>
    <p:restoredTop sz="89785" autoAdjust="0"/>
  </p:normalViewPr>
  <p:slideViewPr>
    <p:cSldViewPr snapToGrid="0">
      <p:cViewPr varScale="1">
        <p:scale>
          <a:sx n="109" d="100"/>
          <a:sy n="109" d="100"/>
        </p:scale>
        <p:origin x="1422" y="78"/>
      </p:cViewPr>
      <p:guideLst>
        <p:guide orient="horz" pos="1072"/>
        <p:guide orient="horz" pos="3856"/>
        <p:guide orient="horz" pos="3608"/>
        <p:guide orient="horz" pos="1472"/>
        <p:guide orient="horz" pos="798"/>
        <p:guide pos="219"/>
        <p:guide pos="5497"/>
        <p:guide pos="463"/>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0"/>
    </p:cViewPr>
  </p:sorterViewPr>
  <p:notesViewPr>
    <p:cSldViewPr snapToGrid="0">
      <p:cViewPr varScale="1">
        <p:scale>
          <a:sx n="94" d="100"/>
          <a:sy n="94" d="100"/>
        </p:scale>
        <p:origin x="-2898" y="-90"/>
      </p:cViewPr>
      <p:guideLst>
        <p:guide orient="horz" pos="2928"/>
        <p:guide pos="2161"/>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slide" Target="slides/slide190.xml"/><Relationship Id="rId205" Type="http://schemas.openxmlformats.org/officeDocument/2006/relationships/theme" Target="theme/theme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60" Type="http://schemas.openxmlformats.org/officeDocument/2006/relationships/slide" Target="slides/slide159.xml"/><Relationship Id="rId165" Type="http://schemas.openxmlformats.org/officeDocument/2006/relationships/slide" Target="slides/slide164.xml"/><Relationship Id="rId181" Type="http://schemas.openxmlformats.org/officeDocument/2006/relationships/slide" Target="slides/slide180.xml"/><Relationship Id="rId186" Type="http://schemas.openxmlformats.org/officeDocument/2006/relationships/slide" Target="slides/slide185.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slide" Target="slides/slide154.xml"/><Relationship Id="rId171" Type="http://schemas.openxmlformats.org/officeDocument/2006/relationships/slide" Target="slides/slide170.xml"/><Relationship Id="rId176" Type="http://schemas.openxmlformats.org/officeDocument/2006/relationships/slide" Target="slides/slide175.xml"/><Relationship Id="rId192" Type="http://schemas.openxmlformats.org/officeDocument/2006/relationships/slide" Target="slides/slide191.xml"/><Relationship Id="rId197" Type="http://schemas.openxmlformats.org/officeDocument/2006/relationships/slide" Target="slides/slide196.xml"/><Relationship Id="rId206" Type="http://schemas.openxmlformats.org/officeDocument/2006/relationships/tableStyles" Target="tableStyles.xml"/><Relationship Id="rId201" Type="http://schemas.openxmlformats.org/officeDocument/2006/relationships/notesMaster" Target="notesMasters/notesMaster1.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slide" Target="slides/slide160.xml"/><Relationship Id="rId166" Type="http://schemas.openxmlformats.org/officeDocument/2006/relationships/slide" Target="slides/slide165.xml"/><Relationship Id="rId182" Type="http://schemas.openxmlformats.org/officeDocument/2006/relationships/slide" Target="slides/slide181.xml"/><Relationship Id="rId187" Type="http://schemas.openxmlformats.org/officeDocument/2006/relationships/slide" Target="slides/slide186.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172" Type="http://schemas.openxmlformats.org/officeDocument/2006/relationships/slide" Target="slides/slide171.xml"/><Relationship Id="rId193" Type="http://schemas.openxmlformats.org/officeDocument/2006/relationships/slide" Target="slides/slide192.xml"/><Relationship Id="rId202" Type="http://schemas.openxmlformats.org/officeDocument/2006/relationships/handoutMaster" Target="handoutMasters/handoutMaster1.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183" Type="http://schemas.openxmlformats.org/officeDocument/2006/relationships/slide" Target="slides/slide182.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199" Type="http://schemas.openxmlformats.org/officeDocument/2006/relationships/slide" Target="slides/slide198.xml"/><Relationship Id="rId203"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189" Type="http://schemas.openxmlformats.org/officeDocument/2006/relationships/slide" Target="slides/slide188.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5" Type="http://schemas.openxmlformats.org/officeDocument/2006/relationships/slide" Target="slides/slide194.xml"/><Relationship Id="rId190" Type="http://schemas.openxmlformats.org/officeDocument/2006/relationships/slide" Target="slides/slide189.xml"/><Relationship Id="rId204" Type="http://schemas.openxmlformats.org/officeDocument/2006/relationships/viewProps" Target="viewProps.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4.xml"/><Relationship Id="rId1" Type="http://schemas.microsoft.com/office/2011/relationships/chartStyle" Target="style4.xml"/></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2.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package" Target="../embeddings/Microsoft_Excel_Worksheet12.xlsx"/></Relationships>
</file>

<file path=ppt/charts/_rels/chart13.xml.rels><?xml version="1.0" encoding="UTF-8" standalone="yes"?>
<Relationships xmlns="http://schemas.openxmlformats.org/package/2006/relationships"><Relationship Id="rId3" Type="http://schemas.openxmlformats.org/officeDocument/2006/relationships/chartUserShapes" Target="../drawings/drawing5.xml"/><Relationship Id="rId2" Type="http://schemas.openxmlformats.org/officeDocument/2006/relationships/package" Target="../embeddings/Microsoft_Excel_Worksheet13.xlsx"/><Relationship Id="rId1" Type="http://schemas.openxmlformats.org/officeDocument/2006/relationships/themeOverride" Target="../theme/themeOverride1.xml"/></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3.xml"/></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2.xml"/><Relationship Id="rId1" Type="http://schemas.microsoft.com/office/2011/relationships/chartStyle" Target="style2.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3.xml"/><Relationship Id="rId1" Type="http://schemas.microsoft.com/office/2011/relationships/chartStyle" Target="style3.xml"/></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671228802670293"/>
          <c:y val="7.2045949026108558E-2"/>
          <c:w val="0.90455049944506083"/>
          <c:h val="0.83088235294117663"/>
        </c:manualLayout>
      </c:layout>
      <c:barChart>
        <c:barDir val="col"/>
        <c:grouping val="clustered"/>
        <c:varyColors val="0"/>
        <c:ser>
          <c:idx val="2"/>
          <c:order val="0"/>
          <c:tx>
            <c:strRef>
              <c:f>Sheet1!$A$2</c:f>
              <c:strCache>
                <c:ptCount val="1"/>
                <c:pt idx="0">
                  <c:v>NY PIP severity</c:v>
                </c:pt>
              </c:strCache>
            </c:strRef>
          </c:tx>
          <c:spPr>
            <a:solidFill>
              <a:schemeClr val="accent1"/>
            </a:solidFill>
            <a:ln w="25278">
              <a:noFill/>
            </a:ln>
          </c:spPr>
          <c:invertIfNegative val="0"/>
          <c:dLbls>
            <c:numFmt formatCode="\$#,##0" sourceLinked="0"/>
            <c:spPr>
              <a:noFill/>
              <a:ln w="25278">
                <a:noFill/>
              </a:ln>
            </c:spPr>
            <c:txPr>
              <a:bodyPr/>
              <a:lstStyle/>
              <a:p>
                <a:pPr>
                  <a:defRPr sz="1600" b="1" i="0" u="none" strike="noStrike" baseline="0">
                    <a:solidFill>
                      <a:schemeClr val="tx1"/>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Sheet1!$B$1:$L$1</c:f>
              <c:strCache>
                <c:ptCount val="11"/>
                <c:pt idx="0">
                  <c:v>2004</c:v>
                </c:pt>
                <c:pt idx="1">
                  <c:v>2005</c:v>
                </c:pt>
                <c:pt idx="2">
                  <c:v>2006</c:v>
                </c:pt>
                <c:pt idx="3">
                  <c:v>2007</c:v>
                </c:pt>
                <c:pt idx="4">
                  <c:v>2008</c:v>
                </c:pt>
                <c:pt idx="5">
                  <c:v>2009</c:v>
                </c:pt>
                <c:pt idx="6">
                  <c:v>2010</c:v>
                </c:pt>
                <c:pt idx="7">
                  <c:v>2011</c:v>
                </c:pt>
                <c:pt idx="8">
                  <c:v>2012</c:v>
                </c:pt>
                <c:pt idx="9">
                  <c:v>2013</c:v>
                </c:pt>
                <c:pt idx="10">
                  <c:v>2014*</c:v>
                </c:pt>
              </c:strCache>
            </c:strRef>
          </c:cat>
          <c:val>
            <c:numRef>
              <c:f>Sheet1!$B$2:$L$2</c:f>
              <c:numCache>
                <c:formatCode>"$"#,##0_);[Red]\("$"#,##0\)</c:formatCode>
                <c:ptCount val="11"/>
                <c:pt idx="0">
                  <c:v>5873</c:v>
                </c:pt>
                <c:pt idx="1">
                  <c:v>6129</c:v>
                </c:pt>
                <c:pt idx="2">
                  <c:v>6853</c:v>
                </c:pt>
                <c:pt idx="3">
                  <c:v>7492</c:v>
                </c:pt>
                <c:pt idx="4">
                  <c:v>8269</c:v>
                </c:pt>
                <c:pt idx="5">
                  <c:v>8714</c:v>
                </c:pt>
                <c:pt idx="6">
                  <c:v>8694</c:v>
                </c:pt>
                <c:pt idx="7">
                  <c:v>7913</c:v>
                </c:pt>
                <c:pt idx="8">
                  <c:v>8299</c:v>
                </c:pt>
                <c:pt idx="9">
                  <c:v>8573</c:v>
                </c:pt>
                <c:pt idx="10">
                  <c:v>9331</c:v>
                </c:pt>
              </c:numCache>
            </c:numRef>
          </c:val>
        </c:ser>
        <c:dLbls>
          <c:showLegendKey val="0"/>
          <c:showVal val="0"/>
          <c:showCatName val="0"/>
          <c:showSerName val="0"/>
          <c:showPercent val="0"/>
          <c:showBubbleSize val="0"/>
        </c:dLbls>
        <c:gapWidth val="60"/>
        <c:axId val="257186472"/>
        <c:axId val="257190784"/>
      </c:barChart>
      <c:catAx>
        <c:axId val="257186472"/>
        <c:scaling>
          <c:orientation val="minMax"/>
        </c:scaling>
        <c:delete val="0"/>
        <c:axPos val="b"/>
        <c:numFmt formatCode="General" sourceLinked="1"/>
        <c:majorTickMark val="out"/>
        <c:minorTickMark val="none"/>
        <c:tickLblPos val="nextTo"/>
        <c:spPr>
          <a:ln w="3160">
            <a:solidFill>
              <a:schemeClr val="tx1"/>
            </a:solidFill>
            <a:prstDash val="solid"/>
          </a:ln>
        </c:spPr>
        <c:txPr>
          <a:bodyPr rot="0" vert="horz"/>
          <a:lstStyle/>
          <a:p>
            <a:pPr>
              <a:defRPr sz="1592" b="1" i="0" u="none" strike="noStrike" baseline="0">
                <a:solidFill>
                  <a:schemeClr val="tx1"/>
                </a:solidFill>
                <a:latin typeface="Arial"/>
                <a:ea typeface="Arial"/>
                <a:cs typeface="Arial"/>
              </a:defRPr>
            </a:pPr>
            <a:endParaRPr lang="en-US"/>
          </a:p>
        </c:txPr>
        <c:crossAx val="257190784"/>
        <c:crosses val="autoZero"/>
        <c:auto val="0"/>
        <c:lblAlgn val="ctr"/>
        <c:lblOffset val="100"/>
        <c:tickLblSkip val="1"/>
        <c:tickMarkSkip val="1"/>
        <c:noMultiLvlLbl val="0"/>
      </c:catAx>
      <c:valAx>
        <c:axId val="257190784"/>
        <c:scaling>
          <c:orientation val="minMax"/>
          <c:min val="5000"/>
        </c:scaling>
        <c:delete val="0"/>
        <c:axPos val="l"/>
        <c:numFmt formatCode="\$#,##0" sourceLinked="0"/>
        <c:majorTickMark val="out"/>
        <c:minorTickMark val="none"/>
        <c:tickLblPos val="nextTo"/>
        <c:spPr>
          <a:ln w="3160">
            <a:solidFill>
              <a:schemeClr val="tx1"/>
            </a:solidFill>
            <a:prstDash val="solid"/>
          </a:ln>
        </c:spPr>
        <c:txPr>
          <a:bodyPr rot="0" vert="horz"/>
          <a:lstStyle/>
          <a:p>
            <a:pPr>
              <a:defRPr sz="1592" b="1" i="0" u="none" strike="noStrike" baseline="0">
                <a:solidFill>
                  <a:schemeClr val="tx1"/>
                </a:solidFill>
                <a:latin typeface="Arial"/>
                <a:ea typeface="Arial"/>
                <a:cs typeface="Arial"/>
              </a:defRPr>
            </a:pPr>
            <a:endParaRPr lang="en-US"/>
          </a:p>
        </c:txPr>
        <c:crossAx val="257186472"/>
        <c:crosses val="autoZero"/>
        <c:crossBetween val="between"/>
      </c:valAx>
      <c:spPr>
        <a:noFill/>
        <a:ln w="25278">
          <a:noFill/>
        </a:ln>
      </c:spPr>
    </c:plotArea>
    <c:plotVisOnly val="1"/>
    <c:dispBlanksAs val="gap"/>
    <c:showDLblsOverMax val="0"/>
  </c:chart>
  <c:spPr>
    <a:noFill/>
    <a:ln>
      <a:noFill/>
    </a:ln>
  </c:spPr>
  <c:txPr>
    <a:bodyPr/>
    <a:lstStyle/>
    <a:p>
      <a:pPr>
        <a:defRPr sz="1393" b="0" i="0" u="none" strike="noStrike" baseline="0">
          <a:solidFill>
            <a:schemeClr val="tx1"/>
          </a:solidFill>
          <a:latin typeface="Arial"/>
          <a:ea typeface="Arial"/>
          <a:cs typeface="Arial"/>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7876468712438977E-2"/>
          <c:y val="3.6233471016210529E-2"/>
          <c:w val="0.89589300169254549"/>
          <c:h val="0.75178869894301759"/>
        </c:manualLayout>
      </c:layout>
      <c:barChart>
        <c:barDir val="col"/>
        <c:grouping val="clustered"/>
        <c:varyColors val="0"/>
        <c:ser>
          <c:idx val="0"/>
          <c:order val="0"/>
          <c:tx>
            <c:strRef>
              <c:f>Sheet1!$B$1</c:f>
              <c:strCache>
                <c:ptCount val="1"/>
                <c:pt idx="0">
                  <c:v>Mfg employment</c:v>
                </c:pt>
              </c:strCache>
            </c:strRef>
          </c:tx>
          <c:spPr>
            <a:solidFill>
              <a:schemeClr val="accent1"/>
            </a:solidFill>
            <a:ln w="28575">
              <a:solidFill>
                <a:schemeClr val="accent1"/>
              </a:solidFill>
              <a:miter lim="800000"/>
            </a:ln>
            <a:effectLst/>
          </c:spPr>
          <c:invertIfNegative val="0"/>
          <c:dLbls>
            <c:numFmt formatCode="#,##0" sourceLinked="0"/>
            <c:spPr>
              <a:noFill/>
              <a:ln>
                <a:noFill/>
              </a:ln>
              <a:effectLst/>
            </c:spPr>
            <c:txPr>
              <a:bodyPr rot="-5400000" spcFirstLastPara="1" vertOverflow="ellipsis"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Sheet1!$A$2:$A$61</c:f>
              <c:numCache>
                <c:formatCode>[$-409]mmm\-yy;@</c:formatCode>
                <c:ptCount val="60"/>
                <c:pt idx="0">
                  <c:v>40209</c:v>
                </c:pt>
                <c:pt idx="1">
                  <c:v>40237</c:v>
                </c:pt>
                <c:pt idx="2">
                  <c:v>40268</c:v>
                </c:pt>
                <c:pt idx="3">
                  <c:v>40296</c:v>
                </c:pt>
                <c:pt idx="4">
                  <c:v>40329</c:v>
                </c:pt>
                <c:pt idx="5">
                  <c:v>40359</c:v>
                </c:pt>
                <c:pt idx="6">
                  <c:v>40390</c:v>
                </c:pt>
                <c:pt idx="7">
                  <c:v>40421</c:v>
                </c:pt>
                <c:pt idx="8">
                  <c:v>40451</c:v>
                </c:pt>
                <c:pt idx="9">
                  <c:v>40481</c:v>
                </c:pt>
                <c:pt idx="10">
                  <c:v>40512</c:v>
                </c:pt>
                <c:pt idx="11">
                  <c:v>40542</c:v>
                </c:pt>
                <c:pt idx="12">
                  <c:v>40574</c:v>
                </c:pt>
                <c:pt idx="13">
                  <c:v>40602</c:v>
                </c:pt>
                <c:pt idx="14">
                  <c:v>40633</c:v>
                </c:pt>
                <c:pt idx="15">
                  <c:v>40661</c:v>
                </c:pt>
                <c:pt idx="16">
                  <c:v>40694</c:v>
                </c:pt>
                <c:pt idx="17">
                  <c:v>40724</c:v>
                </c:pt>
                <c:pt idx="18">
                  <c:v>40755</c:v>
                </c:pt>
                <c:pt idx="19">
                  <c:v>40786</c:v>
                </c:pt>
                <c:pt idx="20">
                  <c:v>40816</c:v>
                </c:pt>
                <c:pt idx="21">
                  <c:v>40846</c:v>
                </c:pt>
                <c:pt idx="22">
                  <c:v>40877</c:v>
                </c:pt>
                <c:pt idx="23">
                  <c:v>40907</c:v>
                </c:pt>
                <c:pt idx="24">
                  <c:v>40938</c:v>
                </c:pt>
                <c:pt idx="25">
                  <c:v>40968</c:v>
                </c:pt>
                <c:pt idx="26">
                  <c:v>40998</c:v>
                </c:pt>
                <c:pt idx="27">
                  <c:v>41029</c:v>
                </c:pt>
                <c:pt idx="28">
                  <c:v>41059</c:v>
                </c:pt>
                <c:pt idx="29">
                  <c:v>41090</c:v>
                </c:pt>
                <c:pt idx="30">
                  <c:v>41120</c:v>
                </c:pt>
                <c:pt idx="31">
                  <c:v>41151</c:v>
                </c:pt>
                <c:pt idx="32">
                  <c:v>41182</c:v>
                </c:pt>
                <c:pt idx="33">
                  <c:v>41212</c:v>
                </c:pt>
                <c:pt idx="34">
                  <c:v>41243</c:v>
                </c:pt>
                <c:pt idx="35">
                  <c:v>41273</c:v>
                </c:pt>
                <c:pt idx="36">
                  <c:v>41305</c:v>
                </c:pt>
                <c:pt idx="37">
                  <c:v>41333</c:v>
                </c:pt>
                <c:pt idx="38">
                  <c:v>41364</c:v>
                </c:pt>
                <c:pt idx="39">
                  <c:v>41394</c:v>
                </c:pt>
                <c:pt idx="40">
                  <c:v>41425</c:v>
                </c:pt>
                <c:pt idx="41">
                  <c:v>41455</c:v>
                </c:pt>
                <c:pt idx="42">
                  <c:v>41486</c:v>
                </c:pt>
                <c:pt idx="43">
                  <c:v>41517</c:v>
                </c:pt>
                <c:pt idx="44">
                  <c:v>41547</c:v>
                </c:pt>
                <c:pt idx="45">
                  <c:v>41578</c:v>
                </c:pt>
                <c:pt idx="46">
                  <c:v>41608</c:v>
                </c:pt>
                <c:pt idx="47">
                  <c:v>41639</c:v>
                </c:pt>
                <c:pt idx="48">
                  <c:v>41670</c:v>
                </c:pt>
                <c:pt idx="49">
                  <c:v>41698</c:v>
                </c:pt>
                <c:pt idx="50">
                  <c:v>41729</c:v>
                </c:pt>
                <c:pt idx="51">
                  <c:v>41759</c:v>
                </c:pt>
                <c:pt idx="52">
                  <c:v>41790</c:v>
                </c:pt>
                <c:pt idx="53">
                  <c:v>41820</c:v>
                </c:pt>
                <c:pt idx="54">
                  <c:v>41851</c:v>
                </c:pt>
                <c:pt idx="55">
                  <c:v>41882</c:v>
                </c:pt>
                <c:pt idx="56">
                  <c:v>41912</c:v>
                </c:pt>
                <c:pt idx="57">
                  <c:v>41943</c:v>
                </c:pt>
                <c:pt idx="58">
                  <c:v>41973</c:v>
                </c:pt>
                <c:pt idx="59">
                  <c:v>42004</c:v>
                </c:pt>
              </c:numCache>
            </c:numRef>
          </c:cat>
          <c:val>
            <c:numRef>
              <c:f>Sheet1!$B$2:$B$61</c:f>
              <c:numCache>
                <c:formatCode>General</c:formatCode>
                <c:ptCount val="60"/>
                <c:pt idx="0">
                  <c:v>11462</c:v>
                </c:pt>
                <c:pt idx="1">
                  <c:v>11453</c:v>
                </c:pt>
                <c:pt idx="2">
                  <c:v>11458</c:v>
                </c:pt>
                <c:pt idx="3">
                  <c:v>11493</c:v>
                </c:pt>
                <c:pt idx="4">
                  <c:v>11527</c:v>
                </c:pt>
                <c:pt idx="5">
                  <c:v>11543</c:v>
                </c:pt>
                <c:pt idx="6">
                  <c:v>11571</c:v>
                </c:pt>
                <c:pt idx="7">
                  <c:v>11550</c:v>
                </c:pt>
                <c:pt idx="8">
                  <c:v>11557</c:v>
                </c:pt>
                <c:pt idx="9">
                  <c:v>11557</c:v>
                </c:pt>
                <c:pt idx="10">
                  <c:v>11581</c:v>
                </c:pt>
                <c:pt idx="11">
                  <c:v>11592</c:v>
                </c:pt>
                <c:pt idx="12">
                  <c:v>11620</c:v>
                </c:pt>
                <c:pt idx="13">
                  <c:v>11653</c:v>
                </c:pt>
                <c:pt idx="14">
                  <c:v>11675</c:v>
                </c:pt>
                <c:pt idx="15">
                  <c:v>11704</c:v>
                </c:pt>
                <c:pt idx="16">
                  <c:v>11711</c:v>
                </c:pt>
                <c:pt idx="17">
                  <c:v>11723</c:v>
                </c:pt>
                <c:pt idx="18">
                  <c:v>11755</c:v>
                </c:pt>
                <c:pt idx="19">
                  <c:v>11763</c:v>
                </c:pt>
                <c:pt idx="20">
                  <c:v>11766</c:v>
                </c:pt>
                <c:pt idx="21">
                  <c:v>11773</c:v>
                </c:pt>
                <c:pt idx="22">
                  <c:v>11771</c:v>
                </c:pt>
                <c:pt idx="23">
                  <c:v>11798</c:v>
                </c:pt>
                <c:pt idx="24">
                  <c:v>11837</c:v>
                </c:pt>
                <c:pt idx="25">
                  <c:v>11859</c:v>
                </c:pt>
                <c:pt idx="26">
                  <c:v>11901</c:v>
                </c:pt>
                <c:pt idx="27">
                  <c:v>11916</c:v>
                </c:pt>
                <c:pt idx="28">
                  <c:v>11928</c:v>
                </c:pt>
                <c:pt idx="29">
                  <c:v>11939</c:v>
                </c:pt>
                <c:pt idx="30">
                  <c:v>11979</c:v>
                </c:pt>
                <c:pt idx="31">
                  <c:v>11956</c:v>
                </c:pt>
                <c:pt idx="32">
                  <c:v>11942</c:v>
                </c:pt>
                <c:pt idx="33">
                  <c:v>11947</c:v>
                </c:pt>
                <c:pt idx="34">
                  <c:v>11951</c:v>
                </c:pt>
                <c:pt idx="35">
                  <c:v>11965</c:v>
                </c:pt>
                <c:pt idx="36">
                  <c:v>11982</c:v>
                </c:pt>
                <c:pt idx="37">
                  <c:v>12004</c:v>
                </c:pt>
                <c:pt idx="38">
                  <c:v>12007</c:v>
                </c:pt>
                <c:pt idx="39">
                  <c:v>12001</c:v>
                </c:pt>
                <c:pt idx="40">
                  <c:v>11994</c:v>
                </c:pt>
                <c:pt idx="41">
                  <c:v>11991</c:v>
                </c:pt>
                <c:pt idx="42">
                  <c:v>11982</c:v>
                </c:pt>
                <c:pt idx="43">
                  <c:v>11990</c:v>
                </c:pt>
                <c:pt idx="44">
                  <c:v>11993</c:v>
                </c:pt>
                <c:pt idx="45">
                  <c:v>12011</c:v>
                </c:pt>
                <c:pt idx="46">
                  <c:v>12046</c:v>
                </c:pt>
                <c:pt idx="47">
                  <c:v>12053</c:v>
                </c:pt>
                <c:pt idx="48">
                  <c:v>12061</c:v>
                </c:pt>
                <c:pt idx="49">
                  <c:v>12081</c:v>
                </c:pt>
                <c:pt idx="50">
                  <c:v>12085</c:v>
                </c:pt>
                <c:pt idx="51">
                  <c:v>12094</c:v>
                </c:pt>
                <c:pt idx="52">
                  <c:v>12103</c:v>
                </c:pt>
                <c:pt idx="53">
                  <c:v>12130</c:v>
                </c:pt>
                <c:pt idx="54">
                  <c:v>12154</c:v>
                </c:pt>
                <c:pt idx="55">
                  <c:v>12157</c:v>
                </c:pt>
                <c:pt idx="56">
                  <c:v>12169</c:v>
                </c:pt>
                <c:pt idx="57">
                  <c:v>12193</c:v>
                </c:pt>
                <c:pt idx="58">
                  <c:v>12222</c:v>
                </c:pt>
                <c:pt idx="59">
                  <c:v>12239</c:v>
                </c:pt>
              </c:numCache>
            </c:numRef>
          </c:val>
        </c:ser>
        <c:dLbls>
          <c:showLegendKey val="0"/>
          <c:showVal val="0"/>
          <c:showCatName val="0"/>
          <c:showSerName val="0"/>
          <c:showPercent val="0"/>
          <c:showBubbleSize val="0"/>
        </c:dLbls>
        <c:gapWidth val="219"/>
        <c:overlap val="-27"/>
        <c:axId val="221848608"/>
        <c:axId val="219715960"/>
      </c:barChart>
      <c:dateAx>
        <c:axId val="221848608"/>
        <c:scaling>
          <c:orientation val="minMax"/>
        </c:scaling>
        <c:delete val="0"/>
        <c:axPos val="b"/>
        <c:numFmt formatCode="[$-409]mmm\-yy;@"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19715960"/>
        <c:crosses val="autoZero"/>
        <c:auto val="1"/>
        <c:lblOffset val="100"/>
        <c:baseTimeUnit val="months"/>
      </c:dateAx>
      <c:valAx>
        <c:axId val="219715960"/>
        <c:scaling>
          <c:orientation val="minMax"/>
          <c:max val="12500"/>
          <c:min val="1125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21848608"/>
        <c:crosses val="autoZero"/>
        <c:crossBetween val="between"/>
        <c:majorUnit val="250"/>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6974595842956119E-2"/>
          <c:y val="4.2222222222222223E-2"/>
          <c:w val="0.93418013856812931"/>
          <c:h val="0.73555555555555552"/>
        </c:manualLayout>
      </c:layout>
      <c:barChart>
        <c:barDir val="col"/>
        <c:grouping val="clustered"/>
        <c:varyColors val="0"/>
        <c:ser>
          <c:idx val="0"/>
          <c:order val="0"/>
          <c:tx>
            <c:strRef>
              <c:f>Sheet1!$B$1</c:f>
              <c:strCache>
                <c:ptCount val="1"/>
                <c:pt idx="0">
                  <c:v>% change from prior month</c:v>
                </c:pt>
              </c:strCache>
            </c:strRef>
          </c:tx>
          <c:spPr>
            <a:solidFill>
              <a:schemeClr val="accent1"/>
            </a:solidFill>
            <a:ln w="25879">
              <a:noFill/>
            </a:ln>
          </c:spPr>
          <c:invertIfNegative val="0"/>
          <c:dPt>
            <c:idx val="27"/>
            <c:invertIfNegative val="0"/>
            <c:bubble3D val="0"/>
          </c:dPt>
          <c:dPt>
            <c:idx val="28"/>
            <c:invertIfNegative val="0"/>
            <c:bubble3D val="0"/>
          </c:dPt>
          <c:dPt>
            <c:idx val="29"/>
            <c:invertIfNegative val="0"/>
            <c:bubble3D val="0"/>
          </c:dPt>
          <c:dPt>
            <c:idx val="31"/>
            <c:invertIfNegative val="0"/>
            <c:bubble3D val="0"/>
          </c:dPt>
          <c:dPt>
            <c:idx val="34"/>
            <c:invertIfNegative val="0"/>
            <c:bubble3D val="0"/>
          </c:dPt>
          <c:dPt>
            <c:idx val="35"/>
            <c:invertIfNegative val="0"/>
            <c:bubble3D val="0"/>
          </c:dPt>
          <c:dPt>
            <c:idx val="36"/>
            <c:invertIfNegative val="0"/>
            <c:bubble3D val="0"/>
          </c:dPt>
          <c:dPt>
            <c:idx val="37"/>
            <c:invertIfNegative val="0"/>
            <c:bubble3D val="0"/>
          </c:dPt>
          <c:dPt>
            <c:idx val="38"/>
            <c:invertIfNegative val="0"/>
            <c:bubble3D val="0"/>
          </c:dPt>
          <c:dPt>
            <c:idx val="39"/>
            <c:invertIfNegative val="0"/>
            <c:bubble3D val="0"/>
          </c:dPt>
          <c:dPt>
            <c:idx val="41"/>
            <c:invertIfNegative val="0"/>
            <c:bubble3D val="0"/>
          </c:dPt>
          <c:dPt>
            <c:idx val="42"/>
            <c:invertIfNegative val="0"/>
            <c:bubble3D val="0"/>
          </c:dPt>
          <c:dPt>
            <c:idx val="43"/>
            <c:invertIfNegative val="0"/>
            <c:bubble3D val="0"/>
          </c:dPt>
          <c:dPt>
            <c:idx val="44"/>
            <c:invertIfNegative val="0"/>
            <c:bubble3D val="0"/>
          </c:dPt>
          <c:dPt>
            <c:idx val="45"/>
            <c:invertIfNegative val="0"/>
            <c:bubble3D val="0"/>
          </c:dPt>
          <c:dPt>
            <c:idx val="47"/>
            <c:invertIfNegative val="0"/>
            <c:bubble3D val="0"/>
          </c:dPt>
          <c:dLbls>
            <c:numFmt formatCode="#,##0.0" sourceLinked="0"/>
            <c:spPr>
              <a:noFill/>
              <a:ln w="25879">
                <a:noFill/>
              </a:ln>
            </c:spPr>
            <c:txPr>
              <a:bodyPr rot="-5400000" vert="horz" wrap="square" lIns="38100" tIns="19050" rIns="38100" bIns="19050" anchor="ctr">
                <a:spAutoFit/>
              </a:bodyPr>
              <a:lstStyle/>
              <a:p>
                <a:pPr algn="ctr">
                  <a:defRPr sz="1000" b="0" i="0" u="none" strike="noStrike" baseline="0">
                    <a:solidFill>
                      <a:schemeClr val="tx1"/>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Sheet1!$A$3:$A$61</c:f>
              <c:numCache>
                <c:formatCode>[$-409]mmm\-yy;@</c:formatCode>
                <c:ptCount val="59"/>
                <c:pt idx="0">
                  <c:v>40237</c:v>
                </c:pt>
                <c:pt idx="1">
                  <c:v>40268</c:v>
                </c:pt>
                <c:pt idx="2">
                  <c:v>40296</c:v>
                </c:pt>
                <c:pt idx="3">
                  <c:v>40329</c:v>
                </c:pt>
                <c:pt idx="4">
                  <c:v>40359</c:v>
                </c:pt>
                <c:pt idx="5">
                  <c:v>40390</c:v>
                </c:pt>
                <c:pt idx="6">
                  <c:v>40421</c:v>
                </c:pt>
                <c:pt idx="7">
                  <c:v>40451</c:v>
                </c:pt>
                <c:pt idx="8">
                  <c:v>40482</c:v>
                </c:pt>
                <c:pt idx="9">
                  <c:v>40512</c:v>
                </c:pt>
                <c:pt idx="10">
                  <c:v>40543</c:v>
                </c:pt>
                <c:pt idx="11">
                  <c:v>40574</c:v>
                </c:pt>
                <c:pt idx="12">
                  <c:v>40602</c:v>
                </c:pt>
                <c:pt idx="13">
                  <c:v>40633</c:v>
                </c:pt>
                <c:pt idx="14">
                  <c:v>40661</c:v>
                </c:pt>
                <c:pt idx="15">
                  <c:v>40694</c:v>
                </c:pt>
                <c:pt idx="16">
                  <c:v>40724</c:v>
                </c:pt>
                <c:pt idx="17">
                  <c:v>40755</c:v>
                </c:pt>
                <c:pt idx="18">
                  <c:v>40786</c:v>
                </c:pt>
                <c:pt idx="19">
                  <c:v>40816</c:v>
                </c:pt>
                <c:pt idx="20">
                  <c:v>40846</c:v>
                </c:pt>
                <c:pt idx="21">
                  <c:v>40877</c:v>
                </c:pt>
                <c:pt idx="22">
                  <c:v>40907</c:v>
                </c:pt>
                <c:pt idx="23">
                  <c:v>40938</c:v>
                </c:pt>
                <c:pt idx="24">
                  <c:v>40968</c:v>
                </c:pt>
                <c:pt idx="25">
                  <c:v>40998</c:v>
                </c:pt>
                <c:pt idx="26">
                  <c:v>41029</c:v>
                </c:pt>
                <c:pt idx="27">
                  <c:v>41059</c:v>
                </c:pt>
                <c:pt idx="28">
                  <c:v>41090</c:v>
                </c:pt>
                <c:pt idx="29">
                  <c:v>41120</c:v>
                </c:pt>
                <c:pt idx="30">
                  <c:v>41151</c:v>
                </c:pt>
                <c:pt idx="31">
                  <c:v>41182</c:v>
                </c:pt>
                <c:pt idx="32">
                  <c:v>41212</c:v>
                </c:pt>
                <c:pt idx="33">
                  <c:v>41243</c:v>
                </c:pt>
                <c:pt idx="34">
                  <c:v>41273</c:v>
                </c:pt>
                <c:pt idx="35">
                  <c:v>41304</c:v>
                </c:pt>
                <c:pt idx="36">
                  <c:v>41333</c:v>
                </c:pt>
                <c:pt idx="37">
                  <c:v>41361</c:v>
                </c:pt>
                <c:pt idx="38">
                  <c:v>41392</c:v>
                </c:pt>
                <c:pt idx="39">
                  <c:v>41422</c:v>
                </c:pt>
                <c:pt idx="40">
                  <c:v>41453</c:v>
                </c:pt>
                <c:pt idx="41">
                  <c:v>41483</c:v>
                </c:pt>
                <c:pt idx="42">
                  <c:v>41514</c:v>
                </c:pt>
                <c:pt idx="43">
                  <c:v>41545</c:v>
                </c:pt>
                <c:pt idx="44">
                  <c:v>41575</c:v>
                </c:pt>
                <c:pt idx="45">
                  <c:v>41606</c:v>
                </c:pt>
                <c:pt idx="46">
                  <c:v>41636</c:v>
                </c:pt>
                <c:pt idx="47">
                  <c:v>41669</c:v>
                </c:pt>
                <c:pt idx="48">
                  <c:v>41698</c:v>
                </c:pt>
                <c:pt idx="49">
                  <c:v>41729</c:v>
                </c:pt>
                <c:pt idx="50">
                  <c:v>41759</c:v>
                </c:pt>
                <c:pt idx="51">
                  <c:v>41790</c:v>
                </c:pt>
                <c:pt idx="52">
                  <c:v>41820</c:v>
                </c:pt>
                <c:pt idx="53">
                  <c:v>41851</c:v>
                </c:pt>
                <c:pt idx="54">
                  <c:v>41882</c:v>
                </c:pt>
                <c:pt idx="55">
                  <c:v>41912</c:v>
                </c:pt>
                <c:pt idx="56">
                  <c:v>41943</c:v>
                </c:pt>
                <c:pt idx="57">
                  <c:v>41973</c:v>
                </c:pt>
                <c:pt idx="58">
                  <c:v>42004</c:v>
                </c:pt>
              </c:numCache>
            </c:numRef>
          </c:cat>
          <c:val>
            <c:numRef>
              <c:f>Sheet1!$B$3:$B$61</c:f>
              <c:numCache>
                <c:formatCode>General</c:formatCode>
                <c:ptCount val="59"/>
                <c:pt idx="0">
                  <c:v>156.6</c:v>
                </c:pt>
                <c:pt idx="1">
                  <c:v>156.9</c:v>
                </c:pt>
                <c:pt idx="2">
                  <c:v>157.5</c:v>
                </c:pt>
                <c:pt idx="3">
                  <c:v>158.69999999999999</c:v>
                </c:pt>
                <c:pt idx="4">
                  <c:v>158.19999999999999</c:v>
                </c:pt>
                <c:pt idx="5">
                  <c:v>158.30000000000001</c:v>
                </c:pt>
                <c:pt idx="6">
                  <c:v>159.69999999999999</c:v>
                </c:pt>
                <c:pt idx="7">
                  <c:v>160.1</c:v>
                </c:pt>
                <c:pt idx="8">
                  <c:v>161.19999999999999</c:v>
                </c:pt>
                <c:pt idx="9">
                  <c:v>161.4</c:v>
                </c:pt>
                <c:pt idx="10">
                  <c:v>160.80000000000001</c:v>
                </c:pt>
                <c:pt idx="11">
                  <c:v>162.80000000000001</c:v>
                </c:pt>
                <c:pt idx="12">
                  <c:v>164.4</c:v>
                </c:pt>
                <c:pt idx="13">
                  <c:v>166.8</c:v>
                </c:pt>
                <c:pt idx="14">
                  <c:v>169.2</c:v>
                </c:pt>
                <c:pt idx="15">
                  <c:v>170.1</c:v>
                </c:pt>
                <c:pt idx="16">
                  <c:v>171.1</c:v>
                </c:pt>
                <c:pt idx="17">
                  <c:v>172.6</c:v>
                </c:pt>
                <c:pt idx="18">
                  <c:v>173.9</c:v>
                </c:pt>
                <c:pt idx="19">
                  <c:v>176.4</c:v>
                </c:pt>
                <c:pt idx="20">
                  <c:v>177.9</c:v>
                </c:pt>
                <c:pt idx="21">
                  <c:v>178.6</c:v>
                </c:pt>
                <c:pt idx="22">
                  <c:v>180.4</c:v>
                </c:pt>
                <c:pt idx="23">
                  <c:v>181.4</c:v>
                </c:pt>
                <c:pt idx="24">
                  <c:v>182.4</c:v>
                </c:pt>
                <c:pt idx="25">
                  <c:v>184.9</c:v>
                </c:pt>
                <c:pt idx="26">
                  <c:v>185.2</c:v>
                </c:pt>
                <c:pt idx="27">
                  <c:v>186.2</c:v>
                </c:pt>
                <c:pt idx="28">
                  <c:v>187.8</c:v>
                </c:pt>
                <c:pt idx="29">
                  <c:v>188.6</c:v>
                </c:pt>
                <c:pt idx="30">
                  <c:v>189</c:v>
                </c:pt>
                <c:pt idx="31">
                  <c:v>189.2</c:v>
                </c:pt>
                <c:pt idx="32">
                  <c:v>189</c:v>
                </c:pt>
                <c:pt idx="33">
                  <c:v>190.6</c:v>
                </c:pt>
                <c:pt idx="34">
                  <c:v>192.4</c:v>
                </c:pt>
                <c:pt idx="35">
                  <c:v>193.2</c:v>
                </c:pt>
                <c:pt idx="36">
                  <c:v>194.8</c:v>
                </c:pt>
                <c:pt idx="37">
                  <c:v>194.2</c:v>
                </c:pt>
                <c:pt idx="38">
                  <c:v>194.9</c:v>
                </c:pt>
                <c:pt idx="39">
                  <c:v>195.7</c:v>
                </c:pt>
                <c:pt idx="40">
                  <c:v>196</c:v>
                </c:pt>
                <c:pt idx="41">
                  <c:v>197.5</c:v>
                </c:pt>
                <c:pt idx="42">
                  <c:v>198.7</c:v>
                </c:pt>
                <c:pt idx="43">
                  <c:v>199.7</c:v>
                </c:pt>
                <c:pt idx="44">
                  <c:v>200.6</c:v>
                </c:pt>
                <c:pt idx="45">
                  <c:v>203.1</c:v>
                </c:pt>
                <c:pt idx="46">
                  <c:v>204.3</c:v>
                </c:pt>
                <c:pt idx="47">
                  <c:v>205.3</c:v>
                </c:pt>
                <c:pt idx="48">
                  <c:v>207.8</c:v>
                </c:pt>
                <c:pt idx="49">
                  <c:v>207.5</c:v>
                </c:pt>
                <c:pt idx="50">
                  <c:v>207.9</c:v>
                </c:pt>
                <c:pt idx="51">
                  <c:v>210.1</c:v>
                </c:pt>
                <c:pt idx="52">
                  <c:v>211.3</c:v>
                </c:pt>
                <c:pt idx="53">
                  <c:v>212.2</c:v>
                </c:pt>
                <c:pt idx="54">
                  <c:v>212.2</c:v>
                </c:pt>
                <c:pt idx="55">
                  <c:v>213.1</c:v>
                </c:pt>
                <c:pt idx="56">
                  <c:v>215.1</c:v>
                </c:pt>
                <c:pt idx="57">
                  <c:v>215.7</c:v>
                </c:pt>
                <c:pt idx="58">
                  <c:v>216.1</c:v>
                </c:pt>
              </c:numCache>
            </c:numRef>
          </c:val>
        </c:ser>
        <c:ser>
          <c:idx val="1"/>
          <c:order val="1"/>
          <c:tx>
            <c:strRef>
              <c:f>Sheet1!$C$1</c:f>
              <c:strCache>
                <c:ptCount val="1"/>
                <c:pt idx="0">
                  <c:v>Recession</c:v>
                </c:pt>
              </c:strCache>
            </c:strRef>
          </c:tx>
          <c:spPr>
            <a:solidFill>
              <a:srgbClr val="D0DCE2"/>
            </a:solidFill>
            <a:ln w="25879">
              <a:noFill/>
            </a:ln>
          </c:spPr>
          <c:invertIfNegative val="0"/>
          <c:cat>
            <c:numRef>
              <c:f>Sheet1!$A$3:$A$61</c:f>
              <c:numCache>
                <c:formatCode>[$-409]mmm\-yy;@</c:formatCode>
                <c:ptCount val="59"/>
                <c:pt idx="0">
                  <c:v>40237</c:v>
                </c:pt>
                <c:pt idx="1">
                  <c:v>40268</c:v>
                </c:pt>
                <c:pt idx="2">
                  <c:v>40296</c:v>
                </c:pt>
                <c:pt idx="3">
                  <c:v>40329</c:v>
                </c:pt>
                <c:pt idx="4">
                  <c:v>40359</c:v>
                </c:pt>
                <c:pt idx="5">
                  <c:v>40390</c:v>
                </c:pt>
                <c:pt idx="6">
                  <c:v>40421</c:v>
                </c:pt>
                <c:pt idx="7">
                  <c:v>40451</c:v>
                </c:pt>
                <c:pt idx="8">
                  <c:v>40482</c:v>
                </c:pt>
                <c:pt idx="9">
                  <c:v>40512</c:v>
                </c:pt>
                <c:pt idx="10">
                  <c:v>40543</c:v>
                </c:pt>
                <c:pt idx="11">
                  <c:v>40574</c:v>
                </c:pt>
                <c:pt idx="12">
                  <c:v>40602</c:v>
                </c:pt>
                <c:pt idx="13">
                  <c:v>40633</c:v>
                </c:pt>
                <c:pt idx="14">
                  <c:v>40661</c:v>
                </c:pt>
                <c:pt idx="15">
                  <c:v>40694</c:v>
                </c:pt>
                <c:pt idx="16">
                  <c:v>40724</c:v>
                </c:pt>
                <c:pt idx="17">
                  <c:v>40755</c:v>
                </c:pt>
                <c:pt idx="18">
                  <c:v>40786</c:v>
                </c:pt>
                <c:pt idx="19">
                  <c:v>40816</c:v>
                </c:pt>
                <c:pt idx="20">
                  <c:v>40846</c:v>
                </c:pt>
                <c:pt idx="21">
                  <c:v>40877</c:v>
                </c:pt>
                <c:pt idx="22">
                  <c:v>40907</c:v>
                </c:pt>
                <c:pt idx="23">
                  <c:v>40938</c:v>
                </c:pt>
                <c:pt idx="24">
                  <c:v>40968</c:v>
                </c:pt>
                <c:pt idx="25">
                  <c:v>40998</c:v>
                </c:pt>
                <c:pt idx="26">
                  <c:v>41029</c:v>
                </c:pt>
                <c:pt idx="27">
                  <c:v>41059</c:v>
                </c:pt>
                <c:pt idx="28">
                  <c:v>41090</c:v>
                </c:pt>
                <c:pt idx="29">
                  <c:v>41120</c:v>
                </c:pt>
                <c:pt idx="30">
                  <c:v>41151</c:v>
                </c:pt>
                <c:pt idx="31">
                  <c:v>41182</c:v>
                </c:pt>
                <c:pt idx="32">
                  <c:v>41212</c:v>
                </c:pt>
                <c:pt idx="33">
                  <c:v>41243</c:v>
                </c:pt>
                <c:pt idx="34">
                  <c:v>41273</c:v>
                </c:pt>
                <c:pt idx="35">
                  <c:v>41304</c:v>
                </c:pt>
                <c:pt idx="36">
                  <c:v>41333</c:v>
                </c:pt>
                <c:pt idx="37">
                  <c:v>41361</c:v>
                </c:pt>
                <c:pt idx="38">
                  <c:v>41392</c:v>
                </c:pt>
                <c:pt idx="39">
                  <c:v>41422</c:v>
                </c:pt>
                <c:pt idx="40">
                  <c:v>41453</c:v>
                </c:pt>
                <c:pt idx="41">
                  <c:v>41483</c:v>
                </c:pt>
                <c:pt idx="42">
                  <c:v>41514</c:v>
                </c:pt>
                <c:pt idx="43">
                  <c:v>41545</c:v>
                </c:pt>
                <c:pt idx="44">
                  <c:v>41575</c:v>
                </c:pt>
                <c:pt idx="45">
                  <c:v>41606</c:v>
                </c:pt>
                <c:pt idx="46">
                  <c:v>41636</c:v>
                </c:pt>
                <c:pt idx="47">
                  <c:v>41669</c:v>
                </c:pt>
                <c:pt idx="48">
                  <c:v>41698</c:v>
                </c:pt>
                <c:pt idx="49">
                  <c:v>41729</c:v>
                </c:pt>
                <c:pt idx="50">
                  <c:v>41759</c:v>
                </c:pt>
                <c:pt idx="51">
                  <c:v>41790</c:v>
                </c:pt>
                <c:pt idx="52">
                  <c:v>41820</c:v>
                </c:pt>
                <c:pt idx="53">
                  <c:v>41851</c:v>
                </c:pt>
                <c:pt idx="54">
                  <c:v>41882</c:v>
                </c:pt>
                <c:pt idx="55">
                  <c:v>41912</c:v>
                </c:pt>
                <c:pt idx="56">
                  <c:v>41943</c:v>
                </c:pt>
                <c:pt idx="57">
                  <c:v>41973</c:v>
                </c:pt>
                <c:pt idx="58">
                  <c:v>42004</c:v>
                </c:pt>
              </c:numCache>
            </c:numRef>
          </c:cat>
          <c:val>
            <c:numRef>
              <c:f>Sheet1!$C$3:$C$61</c:f>
              <c:numCache>
                <c:formatCode>General</c:formatCode>
                <c:ptCount val="59"/>
                <c:pt idx="0" formatCode="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numCache>
            </c:numRef>
          </c:val>
        </c:ser>
        <c:dLbls>
          <c:showLegendKey val="0"/>
          <c:showVal val="0"/>
          <c:showCatName val="0"/>
          <c:showSerName val="0"/>
          <c:showPercent val="0"/>
          <c:showBubbleSize val="0"/>
        </c:dLbls>
        <c:gapWidth val="0"/>
        <c:axId val="219717920"/>
        <c:axId val="219716352"/>
      </c:barChart>
      <c:dateAx>
        <c:axId val="219717920"/>
        <c:scaling>
          <c:orientation val="minMax"/>
        </c:scaling>
        <c:delete val="0"/>
        <c:axPos val="b"/>
        <c:numFmt formatCode="[$-409]mmm\-yy;@" sourceLinked="0"/>
        <c:majorTickMark val="out"/>
        <c:minorTickMark val="none"/>
        <c:tickLblPos val="nextTo"/>
        <c:spPr>
          <a:ln w="25879">
            <a:solidFill>
              <a:srgbClr val="000000"/>
            </a:solidFill>
            <a:prstDash val="solid"/>
          </a:ln>
        </c:spPr>
        <c:txPr>
          <a:bodyPr rot="-5400000" vert="horz"/>
          <a:lstStyle/>
          <a:p>
            <a:pPr>
              <a:defRPr sz="1223" b="0" i="0" u="none" strike="noStrike" baseline="0">
                <a:solidFill>
                  <a:srgbClr val="000000"/>
                </a:solidFill>
                <a:latin typeface="Arial"/>
                <a:ea typeface="Arial"/>
                <a:cs typeface="Arial"/>
              </a:defRPr>
            </a:pPr>
            <a:endParaRPr lang="en-US"/>
          </a:p>
        </c:txPr>
        <c:crossAx val="219716352"/>
        <c:crossesAt val="0"/>
        <c:auto val="1"/>
        <c:lblOffset val="100"/>
        <c:baseTimeUnit val="months"/>
        <c:majorUnit val="2"/>
        <c:minorUnit val="1"/>
      </c:dateAx>
      <c:valAx>
        <c:axId val="219716352"/>
        <c:scaling>
          <c:orientation val="minMax"/>
          <c:min val="150"/>
        </c:scaling>
        <c:delete val="0"/>
        <c:axPos val="l"/>
        <c:majorGridlines>
          <c:spPr>
            <a:ln w="3235">
              <a:solidFill>
                <a:schemeClr val="tx1"/>
              </a:solidFill>
              <a:prstDash val="solid"/>
            </a:ln>
          </c:spPr>
        </c:majorGridlines>
        <c:numFmt formatCode="#,##0_);[Red]\(#,##0\)" sourceLinked="0"/>
        <c:majorTickMark val="out"/>
        <c:minorTickMark val="none"/>
        <c:tickLblPos val="nextTo"/>
        <c:spPr>
          <a:ln w="25879">
            <a:solidFill>
              <a:srgbClr val="000000"/>
            </a:solidFill>
            <a:prstDash val="solid"/>
          </a:ln>
        </c:spPr>
        <c:txPr>
          <a:bodyPr rot="0" vert="horz"/>
          <a:lstStyle/>
          <a:p>
            <a:pPr>
              <a:defRPr sz="1426" b="0" i="0" u="none" strike="noStrike" baseline="0">
                <a:solidFill>
                  <a:srgbClr val="000000"/>
                </a:solidFill>
                <a:latin typeface="Arial"/>
                <a:ea typeface="Arial"/>
                <a:cs typeface="Arial"/>
              </a:defRPr>
            </a:pPr>
            <a:endParaRPr lang="en-US"/>
          </a:p>
        </c:txPr>
        <c:crossAx val="219717920"/>
        <c:crosses val="autoZero"/>
        <c:crossBetween val="between"/>
      </c:valAx>
      <c:spPr>
        <a:solidFill>
          <a:srgbClr val="FFFFFF"/>
        </a:solidFill>
        <a:ln w="25879">
          <a:noFill/>
        </a:ln>
      </c:spPr>
    </c:plotArea>
    <c:plotVisOnly val="1"/>
    <c:dispBlanksAs val="gap"/>
    <c:showDLblsOverMax val="0"/>
  </c:chart>
  <c:spPr>
    <a:noFill/>
    <a:ln>
      <a:noFill/>
    </a:ln>
  </c:spPr>
  <c:txPr>
    <a:bodyPr/>
    <a:lstStyle/>
    <a:p>
      <a:pPr>
        <a:defRPr sz="1834" b="0" i="0" u="none" strike="noStrike" baseline="0">
          <a:solidFill>
            <a:srgbClr val="000000"/>
          </a:solidFill>
          <a:latin typeface="Calibri"/>
          <a:ea typeface="Calibri"/>
          <a:cs typeface="Calibri"/>
        </a:defRPr>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stacked"/>
        <c:varyColors val="0"/>
        <c:ser>
          <c:idx val="0"/>
          <c:order val="0"/>
          <c:tx>
            <c:strRef>
              <c:f>Sheet1!$B$1</c:f>
              <c:strCache>
                <c:ptCount val="1"/>
                <c:pt idx="0">
                  <c:v>Private Carriers ($ B)</c:v>
                </c:pt>
              </c:strCache>
            </c:strRef>
          </c:tx>
          <c:spPr>
            <a:solidFill>
              <a:srgbClr val="28688C"/>
            </a:solidFill>
          </c:spPr>
          <c:invertIfNegative val="0"/>
          <c:dPt>
            <c:idx val="19"/>
            <c:invertIfNegative val="0"/>
            <c:bubble3D val="0"/>
            <c:spPr>
              <a:solidFill>
                <a:srgbClr val="28688C"/>
              </a:solidFill>
              <a:ln>
                <a:solidFill>
                  <a:srgbClr val="3E7BB8"/>
                </a:solidFill>
              </a:ln>
            </c:spPr>
          </c:dPt>
          <c:dPt>
            <c:idx val="21"/>
            <c:invertIfNegative val="0"/>
            <c:bubble3D val="0"/>
            <c:spPr>
              <a:solidFill>
                <a:srgbClr val="2B7299"/>
              </a:solidFill>
            </c:spPr>
          </c:dPt>
          <c:dPt>
            <c:idx val="22"/>
            <c:invertIfNegative val="0"/>
            <c:bubble3D val="0"/>
            <c:spPr>
              <a:solidFill>
                <a:srgbClr val="2B7299"/>
              </a:solidFill>
            </c:spPr>
          </c:dPt>
          <c:dPt>
            <c:idx val="23"/>
            <c:invertIfNegative val="0"/>
            <c:bubble3D val="0"/>
            <c:spPr>
              <a:solidFill>
                <a:srgbClr val="4B9FCD"/>
              </a:solidFill>
            </c:spPr>
          </c:dPt>
          <c:dLbls>
            <c:numFmt formatCode="#,##0.0" sourceLinked="0"/>
            <c:spPr>
              <a:noFill/>
              <a:ln>
                <a:noFill/>
              </a:ln>
              <a:effectLst/>
            </c:spPr>
            <c:txPr>
              <a:bodyPr rot="0" vert="horz"/>
              <a:lstStyle/>
              <a:p>
                <a:pPr>
                  <a:defRPr sz="1094" b="1" i="0" baseline="0">
                    <a:solidFill>
                      <a:schemeClr val="bg1"/>
                    </a:solidFill>
                    <a:latin typeface="Arial"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Sheet1!$A$2:$A$25</c:f>
              <c:strCache>
                <c:ptCount val="24"/>
                <c:pt idx="0">
                  <c:v>90</c:v>
                </c:pt>
                <c:pt idx="1">
                  <c:v>91</c:v>
                </c:pt>
                <c:pt idx="2">
                  <c:v>92</c:v>
                </c:pt>
                <c:pt idx="3">
                  <c:v>93</c:v>
                </c:pt>
                <c:pt idx="4">
                  <c:v>94</c:v>
                </c:pt>
                <c:pt idx="5">
                  <c:v>95</c:v>
                </c:pt>
                <c:pt idx="6">
                  <c:v>96</c:v>
                </c:pt>
                <c:pt idx="7">
                  <c:v>97</c:v>
                </c:pt>
                <c:pt idx="8">
                  <c:v>98</c:v>
                </c:pt>
                <c:pt idx="9">
                  <c:v>99</c:v>
                </c:pt>
                <c:pt idx="10">
                  <c:v>00</c:v>
                </c:pt>
                <c:pt idx="11">
                  <c:v>01</c:v>
                </c:pt>
                <c:pt idx="12">
                  <c:v>02</c:v>
                </c:pt>
                <c:pt idx="13">
                  <c:v>03</c:v>
                </c:pt>
                <c:pt idx="14">
                  <c:v>04</c:v>
                </c:pt>
                <c:pt idx="15">
                  <c:v>05</c:v>
                </c:pt>
                <c:pt idx="16">
                  <c:v>06</c:v>
                </c:pt>
                <c:pt idx="17">
                  <c:v>07</c:v>
                </c:pt>
                <c:pt idx="18">
                  <c:v>08</c:v>
                </c:pt>
                <c:pt idx="19">
                  <c:v>09</c:v>
                </c:pt>
                <c:pt idx="20">
                  <c:v>10</c:v>
                </c:pt>
                <c:pt idx="21">
                  <c:v>11</c:v>
                </c:pt>
                <c:pt idx="22">
                  <c:v>12</c:v>
                </c:pt>
                <c:pt idx="23">
                  <c:v>13</c:v>
                </c:pt>
              </c:strCache>
            </c:strRef>
          </c:cat>
          <c:val>
            <c:numRef>
              <c:f>Sheet1!$B$2:$B$25</c:f>
              <c:numCache>
                <c:formatCode>0.000</c:formatCode>
                <c:ptCount val="24"/>
                <c:pt idx="0">
                  <c:v>30.996355121000001</c:v>
                </c:pt>
                <c:pt idx="1">
                  <c:v>31.316294560999999</c:v>
                </c:pt>
                <c:pt idx="2">
                  <c:v>29.753761604000001</c:v>
                </c:pt>
                <c:pt idx="3">
                  <c:v>30.505050416</c:v>
                </c:pt>
                <c:pt idx="4">
                  <c:v>29.077386128000001</c:v>
                </c:pt>
                <c:pt idx="5">
                  <c:v>26.321967000000001</c:v>
                </c:pt>
                <c:pt idx="6">
                  <c:v>25.202254229000001</c:v>
                </c:pt>
                <c:pt idx="7">
                  <c:v>24.183790124000001</c:v>
                </c:pt>
                <c:pt idx="8">
                  <c:v>23.294640043000001</c:v>
                </c:pt>
                <c:pt idx="9">
                  <c:v>22.304646870999999</c:v>
                </c:pt>
                <c:pt idx="10">
                  <c:v>24.956931406999999</c:v>
                </c:pt>
                <c:pt idx="11">
                  <c:v>26.133928442000002</c:v>
                </c:pt>
                <c:pt idx="12">
                  <c:v>29.249614615000002</c:v>
                </c:pt>
                <c:pt idx="13">
                  <c:v>31.117596655999996</c:v>
                </c:pt>
                <c:pt idx="14">
                  <c:v>34.662006891000004</c:v>
                </c:pt>
                <c:pt idx="15">
                  <c:v>37.784561175999997</c:v>
                </c:pt>
                <c:pt idx="16">
                  <c:v>38.611554639999994</c:v>
                </c:pt>
                <c:pt idx="17">
                  <c:v>37.587669666999993</c:v>
                </c:pt>
                <c:pt idx="18">
                  <c:v>33.755330207999997</c:v>
                </c:pt>
                <c:pt idx="19">
                  <c:v>30.3</c:v>
                </c:pt>
                <c:pt idx="20">
                  <c:v>29.9</c:v>
                </c:pt>
                <c:pt idx="21">
                  <c:v>32.299999999999997</c:v>
                </c:pt>
                <c:pt idx="22">
                  <c:v>35.1</c:v>
                </c:pt>
                <c:pt idx="23">
                  <c:v>37</c:v>
                </c:pt>
              </c:numCache>
            </c:numRef>
          </c:val>
        </c:ser>
        <c:ser>
          <c:idx val="2"/>
          <c:order val="1"/>
          <c:tx>
            <c:strRef>
              <c:f>Sheet1!$C$1</c:f>
              <c:strCache>
                <c:ptCount val="1"/>
                <c:pt idx="0">
                  <c:v>State Funds ($ B)</c:v>
                </c:pt>
              </c:strCache>
            </c:strRef>
          </c:tx>
          <c:spPr>
            <a:solidFill>
              <a:schemeClr val="accent6"/>
            </a:solidFill>
          </c:spPr>
          <c:invertIfNegative val="0"/>
          <c:dPt>
            <c:idx val="19"/>
            <c:invertIfNegative val="0"/>
            <c:bubble3D val="0"/>
            <c:spPr>
              <a:solidFill>
                <a:schemeClr val="accent6"/>
              </a:solidFill>
              <a:ln>
                <a:solidFill>
                  <a:schemeClr val="accent2"/>
                </a:solidFill>
              </a:ln>
            </c:spPr>
          </c:dPt>
          <c:dPt>
            <c:idx val="22"/>
            <c:invertIfNegative val="0"/>
            <c:bubble3D val="0"/>
          </c:dPt>
          <c:dPt>
            <c:idx val="23"/>
            <c:invertIfNegative val="0"/>
            <c:bubble3D val="0"/>
            <c:spPr>
              <a:solidFill>
                <a:schemeClr val="accent6">
                  <a:lumMod val="60000"/>
                  <a:lumOff val="40000"/>
                </a:schemeClr>
              </a:solidFill>
            </c:spPr>
          </c:dPt>
          <c:cat>
            <c:strRef>
              <c:f>Sheet1!$A$2:$A$25</c:f>
              <c:strCache>
                <c:ptCount val="24"/>
                <c:pt idx="0">
                  <c:v>90</c:v>
                </c:pt>
                <c:pt idx="1">
                  <c:v>91</c:v>
                </c:pt>
                <c:pt idx="2">
                  <c:v>92</c:v>
                </c:pt>
                <c:pt idx="3">
                  <c:v>93</c:v>
                </c:pt>
                <c:pt idx="4">
                  <c:v>94</c:v>
                </c:pt>
                <c:pt idx="5">
                  <c:v>95</c:v>
                </c:pt>
                <c:pt idx="6">
                  <c:v>96</c:v>
                </c:pt>
                <c:pt idx="7">
                  <c:v>97</c:v>
                </c:pt>
                <c:pt idx="8">
                  <c:v>98</c:v>
                </c:pt>
                <c:pt idx="9">
                  <c:v>99</c:v>
                </c:pt>
                <c:pt idx="10">
                  <c:v>00</c:v>
                </c:pt>
                <c:pt idx="11">
                  <c:v>01</c:v>
                </c:pt>
                <c:pt idx="12">
                  <c:v>02</c:v>
                </c:pt>
                <c:pt idx="13">
                  <c:v>03</c:v>
                </c:pt>
                <c:pt idx="14">
                  <c:v>04</c:v>
                </c:pt>
                <c:pt idx="15">
                  <c:v>05</c:v>
                </c:pt>
                <c:pt idx="16">
                  <c:v>06</c:v>
                </c:pt>
                <c:pt idx="17">
                  <c:v>07</c:v>
                </c:pt>
                <c:pt idx="18">
                  <c:v>08</c:v>
                </c:pt>
                <c:pt idx="19">
                  <c:v>09</c:v>
                </c:pt>
                <c:pt idx="20">
                  <c:v>10</c:v>
                </c:pt>
                <c:pt idx="21">
                  <c:v>11</c:v>
                </c:pt>
                <c:pt idx="22">
                  <c:v>12</c:v>
                </c:pt>
                <c:pt idx="23">
                  <c:v>13</c:v>
                </c:pt>
              </c:strCache>
            </c:strRef>
          </c:cat>
          <c:val>
            <c:numRef>
              <c:f>Sheet1!$C$2:$C$25</c:f>
              <c:numCache>
                <c:formatCode>0.000</c:formatCode>
                <c:ptCount val="24"/>
                <c:pt idx="0">
                  <c:v>4.3</c:v>
                </c:pt>
                <c:pt idx="1">
                  <c:v>4.4000000000000004</c:v>
                </c:pt>
                <c:pt idx="2">
                  <c:v>4.5</c:v>
                </c:pt>
                <c:pt idx="3">
                  <c:v>4.9000000000000004</c:v>
                </c:pt>
                <c:pt idx="4">
                  <c:v>4.5</c:v>
                </c:pt>
                <c:pt idx="5">
                  <c:v>3.8</c:v>
                </c:pt>
                <c:pt idx="6">
                  <c:v>3.3</c:v>
                </c:pt>
                <c:pt idx="7">
                  <c:v>2.6816056490000002</c:v>
                </c:pt>
                <c:pt idx="8">
                  <c:v>2.644896573</c:v>
                </c:pt>
                <c:pt idx="9">
                  <c:v>2.702384602</c:v>
                </c:pt>
                <c:pt idx="10">
                  <c:v>3.6824865689999999</c:v>
                </c:pt>
                <c:pt idx="11">
                  <c:v>6.0117218489999997</c:v>
                </c:pt>
                <c:pt idx="12">
                  <c:v>8.4210921709999997</c:v>
                </c:pt>
                <c:pt idx="13">
                  <c:v>11.156217815</c:v>
                </c:pt>
                <c:pt idx="14">
                  <c:v>11.819045130999999</c:v>
                </c:pt>
                <c:pt idx="15">
                  <c:v>10.065</c:v>
                </c:pt>
                <c:pt idx="16">
                  <c:v>7.8433660380000001</c:v>
                </c:pt>
                <c:pt idx="17">
                  <c:v>6.7283254809999997</c:v>
                </c:pt>
                <c:pt idx="18">
                  <c:v>5.5453181000000002</c:v>
                </c:pt>
                <c:pt idx="19">
                  <c:v>4.3</c:v>
                </c:pt>
                <c:pt idx="20">
                  <c:v>3.9</c:v>
                </c:pt>
                <c:pt idx="21">
                  <c:v>4.0999999999999996</c:v>
                </c:pt>
                <c:pt idx="22">
                  <c:v>4.5</c:v>
                </c:pt>
                <c:pt idx="23">
                  <c:v>4.0999999999999996</c:v>
                </c:pt>
              </c:numCache>
            </c:numRef>
          </c:val>
        </c:ser>
        <c:dLbls>
          <c:showLegendKey val="0"/>
          <c:showVal val="0"/>
          <c:showCatName val="0"/>
          <c:showSerName val="0"/>
          <c:showPercent val="0"/>
          <c:showBubbleSize val="0"/>
        </c:dLbls>
        <c:gapWidth val="20"/>
        <c:overlap val="100"/>
        <c:axId val="219719488"/>
        <c:axId val="219720272"/>
      </c:barChart>
      <c:lineChart>
        <c:grouping val="standard"/>
        <c:varyColors val="0"/>
        <c:ser>
          <c:idx val="3"/>
          <c:order val="2"/>
          <c:tx>
            <c:strRef>
              <c:f>Sheet1!$D$1</c:f>
              <c:strCache>
                <c:ptCount val="1"/>
                <c:pt idx="0">
                  <c:v>Label Placeholder</c:v>
                </c:pt>
              </c:strCache>
            </c:strRef>
          </c:tx>
          <c:spPr>
            <a:ln>
              <a:noFill/>
            </a:ln>
          </c:spPr>
          <c:marker>
            <c:symbol val="none"/>
          </c:marker>
          <c:dLbls>
            <c:dLbl>
              <c:idx val="18"/>
              <c:numFmt formatCode="#,##0.0" sourceLinked="0"/>
              <c:spPr/>
              <c:txPr>
                <a:bodyPr/>
                <a:lstStyle/>
                <a:p>
                  <a:pPr>
                    <a:defRPr sz="1200" b="1" baseline="0">
                      <a:latin typeface="Arial" pitchFamily="34" charset="0"/>
                      <a:cs typeface="Arial" pitchFamily="34" charset="0"/>
                    </a:defRPr>
                  </a:pPr>
                  <a:endParaRPr lang="en-US"/>
                </a:p>
              </c:txPr>
              <c:dLblPos val="t"/>
              <c:showLegendKey val="0"/>
              <c:showVal val="1"/>
              <c:showCatName val="0"/>
              <c:showSerName val="0"/>
              <c:showPercent val="0"/>
              <c:showBubbleSize val="0"/>
            </c:dLbl>
            <c:numFmt formatCode="#,##0.0" sourceLinked="0"/>
            <c:spPr>
              <a:noFill/>
              <a:ln>
                <a:noFill/>
              </a:ln>
              <a:effectLst/>
            </c:spPr>
            <c:txPr>
              <a:bodyPr/>
              <a:lstStyle/>
              <a:p>
                <a:pPr>
                  <a:defRPr sz="1200" b="1">
                    <a:latin typeface="Arial" pitchFamily="34" charset="0"/>
                    <a:cs typeface="Arial"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Sheet1!$A$2:$A$25</c:f>
              <c:strCache>
                <c:ptCount val="24"/>
                <c:pt idx="0">
                  <c:v>90</c:v>
                </c:pt>
                <c:pt idx="1">
                  <c:v>91</c:v>
                </c:pt>
                <c:pt idx="2">
                  <c:v>92</c:v>
                </c:pt>
                <c:pt idx="3">
                  <c:v>93</c:v>
                </c:pt>
                <c:pt idx="4">
                  <c:v>94</c:v>
                </c:pt>
                <c:pt idx="5">
                  <c:v>95</c:v>
                </c:pt>
                <c:pt idx="6">
                  <c:v>96</c:v>
                </c:pt>
                <c:pt idx="7">
                  <c:v>97</c:v>
                </c:pt>
                <c:pt idx="8">
                  <c:v>98</c:v>
                </c:pt>
                <c:pt idx="9">
                  <c:v>99</c:v>
                </c:pt>
                <c:pt idx="10">
                  <c:v>00</c:v>
                </c:pt>
                <c:pt idx="11">
                  <c:v>01</c:v>
                </c:pt>
                <c:pt idx="12">
                  <c:v>02</c:v>
                </c:pt>
                <c:pt idx="13">
                  <c:v>03</c:v>
                </c:pt>
                <c:pt idx="14">
                  <c:v>04</c:v>
                </c:pt>
                <c:pt idx="15">
                  <c:v>05</c:v>
                </c:pt>
                <c:pt idx="16">
                  <c:v>06</c:v>
                </c:pt>
                <c:pt idx="17">
                  <c:v>07</c:v>
                </c:pt>
                <c:pt idx="18">
                  <c:v>08</c:v>
                </c:pt>
                <c:pt idx="19">
                  <c:v>09</c:v>
                </c:pt>
                <c:pt idx="20">
                  <c:v>10</c:v>
                </c:pt>
                <c:pt idx="21">
                  <c:v>11</c:v>
                </c:pt>
                <c:pt idx="22">
                  <c:v>12</c:v>
                </c:pt>
                <c:pt idx="23">
                  <c:v>13</c:v>
                </c:pt>
              </c:strCache>
            </c:strRef>
          </c:cat>
          <c:val>
            <c:numRef>
              <c:f>Sheet1!$D$2:$D$25</c:f>
              <c:numCache>
                <c:formatCode>0.000</c:formatCode>
                <c:ptCount val="24"/>
                <c:pt idx="0">
                  <c:v>35.299999999999997</c:v>
                </c:pt>
                <c:pt idx="1">
                  <c:v>35.700000000000003</c:v>
                </c:pt>
                <c:pt idx="2">
                  <c:v>34.299999999999997</c:v>
                </c:pt>
                <c:pt idx="3">
                  <c:v>35.4</c:v>
                </c:pt>
                <c:pt idx="4">
                  <c:v>33.6</c:v>
                </c:pt>
                <c:pt idx="5">
                  <c:v>30.1</c:v>
                </c:pt>
                <c:pt idx="6">
                  <c:v>28.5</c:v>
                </c:pt>
                <c:pt idx="7">
                  <c:v>26.865395773000003</c:v>
                </c:pt>
                <c:pt idx="8">
                  <c:v>25.939536616000002</c:v>
                </c:pt>
                <c:pt idx="9">
                  <c:v>25.007031472999998</c:v>
                </c:pt>
                <c:pt idx="10">
                  <c:v>28.639417975999997</c:v>
                </c:pt>
                <c:pt idx="11">
                  <c:v>32.145650291000003</c:v>
                </c:pt>
                <c:pt idx="12">
                  <c:v>37.670706786000004</c:v>
                </c:pt>
                <c:pt idx="13">
                  <c:v>42.273814470999994</c:v>
                </c:pt>
                <c:pt idx="14">
                  <c:v>46.481052022</c:v>
                </c:pt>
                <c:pt idx="15">
                  <c:v>47.849561175999995</c:v>
                </c:pt>
                <c:pt idx="16">
                  <c:v>46.454920677999993</c:v>
                </c:pt>
                <c:pt idx="17">
                  <c:v>44.315995147999992</c:v>
                </c:pt>
                <c:pt idx="18">
                  <c:v>39.300648308</c:v>
                </c:pt>
                <c:pt idx="19">
                  <c:v>34.6</c:v>
                </c:pt>
                <c:pt idx="20">
                  <c:v>33.799999999999997</c:v>
                </c:pt>
                <c:pt idx="21">
                  <c:v>36.4</c:v>
                </c:pt>
                <c:pt idx="22">
                  <c:v>39.6</c:v>
                </c:pt>
                <c:pt idx="23">
                  <c:v>41.9</c:v>
                </c:pt>
              </c:numCache>
            </c:numRef>
          </c:val>
          <c:smooth val="0"/>
        </c:ser>
        <c:ser>
          <c:idx val="1"/>
          <c:order val="3"/>
          <c:tx>
            <c:strRef>
              <c:f>Sheet1!$E$1</c:f>
              <c:strCache>
                <c:ptCount val="1"/>
                <c:pt idx="0">
                  <c:v>AVG</c:v>
                </c:pt>
              </c:strCache>
            </c:strRef>
          </c:tx>
          <c:spPr>
            <a:ln w="28024">
              <a:noFill/>
            </a:ln>
          </c:spPr>
          <c:marker>
            <c:symbol val="none"/>
          </c:marker>
          <c:cat>
            <c:strRef>
              <c:f>Sheet1!$A$2:$A$25</c:f>
              <c:strCache>
                <c:ptCount val="24"/>
                <c:pt idx="0">
                  <c:v>90</c:v>
                </c:pt>
                <c:pt idx="1">
                  <c:v>91</c:v>
                </c:pt>
                <c:pt idx="2">
                  <c:v>92</c:v>
                </c:pt>
                <c:pt idx="3">
                  <c:v>93</c:v>
                </c:pt>
                <c:pt idx="4">
                  <c:v>94</c:v>
                </c:pt>
                <c:pt idx="5">
                  <c:v>95</c:v>
                </c:pt>
                <c:pt idx="6">
                  <c:v>96</c:v>
                </c:pt>
                <c:pt idx="7">
                  <c:v>97</c:v>
                </c:pt>
                <c:pt idx="8">
                  <c:v>98</c:v>
                </c:pt>
                <c:pt idx="9">
                  <c:v>99</c:v>
                </c:pt>
                <c:pt idx="10">
                  <c:v>00</c:v>
                </c:pt>
                <c:pt idx="11">
                  <c:v>01</c:v>
                </c:pt>
                <c:pt idx="12">
                  <c:v>02</c:v>
                </c:pt>
                <c:pt idx="13">
                  <c:v>03</c:v>
                </c:pt>
                <c:pt idx="14">
                  <c:v>04</c:v>
                </c:pt>
                <c:pt idx="15">
                  <c:v>05</c:v>
                </c:pt>
                <c:pt idx="16">
                  <c:v>06</c:v>
                </c:pt>
                <c:pt idx="17">
                  <c:v>07</c:v>
                </c:pt>
                <c:pt idx="18">
                  <c:v>08</c:v>
                </c:pt>
                <c:pt idx="19">
                  <c:v>09</c:v>
                </c:pt>
                <c:pt idx="20">
                  <c:v>10</c:v>
                </c:pt>
                <c:pt idx="21">
                  <c:v>11</c:v>
                </c:pt>
                <c:pt idx="22">
                  <c:v>12</c:v>
                </c:pt>
                <c:pt idx="23">
                  <c:v>13</c:v>
                </c:pt>
              </c:strCache>
            </c:strRef>
          </c:cat>
          <c:val>
            <c:numRef>
              <c:f>Sheet1!$E$2:$E$25</c:f>
              <c:numCache>
                <c:formatCode>0.000</c:formatCode>
                <c:ptCount val="24"/>
                <c:pt idx="0">
                  <c:v>29.621833333333331</c:v>
                </c:pt>
                <c:pt idx="1">
                  <c:v>29.621833333333331</c:v>
                </c:pt>
                <c:pt idx="2">
                  <c:v>29.621833333333331</c:v>
                </c:pt>
                <c:pt idx="3">
                  <c:v>29.621833333333331</c:v>
                </c:pt>
                <c:pt idx="4">
                  <c:v>29.621833333333331</c:v>
                </c:pt>
                <c:pt idx="5">
                  <c:v>29.621833333333331</c:v>
                </c:pt>
                <c:pt idx="6">
                  <c:v>29.621833333333331</c:v>
                </c:pt>
                <c:pt idx="7">
                  <c:v>29.621833333333331</c:v>
                </c:pt>
                <c:pt idx="8">
                  <c:v>29.621833333333331</c:v>
                </c:pt>
                <c:pt idx="9">
                  <c:v>29.621833333333331</c:v>
                </c:pt>
                <c:pt idx="10">
                  <c:v>29.621833333333331</c:v>
                </c:pt>
                <c:pt idx="11">
                  <c:v>29.621833333333331</c:v>
                </c:pt>
                <c:pt idx="12">
                  <c:v>29.621833333333331</c:v>
                </c:pt>
                <c:pt idx="13">
                  <c:v>29.621833333333331</c:v>
                </c:pt>
                <c:pt idx="14">
                  <c:v>29.621833333333331</c:v>
                </c:pt>
                <c:pt idx="15">
                  <c:v>29.621833333333331</c:v>
                </c:pt>
                <c:pt idx="16">
                  <c:v>29.621833333333331</c:v>
                </c:pt>
                <c:pt idx="17">
                  <c:v>29.621833333333331</c:v>
                </c:pt>
                <c:pt idx="18">
                  <c:v>29.621833333333331</c:v>
                </c:pt>
                <c:pt idx="19">
                  <c:v>29.622</c:v>
                </c:pt>
                <c:pt idx="20">
                  <c:v>29.622</c:v>
                </c:pt>
                <c:pt idx="21">
                  <c:v>29.622</c:v>
                </c:pt>
                <c:pt idx="22">
                  <c:v>29.622</c:v>
                </c:pt>
                <c:pt idx="23">
                  <c:v>29.622</c:v>
                </c:pt>
              </c:numCache>
            </c:numRef>
          </c:val>
          <c:smooth val="0"/>
        </c:ser>
        <c:dLbls>
          <c:showLegendKey val="0"/>
          <c:showVal val="0"/>
          <c:showCatName val="0"/>
          <c:showSerName val="0"/>
          <c:showPercent val="0"/>
          <c:showBubbleSize val="0"/>
        </c:dLbls>
        <c:marker val="1"/>
        <c:smooth val="0"/>
        <c:axId val="219719488"/>
        <c:axId val="219720272"/>
      </c:lineChart>
      <c:catAx>
        <c:axId val="219719488"/>
        <c:scaling>
          <c:orientation val="minMax"/>
        </c:scaling>
        <c:delete val="0"/>
        <c:axPos val="b"/>
        <c:numFmt formatCode="General" sourceLinked="1"/>
        <c:majorTickMark val="none"/>
        <c:minorTickMark val="none"/>
        <c:tickLblPos val="low"/>
        <c:spPr>
          <a:ln w="28024">
            <a:solidFill>
              <a:schemeClr val="bg1">
                <a:lumMod val="50000"/>
              </a:schemeClr>
            </a:solidFill>
          </a:ln>
        </c:spPr>
        <c:txPr>
          <a:bodyPr rot="0"/>
          <a:lstStyle/>
          <a:p>
            <a:pPr>
              <a:defRPr sz="1173" b="1">
                <a:latin typeface="Arial" pitchFamily="34" charset="0"/>
                <a:cs typeface="Arial" pitchFamily="34" charset="0"/>
              </a:defRPr>
            </a:pPr>
            <a:endParaRPr lang="en-US"/>
          </a:p>
        </c:txPr>
        <c:crossAx val="219720272"/>
        <c:crosses val="autoZero"/>
        <c:auto val="0"/>
        <c:lblAlgn val="ctr"/>
        <c:lblOffset val="100"/>
        <c:tickLblSkip val="1"/>
        <c:noMultiLvlLbl val="0"/>
      </c:catAx>
      <c:valAx>
        <c:axId val="219720272"/>
        <c:scaling>
          <c:orientation val="minMax"/>
          <c:max val="50"/>
          <c:min val="0"/>
        </c:scaling>
        <c:delete val="0"/>
        <c:axPos val="l"/>
        <c:numFmt formatCode="0" sourceLinked="0"/>
        <c:majorTickMark val="none"/>
        <c:minorTickMark val="none"/>
        <c:tickLblPos val="low"/>
        <c:spPr>
          <a:ln w="28024">
            <a:solidFill>
              <a:schemeClr val="bg1">
                <a:lumMod val="50000"/>
              </a:schemeClr>
            </a:solidFill>
          </a:ln>
        </c:spPr>
        <c:txPr>
          <a:bodyPr/>
          <a:lstStyle/>
          <a:p>
            <a:pPr>
              <a:defRPr sz="1573" b="1">
                <a:latin typeface="Arial" pitchFamily="34" charset="0"/>
                <a:cs typeface="Arial" pitchFamily="34" charset="0"/>
              </a:defRPr>
            </a:pPr>
            <a:endParaRPr lang="en-US"/>
          </a:p>
        </c:txPr>
        <c:crossAx val="219719488"/>
        <c:crosses val="autoZero"/>
        <c:crossBetween val="between"/>
        <c:majorUnit val="10"/>
      </c:valAx>
      <c:spPr>
        <a:noFill/>
        <a:ln w="25363">
          <a:noFill/>
        </a:ln>
      </c:spPr>
    </c:plotArea>
    <c:legend>
      <c:legendPos val="r"/>
      <c:legendEntry>
        <c:idx val="2"/>
        <c:delete val="1"/>
      </c:legendEntry>
      <c:legendEntry>
        <c:idx val="3"/>
        <c:delete val="1"/>
      </c:legendEntry>
      <c:layout>
        <c:manualLayout>
          <c:xMode val="edge"/>
          <c:yMode val="edge"/>
          <c:x val="6.6474320890547584E-2"/>
          <c:y val="3.1575324607604018E-2"/>
          <c:w val="0.29913829315438417"/>
          <c:h val="0.13509122617950906"/>
        </c:manualLayout>
      </c:layout>
      <c:overlay val="1"/>
      <c:txPr>
        <a:bodyPr/>
        <a:lstStyle/>
        <a:p>
          <a:pPr>
            <a:defRPr sz="1373" b="1">
              <a:latin typeface="Arial" pitchFamily="34" charset="0"/>
              <a:cs typeface="Arial" pitchFamily="34" charset="0"/>
            </a:defRPr>
          </a:pPr>
          <a:endParaRPr lang="en-US"/>
        </a:p>
      </c:txPr>
    </c:legend>
    <c:plotVisOnly val="1"/>
    <c:dispBlanksAs val="gap"/>
    <c:showDLblsOverMax val="0"/>
  </c:chart>
  <c:txPr>
    <a:bodyPr/>
    <a:lstStyle/>
    <a:p>
      <a:pPr>
        <a:defRPr sz="1760"/>
      </a:pPr>
      <a:endParaRPr lang="en-US"/>
    </a:p>
  </c:txPr>
  <c:externalData r:id="rId1">
    <c:autoUpdate val="0"/>
  </c:externalData>
  <c:userShapes r:id="rId2"/>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6.1105217140832474E-2"/>
          <c:y val="3.4098667589344503E-2"/>
          <c:w val="0.93040188886645558"/>
          <c:h val="0.86296741032373536"/>
        </c:manualLayout>
      </c:layout>
      <c:barChart>
        <c:barDir val="col"/>
        <c:grouping val="clustered"/>
        <c:varyColors val="0"/>
        <c:ser>
          <c:idx val="0"/>
          <c:order val="0"/>
          <c:tx>
            <c:strRef>
              <c:f>Chart!$B$1</c:f>
              <c:strCache>
                <c:ptCount val="1"/>
                <c:pt idx="0">
                  <c:v>Indicated</c:v>
                </c:pt>
              </c:strCache>
            </c:strRef>
          </c:tx>
          <c:spPr>
            <a:ln w="6350">
              <a:solidFill>
                <a:srgbClr val="0F5173"/>
              </a:solidFill>
            </a:ln>
          </c:spPr>
          <c:invertIfNegative val="0"/>
          <c:dPt>
            <c:idx val="19"/>
            <c:invertIfNegative val="0"/>
            <c:bubble3D val="0"/>
            <c:spPr>
              <a:solidFill>
                <a:srgbClr val="0F5173"/>
              </a:solidFill>
              <a:ln w="6350">
                <a:solidFill>
                  <a:srgbClr val="0F5173"/>
                </a:solidFill>
              </a:ln>
            </c:spPr>
          </c:dPt>
          <c:dLbls>
            <c:dLbl>
              <c:idx val="19"/>
              <c:numFmt formatCode="#,##0" sourceLinked="0"/>
              <c:spPr/>
              <c:txPr>
                <a:bodyPr/>
                <a:lstStyle/>
                <a:p>
                  <a:pPr>
                    <a:defRPr sz="1200" b="1">
                      <a:latin typeface="Arial" pitchFamily="34" charset="0"/>
                      <a:cs typeface="Arial" pitchFamily="34" charset="0"/>
                    </a:defRPr>
                  </a:pPr>
                  <a:endParaRPr lang="en-US"/>
                </a:p>
              </c:txPr>
              <c:showLegendKey val="0"/>
              <c:showVal val="1"/>
              <c:showCatName val="0"/>
              <c:showSerName val="0"/>
              <c:showPercent val="0"/>
              <c:showBubbleSize val="0"/>
            </c:dLbl>
            <c:dLbl>
              <c:idx val="20"/>
              <c:numFmt formatCode="#,##0" sourceLinked="0"/>
              <c:spPr/>
              <c:txPr>
                <a:bodyPr/>
                <a:lstStyle/>
                <a:p>
                  <a:pPr>
                    <a:defRPr sz="1200" b="1">
                      <a:latin typeface="Arial" pitchFamily="34" charset="0"/>
                      <a:cs typeface="Arial" pitchFamily="34" charset="0"/>
                    </a:defRPr>
                  </a:pPr>
                  <a:endParaRPr lang="en-US"/>
                </a:p>
              </c:txPr>
              <c:showLegendKey val="0"/>
              <c:showVal val="1"/>
              <c:showCatName val="0"/>
              <c:showSerName val="0"/>
              <c:showPercent val="0"/>
              <c:showBubbleSize val="0"/>
            </c:dLbl>
            <c:numFmt formatCode="#,##0.0" sourceLinked="0"/>
            <c:spPr>
              <a:noFill/>
              <a:ln>
                <a:noFill/>
              </a:ln>
              <a:effectLst/>
            </c:spPr>
            <c:txPr>
              <a:bodyPr/>
              <a:lstStyle/>
              <a:p>
                <a:pPr>
                  <a:defRPr sz="1200" b="1">
                    <a:latin typeface="Arial" pitchFamily="34" charset="0"/>
                    <a:cs typeface="Arial"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Chart!$A$2:$A$24</c:f>
              <c:strCache>
                <c:ptCount val="23"/>
                <c:pt idx="0">
                  <c:v>91</c:v>
                </c:pt>
                <c:pt idx="1">
                  <c:v>92</c:v>
                </c:pt>
                <c:pt idx="2">
                  <c:v>93</c:v>
                </c:pt>
                <c:pt idx="3">
                  <c:v>94</c:v>
                </c:pt>
                <c:pt idx="4">
                  <c:v>95</c:v>
                </c:pt>
                <c:pt idx="5">
                  <c:v>96</c:v>
                </c:pt>
                <c:pt idx="6">
                  <c:v>97</c:v>
                </c:pt>
                <c:pt idx="7">
                  <c:v>98</c:v>
                </c:pt>
                <c:pt idx="8">
                  <c:v>99</c:v>
                </c:pt>
                <c:pt idx="9">
                  <c:v>00</c:v>
                </c:pt>
                <c:pt idx="10">
                  <c:v>01</c:v>
                </c:pt>
                <c:pt idx="11">
                  <c:v>02</c:v>
                </c:pt>
                <c:pt idx="12">
                  <c:v>03</c:v>
                </c:pt>
                <c:pt idx="13">
                  <c:v>04</c:v>
                </c:pt>
                <c:pt idx="14">
                  <c:v>05</c:v>
                </c:pt>
                <c:pt idx="15">
                  <c:v>06</c:v>
                </c:pt>
                <c:pt idx="16">
                  <c:v>07</c:v>
                </c:pt>
                <c:pt idx="17">
                  <c:v>08</c:v>
                </c:pt>
                <c:pt idx="18">
                  <c:v>09</c:v>
                </c:pt>
                <c:pt idx="19">
                  <c:v>10</c:v>
                </c:pt>
                <c:pt idx="20">
                  <c:v>11</c:v>
                </c:pt>
                <c:pt idx="21">
                  <c:v>12</c:v>
                </c:pt>
                <c:pt idx="22">
                  <c:v>13P</c:v>
                </c:pt>
              </c:strCache>
            </c:strRef>
          </c:cat>
          <c:val>
            <c:numRef>
              <c:f>Chart!$B$2:$B$24</c:f>
              <c:numCache>
                <c:formatCode>General</c:formatCode>
                <c:ptCount val="23"/>
                <c:pt idx="0">
                  <c:v>-4.2</c:v>
                </c:pt>
                <c:pt idx="1">
                  <c:v>-4.3999999999999995</c:v>
                </c:pt>
                <c:pt idx="2">
                  <c:v>-9.1999999999999993</c:v>
                </c:pt>
                <c:pt idx="3">
                  <c:v>0.3</c:v>
                </c:pt>
                <c:pt idx="4">
                  <c:v>-6.5</c:v>
                </c:pt>
                <c:pt idx="5">
                  <c:v>-4.5</c:v>
                </c:pt>
                <c:pt idx="6">
                  <c:v>0.5</c:v>
                </c:pt>
                <c:pt idx="7">
                  <c:v>-3.9</c:v>
                </c:pt>
                <c:pt idx="8">
                  <c:v>-2.2999999999999998</c:v>
                </c:pt>
                <c:pt idx="9">
                  <c:v>-4.5</c:v>
                </c:pt>
                <c:pt idx="10">
                  <c:v>-6.899999999999995</c:v>
                </c:pt>
                <c:pt idx="11">
                  <c:v>-4.5</c:v>
                </c:pt>
                <c:pt idx="12">
                  <c:v>-4.1000000000000005</c:v>
                </c:pt>
                <c:pt idx="13">
                  <c:v>-3.6999999999999997</c:v>
                </c:pt>
                <c:pt idx="14">
                  <c:v>-6.6000000000000005</c:v>
                </c:pt>
                <c:pt idx="15">
                  <c:v>-4.5</c:v>
                </c:pt>
                <c:pt idx="16">
                  <c:v>-2.1999999999999997</c:v>
                </c:pt>
                <c:pt idx="17">
                  <c:v>-4.3</c:v>
                </c:pt>
                <c:pt idx="18">
                  <c:v>-5.7</c:v>
                </c:pt>
                <c:pt idx="19">
                  <c:v>10.5</c:v>
                </c:pt>
                <c:pt idx="20" formatCode="0.0">
                  <c:v>-4</c:v>
                </c:pt>
                <c:pt idx="21">
                  <c:v>-6.1</c:v>
                </c:pt>
                <c:pt idx="22">
                  <c:v>-2</c:v>
                </c:pt>
              </c:numCache>
            </c:numRef>
          </c:val>
        </c:ser>
        <c:dLbls>
          <c:showLegendKey val="0"/>
          <c:showVal val="0"/>
          <c:showCatName val="0"/>
          <c:showSerName val="0"/>
          <c:showPercent val="0"/>
          <c:showBubbleSize val="0"/>
        </c:dLbls>
        <c:gapWidth val="80"/>
        <c:axId val="219717528"/>
        <c:axId val="219718704"/>
      </c:barChart>
      <c:barChart>
        <c:barDir val="col"/>
        <c:grouping val="stacked"/>
        <c:varyColors val="0"/>
        <c:ser>
          <c:idx val="1"/>
          <c:order val="1"/>
          <c:tx>
            <c:strRef>
              <c:f>Chart!$C$1</c:f>
              <c:strCache>
                <c:ptCount val="1"/>
                <c:pt idx="0">
                  <c:v>Adjusted</c:v>
                </c:pt>
              </c:strCache>
            </c:strRef>
          </c:tx>
          <c:spPr>
            <a:solidFill>
              <a:srgbClr val="0F5173">
                <a:lumMod val="20000"/>
                <a:lumOff val="80000"/>
              </a:srgbClr>
            </a:solidFill>
            <a:ln w="6350">
              <a:solidFill>
                <a:srgbClr val="0F5173"/>
              </a:solidFill>
            </a:ln>
          </c:spPr>
          <c:invertIfNegative val="0"/>
          <c:dLbls>
            <c:dLbl>
              <c:idx val="20"/>
              <c:layout>
                <c:manualLayout>
                  <c:x val="0"/>
                  <c:y val="-2.6729031600871201E-3"/>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sz="1200" b="1">
                    <a:latin typeface="Arial" pitchFamily="34" charset="0"/>
                    <a:cs typeface="Arial"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Chart!$A$2:$A$24</c:f>
              <c:strCache>
                <c:ptCount val="23"/>
                <c:pt idx="0">
                  <c:v>91</c:v>
                </c:pt>
                <c:pt idx="1">
                  <c:v>92</c:v>
                </c:pt>
                <c:pt idx="2">
                  <c:v>93</c:v>
                </c:pt>
                <c:pt idx="3">
                  <c:v>94</c:v>
                </c:pt>
                <c:pt idx="4">
                  <c:v>95</c:v>
                </c:pt>
                <c:pt idx="5">
                  <c:v>96</c:v>
                </c:pt>
                <c:pt idx="6">
                  <c:v>97</c:v>
                </c:pt>
                <c:pt idx="7">
                  <c:v>98</c:v>
                </c:pt>
                <c:pt idx="8">
                  <c:v>99</c:v>
                </c:pt>
                <c:pt idx="9">
                  <c:v>00</c:v>
                </c:pt>
                <c:pt idx="10">
                  <c:v>01</c:v>
                </c:pt>
                <c:pt idx="11">
                  <c:v>02</c:v>
                </c:pt>
                <c:pt idx="12">
                  <c:v>03</c:v>
                </c:pt>
                <c:pt idx="13">
                  <c:v>04</c:v>
                </c:pt>
                <c:pt idx="14">
                  <c:v>05</c:v>
                </c:pt>
                <c:pt idx="15">
                  <c:v>06</c:v>
                </c:pt>
                <c:pt idx="16">
                  <c:v>07</c:v>
                </c:pt>
                <c:pt idx="17">
                  <c:v>08</c:v>
                </c:pt>
                <c:pt idx="18">
                  <c:v>09</c:v>
                </c:pt>
                <c:pt idx="19">
                  <c:v>10</c:v>
                </c:pt>
                <c:pt idx="20">
                  <c:v>11</c:v>
                </c:pt>
                <c:pt idx="21">
                  <c:v>12</c:v>
                </c:pt>
                <c:pt idx="22">
                  <c:v>13P</c:v>
                </c:pt>
              </c:strCache>
            </c:strRef>
          </c:cat>
          <c:val>
            <c:numRef>
              <c:f>Chart!$C$2:$C$24</c:f>
              <c:numCache>
                <c:formatCode>General</c:formatCode>
                <c:ptCount val="23"/>
                <c:pt idx="19">
                  <c:v>3.5</c:v>
                </c:pt>
                <c:pt idx="20" formatCode="0.0">
                  <c:v>-1</c:v>
                </c:pt>
              </c:numCache>
            </c:numRef>
          </c:val>
        </c:ser>
        <c:dLbls>
          <c:showLegendKey val="0"/>
          <c:showVal val="0"/>
          <c:showCatName val="0"/>
          <c:showSerName val="0"/>
          <c:showPercent val="0"/>
          <c:showBubbleSize val="0"/>
        </c:dLbls>
        <c:gapWidth val="80"/>
        <c:axId val="219713608"/>
        <c:axId val="219721056"/>
      </c:barChart>
      <c:lineChart>
        <c:grouping val="standard"/>
        <c:varyColors val="0"/>
        <c:ser>
          <c:idx val="2"/>
          <c:order val="2"/>
          <c:tx>
            <c:strRef>
              <c:f>Chart!$D$1</c:f>
              <c:strCache>
                <c:ptCount val="1"/>
                <c:pt idx="0">
                  <c:v>Label Indicated</c:v>
                </c:pt>
              </c:strCache>
            </c:strRef>
          </c:tx>
          <c:spPr>
            <a:ln>
              <a:noFill/>
              <a:prstDash val="lgDash"/>
            </a:ln>
          </c:spPr>
          <c:marker>
            <c:symbol val="none"/>
          </c:marker>
          <c:cat>
            <c:strRef>
              <c:f>Chart!$A$2:$A$24</c:f>
              <c:strCache>
                <c:ptCount val="23"/>
                <c:pt idx="0">
                  <c:v>91</c:v>
                </c:pt>
                <c:pt idx="1">
                  <c:v>92</c:v>
                </c:pt>
                <c:pt idx="2">
                  <c:v>93</c:v>
                </c:pt>
                <c:pt idx="3">
                  <c:v>94</c:v>
                </c:pt>
                <c:pt idx="4">
                  <c:v>95</c:v>
                </c:pt>
                <c:pt idx="5">
                  <c:v>96</c:v>
                </c:pt>
                <c:pt idx="6">
                  <c:v>97</c:v>
                </c:pt>
                <c:pt idx="7">
                  <c:v>98</c:v>
                </c:pt>
                <c:pt idx="8">
                  <c:v>99</c:v>
                </c:pt>
                <c:pt idx="9">
                  <c:v>00</c:v>
                </c:pt>
                <c:pt idx="10">
                  <c:v>01</c:v>
                </c:pt>
                <c:pt idx="11">
                  <c:v>02</c:v>
                </c:pt>
                <c:pt idx="12">
                  <c:v>03</c:v>
                </c:pt>
                <c:pt idx="13">
                  <c:v>04</c:v>
                </c:pt>
                <c:pt idx="14">
                  <c:v>05</c:v>
                </c:pt>
                <c:pt idx="15">
                  <c:v>06</c:v>
                </c:pt>
                <c:pt idx="16">
                  <c:v>07</c:v>
                </c:pt>
                <c:pt idx="17">
                  <c:v>08</c:v>
                </c:pt>
                <c:pt idx="18">
                  <c:v>09</c:v>
                </c:pt>
                <c:pt idx="19">
                  <c:v>10</c:v>
                </c:pt>
                <c:pt idx="20">
                  <c:v>11</c:v>
                </c:pt>
                <c:pt idx="21">
                  <c:v>12</c:v>
                </c:pt>
                <c:pt idx="22">
                  <c:v>13P</c:v>
                </c:pt>
              </c:strCache>
            </c:strRef>
          </c:cat>
          <c:val>
            <c:numRef>
              <c:f>Chart!$D$2:$D$24</c:f>
              <c:numCache>
                <c:formatCode>General</c:formatCode>
                <c:ptCount val="23"/>
                <c:pt idx="0">
                  <c:v>-4.2</c:v>
                </c:pt>
                <c:pt idx="1">
                  <c:v>-4.3999999999999995</c:v>
                </c:pt>
                <c:pt idx="2">
                  <c:v>-9.1999999999999993</c:v>
                </c:pt>
                <c:pt idx="3">
                  <c:v>0.3</c:v>
                </c:pt>
                <c:pt idx="4">
                  <c:v>-6.5</c:v>
                </c:pt>
                <c:pt idx="5">
                  <c:v>-4.5</c:v>
                </c:pt>
                <c:pt idx="6">
                  <c:v>0.5</c:v>
                </c:pt>
                <c:pt idx="7">
                  <c:v>-3.9</c:v>
                </c:pt>
                <c:pt idx="8">
                  <c:v>-2.2999999999999998</c:v>
                </c:pt>
                <c:pt idx="9">
                  <c:v>-4.5</c:v>
                </c:pt>
                <c:pt idx="10">
                  <c:v>-6.899999999999995</c:v>
                </c:pt>
                <c:pt idx="11">
                  <c:v>-4.5</c:v>
                </c:pt>
                <c:pt idx="12">
                  <c:v>-4.1000000000000005</c:v>
                </c:pt>
                <c:pt idx="13">
                  <c:v>-3.6999999999999997</c:v>
                </c:pt>
                <c:pt idx="14">
                  <c:v>-6.6000000000000005</c:v>
                </c:pt>
                <c:pt idx="15">
                  <c:v>-4.5</c:v>
                </c:pt>
                <c:pt idx="16">
                  <c:v>-2.1</c:v>
                </c:pt>
                <c:pt idx="17">
                  <c:v>-4.1000000000000005</c:v>
                </c:pt>
                <c:pt idx="18">
                  <c:v>-5.5</c:v>
                </c:pt>
                <c:pt idx="19">
                  <c:v>10.5</c:v>
                </c:pt>
              </c:numCache>
            </c:numRef>
          </c:val>
          <c:smooth val="0"/>
        </c:ser>
        <c:ser>
          <c:idx val="3"/>
          <c:order val="3"/>
          <c:tx>
            <c:strRef>
              <c:f>Chart!$E$1</c:f>
              <c:strCache>
                <c:ptCount val="1"/>
                <c:pt idx="0">
                  <c:v>Label Adjusted</c:v>
                </c:pt>
              </c:strCache>
            </c:strRef>
          </c:tx>
          <c:spPr>
            <a:ln w="28575">
              <a:noFill/>
            </a:ln>
          </c:spPr>
          <c:marker>
            <c:symbol val="none"/>
          </c:marker>
          <c:cat>
            <c:strRef>
              <c:f>Chart!$A$2:$A$24</c:f>
              <c:strCache>
                <c:ptCount val="23"/>
                <c:pt idx="0">
                  <c:v>91</c:v>
                </c:pt>
                <c:pt idx="1">
                  <c:v>92</c:v>
                </c:pt>
                <c:pt idx="2">
                  <c:v>93</c:v>
                </c:pt>
                <c:pt idx="3">
                  <c:v>94</c:v>
                </c:pt>
                <c:pt idx="4">
                  <c:v>95</c:v>
                </c:pt>
                <c:pt idx="5">
                  <c:v>96</c:v>
                </c:pt>
                <c:pt idx="6">
                  <c:v>97</c:v>
                </c:pt>
                <c:pt idx="7">
                  <c:v>98</c:v>
                </c:pt>
                <c:pt idx="8">
                  <c:v>99</c:v>
                </c:pt>
                <c:pt idx="9">
                  <c:v>00</c:v>
                </c:pt>
                <c:pt idx="10">
                  <c:v>01</c:v>
                </c:pt>
                <c:pt idx="11">
                  <c:v>02</c:v>
                </c:pt>
                <c:pt idx="12">
                  <c:v>03</c:v>
                </c:pt>
                <c:pt idx="13">
                  <c:v>04</c:v>
                </c:pt>
                <c:pt idx="14">
                  <c:v>05</c:v>
                </c:pt>
                <c:pt idx="15">
                  <c:v>06</c:v>
                </c:pt>
                <c:pt idx="16">
                  <c:v>07</c:v>
                </c:pt>
                <c:pt idx="17">
                  <c:v>08</c:v>
                </c:pt>
                <c:pt idx="18">
                  <c:v>09</c:v>
                </c:pt>
                <c:pt idx="19">
                  <c:v>10</c:v>
                </c:pt>
                <c:pt idx="20">
                  <c:v>11</c:v>
                </c:pt>
                <c:pt idx="21">
                  <c:v>12</c:v>
                </c:pt>
                <c:pt idx="22">
                  <c:v>13P</c:v>
                </c:pt>
              </c:strCache>
            </c:strRef>
          </c:cat>
          <c:val>
            <c:numRef>
              <c:f>Chart!$E$2:$E$24</c:f>
              <c:numCache>
                <c:formatCode>General</c:formatCode>
                <c:ptCount val="23"/>
                <c:pt idx="0">
                  <c:v>3</c:v>
                </c:pt>
                <c:pt idx="1">
                  <c:v>3</c:v>
                </c:pt>
                <c:pt idx="2">
                  <c:v>3</c:v>
                </c:pt>
                <c:pt idx="3">
                  <c:v>3</c:v>
                </c:pt>
                <c:pt idx="4">
                  <c:v>3</c:v>
                </c:pt>
                <c:pt idx="5">
                  <c:v>3</c:v>
                </c:pt>
                <c:pt idx="6">
                  <c:v>3</c:v>
                </c:pt>
                <c:pt idx="7">
                  <c:v>3</c:v>
                </c:pt>
                <c:pt idx="8">
                  <c:v>3</c:v>
                </c:pt>
                <c:pt idx="9">
                  <c:v>3</c:v>
                </c:pt>
                <c:pt idx="10">
                  <c:v>3</c:v>
                </c:pt>
                <c:pt idx="11">
                  <c:v>3</c:v>
                </c:pt>
                <c:pt idx="12">
                  <c:v>3</c:v>
                </c:pt>
                <c:pt idx="13">
                  <c:v>3</c:v>
                </c:pt>
                <c:pt idx="14">
                  <c:v>3</c:v>
                </c:pt>
                <c:pt idx="15">
                  <c:v>3</c:v>
                </c:pt>
                <c:pt idx="16">
                  <c:v>3</c:v>
                </c:pt>
                <c:pt idx="17">
                  <c:v>3</c:v>
                </c:pt>
                <c:pt idx="18">
                  <c:v>3</c:v>
                </c:pt>
                <c:pt idx="19">
                  <c:v>3</c:v>
                </c:pt>
              </c:numCache>
            </c:numRef>
          </c:val>
          <c:smooth val="0"/>
        </c:ser>
        <c:dLbls>
          <c:showLegendKey val="0"/>
          <c:showVal val="0"/>
          <c:showCatName val="0"/>
          <c:showSerName val="0"/>
          <c:showPercent val="0"/>
          <c:showBubbleSize val="0"/>
        </c:dLbls>
        <c:marker val="1"/>
        <c:smooth val="0"/>
        <c:axId val="219717528"/>
        <c:axId val="219718704"/>
      </c:lineChart>
      <c:catAx>
        <c:axId val="219717528"/>
        <c:scaling>
          <c:orientation val="minMax"/>
        </c:scaling>
        <c:delete val="0"/>
        <c:axPos val="b"/>
        <c:numFmt formatCode="General" sourceLinked="1"/>
        <c:majorTickMark val="none"/>
        <c:minorTickMark val="none"/>
        <c:tickLblPos val="low"/>
        <c:spPr>
          <a:ln w="28575">
            <a:solidFill>
              <a:schemeClr val="bg1">
                <a:lumMod val="50000"/>
              </a:schemeClr>
            </a:solidFill>
          </a:ln>
        </c:spPr>
        <c:txPr>
          <a:bodyPr rot="0"/>
          <a:lstStyle/>
          <a:p>
            <a:pPr>
              <a:defRPr sz="1200" b="1">
                <a:latin typeface="Arial" pitchFamily="34" charset="0"/>
                <a:cs typeface="Arial" pitchFamily="34" charset="0"/>
              </a:defRPr>
            </a:pPr>
            <a:endParaRPr lang="en-US"/>
          </a:p>
        </c:txPr>
        <c:crossAx val="219718704"/>
        <c:crosses val="autoZero"/>
        <c:auto val="0"/>
        <c:lblAlgn val="ctr"/>
        <c:lblOffset val="100"/>
        <c:tickLblSkip val="1"/>
        <c:noMultiLvlLbl val="0"/>
      </c:catAx>
      <c:valAx>
        <c:axId val="219718704"/>
        <c:scaling>
          <c:orientation val="minMax"/>
          <c:max val="12"/>
          <c:min val="-10"/>
        </c:scaling>
        <c:delete val="0"/>
        <c:axPos val="l"/>
        <c:numFmt formatCode="General" sourceLinked="1"/>
        <c:majorTickMark val="none"/>
        <c:minorTickMark val="none"/>
        <c:tickLblPos val="low"/>
        <c:spPr>
          <a:ln w="28575">
            <a:solidFill>
              <a:schemeClr val="bg1">
                <a:lumMod val="50000"/>
              </a:schemeClr>
            </a:solidFill>
          </a:ln>
        </c:spPr>
        <c:txPr>
          <a:bodyPr/>
          <a:lstStyle/>
          <a:p>
            <a:pPr>
              <a:defRPr sz="1600" b="1">
                <a:latin typeface="Arial" pitchFamily="34" charset="0"/>
                <a:cs typeface="Arial" pitchFamily="34" charset="0"/>
              </a:defRPr>
            </a:pPr>
            <a:endParaRPr lang="en-US"/>
          </a:p>
        </c:txPr>
        <c:crossAx val="219717528"/>
        <c:crosses val="autoZero"/>
        <c:crossBetween val="between"/>
        <c:majorUnit val="2"/>
      </c:valAx>
      <c:valAx>
        <c:axId val="219721056"/>
        <c:scaling>
          <c:orientation val="minMax"/>
          <c:max val="12"/>
          <c:min val="-10"/>
        </c:scaling>
        <c:delete val="0"/>
        <c:axPos val="r"/>
        <c:numFmt formatCode="General" sourceLinked="1"/>
        <c:majorTickMark val="none"/>
        <c:minorTickMark val="none"/>
        <c:tickLblPos val="none"/>
        <c:spPr>
          <a:ln>
            <a:noFill/>
          </a:ln>
        </c:spPr>
        <c:crossAx val="219713608"/>
        <c:crosses val="max"/>
        <c:crossBetween val="between"/>
        <c:majorUnit val="2"/>
      </c:valAx>
      <c:catAx>
        <c:axId val="219713608"/>
        <c:scaling>
          <c:orientation val="minMax"/>
        </c:scaling>
        <c:delete val="0"/>
        <c:axPos val="t"/>
        <c:numFmt formatCode="General" sourceLinked="1"/>
        <c:majorTickMark val="none"/>
        <c:minorTickMark val="none"/>
        <c:tickLblPos val="none"/>
        <c:spPr>
          <a:ln>
            <a:noFill/>
          </a:ln>
        </c:spPr>
        <c:crossAx val="219721056"/>
        <c:crosses val="max"/>
        <c:auto val="1"/>
        <c:lblAlgn val="ctr"/>
        <c:lblOffset val="100"/>
        <c:noMultiLvlLbl val="0"/>
      </c:catAx>
    </c:plotArea>
    <c:legend>
      <c:legendPos val="r"/>
      <c:layout>
        <c:manualLayout>
          <c:xMode val="edge"/>
          <c:yMode val="edge"/>
          <c:x val="0.64775526002366313"/>
          <c:y val="0.22189170358465235"/>
          <c:w val="0.18040336741124283"/>
          <c:h val="0.11766840335731193"/>
        </c:manualLayout>
      </c:layout>
      <c:overlay val="0"/>
      <c:txPr>
        <a:bodyPr/>
        <a:lstStyle/>
        <a:p>
          <a:pPr>
            <a:defRPr sz="1600">
              <a:latin typeface="Arial" pitchFamily="34" charset="0"/>
              <a:cs typeface="Arial" pitchFamily="34" charset="0"/>
            </a:defRPr>
          </a:pPr>
          <a:endParaRPr lang="en-US"/>
        </a:p>
      </c:txPr>
    </c:legend>
    <c:plotVisOnly val="1"/>
    <c:dispBlanksAs val="gap"/>
    <c:showDLblsOverMax val="0"/>
  </c:chart>
  <c:txPr>
    <a:bodyPr/>
    <a:lstStyle/>
    <a:p>
      <a:pPr>
        <a:defRPr sz="1800"/>
      </a:pPr>
      <a:endParaRPr lang="en-US"/>
    </a:p>
  </c:txPr>
  <c:externalData r:id="rId2">
    <c:autoUpdate val="0"/>
  </c:externalData>
  <c:userShapes r:id="rId3"/>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2749719416386086E-2"/>
          <c:y val="4.0476190476190478E-2"/>
          <c:w val="0.94388327721661058"/>
          <c:h val="0.8928571428571429"/>
        </c:manualLayout>
      </c:layout>
      <c:barChart>
        <c:barDir val="col"/>
        <c:grouping val="clustered"/>
        <c:varyColors val="0"/>
        <c:ser>
          <c:idx val="1"/>
          <c:order val="0"/>
          <c:tx>
            <c:strRef>
              <c:f>Sheet1!$A$2</c:f>
              <c:strCache>
                <c:ptCount val="1"/>
                <c:pt idx="0">
                  <c:v>HC Expenditures</c:v>
                </c:pt>
              </c:strCache>
            </c:strRef>
          </c:tx>
          <c:spPr>
            <a:solidFill>
              <a:srgbClr val="225A7A"/>
            </a:solidFill>
            <a:ln w="25351">
              <a:noFill/>
            </a:ln>
          </c:spPr>
          <c:invertIfNegative val="0"/>
          <c:dPt>
            <c:idx val="38"/>
            <c:invertIfNegative val="0"/>
            <c:bubble3D val="0"/>
          </c:dPt>
          <c:dPt>
            <c:idx val="48"/>
            <c:invertIfNegative val="0"/>
            <c:bubble3D val="0"/>
            <c:spPr>
              <a:solidFill>
                <a:srgbClr val="FFC000"/>
              </a:solidFill>
              <a:ln w="25351">
                <a:noFill/>
              </a:ln>
            </c:spPr>
          </c:dPt>
          <c:dLbls>
            <c:dLbl>
              <c:idx val="38"/>
              <c:spPr>
                <a:noFill/>
                <a:ln w="25351">
                  <a:noFill/>
                </a:ln>
              </c:spPr>
              <c:txPr>
                <a:bodyPr rot="-5400000" vert="horz"/>
                <a:lstStyle/>
                <a:p>
                  <a:pPr algn="ctr">
                    <a:defRPr sz="1100" b="1" i="0" u="none" strike="noStrike" baseline="0">
                      <a:solidFill>
                        <a:schemeClr val="tx1"/>
                      </a:solidFill>
                      <a:latin typeface="Arial"/>
                      <a:ea typeface="Arial"/>
                      <a:cs typeface="Arial"/>
                    </a:defRPr>
                  </a:pPr>
                  <a:endParaRPr lang="en-US"/>
                </a:p>
              </c:txPr>
              <c:dLblPos val="outEnd"/>
              <c:showLegendKey val="0"/>
              <c:showVal val="1"/>
              <c:showCatName val="0"/>
              <c:showSerName val="0"/>
              <c:showPercent val="0"/>
              <c:showBubbleSize val="0"/>
            </c:dLbl>
            <c:spPr>
              <a:noFill/>
              <a:ln w="25351">
                <a:noFill/>
              </a:ln>
            </c:spPr>
            <c:txPr>
              <a:bodyPr rot="-5400000" vert="horz" wrap="square" lIns="38100" tIns="19050" rIns="38100" bIns="19050" anchor="ctr">
                <a:spAutoFit/>
              </a:bodyPr>
              <a:lstStyle/>
              <a:p>
                <a:pPr algn="ctr">
                  <a:defRPr sz="1100" b="1" i="0" u="none" strike="noStrike" baseline="0">
                    <a:solidFill>
                      <a:schemeClr val="tx1"/>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Sheet1!$B$1:$BG$1</c:f>
              <c:strCache>
                <c:ptCount val="58"/>
                <c:pt idx="0">
                  <c:v>65</c:v>
                </c:pt>
                <c:pt idx="1">
                  <c:v>66</c:v>
                </c:pt>
                <c:pt idx="2">
                  <c:v>67</c:v>
                </c:pt>
                <c:pt idx="3">
                  <c:v>68</c:v>
                </c:pt>
                <c:pt idx="4">
                  <c:v>69</c:v>
                </c:pt>
                <c:pt idx="5">
                  <c:v>70</c:v>
                </c:pt>
                <c:pt idx="6">
                  <c:v>71</c:v>
                </c:pt>
                <c:pt idx="7">
                  <c:v>72</c:v>
                </c:pt>
                <c:pt idx="8">
                  <c:v>73</c:v>
                </c:pt>
                <c:pt idx="9">
                  <c:v>74</c:v>
                </c:pt>
                <c:pt idx="10">
                  <c:v>75</c:v>
                </c:pt>
                <c:pt idx="11">
                  <c:v>76</c:v>
                </c:pt>
                <c:pt idx="12">
                  <c:v>77</c:v>
                </c:pt>
                <c:pt idx="13">
                  <c:v>78</c:v>
                </c:pt>
                <c:pt idx="14">
                  <c:v>79</c:v>
                </c:pt>
                <c:pt idx="15">
                  <c:v>80</c:v>
                </c:pt>
                <c:pt idx="16">
                  <c:v>81</c:v>
                </c:pt>
                <c:pt idx="17">
                  <c:v>82</c:v>
                </c:pt>
                <c:pt idx="18">
                  <c:v>83</c:v>
                </c:pt>
                <c:pt idx="19">
                  <c:v>84</c:v>
                </c:pt>
                <c:pt idx="20">
                  <c:v>85</c:v>
                </c:pt>
                <c:pt idx="21">
                  <c:v>86</c:v>
                </c:pt>
                <c:pt idx="22">
                  <c:v>87</c:v>
                </c:pt>
                <c:pt idx="23">
                  <c:v>88</c:v>
                </c:pt>
                <c:pt idx="24">
                  <c:v>89</c:v>
                </c:pt>
                <c:pt idx="25">
                  <c:v>90</c:v>
                </c:pt>
                <c:pt idx="26">
                  <c:v>91</c:v>
                </c:pt>
                <c:pt idx="27">
                  <c:v>92</c:v>
                </c:pt>
                <c:pt idx="28">
                  <c:v>93</c:v>
                </c:pt>
                <c:pt idx="29">
                  <c:v>94</c:v>
                </c:pt>
                <c:pt idx="30">
                  <c:v>95</c:v>
                </c:pt>
                <c:pt idx="31">
                  <c:v>96</c:v>
                </c:pt>
                <c:pt idx="32">
                  <c:v>97</c:v>
                </c:pt>
                <c:pt idx="33">
                  <c:v>98</c:v>
                </c:pt>
                <c:pt idx="34">
                  <c:v>99</c:v>
                </c:pt>
                <c:pt idx="35">
                  <c:v>00</c:v>
                </c:pt>
                <c:pt idx="36">
                  <c:v>01</c:v>
                </c:pt>
                <c:pt idx="37">
                  <c:v>02</c:v>
                </c:pt>
                <c:pt idx="38">
                  <c:v>03</c:v>
                </c:pt>
                <c:pt idx="39">
                  <c:v>04</c:v>
                </c:pt>
                <c:pt idx="40">
                  <c:v>05</c:v>
                </c:pt>
                <c:pt idx="41">
                  <c:v>06</c:v>
                </c:pt>
                <c:pt idx="42">
                  <c:v>07</c:v>
                </c:pt>
                <c:pt idx="43">
                  <c:v>08</c:v>
                </c:pt>
                <c:pt idx="44">
                  <c:v>09</c:v>
                </c:pt>
                <c:pt idx="45">
                  <c:v>10</c:v>
                </c:pt>
                <c:pt idx="46">
                  <c:v>11</c:v>
                </c:pt>
                <c:pt idx="47">
                  <c:v>12</c:v>
                </c:pt>
                <c:pt idx="48">
                  <c:v>13</c:v>
                </c:pt>
                <c:pt idx="49">
                  <c:v>14</c:v>
                </c:pt>
                <c:pt idx="50">
                  <c:v>15</c:v>
                </c:pt>
                <c:pt idx="51">
                  <c:v>16</c:v>
                </c:pt>
                <c:pt idx="52">
                  <c:v>17</c:v>
                </c:pt>
                <c:pt idx="53">
                  <c:v>18</c:v>
                </c:pt>
                <c:pt idx="54">
                  <c:v>19</c:v>
                </c:pt>
                <c:pt idx="55">
                  <c:v>20</c:v>
                </c:pt>
                <c:pt idx="56">
                  <c:v>21</c:v>
                </c:pt>
                <c:pt idx="57">
                  <c:v>22</c:v>
                </c:pt>
              </c:strCache>
            </c:strRef>
          </c:cat>
          <c:val>
            <c:numRef>
              <c:f>Sheet1!$B$2:$BG$2</c:f>
              <c:numCache>
                <c:formatCode>"$"#,##0.0</c:formatCode>
                <c:ptCount val="58"/>
                <c:pt idx="0">
                  <c:v>41.957000000000001</c:v>
                </c:pt>
                <c:pt idx="1">
                  <c:v>46.253999999999998</c:v>
                </c:pt>
                <c:pt idx="2">
                  <c:v>51.78</c:v>
                </c:pt>
                <c:pt idx="3">
                  <c:v>58.755000000000003</c:v>
                </c:pt>
                <c:pt idx="4">
                  <c:v>66.215000000000003</c:v>
                </c:pt>
                <c:pt idx="5">
                  <c:v>74.852999999999994</c:v>
                </c:pt>
                <c:pt idx="6">
                  <c:v>83.24</c:v>
                </c:pt>
                <c:pt idx="7">
                  <c:v>93.141000000000005</c:v>
                </c:pt>
                <c:pt idx="8">
                  <c:v>103.36499999999999</c:v>
                </c:pt>
                <c:pt idx="9">
                  <c:v>117.157</c:v>
                </c:pt>
                <c:pt idx="10">
                  <c:v>133.58500000000001</c:v>
                </c:pt>
                <c:pt idx="11">
                  <c:v>153.011</c:v>
                </c:pt>
                <c:pt idx="12">
                  <c:v>173.97900000000001</c:v>
                </c:pt>
                <c:pt idx="13">
                  <c:v>195.52799999999999</c:v>
                </c:pt>
                <c:pt idx="14">
                  <c:v>221.65799999999999</c:v>
                </c:pt>
                <c:pt idx="15">
                  <c:v>255.78399999999999</c:v>
                </c:pt>
                <c:pt idx="16">
                  <c:v>296.73899999999998</c:v>
                </c:pt>
                <c:pt idx="17">
                  <c:v>334.69900000000001</c:v>
                </c:pt>
                <c:pt idx="18">
                  <c:v>368.98700000000002</c:v>
                </c:pt>
                <c:pt idx="19">
                  <c:v>406.512</c:v>
                </c:pt>
                <c:pt idx="20">
                  <c:v>444.608</c:v>
                </c:pt>
                <c:pt idx="21">
                  <c:v>476.892</c:v>
                </c:pt>
                <c:pt idx="22">
                  <c:v>519.11699999999996</c:v>
                </c:pt>
                <c:pt idx="23">
                  <c:v>581.69799999999998</c:v>
                </c:pt>
                <c:pt idx="24">
                  <c:v>647.46500000000003</c:v>
                </c:pt>
                <c:pt idx="25">
                  <c:v>724.27800000000002</c:v>
                </c:pt>
                <c:pt idx="26">
                  <c:v>791.52499999999998</c:v>
                </c:pt>
                <c:pt idx="27">
                  <c:v>857.91</c:v>
                </c:pt>
                <c:pt idx="28">
                  <c:v>921.49199999999996</c:v>
                </c:pt>
                <c:pt idx="29">
                  <c:v>972.68700000000001</c:v>
                </c:pt>
                <c:pt idx="30">
                  <c:v>1027.432</c:v>
                </c:pt>
                <c:pt idx="31">
                  <c:v>1081.8489999999999</c:v>
                </c:pt>
                <c:pt idx="32">
                  <c:v>1142.6210000000001</c:v>
                </c:pt>
                <c:pt idx="33">
                  <c:v>1208.933</c:v>
                </c:pt>
                <c:pt idx="34">
                  <c:v>1286.4559999999999</c:v>
                </c:pt>
                <c:pt idx="35">
                  <c:v>1377.1780000000001</c:v>
                </c:pt>
                <c:pt idx="36">
                  <c:v>1493.347</c:v>
                </c:pt>
                <c:pt idx="37">
                  <c:v>1637.9559999999999</c:v>
                </c:pt>
                <c:pt idx="38">
                  <c:v>1775.4390000000001</c:v>
                </c:pt>
                <c:pt idx="39">
                  <c:v>1901.5989999999999</c:v>
                </c:pt>
                <c:pt idx="40">
                  <c:v>2030.4970000000001</c:v>
                </c:pt>
                <c:pt idx="41">
                  <c:v>2163.2930000000001</c:v>
                </c:pt>
                <c:pt idx="42">
                  <c:v>2298.2689999999998</c:v>
                </c:pt>
                <c:pt idx="43">
                  <c:v>2406.6439999999998</c:v>
                </c:pt>
                <c:pt idx="44">
                  <c:v>2501.1709999999998</c:v>
                </c:pt>
                <c:pt idx="45">
                  <c:v>2599.951</c:v>
                </c:pt>
                <c:pt idx="46">
                  <c:v>2700.739</c:v>
                </c:pt>
                <c:pt idx="47">
                  <c:v>2806.6350000000002</c:v>
                </c:pt>
                <c:pt idx="48">
                  <c:v>2914.6770000000001</c:v>
                </c:pt>
                <c:pt idx="49">
                  <c:v>3093.1869999999999</c:v>
                </c:pt>
                <c:pt idx="50">
                  <c:v>3273.424</c:v>
                </c:pt>
                <c:pt idx="51">
                  <c:v>3458.2559999999999</c:v>
                </c:pt>
                <c:pt idx="52">
                  <c:v>3660.433</c:v>
                </c:pt>
                <c:pt idx="53">
                  <c:v>3889.1080000000002</c:v>
                </c:pt>
                <c:pt idx="54">
                  <c:v>4142.3860000000004</c:v>
                </c:pt>
                <c:pt idx="55">
                  <c:v>4416.2290000000003</c:v>
                </c:pt>
                <c:pt idx="56">
                  <c:v>4702.0469999999996</c:v>
                </c:pt>
                <c:pt idx="57">
                  <c:v>5008.7939999999999</c:v>
                </c:pt>
              </c:numCache>
            </c:numRef>
          </c:val>
        </c:ser>
        <c:dLbls>
          <c:showLegendKey val="0"/>
          <c:showVal val="0"/>
          <c:showCatName val="0"/>
          <c:showSerName val="0"/>
          <c:showPercent val="0"/>
          <c:showBubbleSize val="0"/>
        </c:dLbls>
        <c:gapWidth val="60"/>
        <c:axId val="219714000"/>
        <c:axId val="219714784"/>
      </c:barChart>
      <c:catAx>
        <c:axId val="219714000"/>
        <c:scaling>
          <c:orientation val="minMax"/>
        </c:scaling>
        <c:delete val="0"/>
        <c:axPos val="b"/>
        <c:numFmt formatCode="General" sourceLinked="1"/>
        <c:majorTickMark val="out"/>
        <c:minorTickMark val="none"/>
        <c:tickLblPos val="nextTo"/>
        <c:spPr>
          <a:ln w="3169">
            <a:solidFill>
              <a:schemeClr val="tx1"/>
            </a:solidFill>
            <a:prstDash val="solid"/>
          </a:ln>
        </c:spPr>
        <c:txPr>
          <a:bodyPr rot="-5400000" vert="horz"/>
          <a:lstStyle/>
          <a:p>
            <a:pPr>
              <a:defRPr sz="1198" b="0" i="0" u="none" strike="noStrike" baseline="0">
                <a:solidFill>
                  <a:schemeClr val="tx1"/>
                </a:solidFill>
                <a:latin typeface="Arial"/>
                <a:ea typeface="Arial"/>
                <a:cs typeface="Arial"/>
              </a:defRPr>
            </a:pPr>
            <a:endParaRPr lang="en-US"/>
          </a:p>
        </c:txPr>
        <c:crossAx val="219714784"/>
        <c:crosses val="autoZero"/>
        <c:auto val="0"/>
        <c:lblAlgn val="ctr"/>
        <c:lblOffset val="0"/>
        <c:tickLblSkip val="1"/>
        <c:tickMarkSkip val="1"/>
        <c:noMultiLvlLbl val="0"/>
      </c:catAx>
      <c:valAx>
        <c:axId val="219714784"/>
        <c:scaling>
          <c:orientation val="minMax"/>
        </c:scaling>
        <c:delete val="0"/>
        <c:axPos val="l"/>
        <c:numFmt formatCode="&quot;$&quot;#,##0" sourceLinked="0"/>
        <c:majorTickMark val="out"/>
        <c:minorTickMark val="none"/>
        <c:tickLblPos val="nextTo"/>
        <c:spPr>
          <a:ln w="3169">
            <a:solidFill>
              <a:schemeClr val="tx1"/>
            </a:solidFill>
            <a:prstDash val="solid"/>
          </a:ln>
        </c:spPr>
        <c:txPr>
          <a:bodyPr rot="0" vert="horz"/>
          <a:lstStyle/>
          <a:p>
            <a:pPr>
              <a:defRPr sz="1397" b="0" i="0" u="none" strike="noStrike" baseline="0">
                <a:solidFill>
                  <a:schemeClr val="tx1"/>
                </a:solidFill>
                <a:effectLst/>
                <a:latin typeface="Arial"/>
                <a:ea typeface="Arial"/>
                <a:cs typeface="Arial"/>
              </a:defRPr>
            </a:pPr>
            <a:endParaRPr lang="en-US"/>
          </a:p>
        </c:txPr>
        <c:crossAx val="219714000"/>
        <c:crosses val="autoZero"/>
        <c:crossBetween val="between"/>
      </c:valAx>
      <c:spPr>
        <a:noFill/>
        <a:ln w="25351">
          <a:noFill/>
        </a:ln>
      </c:spPr>
    </c:plotArea>
    <c:plotVisOnly val="1"/>
    <c:dispBlanksAs val="gap"/>
    <c:showDLblsOverMax val="0"/>
  </c:chart>
  <c:spPr>
    <a:noFill/>
    <a:ln>
      <a:noFill/>
    </a:ln>
  </c:spPr>
  <c:txPr>
    <a:bodyPr/>
    <a:lstStyle/>
    <a:p>
      <a:pPr>
        <a:defRPr sz="1397" b="0" i="0" u="none" strike="noStrike" baseline="0">
          <a:solidFill>
            <a:schemeClr val="tx1"/>
          </a:solidFill>
          <a:latin typeface="Arial"/>
          <a:ea typeface="Arial"/>
          <a:cs typeface="Arial"/>
        </a:defRPr>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percentStacked"/>
        <c:varyColors val="0"/>
        <c:ser>
          <c:idx val="0"/>
          <c:order val="0"/>
          <c:tx>
            <c:strRef>
              <c:f>Sheet1!$B$1</c:f>
              <c:strCache>
                <c:ptCount val="1"/>
                <c:pt idx="0">
                  <c:v>CAT</c:v>
                </c:pt>
              </c:strCache>
            </c:strRef>
          </c:tx>
          <c:spPr>
            <a:ln>
              <a:solidFill>
                <a:schemeClr val="tx1"/>
              </a:solidFill>
            </a:ln>
          </c:spPr>
          <c:invertIfNegative val="0"/>
          <c:cat>
            <c:strRef>
              <c:f>Sheet1!$A$2:$A$3</c:f>
              <c:strCache>
                <c:ptCount val="2"/>
                <c:pt idx="0">
                  <c:v>Frequency Distribution</c:v>
                </c:pt>
                <c:pt idx="1">
                  <c:v>Paid Dollars Distribution</c:v>
                </c:pt>
              </c:strCache>
            </c:strRef>
          </c:cat>
          <c:val>
            <c:numRef>
              <c:f>Sheet1!$B$2:$B$3</c:f>
              <c:numCache>
                <c:formatCode>0%</c:formatCode>
                <c:ptCount val="2"/>
                <c:pt idx="0">
                  <c:v>0.05</c:v>
                </c:pt>
                <c:pt idx="1">
                  <c:v>0.33000000000000007</c:v>
                </c:pt>
              </c:numCache>
            </c:numRef>
          </c:val>
        </c:ser>
        <c:ser>
          <c:idx val="1"/>
          <c:order val="1"/>
          <c:tx>
            <c:strRef>
              <c:f>Sheet1!$C$1</c:f>
              <c:strCache>
                <c:ptCount val="1"/>
                <c:pt idx="0">
                  <c:v>Accelerated</c:v>
                </c:pt>
              </c:strCache>
            </c:strRef>
          </c:tx>
          <c:spPr>
            <a:ln>
              <a:solidFill>
                <a:schemeClr val="tx1"/>
              </a:solidFill>
            </a:ln>
          </c:spPr>
          <c:invertIfNegative val="0"/>
          <c:cat>
            <c:strRef>
              <c:f>Sheet1!$A$2:$A$3</c:f>
              <c:strCache>
                <c:ptCount val="2"/>
                <c:pt idx="0">
                  <c:v>Frequency Distribution</c:v>
                </c:pt>
                <c:pt idx="1">
                  <c:v>Paid Dollars Distribution</c:v>
                </c:pt>
              </c:strCache>
            </c:strRef>
          </c:cat>
          <c:val>
            <c:numRef>
              <c:f>Sheet1!$C$2:$C$3</c:f>
              <c:numCache>
                <c:formatCode>0%</c:formatCode>
                <c:ptCount val="2"/>
                <c:pt idx="0">
                  <c:v>0.1</c:v>
                </c:pt>
                <c:pt idx="1">
                  <c:v>0.33000000000000007</c:v>
                </c:pt>
              </c:numCache>
            </c:numRef>
          </c:val>
        </c:ser>
        <c:ser>
          <c:idx val="2"/>
          <c:order val="2"/>
          <c:tx>
            <c:strRef>
              <c:f>Sheet1!$D$1</c:f>
              <c:strCache>
                <c:ptCount val="1"/>
                <c:pt idx="0">
                  <c:v>High Volume, Low Cost</c:v>
                </c:pt>
              </c:strCache>
            </c:strRef>
          </c:tx>
          <c:spPr>
            <a:ln>
              <a:solidFill>
                <a:schemeClr val="tx1"/>
              </a:solidFill>
            </a:ln>
          </c:spPr>
          <c:invertIfNegative val="0"/>
          <c:cat>
            <c:strRef>
              <c:f>Sheet1!$A$2:$A$3</c:f>
              <c:strCache>
                <c:ptCount val="2"/>
                <c:pt idx="0">
                  <c:v>Frequency Distribution</c:v>
                </c:pt>
                <c:pt idx="1">
                  <c:v>Paid Dollars Distribution</c:v>
                </c:pt>
              </c:strCache>
            </c:strRef>
          </c:cat>
          <c:val>
            <c:numRef>
              <c:f>Sheet1!$D$2:$D$3</c:f>
              <c:numCache>
                <c:formatCode>0%</c:formatCode>
                <c:ptCount val="2"/>
                <c:pt idx="0">
                  <c:v>0.85000000000000009</c:v>
                </c:pt>
                <c:pt idx="1">
                  <c:v>0.33000000000000007</c:v>
                </c:pt>
              </c:numCache>
            </c:numRef>
          </c:val>
        </c:ser>
        <c:dLbls>
          <c:showLegendKey val="0"/>
          <c:showVal val="0"/>
          <c:showCatName val="0"/>
          <c:showSerName val="0"/>
          <c:showPercent val="0"/>
          <c:showBubbleSize val="0"/>
        </c:dLbls>
        <c:gapWidth val="79"/>
        <c:overlap val="100"/>
        <c:serLines>
          <c:spPr>
            <a:ln>
              <a:solidFill>
                <a:schemeClr val="accent6">
                  <a:lumMod val="75000"/>
                </a:schemeClr>
              </a:solidFill>
              <a:prstDash val="dash"/>
            </a:ln>
          </c:spPr>
        </c:serLines>
        <c:axId val="292232160"/>
        <c:axId val="292229416"/>
      </c:barChart>
      <c:catAx>
        <c:axId val="292232160"/>
        <c:scaling>
          <c:orientation val="minMax"/>
        </c:scaling>
        <c:delete val="0"/>
        <c:axPos val="b"/>
        <c:numFmt formatCode="General" sourceLinked="0"/>
        <c:majorTickMark val="out"/>
        <c:minorTickMark val="none"/>
        <c:tickLblPos val="nextTo"/>
        <c:txPr>
          <a:bodyPr/>
          <a:lstStyle/>
          <a:p>
            <a:pPr>
              <a:defRPr sz="1100"/>
            </a:pPr>
            <a:endParaRPr lang="en-US"/>
          </a:p>
        </c:txPr>
        <c:crossAx val="292229416"/>
        <c:crosses val="autoZero"/>
        <c:auto val="1"/>
        <c:lblAlgn val="ctr"/>
        <c:lblOffset val="100"/>
        <c:noMultiLvlLbl val="0"/>
      </c:catAx>
      <c:valAx>
        <c:axId val="292229416"/>
        <c:scaling>
          <c:orientation val="minMax"/>
        </c:scaling>
        <c:delete val="1"/>
        <c:axPos val="l"/>
        <c:numFmt formatCode="0%" sourceLinked="1"/>
        <c:majorTickMark val="out"/>
        <c:minorTickMark val="none"/>
        <c:tickLblPos val="none"/>
        <c:crossAx val="292232160"/>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5482796892341849E-2"/>
          <c:y val="3.7037037037037035E-2"/>
          <c:w val="0.74250832408435075"/>
          <c:h val="0.79302832244008714"/>
        </c:manualLayout>
      </c:layout>
      <c:barChart>
        <c:barDir val="bar"/>
        <c:grouping val="percentStacked"/>
        <c:varyColors val="0"/>
        <c:ser>
          <c:idx val="0"/>
          <c:order val="0"/>
          <c:tx>
            <c:strRef>
              <c:f>Sheet1!$A$2</c:f>
              <c:strCache>
                <c:ptCount val="1"/>
                <c:pt idx="0">
                  <c:v>Under 1 year</c:v>
                </c:pt>
              </c:strCache>
            </c:strRef>
          </c:tx>
          <c:spPr>
            <a:solidFill>
              <a:schemeClr val="accent1"/>
            </a:solidFill>
            <a:ln w="37525">
              <a:solidFill>
                <a:schemeClr val="accent1"/>
              </a:solidFill>
              <a:prstDash val="solid"/>
            </a:ln>
          </c:spPr>
          <c:invertIfNegative val="0"/>
          <c:dLbls>
            <c:dLbl>
              <c:idx val="0"/>
              <c:numFmt formatCode="0.0%" sourceLinked="0"/>
              <c:spPr>
                <a:noFill/>
                <a:ln w="25017">
                  <a:noFill/>
                </a:ln>
              </c:spPr>
              <c:txPr>
                <a:bodyPr/>
                <a:lstStyle/>
                <a:p>
                  <a:pPr>
                    <a:defRPr sz="1393" b="0" i="0" u="none" strike="noStrike" baseline="0">
                      <a:solidFill>
                        <a:srgbClr val="FFFFFF"/>
                      </a:solidFill>
                      <a:latin typeface="Arial"/>
                      <a:ea typeface="Arial"/>
                      <a:cs typeface="Arial"/>
                    </a:defRPr>
                  </a:pPr>
                  <a:endParaRPr lang="en-US"/>
                </a:p>
              </c:txPr>
              <c:dLblPos val="ctr"/>
              <c:showLegendKey val="0"/>
              <c:showVal val="1"/>
              <c:showCatName val="0"/>
              <c:showSerName val="0"/>
              <c:showPercent val="0"/>
              <c:showBubbleSize val="0"/>
            </c:dLbl>
            <c:dLbl>
              <c:idx val="1"/>
              <c:numFmt formatCode="0.0%" sourceLinked="0"/>
              <c:spPr>
                <a:noFill/>
                <a:ln w="25017">
                  <a:noFill/>
                </a:ln>
              </c:spPr>
              <c:txPr>
                <a:bodyPr/>
                <a:lstStyle/>
                <a:p>
                  <a:pPr>
                    <a:defRPr sz="1393" b="0" i="0" u="none" strike="noStrike" baseline="0">
                      <a:solidFill>
                        <a:srgbClr val="FFFFFF"/>
                      </a:solidFill>
                      <a:latin typeface="Arial"/>
                      <a:ea typeface="Arial"/>
                      <a:cs typeface="Arial"/>
                    </a:defRPr>
                  </a:pPr>
                  <a:endParaRPr lang="en-US"/>
                </a:p>
              </c:txPr>
              <c:dLblPos val="ctr"/>
              <c:showLegendKey val="0"/>
              <c:showVal val="1"/>
              <c:showCatName val="0"/>
              <c:showSerName val="0"/>
              <c:showPercent val="0"/>
              <c:showBubbleSize val="0"/>
            </c:dLbl>
            <c:dLbl>
              <c:idx val="2"/>
              <c:numFmt formatCode="0.0%" sourceLinked="0"/>
              <c:spPr>
                <a:noFill/>
                <a:ln w="25017">
                  <a:noFill/>
                </a:ln>
              </c:spPr>
              <c:txPr>
                <a:bodyPr/>
                <a:lstStyle/>
                <a:p>
                  <a:pPr>
                    <a:defRPr sz="1393" b="0" i="0" u="none" strike="noStrike" baseline="0">
                      <a:solidFill>
                        <a:srgbClr val="FFFFFF"/>
                      </a:solidFill>
                      <a:latin typeface="Arial"/>
                      <a:ea typeface="Arial"/>
                      <a:cs typeface="Arial"/>
                    </a:defRPr>
                  </a:pPr>
                  <a:endParaRPr lang="en-US"/>
                </a:p>
              </c:txPr>
              <c:dLblPos val="ctr"/>
              <c:showLegendKey val="0"/>
              <c:showVal val="1"/>
              <c:showCatName val="0"/>
              <c:showSerName val="0"/>
              <c:showPercent val="0"/>
              <c:showBubbleSize val="0"/>
            </c:dLbl>
            <c:dLbl>
              <c:idx val="8"/>
              <c:numFmt formatCode="0.0%" sourceLinked="0"/>
              <c:spPr>
                <a:noFill/>
                <a:ln w="25017">
                  <a:noFill/>
                </a:ln>
              </c:spPr>
              <c:txPr>
                <a:bodyPr/>
                <a:lstStyle/>
                <a:p>
                  <a:pPr>
                    <a:defRPr sz="1393" b="0" i="0" u="none" strike="noStrike" baseline="0">
                      <a:solidFill>
                        <a:srgbClr val="FFFFFF"/>
                      </a:solidFill>
                      <a:latin typeface="Arial"/>
                      <a:ea typeface="Arial"/>
                      <a:cs typeface="Arial"/>
                    </a:defRPr>
                  </a:pPr>
                  <a:endParaRPr lang="en-US"/>
                </a:p>
              </c:txPr>
              <c:dLblPos val="ctr"/>
              <c:showLegendKey val="0"/>
              <c:showVal val="1"/>
              <c:showCatName val="0"/>
              <c:showSerName val="0"/>
              <c:showPercent val="0"/>
              <c:showBubbleSize val="0"/>
            </c:dLbl>
            <c:dLbl>
              <c:idx val="9"/>
              <c:numFmt formatCode="0.0%" sourceLinked="0"/>
              <c:spPr>
                <a:noFill/>
                <a:ln w="25017">
                  <a:noFill/>
                </a:ln>
              </c:spPr>
              <c:txPr>
                <a:bodyPr/>
                <a:lstStyle/>
                <a:p>
                  <a:pPr>
                    <a:defRPr sz="1393" b="0" i="0" u="none" strike="noStrike" baseline="0">
                      <a:solidFill>
                        <a:srgbClr val="FFFFFF"/>
                      </a:solidFill>
                      <a:latin typeface="Arial"/>
                      <a:ea typeface="Arial"/>
                      <a:cs typeface="Arial"/>
                    </a:defRPr>
                  </a:pPr>
                  <a:endParaRPr lang="en-US"/>
                </a:p>
              </c:txPr>
              <c:dLblPos val="ctr"/>
              <c:showLegendKey val="0"/>
              <c:showVal val="1"/>
              <c:showCatName val="0"/>
              <c:showSerName val="0"/>
              <c:showPercent val="0"/>
              <c:showBubbleSize val="0"/>
            </c:dLbl>
            <c:numFmt formatCode="0.0%" sourceLinked="0"/>
            <c:spPr>
              <a:noFill/>
              <a:ln w="25017">
                <a:noFill/>
              </a:ln>
            </c:spPr>
            <c:txPr>
              <a:bodyPr wrap="square" lIns="38100" tIns="19050" rIns="38100" bIns="19050" anchor="ctr">
                <a:spAutoFit/>
              </a:bodyPr>
              <a:lstStyle/>
              <a:p>
                <a:pPr>
                  <a:defRPr sz="1393" b="0" i="0" u="none" strike="noStrike" baseline="0">
                    <a:solidFill>
                      <a:srgbClr val="FFFFFF"/>
                    </a:solidFill>
                    <a:latin typeface="Arial"/>
                    <a:ea typeface="Arial"/>
                    <a:cs typeface="Aria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Sheet1!$B$1:$L$1</c:f>
              <c:strCache>
                <c:ptCount val="11"/>
                <c:pt idx="0">
                  <c:v>2003</c:v>
                </c:pt>
                <c:pt idx="1">
                  <c:v>2004</c:v>
                </c:pt>
                <c:pt idx="2">
                  <c:v>2005</c:v>
                </c:pt>
                <c:pt idx="3">
                  <c:v>2006</c:v>
                </c:pt>
                <c:pt idx="4">
                  <c:v>2007</c:v>
                </c:pt>
                <c:pt idx="5">
                  <c:v>2008</c:v>
                </c:pt>
                <c:pt idx="6">
                  <c:v>2009</c:v>
                </c:pt>
                <c:pt idx="7">
                  <c:v>2010</c:v>
                </c:pt>
                <c:pt idx="8">
                  <c:v>2011</c:v>
                </c:pt>
                <c:pt idx="9">
                  <c:v>2012</c:v>
                </c:pt>
                <c:pt idx="10">
                  <c:v>2013</c:v>
                </c:pt>
              </c:strCache>
            </c:strRef>
          </c:cat>
          <c:val>
            <c:numRef>
              <c:f>Sheet1!$B$2:$L$2</c:f>
              <c:numCache>
                <c:formatCode>0.0%</c:formatCode>
                <c:ptCount val="11"/>
                <c:pt idx="0">
                  <c:v>0.14399999999999999</c:v>
                </c:pt>
                <c:pt idx="1">
                  <c:v>0.154</c:v>
                </c:pt>
                <c:pt idx="2">
                  <c:v>0.16</c:v>
                </c:pt>
                <c:pt idx="3">
                  <c:v>0.16</c:v>
                </c:pt>
                <c:pt idx="4">
                  <c:v>0.152</c:v>
                </c:pt>
                <c:pt idx="5">
                  <c:v>0.157</c:v>
                </c:pt>
                <c:pt idx="6">
                  <c:v>0.15620000000000001</c:v>
                </c:pt>
                <c:pt idx="7">
                  <c:v>0.15959999999999999</c:v>
                </c:pt>
                <c:pt idx="8">
                  <c:v>0.1489</c:v>
                </c:pt>
                <c:pt idx="9">
                  <c:v>0.16569999999999999</c:v>
                </c:pt>
                <c:pt idx="10">
                  <c:v>0.16520000000000001</c:v>
                </c:pt>
              </c:numCache>
            </c:numRef>
          </c:val>
        </c:ser>
        <c:ser>
          <c:idx val="1"/>
          <c:order val="1"/>
          <c:tx>
            <c:strRef>
              <c:f>Sheet1!$A$3</c:f>
              <c:strCache>
                <c:ptCount val="1"/>
                <c:pt idx="0">
                  <c:v>1-5 years</c:v>
                </c:pt>
              </c:strCache>
            </c:strRef>
          </c:tx>
          <c:spPr>
            <a:solidFill>
              <a:schemeClr val="accent2"/>
            </a:solidFill>
            <a:ln w="12508">
              <a:solidFill>
                <a:schemeClr val="tx1"/>
              </a:solidFill>
              <a:prstDash val="solid"/>
            </a:ln>
          </c:spPr>
          <c:invertIfNegative val="0"/>
          <c:dLbls>
            <c:spPr>
              <a:noFill/>
              <a:ln w="25017">
                <a:noFill/>
              </a:ln>
            </c:spPr>
            <c:txPr>
              <a:bodyPr wrap="square" lIns="38100" tIns="19050" rIns="38100" bIns="19050" anchor="ctr">
                <a:spAutoFit/>
              </a:bodyPr>
              <a:lstStyle/>
              <a:p>
                <a:pPr>
                  <a:defRPr sz="1377" b="0" i="0" u="none" strike="noStrike" baseline="0">
                    <a:solidFill>
                      <a:schemeClr val="tx1"/>
                    </a:solidFill>
                    <a:latin typeface="Arial"/>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Sheet1!$B$1:$L$1</c:f>
              <c:strCache>
                <c:ptCount val="11"/>
                <c:pt idx="0">
                  <c:v>2003</c:v>
                </c:pt>
                <c:pt idx="1">
                  <c:v>2004</c:v>
                </c:pt>
                <c:pt idx="2">
                  <c:v>2005</c:v>
                </c:pt>
                <c:pt idx="3">
                  <c:v>2006</c:v>
                </c:pt>
                <c:pt idx="4">
                  <c:v>2007</c:v>
                </c:pt>
                <c:pt idx="5">
                  <c:v>2008</c:v>
                </c:pt>
                <c:pt idx="6">
                  <c:v>2009</c:v>
                </c:pt>
                <c:pt idx="7">
                  <c:v>2010</c:v>
                </c:pt>
                <c:pt idx="8">
                  <c:v>2011</c:v>
                </c:pt>
                <c:pt idx="9">
                  <c:v>2012</c:v>
                </c:pt>
                <c:pt idx="10">
                  <c:v>2013</c:v>
                </c:pt>
              </c:strCache>
            </c:strRef>
          </c:cat>
          <c:val>
            <c:numRef>
              <c:f>Sheet1!$B$3:$L$3</c:f>
              <c:numCache>
                <c:formatCode>0.0%</c:formatCode>
                <c:ptCount val="11"/>
                <c:pt idx="0">
                  <c:v>0.29799999999999999</c:v>
                </c:pt>
                <c:pt idx="1">
                  <c:v>0.29199999999999998</c:v>
                </c:pt>
                <c:pt idx="2">
                  <c:v>0.28799999999999998</c:v>
                </c:pt>
                <c:pt idx="3">
                  <c:v>0.29499999999999998</c:v>
                </c:pt>
                <c:pt idx="4">
                  <c:v>0.3</c:v>
                </c:pt>
                <c:pt idx="5">
                  <c:v>0.32400000000000001</c:v>
                </c:pt>
                <c:pt idx="6">
                  <c:v>0.36370000000000002</c:v>
                </c:pt>
                <c:pt idx="7">
                  <c:v>0.39500000000000002</c:v>
                </c:pt>
                <c:pt idx="8">
                  <c:v>0.41220000000000001</c:v>
                </c:pt>
                <c:pt idx="9">
                  <c:v>0.4042</c:v>
                </c:pt>
                <c:pt idx="10">
                  <c:v>0.3876</c:v>
                </c:pt>
              </c:numCache>
            </c:numRef>
          </c:val>
        </c:ser>
        <c:ser>
          <c:idx val="2"/>
          <c:order val="2"/>
          <c:tx>
            <c:strRef>
              <c:f>Sheet1!$A$4</c:f>
              <c:strCache>
                <c:ptCount val="1"/>
                <c:pt idx="0">
                  <c:v>5-10 years</c:v>
                </c:pt>
              </c:strCache>
            </c:strRef>
          </c:tx>
          <c:spPr>
            <a:solidFill>
              <a:schemeClr val="hlink"/>
            </a:solidFill>
            <a:ln w="12508">
              <a:solidFill>
                <a:schemeClr val="tx1"/>
              </a:solidFill>
              <a:prstDash val="solid"/>
            </a:ln>
          </c:spPr>
          <c:invertIfNegative val="0"/>
          <c:dLbls>
            <c:spPr>
              <a:noFill/>
              <a:ln w="25017">
                <a:noFill/>
              </a:ln>
            </c:spPr>
            <c:txPr>
              <a:bodyPr wrap="square" lIns="38100" tIns="19050" rIns="38100" bIns="19050" anchor="ctr">
                <a:spAutoFit/>
              </a:bodyPr>
              <a:lstStyle/>
              <a:p>
                <a:pPr>
                  <a:defRPr sz="1393" b="0" i="0" u="none" strike="noStrike" baseline="0">
                    <a:solidFill>
                      <a:srgbClr val="FFFFFF"/>
                    </a:solidFill>
                    <a:latin typeface="Arial"/>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Sheet1!$B$1:$L$1</c:f>
              <c:strCache>
                <c:ptCount val="11"/>
                <c:pt idx="0">
                  <c:v>2003</c:v>
                </c:pt>
                <c:pt idx="1">
                  <c:v>2004</c:v>
                </c:pt>
                <c:pt idx="2">
                  <c:v>2005</c:v>
                </c:pt>
                <c:pt idx="3">
                  <c:v>2006</c:v>
                </c:pt>
                <c:pt idx="4">
                  <c:v>2007</c:v>
                </c:pt>
                <c:pt idx="5">
                  <c:v>2008</c:v>
                </c:pt>
                <c:pt idx="6">
                  <c:v>2009</c:v>
                </c:pt>
                <c:pt idx="7">
                  <c:v>2010</c:v>
                </c:pt>
                <c:pt idx="8">
                  <c:v>2011</c:v>
                </c:pt>
                <c:pt idx="9">
                  <c:v>2012</c:v>
                </c:pt>
                <c:pt idx="10">
                  <c:v>2013</c:v>
                </c:pt>
              </c:strCache>
            </c:strRef>
          </c:cat>
          <c:val>
            <c:numRef>
              <c:f>Sheet1!$B$4:$L$4</c:f>
              <c:numCache>
                <c:formatCode>0.0%</c:formatCode>
                <c:ptCount val="11"/>
                <c:pt idx="0">
                  <c:v>0.313</c:v>
                </c:pt>
                <c:pt idx="1">
                  <c:v>0.32500000000000001</c:v>
                </c:pt>
                <c:pt idx="2">
                  <c:v>0.34100000000000003</c:v>
                </c:pt>
                <c:pt idx="3">
                  <c:v>0.34100000000000003</c:v>
                </c:pt>
                <c:pt idx="4">
                  <c:v>0.33800000000000002</c:v>
                </c:pt>
                <c:pt idx="5">
                  <c:v>0.312</c:v>
                </c:pt>
                <c:pt idx="6">
                  <c:v>0.2903</c:v>
                </c:pt>
                <c:pt idx="7">
                  <c:v>0.27110000000000001</c:v>
                </c:pt>
                <c:pt idx="8">
                  <c:v>0.2732</c:v>
                </c:pt>
                <c:pt idx="9">
                  <c:v>0.27589999999999998</c:v>
                </c:pt>
                <c:pt idx="10">
                  <c:v>0.2928</c:v>
                </c:pt>
              </c:numCache>
            </c:numRef>
          </c:val>
        </c:ser>
        <c:ser>
          <c:idx val="3"/>
          <c:order val="3"/>
          <c:tx>
            <c:strRef>
              <c:f>Sheet1!$A$5</c:f>
              <c:strCache>
                <c:ptCount val="1"/>
                <c:pt idx="0">
                  <c:v>10-20 years</c:v>
                </c:pt>
              </c:strCache>
            </c:strRef>
          </c:tx>
          <c:spPr>
            <a:solidFill>
              <a:schemeClr val="folHlink"/>
            </a:solidFill>
            <a:ln w="12508">
              <a:solidFill>
                <a:schemeClr val="tx1"/>
              </a:solidFill>
              <a:prstDash val="solid"/>
            </a:ln>
          </c:spPr>
          <c:invertIfNegative val="0"/>
          <c:dLbls>
            <c:spPr>
              <a:noFill/>
              <a:ln w="25017">
                <a:noFill/>
              </a:ln>
            </c:spPr>
            <c:txPr>
              <a:bodyPr wrap="square" lIns="38100" tIns="19050" rIns="38100" bIns="19050" anchor="ctr">
                <a:spAutoFit/>
              </a:bodyPr>
              <a:lstStyle/>
              <a:p>
                <a:pPr>
                  <a:defRPr sz="1393" b="0" i="0" u="none" strike="noStrike" baseline="0">
                    <a:solidFill>
                      <a:srgbClr val="FFFFFF"/>
                    </a:solidFill>
                    <a:latin typeface="Arial"/>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Sheet1!$B$1:$L$1</c:f>
              <c:strCache>
                <c:ptCount val="11"/>
                <c:pt idx="0">
                  <c:v>2003</c:v>
                </c:pt>
                <c:pt idx="1">
                  <c:v>2004</c:v>
                </c:pt>
                <c:pt idx="2">
                  <c:v>2005</c:v>
                </c:pt>
                <c:pt idx="3">
                  <c:v>2006</c:v>
                </c:pt>
                <c:pt idx="4">
                  <c:v>2007</c:v>
                </c:pt>
                <c:pt idx="5">
                  <c:v>2008</c:v>
                </c:pt>
                <c:pt idx="6">
                  <c:v>2009</c:v>
                </c:pt>
                <c:pt idx="7">
                  <c:v>2010</c:v>
                </c:pt>
                <c:pt idx="8">
                  <c:v>2011</c:v>
                </c:pt>
                <c:pt idx="9">
                  <c:v>2012</c:v>
                </c:pt>
                <c:pt idx="10">
                  <c:v>2013</c:v>
                </c:pt>
              </c:strCache>
            </c:strRef>
          </c:cat>
          <c:val>
            <c:numRef>
              <c:f>Sheet1!$B$5:$L$5</c:f>
              <c:numCache>
                <c:formatCode>0.0%</c:formatCode>
                <c:ptCount val="11"/>
                <c:pt idx="0">
                  <c:v>0.154</c:v>
                </c:pt>
                <c:pt idx="1">
                  <c:v>0.154</c:v>
                </c:pt>
                <c:pt idx="2">
                  <c:v>0.13600000000000001</c:v>
                </c:pt>
                <c:pt idx="3">
                  <c:v>0.13100000000000001</c:v>
                </c:pt>
                <c:pt idx="4">
                  <c:v>0.129</c:v>
                </c:pt>
                <c:pt idx="5">
                  <c:v>0.127</c:v>
                </c:pt>
                <c:pt idx="6">
                  <c:v>0.1186</c:v>
                </c:pt>
                <c:pt idx="7">
                  <c:v>0.1124</c:v>
                </c:pt>
                <c:pt idx="8">
                  <c:v>0.1037</c:v>
                </c:pt>
                <c:pt idx="9">
                  <c:v>9.7799999999999998E-2</c:v>
                </c:pt>
                <c:pt idx="10">
                  <c:v>9.7799999999999998E-2</c:v>
                </c:pt>
              </c:numCache>
            </c:numRef>
          </c:val>
        </c:ser>
        <c:ser>
          <c:idx val="4"/>
          <c:order val="4"/>
          <c:tx>
            <c:strRef>
              <c:f>Sheet1!$A$6</c:f>
              <c:strCache>
                <c:ptCount val="1"/>
                <c:pt idx="0">
                  <c:v>over 20 years</c:v>
                </c:pt>
              </c:strCache>
            </c:strRef>
          </c:tx>
          <c:spPr>
            <a:solidFill>
              <a:schemeClr val="bg2"/>
            </a:solidFill>
            <a:ln w="12508">
              <a:solidFill>
                <a:schemeClr val="tx1"/>
              </a:solidFill>
              <a:prstDash val="solid"/>
            </a:ln>
          </c:spPr>
          <c:invertIfNegative val="0"/>
          <c:dLbls>
            <c:spPr>
              <a:noFill/>
              <a:ln w="25017">
                <a:noFill/>
              </a:ln>
            </c:spPr>
            <c:txPr>
              <a:bodyPr wrap="square" lIns="38100" tIns="19050" rIns="38100" bIns="19050" anchor="ctr">
                <a:spAutoFit/>
              </a:bodyPr>
              <a:lstStyle/>
              <a:p>
                <a:pPr>
                  <a:defRPr sz="1377" b="0" i="0" u="none" strike="noStrike" baseline="0">
                    <a:solidFill>
                      <a:schemeClr val="tx1"/>
                    </a:solidFill>
                    <a:latin typeface="Arial"/>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Sheet1!$B$1:$L$1</c:f>
              <c:strCache>
                <c:ptCount val="11"/>
                <c:pt idx="0">
                  <c:v>2003</c:v>
                </c:pt>
                <c:pt idx="1">
                  <c:v>2004</c:v>
                </c:pt>
                <c:pt idx="2">
                  <c:v>2005</c:v>
                </c:pt>
                <c:pt idx="3">
                  <c:v>2006</c:v>
                </c:pt>
                <c:pt idx="4">
                  <c:v>2007</c:v>
                </c:pt>
                <c:pt idx="5">
                  <c:v>2008</c:v>
                </c:pt>
                <c:pt idx="6">
                  <c:v>2009</c:v>
                </c:pt>
                <c:pt idx="7">
                  <c:v>2010</c:v>
                </c:pt>
                <c:pt idx="8">
                  <c:v>2011</c:v>
                </c:pt>
                <c:pt idx="9">
                  <c:v>2012</c:v>
                </c:pt>
                <c:pt idx="10">
                  <c:v>2013</c:v>
                </c:pt>
              </c:strCache>
            </c:strRef>
          </c:cat>
          <c:val>
            <c:numRef>
              <c:f>Sheet1!$B$6:$L$6</c:f>
              <c:numCache>
                <c:formatCode>0.0%</c:formatCode>
                <c:ptCount val="11"/>
                <c:pt idx="0">
                  <c:v>9.1999999999999998E-2</c:v>
                </c:pt>
                <c:pt idx="1">
                  <c:v>7.5999999999999998E-2</c:v>
                </c:pt>
                <c:pt idx="2">
                  <c:v>7.5999999999999998E-2</c:v>
                </c:pt>
                <c:pt idx="3">
                  <c:v>7.3999999999999996E-2</c:v>
                </c:pt>
                <c:pt idx="4">
                  <c:v>8.1000000000000003E-2</c:v>
                </c:pt>
                <c:pt idx="5">
                  <c:v>8.1000000000000003E-2</c:v>
                </c:pt>
                <c:pt idx="6">
                  <c:v>7.1199999999999999E-2</c:v>
                </c:pt>
                <c:pt idx="7">
                  <c:v>6.2199999999999998E-2</c:v>
                </c:pt>
                <c:pt idx="8">
                  <c:v>6.2E-2</c:v>
                </c:pt>
                <c:pt idx="9">
                  <c:v>5.6899999999999999E-2</c:v>
                </c:pt>
                <c:pt idx="10">
                  <c:v>5.6899999999999999E-2</c:v>
                </c:pt>
              </c:numCache>
            </c:numRef>
          </c:val>
        </c:ser>
        <c:dLbls>
          <c:showLegendKey val="0"/>
          <c:showVal val="0"/>
          <c:showCatName val="0"/>
          <c:showSerName val="0"/>
          <c:showPercent val="0"/>
          <c:showBubbleSize val="0"/>
        </c:dLbls>
        <c:gapWidth val="150"/>
        <c:overlap val="100"/>
        <c:axId val="257190000"/>
        <c:axId val="257186864"/>
      </c:barChart>
      <c:catAx>
        <c:axId val="257190000"/>
        <c:scaling>
          <c:orientation val="minMax"/>
        </c:scaling>
        <c:delete val="0"/>
        <c:axPos val="l"/>
        <c:numFmt formatCode="General" sourceLinked="1"/>
        <c:majorTickMark val="out"/>
        <c:minorTickMark val="none"/>
        <c:tickLblPos val="nextTo"/>
        <c:spPr>
          <a:ln w="12508">
            <a:solidFill>
              <a:schemeClr val="tx1"/>
            </a:solidFill>
            <a:prstDash val="solid"/>
          </a:ln>
        </c:spPr>
        <c:txPr>
          <a:bodyPr rot="0" vert="horz"/>
          <a:lstStyle/>
          <a:p>
            <a:pPr>
              <a:defRPr sz="1377" b="0" i="0" u="none" strike="noStrike" baseline="0">
                <a:solidFill>
                  <a:schemeClr val="tx1"/>
                </a:solidFill>
                <a:latin typeface="Arial"/>
                <a:ea typeface="Arial"/>
                <a:cs typeface="Arial"/>
              </a:defRPr>
            </a:pPr>
            <a:endParaRPr lang="en-US"/>
          </a:p>
        </c:txPr>
        <c:crossAx val="257186864"/>
        <c:crossesAt val="0"/>
        <c:auto val="1"/>
        <c:lblAlgn val="ctr"/>
        <c:lblOffset val="20"/>
        <c:tickLblSkip val="1"/>
        <c:tickMarkSkip val="1"/>
        <c:noMultiLvlLbl val="0"/>
      </c:catAx>
      <c:valAx>
        <c:axId val="257186864"/>
        <c:scaling>
          <c:orientation val="minMax"/>
          <c:max val="1"/>
          <c:min val="0"/>
        </c:scaling>
        <c:delete val="0"/>
        <c:axPos val="b"/>
        <c:majorGridlines>
          <c:spPr>
            <a:ln w="3128">
              <a:solidFill>
                <a:schemeClr val="tx1"/>
              </a:solidFill>
              <a:prstDash val="solid"/>
            </a:ln>
          </c:spPr>
        </c:majorGridlines>
        <c:numFmt formatCode="0%" sourceLinked="0"/>
        <c:majorTickMark val="out"/>
        <c:minorTickMark val="none"/>
        <c:tickLblPos val="nextTo"/>
        <c:spPr>
          <a:ln w="3128">
            <a:solidFill>
              <a:schemeClr val="tx1"/>
            </a:solidFill>
            <a:prstDash val="solid"/>
          </a:ln>
        </c:spPr>
        <c:txPr>
          <a:bodyPr rot="0" vert="horz"/>
          <a:lstStyle/>
          <a:p>
            <a:pPr>
              <a:defRPr sz="1377" b="0" i="0" u="none" strike="noStrike" baseline="0">
                <a:solidFill>
                  <a:schemeClr val="tx1"/>
                </a:solidFill>
                <a:latin typeface="Arial"/>
                <a:ea typeface="Arial"/>
                <a:cs typeface="Arial"/>
              </a:defRPr>
            </a:pPr>
            <a:endParaRPr lang="en-US"/>
          </a:p>
        </c:txPr>
        <c:crossAx val="257190000"/>
        <c:crossesAt val="1"/>
        <c:crossBetween val="between"/>
        <c:majorUnit val="0.2"/>
        <c:minorUnit val="2E-3"/>
      </c:valAx>
      <c:spPr>
        <a:noFill/>
        <a:ln w="25369">
          <a:noFill/>
        </a:ln>
      </c:spPr>
    </c:plotArea>
    <c:legend>
      <c:legendPos val="r"/>
      <c:layout>
        <c:manualLayout>
          <c:xMode val="edge"/>
          <c:yMode val="edge"/>
          <c:x val="0.8357377588075463"/>
          <c:y val="0.28322457093209968"/>
          <c:w val="0.15982207703489115"/>
          <c:h val="0.29629552805032816"/>
        </c:manualLayout>
      </c:layout>
      <c:overlay val="0"/>
      <c:spPr>
        <a:solidFill>
          <a:schemeClr val="bg1"/>
        </a:solidFill>
        <a:ln w="3128">
          <a:solidFill>
            <a:schemeClr val="tx1"/>
          </a:solidFill>
          <a:prstDash val="solid"/>
        </a:ln>
      </c:spPr>
      <c:txPr>
        <a:bodyPr/>
        <a:lstStyle/>
        <a:p>
          <a:pPr>
            <a:defRPr sz="1264" b="0" i="0" u="none" strike="noStrike" baseline="0">
              <a:solidFill>
                <a:schemeClr val="tx1"/>
              </a:solidFill>
              <a:latin typeface="Arial"/>
              <a:ea typeface="Arial"/>
              <a:cs typeface="Arial"/>
            </a:defRPr>
          </a:pPr>
          <a:endParaRPr lang="en-US"/>
        </a:p>
      </c:txPr>
    </c:legend>
    <c:plotVisOnly val="1"/>
    <c:dispBlanksAs val="gap"/>
    <c:showDLblsOverMax val="0"/>
  </c:chart>
  <c:spPr>
    <a:noFill/>
    <a:ln>
      <a:noFill/>
    </a:ln>
  </c:spPr>
  <c:txPr>
    <a:bodyPr/>
    <a:lstStyle/>
    <a:p>
      <a:pPr>
        <a:defRPr sz="1377" b="0" i="0" u="none" strike="noStrike" baseline="0">
          <a:solidFill>
            <a:schemeClr val="tx1"/>
          </a:solidFill>
          <a:latin typeface="Arial"/>
          <a:ea typeface="Arial"/>
          <a:cs typeface="Arial"/>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6285880770134262E-2"/>
          <c:y val="8.964486338373738E-2"/>
          <c:w val="0.92807424593967514"/>
          <c:h val="0.79952338027496361"/>
        </c:manualLayout>
      </c:layout>
      <c:barChart>
        <c:barDir val="col"/>
        <c:grouping val="clustered"/>
        <c:varyColors val="0"/>
        <c:ser>
          <c:idx val="1"/>
          <c:order val="0"/>
          <c:tx>
            <c:strRef>
              <c:f>Sheet1!$A$2</c:f>
              <c:strCache>
                <c:ptCount val="1"/>
                <c:pt idx="0">
                  <c:v>Loss Reserve to Surplus Ratio</c:v>
                </c:pt>
              </c:strCache>
            </c:strRef>
          </c:tx>
          <c:spPr>
            <a:solidFill>
              <a:srgbClr val="225A7A"/>
            </a:solidFill>
          </c:spPr>
          <c:invertIfNegative val="0"/>
          <c:dLbls>
            <c:numFmt formatCode="#,##0.0" sourceLinked="0"/>
            <c:spPr>
              <a:noFill/>
              <a:ln>
                <a:noFill/>
              </a:ln>
              <a:effectLst/>
            </c:spPr>
            <c:txPr>
              <a:bodyPr rot="-5400000" wrap="square" lIns="38100" tIns="19050" rIns="38100" bIns="19050" anchor="ctr">
                <a:spAutoFit/>
              </a:bodyPr>
              <a:lstStyle/>
              <a:p>
                <a:pPr>
                  <a:defRPr sz="1200" b="1" i="0" baseline="0">
                    <a:solidFill>
                      <a:schemeClr val="tx1"/>
                    </a:solidFill>
                  </a:defRPr>
                </a:pPr>
                <a:endParaRPr lang="en-US"/>
              </a:p>
            </c:txPr>
            <c:dLblPos val="outEnd"/>
            <c:showLegendKey val="0"/>
            <c:showVal val="1"/>
            <c:showCatName val="0"/>
            <c:showSerName val="0"/>
            <c:showPercent val="0"/>
            <c:showBubbleSize val="0"/>
            <c:separator> </c:separator>
            <c:showLeaderLines val="0"/>
            <c:extLst>
              <c:ext xmlns:c15="http://schemas.microsoft.com/office/drawing/2012/chart" uri="{CE6537A1-D6FC-4f65-9D91-7224C49458BB}">
                <c15:showLeaderLines val="0"/>
              </c:ext>
            </c:extLst>
          </c:dLbls>
          <c:cat>
            <c:numRef>
              <c:f>Sheet1!$C$1:$AT$1</c:f>
              <c:numCache>
                <c:formatCode>General</c:formatCode>
                <c:ptCount val="44"/>
                <c:pt idx="0">
                  <c:v>1971</c:v>
                </c:pt>
                <c:pt idx="1">
                  <c:v>1972</c:v>
                </c:pt>
                <c:pt idx="2">
                  <c:v>1973</c:v>
                </c:pt>
                <c:pt idx="3">
                  <c:v>1974</c:v>
                </c:pt>
                <c:pt idx="4">
                  <c:v>1975</c:v>
                </c:pt>
                <c:pt idx="5">
                  <c:v>1976</c:v>
                </c:pt>
                <c:pt idx="6">
                  <c:v>1977</c:v>
                </c:pt>
                <c:pt idx="7">
                  <c:v>1978</c:v>
                </c:pt>
                <c:pt idx="8">
                  <c:v>1979</c:v>
                </c:pt>
                <c:pt idx="9">
                  <c:v>1980</c:v>
                </c:pt>
                <c:pt idx="10">
                  <c:v>1981</c:v>
                </c:pt>
                <c:pt idx="11">
                  <c:v>1982</c:v>
                </c:pt>
                <c:pt idx="12">
                  <c:v>1983</c:v>
                </c:pt>
                <c:pt idx="13">
                  <c:v>1984</c:v>
                </c:pt>
                <c:pt idx="14">
                  <c:v>1985</c:v>
                </c:pt>
                <c:pt idx="15">
                  <c:v>1986</c:v>
                </c:pt>
                <c:pt idx="16">
                  <c:v>1987</c:v>
                </c:pt>
                <c:pt idx="17">
                  <c:v>1988</c:v>
                </c:pt>
                <c:pt idx="18">
                  <c:v>1989</c:v>
                </c:pt>
                <c:pt idx="19">
                  <c:v>1990</c:v>
                </c:pt>
                <c:pt idx="20">
                  <c:v>1991</c:v>
                </c:pt>
                <c:pt idx="21">
                  <c:v>1992</c:v>
                </c:pt>
                <c:pt idx="22">
                  <c:v>1993</c:v>
                </c:pt>
                <c:pt idx="23">
                  <c:v>1994</c:v>
                </c:pt>
                <c:pt idx="24">
                  <c:v>1995</c:v>
                </c:pt>
                <c:pt idx="25">
                  <c:v>1996</c:v>
                </c:pt>
                <c:pt idx="26">
                  <c:v>1997</c:v>
                </c:pt>
                <c:pt idx="27">
                  <c:v>1998</c:v>
                </c:pt>
                <c:pt idx="28">
                  <c:v>1999</c:v>
                </c:pt>
                <c:pt idx="29">
                  <c:v>2000</c:v>
                </c:pt>
                <c:pt idx="30">
                  <c:v>2001</c:v>
                </c:pt>
                <c:pt idx="31">
                  <c:v>2002</c:v>
                </c:pt>
                <c:pt idx="32">
                  <c:v>2003</c:v>
                </c:pt>
                <c:pt idx="33">
                  <c:v>2004</c:v>
                </c:pt>
                <c:pt idx="34">
                  <c:v>2005</c:v>
                </c:pt>
                <c:pt idx="35">
                  <c:v>2006</c:v>
                </c:pt>
                <c:pt idx="36">
                  <c:v>2007</c:v>
                </c:pt>
                <c:pt idx="37">
                  <c:v>2008</c:v>
                </c:pt>
                <c:pt idx="38">
                  <c:v>2009</c:v>
                </c:pt>
                <c:pt idx="39">
                  <c:v>2010</c:v>
                </c:pt>
                <c:pt idx="40">
                  <c:v>2011</c:v>
                </c:pt>
                <c:pt idx="41">
                  <c:v>2012</c:v>
                </c:pt>
                <c:pt idx="42">
                  <c:v>2013</c:v>
                </c:pt>
                <c:pt idx="43">
                  <c:v>2014</c:v>
                </c:pt>
              </c:numCache>
            </c:numRef>
          </c:cat>
          <c:val>
            <c:numRef>
              <c:f>Sheet1!$C$2:$AT$2</c:f>
              <c:numCache>
                <c:formatCode>General</c:formatCode>
                <c:ptCount val="44"/>
                <c:pt idx="0">
                  <c:v>1.2</c:v>
                </c:pt>
                <c:pt idx="1">
                  <c:v>1.1000000000000001</c:v>
                </c:pt>
                <c:pt idx="2">
                  <c:v>1.4</c:v>
                </c:pt>
                <c:pt idx="3">
                  <c:v>2.1</c:v>
                </c:pt>
                <c:pt idx="4">
                  <c:v>2</c:v>
                </c:pt>
                <c:pt idx="5">
                  <c:v>1.9</c:v>
                </c:pt>
                <c:pt idx="6">
                  <c:v>1.9</c:v>
                </c:pt>
                <c:pt idx="7">
                  <c:v>1.9</c:v>
                </c:pt>
                <c:pt idx="8">
                  <c:v>1.9</c:v>
                </c:pt>
                <c:pt idx="9">
                  <c:v>1.8</c:v>
                </c:pt>
                <c:pt idx="10">
                  <c:v>1.9</c:v>
                </c:pt>
                <c:pt idx="11">
                  <c:v>1.9</c:v>
                </c:pt>
                <c:pt idx="12">
                  <c:v>1.9</c:v>
                </c:pt>
                <c:pt idx="13">
                  <c:v>2.1</c:v>
                </c:pt>
                <c:pt idx="14">
                  <c:v>2</c:v>
                </c:pt>
                <c:pt idx="15">
                  <c:v>2</c:v>
                </c:pt>
                <c:pt idx="16">
                  <c:v>2.1</c:v>
                </c:pt>
                <c:pt idx="17">
                  <c:v>2</c:v>
                </c:pt>
                <c:pt idx="18">
                  <c:v>2</c:v>
                </c:pt>
                <c:pt idx="19">
                  <c:v>2.1</c:v>
                </c:pt>
                <c:pt idx="20">
                  <c:v>1.9</c:v>
                </c:pt>
                <c:pt idx="21">
                  <c:v>2</c:v>
                </c:pt>
                <c:pt idx="22">
                  <c:v>1.8</c:v>
                </c:pt>
                <c:pt idx="23">
                  <c:v>1.8</c:v>
                </c:pt>
                <c:pt idx="24">
                  <c:v>1.6</c:v>
                </c:pt>
                <c:pt idx="25">
                  <c:v>1.4</c:v>
                </c:pt>
                <c:pt idx="26">
                  <c:v>1.2</c:v>
                </c:pt>
                <c:pt idx="27">
                  <c:v>1.1000000000000001</c:v>
                </c:pt>
                <c:pt idx="28">
                  <c:v>1.1000000000000001</c:v>
                </c:pt>
                <c:pt idx="29">
                  <c:v>1.1000000000000001</c:v>
                </c:pt>
                <c:pt idx="30">
                  <c:v>1.2</c:v>
                </c:pt>
                <c:pt idx="31">
                  <c:v>1.4</c:v>
                </c:pt>
                <c:pt idx="32">
                  <c:v>1.2</c:v>
                </c:pt>
                <c:pt idx="33">
                  <c:v>1.2</c:v>
                </c:pt>
                <c:pt idx="34">
                  <c:v>1.2</c:v>
                </c:pt>
                <c:pt idx="35">
                  <c:v>1.1000000000000001</c:v>
                </c:pt>
                <c:pt idx="36">
                  <c:v>1.1000000000000001</c:v>
                </c:pt>
                <c:pt idx="37">
                  <c:v>1.3</c:v>
                </c:pt>
                <c:pt idx="38">
                  <c:v>1.1000000000000001</c:v>
                </c:pt>
                <c:pt idx="39">
                  <c:v>1</c:v>
                </c:pt>
                <c:pt idx="40">
                  <c:v>1.1000000000000001</c:v>
                </c:pt>
                <c:pt idx="41">
                  <c:v>1</c:v>
                </c:pt>
                <c:pt idx="42">
                  <c:v>0.9</c:v>
                </c:pt>
                <c:pt idx="43">
                  <c:v>0.85899999999999999</c:v>
                </c:pt>
              </c:numCache>
            </c:numRef>
          </c:val>
        </c:ser>
        <c:dLbls>
          <c:showLegendKey val="0"/>
          <c:showVal val="0"/>
          <c:showCatName val="0"/>
          <c:showSerName val="0"/>
          <c:showPercent val="0"/>
          <c:showBubbleSize val="0"/>
        </c:dLbls>
        <c:gapWidth val="100"/>
        <c:axId val="257189216"/>
        <c:axId val="257190392"/>
      </c:barChart>
      <c:catAx>
        <c:axId val="257189216"/>
        <c:scaling>
          <c:orientation val="minMax"/>
        </c:scaling>
        <c:delete val="0"/>
        <c:axPos val="b"/>
        <c:numFmt formatCode="General" sourceLinked="1"/>
        <c:majorTickMark val="out"/>
        <c:minorTickMark val="none"/>
        <c:tickLblPos val="nextTo"/>
        <c:spPr>
          <a:ln w="12668">
            <a:solidFill>
              <a:schemeClr val="tx1"/>
            </a:solidFill>
            <a:prstDash val="solid"/>
          </a:ln>
        </c:spPr>
        <c:txPr>
          <a:bodyPr rot="0" vert="horz"/>
          <a:lstStyle/>
          <a:p>
            <a:pPr>
              <a:defRPr sz="1396" b="0" i="0" u="none" strike="noStrike" baseline="0">
                <a:solidFill>
                  <a:schemeClr val="tx1"/>
                </a:solidFill>
                <a:latin typeface="Arial"/>
                <a:ea typeface="Arial"/>
                <a:cs typeface="Arial"/>
              </a:defRPr>
            </a:pPr>
            <a:endParaRPr lang="en-US"/>
          </a:p>
        </c:txPr>
        <c:crossAx val="257190392"/>
        <c:crosses val="autoZero"/>
        <c:auto val="1"/>
        <c:lblAlgn val="ctr"/>
        <c:lblOffset val="20"/>
        <c:noMultiLvlLbl val="0"/>
      </c:catAx>
      <c:valAx>
        <c:axId val="257190392"/>
        <c:scaling>
          <c:orientation val="minMax"/>
        </c:scaling>
        <c:delete val="0"/>
        <c:axPos val="l"/>
        <c:numFmt formatCode="0%" sourceLinked="0"/>
        <c:majorTickMark val="out"/>
        <c:minorTickMark val="none"/>
        <c:tickLblPos val="nextTo"/>
        <c:spPr>
          <a:ln w="3167">
            <a:solidFill>
              <a:schemeClr val="tx1"/>
            </a:solidFill>
            <a:prstDash val="solid"/>
          </a:ln>
        </c:spPr>
        <c:txPr>
          <a:bodyPr rot="0" vert="horz"/>
          <a:lstStyle/>
          <a:p>
            <a:pPr>
              <a:defRPr sz="1396" b="0" i="0" u="none" strike="noStrike" baseline="0">
                <a:solidFill>
                  <a:schemeClr val="tx1"/>
                </a:solidFill>
                <a:latin typeface="Arial"/>
                <a:ea typeface="Arial"/>
                <a:cs typeface="Arial"/>
              </a:defRPr>
            </a:pPr>
            <a:endParaRPr lang="en-US"/>
          </a:p>
        </c:txPr>
        <c:crossAx val="257189216"/>
        <c:crosses val="autoZero"/>
        <c:crossBetween val="between"/>
      </c:valAx>
      <c:spPr>
        <a:noFill/>
        <a:ln w="25336">
          <a:noFill/>
        </a:ln>
      </c:spPr>
    </c:plotArea>
    <c:plotVisOnly val="1"/>
    <c:dispBlanksAs val="gap"/>
    <c:showDLblsOverMax val="0"/>
  </c:chart>
  <c:spPr>
    <a:noFill/>
    <a:ln>
      <a:noFill/>
    </a:ln>
  </c:spPr>
  <c:txPr>
    <a:bodyPr/>
    <a:lstStyle/>
    <a:p>
      <a:pPr>
        <a:defRPr sz="1396" b="0" i="0" u="none" strike="noStrike" baseline="0">
          <a:solidFill>
            <a:schemeClr val="tx1"/>
          </a:solidFill>
          <a:latin typeface="Arial"/>
          <a:ea typeface="Arial"/>
          <a:cs typeface="Arial"/>
        </a:defRPr>
      </a:pPr>
      <a:endParaRPr lang="en-US"/>
    </a:p>
  </c:txPr>
  <c:externalData r:id="rId1">
    <c:autoUpdate val="0"/>
  </c:externalData>
  <c:userShapes r:id="rId2"/>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3085846867749424E-2"/>
          <c:y val="0.12906866929730826"/>
          <c:w val="0.92807424593967514"/>
          <c:h val="0.71461056753804186"/>
        </c:manualLayout>
      </c:layout>
      <c:barChart>
        <c:barDir val="col"/>
        <c:grouping val="clustered"/>
        <c:varyColors val="0"/>
        <c:ser>
          <c:idx val="1"/>
          <c:order val="0"/>
          <c:tx>
            <c:strRef>
              <c:f>Sheet1!$A$2</c:f>
              <c:strCache>
                <c:ptCount val="1"/>
                <c:pt idx="0">
                  <c:v>Change</c:v>
                </c:pt>
              </c:strCache>
            </c:strRef>
          </c:tx>
          <c:invertIfNegative val="0"/>
          <c:dPt>
            <c:idx val="13"/>
            <c:invertIfNegative val="0"/>
            <c:bubble3D val="0"/>
            <c:spPr>
              <a:solidFill>
                <a:schemeClr val="accent1"/>
              </a:solidFill>
            </c:spPr>
          </c:dPt>
          <c:dLbls>
            <c:spPr>
              <a:noFill/>
              <a:ln w="25298">
                <a:noFill/>
              </a:ln>
            </c:spPr>
            <c:txPr>
              <a:bodyPr wrap="square" lIns="38100" tIns="19050" rIns="38100" bIns="19050" anchor="ctr">
                <a:spAutoFit/>
              </a:bodyPr>
              <a:lstStyle/>
              <a:p>
                <a:pPr>
                  <a:defRPr sz="1394" b="1" i="0" baseline="0">
                    <a:solidFill>
                      <a:schemeClr val="tx1"/>
                    </a:solidFil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Sheet1!$B$1:$O$1</c:f>
              <c:numCache>
                <c:formatCode>General</c:formatCode>
                <c:ptCount val="14"/>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numCache>
            </c:numRef>
          </c:cat>
          <c:val>
            <c:numRef>
              <c:f>Sheet1!$B$2:$O$2</c:f>
              <c:numCache>
                <c:formatCode>0%</c:formatCode>
                <c:ptCount val="14"/>
                <c:pt idx="0">
                  <c:v>0.14000000000000001</c:v>
                </c:pt>
                <c:pt idx="1">
                  <c:v>0.14000000000000001</c:v>
                </c:pt>
                <c:pt idx="2">
                  <c:v>-0.11</c:v>
                </c:pt>
                <c:pt idx="3">
                  <c:v>-0.06</c:v>
                </c:pt>
                <c:pt idx="4">
                  <c:v>0.76</c:v>
                </c:pt>
                <c:pt idx="5">
                  <c:v>-0.09</c:v>
                </c:pt>
                <c:pt idx="6">
                  <c:v>-0.16</c:v>
                </c:pt>
                <c:pt idx="7">
                  <c:v>0.1</c:v>
                </c:pt>
                <c:pt idx="8">
                  <c:v>-0.12</c:v>
                </c:pt>
                <c:pt idx="9">
                  <c:v>-0.03</c:v>
                </c:pt>
                <c:pt idx="10">
                  <c:v>7.0000000000000007E-2</c:v>
                </c:pt>
                <c:pt idx="11">
                  <c:v>-7.0000000000000007E-2</c:v>
                </c:pt>
                <c:pt idx="12">
                  <c:v>-0.17</c:v>
                </c:pt>
                <c:pt idx="13">
                  <c:v>-0.11</c:v>
                </c:pt>
              </c:numCache>
            </c:numRef>
          </c:val>
        </c:ser>
        <c:dLbls>
          <c:showLegendKey val="0"/>
          <c:showVal val="0"/>
          <c:showCatName val="0"/>
          <c:showSerName val="0"/>
          <c:showPercent val="0"/>
          <c:showBubbleSize val="0"/>
        </c:dLbls>
        <c:gapWidth val="100"/>
        <c:axId val="219832592"/>
        <c:axId val="219835336"/>
      </c:barChart>
      <c:catAx>
        <c:axId val="219832592"/>
        <c:scaling>
          <c:orientation val="minMax"/>
        </c:scaling>
        <c:delete val="0"/>
        <c:axPos val="b"/>
        <c:numFmt formatCode="General" sourceLinked="1"/>
        <c:majorTickMark val="out"/>
        <c:minorTickMark val="none"/>
        <c:tickLblPos val="low"/>
        <c:spPr>
          <a:ln w="12618">
            <a:solidFill>
              <a:schemeClr val="tx1"/>
            </a:solidFill>
            <a:prstDash val="solid"/>
          </a:ln>
        </c:spPr>
        <c:txPr>
          <a:bodyPr rot="0" vert="horz"/>
          <a:lstStyle/>
          <a:p>
            <a:pPr>
              <a:defRPr sz="1390" b="0" i="0" u="none" strike="noStrike" baseline="0">
                <a:solidFill>
                  <a:schemeClr val="tx1"/>
                </a:solidFill>
                <a:latin typeface="Arial"/>
                <a:ea typeface="Arial"/>
                <a:cs typeface="Arial"/>
              </a:defRPr>
            </a:pPr>
            <a:endParaRPr lang="en-US"/>
          </a:p>
        </c:txPr>
        <c:crossAx val="219835336"/>
        <c:crosses val="autoZero"/>
        <c:auto val="1"/>
        <c:lblAlgn val="ctr"/>
        <c:lblOffset val="20"/>
        <c:noMultiLvlLbl val="0"/>
      </c:catAx>
      <c:valAx>
        <c:axId val="219835336"/>
        <c:scaling>
          <c:orientation val="minMax"/>
          <c:max val="0.4"/>
          <c:min val="-0.2"/>
        </c:scaling>
        <c:delete val="0"/>
        <c:axPos val="l"/>
        <c:numFmt formatCode="0%" sourceLinked="1"/>
        <c:majorTickMark val="out"/>
        <c:minorTickMark val="none"/>
        <c:tickLblPos val="nextTo"/>
        <c:spPr>
          <a:ln w="3155">
            <a:solidFill>
              <a:schemeClr val="tx1"/>
            </a:solidFill>
            <a:prstDash val="solid"/>
          </a:ln>
        </c:spPr>
        <c:txPr>
          <a:bodyPr rot="0" vert="horz"/>
          <a:lstStyle/>
          <a:p>
            <a:pPr>
              <a:defRPr sz="1390" b="0" i="0" u="none" strike="noStrike" baseline="0">
                <a:solidFill>
                  <a:schemeClr val="tx1"/>
                </a:solidFill>
                <a:latin typeface="Arial"/>
                <a:ea typeface="Arial"/>
                <a:cs typeface="Arial"/>
              </a:defRPr>
            </a:pPr>
            <a:endParaRPr lang="en-US"/>
          </a:p>
        </c:txPr>
        <c:crossAx val="219832592"/>
        <c:crosses val="autoZero"/>
        <c:crossBetween val="between"/>
      </c:valAx>
      <c:spPr>
        <a:noFill/>
        <a:ln w="25349">
          <a:solidFill>
            <a:schemeClr val="bg1"/>
          </a:solidFill>
        </a:ln>
      </c:spPr>
    </c:plotArea>
    <c:plotVisOnly val="1"/>
    <c:dispBlanksAs val="gap"/>
    <c:showDLblsOverMax val="0"/>
  </c:chart>
  <c:spPr>
    <a:noFill/>
    <a:ln>
      <a:noFill/>
    </a:ln>
  </c:spPr>
  <c:txPr>
    <a:bodyPr/>
    <a:lstStyle/>
    <a:p>
      <a:pPr>
        <a:defRPr sz="1390" b="0" i="0" u="none" strike="noStrike" baseline="0">
          <a:solidFill>
            <a:schemeClr val="tx1"/>
          </a:solidFill>
          <a:latin typeface="Arial"/>
          <a:ea typeface="Arial"/>
          <a:cs typeface="Arial"/>
        </a:defRPr>
      </a:pPr>
      <a:endParaRPr lang="en-US"/>
    </a:p>
  </c:txPr>
  <c:externalData r:id="rId1">
    <c:autoUpdate val="0"/>
  </c:externalData>
  <c:userShapes r:id="rId2"/>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930176368140897"/>
          <c:y val="3.350402743370192E-2"/>
          <c:w val="0.81268930752814783"/>
          <c:h val="0.7644528873322225"/>
        </c:manualLayout>
      </c:layout>
      <c:lineChart>
        <c:grouping val="standard"/>
        <c:varyColors val="0"/>
        <c:ser>
          <c:idx val="1"/>
          <c:order val="0"/>
          <c:tx>
            <c:strRef>
              <c:f>Sheet1!$C$1</c:f>
              <c:strCache>
                <c:ptCount val="1"/>
                <c:pt idx="0">
                  <c:v>Wtd. Avg. Risk Spread</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Lbls>
            <c:dLbl>
              <c:idx val="1"/>
              <c:layout>
                <c:manualLayout>
                  <c:x val="-4.9419873917629455E-2"/>
                  <c:y val="3.8962914598719041E-2"/>
                </c:manualLayout>
              </c:layout>
              <c:dLblPos val="r"/>
              <c:showLegendKey val="0"/>
              <c:showVal val="1"/>
              <c:showCatName val="0"/>
              <c:showSerName val="0"/>
              <c:showPercent val="0"/>
              <c:showBubbleSize val="0"/>
              <c:extLst>
                <c:ext xmlns:c15="http://schemas.microsoft.com/office/drawing/2012/chart" uri="{CE6537A1-D6FC-4f65-9D91-7224C49458BB}"/>
              </c:extLst>
            </c:dLbl>
            <c:dLbl>
              <c:idx val="3"/>
              <c:layout>
                <c:manualLayout>
                  <c:x val="-3.8516447126352195E-2"/>
                  <c:y val="9.3551786248891294E-2"/>
                </c:manualLayout>
              </c:layout>
              <c:dLblPos val="r"/>
              <c:showLegendKey val="0"/>
              <c:showVal val="1"/>
              <c:showCatName val="0"/>
              <c:showSerName val="0"/>
              <c:showPercent val="0"/>
              <c:showBubbleSize val="0"/>
              <c:extLst>
                <c:ext xmlns:c15="http://schemas.microsoft.com/office/drawing/2012/chart" uri="{CE6537A1-D6FC-4f65-9D91-7224C49458BB}"/>
              </c:extLst>
            </c:dLbl>
            <c:dLbl>
              <c:idx val="6"/>
              <c:layout>
                <c:manualLayout>
                  <c:x val="-3.2285917531336618E-2"/>
                  <c:y val="8.7530262567674835E-2"/>
                </c:manualLayout>
              </c:layout>
              <c:dLblPos val="r"/>
              <c:showLegendKey val="0"/>
              <c:showVal val="1"/>
              <c:showCatName val="0"/>
              <c:showSerName val="0"/>
              <c:showPercent val="0"/>
              <c:showBubbleSize val="0"/>
              <c:extLst>
                <c:ext xmlns:c15="http://schemas.microsoft.com/office/drawing/2012/chart" uri="{CE6537A1-D6FC-4f65-9D91-7224C49458BB}"/>
              </c:extLst>
            </c:dLbl>
            <c:dLbl>
              <c:idx val="7"/>
              <c:layout>
                <c:manualLayout>
                  <c:x val="-0.10207557583339472"/>
                  <c:y val="3.7831547480002413E-2"/>
                </c:manualLayout>
              </c:layout>
              <c:dLblPos val="r"/>
              <c:showLegendKey val="0"/>
              <c:showVal val="1"/>
              <c:showCatName val="0"/>
              <c:showSerName val="0"/>
              <c:showPercent val="0"/>
              <c:showBubbleSize val="0"/>
              <c:extLst>
                <c:ext xmlns:c15="http://schemas.microsoft.com/office/drawing/2012/chart" uri="{CE6537A1-D6FC-4f65-9D91-7224C49458BB}"/>
              </c:extLst>
            </c:dLbl>
            <c:dLbl>
              <c:idx val="10"/>
              <c:layout>
                <c:manualLayout>
                  <c:x val="-5.8461868668285621E-2"/>
                  <c:y val="0.12084622207397738"/>
                </c:manualLayout>
              </c:layout>
              <c:dLblPos val="r"/>
              <c:showLegendKey val="0"/>
              <c:showVal val="1"/>
              <c:showCatName val="0"/>
              <c:showSerName val="0"/>
              <c:showPercent val="0"/>
              <c:showBubbleSize val="0"/>
              <c:extLst>
                <c:ext xmlns:c15="http://schemas.microsoft.com/office/drawing/2012/chart" uri="{CE6537A1-D6FC-4f65-9D91-7224C49458BB}"/>
              </c:extLst>
            </c:dLbl>
            <c:dLbl>
              <c:idx val="13"/>
              <c:layout>
                <c:manualLayout>
                  <c:x val="-1.0479063948782103E-2"/>
                  <c:y val="-5.4479465884333486E-2"/>
                </c:manualLayout>
              </c:layout>
              <c:dLblPos val="r"/>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Sheet1!$A$2:$A$18</c:f>
              <c:strCache>
                <c:ptCount val="17"/>
                <c:pt idx="0">
                  <c:v>Q1-10</c:v>
                </c:pt>
                <c:pt idx="1">
                  <c:v>Q2-10</c:v>
                </c:pt>
                <c:pt idx="2">
                  <c:v>Q3-10</c:v>
                </c:pt>
                <c:pt idx="3">
                  <c:v>Q4-10</c:v>
                </c:pt>
                <c:pt idx="4">
                  <c:v>Q1-11</c:v>
                </c:pt>
                <c:pt idx="5">
                  <c:v>Q2-11</c:v>
                </c:pt>
                <c:pt idx="6">
                  <c:v>Q3-11</c:v>
                </c:pt>
                <c:pt idx="7">
                  <c:v>Q4-11</c:v>
                </c:pt>
                <c:pt idx="8">
                  <c:v>Q1-12</c:v>
                </c:pt>
                <c:pt idx="9">
                  <c:v>Q2-12</c:v>
                </c:pt>
                <c:pt idx="10">
                  <c:v>Q3-12</c:v>
                </c:pt>
                <c:pt idx="11">
                  <c:v>Q4-12</c:v>
                </c:pt>
                <c:pt idx="12">
                  <c:v>Q1-13</c:v>
                </c:pt>
                <c:pt idx="13">
                  <c:v>Q2-13</c:v>
                </c:pt>
                <c:pt idx="14">
                  <c:v>Q3-13</c:v>
                </c:pt>
                <c:pt idx="15">
                  <c:v>Q4-13</c:v>
                </c:pt>
                <c:pt idx="16">
                  <c:v>Q1-14</c:v>
                </c:pt>
              </c:strCache>
            </c:strRef>
          </c:cat>
          <c:val>
            <c:numRef>
              <c:f>Sheet1!$C$2:$C$18</c:f>
              <c:numCache>
                <c:formatCode>0.0%</c:formatCode>
                <c:ptCount val="17"/>
                <c:pt idx="0">
                  <c:v>0.109</c:v>
                </c:pt>
                <c:pt idx="1">
                  <c:v>8.2000000000000003E-2</c:v>
                </c:pt>
                <c:pt idx="2">
                  <c:v>0.08</c:v>
                </c:pt>
                <c:pt idx="3">
                  <c:v>0.08</c:v>
                </c:pt>
                <c:pt idx="4">
                  <c:v>7.9000000000000001E-2</c:v>
                </c:pt>
                <c:pt idx="5">
                  <c:v>8.2000000000000003E-2</c:v>
                </c:pt>
                <c:pt idx="6">
                  <c:v>8.2000000000000003E-2</c:v>
                </c:pt>
                <c:pt idx="7">
                  <c:v>0.10100000000000001</c:v>
                </c:pt>
                <c:pt idx="8">
                  <c:v>0.109</c:v>
                </c:pt>
                <c:pt idx="9">
                  <c:v>0.12</c:v>
                </c:pt>
                <c:pt idx="10">
                  <c:v>0.12</c:v>
                </c:pt>
                <c:pt idx="11">
                  <c:v>0.11600000000000001</c:v>
                </c:pt>
                <c:pt idx="12">
                  <c:v>0.11</c:v>
                </c:pt>
                <c:pt idx="13">
                  <c:v>7.5999999999999998E-2</c:v>
                </c:pt>
                <c:pt idx="14">
                  <c:v>7.3999999999999996E-2</c:v>
                </c:pt>
                <c:pt idx="15">
                  <c:v>7.1999999999999995E-2</c:v>
                </c:pt>
                <c:pt idx="16">
                  <c:v>6.4000000000000001E-2</c:v>
                </c:pt>
              </c:numCache>
            </c:numRef>
          </c:val>
          <c:smooth val="0"/>
        </c:ser>
        <c:dLbls>
          <c:dLblPos val="t"/>
          <c:showLegendKey val="0"/>
          <c:showVal val="1"/>
          <c:showCatName val="0"/>
          <c:showSerName val="0"/>
          <c:showPercent val="0"/>
          <c:showBubbleSize val="0"/>
        </c:dLbls>
        <c:marker val="1"/>
        <c:smooth val="0"/>
        <c:axId val="219832984"/>
        <c:axId val="219833376"/>
      </c:lineChart>
      <c:catAx>
        <c:axId val="219832984"/>
        <c:scaling>
          <c:orientation val="minMax"/>
        </c:scaling>
        <c:delete val="0"/>
        <c:axPos val="b"/>
        <c:numFmt formatCode="General" sourceLinked="1"/>
        <c:majorTickMark val="cross"/>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19833376"/>
        <c:crosses val="autoZero"/>
        <c:auto val="1"/>
        <c:lblAlgn val="ctr"/>
        <c:lblOffset val="100"/>
        <c:noMultiLvlLbl val="0"/>
      </c:catAx>
      <c:valAx>
        <c:axId val="219833376"/>
        <c:scaling>
          <c:orientation val="minMax"/>
          <c:min val="5.000000000000001E-2"/>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mn-cs"/>
                  </a:defRPr>
                </a:pPr>
                <a:r>
                  <a:rPr lang="en-US" sz="1600" b="1" i="0" baseline="0" dirty="0" smtClean="0">
                    <a:effectLst/>
                  </a:rPr>
                  <a:t>Risk Spread (coupon – risk-free rate)</a:t>
                </a:r>
                <a:endParaRPr lang="en-US" sz="1600" dirty="0">
                  <a:effectLst/>
                </a:endParaRPr>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mn-cs"/>
                </a:defRPr>
              </a:pPr>
              <a:endParaRPr lang="en-US"/>
            </a:p>
          </c:txPr>
        </c:title>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mn-cs"/>
              </a:defRPr>
            </a:pPr>
            <a:endParaRPr lang="en-US"/>
          </a:p>
        </c:txPr>
        <c:crossAx val="219832984"/>
        <c:crosses val="autoZero"/>
        <c:crossBetween val="between"/>
      </c:valAx>
      <c:spPr>
        <a:noFill/>
        <a:ln>
          <a:noFill/>
        </a:ln>
        <a:effectLst/>
      </c:spPr>
    </c:plotArea>
    <c:legend>
      <c:legendPos val="b"/>
      <c:layout>
        <c:manualLayout>
          <c:xMode val="edge"/>
          <c:yMode val="edge"/>
          <c:x val="0.13039529521426643"/>
          <c:y val="0.70957495256248537"/>
          <c:w val="0.6103754262025658"/>
          <c:h val="5.3362027887614322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6974595842956119E-2"/>
          <c:y val="4.2222222222222223E-2"/>
          <c:w val="0.93418013856812931"/>
          <c:h val="0.73555555555555552"/>
        </c:manualLayout>
      </c:layout>
      <c:barChart>
        <c:barDir val="col"/>
        <c:grouping val="clustered"/>
        <c:varyColors val="0"/>
        <c:ser>
          <c:idx val="0"/>
          <c:order val="0"/>
          <c:tx>
            <c:strRef>
              <c:f>Sheet1!$B$1</c:f>
              <c:strCache>
                <c:ptCount val="1"/>
                <c:pt idx="0">
                  <c:v>% change from prior month</c:v>
                </c:pt>
              </c:strCache>
            </c:strRef>
          </c:tx>
          <c:spPr>
            <a:solidFill>
              <a:schemeClr val="accent1"/>
            </a:solidFill>
            <a:ln w="25879">
              <a:noFill/>
            </a:ln>
          </c:spPr>
          <c:invertIfNegative val="0"/>
          <c:dPt>
            <c:idx val="27"/>
            <c:invertIfNegative val="0"/>
            <c:bubble3D val="0"/>
          </c:dPt>
          <c:dPt>
            <c:idx val="28"/>
            <c:invertIfNegative val="0"/>
            <c:bubble3D val="0"/>
          </c:dPt>
          <c:dPt>
            <c:idx val="29"/>
            <c:invertIfNegative val="0"/>
            <c:bubble3D val="0"/>
          </c:dPt>
          <c:dPt>
            <c:idx val="31"/>
            <c:invertIfNegative val="0"/>
            <c:bubble3D val="0"/>
          </c:dPt>
          <c:dPt>
            <c:idx val="34"/>
            <c:invertIfNegative val="0"/>
            <c:bubble3D val="0"/>
          </c:dPt>
          <c:dPt>
            <c:idx val="35"/>
            <c:invertIfNegative val="0"/>
            <c:bubble3D val="0"/>
          </c:dPt>
          <c:dPt>
            <c:idx val="36"/>
            <c:invertIfNegative val="0"/>
            <c:bubble3D val="0"/>
          </c:dPt>
          <c:dPt>
            <c:idx val="37"/>
            <c:invertIfNegative val="0"/>
            <c:bubble3D val="0"/>
          </c:dPt>
          <c:dPt>
            <c:idx val="38"/>
            <c:invertIfNegative val="0"/>
            <c:bubble3D val="0"/>
          </c:dPt>
          <c:dPt>
            <c:idx val="39"/>
            <c:invertIfNegative val="0"/>
            <c:bubble3D val="0"/>
          </c:dPt>
          <c:dPt>
            <c:idx val="41"/>
            <c:invertIfNegative val="0"/>
            <c:bubble3D val="0"/>
          </c:dPt>
          <c:dPt>
            <c:idx val="42"/>
            <c:invertIfNegative val="0"/>
            <c:bubble3D val="0"/>
          </c:dPt>
          <c:dPt>
            <c:idx val="43"/>
            <c:invertIfNegative val="0"/>
            <c:bubble3D val="0"/>
          </c:dPt>
          <c:dPt>
            <c:idx val="44"/>
            <c:invertIfNegative val="0"/>
            <c:bubble3D val="0"/>
          </c:dPt>
          <c:dPt>
            <c:idx val="45"/>
            <c:invertIfNegative val="0"/>
            <c:bubble3D val="0"/>
          </c:dPt>
          <c:dPt>
            <c:idx val="47"/>
            <c:invertIfNegative val="0"/>
            <c:bubble3D val="0"/>
          </c:dPt>
          <c:dLbls>
            <c:numFmt formatCode="#,##0.0" sourceLinked="0"/>
            <c:spPr>
              <a:noFill/>
              <a:ln w="25879">
                <a:noFill/>
              </a:ln>
            </c:spPr>
            <c:txPr>
              <a:bodyPr rot="-5400000" vert="horz" wrap="square" lIns="38100" tIns="19050" rIns="38100" bIns="19050" anchor="ctr">
                <a:spAutoFit/>
              </a:bodyPr>
              <a:lstStyle/>
              <a:p>
                <a:pPr algn="ctr">
                  <a:defRPr sz="1000" b="0" i="0" u="none" strike="noStrike" baseline="0">
                    <a:solidFill>
                      <a:schemeClr val="tx1"/>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Sheet1!$A$3:$A$61</c:f>
              <c:numCache>
                <c:formatCode>[$-409]mmm\-yy;@</c:formatCode>
                <c:ptCount val="59"/>
                <c:pt idx="0">
                  <c:v>40237</c:v>
                </c:pt>
                <c:pt idx="1">
                  <c:v>40268</c:v>
                </c:pt>
                <c:pt idx="2">
                  <c:v>40296</c:v>
                </c:pt>
                <c:pt idx="3">
                  <c:v>40329</c:v>
                </c:pt>
                <c:pt idx="4">
                  <c:v>40359</c:v>
                </c:pt>
                <c:pt idx="5">
                  <c:v>40390</c:v>
                </c:pt>
                <c:pt idx="6">
                  <c:v>40421</c:v>
                </c:pt>
                <c:pt idx="7">
                  <c:v>40451</c:v>
                </c:pt>
                <c:pt idx="8">
                  <c:v>40482</c:v>
                </c:pt>
                <c:pt idx="9">
                  <c:v>40512</c:v>
                </c:pt>
                <c:pt idx="10">
                  <c:v>40543</c:v>
                </c:pt>
                <c:pt idx="11">
                  <c:v>40574</c:v>
                </c:pt>
                <c:pt idx="12">
                  <c:v>40602</c:v>
                </c:pt>
                <c:pt idx="13">
                  <c:v>40633</c:v>
                </c:pt>
                <c:pt idx="14">
                  <c:v>40661</c:v>
                </c:pt>
                <c:pt idx="15">
                  <c:v>40694</c:v>
                </c:pt>
                <c:pt idx="16">
                  <c:v>40724</c:v>
                </c:pt>
                <c:pt idx="17">
                  <c:v>40755</c:v>
                </c:pt>
                <c:pt idx="18">
                  <c:v>40786</c:v>
                </c:pt>
                <c:pt idx="19">
                  <c:v>40816</c:v>
                </c:pt>
                <c:pt idx="20">
                  <c:v>40846</c:v>
                </c:pt>
                <c:pt idx="21">
                  <c:v>40877</c:v>
                </c:pt>
                <c:pt idx="22">
                  <c:v>40907</c:v>
                </c:pt>
                <c:pt idx="23">
                  <c:v>40938</c:v>
                </c:pt>
                <c:pt idx="24">
                  <c:v>40968</c:v>
                </c:pt>
                <c:pt idx="25">
                  <c:v>40998</c:v>
                </c:pt>
                <c:pt idx="26">
                  <c:v>41029</c:v>
                </c:pt>
                <c:pt idx="27">
                  <c:v>41059</c:v>
                </c:pt>
                <c:pt idx="28">
                  <c:v>41090</c:v>
                </c:pt>
                <c:pt idx="29">
                  <c:v>41120</c:v>
                </c:pt>
                <c:pt idx="30">
                  <c:v>41151</c:v>
                </c:pt>
                <c:pt idx="31">
                  <c:v>41182</c:v>
                </c:pt>
                <c:pt idx="32">
                  <c:v>41212</c:v>
                </c:pt>
                <c:pt idx="33">
                  <c:v>41243</c:v>
                </c:pt>
                <c:pt idx="34">
                  <c:v>41273</c:v>
                </c:pt>
                <c:pt idx="35">
                  <c:v>41304</c:v>
                </c:pt>
                <c:pt idx="36">
                  <c:v>41333</c:v>
                </c:pt>
                <c:pt idx="37">
                  <c:v>41361</c:v>
                </c:pt>
                <c:pt idx="38">
                  <c:v>41392</c:v>
                </c:pt>
                <c:pt idx="39">
                  <c:v>41422</c:v>
                </c:pt>
                <c:pt idx="40">
                  <c:v>41453</c:v>
                </c:pt>
                <c:pt idx="41">
                  <c:v>41483</c:v>
                </c:pt>
                <c:pt idx="42">
                  <c:v>41514</c:v>
                </c:pt>
                <c:pt idx="43">
                  <c:v>41545</c:v>
                </c:pt>
                <c:pt idx="44">
                  <c:v>41575</c:v>
                </c:pt>
                <c:pt idx="45">
                  <c:v>41606</c:v>
                </c:pt>
                <c:pt idx="46">
                  <c:v>41636</c:v>
                </c:pt>
                <c:pt idx="47">
                  <c:v>41669</c:v>
                </c:pt>
                <c:pt idx="48">
                  <c:v>41698</c:v>
                </c:pt>
                <c:pt idx="49">
                  <c:v>41729</c:v>
                </c:pt>
                <c:pt idx="50">
                  <c:v>41759</c:v>
                </c:pt>
                <c:pt idx="51">
                  <c:v>41790</c:v>
                </c:pt>
                <c:pt idx="52">
                  <c:v>41820</c:v>
                </c:pt>
                <c:pt idx="53">
                  <c:v>41851</c:v>
                </c:pt>
                <c:pt idx="54">
                  <c:v>41882</c:v>
                </c:pt>
                <c:pt idx="55">
                  <c:v>41912</c:v>
                </c:pt>
                <c:pt idx="56">
                  <c:v>41943</c:v>
                </c:pt>
                <c:pt idx="57">
                  <c:v>41973</c:v>
                </c:pt>
                <c:pt idx="58">
                  <c:v>42004</c:v>
                </c:pt>
              </c:numCache>
            </c:numRef>
          </c:cat>
          <c:val>
            <c:numRef>
              <c:f>Sheet1!$B$3:$B$61</c:f>
              <c:numCache>
                <c:formatCode>General</c:formatCode>
                <c:ptCount val="59"/>
                <c:pt idx="0">
                  <c:v>156.6</c:v>
                </c:pt>
                <c:pt idx="1">
                  <c:v>156.9</c:v>
                </c:pt>
                <c:pt idx="2">
                  <c:v>157.5</c:v>
                </c:pt>
                <c:pt idx="3">
                  <c:v>158.69999999999999</c:v>
                </c:pt>
                <c:pt idx="4">
                  <c:v>158.19999999999999</c:v>
                </c:pt>
                <c:pt idx="5">
                  <c:v>158.30000000000001</c:v>
                </c:pt>
                <c:pt idx="6">
                  <c:v>159.69999999999999</c:v>
                </c:pt>
                <c:pt idx="7">
                  <c:v>160.1</c:v>
                </c:pt>
                <c:pt idx="8">
                  <c:v>161.19999999999999</c:v>
                </c:pt>
                <c:pt idx="9">
                  <c:v>161.4</c:v>
                </c:pt>
                <c:pt idx="10">
                  <c:v>160.80000000000001</c:v>
                </c:pt>
                <c:pt idx="11">
                  <c:v>162.80000000000001</c:v>
                </c:pt>
                <c:pt idx="12">
                  <c:v>164.4</c:v>
                </c:pt>
                <c:pt idx="13">
                  <c:v>166.8</c:v>
                </c:pt>
                <c:pt idx="14">
                  <c:v>169.2</c:v>
                </c:pt>
                <c:pt idx="15">
                  <c:v>170.1</c:v>
                </c:pt>
                <c:pt idx="16">
                  <c:v>171.1</c:v>
                </c:pt>
                <c:pt idx="17">
                  <c:v>172.6</c:v>
                </c:pt>
                <c:pt idx="18">
                  <c:v>173.9</c:v>
                </c:pt>
                <c:pt idx="19">
                  <c:v>176.4</c:v>
                </c:pt>
                <c:pt idx="20">
                  <c:v>177.9</c:v>
                </c:pt>
                <c:pt idx="21">
                  <c:v>178.6</c:v>
                </c:pt>
                <c:pt idx="22">
                  <c:v>180.4</c:v>
                </c:pt>
                <c:pt idx="23">
                  <c:v>181.4</c:v>
                </c:pt>
                <c:pt idx="24">
                  <c:v>182.4</c:v>
                </c:pt>
                <c:pt idx="25">
                  <c:v>184.9</c:v>
                </c:pt>
                <c:pt idx="26">
                  <c:v>185.2</c:v>
                </c:pt>
                <c:pt idx="27">
                  <c:v>186.2</c:v>
                </c:pt>
                <c:pt idx="28">
                  <c:v>187.8</c:v>
                </c:pt>
                <c:pt idx="29">
                  <c:v>188.6</c:v>
                </c:pt>
                <c:pt idx="30">
                  <c:v>189</c:v>
                </c:pt>
                <c:pt idx="31">
                  <c:v>189.2</c:v>
                </c:pt>
                <c:pt idx="32">
                  <c:v>189</c:v>
                </c:pt>
                <c:pt idx="33">
                  <c:v>190.6</c:v>
                </c:pt>
                <c:pt idx="34">
                  <c:v>192.4</c:v>
                </c:pt>
                <c:pt idx="35">
                  <c:v>193.2</c:v>
                </c:pt>
                <c:pt idx="36">
                  <c:v>194.8</c:v>
                </c:pt>
                <c:pt idx="37">
                  <c:v>194.2</c:v>
                </c:pt>
                <c:pt idx="38">
                  <c:v>194.9</c:v>
                </c:pt>
                <c:pt idx="39">
                  <c:v>195.7</c:v>
                </c:pt>
                <c:pt idx="40">
                  <c:v>196</c:v>
                </c:pt>
                <c:pt idx="41">
                  <c:v>197.5</c:v>
                </c:pt>
                <c:pt idx="42">
                  <c:v>198.7</c:v>
                </c:pt>
                <c:pt idx="43">
                  <c:v>199.7</c:v>
                </c:pt>
                <c:pt idx="44">
                  <c:v>200.6</c:v>
                </c:pt>
                <c:pt idx="45">
                  <c:v>203.1</c:v>
                </c:pt>
                <c:pt idx="46">
                  <c:v>204.3</c:v>
                </c:pt>
                <c:pt idx="47">
                  <c:v>205.3</c:v>
                </c:pt>
                <c:pt idx="48">
                  <c:v>207.8</c:v>
                </c:pt>
                <c:pt idx="49">
                  <c:v>207.5</c:v>
                </c:pt>
                <c:pt idx="50">
                  <c:v>207.9</c:v>
                </c:pt>
                <c:pt idx="51">
                  <c:v>210.1</c:v>
                </c:pt>
                <c:pt idx="52">
                  <c:v>211.3</c:v>
                </c:pt>
                <c:pt idx="53">
                  <c:v>212.2</c:v>
                </c:pt>
                <c:pt idx="54">
                  <c:v>212.2</c:v>
                </c:pt>
                <c:pt idx="55">
                  <c:v>213.1</c:v>
                </c:pt>
                <c:pt idx="56">
                  <c:v>215.1</c:v>
                </c:pt>
                <c:pt idx="57">
                  <c:v>215.7</c:v>
                </c:pt>
                <c:pt idx="58">
                  <c:v>216.1</c:v>
                </c:pt>
              </c:numCache>
            </c:numRef>
          </c:val>
        </c:ser>
        <c:ser>
          <c:idx val="1"/>
          <c:order val="1"/>
          <c:tx>
            <c:strRef>
              <c:f>Sheet1!$C$1</c:f>
              <c:strCache>
                <c:ptCount val="1"/>
                <c:pt idx="0">
                  <c:v>Recession</c:v>
                </c:pt>
              </c:strCache>
            </c:strRef>
          </c:tx>
          <c:spPr>
            <a:solidFill>
              <a:srgbClr val="D0DCE2"/>
            </a:solidFill>
            <a:ln w="25879">
              <a:noFill/>
            </a:ln>
          </c:spPr>
          <c:invertIfNegative val="0"/>
          <c:cat>
            <c:numRef>
              <c:f>Sheet1!$A$3:$A$61</c:f>
              <c:numCache>
                <c:formatCode>[$-409]mmm\-yy;@</c:formatCode>
                <c:ptCount val="59"/>
                <c:pt idx="0">
                  <c:v>40237</c:v>
                </c:pt>
                <c:pt idx="1">
                  <c:v>40268</c:v>
                </c:pt>
                <c:pt idx="2">
                  <c:v>40296</c:v>
                </c:pt>
                <c:pt idx="3">
                  <c:v>40329</c:v>
                </c:pt>
                <c:pt idx="4">
                  <c:v>40359</c:v>
                </c:pt>
                <c:pt idx="5">
                  <c:v>40390</c:v>
                </c:pt>
                <c:pt idx="6">
                  <c:v>40421</c:v>
                </c:pt>
                <c:pt idx="7">
                  <c:v>40451</c:v>
                </c:pt>
                <c:pt idx="8">
                  <c:v>40482</c:v>
                </c:pt>
                <c:pt idx="9">
                  <c:v>40512</c:v>
                </c:pt>
                <c:pt idx="10">
                  <c:v>40543</c:v>
                </c:pt>
                <c:pt idx="11">
                  <c:v>40574</c:v>
                </c:pt>
                <c:pt idx="12">
                  <c:v>40602</c:v>
                </c:pt>
                <c:pt idx="13">
                  <c:v>40633</c:v>
                </c:pt>
                <c:pt idx="14">
                  <c:v>40661</c:v>
                </c:pt>
                <c:pt idx="15">
                  <c:v>40694</c:v>
                </c:pt>
                <c:pt idx="16">
                  <c:v>40724</c:v>
                </c:pt>
                <c:pt idx="17">
                  <c:v>40755</c:v>
                </c:pt>
                <c:pt idx="18">
                  <c:v>40786</c:v>
                </c:pt>
                <c:pt idx="19">
                  <c:v>40816</c:v>
                </c:pt>
                <c:pt idx="20">
                  <c:v>40846</c:v>
                </c:pt>
                <c:pt idx="21">
                  <c:v>40877</c:v>
                </c:pt>
                <c:pt idx="22">
                  <c:v>40907</c:v>
                </c:pt>
                <c:pt idx="23">
                  <c:v>40938</c:v>
                </c:pt>
                <c:pt idx="24">
                  <c:v>40968</c:v>
                </c:pt>
                <c:pt idx="25">
                  <c:v>40998</c:v>
                </c:pt>
                <c:pt idx="26">
                  <c:v>41029</c:v>
                </c:pt>
                <c:pt idx="27">
                  <c:v>41059</c:v>
                </c:pt>
                <c:pt idx="28">
                  <c:v>41090</c:v>
                </c:pt>
                <c:pt idx="29">
                  <c:v>41120</c:v>
                </c:pt>
                <c:pt idx="30">
                  <c:v>41151</c:v>
                </c:pt>
                <c:pt idx="31">
                  <c:v>41182</c:v>
                </c:pt>
                <c:pt idx="32">
                  <c:v>41212</c:v>
                </c:pt>
                <c:pt idx="33">
                  <c:v>41243</c:v>
                </c:pt>
                <c:pt idx="34">
                  <c:v>41273</c:v>
                </c:pt>
                <c:pt idx="35">
                  <c:v>41304</c:v>
                </c:pt>
                <c:pt idx="36">
                  <c:v>41333</c:v>
                </c:pt>
                <c:pt idx="37">
                  <c:v>41361</c:v>
                </c:pt>
                <c:pt idx="38">
                  <c:v>41392</c:v>
                </c:pt>
                <c:pt idx="39">
                  <c:v>41422</c:v>
                </c:pt>
                <c:pt idx="40">
                  <c:v>41453</c:v>
                </c:pt>
                <c:pt idx="41">
                  <c:v>41483</c:v>
                </c:pt>
                <c:pt idx="42">
                  <c:v>41514</c:v>
                </c:pt>
                <c:pt idx="43">
                  <c:v>41545</c:v>
                </c:pt>
                <c:pt idx="44">
                  <c:v>41575</c:v>
                </c:pt>
                <c:pt idx="45">
                  <c:v>41606</c:v>
                </c:pt>
                <c:pt idx="46">
                  <c:v>41636</c:v>
                </c:pt>
                <c:pt idx="47">
                  <c:v>41669</c:v>
                </c:pt>
                <c:pt idx="48">
                  <c:v>41698</c:v>
                </c:pt>
                <c:pt idx="49">
                  <c:v>41729</c:v>
                </c:pt>
                <c:pt idx="50">
                  <c:v>41759</c:v>
                </c:pt>
                <c:pt idx="51">
                  <c:v>41790</c:v>
                </c:pt>
                <c:pt idx="52">
                  <c:v>41820</c:v>
                </c:pt>
                <c:pt idx="53">
                  <c:v>41851</c:v>
                </c:pt>
                <c:pt idx="54">
                  <c:v>41882</c:v>
                </c:pt>
                <c:pt idx="55">
                  <c:v>41912</c:v>
                </c:pt>
                <c:pt idx="56">
                  <c:v>41943</c:v>
                </c:pt>
                <c:pt idx="57">
                  <c:v>41973</c:v>
                </c:pt>
                <c:pt idx="58">
                  <c:v>42004</c:v>
                </c:pt>
              </c:numCache>
            </c:numRef>
          </c:cat>
          <c:val>
            <c:numRef>
              <c:f>Sheet1!$C$3:$C$61</c:f>
              <c:numCache>
                <c:formatCode>General</c:formatCode>
                <c:ptCount val="59"/>
                <c:pt idx="0" formatCode="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numCache>
            </c:numRef>
          </c:val>
        </c:ser>
        <c:dLbls>
          <c:showLegendKey val="0"/>
          <c:showVal val="0"/>
          <c:showCatName val="0"/>
          <c:showSerName val="0"/>
          <c:showPercent val="0"/>
          <c:showBubbleSize val="0"/>
        </c:dLbls>
        <c:gapWidth val="0"/>
        <c:axId val="219828280"/>
        <c:axId val="219831416"/>
      </c:barChart>
      <c:dateAx>
        <c:axId val="219828280"/>
        <c:scaling>
          <c:orientation val="minMax"/>
        </c:scaling>
        <c:delete val="0"/>
        <c:axPos val="b"/>
        <c:numFmt formatCode="[$-409]mmm\-yy;@" sourceLinked="0"/>
        <c:majorTickMark val="out"/>
        <c:minorTickMark val="none"/>
        <c:tickLblPos val="nextTo"/>
        <c:spPr>
          <a:ln w="25879">
            <a:solidFill>
              <a:srgbClr val="000000"/>
            </a:solidFill>
            <a:prstDash val="solid"/>
          </a:ln>
        </c:spPr>
        <c:txPr>
          <a:bodyPr rot="-5400000" vert="horz"/>
          <a:lstStyle/>
          <a:p>
            <a:pPr>
              <a:defRPr sz="1223" b="0" i="0" u="none" strike="noStrike" baseline="0">
                <a:solidFill>
                  <a:srgbClr val="000000"/>
                </a:solidFill>
                <a:latin typeface="Arial"/>
                <a:ea typeface="Arial"/>
                <a:cs typeface="Arial"/>
              </a:defRPr>
            </a:pPr>
            <a:endParaRPr lang="en-US"/>
          </a:p>
        </c:txPr>
        <c:crossAx val="219831416"/>
        <c:crossesAt val="0"/>
        <c:auto val="1"/>
        <c:lblOffset val="100"/>
        <c:baseTimeUnit val="months"/>
        <c:majorUnit val="2"/>
        <c:minorUnit val="1"/>
      </c:dateAx>
      <c:valAx>
        <c:axId val="219831416"/>
        <c:scaling>
          <c:orientation val="minMax"/>
          <c:min val="150"/>
        </c:scaling>
        <c:delete val="0"/>
        <c:axPos val="l"/>
        <c:majorGridlines>
          <c:spPr>
            <a:ln w="3235">
              <a:solidFill>
                <a:schemeClr val="tx1"/>
              </a:solidFill>
              <a:prstDash val="solid"/>
            </a:ln>
          </c:spPr>
        </c:majorGridlines>
        <c:numFmt formatCode="#,##0_);[Red]\(#,##0\)" sourceLinked="0"/>
        <c:majorTickMark val="out"/>
        <c:minorTickMark val="none"/>
        <c:tickLblPos val="nextTo"/>
        <c:spPr>
          <a:ln w="25879">
            <a:solidFill>
              <a:srgbClr val="000000"/>
            </a:solidFill>
            <a:prstDash val="solid"/>
          </a:ln>
        </c:spPr>
        <c:txPr>
          <a:bodyPr rot="0" vert="horz"/>
          <a:lstStyle/>
          <a:p>
            <a:pPr>
              <a:defRPr sz="1426" b="0" i="0" u="none" strike="noStrike" baseline="0">
                <a:solidFill>
                  <a:srgbClr val="000000"/>
                </a:solidFill>
                <a:latin typeface="Arial"/>
                <a:ea typeface="Arial"/>
                <a:cs typeface="Arial"/>
              </a:defRPr>
            </a:pPr>
            <a:endParaRPr lang="en-US"/>
          </a:p>
        </c:txPr>
        <c:crossAx val="219828280"/>
        <c:crosses val="autoZero"/>
        <c:crossBetween val="between"/>
      </c:valAx>
      <c:spPr>
        <a:solidFill>
          <a:srgbClr val="FFFFFF"/>
        </a:solidFill>
        <a:ln w="25879">
          <a:noFill/>
        </a:ln>
      </c:spPr>
    </c:plotArea>
    <c:plotVisOnly val="1"/>
    <c:dispBlanksAs val="gap"/>
    <c:showDLblsOverMax val="0"/>
  </c:chart>
  <c:spPr>
    <a:noFill/>
    <a:ln>
      <a:noFill/>
    </a:ln>
  </c:spPr>
  <c:txPr>
    <a:bodyPr/>
    <a:lstStyle/>
    <a:p>
      <a:pPr>
        <a:defRPr sz="1834" b="0" i="0" u="none" strike="noStrike" baseline="0">
          <a:solidFill>
            <a:srgbClr val="000000"/>
          </a:solidFill>
          <a:latin typeface="Calibri"/>
          <a:ea typeface="Calibri"/>
          <a:cs typeface="Calibri"/>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1540443808160344E-2"/>
          <c:y val="3.8359498031496062E-2"/>
          <c:w val="0.90784574087329994"/>
          <c:h val="0.78415575787401581"/>
        </c:manualLayout>
      </c:layout>
      <c:barChart>
        <c:barDir val="col"/>
        <c:grouping val="clustered"/>
        <c:varyColors val="0"/>
        <c:ser>
          <c:idx val="1"/>
          <c:order val="1"/>
          <c:tx>
            <c:strRef>
              <c:f>Sheet1!$C$1</c:f>
              <c:strCache>
                <c:ptCount val="1"/>
                <c:pt idx="0">
                  <c:v>Recession</c:v>
                </c:pt>
              </c:strCache>
            </c:strRef>
          </c:tx>
          <c:spPr>
            <a:solidFill>
              <a:schemeClr val="bg1">
                <a:lumMod val="85000"/>
              </a:schemeClr>
            </a:solidFill>
            <a:ln>
              <a:noFill/>
            </a:ln>
            <a:effectLst/>
          </c:spPr>
          <c:invertIfNegative val="0"/>
          <c:cat>
            <c:strRef>
              <c:f>Sheet1!$A$1:$A$301</c:f>
              <c:strCache>
                <c:ptCount val="301"/>
                <c:pt idx="0">
                  <c:v>Month</c:v>
                </c:pt>
                <c:pt idx="1">
                  <c:v>Jan-90</c:v>
                </c:pt>
                <c:pt idx="13">
                  <c:v>Jan-91</c:v>
                </c:pt>
                <c:pt idx="25">
                  <c:v>Jan-92</c:v>
                </c:pt>
                <c:pt idx="37">
                  <c:v>Jan-93</c:v>
                </c:pt>
                <c:pt idx="49">
                  <c:v>Jan-94</c:v>
                </c:pt>
                <c:pt idx="61">
                  <c:v>Jan-95</c:v>
                </c:pt>
                <c:pt idx="73">
                  <c:v>Jan-96</c:v>
                </c:pt>
                <c:pt idx="85">
                  <c:v>Jan-97</c:v>
                </c:pt>
                <c:pt idx="97">
                  <c:v>Jan-98</c:v>
                </c:pt>
                <c:pt idx="109">
                  <c:v>Jan-99</c:v>
                </c:pt>
                <c:pt idx="121">
                  <c:v>Jan-00</c:v>
                </c:pt>
                <c:pt idx="133">
                  <c:v>Jan-01</c:v>
                </c:pt>
                <c:pt idx="145">
                  <c:v>Jan-02</c:v>
                </c:pt>
                <c:pt idx="157">
                  <c:v>Jan-03</c:v>
                </c:pt>
                <c:pt idx="169">
                  <c:v>Jan-04</c:v>
                </c:pt>
                <c:pt idx="181">
                  <c:v>Jan-05</c:v>
                </c:pt>
                <c:pt idx="193">
                  <c:v>Jan-06</c:v>
                </c:pt>
                <c:pt idx="205">
                  <c:v>Jan-07</c:v>
                </c:pt>
                <c:pt idx="217">
                  <c:v>Jan-08</c:v>
                </c:pt>
                <c:pt idx="229">
                  <c:v>Jan-09</c:v>
                </c:pt>
                <c:pt idx="241">
                  <c:v>Jan-10</c:v>
                </c:pt>
                <c:pt idx="253">
                  <c:v>Jan-11</c:v>
                </c:pt>
                <c:pt idx="265">
                  <c:v>Jan-12</c:v>
                </c:pt>
                <c:pt idx="277">
                  <c:v>Jan-13</c:v>
                </c:pt>
                <c:pt idx="289">
                  <c:v>Jan-14</c:v>
                </c:pt>
                <c:pt idx="300">
                  <c:v>Dec-14</c:v>
                </c:pt>
              </c:strCache>
            </c:strRef>
          </c:cat>
          <c:val>
            <c:numRef>
              <c:f>Sheet1!$C$2:$C$301</c:f>
              <c:numCache>
                <c:formatCode>0</c:formatCode>
                <c:ptCount val="300"/>
                <c:pt idx="0" formatCode="General">
                  <c:v>0</c:v>
                </c:pt>
                <c:pt idx="1">
                  <c:v>0</c:v>
                </c:pt>
                <c:pt idx="2">
                  <c:v>0</c:v>
                </c:pt>
                <c:pt idx="3">
                  <c:v>0</c:v>
                </c:pt>
                <c:pt idx="4">
                  <c:v>0</c:v>
                </c:pt>
                <c:pt idx="5">
                  <c:v>0</c:v>
                </c:pt>
                <c:pt idx="6">
                  <c:v>1</c:v>
                </c:pt>
                <c:pt idx="7">
                  <c:v>1</c:v>
                </c:pt>
                <c:pt idx="8">
                  <c:v>1</c:v>
                </c:pt>
                <c:pt idx="9">
                  <c:v>1</c:v>
                </c:pt>
                <c:pt idx="10">
                  <c:v>1</c:v>
                </c:pt>
                <c:pt idx="11">
                  <c:v>1</c:v>
                </c:pt>
                <c:pt idx="12">
                  <c:v>1</c:v>
                </c:pt>
                <c:pt idx="13">
                  <c:v>1</c:v>
                </c:pt>
                <c:pt idx="14">
                  <c:v>1</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1</c:v>
                </c:pt>
                <c:pt idx="135">
                  <c:v>1</c:v>
                </c:pt>
                <c:pt idx="136">
                  <c:v>1</c:v>
                </c:pt>
                <c:pt idx="137">
                  <c:v>1</c:v>
                </c:pt>
                <c:pt idx="138">
                  <c:v>1</c:v>
                </c:pt>
                <c:pt idx="139">
                  <c:v>1</c:v>
                </c:pt>
                <c:pt idx="140">
                  <c:v>1</c:v>
                </c:pt>
                <c:pt idx="141">
                  <c:v>1</c:v>
                </c:pt>
                <c:pt idx="142">
                  <c:v>1</c:v>
                </c:pt>
                <c:pt idx="143">
                  <c:v>0</c:v>
                </c:pt>
                <c:pt idx="144">
                  <c:v>0</c:v>
                </c:pt>
                <c:pt idx="145">
                  <c:v>0</c:v>
                </c:pt>
                <c:pt idx="146">
                  <c:v>0</c:v>
                </c:pt>
                <c:pt idx="147">
                  <c:v>0</c:v>
                </c:pt>
                <c:pt idx="148">
                  <c:v>0</c:v>
                </c:pt>
                <c:pt idx="149">
                  <c:v>0</c:v>
                </c:pt>
                <c:pt idx="150">
                  <c:v>0</c:v>
                </c:pt>
                <c:pt idx="151">
                  <c:v>0</c:v>
                </c:pt>
                <c:pt idx="152">
                  <c:v>0</c:v>
                </c:pt>
                <c:pt idx="153">
                  <c:v>0</c:v>
                </c:pt>
                <c:pt idx="154">
                  <c:v>0</c:v>
                </c:pt>
                <c:pt idx="155">
                  <c:v>0</c:v>
                </c:pt>
                <c:pt idx="156">
                  <c:v>0</c:v>
                </c:pt>
                <c:pt idx="157">
                  <c:v>0</c:v>
                </c:pt>
                <c:pt idx="158">
                  <c:v>0</c:v>
                </c:pt>
                <c:pt idx="159">
                  <c:v>0</c:v>
                </c:pt>
                <c:pt idx="160">
                  <c:v>0</c:v>
                </c:pt>
                <c:pt idx="161">
                  <c:v>0</c:v>
                </c:pt>
                <c:pt idx="162">
                  <c:v>0</c:v>
                </c:pt>
                <c:pt idx="163">
                  <c:v>0</c:v>
                </c:pt>
                <c:pt idx="164">
                  <c:v>0</c:v>
                </c:pt>
                <c:pt idx="165">
                  <c:v>0</c:v>
                </c:pt>
                <c:pt idx="166">
                  <c:v>0</c:v>
                </c:pt>
                <c:pt idx="167">
                  <c:v>0</c:v>
                </c:pt>
                <c:pt idx="168">
                  <c:v>0</c:v>
                </c:pt>
                <c:pt idx="169">
                  <c:v>0</c:v>
                </c:pt>
                <c:pt idx="170">
                  <c:v>0</c:v>
                </c:pt>
                <c:pt idx="171">
                  <c:v>0</c:v>
                </c:pt>
                <c:pt idx="172">
                  <c:v>0</c:v>
                </c:pt>
                <c:pt idx="173">
                  <c:v>0</c:v>
                </c:pt>
                <c:pt idx="174">
                  <c:v>0</c:v>
                </c:pt>
                <c:pt idx="175">
                  <c:v>0</c:v>
                </c:pt>
                <c:pt idx="176">
                  <c:v>0</c:v>
                </c:pt>
                <c:pt idx="177">
                  <c:v>0</c:v>
                </c:pt>
                <c:pt idx="178">
                  <c:v>0</c:v>
                </c:pt>
                <c:pt idx="179">
                  <c:v>0</c:v>
                </c:pt>
                <c:pt idx="180">
                  <c:v>0</c:v>
                </c:pt>
                <c:pt idx="181">
                  <c:v>0</c:v>
                </c:pt>
                <c:pt idx="182">
                  <c:v>0</c:v>
                </c:pt>
                <c:pt idx="183">
                  <c:v>0</c:v>
                </c:pt>
                <c:pt idx="184">
                  <c:v>0</c:v>
                </c:pt>
                <c:pt idx="185">
                  <c:v>0</c:v>
                </c:pt>
                <c:pt idx="186">
                  <c:v>0</c:v>
                </c:pt>
                <c:pt idx="187">
                  <c:v>0</c:v>
                </c:pt>
                <c:pt idx="188">
                  <c:v>0</c:v>
                </c:pt>
                <c:pt idx="189">
                  <c:v>0</c:v>
                </c:pt>
                <c:pt idx="190">
                  <c:v>0</c:v>
                </c:pt>
                <c:pt idx="191">
                  <c:v>0</c:v>
                </c:pt>
                <c:pt idx="192">
                  <c:v>0</c:v>
                </c:pt>
                <c:pt idx="193">
                  <c:v>0</c:v>
                </c:pt>
                <c:pt idx="194">
                  <c:v>0</c:v>
                </c:pt>
                <c:pt idx="195">
                  <c:v>0</c:v>
                </c:pt>
                <c:pt idx="196">
                  <c:v>0</c:v>
                </c:pt>
                <c:pt idx="197">
                  <c:v>0</c:v>
                </c:pt>
                <c:pt idx="198">
                  <c:v>0</c:v>
                </c:pt>
                <c:pt idx="199">
                  <c:v>0</c:v>
                </c:pt>
                <c:pt idx="200">
                  <c:v>0</c:v>
                </c:pt>
                <c:pt idx="201">
                  <c:v>0</c:v>
                </c:pt>
                <c:pt idx="202">
                  <c:v>0</c:v>
                </c:pt>
                <c:pt idx="203">
                  <c:v>0</c:v>
                </c:pt>
                <c:pt idx="204">
                  <c:v>0</c:v>
                </c:pt>
                <c:pt idx="205">
                  <c:v>0</c:v>
                </c:pt>
                <c:pt idx="206">
                  <c:v>0</c:v>
                </c:pt>
                <c:pt idx="207">
                  <c:v>0</c:v>
                </c:pt>
                <c:pt idx="208">
                  <c:v>0</c:v>
                </c:pt>
                <c:pt idx="209">
                  <c:v>0</c:v>
                </c:pt>
                <c:pt idx="210">
                  <c:v>0</c:v>
                </c:pt>
                <c:pt idx="211">
                  <c:v>0</c:v>
                </c:pt>
                <c:pt idx="212">
                  <c:v>0</c:v>
                </c:pt>
                <c:pt idx="213">
                  <c:v>0</c:v>
                </c:pt>
                <c:pt idx="214">
                  <c:v>0</c:v>
                </c:pt>
                <c:pt idx="215">
                  <c:v>1</c:v>
                </c:pt>
                <c:pt idx="216">
                  <c:v>1</c:v>
                </c:pt>
                <c:pt idx="217">
                  <c:v>1</c:v>
                </c:pt>
                <c:pt idx="218">
                  <c:v>1</c:v>
                </c:pt>
                <c:pt idx="219">
                  <c:v>1</c:v>
                </c:pt>
                <c:pt idx="220">
                  <c:v>1</c:v>
                </c:pt>
                <c:pt idx="221">
                  <c:v>1</c:v>
                </c:pt>
                <c:pt idx="222">
                  <c:v>1</c:v>
                </c:pt>
                <c:pt idx="223">
                  <c:v>1</c:v>
                </c:pt>
                <c:pt idx="224">
                  <c:v>1</c:v>
                </c:pt>
                <c:pt idx="225">
                  <c:v>1</c:v>
                </c:pt>
                <c:pt idx="226">
                  <c:v>1</c:v>
                </c:pt>
                <c:pt idx="227">
                  <c:v>1</c:v>
                </c:pt>
                <c:pt idx="228">
                  <c:v>1</c:v>
                </c:pt>
                <c:pt idx="229">
                  <c:v>1</c:v>
                </c:pt>
                <c:pt idx="230">
                  <c:v>1</c:v>
                </c:pt>
                <c:pt idx="231">
                  <c:v>1</c:v>
                </c:pt>
                <c:pt idx="232">
                  <c:v>11</c:v>
                </c:pt>
                <c:pt idx="233">
                  <c:v>1</c:v>
                </c:pt>
                <c:pt idx="234">
                  <c:v>0</c:v>
                </c:pt>
                <c:pt idx="235">
                  <c:v>0</c:v>
                </c:pt>
                <c:pt idx="236">
                  <c:v>0</c:v>
                </c:pt>
                <c:pt idx="237">
                  <c:v>0</c:v>
                </c:pt>
                <c:pt idx="238">
                  <c:v>0</c:v>
                </c:pt>
                <c:pt idx="239">
                  <c:v>0</c:v>
                </c:pt>
                <c:pt idx="240">
                  <c:v>0</c:v>
                </c:pt>
                <c:pt idx="241">
                  <c:v>0</c:v>
                </c:pt>
                <c:pt idx="242" formatCode="General">
                  <c:v>0</c:v>
                </c:pt>
                <c:pt idx="243" formatCode="General">
                  <c:v>0</c:v>
                </c:pt>
                <c:pt idx="244" formatCode="General">
                  <c:v>0</c:v>
                </c:pt>
                <c:pt idx="245" formatCode="General">
                  <c:v>0</c:v>
                </c:pt>
                <c:pt idx="246" formatCode="General">
                  <c:v>0</c:v>
                </c:pt>
                <c:pt idx="247" formatCode="General">
                  <c:v>0</c:v>
                </c:pt>
                <c:pt idx="248" formatCode="General">
                  <c:v>0</c:v>
                </c:pt>
                <c:pt idx="249" formatCode="General">
                  <c:v>0</c:v>
                </c:pt>
                <c:pt idx="250" formatCode="General">
                  <c:v>0</c:v>
                </c:pt>
                <c:pt idx="251" formatCode="General">
                  <c:v>0</c:v>
                </c:pt>
                <c:pt idx="252" formatCode="General">
                  <c:v>0</c:v>
                </c:pt>
                <c:pt idx="253" formatCode="General">
                  <c:v>0</c:v>
                </c:pt>
                <c:pt idx="254" formatCode="General">
                  <c:v>0</c:v>
                </c:pt>
                <c:pt idx="255" formatCode="General">
                  <c:v>0</c:v>
                </c:pt>
                <c:pt idx="256" formatCode="General">
                  <c:v>0</c:v>
                </c:pt>
                <c:pt idx="257" formatCode="General">
                  <c:v>0</c:v>
                </c:pt>
                <c:pt idx="258" formatCode="General">
                  <c:v>0</c:v>
                </c:pt>
                <c:pt idx="259" formatCode="General">
                  <c:v>0</c:v>
                </c:pt>
                <c:pt idx="260" formatCode="General">
                  <c:v>0</c:v>
                </c:pt>
                <c:pt idx="261" formatCode="General">
                  <c:v>0</c:v>
                </c:pt>
                <c:pt idx="262" formatCode="General">
                  <c:v>0</c:v>
                </c:pt>
                <c:pt idx="263" formatCode="General">
                  <c:v>0</c:v>
                </c:pt>
                <c:pt idx="264" formatCode="General">
                  <c:v>0</c:v>
                </c:pt>
                <c:pt idx="265" formatCode="General">
                  <c:v>0</c:v>
                </c:pt>
                <c:pt idx="266" formatCode="General">
                  <c:v>0</c:v>
                </c:pt>
                <c:pt idx="267" formatCode="General">
                  <c:v>0</c:v>
                </c:pt>
                <c:pt idx="268" formatCode="General">
                  <c:v>0</c:v>
                </c:pt>
                <c:pt idx="269" formatCode="General">
                  <c:v>0</c:v>
                </c:pt>
                <c:pt idx="270" formatCode="General">
                  <c:v>0</c:v>
                </c:pt>
                <c:pt idx="271" formatCode="General">
                  <c:v>0</c:v>
                </c:pt>
                <c:pt idx="272" formatCode="General">
                  <c:v>0</c:v>
                </c:pt>
                <c:pt idx="273" formatCode="General">
                  <c:v>0</c:v>
                </c:pt>
                <c:pt idx="274" formatCode="General">
                  <c:v>0</c:v>
                </c:pt>
                <c:pt idx="275" formatCode="General">
                  <c:v>0</c:v>
                </c:pt>
                <c:pt idx="276" formatCode="General">
                  <c:v>0</c:v>
                </c:pt>
                <c:pt idx="277" formatCode="General">
                  <c:v>0</c:v>
                </c:pt>
                <c:pt idx="278" formatCode="General">
                  <c:v>0</c:v>
                </c:pt>
                <c:pt idx="279" formatCode="General">
                  <c:v>0</c:v>
                </c:pt>
                <c:pt idx="280" formatCode="General">
                  <c:v>0</c:v>
                </c:pt>
                <c:pt idx="281" formatCode="General">
                  <c:v>0</c:v>
                </c:pt>
                <c:pt idx="282" formatCode="General">
                  <c:v>0</c:v>
                </c:pt>
                <c:pt idx="283" formatCode="General">
                  <c:v>0</c:v>
                </c:pt>
                <c:pt idx="284" formatCode="General">
                  <c:v>0</c:v>
                </c:pt>
                <c:pt idx="285" formatCode="General">
                  <c:v>0</c:v>
                </c:pt>
                <c:pt idx="286" formatCode="General">
                  <c:v>0</c:v>
                </c:pt>
                <c:pt idx="287" formatCode="General">
                  <c:v>0</c:v>
                </c:pt>
                <c:pt idx="288" formatCode="General">
                  <c:v>0</c:v>
                </c:pt>
                <c:pt idx="289" formatCode="General">
                  <c:v>0</c:v>
                </c:pt>
                <c:pt idx="290" formatCode="General">
                  <c:v>0</c:v>
                </c:pt>
                <c:pt idx="291" formatCode="General">
                  <c:v>0</c:v>
                </c:pt>
                <c:pt idx="292" formatCode="General">
                  <c:v>0</c:v>
                </c:pt>
                <c:pt idx="293" formatCode="General">
                  <c:v>0</c:v>
                </c:pt>
                <c:pt idx="294" formatCode="General">
                  <c:v>0</c:v>
                </c:pt>
                <c:pt idx="295" formatCode="General">
                  <c:v>0</c:v>
                </c:pt>
                <c:pt idx="296" formatCode="General">
                  <c:v>0</c:v>
                </c:pt>
                <c:pt idx="297" formatCode="General">
                  <c:v>0</c:v>
                </c:pt>
                <c:pt idx="298" formatCode="General">
                  <c:v>0</c:v>
                </c:pt>
                <c:pt idx="299" formatCode="General">
                  <c:v>0</c:v>
                </c:pt>
              </c:numCache>
            </c:numRef>
          </c:val>
        </c:ser>
        <c:dLbls>
          <c:showLegendKey val="0"/>
          <c:showVal val="0"/>
          <c:showCatName val="0"/>
          <c:showSerName val="0"/>
          <c:showPercent val="0"/>
          <c:showBubbleSize val="0"/>
        </c:dLbls>
        <c:gapWidth val="0"/>
        <c:overlap val="87"/>
        <c:axId val="221847432"/>
        <c:axId val="221849392"/>
      </c:barChart>
      <c:lineChart>
        <c:grouping val="standard"/>
        <c:varyColors val="0"/>
        <c:ser>
          <c:idx val="0"/>
          <c:order val="0"/>
          <c:tx>
            <c:strRef>
              <c:f>Sheet1!$B$1</c:f>
              <c:strCache>
                <c:ptCount val="1"/>
                <c:pt idx="0">
                  <c:v>Index</c:v>
                </c:pt>
              </c:strCache>
            </c:strRef>
          </c:tx>
          <c:spPr>
            <a:ln w="28575" cap="rnd">
              <a:solidFill>
                <a:schemeClr val="accent1"/>
              </a:solidFill>
              <a:round/>
            </a:ln>
            <a:effectLst/>
          </c:spPr>
          <c:marker>
            <c:symbol val="none"/>
          </c:marker>
          <c:cat>
            <c:numRef>
              <c:f>Sheet1!$A$2:$A$301</c:f>
              <c:numCache>
                <c:formatCode>General</c:formatCode>
                <c:ptCount val="300"/>
                <c:pt idx="0" formatCode="[$-409]mmm\-yy;@">
                  <c:v>32904</c:v>
                </c:pt>
                <c:pt idx="12" formatCode="[$-409]mmm\-yy;@">
                  <c:v>33269</c:v>
                </c:pt>
                <c:pt idx="24" formatCode="[$-409]mmm\-yy;@">
                  <c:v>33634</c:v>
                </c:pt>
                <c:pt idx="36" formatCode="[$-409]mmm\-yy;@">
                  <c:v>34000</c:v>
                </c:pt>
                <c:pt idx="48" formatCode="[$-409]mmm\-yy;@">
                  <c:v>34365</c:v>
                </c:pt>
                <c:pt idx="60" formatCode="[$-409]mmm\-yy;@">
                  <c:v>34730</c:v>
                </c:pt>
                <c:pt idx="72" formatCode="[$-409]mmm\-yy;@">
                  <c:v>35095</c:v>
                </c:pt>
                <c:pt idx="84" formatCode="[$-409]mmm\-yy;@">
                  <c:v>35461</c:v>
                </c:pt>
                <c:pt idx="96" formatCode="[$-409]mmm\-yy;@">
                  <c:v>35826</c:v>
                </c:pt>
                <c:pt idx="108" formatCode="[$-409]mmm\-yy;@">
                  <c:v>36191</c:v>
                </c:pt>
                <c:pt idx="120" formatCode="[$-409]mmm\-yy;@">
                  <c:v>36556</c:v>
                </c:pt>
                <c:pt idx="132" formatCode="[$-409]mmm\-yy;@">
                  <c:v>36922</c:v>
                </c:pt>
                <c:pt idx="144" formatCode="[$-409]mmm\-yy;@">
                  <c:v>37287</c:v>
                </c:pt>
                <c:pt idx="156" formatCode="[$-409]mmm\-yy;@">
                  <c:v>37652</c:v>
                </c:pt>
                <c:pt idx="168" formatCode="[$-409]mmm\-yy;@">
                  <c:v>38017</c:v>
                </c:pt>
                <c:pt idx="180" formatCode="[$-409]mmm\-yy;@">
                  <c:v>38383</c:v>
                </c:pt>
                <c:pt idx="192" formatCode="[$-409]mmm\-yy;@">
                  <c:v>38748</c:v>
                </c:pt>
                <c:pt idx="204" formatCode="[$-409]mmm\-yy;@">
                  <c:v>39113</c:v>
                </c:pt>
                <c:pt idx="216" formatCode="[$-409]mmm\-yy;@">
                  <c:v>39478</c:v>
                </c:pt>
                <c:pt idx="228" formatCode="[$-409]mmm\-yy;@">
                  <c:v>39844</c:v>
                </c:pt>
                <c:pt idx="240" formatCode="[$-409]mmm\-yy;@">
                  <c:v>40209</c:v>
                </c:pt>
                <c:pt idx="252" formatCode="[$-409]mmm\-yy;@">
                  <c:v>40574</c:v>
                </c:pt>
                <c:pt idx="264" formatCode="[$-409]mmm\-yy;@">
                  <c:v>40938</c:v>
                </c:pt>
                <c:pt idx="276" formatCode="[$-409]mmm\-yy;@">
                  <c:v>41305</c:v>
                </c:pt>
                <c:pt idx="288" formatCode="[$-409]mmm\-yy;@">
                  <c:v>41670</c:v>
                </c:pt>
                <c:pt idx="299" formatCode="[$-409]mmm\-yy;@">
                  <c:v>42004</c:v>
                </c:pt>
              </c:numCache>
            </c:numRef>
          </c:cat>
          <c:val>
            <c:numRef>
              <c:f>Sheet1!$B$2:$B$301</c:f>
              <c:numCache>
                <c:formatCode>0.00</c:formatCode>
                <c:ptCount val="300"/>
                <c:pt idx="0">
                  <c:v>61.5</c:v>
                </c:pt>
                <c:pt idx="1">
                  <c:v>62.07</c:v>
                </c:pt>
                <c:pt idx="2">
                  <c:v>62.4</c:v>
                </c:pt>
                <c:pt idx="3">
                  <c:v>62.32</c:v>
                </c:pt>
                <c:pt idx="4">
                  <c:v>62.44</c:v>
                </c:pt>
                <c:pt idx="5">
                  <c:v>62.64</c:v>
                </c:pt>
                <c:pt idx="6">
                  <c:v>62.55</c:v>
                </c:pt>
                <c:pt idx="7">
                  <c:v>62.73</c:v>
                </c:pt>
                <c:pt idx="8">
                  <c:v>62.85</c:v>
                </c:pt>
                <c:pt idx="9">
                  <c:v>62.38</c:v>
                </c:pt>
                <c:pt idx="10">
                  <c:v>61.62</c:v>
                </c:pt>
                <c:pt idx="11">
                  <c:v>61.19</c:v>
                </c:pt>
                <c:pt idx="12">
                  <c:v>60.92</c:v>
                </c:pt>
                <c:pt idx="13">
                  <c:v>60.53</c:v>
                </c:pt>
                <c:pt idx="14">
                  <c:v>60.22</c:v>
                </c:pt>
                <c:pt idx="15">
                  <c:v>60.32</c:v>
                </c:pt>
                <c:pt idx="16">
                  <c:v>60.92</c:v>
                </c:pt>
                <c:pt idx="17">
                  <c:v>61.52</c:v>
                </c:pt>
                <c:pt idx="18">
                  <c:v>61.51</c:v>
                </c:pt>
                <c:pt idx="19">
                  <c:v>61.6</c:v>
                </c:pt>
                <c:pt idx="20">
                  <c:v>62.13</c:v>
                </c:pt>
                <c:pt idx="21">
                  <c:v>62</c:v>
                </c:pt>
                <c:pt idx="22">
                  <c:v>61.93</c:v>
                </c:pt>
                <c:pt idx="23">
                  <c:v>61.71</c:v>
                </c:pt>
                <c:pt idx="24">
                  <c:v>61.32</c:v>
                </c:pt>
                <c:pt idx="25">
                  <c:v>61.8</c:v>
                </c:pt>
                <c:pt idx="26">
                  <c:v>62.29</c:v>
                </c:pt>
                <c:pt idx="27">
                  <c:v>62.73</c:v>
                </c:pt>
                <c:pt idx="28">
                  <c:v>62.96</c:v>
                </c:pt>
                <c:pt idx="29">
                  <c:v>62.95</c:v>
                </c:pt>
                <c:pt idx="30">
                  <c:v>63.5</c:v>
                </c:pt>
                <c:pt idx="31">
                  <c:v>63.18</c:v>
                </c:pt>
                <c:pt idx="32">
                  <c:v>63.31</c:v>
                </c:pt>
                <c:pt idx="33">
                  <c:v>63.81</c:v>
                </c:pt>
                <c:pt idx="34">
                  <c:v>64.08</c:v>
                </c:pt>
                <c:pt idx="35">
                  <c:v>64.09</c:v>
                </c:pt>
                <c:pt idx="36">
                  <c:v>64.41</c:v>
                </c:pt>
                <c:pt idx="37">
                  <c:v>64.650000000000006</c:v>
                </c:pt>
                <c:pt idx="38">
                  <c:v>64.62</c:v>
                </c:pt>
                <c:pt idx="39">
                  <c:v>64.819999999999993</c:v>
                </c:pt>
                <c:pt idx="40">
                  <c:v>64.59</c:v>
                </c:pt>
                <c:pt idx="41">
                  <c:v>64.72</c:v>
                </c:pt>
                <c:pt idx="42">
                  <c:v>64.92</c:v>
                </c:pt>
                <c:pt idx="43">
                  <c:v>64.900000000000006</c:v>
                </c:pt>
                <c:pt idx="44">
                  <c:v>65.2</c:v>
                </c:pt>
                <c:pt idx="45">
                  <c:v>65.680000000000007</c:v>
                </c:pt>
                <c:pt idx="46">
                  <c:v>65.95</c:v>
                </c:pt>
                <c:pt idx="47">
                  <c:v>66.28</c:v>
                </c:pt>
                <c:pt idx="48">
                  <c:v>66.55</c:v>
                </c:pt>
                <c:pt idx="49">
                  <c:v>66.58</c:v>
                </c:pt>
                <c:pt idx="50">
                  <c:v>67.27</c:v>
                </c:pt>
                <c:pt idx="51">
                  <c:v>67.62</c:v>
                </c:pt>
                <c:pt idx="52">
                  <c:v>67.989999999999995</c:v>
                </c:pt>
                <c:pt idx="53">
                  <c:v>68.45</c:v>
                </c:pt>
                <c:pt idx="54">
                  <c:v>68.55</c:v>
                </c:pt>
                <c:pt idx="55">
                  <c:v>68.94</c:v>
                </c:pt>
                <c:pt idx="56">
                  <c:v>69.16</c:v>
                </c:pt>
                <c:pt idx="57">
                  <c:v>69.77</c:v>
                </c:pt>
                <c:pt idx="58">
                  <c:v>70.209999999999994</c:v>
                </c:pt>
                <c:pt idx="59">
                  <c:v>70.95</c:v>
                </c:pt>
                <c:pt idx="60">
                  <c:v>71.08</c:v>
                </c:pt>
                <c:pt idx="61">
                  <c:v>71.040000000000006</c:v>
                </c:pt>
                <c:pt idx="62">
                  <c:v>71.150000000000006</c:v>
                </c:pt>
                <c:pt idx="63">
                  <c:v>71.12</c:v>
                </c:pt>
                <c:pt idx="64">
                  <c:v>71.3</c:v>
                </c:pt>
                <c:pt idx="65">
                  <c:v>71.569999999999993</c:v>
                </c:pt>
                <c:pt idx="66">
                  <c:v>71.290000000000006</c:v>
                </c:pt>
                <c:pt idx="67">
                  <c:v>72.23</c:v>
                </c:pt>
                <c:pt idx="68">
                  <c:v>72.5</c:v>
                </c:pt>
                <c:pt idx="69">
                  <c:v>72.37</c:v>
                </c:pt>
                <c:pt idx="70">
                  <c:v>72.56</c:v>
                </c:pt>
                <c:pt idx="71">
                  <c:v>72.84</c:v>
                </c:pt>
                <c:pt idx="72">
                  <c:v>72.36</c:v>
                </c:pt>
                <c:pt idx="73">
                  <c:v>73.510000000000005</c:v>
                </c:pt>
                <c:pt idx="74">
                  <c:v>73.400000000000006</c:v>
                </c:pt>
                <c:pt idx="75">
                  <c:v>74.010000000000005</c:v>
                </c:pt>
                <c:pt idx="76">
                  <c:v>74.53</c:v>
                </c:pt>
                <c:pt idx="77">
                  <c:v>75.19</c:v>
                </c:pt>
                <c:pt idx="78">
                  <c:v>75.09</c:v>
                </c:pt>
                <c:pt idx="79">
                  <c:v>75.58</c:v>
                </c:pt>
                <c:pt idx="80">
                  <c:v>75.98</c:v>
                </c:pt>
                <c:pt idx="81">
                  <c:v>75.989999999999995</c:v>
                </c:pt>
                <c:pt idx="82">
                  <c:v>76.61</c:v>
                </c:pt>
                <c:pt idx="83">
                  <c:v>77.099999999999994</c:v>
                </c:pt>
                <c:pt idx="84">
                  <c:v>77.19</c:v>
                </c:pt>
                <c:pt idx="85">
                  <c:v>78.13</c:v>
                </c:pt>
                <c:pt idx="86">
                  <c:v>78.73</c:v>
                </c:pt>
                <c:pt idx="87">
                  <c:v>78.760000000000005</c:v>
                </c:pt>
                <c:pt idx="88">
                  <c:v>79.3</c:v>
                </c:pt>
                <c:pt idx="89">
                  <c:v>79.66</c:v>
                </c:pt>
                <c:pt idx="90">
                  <c:v>80.150000000000006</c:v>
                </c:pt>
                <c:pt idx="91">
                  <c:v>81.209999999999994</c:v>
                </c:pt>
                <c:pt idx="92">
                  <c:v>81.92</c:v>
                </c:pt>
                <c:pt idx="93">
                  <c:v>82.48</c:v>
                </c:pt>
                <c:pt idx="94">
                  <c:v>83.21</c:v>
                </c:pt>
                <c:pt idx="95">
                  <c:v>83.51</c:v>
                </c:pt>
                <c:pt idx="96">
                  <c:v>83.92</c:v>
                </c:pt>
                <c:pt idx="97">
                  <c:v>84</c:v>
                </c:pt>
                <c:pt idx="98">
                  <c:v>84.05</c:v>
                </c:pt>
                <c:pt idx="99">
                  <c:v>84.37</c:v>
                </c:pt>
                <c:pt idx="100">
                  <c:v>84.94</c:v>
                </c:pt>
                <c:pt idx="101">
                  <c:v>84.44</c:v>
                </c:pt>
                <c:pt idx="102">
                  <c:v>84.08</c:v>
                </c:pt>
                <c:pt idx="103">
                  <c:v>85.87</c:v>
                </c:pt>
                <c:pt idx="104">
                  <c:v>85.59</c:v>
                </c:pt>
                <c:pt idx="105">
                  <c:v>86.27</c:v>
                </c:pt>
                <c:pt idx="106">
                  <c:v>86.19</c:v>
                </c:pt>
                <c:pt idx="107">
                  <c:v>86.5</c:v>
                </c:pt>
                <c:pt idx="108">
                  <c:v>86.89</c:v>
                </c:pt>
                <c:pt idx="109">
                  <c:v>87.26</c:v>
                </c:pt>
                <c:pt idx="110">
                  <c:v>87.45</c:v>
                </c:pt>
                <c:pt idx="111">
                  <c:v>87.65</c:v>
                </c:pt>
                <c:pt idx="112">
                  <c:v>88.3</c:v>
                </c:pt>
                <c:pt idx="113">
                  <c:v>88.13</c:v>
                </c:pt>
                <c:pt idx="114">
                  <c:v>88.73</c:v>
                </c:pt>
                <c:pt idx="115">
                  <c:v>89.1</c:v>
                </c:pt>
                <c:pt idx="116">
                  <c:v>88.86</c:v>
                </c:pt>
                <c:pt idx="117">
                  <c:v>89.99</c:v>
                </c:pt>
                <c:pt idx="118">
                  <c:v>90.44</c:v>
                </c:pt>
                <c:pt idx="119">
                  <c:v>91.16</c:v>
                </c:pt>
                <c:pt idx="120">
                  <c:v>91.23</c:v>
                </c:pt>
                <c:pt idx="121">
                  <c:v>91.58</c:v>
                </c:pt>
                <c:pt idx="122">
                  <c:v>91.94</c:v>
                </c:pt>
                <c:pt idx="123">
                  <c:v>92.52</c:v>
                </c:pt>
                <c:pt idx="124">
                  <c:v>92.66</c:v>
                </c:pt>
                <c:pt idx="125">
                  <c:v>92.71</c:v>
                </c:pt>
                <c:pt idx="126">
                  <c:v>92.5</c:v>
                </c:pt>
                <c:pt idx="127">
                  <c:v>92.25</c:v>
                </c:pt>
                <c:pt idx="128">
                  <c:v>92.7</c:v>
                </c:pt>
                <c:pt idx="129">
                  <c:v>92.28</c:v>
                </c:pt>
                <c:pt idx="130">
                  <c:v>92.27</c:v>
                </c:pt>
                <c:pt idx="131">
                  <c:v>91.98</c:v>
                </c:pt>
                <c:pt idx="132">
                  <c:v>91.32</c:v>
                </c:pt>
                <c:pt idx="133">
                  <c:v>90.77</c:v>
                </c:pt>
                <c:pt idx="134">
                  <c:v>90.52</c:v>
                </c:pt>
                <c:pt idx="135">
                  <c:v>90.27</c:v>
                </c:pt>
                <c:pt idx="136">
                  <c:v>89.61</c:v>
                </c:pt>
                <c:pt idx="137">
                  <c:v>89.01</c:v>
                </c:pt>
                <c:pt idx="138">
                  <c:v>88.62</c:v>
                </c:pt>
                <c:pt idx="139">
                  <c:v>88.39</c:v>
                </c:pt>
                <c:pt idx="140">
                  <c:v>88.11</c:v>
                </c:pt>
                <c:pt idx="141">
                  <c:v>87.67</c:v>
                </c:pt>
                <c:pt idx="142">
                  <c:v>87.2</c:v>
                </c:pt>
                <c:pt idx="143">
                  <c:v>87.22</c:v>
                </c:pt>
                <c:pt idx="144">
                  <c:v>87.76</c:v>
                </c:pt>
                <c:pt idx="145">
                  <c:v>87.72</c:v>
                </c:pt>
                <c:pt idx="146">
                  <c:v>88.37</c:v>
                </c:pt>
                <c:pt idx="147">
                  <c:v>88.74</c:v>
                </c:pt>
                <c:pt idx="148">
                  <c:v>89.2</c:v>
                </c:pt>
                <c:pt idx="149">
                  <c:v>90.07</c:v>
                </c:pt>
                <c:pt idx="150">
                  <c:v>89.77</c:v>
                </c:pt>
                <c:pt idx="151">
                  <c:v>89.9</c:v>
                </c:pt>
                <c:pt idx="152">
                  <c:v>89.94</c:v>
                </c:pt>
                <c:pt idx="153">
                  <c:v>89.64</c:v>
                </c:pt>
                <c:pt idx="154">
                  <c:v>90.14</c:v>
                </c:pt>
                <c:pt idx="155">
                  <c:v>89.73</c:v>
                </c:pt>
                <c:pt idx="156">
                  <c:v>90.36</c:v>
                </c:pt>
                <c:pt idx="157">
                  <c:v>90.69</c:v>
                </c:pt>
                <c:pt idx="158">
                  <c:v>90.51</c:v>
                </c:pt>
                <c:pt idx="159">
                  <c:v>89.77</c:v>
                </c:pt>
                <c:pt idx="160">
                  <c:v>89.76</c:v>
                </c:pt>
                <c:pt idx="161">
                  <c:v>89.77</c:v>
                </c:pt>
                <c:pt idx="162">
                  <c:v>90.08</c:v>
                </c:pt>
                <c:pt idx="163">
                  <c:v>89.97</c:v>
                </c:pt>
                <c:pt idx="164">
                  <c:v>90.52</c:v>
                </c:pt>
                <c:pt idx="165">
                  <c:v>90.49</c:v>
                </c:pt>
                <c:pt idx="166">
                  <c:v>91.17</c:v>
                </c:pt>
                <c:pt idx="167">
                  <c:v>91.1</c:v>
                </c:pt>
                <c:pt idx="168">
                  <c:v>91.36</c:v>
                </c:pt>
                <c:pt idx="169">
                  <c:v>91.88</c:v>
                </c:pt>
                <c:pt idx="170">
                  <c:v>91.39</c:v>
                </c:pt>
                <c:pt idx="171">
                  <c:v>91.76</c:v>
                </c:pt>
                <c:pt idx="172">
                  <c:v>92.43</c:v>
                </c:pt>
                <c:pt idx="173">
                  <c:v>91.7</c:v>
                </c:pt>
                <c:pt idx="174">
                  <c:v>92.41</c:v>
                </c:pt>
                <c:pt idx="175">
                  <c:v>92.58</c:v>
                </c:pt>
                <c:pt idx="176">
                  <c:v>92.62</c:v>
                </c:pt>
                <c:pt idx="177">
                  <c:v>93.5</c:v>
                </c:pt>
                <c:pt idx="178">
                  <c:v>93.69</c:v>
                </c:pt>
                <c:pt idx="179">
                  <c:v>94.32</c:v>
                </c:pt>
                <c:pt idx="180">
                  <c:v>94.71</c:v>
                </c:pt>
                <c:pt idx="181">
                  <c:v>95.3</c:v>
                </c:pt>
                <c:pt idx="182">
                  <c:v>95.24</c:v>
                </c:pt>
                <c:pt idx="183">
                  <c:v>95.33</c:v>
                </c:pt>
                <c:pt idx="184">
                  <c:v>95.5</c:v>
                </c:pt>
                <c:pt idx="185">
                  <c:v>95.9</c:v>
                </c:pt>
                <c:pt idx="186">
                  <c:v>95.77</c:v>
                </c:pt>
                <c:pt idx="187">
                  <c:v>95.89</c:v>
                </c:pt>
                <c:pt idx="188">
                  <c:v>94.02</c:v>
                </c:pt>
                <c:pt idx="189">
                  <c:v>95.18</c:v>
                </c:pt>
                <c:pt idx="190">
                  <c:v>96.11</c:v>
                </c:pt>
                <c:pt idx="191">
                  <c:v>96.66</c:v>
                </c:pt>
                <c:pt idx="192">
                  <c:v>96.75</c:v>
                </c:pt>
                <c:pt idx="193">
                  <c:v>96.83</c:v>
                </c:pt>
                <c:pt idx="194">
                  <c:v>97.07</c:v>
                </c:pt>
                <c:pt idx="195">
                  <c:v>97.45</c:v>
                </c:pt>
                <c:pt idx="196">
                  <c:v>97.34</c:v>
                </c:pt>
                <c:pt idx="197">
                  <c:v>97.72</c:v>
                </c:pt>
                <c:pt idx="198">
                  <c:v>97.76</c:v>
                </c:pt>
                <c:pt idx="199">
                  <c:v>97.97</c:v>
                </c:pt>
                <c:pt idx="200">
                  <c:v>97.84</c:v>
                </c:pt>
                <c:pt idx="201">
                  <c:v>97.75</c:v>
                </c:pt>
                <c:pt idx="202">
                  <c:v>97.63</c:v>
                </c:pt>
                <c:pt idx="203">
                  <c:v>98.63</c:v>
                </c:pt>
                <c:pt idx="204">
                  <c:v>98.16</c:v>
                </c:pt>
                <c:pt idx="205">
                  <c:v>99.26</c:v>
                </c:pt>
                <c:pt idx="206">
                  <c:v>99.33</c:v>
                </c:pt>
                <c:pt idx="207">
                  <c:v>100.05</c:v>
                </c:pt>
                <c:pt idx="208">
                  <c:v>100.11</c:v>
                </c:pt>
                <c:pt idx="209">
                  <c:v>100.12</c:v>
                </c:pt>
                <c:pt idx="210">
                  <c:v>100.14</c:v>
                </c:pt>
                <c:pt idx="211">
                  <c:v>100.27</c:v>
                </c:pt>
                <c:pt idx="212">
                  <c:v>100.71</c:v>
                </c:pt>
                <c:pt idx="213">
                  <c:v>100.22</c:v>
                </c:pt>
                <c:pt idx="214">
                  <c:v>100.81</c:v>
                </c:pt>
                <c:pt idx="215">
                  <c:v>100.82</c:v>
                </c:pt>
                <c:pt idx="216">
                  <c:v>100.5</c:v>
                </c:pt>
                <c:pt idx="217">
                  <c:v>100.3</c:v>
                </c:pt>
                <c:pt idx="218">
                  <c:v>100.01</c:v>
                </c:pt>
                <c:pt idx="219">
                  <c:v>99.23</c:v>
                </c:pt>
                <c:pt idx="220">
                  <c:v>98.77</c:v>
                </c:pt>
                <c:pt idx="221">
                  <c:v>98.56</c:v>
                </c:pt>
                <c:pt idx="222">
                  <c:v>98.12</c:v>
                </c:pt>
                <c:pt idx="223">
                  <c:v>96.55</c:v>
                </c:pt>
                <c:pt idx="224">
                  <c:v>92.48</c:v>
                </c:pt>
                <c:pt idx="225">
                  <c:v>93.25</c:v>
                </c:pt>
                <c:pt idx="226">
                  <c:v>92.16</c:v>
                </c:pt>
                <c:pt idx="227">
                  <c:v>89.56</c:v>
                </c:pt>
                <c:pt idx="228">
                  <c:v>87.59</c:v>
                </c:pt>
                <c:pt idx="229">
                  <c:v>86.99</c:v>
                </c:pt>
                <c:pt idx="230">
                  <c:v>85.65</c:v>
                </c:pt>
                <c:pt idx="231">
                  <c:v>84.93</c:v>
                </c:pt>
                <c:pt idx="232">
                  <c:v>84.07</c:v>
                </c:pt>
                <c:pt idx="233">
                  <c:v>83.76</c:v>
                </c:pt>
                <c:pt idx="234">
                  <c:v>84.48</c:v>
                </c:pt>
                <c:pt idx="235">
                  <c:v>85.37</c:v>
                </c:pt>
                <c:pt idx="236">
                  <c:v>85.95</c:v>
                </c:pt>
                <c:pt idx="237">
                  <c:v>86.22</c:v>
                </c:pt>
                <c:pt idx="238">
                  <c:v>86.64</c:v>
                </c:pt>
                <c:pt idx="239">
                  <c:v>87.04</c:v>
                </c:pt>
                <c:pt idx="240">
                  <c:v>87.96</c:v>
                </c:pt>
                <c:pt idx="241">
                  <c:v>88.3</c:v>
                </c:pt>
                <c:pt idx="242">
                  <c:v>88.97</c:v>
                </c:pt>
                <c:pt idx="243">
                  <c:v>89.27</c:v>
                </c:pt>
                <c:pt idx="244">
                  <c:v>90.68</c:v>
                </c:pt>
                <c:pt idx="245">
                  <c:v>90.87</c:v>
                </c:pt>
                <c:pt idx="246">
                  <c:v>91.41</c:v>
                </c:pt>
                <c:pt idx="247">
                  <c:v>91.65</c:v>
                </c:pt>
                <c:pt idx="248">
                  <c:v>91.88</c:v>
                </c:pt>
                <c:pt idx="249">
                  <c:v>91.57</c:v>
                </c:pt>
                <c:pt idx="250">
                  <c:v>91.82</c:v>
                </c:pt>
                <c:pt idx="251">
                  <c:v>92.72</c:v>
                </c:pt>
                <c:pt idx="252">
                  <c:v>92.61</c:v>
                </c:pt>
                <c:pt idx="253">
                  <c:v>92.17</c:v>
                </c:pt>
                <c:pt idx="254">
                  <c:v>93.11</c:v>
                </c:pt>
                <c:pt idx="255">
                  <c:v>92.58</c:v>
                </c:pt>
                <c:pt idx="256">
                  <c:v>92.91</c:v>
                </c:pt>
                <c:pt idx="257">
                  <c:v>93.08</c:v>
                </c:pt>
                <c:pt idx="258">
                  <c:v>93.61</c:v>
                </c:pt>
                <c:pt idx="259">
                  <c:v>94.12</c:v>
                </c:pt>
                <c:pt idx="260">
                  <c:v>94.22</c:v>
                </c:pt>
                <c:pt idx="261">
                  <c:v>94.75</c:v>
                </c:pt>
                <c:pt idx="262">
                  <c:v>94.96</c:v>
                </c:pt>
                <c:pt idx="263">
                  <c:v>95.52</c:v>
                </c:pt>
                <c:pt idx="264">
                  <c:v>96.2</c:v>
                </c:pt>
                <c:pt idx="265">
                  <c:v>96.67</c:v>
                </c:pt>
                <c:pt idx="266">
                  <c:v>96.14</c:v>
                </c:pt>
                <c:pt idx="267">
                  <c:v>96.86</c:v>
                </c:pt>
                <c:pt idx="268">
                  <c:v>97.1</c:v>
                </c:pt>
                <c:pt idx="269">
                  <c:v>97.13</c:v>
                </c:pt>
                <c:pt idx="270">
                  <c:v>97.56</c:v>
                </c:pt>
                <c:pt idx="271">
                  <c:v>96.79</c:v>
                </c:pt>
                <c:pt idx="272">
                  <c:v>96.95</c:v>
                </c:pt>
                <c:pt idx="273">
                  <c:v>96.84</c:v>
                </c:pt>
                <c:pt idx="274">
                  <c:v>98.11</c:v>
                </c:pt>
                <c:pt idx="275">
                  <c:v>98.15</c:v>
                </c:pt>
                <c:pt idx="276">
                  <c:v>98.17</c:v>
                </c:pt>
                <c:pt idx="277">
                  <c:v>98.83</c:v>
                </c:pt>
                <c:pt idx="278">
                  <c:v>99.08</c:v>
                </c:pt>
                <c:pt idx="279">
                  <c:v>98.8</c:v>
                </c:pt>
                <c:pt idx="280">
                  <c:v>98.96</c:v>
                </c:pt>
                <c:pt idx="281">
                  <c:v>99.16</c:v>
                </c:pt>
                <c:pt idx="282">
                  <c:v>99.01</c:v>
                </c:pt>
                <c:pt idx="283">
                  <c:v>99.47</c:v>
                </c:pt>
                <c:pt idx="284">
                  <c:v>100.12</c:v>
                </c:pt>
                <c:pt idx="285">
                  <c:v>100.4</c:v>
                </c:pt>
                <c:pt idx="286">
                  <c:v>101.5</c:v>
                </c:pt>
                <c:pt idx="287">
                  <c:v>101.8</c:v>
                </c:pt>
                <c:pt idx="288">
                  <c:v>101.31</c:v>
                </c:pt>
                <c:pt idx="289">
                  <c:v>102.26</c:v>
                </c:pt>
                <c:pt idx="290">
                  <c:v>103.11</c:v>
                </c:pt>
                <c:pt idx="291">
                  <c:v>103.19</c:v>
                </c:pt>
                <c:pt idx="292">
                  <c:v>103.68</c:v>
                </c:pt>
                <c:pt idx="293">
                  <c:v>104.11</c:v>
                </c:pt>
                <c:pt idx="294">
                  <c:v>104.45</c:v>
                </c:pt>
                <c:pt idx="295">
                  <c:v>104.34</c:v>
                </c:pt>
                <c:pt idx="296">
                  <c:v>105.26</c:v>
                </c:pt>
                <c:pt idx="297">
                  <c:v>105.33</c:v>
                </c:pt>
                <c:pt idx="298">
                  <c:v>106.66</c:v>
                </c:pt>
                <c:pt idx="299">
                  <c:v>106.51</c:v>
                </c:pt>
              </c:numCache>
            </c:numRef>
          </c:val>
          <c:smooth val="0"/>
        </c:ser>
        <c:dLbls>
          <c:showLegendKey val="0"/>
          <c:showVal val="0"/>
          <c:showCatName val="0"/>
          <c:showSerName val="0"/>
          <c:showPercent val="0"/>
          <c:showBubbleSize val="0"/>
        </c:dLbls>
        <c:marker val="1"/>
        <c:smooth val="0"/>
        <c:axId val="221847040"/>
        <c:axId val="221846256"/>
      </c:lineChart>
      <c:catAx>
        <c:axId val="221847040"/>
        <c:scaling>
          <c:orientation val="minMax"/>
        </c:scaling>
        <c:delete val="0"/>
        <c:axPos val="b"/>
        <c:numFmt formatCode="[$-409]mmm\-yy;@"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21846256"/>
        <c:crosses val="autoZero"/>
        <c:auto val="0"/>
        <c:lblAlgn val="ctr"/>
        <c:lblOffset val="100"/>
        <c:noMultiLvlLbl val="0"/>
      </c:catAx>
      <c:valAx>
        <c:axId val="22184625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21847040"/>
        <c:crosses val="autoZero"/>
        <c:crossBetween val="between"/>
      </c:valAx>
      <c:valAx>
        <c:axId val="221849392"/>
        <c:scaling>
          <c:orientation val="minMax"/>
          <c:max val="1"/>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21847432"/>
        <c:crosses val="max"/>
        <c:crossBetween val="between"/>
      </c:valAx>
      <c:catAx>
        <c:axId val="221847432"/>
        <c:scaling>
          <c:orientation val="minMax"/>
        </c:scaling>
        <c:delete val="1"/>
        <c:axPos val="b"/>
        <c:numFmt formatCode="General" sourceLinked="1"/>
        <c:majorTickMark val="out"/>
        <c:minorTickMark val="none"/>
        <c:tickLblPos val="nextTo"/>
        <c:crossAx val="221849392"/>
        <c:crosses val="autoZero"/>
        <c:auto val="1"/>
        <c:lblAlgn val="ctr"/>
        <c:lblOffset val="100"/>
        <c:noMultiLvlLbl val="0"/>
      </c:catAx>
      <c:spPr>
        <a:noFill/>
        <a:ln>
          <a:noFill/>
        </a:ln>
        <a:effectLst/>
      </c:spPr>
    </c:plotArea>
    <c:legend>
      <c:legendPos val="b"/>
      <c:legendEntry>
        <c:idx val="1"/>
        <c:delete val="1"/>
      </c:legendEntry>
      <c:layout>
        <c:manualLayout>
          <c:xMode val="edge"/>
          <c:yMode val="edge"/>
          <c:x val="0.20377845382963497"/>
          <c:y val="0.55186097440944881"/>
          <c:w val="0.13183691243140061"/>
          <c:h val="6.3764025590551179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0768646830299329E-2"/>
          <c:y val="2.1353781849654852E-2"/>
          <c:w val="0.91570438950329691"/>
          <c:h val="0.73555555555555552"/>
        </c:manualLayout>
      </c:layout>
      <c:barChart>
        <c:barDir val="col"/>
        <c:grouping val="clustered"/>
        <c:varyColors val="0"/>
        <c:ser>
          <c:idx val="0"/>
          <c:order val="0"/>
          <c:tx>
            <c:strRef>
              <c:f>Sheet1!$B$1</c:f>
              <c:strCache>
                <c:ptCount val="1"/>
                <c:pt idx="0">
                  <c:v>% change from prior month</c:v>
                </c:pt>
              </c:strCache>
            </c:strRef>
          </c:tx>
          <c:spPr>
            <a:solidFill>
              <a:srgbClr val="225A7A"/>
            </a:solidFill>
            <a:ln w="60325" cmpd="sng">
              <a:solidFill>
                <a:srgbClr val="225A7A"/>
              </a:solidFill>
              <a:miter lim="800000"/>
            </a:ln>
            <a:effectLst/>
          </c:spPr>
          <c:invertIfNegative val="0"/>
          <c:dPt>
            <c:idx val="15"/>
            <c:invertIfNegative val="0"/>
            <c:bubble3D val="0"/>
            <c:spPr>
              <a:solidFill>
                <a:srgbClr val="225A7A"/>
              </a:solidFill>
              <a:ln w="60325" cmpd="sng">
                <a:solidFill>
                  <a:srgbClr val="225A7A"/>
                </a:solidFill>
                <a:miter lim="800000"/>
              </a:ln>
              <a:effectLst/>
            </c:spPr>
          </c:dPt>
          <c:dPt>
            <c:idx val="19"/>
            <c:invertIfNegative val="0"/>
            <c:bubble3D val="0"/>
            <c:spPr>
              <a:solidFill>
                <a:srgbClr val="225A7A"/>
              </a:solidFill>
              <a:ln w="60325" cmpd="sng">
                <a:solidFill>
                  <a:srgbClr val="225A7A"/>
                </a:solidFill>
                <a:miter lim="800000"/>
              </a:ln>
              <a:effectLst/>
            </c:spPr>
          </c:dPt>
          <c:dPt>
            <c:idx val="27"/>
            <c:invertIfNegative val="0"/>
            <c:bubble3D val="0"/>
          </c:dPt>
          <c:dPt>
            <c:idx val="28"/>
            <c:invertIfNegative val="0"/>
            <c:bubble3D val="0"/>
          </c:dPt>
          <c:dPt>
            <c:idx val="29"/>
            <c:invertIfNegative val="0"/>
            <c:bubble3D val="0"/>
          </c:dPt>
          <c:dPt>
            <c:idx val="30"/>
            <c:invertIfNegative val="0"/>
            <c:bubble3D val="0"/>
          </c:dPt>
          <c:dPt>
            <c:idx val="31"/>
            <c:invertIfNegative val="0"/>
            <c:bubble3D val="0"/>
          </c:dPt>
          <c:dPt>
            <c:idx val="32"/>
            <c:invertIfNegative val="0"/>
            <c:bubble3D val="0"/>
          </c:dPt>
          <c:dPt>
            <c:idx val="33"/>
            <c:invertIfNegative val="0"/>
            <c:bubble3D val="0"/>
          </c:dPt>
          <c:dPt>
            <c:idx val="34"/>
            <c:invertIfNegative val="0"/>
            <c:bubble3D val="0"/>
          </c:dPt>
          <c:dPt>
            <c:idx val="35"/>
            <c:invertIfNegative val="0"/>
            <c:bubble3D val="0"/>
          </c:dPt>
          <c:dPt>
            <c:idx val="47"/>
            <c:invertIfNegative val="0"/>
            <c:bubble3D val="0"/>
          </c:dPt>
          <c:dPt>
            <c:idx val="59"/>
            <c:invertIfNegative val="0"/>
            <c:bubble3D val="0"/>
            <c:spPr>
              <a:solidFill>
                <a:srgbClr val="225A7A"/>
              </a:solidFill>
              <a:ln w="79375" cmpd="sng">
                <a:solidFill>
                  <a:srgbClr val="225A7A"/>
                </a:solidFill>
                <a:miter lim="800000"/>
              </a:ln>
              <a:effectLst/>
            </c:spPr>
          </c:dPt>
          <c:dLbls>
            <c:numFmt formatCode="#,##0" sourceLinked="0"/>
            <c:spPr>
              <a:noFill/>
              <a:ln>
                <a:noFill/>
              </a:ln>
              <a:effectLst/>
            </c:spPr>
            <c:txPr>
              <a:bodyPr rot="-5400000" spcFirstLastPara="1" vertOverflow="ellipsis"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Sheet1!$A$2:$A$61</c:f>
              <c:numCache>
                <c:formatCode>[$-409]mmm\-yy;@</c:formatCode>
                <c:ptCount val="60"/>
                <c:pt idx="0">
                  <c:v>40209</c:v>
                </c:pt>
                <c:pt idx="1">
                  <c:v>40237</c:v>
                </c:pt>
                <c:pt idx="2">
                  <c:v>40268</c:v>
                </c:pt>
                <c:pt idx="3">
                  <c:v>40296</c:v>
                </c:pt>
                <c:pt idx="4">
                  <c:v>40329</c:v>
                </c:pt>
                <c:pt idx="5">
                  <c:v>40359</c:v>
                </c:pt>
                <c:pt idx="6">
                  <c:v>40390</c:v>
                </c:pt>
                <c:pt idx="7">
                  <c:v>40421</c:v>
                </c:pt>
                <c:pt idx="8">
                  <c:v>40451</c:v>
                </c:pt>
                <c:pt idx="9">
                  <c:v>40481</c:v>
                </c:pt>
                <c:pt idx="10">
                  <c:v>40512</c:v>
                </c:pt>
                <c:pt idx="11">
                  <c:v>40542</c:v>
                </c:pt>
                <c:pt idx="12">
                  <c:v>40574</c:v>
                </c:pt>
                <c:pt idx="13">
                  <c:v>40602</c:v>
                </c:pt>
                <c:pt idx="14">
                  <c:v>40633</c:v>
                </c:pt>
                <c:pt idx="15">
                  <c:v>40661</c:v>
                </c:pt>
                <c:pt idx="16">
                  <c:v>40694</c:v>
                </c:pt>
                <c:pt idx="17">
                  <c:v>40724</c:v>
                </c:pt>
                <c:pt idx="18">
                  <c:v>40755</c:v>
                </c:pt>
                <c:pt idx="19">
                  <c:v>40786</c:v>
                </c:pt>
                <c:pt idx="20">
                  <c:v>40816</c:v>
                </c:pt>
                <c:pt idx="21">
                  <c:v>40846</c:v>
                </c:pt>
                <c:pt idx="22">
                  <c:v>40877</c:v>
                </c:pt>
                <c:pt idx="23">
                  <c:v>40907</c:v>
                </c:pt>
                <c:pt idx="24">
                  <c:v>40938</c:v>
                </c:pt>
                <c:pt idx="25">
                  <c:v>40968</c:v>
                </c:pt>
                <c:pt idx="26">
                  <c:v>40998</c:v>
                </c:pt>
                <c:pt idx="27">
                  <c:v>41029</c:v>
                </c:pt>
                <c:pt idx="28">
                  <c:v>41059</c:v>
                </c:pt>
                <c:pt idx="29">
                  <c:v>41090</c:v>
                </c:pt>
                <c:pt idx="30">
                  <c:v>41120</c:v>
                </c:pt>
                <c:pt idx="31">
                  <c:v>41151</c:v>
                </c:pt>
                <c:pt idx="32">
                  <c:v>41182</c:v>
                </c:pt>
                <c:pt idx="33">
                  <c:v>41212</c:v>
                </c:pt>
                <c:pt idx="34">
                  <c:v>41243</c:v>
                </c:pt>
                <c:pt idx="35">
                  <c:v>41273</c:v>
                </c:pt>
                <c:pt idx="36">
                  <c:v>41304</c:v>
                </c:pt>
                <c:pt idx="37">
                  <c:v>41333</c:v>
                </c:pt>
                <c:pt idx="38">
                  <c:v>41363</c:v>
                </c:pt>
                <c:pt idx="39">
                  <c:v>41394</c:v>
                </c:pt>
                <c:pt idx="40">
                  <c:v>41424</c:v>
                </c:pt>
                <c:pt idx="41">
                  <c:v>41455</c:v>
                </c:pt>
                <c:pt idx="42">
                  <c:v>41485</c:v>
                </c:pt>
                <c:pt idx="43">
                  <c:v>41516</c:v>
                </c:pt>
                <c:pt idx="44">
                  <c:v>41547</c:v>
                </c:pt>
                <c:pt idx="45">
                  <c:v>41577</c:v>
                </c:pt>
                <c:pt idx="46">
                  <c:v>41608</c:v>
                </c:pt>
                <c:pt idx="47">
                  <c:v>41639</c:v>
                </c:pt>
                <c:pt idx="48">
                  <c:v>41670</c:v>
                </c:pt>
                <c:pt idx="49">
                  <c:v>41698</c:v>
                </c:pt>
                <c:pt idx="50">
                  <c:v>41729</c:v>
                </c:pt>
                <c:pt idx="51">
                  <c:v>41759</c:v>
                </c:pt>
                <c:pt idx="52">
                  <c:v>41790</c:v>
                </c:pt>
                <c:pt idx="53">
                  <c:v>41820</c:v>
                </c:pt>
                <c:pt idx="54">
                  <c:v>41851</c:v>
                </c:pt>
                <c:pt idx="55">
                  <c:v>41882</c:v>
                </c:pt>
                <c:pt idx="56">
                  <c:v>41912</c:v>
                </c:pt>
                <c:pt idx="57">
                  <c:v>41943</c:v>
                </c:pt>
                <c:pt idx="58">
                  <c:v>41973</c:v>
                </c:pt>
                <c:pt idx="59">
                  <c:v>42004</c:v>
                </c:pt>
              </c:numCache>
            </c:numRef>
          </c:cat>
          <c:val>
            <c:numRef>
              <c:f>Sheet1!$B$2:$B$61</c:f>
              <c:numCache>
                <c:formatCode>General</c:formatCode>
                <c:ptCount val="60"/>
                <c:pt idx="0">
                  <c:v>5587</c:v>
                </c:pt>
                <c:pt idx="1">
                  <c:v>5508</c:v>
                </c:pt>
                <c:pt idx="2">
                  <c:v>5536</c:v>
                </c:pt>
                <c:pt idx="3">
                  <c:v>5555</c:v>
                </c:pt>
                <c:pt idx="4">
                  <c:v>5524</c:v>
                </c:pt>
                <c:pt idx="5">
                  <c:v>5512</c:v>
                </c:pt>
                <c:pt idx="6">
                  <c:v>5502</c:v>
                </c:pt>
                <c:pt idx="7">
                  <c:v>5525</c:v>
                </c:pt>
                <c:pt idx="8">
                  <c:v>5503</c:v>
                </c:pt>
                <c:pt idx="9">
                  <c:v>5507</c:v>
                </c:pt>
                <c:pt idx="10">
                  <c:v>5504</c:v>
                </c:pt>
                <c:pt idx="11">
                  <c:v>5462</c:v>
                </c:pt>
                <c:pt idx="12">
                  <c:v>5432</c:v>
                </c:pt>
                <c:pt idx="13">
                  <c:v>5464</c:v>
                </c:pt>
                <c:pt idx="14">
                  <c:v>5475</c:v>
                </c:pt>
                <c:pt idx="15">
                  <c:v>5496</c:v>
                </c:pt>
                <c:pt idx="16">
                  <c:v>5520</c:v>
                </c:pt>
                <c:pt idx="17">
                  <c:v>5524</c:v>
                </c:pt>
                <c:pt idx="18">
                  <c:v>5551</c:v>
                </c:pt>
                <c:pt idx="19">
                  <c:v>5553</c:v>
                </c:pt>
                <c:pt idx="20">
                  <c:v>5590</c:v>
                </c:pt>
                <c:pt idx="21">
                  <c:v>5584</c:v>
                </c:pt>
                <c:pt idx="22">
                  <c:v>5585</c:v>
                </c:pt>
                <c:pt idx="23">
                  <c:v>5606</c:v>
                </c:pt>
                <c:pt idx="24">
                  <c:v>5627</c:v>
                </c:pt>
                <c:pt idx="25">
                  <c:v>5622</c:v>
                </c:pt>
                <c:pt idx="26">
                  <c:v>5627</c:v>
                </c:pt>
                <c:pt idx="27">
                  <c:v>5630</c:v>
                </c:pt>
                <c:pt idx="28">
                  <c:v>5613</c:v>
                </c:pt>
                <c:pt idx="29">
                  <c:v>5620</c:v>
                </c:pt>
                <c:pt idx="30">
                  <c:v>5635</c:v>
                </c:pt>
                <c:pt idx="31">
                  <c:v>5647</c:v>
                </c:pt>
                <c:pt idx="32">
                  <c:v>5648</c:v>
                </c:pt>
                <c:pt idx="33">
                  <c:v>5666</c:v>
                </c:pt>
                <c:pt idx="34">
                  <c:v>5687</c:v>
                </c:pt>
                <c:pt idx="35">
                  <c:v>5720</c:v>
                </c:pt>
                <c:pt idx="36">
                  <c:v>5743</c:v>
                </c:pt>
                <c:pt idx="37">
                  <c:v>5789</c:v>
                </c:pt>
                <c:pt idx="38">
                  <c:v>5813</c:v>
                </c:pt>
                <c:pt idx="39">
                  <c:v>5811</c:v>
                </c:pt>
                <c:pt idx="40">
                  <c:v>5816</c:v>
                </c:pt>
                <c:pt idx="41">
                  <c:v>5829</c:v>
                </c:pt>
                <c:pt idx="42">
                  <c:v>5830</c:v>
                </c:pt>
                <c:pt idx="43">
                  <c:v>5836</c:v>
                </c:pt>
                <c:pt idx="44">
                  <c:v>5849</c:v>
                </c:pt>
                <c:pt idx="45">
                  <c:v>5864</c:v>
                </c:pt>
                <c:pt idx="46">
                  <c:v>5896</c:v>
                </c:pt>
                <c:pt idx="47">
                  <c:v>5876</c:v>
                </c:pt>
                <c:pt idx="48">
                  <c:v>5927</c:v>
                </c:pt>
                <c:pt idx="49">
                  <c:v>5951</c:v>
                </c:pt>
                <c:pt idx="50">
                  <c:v>5964</c:v>
                </c:pt>
                <c:pt idx="51">
                  <c:v>6000</c:v>
                </c:pt>
                <c:pt idx="52">
                  <c:v>6009</c:v>
                </c:pt>
                <c:pt idx="53">
                  <c:v>6017</c:v>
                </c:pt>
                <c:pt idx="54">
                  <c:v>6047</c:v>
                </c:pt>
                <c:pt idx="55">
                  <c:v>6064</c:v>
                </c:pt>
                <c:pt idx="56">
                  <c:v>6082</c:v>
                </c:pt>
                <c:pt idx="57">
                  <c:v>6098</c:v>
                </c:pt>
                <c:pt idx="58">
                  <c:v>6118</c:v>
                </c:pt>
                <c:pt idx="59">
                  <c:v>6166</c:v>
                </c:pt>
              </c:numCache>
            </c:numRef>
          </c:val>
        </c:ser>
        <c:ser>
          <c:idx val="1"/>
          <c:order val="1"/>
          <c:tx>
            <c:strRef>
              <c:f>Sheet1!$C$1</c:f>
              <c:strCache>
                <c:ptCount val="1"/>
                <c:pt idx="0">
                  <c:v>Recession</c:v>
                </c:pt>
              </c:strCache>
            </c:strRef>
          </c:tx>
          <c:spPr>
            <a:solidFill>
              <a:schemeClr val="accent2"/>
            </a:solidFill>
            <a:ln>
              <a:noFill/>
            </a:ln>
            <a:effectLst/>
          </c:spPr>
          <c:invertIfNegative val="0"/>
          <c:cat>
            <c:numRef>
              <c:f>Sheet1!$A$2:$A$61</c:f>
              <c:numCache>
                <c:formatCode>[$-409]mmm\-yy;@</c:formatCode>
                <c:ptCount val="60"/>
                <c:pt idx="0">
                  <c:v>40209</c:v>
                </c:pt>
                <c:pt idx="1">
                  <c:v>40237</c:v>
                </c:pt>
                <c:pt idx="2">
                  <c:v>40268</c:v>
                </c:pt>
                <c:pt idx="3">
                  <c:v>40296</c:v>
                </c:pt>
                <c:pt idx="4">
                  <c:v>40329</c:v>
                </c:pt>
                <c:pt idx="5">
                  <c:v>40359</c:v>
                </c:pt>
                <c:pt idx="6">
                  <c:v>40390</c:v>
                </c:pt>
                <c:pt idx="7">
                  <c:v>40421</c:v>
                </c:pt>
                <c:pt idx="8">
                  <c:v>40451</c:v>
                </c:pt>
                <c:pt idx="9">
                  <c:v>40481</c:v>
                </c:pt>
                <c:pt idx="10">
                  <c:v>40512</c:v>
                </c:pt>
                <c:pt idx="11">
                  <c:v>40542</c:v>
                </c:pt>
                <c:pt idx="12">
                  <c:v>40574</c:v>
                </c:pt>
                <c:pt idx="13">
                  <c:v>40602</c:v>
                </c:pt>
                <c:pt idx="14">
                  <c:v>40633</c:v>
                </c:pt>
                <c:pt idx="15">
                  <c:v>40661</c:v>
                </c:pt>
                <c:pt idx="16">
                  <c:v>40694</c:v>
                </c:pt>
                <c:pt idx="17">
                  <c:v>40724</c:v>
                </c:pt>
                <c:pt idx="18">
                  <c:v>40755</c:v>
                </c:pt>
                <c:pt idx="19">
                  <c:v>40786</c:v>
                </c:pt>
                <c:pt idx="20">
                  <c:v>40816</c:v>
                </c:pt>
                <c:pt idx="21">
                  <c:v>40846</c:v>
                </c:pt>
                <c:pt idx="22">
                  <c:v>40877</c:v>
                </c:pt>
                <c:pt idx="23">
                  <c:v>40907</c:v>
                </c:pt>
                <c:pt idx="24">
                  <c:v>40938</c:v>
                </c:pt>
                <c:pt idx="25">
                  <c:v>40968</c:v>
                </c:pt>
                <c:pt idx="26">
                  <c:v>40998</c:v>
                </c:pt>
                <c:pt idx="27">
                  <c:v>41029</c:v>
                </c:pt>
                <c:pt idx="28">
                  <c:v>41059</c:v>
                </c:pt>
                <c:pt idx="29">
                  <c:v>41090</c:v>
                </c:pt>
                <c:pt idx="30">
                  <c:v>41120</c:v>
                </c:pt>
                <c:pt idx="31">
                  <c:v>41151</c:v>
                </c:pt>
                <c:pt idx="32">
                  <c:v>41182</c:v>
                </c:pt>
                <c:pt idx="33">
                  <c:v>41212</c:v>
                </c:pt>
                <c:pt idx="34">
                  <c:v>41243</c:v>
                </c:pt>
                <c:pt idx="35">
                  <c:v>41273</c:v>
                </c:pt>
                <c:pt idx="36">
                  <c:v>41304</c:v>
                </c:pt>
                <c:pt idx="37">
                  <c:v>41333</c:v>
                </c:pt>
                <c:pt idx="38">
                  <c:v>41363</c:v>
                </c:pt>
                <c:pt idx="39">
                  <c:v>41394</c:v>
                </c:pt>
                <c:pt idx="40">
                  <c:v>41424</c:v>
                </c:pt>
                <c:pt idx="41">
                  <c:v>41455</c:v>
                </c:pt>
                <c:pt idx="42">
                  <c:v>41485</c:v>
                </c:pt>
                <c:pt idx="43">
                  <c:v>41516</c:v>
                </c:pt>
                <c:pt idx="44">
                  <c:v>41547</c:v>
                </c:pt>
                <c:pt idx="45">
                  <c:v>41577</c:v>
                </c:pt>
                <c:pt idx="46">
                  <c:v>41608</c:v>
                </c:pt>
                <c:pt idx="47">
                  <c:v>41639</c:v>
                </c:pt>
                <c:pt idx="48">
                  <c:v>41670</c:v>
                </c:pt>
                <c:pt idx="49">
                  <c:v>41698</c:v>
                </c:pt>
                <c:pt idx="50">
                  <c:v>41729</c:v>
                </c:pt>
                <c:pt idx="51">
                  <c:v>41759</c:v>
                </c:pt>
                <c:pt idx="52">
                  <c:v>41790</c:v>
                </c:pt>
                <c:pt idx="53">
                  <c:v>41820</c:v>
                </c:pt>
                <c:pt idx="54">
                  <c:v>41851</c:v>
                </c:pt>
                <c:pt idx="55">
                  <c:v>41882</c:v>
                </c:pt>
                <c:pt idx="56">
                  <c:v>41912</c:v>
                </c:pt>
                <c:pt idx="57">
                  <c:v>41943</c:v>
                </c:pt>
                <c:pt idx="58">
                  <c:v>41973</c:v>
                </c:pt>
                <c:pt idx="59">
                  <c:v>42004</c:v>
                </c:pt>
              </c:numCache>
            </c:numRef>
          </c:cat>
          <c:val>
            <c:numRef>
              <c:f>Sheet1!$C$2:$C$61</c:f>
              <c:numCache>
                <c:formatCode>0</c:formatCode>
                <c:ptCount val="60"/>
                <c:pt idx="0">
                  <c:v>0</c:v>
                </c:pt>
                <c:pt idx="1">
                  <c:v>0</c:v>
                </c:pt>
                <c:pt idx="2" formatCode="General">
                  <c:v>0</c:v>
                </c:pt>
                <c:pt idx="3" formatCode="General">
                  <c:v>0</c:v>
                </c:pt>
                <c:pt idx="4" formatCode="General">
                  <c:v>0</c:v>
                </c:pt>
                <c:pt idx="5" formatCode="General">
                  <c:v>0</c:v>
                </c:pt>
                <c:pt idx="6" formatCode="General">
                  <c:v>0</c:v>
                </c:pt>
                <c:pt idx="7" formatCode="General">
                  <c:v>0</c:v>
                </c:pt>
                <c:pt idx="8" formatCode="General">
                  <c:v>0</c:v>
                </c:pt>
                <c:pt idx="9" formatCode="General">
                  <c:v>0</c:v>
                </c:pt>
                <c:pt idx="10" formatCode="General">
                  <c:v>0</c:v>
                </c:pt>
                <c:pt idx="11" formatCode="General">
                  <c:v>0</c:v>
                </c:pt>
                <c:pt idx="12" formatCode="General">
                  <c:v>0</c:v>
                </c:pt>
                <c:pt idx="13" formatCode="General">
                  <c:v>0</c:v>
                </c:pt>
                <c:pt idx="14" formatCode="General">
                  <c:v>0</c:v>
                </c:pt>
                <c:pt idx="15" formatCode="General">
                  <c:v>0</c:v>
                </c:pt>
                <c:pt idx="16" formatCode="General">
                  <c:v>0</c:v>
                </c:pt>
                <c:pt idx="17" formatCode="General">
                  <c:v>0</c:v>
                </c:pt>
                <c:pt idx="18" formatCode="General">
                  <c:v>0</c:v>
                </c:pt>
                <c:pt idx="19" formatCode="General">
                  <c:v>0</c:v>
                </c:pt>
                <c:pt idx="20" formatCode="General">
                  <c:v>0</c:v>
                </c:pt>
                <c:pt idx="21" formatCode="General">
                  <c:v>0</c:v>
                </c:pt>
                <c:pt idx="22" formatCode="General">
                  <c:v>0</c:v>
                </c:pt>
                <c:pt idx="23" formatCode="General">
                  <c:v>0</c:v>
                </c:pt>
                <c:pt idx="24" formatCode="General">
                  <c:v>0</c:v>
                </c:pt>
                <c:pt idx="25" formatCode="General">
                  <c:v>0</c:v>
                </c:pt>
                <c:pt idx="26" formatCode="General">
                  <c:v>0</c:v>
                </c:pt>
                <c:pt idx="27" formatCode="General">
                  <c:v>0</c:v>
                </c:pt>
                <c:pt idx="28" formatCode="General">
                  <c:v>0</c:v>
                </c:pt>
                <c:pt idx="29" formatCode="General">
                  <c:v>0</c:v>
                </c:pt>
                <c:pt idx="30" formatCode="General">
                  <c:v>0</c:v>
                </c:pt>
                <c:pt idx="31" formatCode="General">
                  <c:v>0</c:v>
                </c:pt>
                <c:pt idx="32" formatCode="General">
                  <c:v>0</c:v>
                </c:pt>
                <c:pt idx="33" formatCode="General">
                  <c:v>0</c:v>
                </c:pt>
                <c:pt idx="34" formatCode="General">
                  <c:v>0</c:v>
                </c:pt>
                <c:pt idx="35" formatCode="General">
                  <c:v>0</c:v>
                </c:pt>
                <c:pt idx="36" formatCode="General">
                  <c:v>0</c:v>
                </c:pt>
                <c:pt idx="37" formatCode="General">
                  <c:v>0</c:v>
                </c:pt>
                <c:pt idx="38" formatCode="General">
                  <c:v>0</c:v>
                </c:pt>
                <c:pt idx="39" formatCode="General">
                  <c:v>0</c:v>
                </c:pt>
                <c:pt idx="40" formatCode="General">
                  <c:v>0</c:v>
                </c:pt>
                <c:pt idx="41" formatCode="General">
                  <c:v>0</c:v>
                </c:pt>
                <c:pt idx="42" formatCode="General">
                  <c:v>0</c:v>
                </c:pt>
                <c:pt idx="43" formatCode="General">
                  <c:v>0</c:v>
                </c:pt>
                <c:pt idx="44" formatCode="General">
                  <c:v>0</c:v>
                </c:pt>
                <c:pt idx="45" formatCode="General">
                  <c:v>0</c:v>
                </c:pt>
                <c:pt idx="46" formatCode="General">
                  <c:v>0</c:v>
                </c:pt>
                <c:pt idx="47" formatCode="General">
                  <c:v>0</c:v>
                </c:pt>
                <c:pt idx="48" formatCode="General">
                  <c:v>0</c:v>
                </c:pt>
                <c:pt idx="49" formatCode="General">
                  <c:v>0</c:v>
                </c:pt>
                <c:pt idx="50" formatCode="General">
                  <c:v>0</c:v>
                </c:pt>
                <c:pt idx="51" formatCode="General">
                  <c:v>0</c:v>
                </c:pt>
                <c:pt idx="52" formatCode="General">
                  <c:v>0</c:v>
                </c:pt>
                <c:pt idx="53" formatCode="General">
                  <c:v>0</c:v>
                </c:pt>
                <c:pt idx="54" formatCode="General">
                  <c:v>0</c:v>
                </c:pt>
                <c:pt idx="55" formatCode="General">
                  <c:v>0</c:v>
                </c:pt>
                <c:pt idx="56" formatCode="General">
                  <c:v>0</c:v>
                </c:pt>
                <c:pt idx="57" formatCode="General">
                  <c:v>0</c:v>
                </c:pt>
                <c:pt idx="58" formatCode="General">
                  <c:v>0</c:v>
                </c:pt>
                <c:pt idx="59" formatCode="General">
                  <c:v>0</c:v>
                </c:pt>
              </c:numCache>
            </c:numRef>
          </c:val>
        </c:ser>
        <c:dLbls>
          <c:showLegendKey val="0"/>
          <c:showVal val="0"/>
          <c:showCatName val="0"/>
          <c:showSerName val="0"/>
          <c:showPercent val="0"/>
          <c:showBubbleSize val="0"/>
        </c:dLbls>
        <c:gapWidth val="0"/>
        <c:axId val="221844688"/>
        <c:axId val="221849784"/>
      </c:barChart>
      <c:dateAx>
        <c:axId val="221844688"/>
        <c:scaling>
          <c:orientation val="minMax"/>
          <c:min val="40209"/>
        </c:scaling>
        <c:delete val="0"/>
        <c:axPos val="b"/>
        <c:numFmt formatCode="[$-409]mmm\-yy;@" sourceLinked="1"/>
        <c:majorTickMark val="out"/>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21849784"/>
        <c:crossesAt val="5400"/>
        <c:auto val="1"/>
        <c:lblOffset val="100"/>
        <c:baseTimeUnit val="days"/>
        <c:majorUnit val="3"/>
        <c:majorTimeUnit val="months"/>
        <c:minorUnit val="1"/>
      </c:dateAx>
      <c:valAx>
        <c:axId val="221849784"/>
        <c:scaling>
          <c:orientation val="minMax"/>
          <c:min val="5400"/>
        </c:scaling>
        <c:delete val="0"/>
        <c:axPos val="l"/>
        <c:majorGridlines>
          <c:spPr>
            <a:ln w="9525" cap="flat" cmpd="sng" algn="ctr">
              <a:solidFill>
                <a:schemeClr val="tx1">
                  <a:lumMod val="15000"/>
                  <a:lumOff val="85000"/>
                </a:schemeClr>
              </a:solidFill>
              <a:round/>
            </a:ln>
            <a:effectLst/>
          </c:spPr>
        </c:majorGridlines>
        <c:numFmt formatCode="#,##0_);[Red]\(#,##0\)" sourceLinked="0"/>
        <c:majorTickMark val="none"/>
        <c:minorTickMark val="none"/>
        <c:tickLblPos val="nextTo"/>
        <c:spPr>
          <a:noFill/>
          <a:ln w="0">
            <a:noFill/>
          </a:ln>
          <a:effectLst/>
        </c:spPr>
        <c:txPr>
          <a:bodyPr rot="0" spcFirstLastPara="1" vertOverflow="ellipsis" wrap="square" anchor="ctr" anchorCtr="1"/>
          <a:lstStyle/>
          <a:p>
            <a:pPr>
              <a:defRPr sz="1197"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221844688"/>
        <c:crossesAt val="40178"/>
        <c:crossBetween val="between"/>
        <c:majorUnit val="100"/>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8521939953810627E-2"/>
          <c:y val="4.2222222222222223E-2"/>
          <c:w val="0.92263279445727486"/>
          <c:h val="0.85111111111111115"/>
        </c:manualLayout>
      </c:layout>
      <c:barChart>
        <c:barDir val="col"/>
        <c:grouping val="clustered"/>
        <c:varyColors val="0"/>
        <c:ser>
          <c:idx val="1"/>
          <c:order val="1"/>
          <c:tx>
            <c:strRef>
              <c:f>Sheet1!$C$1</c:f>
              <c:strCache>
                <c:ptCount val="1"/>
                <c:pt idx="0">
                  <c:v>Recession</c:v>
                </c:pt>
              </c:strCache>
            </c:strRef>
          </c:tx>
          <c:spPr>
            <a:solidFill>
              <a:srgbClr val="D0DCE2"/>
            </a:solidFill>
            <a:ln w="25584">
              <a:noFill/>
            </a:ln>
          </c:spPr>
          <c:invertIfNegative val="0"/>
          <c:cat>
            <c:strRef>
              <c:f>Sheet1!$A$2:$A$144</c:f>
              <c:strCache>
                <c:ptCount val="143"/>
                <c:pt idx="0">
                  <c:v>Jan-03</c:v>
                </c:pt>
                <c:pt idx="1">
                  <c:v>Feb-03</c:v>
                </c:pt>
                <c:pt idx="2">
                  <c:v>Mar-03</c:v>
                </c:pt>
                <c:pt idx="3">
                  <c:v>Apr-03</c:v>
                </c:pt>
                <c:pt idx="4">
                  <c:v>May-03</c:v>
                </c:pt>
                <c:pt idx="5">
                  <c:v>Jun-03</c:v>
                </c:pt>
                <c:pt idx="6">
                  <c:v>Jul-03</c:v>
                </c:pt>
                <c:pt idx="7">
                  <c:v>Aug-03</c:v>
                </c:pt>
                <c:pt idx="8">
                  <c:v>Sep-03</c:v>
                </c:pt>
                <c:pt idx="9">
                  <c:v>Oct-03</c:v>
                </c:pt>
                <c:pt idx="10">
                  <c:v>Nov-03</c:v>
                </c:pt>
                <c:pt idx="11">
                  <c:v>Dec-03</c:v>
                </c:pt>
                <c:pt idx="12">
                  <c:v>Jan-04</c:v>
                </c:pt>
                <c:pt idx="13">
                  <c:v>Feb-04</c:v>
                </c:pt>
                <c:pt idx="14">
                  <c:v>Mar-04</c:v>
                </c:pt>
                <c:pt idx="15">
                  <c:v>Apr-04</c:v>
                </c:pt>
                <c:pt idx="16">
                  <c:v>May-04</c:v>
                </c:pt>
                <c:pt idx="17">
                  <c:v>Jun-04</c:v>
                </c:pt>
                <c:pt idx="18">
                  <c:v>Jul-04</c:v>
                </c:pt>
                <c:pt idx="19">
                  <c:v>Aug-04</c:v>
                </c:pt>
                <c:pt idx="20">
                  <c:v>Sep-04</c:v>
                </c:pt>
                <c:pt idx="21">
                  <c:v>Oct-04</c:v>
                </c:pt>
                <c:pt idx="22">
                  <c:v>Nov-04</c:v>
                </c:pt>
                <c:pt idx="23">
                  <c:v>Dec-04</c:v>
                </c:pt>
                <c:pt idx="24">
                  <c:v>Jan-05</c:v>
                </c:pt>
                <c:pt idx="25">
                  <c:v>Mar-05</c:v>
                </c:pt>
                <c:pt idx="26">
                  <c:v>Mar-05</c:v>
                </c:pt>
                <c:pt idx="27">
                  <c:v>Apr-05</c:v>
                </c:pt>
                <c:pt idx="28">
                  <c:v>May-05</c:v>
                </c:pt>
                <c:pt idx="29">
                  <c:v>Jun-05</c:v>
                </c:pt>
                <c:pt idx="30">
                  <c:v>Jul-05</c:v>
                </c:pt>
                <c:pt idx="31">
                  <c:v>Aug-05</c:v>
                </c:pt>
                <c:pt idx="32">
                  <c:v>Sep-05</c:v>
                </c:pt>
                <c:pt idx="33">
                  <c:v>Oct-05</c:v>
                </c:pt>
                <c:pt idx="34">
                  <c:v>Nov-05</c:v>
                </c:pt>
                <c:pt idx="35">
                  <c:v>Dec-05</c:v>
                </c:pt>
                <c:pt idx="36">
                  <c:v>Jan-06</c:v>
                </c:pt>
                <c:pt idx="37">
                  <c:v>Mar-06</c:v>
                </c:pt>
                <c:pt idx="38">
                  <c:v>Mar-06</c:v>
                </c:pt>
                <c:pt idx="39">
                  <c:v>Apr-06</c:v>
                </c:pt>
                <c:pt idx="40">
                  <c:v>May-06</c:v>
                </c:pt>
                <c:pt idx="41">
                  <c:v>Jun-06</c:v>
                </c:pt>
                <c:pt idx="42">
                  <c:v>Jul-06</c:v>
                </c:pt>
                <c:pt idx="43">
                  <c:v>Aug-06</c:v>
                </c:pt>
                <c:pt idx="44">
                  <c:v>Sep-06</c:v>
                </c:pt>
                <c:pt idx="45">
                  <c:v>Oct-06</c:v>
                </c:pt>
                <c:pt idx="46">
                  <c:v>Nov-06</c:v>
                </c:pt>
                <c:pt idx="47">
                  <c:v>Dec-06</c:v>
                </c:pt>
                <c:pt idx="48">
                  <c:v>Jan-07</c:v>
                </c:pt>
                <c:pt idx="49">
                  <c:v>Mar-07</c:v>
                </c:pt>
                <c:pt idx="50">
                  <c:v>Mar-07</c:v>
                </c:pt>
                <c:pt idx="51">
                  <c:v>Apr-07</c:v>
                </c:pt>
                <c:pt idx="52">
                  <c:v>May-07</c:v>
                </c:pt>
                <c:pt idx="53">
                  <c:v>Jun-07</c:v>
                </c:pt>
                <c:pt idx="54">
                  <c:v>Jul-07</c:v>
                </c:pt>
                <c:pt idx="55">
                  <c:v>Aug-07</c:v>
                </c:pt>
                <c:pt idx="56">
                  <c:v>Sep-07</c:v>
                </c:pt>
                <c:pt idx="57">
                  <c:v>Oct-07</c:v>
                </c:pt>
                <c:pt idx="58">
                  <c:v>Nov-07</c:v>
                </c:pt>
                <c:pt idx="59">
                  <c:v>Dec-07</c:v>
                </c:pt>
                <c:pt idx="60">
                  <c:v>Jan-08</c:v>
                </c:pt>
                <c:pt idx="61">
                  <c:v>Feb-08</c:v>
                </c:pt>
                <c:pt idx="62">
                  <c:v>Mar-08</c:v>
                </c:pt>
                <c:pt idx="63">
                  <c:v>Apr-08</c:v>
                </c:pt>
                <c:pt idx="64">
                  <c:v>May-08</c:v>
                </c:pt>
                <c:pt idx="65">
                  <c:v>Jun-08</c:v>
                </c:pt>
                <c:pt idx="66">
                  <c:v>Jul-08</c:v>
                </c:pt>
                <c:pt idx="67">
                  <c:v>Aug-08</c:v>
                </c:pt>
                <c:pt idx="68">
                  <c:v>Sep-08</c:v>
                </c:pt>
                <c:pt idx="69">
                  <c:v>Oct-08</c:v>
                </c:pt>
                <c:pt idx="70">
                  <c:v>Nov-08</c:v>
                </c:pt>
                <c:pt idx="71">
                  <c:v>Dec-08</c:v>
                </c:pt>
                <c:pt idx="72">
                  <c:v>Jan-09</c:v>
                </c:pt>
                <c:pt idx="73">
                  <c:v>Feb-09</c:v>
                </c:pt>
                <c:pt idx="74">
                  <c:v>Mar-08</c:v>
                </c:pt>
                <c:pt idx="75">
                  <c:v>Apr-09</c:v>
                </c:pt>
                <c:pt idx="76">
                  <c:v>May-09</c:v>
                </c:pt>
                <c:pt idx="77">
                  <c:v>Jun-09</c:v>
                </c:pt>
                <c:pt idx="78">
                  <c:v>Jul-09</c:v>
                </c:pt>
                <c:pt idx="79">
                  <c:v>Aug-09</c:v>
                </c:pt>
                <c:pt idx="80">
                  <c:v>Sep-09</c:v>
                </c:pt>
                <c:pt idx="81">
                  <c:v>Oct-09</c:v>
                </c:pt>
                <c:pt idx="82">
                  <c:v>Nov-09</c:v>
                </c:pt>
                <c:pt idx="83">
                  <c:v>Dec-09</c:v>
                </c:pt>
                <c:pt idx="84">
                  <c:v>Jan-10</c:v>
                </c:pt>
                <c:pt idx="85">
                  <c:v>Feb-10</c:v>
                </c:pt>
                <c:pt idx="86">
                  <c:v>Mar-10</c:v>
                </c:pt>
                <c:pt idx="87">
                  <c:v>Apr-10</c:v>
                </c:pt>
                <c:pt idx="88">
                  <c:v>May-10</c:v>
                </c:pt>
                <c:pt idx="89">
                  <c:v>Jun-10</c:v>
                </c:pt>
                <c:pt idx="90">
                  <c:v>Jul-10</c:v>
                </c:pt>
                <c:pt idx="91">
                  <c:v>Aug-10</c:v>
                </c:pt>
                <c:pt idx="92">
                  <c:v>Sep-10</c:v>
                </c:pt>
                <c:pt idx="93">
                  <c:v>Oct-10</c:v>
                </c:pt>
                <c:pt idx="94">
                  <c:v>Nov-10</c:v>
                </c:pt>
                <c:pt idx="95">
                  <c:v>Dec-10</c:v>
                </c:pt>
                <c:pt idx="96">
                  <c:v>Jan-11</c:v>
                </c:pt>
                <c:pt idx="97">
                  <c:v>Feb-11</c:v>
                </c:pt>
                <c:pt idx="98">
                  <c:v>Mar-11</c:v>
                </c:pt>
                <c:pt idx="99">
                  <c:v>Apr-11</c:v>
                </c:pt>
                <c:pt idx="100">
                  <c:v>May-11</c:v>
                </c:pt>
                <c:pt idx="101">
                  <c:v>Jun-11</c:v>
                </c:pt>
                <c:pt idx="102">
                  <c:v>Jul-11</c:v>
                </c:pt>
                <c:pt idx="103">
                  <c:v>Aug-11</c:v>
                </c:pt>
                <c:pt idx="104">
                  <c:v>Sep-11</c:v>
                </c:pt>
                <c:pt idx="105">
                  <c:v>Oct-11</c:v>
                </c:pt>
                <c:pt idx="106">
                  <c:v>Nov-11</c:v>
                </c:pt>
                <c:pt idx="107">
                  <c:v>Dec-11</c:v>
                </c:pt>
                <c:pt idx="108">
                  <c:v>Jan-12</c:v>
                </c:pt>
                <c:pt idx="109">
                  <c:v>Feb-12</c:v>
                </c:pt>
                <c:pt idx="110">
                  <c:v>Mar-12</c:v>
                </c:pt>
                <c:pt idx="111">
                  <c:v>Apr-12</c:v>
                </c:pt>
                <c:pt idx="112">
                  <c:v>May-12</c:v>
                </c:pt>
                <c:pt idx="113">
                  <c:v>Jun-12</c:v>
                </c:pt>
                <c:pt idx="114">
                  <c:v>Jul-12</c:v>
                </c:pt>
                <c:pt idx="115">
                  <c:v>Aug-12</c:v>
                </c:pt>
                <c:pt idx="116">
                  <c:v>Sep-12</c:v>
                </c:pt>
                <c:pt idx="117">
                  <c:v>Oct-12</c:v>
                </c:pt>
                <c:pt idx="118">
                  <c:v>Nov-12</c:v>
                </c:pt>
                <c:pt idx="119">
                  <c:v>Dec-12</c:v>
                </c:pt>
                <c:pt idx="120">
                  <c:v>Jan-13</c:v>
                </c:pt>
                <c:pt idx="121">
                  <c:v>2/28/2013</c:v>
                </c:pt>
                <c:pt idx="122">
                  <c:v>Mar-13</c:v>
                </c:pt>
                <c:pt idx="123">
                  <c:v>Apr-13</c:v>
                </c:pt>
                <c:pt idx="124">
                  <c:v>May-13</c:v>
                </c:pt>
                <c:pt idx="125">
                  <c:v>Jun-13</c:v>
                </c:pt>
                <c:pt idx="126">
                  <c:v>Jul-13</c:v>
                </c:pt>
                <c:pt idx="127">
                  <c:v>Aug-13</c:v>
                </c:pt>
                <c:pt idx="128">
                  <c:v>Sep-12</c:v>
                </c:pt>
                <c:pt idx="129">
                  <c:v>Oct-13</c:v>
                </c:pt>
                <c:pt idx="130">
                  <c:v>Nov-13</c:v>
                </c:pt>
                <c:pt idx="131">
                  <c:v>Dec-13</c:v>
                </c:pt>
                <c:pt idx="132">
                  <c:v>Jan-14</c:v>
                </c:pt>
                <c:pt idx="133">
                  <c:v>Feb-14</c:v>
                </c:pt>
                <c:pt idx="134">
                  <c:v>Mar-14</c:v>
                </c:pt>
                <c:pt idx="135">
                  <c:v>Apr-14</c:v>
                </c:pt>
                <c:pt idx="136">
                  <c:v>May-14</c:v>
                </c:pt>
                <c:pt idx="137">
                  <c:v>Jun-14</c:v>
                </c:pt>
                <c:pt idx="138">
                  <c:v>Jul-14</c:v>
                </c:pt>
                <c:pt idx="139">
                  <c:v>Aug-14</c:v>
                </c:pt>
                <c:pt idx="140">
                  <c:v>Sep-14</c:v>
                </c:pt>
                <c:pt idx="141">
                  <c:v>Oct-14</c:v>
                </c:pt>
                <c:pt idx="142">
                  <c:v>Nov-14</c:v>
                </c:pt>
              </c:strCache>
            </c:strRef>
          </c:cat>
          <c:val>
            <c:numRef>
              <c:f>Sheet1!$C$2:$C$144</c:f>
              <c:numCache>
                <c:formatCode>0</c:formatCode>
                <c:ptCount val="143"/>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1</c:v>
                </c:pt>
                <c:pt idx="60">
                  <c:v>1</c:v>
                </c:pt>
                <c:pt idx="61">
                  <c:v>1</c:v>
                </c:pt>
                <c:pt idx="62">
                  <c:v>1</c:v>
                </c:pt>
                <c:pt idx="63">
                  <c:v>1</c:v>
                </c:pt>
                <c:pt idx="64">
                  <c:v>1</c:v>
                </c:pt>
                <c:pt idx="65">
                  <c:v>1</c:v>
                </c:pt>
                <c:pt idx="66">
                  <c:v>1</c:v>
                </c:pt>
                <c:pt idx="67">
                  <c:v>1</c:v>
                </c:pt>
                <c:pt idx="68">
                  <c:v>1</c:v>
                </c:pt>
                <c:pt idx="69">
                  <c:v>1</c:v>
                </c:pt>
                <c:pt idx="70">
                  <c:v>1</c:v>
                </c:pt>
                <c:pt idx="71">
                  <c:v>1</c:v>
                </c:pt>
                <c:pt idx="72">
                  <c:v>1</c:v>
                </c:pt>
                <c:pt idx="73">
                  <c:v>1</c:v>
                </c:pt>
                <c:pt idx="74">
                  <c:v>1</c:v>
                </c:pt>
                <c:pt idx="75">
                  <c:v>1</c:v>
                </c:pt>
                <c:pt idx="76">
                  <c:v>1</c:v>
                </c:pt>
                <c:pt idx="77">
                  <c:v>1</c:v>
                </c:pt>
                <c:pt idx="78">
                  <c:v>0</c:v>
                </c:pt>
                <c:pt idx="79">
                  <c:v>0</c:v>
                </c:pt>
                <c:pt idx="80">
                  <c:v>0</c:v>
                </c:pt>
                <c:pt idx="81">
                  <c:v>0</c:v>
                </c:pt>
                <c:pt idx="82">
                  <c:v>0</c:v>
                </c:pt>
                <c:pt idx="83">
                  <c:v>0</c:v>
                </c:pt>
                <c:pt idx="84">
                  <c:v>0</c:v>
                </c:pt>
                <c:pt idx="85">
                  <c:v>0</c:v>
                </c:pt>
                <c:pt idx="86" formatCode="General">
                  <c:v>0</c:v>
                </c:pt>
                <c:pt idx="87" formatCode="General">
                  <c:v>0</c:v>
                </c:pt>
                <c:pt idx="88" formatCode="General">
                  <c:v>0</c:v>
                </c:pt>
                <c:pt idx="89" formatCode="General">
                  <c:v>0</c:v>
                </c:pt>
                <c:pt idx="90" formatCode="General">
                  <c:v>0</c:v>
                </c:pt>
                <c:pt idx="91" formatCode="General">
                  <c:v>0</c:v>
                </c:pt>
                <c:pt idx="92" formatCode="General">
                  <c:v>0</c:v>
                </c:pt>
                <c:pt idx="93" formatCode="General">
                  <c:v>0</c:v>
                </c:pt>
                <c:pt idx="94" formatCode="General">
                  <c:v>0</c:v>
                </c:pt>
                <c:pt idx="95" formatCode="General">
                  <c:v>0</c:v>
                </c:pt>
                <c:pt idx="96" formatCode="General">
                  <c:v>0</c:v>
                </c:pt>
                <c:pt idx="97" formatCode="General">
                  <c:v>0</c:v>
                </c:pt>
                <c:pt idx="98" formatCode="General">
                  <c:v>0</c:v>
                </c:pt>
                <c:pt idx="99" formatCode="General">
                  <c:v>0</c:v>
                </c:pt>
                <c:pt idx="100" formatCode="General">
                  <c:v>0</c:v>
                </c:pt>
                <c:pt idx="101" formatCode="General">
                  <c:v>0</c:v>
                </c:pt>
                <c:pt idx="102" formatCode="General">
                  <c:v>0</c:v>
                </c:pt>
                <c:pt idx="103" formatCode="General">
                  <c:v>0</c:v>
                </c:pt>
                <c:pt idx="104" formatCode="General">
                  <c:v>0</c:v>
                </c:pt>
                <c:pt idx="105" formatCode="General">
                  <c:v>0</c:v>
                </c:pt>
                <c:pt idx="106" formatCode="General">
                  <c:v>0</c:v>
                </c:pt>
                <c:pt idx="107" formatCode="General">
                  <c:v>0</c:v>
                </c:pt>
                <c:pt idx="108" formatCode="General">
                  <c:v>0</c:v>
                </c:pt>
                <c:pt idx="109" formatCode="General">
                  <c:v>0</c:v>
                </c:pt>
                <c:pt idx="110" formatCode="General">
                  <c:v>0</c:v>
                </c:pt>
                <c:pt idx="111" formatCode="General">
                  <c:v>0</c:v>
                </c:pt>
                <c:pt idx="112" formatCode="General">
                  <c:v>0</c:v>
                </c:pt>
                <c:pt idx="113" formatCode="General">
                  <c:v>0</c:v>
                </c:pt>
                <c:pt idx="114" formatCode="General">
                  <c:v>0</c:v>
                </c:pt>
                <c:pt idx="115" formatCode="General">
                  <c:v>0</c:v>
                </c:pt>
                <c:pt idx="116" formatCode="General">
                  <c:v>0</c:v>
                </c:pt>
                <c:pt idx="117" formatCode="General">
                  <c:v>0</c:v>
                </c:pt>
                <c:pt idx="118" formatCode="General">
                  <c:v>0</c:v>
                </c:pt>
                <c:pt idx="119" formatCode="General">
                  <c:v>0</c:v>
                </c:pt>
                <c:pt idx="120" formatCode="General">
                  <c:v>0</c:v>
                </c:pt>
                <c:pt idx="121" formatCode="General">
                  <c:v>0</c:v>
                </c:pt>
                <c:pt idx="122" formatCode="General">
                  <c:v>0</c:v>
                </c:pt>
                <c:pt idx="123" formatCode="General">
                  <c:v>0</c:v>
                </c:pt>
                <c:pt idx="124" formatCode="General">
                  <c:v>0</c:v>
                </c:pt>
                <c:pt idx="125" formatCode="General">
                  <c:v>0</c:v>
                </c:pt>
                <c:pt idx="126" formatCode="General">
                  <c:v>0</c:v>
                </c:pt>
                <c:pt idx="127" formatCode="General">
                  <c:v>0</c:v>
                </c:pt>
                <c:pt idx="128" formatCode="General">
                  <c:v>0</c:v>
                </c:pt>
                <c:pt idx="129" formatCode="General">
                  <c:v>0</c:v>
                </c:pt>
                <c:pt idx="130" formatCode="General">
                  <c:v>0</c:v>
                </c:pt>
                <c:pt idx="131" formatCode="General">
                  <c:v>0</c:v>
                </c:pt>
                <c:pt idx="132" formatCode="General">
                  <c:v>0</c:v>
                </c:pt>
                <c:pt idx="133" formatCode="General">
                  <c:v>0</c:v>
                </c:pt>
                <c:pt idx="134" formatCode="General">
                  <c:v>0</c:v>
                </c:pt>
                <c:pt idx="135" formatCode="General">
                  <c:v>0</c:v>
                </c:pt>
                <c:pt idx="136" formatCode="General">
                  <c:v>0</c:v>
                </c:pt>
                <c:pt idx="137" formatCode="General">
                  <c:v>0</c:v>
                </c:pt>
                <c:pt idx="138" formatCode="General">
                  <c:v>0</c:v>
                </c:pt>
                <c:pt idx="139" formatCode="General">
                  <c:v>0</c:v>
                </c:pt>
                <c:pt idx="140" formatCode="General">
                  <c:v>0</c:v>
                </c:pt>
                <c:pt idx="141" formatCode="General">
                  <c:v>0</c:v>
                </c:pt>
                <c:pt idx="142" formatCode="General">
                  <c:v>0</c:v>
                </c:pt>
              </c:numCache>
            </c:numRef>
          </c:val>
        </c:ser>
        <c:dLbls>
          <c:showLegendKey val="0"/>
          <c:showVal val="0"/>
          <c:showCatName val="0"/>
          <c:showSerName val="0"/>
          <c:showPercent val="0"/>
          <c:showBubbleSize val="0"/>
        </c:dLbls>
        <c:gapWidth val="0"/>
        <c:axId val="221845080"/>
        <c:axId val="221844296"/>
      </c:barChart>
      <c:lineChart>
        <c:grouping val="standard"/>
        <c:varyColors val="0"/>
        <c:ser>
          <c:idx val="0"/>
          <c:order val="0"/>
          <c:tx>
            <c:strRef>
              <c:f>Sheet1!$B$1</c:f>
              <c:strCache>
                <c:ptCount val="1"/>
                <c:pt idx="0">
                  <c:v>Yield</c:v>
                </c:pt>
              </c:strCache>
            </c:strRef>
          </c:tx>
          <c:spPr>
            <a:ln w="38376">
              <a:solidFill>
                <a:schemeClr val="accent1"/>
              </a:solidFill>
              <a:prstDash val="solid"/>
            </a:ln>
          </c:spPr>
          <c:marker>
            <c:symbol val="none"/>
          </c:marker>
          <c:cat>
            <c:strRef>
              <c:f>Sheet1!$A$2:$A$144</c:f>
              <c:strCache>
                <c:ptCount val="143"/>
                <c:pt idx="0">
                  <c:v>Jan-03</c:v>
                </c:pt>
                <c:pt idx="1">
                  <c:v>Feb-03</c:v>
                </c:pt>
                <c:pt idx="2">
                  <c:v>Mar-03</c:v>
                </c:pt>
                <c:pt idx="3">
                  <c:v>Apr-03</c:v>
                </c:pt>
                <c:pt idx="4">
                  <c:v>May-03</c:v>
                </c:pt>
                <c:pt idx="5">
                  <c:v>Jun-03</c:v>
                </c:pt>
                <c:pt idx="6">
                  <c:v>Jul-03</c:v>
                </c:pt>
                <c:pt idx="7">
                  <c:v>Aug-03</c:v>
                </c:pt>
                <c:pt idx="8">
                  <c:v>Sep-03</c:v>
                </c:pt>
                <c:pt idx="9">
                  <c:v>Oct-03</c:v>
                </c:pt>
                <c:pt idx="10">
                  <c:v>Nov-03</c:v>
                </c:pt>
                <c:pt idx="11">
                  <c:v>Dec-03</c:v>
                </c:pt>
                <c:pt idx="12">
                  <c:v>Jan-04</c:v>
                </c:pt>
                <c:pt idx="13">
                  <c:v>Feb-04</c:v>
                </c:pt>
                <c:pt idx="14">
                  <c:v>Mar-04</c:v>
                </c:pt>
                <c:pt idx="15">
                  <c:v>Apr-04</c:v>
                </c:pt>
                <c:pt idx="16">
                  <c:v>May-04</c:v>
                </c:pt>
                <c:pt idx="17">
                  <c:v>Jun-04</c:v>
                </c:pt>
                <c:pt idx="18">
                  <c:v>Jul-04</c:v>
                </c:pt>
                <c:pt idx="19">
                  <c:v>Aug-04</c:v>
                </c:pt>
                <c:pt idx="20">
                  <c:v>Sep-04</c:v>
                </c:pt>
                <c:pt idx="21">
                  <c:v>Oct-04</c:v>
                </c:pt>
                <c:pt idx="22">
                  <c:v>Nov-04</c:v>
                </c:pt>
                <c:pt idx="23">
                  <c:v>Dec-04</c:v>
                </c:pt>
                <c:pt idx="24">
                  <c:v>Jan-05</c:v>
                </c:pt>
                <c:pt idx="25">
                  <c:v>Mar-05</c:v>
                </c:pt>
                <c:pt idx="26">
                  <c:v>Mar-05</c:v>
                </c:pt>
                <c:pt idx="27">
                  <c:v>Apr-05</c:v>
                </c:pt>
                <c:pt idx="28">
                  <c:v>May-05</c:v>
                </c:pt>
                <c:pt idx="29">
                  <c:v>Jun-05</c:v>
                </c:pt>
                <c:pt idx="30">
                  <c:v>Jul-05</c:v>
                </c:pt>
                <c:pt idx="31">
                  <c:v>Aug-05</c:v>
                </c:pt>
                <c:pt idx="32">
                  <c:v>Sep-05</c:v>
                </c:pt>
                <c:pt idx="33">
                  <c:v>Oct-05</c:v>
                </c:pt>
                <c:pt idx="34">
                  <c:v>Nov-05</c:v>
                </c:pt>
                <c:pt idx="35">
                  <c:v>Dec-05</c:v>
                </c:pt>
                <c:pt idx="36">
                  <c:v>Jan-06</c:v>
                </c:pt>
                <c:pt idx="37">
                  <c:v>Mar-06</c:v>
                </c:pt>
                <c:pt idx="38">
                  <c:v>Mar-06</c:v>
                </c:pt>
                <c:pt idx="39">
                  <c:v>Apr-06</c:v>
                </c:pt>
                <c:pt idx="40">
                  <c:v>May-06</c:v>
                </c:pt>
                <c:pt idx="41">
                  <c:v>Jun-06</c:v>
                </c:pt>
                <c:pt idx="42">
                  <c:v>Jul-06</c:v>
                </c:pt>
                <c:pt idx="43">
                  <c:v>Aug-06</c:v>
                </c:pt>
                <c:pt idx="44">
                  <c:v>Sep-06</c:v>
                </c:pt>
                <c:pt idx="45">
                  <c:v>Oct-06</c:v>
                </c:pt>
                <c:pt idx="46">
                  <c:v>Nov-06</c:v>
                </c:pt>
                <c:pt idx="47">
                  <c:v>Dec-06</c:v>
                </c:pt>
                <c:pt idx="48">
                  <c:v>Jan-07</c:v>
                </c:pt>
                <c:pt idx="49">
                  <c:v>Mar-07</c:v>
                </c:pt>
                <c:pt idx="50">
                  <c:v>Mar-07</c:v>
                </c:pt>
                <c:pt idx="51">
                  <c:v>Apr-07</c:v>
                </c:pt>
                <c:pt idx="52">
                  <c:v>May-07</c:v>
                </c:pt>
                <c:pt idx="53">
                  <c:v>Jun-07</c:v>
                </c:pt>
                <c:pt idx="54">
                  <c:v>Jul-07</c:v>
                </c:pt>
                <c:pt idx="55">
                  <c:v>Aug-07</c:v>
                </c:pt>
                <c:pt idx="56">
                  <c:v>Sep-07</c:v>
                </c:pt>
                <c:pt idx="57">
                  <c:v>Oct-07</c:v>
                </c:pt>
                <c:pt idx="58">
                  <c:v>Nov-07</c:v>
                </c:pt>
                <c:pt idx="59">
                  <c:v>Dec-07</c:v>
                </c:pt>
                <c:pt idx="60">
                  <c:v>Jan-08</c:v>
                </c:pt>
                <c:pt idx="61">
                  <c:v>Feb-08</c:v>
                </c:pt>
                <c:pt idx="62">
                  <c:v>Mar-08</c:v>
                </c:pt>
                <c:pt idx="63">
                  <c:v>Apr-08</c:v>
                </c:pt>
                <c:pt idx="64">
                  <c:v>May-08</c:v>
                </c:pt>
                <c:pt idx="65">
                  <c:v>Jun-08</c:v>
                </c:pt>
                <c:pt idx="66">
                  <c:v>Jul-08</c:v>
                </c:pt>
                <c:pt idx="67">
                  <c:v>Aug-08</c:v>
                </c:pt>
                <c:pt idx="68">
                  <c:v>Sep-08</c:v>
                </c:pt>
                <c:pt idx="69">
                  <c:v>Oct-08</c:v>
                </c:pt>
                <c:pt idx="70">
                  <c:v>Nov-08</c:v>
                </c:pt>
                <c:pt idx="71">
                  <c:v>Dec-08</c:v>
                </c:pt>
                <c:pt idx="72">
                  <c:v>Jan-09</c:v>
                </c:pt>
                <c:pt idx="73">
                  <c:v>Feb-09</c:v>
                </c:pt>
                <c:pt idx="74">
                  <c:v>Mar-08</c:v>
                </c:pt>
                <c:pt idx="75">
                  <c:v>Apr-09</c:v>
                </c:pt>
                <c:pt idx="76">
                  <c:v>May-09</c:v>
                </c:pt>
                <c:pt idx="77">
                  <c:v>Jun-09</c:v>
                </c:pt>
                <c:pt idx="78">
                  <c:v>Jul-09</c:v>
                </c:pt>
                <c:pt idx="79">
                  <c:v>Aug-09</c:v>
                </c:pt>
                <c:pt idx="80">
                  <c:v>Sep-09</c:v>
                </c:pt>
                <c:pt idx="81">
                  <c:v>Oct-09</c:v>
                </c:pt>
                <c:pt idx="82">
                  <c:v>Nov-09</c:v>
                </c:pt>
                <c:pt idx="83">
                  <c:v>Dec-09</c:v>
                </c:pt>
                <c:pt idx="84">
                  <c:v>Jan-10</c:v>
                </c:pt>
                <c:pt idx="85">
                  <c:v>Feb-10</c:v>
                </c:pt>
                <c:pt idx="86">
                  <c:v>Mar-10</c:v>
                </c:pt>
                <c:pt idx="87">
                  <c:v>Apr-10</c:v>
                </c:pt>
                <c:pt idx="88">
                  <c:v>May-10</c:v>
                </c:pt>
                <c:pt idx="89">
                  <c:v>Jun-10</c:v>
                </c:pt>
                <c:pt idx="90">
                  <c:v>Jul-10</c:v>
                </c:pt>
                <c:pt idx="91">
                  <c:v>Aug-10</c:v>
                </c:pt>
                <c:pt idx="92">
                  <c:v>Sep-10</c:v>
                </c:pt>
                <c:pt idx="93">
                  <c:v>Oct-10</c:v>
                </c:pt>
                <c:pt idx="94">
                  <c:v>Nov-10</c:v>
                </c:pt>
                <c:pt idx="95">
                  <c:v>Dec-10</c:v>
                </c:pt>
                <c:pt idx="96">
                  <c:v>Jan-11</c:v>
                </c:pt>
                <c:pt idx="97">
                  <c:v>Feb-11</c:v>
                </c:pt>
                <c:pt idx="98">
                  <c:v>Mar-11</c:v>
                </c:pt>
                <c:pt idx="99">
                  <c:v>Apr-11</c:v>
                </c:pt>
                <c:pt idx="100">
                  <c:v>May-11</c:v>
                </c:pt>
                <c:pt idx="101">
                  <c:v>Jun-11</c:v>
                </c:pt>
                <c:pt idx="102">
                  <c:v>Jul-11</c:v>
                </c:pt>
                <c:pt idx="103">
                  <c:v>Aug-11</c:v>
                </c:pt>
                <c:pt idx="104">
                  <c:v>Sep-11</c:v>
                </c:pt>
                <c:pt idx="105">
                  <c:v>Oct-11</c:v>
                </c:pt>
                <c:pt idx="106">
                  <c:v>Nov-11</c:v>
                </c:pt>
                <c:pt idx="107">
                  <c:v>Dec-11</c:v>
                </c:pt>
                <c:pt idx="108">
                  <c:v>Jan-12</c:v>
                </c:pt>
                <c:pt idx="109">
                  <c:v>Feb-12</c:v>
                </c:pt>
                <c:pt idx="110">
                  <c:v>Mar-12</c:v>
                </c:pt>
                <c:pt idx="111">
                  <c:v>Apr-12</c:v>
                </c:pt>
                <c:pt idx="112">
                  <c:v>May-12</c:v>
                </c:pt>
                <c:pt idx="113">
                  <c:v>Jun-12</c:v>
                </c:pt>
                <c:pt idx="114">
                  <c:v>Jul-12</c:v>
                </c:pt>
                <c:pt idx="115">
                  <c:v>Aug-12</c:v>
                </c:pt>
                <c:pt idx="116">
                  <c:v>Sep-12</c:v>
                </c:pt>
                <c:pt idx="117">
                  <c:v>Oct-12</c:v>
                </c:pt>
                <c:pt idx="118">
                  <c:v>Nov-12</c:v>
                </c:pt>
                <c:pt idx="119">
                  <c:v>Dec-12</c:v>
                </c:pt>
                <c:pt idx="120">
                  <c:v>Jan-13</c:v>
                </c:pt>
                <c:pt idx="121">
                  <c:v>2/28/2013</c:v>
                </c:pt>
                <c:pt idx="122">
                  <c:v>Mar-13</c:v>
                </c:pt>
                <c:pt idx="123">
                  <c:v>Apr-13</c:v>
                </c:pt>
                <c:pt idx="124">
                  <c:v>May-13</c:v>
                </c:pt>
                <c:pt idx="125">
                  <c:v>Jun-13</c:v>
                </c:pt>
                <c:pt idx="126">
                  <c:v>Jul-13</c:v>
                </c:pt>
                <c:pt idx="127">
                  <c:v>Aug-13</c:v>
                </c:pt>
                <c:pt idx="128">
                  <c:v>Sep-12</c:v>
                </c:pt>
                <c:pt idx="129">
                  <c:v>Oct-13</c:v>
                </c:pt>
                <c:pt idx="130">
                  <c:v>Nov-13</c:v>
                </c:pt>
                <c:pt idx="131">
                  <c:v>Dec-13</c:v>
                </c:pt>
                <c:pt idx="132">
                  <c:v>Jan-14</c:v>
                </c:pt>
                <c:pt idx="133">
                  <c:v>Feb-14</c:v>
                </c:pt>
                <c:pt idx="134">
                  <c:v>Mar-14</c:v>
                </c:pt>
                <c:pt idx="135">
                  <c:v>Apr-14</c:v>
                </c:pt>
                <c:pt idx="136">
                  <c:v>May-14</c:v>
                </c:pt>
                <c:pt idx="137">
                  <c:v>Jun-14</c:v>
                </c:pt>
                <c:pt idx="138">
                  <c:v>Jul-14</c:v>
                </c:pt>
                <c:pt idx="139">
                  <c:v>Aug-14</c:v>
                </c:pt>
                <c:pt idx="140">
                  <c:v>Sep-14</c:v>
                </c:pt>
                <c:pt idx="141">
                  <c:v>Oct-14</c:v>
                </c:pt>
                <c:pt idx="142">
                  <c:v>Nov-14</c:v>
                </c:pt>
              </c:strCache>
            </c:strRef>
          </c:cat>
          <c:val>
            <c:numRef>
              <c:f>Sheet1!$B$2:$B$144</c:f>
              <c:numCache>
                <c:formatCode>General</c:formatCode>
                <c:ptCount val="143"/>
                <c:pt idx="0">
                  <c:v>6704</c:v>
                </c:pt>
                <c:pt idx="1">
                  <c:v>6667</c:v>
                </c:pt>
                <c:pt idx="2">
                  <c:v>6654</c:v>
                </c:pt>
                <c:pt idx="3">
                  <c:v>6689</c:v>
                </c:pt>
                <c:pt idx="4">
                  <c:v>6706</c:v>
                </c:pt>
                <c:pt idx="5">
                  <c:v>6723</c:v>
                </c:pt>
                <c:pt idx="6">
                  <c:v>6735</c:v>
                </c:pt>
                <c:pt idx="7">
                  <c:v>6760</c:v>
                </c:pt>
                <c:pt idx="8">
                  <c:v>6783</c:v>
                </c:pt>
                <c:pt idx="9">
                  <c:v>6784</c:v>
                </c:pt>
                <c:pt idx="10">
                  <c:v>6796</c:v>
                </c:pt>
                <c:pt idx="11">
                  <c:v>6827</c:v>
                </c:pt>
                <c:pt idx="12">
                  <c:v>6848</c:v>
                </c:pt>
                <c:pt idx="13">
                  <c:v>6838</c:v>
                </c:pt>
                <c:pt idx="14">
                  <c:v>6887</c:v>
                </c:pt>
                <c:pt idx="15">
                  <c:v>6901</c:v>
                </c:pt>
                <c:pt idx="16">
                  <c:v>6948</c:v>
                </c:pt>
                <c:pt idx="17">
                  <c:v>6962</c:v>
                </c:pt>
                <c:pt idx="18">
                  <c:v>6977</c:v>
                </c:pt>
                <c:pt idx="19">
                  <c:v>7003</c:v>
                </c:pt>
                <c:pt idx="20">
                  <c:v>7029</c:v>
                </c:pt>
                <c:pt idx="21">
                  <c:v>7077</c:v>
                </c:pt>
                <c:pt idx="22">
                  <c:v>7091</c:v>
                </c:pt>
                <c:pt idx="23">
                  <c:v>7117</c:v>
                </c:pt>
                <c:pt idx="24">
                  <c:v>7095</c:v>
                </c:pt>
                <c:pt idx="25">
                  <c:v>7153</c:v>
                </c:pt>
                <c:pt idx="26">
                  <c:v>7181</c:v>
                </c:pt>
                <c:pt idx="27">
                  <c:v>7266</c:v>
                </c:pt>
                <c:pt idx="28">
                  <c:v>7294</c:v>
                </c:pt>
                <c:pt idx="29">
                  <c:v>7333</c:v>
                </c:pt>
                <c:pt idx="30">
                  <c:v>7353</c:v>
                </c:pt>
                <c:pt idx="31">
                  <c:v>7394</c:v>
                </c:pt>
                <c:pt idx="32">
                  <c:v>7415</c:v>
                </c:pt>
                <c:pt idx="33">
                  <c:v>7460</c:v>
                </c:pt>
                <c:pt idx="34">
                  <c:v>7524</c:v>
                </c:pt>
                <c:pt idx="35">
                  <c:v>7533</c:v>
                </c:pt>
                <c:pt idx="36">
                  <c:v>7601</c:v>
                </c:pt>
                <c:pt idx="37">
                  <c:v>7664</c:v>
                </c:pt>
                <c:pt idx="38">
                  <c:v>7689</c:v>
                </c:pt>
                <c:pt idx="39">
                  <c:v>7726</c:v>
                </c:pt>
                <c:pt idx="40">
                  <c:v>7713</c:v>
                </c:pt>
                <c:pt idx="41">
                  <c:v>7699</c:v>
                </c:pt>
                <c:pt idx="42">
                  <c:v>7712</c:v>
                </c:pt>
                <c:pt idx="43">
                  <c:v>7720</c:v>
                </c:pt>
                <c:pt idx="44">
                  <c:v>7718</c:v>
                </c:pt>
                <c:pt idx="45">
                  <c:v>7682</c:v>
                </c:pt>
                <c:pt idx="46">
                  <c:v>7666</c:v>
                </c:pt>
                <c:pt idx="47">
                  <c:v>7685</c:v>
                </c:pt>
                <c:pt idx="48">
                  <c:v>7725</c:v>
                </c:pt>
                <c:pt idx="49">
                  <c:v>7626</c:v>
                </c:pt>
                <c:pt idx="50">
                  <c:v>7706</c:v>
                </c:pt>
                <c:pt idx="51">
                  <c:v>7686</c:v>
                </c:pt>
                <c:pt idx="52">
                  <c:v>7673</c:v>
                </c:pt>
                <c:pt idx="53">
                  <c:v>7687</c:v>
                </c:pt>
                <c:pt idx="54">
                  <c:v>7660</c:v>
                </c:pt>
                <c:pt idx="55">
                  <c:v>7610</c:v>
                </c:pt>
                <c:pt idx="56">
                  <c:v>7577</c:v>
                </c:pt>
                <c:pt idx="57">
                  <c:v>7565</c:v>
                </c:pt>
                <c:pt idx="58">
                  <c:v>7523</c:v>
                </c:pt>
                <c:pt idx="59">
                  <c:v>7490</c:v>
                </c:pt>
                <c:pt idx="60">
                  <c:v>7476</c:v>
                </c:pt>
                <c:pt idx="61">
                  <c:v>7453</c:v>
                </c:pt>
                <c:pt idx="62">
                  <c:v>7406</c:v>
                </c:pt>
                <c:pt idx="63">
                  <c:v>7327</c:v>
                </c:pt>
                <c:pt idx="64">
                  <c:v>7274</c:v>
                </c:pt>
                <c:pt idx="65">
                  <c:v>7213</c:v>
                </c:pt>
                <c:pt idx="66">
                  <c:v>7160</c:v>
                </c:pt>
                <c:pt idx="67">
                  <c:v>7114</c:v>
                </c:pt>
                <c:pt idx="68">
                  <c:v>7044</c:v>
                </c:pt>
                <c:pt idx="69">
                  <c:v>6967</c:v>
                </c:pt>
                <c:pt idx="70">
                  <c:v>6813</c:v>
                </c:pt>
                <c:pt idx="71">
                  <c:v>6701</c:v>
                </c:pt>
                <c:pt idx="72">
                  <c:v>6554</c:v>
                </c:pt>
                <c:pt idx="73">
                  <c:v>6453</c:v>
                </c:pt>
                <c:pt idx="74">
                  <c:v>6291</c:v>
                </c:pt>
                <c:pt idx="75">
                  <c:v>6149</c:v>
                </c:pt>
                <c:pt idx="76">
                  <c:v>6103</c:v>
                </c:pt>
                <c:pt idx="77">
                  <c:v>6008</c:v>
                </c:pt>
                <c:pt idx="78">
                  <c:v>5928</c:v>
                </c:pt>
                <c:pt idx="79">
                  <c:v>5851</c:v>
                </c:pt>
                <c:pt idx="80">
                  <c:v>5785</c:v>
                </c:pt>
                <c:pt idx="81">
                  <c:v>5724</c:v>
                </c:pt>
                <c:pt idx="82">
                  <c:v>5693</c:v>
                </c:pt>
                <c:pt idx="83">
                  <c:v>5650</c:v>
                </c:pt>
                <c:pt idx="84">
                  <c:v>5587</c:v>
                </c:pt>
                <c:pt idx="85">
                  <c:v>5508</c:v>
                </c:pt>
                <c:pt idx="86">
                  <c:v>5536</c:v>
                </c:pt>
                <c:pt idx="87">
                  <c:v>5555</c:v>
                </c:pt>
                <c:pt idx="88">
                  <c:v>5524</c:v>
                </c:pt>
                <c:pt idx="89">
                  <c:v>5512</c:v>
                </c:pt>
                <c:pt idx="90">
                  <c:v>5502</c:v>
                </c:pt>
                <c:pt idx="91">
                  <c:v>5525</c:v>
                </c:pt>
                <c:pt idx="92">
                  <c:v>5503</c:v>
                </c:pt>
                <c:pt idx="93">
                  <c:v>5507</c:v>
                </c:pt>
                <c:pt idx="94">
                  <c:v>5504</c:v>
                </c:pt>
                <c:pt idx="95">
                  <c:v>5462</c:v>
                </c:pt>
                <c:pt idx="96">
                  <c:v>5432</c:v>
                </c:pt>
                <c:pt idx="97">
                  <c:v>5464</c:v>
                </c:pt>
                <c:pt idx="98">
                  <c:v>5475</c:v>
                </c:pt>
                <c:pt idx="99">
                  <c:v>5496</c:v>
                </c:pt>
                <c:pt idx="100">
                  <c:v>5520</c:v>
                </c:pt>
                <c:pt idx="101">
                  <c:v>5524</c:v>
                </c:pt>
                <c:pt idx="102">
                  <c:v>5551</c:v>
                </c:pt>
                <c:pt idx="103">
                  <c:v>5553</c:v>
                </c:pt>
                <c:pt idx="104">
                  <c:v>5590</c:v>
                </c:pt>
                <c:pt idx="105">
                  <c:v>5584</c:v>
                </c:pt>
                <c:pt idx="106">
                  <c:v>5585</c:v>
                </c:pt>
                <c:pt idx="107">
                  <c:v>5606</c:v>
                </c:pt>
                <c:pt idx="108">
                  <c:v>5627</c:v>
                </c:pt>
                <c:pt idx="109">
                  <c:v>5622</c:v>
                </c:pt>
                <c:pt idx="110">
                  <c:v>5627</c:v>
                </c:pt>
                <c:pt idx="111">
                  <c:v>5630</c:v>
                </c:pt>
                <c:pt idx="112">
                  <c:v>5613</c:v>
                </c:pt>
                <c:pt idx="113">
                  <c:v>5620</c:v>
                </c:pt>
                <c:pt idx="114">
                  <c:v>5635</c:v>
                </c:pt>
                <c:pt idx="115">
                  <c:v>5647</c:v>
                </c:pt>
                <c:pt idx="116">
                  <c:v>5648</c:v>
                </c:pt>
                <c:pt idx="117">
                  <c:v>5666</c:v>
                </c:pt>
                <c:pt idx="118">
                  <c:v>5687</c:v>
                </c:pt>
                <c:pt idx="119">
                  <c:v>5720</c:v>
                </c:pt>
                <c:pt idx="120">
                  <c:v>5743</c:v>
                </c:pt>
                <c:pt idx="121">
                  <c:v>5789</c:v>
                </c:pt>
                <c:pt idx="122">
                  <c:v>5813</c:v>
                </c:pt>
                <c:pt idx="123">
                  <c:v>5811</c:v>
                </c:pt>
                <c:pt idx="124">
                  <c:v>5816</c:v>
                </c:pt>
                <c:pt idx="125">
                  <c:v>5829</c:v>
                </c:pt>
                <c:pt idx="126">
                  <c:v>5830</c:v>
                </c:pt>
                <c:pt idx="127">
                  <c:v>5836</c:v>
                </c:pt>
                <c:pt idx="128">
                  <c:v>5849</c:v>
                </c:pt>
                <c:pt idx="129">
                  <c:v>5864</c:v>
                </c:pt>
                <c:pt idx="130">
                  <c:v>5896</c:v>
                </c:pt>
                <c:pt idx="131">
                  <c:v>5876</c:v>
                </c:pt>
                <c:pt idx="132">
                  <c:v>5927</c:v>
                </c:pt>
                <c:pt idx="133">
                  <c:v>5951</c:v>
                </c:pt>
                <c:pt idx="134">
                  <c:v>5964</c:v>
                </c:pt>
                <c:pt idx="135">
                  <c:v>6000</c:v>
                </c:pt>
                <c:pt idx="136">
                  <c:v>6009</c:v>
                </c:pt>
                <c:pt idx="137">
                  <c:v>6017</c:v>
                </c:pt>
                <c:pt idx="138">
                  <c:v>6047</c:v>
                </c:pt>
                <c:pt idx="139">
                  <c:v>6064</c:v>
                </c:pt>
                <c:pt idx="140">
                  <c:v>6082</c:v>
                </c:pt>
                <c:pt idx="141">
                  <c:v>6098</c:v>
                </c:pt>
                <c:pt idx="142">
                  <c:v>6118</c:v>
                </c:pt>
              </c:numCache>
            </c:numRef>
          </c:val>
          <c:smooth val="1"/>
        </c:ser>
        <c:dLbls>
          <c:showLegendKey val="0"/>
          <c:showVal val="0"/>
          <c:showCatName val="0"/>
          <c:showSerName val="0"/>
          <c:showPercent val="0"/>
          <c:showBubbleSize val="0"/>
        </c:dLbls>
        <c:marker val="1"/>
        <c:smooth val="0"/>
        <c:axId val="221843512"/>
        <c:axId val="221843904"/>
      </c:lineChart>
      <c:catAx>
        <c:axId val="221843512"/>
        <c:scaling>
          <c:orientation val="minMax"/>
        </c:scaling>
        <c:delete val="0"/>
        <c:axPos val="b"/>
        <c:numFmt formatCode="\'yy" sourceLinked="0"/>
        <c:majorTickMark val="none"/>
        <c:minorTickMark val="none"/>
        <c:tickLblPos val="nextTo"/>
        <c:spPr>
          <a:ln w="25584">
            <a:solidFill>
              <a:srgbClr val="000000"/>
            </a:solidFill>
            <a:prstDash val="solid"/>
          </a:ln>
        </c:spPr>
        <c:txPr>
          <a:bodyPr rot="-5400000" vert="horz"/>
          <a:lstStyle/>
          <a:p>
            <a:pPr>
              <a:defRPr sz="1410" b="0" i="0" u="none" strike="noStrike" baseline="0">
                <a:solidFill>
                  <a:srgbClr val="000000"/>
                </a:solidFill>
                <a:latin typeface="Arial"/>
                <a:ea typeface="Arial"/>
                <a:cs typeface="Arial"/>
              </a:defRPr>
            </a:pPr>
            <a:endParaRPr lang="en-US"/>
          </a:p>
        </c:txPr>
        <c:crossAx val="221843904"/>
        <c:crosses val="autoZero"/>
        <c:auto val="1"/>
        <c:lblAlgn val="ctr"/>
        <c:lblOffset val="100"/>
        <c:tickLblSkip val="12"/>
        <c:tickMarkSkip val="1"/>
        <c:noMultiLvlLbl val="0"/>
      </c:catAx>
      <c:valAx>
        <c:axId val="221843904"/>
        <c:scaling>
          <c:orientation val="minMax"/>
          <c:min val="5000"/>
        </c:scaling>
        <c:delete val="0"/>
        <c:axPos val="l"/>
        <c:majorGridlines>
          <c:spPr>
            <a:ln w="3198">
              <a:solidFill>
                <a:schemeClr val="tx1"/>
              </a:solidFill>
              <a:prstDash val="solid"/>
            </a:ln>
          </c:spPr>
        </c:majorGridlines>
        <c:numFmt formatCode="#,##0" sourceLinked="0"/>
        <c:majorTickMark val="none"/>
        <c:minorTickMark val="none"/>
        <c:tickLblPos val="nextTo"/>
        <c:spPr>
          <a:ln w="25584">
            <a:solidFill>
              <a:srgbClr val="000000"/>
            </a:solidFill>
            <a:prstDash val="solid"/>
          </a:ln>
        </c:spPr>
        <c:txPr>
          <a:bodyPr rot="0" vert="horz"/>
          <a:lstStyle/>
          <a:p>
            <a:pPr>
              <a:defRPr sz="1410" b="0" i="0" u="none" strike="noStrike" baseline="0">
                <a:solidFill>
                  <a:srgbClr val="000000"/>
                </a:solidFill>
                <a:latin typeface="Arial"/>
                <a:ea typeface="Arial"/>
                <a:cs typeface="Arial"/>
              </a:defRPr>
            </a:pPr>
            <a:endParaRPr lang="en-US"/>
          </a:p>
        </c:txPr>
        <c:crossAx val="221843512"/>
        <c:crosses val="autoZero"/>
        <c:crossBetween val="between"/>
      </c:valAx>
      <c:catAx>
        <c:axId val="221845080"/>
        <c:scaling>
          <c:orientation val="minMax"/>
        </c:scaling>
        <c:delete val="1"/>
        <c:axPos val="b"/>
        <c:numFmt formatCode="General" sourceLinked="1"/>
        <c:majorTickMark val="out"/>
        <c:minorTickMark val="none"/>
        <c:tickLblPos val="nextTo"/>
        <c:crossAx val="221844296"/>
        <c:crosses val="autoZero"/>
        <c:auto val="1"/>
        <c:lblAlgn val="ctr"/>
        <c:lblOffset val="100"/>
        <c:noMultiLvlLbl val="0"/>
      </c:catAx>
      <c:valAx>
        <c:axId val="221844296"/>
        <c:scaling>
          <c:orientation val="minMax"/>
          <c:max val="1"/>
          <c:min val="0"/>
        </c:scaling>
        <c:delete val="0"/>
        <c:axPos val="r"/>
        <c:numFmt formatCode="0" sourceLinked="1"/>
        <c:majorTickMark val="none"/>
        <c:minorTickMark val="none"/>
        <c:tickLblPos val="none"/>
        <c:spPr>
          <a:ln w="6396">
            <a:noFill/>
          </a:ln>
        </c:spPr>
        <c:crossAx val="221845080"/>
        <c:crosses val="max"/>
        <c:crossBetween val="between"/>
        <c:majorUnit val="1"/>
      </c:valAx>
      <c:spPr>
        <a:solidFill>
          <a:srgbClr val="FFFFFF"/>
        </a:solidFill>
        <a:ln w="25584">
          <a:noFill/>
        </a:ln>
      </c:spPr>
    </c:plotArea>
    <c:plotVisOnly val="1"/>
    <c:dispBlanksAs val="gap"/>
    <c:showDLblsOverMax val="0"/>
  </c:chart>
  <c:spPr>
    <a:noFill/>
    <a:ln>
      <a:noFill/>
    </a:ln>
  </c:spPr>
  <c:txPr>
    <a:bodyPr/>
    <a:lstStyle/>
    <a:p>
      <a:pPr>
        <a:defRPr sz="1813" b="0" i="0" u="none" strike="noStrike" baseline="0">
          <a:solidFill>
            <a:srgbClr val="000000"/>
          </a:solidFill>
          <a:latin typeface="Calibri"/>
          <a:ea typeface="Calibri"/>
          <a:cs typeface="Calibri"/>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B65152E-BCCC-4541-9434-6294DE38F568}" type="doc">
      <dgm:prSet loTypeId="urn:microsoft.com/office/officeart/2008/layout/RadialCluster" loCatId="cycle" qsTypeId="urn:microsoft.com/office/officeart/2005/8/quickstyle/simple1" qsCatId="simple" csTypeId="urn:microsoft.com/office/officeart/2005/8/colors/accent1_2" csCatId="accent1" phldr="1"/>
      <dgm:spPr/>
      <dgm:t>
        <a:bodyPr/>
        <a:lstStyle/>
        <a:p>
          <a:endParaRPr lang="en-US"/>
        </a:p>
      </dgm:t>
    </dgm:pt>
    <dgm:pt modelId="{1AEE7BA0-629C-4B85-B4AD-7E22DED1A99C}">
      <dgm:prSet phldrT="[Text]"/>
      <dgm:spPr>
        <a:solidFill>
          <a:srgbClr val="C00000"/>
        </a:solidFill>
      </dgm:spPr>
      <dgm:t>
        <a:bodyPr/>
        <a:lstStyle/>
        <a:p>
          <a:r>
            <a:rPr lang="en-US" dirty="0" smtClean="0">
              <a:solidFill>
                <a:schemeClr val="bg1"/>
              </a:solidFill>
            </a:rPr>
            <a:t>Data Breach Event</a:t>
          </a:r>
          <a:endParaRPr lang="en-US" dirty="0">
            <a:solidFill>
              <a:schemeClr val="bg1"/>
            </a:solidFill>
          </a:endParaRPr>
        </a:p>
      </dgm:t>
    </dgm:pt>
    <dgm:pt modelId="{1567C19D-C1BB-49DD-8291-657F4EEF2DF7}" type="parTrans" cxnId="{6CEEA439-2F00-4982-9871-503A5365E2DF}">
      <dgm:prSet/>
      <dgm:spPr/>
      <dgm:t>
        <a:bodyPr/>
        <a:lstStyle/>
        <a:p>
          <a:endParaRPr lang="en-US"/>
        </a:p>
      </dgm:t>
    </dgm:pt>
    <dgm:pt modelId="{089A64FA-F977-4B37-B89F-2EF8C1433DDF}" type="sibTrans" cxnId="{6CEEA439-2F00-4982-9871-503A5365E2DF}">
      <dgm:prSet/>
      <dgm:spPr/>
      <dgm:t>
        <a:bodyPr/>
        <a:lstStyle/>
        <a:p>
          <a:endParaRPr lang="en-US"/>
        </a:p>
      </dgm:t>
    </dgm:pt>
    <dgm:pt modelId="{5F82ADDF-1E91-467C-A264-860ED8DCA426}">
      <dgm:prSet phldrT="[Text]" custT="1"/>
      <dgm:spPr/>
      <dgm:t>
        <a:bodyPr/>
        <a:lstStyle/>
        <a:p>
          <a:r>
            <a:rPr lang="en-US" sz="1600" dirty="0" smtClean="0"/>
            <a:t>Costs of notifying affecting individuals </a:t>
          </a:r>
          <a:endParaRPr lang="en-US" sz="1600" dirty="0"/>
        </a:p>
      </dgm:t>
    </dgm:pt>
    <dgm:pt modelId="{B29318E9-7C07-4CD5-9C1C-11978CFFCA78}" type="parTrans" cxnId="{7B70DE45-1D9C-4F31-894D-914B84C1AD81}">
      <dgm:prSet/>
      <dgm:spPr/>
      <dgm:t>
        <a:bodyPr/>
        <a:lstStyle/>
        <a:p>
          <a:endParaRPr lang="en-US"/>
        </a:p>
      </dgm:t>
    </dgm:pt>
    <dgm:pt modelId="{0CE931A9-4842-44F8-A23A-CE7B9271682A}" type="sibTrans" cxnId="{7B70DE45-1D9C-4F31-894D-914B84C1AD81}">
      <dgm:prSet/>
      <dgm:spPr/>
      <dgm:t>
        <a:bodyPr/>
        <a:lstStyle/>
        <a:p>
          <a:endParaRPr lang="en-US"/>
        </a:p>
      </dgm:t>
    </dgm:pt>
    <dgm:pt modelId="{6BBC841D-9638-41ED-BDD4-2259171F964B}">
      <dgm:prSet phldrT="[Text]"/>
      <dgm:spPr/>
      <dgm:t>
        <a:bodyPr/>
        <a:lstStyle/>
        <a:p>
          <a:r>
            <a:rPr lang="en-US" dirty="0" smtClean="0"/>
            <a:t>Defense and settlement costs</a:t>
          </a:r>
          <a:endParaRPr lang="en-US" dirty="0"/>
        </a:p>
      </dgm:t>
    </dgm:pt>
    <dgm:pt modelId="{E9612BF7-8DF6-43D8-9F23-D6B69FB5EE55}" type="parTrans" cxnId="{51978744-9307-4E70-9402-D828F43DA9D1}">
      <dgm:prSet/>
      <dgm:spPr/>
      <dgm:t>
        <a:bodyPr/>
        <a:lstStyle/>
        <a:p>
          <a:endParaRPr lang="en-US"/>
        </a:p>
      </dgm:t>
    </dgm:pt>
    <dgm:pt modelId="{3B0261EE-CFB6-48AB-8E0B-0449F35B4D72}" type="sibTrans" cxnId="{51978744-9307-4E70-9402-D828F43DA9D1}">
      <dgm:prSet/>
      <dgm:spPr/>
      <dgm:t>
        <a:bodyPr/>
        <a:lstStyle/>
        <a:p>
          <a:endParaRPr lang="en-US"/>
        </a:p>
      </dgm:t>
    </dgm:pt>
    <dgm:pt modelId="{DDE525F0-70D8-45F0-9682-5D1D4141DDC1}">
      <dgm:prSet phldrT="[Text]" custT="1"/>
      <dgm:spPr/>
      <dgm:t>
        <a:bodyPr/>
        <a:lstStyle/>
        <a:p>
          <a:r>
            <a:rPr lang="en-US" sz="1600" dirty="0" smtClean="0"/>
            <a:t>Lost customers and damaged reputation</a:t>
          </a:r>
          <a:endParaRPr lang="en-US" sz="1600" dirty="0"/>
        </a:p>
      </dgm:t>
    </dgm:pt>
    <dgm:pt modelId="{8EACBA72-0736-4829-BF79-2B5DEFF075E3}" type="parTrans" cxnId="{56860E61-6CFD-4773-8191-2F5031C8B89E}">
      <dgm:prSet/>
      <dgm:spPr/>
      <dgm:t>
        <a:bodyPr/>
        <a:lstStyle/>
        <a:p>
          <a:endParaRPr lang="en-US"/>
        </a:p>
      </dgm:t>
    </dgm:pt>
    <dgm:pt modelId="{FE6DE75F-9137-46B6-9AE9-0545233FF6B3}" type="sibTrans" cxnId="{56860E61-6CFD-4773-8191-2F5031C8B89E}">
      <dgm:prSet/>
      <dgm:spPr/>
      <dgm:t>
        <a:bodyPr/>
        <a:lstStyle/>
        <a:p>
          <a:endParaRPr lang="en-US"/>
        </a:p>
      </dgm:t>
    </dgm:pt>
    <dgm:pt modelId="{9321480D-3849-499F-9149-3F1E97383D0E}">
      <dgm:prSet phldrT="[Text]"/>
      <dgm:spPr/>
      <dgm:t>
        <a:bodyPr/>
        <a:lstStyle/>
        <a:p>
          <a:endParaRPr lang="en-US" dirty="0"/>
        </a:p>
      </dgm:t>
    </dgm:pt>
    <dgm:pt modelId="{3BAF80CF-93F2-486D-9D21-FD2B5778DFD2}" type="parTrans" cxnId="{8BEF2BAD-EC03-4781-A20C-BC1E0B655708}">
      <dgm:prSet/>
      <dgm:spPr/>
      <dgm:t>
        <a:bodyPr/>
        <a:lstStyle/>
        <a:p>
          <a:endParaRPr lang="en-US"/>
        </a:p>
      </dgm:t>
    </dgm:pt>
    <dgm:pt modelId="{558F8CCC-40FC-40E0-B992-4EB1CD746BC2}" type="sibTrans" cxnId="{8BEF2BAD-EC03-4781-A20C-BC1E0B655708}">
      <dgm:prSet/>
      <dgm:spPr/>
      <dgm:t>
        <a:bodyPr/>
        <a:lstStyle/>
        <a:p>
          <a:endParaRPr lang="en-US"/>
        </a:p>
      </dgm:t>
    </dgm:pt>
    <dgm:pt modelId="{B0602C1E-C48C-4D54-B662-B174A3E82681}">
      <dgm:prSet phldrT="[Text]" custT="1"/>
      <dgm:spPr/>
      <dgm:t>
        <a:bodyPr/>
        <a:lstStyle/>
        <a:p>
          <a:r>
            <a:rPr lang="en-US" sz="1600" dirty="0" smtClean="0"/>
            <a:t>Cyber extortion payments</a:t>
          </a:r>
          <a:endParaRPr lang="en-US" sz="1600" dirty="0"/>
        </a:p>
      </dgm:t>
    </dgm:pt>
    <dgm:pt modelId="{5AAF6B1F-FFD4-4287-9E40-00DD33C9EB39}" type="parTrans" cxnId="{0A89056E-30BD-4E92-A91D-BC7E7AB6775A}">
      <dgm:prSet/>
      <dgm:spPr/>
      <dgm:t>
        <a:bodyPr/>
        <a:lstStyle/>
        <a:p>
          <a:endParaRPr lang="en-US"/>
        </a:p>
      </dgm:t>
    </dgm:pt>
    <dgm:pt modelId="{CDEFA36E-4644-4641-9516-600D197FFF57}" type="sibTrans" cxnId="{0A89056E-30BD-4E92-A91D-BC7E7AB6775A}">
      <dgm:prSet/>
      <dgm:spPr/>
      <dgm:t>
        <a:bodyPr/>
        <a:lstStyle/>
        <a:p>
          <a:endParaRPr lang="en-US"/>
        </a:p>
      </dgm:t>
    </dgm:pt>
    <dgm:pt modelId="{847C7364-11AA-4DC2-925F-B3CBC54ECB48}">
      <dgm:prSet phldrT="[Text]" custT="1"/>
      <dgm:spPr/>
      <dgm:t>
        <a:bodyPr/>
        <a:lstStyle/>
        <a:p>
          <a:r>
            <a:rPr lang="en-US" sz="1600" dirty="0" smtClean="0"/>
            <a:t>Costs of notifying regulatory authorities</a:t>
          </a:r>
          <a:endParaRPr lang="en-US" sz="1600" dirty="0"/>
        </a:p>
      </dgm:t>
    </dgm:pt>
    <dgm:pt modelId="{B786CD19-95D2-4F8F-820A-CD58EEB81FF8}" type="parTrans" cxnId="{667D5494-5CE0-4FF2-9EFE-BB06FF1E7442}">
      <dgm:prSet/>
      <dgm:spPr/>
      <dgm:t>
        <a:bodyPr/>
        <a:lstStyle/>
        <a:p>
          <a:endParaRPr lang="en-US"/>
        </a:p>
      </dgm:t>
    </dgm:pt>
    <dgm:pt modelId="{6E00D103-71AA-4332-BF43-7EFE48F32CAE}" type="sibTrans" cxnId="{667D5494-5CE0-4FF2-9EFE-BB06FF1E7442}">
      <dgm:prSet/>
      <dgm:spPr/>
      <dgm:t>
        <a:bodyPr/>
        <a:lstStyle/>
        <a:p>
          <a:endParaRPr lang="en-US"/>
        </a:p>
      </dgm:t>
    </dgm:pt>
    <dgm:pt modelId="{D45ADFEC-7227-45ED-80AA-E792832CF994}">
      <dgm:prSet phldrT="[Text]"/>
      <dgm:spPr/>
      <dgm:t>
        <a:bodyPr/>
        <a:lstStyle/>
        <a:p>
          <a:endParaRPr lang="en-US" dirty="0"/>
        </a:p>
      </dgm:t>
    </dgm:pt>
    <dgm:pt modelId="{5DBF9A8A-DA02-424B-8E1F-E988E5B6820B}" type="parTrans" cxnId="{0E8F3568-C0A8-400B-800B-B90C07804FBA}">
      <dgm:prSet/>
      <dgm:spPr/>
      <dgm:t>
        <a:bodyPr/>
        <a:lstStyle/>
        <a:p>
          <a:endParaRPr lang="en-US"/>
        </a:p>
      </dgm:t>
    </dgm:pt>
    <dgm:pt modelId="{4902897B-FE49-4618-BC95-92338A266511}" type="sibTrans" cxnId="{0E8F3568-C0A8-400B-800B-B90C07804FBA}">
      <dgm:prSet/>
      <dgm:spPr/>
      <dgm:t>
        <a:bodyPr/>
        <a:lstStyle/>
        <a:p>
          <a:endParaRPr lang="en-US"/>
        </a:p>
      </dgm:t>
    </dgm:pt>
    <dgm:pt modelId="{4B42B842-6B2E-4003-A569-8DB2D07605DE}">
      <dgm:prSet phldrT="[Text]"/>
      <dgm:spPr/>
      <dgm:t>
        <a:bodyPr/>
        <a:lstStyle/>
        <a:p>
          <a:endParaRPr lang="en-US" dirty="0"/>
        </a:p>
      </dgm:t>
    </dgm:pt>
    <dgm:pt modelId="{95E955F2-DC47-4E59-8C4C-A157DBA07121}" type="parTrans" cxnId="{91E38686-48A5-4514-A469-7C3FFADC0D37}">
      <dgm:prSet/>
      <dgm:spPr/>
      <dgm:t>
        <a:bodyPr/>
        <a:lstStyle/>
        <a:p>
          <a:endParaRPr lang="en-US"/>
        </a:p>
      </dgm:t>
    </dgm:pt>
    <dgm:pt modelId="{39887C53-1830-4F8D-801B-AAFF4BEE6A73}" type="sibTrans" cxnId="{91E38686-48A5-4514-A469-7C3FFADC0D37}">
      <dgm:prSet/>
      <dgm:spPr/>
      <dgm:t>
        <a:bodyPr/>
        <a:lstStyle/>
        <a:p>
          <a:endParaRPr lang="en-US"/>
        </a:p>
      </dgm:t>
    </dgm:pt>
    <dgm:pt modelId="{F238AA70-11E4-4313-A751-C3893A93367B}">
      <dgm:prSet phldrT="[Text]" custT="1"/>
      <dgm:spPr/>
      <dgm:t>
        <a:bodyPr/>
        <a:lstStyle/>
        <a:p>
          <a:endParaRPr lang="en-US"/>
        </a:p>
      </dgm:t>
    </dgm:pt>
    <dgm:pt modelId="{E3912C89-D80E-468E-BD43-AD61106A2D9F}" type="parTrans" cxnId="{1D7F9148-6C95-4356-9711-FE690AD5DDDC}">
      <dgm:prSet/>
      <dgm:spPr/>
      <dgm:t>
        <a:bodyPr/>
        <a:lstStyle/>
        <a:p>
          <a:endParaRPr lang="en-US"/>
        </a:p>
      </dgm:t>
    </dgm:pt>
    <dgm:pt modelId="{479F126A-6D40-4053-B9AC-BFFB06DFC8FD}" type="sibTrans" cxnId="{1D7F9148-6C95-4356-9711-FE690AD5DDDC}">
      <dgm:prSet/>
      <dgm:spPr/>
      <dgm:t>
        <a:bodyPr/>
        <a:lstStyle/>
        <a:p>
          <a:endParaRPr lang="en-US"/>
        </a:p>
      </dgm:t>
    </dgm:pt>
    <dgm:pt modelId="{BB9CDE7A-964C-41EA-9FA4-73AAEF6C8C87}">
      <dgm:prSet phldrT="[Text]" custT="1"/>
      <dgm:spPr/>
      <dgm:t>
        <a:bodyPr/>
        <a:lstStyle/>
        <a:p>
          <a:r>
            <a:rPr lang="en-US" sz="1600" dirty="0" smtClean="0"/>
            <a:t>Regulatory fines at home &amp; abroad</a:t>
          </a:r>
          <a:endParaRPr lang="en-US" sz="1600" dirty="0"/>
        </a:p>
      </dgm:t>
    </dgm:pt>
    <dgm:pt modelId="{0DB401ED-9501-47A0-9722-FFB671C5363B}" type="parTrans" cxnId="{B0D646C6-1166-4397-A81A-56DA55EB74D4}">
      <dgm:prSet/>
      <dgm:spPr/>
      <dgm:t>
        <a:bodyPr/>
        <a:lstStyle/>
        <a:p>
          <a:endParaRPr lang="en-US"/>
        </a:p>
      </dgm:t>
    </dgm:pt>
    <dgm:pt modelId="{675EE0BE-E249-4D58-9275-65AB4D4FF5B0}" type="sibTrans" cxnId="{B0D646C6-1166-4397-A81A-56DA55EB74D4}">
      <dgm:prSet/>
      <dgm:spPr/>
      <dgm:t>
        <a:bodyPr/>
        <a:lstStyle/>
        <a:p>
          <a:endParaRPr lang="en-US"/>
        </a:p>
      </dgm:t>
    </dgm:pt>
    <dgm:pt modelId="{5E3C44D8-D7C4-4741-BFE7-B40E83E0810E}">
      <dgm:prSet phldrT="[Text]" custT="1"/>
      <dgm:spPr/>
      <dgm:t>
        <a:bodyPr/>
        <a:lstStyle/>
        <a:p>
          <a:r>
            <a:rPr lang="en-US" sz="1600" dirty="0" smtClean="0"/>
            <a:t>Business Income Loss</a:t>
          </a:r>
          <a:endParaRPr lang="en-US" sz="1600" dirty="0"/>
        </a:p>
      </dgm:t>
    </dgm:pt>
    <dgm:pt modelId="{419C214F-5B37-41C8-8489-BA7258B8F6B9}" type="parTrans" cxnId="{D40570A0-350A-4577-AEBF-FFECE0FBD67E}">
      <dgm:prSet/>
      <dgm:spPr/>
      <dgm:t>
        <a:bodyPr/>
        <a:lstStyle/>
        <a:p>
          <a:endParaRPr lang="en-US"/>
        </a:p>
      </dgm:t>
    </dgm:pt>
    <dgm:pt modelId="{23022F15-57E7-4484-A5E9-2EC47C0A06E3}" type="sibTrans" cxnId="{D40570A0-350A-4577-AEBF-FFECE0FBD67E}">
      <dgm:prSet/>
      <dgm:spPr/>
      <dgm:t>
        <a:bodyPr/>
        <a:lstStyle/>
        <a:p>
          <a:endParaRPr lang="en-US"/>
        </a:p>
      </dgm:t>
    </dgm:pt>
    <dgm:pt modelId="{84B2A22D-953A-4877-BEBA-FF0CC0260630}" type="pres">
      <dgm:prSet presAssocID="{BB65152E-BCCC-4541-9434-6294DE38F568}" presName="Name0" presStyleCnt="0">
        <dgm:presLayoutVars>
          <dgm:chMax val="1"/>
          <dgm:chPref val="1"/>
          <dgm:dir/>
          <dgm:animOne val="branch"/>
          <dgm:animLvl val="lvl"/>
        </dgm:presLayoutVars>
      </dgm:prSet>
      <dgm:spPr/>
      <dgm:t>
        <a:bodyPr/>
        <a:lstStyle/>
        <a:p>
          <a:endParaRPr lang="en-US"/>
        </a:p>
      </dgm:t>
    </dgm:pt>
    <dgm:pt modelId="{3C1CC195-821B-4304-9293-2FDD928A06EE}" type="pres">
      <dgm:prSet presAssocID="{1AEE7BA0-629C-4B85-B4AD-7E22DED1A99C}" presName="singleCycle" presStyleCnt="0"/>
      <dgm:spPr/>
    </dgm:pt>
    <dgm:pt modelId="{F2D50769-82FD-4084-8E03-110D6579274B}" type="pres">
      <dgm:prSet presAssocID="{1AEE7BA0-629C-4B85-B4AD-7E22DED1A99C}" presName="singleCenter" presStyleLbl="node1" presStyleIdx="0" presStyleCnt="8">
        <dgm:presLayoutVars>
          <dgm:chMax val="7"/>
          <dgm:chPref val="7"/>
        </dgm:presLayoutVars>
      </dgm:prSet>
      <dgm:spPr/>
      <dgm:t>
        <a:bodyPr/>
        <a:lstStyle/>
        <a:p>
          <a:endParaRPr lang="en-US"/>
        </a:p>
      </dgm:t>
    </dgm:pt>
    <dgm:pt modelId="{652BDA42-9255-444F-BF4F-48E006951B2F}" type="pres">
      <dgm:prSet presAssocID="{B29318E9-7C07-4CD5-9C1C-11978CFFCA78}" presName="Name56" presStyleLbl="parChTrans1D2" presStyleIdx="0" presStyleCnt="7"/>
      <dgm:spPr/>
      <dgm:t>
        <a:bodyPr/>
        <a:lstStyle/>
        <a:p>
          <a:endParaRPr lang="en-US"/>
        </a:p>
      </dgm:t>
    </dgm:pt>
    <dgm:pt modelId="{6CD08984-0F29-4332-9FF8-AC58E7CEEB64}" type="pres">
      <dgm:prSet presAssocID="{5F82ADDF-1E91-467C-A264-860ED8DCA426}" presName="text0" presStyleLbl="node1" presStyleIdx="1" presStyleCnt="8" custScaleX="156983" custRadScaleRad="99038" custRadScaleInc="-5187">
        <dgm:presLayoutVars>
          <dgm:bulletEnabled val="1"/>
        </dgm:presLayoutVars>
      </dgm:prSet>
      <dgm:spPr/>
      <dgm:t>
        <a:bodyPr/>
        <a:lstStyle/>
        <a:p>
          <a:endParaRPr lang="en-US"/>
        </a:p>
      </dgm:t>
    </dgm:pt>
    <dgm:pt modelId="{BA9E4B6F-5BC6-4833-8340-6DC678159372}" type="pres">
      <dgm:prSet presAssocID="{E9612BF7-8DF6-43D8-9F23-D6B69FB5EE55}" presName="Name56" presStyleLbl="parChTrans1D2" presStyleIdx="1" presStyleCnt="7"/>
      <dgm:spPr/>
      <dgm:t>
        <a:bodyPr/>
        <a:lstStyle/>
        <a:p>
          <a:endParaRPr lang="en-US"/>
        </a:p>
      </dgm:t>
    </dgm:pt>
    <dgm:pt modelId="{9085E4C5-3192-416F-86F0-ABBA20B2171B}" type="pres">
      <dgm:prSet presAssocID="{6BBC841D-9638-41ED-BDD4-2259171F964B}" presName="text0" presStyleLbl="node1" presStyleIdx="2" presStyleCnt="8" custScaleX="169376" custScaleY="106338" custRadScaleRad="122303" custRadScaleInc="29320">
        <dgm:presLayoutVars>
          <dgm:bulletEnabled val="1"/>
        </dgm:presLayoutVars>
      </dgm:prSet>
      <dgm:spPr/>
      <dgm:t>
        <a:bodyPr/>
        <a:lstStyle/>
        <a:p>
          <a:endParaRPr lang="en-US"/>
        </a:p>
      </dgm:t>
    </dgm:pt>
    <dgm:pt modelId="{4B013E86-89D2-4212-AEED-7FBC7097AEBA}" type="pres">
      <dgm:prSet presAssocID="{8EACBA72-0736-4829-BF79-2B5DEFF075E3}" presName="Name56" presStyleLbl="parChTrans1D2" presStyleIdx="2" presStyleCnt="7"/>
      <dgm:spPr/>
      <dgm:t>
        <a:bodyPr/>
        <a:lstStyle/>
        <a:p>
          <a:endParaRPr lang="en-US"/>
        </a:p>
      </dgm:t>
    </dgm:pt>
    <dgm:pt modelId="{5FE1A525-6534-451B-8D78-FB9676DF26AD}" type="pres">
      <dgm:prSet presAssocID="{DDE525F0-70D8-45F0-9682-5D1D4141DDC1}" presName="text0" presStyleLbl="node1" presStyleIdx="3" presStyleCnt="8" custScaleX="181840" custScaleY="82543" custRadScaleRad="111481" custRadScaleInc="-54507">
        <dgm:presLayoutVars>
          <dgm:bulletEnabled val="1"/>
        </dgm:presLayoutVars>
      </dgm:prSet>
      <dgm:spPr/>
      <dgm:t>
        <a:bodyPr/>
        <a:lstStyle/>
        <a:p>
          <a:endParaRPr lang="en-US"/>
        </a:p>
      </dgm:t>
    </dgm:pt>
    <dgm:pt modelId="{EAF10663-8C4C-4B90-9C61-0833B6F849A5}" type="pres">
      <dgm:prSet presAssocID="{5AAF6B1F-FFD4-4287-9E40-00DD33C9EB39}" presName="Name56" presStyleLbl="parChTrans1D2" presStyleIdx="3" presStyleCnt="7"/>
      <dgm:spPr/>
      <dgm:t>
        <a:bodyPr/>
        <a:lstStyle/>
        <a:p>
          <a:endParaRPr lang="en-US"/>
        </a:p>
      </dgm:t>
    </dgm:pt>
    <dgm:pt modelId="{9F2A84AB-C033-4C2A-AEC3-50C6B90266E5}" type="pres">
      <dgm:prSet presAssocID="{B0602C1E-C48C-4D54-B662-B174A3E82681}" presName="text0" presStyleLbl="node1" presStyleIdx="4" presStyleCnt="8" custScaleX="183622" custScaleY="77456" custRadScaleRad="134561" custRadScaleInc="-131587">
        <dgm:presLayoutVars>
          <dgm:bulletEnabled val="1"/>
        </dgm:presLayoutVars>
      </dgm:prSet>
      <dgm:spPr/>
      <dgm:t>
        <a:bodyPr/>
        <a:lstStyle/>
        <a:p>
          <a:endParaRPr lang="en-US"/>
        </a:p>
      </dgm:t>
    </dgm:pt>
    <dgm:pt modelId="{50357D84-431E-47DE-B7A5-2230E9C33475}" type="pres">
      <dgm:prSet presAssocID="{419C214F-5B37-41C8-8489-BA7258B8F6B9}" presName="Name56" presStyleLbl="parChTrans1D2" presStyleIdx="4" presStyleCnt="7"/>
      <dgm:spPr/>
      <dgm:t>
        <a:bodyPr/>
        <a:lstStyle/>
        <a:p>
          <a:endParaRPr lang="en-US"/>
        </a:p>
      </dgm:t>
    </dgm:pt>
    <dgm:pt modelId="{D52CB5E7-AF9C-4FD2-9476-BEB2B98D0511}" type="pres">
      <dgm:prSet presAssocID="{5E3C44D8-D7C4-4741-BFE7-B40E83E0810E}" presName="text0" presStyleLbl="node1" presStyleIdx="5" presStyleCnt="8" custScaleX="171241" custScaleY="65724" custRadScaleRad="97661" custRadScaleInc="-100233">
        <dgm:presLayoutVars>
          <dgm:bulletEnabled val="1"/>
        </dgm:presLayoutVars>
      </dgm:prSet>
      <dgm:spPr/>
      <dgm:t>
        <a:bodyPr/>
        <a:lstStyle/>
        <a:p>
          <a:endParaRPr lang="en-US"/>
        </a:p>
      </dgm:t>
    </dgm:pt>
    <dgm:pt modelId="{80D04EC1-DC11-4F75-8AF3-AA81E7A85C4C}" type="pres">
      <dgm:prSet presAssocID="{0DB401ED-9501-47A0-9722-FFB671C5363B}" presName="Name56" presStyleLbl="parChTrans1D2" presStyleIdx="5" presStyleCnt="7"/>
      <dgm:spPr/>
      <dgm:t>
        <a:bodyPr/>
        <a:lstStyle/>
        <a:p>
          <a:endParaRPr lang="en-US"/>
        </a:p>
      </dgm:t>
    </dgm:pt>
    <dgm:pt modelId="{034AE756-2580-4AA7-99D3-C950C00E90B8}" type="pres">
      <dgm:prSet presAssocID="{BB9CDE7A-964C-41EA-9FA4-73AAEF6C8C87}" presName="text0" presStyleLbl="node1" presStyleIdx="6" presStyleCnt="8" custScaleX="151172" custRadScaleRad="109930" custRadScaleInc="49786">
        <dgm:presLayoutVars>
          <dgm:bulletEnabled val="1"/>
        </dgm:presLayoutVars>
      </dgm:prSet>
      <dgm:spPr/>
      <dgm:t>
        <a:bodyPr/>
        <a:lstStyle/>
        <a:p>
          <a:endParaRPr lang="en-US"/>
        </a:p>
      </dgm:t>
    </dgm:pt>
    <dgm:pt modelId="{91D700EE-352D-47CD-BDBB-368BAD1A15C3}" type="pres">
      <dgm:prSet presAssocID="{B786CD19-95D2-4F8F-820A-CD58EEB81FF8}" presName="Name56" presStyleLbl="parChTrans1D2" presStyleIdx="6" presStyleCnt="7"/>
      <dgm:spPr/>
      <dgm:t>
        <a:bodyPr/>
        <a:lstStyle/>
        <a:p>
          <a:endParaRPr lang="en-US"/>
        </a:p>
      </dgm:t>
    </dgm:pt>
    <dgm:pt modelId="{3B13E823-8352-42F1-9CF9-3137D4F8DADE}" type="pres">
      <dgm:prSet presAssocID="{847C7364-11AA-4DC2-925F-B3CBC54ECB48}" presName="text0" presStyleLbl="node1" presStyleIdx="7" presStyleCnt="8" custScaleX="174123" custRadScaleRad="122254" custRadScaleInc="-20216">
        <dgm:presLayoutVars>
          <dgm:bulletEnabled val="1"/>
        </dgm:presLayoutVars>
      </dgm:prSet>
      <dgm:spPr/>
      <dgm:t>
        <a:bodyPr/>
        <a:lstStyle/>
        <a:p>
          <a:endParaRPr lang="en-US"/>
        </a:p>
      </dgm:t>
    </dgm:pt>
  </dgm:ptLst>
  <dgm:cxnLst>
    <dgm:cxn modelId="{91E38686-48A5-4514-A469-7C3FFADC0D37}" srcId="{BB65152E-BCCC-4541-9434-6294DE38F568}" destId="{4B42B842-6B2E-4003-A569-8DB2D07605DE}" srcOrd="1" destOrd="0" parTransId="{95E955F2-DC47-4E59-8C4C-A157DBA07121}" sibTransId="{39887C53-1830-4F8D-801B-AAFF4BEE6A73}"/>
    <dgm:cxn modelId="{29BB4D24-5FCA-46E4-A105-BB2FB6AAFDDF}" type="presOf" srcId="{0DB401ED-9501-47A0-9722-FFB671C5363B}" destId="{80D04EC1-DC11-4F75-8AF3-AA81E7A85C4C}" srcOrd="0" destOrd="0" presId="urn:microsoft.com/office/officeart/2008/layout/RadialCluster"/>
    <dgm:cxn modelId="{0ED9963F-7440-4E53-AAE2-7E3B33B09B94}" type="presOf" srcId="{1AEE7BA0-629C-4B85-B4AD-7E22DED1A99C}" destId="{F2D50769-82FD-4084-8E03-110D6579274B}" srcOrd="0" destOrd="0" presId="urn:microsoft.com/office/officeart/2008/layout/RadialCluster"/>
    <dgm:cxn modelId="{56860E61-6CFD-4773-8191-2F5031C8B89E}" srcId="{1AEE7BA0-629C-4B85-B4AD-7E22DED1A99C}" destId="{DDE525F0-70D8-45F0-9682-5D1D4141DDC1}" srcOrd="2" destOrd="0" parTransId="{8EACBA72-0736-4829-BF79-2B5DEFF075E3}" sibTransId="{FE6DE75F-9137-46B6-9AE9-0545233FF6B3}"/>
    <dgm:cxn modelId="{FEA0AA11-7E3D-4CEA-AAA5-71415D944689}" type="presOf" srcId="{DDE525F0-70D8-45F0-9682-5D1D4141DDC1}" destId="{5FE1A525-6534-451B-8D78-FB9676DF26AD}" srcOrd="0" destOrd="0" presId="urn:microsoft.com/office/officeart/2008/layout/RadialCluster"/>
    <dgm:cxn modelId="{1CAA4A55-2787-4FFB-B3F0-D02B266BA6B1}" type="presOf" srcId="{847C7364-11AA-4DC2-925F-B3CBC54ECB48}" destId="{3B13E823-8352-42F1-9CF9-3137D4F8DADE}" srcOrd="0" destOrd="0" presId="urn:microsoft.com/office/officeart/2008/layout/RadialCluster"/>
    <dgm:cxn modelId="{5B14341B-C098-40DC-94FF-101A14CA96B1}" type="presOf" srcId="{B29318E9-7C07-4CD5-9C1C-11978CFFCA78}" destId="{652BDA42-9255-444F-BF4F-48E006951B2F}" srcOrd="0" destOrd="0" presId="urn:microsoft.com/office/officeart/2008/layout/RadialCluster"/>
    <dgm:cxn modelId="{3C0B8D25-00B4-4BDD-B9CD-CDB10954B186}" type="presOf" srcId="{B0602C1E-C48C-4D54-B662-B174A3E82681}" destId="{9F2A84AB-C033-4C2A-AEC3-50C6B90266E5}" srcOrd="0" destOrd="0" presId="urn:microsoft.com/office/officeart/2008/layout/RadialCluster"/>
    <dgm:cxn modelId="{667D5494-5CE0-4FF2-9EFE-BB06FF1E7442}" srcId="{1AEE7BA0-629C-4B85-B4AD-7E22DED1A99C}" destId="{847C7364-11AA-4DC2-925F-B3CBC54ECB48}" srcOrd="6" destOrd="0" parTransId="{B786CD19-95D2-4F8F-820A-CD58EEB81FF8}" sibTransId="{6E00D103-71AA-4332-BF43-7EFE48F32CAE}"/>
    <dgm:cxn modelId="{9AE69FD1-BBC6-43F8-910A-D65A050A1AA6}" type="presOf" srcId="{5E3C44D8-D7C4-4741-BFE7-B40E83E0810E}" destId="{D52CB5E7-AF9C-4FD2-9476-BEB2B98D0511}" srcOrd="0" destOrd="0" presId="urn:microsoft.com/office/officeart/2008/layout/RadialCluster"/>
    <dgm:cxn modelId="{0A89056E-30BD-4E92-A91D-BC7E7AB6775A}" srcId="{1AEE7BA0-629C-4B85-B4AD-7E22DED1A99C}" destId="{B0602C1E-C48C-4D54-B662-B174A3E82681}" srcOrd="3" destOrd="0" parTransId="{5AAF6B1F-FFD4-4287-9E40-00DD33C9EB39}" sibTransId="{CDEFA36E-4644-4641-9516-600D197FFF57}"/>
    <dgm:cxn modelId="{51978744-9307-4E70-9402-D828F43DA9D1}" srcId="{1AEE7BA0-629C-4B85-B4AD-7E22DED1A99C}" destId="{6BBC841D-9638-41ED-BDD4-2259171F964B}" srcOrd="1" destOrd="0" parTransId="{E9612BF7-8DF6-43D8-9F23-D6B69FB5EE55}" sibTransId="{3B0261EE-CFB6-48AB-8E0B-0449F35B4D72}"/>
    <dgm:cxn modelId="{F7201105-DF51-4B5C-A46F-FFA163542C9C}" type="presOf" srcId="{6BBC841D-9638-41ED-BDD4-2259171F964B}" destId="{9085E4C5-3192-416F-86F0-ABBA20B2171B}" srcOrd="0" destOrd="0" presId="urn:microsoft.com/office/officeart/2008/layout/RadialCluster"/>
    <dgm:cxn modelId="{1D7F9148-6C95-4356-9711-FE690AD5DDDC}" srcId="{1AEE7BA0-629C-4B85-B4AD-7E22DED1A99C}" destId="{F238AA70-11E4-4313-A751-C3893A93367B}" srcOrd="8" destOrd="0" parTransId="{E3912C89-D80E-468E-BD43-AD61106A2D9F}" sibTransId="{479F126A-6D40-4053-B9AC-BFFB06DFC8FD}"/>
    <dgm:cxn modelId="{1DC3DD7C-23D7-419C-B0A5-4164CED3273A}" type="presOf" srcId="{5AAF6B1F-FFD4-4287-9E40-00DD33C9EB39}" destId="{EAF10663-8C4C-4B90-9C61-0833B6F849A5}" srcOrd="0" destOrd="0" presId="urn:microsoft.com/office/officeart/2008/layout/RadialCluster"/>
    <dgm:cxn modelId="{8BEF2BAD-EC03-4781-A20C-BC1E0B655708}" srcId="{4B42B842-6B2E-4003-A569-8DB2D07605DE}" destId="{9321480D-3849-499F-9149-3F1E97383D0E}" srcOrd="0" destOrd="0" parTransId="{3BAF80CF-93F2-486D-9D21-FD2B5778DFD2}" sibTransId="{558F8CCC-40FC-40E0-B992-4EB1CD746BC2}"/>
    <dgm:cxn modelId="{B0D646C6-1166-4397-A81A-56DA55EB74D4}" srcId="{1AEE7BA0-629C-4B85-B4AD-7E22DED1A99C}" destId="{BB9CDE7A-964C-41EA-9FA4-73AAEF6C8C87}" srcOrd="5" destOrd="0" parTransId="{0DB401ED-9501-47A0-9722-FFB671C5363B}" sibTransId="{675EE0BE-E249-4D58-9275-65AB4D4FF5B0}"/>
    <dgm:cxn modelId="{D40570A0-350A-4577-AEBF-FFECE0FBD67E}" srcId="{1AEE7BA0-629C-4B85-B4AD-7E22DED1A99C}" destId="{5E3C44D8-D7C4-4741-BFE7-B40E83E0810E}" srcOrd="4" destOrd="0" parTransId="{419C214F-5B37-41C8-8489-BA7258B8F6B9}" sibTransId="{23022F15-57E7-4484-A5E9-2EC47C0A06E3}"/>
    <dgm:cxn modelId="{0E8F3568-C0A8-400B-800B-B90C07804FBA}" srcId="{1AEE7BA0-629C-4B85-B4AD-7E22DED1A99C}" destId="{D45ADFEC-7227-45ED-80AA-E792832CF994}" srcOrd="7" destOrd="0" parTransId="{5DBF9A8A-DA02-424B-8E1F-E988E5B6820B}" sibTransId="{4902897B-FE49-4618-BC95-92338A266511}"/>
    <dgm:cxn modelId="{6CEEA439-2F00-4982-9871-503A5365E2DF}" srcId="{BB65152E-BCCC-4541-9434-6294DE38F568}" destId="{1AEE7BA0-629C-4B85-B4AD-7E22DED1A99C}" srcOrd="0" destOrd="0" parTransId="{1567C19D-C1BB-49DD-8291-657F4EEF2DF7}" sibTransId="{089A64FA-F977-4B37-B89F-2EF8C1433DDF}"/>
    <dgm:cxn modelId="{D42E6010-BF8C-41A3-8953-6A85C2918127}" type="presOf" srcId="{E9612BF7-8DF6-43D8-9F23-D6B69FB5EE55}" destId="{BA9E4B6F-5BC6-4833-8340-6DC678159372}" srcOrd="0" destOrd="0" presId="urn:microsoft.com/office/officeart/2008/layout/RadialCluster"/>
    <dgm:cxn modelId="{7B70DE45-1D9C-4F31-894D-914B84C1AD81}" srcId="{1AEE7BA0-629C-4B85-B4AD-7E22DED1A99C}" destId="{5F82ADDF-1E91-467C-A264-860ED8DCA426}" srcOrd="0" destOrd="0" parTransId="{B29318E9-7C07-4CD5-9C1C-11978CFFCA78}" sibTransId="{0CE931A9-4842-44F8-A23A-CE7B9271682A}"/>
    <dgm:cxn modelId="{4927758A-1278-4615-B4E8-23EF962E7950}" type="presOf" srcId="{BB9CDE7A-964C-41EA-9FA4-73AAEF6C8C87}" destId="{034AE756-2580-4AA7-99D3-C950C00E90B8}" srcOrd="0" destOrd="0" presId="urn:microsoft.com/office/officeart/2008/layout/RadialCluster"/>
    <dgm:cxn modelId="{F19A9BEF-98DE-425D-A0D5-62C58076AEA5}" type="presOf" srcId="{8EACBA72-0736-4829-BF79-2B5DEFF075E3}" destId="{4B013E86-89D2-4212-AEED-7FBC7097AEBA}" srcOrd="0" destOrd="0" presId="urn:microsoft.com/office/officeart/2008/layout/RadialCluster"/>
    <dgm:cxn modelId="{CE10C7D5-8D89-45CE-B8D4-C9D3BD747875}" type="presOf" srcId="{419C214F-5B37-41C8-8489-BA7258B8F6B9}" destId="{50357D84-431E-47DE-B7A5-2230E9C33475}" srcOrd="0" destOrd="0" presId="urn:microsoft.com/office/officeart/2008/layout/RadialCluster"/>
    <dgm:cxn modelId="{13E311B0-08B7-4195-82FF-AF1052D20582}" type="presOf" srcId="{BB65152E-BCCC-4541-9434-6294DE38F568}" destId="{84B2A22D-953A-4877-BEBA-FF0CC0260630}" srcOrd="0" destOrd="0" presId="urn:microsoft.com/office/officeart/2008/layout/RadialCluster"/>
    <dgm:cxn modelId="{AF2668CE-C939-4A3C-ADBB-864880D8C22A}" type="presOf" srcId="{5F82ADDF-1E91-467C-A264-860ED8DCA426}" destId="{6CD08984-0F29-4332-9FF8-AC58E7CEEB64}" srcOrd="0" destOrd="0" presId="urn:microsoft.com/office/officeart/2008/layout/RadialCluster"/>
    <dgm:cxn modelId="{41B8F188-6526-428C-B638-6C9D11793404}" type="presOf" srcId="{B786CD19-95D2-4F8F-820A-CD58EEB81FF8}" destId="{91D700EE-352D-47CD-BDBB-368BAD1A15C3}" srcOrd="0" destOrd="0" presId="urn:microsoft.com/office/officeart/2008/layout/RadialCluster"/>
    <dgm:cxn modelId="{DF158373-6C37-4AFB-B8C8-F7476B8100FE}" type="presParOf" srcId="{84B2A22D-953A-4877-BEBA-FF0CC0260630}" destId="{3C1CC195-821B-4304-9293-2FDD928A06EE}" srcOrd="0" destOrd="0" presId="urn:microsoft.com/office/officeart/2008/layout/RadialCluster"/>
    <dgm:cxn modelId="{8122E6F8-B931-4126-B5CB-3D86A6ED684D}" type="presParOf" srcId="{3C1CC195-821B-4304-9293-2FDD928A06EE}" destId="{F2D50769-82FD-4084-8E03-110D6579274B}" srcOrd="0" destOrd="0" presId="urn:microsoft.com/office/officeart/2008/layout/RadialCluster"/>
    <dgm:cxn modelId="{999F2603-09AB-4103-A58F-5D567F9B8522}" type="presParOf" srcId="{3C1CC195-821B-4304-9293-2FDD928A06EE}" destId="{652BDA42-9255-444F-BF4F-48E006951B2F}" srcOrd="1" destOrd="0" presId="urn:microsoft.com/office/officeart/2008/layout/RadialCluster"/>
    <dgm:cxn modelId="{80C8A667-A57C-4501-8606-61B9130A0C21}" type="presParOf" srcId="{3C1CC195-821B-4304-9293-2FDD928A06EE}" destId="{6CD08984-0F29-4332-9FF8-AC58E7CEEB64}" srcOrd="2" destOrd="0" presId="urn:microsoft.com/office/officeart/2008/layout/RadialCluster"/>
    <dgm:cxn modelId="{D6ED2238-4CA3-44C9-9604-4B9E638886EF}" type="presParOf" srcId="{3C1CC195-821B-4304-9293-2FDD928A06EE}" destId="{BA9E4B6F-5BC6-4833-8340-6DC678159372}" srcOrd="3" destOrd="0" presId="urn:microsoft.com/office/officeart/2008/layout/RadialCluster"/>
    <dgm:cxn modelId="{54B48A57-722A-4E40-92BA-9F68C302EAA3}" type="presParOf" srcId="{3C1CC195-821B-4304-9293-2FDD928A06EE}" destId="{9085E4C5-3192-416F-86F0-ABBA20B2171B}" srcOrd="4" destOrd="0" presId="urn:microsoft.com/office/officeart/2008/layout/RadialCluster"/>
    <dgm:cxn modelId="{1A2F1275-42BB-457E-9424-4D731F7E75FA}" type="presParOf" srcId="{3C1CC195-821B-4304-9293-2FDD928A06EE}" destId="{4B013E86-89D2-4212-AEED-7FBC7097AEBA}" srcOrd="5" destOrd="0" presId="urn:microsoft.com/office/officeart/2008/layout/RadialCluster"/>
    <dgm:cxn modelId="{1072EE95-754E-4E46-A0C5-7292CC9D719C}" type="presParOf" srcId="{3C1CC195-821B-4304-9293-2FDD928A06EE}" destId="{5FE1A525-6534-451B-8D78-FB9676DF26AD}" srcOrd="6" destOrd="0" presId="urn:microsoft.com/office/officeart/2008/layout/RadialCluster"/>
    <dgm:cxn modelId="{962AB750-B38D-4C9F-BA89-8C3B3BF97876}" type="presParOf" srcId="{3C1CC195-821B-4304-9293-2FDD928A06EE}" destId="{EAF10663-8C4C-4B90-9C61-0833B6F849A5}" srcOrd="7" destOrd="0" presId="urn:microsoft.com/office/officeart/2008/layout/RadialCluster"/>
    <dgm:cxn modelId="{55226B82-02DF-4A93-99E8-DDB953410333}" type="presParOf" srcId="{3C1CC195-821B-4304-9293-2FDD928A06EE}" destId="{9F2A84AB-C033-4C2A-AEC3-50C6B90266E5}" srcOrd="8" destOrd="0" presId="urn:microsoft.com/office/officeart/2008/layout/RadialCluster"/>
    <dgm:cxn modelId="{D4C0E4F9-60EB-4595-ADA3-A067D5D303C5}" type="presParOf" srcId="{3C1CC195-821B-4304-9293-2FDD928A06EE}" destId="{50357D84-431E-47DE-B7A5-2230E9C33475}" srcOrd="9" destOrd="0" presId="urn:microsoft.com/office/officeart/2008/layout/RadialCluster"/>
    <dgm:cxn modelId="{9DDE6B6B-706C-4E08-BC4C-DBCB24D3B039}" type="presParOf" srcId="{3C1CC195-821B-4304-9293-2FDD928A06EE}" destId="{D52CB5E7-AF9C-4FD2-9476-BEB2B98D0511}" srcOrd="10" destOrd="0" presId="urn:microsoft.com/office/officeart/2008/layout/RadialCluster"/>
    <dgm:cxn modelId="{94A47081-7A8C-4721-BE35-33B9CDFF2CBE}" type="presParOf" srcId="{3C1CC195-821B-4304-9293-2FDD928A06EE}" destId="{80D04EC1-DC11-4F75-8AF3-AA81E7A85C4C}" srcOrd="11" destOrd="0" presId="urn:microsoft.com/office/officeart/2008/layout/RadialCluster"/>
    <dgm:cxn modelId="{DF137C46-D56A-42FA-B939-F45307648189}" type="presParOf" srcId="{3C1CC195-821B-4304-9293-2FDD928A06EE}" destId="{034AE756-2580-4AA7-99D3-C950C00E90B8}" srcOrd="12" destOrd="0" presId="urn:microsoft.com/office/officeart/2008/layout/RadialCluster"/>
    <dgm:cxn modelId="{CF5CA68C-B440-4869-857B-A340F8ACC859}" type="presParOf" srcId="{3C1CC195-821B-4304-9293-2FDD928A06EE}" destId="{91D700EE-352D-47CD-BDBB-368BAD1A15C3}" srcOrd="13" destOrd="0" presId="urn:microsoft.com/office/officeart/2008/layout/RadialCluster"/>
    <dgm:cxn modelId="{2CB299DD-FAFE-427D-ABAD-ED0F527B8F27}" type="presParOf" srcId="{3C1CC195-821B-4304-9293-2FDD928A06EE}" destId="{3B13E823-8352-42F1-9CF9-3137D4F8DADE}" srcOrd="14" destOrd="0" presId="urn:microsoft.com/office/officeart/2008/layout/RadialCluster"/>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82BD684-3FF6-4952-B43F-4567C9363BF9}" type="doc">
      <dgm:prSet loTypeId="urn:microsoft.com/office/officeart/2005/8/layout/rings+Icon" loCatId="relationship" qsTypeId="urn:microsoft.com/office/officeart/2005/8/quickstyle/simple1" qsCatId="simple" csTypeId="urn:microsoft.com/office/officeart/2005/8/colors/accent1_2" csCatId="accent1" phldr="1"/>
      <dgm:spPr/>
    </dgm:pt>
    <dgm:pt modelId="{F7F1F61F-999A-45FC-BFCF-ED72631DB0F1}">
      <dgm:prSet phldrT="[Text]" custT="1"/>
      <dgm:spPr>
        <a:solidFill>
          <a:srgbClr val="C00000">
            <a:alpha val="50000"/>
          </a:srgbClr>
        </a:solidFill>
      </dgm:spPr>
      <dgm:t>
        <a:bodyPr/>
        <a:lstStyle/>
        <a:p>
          <a:r>
            <a:rPr lang="en-US" sz="2000" dirty="0" smtClean="0"/>
            <a:t>Loss Prevention</a:t>
          </a:r>
          <a:endParaRPr lang="en-US" sz="2000" dirty="0"/>
        </a:p>
      </dgm:t>
    </dgm:pt>
    <dgm:pt modelId="{E9ED9BB9-00CF-441D-8117-BAE04DDB9B3F}" type="parTrans" cxnId="{34E7A899-BA24-4F12-AD8F-47A0BB54E7CE}">
      <dgm:prSet/>
      <dgm:spPr/>
      <dgm:t>
        <a:bodyPr/>
        <a:lstStyle/>
        <a:p>
          <a:endParaRPr lang="en-US"/>
        </a:p>
      </dgm:t>
    </dgm:pt>
    <dgm:pt modelId="{8B724AC2-D0F8-4560-869E-91A9006E5899}" type="sibTrans" cxnId="{34E7A899-BA24-4F12-AD8F-47A0BB54E7CE}">
      <dgm:prSet/>
      <dgm:spPr/>
      <dgm:t>
        <a:bodyPr/>
        <a:lstStyle/>
        <a:p>
          <a:endParaRPr lang="en-US"/>
        </a:p>
      </dgm:t>
    </dgm:pt>
    <dgm:pt modelId="{A70948A3-6457-4E59-B7FC-DC1CB9FB8993}">
      <dgm:prSet phldrT="[Text]"/>
      <dgm:spPr/>
      <dgm:t>
        <a:bodyPr/>
        <a:lstStyle/>
        <a:p>
          <a:r>
            <a:rPr lang="en-US" dirty="0" smtClean="0"/>
            <a:t>Post-Breach Response</a:t>
          </a:r>
        </a:p>
        <a:p>
          <a:r>
            <a:rPr lang="en-US" dirty="0" smtClean="0"/>
            <a:t>(Insurable)</a:t>
          </a:r>
          <a:endParaRPr lang="en-US" dirty="0"/>
        </a:p>
      </dgm:t>
    </dgm:pt>
    <dgm:pt modelId="{23C00615-0441-4230-82D7-7F1C4CB4644C}" type="parTrans" cxnId="{B660E1D0-681E-4621-81AE-3EB6DDD555A0}">
      <dgm:prSet/>
      <dgm:spPr/>
      <dgm:t>
        <a:bodyPr/>
        <a:lstStyle/>
        <a:p>
          <a:endParaRPr lang="en-US"/>
        </a:p>
      </dgm:t>
    </dgm:pt>
    <dgm:pt modelId="{91B8AEA2-61F8-43CA-8225-2BFB1071DA0E}" type="sibTrans" cxnId="{B660E1D0-681E-4621-81AE-3EB6DDD555A0}">
      <dgm:prSet/>
      <dgm:spPr/>
      <dgm:t>
        <a:bodyPr/>
        <a:lstStyle/>
        <a:p>
          <a:endParaRPr lang="en-US"/>
        </a:p>
      </dgm:t>
    </dgm:pt>
    <dgm:pt modelId="{36D326C4-2898-4CDE-AFCA-D06038A80A78}">
      <dgm:prSet phldrT="[Text]"/>
      <dgm:spPr>
        <a:solidFill>
          <a:srgbClr val="00B050">
            <a:alpha val="50000"/>
          </a:srgbClr>
        </a:solidFill>
      </dgm:spPr>
      <dgm:t>
        <a:bodyPr/>
        <a:lstStyle/>
        <a:p>
          <a:r>
            <a:rPr lang="en-US" dirty="0" smtClean="0"/>
            <a:t>Loss Transfer (Insurance)</a:t>
          </a:r>
          <a:endParaRPr lang="en-US" dirty="0"/>
        </a:p>
      </dgm:t>
    </dgm:pt>
    <dgm:pt modelId="{4B30A3E9-D21A-401B-B61C-0BE827AD6AB9}" type="parTrans" cxnId="{92AEDC36-59DF-45D0-98F0-4E133736FC1A}">
      <dgm:prSet/>
      <dgm:spPr/>
      <dgm:t>
        <a:bodyPr/>
        <a:lstStyle/>
        <a:p>
          <a:endParaRPr lang="en-US"/>
        </a:p>
      </dgm:t>
    </dgm:pt>
    <dgm:pt modelId="{E410D388-235A-4B71-8C1E-50BC7678B678}" type="sibTrans" cxnId="{92AEDC36-59DF-45D0-98F0-4E133736FC1A}">
      <dgm:prSet/>
      <dgm:spPr/>
      <dgm:t>
        <a:bodyPr/>
        <a:lstStyle/>
        <a:p>
          <a:endParaRPr lang="en-US"/>
        </a:p>
      </dgm:t>
    </dgm:pt>
    <dgm:pt modelId="{04D5299D-706B-442B-B5AD-C000BC0C3B9F}" type="pres">
      <dgm:prSet presAssocID="{582BD684-3FF6-4952-B43F-4567C9363BF9}" presName="Name0" presStyleCnt="0">
        <dgm:presLayoutVars>
          <dgm:chMax val="7"/>
          <dgm:dir/>
          <dgm:resizeHandles val="exact"/>
        </dgm:presLayoutVars>
      </dgm:prSet>
      <dgm:spPr/>
    </dgm:pt>
    <dgm:pt modelId="{08A2713C-6BFD-40DB-8FF9-6ECED0F0C1BB}" type="pres">
      <dgm:prSet presAssocID="{582BD684-3FF6-4952-B43F-4567C9363BF9}" presName="ellipse1" presStyleLbl="vennNode1" presStyleIdx="0" presStyleCnt="3" custLinFactNeighborX="-40436" custLinFactNeighborY="21683">
        <dgm:presLayoutVars>
          <dgm:bulletEnabled val="1"/>
        </dgm:presLayoutVars>
      </dgm:prSet>
      <dgm:spPr/>
      <dgm:t>
        <a:bodyPr/>
        <a:lstStyle/>
        <a:p>
          <a:endParaRPr lang="en-US"/>
        </a:p>
      </dgm:t>
    </dgm:pt>
    <dgm:pt modelId="{7912B318-D591-42FF-BD79-F5B8746BB743}" type="pres">
      <dgm:prSet presAssocID="{582BD684-3FF6-4952-B43F-4567C9363BF9}" presName="ellipse2" presStyleLbl="vennNode1" presStyleIdx="1" presStyleCnt="3" custLinFactNeighborX="90835" custLinFactNeighborY="-45711">
        <dgm:presLayoutVars>
          <dgm:bulletEnabled val="1"/>
        </dgm:presLayoutVars>
      </dgm:prSet>
      <dgm:spPr/>
      <dgm:t>
        <a:bodyPr/>
        <a:lstStyle/>
        <a:p>
          <a:endParaRPr lang="en-US"/>
        </a:p>
      </dgm:t>
    </dgm:pt>
    <dgm:pt modelId="{FC044967-5DBC-4030-9159-44AE909A195C}" type="pres">
      <dgm:prSet presAssocID="{582BD684-3FF6-4952-B43F-4567C9363BF9}" presName="ellipse3" presStyleLbl="vennNode1" presStyleIdx="2" presStyleCnt="3" custLinFactNeighborX="-52742" custLinFactNeighborY="24027">
        <dgm:presLayoutVars>
          <dgm:bulletEnabled val="1"/>
        </dgm:presLayoutVars>
      </dgm:prSet>
      <dgm:spPr/>
      <dgm:t>
        <a:bodyPr/>
        <a:lstStyle/>
        <a:p>
          <a:endParaRPr lang="en-US"/>
        </a:p>
      </dgm:t>
    </dgm:pt>
  </dgm:ptLst>
  <dgm:cxnLst>
    <dgm:cxn modelId="{92AEDC36-59DF-45D0-98F0-4E133736FC1A}" srcId="{582BD684-3FF6-4952-B43F-4567C9363BF9}" destId="{36D326C4-2898-4CDE-AFCA-D06038A80A78}" srcOrd="2" destOrd="0" parTransId="{4B30A3E9-D21A-401B-B61C-0BE827AD6AB9}" sibTransId="{E410D388-235A-4B71-8C1E-50BC7678B678}"/>
    <dgm:cxn modelId="{34E7A899-BA24-4F12-AD8F-47A0BB54E7CE}" srcId="{582BD684-3FF6-4952-B43F-4567C9363BF9}" destId="{F7F1F61F-999A-45FC-BFCF-ED72631DB0F1}" srcOrd="0" destOrd="0" parTransId="{E9ED9BB9-00CF-441D-8117-BAE04DDB9B3F}" sibTransId="{8B724AC2-D0F8-4560-869E-91A9006E5899}"/>
    <dgm:cxn modelId="{15520E6F-3ED2-469C-B777-017878318A33}" type="presOf" srcId="{A70948A3-6457-4E59-B7FC-DC1CB9FB8993}" destId="{7912B318-D591-42FF-BD79-F5B8746BB743}" srcOrd="0" destOrd="0" presId="urn:microsoft.com/office/officeart/2005/8/layout/rings+Icon"/>
    <dgm:cxn modelId="{B1A54F06-EFC3-4661-B0AF-7CE4CE5B1C41}" type="presOf" srcId="{582BD684-3FF6-4952-B43F-4567C9363BF9}" destId="{04D5299D-706B-442B-B5AD-C000BC0C3B9F}" srcOrd="0" destOrd="0" presId="urn:microsoft.com/office/officeart/2005/8/layout/rings+Icon"/>
    <dgm:cxn modelId="{24872719-2BC3-453B-8958-D4E915739099}" type="presOf" srcId="{F7F1F61F-999A-45FC-BFCF-ED72631DB0F1}" destId="{08A2713C-6BFD-40DB-8FF9-6ECED0F0C1BB}" srcOrd="0" destOrd="0" presId="urn:microsoft.com/office/officeart/2005/8/layout/rings+Icon"/>
    <dgm:cxn modelId="{B660E1D0-681E-4621-81AE-3EB6DDD555A0}" srcId="{582BD684-3FF6-4952-B43F-4567C9363BF9}" destId="{A70948A3-6457-4E59-B7FC-DC1CB9FB8993}" srcOrd="1" destOrd="0" parTransId="{23C00615-0441-4230-82D7-7F1C4CB4644C}" sibTransId="{91B8AEA2-61F8-43CA-8225-2BFB1071DA0E}"/>
    <dgm:cxn modelId="{EDB5B783-147D-49E7-8388-9D418AD7D265}" type="presOf" srcId="{36D326C4-2898-4CDE-AFCA-D06038A80A78}" destId="{FC044967-5DBC-4030-9159-44AE909A195C}" srcOrd="0" destOrd="0" presId="urn:microsoft.com/office/officeart/2005/8/layout/rings+Icon"/>
    <dgm:cxn modelId="{39A7F479-9F24-444B-B839-68A4A3EF1CBB}" type="presParOf" srcId="{04D5299D-706B-442B-B5AD-C000BC0C3B9F}" destId="{08A2713C-6BFD-40DB-8FF9-6ECED0F0C1BB}" srcOrd="0" destOrd="0" presId="urn:microsoft.com/office/officeart/2005/8/layout/rings+Icon"/>
    <dgm:cxn modelId="{CF668A45-281C-4195-ACA2-D00324A7CE9B}" type="presParOf" srcId="{04D5299D-706B-442B-B5AD-C000BC0C3B9F}" destId="{7912B318-D591-42FF-BD79-F5B8746BB743}" srcOrd="1" destOrd="0" presId="urn:microsoft.com/office/officeart/2005/8/layout/rings+Icon"/>
    <dgm:cxn modelId="{090D463F-75AD-4D52-952C-7C2A5A7D8551}" type="presParOf" srcId="{04D5299D-706B-442B-B5AD-C000BC0C3B9F}" destId="{FC044967-5DBC-4030-9159-44AE909A195C}" srcOrd="2" destOrd="0" presId="urn:microsoft.com/office/officeart/2005/8/layout/rings+Icon"/>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rings+Icon">
  <dgm:title val="Interconnected Rings"/>
  <dgm:desc val="Use to show overlapping or interconnected ideas or concepts. The first seven lines of Level 1 text correspond with a circle. Unused text does not appear, but remains available if you switch layouts.  "/>
  <dgm:catLst>
    <dgm:cat type="relationship" pri="32000"/>
    <dgm:cat type="officeonline" pri="6000"/>
  </dgm:catLst>
  <dgm:sampData useDef="1">
    <dgm:dataModel>
      <dgm:ptLst/>
      <dgm:bg/>
      <dgm:whole/>
    </dgm:dataModel>
  </dgm:sampData>
  <dgm:styleData>
    <dgm:dataModel>
      <dgm:ptLst>
        <dgm:pt modelId="0" type="doc"/>
        <dgm:pt modelId="10"/>
        <dgm:pt modelId="20"/>
      </dgm:ptLst>
      <dgm:cxnLst>
        <dgm:cxn modelId="30" srcId="0" destId="10" srcOrd="0" destOrd="0"/>
        <dgm:cxn modelId="40" srcId="0" destId="20" srcOrd="1" destOrd="0"/>
      </dgm:cxnLst>
      <dgm:bg/>
      <dgm:whole/>
    </dgm:dataModel>
  </dgm:styleData>
  <dgm:clrData>
    <dgm:dataModel>
      <dgm:ptLst>
        <dgm:pt modelId="0" type="doc"/>
        <dgm:pt modelId="10"/>
        <dgm:pt modelId="20"/>
        <dgm:pt modelId="30"/>
        <dgm:pt modelId="40"/>
      </dgm:ptLst>
      <dgm:cxnLst>
        <dgm:cxn modelId="50" srcId="0" destId="10" srcOrd="0" destOrd="0"/>
        <dgm:cxn modelId="60" srcId="0" destId="20" srcOrd="1" destOrd="0"/>
        <dgm:cxn modelId="70" srcId="0" destId="30" srcOrd="2" destOrd="0"/>
        <dgm:cxn modelId="80" srcId="0" destId="40" srcOrd="2" destOrd="0"/>
      </dgm:cxnLst>
      <dgm:bg/>
      <dgm:whole/>
    </dgm:dataModel>
  </dgm:clrData>
  <dgm:layoutNode name="Name0">
    <dgm:varLst>
      <dgm:chMax val="7"/>
      <dgm:dir/>
      <dgm:resizeHandles val="exact"/>
    </dgm:varLst>
    <dgm:choose name="Name1">
      <dgm:if name="Name2" axis="ch" ptType="node" func="cnt" op="lt" val="1">
        <dgm:alg type="composite"/>
        <dgm:shape xmlns:r="http://schemas.openxmlformats.org/officeDocument/2006/relationships" r:blip="">
          <dgm:adjLst/>
        </dgm:shape>
        <dgm:presOf/>
        <dgm:constrLst/>
        <dgm:ruleLst/>
      </dgm:if>
      <dgm:if name="Name3" axis="ch" ptType="node" func="cnt" op="equ" val="1">
        <dgm:alg type="composite">
          <dgm:param type="ar" val="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dgm:constr type="h" for="ch" forName="ellipse1" refType="h"/>
        </dgm:constrLst>
      </dgm:if>
      <dgm:if name="Name4" axis="ch" ptType="node" func="cnt" op="equ" val="2">
        <dgm:alg type="composite">
          <dgm:param type="ar" val="0.908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6602"/>
          <dgm:constr type="h" for="ch" forName="ellipse1" refType="h" fact="0.5999"/>
          <dgm:constr type="l" for="ch" forName="ellipse2" refType="w" fact="0.3398"/>
          <dgm:constr type="t" for="ch" forName="ellipse2" refType="h" fact="0.4001"/>
          <dgm:constr type="w" for="ch" forName="ellipse2" refType="w" fact="0.6602"/>
          <dgm:constr type="h" for="ch" forName="ellipse2" refType="h" fact="0.5999"/>
        </dgm:constrLst>
      </dgm:if>
      <dgm:if name="Name5" axis="ch" ptType="node" func="cnt" op="equ" val="3">
        <dgm:alg type="composite">
          <dgm:param type="ar" val="1.217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4929"/>
          <dgm:constr type="h" for="ch" forName="ellipse1" refType="h" fact="0.5999"/>
          <dgm:constr type="l" for="ch" forName="ellipse2" refType="w" fact="0.2537"/>
          <dgm:constr type="t" for="ch" forName="ellipse2" refType="h" fact="0.4001"/>
          <dgm:constr type="w" for="ch" forName="ellipse2" refType="w" fact="0.4929"/>
          <dgm:constr type="h" for="ch" forName="ellipse2" refType="h" fact="0.5999"/>
          <dgm:constr type="l" for="ch" forName="ellipse3" refType="w" fact="0.5071"/>
          <dgm:constr type="t" for="ch" forName="ellipse3" refType="h" fact="0"/>
          <dgm:constr type="w" for="ch" forName="ellipse3" refType="w" fact="0.4929"/>
          <dgm:constr type="h" for="ch" forName="ellipse3" refType="h" fact="0.5999"/>
        </dgm:constrLst>
      </dgm:if>
      <dgm:if name="Name6" axis="ch" ptType="node" func="cnt" op="equ" val="4">
        <dgm:alg type="composite">
          <dgm:param type="ar" val="1.5255"/>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932"/>
          <dgm:constr type="h" for="ch" forName="ellipse1" refType="h" fact="0.5999"/>
          <dgm:constr type="l" for="ch" forName="ellipse2" refType="w" fact="0.2023"/>
          <dgm:constr type="t" for="ch" forName="ellipse2" refType="h" fact="0.4001"/>
          <dgm:constr type="w" for="ch" forName="ellipse2" refType="w" fact="0.3932"/>
          <dgm:constr type="h" for="ch" forName="ellipse2" refType="h" fact="0.5999"/>
          <dgm:constr type="l" for="ch" forName="ellipse3" refType="w" fact="0.4045"/>
          <dgm:constr type="t" for="ch" forName="ellipse3" refType="h" fact="0"/>
          <dgm:constr type="w" for="ch" forName="ellipse3" refType="w" fact="0.3932"/>
          <dgm:constr type="h" for="ch" forName="ellipse3" refType="h" fact="0.5999"/>
          <dgm:constr type="l" for="ch" forName="ellipse4" refType="w" fact="0.6068"/>
          <dgm:constr type="t" for="ch" forName="ellipse4" refType="h" fact="0.4001"/>
          <dgm:constr type="w" for="ch" forName="ellipse4" refType="w" fact="0.3932"/>
          <dgm:constr type="h" for="ch" forName="ellipse4" refType="h" fact="0.5999"/>
        </dgm:constrLst>
      </dgm:if>
      <dgm:if name="Name7" axis="ch" ptType="node" func="cnt" op="equ" val="5">
        <dgm:alg type="composite">
          <dgm:param type="ar" val="1.834"/>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271"/>
          <dgm:constr type="h" for="ch" forName="ellipse1" refType="h" fact="0.5999"/>
          <dgm:constr type="l" for="ch" forName="ellipse2" refType="w" fact="0.1682"/>
          <dgm:constr type="t" for="ch" forName="ellipse2" refType="h" fact="0.4001"/>
          <dgm:constr type="w" for="ch" forName="ellipse2" refType="w" fact="0.3271"/>
          <dgm:constr type="h" for="ch" forName="ellipse2" refType="h" fact="0.5999"/>
          <dgm:constr type="l" for="ch" forName="ellipse3" refType="w" fact="0.3365"/>
          <dgm:constr type="t" for="ch" forName="ellipse3" refType="h" fact="0"/>
          <dgm:constr type="w" for="ch" forName="ellipse3" refType="w" fact="0.3271"/>
          <dgm:constr type="h" for="ch" forName="ellipse3" refType="h" fact="0.5999"/>
          <dgm:constr type="l" for="ch" forName="ellipse4" refType="w" fact="0.5047"/>
          <dgm:constr type="t" for="ch" forName="ellipse4" refType="h" fact="0.4001"/>
          <dgm:constr type="w" for="ch" forName="ellipse4" refType="w" fact="0.3271"/>
          <dgm:constr type="h" for="ch" forName="ellipse4" refType="h" fact="0.5999"/>
          <dgm:constr type="l" for="ch" forName="ellipse5" refType="w" fact="0.6729"/>
          <dgm:constr type="t" for="ch" forName="ellipse5" refType="h" fact="0"/>
          <dgm:constr type="w" for="ch" forName="ellipse5" refType="w" fact="0.3271"/>
          <dgm:constr type="h" for="ch" forName="ellipse5" refType="h" fact="0.5999"/>
        </dgm:constrLst>
      </dgm:if>
      <dgm:if name="Name8" axis="ch" ptType="node" func="cnt" op="equ" val="6">
        <dgm:alg type="composite">
          <dgm:param type="ar" val="2.1873"/>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78"/>
          <dgm:constr type="h" for="ch" forName="ellipse1" refType="h" fact="0.6081"/>
          <dgm:constr type="l" for="ch" forName="ellipse2" refType="w" fact="0.1444"/>
          <dgm:constr type="t" for="ch" forName="ellipse2" refType="h" fact="0.3919"/>
          <dgm:constr type="w" for="ch" forName="ellipse2" refType="w" fact="0.278"/>
          <dgm:constr type="h" for="ch" forName="ellipse2" refType="h" fact="0.6081"/>
          <dgm:constr type="l" for="ch" forName="ellipse3" refType="w" fact="0.2888"/>
          <dgm:constr type="t" for="ch" forName="ellipse3" refType="h" fact="0"/>
          <dgm:constr type="w" for="ch" forName="ellipse3" refType="w" fact="0.278"/>
          <dgm:constr type="h" for="ch" forName="ellipse3" refType="h" fact="0.6081"/>
          <dgm:constr type="l" for="ch" forName="ellipse4" refType="w" fact="0.4332"/>
          <dgm:constr type="t" for="ch" forName="ellipse4" refType="h" fact="0.3919"/>
          <dgm:constr type="w" for="ch" forName="ellipse4" refType="w" fact="0.278"/>
          <dgm:constr type="h" for="ch" forName="ellipse4" refType="h" fact="0.6081"/>
          <dgm:constr type="l" for="ch" forName="ellipse5" refType="w" fact="0.5776"/>
          <dgm:constr type="t" for="ch" forName="ellipse5" refType="h" fact="0"/>
          <dgm:constr type="w" for="ch" forName="ellipse5" refType="w" fact="0.278"/>
          <dgm:constr type="h" for="ch" forName="ellipse5" refType="h" fact="0.6081"/>
          <dgm:constr type="l" for="ch" forName="ellipse6" refType="w" fact="0.722"/>
          <dgm:constr type="t" for="ch" forName="ellipse6" refType="h" fact="0.3919"/>
          <dgm:constr type="w" for="ch" forName="ellipse6" refType="w" fact="0.278"/>
          <dgm:constr type="h" for="ch" forName="ellipse6" refType="h" fact="0.6081"/>
        </dgm:constrLst>
      </dgm:if>
      <dgm:else name="Name9">
        <dgm:alg type="composite">
          <dgm:param type="ar" val="2.346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455"/>
          <dgm:constr type="h" for="ch" forName="ellipse1" refType="h" fact="0.5761"/>
          <dgm:constr type="l" for="ch" forName="ellipse2" refType="w" fact="0.1257"/>
          <dgm:constr type="t" for="ch" forName="ellipse2" refType="h" fact="0.4239"/>
          <dgm:constr type="w" for="ch" forName="ellipse2" refType="w" fact="0.2455"/>
          <dgm:constr type="h" for="ch" forName="ellipse2" refType="h" fact="0.5761"/>
          <dgm:constr type="l" for="ch" forName="ellipse3" refType="w" fact="0.2515"/>
          <dgm:constr type="t" for="ch" forName="ellipse3" refType="h" fact="0"/>
          <dgm:constr type="w" for="ch" forName="ellipse3" refType="w" fact="0.2455"/>
          <dgm:constr type="h" for="ch" forName="ellipse3" refType="h" fact="0.5761"/>
          <dgm:constr type="l" for="ch" forName="ellipse4" refType="w" fact="0.3772"/>
          <dgm:constr type="t" for="ch" forName="ellipse4" refType="h" fact="0.4239"/>
          <dgm:constr type="w" for="ch" forName="ellipse4" refType="w" fact="0.2455"/>
          <dgm:constr type="h" for="ch" forName="ellipse4" refType="h" fact="0.5761"/>
          <dgm:constr type="l" for="ch" forName="ellipse5" refType="w" fact="0.503"/>
          <dgm:constr type="t" for="ch" forName="ellipse5" refType="h" fact="0"/>
          <dgm:constr type="w" for="ch" forName="ellipse5" refType="w" fact="0.2455"/>
          <dgm:constr type="h" for="ch" forName="ellipse5" refType="h" fact="0.5761"/>
          <dgm:constr type="l" for="ch" forName="ellipse6" refType="w" fact="0.6287"/>
          <dgm:constr type="t" for="ch" forName="ellipse6" refType="h" fact="0.4239"/>
          <dgm:constr type="w" for="ch" forName="ellipse6" refType="w" fact="0.2455"/>
          <dgm:constr type="h" for="ch" forName="ellipse6" refType="h" fact="0.5761"/>
          <dgm:constr type="l" for="ch" forName="ellipse7" refType="w" fact="0.7545"/>
          <dgm:constr type="t" for="ch" forName="ellipse7" refType="h" fact="0"/>
          <dgm:constr type="w" for="ch" forName="ellipse7" refType="w" fact="0.2455"/>
          <dgm:constr type="h" for="ch" forName="ellipse7" refType="h" fact="0.5761"/>
        </dgm:constrLst>
      </dgm:else>
    </dgm:choose>
    <dgm:choose name="Name10">
      <dgm:if name="Name11" axis="ch" ptType="node" func="cnt" op="gte" val="1">
        <dgm:layoutNode name="ellipse1" styleLbl="vennNode1">
          <dgm:varLst>
            <dgm:bulletEnabled val="1"/>
          </dgm:varLst>
          <dgm:alg type="tx"/>
          <dgm:shape xmlns:r="http://schemas.openxmlformats.org/officeDocument/2006/relationships" type="ellipse" r:blip="">
            <dgm:adjLst/>
          </dgm:shape>
          <dgm:choose name="Name12">
            <dgm:if name="Name13" func="var" arg="dir" op="equ" val="norm">
              <dgm:presOf axis="ch desOrSelf" ptType="node node" st="1 1" cnt="1 0"/>
            </dgm:if>
            <dgm:else name="Name14">
              <dgm:choose name="Name15">
                <dgm:if name="Name16" axis="ch" ptType="node" func="cnt" op="equ" val="1">
                  <dgm:presOf axis="ch desOrSelf" ptType="node node" st="1 1" cnt="1 0"/>
                </dgm:if>
                <dgm:if name="Name17" axis="ch" ptType="node" func="cnt" op="equ" val="2">
                  <dgm:presOf axis="ch desOrSelf" ptType="node node" st="2 1" cnt="1 0"/>
                </dgm:if>
                <dgm:if name="Name18" axis="ch" ptType="node" func="cnt" op="equ" val="3">
                  <dgm:presOf axis="ch desOrSelf" ptType="node node" st="3 1" cnt="1 0"/>
                </dgm:if>
                <dgm:if name="Name19" axis="ch" ptType="node" func="cnt" op="equ" val="4">
                  <dgm:presOf axis="ch desOrSelf" ptType="node node" st="4 1" cnt="1 0"/>
                </dgm:if>
                <dgm:if name="Name20" axis="ch" ptType="node" func="cnt" op="equ" val="5">
                  <dgm:presOf axis="ch desOrSelf" ptType="node node" st="5 1" cnt="1 0"/>
                </dgm:if>
                <dgm:if name="Name21" axis="ch" ptType="node" func="cnt" op="equ" val="6">
                  <dgm:presOf axis="ch desOrSelf" ptType="node node" st="6 1" cnt="1 0"/>
                </dgm:if>
                <dgm:if name="Name22" axis="ch" ptType="node" func="cnt" op="gte" val="7">
                  <dgm:presOf axis="ch desOrSelf" ptType="node node" st="7 1" cnt="1 0"/>
                </dgm:if>
                <dgm:else name="Name2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4"/>
    </dgm:choose>
    <dgm:choose name="Name25">
      <dgm:if name="Name26" axis="ch" ptType="node" func="cnt" op="gte" val="2">
        <dgm:layoutNode name="ellipse2" styleLbl="vennNode1">
          <dgm:varLst>
            <dgm:bulletEnabled val="1"/>
          </dgm:varLst>
          <dgm:alg type="tx"/>
          <dgm:choose name="Name27">
            <dgm:if name="Name28" func="var" arg="dir" op="equ" val="norm">
              <dgm:shape xmlns:r="http://schemas.openxmlformats.org/officeDocument/2006/relationships" type="ellipse" r:blip="">
                <dgm:adjLst/>
              </dgm:shape>
              <dgm:presOf axis="ch desOrSelf" ptType="node node" st="2 1" cnt="1 0"/>
            </dgm:if>
            <dgm:else name="Name29">
              <dgm:shape xmlns:r="http://schemas.openxmlformats.org/officeDocument/2006/relationships" type="ellipse" r:blip="" zOrderOff="-2">
                <dgm:adjLst/>
              </dgm:shape>
              <dgm:choose name="Name30">
                <dgm:if name="Name31" axis="ch" ptType="node" func="cnt" op="equ" val="2">
                  <dgm:presOf axis="ch desOrSelf" ptType="node node" st="1 1" cnt="1 0"/>
                </dgm:if>
                <dgm:if name="Name32" axis="ch" ptType="node" func="cnt" op="equ" val="3">
                  <dgm:presOf axis="ch desOrSelf" ptType="node node" st="2 1" cnt="1 0"/>
                </dgm:if>
                <dgm:if name="Name33" axis="ch" ptType="node" func="cnt" op="equ" val="4">
                  <dgm:presOf axis="ch desOrSelf" ptType="node node" st="3 1" cnt="1 0"/>
                </dgm:if>
                <dgm:if name="Name34" axis="ch" ptType="node" func="cnt" op="equ" val="5">
                  <dgm:presOf axis="ch desOrSelf" ptType="node node" st="4 1" cnt="1 0"/>
                </dgm:if>
                <dgm:if name="Name35" axis="ch" ptType="node" func="cnt" op="equ" val="6">
                  <dgm:presOf axis="ch desOrSelf" ptType="node node" st="5 1" cnt="1 0"/>
                </dgm:if>
                <dgm:if name="Name36" axis="ch" ptType="node" func="cnt" op="gte" val="7">
                  <dgm:presOf axis="ch desOrSelf" ptType="node node" st="6 1" cnt="1 0"/>
                </dgm:if>
                <dgm:else name="Name37"/>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8"/>
    </dgm:choose>
    <dgm:choose name="Name39">
      <dgm:if name="Name40" axis="ch" ptType="node" func="cnt" op="gte" val="3">
        <dgm:layoutNode name="ellipse3" styleLbl="vennNode1">
          <dgm:varLst>
            <dgm:bulletEnabled val="1"/>
          </dgm:varLst>
          <dgm:alg type="tx"/>
          <dgm:shape xmlns:r="http://schemas.openxmlformats.org/officeDocument/2006/relationships" type="ellipse" r:blip="">
            <dgm:adjLst/>
          </dgm:shape>
          <dgm:choose name="Name41">
            <dgm:if name="Name42" func="var" arg="dir" op="equ" val="norm">
              <dgm:shape xmlns:r="http://schemas.openxmlformats.org/officeDocument/2006/relationships" type="ellipse" r:blip="">
                <dgm:adjLst/>
              </dgm:shape>
              <dgm:presOf axis="ch desOrSelf" ptType="node node" st="3 1" cnt="1 0"/>
            </dgm:if>
            <dgm:else name="Name43">
              <dgm:shape xmlns:r="http://schemas.openxmlformats.org/officeDocument/2006/relationships" type="ellipse" r:blip="" zOrderOff="-4">
                <dgm:adjLst/>
              </dgm:shape>
              <dgm:choose name="Name44">
                <dgm:if name="Name45" axis="ch" ptType="node" func="cnt" op="equ" val="3">
                  <dgm:presOf axis="ch desOrSelf" ptType="node node" st="1 1" cnt="1 0"/>
                </dgm:if>
                <dgm:if name="Name46" axis="ch" ptType="node" func="cnt" op="equ" val="4">
                  <dgm:presOf axis="ch desOrSelf" ptType="node node" st="2 1" cnt="1 0"/>
                </dgm:if>
                <dgm:if name="Name47" axis="ch" ptType="node" func="cnt" op="equ" val="5">
                  <dgm:presOf axis="ch desOrSelf" ptType="node node" st="3 1" cnt="1 0"/>
                </dgm:if>
                <dgm:if name="Name48" axis="ch" ptType="node" func="cnt" op="equ" val="6">
                  <dgm:presOf axis="ch desOrSelf" ptType="node node" st="4 1" cnt="1 0"/>
                </dgm:if>
                <dgm:if name="Name49" axis="ch" ptType="node" func="cnt" op="gte" val="7">
                  <dgm:presOf axis="ch desOrSelf" ptType="node node" st="5 1" cnt="1 0"/>
                </dgm:if>
                <dgm:else name="Name50"/>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1"/>
    </dgm:choose>
    <dgm:choose name="Name52">
      <dgm:if name="Name53" axis="ch" ptType="node" func="cnt" op="gte" val="4">
        <dgm:layoutNode name="ellipse4" styleLbl="vennNode1">
          <dgm:varLst>
            <dgm:bulletEnabled val="1"/>
          </dgm:varLst>
          <dgm:alg type="tx"/>
          <dgm:choose name="Name54">
            <dgm:if name="Name55" func="var" arg="dir" op="equ" val="norm">
              <dgm:shape xmlns:r="http://schemas.openxmlformats.org/officeDocument/2006/relationships" type="ellipse" r:blip="">
                <dgm:adjLst/>
              </dgm:shape>
              <dgm:presOf axis="ch desOrSelf" ptType="node node" st="4 1" cnt="1 0"/>
            </dgm:if>
            <dgm:else name="Name56">
              <dgm:shape xmlns:r="http://schemas.openxmlformats.org/officeDocument/2006/relationships" type="ellipse" r:blip="" zOrderOff="-6">
                <dgm:adjLst/>
              </dgm:shape>
              <dgm:choose name="Name57">
                <dgm:if name="Name58" axis="ch" ptType="node" func="cnt" op="equ" val="4">
                  <dgm:presOf axis="ch desOrSelf" ptType="node node" st="1 1" cnt="1 0"/>
                </dgm:if>
                <dgm:if name="Name59" axis="ch" ptType="node" func="cnt" op="equ" val="5">
                  <dgm:presOf axis="ch desOrSelf" ptType="node node" st="2 1" cnt="1 0"/>
                </dgm:if>
                <dgm:if name="Name60" axis="ch" ptType="node" func="cnt" op="equ" val="6">
                  <dgm:presOf axis="ch desOrSelf" ptType="node node" st="3 1" cnt="1 0"/>
                </dgm:if>
                <dgm:if name="Name61" axis="ch" ptType="node" func="cnt" op="gte" val="7">
                  <dgm:presOf axis="ch desOrSelf" ptType="node node" st="4 1" cnt="1 0"/>
                </dgm:if>
                <dgm:else name="Name62"/>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3"/>
    </dgm:choose>
    <dgm:choose name="Name64">
      <dgm:if name="Name65" axis="ch" ptType="node" func="cnt" op="gte" val="5">
        <dgm:layoutNode name="ellipse5" styleLbl="vennNode1">
          <dgm:varLst>
            <dgm:bulletEnabled val="1"/>
          </dgm:varLst>
          <dgm:alg type="tx"/>
          <dgm:choose name="Name66">
            <dgm:if name="Name67" func="var" arg="dir" op="equ" val="norm">
              <dgm:shape xmlns:r="http://schemas.openxmlformats.org/officeDocument/2006/relationships" type="ellipse" r:blip="">
                <dgm:adjLst/>
              </dgm:shape>
              <dgm:presOf axis="ch desOrSelf" ptType="node node" st="5 1" cnt="1 0"/>
            </dgm:if>
            <dgm:else name="Name68">
              <dgm:shape xmlns:r="http://schemas.openxmlformats.org/officeDocument/2006/relationships" type="ellipse" r:blip="" zOrderOff="-8">
                <dgm:adjLst/>
              </dgm:shape>
              <dgm:choose name="Name69">
                <dgm:if name="Name70" axis="ch" ptType="node" func="cnt" op="equ" val="5">
                  <dgm:presOf axis="ch desOrSelf" ptType="node node" st="1 1" cnt="1 0"/>
                </dgm:if>
                <dgm:if name="Name71" axis="ch" ptType="node" func="cnt" op="equ" val="6">
                  <dgm:presOf axis="ch desOrSelf" ptType="node node" st="2 1" cnt="1 0"/>
                </dgm:if>
                <dgm:if name="Name72" axis="ch" ptType="node" func="cnt" op="gte" val="7">
                  <dgm:presOf axis="ch desOrSelf" ptType="node node" st="3 1" cnt="1 0"/>
                </dgm:if>
                <dgm:else name="Name7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4"/>
    </dgm:choose>
    <dgm:choose name="Name75">
      <dgm:if name="Name76" axis="ch" ptType="node" func="cnt" op="gte" val="6">
        <dgm:layoutNode name="ellipse6" styleLbl="vennNode1">
          <dgm:varLst>
            <dgm:bulletEnabled val="1"/>
          </dgm:varLst>
          <dgm:alg type="tx"/>
          <dgm:choose name="Name77">
            <dgm:if name="Name78" func="var" arg="dir" op="equ" val="norm">
              <dgm:shape xmlns:r="http://schemas.openxmlformats.org/officeDocument/2006/relationships" type="ellipse" r:blip="">
                <dgm:adjLst/>
              </dgm:shape>
              <dgm:presOf axis="ch desOrSelf" ptType="node node" st="6 1" cnt="1 0"/>
            </dgm:if>
            <dgm:else name="Name79">
              <dgm:shape xmlns:r="http://schemas.openxmlformats.org/officeDocument/2006/relationships" type="ellipse" r:blip="" zOrderOff="-10">
                <dgm:adjLst/>
              </dgm:shape>
              <dgm:choose name="Name80">
                <dgm:if name="Name81" axis="ch" ptType="node" func="cnt" op="equ" val="6">
                  <dgm:presOf axis="ch desOrSelf" ptType="node node" st="1 1" cnt="1 0"/>
                </dgm:if>
                <dgm:if name="Name82" axis="ch" ptType="node" func="cnt" op="gte" val="7">
                  <dgm:presOf axis="ch desOrSelf" ptType="node node" st="2 1" cnt="1 0"/>
                </dgm:if>
                <dgm:else name="Name8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choose name="Name85">
      <dgm:if name="Name86" axis="ch" ptType="node" func="cnt" op="gte" val="7">
        <dgm:layoutNode name="ellipse7" styleLbl="vennNode1">
          <dgm:varLst>
            <dgm:bulletEnabled val="1"/>
          </dgm:varLst>
          <dgm:alg type="tx"/>
          <dgm:choose name="Name87">
            <dgm:if name="Name88" func="var" arg="dir" op="equ" val="norm">
              <dgm:shape xmlns:r="http://schemas.openxmlformats.org/officeDocument/2006/relationships" type="ellipse" r:blip="">
                <dgm:adjLst/>
              </dgm:shape>
              <dgm:presOf axis="ch desOrSelf" ptType="node node" st="7 1" cnt="1 0"/>
            </dgm:if>
            <dgm:else name="Name89">
              <dgm:shape xmlns:r="http://schemas.openxmlformats.org/officeDocument/2006/relationships" type="ellipse" r:blip="" zOrderOff="-12">
                <dgm:adjLst/>
              </dgm:shape>
              <dgm:presOf axis="ch desOrSelf" ptType="node node" st="1 1" cnt="1 0"/>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100.vml.rels><?xml version="1.0" encoding="UTF-8" standalone="yes"?>
<Relationships xmlns="http://schemas.openxmlformats.org/package/2006/relationships"><Relationship Id="rId1" Type="http://schemas.openxmlformats.org/officeDocument/2006/relationships/image" Target="../media/image117.emf"/></Relationships>
</file>

<file path=ppt/drawings/_rels/vmlDrawing101.vml.rels><?xml version="1.0" encoding="UTF-8" standalone="yes"?>
<Relationships xmlns="http://schemas.openxmlformats.org/package/2006/relationships"><Relationship Id="rId1" Type="http://schemas.openxmlformats.org/officeDocument/2006/relationships/image" Target="../media/image118.emf"/></Relationships>
</file>

<file path=ppt/drawings/_rels/vmlDrawing102.vml.rels><?xml version="1.0" encoding="UTF-8" standalone="yes"?>
<Relationships xmlns="http://schemas.openxmlformats.org/package/2006/relationships"><Relationship Id="rId1" Type="http://schemas.openxmlformats.org/officeDocument/2006/relationships/image" Target="../media/image119.emf"/></Relationships>
</file>

<file path=ppt/drawings/_rels/vmlDrawing103.vml.rels><?xml version="1.0" encoding="UTF-8" standalone="yes"?>
<Relationships xmlns="http://schemas.openxmlformats.org/package/2006/relationships"><Relationship Id="rId1" Type="http://schemas.openxmlformats.org/officeDocument/2006/relationships/image" Target="../media/image120.emf"/></Relationships>
</file>

<file path=ppt/drawings/_rels/vmlDrawing104.vml.rels><?xml version="1.0" encoding="UTF-8" standalone="yes"?>
<Relationships xmlns="http://schemas.openxmlformats.org/package/2006/relationships"><Relationship Id="rId1" Type="http://schemas.openxmlformats.org/officeDocument/2006/relationships/image" Target="../media/image121.emf"/></Relationships>
</file>

<file path=ppt/drawings/_rels/vmlDrawing105.vml.rels><?xml version="1.0" encoding="UTF-8" standalone="yes"?>
<Relationships xmlns="http://schemas.openxmlformats.org/package/2006/relationships"><Relationship Id="rId1" Type="http://schemas.openxmlformats.org/officeDocument/2006/relationships/image" Target="../media/image122.emf"/></Relationships>
</file>

<file path=ppt/drawings/_rels/vmlDrawing106.vml.rels><?xml version="1.0" encoding="UTF-8" standalone="yes"?>
<Relationships xmlns="http://schemas.openxmlformats.org/package/2006/relationships"><Relationship Id="rId1" Type="http://schemas.openxmlformats.org/officeDocument/2006/relationships/image" Target="../media/image123.emf"/></Relationships>
</file>

<file path=ppt/drawings/_rels/vmlDrawing107.vml.rels><?xml version="1.0" encoding="UTF-8" standalone="yes"?>
<Relationships xmlns="http://schemas.openxmlformats.org/package/2006/relationships"><Relationship Id="rId1" Type="http://schemas.openxmlformats.org/officeDocument/2006/relationships/image" Target="../media/image124.emf"/></Relationships>
</file>

<file path=ppt/drawings/_rels/vmlDrawing108.vml.rels><?xml version="1.0" encoding="UTF-8" standalone="yes"?>
<Relationships xmlns="http://schemas.openxmlformats.org/package/2006/relationships"><Relationship Id="rId1" Type="http://schemas.openxmlformats.org/officeDocument/2006/relationships/image" Target="../media/image125.emf"/></Relationships>
</file>

<file path=ppt/drawings/_rels/vmlDrawing109.vml.rels><?xml version="1.0" encoding="UTF-8" standalone="yes"?>
<Relationships xmlns="http://schemas.openxmlformats.org/package/2006/relationships"><Relationship Id="rId1" Type="http://schemas.openxmlformats.org/officeDocument/2006/relationships/image" Target="../media/image126.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110.vml.rels><?xml version="1.0" encoding="UTF-8" standalone="yes"?>
<Relationships xmlns="http://schemas.openxmlformats.org/package/2006/relationships"><Relationship Id="rId1" Type="http://schemas.openxmlformats.org/officeDocument/2006/relationships/image" Target="../media/image127.emf"/></Relationships>
</file>

<file path=ppt/drawings/_rels/vmlDrawing111.vml.rels><?xml version="1.0" encoding="UTF-8" standalone="yes"?>
<Relationships xmlns="http://schemas.openxmlformats.org/package/2006/relationships"><Relationship Id="rId1" Type="http://schemas.openxmlformats.org/officeDocument/2006/relationships/image" Target="../media/image128.emf"/></Relationships>
</file>

<file path=ppt/drawings/_rels/vmlDrawing112.vml.rels><?xml version="1.0" encoding="UTF-8" standalone="yes"?>
<Relationships xmlns="http://schemas.openxmlformats.org/package/2006/relationships"><Relationship Id="rId1" Type="http://schemas.openxmlformats.org/officeDocument/2006/relationships/image" Target="../media/image129.emf"/></Relationships>
</file>

<file path=ppt/drawings/_rels/vmlDrawing113.vml.rels><?xml version="1.0" encoding="UTF-8" standalone="yes"?>
<Relationships xmlns="http://schemas.openxmlformats.org/package/2006/relationships"><Relationship Id="rId1" Type="http://schemas.openxmlformats.org/officeDocument/2006/relationships/image" Target="../media/image130.emf"/></Relationships>
</file>

<file path=ppt/drawings/_rels/vmlDrawing114.vml.rels><?xml version="1.0" encoding="UTF-8" standalone="yes"?>
<Relationships xmlns="http://schemas.openxmlformats.org/package/2006/relationships"><Relationship Id="rId1" Type="http://schemas.openxmlformats.org/officeDocument/2006/relationships/image" Target="../media/image132.emf"/></Relationships>
</file>

<file path=ppt/drawings/_rels/vmlDrawing115.vml.rels><?xml version="1.0" encoding="UTF-8" standalone="yes"?>
<Relationships xmlns="http://schemas.openxmlformats.org/package/2006/relationships"><Relationship Id="rId1" Type="http://schemas.openxmlformats.org/officeDocument/2006/relationships/image" Target="../media/image133.emf"/></Relationships>
</file>

<file path=ppt/drawings/_rels/vmlDrawing116.vml.rels><?xml version="1.0" encoding="UTF-8" standalone="yes"?>
<Relationships xmlns="http://schemas.openxmlformats.org/package/2006/relationships"><Relationship Id="rId1" Type="http://schemas.openxmlformats.org/officeDocument/2006/relationships/image" Target="../media/image134.emf"/></Relationships>
</file>

<file path=ppt/drawings/_rels/vmlDrawing117.vml.rels><?xml version="1.0" encoding="UTF-8" standalone="yes"?>
<Relationships xmlns="http://schemas.openxmlformats.org/package/2006/relationships"><Relationship Id="rId1" Type="http://schemas.openxmlformats.org/officeDocument/2006/relationships/image" Target="../media/image135.emf"/></Relationships>
</file>

<file path=ppt/drawings/_rels/vmlDrawing118.vml.rels><?xml version="1.0" encoding="UTF-8" standalone="yes"?>
<Relationships xmlns="http://schemas.openxmlformats.org/package/2006/relationships"><Relationship Id="rId1" Type="http://schemas.openxmlformats.org/officeDocument/2006/relationships/image" Target="../media/image136.emf"/></Relationships>
</file>

<file path=ppt/drawings/_rels/vmlDrawing119.vml.rels><?xml version="1.0" encoding="UTF-8" standalone="yes"?>
<Relationships xmlns="http://schemas.openxmlformats.org/package/2006/relationships"><Relationship Id="rId1" Type="http://schemas.openxmlformats.org/officeDocument/2006/relationships/image" Target="../media/image137.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120.vml.rels><?xml version="1.0" encoding="UTF-8" standalone="yes"?>
<Relationships xmlns="http://schemas.openxmlformats.org/package/2006/relationships"><Relationship Id="rId1" Type="http://schemas.openxmlformats.org/officeDocument/2006/relationships/image" Target="../media/image138.emf"/></Relationships>
</file>

<file path=ppt/drawings/_rels/vmlDrawing121.vml.rels><?xml version="1.0" encoding="UTF-8" standalone="yes"?>
<Relationships xmlns="http://schemas.openxmlformats.org/package/2006/relationships"><Relationship Id="rId1" Type="http://schemas.openxmlformats.org/officeDocument/2006/relationships/image" Target="../media/image139.emf"/></Relationships>
</file>

<file path=ppt/drawings/_rels/vmlDrawing122.vml.rels><?xml version="1.0" encoding="UTF-8" standalone="yes"?>
<Relationships xmlns="http://schemas.openxmlformats.org/package/2006/relationships"><Relationship Id="rId1" Type="http://schemas.openxmlformats.org/officeDocument/2006/relationships/image" Target="../media/image140.emf"/></Relationships>
</file>

<file path=ppt/drawings/_rels/vmlDrawing123.vml.rels><?xml version="1.0" encoding="UTF-8" standalone="yes"?>
<Relationships xmlns="http://schemas.openxmlformats.org/package/2006/relationships"><Relationship Id="rId1" Type="http://schemas.openxmlformats.org/officeDocument/2006/relationships/image" Target="../media/image141.emf"/></Relationships>
</file>

<file path=ppt/drawings/_rels/vmlDrawing124.vml.rels><?xml version="1.0" encoding="UTF-8" standalone="yes"?>
<Relationships xmlns="http://schemas.openxmlformats.org/package/2006/relationships"><Relationship Id="rId1" Type="http://schemas.openxmlformats.org/officeDocument/2006/relationships/image" Target="../media/image142.emf"/></Relationships>
</file>

<file path=ppt/drawings/_rels/vmlDrawing125.vml.rels><?xml version="1.0" encoding="UTF-8" standalone="yes"?>
<Relationships xmlns="http://schemas.openxmlformats.org/package/2006/relationships"><Relationship Id="rId1" Type="http://schemas.openxmlformats.org/officeDocument/2006/relationships/image" Target="../media/image143.emf"/></Relationships>
</file>

<file path=ppt/drawings/_rels/vmlDrawing126.vml.rels><?xml version="1.0" encoding="UTF-8" standalone="yes"?>
<Relationships xmlns="http://schemas.openxmlformats.org/package/2006/relationships"><Relationship Id="rId1" Type="http://schemas.openxmlformats.org/officeDocument/2006/relationships/image" Target="../media/image144.emf"/></Relationships>
</file>

<file path=ppt/drawings/_rels/vmlDrawing127.vml.rels><?xml version="1.0" encoding="UTF-8" standalone="yes"?>
<Relationships xmlns="http://schemas.openxmlformats.org/package/2006/relationships"><Relationship Id="rId1" Type="http://schemas.openxmlformats.org/officeDocument/2006/relationships/image" Target="../media/image145.emf"/></Relationships>
</file>

<file path=ppt/drawings/_rels/vmlDrawing128.vml.rels><?xml version="1.0" encoding="UTF-8" standalone="yes"?>
<Relationships xmlns="http://schemas.openxmlformats.org/package/2006/relationships"><Relationship Id="rId1" Type="http://schemas.openxmlformats.org/officeDocument/2006/relationships/image" Target="../media/image146.emf"/></Relationships>
</file>

<file path=ppt/drawings/_rels/vmlDrawing129.vml.rels><?xml version="1.0" encoding="UTF-8" standalone="yes"?>
<Relationships xmlns="http://schemas.openxmlformats.org/package/2006/relationships"><Relationship Id="rId1" Type="http://schemas.openxmlformats.org/officeDocument/2006/relationships/image" Target="../media/image147.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130.vml.rels><?xml version="1.0" encoding="UTF-8" standalone="yes"?>
<Relationships xmlns="http://schemas.openxmlformats.org/package/2006/relationships"><Relationship Id="rId1" Type="http://schemas.openxmlformats.org/officeDocument/2006/relationships/image" Target="../media/image148.emf"/></Relationships>
</file>

<file path=ppt/drawings/_rels/vmlDrawing131.vml.rels><?xml version="1.0" encoding="UTF-8" standalone="yes"?>
<Relationships xmlns="http://schemas.openxmlformats.org/package/2006/relationships"><Relationship Id="rId1" Type="http://schemas.openxmlformats.org/officeDocument/2006/relationships/image" Target="../media/image149.emf"/></Relationships>
</file>

<file path=ppt/drawings/_rels/vmlDrawing132.vml.rels><?xml version="1.0" encoding="UTF-8" standalone="yes"?>
<Relationships xmlns="http://schemas.openxmlformats.org/package/2006/relationships"><Relationship Id="rId1" Type="http://schemas.openxmlformats.org/officeDocument/2006/relationships/image" Target="../media/image158.emf"/></Relationships>
</file>

<file path=ppt/drawings/_rels/vmlDrawing133.vml.rels><?xml version="1.0" encoding="UTF-8" standalone="yes"?>
<Relationships xmlns="http://schemas.openxmlformats.org/package/2006/relationships"><Relationship Id="rId1" Type="http://schemas.openxmlformats.org/officeDocument/2006/relationships/image" Target="../media/image160.emf"/></Relationships>
</file>

<file path=ppt/drawings/_rels/vmlDrawing134.vml.rels><?xml version="1.0" encoding="UTF-8" standalone="yes"?>
<Relationships xmlns="http://schemas.openxmlformats.org/package/2006/relationships"><Relationship Id="rId1" Type="http://schemas.openxmlformats.org/officeDocument/2006/relationships/image" Target="../media/image161.emf"/></Relationships>
</file>

<file path=ppt/drawings/_rels/vmlDrawing135.vml.rels><?xml version="1.0" encoding="UTF-8" standalone="yes"?>
<Relationships xmlns="http://schemas.openxmlformats.org/package/2006/relationships"><Relationship Id="rId1" Type="http://schemas.openxmlformats.org/officeDocument/2006/relationships/image" Target="../media/image162.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28.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29.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30.e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31.e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32.e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33.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34.e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36.emf"/></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37.emf"/></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38.emf"/></Relationships>
</file>

<file path=ppt/drawings/_rels/vmlDrawing34.vml.rels><?xml version="1.0" encoding="UTF-8" standalone="yes"?>
<Relationships xmlns="http://schemas.openxmlformats.org/package/2006/relationships"><Relationship Id="rId1" Type="http://schemas.openxmlformats.org/officeDocument/2006/relationships/image" Target="../media/image39.emf"/></Relationships>
</file>

<file path=ppt/drawings/_rels/vmlDrawing35.vml.rels><?xml version="1.0" encoding="UTF-8" standalone="yes"?>
<Relationships xmlns="http://schemas.openxmlformats.org/package/2006/relationships"><Relationship Id="rId1" Type="http://schemas.openxmlformats.org/officeDocument/2006/relationships/image" Target="../media/image40.emf"/></Relationships>
</file>

<file path=ppt/drawings/_rels/vmlDrawing36.vml.rels><?xml version="1.0" encoding="UTF-8" standalone="yes"?>
<Relationships xmlns="http://schemas.openxmlformats.org/package/2006/relationships"><Relationship Id="rId1" Type="http://schemas.openxmlformats.org/officeDocument/2006/relationships/image" Target="../media/image41.emf"/></Relationships>
</file>

<file path=ppt/drawings/_rels/vmlDrawing37.vml.rels><?xml version="1.0" encoding="UTF-8" standalone="yes"?>
<Relationships xmlns="http://schemas.openxmlformats.org/package/2006/relationships"><Relationship Id="rId1" Type="http://schemas.openxmlformats.org/officeDocument/2006/relationships/image" Target="../media/image42.emf"/></Relationships>
</file>

<file path=ppt/drawings/_rels/vmlDrawing38.vml.rels><?xml version="1.0" encoding="UTF-8" standalone="yes"?>
<Relationships xmlns="http://schemas.openxmlformats.org/package/2006/relationships"><Relationship Id="rId1" Type="http://schemas.openxmlformats.org/officeDocument/2006/relationships/image" Target="../media/image43.emf"/></Relationships>
</file>

<file path=ppt/drawings/_rels/vmlDrawing39.vml.rels><?xml version="1.0" encoding="UTF-8" standalone="yes"?>
<Relationships xmlns="http://schemas.openxmlformats.org/package/2006/relationships"><Relationship Id="rId1" Type="http://schemas.openxmlformats.org/officeDocument/2006/relationships/image" Target="../media/image44.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40.vml.rels><?xml version="1.0" encoding="UTF-8" standalone="yes"?>
<Relationships xmlns="http://schemas.openxmlformats.org/package/2006/relationships"><Relationship Id="rId1" Type="http://schemas.openxmlformats.org/officeDocument/2006/relationships/image" Target="../media/image45.emf"/></Relationships>
</file>

<file path=ppt/drawings/_rels/vmlDrawing41.vml.rels><?xml version="1.0" encoding="UTF-8" standalone="yes"?>
<Relationships xmlns="http://schemas.openxmlformats.org/package/2006/relationships"><Relationship Id="rId1" Type="http://schemas.openxmlformats.org/officeDocument/2006/relationships/image" Target="../media/image46.emf"/></Relationships>
</file>

<file path=ppt/drawings/_rels/vmlDrawing42.vml.rels><?xml version="1.0" encoding="UTF-8" standalone="yes"?>
<Relationships xmlns="http://schemas.openxmlformats.org/package/2006/relationships"><Relationship Id="rId1" Type="http://schemas.openxmlformats.org/officeDocument/2006/relationships/image" Target="../media/image47.emf"/></Relationships>
</file>

<file path=ppt/drawings/_rels/vmlDrawing43.vml.rels><?xml version="1.0" encoding="UTF-8" standalone="yes"?>
<Relationships xmlns="http://schemas.openxmlformats.org/package/2006/relationships"><Relationship Id="rId1" Type="http://schemas.openxmlformats.org/officeDocument/2006/relationships/image" Target="../media/image48.emf"/></Relationships>
</file>

<file path=ppt/drawings/_rels/vmlDrawing44.vml.rels><?xml version="1.0" encoding="UTF-8" standalone="yes"?>
<Relationships xmlns="http://schemas.openxmlformats.org/package/2006/relationships"><Relationship Id="rId1" Type="http://schemas.openxmlformats.org/officeDocument/2006/relationships/image" Target="../media/image49.emf"/></Relationships>
</file>

<file path=ppt/drawings/_rels/vmlDrawing45.vml.rels><?xml version="1.0" encoding="UTF-8" standalone="yes"?>
<Relationships xmlns="http://schemas.openxmlformats.org/package/2006/relationships"><Relationship Id="rId1" Type="http://schemas.openxmlformats.org/officeDocument/2006/relationships/image" Target="../media/image50.emf"/></Relationships>
</file>

<file path=ppt/drawings/_rels/vmlDrawing46.vml.rels><?xml version="1.0" encoding="UTF-8" standalone="yes"?>
<Relationships xmlns="http://schemas.openxmlformats.org/package/2006/relationships"><Relationship Id="rId1" Type="http://schemas.openxmlformats.org/officeDocument/2006/relationships/image" Target="../media/image51.emf"/></Relationships>
</file>

<file path=ppt/drawings/_rels/vmlDrawing47.vml.rels><?xml version="1.0" encoding="UTF-8" standalone="yes"?>
<Relationships xmlns="http://schemas.openxmlformats.org/package/2006/relationships"><Relationship Id="rId1" Type="http://schemas.openxmlformats.org/officeDocument/2006/relationships/image" Target="../media/image53.png"/></Relationships>
</file>

<file path=ppt/drawings/_rels/vmlDrawing48.vml.rels><?xml version="1.0" encoding="UTF-8" standalone="yes"?>
<Relationships xmlns="http://schemas.openxmlformats.org/package/2006/relationships"><Relationship Id="rId1" Type="http://schemas.openxmlformats.org/officeDocument/2006/relationships/image" Target="../media/image54.png"/></Relationships>
</file>

<file path=ppt/drawings/_rels/vmlDrawing49.vml.rels><?xml version="1.0" encoding="UTF-8" standalone="yes"?>
<Relationships xmlns="http://schemas.openxmlformats.org/package/2006/relationships"><Relationship Id="rId1" Type="http://schemas.openxmlformats.org/officeDocument/2006/relationships/image" Target="../media/image55.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50.vml.rels><?xml version="1.0" encoding="UTF-8" standalone="yes"?>
<Relationships xmlns="http://schemas.openxmlformats.org/package/2006/relationships"><Relationship Id="rId1" Type="http://schemas.openxmlformats.org/officeDocument/2006/relationships/image" Target="../media/image56.png"/></Relationships>
</file>

<file path=ppt/drawings/_rels/vmlDrawing51.vml.rels><?xml version="1.0" encoding="UTF-8" standalone="yes"?>
<Relationships xmlns="http://schemas.openxmlformats.org/package/2006/relationships"><Relationship Id="rId1" Type="http://schemas.openxmlformats.org/officeDocument/2006/relationships/image" Target="../media/image57.png"/></Relationships>
</file>

<file path=ppt/drawings/_rels/vmlDrawing52.v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image" Target="../media/image58.png"/></Relationships>
</file>

<file path=ppt/drawings/_rels/vmlDrawing53.vml.rels><?xml version="1.0" encoding="UTF-8" standalone="yes"?>
<Relationships xmlns="http://schemas.openxmlformats.org/package/2006/relationships"><Relationship Id="rId1" Type="http://schemas.openxmlformats.org/officeDocument/2006/relationships/image" Target="../media/image61.emf"/></Relationships>
</file>

<file path=ppt/drawings/_rels/vmlDrawing54.vml.rels><?xml version="1.0" encoding="UTF-8" standalone="yes"?>
<Relationships xmlns="http://schemas.openxmlformats.org/package/2006/relationships"><Relationship Id="rId1" Type="http://schemas.openxmlformats.org/officeDocument/2006/relationships/image" Target="../media/image66.emf"/></Relationships>
</file>

<file path=ppt/drawings/_rels/vmlDrawing55.vml.rels><?xml version="1.0" encoding="UTF-8" standalone="yes"?>
<Relationships xmlns="http://schemas.openxmlformats.org/package/2006/relationships"><Relationship Id="rId1" Type="http://schemas.openxmlformats.org/officeDocument/2006/relationships/image" Target="../media/image67.emf"/></Relationships>
</file>

<file path=ppt/drawings/_rels/vmlDrawing56.vml.rels><?xml version="1.0" encoding="UTF-8" standalone="yes"?>
<Relationships xmlns="http://schemas.openxmlformats.org/package/2006/relationships"><Relationship Id="rId1" Type="http://schemas.openxmlformats.org/officeDocument/2006/relationships/image" Target="../media/image68.emf"/></Relationships>
</file>

<file path=ppt/drawings/_rels/vmlDrawing57.vml.rels><?xml version="1.0" encoding="UTF-8" standalone="yes"?>
<Relationships xmlns="http://schemas.openxmlformats.org/package/2006/relationships"><Relationship Id="rId1" Type="http://schemas.openxmlformats.org/officeDocument/2006/relationships/image" Target="../media/image69.emf"/></Relationships>
</file>

<file path=ppt/drawings/_rels/vmlDrawing58.vml.rels><?xml version="1.0" encoding="UTF-8" standalone="yes"?>
<Relationships xmlns="http://schemas.openxmlformats.org/package/2006/relationships"><Relationship Id="rId1" Type="http://schemas.openxmlformats.org/officeDocument/2006/relationships/image" Target="../media/image70.emf"/></Relationships>
</file>

<file path=ppt/drawings/_rels/vmlDrawing59.vml.rels><?xml version="1.0" encoding="UTF-8" standalone="yes"?>
<Relationships xmlns="http://schemas.openxmlformats.org/package/2006/relationships"><Relationship Id="rId1" Type="http://schemas.openxmlformats.org/officeDocument/2006/relationships/image" Target="../media/image7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60.vml.rels><?xml version="1.0" encoding="UTF-8" standalone="yes"?>
<Relationships xmlns="http://schemas.openxmlformats.org/package/2006/relationships"><Relationship Id="rId1" Type="http://schemas.openxmlformats.org/officeDocument/2006/relationships/image" Target="../media/image72.emf"/></Relationships>
</file>

<file path=ppt/drawings/_rels/vmlDrawing61.vml.rels><?xml version="1.0" encoding="UTF-8" standalone="yes"?>
<Relationships xmlns="http://schemas.openxmlformats.org/package/2006/relationships"><Relationship Id="rId1" Type="http://schemas.openxmlformats.org/officeDocument/2006/relationships/image" Target="../media/image73.emf"/></Relationships>
</file>

<file path=ppt/drawings/_rels/vmlDrawing62.vml.rels><?xml version="1.0" encoding="UTF-8" standalone="yes"?>
<Relationships xmlns="http://schemas.openxmlformats.org/package/2006/relationships"><Relationship Id="rId1" Type="http://schemas.openxmlformats.org/officeDocument/2006/relationships/image" Target="../media/image74.emf"/></Relationships>
</file>

<file path=ppt/drawings/_rels/vmlDrawing63.vml.rels><?xml version="1.0" encoding="UTF-8" standalone="yes"?>
<Relationships xmlns="http://schemas.openxmlformats.org/package/2006/relationships"><Relationship Id="rId1" Type="http://schemas.openxmlformats.org/officeDocument/2006/relationships/image" Target="../media/image75.emf"/></Relationships>
</file>

<file path=ppt/drawings/_rels/vmlDrawing64.vml.rels><?xml version="1.0" encoding="UTF-8" standalone="yes"?>
<Relationships xmlns="http://schemas.openxmlformats.org/package/2006/relationships"><Relationship Id="rId1" Type="http://schemas.openxmlformats.org/officeDocument/2006/relationships/image" Target="../media/image76.emf"/></Relationships>
</file>

<file path=ppt/drawings/_rels/vmlDrawing65.vml.rels><?xml version="1.0" encoding="UTF-8" standalone="yes"?>
<Relationships xmlns="http://schemas.openxmlformats.org/package/2006/relationships"><Relationship Id="rId1" Type="http://schemas.openxmlformats.org/officeDocument/2006/relationships/image" Target="../media/image77.emf"/></Relationships>
</file>

<file path=ppt/drawings/_rels/vmlDrawing66.vml.rels><?xml version="1.0" encoding="UTF-8" standalone="yes"?>
<Relationships xmlns="http://schemas.openxmlformats.org/package/2006/relationships"><Relationship Id="rId1" Type="http://schemas.openxmlformats.org/officeDocument/2006/relationships/image" Target="../media/image78.emf"/></Relationships>
</file>

<file path=ppt/drawings/_rels/vmlDrawing67.vml.rels><?xml version="1.0" encoding="UTF-8" standalone="yes"?>
<Relationships xmlns="http://schemas.openxmlformats.org/package/2006/relationships"><Relationship Id="rId1" Type="http://schemas.openxmlformats.org/officeDocument/2006/relationships/image" Target="../media/image79.emf"/></Relationships>
</file>

<file path=ppt/drawings/_rels/vmlDrawing68.vml.rels><?xml version="1.0" encoding="UTF-8" standalone="yes"?>
<Relationships xmlns="http://schemas.openxmlformats.org/package/2006/relationships"><Relationship Id="rId1" Type="http://schemas.openxmlformats.org/officeDocument/2006/relationships/image" Target="../media/image81.emf"/></Relationships>
</file>

<file path=ppt/drawings/_rels/vmlDrawing69.vml.rels><?xml version="1.0" encoding="UTF-8" standalone="yes"?>
<Relationships xmlns="http://schemas.openxmlformats.org/package/2006/relationships"><Relationship Id="rId1" Type="http://schemas.openxmlformats.org/officeDocument/2006/relationships/image" Target="../media/image82.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70.vml.rels><?xml version="1.0" encoding="UTF-8" standalone="yes"?>
<Relationships xmlns="http://schemas.openxmlformats.org/package/2006/relationships"><Relationship Id="rId1" Type="http://schemas.openxmlformats.org/officeDocument/2006/relationships/image" Target="../media/image83.emf"/></Relationships>
</file>

<file path=ppt/drawings/_rels/vmlDrawing71.vml.rels><?xml version="1.0" encoding="UTF-8" standalone="yes"?>
<Relationships xmlns="http://schemas.openxmlformats.org/package/2006/relationships"><Relationship Id="rId1" Type="http://schemas.openxmlformats.org/officeDocument/2006/relationships/image" Target="../media/image84.emf"/></Relationships>
</file>

<file path=ppt/drawings/_rels/vmlDrawing72.vml.rels><?xml version="1.0" encoding="UTF-8" standalone="yes"?>
<Relationships xmlns="http://schemas.openxmlformats.org/package/2006/relationships"><Relationship Id="rId1" Type="http://schemas.openxmlformats.org/officeDocument/2006/relationships/image" Target="../media/image85.emf"/></Relationships>
</file>

<file path=ppt/drawings/_rels/vmlDrawing73.vml.rels><?xml version="1.0" encoding="UTF-8" standalone="yes"?>
<Relationships xmlns="http://schemas.openxmlformats.org/package/2006/relationships"><Relationship Id="rId1" Type="http://schemas.openxmlformats.org/officeDocument/2006/relationships/image" Target="../media/image86.emf"/></Relationships>
</file>

<file path=ppt/drawings/_rels/vmlDrawing74.vml.rels><?xml version="1.0" encoding="UTF-8" standalone="yes"?>
<Relationships xmlns="http://schemas.openxmlformats.org/package/2006/relationships"><Relationship Id="rId1" Type="http://schemas.openxmlformats.org/officeDocument/2006/relationships/image" Target="../media/image87.emf"/></Relationships>
</file>

<file path=ppt/drawings/_rels/vmlDrawing75.vml.rels><?xml version="1.0" encoding="UTF-8" standalone="yes"?>
<Relationships xmlns="http://schemas.openxmlformats.org/package/2006/relationships"><Relationship Id="rId1" Type="http://schemas.openxmlformats.org/officeDocument/2006/relationships/image" Target="../media/image88.emf"/></Relationships>
</file>

<file path=ppt/drawings/_rels/vmlDrawing76.vml.rels><?xml version="1.0" encoding="UTF-8" standalone="yes"?>
<Relationships xmlns="http://schemas.openxmlformats.org/package/2006/relationships"><Relationship Id="rId1" Type="http://schemas.openxmlformats.org/officeDocument/2006/relationships/image" Target="../media/image89.emf"/></Relationships>
</file>

<file path=ppt/drawings/_rels/vmlDrawing77.vml.rels><?xml version="1.0" encoding="UTF-8" standalone="yes"?>
<Relationships xmlns="http://schemas.openxmlformats.org/package/2006/relationships"><Relationship Id="rId1" Type="http://schemas.openxmlformats.org/officeDocument/2006/relationships/image" Target="../media/image90.emf"/></Relationships>
</file>

<file path=ppt/drawings/_rels/vmlDrawing78.vml.rels><?xml version="1.0" encoding="UTF-8" standalone="yes"?>
<Relationships xmlns="http://schemas.openxmlformats.org/package/2006/relationships"><Relationship Id="rId1" Type="http://schemas.openxmlformats.org/officeDocument/2006/relationships/image" Target="../media/image92.emf"/></Relationships>
</file>

<file path=ppt/drawings/_rels/vmlDrawing79.vml.rels><?xml version="1.0" encoding="UTF-8" standalone="yes"?>
<Relationships xmlns="http://schemas.openxmlformats.org/package/2006/relationships"><Relationship Id="rId1" Type="http://schemas.openxmlformats.org/officeDocument/2006/relationships/image" Target="../media/image94.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80.vml.rels><?xml version="1.0" encoding="UTF-8" standalone="yes"?>
<Relationships xmlns="http://schemas.openxmlformats.org/package/2006/relationships"><Relationship Id="rId1" Type="http://schemas.openxmlformats.org/officeDocument/2006/relationships/image" Target="../media/image95.emf"/></Relationships>
</file>

<file path=ppt/drawings/_rels/vmlDrawing81.vml.rels><?xml version="1.0" encoding="UTF-8" standalone="yes"?>
<Relationships xmlns="http://schemas.openxmlformats.org/package/2006/relationships"><Relationship Id="rId1" Type="http://schemas.openxmlformats.org/officeDocument/2006/relationships/image" Target="../media/image97.emf"/></Relationships>
</file>

<file path=ppt/drawings/_rels/vmlDrawing82.vml.rels><?xml version="1.0" encoding="UTF-8" standalone="yes"?>
<Relationships xmlns="http://schemas.openxmlformats.org/package/2006/relationships"><Relationship Id="rId1" Type="http://schemas.openxmlformats.org/officeDocument/2006/relationships/image" Target="../media/image98.emf"/></Relationships>
</file>

<file path=ppt/drawings/_rels/vmlDrawing83.vml.rels><?xml version="1.0" encoding="UTF-8" standalone="yes"?>
<Relationships xmlns="http://schemas.openxmlformats.org/package/2006/relationships"><Relationship Id="rId1" Type="http://schemas.openxmlformats.org/officeDocument/2006/relationships/image" Target="../media/image99.emf"/></Relationships>
</file>

<file path=ppt/drawings/_rels/vmlDrawing84.vml.rels><?xml version="1.0" encoding="UTF-8" standalone="yes"?>
<Relationships xmlns="http://schemas.openxmlformats.org/package/2006/relationships"><Relationship Id="rId1" Type="http://schemas.openxmlformats.org/officeDocument/2006/relationships/image" Target="../media/image100.emf"/></Relationships>
</file>

<file path=ppt/drawings/_rels/vmlDrawing85.vml.rels><?xml version="1.0" encoding="UTF-8" standalone="yes"?>
<Relationships xmlns="http://schemas.openxmlformats.org/package/2006/relationships"><Relationship Id="rId1" Type="http://schemas.openxmlformats.org/officeDocument/2006/relationships/image" Target="../media/image101.emf"/></Relationships>
</file>

<file path=ppt/drawings/_rels/vmlDrawing86.vml.rels><?xml version="1.0" encoding="UTF-8" standalone="yes"?>
<Relationships xmlns="http://schemas.openxmlformats.org/package/2006/relationships"><Relationship Id="rId1" Type="http://schemas.openxmlformats.org/officeDocument/2006/relationships/image" Target="../media/image102.emf"/></Relationships>
</file>

<file path=ppt/drawings/_rels/vmlDrawing87.vml.rels><?xml version="1.0" encoding="UTF-8" standalone="yes"?>
<Relationships xmlns="http://schemas.openxmlformats.org/package/2006/relationships"><Relationship Id="rId1" Type="http://schemas.openxmlformats.org/officeDocument/2006/relationships/image" Target="../media/image103.png"/></Relationships>
</file>

<file path=ppt/drawings/_rels/vmlDrawing88.vml.rels><?xml version="1.0" encoding="UTF-8" standalone="yes"?>
<Relationships xmlns="http://schemas.openxmlformats.org/package/2006/relationships"><Relationship Id="rId1" Type="http://schemas.openxmlformats.org/officeDocument/2006/relationships/image" Target="../media/image105.emf"/></Relationships>
</file>

<file path=ppt/drawings/_rels/vmlDrawing89.vml.rels><?xml version="1.0" encoding="UTF-8" standalone="yes"?>
<Relationships xmlns="http://schemas.openxmlformats.org/package/2006/relationships"><Relationship Id="rId1" Type="http://schemas.openxmlformats.org/officeDocument/2006/relationships/image" Target="../media/image106.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90.vml.rels><?xml version="1.0" encoding="UTF-8" standalone="yes"?>
<Relationships xmlns="http://schemas.openxmlformats.org/package/2006/relationships"><Relationship Id="rId1" Type="http://schemas.openxmlformats.org/officeDocument/2006/relationships/image" Target="../media/image107.emf"/></Relationships>
</file>

<file path=ppt/drawings/_rels/vmlDrawing91.vml.rels><?xml version="1.0" encoding="UTF-8" standalone="yes"?>
<Relationships xmlns="http://schemas.openxmlformats.org/package/2006/relationships"><Relationship Id="rId1" Type="http://schemas.openxmlformats.org/officeDocument/2006/relationships/image" Target="../media/image108.emf"/></Relationships>
</file>

<file path=ppt/drawings/_rels/vmlDrawing92.vml.rels><?xml version="1.0" encoding="UTF-8" standalone="yes"?>
<Relationships xmlns="http://schemas.openxmlformats.org/package/2006/relationships"><Relationship Id="rId1" Type="http://schemas.openxmlformats.org/officeDocument/2006/relationships/image" Target="../media/image109.emf"/></Relationships>
</file>

<file path=ppt/drawings/_rels/vmlDrawing93.vml.rels><?xml version="1.0" encoding="UTF-8" standalone="yes"?>
<Relationships xmlns="http://schemas.openxmlformats.org/package/2006/relationships"><Relationship Id="rId1" Type="http://schemas.openxmlformats.org/officeDocument/2006/relationships/image" Target="../media/image110.emf"/></Relationships>
</file>

<file path=ppt/drawings/_rels/vmlDrawing94.vml.rels><?xml version="1.0" encoding="UTF-8" standalone="yes"?>
<Relationships xmlns="http://schemas.openxmlformats.org/package/2006/relationships"><Relationship Id="rId1" Type="http://schemas.openxmlformats.org/officeDocument/2006/relationships/image" Target="../media/image111.emf"/></Relationships>
</file>

<file path=ppt/drawings/_rels/vmlDrawing95.vml.rels><?xml version="1.0" encoding="UTF-8" standalone="yes"?>
<Relationships xmlns="http://schemas.openxmlformats.org/package/2006/relationships"><Relationship Id="rId1" Type="http://schemas.openxmlformats.org/officeDocument/2006/relationships/image" Target="../media/image112.emf"/></Relationships>
</file>

<file path=ppt/drawings/_rels/vmlDrawing96.vml.rels><?xml version="1.0" encoding="UTF-8" standalone="yes"?>
<Relationships xmlns="http://schemas.openxmlformats.org/package/2006/relationships"><Relationship Id="rId1" Type="http://schemas.openxmlformats.org/officeDocument/2006/relationships/image" Target="../media/image114.emf"/></Relationships>
</file>

<file path=ppt/drawings/_rels/vmlDrawing97.vml.rels><?xml version="1.0" encoding="UTF-8" standalone="yes"?>
<Relationships xmlns="http://schemas.openxmlformats.org/package/2006/relationships"><Relationship Id="rId1" Type="http://schemas.openxmlformats.org/officeDocument/2006/relationships/image" Target="../media/image101.emf"/></Relationships>
</file>

<file path=ppt/drawings/_rels/vmlDrawing98.vml.rels><?xml version="1.0" encoding="UTF-8" standalone="yes"?>
<Relationships xmlns="http://schemas.openxmlformats.org/package/2006/relationships"><Relationship Id="rId1" Type="http://schemas.openxmlformats.org/officeDocument/2006/relationships/image" Target="../media/image115.emf"/></Relationships>
</file>

<file path=ppt/drawings/_rels/vmlDrawing99.vml.rels><?xml version="1.0" encoding="UTF-8" standalone="yes"?>
<Relationships xmlns="http://schemas.openxmlformats.org/package/2006/relationships"><Relationship Id="rId1" Type="http://schemas.openxmlformats.org/officeDocument/2006/relationships/image" Target="../media/image116.emf"/></Relationships>
</file>

<file path=ppt/drawings/drawing1.xml><?xml version="1.0" encoding="utf-8"?>
<c:userShapes xmlns:c="http://schemas.openxmlformats.org/drawingml/2006/chart">
  <cdr:relSizeAnchor xmlns:cdr="http://schemas.openxmlformats.org/drawingml/2006/chartDrawing">
    <cdr:from>
      <cdr:x>0.07168</cdr:x>
      <cdr:y>0.05686</cdr:y>
    </cdr:from>
    <cdr:to>
      <cdr:x>0.27625</cdr:x>
      <cdr:y>0.12509</cdr:y>
    </cdr:to>
    <cdr:sp macro="" textlink="">
      <cdr:nvSpPr>
        <cdr:cNvPr id="2" name="TextBox 1"/>
        <cdr:cNvSpPr txBox="1"/>
      </cdr:nvSpPr>
      <cdr:spPr>
        <a:xfrm xmlns:a="http://schemas.openxmlformats.org/drawingml/2006/main">
          <a:off x="587375" y="238125"/>
          <a:ext cx="1676400" cy="28575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400" dirty="0">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0.66901</cdr:x>
      <cdr:y>0</cdr:y>
    </cdr:from>
    <cdr:to>
      <cdr:x>0.93742</cdr:x>
      <cdr:y>0.1744</cdr:y>
    </cdr:to>
    <cdr:sp macro="" textlink="">
      <cdr:nvSpPr>
        <cdr:cNvPr id="3" name="Investors supply capital"/>
        <cdr:cNvSpPr>
          <a:spLocks xmlns:a="http://schemas.openxmlformats.org/drawingml/2006/main" noChangeArrowheads="1"/>
        </cdr:cNvSpPr>
      </cdr:nvSpPr>
      <cdr:spPr bwMode="blackWhite">
        <a:xfrm xmlns:a="http://schemas.openxmlformats.org/drawingml/2006/main">
          <a:off x="5482322" y="-1476581"/>
          <a:ext cx="2199533" cy="730357"/>
        </a:xfrm>
        <a:prstGeom xmlns:a="http://schemas.openxmlformats.org/drawingml/2006/main" prst="wedgeRectCallout">
          <a:avLst>
            <a:gd name="adj1" fmla="val -80682"/>
            <a:gd name="adj2" fmla="val 51727"/>
          </a:avLst>
        </a:prstGeom>
        <a:gradFill xmlns:a="http://schemas.openxmlformats.org/drawingml/2006/main" rotWithShape="1">
          <a:gsLst>
            <a:gs pos="2000">
              <a:srgbClr val="225A7A"/>
            </a:gs>
            <a:gs pos="100000">
              <a:srgbClr val="225A7A"/>
            </a:gs>
          </a:gsLst>
          <a:lin ang="5400000" scaled="1"/>
        </a:gradFill>
        <a:ln xmlns:a="http://schemas.openxmlformats.org/drawingml/2006/main" w="28575" algn="ctr">
          <a:solidFill>
            <a:srgbClr val="225A7A"/>
          </a:solidFill>
          <a:miter lim="800000"/>
          <a:headEnd/>
          <a:tailEnd/>
        </a:ln>
      </cdr:spPr>
      <cdr:txBody>
        <a:bodyPr xmlns:a="http://schemas.openxmlformats.org/drawingml/2006/main" tIns="91440" bIns="91440" anchor="ctr"/>
        <a:lstStyle xmlns:a="http://schemas.openxmlformats.org/drawingml/2006/main">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xmlns:a="http://schemas.openxmlformats.org/drawingml/2006/main">
          <a:pPr algn="ctr" eaLnBrk="0" fontAlgn="base" hangingPunct="0">
            <a:lnSpc>
              <a:spcPct val="90000"/>
            </a:lnSpc>
            <a:spcBef>
              <a:spcPct val="50000"/>
            </a:spcBef>
            <a:spcAft>
              <a:spcPct val="0"/>
            </a:spcAft>
            <a:buClr>
              <a:srgbClr val="FFFFFF"/>
            </a:buClr>
            <a:buFont typeface="Wingdings" pitchFamily="2" charset="2"/>
            <a:buNone/>
          </a:pPr>
          <a:r>
            <a:rPr lang="en-US" sz="1600" b="1" dirty="0" smtClean="0">
              <a:solidFill>
                <a:srgbClr val="FFFFFF"/>
              </a:solidFill>
            </a:rPr>
            <a:t>RBC requirements took effect with 1994 Annual Statement. </a:t>
          </a:r>
          <a:endParaRPr lang="en-US" sz="1600" b="1" dirty="0">
            <a:solidFill>
              <a:srgbClr val="FFFFFF"/>
            </a:solidFill>
            <a:latin typeface="Arial" charset="0"/>
            <a:cs typeface="Arial" charset="0"/>
          </a:endParaRPr>
        </a:p>
      </cdr:txBody>
    </cdr:sp>
  </cdr:relSizeAnchor>
  <cdr:relSizeAnchor xmlns:cdr="http://schemas.openxmlformats.org/drawingml/2006/chartDrawing">
    <cdr:from>
      <cdr:x>0.71421</cdr:x>
      <cdr:y>0.19259</cdr:y>
    </cdr:from>
    <cdr:to>
      <cdr:x>1</cdr:x>
      <cdr:y>0.36516</cdr:y>
    </cdr:to>
    <cdr:sp macro="" textlink="">
      <cdr:nvSpPr>
        <cdr:cNvPr id="4" name="AutoShape 7"/>
        <cdr:cNvSpPr>
          <a:spLocks xmlns:a="http://schemas.openxmlformats.org/drawingml/2006/main" noChangeArrowheads="1"/>
        </cdr:cNvSpPr>
      </cdr:nvSpPr>
      <cdr:spPr bwMode="blackWhite">
        <a:xfrm xmlns:a="http://schemas.openxmlformats.org/drawingml/2006/main">
          <a:off x="5852688" y="806538"/>
          <a:ext cx="2341987" cy="722672"/>
        </a:xfrm>
        <a:prstGeom xmlns:a="http://schemas.openxmlformats.org/drawingml/2006/main" prst="wedgeRectCallout">
          <a:avLst>
            <a:gd name="adj1" fmla="val 32998"/>
            <a:gd name="adj2" fmla="val 109478"/>
          </a:avLst>
        </a:prstGeom>
        <a:gradFill xmlns:a="http://schemas.openxmlformats.org/drawingml/2006/main" rotWithShape="1">
          <a:gsLst>
            <a:gs pos="0">
              <a:schemeClr val="tx2"/>
            </a:gs>
            <a:gs pos="100000">
              <a:schemeClr val="tx2">
                <a:gamma/>
                <a:shade val="66275"/>
                <a:invGamma/>
              </a:schemeClr>
            </a:gs>
          </a:gsLst>
          <a:lin ang="5400000" scaled="1"/>
        </a:gradFill>
        <a:ln xmlns:a="http://schemas.openxmlformats.org/drawingml/2006/main" w="28575" algn="ctr">
          <a:solidFill>
            <a:schemeClr val="bg1"/>
          </a:solidFill>
          <a:miter lim="800000"/>
          <a:headEnd/>
          <a:tailEnd/>
        </a:ln>
        <a:effectLst xmlns:a="http://schemas.openxmlformats.org/drawingml/2006/main"/>
      </cdr:spPr>
      <cdr:txBody>
        <a:bodyPr xmlns:a="http://schemas.openxmlformats.org/drawingml/2006/main" tIns="91440" bIns="91440" anchor="ctr"/>
        <a:lstStyle xmlns:a="http://schemas.openxmlformats.org/drawingml/2006/main">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xmlns:a="http://schemas.openxmlformats.org/drawingml/2006/main">
          <a:pPr algn="ctr" eaLnBrk="0" fontAlgn="base" hangingPunct="0">
            <a:lnSpc>
              <a:spcPct val="90000"/>
            </a:lnSpc>
            <a:spcBef>
              <a:spcPct val="50000"/>
            </a:spcBef>
            <a:spcAft>
              <a:spcPct val="0"/>
            </a:spcAft>
            <a:buClr>
              <a:srgbClr val="FFFFFF"/>
            </a:buClr>
            <a:buFont typeface="Wingdings" pitchFamily="2" charset="2"/>
            <a:buNone/>
            <a:defRPr/>
          </a:pPr>
          <a:r>
            <a:rPr lang="en-US" sz="1600" b="1" dirty="0" smtClean="0">
              <a:solidFill>
                <a:srgbClr val="FFFFFF"/>
              </a:solidFill>
            </a:rPr>
            <a:t>The industry has become less leveraged since 1994</a:t>
          </a:r>
          <a:endParaRPr lang="en-US" sz="1600" b="1" dirty="0">
            <a:solidFill>
              <a:srgbClr val="FFFFFF"/>
            </a:solidFill>
            <a:latin typeface="Arial" charset="0"/>
            <a:cs typeface="Arial" charset="0"/>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0.07168</cdr:x>
      <cdr:y>0.05686</cdr:y>
    </cdr:from>
    <cdr:to>
      <cdr:x>0.27625</cdr:x>
      <cdr:y>0.12509</cdr:y>
    </cdr:to>
    <cdr:sp macro="" textlink="">
      <cdr:nvSpPr>
        <cdr:cNvPr id="2" name="TextBox 1"/>
        <cdr:cNvSpPr txBox="1"/>
      </cdr:nvSpPr>
      <cdr:spPr>
        <a:xfrm xmlns:a="http://schemas.openxmlformats.org/drawingml/2006/main">
          <a:off x="587375" y="238125"/>
          <a:ext cx="1676400" cy="28575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dr:relSizeAnchor xmlns:cdr="http://schemas.openxmlformats.org/drawingml/2006/chartDrawing">
    <cdr:from>
      <cdr:x>0.03448</cdr:x>
      <cdr:y>0.01895</cdr:y>
    </cdr:from>
    <cdr:to>
      <cdr:x>0.36343</cdr:x>
      <cdr:y>0.12399</cdr:y>
    </cdr:to>
    <cdr:sp macro="" textlink="">
      <cdr:nvSpPr>
        <cdr:cNvPr id="3" name="TextBox 2"/>
        <cdr:cNvSpPr txBox="1"/>
      </cdr:nvSpPr>
      <cdr:spPr>
        <a:xfrm xmlns:a="http://schemas.openxmlformats.org/drawingml/2006/main">
          <a:off x="282593" y="79375"/>
          <a:ext cx="2695557" cy="43988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l" rtl="0">
            <a:defRPr sz="1000"/>
          </a:pPr>
          <a:r>
            <a:rPr lang="en-US" sz="1400" b="1" i="0" u="none" strike="noStrike" baseline="0" dirty="0">
              <a:solidFill>
                <a:srgbClr val="225A7A"/>
              </a:solidFill>
              <a:latin typeface="Arial"/>
              <a:cs typeface="Arial"/>
            </a:rPr>
            <a:t>(Change from Previous Year)</a:t>
          </a:r>
        </a:p>
      </cdr:txBody>
    </cdr:sp>
  </cdr:relSizeAnchor>
  <cdr:relSizeAnchor xmlns:cdr="http://schemas.openxmlformats.org/drawingml/2006/chartDrawing">
    <cdr:from>
      <cdr:x>0.57341</cdr:x>
      <cdr:y>0.2031</cdr:y>
    </cdr:from>
    <cdr:to>
      <cdr:x>0.83139</cdr:x>
      <cdr:y>0.34006</cdr:y>
    </cdr:to>
    <cdr:sp macro="" textlink="">
      <cdr:nvSpPr>
        <cdr:cNvPr id="4" name="AutoShape 14"/>
        <cdr:cNvSpPr>
          <a:spLocks xmlns:a="http://schemas.openxmlformats.org/drawingml/2006/main" noChangeArrowheads="1"/>
        </cdr:cNvSpPr>
      </cdr:nvSpPr>
      <cdr:spPr bwMode="blackWhite">
        <a:xfrm xmlns:a="http://schemas.openxmlformats.org/drawingml/2006/main">
          <a:off x="4698914" y="850556"/>
          <a:ext cx="2114063" cy="573540"/>
        </a:xfrm>
        <a:prstGeom xmlns:a="http://schemas.openxmlformats.org/drawingml/2006/main" prst="wedgeRectCallout">
          <a:avLst>
            <a:gd name="adj1" fmla="val 37135"/>
            <a:gd name="adj2" fmla="val 161851"/>
          </a:avLst>
        </a:prstGeom>
        <a:gradFill xmlns:a="http://schemas.openxmlformats.org/drawingml/2006/main" rotWithShape="1">
          <a:gsLst>
            <a:gs pos="100000">
              <a:schemeClr val="accent6"/>
            </a:gs>
            <a:gs pos="100000">
              <a:srgbClr val="173C51"/>
            </a:gs>
          </a:gsLst>
          <a:lin ang="5400000" scaled="1"/>
        </a:gradFill>
        <a:ln xmlns:a="http://schemas.openxmlformats.org/drawingml/2006/main" w="28575" algn="ctr">
          <a:solidFill>
            <a:schemeClr val="accent6"/>
          </a:solidFill>
          <a:miter lim="800000"/>
          <a:headEnd/>
          <a:tailEnd/>
        </a:ln>
      </cdr:spPr>
      <cdr:txBody>
        <a:bodyPr xmlns:a="http://schemas.openxmlformats.org/drawingml/2006/main" tIns="91440" bIns="91440" anchor="ctr"/>
        <a:lstStyle xmlns:a="http://schemas.openxmlformats.org/drawingml/2006/main">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xmlns:a="http://schemas.openxmlformats.org/drawingml/2006/main">
          <a:pPr algn="ctr" eaLnBrk="0" fontAlgn="base" hangingPunct="0">
            <a:lnSpc>
              <a:spcPct val="90000"/>
            </a:lnSpc>
            <a:spcBef>
              <a:spcPct val="50000"/>
            </a:spcBef>
            <a:spcAft>
              <a:spcPct val="0"/>
            </a:spcAft>
            <a:buClr>
              <a:srgbClr val="FFFFFF"/>
            </a:buClr>
            <a:buFont typeface="Wingdings" pitchFamily="2" charset="2"/>
            <a:buNone/>
          </a:pPr>
          <a:r>
            <a:rPr lang="en-US" sz="1600" b="1" dirty="0" smtClean="0">
              <a:solidFill>
                <a:srgbClr val="FFFFFF"/>
              </a:solidFill>
            </a:rPr>
            <a:t>Japan, NZ Quakes, US Tornadoes. </a:t>
          </a:r>
          <a:endParaRPr lang="en-US" sz="1600" b="1" dirty="0">
            <a:solidFill>
              <a:srgbClr val="FFFFFF"/>
            </a:solidFill>
            <a:latin typeface="Arial" charset="0"/>
            <a:cs typeface="Arial" charset="0"/>
          </a:endParaRPr>
        </a:p>
      </cdr:txBody>
    </cdr:sp>
  </cdr:relSizeAnchor>
  <cdr:relSizeAnchor xmlns:cdr="http://schemas.openxmlformats.org/drawingml/2006/chartDrawing">
    <cdr:from>
      <cdr:x>0.06391</cdr:x>
      <cdr:y>0.0863</cdr:y>
    </cdr:from>
    <cdr:to>
      <cdr:x>0.32685</cdr:x>
      <cdr:y>0.34006</cdr:y>
    </cdr:to>
    <cdr:sp macro="" textlink="">
      <cdr:nvSpPr>
        <cdr:cNvPr id="5" name="AutoShape 14"/>
        <cdr:cNvSpPr>
          <a:spLocks xmlns:a="http://schemas.openxmlformats.org/drawingml/2006/main" noChangeArrowheads="1"/>
        </cdr:cNvSpPr>
      </cdr:nvSpPr>
      <cdr:spPr bwMode="blackWhite">
        <a:xfrm xmlns:a="http://schemas.openxmlformats.org/drawingml/2006/main">
          <a:off x="523747" y="361414"/>
          <a:ext cx="2154664" cy="1062680"/>
        </a:xfrm>
        <a:prstGeom xmlns:a="http://schemas.openxmlformats.org/drawingml/2006/main" prst="wedgeRectCallout">
          <a:avLst>
            <a:gd name="adj1" fmla="val -18735"/>
            <a:gd name="adj2" fmla="val 68698"/>
          </a:avLst>
        </a:prstGeom>
        <a:gradFill xmlns:a="http://schemas.openxmlformats.org/drawingml/2006/main" rotWithShape="1">
          <a:gsLst>
            <a:gs pos="0">
              <a:schemeClr val="accent1"/>
            </a:gs>
            <a:gs pos="100000">
              <a:srgbClr val="173C51"/>
            </a:gs>
          </a:gsLst>
          <a:lin ang="5400000" scaled="1"/>
        </a:gradFill>
        <a:ln xmlns:a="http://schemas.openxmlformats.org/drawingml/2006/main" w="28575" algn="ctr">
          <a:solidFill>
            <a:schemeClr val="bg1"/>
          </a:solidFill>
          <a:miter lim="800000"/>
          <a:headEnd/>
          <a:tailEnd/>
        </a:ln>
      </cdr:spPr>
      <cdr:txBody>
        <a:bodyPr xmlns:a="http://schemas.openxmlformats.org/drawingml/2006/main" tIns="91440" bIns="91440" anchor="ctr"/>
        <a:lstStyle xmlns:a="http://schemas.openxmlformats.org/drawingml/2006/main">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xmlns:a="http://schemas.openxmlformats.org/drawingml/2006/main">
          <a:pPr algn="ctr" eaLnBrk="0" fontAlgn="base" hangingPunct="0">
            <a:lnSpc>
              <a:spcPct val="90000"/>
            </a:lnSpc>
            <a:spcBef>
              <a:spcPct val="50000"/>
            </a:spcBef>
            <a:spcAft>
              <a:spcPct val="0"/>
            </a:spcAft>
            <a:buClr>
              <a:srgbClr val="FFFFFF"/>
            </a:buClr>
            <a:buFont typeface="Wingdings" pitchFamily="2" charset="2"/>
            <a:buNone/>
          </a:pPr>
          <a:r>
            <a:rPr lang="en-US" sz="1600" b="1" dirty="0" smtClean="0">
              <a:solidFill>
                <a:srgbClr val="FFFFFF"/>
              </a:solidFill>
            </a:rPr>
            <a:t>2001-02: WTC Losses, Falling Stock, Bond </a:t>
          </a:r>
          <a:r>
            <a:rPr lang="en-US" sz="1600" b="1" dirty="0">
              <a:solidFill>
                <a:srgbClr val="FFFFFF"/>
              </a:solidFill>
            </a:rPr>
            <a:t>P</a:t>
          </a:r>
          <a:r>
            <a:rPr lang="en-US" sz="1600" b="1" dirty="0" smtClean="0">
              <a:solidFill>
                <a:srgbClr val="FFFFFF"/>
              </a:solidFill>
            </a:rPr>
            <a:t>rices </a:t>
          </a:r>
          <a:r>
            <a:rPr lang="en-US" sz="1600" b="1" dirty="0">
              <a:solidFill>
                <a:srgbClr val="FFFFFF"/>
              </a:solidFill>
            </a:rPr>
            <a:t>D</a:t>
          </a:r>
          <a:r>
            <a:rPr lang="en-US" sz="1600" b="1" dirty="0" smtClean="0">
              <a:solidFill>
                <a:srgbClr val="FFFFFF"/>
              </a:solidFill>
            </a:rPr>
            <a:t>ry </a:t>
          </a:r>
          <a:r>
            <a:rPr lang="en-US" sz="1600" b="1" dirty="0">
              <a:solidFill>
                <a:srgbClr val="FFFFFF"/>
              </a:solidFill>
            </a:rPr>
            <a:t>U</a:t>
          </a:r>
          <a:r>
            <a:rPr lang="en-US" sz="1600" b="1" dirty="0" smtClean="0">
              <a:solidFill>
                <a:srgbClr val="FFFFFF"/>
              </a:solidFill>
            </a:rPr>
            <a:t>p </a:t>
          </a:r>
          <a:r>
            <a:rPr lang="en-US" sz="1600" b="1" dirty="0">
              <a:solidFill>
                <a:srgbClr val="FFFFFF"/>
              </a:solidFill>
            </a:rPr>
            <a:t>C</a:t>
          </a:r>
          <a:r>
            <a:rPr lang="en-US" sz="1600" b="1" dirty="0" smtClean="0">
              <a:solidFill>
                <a:srgbClr val="FFFFFF"/>
              </a:solidFill>
            </a:rPr>
            <a:t>apital. </a:t>
          </a:r>
          <a:endParaRPr lang="en-US" sz="1600" b="1" dirty="0">
            <a:solidFill>
              <a:srgbClr val="FFFFFF"/>
            </a:solidFill>
            <a:latin typeface="Arial" charset="0"/>
            <a:cs typeface="Arial" charset="0"/>
          </a:endParaRPr>
        </a:p>
      </cdr:txBody>
    </cdr:sp>
  </cdr:relSizeAnchor>
  <cdr:relSizeAnchor xmlns:cdr="http://schemas.openxmlformats.org/drawingml/2006/chartDrawing">
    <cdr:from>
      <cdr:x>0.49981</cdr:x>
      <cdr:y>0.02096</cdr:y>
    </cdr:from>
    <cdr:to>
      <cdr:x>0.75779</cdr:x>
      <cdr:y>0.19252</cdr:y>
    </cdr:to>
    <cdr:sp macro="" textlink="">
      <cdr:nvSpPr>
        <cdr:cNvPr id="6" name="AutoShape 14"/>
        <cdr:cNvSpPr>
          <a:spLocks xmlns:a="http://schemas.openxmlformats.org/drawingml/2006/main" noChangeArrowheads="1"/>
        </cdr:cNvSpPr>
      </cdr:nvSpPr>
      <cdr:spPr bwMode="blackWhite">
        <a:xfrm xmlns:a="http://schemas.openxmlformats.org/drawingml/2006/main">
          <a:off x="4095750" y="87794"/>
          <a:ext cx="2114062" cy="718463"/>
        </a:xfrm>
        <a:prstGeom xmlns:a="http://schemas.openxmlformats.org/drawingml/2006/main" prst="wedgeRectCallout">
          <a:avLst>
            <a:gd name="adj1" fmla="val -80742"/>
            <a:gd name="adj2" fmla="val -49035"/>
          </a:avLst>
        </a:prstGeom>
        <a:gradFill xmlns:a="http://schemas.openxmlformats.org/drawingml/2006/main" rotWithShape="1">
          <a:gsLst>
            <a:gs pos="100000">
              <a:schemeClr val="accent6"/>
            </a:gs>
            <a:gs pos="100000">
              <a:srgbClr val="173C51"/>
            </a:gs>
          </a:gsLst>
          <a:lin ang="5400000" scaled="1"/>
        </a:gradFill>
        <a:ln xmlns:a="http://schemas.openxmlformats.org/drawingml/2006/main" w="28575" algn="ctr">
          <a:solidFill>
            <a:schemeClr val="accent6"/>
          </a:solidFill>
          <a:miter lim="800000"/>
          <a:headEnd/>
          <a:tailEnd/>
        </a:ln>
      </cdr:spPr>
      <cdr:txBody>
        <a:bodyPr xmlns:a="http://schemas.openxmlformats.org/drawingml/2006/main" tIns="91440" bIns="9144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eaLnBrk="0" fontAlgn="base" hangingPunct="0">
            <a:lnSpc>
              <a:spcPts val="1400"/>
            </a:lnSpc>
            <a:spcBef>
              <a:spcPct val="50000"/>
            </a:spcBef>
            <a:spcAft>
              <a:spcPct val="0"/>
            </a:spcAft>
            <a:buClr>
              <a:srgbClr val="FFFFFF"/>
            </a:buClr>
            <a:buFont typeface="Wingdings" pitchFamily="2" charset="2"/>
            <a:buNone/>
          </a:pPr>
          <a:r>
            <a:rPr lang="en-US" sz="1600" b="1" dirty="0" smtClean="0">
              <a:solidFill>
                <a:srgbClr val="FFFFFF"/>
              </a:solidFill>
              <a:latin typeface="Arial" panose="020B0604020202020204" pitchFamily="34" charset="0"/>
              <a:cs typeface="Arial" panose="020B0604020202020204" pitchFamily="34" charset="0"/>
            </a:rPr>
            <a:t>2006: Higher Rates After Record </a:t>
          </a:r>
          <a:r>
            <a:rPr lang="en-US" sz="1600" b="1" dirty="0">
              <a:solidFill>
                <a:srgbClr val="FFFFFF"/>
              </a:solidFill>
              <a:latin typeface="Arial" panose="020B0604020202020204" pitchFamily="34" charset="0"/>
              <a:cs typeface="Arial" panose="020B0604020202020204" pitchFamily="34" charset="0"/>
            </a:rPr>
            <a:t>H</a:t>
          </a:r>
          <a:r>
            <a:rPr lang="en-US" sz="1600" b="1" dirty="0" smtClean="0">
              <a:solidFill>
                <a:srgbClr val="FFFFFF"/>
              </a:solidFill>
              <a:latin typeface="Arial" panose="020B0604020202020204" pitchFamily="34" charset="0"/>
              <a:cs typeface="Arial" panose="020B0604020202020204" pitchFamily="34" charset="0"/>
            </a:rPr>
            <a:t>urricanes. </a:t>
          </a:r>
          <a:endParaRPr lang="en-US" sz="1600" b="1" dirty="0">
            <a:solidFill>
              <a:srgbClr val="FFFFFF"/>
            </a:solidFill>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0.32741</cdr:x>
      <cdr:y>0.23299</cdr:y>
    </cdr:from>
    <cdr:to>
      <cdr:x>0.4405</cdr:x>
      <cdr:y>0.27725</cdr:y>
    </cdr:to>
    <cdr:sp macro="" textlink="">
      <cdr:nvSpPr>
        <cdr:cNvPr id="7" name="Lightning Bolt 6"/>
        <cdr:cNvSpPr/>
      </cdr:nvSpPr>
      <cdr:spPr>
        <a:xfrm xmlns:a="http://schemas.openxmlformats.org/drawingml/2006/main">
          <a:off x="2683057" y="975722"/>
          <a:ext cx="926736" cy="185353"/>
        </a:xfrm>
        <a:prstGeom xmlns:a="http://schemas.openxmlformats.org/drawingml/2006/main" prst="lightningBolt">
          <a:avLst/>
        </a:prstGeom>
        <a:solidFill xmlns:a="http://schemas.openxmlformats.org/drawingml/2006/main">
          <a:schemeClr val="bg1"/>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0.37454</cdr:x>
      <cdr:y>0.07155</cdr:y>
    </cdr:from>
    <cdr:to>
      <cdr:x>0.41525</cdr:x>
      <cdr:y>0.10696</cdr:y>
    </cdr:to>
    <cdr:sp macro="" textlink="">
      <cdr:nvSpPr>
        <cdr:cNvPr id="8" name="TextBox 7"/>
        <cdr:cNvSpPr txBox="1"/>
      </cdr:nvSpPr>
      <cdr:spPr>
        <a:xfrm xmlns:a="http://schemas.openxmlformats.org/drawingml/2006/main">
          <a:off x="3069239" y="299630"/>
          <a:ext cx="333633" cy="14828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userShapes>
</file>

<file path=ppt/drawings/drawing3.xml><?xml version="1.0" encoding="utf-8"?>
<c:userShapes xmlns:c="http://schemas.openxmlformats.org/drawingml/2006/chart">
  <cdr:relSizeAnchor xmlns:cdr="http://schemas.openxmlformats.org/drawingml/2006/chartDrawing">
    <cdr:from>
      <cdr:x>0.18834</cdr:x>
      <cdr:y>0</cdr:y>
    </cdr:from>
    <cdr:to>
      <cdr:x>0.38482</cdr:x>
      <cdr:y>0.37405</cdr:y>
    </cdr:to>
    <cdr:sp macro="" textlink="">
      <cdr:nvSpPr>
        <cdr:cNvPr id="2" name="AutoShape 8"/>
        <cdr:cNvSpPr>
          <a:spLocks xmlns:a="http://schemas.openxmlformats.org/drawingml/2006/main" noChangeArrowheads="1"/>
        </cdr:cNvSpPr>
      </cdr:nvSpPr>
      <cdr:spPr bwMode="blackWhite">
        <a:xfrm xmlns:a="http://schemas.openxmlformats.org/drawingml/2006/main">
          <a:off x="1535600" y="0"/>
          <a:ext cx="1601986" cy="1816443"/>
        </a:xfrm>
        <a:prstGeom xmlns:a="http://schemas.openxmlformats.org/drawingml/2006/main" prst="wedgeRectCallout">
          <a:avLst>
            <a:gd name="adj1" fmla="val 94228"/>
            <a:gd name="adj2" fmla="val 31908"/>
          </a:avLst>
        </a:prstGeom>
        <a:gradFill xmlns:a="http://schemas.openxmlformats.org/drawingml/2006/main" rotWithShape="1">
          <a:gsLst>
            <a:gs pos="0">
              <a:schemeClr val="accent1"/>
            </a:gs>
            <a:gs pos="100000">
              <a:srgbClr val="173C51"/>
            </a:gs>
          </a:gsLst>
          <a:lin ang="5400000" scaled="1"/>
        </a:gradFill>
        <a:ln xmlns:a="http://schemas.openxmlformats.org/drawingml/2006/main" w="28575" algn="ctr">
          <a:solidFill>
            <a:schemeClr val="accent1"/>
          </a:solidFill>
          <a:miter lim="800000"/>
          <a:headEnd/>
          <a:tailEnd/>
        </a:ln>
      </cdr:spPr>
      <cdr:txBody>
        <a:bodyPr xmlns:a="http://schemas.openxmlformats.org/drawingml/2006/main" tIns="91440" bIns="91440" anchor="ctr"/>
        <a:lstStyle xmlns:a="http://schemas.openxmlformats.org/drawingml/2006/main">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xmlns:a="http://schemas.openxmlformats.org/drawingml/2006/main">
          <a:pPr algn="ctr" eaLnBrk="0" fontAlgn="base" hangingPunct="0">
            <a:lnSpc>
              <a:spcPct val="90000"/>
            </a:lnSpc>
            <a:spcBef>
              <a:spcPct val="50000"/>
            </a:spcBef>
            <a:spcAft>
              <a:spcPct val="0"/>
            </a:spcAft>
            <a:buClr>
              <a:srgbClr val="FFFFFF"/>
            </a:buClr>
            <a:buFont typeface="Wingdings" pitchFamily="2" charset="2"/>
            <a:buNone/>
          </a:pPr>
          <a:r>
            <a:rPr lang="en-US" sz="1600" b="1" dirty="0" smtClean="0">
              <a:solidFill>
                <a:srgbClr val="FFFFFF"/>
              </a:solidFill>
            </a:rPr>
            <a:t>Risk spreads rose in 2011-2012 from cat activity and changes to catastrophe models</a:t>
          </a:r>
          <a:endParaRPr lang="en-US" sz="1600" b="1" dirty="0">
            <a:solidFill>
              <a:srgbClr val="FFFFFF"/>
            </a:solidFill>
            <a:latin typeface="Arial" charset="0"/>
            <a:cs typeface="Arial" charset="0"/>
          </a:endParaRPr>
        </a:p>
      </cdr:txBody>
    </cdr:sp>
  </cdr:relSizeAnchor>
</c:userShapes>
</file>

<file path=ppt/drawings/drawing4.xml><?xml version="1.0" encoding="utf-8"?>
<c:userShapes xmlns:c="http://schemas.openxmlformats.org/drawingml/2006/chart">
  <cdr:relSizeAnchor xmlns:cdr="http://schemas.openxmlformats.org/drawingml/2006/chartDrawing">
    <cdr:from>
      <cdr:x>0.6061</cdr:x>
      <cdr:y>0.7065</cdr:y>
    </cdr:from>
    <cdr:to>
      <cdr:x>0.87455</cdr:x>
      <cdr:y>0.89563</cdr:y>
    </cdr:to>
    <cdr:sp macro="" textlink="">
      <cdr:nvSpPr>
        <cdr:cNvPr id="2" name="AutoShape 38"/>
        <cdr:cNvSpPr>
          <a:spLocks xmlns:a="http://schemas.openxmlformats.org/drawingml/2006/main" noChangeArrowheads="1"/>
        </cdr:cNvSpPr>
      </cdr:nvSpPr>
      <cdr:spPr bwMode="blackWhite">
        <a:xfrm xmlns:a="http://schemas.openxmlformats.org/drawingml/2006/main">
          <a:off x="5427662" y="3045060"/>
          <a:ext cx="2403993" cy="815162"/>
        </a:xfrm>
        <a:prstGeom xmlns:a="http://schemas.openxmlformats.org/drawingml/2006/main" prst="wedgeRectCallout">
          <a:avLst>
            <a:gd name="adj1" fmla="val 81245"/>
            <a:gd name="adj2" fmla="val -59929"/>
          </a:avLst>
        </a:prstGeom>
        <a:gradFill xmlns:a="http://schemas.openxmlformats.org/drawingml/2006/main" rotWithShape="1">
          <a:gsLst>
            <a:gs pos="0">
              <a:srgbClr val="225A7A"/>
            </a:gs>
            <a:gs pos="100000">
              <a:srgbClr val="173C51"/>
            </a:gs>
          </a:gsLst>
          <a:lin ang="5400000" scaled="1"/>
        </a:gradFill>
        <a:ln xmlns:a="http://schemas.openxmlformats.org/drawingml/2006/main" w="28575" algn="ctr">
          <a:solidFill>
            <a:srgbClr val="FFFFFF"/>
          </a:solidFill>
          <a:miter lim="800000"/>
          <a:headEnd/>
          <a:tailEnd/>
        </a:ln>
      </cdr:spPr>
      <cdr:txBody>
        <a:bodyPr xmlns:a="http://schemas.openxmlformats.org/drawingml/2006/main" tIns="91440" bIns="91440" anchor="ctr"/>
        <a:lstStyle xmlns:a="http://schemas.openxmlformats.org/drawingml/2006/main">
          <a:defPPr>
            <a:defRPr lang="en-US"/>
          </a:defPPr>
          <a:lvl1pPr algn="l" rtl="0" fontAlgn="base">
            <a:spcBef>
              <a:spcPct val="0"/>
            </a:spcBef>
            <a:spcAft>
              <a:spcPct val="0"/>
            </a:spcAft>
            <a:defRPr kern="1200">
              <a:solidFill>
                <a:srgbClr val="000000"/>
              </a:solidFill>
              <a:latin typeface="Arial" charset="0"/>
              <a:cs typeface="Arial" charset="0"/>
            </a:defRPr>
          </a:lvl1pPr>
          <a:lvl2pPr marL="457200" algn="l" rtl="0" fontAlgn="base">
            <a:spcBef>
              <a:spcPct val="0"/>
            </a:spcBef>
            <a:spcAft>
              <a:spcPct val="0"/>
            </a:spcAft>
            <a:defRPr kern="1200">
              <a:solidFill>
                <a:srgbClr val="000000"/>
              </a:solidFill>
              <a:latin typeface="Arial" charset="0"/>
              <a:cs typeface="Arial" charset="0"/>
            </a:defRPr>
          </a:lvl2pPr>
          <a:lvl3pPr marL="914400" algn="l" rtl="0" fontAlgn="base">
            <a:spcBef>
              <a:spcPct val="0"/>
            </a:spcBef>
            <a:spcAft>
              <a:spcPct val="0"/>
            </a:spcAft>
            <a:defRPr kern="1200">
              <a:solidFill>
                <a:srgbClr val="000000"/>
              </a:solidFill>
              <a:latin typeface="Arial" charset="0"/>
              <a:cs typeface="Arial" charset="0"/>
            </a:defRPr>
          </a:lvl3pPr>
          <a:lvl4pPr marL="1371600" algn="l" rtl="0" fontAlgn="base">
            <a:spcBef>
              <a:spcPct val="0"/>
            </a:spcBef>
            <a:spcAft>
              <a:spcPct val="0"/>
            </a:spcAft>
            <a:defRPr kern="1200">
              <a:solidFill>
                <a:srgbClr val="000000"/>
              </a:solidFill>
              <a:latin typeface="Arial" charset="0"/>
              <a:cs typeface="Arial" charset="0"/>
            </a:defRPr>
          </a:lvl4pPr>
          <a:lvl5pPr marL="1828800" algn="l" rtl="0" fontAlgn="base">
            <a:spcBef>
              <a:spcPct val="0"/>
            </a:spcBef>
            <a:spcAft>
              <a:spcPct val="0"/>
            </a:spcAft>
            <a:defRPr kern="1200">
              <a:solidFill>
                <a:srgbClr val="000000"/>
              </a:solidFill>
              <a:latin typeface="Arial" charset="0"/>
              <a:cs typeface="Arial" charset="0"/>
            </a:defRPr>
          </a:lvl5pPr>
          <a:lvl6pPr marL="2286000" algn="l" defTabSz="914400" rtl="0" eaLnBrk="1" latinLnBrk="0" hangingPunct="1">
            <a:defRPr kern="1200">
              <a:solidFill>
                <a:srgbClr val="000000"/>
              </a:solidFill>
              <a:latin typeface="Arial" charset="0"/>
              <a:cs typeface="Arial" charset="0"/>
            </a:defRPr>
          </a:lvl6pPr>
          <a:lvl7pPr marL="2743200" algn="l" defTabSz="914400" rtl="0" eaLnBrk="1" latinLnBrk="0" hangingPunct="1">
            <a:defRPr kern="1200">
              <a:solidFill>
                <a:srgbClr val="000000"/>
              </a:solidFill>
              <a:latin typeface="Arial" charset="0"/>
              <a:cs typeface="Arial" charset="0"/>
            </a:defRPr>
          </a:lvl7pPr>
          <a:lvl8pPr marL="3200400" algn="l" defTabSz="914400" rtl="0" eaLnBrk="1" latinLnBrk="0" hangingPunct="1">
            <a:defRPr kern="1200">
              <a:solidFill>
                <a:srgbClr val="000000"/>
              </a:solidFill>
              <a:latin typeface="Arial" charset="0"/>
              <a:cs typeface="Arial" charset="0"/>
            </a:defRPr>
          </a:lvl8pPr>
          <a:lvl9pPr marL="3657600" algn="l" defTabSz="914400" rtl="0" eaLnBrk="1" latinLnBrk="0" hangingPunct="1">
            <a:defRPr kern="1200">
              <a:solidFill>
                <a:srgbClr val="000000"/>
              </a:solidFill>
              <a:latin typeface="Arial" charset="0"/>
              <a:cs typeface="Arial" charset="0"/>
            </a:defRPr>
          </a:lvl9pPr>
        </a:lstStyle>
        <a:p xmlns:a="http://schemas.openxmlformats.org/drawingml/2006/main">
          <a:pPr algn="ctr" eaLnBrk="0" hangingPunct="0">
            <a:lnSpc>
              <a:spcPct val="90000"/>
            </a:lnSpc>
            <a:spcBef>
              <a:spcPct val="50000"/>
            </a:spcBef>
            <a:buClr>
              <a:srgbClr val="FFFFFF"/>
            </a:buClr>
            <a:buFont typeface="Wingdings" pitchFamily="2" charset="2"/>
            <a:buNone/>
          </a:pPr>
          <a:r>
            <a:rPr lang="en-US" sz="1400" b="1" dirty="0" smtClean="0">
              <a:solidFill>
                <a:srgbClr val="FFFFFF"/>
              </a:solidFill>
            </a:rPr>
            <a:t>Pvt. Carrier NWP growth was +5.4% in 2013 and 8.7% in 2012</a:t>
          </a:r>
          <a:endParaRPr lang="en-US" sz="1400" b="1" dirty="0">
            <a:solidFill>
              <a:srgbClr val="FFFFFF"/>
            </a:solidFill>
          </a:endParaRPr>
        </a:p>
      </cdr:txBody>
    </cdr:sp>
  </cdr:relSizeAnchor>
</c:userShapes>
</file>

<file path=ppt/drawings/drawing5.xml><?xml version="1.0" encoding="utf-8"?>
<c:userShapes xmlns:c="http://schemas.openxmlformats.org/drawingml/2006/chart">
  <cdr:relSizeAnchor xmlns:cdr="http://schemas.openxmlformats.org/drawingml/2006/chartDrawing">
    <cdr:from>
      <cdr:x>0.08271</cdr:x>
      <cdr:y>0.16886</cdr:y>
    </cdr:from>
    <cdr:to>
      <cdr:x>0.55634</cdr:x>
      <cdr:y>0.41863</cdr:y>
    </cdr:to>
    <cdr:sp macro="" textlink="">
      <cdr:nvSpPr>
        <cdr:cNvPr id="2" name="Text Box 6"/>
        <cdr:cNvSpPr txBox="1">
          <a:spLocks xmlns:a="http://schemas.openxmlformats.org/drawingml/2006/main" noChangeArrowheads="1"/>
        </cdr:cNvSpPr>
      </cdr:nvSpPr>
      <cdr:spPr bwMode="blackWhite">
        <a:xfrm xmlns:a="http://schemas.openxmlformats.org/drawingml/2006/main">
          <a:off x="737420" y="707923"/>
          <a:ext cx="4222902" cy="1047137"/>
        </a:xfrm>
        <a:prstGeom xmlns:a="http://schemas.openxmlformats.org/drawingml/2006/main" prst="rect">
          <a:avLst/>
        </a:prstGeom>
        <a:gradFill xmlns:a="http://schemas.openxmlformats.org/drawingml/2006/main" rotWithShape="1">
          <a:gsLst>
            <a:gs pos="0">
              <a:srgbClr val="225A7A"/>
            </a:gs>
            <a:gs pos="100000">
              <a:srgbClr val="173C51"/>
            </a:gs>
          </a:gsLst>
          <a:lin ang="5400000" scaled="1"/>
        </a:gradFill>
        <a:ln xmlns:a="http://schemas.openxmlformats.org/drawingml/2006/main" w="28575" algn="ctr">
          <a:solidFill>
            <a:srgbClr val="FFFFFF"/>
          </a:solidFill>
          <a:miter lim="800000"/>
          <a:headEnd type="none" w="sm" len="sm"/>
          <a:tailEnd type="none" w="sm" len="sm"/>
        </a:ln>
      </cdr:spPr>
      <cdr:txBody>
        <a:bodyPr xmlns:a="http://schemas.openxmlformats.org/drawingml/2006/main" tIns="91440" bIns="91440" anchor="ctr"/>
        <a:lstStyle xmlns:a="http://schemas.openxmlformats.org/drawingml/2006/main">
          <a:defPPr>
            <a:defRPr lang="en-US"/>
          </a:defPPr>
          <a:lvl1pPr algn="l" rtl="0" fontAlgn="base">
            <a:spcBef>
              <a:spcPct val="0"/>
            </a:spcBef>
            <a:spcAft>
              <a:spcPct val="0"/>
            </a:spcAft>
            <a:defRPr kern="1200">
              <a:solidFill>
                <a:srgbClr val="000000"/>
              </a:solidFill>
              <a:latin typeface="Arial" charset="0"/>
              <a:cs typeface="Arial" charset="0"/>
            </a:defRPr>
          </a:lvl1pPr>
          <a:lvl2pPr marL="457200" algn="l" rtl="0" fontAlgn="base">
            <a:spcBef>
              <a:spcPct val="0"/>
            </a:spcBef>
            <a:spcAft>
              <a:spcPct val="0"/>
            </a:spcAft>
            <a:defRPr kern="1200">
              <a:solidFill>
                <a:srgbClr val="000000"/>
              </a:solidFill>
              <a:latin typeface="Arial" charset="0"/>
              <a:cs typeface="Arial" charset="0"/>
            </a:defRPr>
          </a:lvl2pPr>
          <a:lvl3pPr marL="914400" algn="l" rtl="0" fontAlgn="base">
            <a:spcBef>
              <a:spcPct val="0"/>
            </a:spcBef>
            <a:spcAft>
              <a:spcPct val="0"/>
            </a:spcAft>
            <a:defRPr kern="1200">
              <a:solidFill>
                <a:srgbClr val="000000"/>
              </a:solidFill>
              <a:latin typeface="Arial" charset="0"/>
              <a:cs typeface="Arial" charset="0"/>
            </a:defRPr>
          </a:lvl3pPr>
          <a:lvl4pPr marL="1371600" algn="l" rtl="0" fontAlgn="base">
            <a:spcBef>
              <a:spcPct val="0"/>
            </a:spcBef>
            <a:spcAft>
              <a:spcPct val="0"/>
            </a:spcAft>
            <a:defRPr kern="1200">
              <a:solidFill>
                <a:srgbClr val="000000"/>
              </a:solidFill>
              <a:latin typeface="Arial" charset="0"/>
              <a:cs typeface="Arial" charset="0"/>
            </a:defRPr>
          </a:lvl4pPr>
          <a:lvl5pPr marL="1828800" algn="l" rtl="0" fontAlgn="base">
            <a:spcBef>
              <a:spcPct val="0"/>
            </a:spcBef>
            <a:spcAft>
              <a:spcPct val="0"/>
            </a:spcAft>
            <a:defRPr kern="1200">
              <a:solidFill>
                <a:srgbClr val="000000"/>
              </a:solidFill>
              <a:latin typeface="Arial" charset="0"/>
              <a:cs typeface="Arial" charset="0"/>
            </a:defRPr>
          </a:lvl5pPr>
          <a:lvl6pPr marL="2286000" algn="l" defTabSz="914400" rtl="0" eaLnBrk="1" latinLnBrk="0" hangingPunct="1">
            <a:defRPr kern="1200">
              <a:solidFill>
                <a:srgbClr val="000000"/>
              </a:solidFill>
              <a:latin typeface="Arial" charset="0"/>
              <a:cs typeface="Arial" charset="0"/>
            </a:defRPr>
          </a:lvl6pPr>
          <a:lvl7pPr marL="2743200" algn="l" defTabSz="914400" rtl="0" eaLnBrk="1" latinLnBrk="0" hangingPunct="1">
            <a:defRPr kern="1200">
              <a:solidFill>
                <a:srgbClr val="000000"/>
              </a:solidFill>
              <a:latin typeface="Arial" charset="0"/>
              <a:cs typeface="Arial" charset="0"/>
            </a:defRPr>
          </a:lvl7pPr>
          <a:lvl8pPr marL="3200400" algn="l" defTabSz="914400" rtl="0" eaLnBrk="1" latinLnBrk="0" hangingPunct="1">
            <a:defRPr kern="1200">
              <a:solidFill>
                <a:srgbClr val="000000"/>
              </a:solidFill>
              <a:latin typeface="Arial" charset="0"/>
              <a:cs typeface="Arial" charset="0"/>
            </a:defRPr>
          </a:lvl8pPr>
          <a:lvl9pPr marL="3657600" algn="l" defTabSz="914400" rtl="0" eaLnBrk="1" latinLnBrk="0" hangingPunct="1">
            <a:defRPr kern="1200">
              <a:solidFill>
                <a:srgbClr val="000000"/>
              </a:solidFill>
              <a:latin typeface="Arial" charset="0"/>
              <a:cs typeface="Arial" charset="0"/>
            </a:defRPr>
          </a:lvl9pPr>
        </a:lstStyle>
        <a:p xmlns:a="http://schemas.openxmlformats.org/drawingml/2006/main">
          <a:pPr algn="ctr" eaLnBrk="0" hangingPunct="0">
            <a:lnSpc>
              <a:spcPct val="85000"/>
            </a:lnSpc>
            <a:spcBef>
              <a:spcPct val="50000"/>
            </a:spcBef>
            <a:buClr>
              <a:srgbClr val="FFFFFF"/>
            </a:buClr>
            <a:buFont typeface="Wingdings" pitchFamily="2" charset="2"/>
            <a:buNone/>
          </a:pPr>
          <a:r>
            <a:rPr lang="en-US" sz="1600" b="1" u="sng" dirty="0" smtClean="0">
              <a:solidFill>
                <a:srgbClr val="FFFFFF"/>
              </a:solidFill>
            </a:rPr>
            <a:t>Frequency Change: 2007—2012</a:t>
          </a:r>
        </a:p>
        <a:p xmlns:a="http://schemas.openxmlformats.org/drawingml/2006/main">
          <a:pPr algn="ctr" eaLnBrk="0" hangingPunct="0">
            <a:lnSpc>
              <a:spcPct val="85000"/>
            </a:lnSpc>
            <a:spcBef>
              <a:spcPct val="50000"/>
            </a:spcBef>
            <a:buClr>
              <a:srgbClr val="FFFFFF"/>
            </a:buClr>
            <a:buFont typeface="Wingdings" pitchFamily="2" charset="2"/>
            <a:buNone/>
          </a:pPr>
          <a:r>
            <a:rPr lang="en-US" sz="1600" b="1" dirty="0" smtClean="0">
              <a:solidFill>
                <a:srgbClr val="FFFFFF"/>
              </a:solidFill>
            </a:rPr>
            <a:t>Contracting: 7.9</a:t>
          </a:r>
          <a:r>
            <a:rPr lang="en-US" sz="1600" b="1" dirty="0" smtClean="0">
              <a:solidFill>
                <a:srgbClr val="FFFFFF"/>
              </a:solidFill>
              <a:sym typeface="Wingdings" pitchFamily="2" charset="2"/>
            </a:rPr>
            <a:t>7.1	-9.3%</a:t>
          </a:r>
        </a:p>
        <a:p xmlns:a="http://schemas.openxmlformats.org/drawingml/2006/main">
          <a:pPr algn="ctr" eaLnBrk="0" hangingPunct="0">
            <a:lnSpc>
              <a:spcPct val="85000"/>
            </a:lnSpc>
            <a:spcBef>
              <a:spcPct val="50000"/>
            </a:spcBef>
            <a:buClr>
              <a:srgbClr val="FFFFFF"/>
            </a:buClr>
            <a:buFont typeface="Wingdings" pitchFamily="2" charset="2"/>
            <a:buNone/>
          </a:pPr>
          <a:r>
            <a:rPr lang="en-US" sz="1600" b="1" i="0" dirty="0" smtClean="0">
              <a:solidFill>
                <a:srgbClr val="FFFFFF"/>
              </a:solidFill>
              <a:sym typeface="Wingdings" pitchFamily="2" charset="2"/>
            </a:rPr>
            <a:t>Manufacturing: 13.612.0	-11.8%</a:t>
          </a:r>
          <a:endParaRPr lang="en-US" sz="1600" b="1" i="0" dirty="0">
            <a:solidFill>
              <a:srgbClr val="FFFFFF"/>
            </a:solidFill>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9378" name="Rectangle 1026"/>
          <p:cNvSpPr>
            <a:spLocks noGrp="1" noChangeArrowheads="1"/>
          </p:cNvSpPr>
          <p:nvPr>
            <p:ph type="hdr" sz="quarter"/>
          </p:nvPr>
        </p:nvSpPr>
        <p:spPr bwMode="auto">
          <a:xfrm>
            <a:off x="0" y="0"/>
            <a:ext cx="2973149" cy="464184"/>
          </a:xfrm>
          <a:prstGeom prst="rect">
            <a:avLst/>
          </a:prstGeom>
          <a:noFill/>
          <a:ln w="9525">
            <a:noFill/>
            <a:miter lim="800000"/>
            <a:headEnd/>
            <a:tailEnd/>
          </a:ln>
          <a:effectLst/>
        </p:spPr>
        <p:txBody>
          <a:bodyPr vert="horz" wrap="square" lIns="91264" tIns="45632" rIns="91264" bIns="45632" numCol="1" anchor="t" anchorCtr="0" compatLnSpc="1">
            <a:prstTxWarp prst="textNoShape">
              <a:avLst/>
            </a:prstTxWarp>
          </a:bodyPr>
          <a:lstStyle>
            <a:lvl1pPr defTabSz="912813" eaLnBrk="0" hangingPunct="0">
              <a:defRPr sz="1200">
                <a:latin typeface="Arial" charset="0"/>
                <a:cs typeface="+mn-cs"/>
              </a:defRPr>
            </a:lvl1pPr>
          </a:lstStyle>
          <a:p>
            <a:pPr>
              <a:defRPr/>
            </a:pPr>
            <a:endParaRPr lang="en-US"/>
          </a:p>
        </p:txBody>
      </p:sp>
      <p:sp>
        <p:nvSpPr>
          <p:cNvPr id="229379" name="Rectangle 1027"/>
          <p:cNvSpPr>
            <a:spLocks noGrp="1" noChangeArrowheads="1"/>
          </p:cNvSpPr>
          <p:nvPr>
            <p:ph type="dt" sz="quarter" idx="1"/>
          </p:nvPr>
        </p:nvSpPr>
        <p:spPr bwMode="auto">
          <a:xfrm>
            <a:off x="3883296" y="0"/>
            <a:ext cx="2973149" cy="464184"/>
          </a:xfrm>
          <a:prstGeom prst="rect">
            <a:avLst/>
          </a:prstGeom>
          <a:noFill/>
          <a:ln w="9525">
            <a:noFill/>
            <a:miter lim="800000"/>
            <a:headEnd/>
            <a:tailEnd/>
          </a:ln>
          <a:effectLst/>
        </p:spPr>
        <p:txBody>
          <a:bodyPr vert="horz" wrap="square" lIns="91264" tIns="45632" rIns="91264" bIns="45632" numCol="1" anchor="t" anchorCtr="0" compatLnSpc="1">
            <a:prstTxWarp prst="textNoShape">
              <a:avLst/>
            </a:prstTxWarp>
          </a:bodyPr>
          <a:lstStyle>
            <a:lvl1pPr algn="r" defTabSz="912813" eaLnBrk="0" hangingPunct="0">
              <a:defRPr sz="1200">
                <a:latin typeface="Arial" charset="0"/>
                <a:cs typeface="+mn-cs"/>
              </a:defRPr>
            </a:lvl1pPr>
          </a:lstStyle>
          <a:p>
            <a:pPr>
              <a:defRPr/>
            </a:pPr>
            <a:fld id="{56428D4E-CD86-468D-BEE4-4FD3A017EE70}" type="datetime1">
              <a:rPr lang="en-US"/>
              <a:pPr>
                <a:defRPr/>
              </a:pPr>
              <a:t>3/5/2015</a:t>
            </a:fld>
            <a:endParaRPr lang="en-US"/>
          </a:p>
        </p:txBody>
      </p:sp>
      <p:sp>
        <p:nvSpPr>
          <p:cNvPr id="229380" name="Rectangle 1028"/>
          <p:cNvSpPr>
            <a:spLocks noGrp="1" noChangeArrowheads="1"/>
          </p:cNvSpPr>
          <p:nvPr>
            <p:ph type="ftr" sz="quarter" idx="2"/>
          </p:nvPr>
        </p:nvSpPr>
        <p:spPr bwMode="auto">
          <a:xfrm>
            <a:off x="0" y="8830627"/>
            <a:ext cx="2973149" cy="464184"/>
          </a:xfrm>
          <a:prstGeom prst="rect">
            <a:avLst/>
          </a:prstGeom>
          <a:noFill/>
          <a:ln w="9525">
            <a:noFill/>
            <a:miter lim="800000"/>
            <a:headEnd/>
            <a:tailEnd/>
          </a:ln>
          <a:effectLst/>
        </p:spPr>
        <p:txBody>
          <a:bodyPr vert="horz" wrap="square" lIns="91264" tIns="45632" rIns="91264" bIns="45632" numCol="1" anchor="b" anchorCtr="0" compatLnSpc="1">
            <a:prstTxWarp prst="textNoShape">
              <a:avLst/>
            </a:prstTxWarp>
          </a:bodyPr>
          <a:lstStyle>
            <a:lvl1pPr defTabSz="912813" eaLnBrk="0" hangingPunct="0">
              <a:defRPr sz="1200">
                <a:latin typeface="Arial" charset="0"/>
                <a:cs typeface="+mn-cs"/>
              </a:defRPr>
            </a:lvl1pPr>
          </a:lstStyle>
          <a:p>
            <a:pPr>
              <a:defRPr/>
            </a:pPr>
            <a:endParaRPr lang="en-US"/>
          </a:p>
        </p:txBody>
      </p:sp>
      <p:sp>
        <p:nvSpPr>
          <p:cNvPr id="229381" name="Rectangle 1029"/>
          <p:cNvSpPr>
            <a:spLocks noGrp="1" noChangeArrowheads="1"/>
          </p:cNvSpPr>
          <p:nvPr>
            <p:ph type="sldNum" sz="quarter" idx="3"/>
          </p:nvPr>
        </p:nvSpPr>
        <p:spPr bwMode="auto">
          <a:xfrm>
            <a:off x="3883296" y="8830627"/>
            <a:ext cx="2973149" cy="464184"/>
          </a:xfrm>
          <a:prstGeom prst="rect">
            <a:avLst/>
          </a:prstGeom>
          <a:noFill/>
          <a:ln w="9525">
            <a:noFill/>
            <a:miter lim="800000"/>
            <a:headEnd/>
            <a:tailEnd/>
          </a:ln>
          <a:effectLst/>
        </p:spPr>
        <p:txBody>
          <a:bodyPr vert="horz" wrap="square" lIns="91264" tIns="45632" rIns="91264" bIns="45632" numCol="1" anchor="b" anchorCtr="0" compatLnSpc="1">
            <a:prstTxWarp prst="textNoShape">
              <a:avLst/>
            </a:prstTxWarp>
          </a:bodyPr>
          <a:lstStyle>
            <a:lvl1pPr algn="r" defTabSz="912813" eaLnBrk="0" hangingPunct="0">
              <a:defRPr sz="1200">
                <a:latin typeface="Arial" charset="0"/>
                <a:cs typeface="+mn-cs"/>
              </a:defRPr>
            </a:lvl1pPr>
          </a:lstStyle>
          <a:p>
            <a:pPr>
              <a:defRPr/>
            </a:pPr>
            <a:fld id="{46DD95BB-A669-4F44-8D4A-44D0FEE85DCC}" type="slidenum">
              <a:rPr lang="en-US"/>
              <a:pPr>
                <a:defRPr/>
              </a:pPr>
              <a:t>‹#›</a:t>
            </a:fld>
            <a:endParaRPr lang="en-US"/>
          </a:p>
        </p:txBody>
      </p:sp>
    </p:spTree>
    <p:extLst>
      <p:ext uri="{BB962C8B-B14F-4D97-AF65-F5344CB8AC3E}">
        <p14:creationId xmlns:p14="http://schemas.microsoft.com/office/powerpoint/2010/main" val="42446143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6674" name="Rectangle 3075"/>
          <p:cNvSpPr>
            <a:spLocks noGrp="1" noRot="1" noChangeAspect="1" noChangeArrowheads="1" noTextEdit="1"/>
          </p:cNvSpPr>
          <p:nvPr>
            <p:ph type="sldImg" idx="2"/>
          </p:nvPr>
        </p:nvSpPr>
        <p:spPr bwMode="auto">
          <a:xfrm>
            <a:off x="1400175" y="582613"/>
            <a:ext cx="4057650" cy="3044825"/>
          </a:xfrm>
          <a:prstGeom prst="rect">
            <a:avLst/>
          </a:prstGeom>
          <a:noFill/>
          <a:ln w="9525" algn="ctr">
            <a:solidFill>
              <a:srgbClr val="000000"/>
            </a:solidFill>
            <a:miter lim="800000"/>
            <a:headEnd/>
            <a:tailEnd/>
          </a:ln>
        </p:spPr>
      </p:sp>
      <p:sp>
        <p:nvSpPr>
          <p:cNvPr id="3077" name="Notes Placeholder 3076"/>
          <p:cNvSpPr>
            <a:spLocks noGrp="1" noChangeArrowheads="1"/>
          </p:cNvSpPr>
          <p:nvPr>
            <p:ph type="body" sz="quarter" idx="3"/>
          </p:nvPr>
        </p:nvSpPr>
        <p:spPr bwMode="auto">
          <a:xfrm>
            <a:off x="560091" y="3824750"/>
            <a:ext cx="5739375" cy="5155306"/>
          </a:xfrm>
          <a:prstGeom prst="rect">
            <a:avLst/>
          </a:prstGeom>
          <a:noFill/>
          <a:ln w="9525" algn="ctr">
            <a:noFill/>
            <a:miter lim="800000"/>
            <a:headEnd/>
            <a:tailEnd/>
          </a:ln>
          <a:effectLst/>
        </p:spPr>
        <p:txBody>
          <a:bodyPr vert="horz" wrap="square" lIns="46066" tIns="46066" rIns="46066" bIns="46066"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9" name="Slide Number Placeholder 3078"/>
          <p:cNvSpPr>
            <a:spLocks noGrp="1" noChangeArrowheads="1"/>
          </p:cNvSpPr>
          <p:nvPr>
            <p:ph type="sldNum" sz="quarter" idx="5"/>
          </p:nvPr>
        </p:nvSpPr>
        <p:spPr bwMode="auto">
          <a:xfrm>
            <a:off x="3085167" y="9047017"/>
            <a:ext cx="690779" cy="247794"/>
          </a:xfrm>
          <a:prstGeom prst="rect">
            <a:avLst/>
          </a:prstGeom>
          <a:noFill/>
          <a:ln w="9525">
            <a:noFill/>
            <a:miter lim="800000"/>
            <a:headEnd/>
            <a:tailEnd/>
          </a:ln>
        </p:spPr>
        <p:txBody>
          <a:bodyPr vert="horz" wrap="square" lIns="45887" tIns="46499" rIns="45887" bIns="46499" numCol="1" anchor="b" anchorCtr="0" compatLnSpc="1">
            <a:prstTxWarp prst="textNoShape">
              <a:avLst/>
            </a:prstTxWarp>
            <a:spAutoFit/>
          </a:bodyPr>
          <a:lstStyle>
            <a:lvl1pPr algn="ctr" defTabSz="930275">
              <a:defRPr sz="1000">
                <a:latin typeface="Arial" charset="0"/>
                <a:cs typeface="+mn-cs"/>
              </a:defRPr>
            </a:lvl1pPr>
          </a:lstStyle>
          <a:p>
            <a:pPr>
              <a:defRPr/>
            </a:pPr>
            <a:fld id="{3926E3E4-F212-49E4-9AB9-DC573DC8C484}" type="slidenum">
              <a:rPr lang="en-US"/>
              <a:pPr>
                <a:defRPr/>
              </a:pPr>
              <a:t>‹#›</a:t>
            </a:fld>
            <a:endParaRPr lang="en-US"/>
          </a:p>
        </p:txBody>
      </p:sp>
    </p:spTree>
    <p:extLst>
      <p:ext uri="{BB962C8B-B14F-4D97-AF65-F5344CB8AC3E}">
        <p14:creationId xmlns:p14="http://schemas.microsoft.com/office/powerpoint/2010/main" val="1789215900"/>
      </p:ext>
    </p:extLst>
  </p:cSld>
  <p:clrMap bg1="lt1" tx1="dk1" bg2="lt2" tx2="dk2" accent1="accent1" accent2="accent2" accent3="accent3" accent4="accent4" accent5="accent5" accent6="accent6" hlink="hlink" folHlink="folHlink"/>
  <p:notesStyle>
    <a:lvl1pPr marL="228600" indent="-228600" algn="l" rtl="0" eaLnBrk="0" fontAlgn="base" hangingPunct="0">
      <a:lnSpc>
        <a:spcPct val="90000"/>
      </a:lnSpc>
      <a:spcBef>
        <a:spcPct val="100000"/>
      </a:spcBef>
      <a:spcAft>
        <a:spcPct val="0"/>
      </a:spcAft>
      <a:buClr>
        <a:srgbClr val="008080"/>
      </a:buClr>
      <a:buSzPct val="85000"/>
      <a:buFont typeface="Wingdings" pitchFamily="2" charset="2"/>
      <a:buChar char="n"/>
      <a:defRPr sz="1400" kern="1200">
        <a:solidFill>
          <a:schemeClr val="tx1"/>
        </a:solidFill>
        <a:latin typeface="Arial" charset="0"/>
        <a:ea typeface="+mn-ea"/>
        <a:cs typeface="+mn-cs"/>
      </a:defRPr>
    </a:lvl1pPr>
    <a:lvl2pPr marL="517525" indent="-174625" algn="l" rtl="0" eaLnBrk="0" fontAlgn="base" hangingPunct="0">
      <a:lnSpc>
        <a:spcPct val="90000"/>
      </a:lnSpc>
      <a:spcBef>
        <a:spcPct val="50000"/>
      </a:spcBef>
      <a:spcAft>
        <a:spcPct val="0"/>
      </a:spcAft>
      <a:buClr>
        <a:srgbClr val="008080"/>
      </a:buClr>
      <a:buFont typeface="Wingdings" pitchFamily="2" charset="2"/>
      <a:buChar char="w"/>
      <a:defRPr sz="1200" kern="1200">
        <a:solidFill>
          <a:schemeClr val="tx1"/>
        </a:solidFill>
        <a:latin typeface="Arial" charset="0"/>
        <a:ea typeface="+mn-ea"/>
        <a:cs typeface="+mn-cs"/>
      </a:defRPr>
    </a:lvl2pPr>
    <a:lvl3pPr marL="800100" indent="-168275" algn="l" rtl="0" eaLnBrk="0" fontAlgn="base" hangingPunct="0">
      <a:lnSpc>
        <a:spcPct val="90000"/>
      </a:lnSpc>
      <a:spcBef>
        <a:spcPct val="25000"/>
      </a:spcBef>
      <a:spcAft>
        <a:spcPct val="0"/>
      </a:spcAft>
      <a:buClr>
        <a:srgbClr val="008080"/>
      </a:buClr>
      <a:buFont typeface="Arial" charset="0"/>
      <a:buChar char="–"/>
      <a:defRPr sz="1200" kern="1200">
        <a:solidFill>
          <a:schemeClr val="tx1"/>
        </a:solidFill>
        <a:latin typeface="Arial" charset="0"/>
        <a:ea typeface="+mn-ea"/>
        <a:cs typeface="+mn-cs"/>
      </a:defRPr>
    </a:lvl3pPr>
    <a:lvl4pPr marL="1089025" indent="-174625" algn="l" rtl="0" eaLnBrk="0" fontAlgn="base" hangingPunct="0">
      <a:lnSpc>
        <a:spcPct val="90000"/>
      </a:lnSpc>
      <a:spcBef>
        <a:spcPct val="15000"/>
      </a:spcBef>
      <a:spcAft>
        <a:spcPct val="0"/>
      </a:spcAft>
      <a:buClr>
        <a:srgbClr val="008080"/>
      </a:buClr>
      <a:buFont typeface="Wingdings" pitchFamily="2" charset="2"/>
      <a:buChar char="§"/>
      <a:defRPr sz="1200" kern="1200">
        <a:solidFill>
          <a:schemeClr val="tx1"/>
        </a:solidFill>
        <a:latin typeface="Arial" charset="0"/>
        <a:ea typeface="+mn-ea"/>
        <a:cs typeface="+mn-cs"/>
      </a:defRPr>
    </a:lvl4pPr>
    <a:lvl5pPr marL="1371600" indent="-168275" algn="l" rtl="0" eaLnBrk="0" fontAlgn="base" hangingPunct="0">
      <a:lnSpc>
        <a:spcPct val="90000"/>
      </a:lnSpc>
      <a:spcBef>
        <a:spcPct val="15000"/>
      </a:spcBef>
      <a:spcAft>
        <a:spcPct val="0"/>
      </a:spcAft>
      <a:buClr>
        <a:srgbClr val="008080"/>
      </a:buClr>
      <a:buChar char="–"/>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2" Type="http://schemas.openxmlformats.org/officeDocument/2006/relationships/slide" Target="../slides/slide165.xml"/><Relationship Id="rId1" Type="http://schemas.openxmlformats.org/officeDocument/2006/relationships/notesMaster" Target="../notesMasters/notesMaster1.xml"/></Relationships>
</file>

<file path=ppt/notesSlides/_rels/notesSlide147.xml.rels><?xml version="1.0" encoding="UTF-8" standalone="yes"?>
<Relationships xmlns="http://schemas.openxmlformats.org/package/2006/relationships"><Relationship Id="rId2" Type="http://schemas.openxmlformats.org/officeDocument/2006/relationships/slide" Target="../slides/slide166.xml"/><Relationship Id="rId1" Type="http://schemas.openxmlformats.org/officeDocument/2006/relationships/notesMaster" Target="../notesMasters/notesMaster1.xml"/></Relationships>
</file>

<file path=ppt/notesSlides/_rels/notesSlide148.xml.rels><?xml version="1.0" encoding="UTF-8" standalone="yes"?>
<Relationships xmlns="http://schemas.openxmlformats.org/package/2006/relationships"><Relationship Id="rId2" Type="http://schemas.openxmlformats.org/officeDocument/2006/relationships/slide" Target="../slides/slide167.xml"/><Relationship Id="rId1" Type="http://schemas.openxmlformats.org/officeDocument/2006/relationships/notesMaster" Target="../notesMasters/notesMaster1.xml"/></Relationships>
</file>

<file path=ppt/notesSlides/_rels/notesSlide149.xml.rels><?xml version="1.0" encoding="UTF-8" standalone="yes"?>
<Relationships xmlns="http://schemas.openxmlformats.org/package/2006/relationships"><Relationship Id="rId2" Type="http://schemas.openxmlformats.org/officeDocument/2006/relationships/slide" Target="../slides/slide16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0.xml.rels><?xml version="1.0" encoding="UTF-8" standalone="yes"?>
<Relationships xmlns="http://schemas.openxmlformats.org/package/2006/relationships"><Relationship Id="rId2" Type="http://schemas.openxmlformats.org/officeDocument/2006/relationships/slide" Target="../slides/slide169.xml"/><Relationship Id="rId1" Type="http://schemas.openxmlformats.org/officeDocument/2006/relationships/notesMaster" Target="../notesMasters/notesMaster1.xml"/></Relationships>
</file>

<file path=ppt/notesSlides/_rels/notesSlide151.xml.rels><?xml version="1.0" encoding="UTF-8" standalone="yes"?>
<Relationships xmlns="http://schemas.openxmlformats.org/package/2006/relationships"><Relationship Id="rId2" Type="http://schemas.openxmlformats.org/officeDocument/2006/relationships/slide" Target="../slides/slide171.xml"/><Relationship Id="rId1" Type="http://schemas.openxmlformats.org/officeDocument/2006/relationships/notesMaster" Target="../notesMasters/notesMaster1.xml"/></Relationships>
</file>

<file path=ppt/notesSlides/_rels/notesSlide152.xml.rels><?xml version="1.0" encoding="UTF-8" standalone="yes"?>
<Relationships xmlns="http://schemas.openxmlformats.org/package/2006/relationships"><Relationship Id="rId2" Type="http://schemas.openxmlformats.org/officeDocument/2006/relationships/slide" Target="../slides/slide172.xml"/><Relationship Id="rId1" Type="http://schemas.openxmlformats.org/officeDocument/2006/relationships/notesMaster" Target="../notesMasters/notesMaster1.xml"/></Relationships>
</file>

<file path=ppt/notesSlides/_rels/notesSlide153.xml.rels><?xml version="1.0" encoding="UTF-8" standalone="yes"?>
<Relationships xmlns="http://schemas.openxmlformats.org/package/2006/relationships"><Relationship Id="rId2" Type="http://schemas.openxmlformats.org/officeDocument/2006/relationships/slide" Target="../slides/slide173.xml"/><Relationship Id="rId1" Type="http://schemas.openxmlformats.org/officeDocument/2006/relationships/notesMaster" Target="../notesMasters/notesMaster1.xml"/></Relationships>
</file>

<file path=ppt/notesSlides/_rels/notesSlide154.xml.rels><?xml version="1.0" encoding="UTF-8" standalone="yes"?>
<Relationships xmlns="http://schemas.openxmlformats.org/package/2006/relationships"><Relationship Id="rId2" Type="http://schemas.openxmlformats.org/officeDocument/2006/relationships/slide" Target="../slides/slide174.xml"/><Relationship Id="rId1" Type="http://schemas.openxmlformats.org/officeDocument/2006/relationships/notesMaster" Target="../notesMasters/notesMaster1.xml"/></Relationships>
</file>

<file path=ppt/notesSlides/_rels/notesSlide155.xml.rels><?xml version="1.0" encoding="UTF-8" standalone="yes"?>
<Relationships xmlns="http://schemas.openxmlformats.org/package/2006/relationships"><Relationship Id="rId2" Type="http://schemas.openxmlformats.org/officeDocument/2006/relationships/slide" Target="../slides/slide175.xml"/><Relationship Id="rId1" Type="http://schemas.openxmlformats.org/officeDocument/2006/relationships/notesMaster" Target="../notesMasters/notesMaster1.xml"/></Relationships>
</file>

<file path=ppt/notesSlides/_rels/notesSlide156.xml.rels><?xml version="1.0" encoding="UTF-8" standalone="yes"?>
<Relationships xmlns="http://schemas.openxmlformats.org/package/2006/relationships"><Relationship Id="rId2" Type="http://schemas.openxmlformats.org/officeDocument/2006/relationships/slide" Target="../slides/slide176.xml"/><Relationship Id="rId1" Type="http://schemas.openxmlformats.org/officeDocument/2006/relationships/notesMaster" Target="../notesMasters/notesMaster1.xml"/></Relationships>
</file>

<file path=ppt/notesSlides/_rels/notesSlide157.xml.rels><?xml version="1.0" encoding="UTF-8" standalone="yes"?>
<Relationships xmlns="http://schemas.openxmlformats.org/package/2006/relationships"><Relationship Id="rId2" Type="http://schemas.openxmlformats.org/officeDocument/2006/relationships/slide" Target="../slides/slide177.xml"/><Relationship Id="rId1" Type="http://schemas.openxmlformats.org/officeDocument/2006/relationships/notesMaster" Target="../notesMasters/notesMaster1.xml"/></Relationships>
</file>

<file path=ppt/notesSlides/_rels/notesSlide158.xml.rels><?xml version="1.0" encoding="UTF-8" standalone="yes"?>
<Relationships xmlns="http://schemas.openxmlformats.org/package/2006/relationships"><Relationship Id="rId2" Type="http://schemas.openxmlformats.org/officeDocument/2006/relationships/slide" Target="../slides/slide178.xml"/><Relationship Id="rId1" Type="http://schemas.openxmlformats.org/officeDocument/2006/relationships/notesMaster" Target="../notesMasters/notesMaster1.xml"/></Relationships>
</file>

<file path=ppt/notesSlides/_rels/notesSlide159.xml.rels><?xml version="1.0" encoding="UTF-8" standalone="yes"?>
<Relationships xmlns="http://schemas.openxmlformats.org/package/2006/relationships"><Relationship Id="rId2" Type="http://schemas.openxmlformats.org/officeDocument/2006/relationships/slide" Target="../slides/slide17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0.xml.rels><?xml version="1.0" encoding="UTF-8" standalone="yes"?>
<Relationships xmlns="http://schemas.openxmlformats.org/package/2006/relationships"><Relationship Id="rId2" Type="http://schemas.openxmlformats.org/officeDocument/2006/relationships/slide" Target="../slides/slide180.xml"/><Relationship Id="rId1" Type="http://schemas.openxmlformats.org/officeDocument/2006/relationships/notesMaster" Target="../notesMasters/notesMaster1.xml"/></Relationships>
</file>

<file path=ppt/notesSlides/_rels/notesSlide161.xml.rels><?xml version="1.0" encoding="UTF-8" standalone="yes"?>
<Relationships xmlns="http://schemas.openxmlformats.org/package/2006/relationships"><Relationship Id="rId2" Type="http://schemas.openxmlformats.org/officeDocument/2006/relationships/slide" Target="../slides/slide181.xml"/><Relationship Id="rId1" Type="http://schemas.openxmlformats.org/officeDocument/2006/relationships/notesMaster" Target="../notesMasters/notesMaster1.xml"/></Relationships>
</file>

<file path=ppt/notesSlides/_rels/notesSlide162.xml.rels><?xml version="1.0" encoding="UTF-8" standalone="yes"?>
<Relationships xmlns="http://schemas.openxmlformats.org/package/2006/relationships"><Relationship Id="rId2" Type="http://schemas.openxmlformats.org/officeDocument/2006/relationships/slide" Target="../slides/slide182.xml"/><Relationship Id="rId1" Type="http://schemas.openxmlformats.org/officeDocument/2006/relationships/notesMaster" Target="../notesMasters/notesMaster1.xml"/></Relationships>
</file>

<file path=ppt/notesSlides/_rels/notesSlide163.xml.rels><?xml version="1.0" encoding="UTF-8" standalone="yes"?>
<Relationships xmlns="http://schemas.openxmlformats.org/package/2006/relationships"><Relationship Id="rId2" Type="http://schemas.openxmlformats.org/officeDocument/2006/relationships/slide" Target="../slides/slide183.xml"/><Relationship Id="rId1" Type="http://schemas.openxmlformats.org/officeDocument/2006/relationships/notesMaster" Target="../notesMasters/notesMaster1.xml"/></Relationships>
</file>

<file path=ppt/notesSlides/_rels/notesSlide164.xml.rels><?xml version="1.0" encoding="UTF-8" standalone="yes"?>
<Relationships xmlns="http://schemas.openxmlformats.org/package/2006/relationships"><Relationship Id="rId2" Type="http://schemas.openxmlformats.org/officeDocument/2006/relationships/slide" Target="../slides/slide184.xml"/><Relationship Id="rId1" Type="http://schemas.openxmlformats.org/officeDocument/2006/relationships/notesMaster" Target="../notesMasters/notesMaster1.xml"/></Relationships>
</file>

<file path=ppt/notesSlides/_rels/notesSlide165.xml.rels><?xml version="1.0" encoding="UTF-8" standalone="yes"?>
<Relationships xmlns="http://schemas.openxmlformats.org/package/2006/relationships"><Relationship Id="rId2" Type="http://schemas.openxmlformats.org/officeDocument/2006/relationships/slide" Target="../slides/slide185.xml"/><Relationship Id="rId1" Type="http://schemas.openxmlformats.org/officeDocument/2006/relationships/notesMaster" Target="../notesMasters/notesMaster1.xml"/></Relationships>
</file>

<file path=ppt/notesSlides/_rels/notesSlide166.xml.rels><?xml version="1.0" encoding="UTF-8" standalone="yes"?>
<Relationships xmlns="http://schemas.openxmlformats.org/package/2006/relationships"><Relationship Id="rId2" Type="http://schemas.openxmlformats.org/officeDocument/2006/relationships/slide" Target="../slides/slide186.xml"/><Relationship Id="rId1" Type="http://schemas.openxmlformats.org/officeDocument/2006/relationships/notesMaster" Target="../notesMasters/notesMaster1.xml"/></Relationships>
</file>

<file path=ppt/notesSlides/_rels/notesSlide167.xml.rels><?xml version="1.0" encoding="UTF-8" standalone="yes"?>
<Relationships xmlns="http://schemas.openxmlformats.org/package/2006/relationships"><Relationship Id="rId2" Type="http://schemas.openxmlformats.org/officeDocument/2006/relationships/slide" Target="../slides/slide187.xml"/><Relationship Id="rId1" Type="http://schemas.openxmlformats.org/officeDocument/2006/relationships/notesMaster" Target="../notesMasters/notesMaster1.xml"/></Relationships>
</file>

<file path=ppt/notesSlides/_rels/notesSlide168.xml.rels><?xml version="1.0" encoding="UTF-8" standalone="yes"?>
<Relationships xmlns="http://schemas.openxmlformats.org/package/2006/relationships"><Relationship Id="rId2" Type="http://schemas.openxmlformats.org/officeDocument/2006/relationships/slide" Target="../slides/slide188.xml"/><Relationship Id="rId1" Type="http://schemas.openxmlformats.org/officeDocument/2006/relationships/notesMaster" Target="../notesMasters/notesMaster1.xml"/></Relationships>
</file>

<file path=ppt/notesSlides/_rels/notesSlide169.xml.rels><?xml version="1.0" encoding="UTF-8" standalone="yes"?>
<Relationships xmlns="http://schemas.openxmlformats.org/package/2006/relationships"><Relationship Id="rId2" Type="http://schemas.openxmlformats.org/officeDocument/2006/relationships/slide" Target="../slides/slide18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0.xml.rels><?xml version="1.0" encoding="UTF-8" standalone="yes"?>
<Relationships xmlns="http://schemas.openxmlformats.org/package/2006/relationships"><Relationship Id="rId2" Type="http://schemas.openxmlformats.org/officeDocument/2006/relationships/slide" Target="../slides/slide190.xml"/><Relationship Id="rId1" Type="http://schemas.openxmlformats.org/officeDocument/2006/relationships/notesMaster" Target="../notesMasters/notesMaster1.xml"/></Relationships>
</file>

<file path=ppt/notesSlides/_rels/notesSlide171.xml.rels><?xml version="1.0" encoding="UTF-8" standalone="yes"?>
<Relationships xmlns="http://schemas.openxmlformats.org/package/2006/relationships"><Relationship Id="rId2" Type="http://schemas.openxmlformats.org/officeDocument/2006/relationships/slide" Target="../slides/slide191.xml"/><Relationship Id="rId1" Type="http://schemas.openxmlformats.org/officeDocument/2006/relationships/notesMaster" Target="../notesMasters/notesMaster1.xml"/></Relationships>
</file>

<file path=ppt/notesSlides/_rels/notesSlide172.xml.rels><?xml version="1.0" encoding="UTF-8" standalone="yes"?>
<Relationships xmlns="http://schemas.openxmlformats.org/package/2006/relationships"><Relationship Id="rId2" Type="http://schemas.openxmlformats.org/officeDocument/2006/relationships/slide" Target="../slides/slide192.xml"/><Relationship Id="rId1" Type="http://schemas.openxmlformats.org/officeDocument/2006/relationships/notesMaster" Target="../notesMasters/notesMaster1.xml"/></Relationships>
</file>

<file path=ppt/notesSlides/_rels/notesSlide173.xml.rels><?xml version="1.0" encoding="UTF-8" standalone="yes"?>
<Relationships xmlns="http://schemas.openxmlformats.org/package/2006/relationships"><Relationship Id="rId2" Type="http://schemas.openxmlformats.org/officeDocument/2006/relationships/slide" Target="../slides/slide193.xml"/><Relationship Id="rId1" Type="http://schemas.openxmlformats.org/officeDocument/2006/relationships/notesMaster" Target="../notesMasters/notesMaster1.xml"/></Relationships>
</file>

<file path=ppt/notesSlides/_rels/notesSlide174.xml.rels><?xml version="1.0" encoding="UTF-8" standalone="yes"?>
<Relationships xmlns="http://schemas.openxmlformats.org/package/2006/relationships"><Relationship Id="rId2" Type="http://schemas.openxmlformats.org/officeDocument/2006/relationships/slide" Target="../slides/slide194.xml"/><Relationship Id="rId1" Type="http://schemas.openxmlformats.org/officeDocument/2006/relationships/notesMaster" Target="../notesMasters/notesMaster1.xml"/></Relationships>
</file>

<file path=ppt/notesSlides/_rels/notesSlide175.xml.rels><?xml version="1.0" encoding="UTF-8" standalone="yes"?>
<Relationships xmlns="http://schemas.openxmlformats.org/package/2006/relationships"><Relationship Id="rId2" Type="http://schemas.openxmlformats.org/officeDocument/2006/relationships/slide" Target="../slides/slide195.xml"/><Relationship Id="rId1" Type="http://schemas.openxmlformats.org/officeDocument/2006/relationships/notesMaster" Target="../notesMasters/notesMaster1.xml"/></Relationships>
</file>

<file path=ppt/notesSlides/_rels/notesSlide176.xml.rels><?xml version="1.0" encoding="UTF-8" standalone="yes"?>
<Relationships xmlns="http://schemas.openxmlformats.org/package/2006/relationships"><Relationship Id="rId2" Type="http://schemas.openxmlformats.org/officeDocument/2006/relationships/slide" Target="../slides/slide196.xml"/><Relationship Id="rId1" Type="http://schemas.openxmlformats.org/officeDocument/2006/relationships/notesMaster" Target="../notesMasters/notesMaster1.xml"/></Relationships>
</file>

<file path=ppt/notesSlides/_rels/notesSlide177.xml.rels><?xml version="1.0" encoding="UTF-8" standalone="yes"?>
<Relationships xmlns="http://schemas.openxmlformats.org/package/2006/relationships"><Relationship Id="rId2" Type="http://schemas.openxmlformats.org/officeDocument/2006/relationships/slide" Target="../slides/slide198.xml"/><Relationship Id="rId1" Type="http://schemas.openxmlformats.org/officeDocument/2006/relationships/notesMaster" Target="../notesMasters/notesMaster1.xml"/></Relationships>
</file>

<file path=ppt/notesSlides/_rels/notesSlide178.xml.rels><?xml version="1.0" encoding="UTF-8" standalone="yes"?>
<Relationships xmlns="http://schemas.openxmlformats.org/package/2006/relationships"><Relationship Id="rId2" Type="http://schemas.openxmlformats.org/officeDocument/2006/relationships/slide" Target="../slides/slide19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3"/>
          <p:cNvSpPr>
            <a:spLocks noGrp="1" noChangeArrowheads="1"/>
          </p:cNvSpPr>
          <p:nvPr>
            <p:ph type="sldNum" sz="quarter" idx="5"/>
          </p:nvPr>
        </p:nvSpPr>
        <p:spPr/>
        <p:txBody>
          <a:bodyPr/>
          <a:lstStyle/>
          <a:p>
            <a:pPr>
              <a:defRPr/>
            </a:pPr>
            <a:fld id="{91438143-1DA2-4BA3-AF43-18D3330F406F}" type="slidenum">
              <a:rPr lang="en-US" smtClean="0"/>
              <a:pPr>
                <a:defRPr/>
              </a:pPr>
              <a:t>1</a:t>
            </a:fld>
            <a:endParaRPr lang="en-US" dirty="0" smtClean="0"/>
          </a:p>
        </p:txBody>
      </p:sp>
      <p:sp>
        <p:nvSpPr>
          <p:cNvPr id="157699" name="Rectangle 2"/>
          <p:cNvSpPr>
            <a:spLocks noGrp="1" noRot="1" noChangeAspect="1" noChangeArrowheads="1" noTextEdit="1"/>
          </p:cNvSpPr>
          <p:nvPr>
            <p:ph type="sldImg"/>
          </p:nvPr>
        </p:nvSpPr>
        <p:spPr>
          <a:ln/>
        </p:spPr>
      </p:sp>
      <p:sp>
        <p:nvSpPr>
          <p:cNvPr id="157700"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2251119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a:ln/>
        </p:spPr>
      </p:sp>
      <p:sp>
        <p:nvSpPr>
          <p:cNvPr id="174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smtClean="0">
              <a:latin typeface="Arial" panose="020B0604020202020204" pitchFamily="34" charset="0"/>
            </a:endParaRPr>
          </a:p>
        </p:txBody>
      </p:sp>
      <p:sp>
        <p:nvSpPr>
          <p:cNvPr id="174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786">
              <a:defRPr>
                <a:solidFill>
                  <a:schemeClr val="tx1"/>
                </a:solidFill>
                <a:latin typeface="Arial" panose="020B0604020202020204" pitchFamily="34" charset="0"/>
                <a:cs typeface="Arial" panose="020B0604020202020204" pitchFamily="34" charset="0"/>
              </a:defRPr>
            </a:lvl1pPr>
            <a:lvl2pPr marL="728983" indent="-280378" defTabSz="912786">
              <a:defRPr>
                <a:solidFill>
                  <a:schemeClr val="tx1"/>
                </a:solidFill>
                <a:latin typeface="Arial" panose="020B0604020202020204" pitchFamily="34" charset="0"/>
                <a:cs typeface="Arial" panose="020B0604020202020204" pitchFamily="34" charset="0"/>
              </a:defRPr>
            </a:lvl2pPr>
            <a:lvl3pPr marL="1121512" indent="-224302" defTabSz="912786">
              <a:defRPr>
                <a:solidFill>
                  <a:schemeClr val="tx1"/>
                </a:solidFill>
                <a:latin typeface="Arial" panose="020B0604020202020204" pitchFamily="34" charset="0"/>
                <a:cs typeface="Arial" panose="020B0604020202020204" pitchFamily="34" charset="0"/>
              </a:defRPr>
            </a:lvl3pPr>
            <a:lvl4pPr marL="1570116" indent="-224302" defTabSz="912786">
              <a:defRPr>
                <a:solidFill>
                  <a:schemeClr val="tx1"/>
                </a:solidFill>
                <a:latin typeface="Arial" panose="020B0604020202020204" pitchFamily="34" charset="0"/>
                <a:cs typeface="Arial" panose="020B0604020202020204" pitchFamily="34" charset="0"/>
              </a:defRPr>
            </a:lvl4pPr>
            <a:lvl5pPr marL="2018721" indent="-224302" defTabSz="912786">
              <a:defRPr>
                <a:solidFill>
                  <a:schemeClr val="tx1"/>
                </a:solidFill>
                <a:latin typeface="Arial" panose="020B0604020202020204" pitchFamily="34" charset="0"/>
                <a:cs typeface="Arial" panose="020B0604020202020204" pitchFamily="34" charset="0"/>
              </a:defRPr>
            </a:lvl5pPr>
            <a:lvl6pPr marL="2467326"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15930"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364535"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13139"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BE7FC54-9E5C-4662-9649-B3108D5371A3}" type="slidenum">
              <a:rPr lang="en-US" smtClean="0"/>
              <a:pPr/>
              <a:t>10</a:t>
            </a:fld>
            <a:endParaRPr lang="en-US" smtClean="0"/>
          </a:p>
        </p:txBody>
      </p:sp>
    </p:spTree>
    <p:extLst>
      <p:ext uri="{BB962C8B-B14F-4D97-AF65-F5344CB8AC3E}">
        <p14:creationId xmlns:p14="http://schemas.microsoft.com/office/powerpoint/2010/main" val="959234994"/>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3"/>
          <p:cNvSpPr>
            <a:spLocks noGrp="1" noChangeArrowheads="1"/>
          </p:cNvSpPr>
          <p:nvPr>
            <p:ph type="sldNum" sz="quarter" idx="5"/>
          </p:nvPr>
        </p:nvSpPr>
        <p:spPr>
          <a:xfrm>
            <a:off x="3090766" y="9000412"/>
            <a:ext cx="692032" cy="246717"/>
          </a:xfrm>
        </p:spPr>
        <p:txBody>
          <a:bodyPr/>
          <a:lstStyle/>
          <a:p>
            <a:pPr>
              <a:defRPr/>
            </a:pPr>
            <a:fld id="{922E83D1-EE4F-414B-BA5F-15D01CA178D1}" type="slidenum">
              <a:rPr lang="en-US" smtClean="0"/>
              <a:pPr>
                <a:defRPr/>
              </a:pPr>
              <a:t>113</a:t>
            </a:fld>
            <a:endParaRPr lang="en-US" smtClean="0"/>
          </a:p>
        </p:txBody>
      </p:sp>
      <p:sp>
        <p:nvSpPr>
          <p:cNvPr id="162819" name="Rectangle 2"/>
          <p:cNvSpPr>
            <a:spLocks noGrp="1" noRot="1" noChangeAspect="1" noChangeArrowheads="1" noTextEdit="1"/>
          </p:cNvSpPr>
          <p:nvPr>
            <p:ph type="sldImg"/>
          </p:nvPr>
        </p:nvSpPr>
        <p:spPr>
          <a:ln/>
        </p:spPr>
      </p:sp>
      <p:sp>
        <p:nvSpPr>
          <p:cNvPr id="162820"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483240942"/>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3"/>
          <p:cNvSpPr txBox="1">
            <a:spLocks noGrp="1" noChangeArrowheads="1"/>
          </p:cNvSpPr>
          <p:nvPr/>
        </p:nvSpPr>
        <p:spPr bwMode="auto">
          <a:xfrm>
            <a:off x="3085167" y="9046822"/>
            <a:ext cx="690779" cy="247989"/>
          </a:xfrm>
          <a:prstGeom prst="rect">
            <a:avLst/>
          </a:prstGeom>
          <a:noFill/>
          <a:ln w="9525">
            <a:noFill/>
            <a:miter lim="800000"/>
            <a:headEnd/>
            <a:tailEnd/>
          </a:ln>
        </p:spPr>
        <p:txBody>
          <a:bodyPr lIns="45877" tIns="46489" rIns="45877" bIns="46489" anchor="b">
            <a:spAutoFit/>
          </a:bodyPr>
          <a:lstStyle/>
          <a:p>
            <a:pPr algn="ctr" defTabSz="930275"/>
            <a:fld id="{E9565180-8486-4D0E-8C23-611864437D81}" type="slidenum">
              <a:rPr lang="en-US" sz="1000"/>
              <a:pPr algn="ctr" defTabSz="930275"/>
              <a:t>114</a:t>
            </a:fld>
            <a:endParaRPr lang="en-US" sz="1000"/>
          </a:p>
        </p:txBody>
      </p:sp>
      <p:sp>
        <p:nvSpPr>
          <p:cNvPr id="153603" name="Rectangle 2"/>
          <p:cNvSpPr>
            <a:spLocks noGrp="1" noRot="1" noChangeAspect="1" noChangeArrowheads="1" noTextEdit="1"/>
          </p:cNvSpPr>
          <p:nvPr>
            <p:ph type="sldImg"/>
          </p:nvPr>
        </p:nvSpPr>
        <p:spPr>
          <a:ln/>
        </p:spPr>
      </p:sp>
      <p:sp>
        <p:nvSpPr>
          <p:cNvPr id="153604" name="Rectangle 3"/>
          <p:cNvSpPr>
            <a:spLocks noGrp="1" noChangeArrowheads="1"/>
          </p:cNvSpPr>
          <p:nvPr>
            <p:ph type="body" idx="1"/>
          </p:nvPr>
        </p:nvSpPr>
        <p:spPr>
          <a:noFill/>
          <a:ln/>
        </p:spPr>
        <p:txBody>
          <a:bodyPr lIns="46056" tIns="46056" rIns="46056" bIns="46056"/>
          <a:lstStyle/>
          <a:p>
            <a:endParaRPr lang="en-US" smtClean="0"/>
          </a:p>
        </p:txBody>
      </p:sp>
    </p:spTree>
    <p:extLst>
      <p:ext uri="{BB962C8B-B14F-4D97-AF65-F5344CB8AC3E}">
        <p14:creationId xmlns:p14="http://schemas.microsoft.com/office/powerpoint/2010/main" val="1918424723"/>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3"/>
          <p:cNvSpPr>
            <a:spLocks noGrp="1" noChangeArrowheads="1"/>
          </p:cNvSpPr>
          <p:nvPr>
            <p:ph type="sldNum" sz="quarter" idx="5"/>
          </p:nvPr>
        </p:nvSpPr>
        <p:spPr>
          <a:noFill/>
        </p:spPr>
        <p:txBody>
          <a:bodyPr/>
          <a:lstStyle/>
          <a:p>
            <a:fld id="{C577A771-F876-4171-95F0-B7487A835CDC}" type="slidenum">
              <a:rPr lang="en-US" smtClean="0"/>
              <a:pPr/>
              <a:t>115</a:t>
            </a:fld>
            <a:endParaRPr lang="en-US" smtClean="0"/>
          </a:p>
        </p:txBody>
      </p:sp>
      <p:sp>
        <p:nvSpPr>
          <p:cNvPr id="154627" name="Rectangle 2"/>
          <p:cNvSpPr>
            <a:spLocks noGrp="1" noRot="1" noChangeAspect="1" noChangeArrowheads="1" noTextEdit="1"/>
          </p:cNvSpPr>
          <p:nvPr>
            <p:ph type="sldImg"/>
          </p:nvPr>
        </p:nvSpPr>
        <p:spPr>
          <a:ln/>
        </p:spPr>
      </p:sp>
      <p:sp>
        <p:nvSpPr>
          <p:cNvPr id="15462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392585483"/>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3"/>
          <p:cNvSpPr>
            <a:spLocks noGrp="1" noChangeArrowheads="1"/>
          </p:cNvSpPr>
          <p:nvPr>
            <p:ph type="sldNum" sz="quarter" idx="5"/>
          </p:nvPr>
        </p:nvSpPr>
        <p:spPr>
          <a:xfrm>
            <a:off x="3090766" y="9000412"/>
            <a:ext cx="692032" cy="246717"/>
          </a:xfrm>
        </p:spPr>
        <p:txBody>
          <a:bodyPr/>
          <a:lstStyle/>
          <a:p>
            <a:pPr>
              <a:defRPr/>
            </a:pPr>
            <a:fld id="{B70BCC09-4ABA-4E3E-8ED2-5282800C71F0}" type="slidenum">
              <a:rPr lang="en-US" smtClean="0"/>
              <a:pPr>
                <a:defRPr/>
              </a:pPr>
              <a:t>116</a:t>
            </a:fld>
            <a:endParaRPr lang="en-US" smtClean="0"/>
          </a:p>
        </p:txBody>
      </p:sp>
      <p:sp>
        <p:nvSpPr>
          <p:cNvPr id="161795" name="Rectangle 2"/>
          <p:cNvSpPr>
            <a:spLocks noGrp="1" noRot="1" noChangeAspect="1" noChangeArrowheads="1" noTextEdit="1"/>
          </p:cNvSpPr>
          <p:nvPr>
            <p:ph type="sldImg"/>
          </p:nvPr>
        </p:nvSpPr>
        <p:spPr>
          <a:ln/>
        </p:spPr>
      </p:sp>
      <p:sp>
        <p:nvSpPr>
          <p:cNvPr id="16179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160919036"/>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3"/>
          <p:cNvSpPr txBox="1">
            <a:spLocks noGrp="1" noChangeArrowheads="1"/>
          </p:cNvSpPr>
          <p:nvPr/>
        </p:nvSpPr>
        <p:spPr bwMode="auto">
          <a:xfrm>
            <a:off x="3091701" y="9000751"/>
            <a:ext cx="690226" cy="246380"/>
          </a:xfrm>
          <a:prstGeom prst="rect">
            <a:avLst/>
          </a:prstGeom>
          <a:noFill/>
          <a:ln w="9525">
            <a:noFill/>
            <a:miter lim="800000"/>
            <a:headEnd/>
            <a:tailEnd/>
          </a:ln>
        </p:spPr>
        <p:txBody>
          <a:bodyPr lIns="45951" tIns="46564" rIns="45951" bIns="46564" anchor="b">
            <a:spAutoFit/>
          </a:bodyPr>
          <a:lstStyle/>
          <a:p>
            <a:pPr algn="ctr" defTabSz="931863"/>
            <a:fld id="{47C89156-2F8B-41D7-B79C-F708654623FD}" type="slidenum">
              <a:rPr lang="en-US" sz="1000"/>
              <a:pPr algn="ctr" defTabSz="931863"/>
              <a:t>117</a:t>
            </a:fld>
            <a:endParaRPr lang="en-US" sz="1000"/>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noFill/>
          <a:ln/>
        </p:spPr>
        <p:txBody>
          <a:bodyPr lIns="46130" tIns="46130" rIns="46130" bIns="46130"/>
          <a:lstStyle/>
          <a:p>
            <a:endParaRPr lang="en-US" smtClean="0"/>
          </a:p>
        </p:txBody>
      </p:sp>
    </p:spTree>
    <p:extLst>
      <p:ext uri="{BB962C8B-B14F-4D97-AF65-F5344CB8AC3E}">
        <p14:creationId xmlns:p14="http://schemas.microsoft.com/office/powerpoint/2010/main" val="225179139"/>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3"/>
          <p:cNvSpPr>
            <a:spLocks noGrp="1" noChangeArrowheads="1"/>
          </p:cNvSpPr>
          <p:nvPr>
            <p:ph type="sldNum" sz="quarter" idx="5"/>
          </p:nvPr>
        </p:nvSpPr>
        <p:spPr/>
        <p:txBody>
          <a:bodyPr/>
          <a:lstStyle/>
          <a:p>
            <a:pPr defTabSz="930193">
              <a:defRPr/>
            </a:pPr>
            <a:fld id="{E5409AED-8BE0-498A-A844-77320E98B757}" type="slidenum">
              <a:rPr lang="en-US" smtClean="0"/>
              <a:pPr defTabSz="930193">
                <a:defRPr/>
              </a:pPr>
              <a:t>118</a:t>
            </a:fld>
            <a:endParaRPr lang="en-US" dirty="0" smtClean="0"/>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2309002081"/>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6" name="Rectangle 2"/>
          <p:cNvSpPr>
            <a:spLocks noGrp="1" noRot="1" noChangeAspect="1" noChangeArrowheads="1" noTextEdit="1"/>
          </p:cNvSpPr>
          <p:nvPr>
            <p:ph type="sldImg"/>
          </p:nvPr>
        </p:nvSpPr>
        <p:spPr>
          <a:ln/>
        </p:spPr>
      </p:sp>
      <p:sp>
        <p:nvSpPr>
          <p:cNvPr id="277507"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382837226"/>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3"/>
          <p:cNvSpPr txBox="1">
            <a:spLocks noGrp="1" noChangeArrowheads="1"/>
          </p:cNvSpPr>
          <p:nvPr/>
        </p:nvSpPr>
        <p:spPr bwMode="auto">
          <a:xfrm>
            <a:off x="3154363" y="9047163"/>
            <a:ext cx="704850" cy="247650"/>
          </a:xfrm>
          <a:prstGeom prst="rect">
            <a:avLst/>
          </a:prstGeom>
          <a:noFill/>
          <a:ln w="9525">
            <a:noFill/>
            <a:miter lim="800000"/>
            <a:headEnd/>
            <a:tailEnd/>
          </a:ln>
        </p:spPr>
        <p:txBody>
          <a:bodyPr lIns="45946" tIns="46559" rIns="45946" bIns="46559" anchor="b">
            <a:spAutoFit/>
          </a:bodyPr>
          <a:lstStyle/>
          <a:p>
            <a:pPr algn="ctr" defTabSz="928688" fontAlgn="base">
              <a:spcBef>
                <a:spcPct val="0"/>
              </a:spcBef>
              <a:spcAft>
                <a:spcPct val="0"/>
              </a:spcAft>
            </a:pPr>
            <a:fld id="{732837C3-E1F0-46B3-994A-60E0A783194F}" type="slidenum">
              <a:rPr lang="en-US" sz="1000">
                <a:solidFill>
                  <a:srgbClr val="000000"/>
                </a:solidFill>
                <a:latin typeface="Arial" charset="0"/>
                <a:cs typeface="Arial" charset="0"/>
              </a:rPr>
              <a:pPr algn="ctr" defTabSz="928688" fontAlgn="base">
                <a:spcBef>
                  <a:spcPct val="0"/>
                </a:spcBef>
                <a:spcAft>
                  <a:spcPct val="0"/>
                </a:spcAft>
              </a:pPr>
              <a:t>120</a:t>
            </a:fld>
            <a:endParaRPr lang="en-US" sz="1000">
              <a:solidFill>
                <a:srgbClr val="000000"/>
              </a:solidFill>
              <a:latin typeface="Arial" charset="0"/>
              <a:cs typeface="Arial" charset="0"/>
            </a:endParaRPr>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p:spPr>
        <p:txBody>
          <a:bodyPr/>
          <a:lstStyle/>
          <a:p>
            <a:pPr>
              <a:buFont typeface="Wingdings" pitchFamily="2" charset="2"/>
              <a:buNone/>
            </a:pPr>
            <a:endParaRPr lang="en-US" sz="2400" smtClean="0"/>
          </a:p>
        </p:txBody>
      </p:sp>
    </p:spTree>
    <p:extLst>
      <p:ext uri="{BB962C8B-B14F-4D97-AF65-F5344CB8AC3E}">
        <p14:creationId xmlns:p14="http://schemas.microsoft.com/office/powerpoint/2010/main" val="2090092030"/>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6" name="Rectangle 3"/>
          <p:cNvSpPr txBox="1">
            <a:spLocks noGrp="1" noChangeArrowheads="1"/>
          </p:cNvSpPr>
          <p:nvPr/>
        </p:nvSpPr>
        <p:spPr bwMode="auto">
          <a:xfrm>
            <a:off x="3090766" y="9000412"/>
            <a:ext cx="692032" cy="246717"/>
          </a:xfrm>
          <a:prstGeom prst="rect">
            <a:avLst/>
          </a:prstGeom>
          <a:noFill/>
          <a:ln w="9525">
            <a:noFill/>
            <a:miter lim="800000"/>
            <a:headEnd/>
            <a:tailEnd/>
          </a:ln>
        </p:spPr>
        <p:txBody>
          <a:bodyPr lIns="45882" tIns="46494" rIns="45882" bIns="46494" anchor="b">
            <a:spAutoFit/>
          </a:bodyPr>
          <a:lstStyle/>
          <a:p>
            <a:pPr algn="ctr" defTabSz="930275"/>
            <a:fld id="{9147EEA4-1C7C-4C10-AE99-ECAAB11F4287}" type="slidenum">
              <a:rPr lang="en-US" sz="1000"/>
              <a:pPr algn="ctr" defTabSz="930275"/>
              <a:t>121</a:t>
            </a:fld>
            <a:endParaRPr lang="en-US" sz="1000"/>
          </a:p>
        </p:txBody>
      </p:sp>
      <p:sp>
        <p:nvSpPr>
          <p:cNvPr id="272387"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ln/>
        </p:spPr>
        <p:txBody>
          <a:bodyPr/>
          <a:lstStyle/>
          <a:p>
            <a:pPr>
              <a:buNone/>
              <a:defRPr/>
            </a:pPr>
            <a:endParaRPr lang="en-US" dirty="0" smtClean="0"/>
          </a:p>
        </p:txBody>
      </p:sp>
    </p:spTree>
    <p:extLst>
      <p:ext uri="{BB962C8B-B14F-4D97-AF65-F5344CB8AC3E}">
        <p14:creationId xmlns:p14="http://schemas.microsoft.com/office/powerpoint/2010/main" val="1114465647"/>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3"/>
          <p:cNvSpPr txBox="1">
            <a:spLocks noGrp="1" noChangeArrowheads="1"/>
          </p:cNvSpPr>
          <p:nvPr/>
        </p:nvSpPr>
        <p:spPr bwMode="auto">
          <a:xfrm>
            <a:off x="3154363" y="9047163"/>
            <a:ext cx="704850" cy="247650"/>
          </a:xfrm>
          <a:prstGeom prst="rect">
            <a:avLst/>
          </a:prstGeom>
          <a:noFill/>
          <a:ln w="9525">
            <a:noFill/>
            <a:miter lim="800000"/>
            <a:headEnd/>
            <a:tailEnd/>
          </a:ln>
        </p:spPr>
        <p:txBody>
          <a:bodyPr lIns="45946" tIns="46559" rIns="45946" bIns="46559" anchor="b">
            <a:spAutoFit/>
          </a:bodyPr>
          <a:lstStyle/>
          <a:p>
            <a:pPr algn="ctr" defTabSz="928688"/>
            <a:fld id="{324A1447-8C1B-40F6-B95A-86064C4AA679}" type="slidenum">
              <a:rPr lang="en-US" sz="1000"/>
              <a:pPr algn="ctr" defTabSz="928688"/>
              <a:t>122</a:t>
            </a:fld>
            <a:endParaRPr lang="en-US" sz="1000"/>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41760604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3"/>
          <p:cNvSpPr>
            <a:spLocks noGrp="1" noChangeArrowheads="1"/>
          </p:cNvSpPr>
          <p:nvPr>
            <p:ph type="sldNum" sz="quarter" idx="5"/>
          </p:nvPr>
        </p:nvSpPr>
        <p:spPr>
          <a:xfrm>
            <a:off x="3018099" y="8895078"/>
            <a:ext cx="675761" cy="246366"/>
          </a:xfrm>
        </p:spPr>
        <p:txBody>
          <a:bodyPr/>
          <a:lstStyle/>
          <a:p>
            <a:pPr defTabSz="909710">
              <a:defRPr/>
            </a:pPr>
            <a:fld id="{5858BD08-603D-48F8-9A20-C039EB7A66EE}" type="slidenum">
              <a:rPr lang="en-US" smtClean="0">
                <a:solidFill>
                  <a:srgbClr val="000000"/>
                </a:solidFill>
              </a:rPr>
              <a:pPr defTabSz="909710">
                <a:defRPr/>
              </a:pPr>
              <a:t>11</a:t>
            </a:fld>
            <a:endParaRPr lang="en-US" dirty="0" smtClean="0">
              <a:solidFill>
                <a:srgbClr val="000000"/>
              </a:solidFill>
            </a:endParaRPr>
          </a:p>
        </p:txBody>
      </p:sp>
      <p:sp>
        <p:nvSpPr>
          <p:cNvPr id="223235" name="Rectangle 2"/>
          <p:cNvSpPr>
            <a:spLocks noGrp="1" noRot="1" noChangeAspect="1" noChangeArrowheads="1" noTextEdit="1"/>
          </p:cNvSpPr>
          <p:nvPr>
            <p:ph type="sldImg"/>
          </p:nvPr>
        </p:nvSpPr>
        <p:spPr>
          <a:ln/>
        </p:spPr>
      </p:sp>
      <p:sp>
        <p:nvSpPr>
          <p:cNvPr id="223236" name="Rectangle 3"/>
          <p:cNvSpPr>
            <a:spLocks noGrp="1" noChangeArrowheads="1"/>
          </p:cNvSpPr>
          <p:nvPr>
            <p:ph type="body" idx="1"/>
          </p:nvPr>
        </p:nvSpPr>
        <p:spPr>
          <a:noFill/>
          <a:ln/>
        </p:spPr>
        <p:txBody>
          <a:bodyPr/>
          <a:lstStyle/>
          <a:p>
            <a:endParaRPr lang="en-US" sz="2400" dirty="0"/>
          </a:p>
        </p:txBody>
      </p:sp>
    </p:spTree>
    <p:extLst>
      <p:ext uri="{BB962C8B-B14F-4D97-AF65-F5344CB8AC3E}">
        <p14:creationId xmlns:p14="http://schemas.microsoft.com/office/powerpoint/2010/main" val="624172914"/>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6" name="Rectangle 2"/>
          <p:cNvSpPr>
            <a:spLocks noGrp="1" noRot="1" noChangeAspect="1" noChangeArrowheads="1" noTextEdit="1"/>
          </p:cNvSpPr>
          <p:nvPr>
            <p:ph type="sldImg"/>
          </p:nvPr>
        </p:nvSpPr>
        <p:spPr>
          <a:ln/>
        </p:spPr>
      </p:sp>
      <p:sp>
        <p:nvSpPr>
          <p:cNvPr id="277507"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640492416"/>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938" name="Rectangle 3"/>
          <p:cNvSpPr>
            <a:spLocks noGrp="1" noChangeArrowheads="1"/>
          </p:cNvSpPr>
          <p:nvPr>
            <p:ph type="sldNum" sz="quarter" idx="5"/>
          </p:nvPr>
        </p:nvSpPr>
        <p:spPr/>
        <p:txBody>
          <a:bodyPr/>
          <a:lstStyle/>
          <a:p>
            <a:pPr>
              <a:defRPr/>
            </a:pPr>
            <a:fld id="{C648A442-6509-4029-9674-B030FA2A056F}" type="slidenum">
              <a:rPr lang="en-US" smtClean="0"/>
              <a:pPr>
                <a:defRPr/>
              </a:pPr>
              <a:t>124</a:t>
            </a:fld>
            <a:endParaRPr lang="en-US" smtClean="0"/>
          </a:p>
        </p:txBody>
      </p:sp>
      <p:sp>
        <p:nvSpPr>
          <p:cNvPr id="274435" name="Rectangle 4"/>
          <p:cNvSpPr>
            <a:spLocks noGrp="1" noRot="1" noChangeAspect="1" noChangeArrowheads="1" noTextEdit="1"/>
          </p:cNvSpPr>
          <p:nvPr>
            <p:ph type="sldImg"/>
          </p:nvPr>
        </p:nvSpPr>
        <p:spPr>
          <a:ln/>
        </p:spPr>
      </p:sp>
      <p:sp>
        <p:nvSpPr>
          <p:cNvPr id="274436" name="Rectangle 5"/>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839398543"/>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Rectangle 3"/>
          <p:cNvSpPr>
            <a:spLocks noGrp="1" noChangeArrowheads="1"/>
          </p:cNvSpPr>
          <p:nvPr>
            <p:ph type="sldNum" sz="quarter" idx="5"/>
          </p:nvPr>
        </p:nvSpPr>
        <p:spPr/>
        <p:txBody>
          <a:bodyPr/>
          <a:lstStyle/>
          <a:p>
            <a:pPr>
              <a:defRPr/>
            </a:pPr>
            <a:fld id="{6B63DA4F-B002-47BE-9AEC-705672FE9F1E}" type="slidenum">
              <a:rPr lang="en-US" smtClean="0"/>
              <a:pPr>
                <a:defRPr/>
              </a:pPr>
              <a:t>125</a:t>
            </a:fld>
            <a:endParaRPr lang="en-US" smtClean="0"/>
          </a:p>
        </p:txBody>
      </p:sp>
      <p:sp>
        <p:nvSpPr>
          <p:cNvPr id="222211" name="Rectangle 2"/>
          <p:cNvSpPr>
            <a:spLocks noGrp="1" noRot="1" noChangeAspect="1" noChangeArrowheads="1" noTextEdit="1"/>
          </p:cNvSpPr>
          <p:nvPr>
            <p:ph type="sldImg"/>
          </p:nvPr>
        </p:nvSpPr>
        <p:spPr>
          <a:ln/>
        </p:spPr>
      </p:sp>
      <p:sp>
        <p:nvSpPr>
          <p:cNvPr id="22221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747682602"/>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3"/>
          <p:cNvSpPr txBox="1">
            <a:spLocks noGrp="1" noChangeArrowheads="1"/>
          </p:cNvSpPr>
          <p:nvPr/>
        </p:nvSpPr>
        <p:spPr bwMode="auto">
          <a:xfrm>
            <a:off x="3029065" y="8802998"/>
            <a:ext cx="678217" cy="244895"/>
          </a:xfrm>
          <a:prstGeom prst="rect">
            <a:avLst/>
          </a:prstGeom>
          <a:noFill/>
          <a:ln w="9525">
            <a:noFill/>
            <a:miter lim="800000"/>
            <a:headEnd/>
            <a:tailEnd/>
          </a:ln>
        </p:spPr>
        <p:txBody>
          <a:bodyPr lIns="44923" tIns="45522" rIns="44923" bIns="45522" anchor="b">
            <a:spAutoFit/>
          </a:bodyPr>
          <a:lstStyle/>
          <a:p>
            <a:pPr algn="ctr" defTabSz="910832"/>
            <a:fld id="{2B7B4AF2-885E-4590-9F62-EC63C2F56F96}" type="slidenum">
              <a:rPr lang="en-US" sz="1000"/>
              <a:pPr algn="ctr" defTabSz="910832"/>
              <a:t>126</a:t>
            </a:fld>
            <a:endParaRPr lang="en-US" sz="1000"/>
          </a:p>
        </p:txBody>
      </p:sp>
      <p:sp>
        <p:nvSpPr>
          <p:cNvPr id="237571" name="Rectangle 2"/>
          <p:cNvSpPr>
            <a:spLocks noGrp="1" noRot="1" noChangeAspect="1" noChangeArrowheads="1" noTextEdit="1"/>
          </p:cNvSpPr>
          <p:nvPr>
            <p:ph type="sldImg"/>
          </p:nvPr>
        </p:nvSpPr>
        <p:spPr>
          <a:ln/>
        </p:spPr>
      </p:sp>
      <p:sp>
        <p:nvSpPr>
          <p:cNvPr id="237572" name="Rectangle 3"/>
          <p:cNvSpPr>
            <a:spLocks noGrp="1" noChangeArrowheads="1"/>
          </p:cNvSpPr>
          <p:nvPr>
            <p:ph type="body" idx="1"/>
          </p:nvPr>
        </p:nvSpPr>
        <p:spPr>
          <a:noFill/>
          <a:ln/>
        </p:spPr>
        <p:txBody>
          <a:bodyPr/>
          <a:lstStyle/>
          <a:p>
            <a:endParaRPr lang="en-US" sz="2300" dirty="0"/>
          </a:p>
        </p:txBody>
      </p:sp>
    </p:spTree>
    <p:extLst>
      <p:ext uri="{BB962C8B-B14F-4D97-AF65-F5344CB8AC3E}">
        <p14:creationId xmlns:p14="http://schemas.microsoft.com/office/powerpoint/2010/main" val="3047572621"/>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3"/>
          <p:cNvSpPr>
            <a:spLocks noGrp="1" noChangeArrowheads="1"/>
          </p:cNvSpPr>
          <p:nvPr>
            <p:ph type="sldNum" sz="quarter" idx="5"/>
          </p:nvPr>
        </p:nvSpPr>
        <p:spPr>
          <a:xfrm>
            <a:off x="3152136" y="8988116"/>
            <a:ext cx="709310" cy="246380"/>
          </a:xfrm>
        </p:spPr>
        <p:txBody>
          <a:bodyPr/>
          <a:lstStyle/>
          <a:p>
            <a:pPr defTabSz="928688">
              <a:defRPr/>
            </a:pPr>
            <a:fld id="{30B1B221-73F5-4062-9EC5-65201ECCFD86}" type="slidenum">
              <a:rPr lang="en-US" smtClean="0"/>
              <a:pPr defTabSz="928688">
                <a:defRPr/>
              </a:pPr>
              <a:t>127</a:t>
            </a:fld>
            <a:endParaRPr lang="en-US" smtClean="0"/>
          </a:p>
        </p:txBody>
      </p:sp>
      <p:sp>
        <p:nvSpPr>
          <p:cNvPr id="267267" name="Rectangle 2"/>
          <p:cNvSpPr>
            <a:spLocks noGrp="1" noRot="1" noChangeAspect="1" noChangeArrowheads="1" noTextEdit="1"/>
          </p:cNvSpPr>
          <p:nvPr>
            <p:ph type="sldImg"/>
          </p:nvPr>
        </p:nvSpPr>
        <p:spPr>
          <a:ln/>
        </p:spPr>
      </p:sp>
      <p:sp>
        <p:nvSpPr>
          <p:cNvPr id="267268" name="Rectangle 3"/>
          <p:cNvSpPr>
            <a:spLocks noGrp="1" noChangeArrowheads="1"/>
          </p:cNvSpPr>
          <p:nvPr>
            <p:ph type="body" idx="1"/>
          </p:nvPr>
        </p:nvSpPr>
        <p:spPr>
          <a:noFill/>
          <a:ln/>
        </p:spPr>
        <p:txBody>
          <a:bodyPr/>
          <a:lstStyle/>
          <a:p>
            <a:endParaRPr lang="en-US" sz="2400" dirty="0" smtClean="0"/>
          </a:p>
        </p:txBody>
      </p:sp>
    </p:spTree>
    <p:extLst>
      <p:ext uri="{BB962C8B-B14F-4D97-AF65-F5344CB8AC3E}">
        <p14:creationId xmlns:p14="http://schemas.microsoft.com/office/powerpoint/2010/main" val="800606496"/>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3"/>
          <p:cNvSpPr>
            <a:spLocks noGrp="1" noChangeArrowheads="1"/>
          </p:cNvSpPr>
          <p:nvPr>
            <p:ph type="sldNum" sz="quarter" idx="5"/>
          </p:nvPr>
        </p:nvSpPr>
        <p:spPr>
          <a:xfrm>
            <a:off x="3027537" y="8799760"/>
            <a:ext cx="681271" cy="248133"/>
          </a:xfrm>
        </p:spPr>
        <p:txBody>
          <a:bodyPr/>
          <a:lstStyle/>
          <a:p>
            <a:pPr defTabSz="909278">
              <a:defRPr/>
            </a:pPr>
            <a:fld id="{30B1B221-73F5-4062-9EC5-65201ECCFD86}" type="slidenum">
              <a:rPr lang="en-US" smtClean="0"/>
              <a:pPr defTabSz="909278">
                <a:defRPr/>
              </a:pPr>
              <a:t>128</a:t>
            </a:fld>
            <a:endParaRPr lang="en-US" smtClean="0"/>
          </a:p>
        </p:txBody>
      </p:sp>
      <p:sp>
        <p:nvSpPr>
          <p:cNvPr id="267267" name="Rectangle 2"/>
          <p:cNvSpPr>
            <a:spLocks noGrp="1" noRot="1" noChangeAspect="1" noChangeArrowheads="1" noTextEdit="1"/>
          </p:cNvSpPr>
          <p:nvPr>
            <p:ph type="sldImg"/>
          </p:nvPr>
        </p:nvSpPr>
        <p:spPr>
          <a:ln/>
        </p:spPr>
      </p:sp>
      <p:sp>
        <p:nvSpPr>
          <p:cNvPr id="267268" name="Rectangle 3"/>
          <p:cNvSpPr>
            <a:spLocks noGrp="1" noChangeArrowheads="1"/>
          </p:cNvSpPr>
          <p:nvPr>
            <p:ph type="body" idx="1"/>
          </p:nvPr>
        </p:nvSpPr>
        <p:spPr>
          <a:noFill/>
          <a:ln/>
        </p:spPr>
        <p:txBody>
          <a:bodyPr/>
          <a:lstStyle/>
          <a:p>
            <a:endParaRPr lang="en-US" sz="2300" dirty="0"/>
          </a:p>
        </p:txBody>
      </p:sp>
    </p:spTree>
    <p:extLst>
      <p:ext uri="{BB962C8B-B14F-4D97-AF65-F5344CB8AC3E}">
        <p14:creationId xmlns:p14="http://schemas.microsoft.com/office/powerpoint/2010/main" val="1221522696"/>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3"/>
          <p:cNvSpPr>
            <a:spLocks noGrp="1" noChangeArrowheads="1"/>
          </p:cNvSpPr>
          <p:nvPr>
            <p:ph type="sldNum" sz="quarter" idx="5"/>
          </p:nvPr>
        </p:nvSpPr>
        <p:spPr>
          <a:xfrm>
            <a:off x="3089207" y="9000412"/>
            <a:ext cx="695150" cy="246717"/>
          </a:xfrm>
        </p:spPr>
        <p:txBody>
          <a:bodyPr/>
          <a:lstStyle/>
          <a:p>
            <a:pPr defTabSz="928688">
              <a:defRPr/>
            </a:pPr>
            <a:fld id="{30B1B221-73F5-4062-9EC5-65201ECCFD86}" type="slidenum">
              <a:rPr lang="en-US" smtClean="0"/>
              <a:pPr defTabSz="928688">
                <a:defRPr/>
              </a:pPr>
              <a:t>129</a:t>
            </a:fld>
            <a:endParaRPr lang="en-US" smtClean="0"/>
          </a:p>
        </p:txBody>
      </p:sp>
      <p:sp>
        <p:nvSpPr>
          <p:cNvPr id="267267" name="Rectangle 2"/>
          <p:cNvSpPr>
            <a:spLocks noGrp="1" noRot="1" noChangeAspect="1" noChangeArrowheads="1" noTextEdit="1"/>
          </p:cNvSpPr>
          <p:nvPr>
            <p:ph type="sldImg"/>
          </p:nvPr>
        </p:nvSpPr>
        <p:spPr>
          <a:ln/>
        </p:spPr>
      </p:sp>
      <p:sp>
        <p:nvSpPr>
          <p:cNvPr id="267268" name="Rectangle 3"/>
          <p:cNvSpPr>
            <a:spLocks noGrp="1" noChangeArrowheads="1"/>
          </p:cNvSpPr>
          <p:nvPr>
            <p:ph type="body" idx="1"/>
          </p:nvPr>
        </p:nvSpPr>
        <p:spPr>
          <a:noFill/>
          <a:ln/>
        </p:spPr>
        <p:txBody>
          <a:bodyPr/>
          <a:lstStyle/>
          <a:p>
            <a:endParaRPr lang="en-US" sz="2400" dirty="0" smtClean="0"/>
          </a:p>
        </p:txBody>
      </p:sp>
    </p:spTree>
    <p:extLst>
      <p:ext uri="{BB962C8B-B14F-4D97-AF65-F5344CB8AC3E}">
        <p14:creationId xmlns:p14="http://schemas.microsoft.com/office/powerpoint/2010/main" val="4241975466"/>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3"/>
          <p:cNvSpPr txBox="1">
            <a:spLocks noGrp="1" noChangeArrowheads="1"/>
          </p:cNvSpPr>
          <p:nvPr/>
        </p:nvSpPr>
        <p:spPr bwMode="auto">
          <a:xfrm>
            <a:off x="3090766" y="8998831"/>
            <a:ext cx="692032" cy="248298"/>
          </a:xfrm>
          <a:prstGeom prst="rect">
            <a:avLst/>
          </a:prstGeom>
          <a:noFill/>
          <a:ln w="9525">
            <a:noFill/>
            <a:miter lim="800000"/>
            <a:headEnd/>
            <a:tailEnd/>
          </a:ln>
        </p:spPr>
        <p:txBody>
          <a:bodyPr lIns="45877" tIns="46489" rIns="45877" bIns="46489" anchor="b">
            <a:spAutoFit/>
          </a:bodyPr>
          <a:lstStyle/>
          <a:p>
            <a:pPr algn="ctr" defTabSz="930275"/>
            <a:fld id="{0120D0FC-162D-4E32-919F-627FE4F4B1C3}" type="slidenum">
              <a:rPr lang="en-US" sz="1000"/>
              <a:pPr algn="ctr" defTabSz="930275"/>
              <a:t>130</a:t>
            </a:fld>
            <a:endParaRPr lang="en-US" sz="1000"/>
          </a:p>
        </p:txBody>
      </p:sp>
      <p:sp>
        <p:nvSpPr>
          <p:cNvPr id="97283" name="Rectangle 2"/>
          <p:cNvSpPr>
            <a:spLocks noGrp="1" noRot="1" noChangeAspect="1" noChangeArrowheads="1" noTextEdit="1"/>
          </p:cNvSpPr>
          <p:nvPr>
            <p:ph type="sldImg"/>
          </p:nvPr>
        </p:nvSpPr>
        <p:spPr>
          <a:xfrm>
            <a:off x="1082675" y="684213"/>
            <a:ext cx="4652963" cy="3490912"/>
          </a:xfrm>
          <a:ln/>
        </p:spPr>
      </p:sp>
      <p:sp>
        <p:nvSpPr>
          <p:cNvPr id="97284" name="Rectangle 3"/>
          <p:cNvSpPr>
            <a:spLocks noGrp="1" noChangeArrowheads="1"/>
          </p:cNvSpPr>
          <p:nvPr>
            <p:ph type="body" idx="1"/>
          </p:nvPr>
        </p:nvSpPr>
        <p:spPr>
          <a:xfrm>
            <a:off x="899330" y="4402943"/>
            <a:ext cx="5023468" cy="4175204"/>
          </a:xfrm>
          <a:noFill/>
          <a:ln/>
        </p:spPr>
        <p:txBody>
          <a:bodyPr lIns="91482" tIns="45744" rIns="91482" bIns="45744"/>
          <a:lstStyle/>
          <a:p>
            <a:pPr marL="0" indent="0"/>
            <a:endParaRPr lang="en-US" dirty="0" smtClean="0"/>
          </a:p>
        </p:txBody>
      </p:sp>
    </p:spTree>
    <p:extLst>
      <p:ext uri="{BB962C8B-B14F-4D97-AF65-F5344CB8AC3E}">
        <p14:creationId xmlns:p14="http://schemas.microsoft.com/office/powerpoint/2010/main" val="258611627"/>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type="sldNum" sz="quarter" idx="5"/>
          </p:nvPr>
        </p:nvSpPr>
        <p:spPr>
          <a:ln/>
        </p:spPr>
        <p:txBody>
          <a:bodyPr/>
          <a:lstStyle/>
          <a:p>
            <a:fld id="{8A0A6B39-CFCC-48C2-877B-BEDA2033B4AE}" type="slidenum">
              <a:rPr lang="en-US"/>
              <a:pPr/>
              <a:t>131</a:t>
            </a:fld>
            <a:endParaRPr lang="en-US"/>
          </a:p>
        </p:txBody>
      </p:sp>
      <p:sp>
        <p:nvSpPr>
          <p:cNvPr id="1937410" name="Rectangle 2"/>
          <p:cNvSpPr>
            <a:spLocks noGrp="1" noRot="1" noChangeAspect="1" noChangeArrowheads="1" noTextEdit="1"/>
          </p:cNvSpPr>
          <p:nvPr>
            <p:ph type="sldImg"/>
          </p:nvPr>
        </p:nvSpPr>
        <p:spPr>
          <a:ln/>
        </p:spPr>
      </p:sp>
      <p:sp>
        <p:nvSpPr>
          <p:cNvPr id="193741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05678056"/>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3"/>
          <p:cNvSpPr>
            <a:spLocks noGrp="1" noChangeArrowheads="1"/>
          </p:cNvSpPr>
          <p:nvPr>
            <p:ph type="sldNum" sz="quarter" idx="5"/>
          </p:nvPr>
        </p:nvSpPr>
        <p:spPr>
          <a:xfrm>
            <a:off x="3090766" y="9000412"/>
            <a:ext cx="692032" cy="246717"/>
          </a:xfrm>
        </p:spPr>
        <p:txBody>
          <a:bodyPr/>
          <a:lstStyle/>
          <a:p>
            <a:pPr>
              <a:defRPr/>
            </a:pPr>
            <a:fld id="{B70BCC09-4ABA-4E3E-8ED2-5282800C71F0}" type="slidenum">
              <a:rPr lang="en-US" smtClean="0"/>
              <a:pPr>
                <a:defRPr/>
              </a:pPr>
              <a:t>132</a:t>
            </a:fld>
            <a:endParaRPr lang="en-US" smtClean="0"/>
          </a:p>
        </p:txBody>
      </p:sp>
      <p:sp>
        <p:nvSpPr>
          <p:cNvPr id="161795" name="Rectangle 2"/>
          <p:cNvSpPr>
            <a:spLocks noGrp="1" noRot="1" noChangeAspect="1" noChangeArrowheads="1" noTextEdit="1"/>
          </p:cNvSpPr>
          <p:nvPr>
            <p:ph type="sldImg"/>
          </p:nvPr>
        </p:nvSpPr>
        <p:spPr>
          <a:ln/>
        </p:spPr>
      </p:sp>
      <p:sp>
        <p:nvSpPr>
          <p:cNvPr id="16179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3999598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
          <p:cNvSpPr>
            <a:spLocks noGrp="1" noRot="1" noChangeAspect="1" noChangeArrowheads="1" noTextEdit="1"/>
          </p:cNvSpPr>
          <p:nvPr>
            <p:ph type="sldImg"/>
          </p:nvPr>
        </p:nvSpPr>
        <p:spPr>
          <a:ln/>
        </p:spPr>
      </p:sp>
      <p:sp>
        <p:nvSpPr>
          <p:cNvPr id="163843"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354262631"/>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3"/>
          <p:cNvSpPr txBox="1">
            <a:spLocks noGrp="1" noChangeArrowheads="1"/>
          </p:cNvSpPr>
          <p:nvPr/>
        </p:nvSpPr>
        <p:spPr bwMode="auto">
          <a:xfrm>
            <a:off x="3029676" y="8803018"/>
            <a:ext cx="676988" cy="244877"/>
          </a:xfrm>
          <a:prstGeom prst="rect">
            <a:avLst/>
          </a:prstGeom>
          <a:noFill/>
          <a:ln w="9525">
            <a:noFill/>
            <a:miter lim="800000"/>
            <a:headEnd/>
            <a:tailEnd/>
          </a:ln>
        </p:spPr>
        <p:txBody>
          <a:bodyPr lIns="44913" tIns="45513" rIns="44913" bIns="45513" anchor="b">
            <a:spAutoFit/>
          </a:bodyPr>
          <a:lstStyle/>
          <a:p>
            <a:pPr algn="ctr" defTabSz="909375"/>
            <a:fld id="{E7F16FBB-7AEE-4DA5-B0F2-DB9341F37734}" type="slidenum">
              <a:rPr lang="en-US" sz="1000"/>
              <a:pPr algn="ctr" defTabSz="909375"/>
              <a:t>133</a:t>
            </a:fld>
            <a:endParaRPr lang="en-US" sz="1000" dirty="0"/>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p:spPr>
        <p:txBody>
          <a:bodyPr lIns="45089" tIns="45089" rIns="45089" bIns="45089"/>
          <a:lstStyle/>
          <a:p>
            <a:endParaRPr lang="en-US" smtClean="0"/>
          </a:p>
        </p:txBody>
      </p:sp>
    </p:spTree>
    <p:extLst>
      <p:ext uri="{BB962C8B-B14F-4D97-AF65-F5344CB8AC3E}">
        <p14:creationId xmlns:p14="http://schemas.microsoft.com/office/powerpoint/2010/main" val="752496201"/>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3"/>
          <p:cNvSpPr txBox="1">
            <a:spLocks noGrp="1" noChangeArrowheads="1"/>
          </p:cNvSpPr>
          <p:nvPr/>
        </p:nvSpPr>
        <p:spPr bwMode="auto">
          <a:xfrm>
            <a:off x="3029980" y="8802860"/>
            <a:ext cx="676446" cy="245034"/>
          </a:xfrm>
          <a:prstGeom prst="rect">
            <a:avLst/>
          </a:prstGeom>
          <a:noFill/>
          <a:ln w="9525">
            <a:noFill/>
            <a:miter lim="800000"/>
            <a:headEnd/>
            <a:tailEnd/>
          </a:ln>
        </p:spPr>
        <p:txBody>
          <a:bodyPr lIns="44991" tIns="45591" rIns="44991" bIns="45591" anchor="b">
            <a:spAutoFit/>
          </a:bodyPr>
          <a:lstStyle/>
          <a:p>
            <a:pPr algn="ctr" defTabSz="912387"/>
            <a:fld id="{47C89156-2F8B-41D7-B79C-F708654623FD}" type="slidenum">
              <a:rPr lang="en-US" sz="1000"/>
              <a:pPr algn="ctr" defTabSz="912387"/>
              <a:t>134</a:t>
            </a:fld>
            <a:endParaRPr lang="en-US" sz="1000"/>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noFill/>
          <a:ln/>
        </p:spPr>
        <p:txBody>
          <a:bodyPr lIns="45166" tIns="45166" rIns="45166" bIns="45166"/>
          <a:lstStyle/>
          <a:p>
            <a:endParaRPr lang="en-US" smtClean="0"/>
          </a:p>
        </p:txBody>
      </p:sp>
    </p:spTree>
    <p:extLst>
      <p:ext uri="{BB962C8B-B14F-4D97-AF65-F5344CB8AC3E}">
        <p14:creationId xmlns:p14="http://schemas.microsoft.com/office/powerpoint/2010/main" val="3429120914"/>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Rectangle 3"/>
          <p:cNvSpPr>
            <a:spLocks noGrp="1" noChangeArrowheads="1"/>
          </p:cNvSpPr>
          <p:nvPr>
            <p:ph type="sldNum" sz="quarter" idx="5"/>
          </p:nvPr>
        </p:nvSpPr>
        <p:spPr/>
        <p:txBody>
          <a:bodyPr/>
          <a:lstStyle/>
          <a:p>
            <a:pPr>
              <a:defRPr/>
            </a:pPr>
            <a:fld id="{6B63DA4F-B002-47BE-9AEC-705672FE9F1E}" type="slidenum">
              <a:rPr lang="en-US" smtClean="0"/>
              <a:pPr>
                <a:defRPr/>
              </a:pPr>
              <a:t>135</a:t>
            </a:fld>
            <a:endParaRPr lang="en-US" smtClean="0"/>
          </a:p>
        </p:txBody>
      </p:sp>
      <p:sp>
        <p:nvSpPr>
          <p:cNvPr id="222211" name="Rectangle 2"/>
          <p:cNvSpPr>
            <a:spLocks noGrp="1" noRot="1" noChangeAspect="1" noChangeArrowheads="1" noTextEdit="1"/>
          </p:cNvSpPr>
          <p:nvPr>
            <p:ph type="sldImg"/>
          </p:nvPr>
        </p:nvSpPr>
        <p:spPr>
          <a:ln/>
        </p:spPr>
      </p:sp>
      <p:sp>
        <p:nvSpPr>
          <p:cNvPr id="22221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986933241"/>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3"/>
          <p:cNvSpPr txBox="1">
            <a:spLocks noGrp="1" noChangeArrowheads="1"/>
          </p:cNvSpPr>
          <p:nvPr/>
        </p:nvSpPr>
        <p:spPr bwMode="auto">
          <a:xfrm>
            <a:off x="3153726" y="9046822"/>
            <a:ext cx="706129" cy="247989"/>
          </a:xfrm>
          <a:prstGeom prst="rect">
            <a:avLst/>
          </a:prstGeom>
          <a:noFill/>
          <a:ln w="9525">
            <a:noFill/>
            <a:miter lim="800000"/>
            <a:headEnd/>
            <a:tailEnd/>
          </a:ln>
        </p:spPr>
        <p:txBody>
          <a:bodyPr lIns="45946" tIns="46559" rIns="45946" bIns="46559" anchor="b">
            <a:spAutoFit/>
          </a:bodyPr>
          <a:lstStyle/>
          <a:p>
            <a:pPr algn="ctr" defTabSz="931670" fontAlgn="base">
              <a:spcBef>
                <a:spcPct val="0"/>
              </a:spcBef>
              <a:spcAft>
                <a:spcPct val="0"/>
              </a:spcAft>
            </a:pPr>
            <a:fld id="{E9565180-8486-4D0E-8C23-611864437D81}" type="slidenum">
              <a:rPr lang="en-US" sz="1000">
                <a:solidFill>
                  <a:srgbClr val="000000"/>
                </a:solidFill>
                <a:latin typeface="Arial" charset="0"/>
                <a:cs typeface="Arial" charset="0"/>
              </a:rPr>
              <a:pPr algn="ctr" defTabSz="931670" fontAlgn="base">
                <a:spcBef>
                  <a:spcPct val="0"/>
                </a:spcBef>
                <a:spcAft>
                  <a:spcPct val="0"/>
                </a:spcAft>
              </a:pPr>
              <a:t>138</a:t>
            </a:fld>
            <a:endParaRPr lang="en-US" sz="1000">
              <a:solidFill>
                <a:srgbClr val="000000"/>
              </a:solidFill>
              <a:latin typeface="Arial" charset="0"/>
              <a:cs typeface="Arial" charset="0"/>
            </a:endParaRPr>
          </a:p>
        </p:txBody>
      </p:sp>
      <p:sp>
        <p:nvSpPr>
          <p:cNvPr id="153603" name="Rectangle 2"/>
          <p:cNvSpPr>
            <a:spLocks noGrp="1" noRot="1" noChangeAspect="1" noChangeArrowheads="1" noTextEdit="1"/>
          </p:cNvSpPr>
          <p:nvPr>
            <p:ph type="sldImg"/>
          </p:nvPr>
        </p:nvSpPr>
        <p:spPr>
          <a:ln/>
        </p:spPr>
      </p:sp>
      <p:sp>
        <p:nvSpPr>
          <p:cNvPr id="153604" name="Rectangle 3"/>
          <p:cNvSpPr>
            <a:spLocks noGrp="1" noChangeArrowheads="1"/>
          </p:cNvSpPr>
          <p:nvPr>
            <p:ph type="body" idx="1"/>
          </p:nvPr>
        </p:nvSpPr>
        <p:spPr>
          <a:noFill/>
          <a:ln/>
        </p:spPr>
        <p:txBody>
          <a:bodyPr lIns="46125" tIns="46125" rIns="46125" bIns="46125"/>
          <a:lstStyle/>
          <a:p>
            <a:endParaRPr lang="en-US" smtClean="0"/>
          </a:p>
        </p:txBody>
      </p:sp>
    </p:spTree>
    <p:extLst>
      <p:ext uri="{BB962C8B-B14F-4D97-AF65-F5344CB8AC3E}">
        <p14:creationId xmlns:p14="http://schemas.microsoft.com/office/powerpoint/2010/main" val="4042178312"/>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Rectangle 3"/>
          <p:cNvSpPr>
            <a:spLocks noGrp="1" noChangeArrowheads="1"/>
          </p:cNvSpPr>
          <p:nvPr>
            <p:ph type="sldNum" sz="quarter" idx="5"/>
          </p:nvPr>
        </p:nvSpPr>
        <p:spPr/>
        <p:txBody>
          <a:bodyPr/>
          <a:lstStyle/>
          <a:p>
            <a:pPr>
              <a:defRPr/>
            </a:pPr>
            <a:fld id="{6B63DA4F-B002-47BE-9AEC-705672FE9F1E}" type="slidenum">
              <a:rPr lang="en-US" smtClean="0"/>
              <a:pPr>
                <a:defRPr/>
              </a:pPr>
              <a:t>139</a:t>
            </a:fld>
            <a:endParaRPr lang="en-US" smtClean="0"/>
          </a:p>
        </p:txBody>
      </p:sp>
      <p:sp>
        <p:nvSpPr>
          <p:cNvPr id="222211" name="Rectangle 2"/>
          <p:cNvSpPr>
            <a:spLocks noGrp="1" noRot="1" noChangeAspect="1" noChangeArrowheads="1" noTextEdit="1"/>
          </p:cNvSpPr>
          <p:nvPr>
            <p:ph type="sldImg"/>
          </p:nvPr>
        </p:nvSpPr>
        <p:spPr>
          <a:ln/>
        </p:spPr>
      </p:sp>
      <p:sp>
        <p:nvSpPr>
          <p:cNvPr id="22221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901677612"/>
      </p:ext>
    </p:extLst>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3"/>
          <p:cNvSpPr txBox="1">
            <a:spLocks noGrp="1" noChangeArrowheads="1"/>
          </p:cNvSpPr>
          <p:nvPr/>
        </p:nvSpPr>
        <p:spPr bwMode="auto">
          <a:xfrm>
            <a:off x="3029676" y="8803010"/>
            <a:ext cx="676988" cy="244885"/>
          </a:xfrm>
          <a:prstGeom prst="rect">
            <a:avLst/>
          </a:prstGeom>
          <a:noFill/>
          <a:ln w="9525">
            <a:noFill/>
            <a:miter lim="800000"/>
            <a:headEnd/>
            <a:tailEnd/>
          </a:ln>
        </p:spPr>
        <p:txBody>
          <a:bodyPr lIns="44918" tIns="45517" rIns="44918" bIns="45517" anchor="b">
            <a:spAutoFit/>
          </a:bodyPr>
          <a:lstStyle/>
          <a:p>
            <a:pPr algn="ctr" defTabSz="909375"/>
            <a:fld id="{E50E95F2-1135-4372-9204-625316A33F45}" type="slidenum">
              <a:rPr lang="en-US" sz="1000"/>
              <a:pPr algn="ctr" defTabSz="909375"/>
              <a:t>140</a:t>
            </a:fld>
            <a:endParaRPr lang="en-US" sz="1000" dirty="0"/>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916649751"/>
      </p:ext>
    </p:extLst>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3"/>
          <p:cNvSpPr>
            <a:spLocks noGrp="1" noChangeArrowheads="1"/>
          </p:cNvSpPr>
          <p:nvPr>
            <p:ph type="sldNum" sz="quarter" idx="5"/>
          </p:nvPr>
        </p:nvSpPr>
        <p:spPr>
          <a:xfrm>
            <a:off x="3027537" y="8799760"/>
            <a:ext cx="681271" cy="248133"/>
          </a:xfrm>
        </p:spPr>
        <p:txBody>
          <a:bodyPr/>
          <a:lstStyle/>
          <a:p>
            <a:pPr defTabSz="909278">
              <a:defRPr/>
            </a:pPr>
            <a:fld id="{30B1B221-73F5-4062-9EC5-65201ECCFD86}" type="slidenum">
              <a:rPr lang="en-US" smtClean="0"/>
              <a:pPr defTabSz="909278">
                <a:defRPr/>
              </a:pPr>
              <a:t>141</a:t>
            </a:fld>
            <a:endParaRPr lang="en-US" smtClean="0"/>
          </a:p>
        </p:txBody>
      </p:sp>
      <p:sp>
        <p:nvSpPr>
          <p:cNvPr id="267267" name="Rectangle 2"/>
          <p:cNvSpPr>
            <a:spLocks noGrp="1" noRot="1" noChangeAspect="1" noChangeArrowheads="1" noTextEdit="1"/>
          </p:cNvSpPr>
          <p:nvPr>
            <p:ph type="sldImg"/>
          </p:nvPr>
        </p:nvSpPr>
        <p:spPr>
          <a:ln/>
        </p:spPr>
      </p:sp>
      <p:sp>
        <p:nvSpPr>
          <p:cNvPr id="267268" name="Rectangle 3"/>
          <p:cNvSpPr>
            <a:spLocks noGrp="1" noChangeArrowheads="1"/>
          </p:cNvSpPr>
          <p:nvPr>
            <p:ph type="body" idx="1"/>
          </p:nvPr>
        </p:nvSpPr>
        <p:spPr>
          <a:noFill/>
          <a:ln/>
        </p:spPr>
        <p:txBody>
          <a:bodyPr/>
          <a:lstStyle/>
          <a:p>
            <a:endParaRPr lang="en-US" sz="2300" dirty="0"/>
          </a:p>
        </p:txBody>
      </p:sp>
    </p:spTree>
    <p:extLst>
      <p:ext uri="{BB962C8B-B14F-4D97-AF65-F5344CB8AC3E}">
        <p14:creationId xmlns:p14="http://schemas.microsoft.com/office/powerpoint/2010/main" val="3632477297"/>
      </p:ext>
    </p:extLst>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3"/>
          <p:cNvSpPr txBox="1">
            <a:spLocks noGrp="1" noChangeArrowheads="1"/>
          </p:cNvSpPr>
          <p:nvPr/>
        </p:nvSpPr>
        <p:spPr bwMode="auto">
          <a:xfrm>
            <a:off x="3024188" y="8848410"/>
            <a:ext cx="675761" cy="246139"/>
          </a:xfrm>
          <a:prstGeom prst="rect">
            <a:avLst/>
          </a:prstGeom>
          <a:noFill/>
          <a:ln w="9525">
            <a:noFill/>
            <a:miter lim="800000"/>
            <a:headEnd/>
            <a:tailEnd/>
          </a:ln>
        </p:spPr>
        <p:txBody>
          <a:bodyPr lIns="44913" tIns="45513" rIns="44913" bIns="45513" anchor="b">
            <a:spAutoFit/>
          </a:bodyPr>
          <a:lstStyle/>
          <a:p>
            <a:pPr algn="ctr" defTabSz="909375"/>
            <a:fld id="{2F97931E-18E9-494E-8641-F6F22D608404}" type="slidenum">
              <a:rPr lang="en-US" sz="1000"/>
              <a:pPr algn="ctr" defTabSz="909375"/>
              <a:t>142</a:t>
            </a:fld>
            <a:endParaRPr lang="en-US" sz="1000" dirty="0"/>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p:spPr>
        <p:txBody>
          <a:bodyPr lIns="45089" tIns="45089" rIns="45089" bIns="45089"/>
          <a:lstStyle/>
          <a:p>
            <a:endParaRPr lang="en-US" smtClean="0"/>
          </a:p>
        </p:txBody>
      </p:sp>
    </p:spTree>
    <p:extLst>
      <p:ext uri="{BB962C8B-B14F-4D97-AF65-F5344CB8AC3E}">
        <p14:creationId xmlns:p14="http://schemas.microsoft.com/office/powerpoint/2010/main" val="2051095991"/>
      </p:ext>
    </p:extLst>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6" name="Rectangle 2"/>
          <p:cNvSpPr>
            <a:spLocks noGrp="1" noRot="1" noChangeAspect="1" noChangeArrowheads="1" noTextEdit="1"/>
          </p:cNvSpPr>
          <p:nvPr>
            <p:ph type="sldImg"/>
          </p:nvPr>
        </p:nvSpPr>
        <p:spPr>
          <a:ln/>
        </p:spPr>
      </p:sp>
      <p:sp>
        <p:nvSpPr>
          <p:cNvPr id="277507"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939139119"/>
      </p:ext>
    </p:extLst>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3"/>
          <p:cNvSpPr txBox="1">
            <a:spLocks noGrp="1" noChangeArrowheads="1"/>
          </p:cNvSpPr>
          <p:nvPr/>
        </p:nvSpPr>
        <p:spPr bwMode="auto">
          <a:xfrm>
            <a:off x="3155950" y="9047163"/>
            <a:ext cx="701675" cy="247650"/>
          </a:xfrm>
          <a:prstGeom prst="rect">
            <a:avLst/>
          </a:prstGeom>
          <a:noFill/>
          <a:ln w="9525">
            <a:noFill/>
            <a:miter lim="800000"/>
            <a:headEnd/>
            <a:tailEnd/>
          </a:ln>
        </p:spPr>
        <p:txBody>
          <a:bodyPr lIns="46020" tIns="46634" rIns="46020" bIns="46634" anchor="b">
            <a:spAutoFit/>
          </a:bodyPr>
          <a:lstStyle/>
          <a:p>
            <a:pPr algn="ctr" defTabSz="931863" fontAlgn="base">
              <a:spcBef>
                <a:spcPct val="0"/>
              </a:spcBef>
              <a:spcAft>
                <a:spcPct val="0"/>
              </a:spcAft>
            </a:pPr>
            <a:fld id="{0EAA8C4A-BC29-40DC-9F9E-31DE45237C83}" type="slidenum">
              <a:rPr lang="en-US" sz="1000">
                <a:solidFill>
                  <a:srgbClr val="000000"/>
                </a:solidFill>
                <a:latin typeface="Arial" charset="0"/>
                <a:cs typeface="Arial" charset="0"/>
              </a:rPr>
              <a:pPr algn="ctr" defTabSz="931863" fontAlgn="base">
                <a:spcBef>
                  <a:spcPct val="0"/>
                </a:spcBef>
                <a:spcAft>
                  <a:spcPct val="0"/>
                </a:spcAft>
              </a:pPr>
              <a:t>144</a:t>
            </a:fld>
            <a:endParaRPr lang="en-US" sz="1000">
              <a:solidFill>
                <a:srgbClr val="000000"/>
              </a:solidFill>
              <a:latin typeface="Arial" charset="0"/>
              <a:cs typeface="Arial" charset="0"/>
            </a:endParaRPr>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p:spPr>
        <p:txBody>
          <a:bodyPr lIns="46199" tIns="46199" rIns="46199" bIns="46199"/>
          <a:lstStyle/>
          <a:p>
            <a:endParaRPr lang="en-US" smtClean="0"/>
          </a:p>
        </p:txBody>
      </p:sp>
    </p:spTree>
    <p:extLst>
      <p:ext uri="{BB962C8B-B14F-4D97-AF65-F5344CB8AC3E}">
        <p14:creationId xmlns:p14="http://schemas.microsoft.com/office/powerpoint/2010/main" val="1977774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a:spLocks noGrp="1" noChangeArrowheads="1"/>
          </p:cNvSpPr>
          <p:nvPr>
            <p:ph type="sldNum" sz="quarter" idx="5"/>
          </p:nvPr>
        </p:nvSpPr>
        <p:spPr>
          <a:xfrm>
            <a:off x="3023576" y="9059054"/>
            <a:ext cx="676988" cy="248472"/>
          </a:xfrm>
          <a:noFill/>
        </p:spPr>
        <p:txBody>
          <a:bodyPr/>
          <a:lstStyle/>
          <a:p>
            <a:pPr defTabSz="928787"/>
            <a:fld id="{5D11E945-B2AB-401C-B79F-AAE9AF6B9630}" type="slidenum">
              <a:rPr lang="en-US" smtClean="0"/>
              <a:pPr defTabSz="928787"/>
              <a:t>13</a:t>
            </a:fld>
            <a:endParaRPr lang="en-US" dirty="0" smtClean="0"/>
          </a:p>
        </p:txBody>
      </p:sp>
      <p:sp>
        <p:nvSpPr>
          <p:cNvPr id="6147" name="Slide Image Placeholder 1"/>
          <p:cNvSpPr>
            <a:spLocks noGrp="1" noRot="1" noChangeAspect="1" noTextEdit="1"/>
          </p:cNvSpPr>
          <p:nvPr>
            <p:ph type="sldImg"/>
          </p:nvPr>
        </p:nvSpPr>
        <p:spPr>
          <a:xfrm>
            <a:off x="1033463" y="700088"/>
            <a:ext cx="4654550" cy="3490912"/>
          </a:xfrm>
          <a:ln w="12700"/>
        </p:spPr>
      </p:sp>
      <p:sp>
        <p:nvSpPr>
          <p:cNvPr id="6148" name="Notes Placeholder 2"/>
          <p:cNvSpPr>
            <a:spLocks noGrp="1"/>
          </p:cNvSpPr>
          <p:nvPr>
            <p:ph type="body" idx="1"/>
          </p:nvPr>
        </p:nvSpPr>
        <p:spPr>
          <a:xfrm>
            <a:off x="672719" y="4422468"/>
            <a:ext cx="5375653" cy="4187195"/>
          </a:xfrm>
          <a:noFill/>
          <a:ln/>
        </p:spPr>
        <p:txBody>
          <a:bodyPr lIns="91420" tIns="45711" rIns="91420" bIns="45711"/>
          <a:lstStyle/>
          <a:p>
            <a:pPr marL="0" indent="0"/>
            <a:endParaRPr lang="en-US" dirty="0" smtClean="0"/>
          </a:p>
        </p:txBody>
      </p:sp>
    </p:spTree>
    <p:extLst>
      <p:ext uri="{BB962C8B-B14F-4D97-AF65-F5344CB8AC3E}">
        <p14:creationId xmlns:p14="http://schemas.microsoft.com/office/powerpoint/2010/main" val="1698106905"/>
      </p:ext>
    </p:extLst>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8" name="Slide Image Placeholder 1"/>
          <p:cNvSpPr>
            <a:spLocks noGrp="1" noRot="1" noChangeAspect="1" noTextEdit="1"/>
          </p:cNvSpPr>
          <p:nvPr>
            <p:ph type="sldImg"/>
          </p:nvPr>
        </p:nvSpPr>
        <p:spPr>
          <a:ln/>
        </p:spPr>
      </p:sp>
      <p:sp>
        <p:nvSpPr>
          <p:cNvPr id="270339" name="Notes Placeholder 2"/>
          <p:cNvSpPr>
            <a:spLocks noGrp="1"/>
          </p:cNvSpPr>
          <p:nvPr>
            <p:ph type="body" idx="1"/>
          </p:nvPr>
        </p:nvSpPr>
        <p:spPr>
          <a:noFill/>
          <a:ln/>
        </p:spPr>
        <p:txBody>
          <a:bodyPr/>
          <a:lstStyle/>
          <a:p>
            <a:endParaRPr lang="en-US" sz="2400" dirty="0" smtClean="0"/>
          </a:p>
        </p:txBody>
      </p:sp>
      <p:sp>
        <p:nvSpPr>
          <p:cNvPr id="270340" name="Slide Number Placeholder 3"/>
          <p:cNvSpPr txBox="1">
            <a:spLocks noGrp="1"/>
          </p:cNvSpPr>
          <p:nvPr/>
        </p:nvSpPr>
        <p:spPr bwMode="auto">
          <a:xfrm>
            <a:off x="3092325" y="9000412"/>
            <a:ext cx="688915" cy="246717"/>
          </a:xfrm>
          <a:prstGeom prst="rect">
            <a:avLst/>
          </a:prstGeom>
          <a:noFill/>
          <a:ln w="9525">
            <a:noFill/>
            <a:miter lim="800000"/>
            <a:headEnd/>
            <a:tailEnd/>
          </a:ln>
        </p:spPr>
        <p:txBody>
          <a:bodyPr lIns="45956" tIns="46569" rIns="45956" bIns="46569" anchor="b">
            <a:spAutoFit/>
          </a:bodyPr>
          <a:lstStyle/>
          <a:p>
            <a:pPr algn="ctr" defTabSz="930275"/>
            <a:fld id="{15C28DB1-9D12-46D2-85EE-9083FA58BCE8}" type="slidenum">
              <a:rPr lang="en-US" sz="1000"/>
              <a:pPr algn="ctr" defTabSz="930275"/>
              <a:t>145</a:t>
            </a:fld>
            <a:endParaRPr lang="en-US" sz="1000"/>
          </a:p>
        </p:txBody>
      </p:sp>
    </p:spTree>
    <p:extLst>
      <p:ext uri="{BB962C8B-B14F-4D97-AF65-F5344CB8AC3E}">
        <p14:creationId xmlns:p14="http://schemas.microsoft.com/office/powerpoint/2010/main" val="1844441092"/>
      </p:ext>
    </p:extLst>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3"/>
          <p:cNvSpPr>
            <a:spLocks noGrp="1" noChangeArrowheads="1"/>
          </p:cNvSpPr>
          <p:nvPr>
            <p:ph type="sldNum" sz="quarter" idx="5"/>
          </p:nvPr>
        </p:nvSpPr>
        <p:spPr/>
        <p:txBody>
          <a:bodyPr/>
          <a:lstStyle/>
          <a:p>
            <a:pPr defTabSz="930275">
              <a:defRPr/>
            </a:pPr>
            <a:fld id="{3711D1C8-0BB5-4546-B0DE-9FAB346B6C05}" type="slidenum">
              <a:rPr lang="en-US" smtClean="0">
                <a:solidFill>
                  <a:srgbClr val="000000"/>
                </a:solidFill>
              </a:rPr>
              <a:pPr defTabSz="930275">
                <a:defRPr/>
              </a:pPr>
              <a:t>146</a:t>
            </a:fld>
            <a:endParaRPr lang="en-US" smtClean="0">
              <a:solidFill>
                <a:srgbClr val="000000"/>
              </a:solidFill>
            </a:endParaRPr>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448246156"/>
      </p:ext>
    </p:extLst>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178" name="Rectangle 3"/>
          <p:cNvSpPr>
            <a:spLocks noGrp="1" noChangeArrowheads="1"/>
          </p:cNvSpPr>
          <p:nvPr>
            <p:ph type="sldNum" sz="quarter" idx="5"/>
          </p:nvPr>
        </p:nvSpPr>
        <p:spPr/>
        <p:txBody>
          <a:bodyPr/>
          <a:lstStyle/>
          <a:p>
            <a:pPr>
              <a:defRPr/>
            </a:pPr>
            <a:fld id="{7FCDD7B8-0D49-4A9D-9892-A6D8561FBDE5}" type="slidenum">
              <a:rPr lang="en-US" smtClean="0"/>
              <a:pPr>
                <a:defRPr/>
              </a:pPr>
              <a:t>147</a:t>
            </a:fld>
            <a:endParaRPr lang="en-US" smtClean="0"/>
          </a:p>
        </p:txBody>
      </p:sp>
      <p:sp>
        <p:nvSpPr>
          <p:cNvPr id="275459" name="Rectangle 2"/>
          <p:cNvSpPr>
            <a:spLocks noGrp="1" noRot="1" noChangeAspect="1" noChangeArrowheads="1" noTextEdit="1"/>
          </p:cNvSpPr>
          <p:nvPr>
            <p:ph type="sldImg"/>
          </p:nvPr>
        </p:nvSpPr>
        <p:spPr>
          <a:ln/>
        </p:spPr>
      </p:sp>
      <p:sp>
        <p:nvSpPr>
          <p:cNvPr id="275460"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442343445"/>
      </p:ext>
    </p:extLst>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3"/>
          <p:cNvSpPr txBox="1">
            <a:spLocks noGrp="1" noChangeArrowheads="1"/>
          </p:cNvSpPr>
          <p:nvPr/>
        </p:nvSpPr>
        <p:spPr bwMode="auto">
          <a:xfrm>
            <a:off x="3024188" y="8848392"/>
            <a:ext cx="675761" cy="246157"/>
          </a:xfrm>
          <a:prstGeom prst="rect">
            <a:avLst/>
          </a:prstGeom>
          <a:noFill/>
          <a:ln w="9525">
            <a:noFill/>
            <a:miter lim="800000"/>
            <a:headEnd/>
            <a:tailEnd/>
          </a:ln>
        </p:spPr>
        <p:txBody>
          <a:bodyPr lIns="44923" tIns="45522" rIns="44923" bIns="45522" anchor="b">
            <a:spAutoFit/>
          </a:bodyPr>
          <a:lstStyle/>
          <a:p>
            <a:pPr algn="ctr" defTabSz="909375"/>
            <a:fld id="{7B4316D7-5E5D-414D-8028-D6CC0CAC2BE5}" type="slidenum">
              <a:rPr lang="en-US" sz="1000"/>
              <a:pPr algn="ctr" defTabSz="909375"/>
              <a:t>148</a:t>
            </a:fld>
            <a:endParaRPr lang="en-US" sz="1000" dirty="0"/>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575611652"/>
      </p:ext>
    </p:extLst>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274" name="Rectangle 3"/>
          <p:cNvSpPr>
            <a:spLocks noGrp="1" noChangeArrowheads="1"/>
          </p:cNvSpPr>
          <p:nvPr>
            <p:ph type="sldNum" sz="quarter" idx="5"/>
          </p:nvPr>
        </p:nvSpPr>
        <p:spPr/>
        <p:txBody>
          <a:bodyPr/>
          <a:lstStyle/>
          <a:p>
            <a:pPr>
              <a:defRPr/>
            </a:pPr>
            <a:fld id="{55E3C67A-46F9-4D53-AC71-52801308699E}" type="slidenum">
              <a:rPr lang="en-US" smtClean="0"/>
              <a:pPr>
                <a:defRPr/>
              </a:pPr>
              <a:t>149</a:t>
            </a:fld>
            <a:endParaRPr lang="en-US" smtClean="0"/>
          </a:p>
        </p:txBody>
      </p:sp>
      <p:sp>
        <p:nvSpPr>
          <p:cNvPr id="169987" name="Rectangle 2"/>
          <p:cNvSpPr>
            <a:spLocks noGrp="1" noRot="1" noChangeAspect="1" noChangeArrowheads="1" noTextEdit="1"/>
          </p:cNvSpPr>
          <p:nvPr>
            <p:ph type="sldImg"/>
          </p:nvPr>
        </p:nvSpPr>
        <p:spPr>
          <a:ln/>
        </p:spPr>
      </p:sp>
      <p:sp>
        <p:nvSpPr>
          <p:cNvPr id="16998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972685580"/>
      </p:ext>
    </p:extLst>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p:cNvSpPr>
            <a:spLocks noGrp="1" noRot="1" noChangeAspect="1" noChangeArrowheads="1" noTextEdit="1"/>
          </p:cNvSpPr>
          <p:nvPr>
            <p:ph type="sldImg"/>
          </p:nvPr>
        </p:nvSpPr>
        <p:spPr>
          <a:ln/>
        </p:spPr>
      </p:sp>
      <p:sp>
        <p:nvSpPr>
          <p:cNvPr id="166915"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282230679"/>
      </p:ext>
    </p:extLst>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3"/>
          <p:cNvSpPr txBox="1">
            <a:spLocks noGrp="1" noChangeArrowheads="1"/>
          </p:cNvSpPr>
          <p:nvPr/>
        </p:nvSpPr>
        <p:spPr bwMode="auto">
          <a:xfrm>
            <a:off x="3155950" y="9047163"/>
            <a:ext cx="701675" cy="247650"/>
          </a:xfrm>
          <a:prstGeom prst="rect">
            <a:avLst/>
          </a:prstGeom>
          <a:noFill/>
          <a:ln w="9525">
            <a:noFill/>
            <a:miter lim="800000"/>
            <a:headEnd/>
            <a:tailEnd/>
          </a:ln>
        </p:spPr>
        <p:txBody>
          <a:bodyPr lIns="46020" tIns="46634" rIns="46020" bIns="46634" anchor="b">
            <a:spAutoFit/>
          </a:bodyPr>
          <a:lstStyle/>
          <a:p>
            <a:pPr algn="ctr" defTabSz="931863" fontAlgn="base">
              <a:spcBef>
                <a:spcPct val="0"/>
              </a:spcBef>
              <a:spcAft>
                <a:spcPct val="0"/>
              </a:spcAft>
            </a:pPr>
            <a:fld id="{F4885E1A-3F02-490A-9D99-7D92E11B3251}" type="slidenum">
              <a:rPr lang="en-US" sz="1000">
                <a:solidFill>
                  <a:srgbClr val="000000"/>
                </a:solidFill>
                <a:latin typeface="Arial" charset="0"/>
                <a:cs typeface="Arial" charset="0"/>
              </a:rPr>
              <a:pPr algn="ctr" defTabSz="931863" fontAlgn="base">
                <a:spcBef>
                  <a:spcPct val="0"/>
                </a:spcBef>
                <a:spcAft>
                  <a:spcPct val="0"/>
                </a:spcAft>
              </a:pPr>
              <a:t>151</a:t>
            </a:fld>
            <a:endParaRPr lang="en-US" sz="1000">
              <a:solidFill>
                <a:srgbClr val="000000"/>
              </a:solidFill>
              <a:latin typeface="Arial" charset="0"/>
              <a:cs typeface="Arial" charset="0"/>
            </a:endParaRPr>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p:spPr>
        <p:txBody>
          <a:bodyPr lIns="46199" tIns="46199" rIns="46199" bIns="46199"/>
          <a:lstStyle/>
          <a:p>
            <a:endParaRPr lang="en-US" smtClean="0"/>
          </a:p>
        </p:txBody>
      </p:sp>
    </p:spTree>
    <p:extLst>
      <p:ext uri="{BB962C8B-B14F-4D97-AF65-F5344CB8AC3E}">
        <p14:creationId xmlns:p14="http://schemas.microsoft.com/office/powerpoint/2010/main" val="1290134718"/>
      </p:ext>
    </p:extLst>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3"/>
          <p:cNvSpPr>
            <a:spLocks noGrp="1" noChangeArrowheads="1"/>
          </p:cNvSpPr>
          <p:nvPr>
            <p:ph type="sldNum" sz="quarter" idx="5"/>
          </p:nvPr>
        </p:nvSpPr>
        <p:spPr>
          <a:xfrm>
            <a:off x="3023576" y="8848380"/>
            <a:ext cx="676988" cy="246167"/>
          </a:xfrm>
          <a:noFill/>
        </p:spPr>
        <p:txBody>
          <a:bodyPr/>
          <a:lstStyle/>
          <a:p>
            <a:fld id="{E188F4B9-AFA1-4FA4-B0F5-782B95A74519}" type="slidenum">
              <a:rPr lang="en-US" smtClean="0">
                <a:cs typeface="Arial" charset="0"/>
              </a:rPr>
              <a:pPr/>
              <a:t>152</a:t>
            </a:fld>
            <a:endParaRPr lang="en-US" smtClean="0">
              <a:cs typeface="Arial" charset="0"/>
            </a:endParaRPr>
          </a:p>
        </p:txBody>
      </p:sp>
      <p:sp>
        <p:nvSpPr>
          <p:cNvPr id="70659" name="Rectangle 4"/>
          <p:cNvSpPr>
            <a:spLocks noGrp="1" noRot="1" noChangeAspect="1" noChangeArrowheads="1" noTextEdit="1"/>
          </p:cNvSpPr>
          <p:nvPr>
            <p:ph type="sldImg"/>
          </p:nvPr>
        </p:nvSpPr>
        <p:spPr>
          <a:ln/>
        </p:spPr>
      </p:sp>
      <p:sp>
        <p:nvSpPr>
          <p:cNvPr id="70660" name="Rectangle 5"/>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455263154"/>
      </p:ext>
    </p:extLst>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3"/>
          <p:cNvSpPr txBox="1">
            <a:spLocks noGrp="1" noChangeArrowheads="1"/>
          </p:cNvSpPr>
          <p:nvPr/>
        </p:nvSpPr>
        <p:spPr bwMode="auto">
          <a:xfrm>
            <a:off x="3154364" y="9047163"/>
            <a:ext cx="704850" cy="247650"/>
          </a:xfrm>
          <a:prstGeom prst="rect">
            <a:avLst/>
          </a:prstGeom>
          <a:noFill/>
          <a:ln w="9525">
            <a:noFill/>
            <a:miter lim="800000"/>
            <a:headEnd/>
            <a:tailEnd/>
          </a:ln>
        </p:spPr>
        <p:txBody>
          <a:bodyPr lIns="45941" tIns="46555" rIns="45941" bIns="46555" anchor="b">
            <a:spAutoFit/>
          </a:bodyPr>
          <a:lstStyle/>
          <a:p>
            <a:pPr algn="ctr" defTabSz="930180" fontAlgn="base">
              <a:spcBef>
                <a:spcPct val="0"/>
              </a:spcBef>
              <a:spcAft>
                <a:spcPct val="0"/>
              </a:spcAft>
            </a:pPr>
            <a:fld id="{E7F16FBB-7AEE-4DA5-B0F2-DB9341F37734}" type="slidenum">
              <a:rPr lang="en-US" sz="1000">
                <a:solidFill>
                  <a:srgbClr val="000000"/>
                </a:solidFill>
                <a:latin typeface="Arial" charset="0"/>
                <a:cs typeface="Arial" charset="0"/>
              </a:rPr>
              <a:pPr algn="ctr" defTabSz="930180" fontAlgn="base">
                <a:spcBef>
                  <a:spcPct val="0"/>
                </a:spcBef>
                <a:spcAft>
                  <a:spcPct val="0"/>
                </a:spcAft>
              </a:pPr>
              <a:t>153</a:t>
            </a:fld>
            <a:endParaRPr lang="en-US" sz="1000" dirty="0">
              <a:solidFill>
                <a:srgbClr val="000000"/>
              </a:solidFill>
              <a:latin typeface="Arial" charset="0"/>
              <a:cs typeface="Arial" charset="0"/>
            </a:endParaRPr>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p:spPr>
        <p:txBody>
          <a:bodyPr lIns="46120" tIns="46120" rIns="46120" bIns="46120"/>
          <a:lstStyle/>
          <a:p>
            <a:endParaRPr lang="en-US" smtClean="0"/>
          </a:p>
        </p:txBody>
      </p:sp>
    </p:spTree>
    <p:extLst>
      <p:ext uri="{BB962C8B-B14F-4D97-AF65-F5344CB8AC3E}">
        <p14:creationId xmlns:p14="http://schemas.microsoft.com/office/powerpoint/2010/main" val="1502464711"/>
      </p:ext>
    </p:extLst>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3"/>
          <p:cNvSpPr txBox="1">
            <a:spLocks noGrp="1" noChangeArrowheads="1"/>
          </p:cNvSpPr>
          <p:nvPr/>
        </p:nvSpPr>
        <p:spPr bwMode="auto">
          <a:xfrm>
            <a:off x="3154680" y="9047163"/>
            <a:ext cx="704286" cy="247650"/>
          </a:xfrm>
          <a:prstGeom prst="rect">
            <a:avLst/>
          </a:prstGeom>
          <a:noFill/>
          <a:ln w="9525">
            <a:noFill/>
            <a:miter lim="800000"/>
            <a:headEnd/>
            <a:tailEnd/>
          </a:ln>
        </p:spPr>
        <p:txBody>
          <a:bodyPr lIns="46020" tIns="46634" rIns="46020" bIns="46634" anchor="b">
            <a:spAutoFit/>
          </a:bodyPr>
          <a:lstStyle/>
          <a:p>
            <a:pPr algn="ctr" defTabSz="933261" fontAlgn="base">
              <a:spcBef>
                <a:spcPct val="0"/>
              </a:spcBef>
              <a:spcAft>
                <a:spcPct val="0"/>
              </a:spcAft>
            </a:pPr>
            <a:fld id="{47C89156-2F8B-41D7-B79C-F708654623FD}" type="slidenum">
              <a:rPr lang="en-US" sz="1000">
                <a:solidFill>
                  <a:srgbClr val="000000"/>
                </a:solidFill>
                <a:latin typeface="Arial" charset="0"/>
                <a:cs typeface="Arial" charset="0"/>
              </a:rPr>
              <a:pPr algn="ctr" defTabSz="933261" fontAlgn="base">
                <a:spcBef>
                  <a:spcPct val="0"/>
                </a:spcBef>
                <a:spcAft>
                  <a:spcPct val="0"/>
                </a:spcAft>
              </a:pPr>
              <a:t>154</a:t>
            </a:fld>
            <a:endParaRPr lang="en-US" sz="1000">
              <a:solidFill>
                <a:srgbClr val="000000"/>
              </a:solidFill>
              <a:latin typeface="Arial" charset="0"/>
              <a:cs typeface="Arial" charset="0"/>
            </a:endParaRPr>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noFill/>
          <a:ln/>
        </p:spPr>
        <p:txBody>
          <a:bodyPr lIns="46199" tIns="46199" rIns="46199" bIns="46199"/>
          <a:lstStyle/>
          <a:p>
            <a:endParaRPr lang="en-US" smtClean="0"/>
          </a:p>
        </p:txBody>
      </p:sp>
    </p:spTree>
    <p:extLst>
      <p:ext uri="{BB962C8B-B14F-4D97-AF65-F5344CB8AC3E}">
        <p14:creationId xmlns:p14="http://schemas.microsoft.com/office/powerpoint/2010/main" val="2111476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a:spLocks noGrp="1" noChangeArrowheads="1"/>
          </p:cNvSpPr>
          <p:nvPr>
            <p:ph type="sldNum" sz="quarter" idx="5"/>
          </p:nvPr>
        </p:nvSpPr>
        <p:spPr>
          <a:xfrm>
            <a:off x="3023576" y="9059054"/>
            <a:ext cx="676988" cy="248472"/>
          </a:xfrm>
          <a:noFill/>
        </p:spPr>
        <p:txBody>
          <a:bodyPr/>
          <a:lstStyle/>
          <a:p>
            <a:pPr defTabSz="928787"/>
            <a:fld id="{5D11E945-B2AB-401C-B79F-AAE9AF6B9630}" type="slidenum">
              <a:rPr lang="en-US" smtClean="0"/>
              <a:pPr defTabSz="928787"/>
              <a:t>14</a:t>
            </a:fld>
            <a:endParaRPr lang="en-US" dirty="0" smtClean="0"/>
          </a:p>
        </p:txBody>
      </p:sp>
      <p:sp>
        <p:nvSpPr>
          <p:cNvPr id="6147" name="Slide Image Placeholder 1"/>
          <p:cNvSpPr>
            <a:spLocks noGrp="1" noRot="1" noChangeAspect="1" noTextEdit="1"/>
          </p:cNvSpPr>
          <p:nvPr>
            <p:ph type="sldImg"/>
          </p:nvPr>
        </p:nvSpPr>
        <p:spPr>
          <a:xfrm>
            <a:off x="1033463" y="700088"/>
            <a:ext cx="4654550" cy="3490912"/>
          </a:xfrm>
          <a:ln w="12700"/>
        </p:spPr>
      </p:sp>
      <p:sp>
        <p:nvSpPr>
          <p:cNvPr id="6148" name="Notes Placeholder 2"/>
          <p:cNvSpPr>
            <a:spLocks noGrp="1"/>
          </p:cNvSpPr>
          <p:nvPr>
            <p:ph type="body" idx="1"/>
          </p:nvPr>
        </p:nvSpPr>
        <p:spPr>
          <a:xfrm>
            <a:off x="672719" y="4422468"/>
            <a:ext cx="5375653" cy="4187195"/>
          </a:xfrm>
          <a:noFill/>
          <a:ln/>
        </p:spPr>
        <p:txBody>
          <a:bodyPr lIns="91420" tIns="45711" rIns="91420" bIns="45711"/>
          <a:lstStyle/>
          <a:p>
            <a:pPr marL="0" indent="0"/>
            <a:endParaRPr lang="en-US" dirty="0" smtClean="0"/>
          </a:p>
        </p:txBody>
      </p:sp>
    </p:spTree>
    <p:extLst>
      <p:ext uri="{BB962C8B-B14F-4D97-AF65-F5344CB8AC3E}">
        <p14:creationId xmlns:p14="http://schemas.microsoft.com/office/powerpoint/2010/main" val="1519338919"/>
      </p:ext>
    </p:extLst>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3"/>
          <p:cNvSpPr txBox="1">
            <a:spLocks noGrp="1" noChangeArrowheads="1"/>
          </p:cNvSpPr>
          <p:nvPr/>
        </p:nvSpPr>
        <p:spPr bwMode="auto">
          <a:xfrm>
            <a:off x="3153726" y="9046822"/>
            <a:ext cx="706129" cy="247989"/>
          </a:xfrm>
          <a:prstGeom prst="rect">
            <a:avLst/>
          </a:prstGeom>
          <a:noFill/>
          <a:ln w="9525">
            <a:noFill/>
            <a:miter lim="800000"/>
            <a:headEnd/>
            <a:tailEnd/>
          </a:ln>
        </p:spPr>
        <p:txBody>
          <a:bodyPr lIns="45946" tIns="46559" rIns="45946" bIns="46559" anchor="b">
            <a:spAutoFit/>
          </a:bodyPr>
          <a:lstStyle/>
          <a:p>
            <a:pPr algn="ctr" defTabSz="931670" fontAlgn="base">
              <a:spcBef>
                <a:spcPct val="0"/>
              </a:spcBef>
              <a:spcAft>
                <a:spcPct val="0"/>
              </a:spcAft>
            </a:pPr>
            <a:fld id="{E9565180-8486-4D0E-8C23-611864437D81}" type="slidenum">
              <a:rPr lang="en-US" sz="1000">
                <a:solidFill>
                  <a:srgbClr val="000000"/>
                </a:solidFill>
                <a:latin typeface="Arial" charset="0"/>
                <a:cs typeface="Arial" charset="0"/>
              </a:rPr>
              <a:pPr algn="ctr" defTabSz="931670" fontAlgn="base">
                <a:spcBef>
                  <a:spcPct val="0"/>
                </a:spcBef>
                <a:spcAft>
                  <a:spcPct val="0"/>
                </a:spcAft>
              </a:pPr>
              <a:t>156</a:t>
            </a:fld>
            <a:endParaRPr lang="en-US" sz="1000">
              <a:solidFill>
                <a:srgbClr val="000000"/>
              </a:solidFill>
              <a:latin typeface="Arial" charset="0"/>
              <a:cs typeface="Arial" charset="0"/>
            </a:endParaRPr>
          </a:p>
        </p:txBody>
      </p:sp>
      <p:sp>
        <p:nvSpPr>
          <p:cNvPr id="153603" name="Rectangle 2"/>
          <p:cNvSpPr>
            <a:spLocks noGrp="1" noRot="1" noChangeAspect="1" noChangeArrowheads="1" noTextEdit="1"/>
          </p:cNvSpPr>
          <p:nvPr>
            <p:ph type="sldImg"/>
          </p:nvPr>
        </p:nvSpPr>
        <p:spPr>
          <a:ln/>
        </p:spPr>
      </p:sp>
      <p:sp>
        <p:nvSpPr>
          <p:cNvPr id="153604" name="Rectangle 3"/>
          <p:cNvSpPr>
            <a:spLocks noGrp="1" noChangeArrowheads="1"/>
          </p:cNvSpPr>
          <p:nvPr>
            <p:ph type="body" idx="1"/>
          </p:nvPr>
        </p:nvSpPr>
        <p:spPr>
          <a:noFill/>
          <a:ln/>
        </p:spPr>
        <p:txBody>
          <a:bodyPr lIns="46125" tIns="46125" rIns="46125" bIns="46125"/>
          <a:lstStyle/>
          <a:p>
            <a:endParaRPr lang="en-US" smtClean="0"/>
          </a:p>
        </p:txBody>
      </p:sp>
    </p:spTree>
    <p:extLst>
      <p:ext uri="{BB962C8B-B14F-4D97-AF65-F5344CB8AC3E}">
        <p14:creationId xmlns:p14="http://schemas.microsoft.com/office/powerpoint/2010/main" val="2814167916"/>
      </p:ext>
    </p:extLst>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3"/>
          <p:cNvSpPr>
            <a:spLocks noGrp="1" noChangeArrowheads="1"/>
          </p:cNvSpPr>
          <p:nvPr>
            <p:ph type="sldNum" sz="quarter" idx="5"/>
          </p:nvPr>
        </p:nvSpPr>
        <p:spPr>
          <a:noFill/>
        </p:spPr>
        <p:txBody>
          <a:bodyPr/>
          <a:lstStyle/>
          <a:p>
            <a:fld id="{3F9BC501-6218-4533-8075-4FEDF8B85956}" type="slidenum">
              <a:rPr lang="en-US" smtClean="0"/>
              <a:pPr/>
              <a:t>157</a:t>
            </a:fld>
            <a:endParaRPr lang="en-US" smtClean="0"/>
          </a:p>
        </p:txBody>
      </p:sp>
      <p:sp>
        <p:nvSpPr>
          <p:cNvPr id="185347" name="Rectangle 2"/>
          <p:cNvSpPr>
            <a:spLocks noGrp="1" noRot="1" noChangeAspect="1" noChangeArrowheads="1" noTextEdit="1"/>
          </p:cNvSpPr>
          <p:nvPr>
            <p:ph type="sldImg"/>
          </p:nvPr>
        </p:nvSpPr>
        <p:spPr>
          <a:ln/>
        </p:spPr>
      </p:sp>
      <p:sp>
        <p:nvSpPr>
          <p:cNvPr id="18534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359446308"/>
      </p:ext>
    </p:extLst>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6" name="Rectangle 2"/>
          <p:cNvSpPr>
            <a:spLocks noGrp="1" noRot="1" noChangeAspect="1" noChangeArrowheads="1" noTextEdit="1"/>
          </p:cNvSpPr>
          <p:nvPr>
            <p:ph type="sldImg"/>
          </p:nvPr>
        </p:nvSpPr>
        <p:spPr>
          <a:ln/>
        </p:spPr>
      </p:sp>
      <p:sp>
        <p:nvSpPr>
          <p:cNvPr id="262147"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158568804"/>
      </p:ext>
    </p:extLst>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3"/>
          <p:cNvSpPr>
            <a:spLocks noGrp="1" noChangeArrowheads="1"/>
          </p:cNvSpPr>
          <p:nvPr>
            <p:ph type="sldNum" sz="quarter" idx="5"/>
          </p:nvPr>
        </p:nvSpPr>
        <p:spPr/>
        <p:txBody>
          <a:bodyPr/>
          <a:lstStyle/>
          <a:p>
            <a:pPr>
              <a:defRPr/>
            </a:pPr>
            <a:fld id="{A02C1BF9-4443-4806-9980-522A431C129C}" type="slidenum">
              <a:rPr lang="en-US" smtClean="0"/>
              <a:pPr>
                <a:defRPr/>
              </a:pPr>
              <a:t>160</a:t>
            </a:fld>
            <a:endParaRPr lang="en-US" smtClean="0"/>
          </a:p>
        </p:txBody>
      </p:sp>
      <p:sp>
        <p:nvSpPr>
          <p:cNvPr id="248835" name="Rectangle 2"/>
          <p:cNvSpPr>
            <a:spLocks noGrp="1" noRot="1" noChangeAspect="1" noChangeArrowheads="1" noTextEdit="1"/>
          </p:cNvSpPr>
          <p:nvPr>
            <p:ph type="sldImg"/>
          </p:nvPr>
        </p:nvSpPr>
        <p:spPr>
          <a:ln/>
        </p:spPr>
      </p:sp>
      <p:sp>
        <p:nvSpPr>
          <p:cNvPr id="24883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489344662"/>
      </p:ext>
    </p:extLst>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926338933"/>
      </p:ext>
    </p:extLst>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38113" name="Slide Image Placeholder 1"/>
          <p:cNvSpPr>
            <a:spLocks noGrp="1" noRot="1" noChangeAspect="1"/>
          </p:cNvSpPr>
          <p:nvPr>
            <p:ph type="sldImg"/>
          </p:nvPr>
        </p:nvSpPr>
        <p:spPr>
          <a:ln/>
        </p:spPr>
      </p:sp>
    </p:spTree>
    <p:extLst>
      <p:ext uri="{BB962C8B-B14F-4D97-AF65-F5344CB8AC3E}">
        <p14:creationId xmlns:p14="http://schemas.microsoft.com/office/powerpoint/2010/main" val="1917006095"/>
      </p:ext>
    </p:extLst>
  </p:cSld>
  <p:clrMapOvr>
    <a:masterClrMapping/>
  </p:clrMapOvr>
</p:notes>
</file>

<file path=ppt/notesSlides/notesSlide1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Rectangle 2"/>
          <p:cNvSpPr>
            <a:spLocks noGrp="1" noRot="1" noChangeAspect="1" noChangeArrowheads="1" noTextEdit="1"/>
          </p:cNvSpPr>
          <p:nvPr>
            <p:ph type="sldImg"/>
          </p:nvPr>
        </p:nvSpPr>
        <p:spPr>
          <a:ln/>
        </p:spPr>
      </p:sp>
      <p:sp>
        <p:nvSpPr>
          <p:cNvPr id="228355"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3367354254"/>
      </p:ext>
    </p:extLst>
  </p:cSld>
  <p:clrMapOvr>
    <a:masterClrMapping/>
  </p:clrMapOvr>
</p:notes>
</file>

<file path=ppt/notesSlides/notesSlide1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a:xfrm>
            <a:off x="3085167" y="9046678"/>
            <a:ext cx="690779" cy="248133"/>
          </a:xfrm>
        </p:spPr>
        <p:txBody>
          <a:bodyPr/>
          <a:lstStyle/>
          <a:p>
            <a:fld id="{E5721651-C618-4989-BD9A-C51CDEA22A0A}" type="slidenum">
              <a:rPr lang="en-US" noProof="0" smtClean="0"/>
              <a:pPr/>
              <a:t>166</a:t>
            </a:fld>
            <a:endParaRPr lang="en-US" noProof="0" dirty="0"/>
          </a:p>
        </p:txBody>
      </p:sp>
    </p:spTree>
    <p:extLst>
      <p:ext uri="{BB962C8B-B14F-4D97-AF65-F5344CB8AC3E}">
        <p14:creationId xmlns:p14="http://schemas.microsoft.com/office/powerpoint/2010/main" val="1070233667"/>
      </p:ext>
    </p:extLst>
  </p:cSld>
  <p:clrMapOvr>
    <a:masterClrMapping/>
  </p:clrMapOvr>
</p:notes>
</file>

<file path=ppt/notesSlides/notesSlide1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3"/>
          <p:cNvSpPr>
            <a:spLocks noGrp="1" noChangeArrowheads="1"/>
          </p:cNvSpPr>
          <p:nvPr>
            <p:ph type="sldNum" sz="quarter" idx="5"/>
          </p:nvPr>
        </p:nvSpPr>
        <p:spPr/>
        <p:txBody>
          <a:bodyPr/>
          <a:lstStyle/>
          <a:p>
            <a:pPr>
              <a:defRPr/>
            </a:pPr>
            <a:fld id="{D16B205B-5CAC-4CDE-BC3B-EC6CDB61437F}" type="slidenum">
              <a:rPr lang="en-US" smtClean="0"/>
              <a:pPr>
                <a:defRPr/>
              </a:pPr>
              <a:t>167</a:t>
            </a:fld>
            <a:endParaRPr lang="en-US" smtClean="0"/>
          </a:p>
        </p:txBody>
      </p:sp>
      <p:sp>
        <p:nvSpPr>
          <p:cNvPr id="159747" name="Rectangle 2"/>
          <p:cNvSpPr>
            <a:spLocks noGrp="1" noRot="1" noChangeAspect="1" noChangeArrowheads="1" noTextEdit="1"/>
          </p:cNvSpPr>
          <p:nvPr>
            <p:ph type="sldImg"/>
          </p:nvPr>
        </p:nvSpPr>
        <p:spPr>
          <a:ln/>
        </p:spPr>
      </p:sp>
      <p:sp>
        <p:nvSpPr>
          <p:cNvPr id="15974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936462082"/>
      </p:ext>
    </p:extLst>
  </p:cSld>
  <p:clrMapOvr>
    <a:masterClrMapping/>
  </p:clrMapOvr>
</p:notes>
</file>

<file path=ppt/notesSlides/notesSlide1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Rectangle 3"/>
          <p:cNvSpPr txBox="1">
            <a:spLocks noGrp="1" noChangeArrowheads="1"/>
          </p:cNvSpPr>
          <p:nvPr/>
        </p:nvSpPr>
        <p:spPr bwMode="auto">
          <a:xfrm>
            <a:off x="3148013" y="9037638"/>
            <a:ext cx="704850" cy="244475"/>
          </a:xfrm>
          <a:prstGeom prst="rect">
            <a:avLst/>
          </a:prstGeom>
          <a:noFill/>
          <a:ln w="9525">
            <a:noFill/>
            <a:miter lim="800000"/>
            <a:headEnd/>
            <a:tailEnd/>
          </a:ln>
        </p:spPr>
        <p:txBody>
          <a:bodyPr lIns="45887" tIns="46499" rIns="45887" bIns="46499" anchor="b">
            <a:spAutoFit/>
          </a:bodyPr>
          <a:lstStyle/>
          <a:p>
            <a:pPr algn="ctr" defTabSz="930275"/>
            <a:fld id="{8CF14289-BFB6-4620-B50D-5080FC444261}" type="slidenum">
              <a:rPr lang="en-US" sz="1000"/>
              <a:pPr algn="ctr" defTabSz="930275"/>
              <a:t>168</a:t>
            </a:fld>
            <a:endParaRPr lang="en-US" sz="1000"/>
          </a:p>
        </p:txBody>
      </p:sp>
      <p:sp>
        <p:nvSpPr>
          <p:cNvPr id="225283" name="Rectangle 2"/>
          <p:cNvSpPr>
            <a:spLocks noGrp="1" noRot="1" noChangeAspect="1" noChangeArrowheads="1" noTextEdit="1"/>
          </p:cNvSpPr>
          <p:nvPr>
            <p:ph type="sldImg"/>
          </p:nvPr>
        </p:nvSpPr>
        <p:spPr>
          <a:ln/>
        </p:spPr>
      </p:sp>
      <p:sp>
        <p:nvSpPr>
          <p:cNvPr id="22528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4971994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
          <p:cNvSpPr>
            <a:spLocks noGrp="1" noChangeArrowheads="1"/>
          </p:cNvSpPr>
          <p:nvPr>
            <p:ph type="sldNum" sz="quarter" idx="5"/>
          </p:nvPr>
        </p:nvSpPr>
        <p:spPr>
          <a:xfrm>
            <a:off x="3023576" y="9059054"/>
            <a:ext cx="676988" cy="248472"/>
          </a:xfrm>
          <a:noFill/>
        </p:spPr>
        <p:txBody>
          <a:bodyPr/>
          <a:lstStyle/>
          <a:p>
            <a:pPr defTabSz="928787"/>
            <a:fld id="{CD578EAB-D2FC-49DD-9D39-674CBBC01DF6}" type="slidenum">
              <a:rPr lang="en-US" smtClean="0"/>
              <a:pPr defTabSz="928787"/>
              <a:t>15</a:t>
            </a:fld>
            <a:endParaRPr lang="en-US" dirty="0" smtClean="0"/>
          </a:p>
        </p:txBody>
      </p:sp>
      <p:sp>
        <p:nvSpPr>
          <p:cNvPr id="7171" name="Slide Image Placeholder 1"/>
          <p:cNvSpPr>
            <a:spLocks noGrp="1" noRot="1" noChangeAspect="1" noTextEdit="1"/>
          </p:cNvSpPr>
          <p:nvPr>
            <p:ph type="sldImg"/>
          </p:nvPr>
        </p:nvSpPr>
        <p:spPr>
          <a:xfrm>
            <a:off x="1033463" y="700088"/>
            <a:ext cx="4654550" cy="3490912"/>
          </a:xfrm>
          <a:ln w="12700"/>
        </p:spPr>
      </p:sp>
      <p:sp>
        <p:nvSpPr>
          <p:cNvPr id="7172" name="Notes Placeholder 2"/>
          <p:cNvSpPr>
            <a:spLocks noGrp="1"/>
          </p:cNvSpPr>
          <p:nvPr>
            <p:ph type="body" idx="1"/>
          </p:nvPr>
        </p:nvSpPr>
        <p:spPr>
          <a:xfrm>
            <a:off x="672719" y="4422468"/>
            <a:ext cx="5375653" cy="4187195"/>
          </a:xfrm>
          <a:noFill/>
          <a:ln/>
        </p:spPr>
        <p:txBody>
          <a:bodyPr lIns="91420" tIns="45711" rIns="91420" bIns="45711"/>
          <a:lstStyle/>
          <a:p>
            <a:pPr marL="0" indent="0"/>
            <a:endParaRPr lang="en-US" dirty="0" smtClean="0"/>
          </a:p>
        </p:txBody>
      </p:sp>
    </p:spTree>
    <p:extLst>
      <p:ext uri="{BB962C8B-B14F-4D97-AF65-F5344CB8AC3E}">
        <p14:creationId xmlns:p14="http://schemas.microsoft.com/office/powerpoint/2010/main" val="1014952456"/>
      </p:ext>
    </p:extLst>
  </p:cSld>
  <p:clrMapOvr>
    <a:masterClrMapping/>
  </p:clrMapOvr>
</p:notes>
</file>

<file path=ppt/notesSlides/notesSlide1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a:xfrm>
            <a:off x="3148013" y="9034319"/>
            <a:ext cx="704850" cy="247794"/>
          </a:xfrm>
        </p:spPr>
        <p:txBody>
          <a:bodyPr/>
          <a:lstStyle/>
          <a:p>
            <a:fld id="{076349CA-7964-46F8-9AF2-4ABE1A925F7D}" type="slidenum">
              <a:rPr lang="en-US" smtClean="0"/>
              <a:pPr/>
              <a:t>169</a:t>
            </a:fld>
            <a:endParaRPr lang="en-US" dirty="0"/>
          </a:p>
        </p:txBody>
      </p:sp>
    </p:spTree>
    <p:extLst>
      <p:ext uri="{BB962C8B-B14F-4D97-AF65-F5344CB8AC3E}">
        <p14:creationId xmlns:p14="http://schemas.microsoft.com/office/powerpoint/2010/main" val="1652473511"/>
      </p:ext>
    </p:extLst>
  </p:cSld>
  <p:clrMapOvr>
    <a:masterClrMapping/>
  </p:clrMapOvr>
</p:notes>
</file>

<file path=ppt/notesSlides/notesSlide1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extLst>
      <p:ext uri="{BB962C8B-B14F-4D97-AF65-F5344CB8AC3E}">
        <p14:creationId xmlns:p14="http://schemas.microsoft.com/office/powerpoint/2010/main" val="3199923198"/>
      </p:ext>
    </p:extLst>
  </p:cSld>
  <p:clrMapOvr>
    <a:masterClrMapping/>
  </p:clrMapOvr>
</p:notes>
</file>

<file path=ppt/notesSlides/notesSlide1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3"/>
          <p:cNvSpPr>
            <a:spLocks noGrp="1" noChangeArrowheads="1"/>
          </p:cNvSpPr>
          <p:nvPr>
            <p:ph type="sldNum" sz="quarter" idx="5"/>
          </p:nvPr>
        </p:nvSpPr>
        <p:spPr>
          <a:xfrm>
            <a:off x="3148013" y="9034319"/>
            <a:ext cx="704850" cy="247794"/>
          </a:xfrm>
        </p:spPr>
        <p:txBody>
          <a:bodyPr/>
          <a:lstStyle/>
          <a:p>
            <a:pPr>
              <a:defRPr/>
            </a:pPr>
            <a:fld id="{22D58783-C1C7-4E11-915E-8C97468651E4}" type="slidenum">
              <a:rPr lang="en-US" smtClean="0"/>
              <a:pPr>
                <a:defRPr/>
              </a:pPr>
              <a:t>172</a:t>
            </a:fld>
            <a:endParaRPr lang="en-US" smtClean="0"/>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796311661"/>
      </p:ext>
    </p:extLst>
  </p:cSld>
  <p:clrMapOvr>
    <a:masterClrMapping/>
  </p:clrMapOvr>
</p:notes>
</file>

<file path=ppt/notesSlides/notesSlide1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a:xfrm>
            <a:off x="3148013" y="9034319"/>
            <a:ext cx="704850" cy="247794"/>
          </a:xfrm>
        </p:spPr>
        <p:txBody>
          <a:bodyPr/>
          <a:lstStyle/>
          <a:p>
            <a:fld id="{076349CA-7964-46F8-9AF2-4ABE1A925F7D}" type="slidenum">
              <a:rPr lang="en-US" smtClean="0"/>
              <a:pPr/>
              <a:t>173</a:t>
            </a:fld>
            <a:endParaRPr lang="en-US" dirty="0"/>
          </a:p>
        </p:txBody>
      </p:sp>
    </p:spTree>
    <p:extLst>
      <p:ext uri="{BB962C8B-B14F-4D97-AF65-F5344CB8AC3E}">
        <p14:creationId xmlns:p14="http://schemas.microsoft.com/office/powerpoint/2010/main" val="1128800004"/>
      </p:ext>
    </p:extLst>
  </p:cSld>
  <p:clrMapOvr>
    <a:masterClrMapping/>
  </p:clrMapOvr>
</p:notes>
</file>

<file path=ppt/notesSlides/notesSlide1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3"/>
          <p:cNvSpPr>
            <a:spLocks noGrp="1" noChangeArrowheads="1"/>
          </p:cNvSpPr>
          <p:nvPr>
            <p:ph type="sldNum" sz="quarter" idx="5"/>
          </p:nvPr>
        </p:nvSpPr>
        <p:spPr/>
        <p:txBody>
          <a:bodyPr/>
          <a:lstStyle/>
          <a:p>
            <a:pPr>
              <a:defRPr/>
            </a:pPr>
            <a:fld id="{D16B205B-5CAC-4CDE-BC3B-EC6CDB61437F}" type="slidenum">
              <a:rPr lang="en-US" smtClean="0"/>
              <a:pPr>
                <a:defRPr/>
              </a:pPr>
              <a:t>174</a:t>
            </a:fld>
            <a:endParaRPr lang="en-US" smtClean="0"/>
          </a:p>
        </p:txBody>
      </p:sp>
      <p:sp>
        <p:nvSpPr>
          <p:cNvPr id="159747" name="Rectangle 2"/>
          <p:cNvSpPr>
            <a:spLocks noGrp="1" noRot="1" noChangeAspect="1" noChangeArrowheads="1" noTextEdit="1"/>
          </p:cNvSpPr>
          <p:nvPr>
            <p:ph type="sldImg"/>
          </p:nvPr>
        </p:nvSpPr>
        <p:spPr>
          <a:ln/>
        </p:spPr>
      </p:sp>
      <p:sp>
        <p:nvSpPr>
          <p:cNvPr id="15974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135907052"/>
      </p:ext>
    </p:extLst>
  </p:cSld>
  <p:clrMapOvr>
    <a:masterClrMapping/>
  </p:clrMapOvr>
</p:notes>
</file>

<file path=ppt/notesSlides/notesSlide1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9697" name="Rectangle 3"/>
          <p:cNvSpPr txBox="1">
            <a:spLocks noGrp="1" noChangeArrowheads="1"/>
          </p:cNvSpPr>
          <p:nvPr/>
        </p:nvSpPr>
        <p:spPr bwMode="auto">
          <a:xfrm>
            <a:off x="3085794" y="9047163"/>
            <a:ext cx="689527" cy="247650"/>
          </a:xfrm>
          <a:prstGeom prst="rect">
            <a:avLst/>
          </a:prstGeom>
          <a:noFill/>
          <a:ln w="9525">
            <a:noFill/>
            <a:miter lim="800000"/>
            <a:headEnd/>
            <a:tailEnd/>
          </a:ln>
        </p:spPr>
        <p:txBody>
          <a:bodyPr lIns="45909" tIns="46522" rIns="45909" bIns="46522" anchor="b">
            <a:spAutoFit/>
          </a:bodyPr>
          <a:lstStyle/>
          <a:p>
            <a:pPr algn="ctr"/>
            <a:fld id="{ECB28993-AF64-42C9-8474-B3CB83825417}" type="slidenum">
              <a:rPr lang="en-US" sz="1000">
                <a:solidFill>
                  <a:srgbClr val="000000"/>
                </a:solidFill>
                <a:latin typeface="Times New Roman" pitchFamily="18" charset="0"/>
              </a:rPr>
              <a:pPr algn="ctr"/>
              <a:t>175</a:t>
            </a:fld>
            <a:endParaRPr lang="en-US" sz="1000" dirty="0">
              <a:solidFill>
                <a:srgbClr val="000000"/>
              </a:solidFill>
              <a:latin typeface="Times New Roman" pitchFamily="18" charset="0"/>
            </a:endParaRPr>
          </a:p>
        </p:txBody>
      </p:sp>
      <p:sp>
        <p:nvSpPr>
          <p:cNvPr id="1949698" name="Rectangle 2"/>
          <p:cNvSpPr>
            <a:spLocks noGrp="1" noRot="1" noChangeAspect="1" noChangeArrowheads="1" noTextEdit="1"/>
          </p:cNvSpPr>
          <p:nvPr>
            <p:ph type="sldImg"/>
          </p:nvPr>
        </p:nvSpPr>
        <p:spPr>
          <a:ln/>
        </p:spPr>
      </p:sp>
      <p:sp>
        <p:nvSpPr>
          <p:cNvPr id="1949699" name="Rectangle 3"/>
          <p:cNvSpPr>
            <a:spLocks noGrp="1" noChangeArrowheads="1"/>
          </p:cNvSpPr>
          <p:nvPr>
            <p:ph type="body" idx="1"/>
          </p:nvPr>
        </p:nvSpPr>
        <p:spPr>
          <a:noFill/>
          <a:ln/>
        </p:spPr>
        <p:txBody>
          <a:bodyPr/>
          <a:lstStyle/>
          <a:p>
            <a:pPr>
              <a:spcBef>
                <a:spcPct val="0"/>
              </a:spcBef>
            </a:pPr>
            <a:endParaRPr lang="en-US" smtClean="0"/>
          </a:p>
        </p:txBody>
      </p:sp>
    </p:spTree>
    <p:extLst>
      <p:ext uri="{BB962C8B-B14F-4D97-AF65-F5344CB8AC3E}">
        <p14:creationId xmlns:p14="http://schemas.microsoft.com/office/powerpoint/2010/main" val="2726883759"/>
      </p:ext>
    </p:extLst>
  </p:cSld>
  <p:clrMapOvr>
    <a:masterClrMapping/>
  </p:clrMapOvr>
</p:notes>
</file>

<file path=ppt/notesSlides/notesSlide1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514" name="Rectangle 3"/>
          <p:cNvSpPr>
            <a:spLocks noGrp="1" noChangeArrowheads="1"/>
          </p:cNvSpPr>
          <p:nvPr>
            <p:ph type="sldNum" sz="quarter" idx="5"/>
          </p:nvPr>
        </p:nvSpPr>
        <p:spPr>
          <a:xfrm>
            <a:off x="3085167" y="9046822"/>
            <a:ext cx="690779" cy="247989"/>
          </a:xfrm>
        </p:spPr>
        <p:txBody>
          <a:bodyPr/>
          <a:lstStyle/>
          <a:p>
            <a:pPr>
              <a:defRPr/>
            </a:pPr>
            <a:fld id="{ECA2118D-97E9-47A6-8843-4A77375CEADF}" type="slidenum">
              <a:rPr lang="en-US" smtClean="0">
                <a:solidFill>
                  <a:srgbClr val="000000"/>
                </a:solidFill>
              </a:rPr>
              <a:pPr>
                <a:defRPr/>
              </a:pPr>
              <a:t>176</a:t>
            </a:fld>
            <a:endParaRPr lang="en-US" smtClean="0">
              <a:solidFill>
                <a:srgbClr val="000000"/>
              </a:solidFill>
            </a:endParaRPr>
          </a:p>
        </p:txBody>
      </p:sp>
      <p:sp>
        <p:nvSpPr>
          <p:cNvPr id="209923" name="Rectangle 4"/>
          <p:cNvSpPr>
            <a:spLocks noGrp="1" noRot="1" noChangeAspect="1" noChangeArrowheads="1" noTextEdit="1"/>
          </p:cNvSpPr>
          <p:nvPr>
            <p:ph type="sldImg"/>
          </p:nvPr>
        </p:nvSpPr>
        <p:spPr>
          <a:ln/>
        </p:spPr>
      </p:sp>
      <p:sp>
        <p:nvSpPr>
          <p:cNvPr id="209924" name="Rectangle 5"/>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762029279"/>
      </p:ext>
    </p:extLst>
  </p:cSld>
  <p:clrMapOvr>
    <a:masterClrMapping/>
  </p:clrMapOvr>
</p:notes>
</file>

<file path=ppt/notesSlides/notesSlide1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0" name="Rectangle 2"/>
          <p:cNvSpPr>
            <a:spLocks noGrp="1" noRot="1" noChangeAspect="1" noChangeArrowheads="1" noTextEdit="1"/>
          </p:cNvSpPr>
          <p:nvPr>
            <p:ph type="sldImg"/>
          </p:nvPr>
        </p:nvSpPr>
        <p:spPr>
          <a:ln/>
        </p:spPr>
      </p:sp>
      <p:sp>
        <p:nvSpPr>
          <p:cNvPr id="263171"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4021164727"/>
      </p:ext>
    </p:extLst>
  </p:cSld>
  <p:clrMapOvr>
    <a:masterClrMapping/>
  </p:clrMapOvr>
</p:notes>
</file>

<file path=ppt/notesSlides/notesSlide1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a:spLocks noGrp="1" noChangeArrowheads="1"/>
          </p:cNvSpPr>
          <p:nvPr>
            <p:ph type="sldNum" sz="quarter" idx="5"/>
          </p:nvPr>
        </p:nvSpPr>
        <p:spPr>
          <a:xfrm>
            <a:off x="3085167" y="9046678"/>
            <a:ext cx="690779" cy="248133"/>
          </a:xfrm>
          <a:noFill/>
        </p:spPr>
        <p:txBody>
          <a:bodyPr/>
          <a:lstStyle/>
          <a:p>
            <a:pPr defTabSz="928763"/>
            <a:fld id="{C2B5FA5F-BEB6-44D3-B00D-B1810101F93B}" type="slidenum">
              <a:rPr lang="en-US">
                <a:solidFill>
                  <a:prstClr val="black"/>
                </a:solidFill>
              </a:rPr>
              <a:pPr defTabSz="928763"/>
              <a:t>178</a:t>
            </a:fld>
            <a:endParaRPr lang="en-US" dirty="0">
              <a:solidFill>
                <a:prstClr val="black"/>
              </a:solidFill>
            </a:endParaRPr>
          </a:p>
        </p:txBody>
      </p:sp>
      <p:sp>
        <p:nvSpPr>
          <p:cNvPr id="6147" name="Slide Image Placeholder 1"/>
          <p:cNvSpPr>
            <a:spLocks noGrp="1" noRot="1" noChangeAspect="1" noTextEdit="1"/>
          </p:cNvSpPr>
          <p:nvPr>
            <p:ph type="sldImg"/>
          </p:nvPr>
        </p:nvSpPr>
        <p:spPr>
          <a:xfrm>
            <a:off x="1104900" y="700088"/>
            <a:ext cx="4648200" cy="3486150"/>
          </a:xfrm>
          <a:ln w="12700"/>
        </p:spPr>
      </p:sp>
      <p:sp>
        <p:nvSpPr>
          <p:cNvPr id="6148" name="Notes Placeholder 2"/>
          <p:cNvSpPr>
            <a:spLocks noGrp="1"/>
          </p:cNvSpPr>
          <p:nvPr>
            <p:ph type="body" idx="1"/>
          </p:nvPr>
        </p:nvSpPr>
        <p:spPr>
          <a:xfrm>
            <a:off x="686422" y="4416426"/>
            <a:ext cx="5485158" cy="4181474"/>
          </a:xfrm>
          <a:noFill/>
          <a:ln/>
        </p:spPr>
        <p:txBody>
          <a:bodyPr lIns="91418" tIns="45710" rIns="91418" bIns="45710"/>
          <a:lstStyle/>
          <a:p>
            <a:endParaRPr lang="en-US" dirty="0" smtClean="0"/>
          </a:p>
        </p:txBody>
      </p:sp>
    </p:spTree>
    <p:extLst>
      <p:ext uri="{BB962C8B-B14F-4D97-AF65-F5344CB8AC3E}">
        <p14:creationId xmlns:p14="http://schemas.microsoft.com/office/powerpoint/2010/main" val="2546760697"/>
      </p:ext>
    </p:extLst>
  </p:cSld>
  <p:clrMapOvr>
    <a:masterClrMapping/>
  </p:clrMapOvr>
</p:notes>
</file>

<file path=ppt/notesSlides/notesSlide1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Rectangle 3"/>
          <p:cNvSpPr>
            <a:spLocks noGrp="1" noChangeArrowheads="1"/>
          </p:cNvSpPr>
          <p:nvPr>
            <p:ph type="sldNum" sz="quarter" idx="5"/>
          </p:nvPr>
        </p:nvSpPr>
        <p:spPr>
          <a:xfrm>
            <a:off x="3085168" y="9046823"/>
            <a:ext cx="690779" cy="247989"/>
          </a:xfrm>
        </p:spPr>
        <p:txBody>
          <a:bodyPr/>
          <a:lstStyle/>
          <a:p>
            <a:pPr>
              <a:defRPr/>
            </a:pPr>
            <a:fld id="{CD8EFDAD-DD28-475D-8809-5E3173A79418}" type="slidenum">
              <a:rPr lang="en-US" smtClean="0"/>
              <a:pPr>
                <a:defRPr/>
              </a:pPr>
              <a:t>179</a:t>
            </a:fld>
            <a:endParaRPr lang="en-US" smtClean="0"/>
          </a:p>
        </p:txBody>
      </p:sp>
      <p:sp>
        <p:nvSpPr>
          <p:cNvPr id="215043" name="Rectangle 2"/>
          <p:cNvSpPr>
            <a:spLocks noGrp="1" noRot="1" noChangeAspect="1" noChangeArrowheads="1" noTextEdit="1"/>
          </p:cNvSpPr>
          <p:nvPr>
            <p:ph type="sldImg"/>
          </p:nvPr>
        </p:nvSpPr>
        <p:spPr>
          <a:ln/>
        </p:spPr>
      </p:sp>
      <p:sp>
        <p:nvSpPr>
          <p:cNvPr id="21504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1026830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a:ln/>
        </p:spPr>
      </p:sp>
      <p:sp>
        <p:nvSpPr>
          <p:cNvPr id="174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smtClean="0">
              <a:latin typeface="Arial" panose="020B0604020202020204" pitchFamily="34" charset="0"/>
            </a:endParaRPr>
          </a:p>
        </p:txBody>
      </p:sp>
      <p:sp>
        <p:nvSpPr>
          <p:cNvPr id="174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786">
              <a:defRPr>
                <a:solidFill>
                  <a:schemeClr val="tx1"/>
                </a:solidFill>
                <a:latin typeface="Arial" panose="020B0604020202020204" pitchFamily="34" charset="0"/>
                <a:cs typeface="Arial" panose="020B0604020202020204" pitchFamily="34" charset="0"/>
              </a:defRPr>
            </a:lvl1pPr>
            <a:lvl2pPr marL="728983" indent="-280378" defTabSz="912786">
              <a:defRPr>
                <a:solidFill>
                  <a:schemeClr val="tx1"/>
                </a:solidFill>
                <a:latin typeface="Arial" panose="020B0604020202020204" pitchFamily="34" charset="0"/>
                <a:cs typeface="Arial" panose="020B0604020202020204" pitchFamily="34" charset="0"/>
              </a:defRPr>
            </a:lvl2pPr>
            <a:lvl3pPr marL="1121512" indent="-224302" defTabSz="912786">
              <a:defRPr>
                <a:solidFill>
                  <a:schemeClr val="tx1"/>
                </a:solidFill>
                <a:latin typeface="Arial" panose="020B0604020202020204" pitchFamily="34" charset="0"/>
                <a:cs typeface="Arial" panose="020B0604020202020204" pitchFamily="34" charset="0"/>
              </a:defRPr>
            </a:lvl3pPr>
            <a:lvl4pPr marL="1570116" indent="-224302" defTabSz="912786">
              <a:defRPr>
                <a:solidFill>
                  <a:schemeClr val="tx1"/>
                </a:solidFill>
                <a:latin typeface="Arial" panose="020B0604020202020204" pitchFamily="34" charset="0"/>
                <a:cs typeface="Arial" panose="020B0604020202020204" pitchFamily="34" charset="0"/>
              </a:defRPr>
            </a:lvl4pPr>
            <a:lvl5pPr marL="2018721" indent="-224302" defTabSz="912786">
              <a:defRPr>
                <a:solidFill>
                  <a:schemeClr val="tx1"/>
                </a:solidFill>
                <a:latin typeface="Arial" panose="020B0604020202020204" pitchFamily="34" charset="0"/>
                <a:cs typeface="Arial" panose="020B0604020202020204" pitchFamily="34" charset="0"/>
              </a:defRPr>
            </a:lvl5pPr>
            <a:lvl6pPr marL="2467326"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15930"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364535"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13139"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BE7FC54-9E5C-4662-9649-B3108D5371A3}" type="slidenum">
              <a:rPr lang="en-US" smtClean="0"/>
              <a:pPr/>
              <a:t>16</a:t>
            </a:fld>
            <a:endParaRPr lang="en-US" smtClean="0"/>
          </a:p>
        </p:txBody>
      </p:sp>
    </p:spTree>
    <p:extLst>
      <p:ext uri="{BB962C8B-B14F-4D97-AF65-F5344CB8AC3E}">
        <p14:creationId xmlns:p14="http://schemas.microsoft.com/office/powerpoint/2010/main" val="1019126860"/>
      </p:ext>
    </p:extLst>
  </p:cSld>
  <p:clrMapOvr>
    <a:masterClrMapping/>
  </p:clrMapOvr>
</p:notes>
</file>

<file path=ppt/notesSlides/notesSlide1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634" name="Rectangle 3"/>
          <p:cNvSpPr>
            <a:spLocks noGrp="1" noChangeArrowheads="1"/>
          </p:cNvSpPr>
          <p:nvPr>
            <p:ph type="sldNum" sz="quarter" idx="5"/>
          </p:nvPr>
        </p:nvSpPr>
        <p:spPr>
          <a:xfrm>
            <a:off x="3085168" y="9046825"/>
            <a:ext cx="690778" cy="247989"/>
          </a:xfrm>
        </p:spPr>
        <p:txBody>
          <a:bodyPr/>
          <a:lstStyle/>
          <a:p>
            <a:pPr>
              <a:defRPr/>
            </a:pPr>
            <a:fld id="{205DA8A8-5777-4FA2-8084-FB24BA0FA918}" type="slidenum">
              <a:rPr lang="en-US" smtClean="0">
                <a:solidFill>
                  <a:srgbClr val="000000"/>
                </a:solidFill>
              </a:rPr>
              <a:pPr>
                <a:defRPr/>
              </a:pPr>
              <a:t>180</a:t>
            </a:fld>
            <a:endParaRPr lang="en-US" smtClean="0">
              <a:solidFill>
                <a:srgbClr val="000000"/>
              </a:solidFill>
            </a:endParaRPr>
          </a:p>
        </p:txBody>
      </p:sp>
      <p:sp>
        <p:nvSpPr>
          <p:cNvPr id="208899" name="Rectangle 4"/>
          <p:cNvSpPr>
            <a:spLocks noGrp="1" noRot="1" noChangeAspect="1" noChangeArrowheads="1" noTextEdit="1"/>
          </p:cNvSpPr>
          <p:nvPr>
            <p:ph type="sldImg"/>
          </p:nvPr>
        </p:nvSpPr>
        <p:spPr>
          <a:ln/>
        </p:spPr>
      </p:sp>
      <p:sp>
        <p:nvSpPr>
          <p:cNvPr id="208900" name="Rectangle 5"/>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487157855"/>
      </p:ext>
    </p:extLst>
  </p:cSld>
  <p:clrMapOvr>
    <a:masterClrMapping/>
  </p:clrMapOvr>
</p:notes>
</file>

<file path=ppt/notesSlides/notesSlide1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3"/>
          <p:cNvSpPr>
            <a:spLocks noGrp="1" noChangeArrowheads="1"/>
          </p:cNvSpPr>
          <p:nvPr>
            <p:ph type="sldNum" sz="quarter" idx="5"/>
          </p:nvPr>
        </p:nvSpPr>
        <p:spPr>
          <a:xfrm>
            <a:off x="3085167" y="9046678"/>
            <a:ext cx="690779" cy="248133"/>
          </a:xfrm>
        </p:spPr>
        <p:txBody>
          <a:bodyPr/>
          <a:lstStyle/>
          <a:p>
            <a:pPr>
              <a:defRPr/>
            </a:pPr>
            <a:fld id="{D16B205B-5CAC-4CDE-BC3B-EC6CDB61437F}" type="slidenum">
              <a:rPr lang="en-US" smtClean="0"/>
              <a:pPr>
                <a:defRPr/>
              </a:pPr>
              <a:t>181</a:t>
            </a:fld>
            <a:endParaRPr lang="en-US" smtClean="0"/>
          </a:p>
        </p:txBody>
      </p:sp>
      <p:sp>
        <p:nvSpPr>
          <p:cNvPr id="159747" name="Rectangle 2"/>
          <p:cNvSpPr>
            <a:spLocks noGrp="1" noRot="1" noChangeAspect="1" noChangeArrowheads="1" noTextEdit="1"/>
          </p:cNvSpPr>
          <p:nvPr>
            <p:ph type="sldImg"/>
          </p:nvPr>
        </p:nvSpPr>
        <p:spPr>
          <a:ln/>
        </p:spPr>
      </p:sp>
      <p:sp>
        <p:nvSpPr>
          <p:cNvPr id="15974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522382248"/>
      </p:ext>
    </p:extLst>
  </p:cSld>
  <p:clrMapOvr>
    <a:masterClrMapping/>
  </p:clrMapOvr>
</p:notes>
</file>

<file path=ppt/notesSlides/notesSlide1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Rectangle 2"/>
          <p:cNvSpPr>
            <a:spLocks noGrp="1" noRot="1" noChangeAspect="1" noChangeArrowheads="1" noTextEdit="1"/>
          </p:cNvSpPr>
          <p:nvPr>
            <p:ph type="sldImg"/>
          </p:nvPr>
        </p:nvSpPr>
        <p:spPr>
          <a:ln/>
        </p:spPr>
      </p:sp>
      <p:sp>
        <p:nvSpPr>
          <p:cNvPr id="216067"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4205146174"/>
      </p:ext>
    </p:extLst>
  </p:cSld>
  <p:clrMapOvr>
    <a:masterClrMapping/>
  </p:clrMapOvr>
</p:notes>
</file>

<file path=ppt/notesSlides/notesSlide1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a:spLocks noGrp="1" noChangeArrowheads="1"/>
          </p:cNvSpPr>
          <p:nvPr>
            <p:ph type="sldNum" sz="quarter" idx="5"/>
          </p:nvPr>
        </p:nvSpPr>
        <p:spPr>
          <a:xfrm>
            <a:off x="3085168" y="9046680"/>
            <a:ext cx="690779" cy="248133"/>
          </a:xfrm>
        </p:spPr>
        <p:txBody>
          <a:bodyPr/>
          <a:lstStyle/>
          <a:p>
            <a:pPr>
              <a:defRPr/>
            </a:pPr>
            <a:fld id="{13477895-592F-4D1B-9D08-B8F915A07ED7}" type="slidenum">
              <a:rPr lang="en-US" smtClean="0">
                <a:solidFill>
                  <a:srgbClr val="000000"/>
                </a:solidFill>
              </a:rPr>
              <a:pPr>
                <a:defRPr/>
              </a:pPr>
              <a:t>183</a:t>
            </a:fld>
            <a:endParaRPr lang="en-US" smtClean="0">
              <a:solidFill>
                <a:srgbClr val="000000"/>
              </a:solidFill>
            </a:endParaRPr>
          </a:p>
        </p:txBody>
      </p:sp>
      <p:sp>
        <p:nvSpPr>
          <p:cNvPr id="217091" name="Slide Image Placeholder 1"/>
          <p:cNvSpPr>
            <a:spLocks noGrp="1" noRot="1" noChangeAspect="1" noTextEdit="1"/>
          </p:cNvSpPr>
          <p:nvPr>
            <p:ph type="sldImg"/>
          </p:nvPr>
        </p:nvSpPr>
        <p:spPr>
          <a:xfrm>
            <a:off x="1106488" y="698500"/>
            <a:ext cx="4646612" cy="3486150"/>
          </a:xfrm>
          <a:ln w="12700"/>
        </p:spPr>
      </p:sp>
      <p:sp>
        <p:nvSpPr>
          <p:cNvPr id="217092" name="Notes Placeholder 2"/>
          <p:cNvSpPr>
            <a:spLocks noGrp="1"/>
          </p:cNvSpPr>
          <p:nvPr>
            <p:ph type="body" idx="1"/>
          </p:nvPr>
        </p:nvSpPr>
        <p:spPr>
          <a:xfrm>
            <a:off x="686114" y="4416109"/>
            <a:ext cx="5485778" cy="4182426"/>
          </a:xfrm>
          <a:noFill/>
          <a:ln/>
        </p:spPr>
        <p:txBody>
          <a:bodyPr lIns="90703" tIns="45351" rIns="90703" bIns="45351"/>
          <a:lstStyle/>
          <a:p>
            <a:endParaRPr lang="en-US" dirty="0" smtClean="0"/>
          </a:p>
        </p:txBody>
      </p:sp>
    </p:spTree>
    <p:extLst>
      <p:ext uri="{BB962C8B-B14F-4D97-AF65-F5344CB8AC3E}">
        <p14:creationId xmlns:p14="http://schemas.microsoft.com/office/powerpoint/2010/main" val="1728099402"/>
      </p:ext>
    </p:extLst>
  </p:cSld>
  <p:clrMapOvr>
    <a:masterClrMapping/>
  </p:clrMapOvr>
</p:notes>
</file>

<file path=ppt/notesSlides/notesSlide1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
          <p:cNvSpPr>
            <a:spLocks noGrp="1" noChangeArrowheads="1"/>
          </p:cNvSpPr>
          <p:nvPr>
            <p:ph type="sldNum" sz="quarter" idx="5"/>
          </p:nvPr>
        </p:nvSpPr>
        <p:spPr>
          <a:xfrm>
            <a:off x="3085168" y="9046680"/>
            <a:ext cx="690779" cy="248133"/>
          </a:xfrm>
        </p:spPr>
        <p:txBody>
          <a:bodyPr/>
          <a:lstStyle/>
          <a:p>
            <a:pPr>
              <a:defRPr/>
            </a:pPr>
            <a:fld id="{CA22429F-497C-4787-B0C5-F4E8A801F656}" type="slidenum">
              <a:rPr lang="en-US" smtClean="0">
                <a:solidFill>
                  <a:srgbClr val="000000"/>
                </a:solidFill>
              </a:rPr>
              <a:pPr>
                <a:defRPr/>
              </a:pPr>
              <a:t>184</a:t>
            </a:fld>
            <a:endParaRPr lang="en-US" smtClean="0">
              <a:solidFill>
                <a:srgbClr val="000000"/>
              </a:solidFill>
            </a:endParaRPr>
          </a:p>
        </p:txBody>
      </p:sp>
      <p:sp>
        <p:nvSpPr>
          <p:cNvPr id="218115" name="Slide Image Placeholder 1"/>
          <p:cNvSpPr>
            <a:spLocks noGrp="1" noRot="1" noChangeAspect="1" noTextEdit="1"/>
          </p:cNvSpPr>
          <p:nvPr>
            <p:ph type="sldImg"/>
          </p:nvPr>
        </p:nvSpPr>
        <p:spPr>
          <a:xfrm>
            <a:off x="1106488" y="698500"/>
            <a:ext cx="4646612" cy="3486150"/>
          </a:xfrm>
          <a:ln w="12700"/>
        </p:spPr>
      </p:sp>
      <p:sp>
        <p:nvSpPr>
          <p:cNvPr id="218116" name="Notes Placeholder 2"/>
          <p:cNvSpPr>
            <a:spLocks noGrp="1"/>
          </p:cNvSpPr>
          <p:nvPr>
            <p:ph type="body" idx="1"/>
          </p:nvPr>
        </p:nvSpPr>
        <p:spPr>
          <a:xfrm>
            <a:off x="686114" y="4416109"/>
            <a:ext cx="5485778" cy="4182426"/>
          </a:xfrm>
          <a:noFill/>
          <a:ln/>
        </p:spPr>
        <p:txBody>
          <a:bodyPr lIns="90703" tIns="45351" rIns="90703" bIns="45351"/>
          <a:lstStyle/>
          <a:p>
            <a:endParaRPr lang="en-US" dirty="0" smtClean="0"/>
          </a:p>
        </p:txBody>
      </p:sp>
    </p:spTree>
    <p:extLst>
      <p:ext uri="{BB962C8B-B14F-4D97-AF65-F5344CB8AC3E}">
        <p14:creationId xmlns:p14="http://schemas.microsoft.com/office/powerpoint/2010/main" val="2348280083"/>
      </p:ext>
    </p:extLst>
  </p:cSld>
  <p:clrMapOvr>
    <a:masterClrMapping/>
  </p:clrMapOvr>
</p:notes>
</file>

<file path=ppt/notesSlides/notesSlide1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lnSpc>
                <a:spcPct val="90000"/>
              </a:lnSpc>
              <a:spcBef>
                <a:spcPct val="100000"/>
              </a:spcBef>
              <a:buClr>
                <a:srgbClr val="008080"/>
              </a:buClr>
              <a:buSzPct val="85000"/>
              <a:buFont typeface="Wingdings" panose="05000000000000000000" pitchFamily="2" charset="2"/>
              <a:buChar char="n"/>
              <a:defRPr sz="1400">
                <a:solidFill>
                  <a:schemeClr val="tx1"/>
                </a:solidFill>
                <a:latin typeface="Arial" panose="020B0604020202020204" pitchFamily="34" charset="0"/>
              </a:defRPr>
            </a:lvl1pPr>
            <a:lvl2pPr marL="742950" indent="-285750" defTabSz="930275">
              <a:lnSpc>
                <a:spcPct val="90000"/>
              </a:lnSpc>
              <a:spcBef>
                <a:spcPct val="50000"/>
              </a:spcBef>
              <a:buClr>
                <a:srgbClr val="008080"/>
              </a:buClr>
              <a:buFont typeface="Wingdings" panose="05000000000000000000" pitchFamily="2" charset="2"/>
              <a:buChar char="w"/>
              <a:defRPr sz="1200">
                <a:solidFill>
                  <a:schemeClr val="tx1"/>
                </a:solidFill>
                <a:latin typeface="Arial" panose="020B0604020202020204" pitchFamily="34" charset="0"/>
              </a:defRPr>
            </a:lvl2pPr>
            <a:lvl3pPr marL="1143000" indent="-228600" defTabSz="930275">
              <a:lnSpc>
                <a:spcPct val="90000"/>
              </a:lnSpc>
              <a:spcBef>
                <a:spcPct val="25000"/>
              </a:spcBef>
              <a:buClr>
                <a:srgbClr val="008080"/>
              </a:buClr>
              <a:buFont typeface="Arial" panose="020B0604020202020204" pitchFamily="34" charset="0"/>
              <a:buChar char="–"/>
              <a:defRPr sz="1200">
                <a:solidFill>
                  <a:schemeClr val="tx1"/>
                </a:solidFill>
                <a:latin typeface="Arial" panose="020B0604020202020204" pitchFamily="34" charset="0"/>
              </a:defRPr>
            </a:lvl3pPr>
            <a:lvl4pPr marL="1600200" indent="-228600" defTabSz="930275">
              <a:lnSpc>
                <a:spcPct val="90000"/>
              </a:lnSpc>
              <a:spcBef>
                <a:spcPct val="15000"/>
              </a:spcBef>
              <a:buClr>
                <a:srgbClr val="008080"/>
              </a:buClr>
              <a:buFont typeface="Wingdings" panose="05000000000000000000" pitchFamily="2" charset="2"/>
              <a:buChar char="§"/>
              <a:defRPr sz="1200">
                <a:solidFill>
                  <a:schemeClr val="tx1"/>
                </a:solidFill>
                <a:latin typeface="Arial" panose="020B0604020202020204" pitchFamily="34" charset="0"/>
              </a:defRPr>
            </a:lvl4pPr>
            <a:lvl5pPr marL="2057400" indent="-228600" defTabSz="930275">
              <a:lnSpc>
                <a:spcPct val="90000"/>
              </a:lnSpc>
              <a:spcBef>
                <a:spcPct val="15000"/>
              </a:spcBef>
              <a:buClr>
                <a:srgbClr val="008080"/>
              </a:buClr>
              <a:buChar char="–"/>
              <a:defRPr sz="1200">
                <a:solidFill>
                  <a:schemeClr val="tx1"/>
                </a:solidFill>
                <a:latin typeface="Arial" panose="020B0604020202020204" pitchFamily="34" charset="0"/>
              </a:defRPr>
            </a:lvl5pPr>
            <a:lvl6pPr marL="25146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6pPr>
            <a:lvl7pPr marL="29718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7pPr>
            <a:lvl8pPr marL="34290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8pPr>
            <a:lvl9pPr marL="38862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9pPr>
          </a:lstStyle>
          <a:p>
            <a:pPr>
              <a:lnSpc>
                <a:spcPct val="100000"/>
              </a:lnSpc>
              <a:spcBef>
                <a:spcPct val="0"/>
              </a:spcBef>
              <a:buClrTx/>
              <a:buSzTx/>
              <a:buFontTx/>
              <a:buNone/>
            </a:pPr>
            <a:fld id="{2E4A8FA2-B2A5-4D4F-8F6B-9244FB3E0104}" type="slidenum">
              <a:rPr lang="en-US" altLang="en-US" sz="1000" smtClean="0"/>
              <a:pPr>
                <a:lnSpc>
                  <a:spcPct val="100000"/>
                </a:lnSpc>
                <a:spcBef>
                  <a:spcPct val="0"/>
                </a:spcBef>
                <a:buClrTx/>
                <a:buSzTx/>
                <a:buFontTx/>
                <a:buNone/>
              </a:pPr>
              <a:t>185</a:t>
            </a:fld>
            <a:endParaRPr lang="en-US" altLang="en-US" sz="1000" smtClean="0"/>
          </a:p>
        </p:txBody>
      </p:sp>
      <p:sp>
        <p:nvSpPr>
          <p:cNvPr id="6147" name="Slide Image Placeholder 1"/>
          <p:cNvSpPr>
            <a:spLocks noGrp="1" noRot="1" noChangeAspect="1" noTextEdit="1"/>
          </p:cNvSpPr>
          <p:nvPr>
            <p:ph type="sldImg"/>
          </p:nvPr>
        </p:nvSpPr>
        <p:spPr>
          <a:xfrm>
            <a:off x="1181100" y="698500"/>
            <a:ext cx="4648200" cy="3486150"/>
          </a:xfrm>
          <a:ln w="12700"/>
        </p:spPr>
      </p:sp>
      <p:sp>
        <p:nvSpPr>
          <p:cNvPr id="6148" name="Notes Placeholder 2"/>
          <p:cNvSpPr>
            <a:spLocks noGrp="1"/>
          </p:cNvSpPr>
          <p:nvPr>
            <p:ph type="body" idx="1"/>
          </p:nvPr>
        </p:nvSpPr>
        <p:spPr>
          <a:xfrm>
            <a:off x="701675" y="4416425"/>
            <a:ext cx="5607050" cy="41814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1567" tIns="45784" rIns="91567" bIns="45784"/>
          <a:lstStyle/>
          <a:p>
            <a:pPr marL="0" indent="0">
              <a:buFont typeface="Wingdings" pitchFamily="2" charset="2"/>
              <a:buNone/>
            </a:pPr>
            <a:endParaRPr lang="en-US" altLang="en-US" smtClean="0">
              <a:latin typeface="Arial" panose="020B0604020202020204" pitchFamily="34" charset="0"/>
            </a:endParaRPr>
          </a:p>
        </p:txBody>
      </p:sp>
    </p:spTree>
    <p:extLst>
      <p:ext uri="{BB962C8B-B14F-4D97-AF65-F5344CB8AC3E}">
        <p14:creationId xmlns:p14="http://schemas.microsoft.com/office/powerpoint/2010/main" val="3504239706"/>
      </p:ext>
    </p:extLst>
  </p:cSld>
  <p:clrMapOvr>
    <a:masterClrMapping/>
  </p:clrMapOvr>
</p:notes>
</file>

<file path=ppt/notesSlides/notesSlide1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lnSpc>
                <a:spcPct val="90000"/>
              </a:lnSpc>
              <a:spcBef>
                <a:spcPct val="100000"/>
              </a:spcBef>
              <a:buClr>
                <a:srgbClr val="008080"/>
              </a:buClr>
              <a:buSzPct val="85000"/>
              <a:buFont typeface="Wingdings" panose="05000000000000000000" pitchFamily="2" charset="2"/>
              <a:buChar char="n"/>
              <a:defRPr sz="1400">
                <a:solidFill>
                  <a:schemeClr val="tx1"/>
                </a:solidFill>
                <a:latin typeface="Arial" panose="020B0604020202020204" pitchFamily="34" charset="0"/>
              </a:defRPr>
            </a:lvl1pPr>
            <a:lvl2pPr marL="742950" indent="-285750" defTabSz="930275">
              <a:lnSpc>
                <a:spcPct val="90000"/>
              </a:lnSpc>
              <a:spcBef>
                <a:spcPct val="50000"/>
              </a:spcBef>
              <a:buClr>
                <a:srgbClr val="008080"/>
              </a:buClr>
              <a:buFont typeface="Wingdings" panose="05000000000000000000" pitchFamily="2" charset="2"/>
              <a:buChar char="w"/>
              <a:defRPr sz="1200">
                <a:solidFill>
                  <a:schemeClr val="tx1"/>
                </a:solidFill>
                <a:latin typeface="Arial" panose="020B0604020202020204" pitchFamily="34" charset="0"/>
              </a:defRPr>
            </a:lvl2pPr>
            <a:lvl3pPr marL="1143000" indent="-228600" defTabSz="930275">
              <a:lnSpc>
                <a:spcPct val="90000"/>
              </a:lnSpc>
              <a:spcBef>
                <a:spcPct val="25000"/>
              </a:spcBef>
              <a:buClr>
                <a:srgbClr val="008080"/>
              </a:buClr>
              <a:buFont typeface="Arial" panose="020B0604020202020204" pitchFamily="34" charset="0"/>
              <a:buChar char="–"/>
              <a:defRPr sz="1200">
                <a:solidFill>
                  <a:schemeClr val="tx1"/>
                </a:solidFill>
                <a:latin typeface="Arial" panose="020B0604020202020204" pitchFamily="34" charset="0"/>
              </a:defRPr>
            </a:lvl3pPr>
            <a:lvl4pPr marL="1600200" indent="-228600" defTabSz="930275">
              <a:lnSpc>
                <a:spcPct val="90000"/>
              </a:lnSpc>
              <a:spcBef>
                <a:spcPct val="15000"/>
              </a:spcBef>
              <a:buClr>
                <a:srgbClr val="008080"/>
              </a:buClr>
              <a:buFont typeface="Wingdings" panose="05000000000000000000" pitchFamily="2" charset="2"/>
              <a:buChar char="§"/>
              <a:defRPr sz="1200">
                <a:solidFill>
                  <a:schemeClr val="tx1"/>
                </a:solidFill>
                <a:latin typeface="Arial" panose="020B0604020202020204" pitchFamily="34" charset="0"/>
              </a:defRPr>
            </a:lvl4pPr>
            <a:lvl5pPr marL="2057400" indent="-228600" defTabSz="930275">
              <a:lnSpc>
                <a:spcPct val="90000"/>
              </a:lnSpc>
              <a:spcBef>
                <a:spcPct val="15000"/>
              </a:spcBef>
              <a:buClr>
                <a:srgbClr val="008080"/>
              </a:buClr>
              <a:buChar char="–"/>
              <a:defRPr sz="1200">
                <a:solidFill>
                  <a:schemeClr val="tx1"/>
                </a:solidFill>
                <a:latin typeface="Arial" panose="020B0604020202020204" pitchFamily="34" charset="0"/>
              </a:defRPr>
            </a:lvl5pPr>
            <a:lvl6pPr marL="25146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6pPr>
            <a:lvl7pPr marL="29718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7pPr>
            <a:lvl8pPr marL="34290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8pPr>
            <a:lvl9pPr marL="38862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9pPr>
          </a:lstStyle>
          <a:p>
            <a:pPr>
              <a:lnSpc>
                <a:spcPct val="100000"/>
              </a:lnSpc>
              <a:spcBef>
                <a:spcPct val="0"/>
              </a:spcBef>
              <a:buClrTx/>
              <a:buSzTx/>
              <a:buFontTx/>
              <a:buNone/>
            </a:pPr>
            <a:fld id="{2E4A8FA2-B2A5-4D4F-8F6B-9244FB3E0104}" type="slidenum">
              <a:rPr lang="en-US" altLang="en-US" sz="1000" smtClean="0"/>
              <a:pPr>
                <a:lnSpc>
                  <a:spcPct val="100000"/>
                </a:lnSpc>
                <a:spcBef>
                  <a:spcPct val="0"/>
                </a:spcBef>
                <a:buClrTx/>
                <a:buSzTx/>
                <a:buFontTx/>
                <a:buNone/>
              </a:pPr>
              <a:t>186</a:t>
            </a:fld>
            <a:endParaRPr lang="en-US" altLang="en-US" sz="1000" smtClean="0"/>
          </a:p>
        </p:txBody>
      </p:sp>
      <p:sp>
        <p:nvSpPr>
          <p:cNvPr id="6147" name="Slide Image Placeholder 1"/>
          <p:cNvSpPr>
            <a:spLocks noGrp="1" noRot="1" noChangeAspect="1" noTextEdit="1"/>
          </p:cNvSpPr>
          <p:nvPr>
            <p:ph type="sldImg"/>
          </p:nvPr>
        </p:nvSpPr>
        <p:spPr>
          <a:xfrm>
            <a:off x="1181100" y="698500"/>
            <a:ext cx="4648200" cy="3486150"/>
          </a:xfrm>
          <a:ln w="12700"/>
        </p:spPr>
      </p:sp>
      <p:sp>
        <p:nvSpPr>
          <p:cNvPr id="6148" name="Notes Placeholder 2"/>
          <p:cNvSpPr>
            <a:spLocks noGrp="1"/>
          </p:cNvSpPr>
          <p:nvPr>
            <p:ph type="body" idx="1"/>
          </p:nvPr>
        </p:nvSpPr>
        <p:spPr>
          <a:xfrm>
            <a:off x="701675" y="4416425"/>
            <a:ext cx="5607050" cy="41814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1567" tIns="45784" rIns="91567" bIns="45784"/>
          <a:lstStyle/>
          <a:p>
            <a:pPr marL="0" indent="0">
              <a:buFont typeface="Wingdings" pitchFamily="2" charset="2"/>
              <a:buNone/>
            </a:pPr>
            <a:endParaRPr lang="en-US" altLang="en-US" smtClean="0">
              <a:latin typeface="Arial" panose="020B0604020202020204" pitchFamily="34" charset="0"/>
            </a:endParaRPr>
          </a:p>
        </p:txBody>
      </p:sp>
    </p:spTree>
    <p:extLst>
      <p:ext uri="{BB962C8B-B14F-4D97-AF65-F5344CB8AC3E}">
        <p14:creationId xmlns:p14="http://schemas.microsoft.com/office/powerpoint/2010/main" val="3953184375"/>
      </p:ext>
    </p:extLst>
  </p:cSld>
  <p:clrMapOvr>
    <a:masterClrMapping/>
  </p:clrMapOvr>
</p:notes>
</file>

<file path=ppt/notesSlides/notesSlide1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Rectangle 3"/>
          <p:cNvSpPr>
            <a:spLocks noGrp="1" noChangeArrowheads="1"/>
          </p:cNvSpPr>
          <p:nvPr>
            <p:ph type="sldNum" sz="quarter" idx="5"/>
          </p:nvPr>
        </p:nvSpPr>
        <p:spPr/>
        <p:txBody>
          <a:bodyPr/>
          <a:lstStyle/>
          <a:p>
            <a:pPr>
              <a:defRPr/>
            </a:pPr>
            <a:fld id="{37A3E939-F1D0-41DA-A43F-F133257CB54E}" type="slidenum">
              <a:rPr lang="en-US" smtClean="0"/>
              <a:pPr>
                <a:defRPr/>
              </a:pPr>
              <a:t>187</a:t>
            </a:fld>
            <a:endParaRPr lang="en-US" smtClean="0"/>
          </a:p>
        </p:txBody>
      </p:sp>
      <p:sp>
        <p:nvSpPr>
          <p:cNvPr id="232451" name="Rectangle 2"/>
          <p:cNvSpPr>
            <a:spLocks noGrp="1" noRot="1" noChangeAspect="1" noChangeArrowheads="1" noTextEdit="1"/>
          </p:cNvSpPr>
          <p:nvPr>
            <p:ph type="sldImg"/>
          </p:nvPr>
        </p:nvSpPr>
        <p:spPr>
          <a:ln/>
        </p:spPr>
      </p:sp>
      <p:sp>
        <p:nvSpPr>
          <p:cNvPr id="23245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952179854"/>
      </p:ext>
    </p:extLst>
  </p:cSld>
  <p:clrMapOvr>
    <a:masterClrMapping/>
  </p:clrMapOvr>
</p:notes>
</file>

<file path=ppt/notesSlides/notesSlide1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Rot="1" noChangeAspect="1" noChangeArrowheads="1" noTextEdit="1"/>
          </p:cNvSpPr>
          <p:nvPr>
            <p:ph type="sldImg"/>
          </p:nvPr>
        </p:nvSpPr>
        <p:spPr>
          <a:ln/>
        </p:spPr>
      </p:sp>
      <p:sp>
        <p:nvSpPr>
          <p:cNvPr id="40963" name="Rectangle 3"/>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endParaRPr lang="en-US" altLang="en-US"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2752140341"/>
      </p:ext>
    </p:extLst>
  </p:cSld>
  <p:clrMapOvr>
    <a:masterClrMapping/>
  </p:clrMapOvr>
</p:notes>
</file>

<file path=ppt/notesSlides/notesSlide1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ChangeArrowheads="1" noTextEdit="1"/>
          </p:cNvSpPr>
          <p:nvPr>
            <p:ph type="sldImg"/>
          </p:nvPr>
        </p:nvSpPr>
        <p:spPr>
          <a:ln/>
        </p:spPr>
      </p:sp>
      <p:sp>
        <p:nvSpPr>
          <p:cNvPr id="43011" name="Rectangle 3"/>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endParaRPr lang="en-US" altLang="en-US"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39717119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lnSpc>
                <a:spcPct val="90000"/>
              </a:lnSpc>
              <a:spcBef>
                <a:spcPct val="100000"/>
              </a:spcBef>
              <a:buClr>
                <a:srgbClr val="008080"/>
              </a:buClr>
              <a:buSzPct val="85000"/>
              <a:buFont typeface="Wingdings" panose="05000000000000000000" pitchFamily="2" charset="2"/>
              <a:buChar char="n"/>
              <a:defRPr sz="1400">
                <a:solidFill>
                  <a:schemeClr val="tx1"/>
                </a:solidFill>
                <a:latin typeface="Arial" panose="020B0604020202020204" pitchFamily="34" charset="0"/>
              </a:defRPr>
            </a:lvl1pPr>
            <a:lvl2pPr marL="742950" indent="-285750" defTabSz="930275">
              <a:lnSpc>
                <a:spcPct val="90000"/>
              </a:lnSpc>
              <a:spcBef>
                <a:spcPct val="50000"/>
              </a:spcBef>
              <a:buClr>
                <a:srgbClr val="008080"/>
              </a:buClr>
              <a:buFont typeface="Wingdings" panose="05000000000000000000" pitchFamily="2" charset="2"/>
              <a:buChar char="w"/>
              <a:defRPr sz="1200">
                <a:solidFill>
                  <a:schemeClr val="tx1"/>
                </a:solidFill>
                <a:latin typeface="Arial" panose="020B0604020202020204" pitchFamily="34" charset="0"/>
              </a:defRPr>
            </a:lvl2pPr>
            <a:lvl3pPr marL="1143000" indent="-228600" defTabSz="930275">
              <a:lnSpc>
                <a:spcPct val="90000"/>
              </a:lnSpc>
              <a:spcBef>
                <a:spcPct val="25000"/>
              </a:spcBef>
              <a:buClr>
                <a:srgbClr val="008080"/>
              </a:buClr>
              <a:buFont typeface="Arial" panose="020B0604020202020204" pitchFamily="34" charset="0"/>
              <a:buChar char="–"/>
              <a:defRPr sz="1200">
                <a:solidFill>
                  <a:schemeClr val="tx1"/>
                </a:solidFill>
                <a:latin typeface="Arial" panose="020B0604020202020204" pitchFamily="34" charset="0"/>
              </a:defRPr>
            </a:lvl3pPr>
            <a:lvl4pPr marL="1600200" indent="-228600" defTabSz="930275">
              <a:lnSpc>
                <a:spcPct val="90000"/>
              </a:lnSpc>
              <a:spcBef>
                <a:spcPct val="15000"/>
              </a:spcBef>
              <a:buClr>
                <a:srgbClr val="008080"/>
              </a:buClr>
              <a:buFont typeface="Wingdings" panose="05000000000000000000" pitchFamily="2" charset="2"/>
              <a:buChar char="§"/>
              <a:defRPr sz="1200">
                <a:solidFill>
                  <a:schemeClr val="tx1"/>
                </a:solidFill>
                <a:latin typeface="Arial" panose="020B0604020202020204" pitchFamily="34" charset="0"/>
              </a:defRPr>
            </a:lvl4pPr>
            <a:lvl5pPr marL="2057400" indent="-228600" defTabSz="930275">
              <a:lnSpc>
                <a:spcPct val="90000"/>
              </a:lnSpc>
              <a:spcBef>
                <a:spcPct val="15000"/>
              </a:spcBef>
              <a:buClr>
                <a:srgbClr val="008080"/>
              </a:buClr>
              <a:buChar char="–"/>
              <a:defRPr sz="1200">
                <a:solidFill>
                  <a:schemeClr val="tx1"/>
                </a:solidFill>
                <a:latin typeface="Arial" panose="020B0604020202020204" pitchFamily="34" charset="0"/>
              </a:defRPr>
            </a:lvl5pPr>
            <a:lvl6pPr marL="25146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6pPr>
            <a:lvl7pPr marL="29718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7pPr>
            <a:lvl8pPr marL="34290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8pPr>
            <a:lvl9pPr marL="38862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9pPr>
          </a:lstStyle>
          <a:p>
            <a:pPr>
              <a:lnSpc>
                <a:spcPct val="100000"/>
              </a:lnSpc>
              <a:spcBef>
                <a:spcPct val="0"/>
              </a:spcBef>
              <a:buClrTx/>
              <a:buSzTx/>
              <a:buFontTx/>
              <a:buNone/>
            </a:pPr>
            <a:fld id="{8B591663-51EB-430E-B4CA-7D4250DD4D07}" type="slidenum">
              <a:rPr lang="en-US" altLang="en-US" sz="1000" smtClean="0"/>
              <a:pPr>
                <a:lnSpc>
                  <a:spcPct val="100000"/>
                </a:lnSpc>
                <a:spcBef>
                  <a:spcPct val="0"/>
                </a:spcBef>
                <a:buClrTx/>
                <a:buSzTx/>
                <a:buFontTx/>
                <a:buNone/>
              </a:pPr>
              <a:t>17</a:t>
            </a:fld>
            <a:endParaRPr lang="en-US" altLang="en-US" sz="1000" smtClean="0"/>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1287610350"/>
      </p:ext>
    </p:extLst>
  </p:cSld>
  <p:clrMapOvr>
    <a:masterClrMapping/>
  </p:clrMapOvr>
</p:notes>
</file>

<file path=ppt/notesSlides/notesSlide1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3"/>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34F8608A-FC54-41DF-94FA-4880815BCA81}" type="slidenum">
              <a:rPr lang="en-US" altLang="en-US" sz="1200">
                <a:solidFill>
                  <a:srgbClr val="000000"/>
                </a:solidFill>
              </a:rPr>
              <a:pPr/>
              <a:t>190</a:t>
            </a:fld>
            <a:endParaRPr lang="en-US" altLang="en-US" sz="1200">
              <a:solidFill>
                <a:srgbClr val="000000"/>
              </a:solidFill>
            </a:endParaRPr>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endParaRPr lang="en-US" altLang="en-US"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3667081412"/>
      </p:ext>
    </p:extLst>
  </p:cSld>
  <p:clrMapOvr>
    <a:masterClrMapping/>
  </p:clrMapOvr>
</p:notes>
</file>

<file path=ppt/notesSlides/notesSlide1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endParaRPr lang="en-US" altLang="en-US" smtClean="0">
              <a:latin typeface="Arial" panose="020B0604020202020204" pitchFamily="34" charset="0"/>
              <a:ea typeface="ＭＳ Ｐゴシック" panose="020B0600070205080204" pitchFamily="34" charset="-128"/>
            </a:endParaRPr>
          </a:p>
        </p:txBody>
      </p:sp>
      <p:sp>
        <p:nvSpPr>
          <p:cNvPr id="63492" name="Slide Number Placeholder 3"/>
          <p:cNvSpPr>
            <a:spLocks noGrp="1"/>
          </p:cNvSpPr>
          <p:nvPr>
            <p:ph type="sldNum" sz="quarter" idx="5"/>
          </p:nvPr>
        </p:nvSpPr>
        <p:spPr>
          <a:xfrm>
            <a:off x="3084513" y="8897938"/>
            <a:ext cx="692150" cy="244475"/>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2B6B82E3-76B4-48FE-93E9-6704F7EE8B30}" type="slidenum">
              <a:rPr lang="en-US" altLang="en-US" sz="1200">
                <a:solidFill>
                  <a:srgbClr val="000000"/>
                </a:solidFill>
              </a:rPr>
              <a:pPr/>
              <a:t>191</a:t>
            </a:fld>
            <a:endParaRPr lang="en-US" altLang="en-US" sz="1200">
              <a:solidFill>
                <a:srgbClr val="000000"/>
              </a:solidFill>
            </a:endParaRPr>
          </a:p>
        </p:txBody>
      </p:sp>
    </p:spTree>
    <p:extLst>
      <p:ext uri="{BB962C8B-B14F-4D97-AF65-F5344CB8AC3E}">
        <p14:creationId xmlns:p14="http://schemas.microsoft.com/office/powerpoint/2010/main" val="1864812198"/>
      </p:ext>
    </p:extLst>
  </p:cSld>
  <p:clrMapOvr>
    <a:masterClrMapping/>
  </p:clrMapOvr>
</p:notes>
</file>

<file path=ppt/notesSlides/notesSlide1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3"/>
          <p:cNvSpPr>
            <a:spLocks noGrp="1" noChangeArrowheads="1"/>
          </p:cNvSpPr>
          <p:nvPr>
            <p:ph type="sldNum" sz="quarter" idx="5"/>
          </p:nvPr>
        </p:nvSpPr>
        <p:spPr>
          <a:noFill/>
        </p:spPr>
        <p:txBody>
          <a:bodyPr/>
          <a:lstStyle/>
          <a:p>
            <a:fld id="{7A8646BB-B319-4F75-911D-7DF8CB868F04}" type="slidenum">
              <a:rPr lang="en-US" smtClean="0"/>
              <a:pPr/>
              <a:t>192</a:t>
            </a:fld>
            <a:endParaRPr lang="en-US" smtClean="0"/>
          </a:p>
        </p:txBody>
      </p:sp>
      <p:sp>
        <p:nvSpPr>
          <p:cNvPr id="72706" name="Rectangle 2"/>
          <p:cNvSpPr>
            <a:spLocks noGrp="1" noRot="1" noChangeAspect="1" noChangeArrowheads="1" noTextEdit="1"/>
          </p:cNvSpPr>
          <p:nvPr>
            <p:ph type="sldImg"/>
          </p:nvPr>
        </p:nvSpPr>
        <p:spPr>
          <a:ln/>
        </p:spPr>
      </p:sp>
      <p:sp>
        <p:nvSpPr>
          <p:cNvPr id="72707"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18567550"/>
      </p:ext>
    </p:extLst>
  </p:cSld>
  <p:clrMapOvr>
    <a:masterClrMapping/>
  </p:clrMapOvr>
</p:notes>
</file>

<file path=ppt/notesSlides/notesSlide1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8" name="Rectangle 3"/>
          <p:cNvSpPr>
            <a:spLocks noGrp="1" noChangeArrowheads="1"/>
          </p:cNvSpPr>
          <p:nvPr>
            <p:ph type="sldNum" sz="quarter" idx="5"/>
          </p:nvPr>
        </p:nvSpPr>
        <p:spPr/>
        <p:txBody>
          <a:bodyPr/>
          <a:lstStyle/>
          <a:p>
            <a:pPr>
              <a:defRPr/>
            </a:pPr>
            <a:fld id="{4528E22D-B324-4FA6-B14C-B990912558F9}" type="slidenum">
              <a:rPr lang="en-US" smtClean="0"/>
              <a:pPr>
                <a:defRPr/>
              </a:pPr>
              <a:t>193</a:t>
            </a:fld>
            <a:endParaRPr lang="en-US" smtClean="0"/>
          </a:p>
        </p:txBody>
      </p:sp>
      <p:sp>
        <p:nvSpPr>
          <p:cNvPr id="256003" name="Rectangle 2"/>
          <p:cNvSpPr>
            <a:spLocks noGrp="1" noRot="1" noChangeAspect="1" noChangeArrowheads="1" noTextEdit="1"/>
          </p:cNvSpPr>
          <p:nvPr>
            <p:ph type="sldImg"/>
          </p:nvPr>
        </p:nvSpPr>
        <p:spPr>
          <a:ln/>
        </p:spPr>
      </p:sp>
      <p:sp>
        <p:nvSpPr>
          <p:cNvPr id="25600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659167923"/>
      </p:ext>
    </p:extLst>
  </p:cSld>
  <p:clrMapOvr>
    <a:masterClrMapping/>
  </p:clrMapOvr>
</p:notes>
</file>

<file path=ppt/notesSlides/notesSlide1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6" name="Rectangle 3"/>
          <p:cNvSpPr>
            <a:spLocks noGrp="1" noChangeArrowheads="1"/>
          </p:cNvSpPr>
          <p:nvPr>
            <p:ph type="sldNum" sz="quarter" idx="5"/>
          </p:nvPr>
        </p:nvSpPr>
        <p:spPr/>
        <p:txBody>
          <a:bodyPr/>
          <a:lstStyle/>
          <a:p>
            <a:pPr>
              <a:defRPr/>
            </a:pPr>
            <a:fld id="{E33EB345-5751-4A4D-AEB1-4B36327EB547}" type="slidenum">
              <a:rPr lang="en-US" smtClean="0"/>
              <a:pPr>
                <a:defRPr/>
              </a:pPr>
              <a:t>194</a:t>
            </a:fld>
            <a:endParaRPr lang="en-US" smtClean="0"/>
          </a:p>
        </p:txBody>
      </p:sp>
      <p:sp>
        <p:nvSpPr>
          <p:cNvPr id="257027" name="Rectangle 2"/>
          <p:cNvSpPr>
            <a:spLocks noGrp="1" noRot="1" noChangeAspect="1" noChangeArrowheads="1" noTextEdit="1"/>
          </p:cNvSpPr>
          <p:nvPr>
            <p:ph type="sldImg"/>
          </p:nvPr>
        </p:nvSpPr>
        <p:spPr>
          <a:ln/>
        </p:spPr>
      </p:sp>
      <p:sp>
        <p:nvSpPr>
          <p:cNvPr id="25702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694372581"/>
      </p:ext>
    </p:extLst>
  </p:cSld>
  <p:clrMapOvr>
    <a:masterClrMapping/>
  </p:clrMapOvr>
</p:notes>
</file>

<file path=ppt/notesSlides/notesSlide1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3"/>
          <p:cNvSpPr txBox="1">
            <a:spLocks noGrp="1" noChangeArrowheads="1"/>
          </p:cNvSpPr>
          <p:nvPr/>
        </p:nvSpPr>
        <p:spPr bwMode="auto">
          <a:xfrm>
            <a:off x="3085167" y="9046822"/>
            <a:ext cx="690779" cy="247989"/>
          </a:xfrm>
          <a:prstGeom prst="rect">
            <a:avLst/>
          </a:prstGeom>
          <a:noFill/>
          <a:ln w="9525">
            <a:noFill/>
            <a:miter lim="800000"/>
            <a:headEnd/>
            <a:tailEnd/>
          </a:ln>
        </p:spPr>
        <p:txBody>
          <a:bodyPr lIns="45882" tIns="46494" rIns="45882" bIns="46494" anchor="b">
            <a:spAutoFit/>
          </a:bodyPr>
          <a:lstStyle/>
          <a:p>
            <a:pPr algn="ctr" defTabSz="930275"/>
            <a:fld id="{2B7B4AF2-885E-4590-9F62-EC63C2F56F96}" type="slidenum">
              <a:rPr lang="en-US" sz="1000"/>
              <a:pPr algn="ctr" defTabSz="930275"/>
              <a:t>195</a:t>
            </a:fld>
            <a:endParaRPr lang="en-US" sz="1000"/>
          </a:p>
        </p:txBody>
      </p:sp>
      <p:sp>
        <p:nvSpPr>
          <p:cNvPr id="237571" name="Rectangle 2"/>
          <p:cNvSpPr>
            <a:spLocks noGrp="1" noRot="1" noChangeAspect="1" noChangeArrowheads="1" noTextEdit="1"/>
          </p:cNvSpPr>
          <p:nvPr>
            <p:ph type="sldImg"/>
          </p:nvPr>
        </p:nvSpPr>
        <p:spPr>
          <a:ln/>
        </p:spPr>
      </p:sp>
      <p:sp>
        <p:nvSpPr>
          <p:cNvPr id="237572" name="Rectangle 3"/>
          <p:cNvSpPr>
            <a:spLocks noGrp="1" noChangeArrowheads="1"/>
          </p:cNvSpPr>
          <p:nvPr>
            <p:ph type="body" idx="1"/>
          </p:nvPr>
        </p:nvSpPr>
        <p:spPr>
          <a:noFill/>
          <a:ln/>
        </p:spPr>
        <p:txBody>
          <a:bodyPr/>
          <a:lstStyle/>
          <a:p>
            <a:endParaRPr lang="en-US" sz="2400" dirty="0" smtClean="0"/>
          </a:p>
        </p:txBody>
      </p:sp>
    </p:spTree>
    <p:extLst>
      <p:ext uri="{BB962C8B-B14F-4D97-AF65-F5344CB8AC3E}">
        <p14:creationId xmlns:p14="http://schemas.microsoft.com/office/powerpoint/2010/main" val="2207420121"/>
      </p:ext>
    </p:extLst>
  </p:cSld>
  <p:clrMapOvr>
    <a:masterClrMapping/>
  </p:clrMapOvr>
</p:notes>
</file>

<file path=ppt/notesSlides/notesSlide1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3"/>
          <p:cNvSpPr txBox="1">
            <a:spLocks noGrp="1" noChangeArrowheads="1"/>
          </p:cNvSpPr>
          <p:nvPr/>
        </p:nvSpPr>
        <p:spPr bwMode="auto">
          <a:xfrm>
            <a:off x="3085167" y="9046822"/>
            <a:ext cx="690779" cy="247989"/>
          </a:xfrm>
          <a:prstGeom prst="rect">
            <a:avLst/>
          </a:prstGeom>
          <a:noFill/>
          <a:ln w="9525">
            <a:noFill/>
            <a:miter lim="800000"/>
            <a:headEnd/>
            <a:tailEnd/>
          </a:ln>
        </p:spPr>
        <p:txBody>
          <a:bodyPr lIns="45882" tIns="46494" rIns="45882" bIns="46494" anchor="b">
            <a:spAutoFit/>
          </a:bodyPr>
          <a:lstStyle/>
          <a:p>
            <a:pPr algn="ctr" defTabSz="930275"/>
            <a:fld id="{2B7B4AF2-885E-4590-9F62-EC63C2F56F96}" type="slidenum">
              <a:rPr lang="en-US" sz="1000"/>
              <a:pPr algn="ctr" defTabSz="930275"/>
              <a:t>196</a:t>
            </a:fld>
            <a:endParaRPr lang="en-US" sz="1000"/>
          </a:p>
        </p:txBody>
      </p:sp>
      <p:sp>
        <p:nvSpPr>
          <p:cNvPr id="237571" name="Rectangle 2"/>
          <p:cNvSpPr>
            <a:spLocks noGrp="1" noRot="1" noChangeAspect="1" noChangeArrowheads="1" noTextEdit="1"/>
          </p:cNvSpPr>
          <p:nvPr>
            <p:ph type="sldImg"/>
          </p:nvPr>
        </p:nvSpPr>
        <p:spPr>
          <a:ln/>
        </p:spPr>
      </p:sp>
      <p:sp>
        <p:nvSpPr>
          <p:cNvPr id="237572" name="Rectangle 3"/>
          <p:cNvSpPr>
            <a:spLocks noGrp="1" noChangeArrowheads="1"/>
          </p:cNvSpPr>
          <p:nvPr>
            <p:ph type="body" idx="1"/>
          </p:nvPr>
        </p:nvSpPr>
        <p:spPr>
          <a:noFill/>
          <a:ln/>
        </p:spPr>
        <p:txBody>
          <a:bodyPr/>
          <a:lstStyle/>
          <a:p>
            <a:endParaRPr lang="en-US" sz="2400" dirty="0" smtClean="0"/>
          </a:p>
        </p:txBody>
      </p:sp>
    </p:spTree>
    <p:extLst>
      <p:ext uri="{BB962C8B-B14F-4D97-AF65-F5344CB8AC3E}">
        <p14:creationId xmlns:p14="http://schemas.microsoft.com/office/powerpoint/2010/main" val="4187610443"/>
      </p:ext>
    </p:extLst>
  </p:cSld>
  <p:clrMapOvr>
    <a:masterClrMapping/>
  </p:clrMapOvr>
</p:notes>
</file>

<file path=ppt/notesSlides/notesSlide1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Rectangle 3"/>
          <p:cNvSpPr>
            <a:spLocks noGrp="1" noChangeArrowheads="1"/>
          </p:cNvSpPr>
          <p:nvPr>
            <p:ph type="sldNum" sz="quarter" idx="5"/>
          </p:nvPr>
        </p:nvSpPr>
        <p:spPr/>
        <p:txBody>
          <a:bodyPr/>
          <a:lstStyle/>
          <a:p>
            <a:pPr>
              <a:defRPr/>
            </a:pPr>
            <a:fld id="{F426AC5C-5A9A-499C-AB4F-C9EEC46BE5D7}" type="slidenum">
              <a:rPr lang="en-US" smtClean="0"/>
              <a:pPr>
                <a:defRPr/>
              </a:pPr>
              <a:t>198</a:t>
            </a:fld>
            <a:endParaRPr lang="en-US" smtClean="0"/>
          </a:p>
        </p:txBody>
      </p:sp>
      <p:sp>
        <p:nvSpPr>
          <p:cNvPr id="258051" name="Rectangle 2"/>
          <p:cNvSpPr>
            <a:spLocks noGrp="1" noRot="1" noChangeAspect="1" noChangeArrowheads="1" noTextEdit="1"/>
          </p:cNvSpPr>
          <p:nvPr>
            <p:ph type="sldImg"/>
          </p:nvPr>
        </p:nvSpPr>
        <p:spPr>
          <a:ln/>
        </p:spPr>
      </p:sp>
      <p:sp>
        <p:nvSpPr>
          <p:cNvPr id="25805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85495094"/>
      </p:ext>
    </p:extLst>
  </p:cSld>
  <p:clrMapOvr>
    <a:masterClrMapping/>
  </p:clrMapOvr>
</p:notes>
</file>

<file path=ppt/notesSlides/notesSlide1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730" name="Rectangle 3"/>
          <p:cNvSpPr>
            <a:spLocks noGrp="1" noChangeArrowheads="1"/>
          </p:cNvSpPr>
          <p:nvPr>
            <p:ph type="sldNum" sz="quarter" idx="5"/>
          </p:nvPr>
        </p:nvSpPr>
        <p:spPr/>
        <p:txBody>
          <a:bodyPr/>
          <a:lstStyle/>
          <a:p>
            <a:pPr>
              <a:defRPr/>
            </a:pPr>
            <a:fld id="{EA3D68F1-0777-4B1E-A52C-51505E82C0DB}" type="slidenum">
              <a:rPr lang="en-US" smtClean="0"/>
              <a:pPr>
                <a:defRPr/>
              </a:pPr>
              <a:t>199</a:t>
            </a:fld>
            <a:endParaRPr lang="en-US" smtClean="0"/>
          </a:p>
        </p:txBody>
      </p:sp>
      <p:sp>
        <p:nvSpPr>
          <p:cNvPr id="292867" name="Rectangle 2"/>
          <p:cNvSpPr>
            <a:spLocks noGrp="1" noRot="1" noChangeAspect="1" noChangeArrowheads="1" noTextEdit="1"/>
          </p:cNvSpPr>
          <p:nvPr>
            <p:ph type="sldImg"/>
          </p:nvPr>
        </p:nvSpPr>
        <p:spPr>
          <a:ln/>
        </p:spPr>
      </p:sp>
      <p:sp>
        <p:nvSpPr>
          <p:cNvPr id="29286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9389169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
          <p:cNvSpPr txBox="1">
            <a:spLocks noGrp="1" noChangeArrowheads="1"/>
          </p:cNvSpPr>
          <p:nvPr/>
        </p:nvSpPr>
        <p:spPr bwMode="auto">
          <a:xfrm>
            <a:off x="3148013" y="9037638"/>
            <a:ext cx="7048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887" tIns="46499" rIns="45887" bIns="46499" anchor="b">
            <a:spAutoFit/>
          </a:bodyPr>
          <a:lstStyle>
            <a:lvl1pPr defTabSz="930275">
              <a:lnSpc>
                <a:spcPct val="90000"/>
              </a:lnSpc>
              <a:spcBef>
                <a:spcPct val="100000"/>
              </a:spcBef>
              <a:buClr>
                <a:srgbClr val="008080"/>
              </a:buClr>
              <a:buSzPct val="85000"/>
              <a:buFont typeface="Wingdings" panose="05000000000000000000" pitchFamily="2" charset="2"/>
              <a:buChar char="n"/>
              <a:defRPr sz="1400">
                <a:solidFill>
                  <a:schemeClr val="tx1"/>
                </a:solidFill>
                <a:latin typeface="Arial" panose="020B0604020202020204" pitchFamily="34" charset="0"/>
              </a:defRPr>
            </a:lvl1pPr>
            <a:lvl2pPr marL="742950" indent="-285750" defTabSz="930275">
              <a:lnSpc>
                <a:spcPct val="90000"/>
              </a:lnSpc>
              <a:spcBef>
                <a:spcPct val="50000"/>
              </a:spcBef>
              <a:buClr>
                <a:srgbClr val="008080"/>
              </a:buClr>
              <a:buFont typeface="Wingdings" panose="05000000000000000000" pitchFamily="2" charset="2"/>
              <a:buChar char="w"/>
              <a:defRPr sz="1200">
                <a:solidFill>
                  <a:schemeClr val="tx1"/>
                </a:solidFill>
                <a:latin typeface="Arial" panose="020B0604020202020204" pitchFamily="34" charset="0"/>
              </a:defRPr>
            </a:lvl2pPr>
            <a:lvl3pPr marL="1143000" indent="-228600" defTabSz="930275">
              <a:lnSpc>
                <a:spcPct val="90000"/>
              </a:lnSpc>
              <a:spcBef>
                <a:spcPct val="25000"/>
              </a:spcBef>
              <a:buClr>
                <a:srgbClr val="008080"/>
              </a:buClr>
              <a:buFont typeface="Arial" panose="020B0604020202020204" pitchFamily="34" charset="0"/>
              <a:buChar char="–"/>
              <a:defRPr sz="1200">
                <a:solidFill>
                  <a:schemeClr val="tx1"/>
                </a:solidFill>
                <a:latin typeface="Arial" panose="020B0604020202020204" pitchFamily="34" charset="0"/>
              </a:defRPr>
            </a:lvl3pPr>
            <a:lvl4pPr marL="1600200" indent="-228600" defTabSz="930275">
              <a:lnSpc>
                <a:spcPct val="90000"/>
              </a:lnSpc>
              <a:spcBef>
                <a:spcPct val="15000"/>
              </a:spcBef>
              <a:buClr>
                <a:srgbClr val="008080"/>
              </a:buClr>
              <a:buFont typeface="Wingdings" panose="05000000000000000000" pitchFamily="2" charset="2"/>
              <a:buChar char="§"/>
              <a:defRPr sz="1200">
                <a:solidFill>
                  <a:schemeClr val="tx1"/>
                </a:solidFill>
                <a:latin typeface="Arial" panose="020B0604020202020204" pitchFamily="34" charset="0"/>
              </a:defRPr>
            </a:lvl4pPr>
            <a:lvl5pPr marL="2057400" indent="-228600" defTabSz="930275">
              <a:lnSpc>
                <a:spcPct val="90000"/>
              </a:lnSpc>
              <a:spcBef>
                <a:spcPct val="15000"/>
              </a:spcBef>
              <a:buClr>
                <a:srgbClr val="008080"/>
              </a:buClr>
              <a:buChar char="–"/>
              <a:defRPr sz="1200">
                <a:solidFill>
                  <a:schemeClr val="tx1"/>
                </a:solidFill>
                <a:latin typeface="Arial" panose="020B0604020202020204" pitchFamily="34" charset="0"/>
              </a:defRPr>
            </a:lvl5pPr>
            <a:lvl6pPr marL="25146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6pPr>
            <a:lvl7pPr marL="29718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7pPr>
            <a:lvl8pPr marL="34290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8pPr>
            <a:lvl9pPr marL="38862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9pPr>
          </a:lstStyle>
          <a:p>
            <a:pPr algn="ctr" eaLnBrk="1" hangingPunct="1">
              <a:lnSpc>
                <a:spcPct val="100000"/>
              </a:lnSpc>
              <a:spcBef>
                <a:spcPct val="0"/>
              </a:spcBef>
              <a:buClrTx/>
              <a:buSzTx/>
              <a:buFontTx/>
              <a:buNone/>
            </a:pPr>
            <a:fld id="{8614718A-F8BE-4253-9F90-AF76547BEB87}" type="slidenum">
              <a:rPr lang="en-US" altLang="en-US" sz="1000"/>
              <a:pPr algn="ctr" eaLnBrk="1" hangingPunct="1">
                <a:lnSpc>
                  <a:spcPct val="100000"/>
                </a:lnSpc>
                <a:spcBef>
                  <a:spcPct val="0"/>
                </a:spcBef>
                <a:buClrTx/>
                <a:buSzTx/>
                <a:buFontTx/>
                <a:buNone/>
              </a:pPr>
              <a:t>18</a:t>
            </a:fld>
            <a:endParaRPr lang="en-US" altLang="en-US" sz="1000"/>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4145868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txBox="1">
            <a:spLocks noGrp="1" noChangeArrowheads="1"/>
          </p:cNvSpPr>
          <p:nvPr/>
        </p:nvSpPr>
        <p:spPr bwMode="auto">
          <a:xfrm>
            <a:off x="3148013" y="9037638"/>
            <a:ext cx="7048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887" tIns="46499" rIns="45887" bIns="46499" anchor="b">
            <a:spAutoFit/>
          </a:bodyPr>
          <a:lstStyle>
            <a:lvl1pPr defTabSz="930275">
              <a:lnSpc>
                <a:spcPct val="90000"/>
              </a:lnSpc>
              <a:spcBef>
                <a:spcPct val="100000"/>
              </a:spcBef>
              <a:buClr>
                <a:srgbClr val="008080"/>
              </a:buClr>
              <a:buSzPct val="85000"/>
              <a:buFont typeface="Wingdings" panose="05000000000000000000" pitchFamily="2" charset="2"/>
              <a:buChar char="n"/>
              <a:defRPr sz="1400">
                <a:solidFill>
                  <a:schemeClr val="tx1"/>
                </a:solidFill>
                <a:latin typeface="Arial" panose="020B0604020202020204" pitchFamily="34" charset="0"/>
              </a:defRPr>
            </a:lvl1pPr>
            <a:lvl2pPr marL="742950" indent="-285750" defTabSz="930275">
              <a:lnSpc>
                <a:spcPct val="90000"/>
              </a:lnSpc>
              <a:spcBef>
                <a:spcPct val="50000"/>
              </a:spcBef>
              <a:buClr>
                <a:srgbClr val="008080"/>
              </a:buClr>
              <a:buFont typeface="Wingdings" panose="05000000000000000000" pitchFamily="2" charset="2"/>
              <a:buChar char="w"/>
              <a:defRPr sz="1200">
                <a:solidFill>
                  <a:schemeClr val="tx1"/>
                </a:solidFill>
                <a:latin typeface="Arial" panose="020B0604020202020204" pitchFamily="34" charset="0"/>
              </a:defRPr>
            </a:lvl2pPr>
            <a:lvl3pPr marL="1143000" indent="-228600" defTabSz="930275">
              <a:lnSpc>
                <a:spcPct val="90000"/>
              </a:lnSpc>
              <a:spcBef>
                <a:spcPct val="25000"/>
              </a:spcBef>
              <a:buClr>
                <a:srgbClr val="008080"/>
              </a:buClr>
              <a:buFont typeface="Arial" panose="020B0604020202020204" pitchFamily="34" charset="0"/>
              <a:buChar char="–"/>
              <a:defRPr sz="1200">
                <a:solidFill>
                  <a:schemeClr val="tx1"/>
                </a:solidFill>
                <a:latin typeface="Arial" panose="020B0604020202020204" pitchFamily="34" charset="0"/>
              </a:defRPr>
            </a:lvl3pPr>
            <a:lvl4pPr marL="1600200" indent="-228600" defTabSz="930275">
              <a:lnSpc>
                <a:spcPct val="90000"/>
              </a:lnSpc>
              <a:spcBef>
                <a:spcPct val="15000"/>
              </a:spcBef>
              <a:buClr>
                <a:srgbClr val="008080"/>
              </a:buClr>
              <a:buFont typeface="Wingdings" panose="05000000000000000000" pitchFamily="2" charset="2"/>
              <a:buChar char="§"/>
              <a:defRPr sz="1200">
                <a:solidFill>
                  <a:schemeClr val="tx1"/>
                </a:solidFill>
                <a:latin typeface="Arial" panose="020B0604020202020204" pitchFamily="34" charset="0"/>
              </a:defRPr>
            </a:lvl4pPr>
            <a:lvl5pPr marL="2057400" indent="-228600" defTabSz="930275">
              <a:lnSpc>
                <a:spcPct val="90000"/>
              </a:lnSpc>
              <a:spcBef>
                <a:spcPct val="15000"/>
              </a:spcBef>
              <a:buClr>
                <a:srgbClr val="008080"/>
              </a:buClr>
              <a:buChar char="–"/>
              <a:defRPr sz="1200">
                <a:solidFill>
                  <a:schemeClr val="tx1"/>
                </a:solidFill>
                <a:latin typeface="Arial" panose="020B0604020202020204" pitchFamily="34" charset="0"/>
              </a:defRPr>
            </a:lvl5pPr>
            <a:lvl6pPr marL="25146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6pPr>
            <a:lvl7pPr marL="29718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7pPr>
            <a:lvl8pPr marL="34290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8pPr>
            <a:lvl9pPr marL="38862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9pPr>
          </a:lstStyle>
          <a:p>
            <a:pPr algn="ctr" eaLnBrk="1" hangingPunct="1">
              <a:lnSpc>
                <a:spcPct val="100000"/>
              </a:lnSpc>
              <a:spcBef>
                <a:spcPct val="0"/>
              </a:spcBef>
              <a:buClrTx/>
              <a:buSzTx/>
              <a:buFontTx/>
              <a:buNone/>
            </a:pPr>
            <a:fld id="{4AF3BA7D-97A5-48B7-9673-3C73F1A75348}" type="slidenum">
              <a:rPr lang="en-US" altLang="en-US" sz="1000"/>
              <a:pPr algn="ctr" eaLnBrk="1" hangingPunct="1">
                <a:lnSpc>
                  <a:spcPct val="100000"/>
                </a:lnSpc>
                <a:spcBef>
                  <a:spcPct val="0"/>
                </a:spcBef>
                <a:buClrTx/>
                <a:buSzTx/>
                <a:buFontTx/>
                <a:buNone/>
              </a:pPr>
              <a:t>19</a:t>
            </a:fld>
            <a:endParaRPr lang="en-US" altLang="en-US" sz="1000"/>
          </a:p>
        </p:txBody>
      </p:sp>
      <p:sp>
        <p:nvSpPr>
          <p:cNvPr id="10243" name="Rectangle 2"/>
          <p:cNvSpPr>
            <a:spLocks noGrp="1" noRot="1" noChangeAspect="1" noChangeArrowheads="1" noTextEdit="1"/>
          </p:cNvSpPr>
          <p:nvPr>
            <p:ph type="sldImg"/>
          </p:nvPr>
        </p:nvSpPr>
        <p:spPr>
          <a:ln/>
        </p:spPr>
      </p:sp>
      <p:sp>
        <p:nvSpPr>
          <p:cNvPr id="102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28628446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178" name="Rectangle 3"/>
          <p:cNvSpPr>
            <a:spLocks noGrp="1" noChangeArrowheads="1"/>
          </p:cNvSpPr>
          <p:nvPr>
            <p:ph type="sldNum" sz="quarter" idx="5"/>
          </p:nvPr>
        </p:nvSpPr>
        <p:spPr/>
        <p:txBody>
          <a:bodyPr/>
          <a:lstStyle/>
          <a:p>
            <a:pPr>
              <a:defRPr/>
            </a:pPr>
            <a:fld id="{D788225C-6672-464D-A51D-0BCF5E1B6D7F}" type="slidenum">
              <a:rPr lang="en-US" smtClean="0"/>
              <a:pPr>
                <a:defRPr/>
              </a:pPr>
              <a:t>2</a:t>
            </a:fld>
            <a:endParaRPr lang="en-US" smtClean="0"/>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25244721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eaLnBrk="1" hangingPunct="1"/>
            <a:fld id="{D557BC03-C3D3-4E81-96F8-710AFD3D367A}" type="slidenum">
              <a:rPr lang="en-US" sz="1200">
                <a:latin typeface="Calibri" charset="0"/>
              </a:rPr>
              <a:pPr eaLnBrk="1" hangingPunct="1"/>
              <a:t>20</a:t>
            </a:fld>
            <a:endParaRPr lang="en-US" sz="1200">
              <a:latin typeface="Calibri" charset="0"/>
            </a:endParaRPr>
          </a:p>
        </p:txBody>
      </p:sp>
      <p:sp>
        <p:nvSpPr>
          <p:cNvPr id="1843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Tree>
    <p:extLst>
      <p:ext uri="{BB962C8B-B14F-4D97-AF65-F5344CB8AC3E}">
        <p14:creationId xmlns:p14="http://schemas.microsoft.com/office/powerpoint/2010/main" val="428830131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3"/>
          <p:cNvSpPr txBox="1">
            <a:spLocks noGrp="1" noChangeArrowheads="1"/>
          </p:cNvSpPr>
          <p:nvPr/>
        </p:nvSpPr>
        <p:spPr bwMode="auto">
          <a:xfrm>
            <a:off x="3148013" y="9037638"/>
            <a:ext cx="7048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887" tIns="46499" rIns="45887" bIns="46499" anchor="b">
            <a:spAutoFit/>
          </a:bodyPr>
          <a:lstStyle>
            <a:lvl1pPr defTabSz="930275">
              <a:lnSpc>
                <a:spcPct val="90000"/>
              </a:lnSpc>
              <a:spcBef>
                <a:spcPct val="100000"/>
              </a:spcBef>
              <a:buClr>
                <a:srgbClr val="008080"/>
              </a:buClr>
              <a:buSzPct val="85000"/>
              <a:buFont typeface="Wingdings" panose="05000000000000000000" pitchFamily="2" charset="2"/>
              <a:buChar char="n"/>
              <a:defRPr sz="1400">
                <a:solidFill>
                  <a:schemeClr val="tx1"/>
                </a:solidFill>
                <a:latin typeface="Arial" panose="020B0604020202020204" pitchFamily="34" charset="0"/>
              </a:defRPr>
            </a:lvl1pPr>
            <a:lvl2pPr marL="742950" indent="-285750" defTabSz="930275">
              <a:lnSpc>
                <a:spcPct val="90000"/>
              </a:lnSpc>
              <a:spcBef>
                <a:spcPct val="50000"/>
              </a:spcBef>
              <a:buClr>
                <a:srgbClr val="008080"/>
              </a:buClr>
              <a:buFont typeface="Wingdings" panose="05000000000000000000" pitchFamily="2" charset="2"/>
              <a:buChar char="w"/>
              <a:defRPr sz="1200">
                <a:solidFill>
                  <a:schemeClr val="tx1"/>
                </a:solidFill>
                <a:latin typeface="Arial" panose="020B0604020202020204" pitchFamily="34" charset="0"/>
              </a:defRPr>
            </a:lvl2pPr>
            <a:lvl3pPr marL="1143000" indent="-228600" defTabSz="930275">
              <a:lnSpc>
                <a:spcPct val="90000"/>
              </a:lnSpc>
              <a:spcBef>
                <a:spcPct val="25000"/>
              </a:spcBef>
              <a:buClr>
                <a:srgbClr val="008080"/>
              </a:buClr>
              <a:buFont typeface="Arial" panose="020B0604020202020204" pitchFamily="34" charset="0"/>
              <a:buChar char="–"/>
              <a:defRPr sz="1200">
                <a:solidFill>
                  <a:schemeClr val="tx1"/>
                </a:solidFill>
                <a:latin typeface="Arial" panose="020B0604020202020204" pitchFamily="34" charset="0"/>
              </a:defRPr>
            </a:lvl3pPr>
            <a:lvl4pPr marL="1600200" indent="-228600" defTabSz="930275">
              <a:lnSpc>
                <a:spcPct val="90000"/>
              </a:lnSpc>
              <a:spcBef>
                <a:spcPct val="15000"/>
              </a:spcBef>
              <a:buClr>
                <a:srgbClr val="008080"/>
              </a:buClr>
              <a:buFont typeface="Wingdings" panose="05000000000000000000" pitchFamily="2" charset="2"/>
              <a:buChar char="§"/>
              <a:defRPr sz="1200">
                <a:solidFill>
                  <a:schemeClr val="tx1"/>
                </a:solidFill>
                <a:latin typeface="Arial" panose="020B0604020202020204" pitchFamily="34" charset="0"/>
              </a:defRPr>
            </a:lvl4pPr>
            <a:lvl5pPr marL="2057400" indent="-228600" defTabSz="930275">
              <a:lnSpc>
                <a:spcPct val="90000"/>
              </a:lnSpc>
              <a:spcBef>
                <a:spcPct val="15000"/>
              </a:spcBef>
              <a:buClr>
                <a:srgbClr val="008080"/>
              </a:buClr>
              <a:buChar char="–"/>
              <a:defRPr sz="1200">
                <a:solidFill>
                  <a:schemeClr val="tx1"/>
                </a:solidFill>
                <a:latin typeface="Arial" panose="020B0604020202020204" pitchFamily="34" charset="0"/>
              </a:defRPr>
            </a:lvl5pPr>
            <a:lvl6pPr marL="25146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6pPr>
            <a:lvl7pPr marL="29718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7pPr>
            <a:lvl8pPr marL="34290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8pPr>
            <a:lvl9pPr marL="38862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9pPr>
          </a:lstStyle>
          <a:p>
            <a:pPr algn="ctr" eaLnBrk="1" hangingPunct="1">
              <a:lnSpc>
                <a:spcPct val="100000"/>
              </a:lnSpc>
              <a:spcBef>
                <a:spcPct val="0"/>
              </a:spcBef>
              <a:buClrTx/>
              <a:buSzTx/>
              <a:buFontTx/>
              <a:buNone/>
            </a:pPr>
            <a:fld id="{4C26950A-9D1C-486F-9D4B-8BC4AE87697A}" type="slidenum">
              <a:rPr lang="en-US" altLang="en-US" sz="1000"/>
              <a:pPr algn="ctr" eaLnBrk="1" hangingPunct="1">
                <a:lnSpc>
                  <a:spcPct val="100000"/>
                </a:lnSpc>
                <a:spcBef>
                  <a:spcPct val="0"/>
                </a:spcBef>
                <a:buClrTx/>
                <a:buSzTx/>
                <a:buFontTx/>
                <a:buNone/>
              </a:pPr>
              <a:t>21</a:t>
            </a:fld>
            <a:endParaRPr lang="en-US" altLang="en-US" sz="1000"/>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202389977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3"/>
          <p:cNvSpPr txBox="1">
            <a:spLocks noGrp="1" noChangeArrowheads="1"/>
          </p:cNvSpPr>
          <p:nvPr/>
        </p:nvSpPr>
        <p:spPr bwMode="auto">
          <a:xfrm>
            <a:off x="3148013" y="9037638"/>
            <a:ext cx="7048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887" tIns="46499" rIns="45887" bIns="46499" anchor="b">
            <a:spAutoFit/>
          </a:bodyPr>
          <a:lstStyle>
            <a:lvl1pPr defTabSz="930275">
              <a:lnSpc>
                <a:spcPct val="90000"/>
              </a:lnSpc>
              <a:spcBef>
                <a:spcPct val="100000"/>
              </a:spcBef>
              <a:buClr>
                <a:srgbClr val="008080"/>
              </a:buClr>
              <a:buSzPct val="85000"/>
              <a:buFont typeface="Wingdings" panose="05000000000000000000" pitchFamily="2" charset="2"/>
              <a:buChar char="n"/>
              <a:defRPr sz="1400">
                <a:solidFill>
                  <a:schemeClr val="tx1"/>
                </a:solidFill>
                <a:latin typeface="Arial" panose="020B0604020202020204" pitchFamily="34" charset="0"/>
              </a:defRPr>
            </a:lvl1pPr>
            <a:lvl2pPr marL="742950" indent="-285750" defTabSz="930275">
              <a:lnSpc>
                <a:spcPct val="90000"/>
              </a:lnSpc>
              <a:spcBef>
                <a:spcPct val="50000"/>
              </a:spcBef>
              <a:buClr>
                <a:srgbClr val="008080"/>
              </a:buClr>
              <a:buFont typeface="Wingdings" panose="05000000000000000000" pitchFamily="2" charset="2"/>
              <a:buChar char="w"/>
              <a:defRPr sz="1200">
                <a:solidFill>
                  <a:schemeClr val="tx1"/>
                </a:solidFill>
                <a:latin typeface="Arial" panose="020B0604020202020204" pitchFamily="34" charset="0"/>
              </a:defRPr>
            </a:lvl2pPr>
            <a:lvl3pPr marL="1143000" indent="-228600" defTabSz="930275">
              <a:lnSpc>
                <a:spcPct val="90000"/>
              </a:lnSpc>
              <a:spcBef>
                <a:spcPct val="25000"/>
              </a:spcBef>
              <a:buClr>
                <a:srgbClr val="008080"/>
              </a:buClr>
              <a:buFont typeface="Arial" panose="020B0604020202020204" pitchFamily="34" charset="0"/>
              <a:buChar char="–"/>
              <a:defRPr sz="1200">
                <a:solidFill>
                  <a:schemeClr val="tx1"/>
                </a:solidFill>
                <a:latin typeface="Arial" panose="020B0604020202020204" pitchFamily="34" charset="0"/>
              </a:defRPr>
            </a:lvl3pPr>
            <a:lvl4pPr marL="1600200" indent="-228600" defTabSz="930275">
              <a:lnSpc>
                <a:spcPct val="90000"/>
              </a:lnSpc>
              <a:spcBef>
                <a:spcPct val="15000"/>
              </a:spcBef>
              <a:buClr>
                <a:srgbClr val="008080"/>
              </a:buClr>
              <a:buFont typeface="Wingdings" panose="05000000000000000000" pitchFamily="2" charset="2"/>
              <a:buChar char="§"/>
              <a:defRPr sz="1200">
                <a:solidFill>
                  <a:schemeClr val="tx1"/>
                </a:solidFill>
                <a:latin typeface="Arial" panose="020B0604020202020204" pitchFamily="34" charset="0"/>
              </a:defRPr>
            </a:lvl4pPr>
            <a:lvl5pPr marL="2057400" indent="-228600" defTabSz="930275">
              <a:lnSpc>
                <a:spcPct val="90000"/>
              </a:lnSpc>
              <a:spcBef>
                <a:spcPct val="15000"/>
              </a:spcBef>
              <a:buClr>
                <a:srgbClr val="008080"/>
              </a:buClr>
              <a:buChar char="–"/>
              <a:defRPr sz="1200">
                <a:solidFill>
                  <a:schemeClr val="tx1"/>
                </a:solidFill>
                <a:latin typeface="Arial" panose="020B0604020202020204" pitchFamily="34" charset="0"/>
              </a:defRPr>
            </a:lvl5pPr>
            <a:lvl6pPr marL="25146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6pPr>
            <a:lvl7pPr marL="29718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7pPr>
            <a:lvl8pPr marL="34290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8pPr>
            <a:lvl9pPr marL="38862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9pPr>
          </a:lstStyle>
          <a:p>
            <a:pPr algn="ctr" eaLnBrk="1" hangingPunct="1">
              <a:lnSpc>
                <a:spcPct val="100000"/>
              </a:lnSpc>
              <a:spcBef>
                <a:spcPct val="0"/>
              </a:spcBef>
              <a:buClrTx/>
              <a:buSzTx/>
              <a:buFontTx/>
              <a:buNone/>
            </a:pPr>
            <a:fld id="{39A91FA4-D6E0-4E9A-B263-97B6971F1C18}" type="slidenum">
              <a:rPr lang="en-US" altLang="en-US" sz="1000"/>
              <a:pPr algn="ctr" eaLnBrk="1" hangingPunct="1">
                <a:lnSpc>
                  <a:spcPct val="100000"/>
                </a:lnSpc>
                <a:spcBef>
                  <a:spcPct val="0"/>
                </a:spcBef>
                <a:buClrTx/>
                <a:buSzTx/>
                <a:buFontTx/>
                <a:buNone/>
              </a:pPr>
              <a:t>22</a:t>
            </a:fld>
            <a:endParaRPr lang="en-US" altLang="en-US" sz="1000"/>
          </a:p>
        </p:txBody>
      </p:sp>
      <p:sp>
        <p:nvSpPr>
          <p:cNvPr id="14339" name="Rectangle 2"/>
          <p:cNvSpPr>
            <a:spLocks noGrp="1" noRot="1" noChangeAspect="1" noChangeArrowheads="1" noTextEdit="1"/>
          </p:cNvSpPr>
          <p:nvPr>
            <p:ph type="sldImg"/>
          </p:nvPr>
        </p:nvSpPr>
        <p:spPr>
          <a:ln/>
        </p:spPr>
      </p:sp>
      <p:sp>
        <p:nvSpPr>
          <p:cNvPr id="143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191125084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3"/>
          <p:cNvSpPr txBox="1">
            <a:spLocks noGrp="1" noChangeArrowheads="1"/>
          </p:cNvSpPr>
          <p:nvPr/>
        </p:nvSpPr>
        <p:spPr bwMode="auto">
          <a:xfrm>
            <a:off x="3148013" y="9037638"/>
            <a:ext cx="7048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887" tIns="46499" rIns="45887" bIns="46499" anchor="b">
            <a:spAutoFit/>
          </a:bodyPr>
          <a:lstStyle>
            <a:lvl1pPr defTabSz="930275">
              <a:lnSpc>
                <a:spcPct val="90000"/>
              </a:lnSpc>
              <a:spcBef>
                <a:spcPct val="100000"/>
              </a:spcBef>
              <a:buClr>
                <a:srgbClr val="008080"/>
              </a:buClr>
              <a:buSzPct val="85000"/>
              <a:buFont typeface="Wingdings" panose="05000000000000000000" pitchFamily="2" charset="2"/>
              <a:buChar char="n"/>
              <a:defRPr sz="1400">
                <a:solidFill>
                  <a:schemeClr val="tx1"/>
                </a:solidFill>
                <a:latin typeface="Arial" panose="020B0604020202020204" pitchFamily="34" charset="0"/>
              </a:defRPr>
            </a:lvl1pPr>
            <a:lvl2pPr marL="742950" indent="-285750" defTabSz="930275">
              <a:lnSpc>
                <a:spcPct val="90000"/>
              </a:lnSpc>
              <a:spcBef>
                <a:spcPct val="50000"/>
              </a:spcBef>
              <a:buClr>
                <a:srgbClr val="008080"/>
              </a:buClr>
              <a:buFont typeface="Wingdings" panose="05000000000000000000" pitchFamily="2" charset="2"/>
              <a:buChar char="w"/>
              <a:defRPr sz="1200">
                <a:solidFill>
                  <a:schemeClr val="tx1"/>
                </a:solidFill>
                <a:latin typeface="Arial" panose="020B0604020202020204" pitchFamily="34" charset="0"/>
              </a:defRPr>
            </a:lvl2pPr>
            <a:lvl3pPr marL="1143000" indent="-228600" defTabSz="930275">
              <a:lnSpc>
                <a:spcPct val="90000"/>
              </a:lnSpc>
              <a:spcBef>
                <a:spcPct val="25000"/>
              </a:spcBef>
              <a:buClr>
                <a:srgbClr val="008080"/>
              </a:buClr>
              <a:buFont typeface="Arial" panose="020B0604020202020204" pitchFamily="34" charset="0"/>
              <a:buChar char="–"/>
              <a:defRPr sz="1200">
                <a:solidFill>
                  <a:schemeClr val="tx1"/>
                </a:solidFill>
                <a:latin typeface="Arial" panose="020B0604020202020204" pitchFamily="34" charset="0"/>
              </a:defRPr>
            </a:lvl3pPr>
            <a:lvl4pPr marL="1600200" indent="-228600" defTabSz="930275">
              <a:lnSpc>
                <a:spcPct val="90000"/>
              </a:lnSpc>
              <a:spcBef>
                <a:spcPct val="15000"/>
              </a:spcBef>
              <a:buClr>
                <a:srgbClr val="008080"/>
              </a:buClr>
              <a:buFont typeface="Wingdings" panose="05000000000000000000" pitchFamily="2" charset="2"/>
              <a:buChar char="§"/>
              <a:defRPr sz="1200">
                <a:solidFill>
                  <a:schemeClr val="tx1"/>
                </a:solidFill>
                <a:latin typeface="Arial" panose="020B0604020202020204" pitchFamily="34" charset="0"/>
              </a:defRPr>
            </a:lvl4pPr>
            <a:lvl5pPr marL="2057400" indent="-228600" defTabSz="930275">
              <a:lnSpc>
                <a:spcPct val="90000"/>
              </a:lnSpc>
              <a:spcBef>
                <a:spcPct val="15000"/>
              </a:spcBef>
              <a:buClr>
                <a:srgbClr val="008080"/>
              </a:buClr>
              <a:buChar char="–"/>
              <a:defRPr sz="1200">
                <a:solidFill>
                  <a:schemeClr val="tx1"/>
                </a:solidFill>
                <a:latin typeface="Arial" panose="020B0604020202020204" pitchFamily="34" charset="0"/>
              </a:defRPr>
            </a:lvl5pPr>
            <a:lvl6pPr marL="25146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6pPr>
            <a:lvl7pPr marL="29718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7pPr>
            <a:lvl8pPr marL="34290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8pPr>
            <a:lvl9pPr marL="38862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9pPr>
          </a:lstStyle>
          <a:p>
            <a:pPr algn="ctr" eaLnBrk="1" hangingPunct="1">
              <a:lnSpc>
                <a:spcPct val="100000"/>
              </a:lnSpc>
              <a:spcBef>
                <a:spcPct val="0"/>
              </a:spcBef>
              <a:buClrTx/>
              <a:buSzTx/>
              <a:buFontTx/>
              <a:buNone/>
            </a:pPr>
            <a:fld id="{E0AEE1D0-937E-4592-9541-25EA7ED22F02}" type="slidenum">
              <a:rPr lang="en-US" altLang="en-US" sz="1000"/>
              <a:pPr algn="ctr" eaLnBrk="1" hangingPunct="1">
                <a:lnSpc>
                  <a:spcPct val="100000"/>
                </a:lnSpc>
                <a:spcBef>
                  <a:spcPct val="0"/>
                </a:spcBef>
                <a:buClrTx/>
                <a:buSzTx/>
                <a:buFontTx/>
                <a:buNone/>
              </a:pPr>
              <a:t>23</a:t>
            </a:fld>
            <a:endParaRPr lang="en-US" altLang="en-US" sz="1000"/>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408796290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3"/>
          <p:cNvSpPr txBox="1">
            <a:spLocks noGrp="1" noChangeArrowheads="1"/>
          </p:cNvSpPr>
          <p:nvPr/>
        </p:nvSpPr>
        <p:spPr bwMode="auto">
          <a:xfrm>
            <a:off x="3148013" y="9037638"/>
            <a:ext cx="7048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887" tIns="46499" rIns="45887" bIns="46499" anchor="b">
            <a:spAutoFit/>
          </a:bodyPr>
          <a:lstStyle>
            <a:lvl1pPr defTabSz="930275">
              <a:lnSpc>
                <a:spcPct val="90000"/>
              </a:lnSpc>
              <a:spcBef>
                <a:spcPct val="100000"/>
              </a:spcBef>
              <a:buClr>
                <a:srgbClr val="008080"/>
              </a:buClr>
              <a:buSzPct val="85000"/>
              <a:buFont typeface="Wingdings" panose="05000000000000000000" pitchFamily="2" charset="2"/>
              <a:buChar char="n"/>
              <a:defRPr sz="1400">
                <a:solidFill>
                  <a:schemeClr val="tx1"/>
                </a:solidFill>
                <a:latin typeface="Arial" panose="020B0604020202020204" pitchFamily="34" charset="0"/>
              </a:defRPr>
            </a:lvl1pPr>
            <a:lvl2pPr marL="742950" indent="-285750" defTabSz="930275">
              <a:lnSpc>
                <a:spcPct val="90000"/>
              </a:lnSpc>
              <a:spcBef>
                <a:spcPct val="50000"/>
              </a:spcBef>
              <a:buClr>
                <a:srgbClr val="008080"/>
              </a:buClr>
              <a:buFont typeface="Wingdings" panose="05000000000000000000" pitchFamily="2" charset="2"/>
              <a:buChar char="w"/>
              <a:defRPr sz="1200">
                <a:solidFill>
                  <a:schemeClr val="tx1"/>
                </a:solidFill>
                <a:latin typeface="Arial" panose="020B0604020202020204" pitchFamily="34" charset="0"/>
              </a:defRPr>
            </a:lvl2pPr>
            <a:lvl3pPr marL="1143000" indent="-228600" defTabSz="930275">
              <a:lnSpc>
                <a:spcPct val="90000"/>
              </a:lnSpc>
              <a:spcBef>
                <a:spcPct val="25000"/>
              </a:spcBef>
              <a:buClr>
                <a:srgbClr val="008080"/>
              </a:buClr>
              <a:buFont typeface="Arial" panose="020B0604020202020204" pitchFamily="34" charset="0"/>
              <a:buChar char="–"/>
              <a:defRPr sz="1200">
                <a:solidFill>
                  <a:schemeClr val="tx1"/>
                </a:solidFill>
                <a:latin typeface="Arial" panose="020B0604020202020204" pitchFamily="34" charset="0"/>
              </a:defRPr>
            </a:lvl3pPr>
            <a:lvl4pPr marL="1600200" indent="-228600" defTabSz="930275">
              <a:lnSpc>
                <a:spcPct val="90000"/>
              </a:lnSpc>
              <a:spcBef>
                <a:spcPct val="15000"/>
              </a:spcBef>
              <a:buClr>
                <a:srgbClr val="008080"/>
              </a:buClr>
              <a:buFont typeface="Wingdings" panose="05000000000000000000" pitchFamily="2" charset="2"/>
              <a:buChar char="§"/>
              <a:defRPr sz="1200">
                <a:solidFill>
                  <a:schemeClr val="tx1"/>
                </a:solidFill>
                <a:latin typeface="Arial" panose="020B0604020202020204" pitchFamily="34" charset="0"/>
              </a:defRPr>
            </a:lvl4pPr>
            <a:lvl5pPr marL="2057400" indent="-228600" defTabSz="930275">
              <a:lnSpc>
                <a:spcPct val="90000"/>
              </a:lnSpc>
              <a:spcBef>
                <a:spcPct val="15000"/>
              </a:spcBef>
              <a:buClr>
                <a:srgbClr val="008080"/>
              </a:buClr>
              <a:buChar char="–"/>
              <a:defRPr sz="1200">
                <a:solidFill>
                  <a:schemeClr val="tx1"/>
                </a:solidFill>
                <a:latin typeface="Arial" panose="020B0604020202020204" pitchFamily="34" charset="0"/>
              </a:defRPr>
            </a:lvl5pPr>
            <a:lvl6pPr marL="25146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6pPr>
            <a:lvl7pPr marL="29718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7pPr>
            <a:lvl8pPr marL="34290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8pPr>
            <a:lvl9pPr marL="38862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9pPr>
          </a:lstStyle>
          <a:p>
            <a:pPr algn="ctr" eaLnBrk="1" hangingPunct="1">
              <a:lnSpc>
                <a:spcPct val="100000"/>
              </a:lnSpc>
              <a:spcBef>
                <a:spcPct val="0"/>
              </a:spcBef>
              <a:buClrTx/>
              <a:buSzTx/>
              <a:buFontTx/>
              <a:buNone/>
            </a:pPr>
            <a:fld id="{6E0D4A75-2CB5-4903-BF00-973C2125A717}" type="slidenum">
              <a:rPr lang="en-US" altLang="en-US" sz="1000"/>
              <a:pPr algn="ctr" eaLnBrk="1" hangingPunct="1">
                <a:lnSpc>
                  <a:spcPct val="100000"/>
                </a:lnSpc>
                <a:spcBef>
                  <a:spcPct val="0"/>
                </a:spcBef>
                <a:buClrTx/>
                <a:buSzTx/>
                <a:buFontTx/>
                <a:buNone/>
              </a:pPr>
              <a:t>24</a:t>
            </a:fld>
            <a:endParaRPr lang="en-US" altLang="en-US" sz="1000"/>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100424652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Rot="1" noChangeAspect="1" noChangeArrowheads="1" noTextEdit="1"/>
          </p:cNvSpPr>
          <p:nvPr>
            <p:ph type="sldImg"/>
          </p:nvPr>
        </p:nvSpPr>
        <p:spPr>
          <a:xfrm>
            <a:off x="1177925" y="696913"/>
            <a:ext cx="4641850" cy="3481387"/>
          </a:xfrm>
          <a:ln/>
        </p:spPr>
      </p:sp>
      <p:sp>
        <p:nvSpPr>
          <p:cNvPr id="20483" name="Rectangle 3"/>
          <p:cNvSpPr>
            <a:spLocks noGrp="1" noChangeArrowheads="1"/>
          </p:cNvSpPr>
          <p:nvPr>
            <p:ph type="body" idx="1"/>
          </p:nvPr>
        </p:nvSpPr>
        <p:spPr>
          <a:xfrm>
            <a:off x="700088" y="4410075"/>
            <a:ext cx="5597525" cy="41767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13244684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Rot="1" noChangeAspect="1" noChangeArrowheads="1" noTextEdit="1"/>
          </p:cNvSpPr>
          <p:nvPr>
            <p:ph type="sldImg"/>
          </p:nvPr>
        </p:nvSpPr>
        <p:spPr>
          <a:xfrm>
            <a:off x="1177925" y="696913"/>
            <a:ext cx="4641850" cy="3481387"/>
          </a:xfrm>
          <a:ln/>
        </p:spPr>
      </p:sp>
      <p:sp>
        <p:nvSpPr>
          <p:cNvPr id="22531" name="Rectangle 3"/>
          <p:cNvSpPr>
            <a:spLocks noGrp="1" noChangeArrowheads="1"/>
          </p:cNvSpPr>
          <p:nvPr>
            <p:ph type="body" idx="1"/>
          </p:nvPr>
        </p:nvSpPr>
        <p:spPr>
          <a:xfrm>
            <a:off x="700088" y="4410075"/>
            <a:ext cx="5597525" cy="41767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180570443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3"/>
          <p:cNvSpPr>
            <a:spLocks noGrp="1" noChangeArrowheads="1"/>
          </p:cNvSpPr>
          <p:nvPr>
            <p:ph type="sldNum" sz="quarter" idx="5"/>
          </p:nvPr>
        </p:nvSpPr>
        <p:spPr>
          <a:xfrm>
            <a:off x="3148013" y="9034463"/>
            <a:ext cx="704850" cy="2476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lnSpc>
                <a:spcPct val="90000"/>
              </a:lnSpc>
              <a:spcBef>
                <a:spcPct val="100000"/>
              </a:spcBef>
              <a:buClr>
                <a:srgbClr val="008080"/>
              </a:buClr>
              <a:buSzPct val="85000"/>
              <a:buFont typeface="Wingdings" panose="05000000000000000000" pitchFamily="2" charset="2"/>
              <a:buChar char="n"/>
              <a:defRPr sz="1400">
                <a:solidFill>
                  <a:schemeClr val="tx1"/>
                </a:solidFill>
                <a:latin typeface="Arial" panose="020B0604020202020204" pitchFamily="34" charset="0"/>
              </a:defRPr>
            </a:lvl1pPr>
            <a:lvl2pPr marL="742950" indent="-285750" defTabSz="930275">
              <a:lnSpc>
                <a:spcPct val="90000"/>
              </a:lnSpc>
              <a:spcBef>
                <a:spcPct val="50000"/>
              </a:spcBef>
              <a:buClr>
                <a:srgbClr val="008080"/>
              </a:buClr>
              <a:buFont typeface="Wingdings" panose="05000000000000000000" pitchFamily="2" charset="2"/>
              <a:buChar char="w"/>
              <a:defRPr sz="1200">
                <a:solidFill>
                  <a:schemeClr val="tx1"/>
                </a:solidFill>
                <a:latin typeface="Arial" panose="020B0604020202020204" pitchFamily="34" charset="0"/>
              </a:defRPr>
            </a:lvl2pPr>
            <a:lvl3pPr marL="1143000" indent="-228600" defTabSz="930275">
              <a:lnSpc>
                <a:spcPct val="90000"/>
              </a:lnSpc>
              <a:spcBef>
                <a:spcPct val="25000"/>
              </a:spcBef>
              <a:buClr>
                <a:srgbClr val="008080"/>
              </a:buClr>
              <a:buFont typeface="Arial" panose="020B0604020202020204" pitchFamily="34" charset="0"/>
              <a:buChar char="–"/>
              <a:defRPr sz="1200">
                <a:solidFill>
                  <a:schemeClr val="tx1"/>
                </a:solidFill>
                <a:latin typeface="Arial" panose="020B0604020202020204" pitchFamily="34" charset="0"/>
              </a:defRPr>
            </a:lvl3pPr>
            <a:lvl4pPr marL="1600200" indent="-228600" defTabSz="930275">
              <a:lnSpc>
                <a:spcPct val="90000"/>
              </a:lnSpc>
              <a:spcBef>
                <a:spcPct val="15000"/>
              </a:spcBef>
              <a:buClr>
                <a:srgbClr val="008080"/>
              </a:buClr>
              <a:buFont typeface="Wingdings" panose="05000000000000000000" pitchFamily="2" charset="2"/>
              <a:buChar char="§"/>
              <a:defRPr sz="1200">
                <a:solidFill>
                  <a:schemeClr val="tx1"/>
                </a:solidFill>
                <a:latin typeface="Arial" panose="020B0604020202020204" pitchFamily="34" charset="0"/>
              </a:defRPr>
            </a:lvl4pPr>
            <a:lvl5pPr marL="2057400" indent="-228600" defTabSz="930275">
              <a:lnSpc>
                <a:spcPct val="90000"/>
              </a:lnSpc>
              <a:spcBef>
                <a:spcPct val="15000"/>
              </a:spcBef>
              <a:buClr>
                <a:srgbClr val="008080"/>
              </a:buClr>
              <a:buChar char="–"/>
              <a:defRPr sz="1200">
                <a:solidFill>
                  <a:schemeClr val="tx1"/>
                </a:solidFill>
                <a:latin typeface="Arial" panose="020B0604020202020204" pitchFamily="34" charset="0"/>
              </a:defRPr>
            </a:lvl5pPr>
            <a:lvl6pPr marL="25146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6pPr>
            <a:lvl7pPr marL="29718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7pPr>
            <a:lvl8pPr marL="34290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8pPr>
            <a:lvl9pPr marL="38862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9pPr>
          </a:lstStyle>
          <a:p>
            <a:pPr>
              <a:lnSpc>
                <a:spcPct val="100000"/>
              </a:lnSpc>
              <a:spcBef>
                <a:spcPct val="0"/>
              </a:spcBef>
              <a:buClrTx/>
              <a:buSzTx/>
              <a:buFontTx/>
              <a:buNone/>
            </a:pPr>
            <a:fld id="{CDBB6E9E-9B27-443E-9553-9FD0B5871446}" type="slidenum">
              <a:rPr lang="en-US" altLang="en-US" sz="1000" smtClean="0">
                <a:solidFill>
                  <a:srgbClr val="000000"/>
                </a:solidFill>
              </a:rPr>
              <a:pPr>
                <a:lnSpc>
                  <a:spcPct val="100000"/>
                </a:lnSpc>
                <a:spcBef>
                  <a:spcPct val="0"/>
                </a:spcBef>
                <a:buClrTx/>
                <a:buSzTx/>
                <a:buFontTx/>
                <a:buNone/>
              </a:pPr>
              <a:t>27</a:t>
            </a:fld>
            <a:endParaRPr lang="en-US" altLang="en-US" sz="1000" smtClean="0">
              <a:solidFill>
                <a:srgbClr val="000000"/>
              </a:solidFill>
            </a:endParaRPr>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362874615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Rot="1" noChangeAspect="1" noChangeArrowheads="1" noTextEdit="1"/>
          </p:cNvSpPr>
          <p:nvPr>
            <p:ph type="sldImg"/>
          </p:nvPr>
        </p:nvSpPr>
        <p:spPr>
          <a:xfrm>
            <a:off x="1177925" y="696913"/>
            <a:ext cx="4641850" cy="3481387"/>
          </a:xfrm>
          <a:ln/>
        </p:spPr>
      </p:sp>
      <p:sp>
        <p:nvSpPr>
          <p:cNvPr id="26627" name="Rectangle 3"/>
          <p:cNvSpPr>
            <a:spLocks noGrp="1" noChangeArrowheads="1"/>
          </p:cNvSpPr>
          <p:nvPr>
            <p:ph type="body" idx="1"/>
          </p:nvPr>
        </p:nvSpPr>
        <p:spPr>
          <a:xfrm>
            <a:off x="700088" y="4410075"/>
            <a:ext cx="5597525" cy="41767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128604480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Rot="1" noChangeAspect="1" noChangeArrowheads="1" noTextEdit="1"/>
          </p:cNvSpPr>
          <p:nvPr>
            <p:ph type="sldImg"/>
          </p:nvPr>
        </p:nvSpPr>
        <p:spPr>
          <a:xfrm>
            <a:off x="1177925" y="696913"/>
            <a:ext cx="4641850" cy="3481387"/>
          </a:xfrm>
          <a:ln/>
        </p:spPr>
      </p:sp>
      <p:sp>
        <p:nvSpPr>
          <p:cNvPr id="28675" name="Rectangle 3"/>
          <p:cNvSpPr>
            <a:spLocks noGrp="1" noChangeArrowheads="1"/>
          </p:cNvSpPr>
          <p:nvPr>
            <p:ph type="body" idx="1"/>
          </p:nvPr>
        </p:nvSpPr>
        <p:spPr>
          <a:xfrm>
            <a:off x="700088" y="4410075"/>
            <a:ext cx="5597525" cy="41767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27438526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3"/>
          <p:cNvSpPr>
            <a:spLocks noGrp="1" noChangeArrowheads="1"/>
          </p:cNvSpPr>
          <p:nvPr>
            <p:ph type="sldNum" sz="quarter" idx="5"/>
          </p:nvPr>
        </p:nvSpPr>
        <p:spPr>
          <a:xfrm>
            <a:off x="3096507" y="9047163"/>
            <a:ext cx="691921" cy="247650"/>
          </a:xfrm>
        </p:spPr>
        <p:txBody>
          <a:bodyPr/>
          <a:lstStyle/>
          <a:p>
            <a:pPr defTabSz="928787">
              <a:defRPr/>
            </a:pPr>
            <a:fld id="{15A7F7DB-3A93-4CAB-8AF3-CD35918FB945}" type="slidenum">
              <a:rPr lang="en-US" smtClean="0"/>
              <a:pPr defTabSz="928787">
                <a:defRPr/>
              </a:pPr>
              <a:t>3</a:t>
            </a:fld>
            <a:endParaRPr lang="en-US" dirty="0" smtClean="0"/>
          </a:p>
        </p:txBody>
      </p:sp>
      <p:sp>
        <p:nvSpPr>
          <p:cNvPr id="163843" name="Rectangle 2"/>
          <p:cNvSpPr>
            <a:spLocks noGrp="1" noRot="1" noChangeAspect="1" noChangeArrowheads="1" noTextEdit="1"/>
          </p:cNvSpPr>
          <p:nvPr>
            <p:ph type="sldImg"/>
          </p:nvPr>
        </p:nvSpPr>
        <p:spPr>
          <a:ln/>
        </p:spPr>
      </p:sp>
      <p:sp>
        <p:nvSpPr>
          <p:cNvPr id="163844"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156590863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Rot="1" noChangeAspect="1" noChangeArrowheads="1" noTextEdit="1"/>
          </p:cNvSpPr>
          <p:nvPr>
            <p:ph type="sldImg"/>
          </p:nvPr>
        </p:nvSpPr>
        <p:spPr>
          <a:xfrm>
            <a:off x="1177925" y="696913"/>
            <a:ext cx="4641850" cy="3481387"/>
          </a:xfrm>
          <a:ln/>
        </p:spPr>
      </p:sp>
      <p:sp>
        <p:nvSpPr>
          <p:cNvPr id="30723" name="Rectangle 3"/>
          <p:cNvSpPr>
            <a:spLocks noGrp="1" noChangeArrowheads="1"/>
          </p:cNvSpPr>
          <p:nvPr>
            <p:ph type="body" idx="1"/>
          </p:nvPr>
        </p:nvSpPr>
        <p:spPr>
          <a:xfrm>
            <a:off x="700088" y="4410075"/>
            <a:ext cx="5597525" cy="41767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277042494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3"/>
          <p:cNvSpPr>
            <a:spLocks noGrp="1" noChangeArrowheads="1"/>
          </p:cNvSpPr>
          <p:nvPr>
            <p:ph type="sldNum" sz="quarter" idx="5"/>
          </p:nvPr>
        </p:nvSpPr>
        <p:spPr>
          <a:xfrm>
            <a:off x="3148013" y="9034463"/>
            <a:ext cx="704850" cy="2476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lnSpc>
                <a:spcPct val="90000"/>
              </a:lnSpc>
              <a:spcBef>
                <a:spcPct val="100000"/>
              </a:spcBef>
              <a:buClr>
                <a:srgbClr val="008080"/>
              </a:buClr>
              <a:buSzPct val="85000"/>
              <a:buFont typeface="Wingdings" panose="05000000000000000000" pitchFamily="2" charset="2"/>
              <a:buChar char="n"/>
              <a:defRPr sz="1400">
                <a:solidFill>
                  <a:schemeClr val="tx1"/>
                </a:solidFill>
                <a:latin typeface="Arial" panose="020B0604020202020204" pitchFamily="34" charset="0"/>
              </a:defRPr>
            </a:lvl1pPr>
            <a:lvl2pPr marL="742950" indent="-285750" defTabSz="930275">
              <a:lnSpc>
                <a:spcPct val="90000"/>
              </a:lnSpc>
              <a:spcBef>
                <a:spcPct val="50000"/>
              </a:spcBef>
              <a:buClr>
                <a:srgbClr val="008080"/>
              </a:buClr>
              <a:buFont typeface="Wingdings" panose="05000000000000000000" pitchFamily="2" charset="2"/>
              <a:buChar char="w"/>
              <a:defRPr sz="1200">
                <a:solidFill>
                  <a:schemeClr val="tx1"/>
                </a:solidFill>
                <a:latin typeface="Arial" panose="020B0604020202020204" pitchFamily="34" charset="0"/>
              </a:defRPr>
            </a:lvl2pPr>
            <a:lvl3pPr marL="1143000" indent="-228600" defTabSz="930275">
              <a:lnSpc>
                <a:spcPct val="90000"/>
              </a:lnSpc>
              <a:spcBef>
                <a:spcPct val="25000"/>
              </a:spcBef>
              <a:buClr>
                <a:srgbClr val="008080"/>
              </a:buClr>
              <a:buFont typeface="Arial" panose="020B0604020202020204" pitchFamily="34" charset="0"/>
              <a:buChar char="–"/>
              <a:defRPr sz="1200">
                <a:solidFill>
                  <a:schemeClr val="tx1"/>
                </a:solidFill>
                <a:latin typeface="Arial" panose="020B0604020202020204" pitchFamily="34" charset="0"/>
              </a:defRPr>
            </a:lvl3pPr>
            <a:lvl4pPr marL="1600200" indent="-228600" defTabSz="930275">
              <a:lnSpc>
                <a:spcPct val="90000"/>
              </a:lnSpc>
              <a:spcBef>
                <a:spcPct val="15000"/>
              </a:spcBef>
              <a:buClr>
                <a:srgbClr val="008080"/>
              </a:buClr>
              <a:buFont typeface="Wingdings" panose="05000000000000000000" pitchFamily="2" charset="2"/>
              <a:buChar char="§"/>
              <a:defRPr sz="1200">
                <a:solidFill>
                  <a:schemeClr val="tx1"/>
                </a:solidFill>
                <a:latin typeface="Arial" panose="020B0604020202020204" pitchFamily="34" charset="0"/>
              </a:defRPr>
            </a:lvl4pPr>
            <a:lvl5pPr marL="2057400" indent="-228600" defTabSz="930275">
              <a:lnSpc>
                <a:spcPct val="90000"/>
              </a:lnSpc>
              <a:spcBef>
                <a:spcPct val="15000"/>
              </a:spcBef>
              <a:buClr>
                <a:srgbClr val="008080"/>
              </a:buClr>
              <a:buChar char="–"/>
              <a:defRPr sz="1200">
                <a:solidFill>
                  <a:schemeClr val="tx1"/>
                </a:solidFill>
                <a:latin typeface="Arial" panose="020B0604020202020204" pitchFamily="34" charset="0"/>
              </a:defRPr>
            </a:lvl5pPr>
            <a:lvl6pPr marL="25146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6pPr>
            <a:lvl7pPr marL="29718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7pPr>
            <a:lvl8pPr marL="34290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8pPr>
            <a:lvl9pPr marL="38862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9pPr>
          </a:lstStyle>
          <a:p>
            <a:pPr>
              <a:lnSpc>
                <a:spcPct val="100000"/>
              </a:lnSpc>
              <a:spcBef>
                <a:spcPct val="0"/>
              </a:spcBef>
              <a:buClrTx/>
              <a:buSzTx/>
              <a:buFontTx/>
              <a:buNone/>
            </a:pPr>
            <a:fld id="{30A3CB06-4E62-4233-ABA5-703B40BE4BE6}" type="slidenum">
              <a:rPr lang="en-US" altLang="en-US" sz="1000" smtClean="0">
                <a:solidFill>
                  <a:srgbClr val="000000"/>
                </a:solidFill>
              </a:rPr>
              <a:pPr>
                <a:lnSpc>
                  <a:spcPct val="100000"/>
                </a:lnSpc>
                <a:spcBef>
                  <a:spcPct val="0"/>
                </a:spcBef>
                <a:buClrTx/>
                <a:buSzTx/>
                <a:buFontTx/>
                <a:buNone/>
              </a:pPr>
              <a:t>31</a:t>
            </a:fld>
            <a:endParaRPr lang="en-US" altLang="en-US" sz="1000" smtClean="0">
              <a:solidFill>
                <a:srgbClr val="000000"/>
              </a:solidFill>
            </a:endParaRPr>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119728565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Rot="1" noChangeAspect="1" noChangeArrowheads="1" noTextEdit="1"/>
          </p:cNvSpPr>
          <p:nvPr>
            <p:ph type="sldImg"/>
          </p:nvPr>
        </p:nvSpPr>
        <p:spPr>
          <a:xfrm>
            <a:off x="1177925" y="696913"/>
            <a:ext cx="4641850" cy="3481387"/>
          </a:xfrm>
          <a:ln/>
        </p:spPr>
      </p:sp>
      <p:sp>
        <p:nvSpPr>
          <p:cNvPr id="34819" name="Rectangle 3"/>
          <p:cNvSpPr>
            <a:spLocks noGrp="1" noChangeArrowheads="1"/>
          </p:cNvSpPr>
          <p:nvPr>
            <p:ph type="body" idx="1"/>
          </p:nvPr>
        </p:nvSpPr>
        <p:spPr>
          <a:xfrm>
            <a:off x="700088" y="4410075"/>
            <a:ext cx="5597525" cy="41767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163925475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3"/>
          <p:cNvSpPr txBox="1">
            <a:spLocks noGrp="1" noChangeArrowheads="1"/>
          </p:cNvSpPr>
          <p:nvPr/>
        </p:nvSpPr>
        <p:spPr bwMode="auto">
          <a:xfrm>
            <a:off x="3148013" y="9037638"/>
            <a:ext cx="7048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887" tIns="46499" rIns="45887" bIns="46499" anchor="b">
            <a:spAutoFit/>
          </a:bodyPr>
          <a:lstStyle>
            <a:lvl1pPr defTabSz="930275">
              <a:lnSpc>
                <a:spcPct val="90000"/>
              </a:lnSpc>
              <a:spcBef>
                <a:spcPct val="100000"/>
              </a:spcBef>
              <a:buClr>
                <a:srgbClr val="008080"/>
              </a:buClr>
              <a:buSzPct val="85000"/>
              <a:buFont typeface="Wingdings" panose="05000000000000000000" pitchFamily="2" charset="2"/>
              <a:buChar char="n"/>
              <a:defRPr sz="1400">
                <a:solidFill>
                  <a:schemeClr val="tx1"/>
                </a:solidFill>
                <a:latin typeface="Arial" panose="020B0604020202020204" pitchFamily="34" charset="0"/>
              </a:defRPr>
            </a:lvl1pPr>
            <a:lvl2pPr marL="742950" indent="-285750" defTabSz="930275">
              <a:lnSpc>
                <a:spcPct val="90000"/>
              </a:lnSpc>
              <a:spcBef>
                <a:spcPct val="50000"/>
              </a:spcBef>
              <a:buClr>
                <a:srgbClr val="008080"/>
              </a:buClr>
              <a:buFont typeface="Wingdings" panose="05000000000000000000" pitchFamily="2" charset="2"/>
              <a:buChar char="w"/>
              <a:defRPr sz="1200">
                <a:solidFill>
                  <a:schemeClr val="tx1"/>
                </a:solidFill>
                <a:latin typeface="Arial" panose="020B0604020202020204" pitchFamily="34" charset="0"/>
              </a:defRPr>
            </a:lvl2pPr>
            <a:lvl3pPr marL="1143000" indent="-228600" defTabSz="930275">
              <a:lnSpc>
                <a:spcPct val="90000"/>
              </a:lnSpc>
              <a:spcBef>
                <a:spcPct val="25000"/>
              </a:spcBef>
              <a:buClr>
                <a:srgbClr val="008080"/>
              </a:buClr>
              <a:buFont typeface="Arial" panose="020B0604020202020204" pitchFamily="34" charset="0"/>
              <a:buChar char="–"/>
              <a:defRPr sz="1200">
                <a:solidFill>
                  <a:schemeClr val="tx1"/>
                </a:solidFill>
                <a:latin typeface="Arial" panose="020B0604020202020204" pitchFamily="34" charset="0"/>
              </a:defRPr>
            </a:lvl3pPr>
            <a:lvl4pPr marL="1600200" indent="-228600" defTabSz="930275">
              <a:lnSpc>
                <a:spcPct val="90000"/>
              </a:lnSpc>
              <a:spcBef>
                <a:spcPct val="15000"/>
              </a:spcBef>
              <a:buClr>
                <a:srgbClr val="008080"/>
              </a:buClr>
              <a:buFont typeface="Wingdings" panose="05000000000000000000" pitchFamily="2" charset="2"/>
              <a:buChar char="§"/>
              <a:defRPr sz="1200">
                <a:solidFill>
                  <a:schemeClr val="tx1"/>
                </a:solidFill>
                <a:latin typeface="Arial" panose="020B0604020202020204" pitchFamily="34" charset="0"/>
              </a:defRPr>
            </a:lvl4pPr>
            <a:lvl5pPr marL="2057400" indent="-228600" defTabSz="930275">
              <a:lnSpc>
                <a:spcPct val="90000"/>
              </a:lnSpc>
              <a:spcBef>
                <a:spcPct val="15000"/>
              </a:spcBef>
              <a:buClr>
                <a:srgbClr val="008080"/>
              </a:buClr>
              <a:buChar char="–"/>
              <a:defRPr sz="1200">
                <a:solidFill>
                  <a:schemeClr val="tx1"/>
                </a:solidFill>
                <a:latin typeface="Arial" panose="020B0604020202020204" pitchFamily="34" charset="0"/>
              </a:defRPr>
            </a:lvl5pPr>
            <a:lvl6pPr marL="25146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6pPr>
            <a:lvl7pPr marL="29718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7pPr>
            <a:lvl8pPr marL="34290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8pPr>
            <a:lvl9pPr marL="38862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9pPr>
          </a:lstStyle>
          <a:p>
            <a:pPr algn="ctr" eaLnBrk="1" hangingPunct="1">
              <a:lnSpc>
                <a:spcPct val="100000"/>
              </a:lnSpc>
              <a:spcBef>
                <a:spcPct val="0"/>
              </a:spcBef>
              <a:buClrTx/>
              <a:buSzTx/>
              <a:buFontTx/>
              <a:buNone/>
            </a:pPr>
            <a:fld id="{2A6D7FCA-E86F-49A8-BA43-2A24854C549E}" type="slidenum">
              <a:rPr lang="en-US" altLang="en-US" sz="1000"/>
              <a:pPr algn="ctr" eaLnBrk="1" hangingPunct="1">
                <a:lnSpc>
                  <a:spcPct val="100000"/>
                </a:lnSpc>
                <a:spcBef>
                  <a:spcPct val="0"/>
                </a:spcBef>
                <a:buClrTx/>
                <a:buSzTx/>
                <a:buFontTx/>
                <a:buNone/>
              </a:pPr>
              <a:t>33</a:t>
            </a:fld>
            <a:endParaRPr lang="en-US" altLang="en-US" sz="1000"/>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82893755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3"/>
          <p:cNvSpPr txBox="1">
            <a:spLocks noGrp="1" noChangeArrowheads="1"/>
          </p:cNvSpPr>
          <p:nvPr/>
        </p:nvSpPr>
        <p:spPr bwMode="auto">
          <a:xfrm>
            <a:off x="3148013" y="9037638"/>
            <a:ext cx="7048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887" tIns="46499" rIns="45887" bIns="46499" anchor="b">
            <a:spAutoFit/>
          </a:bodyPr>
          <a:lstStyle>
            <a:lvl1pPr defTabSz="930275">
              <a:lnSpc>
                <a:spcPct val="90000"/>
              </a:lnSpc>
              <a:spcBef>
                <a:spcPct val="100000"/>
              </a:spcBef>
              <a:buClr>
                <a:srgbClr val="008080"/>
              </a:buClr>
              <a:buSzPct val="85000"/>
              <a:buFont typeface="Wingdings" panose="05000000000000000000" pitchFamily="2" charset="2"/>
              <a:buChar char="n"/>
              <a:defRPr sz="1400">
                <a:solidFill>
                  <a:schemeClr val="tx1"/>
                </a:solidFill>
                <a:latin typeface="Arial" panose="020B0604020202020204" pitchFamily="34" charset="0"/>
              </a:defRPr>
            </a:lvl1pPr>
            <a:lvl2pPr marL="742950" indent="-285750" defTabSz="930275">
              <a:lnSpc>
                <a:spcPct val="90000"/>
              </a:lnSpc>
              <a:spcBef>
                <a:spcPct val="50000"/>
              </a:spcBef>
              <a:buClr>
                <a:srgbClr val="008080"/>
              </a:buClr>
              <a:buFont typeface="Wingdings" panose="05000000000000000000" pitchFamily="2" charset="2"/>
              <a:buChar char="w"/>
              <a:defRPr sz="1200">
                <a:solidFill>
                  <a:schemeClr val="tx1"/>
                </a:solidFill>
                <a:latin typeface="Arial" panose="020B0604020202020204" pitchFamily="34" charset="0"/>
              </a:defRPr>
            </a:lvl2pPr>
            <a:lvl3pPr marL="1143000" indent="-228600" defTabSz="930275">
              <a:lnSpc>
                <a:spcPct val="90000"/>
              </a:lnSpc>
              <a:spcBef>
                <a:spcPct val="25000"/>
              </a:spcBef>
              <a:buClr>
                <a:srgbClr val="008080"/>
              </a:buClr>
              <a:buFont typeface="Arial" panose="020B0604020202020204" pitchFamily="34" charset="0"/>
              <a:buChar char="–"/>
              <a:defRPr sz="1200">
                <a:solidFill>
                  <a:schemeClr val="tx1"/>
                </a:solidFill>
                <a:latin typeface="Arial" panose="020B0604020202020204" pitchFamily="34" charset="0"/>
              </a:defRPr>
            </a:lvl3pPr>
            <a:lvl4pPr marL="1600200" indent="-228600" defTabSz="930275">
              <a:lnSpc>
                <a:spcPct val="90000"/>
              </a:lnSpc>
              <a:spcBef>
                <a:spcPct val="15000"/>
              </a:spcBef>
              <a:buClr>
                <a:srgbClr val="008080"/>
              </a:buClr>
              <a:buFont typeface="Wingdings" panose="05000000000000000000" pitchFamily="2" charset="2"/>
              <a:buChar char="§"/>
              <a:defRPr sz="1200">
                <a:solidFill>
                  <a:schemeClr val="tx1"/>
                </a:solidFill>
                <a:latin typeface="Arial" panose="020B0604020202020204" pitchFamily="34" charset="0"/>
              </a:defRPr>
            </a:lvl4pPr>
            <a:lvl5pPr marL="2057400" indent="-228600" defTabSz="930275">
              <a:lnSpc>
                <a:spcPct val="90000"/>
              </a:lnSpc>
              <a:spcBef>
                <a:spcPct val="15000"/>
              </a:spcBef>
              <a:buClr>
                <a:srgbClr val="008080"/>
              </a:buClr>
              <a:buChar char="–"/>
              <a:defRPr sz="1200">
                <a:solidFill>
                  <a:schemeClr val="tx1"/>
                </a:solidFill>
                <a:latin typeface="Arial" panose="020B0604020202020204" pitchFamily="34" charset="0"/>
              </a:defRPr>
            </a:lvl5pPr>
            <a:lvl6pPr marL="25146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6pPr>
            <a:lvl7pPr marL="29718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7pPr>
            <a:lvl8pPr marL="34290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8pPr>
            <a:lvl9pPr marL="38862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9pPr>
          </a:lstStyle>
          <a:p>
            <a:pPr algn="ctr" eaLnBrk="1" hangingPunct="1">
              <a:lnSpc>
                <a:spcPct val="100000"/>
              </a:lnSpc>
              <a:spcBef>
                <a:spcPct val="0"/>
              </a:spcBef>
              <a:buClrTx/>
              <a:buSzTx/>
              <a:buFontTx/>
              <a:buNone/>
            </a:pPr>
            <a:fld id="{388657A0-B43C-4BE7-9EAF-4D01013D4E9A}" type="slidenum">
              <a:rPr lang="en-US" altLang="en-US" sz="1000"/>
              <a:pPr algn="ctr" eaLnBrk="1" hangingPunct="1">
                <a:lnSpc>
                  <a:spcPct val="100000"/>
                </a:lnSpc>
                <a:spcBef>
                  <a:spcPct val="0"/>
                </a:spcBef>
                <a:buClrTx/>
                <a:buSzTx/>
                <a:buFontTx/>
                <a:buNone/>
              </a:pPr>
              <a:t>34</a:t>
            </a:fld>
            <a:endParaRPr lang="en-US" altLang="en-US" sz="1000"/>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116006620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3"/>
          <p:cNvSpPr txBox="1">
            <a:spLocks noGrp="1" noChangeArrowheads="1"/>
          </p:cNvSpPr>
          <p:nvPr/>
        </p:nvSpPr>
        <p:spPr bwMode="auto">
          <a:xfrm>
            <a:off x="3148013" y="9037638"/>
            <a:ext cx="7048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887" tIns="46499" rIns="45887" bIns="46499" anchor="b">
            <a:spAutoFit/>
          </a:bodyPr>
          <a:lstStyle>
            <a:lvl1pPr defTabSz="930275">
              <a:lnSpc>
                <a:spcPct val="90000"/>
              </a:lnSpc>
              <a:spcBef>
                <a:spcPct val="100000"/>
              </a:spcBef>
              <a:buClr>
                <a:srgbClr val="008080"/>
              </a:buClr>
              <a:buSzPct val="85000"/>
              <a:buFont typeface="Wingdings" panose="05000000000000000000" pitchFamily="2" charset="2"/>
              <a:buChar char="n"/>
              <a:defRPr sz="1400">
                <a:solidFill>
                  <a:schemeClr val="tx1"/>
                </a:solidFill>
                <a:latin typeface="Arial" panose="020B0604020202020204" pitchFamily="34" charset="0"/>
              </a:defRPr>
            </a:lvl1pPr>
            <a:lvl2pPr marL="742950" indent="-285750" defTabSz="930275">
              <a:lnSpc>
                <a:spcPct val="90000"/>
              </a:lnSpc>
              <a:spcBef>
                <a:spcPct val="50000"/>
              </a:spcBef>
              <a:buClr>
                <a:srgbClr val="008080"/>
              </a:buClr>
              <a:buFont typeface="Wingdings" panose="05000000000000000000" pitchFamily="2" charset="2"/>
              <a:buChar char="w"/>
              <a:defRPr sz="1200">
                <a:solidFill>
                  <a:schemeClr val="tx1"/>
                </a:solidFill>
                <a:latin typeface="Arial" panose="020B0604020202020204" pitchFamily="34" charset="0"/>
              </a:defRPr>
            </a:lvl2pPr>
            <a:lvl3pPr marL="1143000" indent="-228600" defTabSz="930275">
              <a:lnSpc>
                <a:spcPct val="90000"/>
              </a:lnSpc>
              <a:spcBef>
                <a:spcPct val="25000"/>
              </a:spcBef>
              <a:buClr>
                <a:srgbClr val="008080"/>
              </a:buClr>
              <a:buFont typeface="Arial" panose="020B0604020202020204" pitchFamily="34" charset="0"/>
              <a:buChar char="–"/>
              <a:defRPr sz="1200">
                <a:solidFill>
                  <a:schemeClr val="tx1"/>
                </a:solidFill>
                <a:latin typeface="Arial" panose="020B0604020202020204" pitchFamily="34" charset="0"/>
              </a:defRPr>
            </a:lvl3pPr>
            <a:lvl4pPr marL="1600200" indent="-228600" defTabSz="930275">
              <a:lnSpc>
                <a:spcPct val="90000"/>
              </a:lnSpc>
              <a:spcBef>
                <a:spcPct val="15000"/>
              </a:spcBef>
              <a:buClr>
                <a:srgbClr val="008080"/>
              </a:buClr>
              <a:buFont typeface="Wingdings" panose="05000000000000000000" pitchFamily="2" charset="2"/>
              <a:buChar char="§"/>
              <a:defRPr sz="1200">
                <a:solidFill>
                  <a:schemeClr val="tx1"/>
                </a:solidFill>
                <a:latin typeface="Arial" panose="020B0604020202020204" pitchFamily="34" charset="0"/>
              </a:defRPr>
            </a:lvl4pPr>
            <a:lvl5pPr marL="2057400" indent="-228600" defTabSz="930275">
              <a:lnSpc>
                <a:spcPct val="90000"/>
              </a:lnSpc>
              <a:spcBef>
                <a:spcPct val="15000"/>
              </a:spcBef>
              <a:buClr>
                <a:srgbClr val="008080"/>
              </a:buClr>
              <a:buChar char="–"/>
              <a:defRPr sz="1200">
                <a:solidFill>
                  <a:schemeClr val="tx1"/>
                </a:solidFill>
                <a:latin typeface="Arial" panose="020B0604020202020204" pitchFamily="34" charset="0"/>
              </a:defRPr>
            </a:lvl5pPr>
            <a:lvl6pPr marL="25146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6pPr>
            <a:lvl7pPr marL="29718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7pPr>
            <a:lvl8pPr marL="34290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8pPr>
            <a:lvl9pPr marL="38862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9pPr>
          </a:lstStyle>
          <a:p>
            <a:pPr algn="ctr" eaLnBrk="1" hangingPunct="1">
              <a:lnSpc>
                <a:spcPct val="100000"/>
              </a:lnSpc>
              <a:spcBef>
                <a:spcPct val="0"/>
              </a:spcBef>
              <a:buClrTx/>
              <a:buSzTx/>
              <a:buFontTx/>
              <a:buNone/>
            </a:pPr>
            <a:fld id="{6A492097-74FC-4308-B6DE-3CEAA56A065B}" type="slidenum">
              <a:rPr lang="en-US" altLang="en-US" sz="1000"/>
              <a:pPr algn="ctr" eaLnBrk="1" hangingPunct="1">
                <a:lnSpc>
                  <a:spcPct val="100000"/>
                </a:lnSpc>
                <a:spcBef>
                  <a:spcPct val="0"/>
                </a:spcBef>
                <a:buClrTx/>
                <a:buSzTx/>
                <a:buFontTx/>
                <a:buNone/>
              </a:pPr>
              <a:t>35</a:t>
            </a:fld>
            <a:endParaRPr lang="en-US" altLang="en-US" sz="1000"/>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80232260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3"/>
          <p:cNvSpPr txBox="1">
            <a:spLocks noGrp="1" noChangeArrowheads="1"/>
          </p:cNvSpPr>
          <p:nvPr/>
        </p:nvSpPr>
        <p:spPr bwMode="auto">
          <a:xfrm>
            <a:off x="3148013" y="9037638"/>
            <a:ext cx="7048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887" tIns="46499" rIns="45887" bIns="46499" anchor="b">
            <a:spAutoFit/>
          </a:bodyPr>
          <a:lstStyle>
            <a:lvl1pPr defTabSz="930275">
              <a:lnSpc>
                <a:spcPct val="90000"/>
              </a:lnSpc>
              <a:spcBef>
                <a:spcPct val="100000"/>
              </a:spcBef>
              <a:buClr>
                <a:srgbClr val="008080"/>
              </a:buClr>
              <a:buSzPct val="85000"/>
              <a:buFont typeface="Wingdings" panose="05000000000000000000" pitchFamily="2" charset="2"/>
              <a:buChar char="n"/>
              <a:defRPr sz="1400">
                <a:solidFill>
                  <a:schemeClr val="tx1"/>
                </a:solidFill>
                <a:latin typeface="Arial" panose="020B0604020202020204" pitchFamily="34" charset="0"/>
              </a:defRPr>
            </a:lvl1pPr>
            <a:lvl2pPr marL="742950" indent="-285750" defTabSz="930275">
              <a:lnSpc>
                <a:spcPct val="90000"/>
              </a:lnSpc>
              <a:spcBef>
                <a:spcPct val="50000"/>
              </a:spcBef>
              <a:buClr>
                <a:srgbClr val="008080"/>
              </a:buClr>
              <a:buFont typeface="Wingdings" panose="05000000000000000000" pitchFamily="2" charset="2"/>
              <a:buChar char="w"/>
              <a:defRPr sz="1200">
                <a:solidFill>
                  <a:schemeClr val="tx1"/>
                </a:solidFill>
                <a:latin typeface="Arial" panose="020B0604020202020204" pitchFamily="34" charset="0"/>
              </a:defRPr>
            </a:lvl2pPr>
            <a:lvl3pPr marL="1143000" indent="-228600" defTabSz="930275">
              <a:lnSpc>
                <a:spcPct val="90000"/>
              </a:lnSpc>
              <a:spcBef>
                <a:spcPct val="25000"/>
              </a:spcBef>
              <a:buClr>
                <a:srgbClr val="008080"/>
              </a:buClr>
              <a:buFont typeface="Arial" panose="020B0604020202020204" pitchFamily="34" charset="0"/>
              <a:buChar char="–"/>
              <a:defRPr sz="1200">
                <a:solidFill>
                  <a:schemeClr val="tx1"/>
                </a:solidFill>
                <a:latin typeface="Arial" panose="020B0604020202020204" pitchFamily="34" charset="0"/>
              </a:defRPr>
            </a:lvl3pPr>
            <a:lvl4pPr marL="1600200" indent="-228600" defTabSz="930275">
              <a:lnSpc>
                <a:spcPct val="90000"/>
              </a:lnSpc>
              <a:spcBef>
                <a:spcPct val="15000"/>
              </a:spcBef>
              <a:buClr>
                <a:srgbClr val="008080"/>
              </a:buClr>
              <a:buFont typeface="Wingdings" panose="05000000000000000000" pitchFamily="2" charset="2"/>
              <a:buChar char="§"/>
              <a:defRPr sz="1200">
                <a:solidFill>
                  <a:schemeClr val="tx1"/>
                </a:solidFill>
                <a:latin typeface="Arial" panose="020B0604020202020204" pitchFamily="34" charset="0"/>
              </a:defRPr>
            </a:lvl4pPr>
            <a:lvl5pPr marL="2057400" indent="-228600" defTabSz="930275">
              <a:lnSpc>
                <a:spcPct val="90000"/>
              </a:lnSpc>
              <a:spcBef>
                <a:spcPct val="15000"/>
              </a:spcBef>
              <a:buClr>
                <a:srgbClr val="008080"/>
              </a:buClr>
              <a:buChar char="–"/>
              <a:defRPr sz="1200">
                <a:solidFill>
                  <a:schemeClr val="tx1"/>
                </a:solidFill>
                <a:latin typeface="Arial" panose="020B0604020202020204" pitchFamily="34" charset="0"/>
              </a:defRPr>
            </a:lvl5pPr>
            <a:lvl6pPr marL="25146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6pPr>
            <a:lvl7pPr marL="29718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7pPr>
            <a:lvl8pPr marL="34290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8pPr>
            <a:lvl9pPr marL="38862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9pPr>
          </a:lstStyle>
          <a:p>
            <a:pPr algn="ctr" eaLnBrk="1" hangingPunct="1">
              <a:lnSpc>
                <a:spcPct val="100000"/>
              </a:lnSpc>
              <a:spcBef>
                <a:spcPct val="0"/>
              </a:spcBef>
              <a:buClrTx/>
              <a:buSzTx/>
              <a:buFontTx/>
              <a:buNone/>
            </a:pPr>
            <a:fld id="{627ECEFB-73E6-4817-A52F-530CE4EF50CD}" type="slidenum">
              <a:rPr lang="en-US" altLang="en-US" sz="1000"/>
              <a:pPr algn="ctr" eaLnBrk="1" hangingPunct="1">
                <a:lnSpc>
                  <a:spcPct val="100000"/>
                </a:lnSpc>
                <a:spcBef>
                  <a:spcPct val="0"/>
                </a:spcBef>
                <a:buClrTx/>
                <a:buSzTx/>
                <a:buFontTx/>
                <a:buNone/>
              </a:pPr>
              <a:t>36</a:t>
            </a:fld>
            <a:endParaRPr lang="en-US" altLang="en-US" sz="1000"/>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79409261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3"/>
          <p:cNvSpPr txBox="1">
            <a:spLocks noGrp="1" noChangeArrowheads="1"/>
          </p:cNvSpPr>
          <p:nvPr/>
        </p:nvSpPr>
        <p:spPr bwMode="auto">
          <a:xfrm>
            <a:off x="3148013" y="9037638"/>
            <a:ext cx="7048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887" tIns="46499" rIns="45887" bIns="46499" anchor="b">
            <a:spAutoFit/>
          </a:bodyPr>
          <a:lstStyle>
            <a:lvl1pPr defTabSz="930275">
              <a:lnSpc>
                <a:spcPct val="90000"/>
              </a:lnSpc>
              <a:spcBef>
                <a:spcPct val="100000"/>
              </a:spcBef>
              <a:buClr>
                <a:srgbClr val="008080"/>
              </a:buClr>
              <a:buSzPct val="85000"/>
              <a:buFont typeface="Wingdings" panose="05000000000000000000" pitchFamily="2" charset="2"/>
              <a:buChar char="n"/>
              <a:defRPr sz="1400">
                <a:solidFill>
                  <a:schemeClr val="tx1"/>
                </a:solidFill>
                <a:latin typeface="Arial" panose="020B0604020202020204" pitchFamily="34" charset="0"/>
              </a:defRPr>
            </a:lvl1pPr>
            <a:lvl2pPr marL="742950" indent="-285750" defTabSz="930275">
              <a:lnSpc>
                <a:spcPct val="90000"/>
              </a:lnSpc>
              <a:spcBef>
                <a:spcPct val="50000"/>
              </a:spcBef>
              <a:buClr>
                <a:srgbClr val="008080"/>
              </a:buClr>
              <a:buFont typeface="Wingdings" panose="05000000000000000000" pitchFamily="2" charset="2"/>
              <a:buChar char="w"/>
              <a:defRPr sz="1200">
                <a:solidFill>
                  <a:schemeClr val="tx1"/>
                </a:solidFill>
                <a:latin typeface="Arial" panose="020B0604020202020204" pitchFamily="34" charset="0"/>
              </a:defRPr>
            </a:lvl2pPr>
            <a:lvl3pPr marL="1143000" indent="-228600" defTabSz="930275">
              <a:lnSpc>
                <a:spcPct val="90000"/>
              </a:lnSpc>
              <a:spcBef>
                <a:spcPct val="25000"/>
              </a:spcBef>
              <a:buClr>
                <a:srgbClr val="008080"/>
              </a:buClr>
              <a:buFont typeface="Arial" panose="020B0604020202020204" pitchFamily="34" charset="0"/>
              <a:buChar char="–"/>
              <a:defRPr sz="1200">
                <a:solidFill>
                  <a:schemeClr val="tx1"/>
                </a:solidFill>
                <a:latin typeface="Arial" panose="020B0604020202020204" pitchFamily="34" charset="0"/>
              </a:defRPr>
            </a:lvl3pPr>
            <a:lvl4pPr marL="1600200" indent="-228600" defTabSz="930275">
              <a:lnSpc>
                <a:spcPct val="90000"/>
              </a:lnSpc>
              <a:spcBef>
                <a:spcPct val="15000"/>
              </a:spcBef>
              <a:buClr>
                <a:srgbClr val="008080"/>
              </a:buClr>
              <a:buFont typeface="Wingdings" panose="05000000000000000000" pitchFamily="2" charset="2"/>
              <a:buChar char="§"/>
              <a:defRPr sz="1200">
                <a:solidFill>
                  <a:schemeClr val="tx1"/>
                </a:solidFill>
                <a:latin typeface="Arial" panose="020B0604020202020204" pitchFamily="34" charset="0"/>
              </a:defRPr>
            </a:lvl4pPr>
            <a:lvl5pPr marL="2057400" indent="-228600" defTabSz="930275">
              <a:lnSpc>
                <a:spcPct val="90000"/>
              </a:lnSpc>
              <a:spcBef>
                <a:spcPct val="15000"/>
              </a:spcBef>
              <a:buClr>
                <a:srgbClr val="008080"/>
              </a:buClr>
              <a:buChar char="–"/>
              <a:defRPr sz="1200">
                <a:solidFill>
                  <a:schemeClr val="tx1"/>
                </a:solidFill>
                <a:latin typeface="Arial" panose="020B0604020202020204" pitchFamily="34" charset="0"/>
              </a:defRPr>
            </a:lvl5pPr>
            <a:lvl6pPr marL="25146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6pPr>
            <a:lvl7pPr marL="29718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7pPr>
            <a:lvl8pPr marL="34290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8pPr>
            <a:lvl9pPr marL="38862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9pPr>
          </a:lstStyle>
          <a:p>
            <a:pPr algn="ctr" eaLnBrk="1" hangingPunct="1">
              <a:lnSpc>
                <a:spcPct val="100000"/>
              </a:lnSpc>
              <a:spcBef>
                <a:spcPct val="0"/>
              </a:spcBef>
              <a:buClrTx/>
              <a:buSzTx/>
              <a:buFontTx/>
              <a:buNone/>
            </a:pPr>
            <a:fld id="{EC5BF7BD-3CBE-4DED-A894-CBE20FA058CD}" type="slidenum">
              <a:rPr lang="en-US" altLang="en-US" sz="1000"/>
              <a:pPr algn="ctr" eaLnBrk="1" hangingPunct="1">
                <a:lnSpc>
                  <a:spcPct val="100000"/>
                </a:lnSpc>
                <a:spcBef>
                  <a:spcPct val="0"/>
                </a:spcBef>
                <a:buClrTx/>
                <a:buSzTx/>
                <a:buFontTx/>
                <a:buNone/>
              </a:pPr>
              <a:t>37</a:t>
            </a:fld>
            <a:endParaRPr lang="en-US" altLang="en-US" sz="1000"/>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91951661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3"/>
          <p:cNvSpPr>
            <a:spLocks noGrp="1" noChangeArrowheads="1"/>
          </p:cNvSpPr>
          <p:nvPr>
            <p:ph type="sldNum" sz="quarter" idx="5"/>
          </p:nvPr>
        </p:nvSpPr>
        <p:spPr>
          <a:xfrm>
            <a:off x="3085167" y="9046678"/>
            <a:ext cx="690779" cy="248133"/>
          </a:xfrm>
        </p:spPr>
        <p:txBody>
          <a:bodyPr/>
          <a:lstStyle/>
          <a:p>
            <a:pPr>
              <a:defRPr/>
            </a:pPr>
            <a:fld id="{3A6B90E8-B186-4EE7-9831-1401031F6C6C}" type="slidenum">
              <a:rPr lang="en-US" smtClean="0">
                <a:solidFill>
                  <a:srgbClr val="000000"/>
                </a:solidFill>
              </a:rPr>
              <a:pPr>
                <a:defRPr/>
              </a:pPr>
              <a:t>38</a:t>
            </a:fld>
            <a:endParaRPr lang="en-US" smtClean="0">
              <a:solidFill>
                <a:srgbClr val="000000"/>
              </a:solidFill>
            </a:endParaRPr>
          </a:p>
        </p:txBody>
      </p:sp>
      <p:sp>
        <p:nvSpPr>
          <p:cNvPr id="161795" name="Rectangle 2"/>
          <p:cNvSpPr>
            <a:spLocks noGrp="1" noRot="1" noChangeAspect="1" noChangeArrowheads="1" noTextEdit="1"/>
          </p:cNvSpPr>
          <p:nvPr>
            <p:ph type="sldImg"/>
          </p:nvPr>
        </p:nvSpPr>
        <p:spPr>
          <a:ln/>
        </p:spPr>
      </p:sp>
      <p:sp>
        <p:nvSpPr>
          <p:cNvPr id="16179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05007708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type="sldNum" sz="quarter" idx="5"/>
          </p:nvPr>
        </p:nvSpPr>
        <p:spPr>
          <a:ln/>
        </p:spPr>
        <p:txBody>
          <a:bodyPr/>
          <a:lstStyle/>
          <a:p>
            <a:fld id="{1D9C1838-327D-46D6-B97B-476B08F7A1E4}" type="slidenum">
              <a:rPr lang="en-US"/>
              <a:pPr/>
              <a:t>39</a:t>
            </a:fld>
            <a:endParaRPr lang="en-US" dirty="0"/>
          </a:p>
        </p:txBody>
      </p:sp>
      <p:sp>
        <p:nvSpPr>
          <p:cNvPr id="1966082" name="Rectangle 2"/>
          <p:cNvSpPr>
            <a:spLocks noGrp="1" noRot="1" noChangeAspect="1" noChangeArrowheads="1" noTextEdit="1"/>
          </p:cNvSpPr>
          <p:nvPr>
            <p:ph type="sldImg"/>
          </p:nvPr>
        </p:nvSpPr>
        <p:spPr>
          <a:ln/>
        </p:spPr>
      </p:sp>
      <p:sp>
        <p:nvSpPr>
          <p:cNvPr id="1966083"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8205895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Rot="1" noChangeAspect="1" noChangeArrowheads="1" noTextEdit="1"/>
          </p:cNvSpPr>
          <p:nvPr>
            <p:ph type="sldImg"/>
          </p:nvPr>
        </p:nvSpPr>
        <p:spPr>
          <a:ln/>
        </p:spPr>
      </p:sp>
      <p:sp>
        <p:nvSpPr>
          <p:cNvPr id="153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sz="2400">
              <a:latin typeface="Arial" panose="020B0604020202020204" pitchFamily="34" charset="0"/>
            </a:endParaRPr>
          </a:p>
        </p:txBody>
      </p:sp>
    </p:spTree>
    <p:extLst>
      <p:ext uri="{BB962C8B-B14F-4D97-AF65-F5344CB8AC3E}">
        <p14:creationId xmlns:p14="http://schemas.microsoft.com/office/powerpoint/2010/main" val="187637489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3"/>
          <p:cNvSpPr>
            <a:spLocks noGrp="1" noChangeArrowheads="1"/>
          </p:cNvSpPr>
          <p:nvPr>
            <p:ph type="sldNum" sz="quarter" idx="5"/>
          </p:nvPr>
        </p:nvSpPr>
        <p:spPr>
          <a:noFill/>
        </p:spPr>
        <p:txBody>
          <a:bodyPr/>
          <a:lstStyle/>
          <a:p>
            <a:fld id="{37DBB4DD-D1D1-4CB0-B9E7-4B83CE30A292}" type="slidenum">
              <a:rPr lang="en-US"/>
              <a:pPr/>
              <a:t>40</a:t>
            </a:fld>
            <a:endParaRPr lang="en-US"/>
          </a:p>
        </p:txBody>
      </p:sp>
      <p:sp>
        <p:nvSpPr>
          <p:cNvPr id="5123" name="Rectangle 2"/>
          <p:cNvSpPr>
            <a:spLocks noGrp="1" noRot="1" noChangeAspect="1" noChangeArrowheads="1" noTextEdit="1"/>
          </p:cNvSpPr>
          <p:nvPr>
            <p:ph type="sldImg"/>
          </p:nvPr>
        </p:nvSpPr>
        <p:spPr>
          <a:ln/>
        </p:spPr>
      </p:sp>
      <p:sp>
        <p:nvSpPr>
          <p:cNvPr id="512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54675261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3"/>
          <p:cNvSpPr>
            <a:spLocks noGrp="1" noChangeArrowheads="1"/>
          </p:cNvSpPr>
          <p:nvPr>
            <p:ph type="sldNum" sz="quarter" idx="5"/>
          </p:nvPr>
        </p:nvSpPr>
        <p:spPr>
          <a:xfrm>
            <a:off x="3085167" y="9046678"/>
            <a:ext cx="690779" cy="248133"/>
          </a:xfrm>
          <a:noFill/>
        </p:spPr>
        <p:txBody>
          <a:bodyPr/>
          <a:lstStyle/>
          <a:p>
            <a:pPr defTabSz="928908"/>
            <a:fld id="{FFF15467-B734-4D13-B337-6BBFA5D46509}" type="slidenum">
              <a:rPr lang="en-US" smtClean="0">
                <a:latin typeface="Arial" pitchFamily="34" charset="0"/>
              </a:rPr>
              <a:pPr defTabSz="928908"/>
              <a:t>41</a:t>
            </a:fld>
            <a:endParaRPr lang="en-US" dirty="0" smtClean="0">
              <a:latin typeface="Arial" pitchFamily="34" charset="0"/>
            </a:endParaRPr>
          </a:p>
        </p:txBody>
      </p:sp>
      <p:sp>
        <p:nvSpPr>
          <p:cNvPr id="88067" name="Rectangle 2"/>
          <p:cNvSpPr>
            <a:spLocks noGrp="1" noRot="1" noChangeAspect="1" noChangeArrowheads="1" noTextEdit="1"/>
          </p:cNvSpPr>
          <p:nvPr>
            <p:ph type="sldImg"/>
          </p:nvPr>
        </p:nvSpPr>
        <p:spPr>
          <a:xfrm>
            <a:off x="1398588" y="582613"/>
            <a:ext cx="4060825" cy="3044825"/>
          </a:xfrm>
          <a:ln/>
        </p:spPr>
      </p:sp>
      <p:sp>
        <p:nvSpPr>
          <p:cNvPr id="88068" name="Rectangle 3"/>
          <p:cNvSpPr>
            <a:spLocks noGrp="1" noChangeArrowheads="1"/>
          </p:cNvSpPr>
          <p:nvPr>
            <p:ph type="body" idx="1"/>
          </p:nvPr>
        </p:nvSpPr>
        <p:spPr>
          <a:noFill/>
          <a:ln/>
        </p:spPr>
        <p:txBody>
          <a:bodyPr/>
          <a:lstStyle/>
          <a:p>
            <a:endParaRPr lang="en-US" smtClean="0">
              <a:latin typeface="Arial" pitchFamily="34" charset="0"/>
            </a:endParaRPr>
          </a:p>
        </p:txBody>
      </p:sp>
    </p:spTree>
    <p:extLst>
      <p:ext uri="{BB962C8B-B14F-4D97-AF65-F5344CB8AC3E}">
        <p14:creationId xmlns:p14="http://schemas.microsoft.com/office/powerpoint/2010/main" val="162634648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3"/>
          <p:cNvSpPr>
            <a:spLocks noGrp="1" noChangeArrowheads="1"/>
          </p:cNvSpPr>
          <p:nvPr>
            <p:ph type="sldNum" sz="quarter" idx="5"/>
          </p:nvPr>
        </p:nvSpPr>
        <p:spPr>
          <a:xfrm>
            <a:off x="3085167" y="9046678"/>
            <a:ext cx="690779" cy="248133"/>
          </a:xfrm>
          <a:noFill/>
        </p:spPr>
        <p:txBody>
          <a:bodyPr/>
          <a:lstStyle/>
          <a:p>
            <a:pPr defTabSz="928908"/>
            <a:fld id="{FFF15467-B734-4D13-B337-6BBFA5D46509}" type="slidenum">
              <a:rPr lang="en-US" smtClean="0">
                <a:latin typeface="Arial" pitchFamily="34" charset="0"/>
              </a:rPr>
              <a:pPr defTabSz="928908"/>
              <a:t>42</a:t>
            </a:fld>
            <a:endParaRPr lang="en-US" dirty="0" smtClean="0">
              <a:latin typeface="Arial" pitchFamily="34" charset="0"/>
            </a:endParaRPr>
          </a:p>
        </p:txBody>
      </p:sp>
      <p:sp>
        <p:nvSpPr>
          <p:cNvPr id="88067" name="Rectangle 2"/>
          <p:cNvSpPr>
            <a:spLocks noGrp="1" noRot="1" noChangeAspect="1" noChangeArrowheads="1" noTextEdit="1"/>
          </p:cNvSpPr>
          <p:nvPr>
            <p:ph type="sldImg"/>
          </p:nvPr>
        </p:nvSpPr>
        <p:spPr>
          <a:xfrm>
            <a:off x="1398588" y="582613"/>
            <a:ext cx="4060825" cy="3044825"/>
          </a:xfrm>
          <a:ln/>
        </p:spPr>
      </p:sp>
      <p:sp>
        <p:nvSpPr>
          <p:cNvPr id="88068" name="Rectangle 3"/>
          <p:cNvSpPr>
            <a:spLocks noGrp="1" noChangeArrowheads="1"/>
          </p:cNvSpPr>
          <p:nvPr>
            <p:ph type="body" idx="1"/>
          </p:nvPr>
        </p:nvSpPr>
        <p:spPr>
          <a:noFill/>
          <a:ln/>
        </p:spPr>
        <p:txBody>
          <a:bodyPr/>
          <a:lstStyle/>
          <a:p>
            <a:endParaRPr lang="en-US" smtClean="0">
              <a:latin typeface="Arial" pitchFamily="34" charset="0"/>
            </a:endParaRPr>
          </a:p>
        </p:txBody>
      </p:sp>
    </p:spTree>
    <p:extLst>
      <p:ext uri="{BB962C8B-B14F-4D97-AF65-F5344CB8AC3E}">
        <p14:creationId xmlns:p14="http://schemas.microsoft.com/office/powerpoint/2010/main" val="350537633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3"/>
          <p:cNvSpPr>
            <a:spLocks noGrp="1" noChangeArrowheads="1"/>
          </p:cNvSpPr>
          <p:nvPr>
            <p:ph type="sldNum" sz="quarter" idx="5"/>
          </p:nvPr>
        </p:nvSpPr>
        <p:spPr>
          <a:xfrm>
            <a:off x="3085167" y="9046678"/>
            <a:ext cx="690779" cy="248133"/>
          </a:xfrm>
          <a:noFill/>
        </p:spPr>
        <p:txBody>
          <a:bodyPr/>
          <a:lstStyle/>
          <a:p>
            <a:pPr defTabSz="928908"/>
            <a:fld id="{FFF15467-B734-4D13-B337-6BBFA5D46509}" type="slidenum">
              <a:rPr lang="en-US" smtClean="0">
                <a:latin typeface="Arial" pitchFamily="34" charset="0"/>
              </a:rPr>
              <a:pPr defTabSz="928908"/>
              <a:t>43</a:t>
            </a:fld>
            <a:endParaRPr lang="en-US" dirty="0" smtClean="0">
              <a:latin typeface="Arial" pitchFamily="34" charset="0"/>
            </a:endParaRPr>
          </a:p>
        </p:txBody>
      </p:sp>
      <p:sp>
        <p:nvSpPr>
          <p:cNvPr id="88067" name="Rectangle 2"/>
          <p:cNvSpPr>
            <a:spLocks noGrp="1" noRot="1" noChangeAspect="1" noChangeArrowheads="1" noTextEdit="1"/>
          </p:cNvSpPr>
          <p:nvPr>
            <p:ph type="sldImg"/>
          </p:nvPr>
        </p:nvSpPr>
        <p:spPr>
          <a:xfrm>
            <a:off x="1398588" y="582613"/>
            <a:ext cx="4060825" cy="3044825"/>
          </a:xfrm>
          <a:ln/>
        </p:spPr>
      </p:sp>
      <p:sp>
        <p:nvSpPr>
          <p:cNvPr id="88068" name="Rectangle 3"/>
          <p:cNvSpPr>
            <a:spLocks noGrp="1" noChangeArrowheads="1"/>
          </p:cNvSpPr>
          <p:nvPr>
            <p:ph type="body" idx="1"/>
          </p:nvPr>
        </p:nvSpPr>
        <p:spPr>
          <a:noFill/>
          <a:ln/>
        </p:spPr>
        <p:txBody>
          <a:bodyPr/>
          <a:lstStyle/>
          <a:p>
            <a:endParaRPr lang="en-US" smtClean="0">
              <a:latin typeface="Arial" pitchFamily="34" charset="0"/>
            </a:endParaRPr>
          </a:p>
        </p:txBody>
      </p:sp>
    </p:spTree>
    <p:extLst>
      <p:ext uri="{BB962C8B-B14F-4D97-AF65-F5344CB8AC3E}">
        <p14:creationId xmlns:p14="http://schemas.microsoft.com/office/powerpoint/2010/main" val="363198872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3"/>
          <p:cNvSpPr>
            <a:spLocks noGrp="1" noChangeArrowheads="1"/>
          </p:cNvSpPr>
          <p:nvPr>
            <p:ph type="sldNum" sz="quarter" idx="5"/>
          </p:nvPr>
        </p:nvSpPr>
        <p:spPr>
          <a:xfrm>
            <a:off x="3085167" y="9046678"/>
            <a:ext cx="690779" cy="248133"/>
          </a:xfrm>
          <a:noFill/>
        </p:spPr>
        <p:txBody>
          <a:bodyPr/>
          <a:lstStyle/>
          <a:p>
            <a:pPr defTabSz="928908"/>
            <a:fld id="{FFF15467-B734-4D13-B337-6BBFA5D46509}" type="slidenum">
              <a:rPr lang="en-US" smtClean="0">
                <a:latin typeface="Arial" pitchFamily="34" charset="0"/>
              </a:rPr>
              <a:pPr defTabSz="928908"/>
              <a:t>44</a:t>
            </a:fld>
            <a:endParaRPr lang="en-US" dirty="0" smtClean="0">
              <a:latin typeface="Arial" pitchFamily="34" charset="0"/>
            </a:endParaRPr>
          </a:p>
        </p:txBody>
      </p:sp>
      <p:sp>
        <p:nvSpPr>
          <p:cNvPr id="88067" name="Rectangle 2"/>
          <p:cNvSpPr>
            <a:spLocks noGrp="1" noRot="1" noChangeAspect="1" noChangeArrowheads="1" noTextEdit="1"/>
          </p:cNvSpPr>
          <p:nvPr>
            <p:ph type="sldImg"/>
          </p:nvPr>
        </p:nvSpPr>
        <p:spPr>
          <a:xfrm>
            <a:off x="1398588" y="582613"/>
            <a:ext cx="4060825" cy="3044825"/>
          </a:xfrm>
          <a:ln/>
        </p:spPr>
      </p:sp>
      <p:sp>
        <p:nvSpPr>
          <p:cNvPr id="88068" name="Rectangle 3"/>
          <p:cNvSpPr>
            <a:spLocks noGrp="1" noChangeArrowheads="1"/>
          </p:cNvSpPr>
          <p:nvPr>
            <p:ph type="body" idx="1"/>
          </p:nvPr>
        </p:nvSpPr>
        <p:spPr>
          <a:noFill/>
          <a:ln/>
        </p:spPr>
        <p:txBody>
          <a:bodyPr/>
          <a:lstStyle/>
          <a:p>
            <a:endParaRPr lang="en-US" smtClean="0">
              <a:latin typeface="Arial" pitchFamily="34" charset="0"/>
            </a:endParaRPr>
          </a:p>
        </p:txBody>
      </p:sp>
    </p:spTree>
    <p:extLst>
      <p:ext uri="{BB962C8B-B14F-4D97-AF65-F5344CB8AC3E}">
        <p14:creationId xmlns:p14="http://schemas.microsoft.com/office/powerpoint/2010/main" val="89692566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3"/>
          <p:cNvSpPr>
            <a:spLocks noGrp="1" noChangeArrowheads="1"/>
          </p:cNvSpPr>
          <p:nvPr>
            <p:ph type="sldNum" sz="quarter" idx="5"/>
          </p:nvPr>
        </p:nvSpPr>
        <p:spPr/>
        <p:txBody>
          <a:bodyPr/>
          <a:lstStyle/>
          <a:p>
            <a:pPr>
              <a:defRPr/>
            </a:pPr>
            <a:fld id="{8268D18C-0784-4943-AE98-17D8DF7C11EF}" type="slidenum">
              <a:rPr lang="en-US" smtClean="0"/>
              <a:pPr>
                <a:defRPr/>
              </a:pPr>
              <a:t>45</a:t>
            </a:fld>
            <a:endParaRPr lang="en-US" smtClean="0"/>
          </a:p>
        </p:txBody>
      </p:sp>
      <p:sp>
        <p:nvSpPr>
          <p:cNvPr id="251907" name="Rectangle 2"/>
          <p:cNvSpPr>
            <a:spLocks noGrp="1" noRot="1" noChangeAspect="1" noChangeArrowheads="1" noTextEdit="1"/>
          </p:cNvSpPr>
          <p:nvPr>
            <p:ph type="sldImg"/>
          </p:nvPr>
        </p:nvSpPr>
        <p:spPr>
          <a:ln/>
        </p:spPr>
      </p:sp>
      <p:sp>
        <p:nvSpPr>
          <p:cNvPr id="25190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99545767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Rectangle 2"/>
          <p:cNvSpPr>
            <a:spLocks noGrp="1" noRot="1" noChangeAspect="1" noChangeArrowheads="1" noTextEdit="1"/>
          </p:cNvSpPr>
          <p:nvPr>
            <p:ph type="sldImg"/>
          </p:nvPr>
        </p:nvSpPr>
        <p:spPr>
          <a:ln/>
        </p:spPr>
      </p:sp>
      <p:sp>
        <p:nvSpPr>
          <p:cNvPr id="252931" name="Rectangle 3"/>
          <p:cNvSpPr>
            <a:spLocks noGrp="1" noChangeArrowheads="1"/>
          </p:cNvSpPr>
          <p:nvPr>
            <p:ph type="body" idx="1"/>
          </p:nvPr>
        </p:nvSpPr>
        <p:spPr>
          <a:noFill/>
          <a:ln/>
        </p:spPr>
        <p:txBody>
          <a:bodyPr/>
          <a:lstStyle/>
          <a:p>
            <a:endParaRPr lang="en-US" sz="2400" dirty="0" smtClean="0"/>
          </a:p>
        </p:txBody>
      </p:sp>
    </p:spTree>
    <p:extLst>
      <p:ext uri="{BB962C8B-B14F-4D97-AF65-F5344CB8AC3E}">
        <p14:creationId xmlns:p14="http://schemas.microsoft.com/office/powerpoint/2010/main" val="299244995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3"/>
          <p:cNvSpPr txBox="1">
            <a:spLocks noGrp="1" noChangeArrowheads="1"/>
          </p:cNvSpPr>
          <p:nvPr/>
        </p:nvSpPr>
        <p:spPr bwMode="auto">
          <a:xfrm>
            <a:off x="3025709" y="8848262"/>
            <a:ext cx="672717" cy="246287"/>
          </a:xfrm>
          <a:prstGeom prst="rect">
            <a:avLst/>
          </a:prstGeom>
          <a:noFill/>
          <a:ln w="9525">
            <a:noFill/>
            <a:miter lim="800000"/>
            <a:headEnd/>
            <a:tailEnd/>
          </a:ln>
        </p:spPr>
        <p:txBody>
          <a:bodyPr lIns="44986" tIns="45586" rIns="44986" bIns="45586" anchor="b">
            <a:spAutoFit/>
          </a:bodyPr>
          <a:lstStyle/>
          <a:p>
            <a:pPr algn="ctr" defTabSz="910927"/>
            <a:fld id="{68D79A82-C6A8-435D-975A-0BA087ED921A}" type="slidenum">
              <a:rPr lang="en-US" sz="1000"/>
              <a:pPr algn="ctr" defTabSz="910927"/>
              <a:t>48</a:t>
            </a:fld>
            <a:endParaRPr lang="en-US" sz="1000" dirty="0"/>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p:spPr>
        <p:txBody>
          <a:bodyPr lIns="45161" tIns="45161" rIns="45161" bIns="45161"/>
          <a:lstStyle/>
          <a:p>
            <a:endParaRPr lang="en-US" smtClean="0">
              <a:latin typeface="Arial" pitchFamily="34" charset="0"/>
            </a:endParaRPr>
          </a:p>
        </p:txBody>
      </p:sp>
    </p:spTree>
    <p:extLst>
      <p:ext uri="{BB962C8B-B14F-4D97-AF65-F5344CB8AC3E}">
        <p14:creationId xmlns:p14="http://schemas.microsoft.com/office/powerpoint/2010/main" val="272442592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Rectangle 2"/>
          <p:cNvSpPr>
            <a:spLocks noGrp="1" noRot="1" noChangeAspect="1" noChangeArrowheads="1" noTextEdit="1"/>
          </p:cNvSpPr>
          <p:nvPr>
            <p:ph type="sldImg"/>
          </p:nvPr>
        </p:nvSpPr>
        <p:spPr>
          <a:ln/>
        </p:spPr>
      </p:sp>
      <p:sp>
        <p:nvSpPr>
          <p:cNvPr id="252931" name="Rectangle 3"/>
          <p:cNvSpPr>
            <a:spLocks noGrp="1" noChangeArrowheads="1"/>
          </p:cNvSpPr>
          <p:nvPr>
            <p:ph type="body" idx="1"/>
          </p:nvPr>
        </p:nvSpPr>
        <p:spPr>
          <a:noFill/>
          <a:ln/>
        </p:spPr>
        <p:txBody>
          <a:bodyPr/>
          <a:lstStyle/>
          <a:p>
            <a:endParaRPr lang="en-US" sz="2400" dirty="0" smtClean="0"/>
          </a:p>
        </p:txBody>
      </p:sp>
    </p:spTree>
    <p:extLst>
      <p:ext uri="{BB962C8B-B14F-4D97-AF65-F5344CB8AC3E}">
        <p14:creationId xmlns:p14="http://schemas.microsoft.com/office/powerpoint/2010/main" val="144268187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3"/>
          <p:cNvSpPr>
            <a:spLocks noGrp="1" noChangeArrowheads="1"/>
          </p:cNvSpPr>
          <p:nvPr>
            <p:ph type="sldNum" sz="quarter" idx="5"/>
          </p:nvPr>
        </p:nvSpPr>
        <p:spPr>
          <a:xfrm>
            <a:off x="3083611" y="9046822"/>
            <a:ext cx="693890" cy="247989"/>
          </a:xfrm>
        </p:spPr>
        <p:txBody>
          <a:bodyPr/>
          <a:lstStyle/>
          <a:p>
            <a:pPr defTabSz="928688">
              <a:defRPr/>
            </a:pPr>
            <a:fld id="{30B1B221-73F5-4062-9EC5-65201ECCFD86}" type="slidenum">
              <a:rPr lang="en-US" smtClean="0"/>
              <a:pPr defTabSz="928688">
                <a:defRPr/>
              </a:pPr>
              <a:t>50</a:t>
            </a:fld>
            <a:endParaRPr lang="en-US" smtClean="0"/>
          </a:p>
        </p:txBody>
      </p:sp>
      <p:sp>
        <p:nvSpPr>
          <p:cNvPr id="267267" name="Rectangle 2"/>
          <p:cNvSpPr>
            <a:spLocks noGrp="1" noRot="1" noChangeAspect="1" noChangeArrowheads="1" noTextEdit="1"/>
          </p:cNvSpPr>
          <p:nvPr>
            <p:ph type="sldImg"/>
          </p:nvPr>
        </p:nvSpPr>
        <p:spPr>
          <a:ln/>
        </p:spPr>
      </p:sp>
      <p:sp>
        <p:nvSpPr>
          <p:cNvPr id="267268" name="Rectangle 3"/>
          <p:cNvSpPr>
            <a:spLocks noGrp="1" noChangeArrowheads="1"/>
          </p:cNvSpPr>
          <p:nvPr>
            <p:ph type="body" idx="1"/>
          </p:nvPr>
        </p:nvSpPr>
        <p:spPr>
          <a:noFill/>
          <a:ln/>
        </p:spPr>
        <p:txBody>
          <a:bodyPr/>
          <a:lstStyle/>
          <a:p>
            <a:endParaRPr lang="en-US" sz="2400" dirty="0" smtClean="0"/>
          </a:p>
        </p:txBody>
      </p:sp>
    </p:spTree>
    <p:extLst>
      <p:ext uri="{BB962C8B-B14F-4D97-AF65-F5344CB8AC3E}">
        <p14:creationId xmlns:p14="http://schemas.microsoft.com/office/powerpoint/2010/main" val="37718997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a:ln/>
        </p:spPr>
      </p:sp>
      <p:sp>
        <p:nvSpPr>
          <p:cNvPr id="174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smtClean="0">
              <a:latin typeface="Arial" panose="020B0604020202020204" pitchFamily="34" charset="0"/>
            </a:endParaRPr>
          </a:p>
        </p:txBody>
      </p:sp>
      <p:sp>
        <p:nvSpPr>
          <p:cNvPr id="174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786">
              <a:defRPr>
                <a:solidFill>
                  <a:schemeClr val="tx1"/>
                </a:solidFill>
                <a:latin typeface="Arial" panose="020B0604020202020204" pitchFamily="34" charset="0"/>
                <a:cs typeface="Arial" panose="020B0604020202020204" pitchFamily="34" charset="0"/>
              </a:defRPr>
            </a:lvl1pPr>
            <a:lvl2pPr marL="728983" indent="-280378" defTabSz="912786">
              <a:defRPr>
                <a:solidFill>
                  <a:schemeClr val="tx1"/>
                </a:solidFill>
                <a:latin typeface="Arial" panose="020B0604020202020204" pitchFamily="34" charset="0"/>
                <a:cs typeface="Arial" panose="020B0604020202020204" pitchFamily="34" charset="0"/>
              </a:defRPr>
            </a:lvl2pPr>
            <a:lvl3pPr marL="1121512" indent="-224302" defTabSz="912786">
              <a:defRPr>
                <a:solidFill>
                  <a:schemeClr val="tx1"/>
                </a:solidFill>
                <a:latin typeface="Arial" panose="020B0604020202020204" pitchFamily="34" charset="0"/>
                <a:cs typeface="Arial" panose="020B0604020202020204" pitchFamily="34" charset="0"/>
              </a:defRPr>
            </a:lvl3pPr>
            <a:lvl4pPr marL="1570116" indent="-224302" defTabSz="912786">
              <a:defRPr>
                <a:solidFill>
                  <a:schemeClr val="tx1"/>
                </a:solidFill>
                <a:latin typeface="Arial" panose="020B0604020202020204" pitchFamily="34" charset="0"/>
                <a:cs typeface="Arial" panose="020B0604020202020204" pitchFamily="34" charset="0"/>
              </a:defRPr>
            </a:lvl4pPr>
            <a:lvl5pPr marL="2018721" indent="-224302" defTabSz="912786">
              <a:defRPr>
                <a:solidFill>
                  <a:schemeClr val="tx1"/>
                </a:solidFill>
                <a:latin typeface="Arial" panose="020B0604020202020204" pitchFamily="34" charset="0"/>
                <a:cs typeface="Arial" panose="020B0604020202020204" pitchFamily="34" charset="0"/>
              </a:defRPr>
            </a:lvl5pPr>
            <a:lvl6pPr marL="2467326"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15930"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364535"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13139"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BE7FC54-9E5C-4662-9649-B3108D5371A3}" type="slidenum">
              <a:rPr lang="en-US" smtClean="0">
                <a:solidFill>
                  <a:srgbClr val="000000"/>
                </a:solidFill>
              </a:rPr>
              <a:pPr/>
              <a:t>5</a:t>
            </a:fld>
            <a:endParaRPr lang="en-US" smtClean="0">
              <a:solidFill>
                <a:srgbClr val="000000"/>
              </a:solidFill>
            </a:endParaRPr>
          </a:p>
        </p:txBody>
      </p:sp>
    </p:spTree>
    <p:extLst>
      <p:ext uri="{BB962C8B-B14F-4D97-AF65-F5344CB8AC3E}">
        <p14:creationId xmlns:p14="http://schemas.microsoft.com/office/powerpoint/2010/main" val="244806431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70" name="Rectangle 3"/>
          <p:cNvSpPr>
            <a:spLocks noGrp="1" noChangeArrowheads="1"/>
          </p:cNvSpPr>
          <p:nvPr>
            <p:ph type="sldNum" sz="quarter" idx="5"/>
          </p:nvPr>
        </p:nvSpPr>
        <p:spPr>
          <a:xfrm>
            <a:off x="3090766" y="9000412"/>
            <a:ext cx="692032" cy="246717"/>
          </a:xfrm>
        </p:spPr>
        <p:txBody>
          <a:bodyPr/>
          <a:lstStyle/>
          <a:p>
            <a:pPr>
              <a:defRPr/>
            </a:pPr>
            <a:fld id="{7FF981F9-8331-43C1-8622-D2EDB409ECCC}" type="slidenum">
              <a:rPr lang="en-US" smtClean="0"/>
              <a:pPr>
                <a:defRPr/>
              </a:pPr>
              <a:t>51</a:t>
            </a:fld>
            <a:endParaRPr lang="en-US" smtClean="0"/>
          </a:p>
        </p:txBody>
      </p:sp>
      <p:sp>
        <p:nvSpPr>
          <p:cNvPr id="156675" name="Rectangle 2"/>
          <p:cNvSpPr>
            <a:spLocks noGrp="1" noRot="1" noChangeAspect="1" noChangeArrowheads="1" noTextEdit="1"/>
          </p:cNvSpPr>
          <p:nvPr>
            <p:ph type="sldImg"/>
          </p:nvPr>
        </p:nvSpPr>
        <p:spPr>
          <a:ln/>
        </p:spPr>
      </p:sp>
      <p:sp>
        <p:nvSpPr>
          <p:cNvPr id="15667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99091410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8" name="Rectangle 3"/>
          <p:cNvSpPr txBox="1">
            <a:spLocks noGrp="1" noChangeArrowheads="1"/>
          </p:cNvSpPr>
          <p:nvPr/>
        </p:nvSpPr>
        <p:spPr bwMode="auto">
          <a:xfrm>
            <a:off x="3083611" y="9046822"/>
            <a:ext cx="693890" cy="247989"/>
          </a:xfrm>
          <a:prstGeom prst="rect">
            <a:avLst/>
          </a:prstGeom>
          <a:noFill/>
          <a:ln w="9525">
            <a:noFill/>
            <a:miter lim="800000"/>
            <a:headEnd/>
            <a:tailEnd/>
          </a:ln>
        </p:spPr>
        <p:txBody>
          <a:bodyPr lIns="45814" tIns="46425" rIns="45814" bIns="46425" anchor="b">
            <a:spAutoFit/>
          </a:bodyPr>
          <a:lstStyle/>
          <a:p>
            <a:pPr algn="ctr" defTabSz="928688"/>
            <a:fld id="{E3DF93DA-A49A-4A19-BD82-46C4AC1D0ED9}" type="slidenum">
              <a:rPr lang="en-US" sz="1000"/>
              <a:pPr algn="ctr" defTabSz="928688"/>
              <a:t>52</a:t>
            </a:fld>
            <a:endParaRPr lang="en-US" sz="1000"/>
          </a:p>
        </p:txBody>
      </p:sp>
      <p:sp>
        <p:nvSpPr>
          <p:cNvPr id="254979" name="Rectangle 2"/>
          <p:cNvSpPr>
            <a:spLocks noGrp="1" noRot="1" noChangeAspect="1" noChangeArrowheads="1" noTextEdit="1"/>
          </p:cNvSpPr>
          <p:nvPr>
            <p:ph type="sldImg"/>
          </p:nvPr>
        </p:nvSpPr>
        <p:spPr>
          <a:ln/>
        </p:spPr>
      </p:sp>
      <p:sp>
        <p:nvSpPr>
          <p:cNvPr id="254980" name="Rectangle 3"/>
          <p:cNvSpPr>
            <a:spLocks noGrp="1" noChangeArrowheads="1"/>
          </p:cNvSpPr>
          <p:nvPr>
            <p:ph type="body" idx="1"/>
          </p:nvPr>
        </p:nvSpPr>
        <p:spPr>
          <a:noFill/>
          <a:ln/>
        </p:spPr>
        <p:txBody>
          <a:bodyPr/>
          <a:lstStyle/>
          <a:p>
            <a:r>
              <a:rPr lang="en-US" sz="2400" smtClean="0"/>
              <a:t>This shows the drop in Combined Ratio for each line of business that would be needed to maintain a constant ROE, given a 1-percentage-point drop in investment yield</a:t>
            </a:r>
          </a:p>
        </p:txBody>
      </p:sp>
    </p:spTree>
    <p:extLst>
      <p:ext uri="{BB962C8B-B14F-4D97-AF65-F5344CB8AC3E}">
        <p14:creationId xmlns:p14="http://schemas.microsoft.com/office/powerpoint/2010/main" val="370186461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3"/>
          <p:cNvSpPr txBox="1">
            <a:spLocks noGrp="1" noChangeArrowheads="1"/>
          </p:cNvSpPr>
          <p:nvPr/>
        </p:nvSpPr>
        <p:spPr bwMode="auto">
          <a:xfrm>
            <a:off x="3084514" y="9047163"/>
            <a:ext cx="692150" cy="247650"/>
          </a:xfrm>
          <a:prstGeom prst="rect">
            <a:avLst/>
          </a:prstGeom>
          <a:noFill/>
          <a:ln w="9525">
            <a:noFill/>
            <a:miter lim="800000"/>
            <a:headEnd/>
            <a:tailEnd/>
          </a:ln>
        </p:spPr>
        <p:txBody>
          <a:bodyPr lIns="45887" tIns="46499" rIns="45887" bIns="46499" anchor="b">
            <a:spAutoFit/>
          </a:bodyPr>
          <a:lstStyle/>
          <a:p>
            <a:pPr algn="ctr" defTabSz="930275"/>
            <a:fld id="{37408F01-780E-4886-93F5-C78D10FDAB23}" type="slidenum">
              <a:rPr lang="en-US" sz="1000"/>
              <a:pPr algn="ctr" defTabSz="930275"/>
              <a:t>53</a:t>
            </a:fld>
            <a:endParaRPr lang="en-US" sz="1000"/>
          </a:p>
        </p:txBody>
      </p:sp>
      <p:sp>
        <p:nvSpPr>
          <p:cNvPr id="94211" name="Rectangle 2"/>
          <p:cNvSpPr>
            <a:spLocks noGrp="1" noRot="1" noChangeAspect="1" noChangeArrowheads="1" noTextEdit="1"/>
          </p:cNvSpPr>
          <p:nvPr>
            <p:ph type="sldImg"/>
          </p:nvPr>
        </p:nvSpPr>
        <p:spPr>
          <a:xfrm>
            <a:off x="1400175" y="582613"/>
            <a:ext cx="4057650" cy="3044825"/>
          </a:xfrm>
          <a:ln/>
        </p:spPr>
      </p:sp>
      <p:sp>
        <p:nvSpPr>
          <p:cNvPr id="94212" name="Rectangle 3"/>
          <p:cNvSpPr>
            <a:spLocks noGrp="1" noChangeArrowheads="1"/>
          </p:cNvSpPr>
          <p:nvPr>
            <p:ph type="body" idx="1"/>
          </p:nvPr>
        </p:nvSpPr>
        <p:spPr>
          <a:noFill/>
          <a:ln/>
        </p:spPr>
        <p:txBody>
          <a:bodyPr lIns="46135" tIns="46135" rIns="46135" bIns="46135"/>
          <a:lstStyle/>
          <a:p>
            <a:endParaRPr lang="en-US" sz="2400" dirty="0" smtClean="0"/>
          </a:p>
        </p:txBody>
      </p:sp>
    </p:spTree>
    <p:extLst>
      <p:ext uri="{BB962C8B-B14F-4D97-AF65-F5344CB8AC3E}">
        <p14:creationId xmlns:p14="http://schemas.microsoft.com/office/powerpoint/2010/main" val="3564882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Rectangle 2"/>
          <p:cNvSpPr>
            <a:spLocks noGrp="1" noRot="1" noChangeAspect="1" noChangeArrowheads="1" noTextEdit="1"/>
          </p:cNvSpPr>
          <p:nvPr>
            <p:ph type="sldImg"/>
          </p:nvPr>
        </p:nvSpPr>
        <p:spPr>
          <a:ln/>
        </p:spPr>
      </p:sp>
      <p:sp>
        <p:nvSpPr>
          <p:cNvPr id="252931" name="Rectangle 3"/>
          <p:cNvSpPr>
            <a:spLocks noGrp="1" noChangeArrowheads="1"/>
          </p:cNvSpPr>
          <p:nvPr>
            <p:ph type="body" idx="1"/>
          </p:nvPr>
        </p:nvSpPr>
        <p:spPr>
          <a:noFill/>
          <a:ln/>
        </p:spPr>
        <p:txBody>
          <a:bodyPr/>
          <a:lstStyle/>
          <a:p>
            <a:endParaRPr lang="en-US" sz="2400" dirty="0" smtClean="0"/>
          </a:p>
        </p:txBody>
      </p:sp>
    </p:spTree>
    <p:extLst>
      <p:ext uri="{BB962C8B-B14F-4D97-AF65-F5344CB8AC3E}">
        <p14:creationId xmlns:p14="http://schemas.microsoft.com/office/powerpoint/2010/main" val="205635923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a:ln/>
        </p:spPr>
      </p:sp>
      <p:sp>
        <p:nvSpPr>
          <p:cNvPr id="174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smtClean="0">
              <a:latin typeface="Arial" panose="020B0604020202020204" pitchFamily="34" charset="0"/>
            </a:endParaRPr>
          </a:p>
        </p:txBody>
      </p:sp>
      <p:sp>
        <p:nvSpPr>
          <p:cNvPr id="174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786">
              <a:defRPr>
                <a:solidFill>
                  <a:schemeClr val="tx1"/>
                </a:solidFill>
                <a:latin typeface="Arial" panose="020B0604020202020204" pitchFamily="34" charset="0"/>
                <a:cs typeface="Arial" panose="020B0604020202020204" pitchFamily="34" charset="0"/>
              </a:defRPr>
            </a:lvl1pPr>
            <a:lvl2pPr marL="728983" indent="-280378" defTabSz="912786">
              <a:defRPr>
                <a:solidFill>
                  <a:schemeClr val="tx1"/>
                </a:solidFill>
                <a:latin typeface="Arial" panose="020B0604020202020204" pitchFamily="34" charset="0"/>
                <a:cs typeface="Arial" panose="020B0604020202020204" pitchFamily="34" charset="0"/>
              </a:defRPr>
            </a:lvl2pPr>
            <a:lvl3pPr marL="1121512" indent="-224302" defTabSz="912786">
              <a:defRPr>
                <a:solidFill>
                  <a:schemeClr val="tx1"/>
                </a:solidFill>
                <a:latin typeface="Arial" panose="020B0604020202020204" pitchFamily="34" charset="0"/>
                <a:cs typeface="Arial" panose="020B0604020202020204" pitchFamily="34" charset="0"/>
              </a:defRPr>
            </a:lvl3pPr>
            <a:lvl4pPr marL="1570116" indent="-224302" defTabSz="912786">
              <a:defRPr>
                <a:solidFill>
                  <a:schemeClr val="tx1"/>
                </a:solidFill>
                <a:latin typeface="Arial" panose="020B0604020202020204" pitchFamily="34" charset="0"/>
                <a:cs typeface="Arial" panose="020B0604020202020204" pitchFamily="34" charset="0"/>
              </a:defRPr>
            </a:lvl4pPr>
            <a:lvl5pPr marL="2018721" indent="-224302" defTabSz="912786">
              <a:defRPr>
                <a:solidFill>
                  <a:schemeClr val="tx1"/>
                </a:solidFill>
                <a:latin typeface="Arial" panose="020B0604020202020204" pitchFamily="34" charset="0"/>
                <a:cs typeface="Arial" panose="020B0604020202020204" pitchFamily="34" charset="0"/>
              </a:defRPr>
            </a:lvl5pPr>
            <a:lvl6pPr marL="2467326"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15930"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364535"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13139"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BE7FC54-9E5C-4662-9649-B3108D5371A3}" type="slidenum">
              <a:rPr lang="en-US" smtClean="0"/>
              <a:pPr/>
              <a:t>55</a:t>
            </a:fld>
            <a:endParaRPr lang="en-US" smtClean="0"/>
          </a:p>
        </p:txBody>
      </p:sp>
    </p:spTree>
    <p:extLst>
      <p:ext uri="{BB962C8B-B14F-4D97-AF65-F5344CB8AC3E}">
        <p14:creationId xmlns:p14="http://schemas.microsoft.com/office/powerpoint/2010/main" val="339533633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0832">
              <a:defRPr>
                <a:solidFill>
                  <a:schemeClr val="tx1"/>
                </a:solidFill>
                <a:latin typeface="Arial" panose="020B0604020202020204" pitchFamily="34" charset="0"/>
                <a:cs typeface="Arial" panose="020B0604020202020204" pitchFamily="34" charset="0"/>
              </a:defRPr>
            </a:lvl1pPr>
            <a:lvl2pPr marL="727422" indent="-279778" defTabSz="910832">
              <a:defRPr>
                <a:solidFill>
                  <a:schemeClr val="tx1"/>
                </a:solidFill>
                <a:latin typeface="Arial" panose="020B0604020202020204" pitchFamily="34" charset="0"/>
                <a:cs typeface="Arial" panose="020B0604020202020204" pitchFamily="34" charset="0"/>
              </a:defRPr>
            </a:lvl2pPr>
            <a:lvl3pPr marL="1119111" indent="-223822" defTabSz="910832">
              <a:defRPr>
                <a:solidFill>
                  <a:schemeClr val="tx1"/>
                </a:solidFill>
                <a:latin typeface="Arial" panose="020B0604020202020204" pitchFamily="34" charset="0"/>
                <a:cs typeface="Arial" panose="020B0604020202020204" pitchFamily="34" charset="0"/>
              </a:defRPr>
            </a:lvl3pPr>
            <a:lvl4pPr marL="1566756" indent="-223822" defTabSz="910832">
              <a:defRPr>
                <a:solidFill>
                  <a:schemeClr val="tx1"/>
                </a:solidFill>
                <a:latin typeface="Arial" panose="020B0604020202020204" pitchFamily="34" charset="0"/>
                <a:cs typeface="Arial" panose="020B0604020202020204" pitchFamily="34" charset="0"/>
              </a:defRPr>
            </a:lvl4pPr>
            <a:lvl5pPr marL="2014400" indent="-223822" defTabSz="910832">
              <a:defRPr>
                <a:solidFill>
                  <a:schemeClr val="tx1"/>
                </a:solidFill>
                <a:latin typeface="Arial" panose="020B0604020202020204" pitchFamily="34" charset="0"/>
                <a:cs typeface="Arial" panose="020B0604020202020204" pitchFamily="34" charset="0"/>
              </a:defRPr>
            </a:lvl5pPr>
            <a:lvl6pPr marL="2462045" indent="-223822" defTabSz="91083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09689" indent="-223822" defTabSz="91083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357334" indent="-223822" defTabSz="91083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04978" indent="-223822" defTabSz="91083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7E19F311-31B5-4DFA-A883-1DAC86264FD0}" type="slidenum">
              <a:rPr lang="en-US" smtClean="0"/>
              <a:pPr/>
              <a:t>56</a:t>
            </a:fld>
            <a:endParaRPr lang="en-US" smtClean="0"/>
          </a:p>
        </p:txBody>
      </p:sp>
      <p:sp>
        <p:nvSpPr>
          <p:cNvPr id="114691" name="Rectangle 2"/>
          <p:cNvSpPr>
            <a:spLocks noGrp="1" noRot="1" noChangeAspect="1" noChangeArrowheads="1" noTextEdit="1"/>
          </p:cNvSpPr>
          <p:nvPr>
            <p:ph type="sldImg"/>
          </p:nvPr>
        </p:nvSpPr>
        <p:spPr>
          <a:ln/>
        </p:spPr>
      </p:sp>
      <p:sp>
        <p:nvSpPr>
          <p:cNvPr id="1146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smtClean="0">
              <a:latin typeface="Arial" panose="020B0604020202020204" pitchFamily="34" charset="0"/>
            </a:endParaRPr>
          </a:p>
        </p:txBody>
      </p:sp>
    </p:spTree>
    <p:extLst>
      <p:ext uri="{BB962C8B-B14F-4D97-AF65-F5344CB8AC3E}">
        <p14:creationId xmlns:p14="http://schemas.microsoft.com/office/powerpoint/2010/main" val="324368080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3"/>
          <p:cNvSpPr>
            <a:spLocks noGrp="1" noChangeArrowheads="1"/>
          </p:cNvSpPr>
          <p:nvPr>
            <p:ph type="sldNum" sz="quarter" idx="5"/>
          </p:nvPr>
        </p:nvSpPr>
        <p:spPr/>
        <p:txBody>
          <a:bodyPr/>
          <a:lstStyle/>
          <a:p>
            <a:pPr>
              <a:defRPr/>
            </a:pPr>
            <a:fld id="{8268D18C-0784-4943-AE98-17D8DF7C11EF}" type="slidenum">
              <a:rPr lang="en-US" smtClean="0"/>
              <a:pPr>
                <a:defRPr/>
              </a:pPr>
              <a:t>57</a:t>
            </a:fld>
            <a:endParaRPr lang="en-US" smtClean="0"/>
          </a:p>
        </p:txBody>
      </p:sp>
      <p:sp>
        <p:nvSpPr>
          <p:cNvPr id="251907" name="Rectangle 2"/>
          <p:cNvSpPr>
            <a:spLocks noGrp="1" noRot="1" noChangeAspect="1" noChangeArrowheads="1" noTextEdit="1"/>
          </p:cNvSpPr>
          <p:nvPr>
            <p:ph type="sldImg"/>
          </p:nvPr>
        </p:nvSpPr>
        <p:spPr>
          <a:ln/>
        </p:spPr>
      </p:sp>
      <p:sp>
        <p:nvSpPr>
          <p:cNvPr id="25190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79871733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Rectangle 3"/>
          <p:cNvSpPr txBox="1">
            <a:spLocks noGrp="1" noChangeArrowheads="1"/>
          </p:cNvSpPr>
          <p:nvPr/>
        </p:nvSpPr>
        <p:spPr bwMode="auto">
          <a:xfrm>
            <a:off x="3085167" y="9047042"/>
            <a:ext cx="690779" cy="247770"/>
          </a:xfrm>
          <a:prstGeom prst="rect">
            <a:avLst/>
          </a:prstGeom>
          <a:noFill/>
          <a:ln w="9525">
            <a:noFill/>
            <a:miter lim="800000"/>
            <a:headEnd/>
            <a:tailEnd/>
          </a:ln>
        </p:spPr>
        <p:txBody>
          <a:bodyPr lIns="45801" tIns="46413" rIns="45801" bIns="46413" anchor="b">
            <a:spAutoFit/>
          </a:bodyPr>
          <a:lstStyle/>
          <a:p>
            <a:pPr algn="ctr" defTabSz="928629"/>
            <a:fld id="{10D51B6F-E5CE-42ED-829B-9910A1E4B827}" type="slidenum">
              <a:rPr lang="en-US" sz="1000">
                <a:solidFill>
                  <a:srgbClr val="000000"/>
                </a:solidFill>
              </a:rPr>
              <a:pPr algn="ctr" defTabSz="928629"/>
              <a:t>58</a:t>
            </a:fld>
            <a:endParaRPr lang="en-US" sz="1000" dirty="0">
              <a:solidFill>
                <a:srgbClr val="000000"/>
              </a:solidFill>
            </a:endParaRPr>
          </a:p>
        </p:txBody>
      </p:sp>
      <p:sp>
        <p:nvSpPr>
          <p:cNvPr id="234499" name="Rectangle 2"/>
          <p:cNvSpPr>
            <a:spLocks noGrp="1" noRot="1" noChangeAspect="1" noChangeArrowheads="1" noTextEdit="1"/>
          </p:cNvSpPr>
          <p:nvPr>
            <p:ph type="sldImg"/>
          </p:nvPr>
        </p:nvSpPr>
        <p:spPr>
          <a:ln/>
        </p:spPr>
      </p:sp>
      <p:sp>
        <p:nvSpPr>
          <p:cNvPr id="234500" name="Rectangle 3"/>
          <p:cNvSpPr>
            <a:spLocks noGrp="1" noChangeArrowheads="1"/>
          </p:cNvSpPr>
          <p:nvPr>
            <p:ph type="body" idx="1"/>
          </p:nvPr>
        </p:nvSpPr>
        <p:spPr>
          <a:noFill/>
          <a:ln/>
        </p:spPr>
        <p:txBody>
          <a:bodyPr/>
          <a:lstStyle/>
          <a:p>
            <a:endParaRPr lang="en-US" sz="2400" dirty="0" smtClean="0"/>
          </a:p>
        </p:txBody>
      </p:sp>
    </p:spTree>
    <p:extLst>
      <p:ext uri="{BB962C8B-B14F-4D97-AF65-F5344CB8AC3E}">
        <p14:creationId xmlns:p14="http://schemas.microsoft.com/office/powerpoint/2010/main" val="235771368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Rectangle 2"/>
          <p:cNvSpPr>
            <a:spLocks noGrp="1" noRot="1" noChangeAspect="1" noChangeArrowheads="1" noTextEdit="1"/>
          </p:cNvSpPr>
          <p:nvPr>
            <p:ph type="sldImg"/>
          </p:nvPr>
        </p:nvSpPr>
        <p:spPr>
          <a:ln/>
        </p:spPr>
      </p:sp>
      <p:sp>
        <p:nvSpPr>
          <p:cNvPr id="233475"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4087188345"/>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Rectangle 2"/>
          <p:cNvSpPr>
            <a:spLocks noGrp="1" noRot="1" noChangeAspect="1" noChangeArrowheads="1" noTextEdit="1"/>
          </p:cNvSpPr>
          <p:nvPr>
            <p:ph type="sldImg"/>
          </p:nvPr>
        </p:nvSpPr>
        <p:spPr>
          <a:ln/>
        </p:spPr>
      </p:sp>
      <p:sp>
        <p:nvSpPr>
          <p:cNvPr id="233475"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7851842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a:ln/>
        </p:spPr>
      </p:sp>
      <p:sp>
        <p:nvSpPr>
          <p:cNvPr id="174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smtClean="0">
              <a:latin typeface="Arial" panose="020B0604020202020204" pitchFamily="34" charset="0"/>
            </a:endParaRPr>
          </a:p>
        </p:txBody>
      </p:sp>
      <p:sp>
        <p:nvSpPr>
          <p:cNvPr id="174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786">
              <a:defRPr>
                <a:solidFill>
                  <a:schemeClr val="tx1"/>
                </a:solidFill>
                <a:latin typeface="Arial" panose="020B0604020202020204" pitchFamily="34" charset="0"/>
                <a:cs typeface="Arial" panose="020B0604020202020204" pitchFamily="34" charset="0"/>
              </a:defRPr>
            </a:lvl1pPr>
            <a:lvl2pPr marL="728983" indent="-280378" defTabSz="912786">
              <a:defRPr>
                <a:solidFill>
                  <a:schemeClr val="tx1"/>
                </a:solidFill>
                <a:latin typeface="Arial" panose="020B0604020202020204" pitchFamily="34" charset="0"/>
                <a:cs typeface="Arial" panose="020B0604020202020204" pitchFamily="34" charset="0"/>
              </a:defRPr>
            </a:lvl2pPr>
            <a:lvl3pPr marL="1121512" indent="-224302" defTabSz="912786">
              <a:defRPr>
                <a:solidFill>
                  <a:schemeClr val="tx1"/>
                </a:solidFill>
                <a:latin typeface="Arial" panose="020B0604020202020204" pitchFamily="34" charset="0"/>
                <a:cs typeface="Arial" panose="020B0604020202020204" pitchFamily="34" charset="0"/>
              </a:defRPr>
            </a:lvl3pPr>
            <a:lvl4pPr marL="1570116" indent="-224302" defTabSz="912786">
              <a:defRPr>
                <a:solidFill>
                  <a:schemeClr val="tx1"/>
                </a:solidFill>
                <a:latin typeface="Arial" panose="020B0604020202020204" pitchFamily="34" charset="0"/>
                <a:cs typeface="Arial" panose="020B0604020202020204" pitchFamily="34" charset="0"/>
              </a:defRPr>
            </a:lvl4pPr>
            <a:lvl5pPr marL="2018721" indent="-224302" defTabSz="912786">
              <a:defRPr>
                <a:solidFill>
                  <a:schemeClr val="tx1"/>
                </a:solidFill>
                <a:latin typeface="Arial" panose="020B0604020202020204" pitchFamily="34" charset="0"/>
                <a:cs typeface="Arial" panose="020B0604020202020204" pitchFamily="34" charset="0"/>
              </a:defRPr>
            </a:lvl5pPr>
            <a:lvl6pPr marL="2467326"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15930"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364535"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13139"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BE7FC54-9E5C-4662-9649-B3108D5371A3}" type="slidenum">
              <a:rPr lang="en-US" smtClean="0"/>
              <a:pPr/>
              <a:t>6</a:t>
            </a:fld>
            <a:endParaRPr lang="en-US" smtClean="0"/>
          </a:p>
        </p:txBody>
      </p:sp>
    </p:spTree>
    <p:extLst>
      <p:ext uri="{BB962C8B-B14F-4D97-AF65-F5344CB8AC3E}">
        <p14:creationId xmlns:p14="http://schemas.microsoft.com/office/powerpoint/2010/main" val="2046274042"/>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Rectangle 2"/>
          <p:cNvSpPr>
            <a:spLocks noGrp="1" noRot="1" noChangeAspect="1" noChangeArrowheads="1" noTextEdit="1"/>
          </p:cNvSpPr>
          <p:nvPr>
            <p:ph type="sldImg"/>
          </p:nvPr>
        </p:nvSpPr>
        <p:spPr>
          <a:ln/>
        </p:spPr>
      </p:sp>
      <p:sp>
        <p:nvSpPr>
          <p:cNvPr id="233475"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99532789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3"/>
          <p:cNvSpPr>
            <a:spLocks noGrp="1" noChangeArrowheads="1"/>
          </p:cNvSpPr>
          <p:nvPr>
            <p:ph type="sldNum" sz="quarter" idx="5"/>
          </p:nvPr>
        </p:nvSpPr>
        <p:spPr/>
        <p:txBody>
          <a:bodyPr/>
          <a:lstStyle/>
          <a:p>
            <a:pPr>
              <a:defRPr/>
            </a:pPr>
            <a:fld id="{6C16CFD7-27EF-44EF-A68B-2C1547EF33F3}" type="slidenum">
              <a:rPr lang="en-US" smtClean="0">
                <a:solidFill>
                  <a:srgbClr val="000000"/>
                </a:solidFill>
              </a:rPr>
              <a:pPr>
                <a:defRPr/>
              </a:pPr>
              <a:t>63</a:t>
            </a:fld>
            <a:endParaRPr lang="en-US" dirty="0" smtClean="0">
              <a:solidFill>
                <a:srgbClr val="000000"/>
              </a:solidFill>
            </a:endParaRPr>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tLang="en-US" dirty="0" smtClean="0">
              <a:latin typeface="Arial" panose="020B0604020202020204" pitchFamily="34" charset="0"/>
            </a:endParaRPr>
          </a:p>
        </p:txBody>
      </p:sp>
    </p:spTree>
    <p:extLst>
      <p:ext uri="{BB962C8B-B14F-4D97-AF65-F5344CB8AC3E}">
        <p14:creationId xmlns:p14="http://schemas.microsoft.com/office/powerpoint/2010/main" val="448534720"/>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3"/>
          <p:cNvSpPr>
            <a:spLocks noGrp="1" noChangeArrowheads="1"/>
          </p:cNvSpPr>
          <p:nvPr>
            <p:ph type="sldNum" sz="quarter" idx="5"/>
          </p:nvPr>
        </p:nvSpPr>
        <p:spPr>
          <a:noFill/>
        </p:spPr>
        <p:txBody>
          <a:bodyPr/>
          <a:lstStyle/>
          <a:p>
            <a:fld id="{7A8646BB-B319-4F75-911D-7DF8CB868F04}" type="slidenum">
              <a:rPr lang="en-US" smtClean="0"/>
              <a:pPr/>
              <a:t>72</a:t>
            </a:fld>
            <a:endParaRPr lang="en-US" smtClean="0"/>
          </a:p>
        </p:txBody>
      </p:sp>
      <p:sp>
        <p:nvSpPr>
          <p:cNvPr id="72706" name="Rectangle 2"/>
          <p:cNvSpPr>
            <a:spLocks noGrp="1" noRot="1" noChangeAspect="1" noChangeArrowheads="1" noTextEdit="1"/>
          </p:cNvSpPr>
          <p:nvPr>
            <p:ph type="sldImg"/>
          </p:nvPr>
        </p:nvSpPr>
        <p:spPr>
          <a:ln/>
        </p:spPr>
      </p:sp>
      <p:sp>
        <p:nvSpPr>
          <p:cNvPr id="72707"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49124543"/>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3"/>
          <p:cNvSpPr>
            <a:spLocks noGrp="1" noChangeArrowheads="1"/>
          </p:cNvSpPr>
          <p:nvPr>
            <p:ph type="sldNum" sz="quarter" idx="5"/>
          </p:nvPr>
        </p:nvSpPr>
        <p:spPr>
          <a:xfrm>
            <a:off x="3096507" y="9047163"/>
            <a:ext cx="691921" cy="247650"/>
          </a:xfrm>
        </p:spPr>
        <p:txBody>
          <a:bodyPr/>
          <a:lstStyle/>
          <a:p>
            <a:pPr defTabSz="928787">
              <a:defRPr/>
            </a:pPr>
            <a:fld id="{15A7F7DB-3A93-4CAB-8AF3-CD35918FB945}" type="slidenum">
              <a:rPr lang="en-US" smtClean="0"/>
              <a:pPr defTabSz="928787">
                <a:defRPr/>
              </a:pPr>
              <a:t>73</a:t>
            </a:fld>
            <a:endParaRPr lang="en-US" dirty="0" smtClean="0"/>
          </a:p>
        </p:txBody>
      </p:sp>
      <p:sp>
        <p:nvSpPr>
          <p:cNvPr id="163843" name="Rectangle 2"/>
          <p:cNvSpPr>
            <a:spLocks noGrp="1" noRot="1" noChangeAspect="1" noChangeArrowheads="1" noTextEdit="1"/>
          </p:cNvSpPr>
          <p:nvPr>
            <p:ph type="sldImg"/>
          </p:nvPr>
        </p:nvSpPr>
        <p:spPr>
          <a:ln/>
        </p:spPr>
      </p:sp>
      <p:sp>
        <p:nvSpPr>
          <p:cNvPr id="163844"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2546984515"/>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3"/>
          <p:cNvSpPr>
            <a:spLocks noGrp="1" noChangeArrowheads="1"/>
          </p:cNvSpPr>
          <p:nvPr>
            <p:ph type="sldNum" sz="quarter" idx="5"/>
          </p:nvPr>
        </p:nvSpPr>
        <p:spPr>
          <a:xfrm>
            <a:off x="3085167" y="9046678"/>
            <a:ext cx="690779" cy="248133"/>
          </a:xfrm>
        </p:spPr>
        <p:txBody>
          <a:bodyPr/>
          <a:lstStyle/>
          <a:p>
            <a:pPr>
              <a:defRPr/>
            </a:pPr>
            <a:fld id="{3A6B90E8-B186-4EE7-9831-1401031F6C6C}" type="slidenum">
              <a:rPr lang="en-US" smtClean="0">
                <a:solidFill>
                  <a:srgbClr val="000000"/>
                </a:solidFill>
              </a:rPr>
              <a:pPr>
                <a:defRPr/>
              </a:pPr>
              <a:t>74</a:t>
            </a:fld>
            <a:endParaRPr lang="en-US" smtClean="0">
              <a:solidFill>
                <a:srgbClr val="000000"/>
              </a:solidFill>
            </a:endParaRPr>
          </a:p>
        </p:txBody>
      </p:sp>
      <p:sp>
        <p:nvSpPr>
          <p:cNvPr id="161795" name="Rectangle 2"/>
          <p:cNvSpPr>
            <a:spLocks noGrp="1" noRot="1" noChangeAspect="1" noChangeArrowheads="1" noTextEdit="1"/>
          </p:cNvSpPr>
          <p:nvPr>
            <p:ph type="sldImg"/>
          </p:nvPr>
        </p:nvSpPr>
        <p:spPr>
          <a:ln/>
        </p:spPr>
      </p:sp>
      <p:sp>
        <p:nvSpPr>
          <p:cNvPr id="16179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98730623"/>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6" name="Rectangle 3"/>
          <p:cNvSpPr>
            <a:spLocks noGrp="1" noChangeArrowheads="1"/>
          </p:cNvSpPr>
          <p:nvPr>
            <p:ph type="sldNum" sz="quarter" idx="5"/>
          </p:nvPr>
        </p:nvSpPr>
        <p:spPr>
          <a:noFill/>
        </p:spPr>
        <p:txBody>
          <a:bodyPr/>
          <a:lstStyle/>
          <a:p>
            <a:fld id="{7C15D60F-0150-4F2D-B22F-824BDADA6C9E}" type="slidenum">
              <a:rPr lang="en-US" smtClean="0"/>
              <a:pPr/>
              <a:t>75</a:t>
            </a:fld>
            <a:endParaRPr lang="en-US" smtClean="0"/>
          </a:p>
        </p:txBody>
      </p:sp>
      <p:sp>
        <p:nvSpPr>
          <p:cNvPr id="267267" name="Rectangle 2"/>
          <p:cNvSpPr>
            <a:spLocks noGrp="1" noRot="1" noChangeAspect="1" noChangeArrowheads="1" noTextEdit="1"/>
          </p:cNvSpPr>
          <p:nvPr>
            <p:ph type="sldImg"/>
          </p:nvPr>
        </p:nvSpPr>
        <p:spPr>
          <a:ln/>
        </p:spPr>
      </p:sp>
      <p:sp>
        <p:nvSpPr>
          <p:cNvPr id="26726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886892419"/>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Rectangle 3"/>
          <p:cNvSpPr>
            <a:spLocks noGrp="1" noChangeArrowheads="1"/>
          </p:cNvSpPr>
          <p:nvPr>
            <p:ph type="sldNum" sz="quarter" idx="5"/>
          </p:nvPr>
        </p:nvSpPr>
        <p:spPr/>
        <p:txBody>
          <a:bodyPr/>
          <a:lstStyle/>
          <a:p>
            <a:pPr>
              <a:defRPr/>
            </a:pPr>
            <a:fld id="{16E60D02-A04A-4138-B31A-6A0C475C2275}" type="slidenum">
              <a:rPr lang="en-US" smtClean="0"/>
              <a:pPr>
                <a:defRPr/>
              </a:pPr>
              <a:t>76</a:t>
            </a:fld>
            <a:endParaRPr lang="en-US" smtClean="0"/>
          </a:p>
        </p:txBody>
      </p:sp>
      <p:sp>
        <p:nvSpPr>
          <p:cNvPr id="247811" name="Rectangle 2"/>
          <p:cNvSpPr>
            <a:spLocks noGrp="1" noRot="1" noChangeAspect="1" noChangeArrowheads="1" noTextEdit="1"/>
          </p:cNvSpPr>
          <p:nvPr>
            <p:ph type="sldImg"/>
          </p:nvPr>
        </p:nvSpPr>
        <p:spPr>
          <a:ln/>
        </p:spPr>
      </p:sp>
      <p:sp>
        <p:nvSpPr>
          <p:cNvPr id="24781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303577060"/>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3"/>
          <p:cNvSpPr>
            <a:spLocks noGrp="1" noChangeArrowheads="1"/>
          </p:cNvSpPr>
          <p:nvPr>
            <p:ph type="sldNum" sz="quarter" idx="5"/>
          </p:nvPr>
        </p:nvSpPr>
        <p:spPr/>
        <p:txBody>
          <a:bodyPr/>
          <a:lstStyle/>
          <a:p>
            <a:pPr>
              <a:defRPr/>
            </a:pPr>
            <a:fld id="{A02C1BF9-4443-4806-9980-522A431C129C}" type="slidenum">
              <a:rPr lang="en-US" smtClean="0"/>
              <a:pPr>
                <a:defRPr/>
              </a:pPr>
              <a:t>77</a:t>
            </a:fld>
            <a:endParaRPr lang="en-US" smtClean="0"/>
          </a:p>
        </p:txBody>
      </p:sp>
      <p:sp>
        <p:nvSpPr>
          <p:cNvPr id="248835" name="Rectangle 2"/>
          <p:cNvSpPr>
            <a:spLocks noGrp="1" noRot="1" noChangeAspect="1" noChangeArrowheads="1" noTextEdit="1"/>
          </p:cNvSpPr>
          <p:nvPr>
            <p:ph type="sldImg"/>
          </p:nvPr>
        </p:nvSpPr>
        <p:spPr>
          <a:ln/>
        </p:spPr>
      </p:sp>
      <p:sp>
        <p:nvSpPr>
          <p:cNvPr id="24883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651260067"/>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6" name="Rectangle 2"/>
          <p:cNvSpPr>
            <a:spLocks noGrp="1" noRot="1" noChangeAspect="1" noChangeArrowheads="1" noTextEdit="1"/>
          </p:cNvSpPr>
          <p:nvPr>
            <p:ph type="sldImg"/>
          </p:nvPr>
        </p:nvSpPr>
        <p:spPr>
          <a:ln/>
        </p:spPr>
      </p:sp>
      <p:sp>
        <p:nvSpPr>
          <p:cNvPr id="277507"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657870206"/>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8" name="Rectangle 3"/>
          <p:cNvSpPr>
            <a:spLocks noGrp="1" noChangeArrowheads="1"/>
          </p:cNvSpPr>
          <p:nvPr>
            <p:ph type="sldNum" sz="quarter" idx="5"/>
          </p:nvPr>
        </p:nvSpPr>
        <p:spPr>
          <a:xfrm>
            <a:off x="3148013" y="9034319"/>
            <a:ext cx="704850" cy="247794"/>
          </a:xfrm>
          <a:noFill/>
        </p:spPr>
        <p:txBody>
          <a:bodyPr/>
          <a:lstStyle/>
          <a:p>
            <a:fld id="{FEC3857E-DCBC-4731-A75E-A1590B57B44A}" type="slidenum">
              <a:rPr lang="en-US" smtClean="0">
                <a:solidFill>
                  <a:srgbClr val="000000"/>
                </a:solidFill>
              </a:rPr>
              <a:pPr/>
              <a:t>79</a:t>
            </a:fld>
            <a:endParaRPr lang="en-US" smtClean="0">
              <a:solidFill>
                <a:srgbClr val="000000"/>
              </a:solidFill>
            </a:endParaRPr>
          </a:p>
        </p:txBody>
      </p:sp>
      <p:sp>
        <p:nvSpPr>
          <p:cNvPr id="270339" name="Rectangle 2"/>
          <p:cNvSpPr>
            <a:spLocks noGrp="1" noRot="1" noChangeAspect="1" noChangeArrowheads="1" noTextEdit="1"/>
          </p:cNvSpPr>
          <p:nvPr>
            <p:ph type="sldImg"/>
          </p:nvPr>
        </p:nvSpPr>
        <p:spPr>
          <a:ln/>
        </p:spPr>
      </p:sp>
      <p:sp>
        <p:nvSpPr>
          <p:cNvPr id="270340"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5798586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Rectangle 3"/>
          <p:cNvSpPr>
            <a:spLocks noGrp="1" noChangeArrowheads="1"/>
          </p:cNvSpPr>
          <p:nvPr>
            <p:ph type="sldNum" sz="quarter" idx="5"/>
          </p:nvPr>
        </p:nvSpPr>
        <p:spPr>
          <a:xfrm>
            <a:off x="2957847" y="8906154"/>
            <a:ext cx="662271" cy="247794"/>
          </a:xfrm>
          <a:noFill/>
        </p:spPr>
        <p:txBody>
          <a:bodyPr/>
          <a:lstStyle/>
          <a:p>
            <a:pPr defTabSz="911229"/>
            <a:fld id="{BC4CED26-30FC-40B3-942B-401B2AAF5079}" type="slidenum">
              <a:rPr lang="en-US" smtClean="0"/>
              <a:pPr defTabSz="911229"/>
              <a:t>7</a:t>
            </a:fld>
            <a:endParaRPr lang="en-US" smtClean="0"/>
          </a:p>
        </p:txBody>
      </p:sp>
      <p:sp>
        <p:nvSpPr>
          <p:cNvPr id="214019" name="Rectangle 2"/>
          <p:cNvSpPr>
            <a:spLocks noGrp="1" noRot="1" noChangeAspect="1" noChangeArrowheads="1" noTextEdit="1"/>
          </p:cNvSpPr>
          <p:nvPr>
            <p:ph type="sldImg"/>
          </p:nvPr>
        </p:nvSpPr>
        <p:spPr>
          <a:ln/>
        </p:spPr>
      </p:sp>
      <p:sp>
        <p:nvSpPr>
          <p:cNvPr id="214020"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507337970"/>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50" name="Rectangle 3"/>
          <p:cNvSpPr txBox="1">
            <a:spLocks noGrp="1" noChangeArrowheads="1"/>
          </p:cNvSpPr>
          <p:nvPr/>
        </p:nvSpPr>
        <p:spPr bwMode="auto">
          <a:xfrm>
            <a:off x="3148013" y="9037638"/>
            <a:ext cx="704850" cy="244475"/>
          </a:xfrm>
          <a:prstGeom prst="rect">
            <a:avLst/>
          </a:prstGeom>
          <a:noFill/>
          <a:ln w="9525">
            <a:noFill/>
            <a:miter lim="800000"/>
            <a:headEnd/>
            <a:tailEnd/>
          </a:ln>
        </p:spPr>
        <p:txBody>
          <a:bodyPr lIns="45887" tIns="46499" rIns="45887" bIns="46499" anchor="b">
            <a:spAutoFit/>
          </a:bodyPr>
          <a:lstStyle/>
          <a:p>
            <a:pPr algn="ctr" defTabSz="930275"/>
            <a:fld id="{99D03A5E-AD65-4374-B8B7-76AEFA446EE0}" type="slidenum">
              <a:rPr lang="en-US" sz="1000"/>
              <a:pPr algn="ctr" defTabSz="930275"/>
              <a:t>80</a:t>
            </a:fld>
            <a:endParaRPr lang="en-US" sz="1000"/>
          </a:p>
        </p:txBody>
      </p:sp>
      <p:sp>
        <p:nvSpPr>
          <p:cNvPr id="258051" name="Rectangle 2"/>
          <p:cNvSpPr>
            <a:spLocks noGrp="1" noRot="1" noChangeAspect="1" noChangeArrowheads="1" noTextEdit="1"/>
          </p:cNvSpPr>
          <p:nvPr>
            <p:ph type="sldImg"/>
          </p:nvPr>
        </p:nvSpPr>
        <p:spPr>
          <a:ln/>
        </p:spPr>
      </p:sp>
      <p:sp>
        <p:nvSpPr>
          <p:cNvPr id="25805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260105684"/>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noRot="1" noChangeAspect="1" noChangeArrowheads="1" noTextEdit="1"/>
          </p:cNvSpPr>
          <p:nvPr>
            <p:ph type="sldImg"/>
          </p:nvPr>
        </p:nvSpPr>
        <p:spPr>
          <a:ln/>
        </p:spPr>
      </p:sp>
      <p:sp>
        <p:nvSpPr>
          <p:cNvPr id="140291" name="Rectangle 3"/>
          <p:cNvSpPr>
            <a:spLocks noGrp="1" noChangeArrowheads="1"/>
          </p:cNvSpPr>
          <p:nvPr>
            <p:ph type="body" idx="1"/>
          </p:nvPr>
        </p:nvSpPr>
        <p:spPr>
          <a:noFill/>
          <a:ln/>
        </p:spPr>
        <p:txBody>
          <a:bodyPr/>
          <a:lstStyle/>
          <a:p>
            <a:endParaRPr lang="en-US" smtClean="0">
              <a:latin typeface="Arial" pitchFamily="34" charset="0"/>
            </a:endParaRPr>
          </a:p>
        </p:txBody>
      </p:sp>
    </p:spTree>
    <p:extLst>
      <p:ext uri="{BB962C8B-B14F-4D97-AF65-F5344CB8AC3E}">
        <p14:creationId xmlns:p14="http://schemas.microsoft.com/office/powerpoint/2010/main" val="2403143127"/>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0" name="Rectangle 2"/>
          <p:cNvSpPr>
            <a:spLocks noGrp="1" noRot="1" noChangeAspect="1" noChangeArrowheads="1" noTextEdit="1"/>
          </p:cNvSpPr>
          <p:nvPr>
            <p:ph type="sldImg"/>
          </p:nvPr>
        </p:nvSpPr>
        <p:spPr>
          <a:ln/>
        </p:spPr>
      </p:sp>
      <p:sp>
        <p:nvSpPr>
          <p:cNvPr id="263171"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702795028"/>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90" name="Rectangle 2"/>
          <p:cNvSpPr>
            <a:spLocks noGrp="1" noRot="1" noChangeAspect="1" noChangeArrowheads="1" noTextEdit="1"/>
          </p:cNvSpPr>
          <p:nvPr>
            <p:ph type="sldImg"/>
          </p:nvPr>
        </p:nvSpPr>
        <p:spPr>
          <a:ln/>
        </p:spPr>
      </p:sp>
      <p:sp>
        <p:nvSpPr>
          <p:cNvPr id="268291"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080540414"/>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Rectangle 2"/>
          <p:cNvSpPr>
            <a:spLocks noGrp="1" noRot="1" noChangeAspect="1" noChangeArrowheads="1" noTextEdit="1"/>
          </p:cNvSpPr>
          <p:nvPr>
            <p:ph type="sldImg"/>
          </p:nvPr>
        </p:nvSpPr>
        <p:spPr>
          <a:ln/>
        </p:spPr>
      </p:sp>
      <p:sp>
        <p:nvSpPr>
          <p:cNvPr id="259075"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3970113529"/>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Rectangle 2"/>
          <p:cNvSpPr>
            <a:spLocks noGrp="1" noRot="1" noChangeAspect="1" noChangeArrowheads="1" noTextEdit="1"/>
          </p:cNvSpPr>
          <p:nvPr>
            <p:ph type="sldImg"/>
          </p:nvPr>
        </p:nvSpPr>
        <p:spPr>
          <a:ln/>
        </p:spPr>
      </p:sp>
      <p:sp>
        <p:nvSpPr>
          <p:cNvPr id="259075"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805405217"/>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Rectangle 2"/>
          <p:cNvSpPr>
            <a:spLocks noGrp="1" noRot="1" noChangeAspect="1" noChangeArrowheads="1" noTextEdit="1"/>
          </p:cNvSpPr>
          <p:nvPr>
            <p:ph type="sldImg"/>
          </p:nvPr>
        </p:nvSpPr>
        <p:spPr>
          <a:ln/>
        </p:spPr>
      </p:sp>
      <p:sp>
        <p:nvSpPr>
          <p:cNvPr id="259075"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923179109"/>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Rectangle 2"/>
          <p:cNvSpPr>
            <a:spLocks noGrp="1" noRot="1" noChangeAspect="1" noChangeArrowheads="1" noTextEdit="1"/>
          </p:cNvSpPr>
          <p:nvPr>
            <p:ph type="sldImg"/>
          </p:nvPr>
        </p:nvSpPr>
        <p:spPr>
          <a:ln/>
        </p:spPr>
      </p:sp>
      <p:sp>
        <p:nvSpPr>
          <p:cNvPr id="259075"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3386752881"/>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3"/>
          <p:cNvSpPr>
            <a:spLocks noGrp="1" noChangeArrowheads="1"/>
          </p:cNvSpPr>
          <p:nvPr>
            <p:ph type="sldNum" sz="quarter" idx="5"/>
          </p:nvPr>
        </p:nvSpPr>
        <p:spPr>
          <a:xfrm>
            <a:off x="3085167" y="9046678"/>
            <a:ext cx="690779" cy="248133"/>
          </a:xfrm>
        </p:spPr>
        <p:txBody>
          <a:bodyPr/>
          <a:lstStyle/>
          <a:p>
            <a:pPr>
              <a:defRPr/>
            </a:pPr>
            <a:fld id="{3A6B90E8-B186-4EE7-9831-1401031F6C6C}" type="slidenum">
              <a:rPr lang="en-US" smtClean="0">
                <a:solidFill>
                  <a:srgbClr val="000000"/>
                </a:solidFill>
              </a:rPr>
              <a:pPr>
                <a:defRPr/>
              </a:pPr>
              <a:t>89</a:t>
            </a:fld>
            <a:endParaRPr lang="en-US" smtClean="0">
              <a:solidFill>
                <a:srgbClr val="000000"/>
              </a:solidFill>
            </a:endParaRPr>
          </a:p>
        </p:txBody>
      </p:sp>
      <p:sp>
        <p:nvSpPr>
          <p:cNvPr id="161795" name="Rectangle 2"/>
          <p:cNvSpPr>
            <a:spLocks noGrp="1" noRot="1" noChangeAspect="1" noChangeArrowheads="1" noTextEdit="1"/>
          </p:cNvSpPr>
          <p:nvPr>
            <p:ph type="sldImg"/>
          </p:nvPr>
        </p:nvSpPr>
        <p:spPr>
          <a:ln/>
        </p:spPr>
      </p:sp>
      <p:sp>
        <p:nvSpPr>
          <p:cNvPr id="16179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4116060693"/>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3"/>
          <p:cNvSpPr>
            <a:spLocks noGrp="1" noChangeArrowheads="1"/>
          </p:cNvSpPr>
          <p:nvPr>
            <p:ph type="sldNum" sz="quarter" idx="5"/>
          </p:nvPr>
        </p:nvSpPr>
        <p:spPr>
          <a:xfrm>
            <a:off x="3022935" y="9059539"/>
            <a:ext cx="678332" cy="24798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defRPr>
                <a:solidFill>
                  <a:schemeClr val="tx1"/>
                </a:solidFill>
                <a:latin typeface="Arial" panose="020B0604020202020204" pitchFamily="34" charset="0"/>
              </a:defRPr>
            </a:lvl1pPr>
            <a:lvl2pPr marL="742950" indent="-285750" defTabSz="927100">
              <a:defRPr>
                <a:solidFill>
                  <a:schemeClr val="tx1"/>
                </a:solidFill>
                <a:latin typeface="Arial" panose="020B0604020202020204" pitchFamily="34" charset="0"/>
              </a:defRPr>
            </a:lvl2pPr>
            <a:lvl3pPr marL="1143000" indent="-228600" defTabSz="927100">
              <a:defRPr>
                <a:solidFill>
                  <a:schemeClr val="tx1"/>
                </a:solidFill>
                <a:latin typeface="Arial" panose="020B0604020202020204" pitchFamily="34" charset="0"/>
              </a:defRPr>
            </a:lvl3pPr>
            <a:lvl4pPr marL="1600200" indent="-228600" defTabSz="927100">
              <a:defRPr>
                <a:solidFill>
                  <a:schemeClr val="tx1"/>
                </a:solidFill>
                <a:latin typeface="Arial" panose="020B0604020202020204" pitchFamily="34" charset="0"/>
              </a:defRPr>
            </a:lvl4pPr>
            <a:lvl5pPr marL="2057400" indent="-228600" defTabSz="927100">
              <a:defRPr>
                <a:solidFill>
                  <a:schemeClr val="tx1"/>
                </a:solidFill>
                <a:latin typeface="Arial" panose="020B0604020202020204" pitchFamily="34" charset="0"/>
              </a:defRPr>
            </a:lvl5pPr>
            <a:lvl6pPr marL="2514600" indent="-228600" defTabSz="927100" eaLnBrk="0" fontAlgn="base" hangingPunct="0">
              <a:spcBef>
                <a:spcPct val="0"/>
              </a:spcBef>
              <a:spcAft>
                <a:spcPct val="0"/>
              </a:spcAft>
              <a:defRPr>
                <a:solidFill>
                  <a:schemeClr val="tx1"/>
                </a:solidFill>
                <a:latin typeface="Arial" panose="020B0604020202020204" pitchFamily="34" charset="0"/>
              </a:defRPr>
            </a:lvl6pPr>
            <a:lvl7pPr marL="2971800" indent="-228600" defTabSz="927100" eaLnBrk="0" fontAlgn="base" hangingPunct="0">
              <a:spcBef>
                <a:spcPct val="0"/>
              </a:spcBef>
              <a:spcAft>
                <a:spcPct val="0"/>
              </a:spcAft>
              <a:defRPr>
                <a:solidFill>
                  <a:schemeClr val="tx1"/>
                </a:solidFill>
                <a:latin typeface="Arial" panose="020B0604020202020204" pitchFamily="34" charset="0"/>
              </a:defRPr>
            </a:lvl7pPr>
            <a:lvl8pPr marL="3429000" indent="-228600" defTabSz="927100" eaLnBrk="0" fontAlgn="base" hangingPunct="0">
              <a:spcBef>
                <a:spcPct val="0"/>
              </a:spcBef>
              <a:spcAft>
                <a:spcPct val="0"/>
              </a:spcAft>
              <a:defRPr>
                <a:solidFill>
                  <a:schemeClr val="tx1"/>
                </a:solidFill>
                <a:latin typeface="Arial" panose="020B0604020202020204" pitchFamily="34" charset="0"/>
              </a:defRPr>
            </a:lvl8pPr>
            <a:lvl9pPr marL="3886200" indent="-228600" defTabSz="927100" eaLnBrk="0" fontAlgn="base" hangingPunct="0">
              <a:spcBef>
                <a:spcPct val="0"/>
              </a:spcBef>
              <a:spcAft>
                <a:spcPct val="0"/>
              </a:spcAft>
              <a:defRPr>
                <a:solidFill>
                  <a:schemeClr val="tx1"/>
                </a:solidFill>
                <a:latin typeface="Arial" panose="020B0604020202020204" pitchFamily="34" charset="0"/>
              </a:defRPr>
            </a:lvl9pPr>
          </a:lstStyle>
          <a:p>
            <a:fld id="{E5A31CDB-2F51-446C-9F5C-F906A36CD1F6}" type="slidenum">
              <a:rPr lang="en-US" altLang="en-US" smtClean="0">
                <a:solidFill>
                  <a:srgbClr val="000000"/>
                </a:solidFill>
              </a:rPr>
              <a:pPr/>
              <a:t>90</a:t>
            </a:fld>
            <a:endParaRPr lang="en-US" altLang="en-US" smtClean="0">
              <a:solidFill>
                <a:srgbClr val="000000"/>
              </a:solidFill>
            </a:endParaRPr>
          </a:p>
        </p:txBody>
      </p:sp>
      <p:sp>
        <p:nvSpPr>
          <p:cNvPr id="104451" name="Rectangle 2"/>
          <p:cNvSpPr>
            <a:spLocks noGrp="1" noRot="1" noChangeAspect="1" noChangeArrowheads="1" noTextEdit="1"/>
          </p:cNvSpPr>
          <p:nvPr>
            <p:ph type="sldImg"/>
          </p:nvPr>
        </p:nvSpPr>
        <p:spPr>
          <a:ln/>
        </p:spPr>
      </p:sp>
      <p:sp>
        <p:nvSpPr>
          <p:cNvPr id="1044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tLang="en-US" sz="2400" smtClean="0">
              <a:latin typeface="Arial" panose="020B0604020202020204" pitchFamily="34" charset="0"/>
            </a:endParaRPr>
          </a:p>
        </p:txBody>
      </p:sp>
    </p:spTree>
    <p:extLst>
      <p:ext uri="{BB962C8B-B14F-4D97-AF65-F5344CB8AC3E}">
        <p14:creationId xmlns:p14="http://schemas.microsoft.com/office/powerpoint/2010/main" val="40477387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a:ln/>
        </p:spPr>
      </p:sp>
      <p:sp>
        <p:nvSpPr>
          <p:cNvPr id="174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smtClean="0">
              <a:latin typeface="Arial" panose="020B0604020202020204" pitchFamily="34" charset="0"/>
            </a:endParaRPr>
          </a:p>
        </p:txBody>
      </p:sp>
      <p:sp>
        <p:nvSpPr>
          <p:cNvPr id="174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786">
              <a:defRPr>
                <a:solidFill>
                  <a:schemeClr val="tx1"/>
                </a:solidFill>
                <a:latin typeface="Arial" panose="020B0604020202020204" pitchFamily="34" charset="0"/>
                <a:cs typeface="Arial" panose="020B0604020202020204" pitchFamily="34" charset="0"/>
              </a:defRPr>
            </a:lvl1pPr>
            <a:lvl2pPr marL="728983" indent="-280378" defTabSz="912786">
              <a:defRPr>
                <a:solidFill>
                  <a:schemeClr val="tx1"/>
                </a:solidFill>
                <a:latin typeface="Arial" panose="020B0604020202020204" pitchFamily="34" charset="0"/>
                <a:cs typeface="Arial" panose="020B0604020202020204" pitchFamily="34" charset="0"/>
              </a:defRPr>
            </a:lvl2pPr>
            <a:lvl3pPr marL="1121512" indent="-224302" defTabSz="912786">
              <a:defRPr>
                <a:solidFill>
                  <a:schemeClr val="tx1"/>
                </a:solidFill>
                <a:latin typeface="Arial" panose="020B0604020202020204" pitchFamily="34" charset="0"/>
                <a:cs typeface="Arial" panose="020B0604020202020204" pitchFamily="34" charset="0"/>
              </a:defRPr>
            </a:lvl3pPr>
            <a:lvl4pPr marL="1570116" indent="-224302" defTabSz="912786">
              <a:defRPr>
                <a:solidFill>
                  <a:schemeClr val="tx1"/>
                </a:solidFill>
                <a:latin typeface="Arial" panose="020B0604020202020204" pitchFamily="34" charset="0"/>
                <a:cs typeface="Arial" panose="020B0604020202020204" pitchFamily="34" charset="0"/>
              </a:defRPr>
            </a:lvl4pPr>
            <a:lvl5pPr marL="2018721" indent="-224302" defTabSz="912786">
              <a:defRPr>
                <a:solidFill>
                  <a:schemeClr val="tx1"/>
                </a:solidFill>
                <a:latin typeface="Arial" panose="020B0604020202020204" pitchFamily="34" charset="0"/>
                <a:cs typeface="Arial" panose="020B0604020202020204" pitchFamily="34" charset="0"/>
              </a:defRPr>
            </a:lvl5pPr>
            <a:lvl6pPr marL="2467326"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15930"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364535"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13139"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BE7FC54-9E5C-4662-9649-B3108D5371A3}" type="slidenum">
              <a:rPr lang="en-US" smtClean="0"/>
              <a:pPr/>
              <a:t>8</a:t>
            </a:fld>
            <a:endParaRPr lang="en-US" smtClean="0"/>
          </a:p>
        </p:txBody>
      </p:sp>
    </p:spTree>
    <p:extLst>
      <p:ext uri="{BB962C8B-B14F-4D97-AF65-F5344CB8AC3E}">
        <p14:creationId xmlns:p14="http://schemas.microsoft.com/office/powerpoint/2010/main" val="2280282473"/>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3"/>
          <p:cNvSpPr>
            <a:spLocks noGrp="1" noChangeArrowheads="1"/>
          </p:cNvSpPr>
          <p:nvPr>
            <p:ph type="sldNum" sz="quarter" idx="5"/>
          </p:nvPr>
        </p:nvSpPr>
        <p:spPr>
          <a:noFill/>
        </p:spPr>
        <p:txBody>
          <a:bodyPr/>
          <a:lstStyle/>
          <a:p>
            <a:fld id="{E5CF3DC5-9D80-49B2-8931-DE4031AA81CF}" type="slidenum">
              <a:rPr lang="en-US" smtClean="0"/>
              <a:pPr/>
              <a:t>91</a:t>
            </a:fld>
            <a:endParaRPr lang="en-US" smtClean="0"/>
          </a:p>
        </p:txBody>
      </p:sp>
      <p:sp>
        <p:nvSpPr>
          <p:cNvPr id="143363" name="Rectangle 2"/>
          <p:cNvSpPr>
            <a:spLocks noGrp="1" noRot="1" noChangeAspect="1" noChangeArrowheads="1" noTextEdit="1"/>
          </p:cNvSpPr>
          <p:nvPr>
            <p:ph type="sldImg"/>
          </p:nvPr>
        </p:nvSpPr>
        <p:spPr>
          <a:ln/>
        </p:spPr>
      </p:sp>
      <p:sp>
        <p:nvSpPr>
          <p:cNvPr id="14336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213472222"/>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a:spLocks noGrp="1" noChangeArrowheads="1"/>
          </p:cNvSpPr>
          <p:nvPr>
            <p:ph type="sldNum" sz="quarter" idx="5"/>
          </p:nvPr>
        </p:nvSpPr>
        <p:spPr>
          <a:xfrm>
            <a:off x="3085167" y="9046822"/>
            <a:ext cx="690779" cy="247989"/>
          </a:xfrm>
        </p:spPr>
        <p:txBody>
          <a:bodyPr/>
          <a:lstStyle/>
          <a:p>
            <a:pPr>
              <a:defRPr/>
            </a:pPr>
            <a:fld id="{C3FDAECC-01E3-46D0-B980-A45E82B7AFA3}" type="slidenum">
              <a:rPr lang="en-US" smtClean="0">
                <a:solidFill>
                  <a:srgbClr val="000000"/>
                </a:solidFill>
              </a:rPr>
              <a:pPr>
                <a:defRPr/>
              </a:pPr>
              <a:t>92</a:t>
            </a:fld>
            <a:endParaRPr lang="en-US" smtClean="0">
              <a:solidFill>
                <a:srgbClr val="000000"/>
              </a:solidFill>
            </a:endParaRPr>
          </a:p>
        </p:txBody>
      </p:sp>
      <p:sp>
        <p:nvSpPr>
          <p:cNvPr id="286723" name="Slide Image Placeholder 1"/>
          <p:cNvSpPr>
            <a:spLocks noGrp="1" noRot="1" noChangeAspect="1" noTextEdit="1"/>
          </p:cNvSpPr>
          <p:nvPr>
            <p:ph type="sldImg"/>
          </p:nvPr>
        </p:nvSpPr>
        <p:spPr>
          <a:xfrm>
            <a:off x="1104900" y="698500"/>
            <a:ext cx="4648200" cy="3486150"/>
          </a:xfrm>
          <a:ln w="12700"/>
        </p:spPr>
      </p:sp>
      <p:sp>
        <p:nvSpPr>
          <p:cNvPr id="286724" name="Notes Placeholder 2"/>
          <p:cNvSpPr>
            <a:spLocks noGrp="1"/>
          </p:cNvSpPr>
          <p:nvPr>
            <p:ph type="body" idx="1"/>
          </p:nvPr>
        </p:nvSpPr>
        <p:spPr>
          <a:xfrm>
            <a:off x="686112" y="4416108"/>
            <a:ext cx="5485778" cy="4182427"/>
          </a:xfrm>
          <a:noFill/>
          <a:ln/>
        </p:spPr>
        <p:txBody>
          <a:bodyPr lIns="91421" tIns="45711" rIns="91421" bIns="45711"/>
          <a:lstStyle/>
          <a:p>
            <a:endParaRPr lang="en-US" smtClean="0"/>
          </a:p>
        </p:txBody>
      </p:sp>
    </p:spTree>
    <p:extLst>
      <p:ext uri="{BB962C8B-B14F-4D97-AF65-F5344CB8AC3E}">
        <p14:creationId xmlns:p14="http://schemas.microsoft.com/office/powerpoint/2010/main" val="1080881998"/>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p:cNvSpPr>
            <a:spLocks noGrp="1" noChangeArrowheads="1"/>
          </p:cNvSpPr>
          <p:nvPr>
            <p:ph type="sldNum" sz="quarter" idx="5"/>
          </p:nvPr>
        </p:nvSpPr>
        <p:spPr>
          <a:xfrm>
            <a:off x="3085167" y="9046822"/>
            <a:ext cx="690779" cy="247989"/>
          </a:xfrm>
        </p:spPr>
        <p:txBody>
          <a:bodyPr/>
          <a:lstStyle/>
          <a:p>
            <a:pPr>
              <a:defRPr/>
            </a:pPr>
            <a:fld id="{6A210E9D-8931-4C98-8795-0266F6BA0585}" type="slidenum">
              <a:rPr lang="en-US" smtClean="0">
                <a:solidFill>
                  <a:srgbClr val="000000"/>
                </a:solidFill>
              </a:rPr>
              <a:pPr>
                <a:defRPr/>
              </a:pPr>
              <a:t>93</a:t>
            </a:fld>
            <a:endParaRPr lang="en-US" smtClean="0">
              <a:solidFill>
                <a:srgbClr val="000000"/>
              </a:solidFill>
            </a:endParaRPr>
          </a:p>
        </p:txBody>
      </p:sp>
      <p:sp>
        <p:nvSpPr>
          <p:cNvPr id="287747" name="Slide Image Placeholder 1"/>
          <p:cNvSpPr>
            <a:spLocks noGrp="1" noRot="1" noChangeAspect="1" noTextEdit="1"/>
          </p:cNvSpPr>
          <p:nvPr>
            <p:ph type="sldImg"/>
          </p:nvPr>
        </p:nvSpPr>
        <p:spPr>
          <a:xfrm>
            <a:off x="1104900" y="698500"/>
            <a:ext cx="4648200" cy="3486150"/>
          </a:xfrm>
          <a:ln w="12700"/>
        </p:spPr>
      </p:sp>
      <p:sp>
        <p:nvSpPr>
          <p:cNvPr id="287748" name="Notes Placeholder 2"/>
          <p:cNvSpPr>
            <a:spLocks noGrp="1"/>
          </p:cNvSpPr>
          <p:nvPr>
            <p:ph type="body" idx="1"/>
          </p:nvPr>
        </p:nvSpPr>
        <p:spPr>
          <a:xfrm>
            <a:off x="686112" y="4416108"/>
            <a:ext cx="5485778" cy="4182427"/>
          </a:xfrm>
          <a:noFill/>
          <a:ln/>
        </p:spPr>
        <p:txBody>
          <a:bodyPr lIns="91421" tIns="45711" rIns="91421" bIns="45711"/>
          <a:lstStyle/>
          <a:p>
            <a:endParaRPr lang="en-US" smtClean="0"/>
          </a:p>
        </p:txBody>
      </p:sp>
    </p:spTree>
    <p:extLst>
      <p:ext uri="{BB962C8B-B14F-4D97-AF65-F5344CB8AC3E}">
        <p14:creationId xmlns:p14="http://schemas.microsoft.com/office/powerpoint/2010/main" val="204600620"/>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a:spLocks noGrp="1" noChangeArrowheads="1"/>
          </p:cNvSpPr>
          <p:nvPr>
            <p:ph type="sldNum" sz="quarter" idx="5"/>
          </p:nvPr>
        </p:nvSpPr>
        <p:spPr>
          <a:xfrm>
            <a:off x="3085167" y="9046822"/>
            <a:ext cx="690779" cy="247989"/>
          </a:xfrm>
        </p:spPr>
        <p:txBody>
          <a:bodyPr/>
          <a:lstStyle/>
          <a:p>
            <a:pPr>
              <a:defRPr/>
            </a:pPr>
            <a:fld id="{C3FDAECC-01E3-46D0-B980-A45E82B7AFA3}" type="slidenum">
              <a:rPr lang="en-US" smtClean="0">
                <a:solidFill>
                  <a:srgbClr val="000000"/>
                </a:solidFill>
              </a:rPr>
              <a:pPr>
                <a:defRPr/>
              </a:pPr>
              <a:t>94</a:t>
            </a:fld>
            <a:endParaRPr lang="en-US" smtClean="0">
              <a:solidFill>
                <a:srgbClr val="000000"/>
              </a:solidFill>
            </a:endParaRPr>
          </a:p>
        </p:txBody>
      </p:sp>
      <p:sp>
        <p:nvSpPr>
          <p:cNvPr id="286723" name="Slide Image Placeholder 1"/>
          <p:cNvSpPr>
            <a:spLocks noGrp="1" noRot="1" noChangeAspect="1" noTextEdit="1"/>
          </p:cNvSpPr>
          <p:nvPr>
            <p:ph type="sldImg"/>
          </p:nvPr>
        </p:nvSpPr>
        <p:spPr>
          <a:xfrm>
            <a:off x="1104900" y="698500"/>
            <a:ext cx="4648200" cy="3486150"/>
          </a:xfrm>
          <a:ln w="12700"/>
        </p:spPr>
      </p:sp>
      <p:sp>
        <p:nvSpPr>
          <p:cNvPr id="286724" name="Notes Placeholder 2"/>
          <p:cNvSpPr>
            <a:spLocks noGrp="1"/>
          </p:cNvSpPr>
          <p:nvPr>
            <p:ph type="body" idx="1"/>
          </p:nvPr>
        </p:nvSpPr>
        <p:spPr>
          <a:xfrm>
            <a:off x="686112" y="4416108"/>
            <a:ext cx="5485778" cy="4182427"/>
          </a:xfrm>
          <a:noFill/>
          <a:ln/>
        </p:spPr>
        <p:txBody>
          <a:bodyPr lIns="91421" tIns="45711" rIns="91421" bIns="45711"/>
          <a:lstStyle/>
          <a:p>
            <a:endParaRPr lang="en-US" smtClean="0"/>
          </a:p>
        </p:txBody>
      </p:sp>
    </p:spTree>
    <p:extLst>
      <p:ext uri="{BB962C8B-B14F-4D97-AF65-F5344CB8AC3E}">
        <p14:creationId xmlns:p14="http://schemas.microsoft.com/office/powerpoint/2010/main" val="115770365"/>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p:cNvSpPr>
            <a:spLocks noGrp="1" noChangeArrowheads="1"/>
          </p:cNvSpPr>
          <p:nvPr>
            <p:ph type="sldNum" sz="quarter" idx="5"/>
          </p:nvPr>
        </p:nvSpPr>
        <p:spPr>
          <a:xfrm>
            <a:off x="3085167" y="9046822"/>
            <a:ext cx="690779" cy="247989"/>
          </a:xfrm>
        </p:spPr>
        <p:txBody>
          <a:bodyPr/>
          <a:lstStyle/>
          <a:p>
            <a:pPr>
              <a:defRPr/>
            </a:pPr>
            <a:fld id="{6A210E9D-8931-4C98-8795-0266F6BA0585}" type="slidenum">
              <a:rPr lang="en-US" smtClean="0">
                <a:solidFill>
                  <a:srgbClr val="000000"/>
                </a:solidFill>
              </a:rPr>
              <a:pPr>
                <a:defRPr/>
              </a:pPr>
              <a:t>95</a:t>
            </a:fld>
            <a:endParaRPr lang="en-US" smtClean="0">
              <a:solidFill>
                <a:srgbClr val="000000"/>
              </a:solidFill>
            </a:endParaRPr>
          </a:p>
        </p:txBody>
      </p:sp>
      <p:sp>
        <p:nvSpPr>
          <p:cNvPr id="287747" name="Slide Image Placeholder 1"/>
          <p:cNvSpPr>
            <a:spLocks noGrp="1" noRot="1" noChangeAspect="1" noTextEdit="1"/>
          </p:cNvSpPr>
          <p:nvPr>
            <p:ph type="sldImg"/>
          </p:nvPr>
        </p:nvSpPr>
        <p:spPr>
          <a:xfrm>
            <a:off x="1104900" y="698500"/>
            <a:ext cx="4648200" cy="3486150"/>
          </a:xfrm>
          <a:ln w="12700"/>
        </p:spPr>
      </p:sp>
      <p:sp>
        <p:nvSpPr>
          <p:cNvPr id="287748" name="Notes Placeholder 2"/>
          <p:cNvSpPr>
            <a:spLocks noGrp="1"/>
          </p:cNvSpPr>
          <p:nvPr>
            <p:ph type="body" idx="1"/>
          </p:nvPr>
        </p:nvSpPr>
        <p:spPr>
          <a:xfrm>
            <a:off x="686112" y="4416108"/>
            <a:ext cx="5485778" cy="4182427"/>
          </a:xfrm>
          <a:noFill/>
          <a:ln/>
        </p:spPr>
        <p:txBody>
          <a:bodyPr lIns="91421" tIns="45711" rIns="91421" bIns="45711"/>
          <a:lstStyle/>
          <a:p>
            <a:endParaRPr lang="en-US" smtClean="0"/>
          </a:p>
        </p:txBody>
      </p:sp>
    </p:spTree>
    <p:extLst>
      <p:ext uri="{BB962C8B-B14F-4D97-AF65-F5344CB8AC3E}">
        <p14:creationId xmlns:p14="http://schemas.microsoft.com/office/powerpoint/2010/main" val="3934654"/>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Rectangle 3"/>
          <p:cNvSpPr txBox="1">
            <a:spLocks noGrp="1" noChangeArrowheads="1"/>
          </p:cNvSpPr>
          <p:nvPr/>
        </p:nvSpPr>
        <p:spPr bwMode="auto">
          <a:xfrm>
            <a:off x="3085167" y="9045399"/>
            <a:ext cx="690778" cy="249412"/>
          </a:xfrm>
          <a:prstGeom prst="rect">
            <a:avLst/>
          </a:prstGeom>
          <a:noFill/>
          <a:ln w="9525">
            <a:noFill/>
            <a:miter lim="800000"/>
            <a:headEnd/>
            <a:tailEnd/>
          </a:ln>
        </p:spPr>
        <p:txBody>
          <a:bodyPr lIns="45887" tIns="46499" rIns="45887" bIns="46499" anchor="b">
            <a:spAutoFit/>
          </a:bodyPr>
          <a:lstStyle/>
          <a:p>
            <a:pPr algn="ctr" defTabSz="930275"/>
            <a:fld id="{8CF14289-BFB6-4620-B50D-5080FC444261}" type="slidenum">
              <a:rPr lang="en-US" sz="1000"/>
              <a:pPr algn="ctr" defTabSz="930275"/>
              <a:t>97</a:t>
            </a:fld>
            <a:endParaRPr lang="en-US" sz="1000"/>
          </a:p>
        </p:txBody>
      </p:sp>
      <p:sp>
        <p:nvSpPr>
          <p:cNvPr id="225283" name="Rectangle 2"/>
          <p:cNvSpPr>
            <a:spLocks noGrp="1" noRot="1" noChangeAspect="1" noChangeArrowheads="1" noTextEdit="1"/>
          </p:cNvSpPr>
          <p:nvPr>
            <p:ph type="sldImg"/>
          </p:nvPr>
        </p:nvSpPr>
        <p:spPr>
          <a:ln/>
        </p:spPr>
      </p:sp>
      <p:sp>
        <p:nvSpPr>
          <p:cNvPr id="22528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591095352"/>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a:spLocks noGrp="1" noChangeArrowheads="1"/>
          </p:cNvSpPr>
          <p:nvPr>
            <p:ph type="sldNum" sz="quarter" idx="5"/>
          </p:nvPr>
        </p:nvSpPr>
        <p:spPr>
          <a:xfrm>
            <a:off x="3085167" y="9046822"/>
            <a:ext cx="690779" cy="247989"/>
          </a:xfrm>
        </p:spPr>
        <p:txBody>
          <a:bodyPr/>
          <a:lstStyle/>
          <a:p>
            <a:pPr>
              <a:defRPr/>
            </a:pPr>
            <a:fld id="{C3FDAECC-01E3-46D0-B980-A45E82B7AFA3}" type="slidenum">
              <a:rPr lang="en-US" smtClean="0">
                <a:solidFill>
                  <a:srgbClr val="000000"/>
                </a:solidFill>
              </a:rPr>
              <a:pPr>
                <a:defRPr/>
              </a:pPr>
              <a:t>98</a:t>
            </a:fld>
            <a:endParaRPr lang="en-US" smtClean="0">
              <a:solidFill>
                <a:srgbClr val="000000"/>
              </a:solidFill>
            </a:endParaRPr>
          </a:p>
        </p:txBody>
      </p:sp>
      <p:sp>
        <p:nvSpPr>
          <p:cNvPr id="286723" name="Slide Image Placeholder 1"/>
          <p:cNvSpPr>
            <a:spLocks noGrp="1" noRot="1" noChangeAspect="1" noTextEdit="1"/>
          </p:cNvSpPr>
          <p:nvPr>
            <p:ph type="sldImg"/>
          </p:nvPr>
        </p:nvSpPr>
        <p:spPr>
          <a:xfrm>
            <a:off x="1104900" y="698500"/>
            <a:ext cx="4648200" cy="3486150"/>
          </a:xfrm>
          <a:ln w="12700"/>
        </p:spPr>
      </p:sp>
      <p:sp>
        <p:nvSpPr>
          <p:cNvPr id="286724" name="Notes Placeholder 2"/>
          <p:cNvSpPr>
            <a:spLocks noGrp="1"/>
          </p:cNvSpPr>
          <p:nvPr>
            <p:ph type="body" idx="1"/>
          </p:nvPr>
        </p:nvSpPr>
        <p:spPr>
          <a:xfrm>
            <a:off x="686112" y="4416108"/>
            <a:ext cx="5485778" cy="4182427"/>
          </a:xfrm>
          <a:noFill/>
          <a:ln/>
        </p:spPr>
        <p:txBody>
          <a:bodyPr lIns="91421" tIns="45711" rIns="91421" bIns="45711"/>
          <a:lstStyle/>
          <a:p>
            <a:endParaRPr lang="en-US" smtClean="0"/>
          </a:p>
        </p:txBody>
      </p:sp>
    </p:spTree>
    <p:extLst>
      <p:ext uri="{BB962C8B-B14F-4D97-AF65-F5344CB8AC3E}">
        <p14:creationId xmlns:p14="http://schemas.microsoft.com/office/powerpoint/2010/main" val="2349634288"/>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p:cNvSpPr>
            <a:spLocks noGrp="1" noChangeArrowheads="1"/>
          </p:cNvSpPr>
          <p:nvPr>
            <p:ph type="sldNum" sz="quarter" idx="5"/>
          </p:nvPr>
        </p:nvSpPr>
        <p:spPr>
          <a:xfrm>
            <a:off x="3085167" y="9046822"/>
            <a:ext cx="690779" cy="247989"/>
          </a:xfrm>
        </p:spPr>
        <p:txBody>
          <a:bodyPr/>
          <a:lstStyle/>
          <a:p>
            <a:pPr>
              <a:defRPr/>
            </a:pPr>
            <a:fld id="{6A210E9D-8931-4C98-8795-0266F6BA0585}" type="slidenum">
              <a:rPr lang="en-US" smtClean="0">
                <a:solidFill>
                  <a:srgbClr val="000000"/>
                </a:solidFill>
              </a:rPr>
              <a:pPr>
                <a:defRPr/>
              </a:pPr>
              <a:t>99</a:t>
            </a:fld>
            <a:endParaRPr lang="en-US" smtClean="0">
              <a:solidFill>
                <a:srgbClr val="000000"/>
              </a:solidFill>
            </a:endParaRPr>
          </a:p>
        </p:txBody>
      </p:sp>
      <p:sp>
        <p:nvSpPr>
          <p:cNvPr id="287747" name="Slide Image Placeholder 1"/>
          <p:cNvSpPr>
            <a:spLocks noGrp="1" noRot="1" noChangeAspect="1" noTextEdit="1"/>
          </p:cNvSpPr>
          <p:nvPr>
            <p:ph type="sldImg"/>
          </p:nvPr>
        </p:nvSpPr>
        <p:spPr>
          <a:xfrm>
            <a:off x="1104900" y="698500"/>
            <a:ext cx="4648200" cy="3486150"/>
          </a:xfrm>
          <a:ln w="12700"/>
        </p:spPr>
      </p:sp>
      <p:sp>
        <p:nvSpPr>
          <p:cNvPr id="287748" name="Notes Placeholder 2"/>
          <p:cNvSpPr>
            <a:spLocks noGrp="1"/>
          </p:cNvSpPr>
          <p:nvPr>
            <p:ph type="body" idx="1"/>
          </p:nvPr>
        </p:nvSpPr>
        <p:spPr>
          <a:xfrm>
            <a:off x="686112" y="4416108"/>
            <a:ext cx="5485778" cy="4182427"/>
          </a:xfrm>
          <a:noFill/>
          <a:ln/>
        </p:spPr>
        <p:txBody>
          <a:bodyPr lIns="91421" tIns="45711" rIns="91421" bIns="45711"/>
          <a:lstStyle/>
          <a:p>
            <a:endParaRPr lang="en-US" smtClean="0"/>
          </a:p>
        </p:txBody>
      </p:sp>
    </p:spTree>
    <p:extLst>
      <p:ext uri="{BB962C8B-B14F-4D97-AF65-F5344CB8AC3E}">
        <p14:creationId xmlns:p14="http://schemas.microsoft.com/office/powerpoint/2010/main" val="856861975"/>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a:spLocks noGrp="1" noChangeArrowheads="1"/>
          </p:cNvSpPr>
          <p:nvPr>
            <p:ph type="sldNum" sz="quarter" idx="5"/>
          </p:nvPr>
        </p:nvSpPr>
        <p:spPr>
          <a:xfrm>
            <a:off x="3085167" y="9046822"/>
            <a:ext cx="690779" cy="247989"/>
          </a:xfrm>
        </p:spPr>
        <p:txBody>
          <a:bodyPr/>
          <a:lstStyle/>
          <a:p>
            <a:pPr>
              <a:defRPr/>
            </a:pPr>
            <a:fld id="{C3FDAECC-01E3-46D0-B980-A45E82B7AFA3}" type="slidenum">
              <a:rPr lang="en-US" smtClean="0">
                <a:solidFill>
                  <a:srgbClr val="000000"/>
                </a:solidFill>
              </a:rPr>
              <a:pPr>
                <a:defRPr/>
              </a:pPr>
              <a:t>100</a:t>
            </a:fld>
            <a:endParaRPr lang="en-US" smtClean="0">
              <a:solidFill>
                <a:srgbClr val="000000"/>
              </a:solidFill>
            </a:endParaRPr>
          </a:p>
        </p:txBody>
      </p:sp>
      <p:sp>
        <p:nvSpPr>
          <p:cNvPr id="286723" name="Slide Image Placeholder 1"/>
          <p:cNvSpPr>
            <a:spLocks noGrp="1" noRot="1" noChangeAspect="1" noTextEdit="1"/>
          </p:cNvSpPr>
          <p:nvPr>
            <p:ph type="sldImg"/>
          </p:nvPr>
        </p:nvSpPr>
        <p:spPr>
          <a:xfrm>
            <a:off x="1104900" y="698500"/>
            <a:ext cx="4648200" cy="3486150"/>
          </a:xfrm>
          <a:ln w="12700"/>
        </p:spPr>
      </p:sp>
      <p:sp>
        <p:nvSpPr>
          <p:cNvPr id="286724" name="Notes Placeholder 2"/>
          <p:cNvSpPr>
            <a:spLocks noGrp="1"/>
          </p:cNvSpPr>
          <p:nvPr>
            <p:ph type="body" idx="1"/>
          </p:nvPr>
        </p:nvSpPr>
        <p:spPr>
          <a:xfrm>
            <a:off x="686112" y="4416108"/>
            <a:ext cx="5485778" cy="4182427"/>
          </a:xfrm>
          <a:noFill/>
          <a:ln/>
        </p:spPr>
        <p:txBody>
          <a:bodyPr lIns="91421" tIns="45711" rIns="91421" bIns="45711"/>
          <a:lstStyle/>
          <a:p>
            <a:endParaRPr lang="en-US" smtClean="0"/>
          </a:p>
        </p:txBody>
      </p:sp>
    </p:spTree>
    <p:extLst>
      <p:ext uri="{BB962C8B-B14F-4D97-AF65-F5344CB8AC3E}">
        <p14:creationId xmlns:p14="http://schemas.microsoft.com/office/powerpoint/2010/main" val="295927565"/>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p:cNvSpPr>
            <a:spLocks noGrp="1" noChangeArrowheads="1"/>
          </p:cNvSpPr>
          <p:nvPr>
            <p:ph type="sldNum" sz="quarter" idx="5"/>
          </p:nvPr>
        </p:nvSpPr>
        <p:spPr>
          <a:xfrm>
            <a:off x="3085167" y="9046822"/>
            <a:ext cx="690779" cy="247989"/>
          </a:xfrm>
        </p:spPr>
        <p:txBody>
          <a:bodyPr/>
          <a:lstStyle/>
          <a:p>
            <a:pPr>
              <a:defRPr/>
            </a:pPr>
            <a:fld id="{6A210E9D-8931-4C98-8795-0266F6BA0585}" type="slidenum">
              <a:rPr lang="en-US" smtClean="0">
                <a:solidFill>
                  <a:srgbClr val="000000"/>
                </a:solidFill>
              </a:rPr>
              <a:pPr>
                <a:defRPr/>
              </a:pPr>
              <a:t>101</a:t>
            </a:fld>
            <a:endParaRPr lang="en-US" smtClean="0">
              <a:solidFill>
                <a:srgbClr val="000000"/>
              </a:solidFill>
            </a:endParaRPr>
          </a:p>
        </p:txBody>
      </p:sp>
      <p:sp>
        <p:nvSpPr>
          <p:cNvPr id="287747" name="Slide Image Placeholder 1"/>
          <p:cNvSpPr>
            <a:spLocks noGrp="1" noRot="1" noChangeAspect="1" noTextEdit="1"/>
          </p:cNvSpPr>
          <p:nvPr>
            <p:ph type="sldImg"/>
          </p:nvPr>
        </p:nvSpPr>
        <p:spPr>
          <a:xfrm>
            <a:off x="1104900" y="698500"/>
            <a:ext cx="4648200" cy="3486150"/>
          </a:xfrm>
          <a:ln w="12700"/>
        </p:spPr>
      </p:sp>
      <p:sp>
        <p:nvSpPr>
          <p:cNvPr id="287748" name="Notes Placeholder 2"/>
          <p:cNvSpPr>
            <a:spLocks noGrp="1"/>
          </p:cNvSpPr>
          <p:nvPr>
            <p:ph type="body" idx="1"/>
          </p:nvPr>
        </p:nvSpPr>
        <p:spPr>
          <a:xfrm>
            <a:off x="686112" y="4416108"/>
            <a:ext cx="5485778" cy="4182427"/>
          </a:xfrm>
          <a:noFill/>
          <a:ln/>
        </p:spPr>
        <p:txBody>
          <a:bodyPr lIns="91421" tIns="45711" rIns="91421" bIns="45711"/>
          <a:lstStyle/>
          <a:p>
            <a:endParaRPr lang="en-US" smtClean="0"/>
          </a:p>
        </p:txBody>
      </p:sp>
    </p:spTree>
    <p:extLst>
      <p:ext uri="{BB962C8B-B14F-4D97-AF65-F5344CB8AC3E}">
        <p14:creationId xmlns:p14="http://schemas.microsoft.com/office/powerpoint/2010/main" val="10947216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a:ln/>
        </p:spPr>
      </p:sp>
      <p:sp>
        <p:nvSpPr>
          <p:cNvPr id="174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smtClean="0">
              <a:latin typeface="Arial" panose="020B0604020202020204" pitchFamily="34" charset="0"/>
            </a:endParaRPr>
          </a:p>
        </p:txBody>
      </p:sp>
      <p:sp>
        <p:nvSpPr>
          <p:cNvPr id="174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786">
              <a:defRPr>
                <a:solidFill>
                  <a:schemeClr val="tx1"/>
                </a:solidFill>
                <a:latin typeface="Arial" panose="020B0604020202020204" pitchFamily="34" charset="0"/>
                <a:cs typeface="Arial" panose="020B0604020202020204" pitchFamily="34" charset="0"/>
              </a:defRPr>
            </a:lvl1pPr>
            <a:lvl2pPr marL="728983" indent="-280378" defTabSz="912786">
              <a:defRPr>
                <a:solidFill>
                  <a:schemeClr val="tx1"/>
                </a:solidFill>
                <a:latin typeface="Arial" panose="020B0604020202020204" pitchFamily="34" charset="0"/>
                <a:cs typeface="Arial" panose="020B0604020202020204" pitchFamily="34" charset="0"/>
              </a:defRPr>
            </a:lvl2pPr>
            <a:lvl3pPr marL="1121512" indent="-224302" defTabSz="912786">
              <a:defRPr>
                <a:solidFill>
                  <a:schemeClr val="tx1"/>
                </a:solidFill>
                <a:latin typeface="Arial" panose="020B0604020202020204" pitchFamily="34" charset="0"/>
                <a:cs typeface="Arial" panose="020B0604020202020204" pitchFamily="34" charset="0"/>
              </a:defRPr>
            </a:lvl3pPr>
            <a:lvl4pPr marL="1570116" indent="-224302" defTabSz="912786">
              <a:defRPr>
                <a:solidFill>
                  <a:schemeClr val="tx1"/>
                </a:solidFill>
                <a:latin typeface="Arial" panose="020B0604020202020204" pitchFamily="34" charset="0"/>
                <a:cs typeface="Arial" panose="020B0604020202020204" pitchFamily="34" charset="0"/>
              </a:defRPr>
            </a:lvl4pPr>
            <a:lvl5pPr marL="2018721" indent="-224302" defTabSz="912786">
              <a:defRPr>
                <a:solidFill>
                  <a:schemeClr val="tx1"/>
                </a:solidFill>
                <a:latin typeface="Arial" panose="020B0604020202020204" pitchFamily="34" charset="0"/>
                <a:cs typeface="Arial" panose="020B0604020202020204" pitchFamily="34" charset="0"/>
              </a:defRPr>
            </a:lvl5pPr>
            <a:lvl6pPr marL="2467326"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15930"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364535"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13139"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BE7FC54-9E5C-4662-9649-B3108D5371A3}" type="slidenum">
              <a:rPr lang="en-US" smtClean="0"/>
              <a:pPr/>
              <a:t>9</a:t>
            </a:fld>
            <a:endParaRPr lang="en-US" smtClean="0"/>
          </a:p>
        </p:txBody>
      </p:sp>
    </p:spTree>
    <p:extLst>
      <p:ext uri="{BB962C8B-B14F-4D97-AF65-F5344CB8AC3E}">
        <p14:creationId xmlns:p14="http://schemas.microsoft.com/office/powerpoint/2010/main" val="501533176"/>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a:spLocks noGrp="1" noChangeArrowheads="1"/>
          </p:cNvSpPr>
          <p:nvPr>
            <p:ph type="sldNum" sz="quarter" idx="5"/>
          </p:nvPr>
        </p:nvSpPr>
        <p:spPr>
          <a:xfrm>
            <a:off x="3085167" y="9046822"/>
            <a:ext cx="690779" cy="247989"/>
          </a:xfrm>
        </p:spPr>
        <p:txBody>
          <a:bodyPr/>
          <a:lstStyle/>
          <a:p>
            <a:pPr>
              <a:defRPr/>
            </a:pPr>
            <a:fld id="{C3FDAECC-01E3-46D0-B980-A45E82B7AFA3}" type="slidenum">
              <a:rPr lang="en-US" smtClean="0">
                <a:solidFill>
                  <a:srgbClr val="000000"/>
                </a:solidFill>
              </a:rPr>
              <a:pPr>
                <a:defRPr/>
              </a:pPr>
              <a:t>102</a:t>
            </a:fld>
            <a:endParaRPr lang="en-US" smtClean="0">
              <a:solidFill>
                <a:srgbClr val="000000"/>
              </a:solidFill>
            </a:endParaRPr>
          </a:p>
        </p:txBody>
      </p:sp>
      <p:sp>
        <p:nvSpPr>
          <p:cNvPr id="286723" name="Slide Image Placeholder 1"/>
          <p:cNvSpPr>
            <a:spLocks noGrp="1" noRot="1" noChangeAspect="1" noTextEdit="1"/>
          </p:cNvSpPr>
          <p:nvPr>
            <p:ph type="sldImg"/>
          </p:nvPr>
        </p:nvSpPr>
        <p:spPr>
          <a:xfrm>
            <a:off x="1104900" y="698500"/>
            <a:ext cx="4648200" cy="3486150"/>
          </a:xfrm>
          <a:ln w="12700"/>
        </p:spPr>
      </p:sp>
      <p:sp>
        <p:nvSpPr>
          <p:cNvPr id="286724" name="Notes Placeholder 2"/>
          <p:cNvSpPr>
            <a:spLocks noGrp="1"/>
          </p:cNvSpPr>
          <p:nvPr>
            <p:ph type="body" idx="1"/>
          </p:nvPr>
        </p:nvSpPr>
        <p:spPr>
          <a:xfrm>
            <a:off x="686112" y="4416108"/>
            <a:ext cx="5485778" cy="4182427"/>
          </a:xfrm>
          <a:noFill/>
          <a:ln/>
        </p:spPr>
        <p:txBody>
          <a:bodyPr lIns="91421" tIns="45711" rIns="91421" bIns="45711"/>
          <a:lstStyle/>
          <a:p>
            <a:endParaRPr lang="en-US" smtClean="0"/>
          </a:p>
        </p:txBody>
      </p:sp>
    </p:spTree>
    <p:extLst>
      <p:ext uri="{BB962C8B-B14F-4D97-AF65-F5344CB8AC3E}">
        <p14:creationId xmlns:p14="http://schemas.microsoft.com/office/powerpoint/2010/main" val="530369189"/>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p:cNvSpPr>
            <a:spLocks noGrp="1" noChangeArrowheads="1"/>
          </p:cNvSpPr>
          <p:nvPr>
            <p:ph type="sldNum" sz="quarter" idx="5"/>
          </p:nvPr>
        </p:nvSpPr>
        <p:spPr>
          <a:xfrm>
            <a:off x="3085167" y="9046822"/>
            <a:ext cx="690779" cy="247989"/>
          </a:xfrm>
        </p:spPr>
        <p:txBody>
          <a:bodyPr/>
          <a:lstStyle/>
          <a:p>
            <a:pPr>
              <a:defRPr/>
            </a:pPr>
            <a:fld id="{6A210E9D-8931-4C98-8795-0266F6BA0585}" type="slidenum">
              <a:rPr lang="en-US" smtClean="0">
                <a:solidFill>
                  <a:srgbClr val="000000"/>
                </a:solidFill>
              </a:rPr>
              <a:pPr>
                <a:defRPr/>
              </a:pPr>
              <a:t>103</a:t>
            </a:fld>
            <a:endParaRPr lang="en-US" smtClean="0">
              <a:solidFill>
                <a:srgbClr val="000000"/>
              </a:solidFill>
            </a:endParaRPr>
          </a:p>
        </p:txBody>
      </p:sp>
      <p:sp>
        <p:nvSpPr>
          <p:cNvPr id="287747" name="Slide Image Placeholder 1"/>
          <p:cNvSpPr>
            <a:spLocks noGrp="1" noRot="1" noChangeAspect="1" noTextEdit="1"/>
          </p:cNvSpPr>
          <p:nvPr>
            <p:ph type="sldImg"/>
          </p:nvPr>
        </p:nvSpPr>
        <p:spPr>
          <a:xfrm>
            <a:off x="1104900" y="698500"/>
            <a:ext cx="4648200" cy="3486150"/>
          </a:xfrm>
          <a:ln w="12700"/>
        </p:spPr>
      </p:sp>
      <p:sp>
        <p:nvSpPr>
          <p:cNvPr id="287748" name="Notes Placeholder 2"/>
          <p:cNvSpPr>
            <a:spLocks noGrp="1"/>
          </p:cNvSpPr>
          <p:nvPr>
            <p:ph type="body" idx="1"/>
          </p:nvPr>
        </p:nvSpPr>
        <p:spPr>
          <a:xfrm>
            <a:off x="686112" y="4416108"/>
            <a:ext cx="5485778" cy="4182427"/>
          </a:xfrm>
          <a:noFill/>
          <a:ln/>
        </p:spPr>
        <p:txBody>
          <a:bodyPr lIns="91421" tIns="45711" rIns="91421" bIns="45711"/>
          <a:lstStyle/>
          <a:p>
            <a:endParaRPr lang="en-US" dirty="0" smtClean="0"/>
          </a:p>
        </p:txBody>
      </p:sp>
    </p:spTree>
    <p:extLst>
      <p:ext uri="{BB962C8B-B14F-4D97-AF65-F5344CB8AC3E}">
        <p14:creationId xmlns:p14="http://schemas.microsoft.com/office/powerpoint/2010/main" val="3337225176"/>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3"/>
          <p:cNvSpPr>
            <a:spLocks noGrp="1" noChangeArrowheads="1"/>
          </p:cNvSpPr>
          <p:nvPr>
            <p:ph type="sldNum" sz="quarter" idx="5"/>
          </p:nvPr>
        </p:nvSpPr>
        <p:spPr>
          <a:xfrm>
            <a:off x="3023576" y="8848380"/>
            <a:ext cx="676988" cy="246167"/>
          </a:xfrm>
        </p:spPr>
        <p:txBody>
          <a:bodyPr/>
          <a:lstStyle/>
          <a:p>
            <a:pPr defTabSz="909375">
              <a:defRPr/>
            </a:pPr>
            <a:fld id="{3711D1C8-0BB5-4546-B0DE-9FAB346B6C05}" type="slidenum">
              <a:rPr lang="en-US" smtClean="0"/>
              <a:pPr defTabSz="909375">
                <a:defRPr/>
              </a:pPr>
              <a:t>104</a:t>
            </a:fld>
            <a:endParaRPr lang="en-US" dirty="0" smtClean="0"/>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439733055"/>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8" name="Rectangle 3"/>
          <p:cNvSpPr>
            <a:spLocks noGrp="1" noChangeArrowheads="1"/>
          </p:cNvSpPr>
          <p:nvPr>
            <p:ph type="sldNum" sz="quarter" idx="5"/>
          </p:nvPr>
        </p:nvSpPr>
        <p:spPr>
          <a:xfrm>
            <a:off x="3085167" y="9046822"/>
            <a:ext cx="690779" cy="247989"/>
          </a:xfrm>
        </p:spPr>
        <p:txBody>
          <a:bodyPr/>
          <a:lstStyle/>
          <a:p>
            <a:pPr>
              <a:defRPr/>
            </a:pPr>
            <a:fld id="{938F789B-0BA8-4A49-AFC3-8C639E029E1C}" type="slidenum">
              <a:rPr lang="en-US" smtClean="0"/>
              <a:pPr>
                <a:defRPr/>
              </a:pPr>
              <a:t>106</a:t>
            </a:fld>
            <a:endParaRPr lang="en-US" smtClean="0"/>
          </a:p>
        </p:txBody>
      </p:sp>
      <p:sp>
        <p:nvSpPr>
          <p:cNvPr id="266243" name="Rectangle 2"/>
          <p:cNvSpPr>
            <a:spLocks noGrp="1" noRot="1" noChangeAspect="1" noChangeArrowheads="1" noTextEdit="1"/>
          </p:cNvSpPr>
          <p:nvPr>
            <p:ph type="sldImg"/>
          </p:nvPr>
        </p:nvSpPr>
        <p:spPr>
          <a:ln/>
        </p:spPr>
      </p:sp>
      <p:sp>
        <p:nvSpPr>
          <p:cNvPr id="26624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246645224"/>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3"/>
          <p:cNvSpPr>
            <a:spLocks noGrp="1" noChangeArrowheads="1"/>
          </p:cNvSpPr>
          <p:nvPr>
            <p:ph type="sldNum" sz="quarter" idx="5"/>
          </p:nvPr>
        </p:nvSpPr>
        <p:spPr>
          <a:xfrm>
            <a:off x="3027537" y="9012726"/>
            <a:ext cx="681271" cy="247055"/>
          </a:xfrm>
        </p:spPr>
        <p:txBody>
          <a:bodyPr/>
          <a:lstStyle/>
          <a:p>
            <a:pPr defTabSz="928688">
              <a:defRPr/>
            </a:pPr>
            <a:fld id="{30B1B221-73F5-4062-9EC5-65201ECCFD86}" type="slidenum">
              <a:rPr lang="en-US" smtClean="0"/>
              <a:pPr defTabSz="928688">
                <a:defRPr/>
              </a:pPr>
              <a:t>107</a:t>
            </a:fld>
            <a:endParaRPr lang="en-US" smtClean="0"/>
          </a:p>
        </p:txBody>
      </p:sp>
      <p:sp>
        <p:nvSpPr>
          <p:cNvPr id="267267" name="Rectangle 2"/>
          <p:cNvSpPr>
            <a:spLocks noGrp="1" noRot="1" noChangeAspect="1" noChangeArrowheads="1" noTextEdit="1"/>
          </p:cNvSpPr>
          <p:nvPr>
            <p:ph type="sldImg"/>
          </p:nvPr>
        </p:nvSpPr>
        <p:spPr>
          <a:ln/>
        </p:spPr>
      </p:sp>
      <p:sp>
        <p:nvSpPr>
          <p:cNvPr id="267268" name="Rectangle 3"/>
          <p:cNvSpPr>
            <a:spLocks noGrp="1" noChangeArrowheads="1"/>
          </p:cNvSpPr>
          <p:nvPr>
            <p:ph type="body" idx="1"/>
          </p:nvPr>
        </p:nvSpPr>
        <p:spPr>
          <a:noFill/>
          <a:ln/>
        </p:spPr>
        <p:txBody>
          <a:bodyPr/>
          <a:lstStyle/>
          <a:p>
            <a:endParaRPr lang="en-US" sz="2400" dirty="0" smtClean="0"/>
          </a:p>
        </p:txBody>
      </p:sp>
    </p:spTree>
    <p:extLst>
      <p:ext uri="{BB962C8B-B14F-4D97-AF65-F5344CB8AC3E}">
        <p14:creationId xmlns:p14="http://schemas.microsoft.com/office/powerpoint/2010/main" val="751008711"/>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spect="1" noChangeArrowheads="1" noTextEdit="1"/>
          </p:cNvSpPr>
          <p:nvPr>
            <p:ph type="sldImg"/>
          </p:nvPr>
        </p:nvSpPr>
        <p:spPr>
          <a:ln/>
        </p:spPr>
      </p:sp>
      <p:sp>
        <p:nvSpPr>
          <p:cNvPr id="58371"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963022052"/>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a:spLocks noGrp="1" noChangeArrowheads="1"/>
          </p:cNvSpPr>
          <p:nvPr>
            <p:ph type="sldNum" sz="quarter" idx="5"/>
          </p:nvPr>
        </p:nvSpPr>
        <p:spPr>
          <a:xfrm>
            <a:off x="3090766" y="9000269"/>
            <a:ext cx="692032" cy="246860"/>
          </a:xfrm>
          <a:noFill/>
        </p:spPr>
        <p:txBody>
          <a:bodyPr/>
          <a:lstStyle/>
          <a:p>
            <a:pPr defTabSz="928787"/>
            <a:fld id="{30532359-0848-4907-AD08-97107569C8AF}" type="slidenum">
              <a:rPr lang="en-US" smtClean="0"/>
              <a:pPr defTabSz="928787"/>
              <a:t>109</a:t>
            </a:fld>
            <a:endParaRPr lang="en-US" dirty="0" smtClean="0"/>
          </a:p>
        </p:txBody>
      </p:sp>
      <p:sp>
        <p:nvSpPr>
          <p:cNvPr id="6147" name="Slide Image Placeholder 1"/>
          <p:cNvSpPr>
            <a:spLocks noGrp="1" noRot="1" noChangeAspect="1" noTextEdit="1"/>
          </p:cNvSpPr>
          <p:nvPr>
            <p:ph type="sldImg"/>
          </p:nvPr>
        </p:nvSpPr>
        <p:spPr>
          <a:xfrm>
            <a:off x="1123950" y="695325"/>
            <a:ext cx="4622800" cy="3467100"/>
          </a:xfrm>
          <a:ln w="12700"/>
        </p:spPr>
      </p:sp>
      <p:sp>
        <p:nvSpPr>
          <p:cNvPr id="6148" name="Notes Placeholder 2"/>
          <p:cNvSpPr>
            <a:spLocks noGrp="1"/>
          </p:cNvSpPr>
          <p:nvPr>
            <p:ph type="body" idx="1"/>
          </p:nvPr>
        </p:nvSpPr>
        <p:spPr>
          <a:xfrm>
            <a:off x="687667" y="4393769"/>
            <a:ext cx="5495113" cy="4160025"/>
          </a:xfrm>
          <a:noFill/>
          <a:ln/>
        </p:spPr>
        <p:txBody>
          <a:bodyPr lIns="91420" tIns="45711" rIns="91420" bIns="45711"/>
          <a:lstStyle/>
          <a:p>
            <a:pPr marL="0" indent="0"/>
            <a:endParaRPr lang="en-US" dirty="0" smtClean="0"/>
          </a:p>
        </p:txBody>
      </p:sp>
    </p:spTree>
    <p:extLst>
      <p:ext uri="{BB962C8B-B14F-4D97-AF65-F5344CB8AC3E}">
        <p14:creationId xmlns:p14="http://schemas.microsoft.com/office/powerpoint/2010/main" val="3837165793"/>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
          <p:cNvSpPr>
            <a:spLocks noGrp="1" noChangeArrowheads="1"/>
          </p:cNvSpPr>
          <p:nvPr>
            <p:ph type="sldNum" sz="quarter" idx="5"/>
          </p:nvPr>
        </p:nvSpPr>
        <p:spPr>
          <a:xfrm>
            <a:off x="3090766" y="9000269"/>
            <a:ext cx="692032" cy="246860"/>
          </a:xfrm>
          <a:noFill/>
        </p:spPr>
        <p:txBody>
          <a:bodyPr/>
          <a:lstStyle/>
          <a:p>
            <a:pPr defTabSz="928787"/>
            <a:fld id="{5363ED84-0AC9-4C9B-ACEC-9A440EC97352}" type="slidenum">
              <a:rPr lang="en-US" smtClean="0"/>
              <a:pPr defTabSz="928787"/>
              <a:t>110</a:t>
            </a:fld>
            <a:endParaRPr lang="en-US" dirty="0" smtClean="0"/>
          </a:p>
        </p:txBody>
      </p:sp>
      <p:sp>
        <p:nvSpPr>
          <p:cNvPr id="7171" name="Slide Image Placeholder 1"/>
          <p:cNvSpPr>
            <a:spLocks noGrp="1" noRot="1" noChangeAspect="1" noTextEdit="1"/>
          </p:cNvSpPr>
          <p:nvPr>
            <p:ph type="sldImg"/>
          </p:nvPr>
        </p:nvSpPr>
        <p:spPr>
          <a:xfrm>
            <a:off x="1123950" y="695325"/>
            <a:ext cx="4622800" cy="3467100"/>
          </a:xfrm>
          <a:ln w="12700"/>
        </p:spPr>
      </p:sp>
      <p:sp>
        <p:nvSpPr>
          <p:cNvPr id="7172" name="Notes Placeholder 2"/>
          <p:cNvSpPr>
            <a:spLocks noGrp="1"/>
          </p:cNvSpPr>
          <p:nvPr>
            <p:ph type="body" idx="1"/>
          </p:nvPr>
        </p:nvSpPr>
        <p:spPr>
          <a:xfrm>
            <a:off x="687667" y="4393769"/>
            <a:ext cx="5495113" cy="4160025"/>
          </a:xfrm>
          <a:noFill/>
          <a:ln/>
        </p:spPr>
        <p:txBody>
          <a:bodyPr lIns="91420" tIns="45711" rIns="91420" bIns="45711"/>
          <a:lstStyle/>
          <a:p>
            <a:pPr marL="0" indent="0"/>
            <a:endParaRPr lang="en-US" dirty="0" smtClean="0"/>
          </a:p>
        </p:txBody>
      </p:sp>
    </p:spTree>
    <p:extLst>
      <p:ext uri="{BB962C8B-B14F-4D97-AF65-F5344CB8AC3E}">
        <p14:creationId xmlns:p14="http://schemas.microsoft.com/office/powerpoint/2010/main" val="427494203"/>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926E3E4-F212-49E4-9AB9-DC573DC8C484}" type="slidenum">
              <a:rPr lang="en-US" smtClean="0"/>
              <a:pPr>
                <a:defRPr/>
              </a:pPr>
              <a:t>111</a:t>
            </a:fld>
            <a:endParaRPr lang="en-US"/>
          </a:p>
        </p:txBody>
      </p:sp>
    </p:spTree>
    <p:extLst>
      <p:ext uri="{BB962C8B-B14F-4D97-AF65-F5344CB8AC3E}">
        <p14:creationId xmlns:p14="http://schemas.microsoft.com/office/powerpoint/2010/main" val="2933504462"/>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6" name="Rectangle 2"/>
          <p:cNvSpPr>
            <a:spLocks noGrp="1" noRot="1" noChangeAspect="1" noChangeArrowheads="1" noTextEdit="1"/>
          </p:cNvSpPr>
          <p:nvPr>
            <p:ph type="sldImg"/>
          </p:nvPr>
        </p:nvSpPr>
        <p:spPr>
          <a:ln/>
        </p:spPr>
      </p:sp>
      <p:sp>
        <p:nvSpPr>
          <p:cNvPr id="277507"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19768450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1183"/>
          <p:cNvSpPr>
            <a:spLocks noChangeArrowheads="1"/>
          </p:cNvSpPr>
          <p:nvPr userDrawn="1"/>
        </p:nvSpPr>
        <p:spPr bwMode="white">
          <a:xfrm>
            <a:off x="0" y="0"/>
            <a:ext cx="9144000" cy="6858000"/>
          </a:xfrm>
          <a:prstGeom prst="rect">
            <a:avLst/>
          </a:prstGeom>
          <a:solidFill>
            <a:srgbClr val="FFFFFF"/>
          </a:solidFill>
          <a:ln w="9525">
            <a:noFill/>
            <a:miter lim="800000"/>
            <a:headEnd/>
            <a:tailEnd/>
          </a:ln>
          <a:effectLst/>
        </p:spPr>
        <p:txBody>
          <a:bodyPr wrap="none" anchor="ctr"/>
          <a:lstStyle/>
          <a:p>
            <a:pPr>
              <a:defRPr/>
            </a:pPr>
            <a:endParaRPr lang="en-US">
              <a:cs typeface="+mn-cs"/>
            </a:endParaRPr>
          </a:p>
        </p:txBody>
      </p:sp>
      <p:pic>
        <p:nvPicPr>
          <p:cNvPr id="5" name="Picture 1188" descr="Title Page bar_112409_1pm"/>
          <p:cNvPicPr>
            <a:picLocks noChangeAspect="1" noChangeArrowheads="1"/>
          </p:cNvPicPr>
          <p:nvPr userDrawn="1"/>
        </p:nvPicPr>
        <p:blipFill>
          <a:blip r:embed="rId2" cstate="print"/>
          <a:srcRect/>
          <a:stretch>
            <a:fillRect/>
          </a:stretch>
        </p:blipFill>
        <p:spPr bwMode="auto">
          <a:xfrm>
            <a:off x="0" y="268288"/>
            <a:ext cx="9144000" cy="1974850"/>
          </a:xfrm>
          <a:prstGeom prst="rect">
            <a:avLst/>
          </a:prstGeom>
          <a:noFill/>
          <a:ln w="9525">
            <a:noFill/>
            <a:miter lim="800000"/>
            <a:headEnd/>
            <a:tailEnd/>
          </a:ln>
        </p:spPr>
      </p:pic>
      <p:sp>
        <p:nvSpPr>
          <p:cNvPr id="6" name="Rectangle 1180"/>
          <p:cNvSpPr>
            <a:spLocks noChangeArrowheads="1"/>
          </p:cNvSpPr>
          <p:nvPr userDrawn="1"/>
        </p:nvSpPr>
        <p:spPr bwMode="auto">
          <a:xfrm>
            <a:off x="0" y="6556375"/>
            <a:ext cx="9144000" cy="301625"/>
          </a:xfrm>
          <a:prstGeom prst="rect">
            <a:avLst/>
          </a:prstGeom>
          <a:solidFill>
            <a:srgbClr val="225A7A"/>
          </a:solidFill>
          <a:ln w="9525">
            <a:noFill/>
            <a:miter lim="800000"/>
            <a:headEnd/>
            <a:tailEnd/>
          </a:ln>
          <a:effectLst/>
        </p:spPr>
        <p:txBody>
          <a:bodyPr wrap="none" anchor="ctr"/>
          <a:lstStyle/>
          <a:p>
            <a:pPr>
              <a:defRPr/>
            </a:pPr>
            <a:endParaRPr lang="en-US">
              <a:cs typeface="+mn-cs"/>
            </a:endParaRPr>
          </a:p>
        </p:txBody>
      </p:sp>
      <p:pic>
        <p:nvPicPr>
          <p:cNvPr id="7" name="Picture 1181"/>
          <p:cNvPicPr>
            <a:picLocks noChangeAspect="1" noChangeArrowheads="1"/>
          </p:cNvPicPr>
          <p:nvPr userDrawn="1"/>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81978" name="Rectangle 1082"/>
          <p:cNvSpPr>
            <a:spLocks noGrp="1" noChangeArrowheads="1"/>
          </p:cNvSpPr>
          <p:nvPr>
            <p:ph type="ctrTitle"/>
          </p:nvPr>
        </p:nvSpPr>
        <p:spPr bwMode="auto">
          <a:xfrm>
            <a:off x="685800" y="2979738"/>
            <a:ext cx="7772400" cy="649287"/>
          </a:xfrm>
          <a:ln algn="ctr"/>
        </p:spPr>
        <p:txBody>
          <a:bodyPr>
            <a:spAutoFit/>
          </a:bodyPr>
          <a:lstStyle>
            <a:lvl1pPr algn="ctr">
              <a:lnSpc>
                <a:spcPct val="85000"/>
              </a:lnSpc>
              <a:spcBef>
                <a:spcPct val="40000"/>
              </a:spcBef>
              <a:defRPr sz="4300" smtClean="0">
                <a:solidFill>
                  <a:schemeClr val="accent2"/>
                </a:solidFill>
              </a:defRPr>
            </a:lvl1pPr>
          </a:lstStyle>
          <a:p>
            <a:r>
              <a:rPr lang="en-US" smtClean="0"/>
              <a:t>Click to edit Master title style</a:t>
            </a:r>
          </a:p>
        </p:txBody>
      </p:sp>
      <p:sp>
        <p:nvSpPr>
          <p:cNvPr id="81979" name="Rectangle 1083"/>
          <p:cNvSpPr>
            <a:spLocks noGrp="1" noChangeArrowheads="1"/>
          </p:cNvSpPr>
          <p:nvPr>
            <p:ph type="subTitle" idx="1"/>
          </p:nvPr>
        </p:nvSpPr>
        <p:spPr>
          <a:xfrm>
            <a:off x="668338" y="4867275"/>
            <a:ext cx="7807325" cy="430213"/>
          </a:xfrm>
        </p:spPr>
        <p:txBody>
          <a:bodyPr>
            <a:spAutoFit/>
          </a:bodyPr>
          <a:lstStyle>
            <a:lvl1pPr marL="0" indent="0" algn="ctr">
              <a:lnSpc>
                <a:spcPct val="85000"/>
              </a:lnSpc>
              <a:spcBef>
                <a:spcPct val="25000"/>
              </a:spcBef>
              <a:buFont typeface="Wingdings" pitchFamily="2" charset="2"/>
              <a:buNone/>
              <a:defRPr sz="2600" b="1" smtClean="0">
                <a:solidFill>
                  <a:srgbClr val="225A7A"/>
                </a:solidFill>
              </a:defRPr>
            </a:lvl1pPr>
          </a:lstStyle>
          <a:p>
            <a:r>
              <a:rPr lang="en-US" smtClean="0"/>
              <a:t>Click to edit Master subtitle style</a:t>
            </a:r>
          </a:p>
        </p:txBody>
      </p:sp>
      <p:sp>
        <p:nvSpPr>
          <p:cNvPr id="8" name="Rectangle 1184"/>
          <p:cNvSpPr>
            <a:spLocks noGrp="1" noChangeArrowheads="1"/>
          </p:cNvSpPr>
          <p:nvPr>
            <p:ph type="dt" sz="half" idx="10"/>
          </p:nvPr>
        </p:nvSpPr>
        <p:spPr/>
        <p:txBody>
          <a:bodyPr/>
          <a:lstStyle>
            <a:lvl1pPr>
              <a:defRPr/>
            </a:lvl1pPr>
          </a:lstStyle>
          <a:p>
            <a:pPr>
              <a:defRPr/>
            </a:pPr>
            <a:r>
              <a:rPr lang="en-US" smtClean="0"/>
              <a:t>12/01/09 - 9pm</a:t>
            </a:r>
            <a:endParaRPr lang="en-US"/>
          </a:p>
        </p:txBody>
      </p:sp>
      <p:sp>
        <p:nvSpPr>
          <p:cNvPr id="9" name="Rectangle 1185"/>
          <p:cNvSpPr>
            <a:spLocks noGrp="1" noChangeArrowheads="1"/>
          </p:cNvSpPr>
          <p:nvPr>
            <p:ph type="ftr" sz="quarter" idx="11"/>
          </p:nvPr>
        </p:nvSpPr>
        <p:spPr/>
        <p:txBody>
          <a:bodyPr/>
          <a:lstStyle>
            <a:lvl1pPr>
              <a:defRPr/>
            </a:lvl1pPr>
          </a:lstStyle>
          <a:p>
            <a:pPr>
              <a:defRPr/>
            </a:pPr>
            <a:r>
              <a:rPr lang="en-US"/>
              <a:t>eSlide – P6466 – The Financial Crisis and the Future of the P/C</a:t>
            </a:r>
          </a:p>
        </p:txBody>
      </p:sp>
      <p:sp>
        <p:nvSpPr>
          <p:cNvPr id="10" name="Rectangle 1189"/>
          <p:cNvSpPr>
            <a:spLocks noGrp="1" noChangeArrowheads="1"/>
          </p:cNvSpPr>
          <p:nvPr>
            <p:ph type="sldNum" sz="quarter" idx="12"/>
          </p:nvPr>
        </p:nvSpPr>
        <p:spPr/>
        <p:txBody>
          <a:bodyPr/>
          <a:lstStyle>
            <a:lvl1pPr>
              <a:defRPr>
                <a:solidFill>
                  <a:schemeClr val="bg1"/>
                </a:solidFill>
              </a:defRPr>
            </a:lvl1pPr>
          </a:lstStyle>
          <a:p>
            <a:pPr>
              <a:defRPr/>
            </a:pPr>
            <a:fld id="{1AA298A7-07D0-41F4-A57B-095D4458DCAD}"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r>
              <a:rPr lang="en-US"/>
              <a:t>Click to edit Master title style</a:t>
            </a:r>
          </a:p>
        </p:txBody>
      </p:sp>
      <p:sp>
        <p:nvSpPr>
          <p:cNvPr id="3" name="Text Placeholder 2"/>
          <p:cNvSpPr>
            <a:spLocks noGrp="1"/>
          </p:cNvSpPr>
          <p:nvPr>
            <p:ph type="body" idx="1"/>
          </p:nvPr>
        </p:nvSpPr>
        <p:spPr/>
        <p:txBody>
          <a:bodyPr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5"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6" name="Rectangle 110"/>
          <p:cNvSpPr>
            <a:spLocks noGrp="1" noChangeArrowheads="1"/>
          </p:cNvSpPr>
          <p:nvPr>
            <p:ph type="sldNum" sz="quarter" idx="12"/>
          </p:nvPr>
        </p:nvSpPr>
        <p:spPr>
          <a:ln/>
        </p:spPr>
        <p:txBody>
          <a:bodyPr/>
          <a:lstStyle>
            <a:lvl1pPr>
              <a:defRPr/>
            </a:lvl1pPr>
          </a:lstStyle>
          <a:p>
            <a:pPr>
              <a:defRPr/>
            </a:pPr>
            <a:fld id="{00BC345D-58F2-4414-BF4A-B7296ABFC7EB}"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r>
              <a:rPr lang="en-US"/>
              <a:t>Click to edit Master title style</a:t>
            </a:r>
          </a:p>
        </p:txBody>
      </p:sp>
      <p:sp>
        <p:nvSpPr>
          <p:cNvPr id="3" name="Table Placeholder 2"/>
          <p:cNvSpPr>
            <a:spLocks noGrp="1"/>
          </p:cNvSpPr>
          <p:nvPr>
            <p:ph type="tbl" idx="1"/>
          </p:nvPr>
        </p:nvSpPr>
        <p:spPr/>
        <p:txBody>
          <a:bodyPr lIns="91440" rIns="91440" rtlCol="0"/>
          <a:lstStyle/>
          <a:p>
            <a:pPr lvl="0"/>
            <a:endParaRPr lang="en-US" noProof="0" smtClean="0"/>
          </a:p>
        </p:txBody>
      </p:sp>
      <p:sp>
        <p:nvSpPr>
          <p:cNvPr id="4"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5"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6" name="Rectangle 110"/>
          <p:cNvSpPr>
            <a:spLocks noGrp="1" noChangeArrowheads="1"/>
          </p:cNvSpPr>
          <p:nvPr>
            <p:ph type="sldNum" sz="quarter" idx="12"/>
          </p:nvPr>
        </p:nvSpPr>
        <p:spPr>
          <a:ln/>
        </p:spPr>
        <p:txBody>
          <a:bodyPr/>
          <a:lstStyle>
            <a:lvl1pPr>
              <a:defRPr/>
            </a:lvl1pPr>
          </a:lstStyle>
          <a:p>
            <a:pPr>
              <a:defRPr/>
            </a:pPr>
            <a:fld id="{CAFC86FA-B60D-423D-926C-A543DAD8D6AE}"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298450" y="90488"/>
            <a:ext cx="7400925" cy="860425"/>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495300" y="1647825"/>
            <a:ext cx="8153400" cy="4652963"/>
          </a:xfrm>
        </p:spPr>
        <p:txBody>
          <a:bodyPr/>
          <a:lstStyle/>
          <a:p>
            <a:pPr lvl="0"/>
            <a:endParaRPr lang="en-US" noProof="0"/>
          </a:p>
        </p:txBody>
      </p:sp>
      <p:sp>
        <p:nvSpPr>
          <p:cNvPr id="4"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5"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6" name="Rectangle 110"/>
          <p:cNvSpPr>
            <a:spLocks noGrp="1" noChangeArrowheads="1"/>
          </p:cNvSpPr>
          <p:nvPr>
            <p:ph type="sldNum" sz="quarter" idx="12"/>
          </p:nvPr>
        </p:nvSpPr>
        <p:spPr>
          <a:ln/>
        </p:spPr>
        <p:txBody>
          <a:bodyPr/>
          <a:lstStyle>
            <a:lvl1pPr>
              <a:defRPr/>
            </a:lvl1pPr>
          </a:lstStyle>
          <a:p>
            <a:pPr>
              <a:defRPr/>
            </a:pPr>
            <a:fld id="{213DCD5A-272D-460F-810D-8B44844B5B0F}"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lumMod val="95000"/>
                    <a:lumOff val="5000"/>
                  </a:schemeClr>
                </a:solidFill>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11"/>
          </p:nvPr>
        </p:nvSpPr>
        <p:spPr>
          <a:xfrm>
            <a:off x="247650" y="6638924"/>
            <a:ext cx="3495675" cy="219075"/>
          </a:xfrm>
        </p:spPr>
        <p:txBody>
          <a:bodyPr anchor="ctr"/>
          <a:lstStyle>
            <a:lvl1pPr marL="0" indent="0">
              <a:buNone/>
              <a:defRPr sz="900"/>
            </a:lvl1pPr>
            <a:lvl2pPr marL="0" indent="0">
              <a:buNone/>
              <a:defRPr sz="900"/>
            </a:lvl2pPr>
            <a:lvl3pPr marL="914400" indent="0">
              <a:buNone/>
              <a:defRPr sz="900"/>
            </a:lvl3pPr>
            <a:lvl4pPr marL="1257300" indent="0">
              <a:buNone/>
              <a:defRPr sz="900"/>
            </a:lvl4pPr>
            <a:lvl5pPr marL="1828800" indent="0">
              <a:buNone/>
              <a:defRPr sz="900"/>
            </a:lvl5pPr>
          </a:lstStyle>
          <a:p>
            <a:pPr lvl="0"/>
            <a:r>
              <a:rPr lang="en-US" smtClean="0"/>
              <a:t>Click to edit Master text styles</a:t>
            </a:r>
          </a:p>
        </p:txBody>
      </p:sp>
    </p:spTree>
    <p:extLst>
      <p:ext uri="{BB962C8B-B14F-4D97-AF65-F5344CB8AC3E}">
        <p14:creationId xmlns:p14="http://schemas.microsoft.com/office/powerpoint/2010/main" val="272463232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r>
              <a:rPr lang="en-US"/>
              <a:t>Click to edit Master title style</a:t>
            </a:r>
          </a:p>
        </p:txBody>
      </p:sp>
      <p:sp>
        <p:nvSpPr>
          <p:cNvPr id="3" name="Content Placeholder 2"/>
          <p:cNvSpPr>
            <a:spLocks noGrp="1"/>
          </p:cNvSpPr>
          <p:nvPr>
            <p:ph idx="1"/>
          </p:nvPr>
        </p:nvSpPr>
        <p:spPr/>
        <p:txBody>
          <a:bodyPr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5"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6" name="Rectangle 110"/>
          <p:cNvSpPr>
            <a:spLocks noGrp="1" noChangeArrowheads="1"/>
          </p:cNvSpPr>
          <p:nvPr>
            <p:ph type="sldNum" sz="quarter" idx="12"/>
          </p:nvPr>
        </p:nvSpPr>
        <p:spPr>
          <a:ln/>
        </p:spPr>
        <p:txBody>
          <a:bodyPr/>
          <a:lstStyle>
            <a:lvl1pPr>
              <a:defRPr/>
            </a:lvl1pPr>
          </a:lstStyle>
          <a:p>
            <a:pPr>
              <a:defRPr/>
            </a:pPr>
            <a:fld id="{8F1D8FF3-5AB6-4EC6-BDC2-E6058C96F901}"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rtlCol="0"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rtlCol="0"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5"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6" name="Rectangle 110"/>
          <p:cNvSpPr>
            <a:spLocks noGrp="1" noChangeArrowheads="1"/>
          </p:cNvSpPr>
          <p:nvPr>
            <p:ph type="sldNum" sz="quarter" idx="12"/>
          </p:nvPr>
        </p:nvSpPr>
        <p:spPr>
          <a:ln/>
        </p:spPr>
        <p:txBody>
          <a:bodyPr/>
          <a:lstStyle>
            <a:lvl1pPr>
              <a:defRPr/>
            </a:lvl1pPr>
          </a:lstStyle>
          <a:p>
            <a:pPr>
              <a:defRPr/>
            </a:pPr>
            <a:fld id="{EAA4BFB2-9712-42D6-90C8-408268A19447}"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rtlCol="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rtlCol="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6"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7" name="Rectangle 110"/>
          <p:cNvSpPr>
            <a:spLocks noGrp="1" noChangeArrowheads="1"/>
          </p:cNvSpPr>
          <p:nvPr>
            <p:ph type="sldNum" sz="quarter" idx="12"/>
          </p:nvPr>
        </p:nvSpPr>
        <p:spPr>
          <a:ln/>
        </p:spPr>
        <p:txBody>
          <a:bodyPr/>
          <a:lstStyle>
            <a:lvl1pPr>
              <a:defRPr/>
            </a:lvl1pPr>
          </a:lstStyle>
          <a:p>
            <a:pPr>
              <a:defRPr/>
            </a:pPr>
            <a:fld id="{DB690DBB-527D-49DE-BE17-F2C090C1D32C}"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rtlCol="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rtlCol="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8"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9" name="Rectangle 110"/>
          <p:cNvSpPr>
            <a:spLocks noGrp="1" noChangeArrowheads="1"/>
          </p:cNvSpPr>
          <p:nvPr>
            <p:ph type="sldNum" sz="quarter" idx="12"/>
          </p:nvPr>
        </p:nvSpPr>
        <p:spPr>
          <a:ln/>
        </p:spPr>
        <p:txBody>
          <a:bodyPr/>
          <a:lstStyle>
            <a:lvl1pPr>
              <a:defRPr/>
            </a:lvl1pPr>
          </a:lstStyle>
          <a:p>
            <a:pPr>
              <a:defRPr/>
            </a:pPr>
            <a:fld id="{9A7B4C8B-F8C1-4480-ADCB-1FB9116D9DE1}"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r>
              <a:rPr lang="en-US"/>
              <a:t>Click to edit Master title style</a:t>
            </a:r>
          </a:p>
        </p:txBody>
      </p:sp>
      <p:sp>
        <p:nvSpPr>
          <p:cNvPr id="3"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4"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5" name="Rectangle 110"/>
          <p:cNvSpPr>
            <a:spLocks noGrp="1" noChangeArrowheads="1"/>
          </p:cNvSpPr>
          <p:nvPr>
            <p:ph type="sldNum" sz="quarter" idx="12"/>
          </p:nvPr>
        </p:nvSpPr>
        <p:spPr>
          <a:ln/>
        </p:spPr>
        <p:txBody>
          <a:bodyPr/>
          <a:lstStyle>
            <a:lvl1pPr>
              <a:defRPr/>
            </a:lvl1pPr>
          </a:lstStyle>
          <a:p>
            <a:pPr>
              <a:defRPr/>
            </a:pPr>
            <a:fld id="{103D1549-189B-430A-BC2E-B6FA9183E25C}"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3"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4" name="Rectangle 110"/>
          <p:cNvSpPr>
            <a:spLocks noGrp="1" noChangeArrowheads="1"/>
          </p:cNvSpPr>
          <p:nvPr>
            <p:ph type="sldNum" sz="quarter" idx="12"/>
          </p:nvPr>
        </p:nvSpPr>
        <p:spPr>
          <a:ln/>
        </p:spPr>
        <p:txBody>
          <a:bodyPr/>
          <a:lstStyle>
            <a:lvl1pPr>
              <a:defRPr/>
            </a:lvl1pPr>
          </a:lstStyle>
          <a:p>
            <a:pPr>
              <a:defRPr/>
            </a:pPr>
            <a:fld id="{79649112-2361-4913-9798-B6AEBB59A8D4}"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rtlCol="0"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rtlCol="0"/>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rtlCol="0"/>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6"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7" name="Rectangle 110"/>
          <p:cNvSpPr>
            <a:spLocks noGrp="1" noChangeArrowheads="1"/>
          </p:cNvSpPr>
          <p:nvPr>
            <p:ph type="sldNum" sz="quarter" idx="12"/>
          </p:nvPr>
        </p:nvSpPr>
        <p:spPr>
          <a:ln/>
        </p:spPr>
        <p:txBody>
          <a:bodyPr/>
          <a:lstStyle>
            <a:lvl1pPr>
              <a:defRPr/>
            </a:lvl1pPr>
          </a:lstStyle>
          <a:p>
            <a:pPr>
              <a:defRPr/>
            </a:pPr>
            <a:fld id="{13E2EC06-222A-42D0-87E9-064A6BEAE80C}"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rtlCol="0"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lIns="91440" rIns="91440" rtlCol="0"/>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rtlCol="0"/>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6"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7" name="Rectangle 110"/>
          <p:cNvSpPr>
            <a:spLocks noGrp="1" noChangeArrowheads="1"/>
          </p:cNvSpPr>
          <p:nvPr>
            <p:ph type="sldNum" sz="quarter" idx="12"/>
          </p:nvPr>
        </p:nvSpPr>
        <p:spPr>
          <a:ln/>
        </p:spPr>
        <p:txBody>
          <a:bodyPr/>
          <a:lstStyle>
            <a:lvl1pPr>
              <a:defRPr/>
            </a:lvl1pPr>
          </a:lstStyle>
          <a:p>
            <a:pPr>
              <a:defRPr/>
            </a:pPr>
            <a:fld id="{C71FF8B8-F0F3-400C-8102-4AEACDC8D339}"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8" name="Rectangle 104"/>
          <p:cNvSpPr>
            <a:spLocks noChangeArrowheads="1"/>
          </p:cNvSpPr>
          <p:nvPr/>
        </p:nvSpPr>
        <p:spPr bwMode="white">
          <a:xfrm>
            <a:off x="0" y="0"/>
            <a:ext cx="9144000" cy="6858000"/>
          </a:xfrm>
          <a:prstGeom prst="rect">
            <a:avLst/>
          </a:prstGeom>
          <a:solidFill>
            <a:srgbClr val="FFFFFF"/>
          </a:solidFill>
          <a:ln w="9525">
            <a:noFill/>
            <a:miter lim="800000"/>
            <a:headEnd/>
            <a:tailEnd/>
          </a:ln>
          <a:effectLst/>
        </p:spPr>
        <p:txBody>
          <a:bodyPr wrap="none" anchor="ctr"/>
          <a:lstStyle/>
          <a:p>
            <a:pPr>
              <a:defRPr/>
            </a:pPr>
            <a:endParaRPr lang="en-US">
              <a:cs typeface="+mn-cs"/>
            </a:endParaRPr>
          </a:p>
        </p:txBody>
      </p:sp>
      <p:pic>
        <p:nvPicPr>
          <p:cNvPr id="90115" name="Picture 109" descr="Text Page"/>
          <p:cNvPicPr>
            <a:picLocks noChangeAspect="1" noChangeArrowheads="1"/>
          </p:cNvPicPr>
          <p:nvPr/>
        </p:nvPicPr>
        <p:blipFill>
          <a:blip r:embed="rId15" cstate="screen">
            <a:extLst>
              <a:ext uri="{28A0092B-C50C-407E-A947-70E740481C1C}">
                <a14:useLocalDpi xmlns:a14="http://schemas.microsoft.com/office/drawing/2010/main"/>
              </a:ext>
            </a:extLst>
          </a:blip>
          <a:srcRect/>
          <a:stretch>
            <a:fillRect/>
          </a:stretch>
        </p:blipFill>
        <p:spPr bwMode="auto">
          <a:xfrm>
            <a:off x="0" y="0"/>
            <a:ext cx="9144000" cy="1150938"/>
          </a:xfrm>
          <a:prstGeom prst="rect">
            <a:avLst/>
          </a:prstGeom>
          <a:noFill/>
          <a:ln w="9525">
            <a:noFill/>
            <a:miter lim="800000"/>
            <a:headEnd/>
            <a:tailEnd/>
          </a:ln>
        </p:spPr>
      </p:pic>
      <p:sp>
        <p:nvSpPr>
          <p:cNvPr id="90116" name="Rectangle 45"/>
          <p:cNvSpPr>
            <a:spLocks noGrp="1" noChangeArrowheads="1"/>
          </p:cNvSpPr>
          <p:nvPr>
            <p:ph type="body" idx="1"/>
          </p:nvPr>
        </p:nvSpPr>
        <p:spPr bwMode="auto">
          <a:xfrm>
            <a:off x="495300" y="1647825"/>
            <a:ext cx="8153400" cy="4652963"/>
          </a:xfrm>
          <a:prstGeom prst="rect">
            <a:avLst/>
          </a:prstGeom>
          <a:noFill/>
          <a:ln w="9525" algn="ctr">
            <a:noFill/>
            <a:miter lim="800000"/>
            <a:headEnd/>
            <a:tailEnd/>
          </a:ln>
        </p:spPr>
        <p:txBody>
          <a:bodyPr vert="horz" wrap="square" lIns="45720" tIns="45720" rIns="4572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90117" name="Rectangle 44"/>
          <p:cNvSpPr>
            <a:spLocks noGrp="1" noChangeArrowheads="1"/>
          </p:cNvSpPr>
          <p:nvPr>
            <p:ph type="title"/>
          </p:nvPr>
        </p:nvSpPr>
        <p:spPr bwMode="black">
          <a:xfrm>
            <a:off x="298450" y="90488"/>
            <a:ext cx="7400925" cy="860425"/>
          </a:xfrm>
          <a:prstGeom prst="rect">
            <a:avLst/>
          </a:prstGeom>
          <a:noFill/>
          <a:ln w="9525">
            <a:noFill/>
            <a:miter lim="800000"/>
            <a:headEnd/>
            <a:tailEnd/>
          </a:ln>
        </p:spPr>
        <p:txBody>
          <a:bodyPr vert="horz" wrap="square" lIns="45720" tIns="45720" rIns="45720" bIns="45720" numCol="1" anchor="ctr" anchorCtr="0" compatLnSpc="1">
            <a:prstTxWarp prst="textNoShape">
              <a:avLst/>
            </a:prstTxWarp>
          </a:bodyPr>
          <a:lstStyle/>
          <a:p>
            <a:pPr lvl="0"/>
            <a:r>
              <a:rPr lang="en-US" smtClean="0"/>
              <a:t>Click to edit </a:t>
            </a:r>
            <a:br>
              <a:rPr lang="en-US" smtClean="0"/>
            </a:br>
            <a:r>
              <a:rPr lang="en-US" smtClean="0"/>
              <a:t>Master title style</a:t>
            </a:r>
          </a:p>
        </p:txBody>
      </p:sp>
      <p:sp>
        <p:nvSpPr>
          <p:cNvPr id="1125" name="Rectangle 101"/>
          <p:cNvSpPr>
            <a:spLocks noChangeArrowheads="1"/>
          </p:cNvSpPr>
          <p:nvPr/>
        </p:nvSpPr>
        <p:spPr bwMode="auto">
          <a:xfrm>
            <a:off x="0" y="6807200"/>
            <a:ext cx="9144000" cy="50800"/>
          </a:xfrm>
          <a:prstGeom prst="rect">
            <a:avLst/>
          </a:prstGeom>
          <a:solidFill>
            <a:srgbClr val="225A7A"/>
          </a:solidFill>
          <a:ln w="9525">
            <a:noFill/>
            <a:miter lim="800000"/>
            <a:headEnd/>
            <a:tailEnd/>
          </a:ln>
          <a:effectLst/>
        </p:spPr>
        <p:txBody>
          <a:bodyPr wrap="none" anchor="ctr"/>
          <a:lstStyle/>
          <a:p>
            <a:pPr>
              <a:defRPr/>
            </a:pPr>
            <a:endParaRPr lang="en-US">
              <a:cs typeface="+mn-cs"/>
            </a:endParaRPr>
          </a:p>
        </p:txBody>
      </p:sp>
      <p:pic>
        <p:nvPicPr>
          <p:cNvPr id="90119" name="Picture 102"/>
          <p:cNvPicPr>
            <a:picLocks noChangeAspect="1" noChangeArrowheads="1"/>
          </p:cNvPicPr>
          <p:nvPr/>
        </p:nvPicPr>
        <p:blipFill>
          <a:blip r:embed="rId16" cstate="screen">
            <a:extLst>
              <a:ext uri="{28A0092B-C50C-407E-A947-70E740481C1C}">
                <a14:useLocalDpi xmlns:a14="http://schemas.microsoft.com/office/drawing/2010/main"/>
              </a:ext>
            </a:extLst>
          </a:blip>
          <a:srcRect/>
          <a:stretch>
            <a:fillRect/>
          </a:stretch>
        </p:blipFill>
        <p:spPr bwMode="auto">
          <a:xfrm>
            <a:off x="7761288" y="349250"/>
            <a:ext cx="1228725" cy="341313"/>
          </a:xfrm>
          <a:prstGeom prst="rect">
            <a:avLst/>
          </a:prstGeom>
          <a:noFill/>
          <a:ln w="9525">
            <a:noFill/>
            <a:miter lim="800000"/>
            <a:headEnd/>
            <a:tailEnd/>
          </a:ln>
        </p:spPr>
      </p:pic>
      <p:sp>
        <p:nvSpPr>
          <p:cNvPr id="1129" name="Rectangle 105"/>
          <p:cNvSpPr>
            <a:spLocks noGrp="1" noChangeArrowheads="1"/>
          </p:cNvSpPr>
          <p:nvPr>
            <p:ph type="dt" sz="half" idx="2"/>
          </p:nvPr>
        </p:nvSpPr>
        <p:spPr bwMode="auto">
          <a:xfrm>
            <a:off x="85725" y="6961188"/>
            <a:ext cx="1352550" cy="115887"/>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eaLnBrk="0" hangingPunct="0">
              <a:lnSpc>
                <a:spcPct val="85000"/>
              </a:lnSpc>
              <a:spcBef>
                <a:spcPct val="20000"/>
              </a:spcBef>
              <a:defRPr sz="900">
                <a:solidFill>
                  <a:schemeClr val="bg1"/>
                </a:solidFill>
                <a:latin typeface="Arial" charset="0"/>
                <a:cs typeface="+mn-cs"/>
              </a:defRPr>
            </a:lvl1pPr>
          </a:lstStyle>
          <a:p>
            <a:pPr>
              <a:defRPr/>
            </a:pPr>
            <a:r>
              <a:rPr lang="en-US" smtClean="0"/>
              <a:t>12/01/09 - 9pm</a:t>
            </a:r>
            <a:endParaRPr lang="en-US"/>
          </a:p>
        </p:txBody>
      </p:sp>
      <p:sp>
        <p:nvSpPr>
          <p:cNvPr id="1130" name="Rectangle 106"/>
          <p:cNvSpPr>
            <a:spLocks noGrp="1" noChangeArrowheads="1"/>
          </p:cNvSpPr>
          <p:nvPr>
            <p:ph type="ftr" sz="quarter" idx="3"/>
          </p:nvPr>
        </p:nvSpPr>
        <p:spPr bwMode="auto">
          <a:xfrm>
            <a:off x="2695575" y="6961188"/>
            <a:ext cx="3752850" cy="117475"/>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ctr" eaLnBrk="0" hangingPunct="0">
              <a:lnSpc>
                <a:spcPct val="85000"/>
              </a:lnSpc>
              <a:spcBef>
                <a:spcPct val="20000"/>
              </a:spcBef>
              <a:defRPr sz="900">
                <a:solidFill>
                  <a:schemeClr val="bg1"/>
                </a:solidFill>
                <a:latin typeface="Arial" charset="0"/>
                <a:cs typeface="+mn-cs"/>
              </a:defRPr>
            </a:lvl1pPr>
          </a:lstStyle>
          <a:p>
            <a:pPr>
              <a:defRPr/>
            </a:pPr>
            <a:r>
              <a:rPr lang="en-US"/>
              <a:t>eSlide – P6466 – The Financial Crisis and the Future of the P/C</a:t>
            </a:r>
          </a:p>
        </p:txBody>
      </p:sp>
      <p:sp>
        <p:nvSpPr>
          <p:cNvPr id="1134" name="Rectangle 110"/>
          <p:cNvSpPr>
            <a:spLocks noGrp="1" noChangeArrowheads="1"/>
          </p:cNvSpPr>
          <p:nvPr>
            <p:ph type="sldNum" sz="quarter" idx="4"/>
          </p:nvPr>
        </p:nvSpPr>
        <p:spPr bwMode="auto">
          <a:xfrm>
            <a:off x="8601075" y="6656388"/>
            <a:ext cx="447675" cy="115887"/>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eaLnBrk="0" hangingPunct="0">
              <a:lnSpc>
                <a:spcPct val="85000"/>
              </a:lnSpc>
              <a:spcBef>
                <a:spcPct val="20000"/>
              </a:spcBef>
              <a:defRPr sz="900">
                <a:latin typeface="Arial" charset="0"/>
                <a:cs typeface="+mn-cs"/>
              </a:defRPr>
            </a:lvl1pPr>
          </a:lstStyle>
          <a:p>
            <a:pPr>
              <a:defRPr/>
            </a:pPr>
            <a:fld id="{FF8B5C7A-7BED-4BF9-AD02-83F44DE0BE26}"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5437" r:id="rId1"/>
    <p:sldLayoutId id="2147485426" r:id="rId2"/>
    <p:sldLayoutId id="2147485427" r:id="rId3"/>
    <p:sldLayoutId id="2147485428" r:id="rId4"/>
    <p:sldLayoutId id="2147485429" r:id="rId5"/>
    <p:sldLayoutId id="2147485430" r:id="rId6"/>
    <p:sldLayoutId id="2147485431" r:id="rId7"/>
    <p:sldLayoutId id="2147485432" r:id="rId8"/>
    <p:sldLayoutId id="2147485433" r:id="rId9"/>
    <p:sldLayoutId id="2147485434" r:id="rId10"/>
    <p:sldLayoutId id="2147485435" r:id="rId11"/>
    <p:sldLayoutId id="2147485436" r:id="rId12"/>
    <p:sldLayoutId id="2147485443" r:id="rId13"/>
  </p:sldLayoutIdLst>
  <p:timing>
    <p:tnLst>
      <p:par>
        <p:cTn id="1" dur="indefinite" restart="never" nodeType="tmRoot"/>
      </p:par>
    </p:tnLst>
  </p:timing>
  <p:hf hdr="0" ftr="0"/>
  <p:txStyles>
    <p:titleStyle>
      <a:lvl1pPr algn="l" defTabSz="114300" rtl="0" eaLnBrk="0" fontAlgn="base" hangingPunct="0">
        <a:lnSpc>
          <a:spcPct val="90000"/>
        </a:lnSpc>
        <a:spcBef>
          <a:spcPct val="0"/>
        </a:spcBef>
        <a:spcAft>
          <a:spcPct val="0"/>
        </a:spcAft>
        <a:defRPr sz="3000" b="1">
          <a:solidFill>
            <a:srgbClr val="225A7A"/>
          </a:solidFill>
          <a:latin typeface="Arial" charset="0"/>
          <a:ea typeface="+mj-ea"/>
          <a:cs typeface="+mj-cs"/>
        </a:defRPr>
      </a:lvl1pPr>
      <a:lvl2pPr algn="l" defTabSz="114300" rtl="0" eaLnBrk="0" fontAlgn="base" hangingPunct="0">
        <a:lnSpc>
          <a:spcPct val="90000"/>
        </a:lnSpc>
        <a:spcBef>
          <a:spcPct val="0"/>
        </a:spcBef>
        <a:spcAft>
          <a:spcPct val="0"/>
        </a:spcAft>
        <a:defRPr sz="3000" b="1">
          <a:solidFill>
            <a:srgbClr val="225A7A"/>
          </a:solidFill>
          <a:latin typeface="Arial"/>
        </a:defRPr>
      </a:lvl2pPr>
      <a:lvl3pPr algn="l" defTabSz="114300" rtl="0" eaLnBrk="0" fontAlgn="base" hangingPunct="0">
        <a:lnSpc>
          <a:spcPct val="90000"/>
        </a:lnSpc>
        <a:spcBef>
          <a:spcPct val="0"/>
        </a:spcBef>
        <a:spcAft>
          <a:spcPct val="0"/>
        </a:spcAft>
        <a:defRPr sz="3000" b="1">
          <a:solidFill>
            <a:srgbClr val="225A7A"/>
          </a:solidFill>
          <a:latin typeface="Arial"/>
        </a:defRPr>
      </a:lvl3pPr>
      <a:lvl4pPr algn="l" defTabSz="114300" rtl="0" eaLnBrk="0" fontAlgn="base" hangingPunct="0">
        <a:lnSpc>
          <a:spcPct val="90000"/>
        </a:lnSpc>
        <a:spcBef>
          <a:spcPct val="0"/>
        </a:spcBef>
        <a:spcAft>
          <a:spcPct val="0"/>
        </a:spcAft>
        <a:defRPr sz="3000" b="1">
          <a:solidFill>
            <a:srgbClr val="225A7A"/>
          </a:solidFill>
          <a:latin typeface="Arial"/>
        </a:defRPr>
      </a:lvl4pPr>
      <a:lvl5pPr algn="l" defTabSz="114300" rtl="0" eaLnBrk="0" fontAlgn="base" hangingPunct="0">
        <a:lnSpc>
          <a:spcPct val="90000"/>
        </a:lnSpc>
        <a:spcBef>
          <a:spcPct val="0"/>
        </a:spcBef>
        <a:spcAft>
          <a:spcPct val="0"/>
        </a:spcAft>
        <a:defRPr sz="3000" b="1">
          <a:solidFill>
            <a:srgbClr val="225A7A"/>
          </a:solidFill>
          <a:latin typeface="Arial"/>
        </a:defRPr>
      </a:lvl5pPr>
      <a:lvl6pPr marL="457200" algn="l" fontAlgn="base">
        <a:spcBef>
          <a:spcPct val="0"/>
        </a:spcBef>
        <a:spcAft>
          <a:spcPct val="0"/>
        </a:spcAft>
        <a:defRPr sz="3200">
          <a:solidFill>
            <a:schemeClr val="bg1">
              <a:alpha val="100000"/>
            </a:schemeClr>
          </a:solidFill>
          <a:latin typeface="Arial"/>
        </a:defRPr>
      </a:lvl6pPr>
      <a:lvl7pPr marL="914400" algn="l" fontAlgn="base">
        <a:spcBef>
          <a:spcPct val="0"/>
        </a:spcBef>
        <a:spcAft>
          <a:spcPct val="0"/>
        </a:spcAft>
        <a:defRPr sz="3200">
          <a:solidFill>
            <a:schemeClr val="bg1">
              <a:alpha val="100000"/>
            </a:schemeClr>
          </a:solidFill>
          <a:latin typeface="Arial"/>
        </a:defRPr>
      </a:lvl7pPr>
      <a:lvl8pPr marL="1371600" algn="l" fontAlgn="base">
        <a:spcBef>
          <a:spcPct val="0"/>
        </a:spcBef>
        <a:spcAft>
          <a:spcPct val="0"/>
        </a:spcAft>
        <a:defRPr sz="3200">
          <a:solidFill>
            <a:schemeClr val="bg1">
              <a:alpha val="100000"/>
            </a:schemeClr>
          </a:solidFill>
          <a:latin typeface="Arial"/>
        </a:defRPr>
      </a:lvl8pPr>
      <a:lvl9pPr marL="1828800" algn="l" fontAlgn="base">
        <a:spcBef>
          <a:spcPct val="0"/>
        </a:spcBef>
        <a:spcAft>
          <a:spcPct val="0"/>
        </a:spcAft>
        <a:defRPr sz="3200">
          <a:solidFill>
            <a:schemeClr val="bg1">
              <a:alpha val="100000"/>
            </a:schemeClr>
          </a:solidFill>
          <a:latin typeface="Arial"/>
        </a:defRPr>
      </a:lvl9pPr>
    </p:titleStyle>
    <p:bodyStyle>
      <a:lvl1pPr marL="292100" indent="-292100" algn="l" rtl="0" eaLnBrk="0" fontAlgn="base" hangingPunct="0">
        <a:lnSpc>
          <a:spcPct val="90000"/>
        </a:lnSpc>
        <a:spcBef>
          <a:spcPct val="100000"/>
        </a:spcBef>
        <a:spcAft>
          <a:spcPct val="0"/>
        </a:spcAft>
        <a:buClr>
          <a:schemeClr val="accent2"/>
        </a:buClr>
        <a:buFont typeface="Wingdings" pitchFamily="2" charset="2"/>
        <a:buChar char="n"/>
        <a:defRPr sz="2400">
          <a:solidFill>
            <a:schemeClr val="tx1"/>
          </a:solidFill>
          <a:latin typeface="Arial" charset="0"/>
          <a:ea typeface="+mn-ea"/>
          <a:cs typeface="+mn-cs"/>
        </a:defRPr>
      </a:lvl1pPr>
      <a:lvl2pPr marL="635000" indent="-228600" algn="l" rtl="0" eaLnBrk="0" fontAlgn="base" hangingPunct="0">
        <a:lnSpc>
          <a:spcPct val="90000"/>
        </a:lnSpc>
        <a:spcBef>
          <a:spcPct val="50000"/>
        </a:spcBef>
        <a:spcAft>
          <a:spcPct val="0"/>
        </a:spcAft>
        <a:buClr>
          <a:schemeClr val="accent2"/>
        </a:buClr>
        <a:buFont typeface="Wingdings" pitchFamily="2" charset="2"/>
        <a:buChar char="w"/>
        <a:defRPr sz="2200">
          <a:solidFill>
            <a:schemeClr val="tx1"/>
          </a:solidFill>
          <a:latin typeface="Arial" charset="0"/>
        </a:defRPr>
      </a:lvl2pPr>
      <a:lvl3pPr marL="977900" indent="-228600" algn="l" rtl="0" eaLnBrk="0" fontAlgn="base" hangingPunct="0">
        <a:lnSpc>
          <a:spcPct val="90000"/>
        </a:lnSpc>
        <a:spcBef>
          <a:spcPct val="25000"/>
        </a:spcBef>
        <a:spcAft>
          <a:spcPct val="0"/>
        </a:spcAft>
        <a:buClr>
          <a:schemeClr val="accent2"/>
        </a:buClr>
        <a:buFont typeface="Arial" charset="0"/>
        <a:buChar char="–"/>
        <a:defRPr sz="2000">
          <a:solidFill>
            <a:schemeClr val="tx1"/>
          </a:solidFill>
          <a:latin typeface="Arial" charset="0"/>
        </a:defRPr>
      </a:lvl3pPr>
      <a:lvl4pPr marL="1320800" indent="-228600" algn="l" rtl="0" eaLnBrk="0" fontAlgn="base" hangingPunct="0">
        <a:lnSpc>
          <a:spcPct val="90000"/>
        </a:lnSpc>
        <a:spcBef>
          <a:spcPct val="15000"/>
        </a:spcBef>
        <a:spcAft>
          <a:spcPct val="0"/>
        </a:spcAft>
        <a:buClr>
          <a:schemeClr val="accent2"/>
        </a:buClr>
        <a:buFont typeface="Wingdings" pitchFamily="2" charset="2"/>
        <a:buChar char="§"/>
        <a:defRPr>
          <a:solidFill>
            <a:schemeClr val="tx1"/>
          </a:solidFill>
          <a:latin typeface="Arial" charset="0"/>
        </a:defRPr>
      </a:lvl4pPr>
      <a:lvl5pPr marL="1663700" indent="-228600" algn="l" rtl="0" eaLnBrk="0" fontAlgn="base" hangingPunct="0">
        <a:lnSpc>
          <a:spcPct val="95000"/>
        </a:lnSpc>
        <a:spcBef>
          <a:spcPct val="15000"/>
        </a:spcBef>
        <a:spcAft>
          <a:spcPct val="0"/>
        </a:spcAft>
        <a:buClr>
          <a:schemeClr val="accent2"/>
        </a:buClr>
        <a:buChar char="»"/>
        <a:defRPr sz="1600">
          <a:solidFill>
            <a:schemeClr val="tx1"/>
          </a:solidFill>
          <a:latin typeface="Arial" charset="0"/>
        </a:defRPr>
      </a:lvl5pPr>
      <a:lvl6pPr marL="2514600" indent="-228600" algn="l" fontAlgn="base">
        <a:spcBef>
          <a:spcPct val="20000"/>
        </a:spcBef>
        <a:spcAft>
          <a:spcPct val="0"/>
        </a:spcAft>
        <a:buChar char="»"/>
        <a:defRPr>
          <a:solidFill>
            <a:schemeClr val="bg1">
              <a:alpha val="100000"/>
            </a:schemeClr>
          </a:solidFill>
          <a:latin typeface="+mn-lt"/>
        </a:defRPr>
      </a:lvl6pPr>
      <a:lvl7pPr marL="2971800" indent="-228600" algn="l" fontAlgn="base">
        <a:spcBef>
          <a:spcPct val="20000"/>
        </a:spcBef>
        <a:spcAft>
          <a:spcPct val="0"/>
        </a:spcAft>
        <a:buChar char="»"/>
        <a:defRPr>
          <a:solidFill>
            <a:schemeClr val="bg1">
              <a:alpha val="100000"/>
            </a:schemeClr>
          </a:solidFill>
          <a:latin typeface="+mn-lt"/>
        </a:defRPr>
      </a:lvl7pPr>
      <a:lvl8pPr marL="3429000" indent="-228600" algn="l" fontAlgn="base">
        <a:spcBef>
          <a:spcPct val="20000"/>
        </a:spcBef>
        <a:spcAft>
          <a:spcPct val="0"/>
        </a:spcAft>
        <a:buChar char="»"/>
        <a:defRPr>
          <a:solidFill>
            <a:schemeClr val="bg1">
              <a:alpha val="100000"/>
            </a:schemeClr>
          </a:solidFill>
          <a:latin typeface="+mn-lt"/>
        </a:defRPr>
      </a:lvl8pPr>
      <a:lvl9pPr marL="3886200" indent="-228600" algn="l" fontAlgn="base">
        <a:spcBef>
          <a:spcPct val="20000"/>
        </a:spcBef>
        <a:spcAft>
          <a:spcPct val="0"/>
        </a:spcAft>
        <a:buChar char="»"/>
        <a:defRPr>
          <a:solidFill>
            <a:schemeClr val="bg1">
              <a:alpha val="100000"/>
            </a:schemeClr>
          </a:solidFill>
          <a:latin typeface="+mn-lt"/>
        </a:defRPr>
      </a:lvl9pPr>
    </p:bodyStyle>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6.xml"/><Relationship Id="rId1" Type="http://schemas.openxmlformats.org/officeDocument/2006/relationships/vmlDrawing" Target="../drawings/vmlDrawing7.vml"/><Relationship Id="rId6" Type="http://schemas.openxmlformats.org/officeDocument/2006/relationships/image" Target="../media/image10.emf"/><Relationship Id="rId5" Type="http://schemas.openxmlformats.org/officeDocument/2006/relationships/oleObject" Target="../embeddings/oleObject7.bin"/><Relationship Id="rId4" Type="http://schemas.openxmlformats.org/officeDocument/2006/relationships/notesSlide" Target="../notesSlides/notesSlide10.xml"/></Relationships>
</file>

<file path=ppt/slides/_rels/slide100.xml.rels><?xml version="1.0" encoding="UTF-8" standalone="yes"?>
<Relationships xmlns="http://schemas.openxmlformats.org/package/2006/relationships"><Relationship Id="rId3" Type="http://schemas.openxmlformats.org/officeDocument/2006/relationships/notesSlide" Target="../notesSlides/notesSlide88.xml"/><Relationship Id="rId2" Type="http://schemas.openxmlformats.org/officeDocument/2006/relationships/slideLayout" Target="../slideLayouts/slideLayout7.xml"/><Relationship Id="rId1" Type="http://schemas.openxmlformats.org/officeDocument/2006/relationships/vmlDrawing" Target="../drawings/vmlDrawing73.vml"/><Relationship Id="rId5" Type="http://schemas.openxmlformats.org/officeDocument/2006/relationships/image" Target="../media/image86.emf"/><Relationship Id="rId4" Type="http://schemas.openxmlformats.org/officeDocument/2006/relationships/oleObject" Target="../embeddings/oleObject74.bin"/></Relationships>
</file>

<file path=ppt/slides/_rels/slide101.xml.rels><?xml version="1.0" encoding="UTF-8" standalone="yes"?>
<Relationships xmlns="http://schemas.openxmlformats.org/package/2006/relationships"><Relationship Id="rId3" Type="http://schemas.openxmlformats.org/officeDocument/2006/relationships/notesSlide" Target="../notesSlides/notesSlide89.xml"/><Relationship Id="rId2" Type="http://schemas.openxmlformats.org/officeDocument/2006/relationships/slideLayout" Target="../slideLayouts/slideLayout7.xml"/><Relationship Id="rId1" Type="http://schemas.openxmlformats.org/officeDocument/2006/relationships/vmlDrawing" Target="../drawings/vmlDrawing74.vml"/><Relationship Id="rId5" Type="http://schemas.openxmlformats.org/officeDocument/2006/relationships/image" Target="../media/image87.emf"/><Relationship Id="rId4" Type="http://schemas.openxmlformats.org/officeDocument/2006/relationships/oleObject" Target="../embeddings/oleObject75.bin"/></Relationships>
</file>

<file path=ppt/slides/_rels/slide102.xml.rels><?xml version="1.0" encoding="UTF-8" standalone="yes"?>
<Relationships xmlns="http://schemas.openxmlformats.org/package/2006/relationships"><Relationship Id="rId3" Type="http://schemas.openxmlformats.org/officeDocument/2006/relationships/notesSlide" Target="../notesSlides/notesSlide90.xml"/><Relationship Id="rId2" Type="http://schemas.openxmlformats.org/officeDocument/2006/relationships/slideLayout" Target="../slideLayouts/slideLayout7.xml"/><Relationship Id="rId1" Type="http://schemas.openxmlformats.org/officeDocument/2006/relationships/vmlDrawing" Target="../drawings/vmlDrawing75.vml"/><Relationship Id="rId5" Type="http://schemas.openxmlformats.org/officeDocument/2006/relationships/image" Target="../media/image88.emf"/><Relationship Id="rId4" Type="http://schemas.openxmlformats.org/officeDocument/2006/relationships/oleObject" Target="../embeddings/oleObject76.bin"/></Relationships>
</file>

<file path=ppt/slides/_rels/slide103.xml.rels><?xml version="1.0" encoding="UTF-8" standalone="yes"?>
<Relationships xmlns="http://schemas.openxmlformats.org/package/2006/relationships"><Relationship Id="rId3" Type="http://schemas.openxmlformats.org/officeDocument/2006/relationships/notesSlide" Target="../notesSlides/notesSlide91.xml"/><Relationship Id="rId2" Type="http://schemas.openxmlformats.org/officeDocument/2006/relationships/slideLayout" Target="../slideLayouts/slideLayout7.xml"/><Relationship Id="rId1" Type="http://schemas.openxmlformats.org/officeDocument/2006/relationships/vmlDrawing" Target="../drawings/vmlDrawing76.vml"/><Relationship Id="rId5" Type="http://schemas.openxmlformats.org/officeDocument/2006/relationships/image" Target="../media/image89.emf"/><Relationship Id="rId4" Type="http://schemas.openxmlformats.org/officeDocument/2006/relationships/oleObject" Target="../embeddings/oleObject77.bin"/></Relationships>
</file>

<file path=ppt/slides/_rels/slide104.xml.rels><?xml version="1.0" encoding="UTF-8" standalone="yes"?>
<Relationships xmlns="http://schemas.openxmlformats.org/package/2006/relationships"><Relationship Id="rId3" Type="http://schemas.openxmlformats.org/officeDocument/2006/relationships/notesSlide" Target="../notesSlides/notesSlide92.xml"/><Relationship Id="rId2" Type="http://schemas.openxmlformats.org/officeDocument/2006/relationships/slideLayout" Target="../slideLayouts/slideLayout6.xml"/><Relationship Id="rId1" Type="http://schemas.openxmlformats.org/officeDocument/2006/relationships/vmlDrawing" Target="../drawings/vmlDrawing77.vml"/><Relationship Id="rId5" Type="http://schemas.openxmlformats.org/officeDocument/2006/relationships/image" Target="../media/image90.emf"/><Relationship Id="rId4" Type="http://schemas.openxmlformats.org/officeDocument/2006/relationships/oleObject" Target="../embeddings/oleObject78.bin"/></Relationships>
</file>

<file path=ppt/slides/_rels/slide105.xml.rels><?xml version="1.0" encoding="UTF-8" standalone="yes"?>
<Relationships xmlns="http://schemas.openxmlformats.org/package/2006/relationships"><Relationship Id="rId2" Type="http://schemas.openxmlformats.org/officeDocument/2006/relationships/image" Target="../media/image91.png"/><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93.xml"/><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3" Type="http://schemas.openxmlformats.org/officeDocument/2006/relationships/notesSlide" Target="../notesSlides/notesSlide94.xml"/><Relationship Id="rId2" Type="http://schemas.openxmlformats.org/officeDocument/2006/relationships/slideLayout" Target="../slideLayouts/slideLayout6.xml"/><Relationship Id="rId1" Type="http://schemas.openxmlformats.org/officeDocument/2006/relationships/vmlDrawing" Target="../drawings/vmlDrawing78.vml"/><Relationship Id="rId5" Type="http://schemas.openxmlformats.org/officeDocument/2006/relationships/image" Target="../media/image92.emf"/><Relationship Id="rId4" Type="http://schemas.openxmlformats.org/officeDocument/2006/relationships/oleObject" Target="../embeddings/oleObject79.bin"/></Relationships>
</file>

<file path=ppt/slides/_rels/slide108.xml.rels><?xml version="1.0" encoding="UTF-8" standalone="yes"?>
<Relationships xmlns="http://schemas.openxmlformats.org/package/2006/relationships"><Relationship Id="rId3" Type="http://schemas.openxmlformats.org/officeDocument/2006/relationships/hyperlink" Target="http://www.philadelphiafed.org/index.cfm" TargetMode="External"/><Relationship Id="rId2" Type="http://schemas.openxmlformats.org/officeDocument/2006/relationships/notesSlide" Target="../notesSlides/notesSlide95.xml"/><Relationship Id="rId1" Type="http://schemas.openxmlformats.org/officeDocument/2006/relationships/slideLayout" Target="../slideLayouts/slideLayout6.xml"/><Relationship Id="rId4" Type="http://schemas.openxmlformats.org/officeDocument/2006/relationships/image" Target="../media/image93.jpg"/></Relationships>
</file>

<file path=ppt/slides/_rels/slide109.xml.rels><?xml version="1.0" encoding="UTF-8" standalone="yes"?>
<Relationships xmlns="http://schemas.openxmlformats.org/package/2006/relationships"><Relationship Id="rId3" Type="http://schemas.openxmlformats.org/officeDocument/2006/relationships/notesSlide" Target="../notesSlides/notesSlide96.xml"/><Relationship Id="rId2" Type="http://schemas.openxmlformats.org/officeDocument/2006/relationships/slideLayout" Target="../slideLayouts/slideLayout7.xml"/><Relationship Id="rId1" Type="http://schemas.openxmlformats.org/officeDocument/2006/relationships/vmlDrawing" Target="../drawings/vmlDrawing79.vml"/><Relationship Id="rId6" Type="http://schemas.openxmlformats.org/officeDocument/2006/relationships/hyperlink" Target="http://www.bea.gov/newsreleases/regional/gdp_state/gsp_newsrelease.htm" TargetMode="External"/><Relationship Id="rId5" Type="http://schemas.openxmlformats.org/officeDocument/2006/relationships/image" Target="../media/image94.emf"/><Relationship Id="rId4" Type="http://schemas.openxmlformats.org/officeDocument/2006/relationships/oleObject" Target="../embeddings/oleObject80.bin"/></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7.xml"/><Relationship Id="rId1" Type="http://schemas.openxmlformats.org/officeDocument/2006/relationships/vmlDrawing" Target="../drawings/vmlDrawing8.vml"/><Relationship Id="rId6" Type="http://schemas.openxmlformats.org/officeDocument/2006/relationships/image" Target="../media/image11.emf"/><Relationship Id="rId5" Type="http://schemas.openxmlformats.org/officeDocument/2006/relationships/oleObject" Target="../embeddings/oleObject8.bin"/><Relationship Id="rId4" Type="http://schemas.openxmlformats.org/officeDocument/2006/relationships/notesSlide" Target="../notesSlides/notesSlide11.xml"/></Relationships>
</file>

<file path=ppt/slides/_rels/slide110.xml.rels><?xml version="1.0" encoding="UTF-8" standalone="yes"?>
<Relationships xmlns="http://schemas.openxmlformats.org/package/2006/relationships"><Relationship Id="rId3" Type="http://schemas.openxmlformats.org/officeDocument/2006/relationships/notesSlide" Target="../notesSlides/notesSlide97.xml"/><Relationship Id="rId2" Type="http://schemas.openxmlformats.org/officeDocument/2006/relationships/slideLayout" Target="../slideLayouts/slideLayout7.xml"/><Relationship Id="rId1" Type="http://schemas.openxmlformats.org/officeDocument/2006/relationships/vmlDrawing" Target="../drawings/vmlDrawing80.vml"/><Relationship Id="rId6" Type="http://schemas.openxmlformats.org/officeDocument/2006/relationships/hyperlink" Target="http://www.bea.gov/newsreleases/regional/gdp_state/gsp_newsrelease.htm" TargetMode="External"/><Relationship Id="rId5" Type="http://schemas.openxmlformats.org/officeDocument/2006/relationships/image" Target="../media/image95.emf"/><Relationship Id="rId4" Type="http://schemas.openxmlformats.org/officeDocument/2006/relationships/oleObject" Target="../embeddings/oleObject81.bin"/></Relationships>
</file>

<file path=ppt/slides/_rels/slide111.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notesSlide" Target="../notesSlides/notesSlide98.xml"/><Relationship Id="rId1" Type="http://schemas.openxmlformats.org/officeDocument/2006/relationships/slideLayout" Target="../slideLayouts/slideLayout7.xml"/><Relationship Id="rId4" Type="http://schemas.openxmlformats.org/officeDocument/2006/relationships/hyperlink" Target="http://www.bea.gov/newsreleases/regional/gdp_state/gsp_newsrelease.htm" TargetMode="External"/></Relationships>
</file>

<file path=ppt/slides/_rels/slide112.xml.rels><?xml version="1.0" encoding="UTF-8" standalone="yes"?>
<Relationships xmlns="http://schemas.openxmlformats.org/package/2006/relationships"><Relationship Id="rId3" Type="http://schemas.openxmlformats.org/officeDocument/2006/relationships/notesSlide" Target="../notesSlides/notesSlide99.xml"/><Relationship Id="rId2" Type="http://schemas.openxmlformats.org/officeDocument/2006/relationships/slideLayout" Target="../slideLayouts/slideLayout6.xml"/><Relationship Id="rId1" Type="http://schemas.openxmlformats.org/officeDocument/2006/relationships/vmlDrawing" Target="../drawings/vmlDrawing81.vml"/><Relationship Id="rId5" Type="http://schemas.openxmlformats.org/officeDocument/2006/relationships/image" Target="../media/image97.emf"/><Relationship Id="rId4" Type="http://schemas.openxmlformats.org/officeDocument/2006/relationships/oleObject" Target="../embeddings/oleObject82.bin"/></Relationships>
</file>

<file path=ppt/slides/_rels/slide113.xml.rels><?xml version="1.0" encoding="UTF-8" standalone="yes"?>
<Relationships xmlns="http://schemas.openxmlformats.org/package/2006/relationships"><Relationship Id="rId3" Type="http://schemas.openxmlformats.org/officeDocument/2006/relationships/notesSlide" Target="../notesSlides/notesSlide100.xml"/><Relationship Id="rId2" Type="http://schemas.openxmlformats.org/officeDocument/2006/relationships/slideLayout" Target="../slideLayouts/slideLayout6.xml"/><Relationship Id="rId1" Type="http://schemas.openxmlformats.org/officeDocument/2006/relationships/vmlDrawing" Target="../drawings/vmlDrawing82.vml"/><Relationship Id="rId5" Type="http://schemas.openxmlformats.org/officeDocument/2006/relationships/image" Target="../media/image98.emf"/><Relationship Id="rId4" Type="http://schemas.openxmlformats.org/officeDocument/2006/relationships/oleObject" Target="../embeddings/oleObject83.bin"/></Relationships>
</file>

<file path=ppt/slides/_rels/slide114.xml.rels><?xml version="1.0" encoding="UTF-8" standalone="yes"?>
<Relationships xmlns="http://schemas.openxmlformats.org/package/2006/relationships"><Relationship Id="rId3" Type="http://schemas.openxmlformats.org/officeDocument/2006/relationships/notesSlide" Target="../notesSlides/notesSlide101.xml"/><Relationship Id="rId2" Type="http://schemas.openxmlformats.org/officeDocument/2006/relationships/slideLayout" Target="../slideLayouts/slideLayout7.xml"/><Relationship Id="rId1" Type="http://schemas.openxmlformats.org/officeDocument/2006/relationships/vmlDrawing" Target="../drawings/vmlDrawing83.vml"/><Relationship Id="rId5" Type="http://schemas.openxmlformats.org/officeDocument/2006/relationships/image" Target="../media/image99.emf"/><Relationship Id="rId4" Type="http://schemas.openxmlformats.org/officeDocument/2006/relationships/oleObject" Target="../embeddings/oleObject84.bin"/></Relationships>
</file>

<file path=ppt/slides/_rels/slide115.xml.rels><?xml version="1.0" encoding="UTF-8" standalone="yes"?>
<Relationships xmlns="http://schemas.openxmlformats.org/package/2006/relationships"><Relationship Id="rId3" Type="http://schemas.openxmlformats.org/officeDocument/2006/relationships/notesSlide" Target="../notesSlides/notesSlide102.xml"/><Relationship Id="rId2" Type="http://schemas.openxmlformats.org/officeDocument/2006/relationships/slideLayout" Target="../slideLayouts/slideLayout6.xml"/><Relationship Id="rId1" Type="http://schemas.openxmlformats.org/officeDocument/2006/relationships/vmlDrawing" Target="../drawings/vmlDrawing84.vml"/><Relationship Id="rId5" Type="http://schemas.openxmlformats.org/officeDocument/2006/relationships/image" Target="../media/image100.emf"/><Relationship Id="rId4" Type="http://schemas.openxmlformats.org/officeDocument/2006/relationships/oleObject" Target="../embeddings/oleObject85.bin"/></Relationships>
</file>

<file path=ppt/slides/_rels/slide116.xml.rels><?xml version="1.0" encoding="UTF-8" standalone="yes"?>
<Relationships xmlns="http://schemas.openxmlformats.org/package/2006/relationships"><Relationship Id="rId3" Type="http://schemas.openxmlformats.org/officeDocument/2006/relationships/notesSlide" Target="../notesSlides/notesSlide103.xml"/><Relationship Id="rId2" Type="http://schemas.openxmlformats.org/officeDocument/2006/relationships/slideLayout" Target="../slideLayouts/slideLayout6.xml"/><Relationship Id="rId1" Type="http://schemas.openxmlformats.org/officeDocument/2006/relationships/vmlDrawing" Target="../drawings/vmlDrawing85.vml"/><Relationship Id="rId5" Type="http://schemas.openxmlformats.org/officeDocument/2006/relationships/image" Target="../media/image101.emf"/><Relationship Id="rId4" Type="http://schemas.openxmlformats.org/officeDocument/2006/relationships/oleObject" Target="../embeddings/oleObject86.bin"/></Relationships>
</file>

<file path=ppt/slides/_rels/slide117.xml.rels><?xml version="1.0" encoding="UTF-8" standalone="yes"?>
<Relationships xmlns="http://schemas.openxmlformats.org/package/2006/relationships"><Relationship Id="rId3" Type="http://schemas.openxmlformats.org/officeDocument/2006/relationships/notesSlide" Target="../notesSlides/notesSlide104.xml"/><Relationship Id="rId2" Type="http://schemas.openxmlformats.org/officeDocument/2006/relationships/slideLayout" Target="../slideLayouts/slideLayout7.xml"/><Relationship Id="rId1" Type="http://schemas.openxmlformats.org/officeDocument/2006/relationships/vmlDrawing" Target="../drawings/vmlDrawing86.vml"/><Relationship Id="rId6" Type="http://schemas.openxmlformats.org/officeDocument/2006/relationships/image" Target="../media/image102.emf"/><Relationship Id="rId5" Type="http://schemas.openxmlformats.org/officeDocument/2006/relationships/oleObject" Target="../embeddings/oleObject87.bin"/><Relationship Id="rId4" Type="http://schemas.openxmlformats.org/officeDocument/2006/relationships/hyperlink" Target="http://www.federalreserve.gov/releases/h15/data.htm" TargetMode="External"/></Relationships>
</file>

<file path=ppt/slides/_rels/slide118.xml.rels><?xml version="1.0" encoding="UTF-8" standalone="yes"?>
<Relationships xmlns="http://schemas.openxmlformats.org/package/2006/relationships"><Relationship Id="rId3" Type="http://schemas.openxmlformats.org/officeDocument/2006/relationships/notesSlide" Target="../notesSlides/notesSlide105.xml"/><Relationship Id="rId2" Type="http://schemas.openxmlformats.org/officeDocument/2006/relationships/slideLayout" Target="../slideLayouts/slideLayout6.xml"/><Relationship Id="rId1" Type="http://schemas.openxmlformats.org/officeDocument/2006/relationships/vmlDrawing" Target="../drawings/vmlDrawing87.vml"/><Relationship Id="rId6" Type="http://schemas.openxmlformats.org/officeDocument/2006/relationships/image" Target="../media/image103.png"/><Relationship Id="rId5" Type="http://schemas.openxmlformats.org/officeDocument/2006/relationships/oleObject" Target="../embeddings/Microsoft_Excel_97-2003_Worksheet8.xls"/><Relationship Id="rId4" Type="http://schemas.openxmlformats.org/officeDocument/2006/relationships/oleObject" Target="../embeddings/oleObject88.bin"/></Relationships>
</file>

<file path=ppt/slides/_rels/slide119.xml.rels><?xml version="1.0" encoding="UTF-8" standalone="yes"?>
<Relationships xmlns="http://schemas.openxmlformats.org/package/2006/relationships"><Relationship Id="rId3" Type="http://schemas.openxmlformats.org/officeDocument/2006/relationships/hyperlink" Target="http://www.advisorperspectives.com/dshort/charts/indicators/Sentiment.html?NFIB-optimism-index.gif" TargetMode="External"/><Relationship Id="rId2" Type="http://schemas.openxmlformats.org/officeDocument/2006/relationships/notesSlide" Target="../notesSlides/notesSlide106.xml"/><Relationship Id="rId1" Type="http://schemas.openxmlformats.org/officeDocument/2006/relationships/slideLayout" Target="../slideLayouts/slideLayout6.xml"/><Relationship Id="rId4" Type="http://schemas.openxmlformats.org/officeDocument/2006/relationships/image" Target="../media/image104.gif"/></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6.xml"/><Relationship Id="rId1" Type="http://schemas.openxmlformats.org/officeDocument/2006/relationships/vmlDrawing" Target="../drawings/vmlDrawing9.vml"/><Relationship Id="rId5" Type="http://schemas.openxmlformats.org/officeDocument/2006/relationships/image" Target="../media/image12.emf"/><Relationship Id="rId4" Type="http://schemas.openxmlformats.org/officeDocument/2006/relationships/oleObject" Target="../embeddings/oleObject9.bin"/></Relationships>
</file>

<file path=ppt/slides/_rels/slide120.xml.rels><?xml version="1.0" encoding="UTF-8" standalone="yes"?>
<Relationships xmlns="http://schemas.openxmlformats.org/package/2006/relationships"><Relationship Id="rId3" Type="http://schemas.openxmlformats.org/officeDocument/2006/relationships/notesSlide" Target="../notesSlides/notesSlide107.xml"/><Relationship Id="rId2" Type="http://schemas.openxmlformats.org/officeDocument/2006/relationships/slideLayout" Target="../slideLayouts/slideLayout7.xml"/><Relationship Id="rId1" Type="http://schemas.openxmlformats.org/officeDocument/2006/relationships/vmlDrawing" Target="../drawings/vmlDrawing88.vml"/><Relationship Id="rId6" Type="http://schemas.openxmlformats.org/officeDocument/2006/relationships/hyperlink" Target="http://www.uscourts.gov/uscourts/Statistics/BankruptcyStatistics/BankruptcyFilings/2013/0913_f2q.pdf" TargetMode="External"/><Relationship Id="rId5" Type="http://schemas.openxmlformats.org/officeDocument/2006/relationships/image" Target="../media/image105.emf"/><Relationship Id="rId4" Type="http://schemas.openxmlformats.org/officeDocument/2006/relationships/oleObject" Target="../embeddings/oleObject89.bin"/></Relationships>
</file>

<file path=ppt/slides/_rels/slide121.xml.rels><?xml version="1.0" encoding="UTF-8" standalone="yes"?>
<Relationships xmlns="http://schemas.openxmlformats.org/package/2006/relationships"><Relationship Id="rId3" Type="http://schemas.openxmlformats.org/officeDocument/2006/relationships/notesSlide" Target="../notesSlides/notesSlide108.xml"/><Relationship Id="rId7" Type="http://schemas.openxmlformats.org/officeDocument/2006/relationships/hyperlink" Target="http://news.uscourts.gov/" TargetMode="External"/><Relationship Id="rId2" Type="http://schemas.openxmlformats.org/officeDocument/2006/relationships/slideLayout" Target="../slideLayouts/slideLayout7.xml"/><Relationship Id="rId1" Type="http://schemas.openxmlformats.org/officeDocument/2006/relationships/vmlDrawing" Target="../drawings/vmlDrawing89.vml"/><Relationship Id="rId6" Type="http://schemas.openxmlformats.org/officeDocument/2006/relationships/hyperlink" Target="http://www.abiworld.org/AM/AMTemplate.cfm?Section=Home&amp;TEMPLATE=/CM/ContentDisplay.cfm&amp;CONTENTID=61633" TargetMode="External"/><Relationship Id="rId5" Type="http://schemas.openxmlformats.org/officeDocument/2006/relationships/image" Target="../media/image106.emf"/><Relationship Id="rId4" Type="http://schemas.openxmlformats.org/officeDocument/2006/relationships/oleObject" Target="../embeddings/oleObject90.bin"/></Relationships>
</file>

<file path=ppt/slides/_rels/slide122.xml.rels><?xml version="1.0" encoding="UTF-8" standalone="yes"?>
<Relationships xmlns="http://schemas.openxmlformats.org/package/2006/relationships"><Relationship Id="rId3" Type="http://schemas.openxmlformats.org/officeDocument/2006/relationships/notesSlide" Target="../notesSlides/notesSlide109.xml"/><Relationship Id="rId2" Type="http://schemas.openxmlformats.org/officeDocument/2006/relationships/slideLayout" Target="../slideLayouts/slideLayout7.xml"/><Relationship Id="rId1" Type="http://schemas.openxmlformats.org/officeDocument/2006/relationships/vmlDrawing" Target="../drawings/vmlDrawing90.vml"/><Relationship Id="rId6" Type="http://schemas.openxmlformats.org/officeDocument/2006/relationships/hyperlink" Target="http://www.bls.gov/news.release/cewbd.t08.htm" TargetMode="External"/><Relationship Id="rId5" Type="http://schemas.openxmlformats.org/officeDocument/2006/relationships/image" Target="../media/image107.emf"/><Relationship Id="rId4" Type="http://schemas.openxmlformats.org/officeDocument/2006/relationships/oleObject" Target="../embeddings/oleObject91.bin"/></Relationships>
</file>

<file path=ppt/slides/_rels/slide123.xml.rels><?xml version="1.0" encoding="UTF-8" standalone="yes"?>
<Relationships xmlns="http://schemas.openxmlformats.org/package/2006/relationships"><Relationship Id="rId3" Type="http://schemas.openxmlformats.org/officeDocument/2006/relationships/notesSlide" Target="../notesSlides/notesSlide110.xml"/><Relationship Id="rId2" Type="http://schemas.openxmlformats.org/officeDocument/2006/relationships/slideLayout" Target="../slideLayouts/slideLayout6.xml"/><Relationship Id="rId1" Type="http://schemas.openxmlformats.org/officeDocument/2006/relationships/vmlDrawing" Target="../drawings/vmlDrawing91.vml"/><Relationship Id="rId6" Type="http://schemas.openxmlformats.org/officeDocument/2006/relationships/hyperlink" Target="http://www.ism.ws/ismreport/nonmfgrob.cfm" TargetMode="External"/><Relationship Id="rId5" Type="http://schemas.openxmlformats.org/officeDocument/2006/relationships/image" Target="../media/image108.emf"/><Relationship Id="rId4" Type="http://schemas.openxmlformats.org/officeDocument/2006/relationships/oleObject" Target="../embeddings/oleObject92.bin"/></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6.xml"/></Relationships>
</file>

<file path=ppt/slides/_rels/slide12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12.xml"/><Relationship Id="rId1" Type="http://schemas.openxmlformats.org/officeDocument/2006/relationships/slideLayout" Target="../slideLayouts/slideLayout7.xml"/></Relationships>
</file>

<file path=ppt/slides/_rels/slide126.xml.rels><?xml version="1.0" encoding="UTF-8" standalone="yes"?>
<Relationships xmlns="http://schemas.openxmlformats.org/package/2006/relationships"><Relationship Id="rId3" Type="http://schemas.openxmlformats.org/officeDocument/2006/relationships/notesSlide" Target="../notesSlides/notesSlide113.xml"/><Relationship Id="rId2" Type="http://schemas.openxmlformats.org/officeDocument/2006/relationships/slideLayout" Target="../slideLayouts/slideLayout7.xml"/><Relationship Id="rId1" Type="http://schemas.openxmlformats.org/officeDocument/2006/relationships/vmlDrawing" Target="../drawings/vmlDrawing92.vml"/><Relationship Id="rId6" Type="http://schemas.openxmlformats.org/officeDocument/2006/relationships/hyperlink" Target="http://www.census.gov/construction/c30/c30index.html" TargetMode="External"/><Relationship Id="rId5" Type="http://schemas.openxmlformats.org/officeDocument/2006/relationships/image" Target="../media/image109.emf"/><Relationship Id="rId4" Type="http://schemas.openxmlformats.org/officeDocument/2006/relationships/oleObject" Target="../embeddings/oleObject93.bin"/></Relationships>
</file>

<file path=ppt/slides/_rels/slide127.xml.rels><?xml version="1.0" encoding="UTF-8" standalone="yes"?>
<Relationships xmlns="http://schemas.openxmlformats.org/package/2006/relationships"><Relationship Id="rId3" Type="http://schemas.openxmlformats.org/officeDocument/2006/relationships/notesSlide" Target="../notesSlides/notesSlide114.xml"/><Relationship Id="rId2" Type="http://schemas.openxmlformats.org/officeDocument/2006/relationships/slideLayout" Target="../slideLayouts/slideLayout6.xml"/><Relationship Id="rId1" Type="http://schemas.openxmlformats.org/officeDocument/2006/relationships/vmlDrawing" Target="../drawings/vmlDrawing93.vml"/><Relationship Id="rId6" Type="http://schemas.openxmlformats.org/officeDocument/2006/relationships/hyperlink" Target="http://www.census.gov/construction/c30/c30index.html" TargetMode="External"/><Relationship Id="rId5" Type="http://schemas.openxmlformats.org/officeDocument/2006/relationships/image" Target="../media/image110.emf"/><Relationship Id="rId4" Type="http://schemas.openxmlformats.org/officeDocument/2006/relationships/oleObject" Target="../embeddings/oleObject94.bin"/></Relationships>
</file>

<file path=ppt/slides/_rels/slide128.xml.rels><?xml version="1.0" encoding="UTF-8" standalone="yes"?>
<Relationships xmlns="http://schemas.openxmlformats.org/package/2006/relationships"><Relationship Id="rId3" Type="http://schemas.openxmlformats.org/officeDocument/2006/relationships/notesSlide" Target="../notesSlides/notesSlide115.xml"/><Relationship Id="rId2" Type="http://schemas.openxmlformats.org/officeDocument/2006/relationships/slideLayout" Target="../slideLayouts/slideLayout6.xml"/><Relationship Id="rId1" Type="http://schemas.openxmlformats.org/officeDocument/2006/relationships/vmlDrawing" Target="../drawings/vmlDrawing94.vml"/><Relationship Id="rId6" Type="http://schemas.openxmlformats.org/officeDocument/2006/relationships/hyperlink" Target="http://www.census.gov/construction/c30/c30index.html" TargetMode="External"/><Relationship Id="rId5" Type="http://schemas.openxmlformats.org/officeDocument/2006/relationships/image" Target="../media/image111.emf"/><Relationship Id="rId4" Type="http://schemas.openxmlformats.org/officeDocument/2006/relationships/oleObject" Target="../embeddings/oleObject95.bin"/></Relationships>
</file>

<file path=ppt/slides/_rels/slide129.xml.rels><?xml version="1.0" encoding="UTF-8" standalone="yes"?>
<Relationships xmlns="http://schemas.openxmlformats.org/package/2006/relationships"><Relationship Id="rId3" Type="http://schemas.openxmlformats.org/officeDocument/2006/relationships/notesSlide" Target="../notesSlides/notesSlide116.xml"/><Relationship Id="rId2" Type="http://schemas.openxmlformats.org/officeDocument/2006/relationships/slideLayout" Target="../slideLayouts/slideLayout6.xml"/><Relationship Id="rId1" Type="http://schemas.openxmlformats.org/officeDocument/2006/relationships/vmlDrawing" Target="../drawings/vmlDrawing95.vml"/><Relationship Id="rId6" Type="http://schemas.openxmlformats.org/officeDocument/2006/relationships/hyperlink" Target="http://www.census.gov/construction/c30/c30index.html" TargetMode="External"/><Relationship Id="rId5" Type="http://schemas.openxmlformats.org/officeDocument/2006/relationships/image" Target="../media/image112.emf"/><Relationship Id="rId4" Type="http://schemas.openxmlformats.org/officeDocument/2006/relationships/oleObject" Target="../embeddings/oleObject96.bin"/></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7.xml"/><Relationship Id="rId1" Type="http://schemas.openxmlformats.org/officeDocument/2006/relationships/vmlDrawing" Target="../drawings/vmlDrawing10.vml"/><Relationship Id="rId5" Type="http://schemas.openxmlformats.org/officeDocument/2006/relationships/image" Target="../media/image13.emf"/><Relationship Id="rId4" Type="http://schemas.openxmlformats.org/officeDocument/2006/relationships/oleObject" Target="../embeddings/oleObject10.bin"/></Relationships>
</file>

<file path=ppt/slides/_rels/slide130.xml.rels><?xml version="1.0" encoding="UTF-8" standalone="yes"?>
<Relationships xmlns="http://schemas.openxmlformats.org/package/2006/relationships"><Relationship Id="rId3" Type="http://schemas.openxmlformats.org/officeDocument/2006/relationships/image" Target="../media/image113.emf"/><Relationship Id="rId2" Type="http://schemas.openxmlformats.org/officeDocument/2006/relationships/notesSlide" Target="../notesSlides/notesSlide117.xml"/><Relationship Id="rId1" Type="http://schemas.openxmlformats.org/officeDocument/2006/relationships/slideLayout" Target="../slideLayouts/slideLayout7.xml"/></Relationships>
</file>

<file path=ppt/slides/_rels/slide131.xml.rels><?xml version="1.0" encoding="UTF-8" standalone="yes"?>
<Relationships xmlns="http://schemas.openxmlformats.org/package/2006/relationships"><Relationship Id="rId3" Type="http://schemas.openxmlformats.org/officeDocument/2006/relationships/notesSlide" Target="../notesSlides/notesSlide118.xml"/><Relationship Id="rId2" Type="http://schemas.openxmlformats.org/officeDocument/2006/relationships/slideLayout" Target="../slideLayouts/slideLayout6.xml"/><Relationship Id="rId1" Type="http://schemas.openxmlformats.org/officeDocument/2006/relationships/vmlDrawing" Target="../drawings/vmlDrawing96.vml"/><Relationship Id="rId6" Type="http://schemas.openxmlformats.org/officeDocument/2006/relationships/hyperlink" Target="http://www.census.gov/construction/c30/historical_data.html" TargetMode="External"/><Relationship Id="rId5" Type="http://schemas.openxmlformats.org/officeDocument/2006/relationships/image" Target="../media/image114.emf"/><Relationship Id="rId4" Type="http://schemas.openxmlformats.org/officeDocument/2006/relationships/oleObject" Target="../embeddings/oleObject97.bin"/></Relationships>
</file>

<file path=ppt/slides/_rels/slide132.xml.rels><?xml version="1.0" encoding="UTF-8" standalone="yes"?>
<Relationships xmlns="http://schemas.openxmlformats.org/package/2006/relationships"><Relationship Id="rId3" Type="http://schemas.openxmlformats.org/officeDocument/2006/relationships/notesSlide" Target="../notesSlides/notesSlide119.xml"/><Relationship Id="rId2" Type="http://schemas.openxmlformats.org/officeDocument/2006/relationships/slideLayout" Target="../slideLayouts/slideLayout6.xml"/><Relationship Id="rId1" Type="http://schemas.openxmlformats.org/officeDocument/2006/relationships/vmlDrawing" Target="../drawings/vmlDrawing97.vml"/><Relationship Id="rId5" Type="http://schemas.openxmlformats.org/officeDocument/2006/relationships/image" Target="../media/image101.emf"/><Relationship Id="rId4" Type="http://schemas.openxmlformats.org/officeDocument/2006/relationships/oleObject" Target="../embeddings/oleObject98.bin"/></Relationships>
</file>

<file path=ppt/slides/_rels/slide133.xml.rels><?xml version="1.0" encoding="UTF-8" standalone="yes"?>
<Relationships xmlns="http://schemas.openxmlformats.org/package/2006/relationships"><Relationship Id="rId3" Type="http://schemas.openxmlformats.org/officeDocument/2006/relationships/notesSlide" Target="../notesSlides/notesSlide120.xml"/><Relationship Id="rId2" Type="http://schemas.openxmlformats.org/officeDocument/2006/relationships/slideLayout" Target="../slideLayouts/slideLayout7.xml"/><Relationship Id="rId1" Type="http://schemas.openxmlformats.org/officeDocument/2006/relationships/vmlDrawing" Target="../drawings/vmlDrawing98.vml"/><Relationship Id="rId6" Type="http://schemas.openxmlformats.org/officeDocument/2006/relationships/image" Target="../media/image115.emf"/><Relationship Id="rId5" Type="http://schemas.openxmlformats.org/officeDocument/2006/relationships/oleObject" Target="../embeddings/oleObject99.bin"/><Relationship Id="rId4" Type="http://schemas.openxmlformats.org/officeDocument/2006/relationships/hyperlink" Target="http://data.bls.gov/" TargetMode="External"/></Relationships>
</file>

<file path=ppt/slides/_rels/slide134.xml.rels><?xml version="1.0" encoding="UTF-8" standalone="yes"?>
<Relationships xmlns="http://schemas.openxmlformats.org/package/2006/relationships"><Relationship Id="rId3" Type="http://schemas.openxmlformats.org/officeDocument/2006/relationships/notesSlide" Target="../notesSlides/notesSlide121.xml"/><Relationship Id="rId2" Type="http://schemas.openxmlformats.org/officeDocument/2006/relationships/slideLayout" Target="../slideLayouts/slideLayout7.xml"/><Relationship Id="rId1" Type="http://schemas.openxmlformats.org/officeDocument/2006/relationships/vmlDrawing" Target="../drawings/vmlDrawing99.vml"/><Relationship Id="rId5" Type="http://schemas.openxmlformats.org/officeDocument/2006/relationships/image" Target="../media/image116.emf"/><Relationship Id="rId4" Type="http://schemas.openxmlformats.org/officeDocument/2006/relationships/oleObject" Target="../embeddings/oleObject100.bin"/></Relationships>
</file>

<file path=ppt/slides/_rels/slide13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22.xml"/><Relationship Id="rId1" Type="http://schemas.openxmlformats.org/officeDocument/2006/relationships/slideLayout" Target="../slideLayouts/slideLayout7.xml"/></Relationships>
</file>

<file path=ppt/slides/_rels/slide136.xml.rels><?xml version="1.0" encoding="UTF-8" standalone="yes"?>
<Relationships xmlns="http://schemas.openxmlformats.org/package/2006/relationships"><Relationship Id="rId3" Type="http://schemas.openxmlformats.org/officeDocument/2006/relationships/oleObject" Target="../embeddings/oleObject101.bin"/><Relationship Id="rId2" Type="http://schemas.openxmlformats.org/officeDocument/2006/relationships/slideLayout" Target="../slideLayouts/slideLayout6.xml"/><Relationship Id="rId1" Type="http://schemas.openxmlformats.org/officeDocument/2006/relationships/vmlDrawing" Target="../drawings/vmlDrawing100.vml"/><Relationship Id="rId4" Type="http://schemas.openxmlformats.org/officeDocument/2006/relationships/image" Target="../media/image117.emf"/></Relationships>
</file>

<file path=ppt/slides/_rels/slide137.xml.rels><?xml version="1.0" encoding="UTF-8" standalone="yes"?>
<Relationships xmlns="http://schemas.openxmlformats.org/package/2006/relationships"><Relationship Id="rId3" Type="http://schemas.openxmlformats.org/officeDocument/2006/relationships/oleObject" Target="../embeddings/oleObject102.bin"/><Relationship Id="rId2" Type="http://schemas.openxmlformats.org/officeDocument/2006/relationships/slideLayout" Target="../slideLayouts/slideLayout6.xml"/><Relationship Id="rId1" Type="http://schemas.openxmlformats.org/officeDocument/2006/relationships/vmlDrawing" Target="../drawings/vmlDrawing101.vml"/><Relationship Id="rId4" Type="http://schemas.openxmlformats.org/officeDocument/2006/relationships/image" Target="../media/image118.emf"/></Relationships>
</file>

<file path=ppt/slides/_rels/slide138.xml.rels><?xml version="1.0" encoding="UTF-8" standalone="yes"?>
<Relationships xmlns="http://schemas.openxmlformats.org/package/2006/relationships"><Relationship Id="rId3" Type="http://schemas.openxmlformats.org/officeDocument/2006/relationships/hyperlink" Target="http://data.bls.gov/" TargetMode="External"/><Relationship Id="rId2" Type="http://schemas.openxmlformats.org/officeDocument/2006/relationships/notesSlide" Target="../notesSlides/notesSlide123.xml"/><Relationship Id="rId1" Type="http://schemas.openxmlformats.org/officeDocument/2006/relationships/slideLayout" Target="../slideLayouts/slideLayout7.xml"/><Relationship Id="rId4" Type="http://schemas.openxmlformats.org/officeDocument/2006/relationships/chart" Target="../charts/chart6.xml"/></Relationships>
</file>

<file path=ppt/slides/_rels/slide13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24.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7.xml"/><Relationship Id="rId1" Type="http://schemas.openxmlformats.org/officeDocument/2006/relationships/vmlDrawing" Target="../drawings/vmlDrawing11.vml"/><Relationship Id="rId5" Type="http://schemas.openxmlformats.org/officeDocument/2006/relationships/image" Target="../media/image14.emf"/><Relationship Id="rId4" Type="http://schemas.openxmlformats.org/officeDocument/2006/relationships/oleObject" Target="../embeddings/oleObject11.bin"/></Relationships>
</file>

<file path=ppt/slides/_rels/slide140.xml.rels><?xml version="1.0" encoding="UTF-8" standalone="yes"?>
<Relationships xmlns="http://schemas.openxmlformats.org/package/2006/relationships"><Relationship Id="rId3" Type="http://schemas.openxmlformats.org/officeDocument/2006/relationships/notesSlide" Target="../notesSlides/notesSlide125.xml"/><Relationship Id="rId2" Type="http://schemas.openxmlformats.org/officeDocument/2006/relationships/slideLayout" Target="../slideLayouts/slideLayout7.xml"/><Relationship Id="rId1" Type="http://schemas.openxmlformats.org/officeDocument/2006/relationships/vmlDrawing" Target="../drawings/vmlDrawing102.vml"/><Relationship Id="rId6" Type="http://schemas.openxmlformats.org/officeDocument/2006/relationships/hyperlink" Target="http://www.census.gov/manufacturing/m3/" TargetMode="External"/><Relationship Id="rId5" Type="http://schemas.openxmlformats.org/officeDocument/2006/relationships/image" Target="../media/image119.emf"/><Relationship Id="rId4" Type="http://schemas.openxmlformats.org/officeDocument/2006/relationships/oleObject" Target="../embeddings/oleObject103.bin"/></Relationships>
</file>

<file path=ppt/slides/_rels/slide141.xml.rels><?xml version="1.0" encoding="UTF-8" standalone="yes"?>
<Relationships xmlns="http://schemas.openxmlformats.org/package/2006/relationships"><Relationship Id="rId3" Type="http://schemas.openxmlformats.org/officeDocument/2006/relationships/notesSlide" Target="../notesSlides/notesSlide126.xml"/><Relationship Id="rId2" Type="http://schemas.openxmlformats.org/officeDocument/2006/relationships/slideLayout" Target="../slideLayouts/slideLayout6.xml"/><Relationship Id="rId1" Type="http://schemas.openxmlformats.org/officeDocument/2006/relationships/vmlDrawing" Target="../drawings/vmlDrawing103.vml"/><Relationship Id="rId6" Type="http://schemas.openxmlformats.org/officeDocument/2006/relationships/hyperlink" Target="http://www.census.gov/manufacturing/m3/" TargetMode="External"/><Relationship Id="rId5" Type="http://schemas.openxmlformats.org/officeDocument/2006/relationships/image" Target="../media/image120.emf"/><Relationship Id="rId4" Type="http://schemas.openxmlformats.org/officeDocument/2006/relationships/oleObject" Target="../embeddings/oleObject104.bin"/></Relationships>
</file>

<file path=ppt/slides/_rels/slide142.xml.rels><?xml version="1.0" encoding="UTF-8" standalone="yes"?>
<Relationships xmlns="http://schemas.openxmlformats.org/package/2006/relationships"><Relationship Id="rId3" Type="http://schemas.openxmlformats.org/officeDocument/2006/relationships/notesSlide" Target="../notesSlides/notesSlide127.xml"/><Relationship Id="rId2" Type="http://schemas.openxmlformats.org/officeDocument/2006/relationships/slideLayout" Target="../slideLayouts/slideLayout7.xml"/><Relationship Id="rId1" Type="http://schemas.openxmlformats.org/officeDocument/2006/relationships/vmlDrawing" Target="../drawings/vmlDrawing104.vml"/><Relationship Id="rId6" Type="http://schemas.openxmlformats.org/officeDocument/2006/relationships/hyperlink" Target="http://data.bls.gov/" TargetMode="External"/><Relationship Id="rId5" Type="http://schemas.openxmlformats.org/officeDocument/2006/relationships/image" Target="../media/image121.emf"/><Relationship Id="rId4" Type="http://schemas.openxmlformats.org/officeDocument/2006/relationships/oleObject" Target="../embeddings/oleObject105.bin"/></Relationships>
</file>

<file path=ppt/slides/_rels/slide143.xml.rels><?xml version="1.0" encoding="UTF-8" standalone="yes"?>
<Relationships xmlns="http://schemas.openxmlformats.org/package/2006/relationships"><Relationship Id="rId3" Type="http://schemas.openxmlformats.org/officeDocument/2006/relationships/notesSlide" Target="../notesSlides/notesSlide128.xml"/><Relationship Id="rId2" Type="http://schemas.openxmlformats.org/officeDocument/2006/relationships/slideLayout" Target="../slideLayouts/slideLayout6.xml"/><Relationship Id="rId1" Type="http://schemas.openxmlformats.org/officeDocument/2006/relationships/vmlDrawing" Target="../drawings/vmlDrawing105.vml"/><Relationship Id="rId6" Type="http://schemas.openxmlformats.org/officeDocument/2006/relationships/hyperlink" Target="http://www.ism.ws/ismreport/mfgrob.cfm" TargetMode="External"/><Relationship Id="rId5" Type="http://schemas.openxmlformats.org/officeDocument/2006/relationships/image" Target="../media/image122.emf"/><Relationship Id="rId4" Type="http://schemas.openxmlformats.org/officeDocument/2006/relationships/oleObject" Target="../embeddings/oleObject106.bin"/></Relationships>
</file>

<file path=ppt/slides/_rels/slide144.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29.xml"/><Relationship Id="rId1" Type="http://schemas.openxmlformats.org/officeDocument/2006/relationships/slideLayout" Target="../slideLayouts/slideLayout7.xml"/><Relationship Id="rId4" Type="http://schemas.openxmlformats.org/officeDocument/2006/relationships/hyperlink" Target="http://www.federalreserve.gov/releases/g17/ipdisk/ip_sa.txt" TargetMode="External"/></Relationships>
</file>

<file path=ppt/slides/_rels/slide145.xml.rels><?xml version="1.0" encoding="UTF-8" standalone="yes"?>
<Relationships xmlns="http://schemas.openxmlformats.org/package/2006/relationships"><Relationship Id="rId3" Type="http://schemas.openxmlformats.org/officeDocument/2006/relationships/notesSlide" Target="../notesSlides/notesSlide130.xml"/><Relationship Id="rId7" Type="http://schemas.openxmlformats.org/officeDocument/2006/relationships/hyperlink" Target="http://www.federalreserve.gov/releases/g17/Current/default.htm" TargetMode="External"/><Relationship Id="rId2" Type="http://schemas.openxmlformats.org/officeDocument/2006/relationships/slideLayout" Target="../slideLayouts/slideLayout7.xml"/><Relationship Id="rId1" Type="http://schemas.openxmlformats.org/officeDocument/2006/relationships/vmlDrawing" Target="../drawings/vmlDrawing106.vml"/><Relationship Id="rId6" Type="http://schemas.openxmlformats.org/officeDocument/2006/relationships/image" Target="../media/image123.emf"/><Relationship Id="rId5" Type="http://schemas.openxmlformats.org/officeDocument/2006/relationships/oleObject" Target="../embeddings/oleObject107.bin"/><Relationship Id="rId4" Type="http://schemas.openxmlformats.org/officeDocument/2006/relationships/audio" Target="../media/audio1.wav"/></Relationships>
</file>

<file path=ppt/slides/_rels/slide146.xml.rels><?xml version="1.0" encoding="UTF-8" standalone="yes"?>
<Relationships xmlns="http://schemas.openxmlformats.org/package/2006/relationships"><Relationship Id="rId3" Type="http://schemas.openxmlformats.org/officeDocument/2006/relationships/notesSlide" Target="../notesSlides/notesSlide131.xml"/><Relationship Id="rId2" Type="http://schemas.openxmlformats.org/officeDocument/2006/relationships/slideLayout" Target="../slideLayouts/slideLayout6.xml"/><Relationship Id="rId1" Type="http://schemas.openxmlformats.org/officeDocument/2006/relationships/vmlDrawing" Target="../drawings/vmlDrawing107.vml"/><Relationship Id="rId5" Type="http://schemas.openxmlformats.org/officeDocument/2006/relationships/image" Target="../media/image124.emf"/><Relationship Id="rId4" Type="http://schemas.openxmlformats.org/officeDocument/2006/relationships/oleObject" Target="../embeddings/oleObject108.bin"/></Relationships>
</file>

<file path=ppt/slides/_rels/slide14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32.xml"/><Relationship Id="rId1" Type="http://schemas.openxmlformats.org/officeDocument/2006/relationships/slideLayout" Target="../slideLayouts/slideLayout7.xml"/></Relationships>
</file>

<file path=ppt/slides/_rels/slide148.xml.rels><?xml version="1.0" encoding="UTF-8" standalone="yes"?>
<Relationships xmlns="http://schemas.openxmlformats.org/package/2006/relationships"><Relationship Id="rId3" Type="http://schemas.openxmlformats.org/officeDocument/2006/relationships/notesSlide" Target="../notesSlides/notesSlide133.xml"/><Relationship Id="rId2" Type="http://schemas.openxmlformats.org/officeDocument/2006/relationships/slideLayout" Target="../slideLayouts/slideLayout7.xml"/><Relationship Id="rId1" Type="http://schemas.openxmlformats.org/officeDocument/2006/relationships/vmlDrawing" Target="../drawings/vmlDrawing108.vml"/><Relationship Id="rId5" Type="http://schemas.openxmlformats.org/officeDocument/2006/relationships/image" Target="../media/image125.emf"/><Relationship Id="rId4" Type="http://schemas.openxmlformats.org/officeDocument/2006/relationships/oleObject" Target="../embeddings/oleObject109.bin"/></Relationships>
</file>

<file path=ppt/slides/_rels/slide149.xml.rels><?xml version="1.0" encoding="UTF-8" standalone="yes"?>
<Relationships xmlns="http://schemas.openxmlformats.org/package/2006/relationships"><Relationship Id="rId3" Type="http://schemas.openxmlformats.org/officeDocument/2006/relationships/notesSlide" Target="../notesSlides/notesSlide134.xml"/><Relationship Id="rId2" Type="http://schemas.openxmlformats.org/officeDocument/2006/relationships/slideLayout" Target="../slideLayouts/slideLayout6.xml"/><Relationship Id="rId1" Type="http://schemas.openxmlformats.org/officeDocument/2006/relationships/vmlDrawing" Target="../drawings/vmlDrawing109.vml"/><Relationship Id="rId5" Type="http://schemas.openxmlformats.org/officeDocument/2006/relationships/image" Target="../media/image126.emf"/><Relationship Id="rId4" Type="http://schemas.openxmlformats.org/officeDocument/2006/relationships/oleObject" Target="../embeddings/oleObject110.bin"/></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7.xml"/><Relationship Id="rId1" Type="http://schemas.openxmlformats.org/officeDocument/2006/relationships/vmlDrawing" Target="../drawings/vmlDrawing12.vml"/><Relationship Id="rId5" Type="http://schemas.openxmlformats.org/officeDocument/2006/relationships/image" Target="../media/image15.emf"/><Relationship Id="rId4" Type="http://schemas.openxmlformats.org/officeDocument/2006/relationships/oleObject" Target="../embeddings/oleObject12.bin"/></Relationships>
</file>

<file path=ppt/slides/_rels/slide150.xml.rels><?xml version="1.0" encoding="UTF-8" standalone="yes"?>
<Relationships xmlns="http://schemas.openxmlformats.org/package/2006/relationships"><Relationship Id="rId3" Type="http://schemas.openxmlformats.org/officeDocument/2006/relationships/notesSlide" Target="../notesSlides/notesSlide135.xml"/><Relationship Id="rId2" Type="http://schemas.openxmlformats.org/officeDocument/2006/relationships/slideLayout" Target="../slideLayouts/slideLayout6.xml"/><Relationship Id="rId1" Type="http://schemas.openxmlformats.org/officeDocument/2006/relationships/vmlDrawing" Target="../drawings/vmlDrawing110.vml"/><Relationship Id="rId6" Type="http://schemas.openxmlformats.org/officeDocument/2006/relationships/hyperlink" Target="http://www.bls.gov/ces/home.htm" TargetMode="External"/><Relationship Id="rId5" Type="http://schemas.openxmlformats.org/officeDocument/2006/relationships/image" Target="../media/image127.emf"/><Relationship Id="rId4" Type="http://schemas.openxmlformats.org/officeDocument/2006/relationships/oleObject" Target="../embeddings/oleObject111.bin"/></Relationships>
</file>

<file path=ppt/slides/_rels/slide151.xml.rels><?xml version="1.0" encoding="UTF-8" standalone="yes"?>
<Relationships xmlns="http://schemas.openxmlformats.org/package/2006/relationships"><Relationship Id="rId3" Type="http://schemas.openxmlformats.org/officeDocument/2006/relationships/notesSlide" Target="../notesSlides/notesSlide136.xml"/><Relationship Id="rId2" Type="http://schemas.openxmlformats.org/officeDocument/2006/relationships/slideLayout" Target="../slideLayouts/slideLayout7.xml"/><Relationship Id="rId1" Type="http://schemas.openxmlformats.org/officeDocument/2006/relationships/vmlDrawing" Target="../drawings/vmlDrawing111.vml"/><Relationship Id="rId6" Type="http://schemas.openxmlformats.org/officeDocument/2006/relationships/image" Target="../media/image128.emf"/><Relationship Id="rId5" Type="http://schemas.openxmlformats.org/officeDocument/2006/relationships/oleObject" Target="../embeddings/oleObject112.bin"/><Relationship Id="rId4" Type="http://schemas.openxmlformats.org/officeDocument/2006/relationships/hyperlink" Target="http://research.stlouisfed.org/fred2/series/WASCUR" TargetMode="External"/></Relationships>
</file>

<file path=ppt/slides/_rels/slide152.xml.rels><?xml version="1.0" encoding="UTF-8" standalone="yes"?>
<Relationships xmlns="http://schemas.openxmlformats.org/package/2006/relationships"><Relationship Id="rId3" Type="http://schemas.openxmlformats.org/officeDocument/2006/relationships/notesSlide" Target="../notesSlides/notesSlide137.xml"/><Relationship Id="rId2" Type="http://schemas.openxmlformats.org/officeDocument/2006/relationships/slideLayout" Target="../slideLayouts/slideLayout6.xml"/><Relationship Id="rId1" Type="http://schemas.openxmlformats.org/officeDocument/2006/relationships/vmlDrawing" Target="../drawings/vmlDrawing112.vml"/><Relationship Id="rId6" Type="http://schemas.openxmlformats.org/officeDocument/2006/relationships/hyperlink" Target="http://research.stlouisfed.org/fred2/series/WASCUR" TargetMode="External"/><Relationship Id="rId5" Type="http://schemas.openxmlformats.org/officeDocument/2006/relationships/image" Target="../media/image129.emf"/><Relationship Id="rId4" Type="http://schemas.openxmlformats.org/officeDocument/2006/relationships/oleObject" Target="../embeddings/oleObject113.bin"/></Relationships>
</file>

<file path=ppt/slides/_rels/slide153.xml.rels><?xml version="1.0" encoding="UTF-8" standalone="yes"?>
<Relationships xmlns="http://schemas.openxmlformats.org/package/2006/relationships"><Relationship Id="rId3" Type="http://schemas.openxmlformats.org/officeDocument/2006/relationships/hyperlink" Target="http://data.bls.gov/" TargetMode="External"/><Relationship Id="rId2" Type="http://schemas.openxmlformats.org/officeDocument/2006/relationships/notesSlide" Target="../notesSlides/notesSlide138.xml"/><Relationship Id="rId1" Type="http://schemas.openxmlformats.org/officeDocument/2006/relationships/slideLayout" Target="../slideLayouts/slideLayout7.xml"/><Relationship Id="rId4" Type="http://schemas.openxmlformats.org/officeDocument/2006/relationships/chart" Target="../charts/chart8.xml"/></Relationships>
</file>

<file path=ppt/slides/_rels/slide154.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39.xml"/><Relationship Id="rId1" Type="http://schemas.openxmlformats.org/officeDocument/2006/relationships/slideLayout" Target="../slideLayouts/slideLayout7.xml"/></Relationships>
</file>

<file path=ppt/slides/_rels/slide155.xml.rels><?xml version="1.0" encoding="UTF-8" standalone="yes"?>
<Relationships xmlns="http://schemas.openxmlformats.org/package/2006/relationships"><Relationship Id="rId3" Type="http://schemas.openxmlformats.org/officeDocument/2006/relationships/hyperlink" Target="http://data.bls.gov/" TargetMode="External"/><Relationship Id="rId2" Type="http://schemas.openxmlformats.org/officeDocument/2006/relationships/chart" Target="../charts/chart10.xml"/><Relationship Id="rId1" Type="http://schemas.openxmlformats.org/officeDocument/2006/relationships/slideLayout" Target="../slideLayouts/slideLayout12.xml"/></Relationships>
</file>

<file path=ppt/slides/_rels/slide156.xml.rels><?xml version="1.0" encoding="UTF-8" standalone="yes"?>
<Relationships xmlns="http://schemas.openxmlformats.org/package/2006/relationships"><Relationship Id="rId3" Type="http://schemas.openxmlformats.org/officeDocument/2006/relationships/hyperlink" Target="http://data.bls.gov/" TargetMode="External"/><Relationship Id="rId2" Type="http://schemas.openxmlformats.org/officeDocument/2006/relationships/notesSlide" Target="../notesSlides/notesSlide140.xml"/><Relationship Id="rId1" Type="http://schemas.openxmlformats.org/officeDocument/2006/relationships/slideLayout" Target="../slideLayouts/slideLayout7.xml"/><Relationship Id="rId4" Type="http://schemas.openxmlformats.org/officeDocument/2006/relationships/chart" Target="../charts/chart11.xml"/></Relationships>
</file>

<file path=ppt/slides/_rels/slide15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41.xml"/><Relationship Id="rId1" Type="http://schemas.openxmlformats.org/officeDocument/2006/relationships/slideLayout" Target="../slideLayouts/slideLayout7.xml"/></Relationships>
</file>

<file path=ppt/slides/_rels/slide158.xml.rels><?xml version="1.0" encoding="UTF-8" standalone="yes"?>
<Relationships xmlns="http://schemas.openxmlformats.org/package/2006/relationships"><Relationship Id="rId3" Type="http://schemas.openxmlformats.org/officeDocument/2006/relationships/notesSlide" Target="../notesSlides/notesSlide142.xml"/><Relationship Id="rId2" Type="http://schemas.openxmlformats.org/officeDocument/2006/relationships/slideLayout" Target="../slideLayouts/slideLayout6.xml"/><Relationship Id="rId1" Type="http://schemas.openxmlformats.org/officeDocument/2006/relationships/vmlDrawing" Target="../drawings/vmlDrawing113.vml"/><Relationship Id="rId5" Type="http://schemas.openxmlformats.org/officeDocument/2006/relationships/image" Target="../media/image130.emf"/><Relationship Id="rId4" Type="http://schemas.openxmlformats.org/officeDocument/2006/relationships/oleObject" Target="../embeddings/oleObject114.bin"/></Relationships>
</file>

<file path=ppt/slides/_rels/slide159.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6.xml"/><Relationship Id="rId1" Type="http://schemas.openxmlformats.org/officeDocument/2006/relationships/tags" Target="../tags/tag8.xml"/><Relationship Id="rId4" Type="http://schemas.openxmlformats.org/officeDocument/2006/relationships/image" Target="../media/image16.png"/></Relationships>
</file>

<file path=ppt/slides/_rels/slide160.xml.rels><?xml version="1.0" encoding="UTF-8" standalone="yes"?>
<Relationships xmlns="http://schemas.openxmlformats.org/package/2006/relationships"><Relationship Id="rId3" Type="http://schemas.openxmlformats.org/officeDocument/2006/relationships/image" Target="../media/image131.emf"/><Relationship Id="rId2" Type="http://schemas.openxmlformats.org/officeDocument/2006/relationships/notesSlide" Target="../notesSlides/notesSlide143.xml"/><Relationship Id="rId1" Type="http://schemas.openxmlformats.org/officeDocument/2006/relationships/slideLayout" Target="../slideLayouts/slideLayout6.xml"/></Relationships>
</file>

<file path=ppt/slides/_rels/slide161.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44.xml"/><Relationship Id="rId1" Type="http://schemas.openxmlformats.org/officeDocument/2006/relationships/slideLayout" Target="../slideLayouts/slideLayout6.xml"/></Relationships>
</file>

<file path=ppt/slides/_rels/slide162.xml.rels><?xml version="1.0" encoding="UTF-8" standalone="yes"?>
<Relationships xmlns="http://schemas.openxmlformats.org/package/2006/relationships"><Relationship Id="rId3" Type="http://schemas.openxmlformats.org/officeDocument/2006/relationships/notesSlide" Target="../notesSlides/notesSlide145.xml"/><Relationship Id="rId2" Type="http://schemas.openxmlformats.org/officeDocument/2006/relationships/slideLayout" Target="../slideLayouts/slideLayout6.xml"/><Relationship Id="rId1" Type="http://schemas.openxmlformats.org/officeDocument/2006/relationships/vmlDrawing" Target="../drawings/vmlDrawing114.vml"/><Relationship Id="rId6" Type="http://schemas.openxmlformats.org/officeDocument/2006/relationships/image" Target="../media/image132.emf"/><Relationship Id="rId5" Type="http://schemas.openxmlformats.org/officeDocument/2006/relationships/oleObject" Target="../embeddings/Microsoft_Excel_97-2003_Worksheet9.xls"/><Relationship Id="rId4" Type="http://schemas.openxmlformats.org/officeDocument/2006/relationships/oleObject" Target="../embeddings/oleObject115.bin"/></Relationships>
</file>

<file path=ppt/slides/_rels/slide163.xml.rels><?xml version="1.0" encoding="UTF-8" standalone="yes"?>
<Relationships xmlns="http://schemas.openxmlformats.org/package/2006/relationships"><Relationship Id="rId3" Type="http://schemas.openxmlformats.org/officeDocument/2006/relationships/oleObject" Target="../embeddings/oleObject116.bin"/><Relationship Id="rId2" Type="http://schemas.openxmlformats.org/officeDocument/2006/relationships/slideLayout" Target="../slideLayouts/slideLayout7.xml"/><Relationship Id="rId1" Type="http://schemas.openxmlformats.org/officeDocument/2006/relationships/vmlDrawing" Target="../drawings/vmlDrawing115.vml"/><Relationship Id="rId4" Type="http://schemas.openxmlformats.org/officeDocument/2006/relationships/image" Target="../media/image133.emf"/></Relationships>
</file>

<file path=ppt/slides/_rels/slide164.xml.rels><?xml version="1.0" encoding="UTF-8" standalone="yes"?>
<Relationships xmlns="http://schemas.openxmlformats.org/package/2006/relationships"><Relationship Id="rId3" Type="http://schemas.openxmlformats.org/officeDocument/2006/relationships/oleObject" Target="../embeddings/oleObject117.bin"/><Relationship Id="rId2" Type="http://schemas.openxmlformats.org/officeDocument/2006/relationships/slideLayout" Target="../slideLayouts/slideLayout7.xml"/><Relationship Id="rId1" Type="http://schemas.openxmlformats.org/officeDocument/2006/relationships/vmlDrawing" Target="../drawings/vmlDrawing116.vml"/><Relationship Id="rId4" Type="http://schemas.openxmlformats.org/officeDocument/2006/relationships/image" Target="../media/image134.emf"/></Relationships>
</file>

<file path=ppt/slides/_rels/slide165.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46.xml"/><Relationship Id="rId1" Type="http://schemas.openxmlformats.org/officeDocument/2006/relationships/slideLayout" Target="../slideLayouts/slideLayout6.xml"/><Relationship Id="rId4" Type="http://schemas.openxmlformats.org/officeDocument/2006/relationships/hyperlink" Target="http://www.cms.gov/Research-Statistics-Data-and-Systems/Statistics-Trends-and-Reports/NationalHealthExpendData/NationalHealthAccountsProjected.html" TargetMode="External"/></Relationships>
</file>

<file path=ppt/slides/_rels/slide166.xml.rels><?xml version="1.0" encoding="UTF-8" standalone="yes"?>
<Relationships xmlns="http://schemas.openxmlformats.org/package/2006/relationships"><Relationship Id="rId3" Type="http://schemas.openxmlformats.org/officeDocument/2006/relationships/slideLayout" Target="../slideLayouts/slideLayout6.xml"/><Relationship Id="rId7" Type="http://schemas.openxmlformats.org/officeDocument/2006/relationships/hyperlink" Target="http://www.cms.gov/Research-Statistics-Data-and-Systems/Statistics-Trends-and-Reports/NationalHealthExpendData/NationalHealthAccountsProjected.html" TargetMode="External"/><Relationship Id="rId2" Type="http://schemas.openxmlformats.org/officeDocument/2006/relationships/tags" Target="../tags/tag11.xml"/><Relationship Id="rId1" Type="http://schemas.openxmlformats.org/officeDocument/2006/relationships/vmlDrawing" Target="../drawings/vmlDrawing117.vml"/><Relationship Id="rId6" Type="http://schemas.openxmlformats.org/officeDocument/2006/relationships/image" Target="../media/image135.emf"/><Relationship Id="rId5" Type="http://schemas.openxmlformats.org/officeDocument/2006/relationships/oleObject" Target="../embeddings/oleObject118.bin"/><Relationship Id="rId4" Type="http://schemas.openxmlformats.org/officeDocument/2006/relationships/notesSlide" Target="../notesSlides/notesSlide147.xml"/></Relationships>
</file>

<file path=ppt/slides/_rels/slide16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48.xml"/><Relationship Id="rId1" Type="http://schemas.openxmlformats.org/officeDocument/2006/relationships/slideLayout" Target="../slideLayouts/slideLayout7.xml"/></Relationships>
</file>

<file path=ppt/slides/_rels/slide168.xml.rels><?xml version="1.0" encoding="UTF-8" standalone="yes"?>
<Relationships xmlns="http://schemas.openxmlformats.org/package/2006/relationships"><Relationship Id="rId3" Type="http://schemas.openxmlformats.org/officeDocument/2006/relationships/notesSlide" Target="../notesSlides/notesSlide149.xml"/><Relationship Id="rId2" Type="http://schemas.openxmlformats.org/officeDocument/2006/relationships/slideLayout" Target="../slideLayouts/slideLayout7.xml"/><Relationship Id="rId1" Type="http://schemas.openxmlformats.org/officeDocument/2006/relationships/vmlDrawing" Target="../drawings/vmlDrawing118.vml"/><Relationship Id="rId6" Type="http://schemas.openxmlformats.org/officeDocument/2006/relationships/hyperlink" Target="http://www.cms.gov/Research-Statistics-Data-and-Systems/Statistics-Trends-and-Reports/NationalHealthExpendData/NationalHealthAccountsProjected.html" TargetMode="External"/><Relationship Id="rId5" Type="http://schemas.openxmlformats.org/officeDocument/2006/relationships/image" Target="../media/image136.emf"/><Relationship Id="rId4" Type="http://schemas.openxmlformats.org/officeDocument/2006/relationships/oleObject" Target="../embeddings/oleObject119.bin"/></Relationships>
</file>

<file path=ppt/slides/_rels/slide169.xml.rels><?xml version="1.0" encoding="UTF-8" standalone="yes"?>
<Relationships xmlns="http://schemas.openxmlformats.org/package/2006/relationships"><Relationship Id="rId3" Type="http://schemas.openxmlformats.org/officeDocument/2006/relationships/notesSlide" Target="../notesSlides/notesSlide150.xml"/><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1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70.xml.rels><?xml version="1.0" encoding="UTF-8" standalone="yes"?>
<Relationships xmlns="http://schemas.openxmlformats.org/package/2006/relationships"><Relationship Id="rId3" Type="http://schemas.openxmlformats.org/officeDocument/2006/relationships/oleObject" Target="../embeddings/oleObject120.bin"/><Relationship Id="rId2" Type="http://schemas.openxmlformats.org/officeDocument/2006/relationships/slideLayout" Target="../slideLayouts/slideLayout2.xml"/><Relationship Id="rId1" Type="http://schemas.openxmlformats.org/officeDocument/2006/relationships/vmlDrawing" Target="../drawings/vmlDrawing119.vml"/><Relationship Id="rId4" Type="http://schemas.openxmlformats.org/officeDocument/2006/relationships/image" Target="../media/image137.emf"/></Relationships>
</file>

<file path=ppt/slides/_rels/slide171.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151.xml"/><Relationship Id="rId1" Type="http://schemas.openxmlformats.org/officeDocument/2006/relationships/slideLayout" Target="../slideLayouts/slideLayout13.xml"/></Relationships>
</file>

<file path=ppt/slides/_rels/slide172.xml.rels><?xml version="1.0" encoding="UTF-8" standalone="yes"?>
<Relationships xmlns="http://schemas.openxmlformats.org/package/2006/relationships"><Relationship Id="rId2" Type="http://schemas.openxmlformats.org/officeDocument/2006/relationships/notesSlide" Target="../notesSlides/notesSlide152.xml"/><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3" Type="http://schemas.openxmlformats.org/officeDocument/2006/relationships/notesSlide" Target="../notesSlides/notesSlide153.xml"/><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17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54.xml"/><Relationship Id="rId1" Type="http://schemas.openxmlformats.org/officeDocument/2006/relationships/slideLayout" Target="../slideLayouts/slideLayout7.xml"/></Relationships>
</file>

<file path=ppt/slides/_rels/slide175.xml.rels><?xml version="1.0" encoding="UTF-8" standalone="yes"?>
<Relationships xmlns="http://schemas.openxmlformats.org/package/2006/relationships"><Relationship Id="rId3" Type="http://schemas.openxmlformats.org/officeDocument/2006/relationships/notesSlide" Target="../notesSlides/notesSlide155.xml"/><Relationship Id="rId2" Type="http://schemas.openxmlformats.org/officeDocument/2006/relationships/slideLayout" Target="../slideLayouts/slideLayout7.xml"/><Relationship Id="rId1" Type="http://schemas.openxmlformats.org/officeDocument/2006/relationships/vmlDrawing" Target="../drawings/vmlDrawing120.vml"/><Relationship Id="rId5" Type="http://schemas.openxmlformats.org/officeDocument/2006/relationships/image" Target="../media/image138.emf"/><Relationship Id="rId4" Type="http://schemas.openxmlformats.org/officeDocument/2006/relationships/oleObject" Target="../embeddings/oleObject121.bin"/></Relationships>
</file>

<file path=ppt/slides/_rels/slide176.xml.rels><?xml version="1.0" encoding="UTF-8" standalone="yes"?>
<Relationships xmlns="http://schemas.openxmlformats.org/package/2006/relationships"><Relationship Id="rId3" Type="http://schemas.openxmlformats.org/officeDocument/2006/relationships/notesSlide" Target="../notesSlides/notesSlide156.xml"/><Relationship Id="rId2" Type="http://schemas.openxmlformats.org/officeDocument/2006/relationships/slideLayout" Target="../slideLayouts/slideLayout6.xml"/><Relationship Id="rId1" Type="http://schemas.openxmlformats.org/officeDocument/2006/relationships/vmlDrawing" Target="../drawings/vmlDrawing121.vml"/><Relationship Id="rId5" Type="http://schemas.openxmlformats.org/officeDocument/2006/relationships/image" Target="../media/image139.emf"/><Relationship Id="rId4" Type="http://schemas.openxmlformats.org/officeDocument/2006/relationships/oleObject" Target="../embeddings/oleObject122.bin"/></Relationships>
</file>

<file path=ppt/slides/_rels/slide177.xml.rels><?xml version="1.0" encoding="UTF-8" standalone="yes"?>
<Relationships xmlns="http://schemas.openxmlformats.org/package/2006/relationships"><Relationship Id="rId3" Type="http://schemas.openxmlformats.org/officeDocument/2006/relationships/notesSlide" Target="../notesSlides/notesSlide157.xml"/><Relationship Id="rId2" Type="http://schemas.openxmlformats.org/officeDocument/2006/relationships/slideLayout" Target="../slideLayouts/slideLayout6.xml"/><Relationship Id="rId1" Type="http://schemas.openxmlformats.org/officeDocument/2006/relationships/vmlDrawing" Target="../drawings/vmlDrawing122.vml"/><Relationship Id="rId5" Type="http://schemas.openxmlformats.org/officeDocument/2006/relationships/image" Target="../media/image140.emf"/><Relationship Id="rId4" Type="http://schemas.openxmlformats.org/officeDocument/2006/relationships/oleObject" Target="../embeddings/oleObject123.bin"/></Relationships>
</file>

<file path=ppt/slides/_rels/slide178.xml.rels><?xml version="1.0" encoding="UTF-8" standalone="yes"?>
<Relationships xmlns="http://schemas.openxmlformats.org/package/2006/relationships"><Relationship Id="rId3" Type="http://schemas.openxmlformats.org/officeDocument/2006/relationships/notesSlide" Target="../notesSlides/notesSlide158.xml"/><Relationship Id="rId2" Type="http://schemas.openxmlformats.org/officeDocument/2006/relationships/slideLayout" Target="../slideLayouts/slideLayout7.xml"/><Relationship Id="rId1" Type="http://schemas.openxmlformats.org/officeDocument/2006/relationships/vmlDrawing" Target="../drawings/vmlDrawing123.vml"/><Relationship Id="rId5" Type="http://schemas.openxmlformats.org/officeDocument/2006/relationships/image" Target="../media/image141.emf"/><Relationship Id="rId4" Type="http://schemas.openxmlformats.org/officeDocument/2006/relationships/oleObject" Target="../embeddings/oleObject124.bin"/></Relationships>
</file>

<file path=ppt/slides/_rels/slide179.xml.rels><?xml version="1.0" encoding="UTF-8" standalone="yes"?>
<Relationships xmlns="http://schemas.openxmlformats.org/package/2006/relationships"><Relationship Id="rId3" Type="http://schemas.openxmlformats.org/officeDocument/2006/relationships/notesSlide" Target="../notesSlides/notesSlide159.xml"/><Relationship Id="rId2" Type="http://schemas.openxmlformats.org/officeDocument/2006/relationships/slideLayout" Target="../slideLayouts/slideLayout6.xml"/><Relationship Id="rId1" Type="http://schemas.openxmlformats.org/officeDocument/2006/relationships/vmlDrawing" Target="../drawings/vmlDrawing124.vml"/><Relationship Id="rId5" Type="http://schemas.openxmlformats.org/officeDocument/2006/relationships/image" Target="../media/image142.emf"/><Relationship Id="rId4" Type="http://schemas.openxmlformats.org/officeDocument/2006/relationships/oleObject" Target="../embeddings/oleObject125.bin"/></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7.xml"/><Relationship Id="rId1" Type="http://schemas.openxmlformats.org/officeDocument/2006/relationships/vmlDrawing" Target="../drawings/vmlDrawing13.vml"/><Relationship Id="rId5" Type="http://schemas.openxmlformats.org/officeDocument/2006/relationships/image" Target="../media/image17.emf"/><Relationship Id="rId4" Type="http://schemas.openxmlformats.org/officeDocument/2006/relationships/oleObject" Target="../embeddings/oleObject13.bin"/></Relationships>
</file>

<file path=ppt/slides/_rels/slide180.xml.rels><?xml version="1.0" encoding="UTF-8" standalone="yes"?>
<Relationships xmlns="http://schemas.openxmlformats.org/package/2006/relationships"><Relationship Id="rId3" Type="http://schemas.openxmlformats.org/officeDocument/2006/relationships/notesSlide" Target="../notesSlides/notesSlide160.xml"/><Relationship Id="rId2" Type="http://schemas.openxmlformats.org/officeDocument/2006/relationships/slideLayout" Target="../slideLayouts/slideLayout6.xml"/><Relationship Id="rId1" Type="http://schemas.openxmlformats.org/officeDocument/2006/relationships/vmlDrawing" Target="../drawings/vmlDrawing125.vml"/><Relationship Id="rId5" Type="http://schemas.openxmlformats.org/officeDocument/2006/relationships/image" Target="../media/image143.emf"/><Relationship Id="rId4" Type="http://schemas.openxmlformats.org/officeDocument/2006/relationships/oleObject" Target="../embeddings/oleObject126.bin"/></Relationships>
</file>

<file path=ppt/slides/_rels/slide18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61.xml"/><Relationship Id="rId1" Type="http://schemas.openxmlformats.org/officeDocument/2006/relationships/slideLayout" Target="../slideLayouts/slideLayout7.xml"/></Relationships>
</file>

<file path=ppt/slides/_rels/slide182.xml.rels><?xml version="1.0" encoding="UTF-8" standalone="yes"?>
<Relationships xmlns="http://schemas.openxmlformats.org/package/2006/relationships"><Relationship Id="rId3" Type="http://schemas.openxmlformats.org/officeDocument/2006/relationships/notesSlide" Target="../notesSlides/notesSlide162.xml"/><Relationship Id="rId2" Type="http://schemas.openxmlformats.org/officeDocument/2006/relationships/slideLayout" Target="../slideLayouts/slideLayout6.xml"/><Relationship Id="rId1" Type="http://schemas.openxmlformats.org/officeDocument/2006/relationships/vmlDrawing" Target="../drawings/vmlDrawing126.vml"/><Relationship Id="rId6" Type="http://schemas.openxmlformats.org/officeDocument/2006/relationships/hyperlink" Target="http://www.fema.gov/disasters" TargetMode="External"/><Relationship Id="rId5" Type="http://schemas.openxmlformats.org/officeDocument/2006/relationships/image" Target="../media/image144.emf"/><Relationship Id="rId4" Type="http://schemas.openxmlformats.org/officeDocument/2006/relationships/oleObject" Target="../embeddings/oleObject127.bin"/></Relationships>
</file>

<file path=ppt/slides/_rels/slide183.xml.rels><?xml version="1.0" encoding="UTF-8" standalone="yes"?>
<Relationships xmlns="http://schemas.openxmlformats.org/package/2006/relationships"><Relationship Id="rId3" Type="http://schemas.openxmlformats.org/officeDocument/2006/relationships/notesSlide" Target="../notesSlides/notesSlide163.xml"/><Relationship Id="rId2" Type="http://schemas.openxmlformats.org/officeDocument/2006/relationships/slideLayout" Target="../slideLayouts/slideLayout7.xml"/><Relationship Id="rId1" Type="http://schemas.openxmlformats.org/officeDocument/2006/relationships/vmlDrawing" Target="../drawings/vmlDrawing127.vml"/><Relationship Id="rId6" Type="http://schemas.openxmlformats.org/officeDocument/2006/relationships/hyperlink" Target="http://www.fema.gov/news/disaster_totals_annual.fema" TargetMode="External"/><Relationship Id="rId5" Type="http://schemas.openxmlformats.org/officeDocument/2006/relationships/image" Target="../media/image145.emf"/><Relationship Id="rId4" Type="http://schemas.openxmlformats.org/officeDocument/2006/relationships/oleObject" Target="../embeddings/oleObject128.bin"/></Relationships>
</file>

<file path=ppt/slides/_rels/slide184.xml.rels><?xml version="1.0" encoding="UTF-8" standalone="yes"?>
<Relationships xmlns="http://schemas.openxmlformats.org/package/2006/relationships"><Relationship Id="rId3" Type="http://schemas.openxmlformats.org/officeDocument/2006/relationships/notesSlide" Target="../notesSlides/notesSlide164.xml"/><Relationship Id="rId2" Type="http://schemas.openxmlformats.org/officeDocument/2006/relationships/slideLayout" Target="../slideLayouts/slideLayout7.xml"/><Relationship Id="rId1" Type="http://schemas.openxmlformats.org/officeDocument/2006/relationships/vmlDrawing" Target="../drawings/vmlDrawing128.vml"/><Relationship Id="rId6" Type="http://schemas.openxmlformats.org/officeDocument/2006/relationships/hyperlink" Target="http://www.fema.gov/news/disaster_totals_annual.fema" TargetMode="External"/><Relationship Id="rId5" Type="http://schemas.openxmlformats.org/officeDocument/2006/relationships/image" Target="../media/image146.emf"/><Relationship Id="rId4" Type="http://schemas.openxmlformats.org/officeDocument/2006/relationships/oleObject" Target="../embeddings/oleObject129.bin"/></Relationships>
</file>

<file path=ppt/slides/_rels/slide185.xml.rels><?xml version="1.0" encoding="UTF-8" standalone="yes"?>
<Relationships xmlns="http://schemas.openxmlformats.org/package/2006/relationships"><Relationship Id="rId3" Type="http://schemas.openxmlformats.org/officeDocument/2006/relationships/notesSlide" Target="../notesSlides/notesSlide165.xml"/><Relationship Id="rId2" Type="http://schemas.openxmlformats.org/officeDocument/2006/relationships/slideLayout" Target="../slideLayouts/slideLayout7.xml"/><Relationship Id="rId1" Type="http://schemas.openxmlformats.org/officeDocument/2006/relationships/vmlDrawing" Target="../drawings/vmlDrawing129.vml"/><Relationship Id="rId5" Type="http://schemas.openxmlformats.org/officeDocument/2006/relationships/image" Target="../media/image147.emf"/><Relationship Id="rId4" Type="http://schemas.openxmlformats.org/officeDocument/2006/relationships/oleObject" Target="../embeddings/oleObject130.bin"/></Relationships>
</file>

<file path=ppt/slides/_rels/slide186.xml.rels><?xml version="1.0" encoding="UTF-8" standalone="yes"?>
<Relationships xmlns="http://schemas.openxmlformats.org/package/2006/relationships"><Relationship Id="rId3" Type="http://schemas.openxmlformats.org/officeDocument/2006/relationships/notesSlide" Target="../notesSlides/notesSlide166.xml"/><Relationship Id="rId2" Type="http://schemas.openxmlformats.org/officeDocument/2006/relationships/slideLayout" Target="../slideLayouts/slideLayout7.xml"/><Relationship Id="rId1" Type="http://schemas.openxmlformats.org/officeDocument/2006/relationships/vmlDrawing" Target="../drawings/vmlDrawing130.vml"/><Relationship Id="rId5" Type="http://schemas.openxmlformats.org/officeDocument/2006/relationships/image" Target="../media/image148.emf"/><Relationship Id="rId4" Type="http://schemas.openxmlformats.org/officeDocument/2006/relationships/oleObject" Target="../embeddings/oleObject131.bin"/></Relationships>
</file>

<file path=ppt/slides/_rels/slide18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67.xml"/><Relationship Id="rId1" Type="http://schemas.openxmlformats.org/officeDocument/2006/relationships/slideLayout" Target="../slideLayouts/slideLayout7.xml"/></Relationships>
</file>

<file path=ppt/slides/_rels/slide188.xml.rels><?xml version="1.0" encoding="UTF-8" standalone="yes"?>
<Relationships xmlns="http://schemas.openxmlformats.org/package/2006/relationships"><Relationship Id="rId8" Type="http://schemas.openxmlformats.org/officeDocument/2006/relationships/image" Target="../media/image152.jpeg"/><Relationship Id="rId13" Type="http://schemas.openxmlformats.org/officeDocument/2006/relationships/image" Target="../media/image157.png"/><Relationship Id="rId3" Type="http://schemas.openxmlformats.org/officeDocument/2006/relationships/notesSlide" Target="../notesSlides/notesSlide168.xml"/><Relationship Id="rId7" Type="http://schemas.openxmlformats.org/officeDocument/2006/relationships/image" Target="../media/image151.jpeg"/><Relationship Id="rId12" Type="http://schemas.openxmlformats.org/officeDocument/2006/relationships/image" Target="../media/image156.png"/><Relationship Id="rId2" Type="http://schemas.openxmlformats.org/officeDocument/2006/relationships/slideLayout" Target="../slideLayouts/slideLayout6.xml"/><Relationship Id="rId1" Type="http://schemas.openxmlformats.org/officeDocument/2006/relationships/vmlDrawing" Target="../drawings/vmlDrawing131.vml"/><Relationship Id="rId6" Type="http://schemas.openxmlformats.org/officeDocument/2006/relationships/image" Target="../media/image150.jpeg"/><Relationship Id="rId11" Type="http://schemas.openxmlformats.org/officeDocument/2006/relationships/image" Target="../media/image155.jpeg"/><Relationship Id="rId5" Type="http://schemas.openxmlformats.org/officeDocument/2006/relationships/image" Target="../media/image149.emf"/><Relationship Id="rId10" Type="http://schemas.openxmlformats.org/officeDocument/2006/relationships/image" Target="../media/image154.jpeg"/><Relationship Id="rId4" Type="http://schemas.openxmlformats.org/officeDocument/2006/relationships/oleObject" Target="../embeddings/oleObject132.bin"/><Relationship Id="rId9" Type="http://schemas.openxmlformats.org/officeDocument/2006/relationships/image" Target="../media/image153.jpeg"/></Relationships>
</file>

<file path=ppt/slides/_rels/slide189.xml.rels><?xml version="1.0" encoding="UTF-8" standalone="yes"?>
<Relationships xmlns="http://schemas.openxmlformats.org/package/2006/relationships"><Relationship Id="rId3" Type="http://schemas.openxmlformats.org/officeDocument/2006/relationships/notesSlide" Target="../notesSlides/notesSlide169.xml"/><Relationship Id="rId2" Type="http://schemas.openxmlformats.org/officeDocument/2006/relationships/slideLayout" Target="../slideLayouts/slideLayout6.xml"/><Relationship Id="rId1" Type="http://schemas.openxmlformats.org/officeDocument/2006/relationships/vmlDrawing" Target="../drawings/vmlDrawing132.vml"/><Relationship Id="rId5" Type="http://schemas.openxmlformats.org/officeDocument/2006/relationships/image" Target="../media/image158.emf"/><Relationship Id="rId4" Type="http://schemas.openxmlformats.org/officeDocument/2006/relationships/oleObject" Target="../embeddings/oleObject133.bin"/></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7.xml"/><Relationship Id="rId1" Type="http://schemas.openxmlformats.org/officeDocument/2006/relationships/vmlDrawing" Target="../drawings/vmlDrawing14.vml"/><Relationship Id="rId5" Type="http://schemas.openxmlformats.org/officeDocument/2006/relationships/image" Target="../media/image18.emf"/><Relationship Id="rId4" Type="http://schemas.openxmlformats.org/officeDocument/2006/relationships/oleObject" Target="../embeddings/oleObject14.bin"/></Relationships>
</file>

<file path=ppt/slides/_rels/slide19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70.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91.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notesSlide" Target="../notesSlides/notesSlide171.xml"/><Relationship Id="rId7" Type="http://schemas.openxmlformats.org/officeDocument/2006/relationships/diagramColors" Target="../diagrams/colors2.xml"/><Relationship Id="rId2" Type="http://schemas.openxmlformats.org/officeDocument/2006/relationships/slideLayout" Target="../slideLayouts/slideLayout2.xml"/><Relationship Id="rId1" Type="http://schemas.openxmlformats.org/officeDocument/2006/relationships/tags" Target="../tags/tag14.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192.xml.rels><?xml version="1.0" encoding="UTF-8" standalone="yes"?>
<Relationships xmlns="http://schemas.openxmlformats.org/package/2006/relationships"><Relationship Id="rId3" Type="http://schemas.openxmlformats.org/officeDocument/2006/relationships/image" Target="../media/image159.png"/><Relationship Id="rId2" Type="http://schemas.openxmlformats.org/officeDocument/2006/relationships/notesSlide" Target="../notesSlides/notesSlide172.xml"/><Relationship Id="rId1" Type="http://schemas.openxmlformats.org/officeDocument/2006/relationships/slideLayout" Target="../slideLayouts/slideLayout6.xml"/></Relationships>
</file>

<file path=ppt/slides/_rels/slide19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73.xml"/><Relationship Id="rId1" Type="http://schemas.openxmlformats.org/officeDocument/2006/relationships/slideLayout" Target="../slideLayouts/slideLayout7.xml"/></Relationships>
</file>

<file path=ppt/slides/_rels/slide194.xml.rels><?xml version="1.0" encoding="UTF-8" standalone="yes"?>
<Relationships xmlns="http://schemas.openxmlformats.org/package/2006/relationships"><Relationship Id="rId3" Type="http://schemas.openxmlformats.org/officeDocument/2006/relationships/notesSlide" Target="../notesSlides/notesSlide174.xml"/><Relationship Id="rId2" Type="http://schemas.openxmlformats.org/officeDocument/2006/relationships/slideLayout" Target="../slideLayouts/slideLayout6.xml"/><Relationship Id="rId1" Type="http://schemas.openxmlformats.org/officeDocument/2006/relationships/vmlDrawing" Target="../drawings/vmlDrawing133.vml"/><Relationship Id="rId5" Type="http://schemas.openxmlformats.org/officeDocument/2006/relationships/image" Target="../media/image160.emf"/><Relationship Id="rId4" Type="http://schemas.openxmlformats.org/officeDocument/2006/relationships/oleObject" Target="../embeddings/oleObject134.bin"/></Relationships>
</file>

<file path=ppt/slides/_rels/slide195.xml.rels><?xml version="1.0" encoding="UTF-8" standalone="yes"?>
<Relationships xmlns="http://schemas.openxmlformats.org/package/2006/relationships"><Relationship Id="rId3" Type="http://schemas.openxmlformats.org/officeDocument/2006/relationships/notesSlide" Target="../notesSlides/notesSlide175.xml"/><Relationship Id="rId2" Type="http://schemas.openxmlformats.org/officeDocument/2006/relationships/slideLayout" Target="../slideLayouts/slideLayout7.xml"/><Relationship Id="rId1" Type="http://schemas.openxmlformats.org/officeDocument/2006/relationships/vmlDrawing" Target="../drawings/vmlDrawing134.vml"/><Relationship Id="rId5" Type="http://schemas.openxmlformats.org/officeDocument/2006/relationships/image" Target="../media/image161.emf"/><Relationship Id="rId4" Type="http://schemas.openxmlformats.org/officeDocument/2006/relationships/oleObject" Target="../embeddings/oleObject135.bin"/></Relationships>
</file>

<file path=ppt/slides/_rels/slide196.xml.rels><?xml version="1.0" encoding="UTF-8" standalone="yes"?>
<Relationships xmlns="http://schemas.openxmlformats.org/package/2006/relationships"><Relationship Id="rId3" Type="http://schemas.openxmlformats.org/officeDocument/2006/relationships/notesSlide" Target="../notesSlides/notesSlide176.xml"/><Relationship Id="rId2" Type="http://schemas.openxmlformats.org/officeDocument/2006/relationships/slideLayout" Target="../slideLayouts/slideLayout7.xml"/><Relationship Id="rId1" Type="http://schemas.openxmlformats.org/officeDocument/2006/relationships/vmlDrawing" Target="../drawings/vmlDrawing135.vml"/><Relationship Id="rId5" Type="http://schemas.openxmlformats.org/officeDocument/2006/relationships/image" Target="../media/image162.emf"/><Relationship Id="rId4" Type="http://schemas.openxmlformats.org/officeDocument/2006/relationships/oleObject" Target="../embeddings/oleObject136.bin"/></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8.xml.rels><?xml version="1.0" encoding="UTF-8" standalone="yes"?>
<Relationships xmlns="http://schemas.openxmlformats.org/package/2006/relationships"><Relationship Id="rId2" Type="http://schemas.openxmlformats.org/officeDocument/2006/relationships/notesSlide" Target="../notesSlides/notesSlide177.xml"/><Relationship Id="rId1" Type="http://schemas.openxmlformats.org/officeDocument/2006/relationships/slideLayout" Target="../slideLayouts/slideLayout6.xml"/></Relationships>
</file>

<file path=ppt/slides/_rels/slide199.xml.rels><?xml version="1.0" encoding="UTF-8" standalone="yes"?>
<Relationships xmlns="http://schemas.openxmlformats.org/package/2006/relationships"><Relationship Id="rId3" Type="http://schemas.openxmlformats.org/officeDocument/2006/relationships/hyperlink" Target="http://www.iii.org/presentations" TargetMode="External"/><Relationship Id="rId2" Type="http://schemas.openxmlformats.org/officeDocument/2006/relationships/notesSlide" Target="../notesSlides/notesSlide178.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7.xml"/><Relationship Id="rId1" Type="http://schemas.openxmlformats.org/officeDocument/2006/relationships/vmlDrawing" Target="../drawings/vmlDrawing15.vml"/><Relationship Id="rId5" Type="http://schemas.openxmlformats.org/officeDocument/2006/relationships/image" Target="../media/image19.emf"/><Relationship Id="rId4" Type="http://schemas.openxmlformats.org/officeDocument/2006/relationships/oleObject" Target="../embeddings/oleObject15.bin"/></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7.xml"/><Relationship Id="rId1" Type="http://schemas.openxmlformats.org/officeDocument/2006/relationships/vmlDrawing" Target="../drawings/vmlDrawing16.vml"/><Relationship Id="rId5" Type="http://schemas.openxmlformats.org/officeDocument/2006/relationships/image" Target="../media/image20.emf"/><Relationship Id="rId4" Type="http://schemas.openxmlformats.org/officeDocument/2006/relationships/oleObject" Target="../embeddings/oleObject16.bin"/></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7.xml"/><Relationship Id="rId1" Type="http://schemas.openxmlformats.org/officeDocument/2006/relationships/vmlDrawing" Target="../drawings/vmlDrawing17.vml"/><Relationship Id="rId5" Type="http://schemas.openxmlformats.org/officeDocument/2006/relationships/image" Target="../media/image21.emf"/><Relationship Id="rId4" Type="http://schemas.openxmlformats.org/officeDocument/2006/relationships/oleObject" Target="../embeddings/oleObject17.bin"/></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7.xml"/><Relationship Id="rId1" Type="http://schemas.openxmlformats.org/officeDocument/2006/relationships/vmlDrawing" Target="../drawings/vmlDrawing18.vml"/><Relationship Id="rId5" Type="http://schemas.openxmlformats.org/officeDocument/2006/relationships/image" Target="../media/image22.emf"/><Relationship Id="rId4" Type="http://schemas.openxmlformats.org/officeDocument/2006/relationships/oleObject" Target="../embeddings/oleObject18.bin"/></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12.xml"/><Relationship Id="rId1" Type="http://schemas.openxmlformats.org/officeDocument/2006/relationships/vmlDrawing" Target="../drawings/vmlDrawing19.vml"/><Relationship Id="rId5" Type="http://schemas.openxmlformats.org/officeDocument/2006/relationships/image" Target="../media/image23.emf"/><Relationship Id="rId4" Type="http://schemas.openxmlformats.org/officeDocument/2006/relationships/oleObject" Target="../embeddings/oleObject19.bin"/></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12.xml"/><Relationship Id="rId1" Type="http://schemas.openxmlformats.org/officeDocument/2006/relationships/vmlDrawing" Target="../drawings/vmlDrawing20.vml"/><Relationship Id="rId5" Type="http://schemas.openxmlformats.org/officeDocument/2006/relationships/image" Target="../media/image24.emf"/><Relationship Id="rId4" Type="http://schemas.openxmlformats.org/officeDocument/2006/relationships/oleObject" Target="../embeddings/oleObject20.bin"/></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12.xml"/><Relationship Id="rId1" Type="http://schemas.openxmlformats.org/officeDocument/2006/relationships/vmlDrawing" Target="../drawings/vmlDrawing21.vml"/><Relationship Id="rId5" Type="http://schemas.openxmlformats.org/officeDocument/2006/relationships/image" Target="../media/image25.emf"/><Relationship Id="rId4" Type="http://schemas.openxmlformats.org/officeDocument/2006/relationships/oleObject" Target="../embeddings/oleObject21.bin"/></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12.xml"/><Relationship Id="rId1" Type="http://schemas.openxmlformats.org/officeDocument/2006/relationships/vmlDrawing" Target="../drawings/vmlDrawing22.vml"/><Relationship Id="rId5" Type="http://schemas.openxmlformats.org/officeDocument/2006/relationships/image" Target="../media/image26.emf"/><Relationship Id="rId4" Type="http://schemas.openxmlformats.org/officeDocument/2006/relationships/oleObject" Target="../embeddings/oleObject22.bin"/></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12.xml"/><Relationship Id="rId1" Type="http://schemas.openxmlformats.org/officeDocument/2006/relationships/vmlDrawing" Target="../drawings/vmlDrawing23.vml"/><Relationship Id="rId5" Type="http://schemas.openxmlformats.org/officeDocument/2006/relationships/image" Target="../media/image27.emf"/><Relationship Id="rId4" Type="http://schemas.openxmlformats.org/officeDocument/2006/relationships/oleObject" Target="../embeddings/oleObject23.bin"/></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12.xml"/><Relationship Id="rId1" Type="http://schemas.openxmlformats.org/officeDocument/2006/relationships/vmlDrawing" Target="../drawings/vmlDrawing24.vml"/><Relationship Id="rId5" Type="http://schemas.openxmlformats.org/officeDocument/2006/relationships/image" Target="../media/image28.emf"/><Relationship Id="rId4" Type="http://schemas.openxmlformats.org/officeDocument/2006/relationships/oleObject" Target="../embeddings/oleObject24.bin"/></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7.xml"/><Relationship Id="rId1" Type="http://schemas.openxmlformats.org/officeDocument/2006/relationships/vmlDrawing" Target="../drawings/vmlDrawing25.vml"/><Relationship Id="rId5" Type="http://schemas.openxmlformats.org/officeDocument/2006/relationships/image" Target="../media/image29.emf"/><Relationship Id="rId4" Type="http://schemas.openxmlformats.org/officeDocument/2006/relationships/oleObject" Target="../embeddings/oleObject25.bin"/></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7.xml"/><Relationship Id="rId1" Type="http://schemas.openxmlformats.org/officeDocument/2006/relationships/vmlDrawing" Target="../drawings/vmlDrawing26.vml"/><Relationship Id="rId5" Type="http://schemas.openxmlformats.org/officeDocument/2006/relationships/image" Target="../media/image30.emf"/><Relationship Id="rId4" Type="http://schemas.openxmlformats.org/officeDocument/2006/relationships/oleObject" Target="../embeddings/oleObject26.bin"/></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7.xml"/><Relationship Id="rId1" Type="http://schemas.openxmlformats.org/officeDocument/2006/relationships/vmlDrawing" Target="../drawings/vmlDrawing27.vml"/><Relationship Id="rId5" Type="http://schemas.openxmlformats.org/officeDocument/2006/relationships/image" Target="../media/image31.emf"/><Relationship Id="rId4" Type="http://schemas.openxmlformats.org/officeDocument/2006/relationships/oleObject" Target="../embeddings/oleObject27.bin"/></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7.xml"/><Relationship Id="rId1" Type="http://schemas.openxmlformats.org/officeDocument/2006/relationships/vmlDrawing" Target="../drawings/vmlDrawing28.vml"/><Relationship Id="rId5" Type="http://schemas.openxmlformats.org/officeDocument/2006/relationships/image" Target="../media/image32.emf"/><Relationship Id="rId4" Type="http://schemas.openxmlformats.org/officeDocument/2006/relationships/oleObject" Target="../embeddings/oleObject28.bin"/></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7.xml"/><Relationship Id="rId1" Type="http://schemas.openxmlformats.org/officeDocument/2006/relationships/vmlDrawing" Target="../drawings/vmlDrawing29.vml"/><Relationship Id="rId5" Type="http://schemas.openxmlformats.org/officeDocument/2006/relationships/image" Target="../media/image33.emf"/><Relationship Id="rId4" Type="http://schemas.openxmlformats.org/officeDocument/2006/relationships/oleObject" Target="../embeddings/oleObject29.bin"/></Relationships>
</file>

<file path=ppt/slides/_rels/slide3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6.xml"/><Relationship Id="rId1" Type="http://schemas.openxmlformats.org/officeDocument/2006/relationships/vmlDrawing" Target="../drawings/vmlDrawing30.vml"/><Relationship Id="rId5" Type="http://schemas.openxmlformats.org/officeDocument/2006/relationships/image" Target="../media/image34.emf"/><Relationship Id="rId4" Type="http://schemas.openxmlformats.org/officeDocument/2006/relationships/oleObject" Target="../embeddings/oleObject30.bin"/></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xml"/><Relationship Id="rId1" Type="http://schemas.openxmlformats.org/officeDocument/2006/relationships/vmlDrawing" Target="../drawings/vmlDrawing1.vml"/><Relationship Id="rId6" Type="http://schemas.openxmlformats.org/officeDocument/2006/relationships/image" Target="../media/image4.emf"/><Relationship Id="rId5" Type="http://schemas.openxmlformats.org/officeDocument/2006/relationships/oleObject" Target="../embeddings/oleObject1.bin"/><Relationship Id="rId4"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hyperlink" Target="http://www.cbo.gov/publication/49866" TargetMode="External"/><Relationship Id="rId2" Type="http://schemas.openxmlformats.org/officeDocument/2006/relationships/notesSlide" Target="../notesSlides/notesSlide41.xml"/><Relationship Id="rId1" Type="http://schemas.openxmlformats.org/officeDocument/2006/relationships/slideLayout" Target="../slideLayouts/slideLayout6.xml"/><Relationship Id="rId4" Type="http://schemas.openxmlformats.org/officeDocument/2006/relationships/image" Target="../media/image35.png"/></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6.xml"/><Relationship Id="rId1" Type="http://schemas.openxmlformats.org/officeDocument/2006/relationships/vmlDrawing" Target="../drawings/vmlDrawing31.vml"/><Relationship Id="rId5" Type="http://schemas.openxmlformats.org/officeDocument/2006/relationships/image" Target="../media/image36.emf"/><Relationship Id="rId4" Type="http://schemas.openxmlformats.org/officeDocument/2006/relationships/oleObject" Target="../embeddings/oleObject31.bin"/></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6.xml"/><Relationship Id="rId1" Type="http://schemas.openxmlformats.org/officeDocument/2006/relationships/vmlDrawing" Target="../drawings/vmlDrawing32.vml"/><Relationship Id="rId5" Type="http://schemas.openxmlformats.org/officeDocument/2006/relationships/image" Target="../media/image37.emf"/><Relationship Id="rId4" Type="http://schemas.openxmlformats.org/officeDocument/2006/relationships/oleObject" Target="../embeddings/oleObject32.bin"/></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6.xml"/><Relationship Id="rId1" Type="http://schemas.openxmlformats.org/officeDocument/2006/relationships/vmlDrawing" Target="../drawings/vmlDrawing33.vml"/><Relationship Id="rId5" Type="http://schemas.openxmlformats.org/officeDocument/2006/relationships/image" Target="../media/image38.emf"/><Relationship Id="rId4" Type="http://schemas.openxmlformats.org/officeDocument/2006/relationships/oleObject" Target="../embeddings/oleObject33.bin"/></Relationships>
</file>

<file path=ppt/slides/_rels/slide4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7.xml"/><Relationship Id="rId1" Type="http://schemas.openxmlformats.org/officeDocument/2006/relationships/vmlDrawing" Target="../drawings/vmlDrawing34.vml"/><Relationship Id="rId5" Type="http://schemas.openxmlformats.org/officeDocument/2006/relationships/image" Target="../media/image39.emf"/><Relationship Id="rId4" Type="http://schemas.openxmlformats.org/officeDocument/2006/relationships/oleObject" Target="../embeddings/oleObject34.bin"/></Relationships>
</file>

<file path=ppt/slides/_rels/slide47.xml.rels><?xml version="1.0" encoding="UTF-8" standalone="yes"?>
<Relationships xmlns="http://schemas.openxmlformats.org/package/2006/relationships"><Relationship Id="rId3" Type="http://schemas.openxmlformats.org/officeDocument/2006/relationships/oleObject" Target="../embeddings/oleObject35.bin"/><Relationship Id="rId2" Type="http://schemas.openxmlformats.org/officeDocument/2006/relationships/slideLayout" Target="../slideLayouts/slideLayout2.xml"/><Relationship Id="rId1" Type="http://schemas.openxmlformats.org/officeDocument/2006/relationships/vmlDrawing" Target="../drawings/vmlDrawing35.vml"/><Relationship Id="rId4" Type="http://schemas.openxmlformats.org/officeDocument/2006/relationships/image" Target="../media/image40.emf"/></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7.xml"/><Relationship Id="rId1" Type="http://schemas.openxmlformats.org/officeDocument/2006/relationships/vmlDrawing" Target="../drawings/vmlDrawing36.vml"/><Relationship Id="rId6" Type="http://schemas.openxmlformats.org/officeDocument/2006/relationships/image" Target="../media/image41.emf"/><Relationship Id="rId5" Type="http://schemas.openxmlformats.org/officeDocument/2006/relationships/oleObject" Target="../embeddings/oleObject36.bin"/><Relationship Id="rId4" Type="http://schemas.openxmlformats.org/officeDocument/2006/relationships/hyperlink" Target="http://www.federalreserve.gov/releases/h15/data.htm" TargetMode="External"/></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7.xml"/><Relationship Id="rId1" Type="http://schemas.openxmlformats.org/officeDocument/2006/relationships/vmlDrawing" Target="../drawings/vmlDrawing37.vml"/><Relationship Id="rId5" Type="http://schemas.openxmlformats.org/officeDocument/2006/relationships/image" Target="../media/image42.emf"/><Relationship Id="rId4" Type="http://schemas.openxmlformats.org/officeDocument/2006/relationships/oleObject" Target="../embeddings/oleObject37.bin"/></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2.xml"/><Relationship Id="rId1" Type="http://schemas.openxmlformats.org/officeDocument/2006/relationships/vmlDrawing" Target="../drawings/vmlDrawing2.vml"/><Relationship Id="rId6" Type="http://schemas.openxmlformats.org/officeDocument/2006/relationships/image" Target="../media/image5.emf"/><Relationship Id="rId5" Type="http://schemas.openxmlformats.org/officeDocument/2006/relationships/oleObject" Target="../embeddings/oleObject2.bin"/><Relationship Id="rId4"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6.xml"/><Relationship Id="rId1" Type="http://schemas.openxmlformats.org/officeDocument/2006/relationships/vmlDrawing" Target="../drawings/vmlDrawing38.vml"/><Relationship Id="rId5" Type="http://schemas.openxmlformats.org/officeDocument/2006/relationships/image" Target="../media/image43.emf"/><Relationship Id="rId4" Type="http://schemas.openxmlformats.org/officeDocument/2006/relationships/oleObject" Target="../embeddings/oleObject38.bin"/></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50.xml"/><Relationship Id="rId2" Type="http://schemas.openxmlformats.org/officeDocument/2006/relationships/slideLayout" Target="../slideLayouts/slideLayout6.xml"/><Relationship Id="rId1" Type="http://schemas.openxmlformats.org/officeDocument/2006/relationships/vmlDrawing" Target="../drawings/vmlDrawing39.vml"/><Relationship Id="rId5" Type="http://schemas.openxmlformats.org/officeDocument/2006/relationships/image" Target="../media/image44.emf"/><Relationship Id="rId4" Type="http://schemas.openxmlformats.org/officeDocument/2006/relationships/oleObject" Target="../embeddings/oleObject39.bin"/></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51.xml"/><Relationship Id="rId2" Type="http://schemas.openxmlformats.org/officeDocument/2006/relationships/slideLayout" Target="../slideLayouts/slideLayout7.xml"/><Relationship Id="rId1" Type="http://schemas.openxmlformats.org/officeDocument/2006/relationships/vmlDrawing" Target="../drawings/vmlDrawing40.vml"/><Relationship Id="rId5" Type="http://schemas.openxmlformats.org/officeDocument/2006/relationships/image" Target="../media/image45.emf"/><Relationship Id="rId4" Type="http://schemas.openxmlformats.org/officeDocument/2006/relationships/oleObject" Target="../embeddings/oleObject40.bin"/></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52.xml"/><Relationship Id="rId2" Type="http://schemas.openxmlformats.org/officeDocument/2006/relationships/slideLayout" Target="../slideLayouts/slideLayout7.xml"/><Relationship Id="rId1" Type="http://schemas.openxmlformats.org/officeDocument/2006/relationships/vmlDrawing" Target="../drawings/vmlDrawing41.vml"/><Relationship Id="rId5" Type="http://schemas.openxmlformats.org/officeDocument/2006/relationships/image" Target="../media/image46.emf"/><Relationship Id="rId4" Type="http://schemas.openxmlformats.org/officeDocument/2006/relationships/oleObject" Target="../embeddings/oleObject41.bin"/></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53.xml"/><Relationship Id="rId2" Type="http://schemas.openxmlformats.org/officeDocument/2006/relationships/slideLayout" Target="../slideLayouts/slideLayout7.xml"/><Relationship Id="rId1" Type="http://schemas.openxmlformats.org/officeDocument/2006/relationships/vmlDrawing" Target="../drawings/vmlDrawing42.vml"/><Relationship Id="rId5" Type="http://schemas.openxmlformats.org/officeDocument/2006/relationships/image" Target="../media/image47.emf"/><Relationship Id="rId4" Type="http://schemas.openxmlformats.org/officeDocument/2006/relationships/oleObject" Target="../embeddings/oleObject42.bin"/></Relationships>
</file>

<file path=ppt/slides/_rels/slide55.xml.rels><?xml version="1.0" encoding="UTF-8" standalone="yes"?>
<Relationships xmlns="http://schemas.openxmlformats.org/package/2006/relationships"><Relationship Id="rId3" Type="http://schemas.openxmlformats.org/officeDocument/2006/relationships/slideLayout" Target="../slideLayouts/slideLayout6.xml"/><Relationship Id="rId7" Type="http://schemas.openxmlformats.org/officeDocument/2006/relationships/hyperlink" Target="http://pages.stern.nyu.edu/~adamodar/New_Home_Page/datafile/histretSP.html" TargetMode="External"/><Relationship Id="rId2" Type="http://schemas.openxmlformats.org/officeDocument/2006/relationships/tags" Target="../tags/tag9.xml"/><Relationship Id="rId1" Type="http://schemas.openxmlformats.org/officeDocument/2006/relationships/vmlDrawing" Target="../drawings/vmlDrawing43.vml"/><Relationship Id="rId6" Type="http://schemas.openxmlformats.org/officeDocument/2006/relationships/image" Target="../media/image48.emf"/><Relationship Id="rId5" Type="http://schemas.openxmlformats.org/officeDocument/2006/relationships/oleObject" Target="../embeddings/oleObject43.bin"/><Relationship Id="rId4" Type="http://schemas.openxmlformats.org/officeDocument/2006/relationships/notesSlide" Target="../notesSlides/notesSlide54.xml"/></Relationships>
</file>

<file path=ppt/slides/_rels/slide5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55.xml"/><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0.xml"/><Relationship Id="rId1" Type="http://schemas.openxmlformats.org/officeDocument/2006/relationships/vmlDrawing" Target="../drawings/vmlDrawing44.vml"/><Relationship Id="rId6" Type="http://schemas.openxmlformats.org/officeDocument/2006/relationships/image" Target="../media/image49.emf"/><Relationship Id="rId5" Type="http://schemas.openxmlformats.org/officeDocument/2006/relationships/oleObject" Target="../embeddings/oleObject44.bin"/><Relationship Id="rId4" Type="http://schemas.openxmlformats.org/officeDocument/2006/relationships/notesSlide" Target="../notesSlides/notesSlide57.xml"/></Relationships>
</file>

<file path=ppt/slides/_rels/slide59.xml.rels><?xml version="1.0" encoding="UTF-8" standalone="yes"?>
<Relationships xmlns="http://schemas.openxmlformats.org/package/2006/relationships"><Relationship Id="rId3" Type="http://schemas.openxmlformats.org/officeDocument/2006/relationships/notesSlide" Target="../notesSlides/notesSlide58.xml"/><Relationship Id="rId2" Type="http://schemas.openxmlformats.org/officeDocument/2006/relationships/slideLayout" Target="../slideLayouts/slideLayout7.xml"/><Relationship Id="rId1" Type="http://schemas.openxmlformats.org/officeDocument/2006/relationships/vmlDrawing" Target="../drawings/vmlDrawing45.vml"/><Relationship Id="rId5" Type="http://schemas.openxmlformats.org/officeDocument/2006/relationships/image" Target="../media/image50.emf"/><Relationship Id="rId4" Type="http://schemas.openxmlformats.org/officeDocument/2006/relationships/oleObject" Target="../embeddings/oleObject45.bin"/></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3.xml"/><Relationship Id="rId1" Type="http://schemas.openxmlformats.org/officeDocument/2006/relationships/vmlDrawing" Target="../drawings/vmlDrawing3.vml"/><Relationship Id="rId6" Type="http://schemas.openxmlformats.org/officeDocument/2006/relationships/image" Target="../media/image6.emf"/><Relationship Id="rId5" Type="http://schemas.openxmlformats.org/officeDocument/2006/relationships/oleObject" Target="../embeddings/oleObject3.bin"/><Relationship Id="rId4" Type="http://schemas.openxmlformats.org/officeDocument/2006/relationships/notesSlide" Target="../notesSlides/notesSlide6.xml"/></Relationships>
</file>

<file path=ppt/slides/_rels/slide60.xml.rels><?xml version="1.0" encoding="UTF-8" standalone="yes"?>
<Relationships xmlns="http://schemas.openxmlformats.org/package/2006/relationships"><Relationship Id="rId3" Type="http://schemas.openxmlformats.org/officeDocument/2006/relationships/notesSlide" Target="../notesSlides/notesSlide59.xml"/><Relationship Id="rId2" Type="http://schemas.openxmlformats.org/officeDocument/2006/relationships/slideLayout" Target="../slideLayouts/slideLayout7.xml"/><Relationship Id="rId1" Type="http://schemas.openxmlformats.org/officeDocument/2006/relationships/vmlDrawing" Target="../drawings/vmlDrawing46.vml"/><Relationship Id="rId5" Type="http://schemas.openxmlformats.org/officeDocument/2006/relationships/image" Target="../media/image51.emf"/><Relationship Id="rId4" Type="http://schemas.openxmlformats.org/officeDocument/2006/relationships/oleObject" Target="../embeddings/oleObject46.bin"/></Relationships>
</file>

<file path=ppt/slides/_rels/slide61.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60.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61.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oleObject" Target="../embeddings/oleObject47.bin"/><Relationship Id="rId2" Type="http://schemas.openxmlformats.org/officeDocument/2006/relationships/slideLayout" Target="../slideLayouts/slideLayout6.xml"/><Relationship Id="rId1" Type="http://schemas.openxmlformats.org/officeDocument/2006/relationships/vmlDrawing" Target="../drawings/vmlDrawing47.vml"/><Relationship Id="rId5" Type="http://schemas.openxmlformats.org/officeDocument/2006/relationships/image" Target="../media/image53.png"/><Relationship Id="rId4" Type="http://schemas.openxmlformats.org/officeDocument/2006/relationships/oleObject" Target="../embeddings/Microsoft_Excel_97-2003_Worksheet1.xls"/></Relationships>
</file>

<file path=ppt/slides/_rels/slide65.xml.rels><?xml version="1.0" encoding="UTF-8" standalone="yes"?>
<Relationships xmlns="http://schemas.openxmlformats.org/package/2006/relationships"><Relationship Id="rId3" Type="http://schemas.openxmlformats.org/officeDocument/2006/relationships/oleObject" Target="../embeddings/oleObject48.bin"/><Relationship Id="rId2" Type="http://schemas.openxmlformats.org/officeDocument/2006/relationships/slideLayout" Target="../slideLayouts/slideLayout6.xml"/><Relationship Id="rId1" Type="http://schemas.openxmlformats.org/officeDocument/2006/relationships/vmlDrawing" Target="../drawings/vmlDrawing48.vml"/><Relationship Id="rId5" Type="http://schemas.openxmlformats.org/officeDocument/2006/relationships/image" Target="../media/image54.png"/><Relationship Id="rId4" Type="http://schemas.openxmlformats.org/officeDocument/2006/relationships/oleObject" Target="../embeddings/Microsoft_Excel_97-2003_Worksheet2.xls"/></Relationships>
</file>

<file path=ppt/slides/_rels/slide66.xml.rels><?xml version="1.0" encoding="UTF-8" standalone="yes"?>
<Relationships xmlns="http://schemas.openxmlformats.org/package/2006/relationships"><Relationship Id="rId3" Type="http://schemas.openxmlformats.org/officeDocument/2006/relationships/oleObject" Target="../embeddings/oleObject49.bin"/><Relationship Id="rId2" Type="http://schemas.openxmlformats.org/officeDocument/2006/relationships/slideLayout" Target="../slideLayouts/slideLayout6.xml"/><Relationship Id="rId1" Type="http://schemas.openxmlformats.org/officeDocument/2006/relationships/vmlDrawing" Target="../drawings/vmlDrawing49.vml"/><Relationship Id="rId5" Type="http://schemas.openxmlformats.org/officeDocument/2006/relationships/image" Target="../media/image55.png"/><Relationship Id="rId4" Type="http://schemas.openxmlformats.org/officeDocument/2006/relationships/oleObject" Target="../embeddings/Microsoft_Excel_97-2003_Worksheet3.xls"/></Relationships>
</file>

<file path=ppt/slides/_rels/slide67.xml.rels><?xml version="1.0" encoding="UTF-8" standalone="yes"?>
<Relationships xmlns="http://schemas.openxmlformats.org/package/2006/relationships"><Relationship Id="rId3" Type="http://schemas.openxmlformats.org/officeDocument/2006/relationships/oleObject" Target="../embeddings/oleObject50.bin"/><Relationship Id="rId2" Type="http://schemas.openxmlformats.org/officeDocument/2006/relationships/slideLayout" Target="../slideLayouts/slideLayout2.xml"/><Relationship Id="rId1" Type="http://schemas.openxmlformats.org/officeDocument/2006/relationships/vmlDrawing" Target="../drawings/vmlDrawing50.vml"/><Relationship Id="rId5" Type="http://schemas.openxmlformats.org/officeDocument/2006/relationships/image" Target="../media/image56.png"/><Relationship Id="rId4" Type="http://schemas.openxmlformats.org/officeDocument/2006/relationships/oleObject" Target="../embeddings/Microsoft_Excel_97-2003_Worksheet4.xls"/></Relationships>
</file>

<file path=ppt/slides/_rels/slide68.xml.rels><?xml version="1.0" encoding="UTF-8" standalone="yes"?>
<Relationships xmlns="http://schemas.openxmlformats.org/package/2006/relationships"><Relationship Id="rId3" Type="http://schemas.openxmlformats.org/officeDocument/2006/relationships/oleObject" Target="../embeddings/oleObject51.bin"/><Relationship Id="rId2" Type="http://schemas.openxmlformats.org/officeDocument/2006/relationships/slideLayout" Target="../slideLayouts/slideLayout2.xml"/><Relationship Id="rId1" Type="http://schemas.openxmlformats.org/officeDocument/2006/relationships/vmlDrawing" Target="../drawings/vmlDrawing51.vml"/><Relationship Id="rId5" Type="http://schemas.openxmlformats.org/officeDocument/2006/relationships/image" Target="../media/image57.png"/><Relationship Id="rId4" Type="http://schemas.openxmlformats.org/officeDocument/2006/relationships/oleObject" Target="../embeddings/Microsoft_Excel_97-2003_Worksheet5.xls"/></Relationships>
</file>

<file path=ppt/slides/_rels/slide69.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6.xml"/><Relationship Id="rId1" Type="http://schemas.openxmlformats.org/officeDocument/2006/relationships/vmlDrawing" Target="../drawings/vmlDrawing4.vml"/><Relationship Id="rId5" Type="http://schemas.openxmlformats.org/officeDocument/2006/relationships/image" Target="../media/image7.emf"/><Relationship Id="rId4" Type="http://schemas.openxmlformats.org/officeDocument/2006/relationships/oleObject" Target="../embeddings/oleObject4.bin"/></Relationships>
</file>

<file path=ppt/slides/_rels/slide70.xml.rels><?xml version="1.0" encoding="UTF-8" standalone="yes"?>
<Relationships xmlns="http://schemas.openxmlformats.org/package/2006/relationships"><Relationship Id="rId8" Type="http://schemas.openxmlformats.org/officeDocument/2006/relationships/image" Target="../media/image59.png"/><Relationship Id="rId3" Type="http://schemas.openxmlformats.org/officeDocument/2006/relationships/oleObject" Target="../embeddings/oleObject52.bin"/><Relationship Id="rId7" Type="http://schemas.openxmlformats.org/officeDocument/2006/relationships/oleObject" Target="../embeddings/Microsoft_Excel_97-2003_Worksheet7.xls"/><Relationship Id="rId2" Type="http://schemas.openxmlformats.org/officeDocument/2006/relationships/slideLayout" Target="../slideLayouts/slideLayout6.xml"/><Relationship Id="rId1" Type="http://schemas.openxmlformats.org/officeDocument/2006/relationships/vmlDrawing" Target="../drawings/vmlDrawing52.vml"/><Relationship Id="rId6" Type="http://schemas.openxmlformats.org/officeDocument/2006/relationships/oleObject" Target="../embeddings/oleObject53.bin"/><Relationship Id="rId5" Type="http://schemas.openxmlformats.org/officeDocument/2006/relationships/image" Target="../media/image58.png"/><Relationship Id="rId4" Type="http://schemas.openxmlformats.org/officeDocument/2006/relationships/oleObject" Target="../embeddings/Microsoft_Excel_97-2003_Worksheet6.xls"/></Relationships>
</file>

<file path=ppt/slides/_rels/slide71.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62.xml"/><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64.xml"/><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3" Type="http://schemas.openxmlformats.org/officeDocument/2006/relationships/notesSlide" Target="../notesSlides/notesSlide65.xml"/><Relationship Id="rId2" Type="http://schemas.openxmlformats.org/officeDocument/2006/relationships/slideLayout" Target="../slideLayouts/slideLayout6.xml"/><Relationship Id="rId1" Type="http://schemas.openxmlformats.org/officeDocument/2006/relationships/vmlDrawing" Target="../drawings/vmlDrawing53.vml"/><Relationship Id="rId5" Type="http://schemas.openxmlformats.org/officeDocument/2006/relationships/image" Target="../media/image61.emf"/><Relationship Id="rId4" Type="http://schemas.openxmlformats.org/officeDocument/2006/relationships/oleObject" Target="../embeddings/oleObject54.bin"/></Relationships>
</file>

<file path=ppt/slides/_rels/slide76.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66.xml"/><Relationship Id="rId1" Type="http://schemas.openxmlformats.org/officeDocument/2006/relationships/slideLayout" Target="../slideLayouts/slideLayout6.xml"/><Relationship Id="rId4" Type="http://schemas.openxmlformats.org/officeDocument/2006/relationships/image" Target="../media/image63.png"/></Relationships>
</file>

<file path=ppt/slides/_rels/slide77.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67.xml"/><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notesSlide" Target="../notesSlides/notesSlide68.xml"/><Relationship Id="rId1" Type="http://schemas.openxmlformats.org/officeDocument/2006/relationships/slideLayout" Target="../slideLayouts/slideLayout6.xml"/></Relationships>
</file>

<file path=ppt/slides/_rels/slide79.xml.rels><?xml version="1.0" encoding="UTF-8" standalone="yes"?>
<Relationships xmlns="http://schemas.openxmlformats.org/package/2006/relationships"><Relationship Id="rId3" Type="http://schemas.openxmlformats.org/officeDocument/2006/relationships/notesSlide" Target="../notesSlides/notesSlide69.xml"/><Relationship Id="rId2" Type="http://schemas.openxmlformats.org/officeDocument/2006/relationships/slideLayout" Target="../slideLayouts/slideLayout6.xml"/><Relationship Id="rId1" Type="http://schemas.openxmlformats.org/officeDocument/2006/relationships/vmlDrawing" Target="../drawings/vmlDrawing54.vml"/><Relationship Id="rId5" Type="http://schemas.openxmlformats.org/officeDocument/2006/relationships/image" Target="../media/image66.emf"/><Relationship Id="rId4" Type="http://schemas.openxmlformats.org/officeDocument/2006/relationships/oleObject" Target="../embeddings/oleObject55.bin"/></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4.xml"/><Relationship Id="rId1" Type="http://schemas.openxmlformats.org/officeDocument/2006/relationships/vmlDrawing" Target="../drawings/vmlDrawing5.vml"/><Relationship Id="rId6" Type="http://schemas.openxmlformats.org/officeDocument/2006/relationships/image" Target="../media/image8.emf"/><Relationship Id="rId5" Type="http://schemas.openxmlformats.org/officeDocument/2006/relationships/oleObject" Target="../embeddings/oleObject5.bin"/><Relationship Id="rId4" Type="http://schemas.openxmlformats.org/officeDocument/2006/relationships/notesSlide" Target="../notesSlides/notesSlide8.xml"/></Relationships>
</file>

<file path=ppt/slides/_rels/slide8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70.xml"/><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3" Type="http://schemas.openxmlformats.org/officeDocument/2006/relationships/notesSlide" Target="../notesSlides/notesSlide71.xml"/><Relationship Id="rId2" Type="http://schemas.openxmlformats.org/officeDocument/2006/relationships/slideLayout" Target="../slideLayouts/slideLayout6.xml"/><Relationship Id="rId1" Type="http://schemas.openxmlformats.org/officeDocument/2006/relationships/vmlDrawing" Target="../drawings/vmlDrawing55.vml"/><Relationship Id="rId5" Type="http://schemas.openxmlformats.org/officeDocument/2006/relationships/image" Target="../media/image67.emf"/><Relationship Id="rId4" Type="http://schemas.openxmlformats.org/officeDocument/2006/relationships/oleObject" Target="../embeddings/oleObject56.bin"/></Relationships>
</file>

<file path=ppt/slides/_rels/slide82.xml.rels><?xml version="1.0" encoding="UTF-8" standalone="yes"?>
<Relationships xmlns="http://schemas.openxmlformats.org/package/2006/relationships"><Relationship Id="rId3" Type="http://schemas.openxmlformats.org/officeDocument/2006/relationships/notesSlide" Target="../notesSlides/notesSlide72.xml"/><Relationship Id="rId2" Type="http://schemas.openxmlformats.org/officeDocument/2006/relationships/slideLayout" Target="../slideLayouts/slideLayout6.xml"/><Relationship Id="rId1" Type="http://schemas.openxmlformats.org/officeDocument/2006/relationships/vmlDrawing" Target="../drawings/vmlDrawing56.vml"/><Relationship Id="rId5" Type="http://schemas.openxmlformats.org/officeDocument/2006/relationships/image" Target="../media/image68.emf"/><Relationship Id="rId4" Type="http://schemas.openxmlformats.org/officeDocument/2006/relationships/oleObject" Target="../embeddings/oleObject57.bin"/></Relationships>
</file>

<file path=ppt/slides/_rels/slide83.xml.rels><?xml version="1.0" encoding="UTF-8" standalone="yes"?>
<Relationships xmlns="http://schemas.openxmlformats.org/package/2006/relationships"><Relationship Id="rId3" Type="http://schemas.openxmlformats.org/officeDocument/2006/relationships/oleObject" Target="../embeddings/oleObject58.bin"/><Relationship Id="rId2" Type="http://schemas.openxmlformats.org/officeDocument/2006/relationships/slideLayout" Target="../slideLayouts/slideLayout12.xml"/><Relationship Id="rId1" Type="http://schemas.openxmlformats.org/officeDocument/2006/relationships/vmlDrawing" Target="../drawings/vmlDrawing57.vml"/><Relationship Id="rId4" Type="http://schemas.openxmlformats.org/officeDocument/2006/relationships/image" Target="../media/image69.emf"/></Relationships>
</file>

<file path=ppt/slides/_rels/slide84.xml.rels><?xml version="1.0" encoding="UTF-8" standalone="yes"?>
<Relationships xmlns="http://schemas.openxmlformats.org/package/2006/relationships"><Relationship Id="rId3" Type="http://schemas.openxmlformats.org/officeDocument/2006/relationships/notesSlide" Target="../notesSlides/notesSlide73.xml"/><Relationship Id="rId2" Type="http://schemas.openxmlformats.org/officeDocument/2006/relationships/slideLayout" Target="../slideLayouts/slideLayout6.xml"/><Relationship Id="rId1" Type="http://schemas.openxmlformats.org/officeDocument/2006/relationships/vmlDrawing" Target="../drawings/vmlDrawing58.vml"/><Relationship Id="rId5" Type="http://schemas.openxmlformats.org/officeDocument/2006/relationships/image" Target="../media/image70.emf"/><Relationship Id="rId4" Type="http://schemas.openxmlformats.org/officeDocument/2006/relationships/oleObject" Target="../embeddings/oleObject59.bin"/></Relationships>
</file>

<file path=ppt/slides/_rels/slide85.xml.rels><?xml version="1.0" encoding="UTF-8" standalone="yes"?>
<Relationships xmlns="http://schemas.openxmlformats.org/package/2006/relationships"><Relationship Id="rId3" Type="http://schemas.openxmlformats.org/officeDocument/2006/relationships/notesSlide" Target="../notesSlides/notesSlide74.xml"/><Relationship Id="rId2" Type="http://schemas.openxmlformats.org/officeDocument/2006/relationships/slideLayout" Target="../slideLayouts/slideLayout6.xml"/><Relationship Id="rId1" Type="http://schemas.openxmlformats.org/officeDocument/2006/relationships/vmlDrawing" Target="../drawings/vmlDrawing59.vml"/><Relationship Id="rId5" Type="http://schemas.openxmlformats.org/officeDocument/2006/relationships/image" Target="../media/image71.emf"/><Relationship Id="rId4" Type="http://schemas.openxmlformats.org/officeDocument/2006/relationships/oleObject" Target="../embeddings/oleObject60.bin"/></Relationships>
</file>

<file path=ppt/slides/_rels/slide86.xml.rels><?xml version="1.0" encoding="UTF-8" standalone="yes"?>
<Relationships xmlns="http://schemas.openxmlformats.org/package/2006/relationships"><Relationship Id="rId3" Type="http://schemas.openxmlformats.org/officeDocument/2006/relationships/notesSlide" Target="../notesSlides/notesSlide75.xml"/><Relationship Id="rId2" Type="http://schemas.openxmlformats.org/officeDocument/2006/relationships/slideLayout" Target="../slideLayouts/slideLayout6.xml"/><Relationship Id="rId1" Type="http://schemas.openxmlformats.org/officeDocument/2006/relationships/vmlDrawing" Target="../drawings/vmlDrawing60.vml"/><Relationship Id="rId5" Type="http://schemas.openxmlformats.org/officeDocument/2006/relationships/image" Target="../media/image72.emf"/><Relationship Id="rId4" Type="http://schemas.openxmlformats.org/officeDocument/2006/relationships/oleObject" Target="../embeddings/oleObject61.bin"/></Relationships>
</file>

<file path=ppt/slides/_rels/slide87.xml.rels><?xml version="1.0" encoding="UTF-8" standalone="yes"?>
<Relationships xmlns="http://schemas.openxmlformats.org/package/2006/relationships"><Relationship Id="rId3" Type="http://schemas.openxmlformats.org/officeDocument/2006/relationships/notesSlide" Target="../notesSlides/notesSlide76.xml"/><Relationship Id="rId2" Type="http://schemas.openxmlformats.org/officeDocument/2006/relationships/slideLayout" Target="../slideLayouts/slideLayout6.xml"/><Relationship Id="rId1" Type="http://schemas.openxmlformats.org/officeDocument/2006/relationships/vmlDrawing" Target="../drawings/vmlDrawing61.vml"/><Relationship Id="rId5" Type="http://schemas.openxmlformats.org/officeDocument/2006/relationships/image" Target="../media/image73.emf"/><Relationship Id="rId4" Type="http://schemas.openxmlformats.org/officeDocument/2006/relationships/oleObject" Target="../embeddings/oleObject62.bin"/></Relationships>
</file>

<file path=ppt/slides/_rels/slide88.xml.rels><?xml version="1.0" encoding="UTF-8" standalone="yes"?>
<Relationships xmlns="http://schemas.openxmlformats.org/package/2006/relationships"><Relationship Id="rId3" Type="http://schemas.openxmlformats.org/officeDocument/2006/relationships/notesSlide" Target="../notesSlides/notesSlide77.xml"/><Relationship Id="rId2" Type="http://schemas.openxmlformats.org/officeDocument/2006/relationships/slideLayout" Target="../slideLayouts/slideLayout6.xml"/><Relationship Id="rId1" Type="http://schemas.openxmlformats.org/officeDocument/2006/relationships/vmlDrawing" Target="../drawings/vmlDrawing62.vml"/><Relationship Id="rId5" Type="http://schemas.openxmlformats.org/officeDocument/2006/relationships/image" Target="../media/image74.emf"/><Relationship Id="rId4" Type="http://schemas.openxmlformats.org/officeDocument/2006/relationships/oleObject" Target="../embeddings/oleObject63.bin"/></Relationships>
</file>

<file path=ppt/slides/_rels/slide8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7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5.xml"/><Relationship Id="rId1" Type="http://schemas.openxmlformats.org/officeDocument/2006/relationships/vmlDrawing" Target="../drawings/vmlDrawing6.vml"/><Relationship Id="rId6" Type="http://schemas.openxmlformats.org/officeDocument/2006/relationships/image" Target="../media/image9.emf"/><Relationship Id="rId5" Type="http://schemas.openxmlformats.org/officeDocument/2006/relationships/oleObject" Target="../embeddings/oleObject6.bin"/><Relationship Id="rId4" Type="http://schemas.openxmlformats.org/officeDocument/2006/relationships/notesSlide" Target="../notesSlides/notesSlide9.xml"/></Relationships>
</file>

<file path=ppt/slides/_rels/slide90.xml.rels><?xml version="1.0" encoding="UTF-8" standalone="yes"?>
<Relationships xmlns="http://schemas.openxmlformats.org/package/2006/relationships"><Relationship Id="rId3" Type="http://schemas.openxmlformats.org/officeDocument/2006/relationships/notesSlide" Target="../notesSlides/notesSlide79.xml"/><Relationship Id="rId2" Type="http://schemas.openxmlformats.org/officeDocument/2006/relationships/slideLayout" Target="../slideLayouts/slideLayout6.xml"/><Relationship Id="rId1" Type="http://schemas.openxmlformats.org/officeDocument/2006/relationships/vmlDrawing" Target="../drawings/vmlDrawing63.vml"/><Relationship Id="rId5" Type="http://schemas.openxmlformats.org/officeDocument/2006/relationships/image" Target="../media/image75.emf"/><Relationship Id="rId4" Type="http://schemas.openxmlformats.org/officeDocument/2006/relationships/oleObject" Target="../embeddings/oleObject64.bin"/></Relationships>
</file>

<file path=ppt/slides/_rels/slide91.xml.rels><?xml version="1.0" encoding="UTF-8" standalone="yes"?>
<Relationships xmlns="http://schemas.openxmlformats.org/package/2006/relationships"><Relationship Id="rId3" Type="http://schemas.openxmlformats.org/officeDocument/2006/relationships/notesSlide" Target="../notesSlides/notesSlide80.xml"/><Relationship Id="rId2" Type="http://schemas.openxmlformats.org/officeDocument/2006/relationships/slideLayout" Target="../slideLayouts/slideLayout6.xml"/><Relationship Id="rId1" Type="http://schemas.openxmlformats.org/officeDocument/2006/relationships/vmlDrawing" Target="../drawings/vmlDrawing64.vml"/><Relationship Id="rId5" Type="http://schemas.openxmlformats.org/officeDocument/2006/relationships/image" Target="../media/image76.emf"/><Relationship Id="rId4" Type="http://schemas.openxmlformats.org/officeDocument/2006/relationships/oleObject" Target="../embeddings/oleObject65.bin"/></Relationships>
</file>

<file path=ppt/slides/_rels/slide92.xml.rels><?xml version="1.0" encoding="UTF-8" standalone="yes"?>
<Relationships xmlns="http://schemas.openxmlformats.org/package/2006/relationships"><Relationship Id="rId3" Type="http://schemas.openxmlformats.org/officeDocument/2006/relationships/notesSlide" Target="../notesSlides/notesSlide81.xml"/><Relationship Id="rId2" Type="http://schemas.openxmlformats.org/officeDocument/2006/relationships/slideLayout" Target="../slideLayouts/slideLayout7.xml"/><Relationship Id="rId1" Type="http://schemas.openxmlformats.org/officeDocument/2006/relationships/vmlDrawing" Target="../drawings/vmlDrawing65.vml"/><Relationship Id="rId5" Type="http://schemas.openxmlformats.org/officeDocument/2006/relationships/image" Target="../media/image77.emf"/><Relationship Id="rId4" Type="http://schemas.openxmlformats.org/officeDocument/2006/relationships/oleObject" Target="../embeddings/oleObject66.bin"/></Relationships>
</file>

<file path=ppt/slides/_rels/slide93.xml.rels><?xml version="1.0" encoding="UTF-8" standalone="yes"?>
<Relationships xmlns="http://schemas.openxmlformats.org/package/2006/relationships"><Relationship Id="rId3" Type="http://schemas.openxmlformats.org/officeDocument/2006/relationships/notesSlide" Target="../notesSlides/notesSlide82.xml"/><Relationship Id="rId2" Type="http://schemas.openxmlformats.org/officeDocument/2006/relationships/slideLayout" Target="../slideLayouts/slideLayout7.xml"/><Relationship Id="rId1" Type="http://schemas.openxmlformats.org/officeDocument/2006/relationships/vmlDrawing" Target="../drawings/vmlDrawing66.vml"/><Relationship Id="rId5" Type="http://schemas.openxmlformats.org/officeDocument/2006/relationships/image" Target="../media/image78.emf"/><Relationship Id="rId4" Type="http://schemas.openxmlformats.org/officeDocument/2006/relationships/oleObject" Target="../embeddings/oleObject67.bin"/></Relationships>
</file>

<file path=ppt/slides/_rels/slide94.xml.rels><?xml version="1.0" encoding="UTF-8" standalone="yes"?>
<Relationships xmlns="http://schemas.openxmlformats.org/package/2006/relationships"><Relationship Id="rId3" Type="http://schemas.openxmlformats.org/officeDocument/2006/relationships/notesSlide" Target="../notesSlides/notesSlide83.xml"/><Relationship Id="rId2" Type="http://schemas.openxmlformats.org/officeDocument/2006/relationships/slideLayout" Target="../slideLayouts/slideLayout7.xml"/><Relationship Id="rId1" Type="http://schemas.openxmlformats.org/officeDocument/2006/relationships/vmlDrawing" Target="../drawings/vmlDrawing67.vml"/><Relationship Id="rId6" Type="http://schemas.openxmlformats.org/officeDocument/2006/relationships/image" Target="../media/image80.png"/><Relationship Id="rId5" Type="http://schemas.openxmlformats.org/officeDocument/2006/relationships/image" Target="../media/image79.emf"/><Relationship Id="rId4" Type="http://schemas.openxmlformats.org/officeDocument/2006/relationships/oleObject" Target="../embeddings/oleObject68.bin"/></Relationships>
</file>

<file path=ppt/slides/_rels/slide95.xml.rels><?xml version="1.0" encoding="UTF-8" standalone="yes"?>
<Relationships xmlns="http://schemas.openxmlformats.org/package/2006/relationships"><Relationship Id="rId3" Type="http://schemas.openxmlformats.org/officeDocument/2006/relationships/notesSlide" Target="../notesSlides/notesSlide84.xml"/><Relationship Id="rId2" Type="http://schemas.openxmlformats.org/officeDocument/2006/relationships/slideLayout" Target="../slideLayouts/slideLayout7.xml"/><Relationship Id="rId1" Type="http://schemas.openxmlformats.org/officeDocument/2006/relationships/vmlDrawing" Target="../drawings/vmlDrawing68.vml"/><Relationship Id="rId5" Type="http://schemas.openxmlformats.org/officeDocument/2006/relationships/image" Target="../media/image81.emf"/><Relationship Id="rId4" Type="http://schemas.openxmlformats.org/officeDocument/2006/relationships/oleObject" Target="../embeddings/oleObject69.bin"/></Relationships>
</file>

<file path=ppt/slides/_rels/slide96.xml.rels><?xml version="1.0" encoding="UTF-8" standalone="yes"?>
<Relationships xmlns="http://schemas.openxmlformats.org/package/2006/relationships"><Relationship Id="rId3" Type="http://schemas.openxmlformats.org/officeDocument/2006/relationships/oleObject" Target="../embeddings/oleObject70.bin"/><Relationship Id="rId2" Type="http://schemas.openxmlformats.org/officeDocument/2006/relationships/slideLayout" Target="../slideLayouts/slideLayout12.xml"/><Relationship Id="rId1" Type="http://schemas.openxmlformats.org/officeDocument/2006/relationships/vmlDrawing" Target="../drawings/vmlDrawing69.vml"/><Relationship Id="rId4" Type="http://schemas.openxmlformats.org/officeDocument/2006/relationships/image" Target="../media/image82.emf"/></Relationships>
</file>

<file path=ppt/slides/_rels/slide97.xml.rels><?xml version="1.0" encoding="UTF-8" standalone="yes"?>
<Relationships xmlns="http://schemas.openxmlformats.org/package/2006/relationships"><Relationship Id="rId3" Type="http://schemas.openxmlformats.org/officeDocument/2006/relationships/notesSlide" Target="../notesSlides/notesSlide85.xml"/><Relationship Id="rId2" Type="http://schemas.openxmlformats.org/officeDocument/2006/relationships/slideLayout" Target="../slideLayouts/slideLayout7.xml"/><Relationship Id="rId1" Type="http://schemas.openxmlformats.org/officeDocument/2006/relationships/vmlDrawing" Target="../drawings/vmlDrawing70.vml"/><Relationship Id="rId5" Type="http://schemas.openxmlformats.org/officeDocument/2006/relationships/image" Target="../media/image83.emf"/><Relationship Id="rId4" Type="http://schemas.openxmlformats.org/officeDocument/2006/relationships/oleObject" Target="../embeddings/oleObject71.bin"/></Relationships>
</file>

<file path=ppt/slides/_rels/slide98.xml.rels><?xml version="1.0" encoding="UTF-8" standalone="yes"?>
<Relationships xmlns="http://schemas.openxmlformats.org/package/2006/relationships"><Relationship Id="rId3" Type="http://schemas.openxmlformats.org/officeDocument/2006/relationships/notesSlide" Target="../notesSlides/notesSlide86.xml"/><Relationship Id="rId2" Type="http://schemas.openxmlformats.org/officeDocument/2006/relationships/slideLayout" Target="../slideLayouts/slideLayout7.xml"/><Relationship Id="rId1" Type="http://schemas.openxmlformats.org/officeDocument/2006/relationships/vmlDrawing" Target="../drawings/vmlDrawing71.vml"/><Relationship Id="rId5" Type="http://schemas.openxmlformats.org/officeDocument/2006/relationships/image" Target="../media/image84.emf"/><Relationship Id="rId4" Type="http://schemas.openxmlformats.org/officeDocument/2006/relationships/oleObject" Target="../embeddings/oleObject72.bin"/></Relationships>
</file>

<file path=ppt/slides/_rels/slide99.xml.rels><?xml version="1.0" encoding="UTF-8" standalone="yes"?>
<Relationships xmlns="http://schemas.openxmlformats.org/package/2006/relationships"><Relationship Id="rId3" Type="http://schemas.openxmlformats.org/officeDocument/2006/relationships/notesSlide" Target="../notesSlides/notesSlide87.xml"/><Relationship Id="rId2" Type="http://schemas.openxmlformats.org/officeDocument/2006/relationships/slideLayout" Target="../slideLayouts/slideLayout7.xml"/><Relationship Id="rId1" Type="http://schemas.openxmlformats.org/officeDocument/2006/relationships/vmlDrawing" Target="../drawings/vmlDrawing72.vml"/><Relationship Id="rId5" Type="http://schemas.openxmlformats.org/officeDocument/2006/relationships/image" Target="../media/image85.emf"/><Relationship Id="rId4" Type="http://schemas.openxmlformats.org/officeDocument/2006/relationships/oleObject" Target="../embeddings/oleObject73.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ctrTitle"/>
          </p:nvPr>
        </p:nvSpPr>
        <p:spPr>
          <a:xfrm>
            <a:off x="0" y="2347142"/>
            <a:ext cx="9104313" cy="1714315"/>
          </a:xfrm>
          <a:ln/>
        </p:spPr>
        <p:txBody>
          <a:bodyPr/>
          <a:lstStyle/>
          <a:p>
            <a:r>
              <a:rPr lang="en-US" sz="4400" dirty="0" smtClean="0"/>
              <a:t>Overview &amp; Outlook for the</a:t>
            </a:r>
            <a:br>
              <a:rPr lang="en-US" sz="4400" dirty="0" smtClean="0"/>
            </a:br>
            <a:r>
              <a:rPr lang="en-US" sz="4400" dirty="0" smtClean="0"/>
              <a:t>P/C Insurance Industry:</a:t>
            </a:r>
            <a:br>
              <a:rPr lang="en-US" sz="4400" dirty="0" smtClean="0"/>
            </a:br>
            <a:r>
              <a:rPr lang="en-US" sz="3600" i="1" dirty="0" smtClean="0"/>
              <a:t>Trends, Challenges &amp; Opportunities</a:t>
            </a:r>
            <a:endParaRPr lang="en-US" sz="3400" i="1" dirty="0">
              <a:solidFill>
                <a:srgbClr val="00B0F0"/>
              </a:solidFill>
            </a:endParaRPr>
          </a:p>
        </p:txBody>
      </p:sp>
      <p:sp>
        <p:nvSpPr>
          <p:cNvPr id="94211" name="Rectangle 3"/>
          <p:cNvSpPr>
            <a:spLocks noGrp="1" noChangeArrowheads="1"/>
          </p:cNvSpPr>
          <p:nvPr>
            <p:ph type="subTitle" idx="1"/>
          </p:nvPr>
        </p:nvSpPr>
        <p:spPr>
          <a:xfrm>
            <a:off x="95864" y="4213420"/>
            <a:ext cx="8952271" cy="1640449"/>
          </a:xfrm>
        </p:spPr>
        <p:txBody>
          <a:bodyPr/>
          <a:lstStyle/>
          <a:p>
            <a:pPr>
              <a:lnSpc>
                <a:spcPct val="80000"/>
              </a:lnSpc>
            </a:pPr>
            <a:r>
              <a:rPr lang="en-US" dirty="0" smtClean="0"/>
              <a:t>Independent Insurance Agents of Westchester County</a:t>
            </a:r>
          </a:p>
          <a:p>
            <a:pPr>
              <a:lnSpc>
                <a:spcPct val="80000"/>
              </a:lnSpc>
            </a:pPr>
            <a:r>
              <a:rPr lang="en-US" dirty="0" smtClean="0"/>
              <a:t>Tarrytown, NY</a:t>
            </a:r>
          </a:p>
          <a:p>
            <a:pPr>
              <a:lnSpc>
                <a:spcPct val="80000"/>
              </a:lnSpc>
            </a:pPr>
            <a:r>
              <a:rPr lang="en-US" dirty="0" smtClean="0"/>
              <a:t>March 5, 2015</a:t>
            </a:r>
          </a:p>
          <a:p>
            <a:pPr>
              <a:lnSpc>
                <a:spcPct val="80000"/>
              </a:lnSpc>
            </a:pPr>
            <a:r>
              <a:rPr lang="en-US" sz="2400" i="1" dirty="0" smtClean="0">
                <a:solidFill>
                  <a:srgbClr val="C00000"/>
                </a:solidFill>
              </a:rPr>
              <a:t>Download at www.iii.org/presentations</a:t>
            </a:r>
          </a:p>
        </p:txBody>
      </p:sp>
      <p:sp>
        <p:nvSpPr>
          <p:cNvPr id="94212" name="Rectangle 3"/>
          <p:cNvSpPr txBox="1">
            <a:spLocks noChangeArrowheads="1"/>
          </p:cNvSpPr>
          <p:nvPr/>
        </p:nvSpPr>
        <p:spPr bwMode="gray">
          <a:xfrm>
            <a:off x="0" y="5886450"/>
            <a:ext cx="9144000" cy="971550"/>
          </a:xfrm>
          <a:prstGeom prst="rect">
            <a:avLst/>
          </a:prstGeom>
          <a:noFill/>
          <a:ln w="9525" algn="ctr">
            <a:noFill/>
            <a:miter lim="800000"/>
            <a:headEnd/>
            <a:tailEnd/>
          </a:ln>
        </p:spPr>
        <p:txBody>
          <a:bodyPr lIns="45720" rIns="45720">
            <a:spAutoFit/>
          </a:bodyPr>
          <a:lstStyle/>
          <a:p>
            <a:pPr algn="ctr" eaLnBrk="0" hangingPunct="0">
              <a:lnSpc>
                <a:spcPct val="90000"/>
              </a:lnSpc>
              <a:spcBef>
                <a:spcPct val="25000"/>
              </a:spcBef>
              <a:buClr>
                <a:schemeClr val="accent1"/>
              </a:buClr>
              <a:buFont typeface="Wingdings" pitchFamily="2" charset="2"/>
              <a:buNone/>
            </a:pPr>
            <a:r>
              <a:rPr lang="en-US" b="1" dirty="0">
                <a:solidFill>
                  <a:schemeClr val="bg2"/>
                </a:solidFill>
              </a:rPr>
              <a:t>Robert P. Hartwig, Ph.D., CPCU, President &amp; Economist</a:t>
            </a:r>
          </a:p>
          <a:p>
            <a:pPr algn="ctr" eaLnBrk="0" hangingPunct="0">
              <a:lnSpc>
                <a:spcPct val="90000"/>
              </a:lnSpc>
              <a:spcBef>
                <a:spcPct val="25000"/>
              </a:spcBef>
              <a:buClr>
                <a:schemeClr val="accent1"/>
              </a:buClr>
            </a:pPr>
            <a:r>
              <a:rPr lang="en-US" b="1" dirty="0">
                <a:solidFill>
                  <a:schemeClr val="bg2"/>
                </a:solidFill>
                <a:sym typeface="Symbol" pitchFamily="18" charset="2"/>
              </a:rPr>
              <a:t>Insurance Information Institute  110 William Street  New York, NY 10038</a:t>
            </a:r>
          </a:p>
          <a:p>
            <a:pPr algn="ctr" eaLnBrk="0" hangingPunct="0">
              <a:lnSpc>
                <a:spcPct val="90000"/>
              </a:lnSpc>
              <a:spcBef>
                <a:spcPct val="25000"/>
              </a:spcBef>
              <a:buClr>
                <a:schemeClr val="accent1"/>
              </a:buClr>
            </a:pPr>
            <a:r>
              <a:rPr lang="en-US" b="1" dirty="0">
                <a:solidFill>
                  <a:schemeClr val="bg1"/>
                </a:solidFill>
                <a:sym typeface="Symbol" pitchFamily="18" charset="2"/>
              </a:rPr>
              <a:t>Tel: 212.346.5520  Cell: 917.453.1885  bobh@iii.org  www.iii.org</a:t>
            </a:r>
          </a:p>
        </p:txBody>
      </p:sp>
    </p:spTree>
    <p:extLst>
      <p:ext uri="{BB962C8B-B14F-4D97-AF65-F5344CB8AC3E}">
        <p14:creationId xmlns:p14="http://schemas.microsoft.com/office/powerpoint/2010/main" val="2830093402"/>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graphicFrame>
        <p:nvGraphicFramePr>
          <p:cNvPr id="16386" name="Object 2"/>
          <p:cNvGraphicFramePr>
            <a:graphicFrameLocks noChangeAspect="1"/>
          </p:cNvGraphicFramePr>
          <p:nvPr>
            <p:extLst>
              <p:ext uri="{D42A27DB-BD31-4B8C-83A1-F6EECF244321}">
                <p14:modId xmlns:p14="http://schemas.microsoft.com/office/powerpoint/2010/main" val="2749583155"/>
              </p:ext>
            </p:extLst>
          </p:nvPr>
        </p:nvGraphicFramePr>
        <p:xfrm>
          <a:off x="-170223" y="1155700"/>
          <a:ext cx="8915401" cy="5889625"/>
        </p:xfrm>
        <a:graphic>
          <a:graphicData uri="http://schemas.openxmlformats.org/presentationml/2006/ole">
            <mc:AlternateContent xmlns:mc="http://schemas.openxmlformats.org/markup-compatibility/2006">
              <mc:Choice xmlns:v="urn:schemas-microsoft-com:vml" Requires="v">
                <p:oleObj spid="_x0000_s28138551" name="Chart" r:id="rId5" imgW="5505541" imgH="3676719" progId="MSGraph.Chart.8">
                  <p:embed followColorScheme="full"/>
                </p:oleObj>
              </mc:Choice>
              <mc:Fallback>
                <p:oleObj name="Chart" r:id="rId5" imgW="5505541" imgH="3676719" progId="MSGraph.Chart.8">
                  <p:embed followColorScheme="full"/>
                  <p:pic>
                    <p:nvPicPr>
                      <p:cNvPr id="0" name=""/>
                      <p:cNvPicPr>
                        <a:picLocks noChangeAspect="1" noChangeArrowheads="1"/>
                      </p:cNvPicPr>
                      <p:nvPr/>
                    </p:nvPicPr>
                    <p:blipFill>
                      <a:blip r:embed="rId6"/>
                      <a:srcRect/>
                      <a:stretch>
                        <a:fillRect/>
                      </a:stretch>
                    </p:blipFill>
                    <p:spPr bwMode="auto">
                      <a:xfrm>
                        <a:off x="-170223" y="1155700"/>
                        <a:ext cx="8915401" cy="588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6390" name="AutoShape 7"/>
          <p:cNvSpPr>
            <a:spLocks noChangeArrowheads="1"/>
          </p:cNvSpPr>
          <p:nvPr/>
        </p:nvSpPr>
        <p:spPr bwMode="auto">
          <a:xfrm>
            <a:off x="799729" y="1522892"/>
            <a:ext cx="1567439" cy="692666"/>
          </a:xfrm>
          <a:prstGeom prst="wedgeRectCallout">
            <a:avLst>
              <a:gd name="adj1" fmla="val -34073"/>
              <a:gd name="adj2" fmla="val 94894"/>
            </a:avLst>
          </a:prstGeom>
          <a:solidFill>
            <a:srgbClr val="00FF00"/>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dirty="0" smtClean="0">
                <a:solidFill>
                  <a:srgbClr val="000000"/>
                </a:solidFill>
              </a:rPr>
              <a:t>Economic Shocks, Inflation:</a:t>
            </a:r>
          </a:p>
          <a:p>
            <a:pPr algn="ctr"/>
            <a:r>
              <a:rPr lang="en-US" sz="1200" b="1" dirty="0" smtClean="0">
                <a:solidFill>
                  <a:srgbClr val="000000"/>
                </a:solidFill>
              </a:rPr>
              <a:t>1976: 22.2%</a:t>
            </a:r>
            <a:endParaRPr lang="en-US" sz="1000" dirty="0">
              <a:solidFill>
                <a:srgbClr val="000000"/>
              </a:solidFill>
            </a:endParaRPr>
          </a:p>
        </p:txBody>
      </p:sp>
      <p:sp>
        <p:nvSpPr>
          <p:cNvPr id="16395" name="AutoShape 12"/>
          <p:cNvSpPr>
            <a:spLocks noChangeArrowheads="1"/>
          </p:cNvSpPr>
          <p:nvPr/>
        </p:nvSpPr>
        <p:spPr bwMode="auto">
          <a:xfrm>
            <a:off x="3218190" y="2000295"/>
            <a:ext cx="1299912" cy="432267"/>
          </a:xfrm>
          <a:prstGeom prst="wedgeRectCallout">
            <a:avLst>
              <a:gd name="adj1" fmla="val -63451"/>
              <a:gd name="adj2" fmla="val -67846"/>
            </a:avLst>
          </a:prstGeom>
          <a:solidFill>
            <a:srgbClr val="00FF00"/>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dirty="0" smtClean="0">
                <a:solidFill>
                  <a:srgbClr val="000000"/>
                </a:solidFill>
              </a:rPr>
              <a:t>Tort Crisis</a:t>
            </a:r>
          </a:p>
          <a:p>
            <a:pPr algn="ctr"/>
            <a:r>
              <a:rPr lang="en-US" sz="1200" b="1" dirty="0" smtClean="0">
                <a:solidFill>
                  <a:srgbClr val="000000"/>
                </a:solidFill>
              </a:rPr>
              <a:t>1986: 30.5%</a:t>
            </a:r>
            <a:endParaRPr lang="en-US" sz="1000" dirty="0">
              <a:solidFill>
                <a:srgbClr val="000000"/>
              </a:solidFill>
            </a:endParaRPr>
          </a:p>
        </p:txBody>
      </p:sp>
      <p:sp>
        <p:nvSpPr>
          <p:cNvPr id="16396" name="AutoShape 13"/>
          <p:cNvSpPr>
            <a:spLocks noChangeArrowheads="1"/>
          </p:cNvSpPr>
          <p:nvPr/>
        </p:nvSpPr>
        <p:spPr bwMode="auto">
          <a:xfrm>
            <a:off x="6615538" y="2480106"/>
            <a:ext cx="1113186" cy="460880"/>
          </a:xfrm>
          <a:prstGeom prst="wedgeRectCallout">
            <a:avLst>
              <a:gd name="adj1" fmla="val -85272"/>
              <a:gd name="adj2" fmla="val -22454"/>
            </a:avLst>
          </a:prstGeom>
          <a:solidFill>
            <a:srgbClr val="00FF00"/>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dirty="0" smtClean="0">
                <a:solidFill>
                  <a:srgbClr val="000000"/>
                </a:solidFill>
              </a:rPr>
              <a:t>Post-9/11</a:t>
            </a:r>
          </a:p>
          <a:p>
            <a:pPr algn="ctr"/>
            <a:r>
              <a:rPr lang="en-US" sz="1200" b="1" dirty="0" smtClean="0">
                <a:solidFill>
                  <a:srgbClr val="000000"/>
                </a:solidFill>
              </a:rPr>
              <a:t>2002: 22.4%</a:t>
            </a:r>
            <a:endParaRPr lang="en-US" sz="1000" dirty="0">
              <a:solidFill>
                <a:srgbClr val="000000"/>
              </a:solidFill>
            </a:endParaRPr>
          </a:p>
        </p:txBody>
      </p:sp>
      <p:sp>
        <p:nvSpPr>
          <p:cNvPr id="16403" name="AutoShape 20"/>
          <p:cNvSpPr>
            <a:spLocks noChangeArrowheads="1"/>
          </p:cNvSpPr>
          <p:nvPr/>
        </p:nvSpPr>
        <p:spPr bwMode="auto">
          <a:xfrm>
            <a:off x="6031774" y="5161585"/>
            <a:ext cx="1037547" cy="638895"/>
          </a:xfrm>
          <a:prstGeom prst="wedgeRectCallout">
            <a:avLst>
              <a:gd name="adj1" fmla="val 76214"/>
              <a:gd name="adj2" fmla="val -17626"/>
            </a:avLst>
          </a:prstGeom>
          <a:solidFill>
            <a:srgbClr val="FF3300">
              <a:alpha val="83136"/>
            </a:srgbClr>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dirty="0" smtClean="0">
                <a:solidFill>
                  <a:srgbClr val="000000"/>
                </a:solidFill>
              </a:rPr>
              <a:t>Great Recession:2009: -9.0%</a:t>
            </a:r>
            <a:endParaRPr lang="en-US" sz="1000" dirty="0">
              <a:solidFill>
                <a:srgbClr val="000000"/>
              </a:solidFill>
            </a:endParaRPr>
          </a:p>
        </p:txBody>
      </p:sp>
      <p:sp>
        <p:nvSpPr>
          <p:cNvPr id="16408" name="Rectangle 7"/>
          <p:cNvSpPr>
            <a:spLocks noChangeArrowheads="1"/>
          </p:cNvSpPr>
          <p:nvPr/>
        </p:nvSpPr>
        <p:spPr bwMode="black">
          <a:xfrm>
            <a:off x="185738" y="1155700"/>
            <a:ext cx="1023937" cy="22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defTabSz="114300">
              <a:defRPr>
                <a:solidFill>
                  <a:schemeClr val="tx1"/>
                </a:solidFill>
                <a:latin typeface="Arial" panose="020B0604020202020204" pitchFamily="34" charset="0"/>
                <a:cs typeface="Arial" panose="020B0604020202020204" pitchFamily="34" charset="0"/>
              </a:defRPr>
            </a:lvl1pPr>
            <a:lvl2pPr marL="742950" indent="-285750" defTabSz="114300">
              <a:defRPr>
                <a:solidFill>
                  <a:schemeClr val="tx1"/>
                </a:solidFill>
                <a:latin typeface="Arial" panose="020B0604020202020204" pitchFamily="34" charset="0"/>
                <a:cs typeface="Arial" panose="020B0604020202020204" pitchFamily="34" charset="0"/>
              </a:defRPr>
            </a:lvl2pPr>
            <a:lvl3pPr marL="1143000" indent="-228600" defTabSz="114300">
              <a:defRPr>
                <a:solidFill>
                  <a:schemeClr val="tx1"/>
                </a:solidFill>
                <a:latin typeface="Arial" panose="020B0604020202020204" pitchFamily="34" charset="0"/>
                <a:cs typeface="Arial" panose="020B0604020202020204" pitchFamily="34" charset="0"/>
              </a:defRPr>
            </a:lvl3pPr>
            <a:lvl4pPr marL="1600200" indent="-228600" defTabSz="114300">
              <a:defRPr>
                <a:solidFill>
                  <a:schemeClr val="tx1"/>
                </a:solidFill>
                <a:latin typeface="Arial" panose="020B0604020202020204" pitchFamily="34" charset="0"/>
                <a:cs typeface="Arial" panose="020B0604020202020204" pitchFamily="34" charset="0"/>
              </a:defRPr>
            </a:lvl4pPr>
            <a:lvl5pPr marL="2057400" indent="-228600" defTabSz="114300">
              <a:defRPr>
                <a:solidFill>
                  <a:schemeClr val="tx1"/>
                </a:solidFill>
                <a:latin typeface="Arial" panose="020B0604020202020204" pitchFamily="34" charset="0"/>
                <a:cs typeface="Arial" panose="020B0604020202020204" pitchFamily="34" charset="0"/>
              </a:defRPr>
            </a:lvl5pPr>
            <a:lvl6pPr marL="25146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90000"/>
              </a:lnSpc>
              <a:spcBef>
                <a:spcPct val="20000"/>
              </a:spcBef>
            </a:pPr>
            <a:r>
              <a:rPr lang="en-US" sz="1600" b="1">
                <a:solidFill>
                  <a:srgbClr val="225A7A"/>
                </a:solidFill>
              </a:rPr>
              <a:t>ROE</a:t>
            </a:r>
          </a:p>
        </p:txBody>
      </p:sp>
      <p:sp>
        <p:nvSpPr>
          <p:cNvPr id="29" name="AutoShape 8"/>
          <p:cNvSpPr>
            <a:spLocks noChangeArrowheads="1"/>
          </p:cNvSpPr>
          <p:nvPr/>
        </p:nvSpPr>
        <p:spPr bwMode="blackWhite">
          <a:xfrm>
            <a:off x="8129491" y="3490444"/>
            <a:ext cx="727671" cy="430787"/>
          </a:xfrm>
          <a:prstGeom prst="wedgeRectCallout">
            <a:avLst>
              <a:gd name="adj1" fmla="val -12519"/>
              <a:gd name="adj2" fmla="val 99655"/>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rgbClr val="FFFFFF"/>
              </a:buClr>
              <a:buFont typeface="Wingdings" pitchFamily="2" charset="2"/>
              <a:buNone/>
              <a:defRPr/>
            </a:pPr>
            <a:r>
              <a:rPr lang="en-US" sz="1200" b="1" dirty="0" smtClean="0">
                <a:solidFill>
                  <a:srgbClr val="FFFFFF"/>
                </a:solidFill>
              </a:rPr>
              <a:t>2014E 4.0%</a:t>
            </a:r>
            <a:endParaRPr lang="en-US" sz="1200" b="1" dirty="0">
              <a:solidFill>
                <a:srgbClr val="FFFFFF"/>
              </a:solidFill>
            </a:endParaRPr>
          </a:p>
        </p:txBody>
      </p:sp>
      <p:sp>
        <p:nvSpPr>
          <p:cNvPr id="21" name="Rectangle 3"/>
          <p:cNvSpPr txBox="1">
            <a:spLocks noChangeArrowheads="1"/>
          </p:cNvSpPr>
          <p:nvPr/>
        </p:nvSpPr>
        <p:spPr bwMode="black">
          <a:xfrm>
            <a:off x="42356" y="-184830"/>
            <a:ext cx="8193014" cy="1143000"/>
          </a:xfrm>
          <a:prstGeom prst="rect">
            <a:avLst/>
          </a:prstGeom>
          <a:noFill/>
          <a:ln w="9525">
            <a:noFill/>
            <a:miter lim="800000"/>
            <a:headEnd/>
            <a:tailEnd/>
          </a:ln>
        </p:spPr>
        <p:txBody>
          <a:bodyPr vert="horz" wrap="square" lIns="45720" tIns="45720" rIns="45720" bIns="45720" numCol="1" rtlCol="0" anchor="ctr" anchorCtr="0" compatLnSpc="1">
            <a:prstTxWarp prst="textNoShape">
              <a:avLst/>
            </a:prstTxWarp>
          </a:bodyPr>
          <a:lstStyle>
            <a:lvl1pPr algn="l" defTabSz="114300" rtl="0" eaLnBrk="0" fontAlgn="base" hangingPunct="0">
              <a:lnSpc>
                <a:spcPct val="90000"/>
              </a:lnSpc>
              <a:spcBef>
                <a:spcPct val="0"/>
              </a:spcBef>
              <a:spcAft>
                <a:spcPct val="0"/>
              </a:spcAft>
              <a:defRPr sz="3000" b="1">
                <a:solidFill>
                  <a:srgbClr val="225A7A"/>
                </a:solidFill>
                <a:latin typeface="Arial" charset="0"/>
                <a:ea typeface="+mj-ea"/>
                <a:cs typeface="+mj-cs"/>
              </a:defRPr>
            </a:lvl1pPr>
            <a:lvl2pPr algn="l" defTabSz="114300" rtl="0" eaLnBrk="0" fontAlgn="base" hangingPunct="0">
              <a:lnSpc>
                <a:spcPct val="90000"/>
              </a:lnSpc>
              <a:spcBef>
                <a:spcPct val="0"/>
              </a:spcBef>
              <a:spcAft>
                <a:spcPct val="0"/>
              </a:spcAft>
              <a:defRPr sz="3000" b="1">
                <a:solidFill>
                  <a:srgbClr val="225A7A"/>
                </a:solidFill>
                <a:latin typeface="Arial"/>
              </a:defRPr>
            </a:lvl2pPr>
            <a:lvl3pPr algn="l" defTabSz="114300" rtl="0" eaLnBrk="0" fontAlgn="base" hangingPunct="0">
              <a:lnSpc>
                <a:spcPct val="90000"/>
              </a:lnSpc>
              <a:spcBef>
                <a:spcPct val="0"/>
              </a:spcBef>
              <a:spcAft>
                <a:spcPct val="0"/>
              </a:spcAft>
              <a:defRPr sz="3000" b="1">
                <a:solidFill>
                  <a:srgbClr val="225A7A"/>
                </a:solidFill>
                <a:latin typeface="Arial"/>
              </a:defRPr>
            </a:lvl3pPr>
            <a:lvl4pPr algn="l" defTabSz="114300" rtl="0" eaLnBrk="0" fontAlgn="base" hangingPunct="0">
              <a:lnSpc>
                <a:spcPct val="90000"/>
              </a:lnSpc>
              <a:spcBef>
                <a:spcPct val="0"/>
              </a:spcBef>
              <a:spcAft>
                <a:spcPct val="0"/>
              </a:spcAft>
              <a:defRPr sz="3000" b="1">
                <a:solidFill>
                  <a:srgbClr val="225A7A"/>
                </a:solidFill>
                <a:latin typeface="Arial"/>
              </a:defRPr>
            </a:lvl4pPr>
            <a:lvl5pPr algn="l" defTabSz="114300" rtl="0" eaLnBrk="0" fontAlgn="base" hangingPunct="0">
              <a:lnSpc>
                <a:spcPct val="90000"/>
              </a:lnSpc>
              <a:spcBef>
                <a:spcPct val="0"/>
              </a:spcBef>
              <a:spcAft>
                <a:spcPct val="0"/>
              </a:spcAft>
              <a:defRPr sz="3000" b="1">
                <a:solidFill>
                  <a:srgbClr val="225A7A"/>
                </a:solidFill>
                <a:latin typeface="Arial"/>
              </a:defRPr>
            </a:lvl5pPr>
            <a:lvl6pPr marL="457200" algn="l" fontAlgn="base">
              <a:spcBef>
                <a:spcPct val="0"/>
              </a:spcBef>
              <a:spcAft>
                <a:spcPct val="0"/>
              </a:spcAft>
              <a:defRPr sz="3200">
                <a:solidFill>
                  <a:schemeClr val="bg1">
                    <a:alpha val="100000"/>
                  </a:schemeClr>
                </a:solidFill>
                <a:latin typeface="Arial"/>
              </a:defRPr>
            </a:lvl6pPr>
            <a:lvl7pPr marL="914400" algn="l" fontAlgn="base">
              <a:spcBef>
                <a:spcPct val="0"/>
              </a:spcBef>
              <a:spcAft>
                <a:spcPct val="0"/>
              </a:spcAft>
              <a:defRPr sz="3200">
                <a:solidFill>
                  <a:schemeClr val="bg1">
                    <a:alpha val="100000"/>
                  </a:schemeClr>
                </a:solidFill>
                <a:latin typeface="Arial"/>
              </a:defRPr>
            </a:lvl7pPr>
            <a:lvl8pPr marL="1371600" algn="l" fontAlgn="base">
              <a:spcBef>
                <a:spcPct val="0"/>
              </a:spcBef>
              <a:spcAft>
                <a:spcPct val="0"/>
              </a:spcAft>
              <a:defRPr sz="3200">
                <a:solidFill>
                  <a:schemeClr val="bg1">
                    <a:alpha val="100000"/>
                  </a:schemeClr>
                </a:solidFill>
                <a:latin typeface="Arial"/>
              </a:defRPr>
            </a:lvl8pPr>
            <a:lvl9pPr marL="1828800" algn="l" fontAlgn="base">
              <a:spcBef>
                <a:spcPct val="0"/>
              </a:spcBef>
              <a:spcAft>
                <a:spcPct val="0"/>
              </a:spcAft>
              <a:defRPr sz="3200">
                <a:solidFill>
                  <a:schemeClr val="bg1">
                    <a:alpha val="100000"/>
                  </a:schemeClr>
                </a:solidFill>
                <a:latin typeface="Arial"/>
              </a:defRPr>
            </a:lvl9pPr>
          </a:lstStyle>
          <a:p>
            <a:r>
              <a:rPr lang="en-US" sz="2700" kern="0" dirty="0" smtClean="0">
                <a:latin typeface="Arial" panose="020B0604020202020204" pitchFamily="34" charset="0"/>
              </a:rPr>
              <a:t>Commercial Lines NPW Premium Growth:</a:t>
            </a:r>
          </a:p>
          <a:p>
            <a:r>
              <a:rPr lang="en-US" sz="2700" kern="0" dirty="0" smtClean="0">
                <a:latin typeface="Arial" panose="020B0604020202020204" pitchFamily="34" charset="0"/>
              </a:rPr>
              <a:t>1975 – 2014E</a:t>
            </a:r>
          </a:p>
        </p:txBody>
      </p:sp>
      <p:sp>
        <p:nvSpPr>
          <p:cNvPr id="24" name="AutoShape 6"/>
          <p:cNvSpPr>
            <a:spLocks noChangeArrowheads="1"/>
          </p:cNvSpPr>
          <p:nvPr/>
        </p:nvSpPr>
        <p:spPr bwMode="auto">
          <a:xfrm>
            <a:off x="990500" y="4941381"/>
            <a:ext cx="1160517" cy="440407"/>
          </a:xfrm>
          <a:prstGeom prst="wedgeRectCallout">
            <a:avLst>
              <a:gd name="adj1" fmla="val 36802"/>
              <a:gd name="adj2" fmla="val -124201"/>
            </a:avLst>
          </a:prstGeom>
          <a:solidFill>
            <a:srgbClr val="FF3300">
              <a:alpha val="83136"/>
            </a:srgbClr>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dirty="0" smtClean="0">
                <a:solidFill>
                  <a:srgbClr val="000000"/>
                </a:solidFill>
              </a:rPr>
              <a:t>Recessions:</a:t>
            </a:r>
          </a:p>
          <a:p>
            <a:pPr algn="ctr"/>
            <a:r>
              <a:rPr lang="en-US" sz="1200" b="1" dirty="0" smtClean="0">
                <a:solidFill>
                  <a:srgbClr val="000000"/>
                </a:solidFill>
              </a:rPr>
              <a:t>1982: 1.1% </a:t>
            </a:r>
            <a:endParaRPr lang="en-US" sz="1000" dirty="0">
              <a:solidFill>
                <a:srgbClr val="000000"/>
              </a:solidFill>
            </a:endParaRPr>
          </a:p>
        </p:txBody>
      </p:sp>
      <p:sp>
        <p:nvSpPr>
          <p:cNvPr id="32" name="AutoShape 6"/>
          <p:cNvSpPr>
            <a:spLocks noChangeArrowheads="1"/>
          </p:cNvSpPr>
          <p:nvPr/>
        </p:nvSpPr>
        <p:spPr bwMode="blackWhite">
          <a:xfrm>
            <a:off x="4397829" y="1155700"/>
            <a:ext cx="2774302" cy="739990"/>
          </a:xfrm>
          <a:prstGeom prst="wedgeRectCallout">
            <a:avLst>
              <a:gd name="adj1" fmla="val 35171"/>
              <a:gd name="adj2" fmla="val 108664"/>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200" b="1" dirty="0" smtClean="0">
                <a:solidFill>
                  <a:schemeClr val="bg1"/>
                </a:solidFill>
                <a:cs typeface="+mn-cs"/>
              </a:rPr>
              <a:t>Commercial lines is prone to more cyclical volatility that personal lines.  Recently, growth has stabilized in the 4% to 5% range.</a:t>
            </a:r>
            <a:endParaRPr lang="en-US" sz="1200" b="1" dirty="0">
              <a:solidFill>
                <a:schemeClr val="bg1"/>
              </a:solidFill>
              <a:cs typeface="+mn-cs"/>
            </a:endParaRPr>
          </a:p>
        </p:txBody>
      </p:sp>
      <p:sp>
        <p:nvSpPr>
          <p:cNvPr id="26" name="AutoShape 6"/>
          <p:cNvSpPr>
            <a:spLocks noChangeArrowheads="1"/>
          </p:cNvSpPr>
          <p:nvPr/>
        </p:nvSpPr>
        <p:spPr bwMode="blackWhite">
          <a:xfrm>
            <a:off x="4644060" y="3006739"/>
            <a:ext cx="1001490" cy="590645"/>
          </a:xfrm>
          <a:prstGeom prst="wedgeRectCallout">
            <a:avLst>
              <a:gd name="adj1" fmla="val 824"/>
              <a:gd name="adj2" fmla="val 10162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050" b="1" dirty="0" smtClean="0">
                <a:solidFill>
                  <a:schemeClr val="bg1"/>
                </a:solidFill>
                <a:cs typeface="+mn-cs"/>
              </a:rPr>
              <a:t>1988-2000: Period of inter-cycle stability</a:t>
            </a:r>
            <a:endParaRPr lang="en-US" sz="1050" b="1" dirty="0">
              <a:solidFill>
                <a:schemeClr val="bg1"/>
              </a:solidFill>
              <a:cs typeface="+mn-cs"/>
            </a:endParaRPr>
          </a:p>
        </p:txBody>
      </p:sp>
      <p:sp>
        <p:nvSpPr>
          <p:cNvPr id="34" name="AutoShape 6"/>
          <p:cNvSpPr>
            <a:spLocks noChangeArrowheads="1"/>
          </p:cNvSpPr>
          <p:nvPr/>
        </p:nvSpPr>
        <p:spPr bwMode="blackWhite">
          <a:xfrm>
            <a:off x="7856497" y="4457239"/>
            <a:ext cx="922303" cy="1118970"/>
          </a:xfrm>
          <a:prstGeom prst="wedgeRectCallout">
            <a:avLst>
              <a:gd name="adj1" fmla="val -7674"/>
              <a:gd name="adj2" fmla="val -64144"/>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050" b="1" dirty="0" smtClean="0">
                <a:solidFill>
                  <a:schemeClr val="bg1"/>
                </a:solidFill>
                <a:cs typeface="+mn-cs"/>
              </a:rPr>
              <a:t>2010-20XX? Post-recession period of stable growth?</a:t>
            </a:r>
            <a:endParaRPr lang="en-US" sz="1050" b="1" dirty="0">
              <a:solidFill>
                <a:schemeClr val="bg1"/>
              </a:solidFill>
              <a:cs typeface="+mn-cs"/>
            </a:endParaRPr>
          </a:p>
        </p:txBody>
      </p:sp>
      <p:sp>
        <p:nvSpPr>
          <p:cNvPr id="19" name="Rectangle 4"/>
          <p:cNvSpPr>
            <a:spLocks noChangeArrowheads="1"/>
          </p:cNvSpPr>
          <p:nvPr/>
        </p:nvSpPr>
        <p:spPr bwMode="auto">
          <a:xfrm>
            <a:off x="78807" y="6336889"/>
            <a:ext cx="8249055" cy="431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sz="1100" dirty="0" smtClean="0">
                <a:solidFill>
                  <a:srgbClr val="000000"/>
                </a:solidFill>
              </a:rPr>
              <a:t>Note: Data include state funds beginning in 1998.</a:t>
            </a:r>
            <a:endParaRPr lang="en-US" sz="1100" dirty="0">
              <a:solidFill>
                <a:srgbClr val="000000"/>
              </a:solidFill>
            </a:endParaRPr>
          </a:p>
          <a:p>
            <a:r>
              <a:rPr lang="en-US" sz="1100" dirty="0">
                <a:solidFill>
                  <a:srgbClr val="000000"/>
                </a:solidFill>
              </a:rPr>
              <a:t>Source:  </a:t>
            </a:r>
            <a:r>
              <a:rPr lang="en-US" sz="1100" dirty="0" smtClean="0">
                <a:solidFill>
                  <a:srgbClr val="000000"/>
                </a:solidFill>
              </a:rPr>
              <a:t>A.M. Best; Insurance </a:t>
            </a:r>
            <a:r>
              <a:rPr lang="en-US" sz="1100" dirty="0">
                <a:solidFill>
                  <a:srgbClr val="000000"/>
                </a:solidFill>
              </a:rPr>
              <a:t>Information </a:t>
            </a:r>
            <a:r>
              <a:rPr lang="en-US" sz="1100" dirty="0" smtClean="0">
                <a:solidFill>
                  <a:srgbClr val="000000"/>
                </a:solidFill>
              </a:rPr>
              <a:t>Institute.</a:t>
            </a:r>
            <a:endParaRPr lang="en-US" sz="1100" dirty="0">
              <a:solidFill>
                <a:srgbClr val="000000"/>
              </a:solidFill>
            </a:endParaRPr>
          </a:p>
        </p:txBody>
      </p:sp>
      <p:sp>
        <p:nvSpPr>
          <p:cNvPr id="20" name="AutoShape 12"/>
          <p:cNvSpPr>
            <a:spLocks noChangeArrowheads="1"/>
          </p:cNvSpPr>
          <p:nvPr/>
        </p:nvSpPr>
        <p:spPr bwMode="auto">
          <a:xfrm>
            <a:off x="3232164" y="3087328"/>
            <a:ext cx="1299912" cy="610348"/>
          </a:xfrm>
          <a:prstGeom prst="wedgeRectCallout">
            <a:avLst>
              <a:gd name="adj1" fmla="val 33020"/>
              <a:gd name="adj2" fmla="val 77697"/>
            </a:avLst>
          </a:prstGeom>
          <a:solidFill>
            <a:srgbClr val="00FF00"/>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dirty="0" smtClean="0">
                <a:solidFill>
                  <a:srgbClr val="000000"/>
                </a:solidFill>
              </a:rPr>
              <a:t>Post-Hurricane Andrew Bump:</a:t>
            </a:r>
          </a:p>
          <a:p>
            <a:pPr algn="ctr"/>
            <a:r>
              <a:rPr lang="en-US" sz="1200" b="1" dirty="0" smtClean="0">
                <a:solidFill>
                  <a:srgbClr val="000000"/>
                </a:solidFill>
              </a:rPr>
              <a:t>1993: 6.3%</a:t>
            </a:r>
            <a:endParaRPr lang="en-US" sz="1000" dirty="0">
              <a:solidFill>
                <a:srgbClr val="000000"/>
              </a:solidFill>
            </a:endParaRPr>
          </a:p>
        </p:txBody>
      </p:sp>
      <p:sp>
        <p:nvSpPr>
          <p:cNvPr id="22" name="AutoShape 13"/>
          <p:cNvSpPr>
            <a:spLocks noChangeArrowheads="1"/>
          </p:cNvSpPr>
          <p:nvPr/>
        </p:nvSpPr>
        <p:spPr bwMode="auto">
          <a:xfrm>
            <a:off x="6743311" y="3087328"/>
            <a:ext cx="1113186" cy="633556"/>
          </a:xfrm>
          <a:prstGeom prst="wedgeRectCallout">
            <a:avLst>
              <a:gd name="adj1" fmla="val -35204"/>
              <a:gd name="adj2" fmla="val 66351"/>
            </a:avLst>
          </a:prstGeom>
          <a:solidFill>
            <a:srgbClr val="00FF00"/>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dirty="0" smtClean="0">
                <a:solidFill>
                  <a:srgbClr val="000000"/>
                </a:solidFill>
              </a:rPr>
              <a:t>Post Katrina Bump:</a:t>
            </a:r>
          </a:p>
          <a:p>
            <a:pPr algn="ctr"/>
            <a:r>
              <a:rPr lang="en-US" sz="1200" b="1" dirty="0" smtClean="0">
                <a:solidFill>
                  <a:srgbClr val="000000"/>
                </a:solidFill>
              </a:rPr>
              <a:t>2006: 7.7%</a:t>
            </a:r>
            <a:endParaRPr lang="en-US" sz="1000" dirty="0">
              <a:solidFill>
                <a:srgbClr val="000000"/>
              </a:solidFill>
            </a:endParaRPr>
          </a:p>
        </p:txBody>
      </p:sp>
    </p:spTree>
    <p:custDataLst>
      <p:tags r:id="rId2"/>
    </p:custDataLst>
    <p:extLst>
      <p:ext uri="{BB962C8B-B14F-4D97-AF65-F5344CB8AC3E}">
        <p14:creationId xmlns:p14="http://schemas.microsoft.com/office/powerpoint/2010/main" val="17947040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32"/>
                                        </p:tgtEl>
                                        <p:attrNameLst>
                                          <p:attrName>style.visibility</p:attrName>
                                        </p:attrNameLst>
                                      </p:cBhvr>
                                      <p:to>
                                        <p:strVal val="visible"/>
                                      </p:to>
                                    </p:set>
                                    <p:animEffect transition="in" filter="wipe(right)">
                                      <p:cBhvr>
                                        <p:cTn id="7" dur="500"/>
                                        <p:tgtEl>
                                          <p:spTgt spid="32"/>
                                        </p:tgtEl>
                                      </p:cBhvr>
                                    </p:animEffect>
                                  </p:childTnLst>
                                </p:cTn>
                              </p:par>
                            </p:childTnLst>
                          </p:cTn>
                        </p:par>
                        <p:par>
                          <p:cTn id="8" fill="hold">
                            <p:stCondLst>
                              <p:cond delay="1500"/>
                            </p:stCondLst>
                            <p:childTnLst>
                              <p:par>
                                <p:cTn id="9" presetID="22" presetClass="entr" presetSubtype="2" fill="hold" grpId="0" nodeType="afterEffect">
                                  <p:stCondLst>
                                    <p:cond delay="1000"/>
                                  </p:stCondLst>
                                  <p:childTnLst>
                                    <p:set>
                                      <p:cBhvr>
                                        <p:cTn id="10" dur="1" fill="hold">
                                          <p:stCondLst>
                                            <p:cond delay="0"/>
                                          </p:stCondLst>
                                        </p:cTn>
                                        <p:tgtEl>
                                          <p:spTgt spid="26"/>
                                        </p:tgtEl>
                                        <p:attrNameLst>
                                          <p:attrName>style.visibility</p:attrName>
                                        </p:attrNameLst>
                                      </p:cBhvr>
                                      <p:to>
                                        <p:strVal val="visible"/>
                                      </p:to>
                                    </p:set>
                                    <p:animEffect transition="in" filter="wipe(right)">
                                      <p:cBhvr>
                                        <p:cTn id="11" dur="500"/>
                                        <p:tgtEl>
                                          <p:spTgt spid="26"/>
                                        </p:tgtEl>
                                      </p:cBhvr>
                                    </p:animEffect>
                                  </p:childTnLst>
                                </p:cTn>
                              </p:par>
                            </p:childTnLst>
                          </p:cTn>
                        </p:par>
                        <p:par>
                          <p:cTn id="12" fill="hold">
                            <p:stCondLst>
                              <p:cond delay="3000"/>
                            </p:stCondLst>
                            <p:childTnLst>
                              <p:par>
                                <p:cTn id="13" presetID="22" presetClass="entr" presetSubtype="2" fill="hold" grpId="0" nodeType="afterEffect">
                                  <p:stCondLst>
                                    <p:cond delay="1000"/>
                                  </p:stCondLst>
                                  <p:childTnLst>
                                    <p:set>
                                      <p:cBhvr>
                                        <p:cTn id="14" dur="1" fill="hold">
                                          <p:stCondLst>
                                            <p:cond delay="0"/>
                                          </p:stCondLst>
                                        </p:cTn>
                                        <p:tgtEl>
                                          <p:spTgt spid="34"/>
                                        </p:tgtEl>
                                        <p:attrNameLst>
                                          <p:attrName>style.visibility</p:attrName>
                                        </p:attrNameLst>
                                      </p:cBhvr>
                                      <p:to>
                                        <p:strVal val="visible"/>
                                      </p:to>
                                    </p:set>
                                    <p:animEffect transition="in" filter="wipe(right)">
                                      <p:cBhvr>
                                        <p:cTn id="15"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6" grpId="0" animBg="1"/>
      <p:bldP spid="34" grpId="0" animBg="1"/>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110"/>
          <p:cNvSpPr>
            <a:spLocks noGrp="1" noChangeArrowheads="1"/>
          </p:cNvSpPr>
          <p:nvPr>
            <p:ph type="sldNum" sz="quarter" idx="12"/>
          </p:nvPr>
        </p:nvSpPr>
        <p:spPr/>
        <p:txBody>
          <a:bodyPr/>
          <a:lstStyle/>
          <a:p>
            <a:pPr>
              <a:defRPr/>
            </a:pPr>
            <a:fld id="{7C33BF46-354D-4726-9F86-FEA51FC2199F}" type="slidenum">
              <a:rPr lang="en-US" smtClean="0">
                <a:solidFill>
                  <a:srgbClr val="000000"/>
                </a:solidFill>
              </a:rPr>
              <a:pPr>
                <a:defRPr/>
              </a:pPr>
              <a:t>100</a:t>
            </a:fld>
            <a:endParaRPr lang="en-US" smtClean="0">
              <a:solidFill>
                <a:srgbClr val="000000"/>
              </a:solidFill>
            </a:endParaRPr>
          </a:p>
        </p:txBody>
      </p:sp>
      <p:sp>
        <p:nvSpPr>
          <p:cNvPr id="83972" name="Rectangle 2"/>
          <p:cNvSpPr>
            <a:spLocks noGrp="1" noChangeArrowheads="1"/>
          </p:cNvSpPr>
          <p:nvPr>
            <p:ph type="title" idx="4294967295"/>
          </p:nvPr>
        </p:nvSpPr>
        <p:spPr>
          <a:xfrm>
            <a:off x="114300" y="-80963"/>
            <a:ext cx="7696200" cy="1095376"/>
          </a:xfrm>
        </p:spPr>
        <p:txBody>
          <a:bodyPr lIns="92075" tIns="46038" rIns="92075" bIns="46038" anchor="b"/>
          <a:lstStyle/>
          <a:p>
            <a:r>
              <a:rPr lang="en-US" dirty="0" smtClean="0"/>
              <a:t>Direct Premiums Written: Comm. Lines</a:t>
            </a:r>
            <a:br>
              <a:rPr lang="en-US" dirty="0" smtClean="0"/>
            </a:br>
            <a:r>
              <a:rPr lang="en-US" dirty="0" smtClean="0"/>
              <a:t>Percent Change by State, 2007-2013</a:t>
            </a:r>
          </a:p>
        </p:txBody>
      </p:sp>
      <p:graphicFrame>
        <p:nvGraphicFramePr>
          <p:cNvPr id="83970" name="Object 3"/>
          <p:cNvGraphicFramePr>
            <a:graphicFrameLocks noGrp="1" noChangeAspect="1"/>
          </p:cNvGraphicFramePr>
          <p:nvPr>
            <p:ph idx="4294967295"/>
            <p:extLst>
              <p:ext uri="{D42A27DB-BD31-4B8C-83A1-F6EECF244321}">
                <p14:modId xmlns:p14="http://schemas.microsoft.com/office/powerpoint/2010/main" val="1444318431"/>
              </p:ext>
            </p:extLst>
          </p:nvPr>
        </p:nvGraphicFramePr>
        <p:xfrm>
          <a:off x="1588" y="1716088"/>
          <a:ext cx="9128125" cy="4702175"/>
        </p:xfrm>
        <a:graphic>
          <a:graphicData uri="http://schemas.openxmlformats.org/presentationml/2006/ole">
            <mc:AlternateContent xmlns:mc="http://schemas.openxmlformats.org/markup-compatibility/2006">
              <mc:Choice xmlns:v="urn:schemas-microsoft-com:vml" Requires="v">
                <p:oleObj spid="_x0000_s28076152" name="Chart" r:id="rId4" imgW="8820267" imgH="4543404" progId="MSGraph.Chart.8">
                  <p:embed followColorScheme="full"/>
                </p:oleObj>
              </mc:Choice>
              <mc:Fallback>
                <p:oleObj name="Chart" r:id="rId4" imgW="8820267" imgH="4543404" progId="MSGraph.Chart.8">
                  <p:embed followColorScheme="full"/>
                  <p:pic>
                    <p:nvPicPr>
                      <p:cNvPr id="0" name=""/>
                      <p:cNvPicPr>
                        <a:picLocks noChangeAspect="1" noChangeArrowheads="1"/>
                      </p:cNvPicPr>
                      <p:nvPr/>
                    </p:nvPicPr>
                    <p:blipFill>
                      <a:blip r:embed="rId5"/>
                      <a:srcRect/>
                      <a:stretch>
                        <a:fillRect/>
                      </a:stretch>
                    </p:blipFill>
                    <p:spPr bwMode="auto">
                      <a:xfrm>
                        <a:off x="1588" y="1716088"/>
                        <a:ext cx="9128125" cy="47021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3973" name="Text Box 4"/>
          <p:cNvSpPr txBox="1">
            <a:spLocks noChangeArrowheads="1"/>
          </p:cNvSpPr>
          <p:nvPr/>
        </p:nvSpPr>
        <p:spPr bwMode="auto">
          <a:xfrm>
            <a:off x="127000" y="6430963"/>
            <a:ext cx="9017000" cy="213970"/>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buFont typeface="Wingdings" pitchFamily="2" charset="2"/>
              <a:buNone/>
            </a:pPr>
            <a:r>
              <a:rPr lang="en-US" sz="1100" dirty="0" smtClean="0">
                <a:solidFill>
                  <a:srgbClr val="000000"/>
                </a:solidFill>
              </a:rPr>
              <a:t>Sources</a:t>
            </a:r>
            <a:r>
              <a:rPr lang="en-US" sz="1100" dirty="0">
                <a:solidFill>
                  <a:srgbClr val="000000"/>
                </a:solidFill>
              </a:rPr>
              <a:t>:  SNL Financial </a:t>
            </a:r>
            <a:r>
              <a:rPr lang="en-US" sz="1100" dirty="0" smtClean="0">
                <a:solidFill>
                  <a:srgbClr val="000000"/>
                </a:solidFill>
              </a:rPr>
              <a:t>LLC</a:t>
            </a:r>
            <a:r>
              <a:rPr lang="en-US" sz="1100" dirty="0">
                <a:solidFill>
                  <a:srgbClr val="000000"/>
                </a:solidFill>
              </a:rPr>
              <a:t>.; Insurance Information Institute.		</a:t>
            </a:r>
          </a:p>
        </p:txBody>
      </p:sp>
      <p:sp>
        <p:nvSpPr>
          <p:cNvPr id="83974" name="Rectangle 3"/>
          <p:cNvSpPr>
            <a:spLocks noChangeArrowheads="1"/>
          </p:cNvSpPr>
          <p:nvPr/>
        </p:nvSpPr>
        <p:spPr bwMode="black">
          <a:xfrm>
            <a:off x="347663" y="1266825"/>
            <a:ext cx="8534400" cy="331788"/>
          </a:xfrm>
          <a:prstGeom prst="rect">
            <a:avLst/>
          </a:prstGeom>
          <a:noFill/>
          <a:ln w="9525" algn="ctr">
            <a:noFill/>
            <a:miter lim="800000"/>
            <a:headEnd/>
            <a:tailEnd/>
          </a:ln>
        </p:spPr>
        <p:txBody>
          <a:bodyPr lIns="0" tIns="0" rIns="0" bIns="0">
            <a:spAutoFit/>
          </a:bodyPr>
          <a:lstStyle/>
          <a:p>
            <a:pPr algn="ctr" defTabSz="114300" eaLnBrk="0" hangingPunct="0">
              <a:lnSpc>
                <a:spcPct val="90000"/>
              </a:lnSpc>
              <a:spcBef>
                <a:spcPct val="20000"/>
              </a:spcBef>
            </a:pPr>
            <a:r>
              <a:rPr lang="en-US" sz="2400" b="1">
                <a:solidFill>
                  <a:srgbClr val="225A7A"/>
                </a:solidFill>
              </a:rPr>
              <a:t>Top 25 States</a:t>
            </a:r>
          </a:p>
        </p:txBody>
      </p:sp>
      <p:sp>
        <p:nvSpPr>
          <p:cNvPr id="9" name="Date Placeholder 8"/>
          <p:cNvSpPr>
            <a:spLocks noGrp="1"/>
          </p:cNvSpPr>
          <p:nvPr>
            <p:ph type="dt" sz="half" idx="10"/>
          </p:nvPr>
        </p:nvSpPr>
        <p:spPr/>
        <p:txBody>
          <a:bodyPr/>
          <a:lstStyle/>
          <a:p>
            <a:pPr>
              <a:defRPr/>
            </a:pPr>
            <a:r>
              <a:rPr lang="en-US" smtClean="0"/>
              <a:t>12/01/09 - 9pm</a:t>
            </a:r>
            <a:endParaRPr lang="en-US"/>
          </a:p>
        </p:txBody>
      </p:sp>
      <p:sp>
        <p:nvSpPr>
          <p:cNvPr id="8" name="AutoShape 14"/>
          <p:cNvSpPr>
            <a:spLocks noChangeArrowheads="1"/>
          </p:cNvSpPr>
          <p:nvPr/>
        </p:nvSpPr>
        <p:spPr bwMode="blackWhite">
          <a:xfrm>
            <a:off x="2023345" y="2143125"/>
            <a:ext cx="2548655" cy="1526622"/>
          </a:xfrm>
          <a:prstGeom prst="wedgeRectCallout">
            <a:avLst>
              <a:gd name="adj1" fmla="val -69817"/>
              <a:gd name="adj2" fmla="val 25362"/>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b="1" dirty="0">
                <a:solidFill>
                  <a:schemeClr val="bg1"/>
                </a:solidFill>
              </a:rPr>
              <a:t>Only </a:t>
            </a:r>
            <a:r>
              <a:rPr lang="en-US" b="1" dirty="0" smtClean="0">
                <a:solidFill>
                  <a:schemeClr val="bg1"/>
                </a:solidFill>
              </a:rPr>
              <a:t>30 </a:t>
            </a:r>
            <a:r>
              <a:rPr lang="en-US" b="1" dirty="0">
                <a:solidFill>
                  <a:schemeClr val="bg1"/>
                </a:solidFill>
              </a:rPr>
              <a:t>states showed </a:t>
            </a:r>
            <a:r>
              <a:rPr lang="en-US" b="1" dirty="0" smtClean="0">
                <a:solidFill>
                  <a:schemeClr val="bg1"/>
                </a:solidFill>
              </a:rPr>
              <a:t>any commercial lines growth from 2007 through 2013</a:t>
            </a:r>
            <a:endParaRPr lang="en-US" b="1" dirty="0">
              <a:solidFill>
                <a:schemeClr val="bg1"/>
              </a:solidFill>
            </a:endParaRPr>
          </a:p>
        </p:txBody>
      </p:sp>
      <p:sp>
        <p:nvSpPr>
          <p:cNvPr id="10" name="Text Box 6"/>
          <p:cNvSpPr txBox="1">
            <a:spLocks noChangeArrowheads="1"/>
          </p:cNvSpPr>
          <p:nvPr/>
        </p:nvSpPr>
        <p:spPr bwMode="blackWhite">
          <a:xfrm>
            <a:off x="4933584" y="2192215"/>
            <a:ext cx="4062412" cy="985715"/>
          </a:xfrm>
          <a:prstGeom prst="rect">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type="none" w="sm" len="sm"/>
            <a:tailEnd type="none" w="sm" len="sm"/>
          </a:ln>
          <a:effectLst/>
        </p:spPr>
        <p:txBody>
          <a:bodyPr tIns="91440" bIns="91440" anchor="ctr"/>
          <a:lstStyle/>
          <a:p>
            <a:pPr algn="ctr" eaLnBrk="0" hangingPunct="0">
              <a:lnSpc>
                <a:spcPct val="85000"/>
              </a:lnSpc>
              <a:spcBef>
                <a:spcPct val="50000"/>
              </a:spcBef>
              <a:buClr>
                <a:schemeClr val="bg1"/>
              </a:buClr>
              <a:buFont typeface="Wingdings" pitchFamily="2" charset="2"/>
              <a:buNone/>
              <a:defRPr/>
            </a:pPr>
            <a:r>
              <a:rPr lang="en-US" sz="1600" b="1" u="sng" dirty="0" smtClean="0">
                <a:solidFill>
                  <a:schemeClr val="bg1"/>
                </a:solidFill>
                <a:cs typeface="+mn-cs"/>
              </a:rPr>
              <a:t>Growth Benchmarks: Commercial</a:t>
            </a:r>
          </a:p>
          <a:p>
            <a:pPr algn="ctr" eaLnBrk="0" hangingPunct="0">
              <a:lnSpc>
                <a:spcPct val="85000"/>
              </a:lnSpc>
              <a:spcBef>
                <a:spcPct val="50000"/>
              </a:spcBef>
              <a:buClr>
                <a:schemeClr val="bg1"/>
              </a:buClr>
              <a:buFont typeface="Wingdings" pitchFamily="2" charset="2"/>
              <a:buNone/>
              <a:defRPr/>
            </a:pPr>
            <a:r>
              <a:rPr lang="en-US" sz="1600" b="1" dirty="0" smtClean="0">
                <a:solidFill>
                  <a:schemeClr val="bg1"/>
                </a:solidFill>
                <a:cs typeface="+mn-cs"/>
              </a:rPr>
              <a:t>US: 1.3%</a:t>
            </a:r>
            <a:endParaRPr lang="en-US" sz="1600" b="1" dirty="0">
              <a:solidFill>
                <a:schemeClr val="bg1"/>
              </a:solidFill>
              <a:cs typeface="+mn-cs"/>
            </a:endParaRPr>
          </a:p>
        </p:txBody>
      </p:sp>
    </p:spTree>
    <p:extLst>
      <p:ext uri="{BB962C8B-B14F-4D97-AF65-F5344CB8AC3E}">
        <p14:creationId xmlns:p14="http://schemas.microsoft.com/office/powerpoint/2010/main" val="22720975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par>
                          <p:cTn id="8" fill="hold">
                            <p:stCondLst>
                              <p:cond delay="1500"/>
                            </p:stCondLst>
                            <p:childTnLst>
                              <p:par>
                                <p:cTn id="9" presetID="10" presetClass="entr" presetSubtype="0" fill="hold" grpId="0" nodeType="afterEffect">
                                  <p:stCondLst>
                                    <p:cond delay="70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110"/>
          <p:cNvSpPr>
            <a:spLocks noGrp="1" noChangeArrowheads="1"/>
          </p:cNvSpPr>
          <p:nvPr>
            <p:ph type="sldNum" sz="quarter" idx="12"/>
          </p:nvPr>
        </p:nvSpPr>
        <p:spPr/>
        <p:txBody>
          <a:bodyPr/>
          <a:lstStyle/>
          <a:p>
            <a:pPr>
              <a:defRPr/>
            </a:pPr>
            <a:fld id="{981D1F42-B536-4EC3-9B11-44C54C25CCE0}" type="slidenum">
              <a:rPr lang="en-US" smtClean="0">
                <a:solidFill>
                  <a:srgbClr val="000000"/>
                </a:solidFill>
              </a:rPr>
              <a:pPr>
                <a:defRPr/>
              </a:pPr>
              <a:t>101</a:t>
            </a:fld>
            <a:endParaRPr lang="en-US" smtClean="0">
              <a:solidFill>
                <a:srgbClr val="000000"/>
              </a:solidFill>
            </a:endParaRPr>
          </a:p>
        </p:txBody>
      </p:sp>
      <p:sp>
        <p:nvSpPr>
          <p:cNvPr id="84996" name="Rectangle 2"/>
          <p:cNvSpPr>
            <a:spLocks noGrp="1" noChangeArrowheads="1"/>
          </p:cNvSpPr>
          <p:nvPr>
            <p:ph type="title" idx="4294967295"/>
          </p:nvPr>
        </p:nvSpPr>
        <p:spPr>
          <a:xfrm>
            <a:off x="114300" y="-80963"/>
            <a:ext cx="7696200" cy="1095376"/>
          </a:xfrm>
        </p:spPr>
        <p:txBody>
          <a:bodyPr lIns="92075" tIns="46038" rIns="92075" bIns="46038" anchor="b"/>
          <a:lstStyle/>
          <a:p>
            <a:r>
              <a:rPr lang="en-US" dirty="0" smtClean="0"/>
              <a:t>Direct Premiums Written: Comm. Lines</a:t>
            </a:r>
            <a:br>
              <a:rPr lang="en-US" dirty="0" smtClean="0"/>
            </a:br>
            <a:r>
              <a:rPr lang="en-US" dirty="0" smtClean="0"/>
              <a:t>Percent Change by State, 2007-2013</a:t>
            </a:r>
          </a:p>
        </p:txBody>
      </p:sp>
      <p:graphicFrame>
        <p:nvGraphicFramePr>
          <p:cNvPr id="84994" name="Object 3"/>
          <p:cNvGraphicFramePr>
            <a:graphicFrameLocks noGrp="1" noChangeAspect="1"/>
          </p:cNvGraphicFramePr>
          <p:nvPr>
            <p:ph idx="4294967295"/>
            <p:extLst>
              <p:ext uri="{D42A27DB-BD31-4B8C-83A1-F6EECF244321}">
                <p14:modId xmlns:p14="http://schemas.microsoft.com/office/powerpoint/2010/main" val="855371999"/>
              </p:ext>
            </p:extLst>
          </p:nvPr>
        </p:nvGraphicFramePr>
        <p:xfrm>
          <a:off x="17463" y="1930400"/>
          <a:ext cx="9107487" cy="4730750"/>
        </p:xfrm>
        <a:graphic>
          <a:graphicData uri="http://schemas.openxmlformats.org/presentationml/2006/ole">
            <mc:AlternateContent xmlns:mc="http://schemas.openxmlformats.org/markup-compatibility/2006">
              <mc:Choice xmlns:v="urn:schemas-microsoft-com:vml" Requires="v">
                <p:oleObj spid="_x0000_s28077175" name="Chart" r:id="rId4" imgW="3528190" imgH="1832541" progId="MSGraph.Chart.8">
                  <p:embed followColorScheme="full"/>
                </p:oleObj>
              </mc:Choice>
              <mc:Fallback>
                <p:oleObj name="Chart" r:id="rId4" imgW="3528190" imgH="1832541" progId="MSGraph.Chart.8">
                  <p:embed followColorScheme="full"/>
                  <p:pic>
                    <p:nvPicPr>
                      <p:cNvPr id="0" name=""/>
                      <p:cNvPicPr>
                        <a:picLocks noChangeAspect="1" noChangeArrowheads="1"/>
                      </p:cNvPicPr>
                      <p:nvPr/>
                    </p:nvPicPr>
                    <p:blipFill>
                      <a:blip r:embed="rId5"/>
                      <a:srcRect/>
                      <a:stretch>
                        <a:fillRect/>
                      </a:stretch>
                    </p:blipFill>
                    <p:spPr bwMode="auto">
                      <a:xfrm>
                        <a:off x="17463" y="1930400"/>
                        <a:ext cx="9107487" cy="4730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4997" name="Rectangle 3"/>
          <p:cNvSpPr>
            <a:spLocks noChangeArrowheads="1"/>
          </p:cNvSpPr>
          <p:nvPr/>
        </p:nvSpPr>
        <p:spPr bwMode="black">
          <a:xfrm>
            <a:off x="347663" y="1266825"/>
            <a:ext cx="8534400" cy="331788"/>
          </a:xfrm>
          <a:prstGeom prst="rect">
            <a:avLst/>
          </a:prstGeom>
          <a:noFill/>
          <a:ln w="9525" algn="ctr">
            <a:noFill/>
            <a:miter lim="800000"/>
            <a:headEnd/>
            <a:tailEnd/>
          </a:ln>
        </p:spPr>
        <p:txBody>
          <a:bodyPr lIns="0" tIns="0" rIns="0" bIns="0">
            <a:spAutoFit/>
          </a:bodyPr>
          <a:lstStyle/>
          <a:p>
            <a:pPr algn="ctr" defTabSz="114300" eaLnBrk="0" hangingPunct="0">
              <a:lnSpc>
                <a:spcPct val="90000"/>
              </a:lnSpc>
              <a:spcBef>
                <a:spcPct val="20000"/>
              </a:spcBef>
            </a:pPr>
            <a:r>
              <a:rPr lang="en-US" sz="2400" b="1">
                <a:solidFill>
                  <a:srgbClr val="225A7A"/>
                </a:solidFill>
              </a:rPr>
              <a:t>Bottom 25 States</a:t>
            </a:r>
          </a:p>
        </p:txBody>
      </p:sp>
      <p:sp>
        <p:nvSpPr>
          <p:cNvPr id="84999" name="Text Box 4"/>
          <p:cNvSpPr txBox="1">
            <a:spLocks noChangeArrowheads="1"/>
          </p:cNvSpPr>
          <p:nvPr/>
        </p:nvSpPr>
        <p:spPr bwMode="auto">
          <a:xfrm>
            <a:off x="127000" y="6403975"/>
            <a:ext cx="9017000" cy="213970"/>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buFont typeface="Wingdings" pitchFamily="2" charset="2"/>
              <a:buNone/>
            </a:pPr>
            <a:r>
              <a:rPr lang="en-US" sz="1100" dirty="0" smtClean="0">
                <a:solidFill>
                  <a:srgbClr val="000000"/>
                </a:solidFill>
              </a:rPr>
              <a:t>Sources</a:t>
            </a:r>
            <a:r>
              <a:rPr lang="en-US" sz="1100" dirty="0">
                <a:solidFill>
                  <a:srgbClr val="000000"/>
                </a:solidFill>
              </a:rPr>
              <a:t>:  SNL Financial </a:t>
            </a:r>
            <a:r>
              <a:rPr lang="en-US" sz="1100" dirty="0" smtClean="0">
                <a:solidFill>
                  <a:srgbClr val="000000"/>
                </a:solidFill>
              </a:rPr>
              <a:t>LLC</a:t>
            </a:r>
            <a:r>
              <a:rPr lang="en-US" sz="1100" dirty="0">
                <a:solidFill>
                  <a:srgbClr val="000000"/>
                </a:solidFill>
              </a:rPr>
              <a:t>.; Insurance Information Institute.		</a:t>
            </a:r>
          </a:p>
        </p:txBody>
      </p:sp>
      <p:sp>
        <p:nvSpPr>
          <p:cNvPr id="10" name="Date Placeholder 9"/>
          <p:cNvSpPr>
            <a:spLocks noGrp="1"/>
          </p:cNvSpPr>
          <p:nvPr>
            <p:ph type="dt" sz="half" idx="10"/>
          </p:nvPr>
        </p:nvSpPr>
        <p:spPr/>
        <p:txBody>
          <a:bodyPr/>
          <a:lstStyle/>
          <a:p>
            <a:pPr>
              <a:defRPr/>
            </a:pPr>
            <a:r>
              <a:rPr lang="en-US" smtClean="0"/>
              <a:t>12/01/09 - 9pm</a:t>
            </a:r>
            <a:endParaRPr lang="en-US"/>
          </a:p>
        </p:txBody>
      </p:sp>
      <p:sp>
        <p:nvSpPr>
          <p:cNvPr id="8" name="AutoShape 14"/>
          <p:cNvSpPr>
            <a:spLocks noChangeArrowheads="1"/>
          </p:cNvSpPr>
          <p:nvPr/>
        </p:nvSpPr>
        <p:spPr bwMode="blackWhite">
          <a:xfrm>
            <a:off x="1403448" y="3986444"/>
            <a:ext cx="3625751" cy="1450975"/>
          </a:xfrm>
          <a:prstGeom prst="wedgeRectCallout">
            <a:avLst>
              <a:gd name="adj1" fmla="val 65659"/>
              <a:gd name="adj2" fmla="val -77620"/>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b="1" dirty="0">
                <a:solidFill>
                  <a:schemeClr val="bg1"/>
                </a:solidFill>
              </a:rPr>
              <a:t>States with the poorest performing economies also produced the most negative net change in premiums of the past </a:t>
            </a:r>
            <a:r>
              <a:rPr lang="en-US" b="1" dirty="0" smtClean="0">
                <a:solidFill>
                  <a:schemeClr val="bg1"/>
                </a:solidFill>
              </a:rPr>
              <a:t>6 years</a:t>
            </a:r>
            <a:endParaRPr lang="en-US" b="1" dirty="0">
              <a:solidFill>
                <a:schemeClr val="bg1"/>
              </a:solidFill>
            </a:endParaRPr>
          </a:p>
        </p:txBody>
      </p:sp>
      <p:sp>
        <p:nvSpPr>
          <p:cNvPr id="9" name="AutoShape 7"/>
          <p:cNvSpPr>
            <a:spLocks noChangeArrowheads="1"/>
          </p:cNvSpPr>
          <p:nvPr/>
        </p:nvSpPr>
        <p:spPr bwMode="blackWhite">
          <a:xfrm>
            <a:off x="4845148" y="1819279"/>
            <a:ext cx="3898801" cy="887177"/>
          </a:xfrm>
          <a:prstGeom prst="wedgeRectCallout">
            <a:avLst>
              <a:gd name="adj1" fmla="val -73420"/>
              <a:gd name="adj2" fmla="val 57288"/>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smtClean="0">
                <a:solidFill>
                  <a:srgbClr val="FFFFFF"/>
                </a:solidFill>
              </a:rPr>
              <a:t>Nearly half the states have yet to see commercial lines premium volume return to pre-crisis levels</a:t>
            </a:r>
            <a:endParaRPr lang="en-US" b="1" dirty="0">
              <a:solidFill>
                <a:srgbClr val="FFFFFF"/>
              </a:solidFill>
              <a:latin typeface="Arial" charset="0"/>
              <a:cs typeface="Arial" charset="0"/>
            </a:endParaRPr>
          </a:p>
        </p:txBody>
      </p:sp>
    </p:spTree>
    <p:extLst>
      <p:ext uri="{BB962C8B-B14F-4D97-AF65-F5344CB8AC3E}">
        <p14:creationId xmlns:p14="http://schemas.microsoft.com/office/powerpoint/2010/main" val="339645877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par>
                          <p:cTn id="8" fill="hold">
                            <p:stCondLst>
                              <p:cond delay="1500"/>
                            </p:stCondLst>
                            <p:childTnLst>
                              <p:par>
                                <p:cTn id="9" presetID="22" presetClass="entr" presetSubtype="4" fill="hold" grpId="0" nodeType="afterEffect">
                                  <p:stCondLst>
                                    <p:cond delay="700"/>
                                  </p:stCondLst>
                                  <p:childTnLst>
                                    <p:set>
                                      <p:cBhvr>
                                        <p:cTn id="10" dur="1" fill="hold">
                                          <p:stCondLst>
                                            <p:cond delay="0"/>
                                          </p:stCondLst>
                                        </p:cTn>
                                        <p:tgtEl>
                                          <p:spTgt spid="9"/>
                                        </p:tgtEl>
                                        <p:attrNameLst>
                                          <p:attrName>style.visibility</p:attrName>
                                        </p:attrNameLst>
                                      </p:cBhvr>
                                      <p:to>
                                        <p:strVal val="visible"/>
                                      </p:to>
                                    </p:set>
                                    <p:animEffect transition="in" filter="wipe(down)">
                                      <p:cBhvr>
                                        <p:cTn id="1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10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075" name="Rectangle 110"/>
          <p:cNvSpPr>
            <a:spLocks noGrp="1" noChangeArrowheads="1"/>
          </p:cNvSpPr>
          <p:nvPr>
            <p:ph type="sldNum" sz="quarter" idx="12"/>
          </p:nvPr>
        </p:nvSpPr>
        <p:spPr/>
        <p:txBody>
          <a:bodyPr/>
          <a:lstStyle/>
          <a:p>
            <a:pPr>
              <a:defRPr/>
            </a:pPr>
            <a:fld id="{7C33BF46-354D-4726-9F86-FEA51FC2199F}" type="slidenum">
              <a:rPr lang="en-US" smtClean="0">
                <a:solidFill>
                  <a:srgbClr val="000000"/>
                </a:solidFill>
              </a:rPr>
              <a:pPr>
                <a:defRPr/>
              </a:pPr>
              <a:t>102</a:t>
            </a:fld>
            <a:endParaRPr lang="en-US" smtClean="0">
              <a:solidFill>
                <a:srgbClr val="000000"/>
              </a:solidFill>
            </a:endParaRPr>
          </a:p>
        </p:txBody>
      </p:sp>
      <p:sp>
        <p:nvSpPr>
          <p:cNvPr id="83972" name="Rectangle 2"/>
          <p:cNvSpPr>
            <a:spLocks noGrp="1" noChangeArrowheads="1"/>
          </p:cNvSpPr>
          <p:nvPr>
            <p:ph type="title" idx="4294967295"/>
          </p:nvPr>
        </p:nvSpPr>
        <p:spPr>
          <a:xfrm>
            <a:off x="114300" y="-80963"/>
            <a:ext cx="7696200" cy="1095376"/>
          </a:xfrm>
        </p:spPr>
        <p:txBody>
          <a:bodyPr lIns="92075" tIns="46038" rIns="92075" bIns="46038" anchor="b"/>
          <a:lstStyle/>
          <a:p>
            <a:r>
              <a:rPr lang="en-US" dirty="0" smtClean="0"/>
              <a:t>Direct Premiums Written: Workers’ Comp</a:t>
            </a:r>
            <a:br>
              <a:rPr lang="en-US" dirty="0" smtClean="0"/>
            </a:br>
            <a:r>
              <a:rPr lang="en-US" dirty="0" smtClean="0"/>
              <a:t>Percent Change by State, 2007-2013*</a:t>
            </a:r>
          </a:p>
        </p:txBody>
      </p:sp>
      <p:graphicFrame>
        <p:nvGraphicFramePr>
          <p:cNvPr id="83970" name="Object 3"/>
          <p:cNvGraphicFramePr>
            <a:graphicFrameLocks noGrp="1" noChangeAspect="1"/>
          </p:cNvGraphicFramePr>
          <p:nvPr>
            <p:ph idx="4294967295"/>
            <p:extLst>
              <p:ext uri="{D42A27DB-BD31-4B8C-83A1-F6EECF244321}">
                <p14:modId xmlns:p14="http://schemas.microsoft.com/office/powerpoint/2010/main" val="1429531680"/>
              </p:ext>
            </p:extLst>
          </p:nvPr>
        </p:nvGraphicFramePr>
        <p:xfrm>
          <a:off x="0" y="1674813"/>
          <a:ext cx="9144000" cy="4719637"/>
        </p:xfrm>
        <a:graphic>
          <a:graphicData uri="http://schemas.openxmlformats.org/presentationml/2006/ole">
            <mc:AlternateContent xmlns:mc="http://schemas.openxmlformats.org/markup-compatibility/2006">
              <mc:Choice xmlns:v="urn:schemas-microsoft-com:vml" Requires="v">
                <p:oleObj spid="_x0000_s27965700" name="Chart" r:id="rId4" imgW="8820267" imgH="4553158" progId="MSGraph.Chart.8">
                  <p:embed followColorScheme="full"/>
                </p:oleObj>
              </mc:Choice>
              <mc:Fallback>
                <p:oleObj name="Chart" r:id="rId4" imgW="8820267" imgH="4553158" progId="MSGraph.Chart.8">
                  <p:embed followColorScheme="full"/>
                  <p:pic>
                    <p:nvPicPr>
                      <p:cNvPr id="0" name=""/>
                      <p:cNvPicPr>
                        <a:picLocks noChangeAspect="1" noChangeArrowheads="1"/>
                      </p:cNvPicPr>
                      <p:nvPr/>
                    </p:nvPicPr>
                    <p:blipFill>
                      <a:blip r:embed="rId5"/>
                      <a:srcRect/>
                      <a:stretch>
                        <a:fillRect/>
                      </a:stretch>
                    </p:blipFill>
                    <p:spPr bwMode="auto">
                      <a:xfrm>
                        <a:off x="0" y="1674813"/>
                        <a:ext cx="9144000" cy="47196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3973" name="Text Box 4"/>
          <p:cNvSpPr txBox="1">
            <a:spLocks noChangeArrowheads="1"/>
          </p:cNvSpPr>
          <p:nvPr/>
        </p:nvSpPr>
        <p:spPr bwMode="auto">
          <a:xfrm>
            <a:off x="127000" y="6430963"/>
            <a:ext cx="9017000" cy="417512"/>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buFont typeface="Wingdings" pitchFamily="2" charset="2"/>
              <a:buNone/>
            </a:pPr>
            <a:r>
              <a:rPr lang="en-US" sz="1100" dirty="0">
                <a:solidFill>
                  <a:srgbClr val="000000"/>
                </a:solidFill>
              </a:rPr>
              <a:t>*Excludes monopolistic fund states: ND, OH, WA, </a:t>
            </a:r>
            <a:r>
              <a:rPr lang="en-US" sz="1100" dirty="0" smtClean="0">
                <a:solidFill>
                  <a:srgbClr val="000000"/>
                </a:solidFill>
              </a:rPr>
              <a:t>WY as </a:t>
            </a:r>
            <a:r>
              <a:rPr lang="en-US" sz="1100" dirty="0">
                <a:solidFill>
                  <a:srgbClr val="000000"/>
                </a:solidFill>
              </a:rPr>
              <a:t>well as WV, which transitioned to a competitive structure during this period.</a:t>
            </a:r>
          </a:p>
          <a:p>
            <a:pPr eaLnBrk="0" hangingPunct="0">
              <a:lnSpc>
                <a:spcPct val="70000"/>
              </a:lnSpc>
              <a:spcBef>
                <a:spcPct val="50000"/>
              </a:spcBef>
              <a:buClr>
                <a:srgbClr val="FF3300"/>
              </a:buClr>
              <a:buFont typeface="Wingdings" pitchFamily="2" charset="2"/>
              <a:buNone/>
            </a:pPr>
            <a:r>
              <a:rPr lang="en-US" sz="1100" dirty="0">
                <a:solidFill>
                  <a:srgbClr val="000000"/>
                </a:solidFill>
              </a:rPr>
              <a:t>Sources:  </a:t>
            </a:r>
            <a:r>
              <a:rPr lang="en-US" sz="1100" dirty="0" err="1">
                <a:solidFill>
                  <a:srgbClr val="000000"/>
                </a:solidFill>
              </a:rPr>
              <a:t>SNL</a:t>
            </a:r>
            <a:r>
              <a:rPr lang="en-US" sz="1100" dirty="0">
                <a:solidFill>
                  <a:srgbClr val="000000"/>
                </a:solidFill>
              </a:rPr>
              <a:t> Financial LC.; Insurance Information Institute.		</a:t>
            </a:r>
          </a:p>
        </p:txBody>
      </p:sp>
      <p:sp>
        <p:nvSpPr>
          <p:cNvPr id="83974" name="Rectangle 3"/>
          <p:cNvSpPr>
            <a:spLocks noChangeArrowheads="1"/>
          </p:cNvSpPr>
          <p:nvPr/>
        </p:nvSpPr>
        <p:spPr bwMode="black">
          <a:xfrm>
            <a:off x="347663" y="1266825"/>
            <a:ext cx="8534400" cy="331788"/>
          </a:xfrm>
          <a:prstGeom prst="rect">
            <a:avLst/>
          </a:prstGeom>
          <a:noFill/>
          <a:ln w="9525" algn="ctr">
            <a:noFill/>
            <a:miter lim="800000"/>
            <a:headEnd/>
            <a:tailEnd/>
          </a:ln>
        </p:spPr>
        <p:txBody>
          <a:bodyPr lIns="0" tIns="0" rIns="0" bIns="0">
            <a:spAutoFit/>
          </a:bodyPr>
          <a:lstStyle/>
          <a:p>
            <a:pPr algn="ctr" defTabSz="114300" eaLnBrk="0" hangingPunct="0">
              <a:lnSpc>
                <a:spcPct val="90000"/>
              </a:lnSpc>
              <a:spcBef>
                <a:spcPct val="20000"/>
              </a:spcBef>
            </a:pPr>
            <a:r>
              <a:rPr lang="en-US" sz="2400" b="1">
                <a:solidFill>
                  <a:srgbClr val="225A7A"/>
                </a:solidFill>
              </a:rPr>
              <a:t>Top 25 States</a:t>
            </a:r>
          </a:p>
        </p:txBody>
      </p:sp>
      <p:sp>
        <p:nvSpPr>
          <p:cNvPr id="9" name="Date Placeholder 8"/>
          <p:cNvSpPr>
            <a:spLocks noGrp="1"/>
          </p:cNvSpPr>
          <p:nvPr>
            <p:ph type="dt" sz="half" idx="10"/>
          </p:nvPr>
        </p:nvSpPr>
        <p:spPr/>
        <p:txBody>
          <a:bodyPr/>
          <a:lstStyle/>
          <a:p>
            <a:pPr>
              <a:defRPr/>
            </a:pPr>
            <a:r>
              <a:rPr lang="en-US" smtClean="0"/>
              <a:t>12/01/09 - 9pm</a:t>
            </a:r>
            <a:endParaRPr lang="en-US"/>
          </a:p>
        </p:txBody>
      </p:sp>
      <p:sp>
        <p:nvSpPr>
          <p:cNvPr id="8" name="AutoShape 14"/>
          <p:cNvSpPr>
            <a:spLocks noChangeArrowheads="1"/>
          </p:cNvSpPr>
          <p:nvPr/>
        </p:nvSpPr>
        <p:spPr bwMode="blackWhite">
          <a:xfrm>
            <a:off x="4368800" y="2259013"/>
            <a:ext cx="3441700" cy="1179308"/>
          </a:xfrm>
          <a:prstGeom prst="wedgeRectCallout">
            <a:avLst>
              <a:gd name="adj1" fmla="val -83992"/>
              <a:gd name="adj2" fmla="val 29518"/>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b="1" dirty="0" smtClean="0">
                <a:solidFill>
                  <a:schemeClr val="bg1"/>
                </a:solidFill>
              </a:rPr>
              <a:t>Only 13 states have seen works comp premium volume return to pre-crisis levels</a:t>
            </a:r>
            <a:endParaRPr lang="en-US" b="1" dirty="0">
              <a:solidFill>
                <a:schemeClr val="bg1"/>
              </a:solidFill>
            </a:endParaRPr>
          </a:p>
        </p:txBody>
      </p:sp>
    </p:spTree>
    <p:extLst>
      <p:ext uri="{BB962C8B-B14F-4D97-AF65-F5344CB8AC3E}">
        <p14:creationId xmlns:p14="http://schemas.microsoft.com/office/powerpoint/2010/main" val="10427234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0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099" name="Rectangle 110"/>
          <p:cNvSpPr>
            <a:spLocks noGrp="1" noChangeArrowheads="1"/>
          </p:cNvSpPr>
          <p:nvPr>
            <p:ph type="sldNum" sz="quarter" idx="12"/>
          </p:nvPr>
        </p:nvSpPr>
        <p:spPr/>
        <p:txBody>
          <a:bodyPr/>
          <a:lstStyle/>
          <a:p>
            <a:pPr>
              <a:defRPr/>
            </a:pPr>
            <a:fld id="{981D1F42-B536-4EC3-9B11-44C54C25CCE0}" type="slidenum">
              <a:rPr lang="en-US" smtClean="0">
                <a:solidFill>
                  <a:srgbClr val="000000"/>
                </a:solidFill>
              </a:rPr>
              <a:pPr>
                <a:defRPr/>
              </a:pPr>
              <a:t>103</a:t>
            </a:fld>
            <a:endParaRPr lang="en-US" smtClean="0">
              <a:solidFill>
                <a:srgbClr val="000000"/>
              </a:solidFill>
            </a:endParaRPr>
          </a:p>
        </p:txBody>
      </p:sp>
      <p:sp>
        <p:nvSpPr>
          <p:cNvPr id="84996" name="Rectangle 2"/>
          <p:cNvSpPr>
            <a:spLocks noGrp="1" noChangeArrowheads="1"/>
          </p:cNvSpPr>
          <p:nvPr>
            <p:ph type="title" idx="4294967295"/>
          </p:nvPr>
        </p:nvSpPr>
        <p:spPr>
          <a:xfrm>
            <a:off x="114300" y="-80963"/>
            <a:ext cx="7696200" cy="1095376"/>
          </a:xfrm>
        </p:spPr>
        <p:txBody>
          <a:bodyPr lIns="92075" tIns="46038" rIns="92075" bIns="46038" anchor="b"/>
          <a:lstStyle/>
          <a:p>
            <a:r>
              <a:rPr lang="en-US" dirty="0" smtClean="0"/>
              <a:t>Direct Premiums Written: Worker’s Comp</a:t>
            </a:r>
            <a:br>
              <a:rPr lang="en-US" dirty="0" smtClean="0"/>
            </a:br>
            <a:r>
              <a:rPr lang="en-US" dirty="0" smtClean="0"/>
              <a:t>Percent Change by State, 2007-2013*</a:t>
            </a:r>
          </a:p>
        </p:txBody>
      </p:sp>
      <p:graphicFrame>
        <p:nvGraphicFramePr>
          <p:cNvPr id="84994" name="Object 3"/>
          <p:cNvGraphicFramePr>
            <a:graphicFrameLocks noGrp="1" noChangeAspect="1"/>
          </p:cNvGraphicFramePr>
          <p:nvPr>
            <p:ph idx="4294967295"/>
            <p:extLst/>
          </p:nvPr>
        </p:nvGraphicFramePr>
        <p:xfrm>
          <a:off x="0" y="1790700"/>
          <a:ext cx="9172575" cy="4733925"/>
        </p:xfrm>
        <a:graphic>
          <a:graphicData uri="http://schemas.openxmlformats.org/presentationml/2006/ole">
            <mc:AlternateContent xmlns:mc="http://schemas.openxmlformats.org/markup-compatibility/2006">
              <mc:Choice xmlns:v="urn:schemas-microsoft-com:vml" Requires="v">
                <p:oleObj spid="_x0000_s27966724" name="Chart" r:id="rId4" imgW="8820048" imgH="4552970" progId="MSGraph.Chart.8">
                  <p:embed followColorScheme="full"/>
                </p:oleObj>
              </mc:Choice>
              <mc:Fallback>
                <p:oleObj name="Chart" r:id="rId4" imgW="8820048" imgH="4552970" progId="MSGraph.Chart.8">
                  <p:embed followColorScheme="full"/>
                  <p:pic>
                    <p:nvPicPr>
                      <p:cNvPr id="0" name=""/>
                      <p:cNvPicPr>
                        <a:picLocks noChangeAspect="1" noChangeArrowheads="1"/>
                      </p:cNvPicPr>
                      <p:nvPr/>
                    </p:nvPicPr>
                    <p:blipFill>
                      <a:blip r:embed="rId5"/>
                      <a:srcRect/>
                      <a:stretch>
                        <a:fillRect/>
                      </a:stretch>
                    </p:blipFill>
                    <p:spPr bwMode="auto">
                      <a:xfrm>
                        <a:off x="0" y="1790700"/>
                        <a:ext cx="9172575" cy="47339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4997" name="Rectangle 3"/>
          <p:cNvSpPr>
            <a:spLocks noChangeArrowheads="1"/>
          </p:cNvSpPr>
          <p:nvPr/>
        </p:nvSpPr>
        <p:spPr bwMode="black">
          <a:xfrm>
            <a:off x="347663" y="1266825"/>
            <a:ext cx="8534400" cy="331788"/>
          </a:xfrm>
          <a:prstGeom prst="rect">
            <a:avLst/>
          </a:prstGeom>
          <a:noFill/>
          <a:ln w="9525" algn="ctr">
            <a:noFill/>
            <a:miter lim="800000"/>
            <a:headEnd/>
            <a:tailEnd/>
          </a:ln>
        </p:spPr>
        <p:txBody>
          <a:bodyPr lIns="0" tIns="0" rIns="0" bIns="0">
            <a:spAutoFit/>
          </a:bodyPr>
          <a:lstStyle/>
          <a:p>
            <a:pPr algn="ctr" defTabSz="114300" eaLnBrk="0" hangingPunct="0">
              <a:lnSpc>
                <a:spcPct val="90000"/>
              </a:lnSpc>
              <a:spcBef>
                <a:spcPct val="20000"/>
              </a:spcBef>
            </a:pPr>
            <a:r>
              <a:rPr lang="en-US" sz="2400" b="1">
                <a:solidFill>
                  <a:srgbClr val="225A7A"/>
                </a:solidFill>
              </a:rPr>
              <a:t>Bottom 25 States</a:t>
            </a:r>
          </a:p>
        </p:txBody>
      </p:sp>
      <p:sp>
        <p:nvSpPr>
          <p:cNvPr id="84999" name="Text Box 4"/>
          <p:cNvSpPr txBox="1">
            <a:spLocks noChangeArrowheads="1"/>
          </p:cNvSpPr>
          <p:nvPr/>
        </p:nvSpPr>
        <p:spPr bwMode="auto">
          <a:xfrm>
            <a:off x="127000" y="6403975"/>
            <a:ext cx="9017000" cy="417513"/>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buFont typeface="Wingdings" pitchFamily="2" charset="2"/>
              <a:buNone/>
            </a:pPr>
            <a:r>
              <a:rPr lang="en-US" sz="1100" dirty="0">
                <a:solidFill>
                  <a:srgbClr val="000000"/>
                </a:solidFill>
              </a:rPr>
              <a:t>*Excludes monopolistic fund states: ND, OH, WA, </a:t>
            </a:r>
            <a:r>
              <a:rPr lang="en-US" sz="1100" dirty="0" smtClean="0">
                <a:solidFill>
                  <a:srgbClr val="000000"/>
                </a:solidFill>
              </a:rPr>
              <a:t>WY as </a:t>
            </a:r>
            <a:r>
              <a:rPr lang="en-US" sz="1100" dirty="0">
                <a:solidFill>
                  <a:srgbClr val="000000"/>
                </a:solidFill>
              </a:rPr>
              <a:t>well as WV, which transitioned to a competitive structure during this period.</a:t>
            </a:r>
          </a:p>
          <a:p>
            <a:pPr eaLnBrk="0" hangingPunct="0">
              <a:lnSpc>
                <a:spcPct val="70000"/>
              </a:lnSpc>
              <a:spcBef>
                <a:spcPct val="50000"/>
              </a:spcBef>
              <a:buClr>
                <a:srgbClr val="FF3300"/>
              </a:buClr>
              <a:buFont typeface="Wingdings" pitchFamily="2" charset="2"/>
              <a:buNone/>
            </a:pPr>
            <a:r>
              <a:rPr lang="en-US" sz="1100" dirty="0">
                <a:solidFill>
                  <a:srgbClr val="000000"/>
                </a:solidFill>
              </a:rPr>
              <a:t>Sources:  </a:t>
            </a:r>
            <a:r>
              <a:rPr lang="en-US" sz="1100" dirty="0" err="1">
                <a:solidFill>
                  <a:srgbClr val="000000"/>
                </a:solidFill>
              </a:rPr>
              <a:t>SNL</a:t>
            </a:r>
            <a:r>
              <a:rPr lang="en-US" sz="1100" dirty="0">
                <a:solidFill>
                  <a:srgbClr val="000000"/>
                </a:solidFill>
              </a:rPr>
              <a:t> Financial LC.; Insurance Information Institute.		</a:t>
            </a:r>
          </a:p>
        </p:txBody>
      </p:sp>
      <p:sp>
        <p:nvSpPr>
          <p:cNvPr id="10" name="Date Placeholder 9"/>
          <p:cNvSpPr>
            <a:spLocks noGrp="1"/>
          </p:cNvSpPr>
          <p:nvPr>
            <p:ph type="dt" sz="half" idx="10"/>
          </p:nvPr>
        </p:nvSpPr>
        <p:spPr/>
        <p:txBody>
          <a:bodyPr/>
          <a:lstStyle/>
          <a:p>
            <a:pPr>
              <a:defRPr/>
            </a:pPr>
            <a:r>
              <a:rPr lang="en-US" smtClean="0"/>
              <a:t>12/01/09 - 9pm</a:t>
            </a:r>
            <a:endParaRPr lang="en-US"/>
          </a:p>
        </p:txBody>
      </p:sp>
      <p:sp>
        <p:nvSpPr>
          <p:cNvPr id="8" name="AutoShape 14"/>
          <p:cNvSpPr>
            <a:spLocks noChangeArrowheads="1"/>
          </p:cNvSpPr>
          <p:nvPr/>
        </p:nvSpPr>
        <p:spPr bwMode="blackWhite">
          <a:xfrm>
            <a:off x="1962457" y="3839369"/>
            <a:ext cx="3441700" cy="1450975"/>
          </a:xfrm>
          <a:prstGeom prst="wedgeRectCallout">
            <a:avLst>
              <a:gd name="adj1" fmla="val 79569"/>
              <a:gd name="adj2" fmla="val -36528"/>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b="1" dirty="0">
                <a:solidFill>
                  <a:schemeClr val="bg1"/>
                </a:solidFill>
              </a:rPr>
              <a:t>States with the poorest performing economies also produced </a:t>
            </a:r>
            <a:r>
              <a:rPr lang="en-US" b="1" dirty="0" smtClean="0">
                <a:solidFill>
                  <a:schemeClr val="bg1"/>
                </a:solidFill>
              </a:rPr>
              <a:t>some of the </a:t>
            </a:r>
            <a:r>
              <a:rPr lang="en-US" b="1" dirty="0">
                <a:solidFill>
                  <a:schemeClr val="bg1"/>
                </a:solidFill>
              </a:rPr>
              <a:t>most negative net change in premiums of the past </a:t>
            </a:r>
            <a:r>
              <a:rPr lang="en-US" b="1" dirty="0" smtClean="0">
                <a:solidFill>
                  <a:schemeClr val="bg1"/>
                </a:solidFill>
              </a:rPr>
              <a:t>6 years</a:t>
            </a:r>
            <a:endParaRPr lang="en-US" b="1" dirty="0">
              <a:solidFill>
                <a:schemeClr val="bg1"/>
              </a:solidFill>
            </a:endParaRPr>
          </a:p>
        </p:txBody>
      </p:sp>
    </p:spTree>
    <p:extLst>
      <p:ext uri="{BB962C8B-B14F-4D97-AF65-F5344CB8AC3E}">
        <p14:creationId xmlns:p14="http://schemas.microsoft.com/office/powerpoint/2010/main" val="345226373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0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123" name="Rectangle 110"/>
          <p:cNvSpPr>
            <a:spLocks noGrp="1" noChangeArrowheads="1"/>
          </p:cNvSpPr>
          <p:nvPr>
            <p:ph type="sldNum" sz="quarter" idx="12"/>
          </p:nvPr>
        </p:nvSpPr>
        <p:spPr/>
        <p:txBody>
          <a:bodyPr/>
          <a:lstStyle/>
          <a:p>
            <a:pPr>
              <a:defRPr/>
            </a:pPr>
            <a:fld id="{CE835BC6-8224-463A-A3C8-641FE62D3BCF}" type="slidenum">
              <a:rPr lang="en-US" smtClean="0"/>
              <a:pPr>
                <a:defRPr/>
              </a:pPr>
              <a:t>104</a:t>
            </a:fld>
            <a:endParaRPr lang="en-US" smtClean="0"/>
          </a:p>
        </p:txBody>
      </p:sp>
      <p:graphicFrame>
        <p:nvGraphicFramePr>
          <p:cNvPr id="5122" name="Object 2"/>
          <p:cNvGraphicFramePr>
            <a:graphicFrameLocks/>
          </p:cNvGraphicFramePr>
          <p:nvPr>
            <p:extLst/>
          </p:nvPr>
        </p:nvGraphicFramePr>
        <p:xfrm>
          <a:off x="50800" y="1851935"/>
          <a:ext cx="8926513" cy="4676775"/>
        </p:xfrm>
        <a:graphic>
          <a:graphicData uri="http://schemas.openxmlformats.org/presentationml/2006/ole">
            <mc:AlternateContent xmlns:mc="http://schemas.openxmlformats.org/markup-compatibility/2006">
              <mc:Choice xmlns:v="urn:schemas-microsoft-com:vml" Requires="v">
                <p:oleObj spid="_x0000_s27974893" name="Chart" r:id="rId4" imgW="8725029" imgH="4562417" progId="MSGraph.Chart.8">
                  <p:embed followColorScheme="full"/>
                </p:oleObj>
              </mc:Choice>
              <mc:Fallback>
                <p:oleObj name="Chart" r:id="rId4" imgW="8725029" imgH="4562417" progId="MSGraph.Chart.8">
                  <p:embed followColorScheme="full"/>
                  <p:pic>
                    <p:nvPicPr>
                      <p:cNvPr id="0" name=""/>
                      <p:cNvPicPr>
                        <a:picLocks noChangeArrowheads="1"/>
                      </p:cNvPicPr>
                      <p:nvPr/>
                    </p:nvPicPr>
                    <p:blipFill>
                      <a:blip r:embed="rId5"/>
                      <a:srcRect/>
                      <a:stretch>
                        <a:fillRect/>
                      </a:stretch>
                    </p:blipFill>
                    <p:spPr bwMode="auto">
                      <a:xfrm>
                        <a:off x="50800" y="1851935"/>
                        <a:ext cx="8926513" cy="46767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124" name="Rectangle 3"/>
          <p:cNvSpPr>
            <a:spLocks noGrp="1" noChangeArrowheads="1"/>
          </p:cNvSpPr>
          <p:nvPr>
            <p:ph type="title"/>
          </p:nvPr>
        </p:nvSpPr>
        <p:spPr>
          <a:xfrm>
            <a:off x="29817" y="19878"/>
            <a:ext cx="8055044" cy="860425"/>
          </a:xfrm>
        </p:spPr>
        <p:txBody>
          <a:bodyPr/>
          <a:lstStyle/>
          <a:p>
            <a:r>
              <a:rPr lang="en-US" dirty="0" smtClean="0"/>
              <a:t>Percentage of Carriers Using Predictive Analytics by Major P/C Line, 2013</a:t>
            </a:r>
          </a:p>
        </p:txBody>
      </p:sp>
      <p:sp>
        <p:nvSpPr>
          <p:cNvPr id="1969158" name="AutoShape 6"/>
          <p:cNvSpPr>
            <a:spLocks noChangeArrowheads="1"/>
          </p:cNvSpPr>
          <p:nvPr/>
        </p:nvSpPr>
        <p:spPr bwMode="blackWhite">
          <a:xfrm>
            <a:off x="1828489" y="1144714"/>
            <a:ext cx="2843524" cy="1755648"/>
          </a:xfrm>
          <a:prstGeom prst="wedgeRectCallout">
            <a:avLst>
              <a:gd name="adj1" fmla="val 8420"/>
              <a:gd name="adj2" fmla="val 8727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2000" b="1" dirty="0" smtClean="0">
                <a:solidFill>
                  <a:schemeClr val="bg1"/>
                </a:solidFill>
                <a:cs typeface="+mn-cs"/>
              </a:rPr>
              <a:t>Predictive analytics is more like to be used in personal lines, but commercial lines use is growing</a:t>
            </a:r>
            <a:endParaRPr lang="en-US" sz="2000" b="1" dirty="0">
              <a:solidFill>
                <a:schemeClr val="bg1"/>
              </a:solidFill>
              <a:cs typeface="+mn-cs"/>
            </a:endParaRPr>
          </a:p>
        </p:txBody>
      </p:sp>
      <p:sp>
        <p:nvSpPr>
          <p:cNvPr id="5126" name="TextBox 9"/>
          <p:cNvSpPr txBox="1">
            <a:spLocks noChangeArrowheads="1"/>
          </p:cNvSpPr>
          <p:nvPr/>
        </p:nvSpPr>
        <p:spPr bwMode="auto">
          <a:xfrm>
            <a:off x="104906" y="6370419"/>
            <a:ext cx="8412162" cy="430887"/>
          </a:xfrm>
          <a:prstGeom prst="rect">
            <a:avLst/>
          </a:prstGeom>
          <a:noFill/>
          <a:ln w="9525">
            <a:noFill/>
            <a:miter lim="800000"/>
            <a:headEnd/>
            <a:tailEnd/>
          </a:ln>
        </p:spPr>
        <p:txBody>
          <a:bodyPr>
            <a:spAutoFit/>
          </a:bodyPr>
          <a:lstStyle/>
          <a:p>
            <a:endParaRPr lang="en-US" sz="1100" dirty="0" smtClean="0"/>
          </a:p>
          <a:p>
            <a:r>
              <a:rPr lang="en-US" sz="1100" dirty="0" smtClean="0"/>
              <a:t>Source: ISO/</a:t>
            </a:r>
            <a:r>
              <a:rPr lang="en-US" sz="1100" dirty="0" err="1" smtClean="0"/>
              <a:t>Earnix</a:t>
            </a:r>
            <a:r>
              <a:rPr lang="en-US" sz="1100" dirty="0" smtClean="0"/>
              <a:t> Survey, September 2013; Insurance Information Institute.</a:t>
            </a:r>
            <a:endParaRPr lang="en-US" sz="1100" dirty="0"/>
          </a:p>
        </p:txBody>
      </p:sp>
      <p:sp>
        <p:nvSpPr>
          <p:cNvPr id="7" name="Text Box 17"/>
          <p:cNvSpPr txBox="1">
            <a:spLocks noChangeArrowheads="1"/>
          </p:cNvSpPr>
          <p:nvPr/>
        </p:nvSpPr>
        <p:spPr bwMode="auto">
          <a:xfrm>
            <a:off x="5191124" y="1262592"/>
            <a:ext cx="3633788" cy="923330"/>
          </a:xfrm>
          <a:prstGeom prst="rect">
            <a:avLst/>
          </a:prstGeom>
          <a:solidFill>
            <a:srgbClr val="28688C"/>
          </a:solidFill>
          <a:ln w="9525" algn="ctr">
            <a:noFill/>
            <a:miter lim="800000"/>
            <a:headEnd/>
            <a:tailEnd/>
          </a:ln>
        </p:spPr>
        <p:txBody>
          <a:bodyPr wrap="square">
            <a:spAutoFit/>
          </a:bodyPr>
          <a:lstStyle/>
          <a:p>
            <a:pPr algn="ctr" fontAlgn="base">
              <a:spcBef>
                <a:spcPct val="0"/>
              </a:spcBef>
              <a:spcAft>
                <a:spcPct val="0"/>
              </a:spcAft>
            </a:pPr>
            <a:r>
              <a:rPr lang="en-US" b="1" dirty="0" smtClean="0">
                <a:solidFill>
                  <a:srgbClr val="FFFFFF"/>
                </a:solidFill>
                <a:latin typeface="Arial" charset="0"/>
                <a:cs typeface="Arial" charset="0"/>
              </a:rPr>
              <a:t>82% of insurers report using predicative analytics in at least one line.  18% do not use it all.</a:t>
            </a:r>
            <a:endParaRPr lang="en-US" b="1" dirty="0">
              <a:solidFill>
                <a:srgbClr val="FFFFFF"/>
              </a:solidFill>
              <a:latin typeface="Arial" charset="0"/>
              <a:cs typeface="Arial" charset="0"/>
            </a:endParaRPr>
          </a:p>
        </p:txBody>
      </p:sp>
      <p:sp>
        <p:nvSpPr>
          <p:cNvPr id="8" name="AutoShape 7"/>
          <p:cNvSpPr>
            <a:spLocks noChangeArrowheads="1"/>
          </p:cNvSpPr>
          <p:nvPr/>
        </p:nvSpPr>
        <p:spPr bwMode="blackWhite">
          <a:xfrm>
            <a:off x="5867400" y="2319892"/>
            <a:ext cx="2957512" cy="1675323"/>
          </a:xfrm>
          <a:prstGeom prst="wedgeRectCallout">
            <a:avLst>
              <a:gd name="adj1" fmla="val 25567"/>
              <a:gd name="adj2" fmla="val 47524"/>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u="sng" dirty="0" smtClean="0">
                <a:solidFill>
                  <a:srgbClr val="FFFFFF"/>
                </a:solidFill>
                <a:latin typeface="Arial" charset="0"/>
                <a:cs typeface="Arial" charset="0"/>
              </a:rPr>
              <a:t>Benefits Cited</a:t>
            </a:r>
          </a:p>
          <a:p>
            <a:pPr algn="ctr" eaLnBrk="0" fontAlgn="base" hangingPunct="0">
              <a:lnSpc>
                <a:spcPct val="90000"/>
              </a:lnSpc>
              <a:spcBef>
                <a:spcPct val="50000"/>
              </a:spcBef>
              <a:spcAft>
                <a:spcPct val="0"/>
              </a:spcAft>
              <a:buClr>
                <a:srgbClr val="FFFFFF"/>
              </a:buClr>
              <a:buFont typeface="Wingdings" pitchFamily="2" charset="2"/>
              <a:buNone/>
              <a:defRPr/>
            </a:pPr>
            <a:r>
              <a:rPr lang="en-US" sz="1400" b="1" dirty="0" smtClean="0">
                <a:solidFill>
                  <a:srgbClr val="FFFFFF"/>
                </a:solidFill>
              </a:rPr>
              <a:t>Drive Profitability: 85%</a:t>
            </a:r>
          </a:p>
          <a:p>
            <a:pPr algn="ctr" eaLnBrk="0" fontAlgn="base" hangingPunct="0">
              <a:lnSpc>
                <a:spcPct val="90000"/>
              </a:lnSpc>
              <a:spcBef>
                <a:spcPct val="50000"/>
              </a:spcBef>
              <a:spcAft>
                <a:spcPct val="0"/>
              </a:spcAft>
              <a:buClr>
                <a:srgbClr val="FFFFFF"/>
              </a:buClr>
              <a:buFont typeface="Wingdings" pitchFamily="2" charset="2"/>
              <a:buNone/>
              <a:defRPr/>
            </a:pPr>
            <a:r>
              <a:rPr lang="en-US" sz="1400" b="1" dirty="0" smtClean="0">
                <a:solidFill>
                  <a:srgbClr val="FFFFFF"/>
                </a:solidFill>
              </a:rPr>
              <a:t>Reduce Risk: 55%</a:t>
            </a:r>
          </a:p>
          <a:p>
            <a:pPr algn="ctr" eaLnBrk="0" fontAlgn="base" hangingPunct="0">
              <a:lnSpc>
                <a:spcPct val="90000"/>
              </a:lnSpc>
              <a:spcBef>
                <a:spcPct val="50000"/>
              </a:spcBef>
              <a:spcAft>
                <a:spcPct val="0"/>
              </a:spcAft>
              <a:buClr>
                <a:srgbClr val="FFFFFF"/>
              </a:buClr>
              <a:buFont typeface="Wingdings" pitchFamily="2" charset="2"/>
              <a:buNone/>
              <a:defRPr/>
            </a:pPr>
            <a:r>
              <a:rPr lang="en-US" sz="1400" b="1" dirty="0" smtClean="0">
                <a:solidFill>
                  <a:srgbClr val="FFFFFF"/>
                </a:solidFill>
                <a:latin typeface="Arial" charset="0"/>
                <a:cs typeface="Arial" charset="0"/>
              </a:rPr>
              <a:t>Grow Revenue: 52%</a:t>
            </a:r>
          </a:p>
          <a:p>
            <a:pPr algn="ctr" eaLnBrk="0" fontAlgn="base" hangingPunct="0">
              <a:lnSpc>
                <a:spcPct val="90000"/>
              </a:lnSpc>
              <a:spcBef>
                <a:spcPct val="50000"/>
              </a:spcBef>
              <a:spcAft>
                <a:spcPct val="0"/>
              </a:spcAft>
              <a:buClr>
                <a:srgbClr val="FFFFFF"/>
              </a:buClr>
              <a:buFont typeface="Wingdings" pitchFamily="2" charset="2"/>
              <a:buNone/>
              <a:defRPr/>
            </a:pPr>
            <a:r>
              <a:rPr lang="en-US" sz="1400" b="1" dirty="0" smtClean="0">
                <a:solidFill>
                  <a:srgbClr val="FFFFFF"/>
                </a:solidFill>
              </a:rPr>
              <a:t>Improve Op. Efficiency: 39%</a:t>
            </a:r>
            <a:endParaRPr lang="en-US" sz="1400" b="1" dirty="0">
              <a:solidFill>
                <a:srgbClr val="FFFFFF"/>
              </a:solidFill>
              <a:latin typeface="Arial" charset="0"/>
              <a:cs typeface="Arial" charset="0"/>
            </a:endParaRPr>
          </a:p>
        </p:txBody>
      </p:sp>
    </p:spTree>
    <p:extLst>
      <p:ext uri="{BB962C8B-B14F-4D97-AF65-F5344CB8AC3E}">
        <p14:creationId xmlns:p14="http://schemas.microsoft.com/office/powerpoint/2010/main" val="409956552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1969158"/>
                                        </p:tgtEl>
                                        <p:attrNameLst>
                                          <p:attrName>style.visibility</p:attrName>
                                        </p:attrNameLst>
                                      </p:cBhvr>
                                      <p:to>
                                        <p:strVal val="visible"/>
                                      </p:to>
                                    </p:set>
                                    <p:animEffect transition="in" filter="wipe(right)">
                                      <p:cBhvr>
                                        <p:cTn id="7" dur="500"/>
                                        <p:tgtEl>
                                          <p:spTgt spid="1969158"/>
                                        </p:tgtEl>
                                      </p:cBhvr>
                                    </p:animEffect>
                                  </p:childTnLst>
                                </p:cTn>
                              </p:par>
                            </p:childTnLst>
                          </p:cTn>
                        </p:par>
                        <p:par>
                          <p:cTn id="8" fill="hold">
                            <p:stCondLst>
                              <p:cond delay="1200"/>
                            </p:stCondLst>
                            <p:childTnLst>
                              <p:par>
                                <p:cTn id="9" presetID="22" presetClass="entr" presetSubtype="4" fill="hold" grpId="0" nodeType="afterEffect">
                                  <p:stCondLst>
                                    <p:cond delay="700"/>
                                  </p:stCondLst>
                                  <p:childTnLst>
                                    <p:set>
                                      <p:cBhvr>
                                        <p:cTn id="10" dur="1" fill="hold">
                                          <p:stCondLst>
                                            <p:cond delay="0"/>
                                          </p:stCondLst>
                                        </p:cTn>
                                        <p:tgtEl>
                                          <p:spTgt spid="8"/>
                                        </p:tgtEl>
                                        <p:attrNameLst>
                                          <p:attrName>style.visibility</p:attrName>
                                        </p:attrNameLst>
                                      </p:cBhvr>
                                      <p:to>
                                        <p:strVal val="visible"/>
                                      </p:to>
                                    </p:set>
                                    <p:animEffect transition="in" filter="wipe(down)">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9158" grpId="0" animBg="1"/>
      <p:bldP spid="8" grpId="0" animBg="1"/>
    </p:bldLst>
  </p:timing>
</p:sld>
</file>

<file path=ppt/slides/slide10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2338" name="Rectangle 2"/>
          <p:cNvSpPr>
            <a:spLocks noGrp="1" noChangeArrowheads="1"/>
          </p:cNvSpPr>
          <p:nvPr>
            <p:ph type="title"/>
          </p:nvPr>
        </p:nvSpPr>
        <p:spPr>
          <a:xfrm>
            <a:off x="200959" y="-67329"/>
            <a:ext cx="7720013" cy="1143001"/>
          </a:xfrm>
        </p:spPr>
        <p:txBody>
          <a:bodyPr/>
          <a:lstStyle/>
          <a:p>
            <a:r>
              <a:rPr lang="en-US" dirty="0" smtClean="0"/>
              <a:t>Uses of Predictive Analytics by Function</a:t>
            </a:r>
          </a:p>
        </p:txBody>
      </p:sp>
      <p:sp>
        <p:nvSpPr>
          <p:cNvPr id="5" name="Date Placeholder 4"/>
          <p:cNvSpPr>
            <a:spLocks noGrp="1"/>
          </p:cNvSpPr>
          <p:nvPr>
            <p:ph type="dt" sz="half" idx="10"/>
          </p:nvPr>
        </p:nvSpPr>
        <p:spPr/>
        <p:txBody>
          <a:bodyPr/>
          <a:lstStyle/>
          <a:p>
            <a:pPr>
              <a:defRPr/>
            </a:pPr>
            <a:r>
              <a:rPr lang="en-US" smtClean="0"/>
              <a:t>12/01/09 - 9pm</a:t>
            </a:r>
            <a:endParaRPr lang="en-US"/>
          </a:p>
        </p:txBody>
      </p:sp>
      <p:sp>
        <p:nvSpPr>
          <p:cNvPr id="6" name="Slide Number Placeholder 5"/>
          <p:cNvSpPr>
            <a:spLocks noGrp="1"/>
          </p:cNvSpPr>
          <p:nvPr>
            <p:ph type="sldNum" sz="quarter" idx="12"/>
          </p:nvPr>
        </p:nvSpPr>
        <p:spPr/>
        <p:txBody>
          <a:bodyPr/>
          <a:lstStyle/>
          <a:p>
            <a:pPr>
              <a:defRPr/>
            </a:pPr>
            <a:fld id="{8F1D8FF3-5AB6-4EC6-BDC2-E6058C96F901}" type="slidenum">
              <a:rPr lang="en-US" smtClean="0"/>
              <a:pPr>
                <a:defRPr/>
              </a:pPr>
              <a:t>105</a:t>
            </a:fld>
            <a:endParaRPr lang="en-US"/>
          </a:p>
        </p:txBody>
      </p:sp>
      <p:pic>
        <p:nvPicPr>
          <p:cNvPr id="3" name="Picture 2"/>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42504" y="1637702"/>
            <a:ext cx="8906246" cy="4761455"/>
          </a:xfrm>
          <a:prstGeom prst="rect">
            <a:avLst/>
          </a:prstGeom>
        </p:spPr>
      </p:pic>
      <p:sp>
        <p:nvSpPr>
          <p:cNvPr id="9" name="AutoShape 13"/>
          <p:cNvSpPr>
            <a:spLocks noChangeArrowheads="1"/>
          </p:cNvSpPr>
          <p:nvPr/>
        </p:nvSpPr>
        <p:spPr bwMode="blackWhite">
          <a:xfrm>
            <a:off x="4595627" y="2252009"/>
            <a:ext cx="2635623" cy="1334154"/>
          </a:xfrm>
          <a:prstGeom prst="wedgeRectCallout">
            <a:avLst>
              <a:gd name="adj1" fmla="val -139176"/>
              <a:gd name="adj2" fmla="val -8493"/>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rPr>
              <a:t>Pricing and Underwriting are the leading uses for predictive analytics</a:t>
            </a:r>
            <a:endParaRPr lang="en-US" b="1" dirty="0">
              <a:solidFill>
                <a:schemeClr val="bg1"/>
              </a:solidFill>
            </a:endParaRPr>
          </a:p>
        </p:txBody>
      </p:sp>
    </p:spTree>
    <p:extLst>
      <p:ext uri="{BB962C8B-B14F-4D97-AF65-F5344CB8AC3E}">
        <p14:creationId xmlns:p14="http://schemas.microsoft.com/office/powerpoint/2010/main" val="244597083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500"/>
                                  </p:stCondLst>
                                  <p:childTnLst>
                                    <p:set>
                                      <p:cBhvr>
                                        <p:cTn id="6" dur="1" fill="hold">
                                          <p:stCondLst>
                                            <p:cond delay="0"/>
                                          </p:stCondLst>
                                        </p:cTn>
                                        <p:tgtEl>
                                          <p:spTgt spid="9"/>
                                        </p:tgtEl>
                                        <p:attrNameLst>
                                          <p:attrName>style.visibility</p:attrName>
                                        </p:attrNameLst>
                                      </p:cBhvr>
                                      <p:to>
                                        <p:strVal val="visible"/>
                                      </p:to>
                                    </p:set>
                                    <p:animEffect transition="in" filter="wipe(right)">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0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09762" name="Rectangle 2"/>
          <p:cNvSpPr>
            <a:spLocks noGrp="1" noChangeArrowheads="1"/>
          </p:cNvSpPr>
          <p:nvPr>
            <p:ph type="ctrTitle" idx="4294967295"/>
          </p:nvPr>
        </p:nvSpPr>
        <p:spPr bwMode="blackWhite">
          <a:xfrm>
            <a:off x="581025" y="2467692"/>
            <a:ext cx="7981950" cy="2016125"/>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4200" smtClean="0">
                <a:solidFill>
                  <a:schemeClr val="bg1"/>
                </a:solidFill>
              </a:rPr>
              <a:t>The Strength of the Economy Will Influence P/C Insurer Growth Opportunities</a:t>
            </a:r>
          </a:p>
        </p:txBody>
      </p:sp>
      <p:sp>
        <p:nvSpPr>
          <p:cNvPr id="151555"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51556"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EDFE0512-2DB8-43E3-8365-2DAB64B50EE9}" type="slidenum">
              <a:rPr lang="en-US" sz="900">
                <a:solidFill>
                  <a:schemeClr val="bg1"/>
                </a:solidFill>
              </a:rPr>
              <a:pPr algn="r" eaLnBrk="0" hangingPunct="0">
                <a:lnSpc>
                  <a:spcPct val="85000"/>
                </a:lnSpc>
                <a:spcBef>
                  <a:spcPct val="20000"/>
                </a:spcBef>
              </a:pPr>
              <a:t>106</a:t>
            </a:fld>
            <a:endParaRPr lang="en-US" sz="900">
              <a:solidFill>
                <a:schemeClr val="bg1"/>
              </a:solidFill>
            </a:endParaRPr>
          </a:p>
        </p:txBody>
      </p:sp>
      <p:pic>
        <p:nvPicPr>
          <p:cNvPr id="151557"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151558" name="TextBox 5"/>
          <p:cNvSpPr txBox="1">
            <a:spLocks noChangeArrowheads="1"/>
          </p:cNvSpPr>
          <p:nvPr/>
        </p:nvSpPr>
        <p:spPr bwMode="auto">
          <a:xfrm>
            <a:off x="472607" y="4735266"/>
            <a:ext cx="8189259" cy="1077218"/>
          </a:xfrm>
          <a:prstGeom prst="rect">
            <a:avLst/>
          </a:prstGeom>
          <a:noFill/>
          <a:ln w="9525">
            <a:noFill/>
            <a:miter lim="800000"/>
            <a:headEnd/>
            <a:tailEnd/>
          </a:ln>
        </p:spPr>
        <p:txBody>
          <a:bodyPr wrap="square">
            <a:spAutoFit/>
          </a:bodyPr>
          <a:lstStyle/>
          <a:p>
            <a:pPr algn="ctr"/>
            <a:r>
              <a:rPr lang="en-US" sz="3200" b="1" dirty="0">
                <a:solidFill>
                  <a:srgbClr val="2B7299"/>
                </a:solidFill>
              </a:rPr>
              <a:t>Growth </a:t>
            </a:r>
            <a:r>
              <a:rPr lang="en-US" sz="3200" b="1" dirty="0" smtClean="0">
                <a:solidFill>
                  <a:srgbClr val="2B7299"/>
                </a:solidFill>
              </a:rPr>
              <a:t>Will Expand Insurer Exposure Base Across Most Lines</a:t>
            </a:r>
            <a:endParaRPr lang="en-US" sz="3200" b="1" i="1" dirty="0">
              <a:solidFill>
                <a:srgbClr val="FF0000"/>
              </a:solidFill>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106</a:t>
            </a:fld>
            <a:endParaRPr lang="en-US"/>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1909762"/>
                                        </p:tgtEl>
                                        <p:attrNameLst>
                                          <p:attrName>style.visibility</p:attrName>
                                        </p:attrNameLst>
                                      </p:cBhvr>
                                      <p:to>
                                        <p:strVal val="visible"/>
                                      </p:to>
                                    </p:set>
                                    <p:animEffect transition="in" filter="barn(outVertical)">
                                      <p:cBhvr>
                                        <p:cTn id="7" dur="1000"/>
                                        <p:tgtEl>
                                          <p:spTgt spid="19097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09762" grpId="0" animBg="1"/>
    </p:bld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105"/>
          <p:cNvSpPr>
            <a:spLocks noGrp="1" noChangeArrowheads="1"/>
          </p:cNvSpPr>
          <p:nvPr>
            <p:ph type="dt" sz="quarter" idx="10"/>
          </p:nvPr>
        </p:nvSpPr>
        <p:spPr/>
        <p:txBody>
          <a:bodyPr/>
          <a:lstStyle/>
          <a:p>
            <a:pPr>
              <a:defRPr/>
            </a:pPr>
            <a:r>
              <a:rPr lang="en-US" smtClean="0"/>
              <a:t>12/01/09 - 9pm</a:t>
            </a:r>
          </a:p>
        </p:txBody>
      </p:sp>
      <p:sp>
        <p:nvSpPr>
          <p:cNvPr id="4101" name="Rectangle 110"/>
          <p:cNvSpPr>
            <a:spLocks noGrp="1" noChangeArrowheads="1"/>
          </p:cNvSpPr>
          <p:nvPr>
            <p:ph type="sldNum" sz="quarter" idx="12"/>
          </p:nvPr>
        </p:nvSpPr>
        <p:spPr/>
        <p:txBody>
          <a:bodyPr/>
          <a:lstStyle/>
          <a:p>
            <a:pPr>
              <a:defRPr/>
            </a:pPr>
            <a:fld id="{F7A0CDA3-BBCA-43E0-9320-4D65E8B5D3F4}" type="slidenum">
              <a:rPr lang="en-US" smtClean="0"/>
              <a:pPr>
                <a:defRPr/>
              </a:pPr>
              <a:t>107</a:t>
            </a:fld>
            <a:endParaRPr lang="en-US" smtClean="0"/>
          </a:p>
        </p:txBody>
      </p:sp>
      <p:sp>
        <p:nvSpPr>
          <p:cNvPr id="66566" name="Rectangle 11"/>
          <p:cNvSpPr>
            <a:spLocks noGrp="1" noChangeArrowheads="1"/>
          </p:cNvSpPr>
          <p:nvPr>
            <p:ph type="title"/>
          </p:nvPr>
        </p:nvSpPr>
        <p:spPr/>
        <p:txBody>
          <a:bodyPr/>
          <a:lstStyle/>
          <a:p>
            <a:r>
              <a:rPr lang="en-US" smtClean="0"/>
              <a:t>US Real GDP Growth*</a:t>
            </a:r>
          </a:p>
        </p:txBody>
      </p:sp>
      <p:sp>
        <p:nvSpPr>
          <p:cNvPr id="66567" name="Rectangle 3"/>
          <p:cNvSpPr>
            <a:spLocks noChangeArrowheads="1"/>
          </p:cNvSpPr>
          <p:nvPr/>
        </p:nvSpPr>
        <p:spPr bwMode="auto">
          <a:xfrm>
            <a:off x="0" y="6392863"/>
            <a:ext cx="7569200" cy="465137"/>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tabLst>
                <a:tab pos="342900" algn="l"/>
              </a:tabLst>
            </a:pPr>
            <a:r>
              <a:rPr lang="en-US" sz="1100" dirty="0"/>
              <a:t>*	Estimates/Forecasts from Blue Chip Economic Indicators.</a:t>
            </a:r>
          </a:p>
          <a:p>
            <a:pPr eaLnBrk="0" hangingPunct="0">
              <a:lnSpc>
                <a:spcPct val="85000"/>
              </a:lnSpc>
              <a:spcBef>
                <a:spcPct val="25000"/>
              </a:spcBef>
              <a:buClr>
                <a:schemeClr val="accent2"/>
              </a:buClr>
              <a:buFont typeface="Wingdings" pitchFamily="2" charset="2"/>
              <a:buNone/>
              <a:tabLst>
                <a:tab pos="342900" algn="l"/>
              </a:tabLst>
            </a:pPr>
            <a:r>
              <a:rPr lang="en-US" sz="1100" dirty="0"/>
              <a:t>Source: US Department of Commerce, Blue Economic Indicators 2</a:t>
            </a:r>
            <a:r>
              <a:rPr lang="en-US" sz="1100" dirty="0" smtClean="0"/>
              <a:t>/15; </a:t>
            </a:r>
            <a:r>
              <a:rPr lang="en-US" sz="1100" dirty="0"/>
              <a:t>Insurance Information Institute.</a:t>
            </a:r>
          </a:p>
        </p:txBody>
      </p:sp>
      <p:graphicFrame>
        <p:nvGraphicFramePr>
          <p:cNvPr id="66562" name="Object 4"/>
          <p:cNvGraphicFramePr>
            <a:graphicFrameLocks noChangeAspect="1"/>
          </p:cNvGraphicFramePr>
          <p:nvPr>
            <p:extLst>
              <p:ext uri="{D42A27DB-BD31-4B8C-83A1-F6EECF244321}">
                <p14:modId xmlns:p14="http://schemas.microsoft.com/office/powerpoint/2010/main" val="3845282421"/>
              </p:ext>
            </p:extLst>
          </p:nvPr>
        </p:nvGraphicFramePr>
        <p:xfrm>
          <a:off x="38100" y="1639888"/>
          <a:ext cx="8955088" cy="3922712"/>
        </p:xfrm>
        <a:graphic>
          <a:graphicData uri="http://schemas.openxmlformats.org/presentationml/2006/ole">
            <mc:AlternateContent xmlns:mc="http://schemas.openxmlformats.org/markup-compatibility/2006">
              <mc:Choice xmlns:v="urn:schemas-microsoft-com:vml" Requires="v">
                <p:oleObj spid="_x0000_s28079221" name="Chart" r:id="rId4" imgW="5733985" imgH="2520835" progId="MSGraph.Chart.8">
                  <p:embed followColorScheme="full"/>
                </p:oleObj>
              </mc:Choice>
              <mc:Fallback>
                <p:oleObj name="Chart" r:id="rId4" imgW="5733985" imgH="2520835" progId="MSGraph.Chart.8">
                  <p:embed followColorScheme="full"/>
                  <p:pic>
                    <p:nvPicPr>
                      <p:cNvPr id="0" name=""/>
                      <p:cNvPicPr>
                        <a:picLocks noChangeAspect="1" noChangeArrowheads="1"/>
                      </p:cNvPicPr>
                      <p:nvPr/>
                    </p:nvPicPr>
                    <p:blipFill>
                      <a:blip r:embed="rId5"/>
                      <a:srcRect/>
                      <a:stretch>
                        <a:fillRect/>
                      </a:stretch>
                    </p:blipFill>
                    <p:spPr bwMode="gray">
                      <a:xfrm>
                        <a:off x="38100" y="1639888"/>
                        <a:ext cx="8955088" cy="39227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6568" name="Rectangle 5"/>
          <p:cNvSpPr>
            <a:spLocks noChangeArrowheads="1"/>
          </p:cNvSpPr>
          <p:nvPr/>
        </p:nvSpPr>
        <p:spPr bwMode="auto">
          <a:xfrm>
            <a:off x="457200" y="6400800"/>
            <a:ext cx="200025" cy="88900"/>
          </a:xfrm>
          <a:prstGeom prst="rect">
            <a:avLst/>
          </a:prstGeom>
          <a:solidFill>
            <a:schemeClr val="tx2"/>
          </a:solidFill>
          <a:ln w="9525">
            <a:noFill/>
            <a:miter lim="800000"/>
            <a:headEnd/>
            <a:tailEnd/>
          </a:ln>
        </p:spPr>
        <p:txBody>
          <a:bodyPr wrap="none" anchor="ctr"/>
          <a:lstStyle/>
          <a:p>
            <a:endParaRPr lang="en-US"/>
          </a:p>
        </p:txBody>
      </p:sp>
      <p:sp>
        <p:nvSpPr>
          <p:cNvPr id="1926150" name="Rectangle 6"/>
          <p:cNvSpPr>
            <a:spLocks noChangeArrowheads="1"/>
          </p:cNvSpPr>
          <p:nvPr/>
        </p:nvSpPr>
        <p:spPr bwMode="blackWhite">
          <a:xfrm>
            <a:off x="461963" y="5464175"/>
            <a:ext cx="8220075" cy="81597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Demand for Insurance </a:t>
            </a:r>
            <a:r>
              <a:rPr lang="en-US" b="1" dirty="0" smtClean="0">
                <a:solidFill>
                  <a:srgbClr val="FFFFFF"/>
                </a:solidFill>
              </a:rPr>
              <a:t>Should Increase in 2015 as GDP Growth Accelerates Modestly </a:t>
            </a:r>
            <a:r>
              <a:rPr lang="en-US" b="1" dirty="0">
                <a:solidFill>
                  <a:srgbClr val="FFFFFF"/>
                </a:solidFill>
              </a:rPr>
              <a:t>and Gradually </a:t>
            </a:r>
            <a:r>
              <a:rPr lang="en-US" b="1" dirty="0" smtClean="0">
                <a:solidFill>
                  <a:srgbClr val="FFFFFF"/>
                </a:solidFill>
              </a:rPr>
              <a:t>Benefits </a:t>
            </a:r>
            <a:r>
              <a:rPr lang="en-US" b="1" dirty="0">
                <a:solidFill>
                  <a:srgbClr val="FFFFFF"/>
                </a:solidFill>
              </a:rPr>
              <a:t>the Economy Broadly</a:t>
            </a:r>
          </a:p>
        </p:txBody>
      </p:sp>
      <p:sp>
        <p:nvSpPr>
          <p:cNvPr id="66570" name="Rectangle 8"/>
          <p:cNvSpPr>
            <a:spLocks noChangeArrowheads="1"/>
          </p:cNvSpPr>
          <p:nvPr/>
        </p:nvSpPr>
        <p:spPr bwMode="black">
          <a:xfrm>
            <a:off x="96947" y="1266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Real GDP Growth (%)</a:t>
            </a:r>
          </a:p>
        </p:txBody>
      </p:sp>
      <p:sp>
        <p:nvSpPr>
          <p:cNvPr id="1926153" name="AutoShape 9"/>
          <p:cNvSpPr>
            <a:spLocks noChangeArrowheads="1"/>
          </p:cNvSpPr>
          <p:nvPr/>
        </p:nvSpPr>
        <p:spPr bwMode="blackWhite">
          <a:xfrm>
            <a:off x="773724" y="3316795"/>
            <a:ext cx="1084384" cy="1053592"/>
          </a:xfrm>
          <a:prstGeom prst="wedgeRectCallout">
            <a:avLst>
              <a:gd name="adj1" fmla="val 57194"/>
              <a:gd name="adj2" fmla="val -65656"/>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a:solidFill>
                  <a:schemeClr val="bg1"/>
                </a:solidFill>
              </a:rPr>
              <a:t>Recession began in </a:t>
            </a:r>
            <a:r>
              <a:rPr lang="en-US" sz="1400" b="1" dirty="0" smtClean="0">
                <a:solidFill>
                  <a:schemeClr val="bg1"/>
                </a:solidFill>
              </a:rPr>
              <a:t>in June 2009</a:t>
            </a:r>
            <a:endParaRPr lang="en-US" sz="1400" b="1" dirty="0">
              <a:solidFill>
                <a:schemeClr val="bg1"/>
              </a:solidFill>
            </a:endParaRPr>
          </a:p>
        </p:txBody>
      </p:sp>
      <p:sp>
        <p:nvSpPr>
          <p:cNvPr id="1926154" name="AutoShape 10"/>
          <p:cNvSpPr>
            <a:spLocks noChangeArrowheads="1"/>
          </p:cNvSpPr>
          <p:nvPr/>
        </p:nvSpPr>
        <p:spPr bwMode="blackWhite">
          <a:xfrm>
            <a:off x="2292110" y="1140542"/>
            <a:ext cx="2407708" cy="688258"/>
          </a:xfrm>
          <a:prstGeom prst="wedgeRectCallout">
            <a:avLst>
              <a:gd name="adj1" fmla="val -20340"/>
              <a:gd name="adj2" fmla="val 200850"/>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rPr>
              <a:t>The Q4:2008 decline was the steepest since the Q1:1982 drop of 6.8%</a:t>
            </a:r>
          </a:p>
        </p:txBody>
      </p:sp>
      <p:sp>
        <p:nvSpPr>
          <p:cNvPr id="14" name="AutoShape 10"/>
          <p:cNvSpPr>
            <a:spLocks noChangeArrowheads="1"/>
          </p:cNvSpPr>
          <p:nvPr/>
        </p:nvSpPr>
        <p:spPr bwMode="blackWhite">
          <a:xfrm>
            <a:off x="4308746" y="3545011"/>
            <a:ext cx="1961532" cy="973399"/>
          </a:xfrm>
          <a:prstGeom prst="wedgeRectCallout">
            <a:avLst>
              <a:gd name="adj1" fmla="val 67353"/>
              <a:gd name="adj2" fmla="val -68241"/>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rPr>
              <a:t>Q1 2014 GDP data were hit hard by this year’s “Polar Vortex” and harsh winter</a:t>
            </a:r>
            <a:endParaRPr lang="en-US" sz="1400" b="1" dirty="0">
              <a:solidFill>
                <a:schemeClr val="bg1"/>
              </a:solidFill>
            </a:endParaRPr>
          </a:p>
        </p:txBody>
      </p:sp>
      <p:sp>
        <p:nvSpPr>
          <p:cNvPr id="15" name="Rectangle 7"/>
          <p:cNvSpPr>
            <a:spLocks noChangeArrowheads="1"/>
          </p:cNvSpPr>
          <p:nvPr/>
        </p:nvSpPr>
        <p:spPr bwMode="grayWhite">
          <a:xfrm>
            <a:off x="2092569" y="3049101"/>
            <a:ext cx="1169466" cy="1804987"/>
          </a:xfrm>
          <a:prstGeom prst="rect">
            <a:avLst/>
          </a:prstGeom>
          <a:noFill/>
          <a:ln w="28575">
            <a:solidFill>
              <a:schemeClr val="folHlink"/>
            </a:solidFill>
            <a:miter lim="800000"/>
            <a:headEnd/>
            <a:tailEnd/>
          </a:ln>
        </p:spPr>
        <p:txBody>
          <a:bodyPr wrap="none" anchor="ctr"/>
          <a:lstStyle/>
          <a:p>
            <a:endParaRPr lang="en-US"/>
          </a:p>
        </p:txBody>
      </p:sp>
    </p:spTree>
    <p:extLst>
      <p:ext uri="{BB962C8B-B14F-4D97-AF65-F5344CB8AC3E}">
        <p14:creationId xmlns:p14="http://schemas.microsoft.com/office/powerpoint/2010/main" val="119365880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926153"/>
                                        </p:tgtEl>
                                        <p:attrNameLst>
                                          <p:attrName>style.visibility</p:attrName>
                                        </p:attrNameLst>
                                      </p:cBhvr>
                                      <p:to>
                                        <p:strVal val="visible"/>
                                      </p:to>
                                    </p:set>
                                    <p:animEffect transition="in" filter="wipe(right)">
                                      <p:cBhvr>
                                        <p:cTn id="7" dur="500"/>
                                        <p:tgtEl>
                                          <p:spTgt spid="1926153"/>
                                        </p:tgtEl>
                                      </p:cBhvr>
                                    </p:animEffect>
                                  </p:childTnLst>
                                </p:cTn>
                              </p:par>
                            </p:childTnLst>
                          </p:cTn>
                        </p:par>
                        <p:par>
                          <p:cTn id="8" fill="hold">
                            <p:stCondLst>
                              <p:cond delay="500"/>
                            </p:stCondLst>
                            <p:childTnLst>
                              <p:par>
                                <p:cTn id="9" presetID="22" presetClass="entr" presetSubtype="8" fill="hold" grpId="0" nodeType="afterEffect">
                                  <p:stCondLst>
                                    <p:cond delay="1000"/>
                                  </p:stCondLst>
                                  <p:childTnLst>
                                    <p:set>
                                      <p:cBhvr>
                                        <p:cTn id="10" dur="1" fill="hold">
                                          <p:stCondLst>
                                            <p:cond delay="0"/>
                                          </p:stCondLst>
                                        </p:cTn>
                                        <p:tgtEl>
                                          <p:spTgt spid="1926154"/>
                                        </p:tgtEl>
                                        <p:attrNameLst>
                                          <p:attrName>style.visibility</p:attrName>
                                        </p:attrNameLst>
                                      </p:cBhvr>
                                      <p:to>
                                        <p:strVal val="visible"/>
                                      </p:to>
                                    </p:set>
                                    <p:animEffect transition="in" filter="wipe(left)">
                                      <p:cBhvr>
                                        <p:cTn id="11" dur="500"/>
                                        <p:tgtEl>
                                          <p:spTgt spid="1926154"/>
                                        </p:tgtEl>
                                      </p:cBhvr>
                                    </p:animEffect>
                                  </p:childTnLst>
                                </p:cTn>
                              </p:par>
                            </p:childTnLst>
                          </p:cTn>
                        </p:par>
                        <p:par>
                          <p:cTn id="12" fill="hold">
                            <p:stCondLst>
                              <p:cond delay="2000"/>
                            </p:stCondLst>
                            <p:childTnLst>
                              <p:par>
                                <p:cTn id="13" presetID="23" presetClass="entr" presetSubtype="16" fill="hold" grpId="0" nodeType="afterEffect">
                                  <p:stCondLst>
                                    <p:cond delay="1000"/>
                                  </p:stCondLst>
                                  <p:childTnLst>
                                    <p:set>
                                      <p:cBhvr>
                                        <p:cTn id="14" dur="1" fill="hold">
                                          <p:stCondLst>
                                            <p:cond delay="0"/>
                                          </p:stCondLst>
                                        </p:cTn>
                                        <p:tgtEl>
                                          <p:spTgt spid="1926150"/>
                                        </p:tgtEl>
                                        <p:attrNameLst>
                                          <p:attrName>style.visibility</p:attrName>
                                        </p:attrNameLst>
                                      </p:cBhvr>
                                      <p:to>
                                        <p:strVal val="visible"/>
                                      </p:to>
                                    </p:set>
                                    <p:anim calcmode="lin" valueType="num">
                                      <p:cBhvr>
                                        <p:cTn id="15" dur="500" fill="hold"/>
                                        <p:tgtEl>
                                          <p:spTgt spid="1926150"/>
                                        </p:tgtEl>
                                        <p:attrNameLst>
                                          <p:attrName>ppt_w</p:attrName>
                                        </p:attrNameLst>
                                      </p:cBhvr>
                                      <p:tavLst>
                                        <p:tav tm="0">
                                          <p:val>
                                            <p:fltVal val="0"/>
                                          </p:val>
                                        </p:tav>
                                        <p:tav tm="100000">
                                          <p:val>
                                            <p:strVal val="#ppt_w"/>
                                          </p:val>
                                        </p:tav>
                                      </p:tavLst>
                                    </p:anim>
                                    <p:anim calcmode="lin" valueType="num">
                                      <p:cBhvr>
                                        <p:cTn id="16" dur="500" fill="hold"/>
                                        <p:tgtEl>
                                          <p:spTgt spid="1926150"/>
                                        </p:tgtEl>
                                        <p:attrNameLst>
                                          <p:attrName>ppt_h</p:attrName>
                                        </p:attrNameLst>
                                      </p:cBhvr>
                                      <p:tavLst>
                                        <p:tav tm="0">
                                          <p:val>
                                            <p:fltVal val="0"/>
                                          </p:val>
                                        </p:tav>
                                        <p:tav tm="100000">
                                          <p:val>
                                            <p:strVal val="#ppt_h"/>
                                          </p:val>
                                        </p:tav>
                                      </p:tavLst>
                                    </p:anim>
                                  </p:childTnLst>
                                </p:cTn>
                              </p:par>
                            </p:childTnLst>
                          </p:cTn>
                        </p:par>
                        <p:par>
                          <p:cTn id="17" fill="hold">
                            <p:stCondLst>
                              <p:cond delay="3500"/>
                            </p:stCondLst>
                            <p:childTnLst>
                              <p:par>
                                <p:cTn id="18" presetID="22" presetClass="entr" presetSubtype="8" fill="hold" grpId="0" nodeType="afterEffect">
                                  <p:stCondLst>
                                    <p:cond delay="1000"/>
                                  </p:stCondLst>
                                  <p:childTnLst>
                                    <p:set>
                                      <p:cBhvr>
                                        <p:cTn id="19" dur="1" fill="hold">
                                          <p:stCondLst>
                                            <p:cond delay="0"/>
                                          </p:stCondLst>
                                        </p:cTn>
                                        <p:tgtEl>
                                          <p:spTgt spid="14"/>
                                        </p:tgtEl>
                                        <p:attrNameLst>
                                          <p:attrName>style.visibility</p:attrName>
                                        </p:attrNameLst>
                                      </p:cBhvr>
                                      <p:to>
                                        <p:strVal val="visible"/>
                                      </p:to>
                                    </p:set>
                                    <p:animEffect transition="in" filter="wipe(left)">
                                      <p:cBhvr>
                                        <p:cTn id="20" dur="500"/>
                                        <p:tgtEl>
                                          <p:spTgt spid="14"/>
                                        </p:tgtEl>
                                      </p:cBhvr>
                                    </p:animEffect>
                                  </p:childTnLst>
                                </p:cTn>
                              </p:par>
                              <p:par>
                                <p:cTn id="21" presetID="16" presetClass="entr" presetSubtype="26" fill="hold" grpId="0" nodeType="withEffect">
                                  <p:stCondLst>
                                    <p:cond delay="1000"/>
                                  </p:stCondLst>
                                  <p:childTnLst>
                                    <p:set>
                                      <p:cBhvr>
                                        <p:cTn id="22" dur="1" fill="hold">
                                          <p:stCondLst>
                                            <p:cond delay="0"/>
                                          </p:stCondLst>
                                        </p:cTn>
                                        <p:tgtEl>
                                          <p:spTgt spid="15"/>
                                        </p:tgtEl>
                                        <p:attrNameLst>
                                          <p:attrName>style.visibility</p:attrName>
                                        </p:attrNameLst>
                                      </p:cBhvr>
                                      <p:to>
                                        <p:strVal val="visible"/>
                                      </p:to>
                                    </p:set>
                                    <p:animEffect transition="in" filter="barn(inHorizontal)">
                                      <p:cBhvr>
                                        <p:cTn id="2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6150" grpId="0" animBg="1"/>
      <p:bldP spid="1926153" grpId="0" animBg="1"/>
      <p:bldP spid="1926154" grpId="0" animBg="1"/>
      <p:bldP spid="14" grpId="0" animBg="1"/>
      <p:bldP spid="15" grpId="0" animBg="1"/>
    </p:bld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txBox="1">
            <a:spLocks noChangeArrowheads="1"/>
          </p:cNvSpPr>
          <p:nvPr/>
        </p:nvSpPr>
        <p:spPr bwMode="black">
          <a:xfrm>
            <a:off x="342900" y="73025"/>
            <a:ext cx="7400925" cy="860425"/>
          </a:xfrm>
          <a:prstGeom prst="rect">
            <a:avLst/>
          </a:prstGeom>
          <a:noFill/>
          <a:ln w="9525">
            <a:noFill/>
            <a:miter lim="800000"/>
            <a:headEnd/>
            <a:tailEnd/>
          </a:ln>
        </p:spPr>
        <p:txBody>
          <a:bodyPr lIns="45720" rIns="45720" anchor="ctr"/>
          <a:lstStyle/>
          <a:p>
            <a:pPr defTabSz="114300" eaLnBrk="0" hangingPunct="0">
              <a:lnSpc>
                <a:spcPct val="90000"/>
              </a:lnSpc>
              <a:defRPr/>
            </a:pPr>
            <a:r>
              <a:rPr lang="en-US" sz="3000" b="1" kern="0" dirty="0">
                <a:solidFill>
                  <a:srgbClr val="225A7A"/>
                </a:solidFill>
                <a:ea typeface="+mj-ea"/>
                <a:cs typeface="+mj-cs"/>
              </a:rPr>
              <a:t>State-by-State Leading Indicators</a:t>
            </a:r>
            <a:br>
              <a:rPr lang="en-US" sz="3000" b="1" kern="0" dirty="0">
                <a:solidFill>
                  <a:srgbClr val="225A7A"/>
                </a:solidFill>
                <a:ea typeface="+mj-ea"/>
                <a:cs typeface="+mj-cs"/>
              </a:rPr>
            </a:br>
            <a:r>
              <a:rPr lang="en-US" sz="3000" b="1" kern="0" dirty="0">
                <a:solidFill>
                  <a:srgbClr val="225A7A"/>
                </a:solidFill>
                <a:ea typeface="+mj-ea"/>
                <a:cs typeface="+mj-cs"/>
              </a:rPr>
              <a:t>through </a:t>
            </a:r>
            <a:r>
              <a:rPr lang="en-US" sz="3000" b="1" kern="0" dirty="0" smtClean="0">
                <a:solidFill>
                  <a:srgbClr val="225A7A"/>
                </a:solidFill>
                <a:ea typeface="+mj-ea"/>
                <a:cs typeface="+mj-cs"/>
              </a:rPr>
              <a:t>2015:Q2</a:t>
            </a:r>
            <a:endParaRPr lang="en-US" sz="3000" b="1" kern="0" dirty="0">
              <a:solidFill>
                <a:srgbClr val="225A7A"/>
              </a:solidFill>
              <a:ea typeface="+mj-ea"/>
              <a:cs typeface="+mj-cs"/>
            </a:endParaRPr>
          </a:p>
        </p:txBody>
      </p:sp>
      <p:sp>
        <p:nvSpPr>
          <p:cNvPr id="74758" name="Rectangle 6"/>
          <p:cNvSpPr>
            <a:spLocks noChangeArrowheads="1"/>
          </p:cNvSpPr>
          <p:nvPr/>
        </p:nvSpPr>
        <p:spPr bwMode="auto">
          <a:xfrm>
            <a:off x="0" y="6581775"/>
            <a:ext cx="8942388" cy="27622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defRPr/>
            </a:pPr>
            <a:r>
              <a:rPr lang="en-US" sz="1050" dirty="0"/>
              <a:t>Sources: Federal Reserve Bank of Philadelphia at </a:t>
            </a:r>
            <a:r>
              <a:rPr lang="en-US" sz="1050" dirty="0">
                <a:hlinkClick r:id="rId3"/>
              </a:rPr>
              <a:t>http://www.philadelphiafed.org/index.cfm</a:t>
            </a:r>
            <a:r>
              <a:rPr lang="en-US" sz="1050" dirty="0"/>
              <a:t> ;Insurance Information Institute.</a:t>
            </a:r>
          </a:p>
        </p:txBody>
      </p:sp>
      <p:sp>
        <p:nvSpPr>
          <p:cNvPr id="9" name="Date Placeholder 8"/>
          <p:cNvSpPr>
            <a:spLocks noGrp="1"/>
          </p:cNvSpPr>
          <p:nvPr>
            <p:ph type="dt" sz="quarter" idx="10"/>
          </p:nvPr>
        </p:nvSpPr>
        <p:spPr/>
        <p:txBody>
          <a:bodyPr/>
          <a:lstStyle/>
          <a:p>
            <a:pPr>
              <a:defRPr/>
            </a:pPr>
            <a:r>
              <a:rPr lang="en-US"/>
              <a:t>12/01/09 - 9pm</a:t>
            </a:r>
          </a:p>
        </p:txBody>
      </p:sp>
      <p:sp>
        <p:nvSpPr>
          <p:cNvPr id="11" name="Slide Number Placeholder 10"/>
          <p:cNvSpPr>
            <a:spLocks noGrp="1"/>
          </p:cNvSpPr>
          <p:nvPr>
            <p:ph type="sldNum" sz="quarter" idx="12"/>
          </p:nvPr>
        </p:nvSpPr>
        <p:spPr/>
        <p:txBody>
          <a:bodyPr/>
          <a:lstStyle/>
          <a:p>
            <a:pPr>
              <a:defRPr/>
            </a:pPr>
            <a:fld id="{0EB074E3-34FC-4F2A-8E61-DEE1E5BB130A}" type="slidenum">
              <a:rPr lang="en-US" smtClean="0"/>
              <a:pPr>
                <a:defRPr/>
              </a:pPr>
              <a:t>108</a:t>
            </a:fld>
            <a:endParaRPr lang="en-US"/>
          </a:p>
        </p:txBody>
      </p:sp>
      <p:sp>
        <p:nvSpPr>
          <p:cNvPr id="38918" name="AutoShape 2" descr="Chart 1, showing growth in real GDP by state"/>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a:p>
        </p:txBody>
      </p:sp>
      <p:sp>
        <p:nvSpPr>
          <p:cNvPr id="38919" name="AutoShape 4" descr="Chart 1, showing growth in real GDP by state"/>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a:p>
        </p:txBody>
      </p:sp>
      <p:sp>
        <p:nvSpPr>
          <p:cNvPr id="38920" name="AutoShape 6" descr="Chart 2, annual percent change in real GDP by region"/>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a:p>
        </p:txBody>
      </p:sp>
      <p:pic>
        <p:nvPicPr>
          <p:cNvPr id="2" name="Picture 1"/>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438275" y="1168522"/>
            <a:ext cx="6609800" cy="5100562"/>
          </a:xfrm>
          <a:prstGeom prst="rect">
            <a:avLst/>
          </a:prstGeom>
        </p:spPr>
      </p:pic>
      <p:sp>
        <p:nvSpPr>
          <p:cNvPr id="13" name="AutoShape 8"/>
          <p:cNvSpPr>
            <a:spLocks noChangeArrowheads="1"/>
          </p:cNvSpPr>
          <p:nvPr/>
        </p:nvSpPr>
        <p:spPr bwMode="blackWhite">
          <a:xfrm>
            <a:off x="7004369" y="4271019"/>
            <a:ext cx="2044382" cy="1446618"/>
          </a:xfrm>
          <a:prstGeom prst="wedgeRectCallout">
            <a:avLst>
              <a:gd name="adj1" fmla="val -67472"/>
              <a:gd name="adj2" fmla="val -43996"/>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The economic outlook for most of the US is generally positive, though flat-to-negative for </a:t>
            </a:r>
            <a:r>
              <a:rPr lang="en-US" sz="1600" b="1" dirty="0">
                <a:solidFill>
                  <a:schemeClr val="bg1"/>
                </a:solidFill>
              </a:rPr>
              <a:t>2</a:t>
            </a:r>
            <a:r>
              <a:rPr lang="en-US" sz="1600" b="1" dirty="0" smtClean="0">
                <a:solidFill>
                  <a:schemeClr val="bg1"/>
                </a:solidFill>
              </a:rPr>
              <a:t> states</a:t>
            </a:r>
            <a:endParaRPr lang="en-US" sz="1600" b="1" dirty="0">
              <a:solidFill>
                <a:schemeClr val="bg1"/>
              </a:solidFill>
            </a:endParaRPr>
          </a:p>
        </p:txBody>
      </p:sp>
      <p:sp>
        <p:nvSpPr>
          <p:cNvPr id="15" name="AutoShape 7"/>
          <p:cNvSpPr>
            <a:spLocks noChangeArrowheads="1"/>
          </p:cNvSpPr>
          <p:nvPr/>
        </p:nvSpPr>
        <p:spPr bwMode="blackWhite">
          <a:xfrm>
            <a:off x="189640" y="1581150"/>
            <a:ext cx="1277938" cy="1317174"/>
          </a:xfrm>
          <a:prstGeom prst="wedgeRectCallout">
            <a:avLst>
              <a:gd name="adj1" fmla="val 76923"/>
              <a:gd name="adj2" fmla="val 42337"/>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600" b="1" dirty="0" smtClean="0">
                <a:solidFill>
                  <a:srgbClr val="FFFFFF"/>
                </a:solidFill>
              </a:rPr>
              <a:t>Growth in the West is finally beginning to pick up</a:t>
            </a:r>
            <a:endParaRPr lang="en-US" sz="1600" b="1" dirty="0">
              <a:solidFill>
                <a:srgbClr val="FFFFFF"/>
              </a:solidFill>
            </a:endParaRPr>
          </a:p>
        </p:txBody>
      </p:sp>
    </p:spTree>
    <p:extLst>
      <p:ext uri="{BB962C8B-B14F-4D97-AF65-F5344CB8AC3E}">
        <p14:creationId xmlns:p14="http://schemas.microsoft.com/office/powerpoint/2010/main" val="423969690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13"/>
                                        </p:tgtEl>
                                        <p:attrNameLst>
                                          <p:attrName>style.visibility</p:attrName>
                                        </p:attrNameLst>
                                      </p:cBhvr>
                                      <p:to>
                                        <p:strVal val="visible"/>
                                      </p:to>
                                    </p:set>
                                    <p:animEffect transition="in" filter="wipe(right)">
                                      <p:cBhvr>
                                        <p:cTn id="7" dur="500"/>
                                        <p:tgtEl>
                                          <p:spTgt spid="13"/>
                                        </p:tgtEl>
                                      </p:cBhvr>
                                    </p:animEffect>
                                  </p:childTnLst>
                                </p:cTn>
                              </p:par>
                            </p:childTnLst>
                          </p:cTn>
                        </p:par>
                        <p:par>
                          <p:cTn id="8" fill="hold">
                            <p:stCondLst>
                              <p:cond delay="1200"/>
                            </p:stCondLst>
                            <p:childTnLst>
                              <p:par>
                                <p:cTn id="9" presetID="22" presetClass="entr" presetSubtype="4" fill="hold" grpId="0" nodeType="afterEffect">
                                  <p:stCondLst>
                                    <p:cond delay="700"/>
                                  </p:stCondLst>
                                  <p:childTnLst>
                                    <p:set>
                                      <p:cBhvr>
                                        <p:cTn id="10" dur="1" fill="hold">
                                          <p:stCondLst>
                                            <p:cond delay="0"/>
                                          </p:stCondLst>
                                        </p:cTn>
                                        <p:tgtEl>
                                          <p:spTgt spid="15"/>
                                        </p:tgtEl>
                                        <p:attrNameLst>
                                          <p:attrName>style.visibility</p:attrName>
                                        </p:attrNameLst>
                                      </p:cBhvr>
                                      <p:to>
                                        <p:strVal val="visible"/>
                                      </p:to>
                                    </p:set>
                                    <p:animEffect transition="in" filter="wipe(down)">
                                      <p:cBhvr>
                                        <p:cTn id="1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5" grpId="0" animBg="1"/>
    </p:bld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110"/>
          <p:cNvSpPr>
            <a:spLocks noGrp="1" noChangeArrowheads="1"/>
          </p:cNvSpPr>
          <p:nvPr>
            <p:ph type="sldNum" sz="quarter" idx="12"/>
          </p:nvPr>
        </p:nvSpPr>
        <p:spPr>
          <a:noFill/>
        </p:spPr>
        <p:txBody>
          <a:bodyPr/>
          <a:lstStyle/>
          <a:p>
            <a:fld id="{9FC89B55-9087-4145-A2AC-474DCC89A582}" type="slidenum">
              <a:rPr lang="en-US" smtClean="0"/>
              <a:pPr/>
              <a:t>109</a:t>
            </a:fld>
            <a:endParaRPr lang="en-US" smtClean="0"/>
          </a:p>
        </p:txBody>
      </p:sp>
      <p:sp>
        <p:nvSpPr>
          <p:cNvPr id="1028" name="Rectangle 2"/>
          <p:cNvSpPr>
            <a:spLocks noGrp="1" noChangeArrowheads="1"/>
          </p:cNvSpPr>
          <p:nvPr>
            <p:ph type="title" idx="4294967295"/>
          </p:nvPr>
        </p:nvSpPr>
        <p:spPr>
          <a:xfrm>
            <a:off x="0" y="-123825"/>
            <a:ext cx="8686800" cy="1143000"/>
          </a:xfrm>
        </p:spPr>
        <p:txBody>
          <a:bodyPr lIns="92075" tIns="46038" rIns="92075" bIns="46038" anchor="b"/>
          <a:lstStyle/>
          <a:p>
            <a:r>
              <a:rPr lang="en-US" dirty="0" smtClean="0"/>
              <a:t>Real GDP by State Percent Change, 2013:</a:t>
            </a:r>
            <a:br>
              <a:rPr lang="en-US" dirty="0" smtClean="0"/>
            </a:br>
            <a:r>
              <a:rPr lang="en-US" dirty="0" smtClean="0"/>
              <a:t>Highest 25 States</a:t>
            </a:r>
          </a:p>
        </p:txBody>
      </p:sp>
      <p:graphicFrame>
        <p:nvGraphicFramePr>
          <p:cNvPr id="1026" name="Object 3"/>
          <p:cNvGraphicFramePr>
            <a:graphicFrameLocks noGrp="1" noChangeAspect="1"/>
          </p:cNvGraphicFramePr>
          <p:nvPr>
            <p:ph idx="4294967295"/>
            <p:extLst>
              <p:ext uri="{D42A27DB-BD31-4B8C-83A1-F6EECF244321}">
                <p14:modId xmlns:p14="http://schemas.microsoft.com/office/powerpoint/2010/main" val="48036090"/>
              </p:ext>
            </p:extLst>
          </p:nvPr>
        </p:nvGraphicFramePr>
        <p:xfrm>
          <a:off x="-61913" y="1827213"/>
          <a:ext cx="9142413" cy="4748212"/>
        </p:xfrm>
        <a:graphic>
          <a:graphicData uri="http://schemas.openxmlformats.org/presentationml/2006/ole">
            <mc:AlternateContent xmlns:mc="http://schemas.openxmlformats.org/markup-compatibility/2006">
              <mc:Choice xmlns:v="urn:schemas-microsoft-com:vml" Requires="v">
                <p:oleObj spid="_x0000_s28080245" name="Chart" r:id="rId4" imgW="3528190" imgH="1832541" progId="MSGraph.Chart.8">
                  <p:embed followColorScheme="full"/>
                </p:oleObj>
              </mc:Choice>
              <mc:Fallback>
                <p:oleObj name="Chart" r:id="rId4" imgW="3528190" imgH="1832541" progId="MSGraph.Chart.8">
                  <p:embed followColorScheme="full"/>
                  <p:pic>
                    <p:nvPicPr>
                      <p:cNvPr id="0" name=""/>
                      <p:cNvPicPr>
                        <a:picLocks noChangeAspect="1" noChangeArrowheads="1"/>
                      </p:cNvPicPr>
                      <p:nvPr/>
                    </p:nvPicPr>
                    <p:blipFill>
                      <a:blip r:embed="rId5"/>
                      <a:srcRect/>
                      <a:stretch>
                        <a:fillRect/>
                      </a:stretch>
                    </p:blipFill>
                    <p:spPr bwMode="auto">
                      <a:xfrm>
                        <a:off x="-61913" y="1827213"/>
                        <a:ext cx="9142413" cy="47482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29" name="Text Box 4"/>
          <p:cNvSpPr txBox="1">
            <a:spLocks noChangeArrowheads="1"/>
          </p:cNvSpPr>
          <p:nvPr/>
        </p:nvSpPr>
        <p:spPr bwMode="auto">
          <a:xfrm>
            <a:off x="0" y="6367463"/>
            <a:ext cx="9017000" cy="417512"/>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buFont typeface="Wingdings" pitchFamily="2" charset="2"/>
              <a:buNone/>
            </a:pPr>
            <a:endParaRPr lang="en-US" sz="1100" dirty="0"/>
          </a:p>
          <a:p>
            <a:pPr eaLnBrk="0" hangingPunct="0">
              <a:lnSpc>
                <a:spcPct val="70000"/>
              </a:lnSpc>
              <a:spcBef>
                <a:spcPct val="50000"/>
              </a:spcBef>
              <a:buClr>
                <a:srgbClr val="FF3300"/>
              </a:buClr>
              <a:buFont typeface="Wingdings" pitchFamily="2" charset="2"/>
              <a:buNone/>
            </a:pPr>
            <a:r>
              <a:rPr lang="en-US" sz="1100" dirty="0"/>
              <a:t>Sources: </a:t>
            </a:r>
            <a:r>
              <a:rPr lang="en-US" sz="1100" dirty="0" smtClean="0">
                <a:hlinkClick r:id="rId6"/>
              </a:rPr>
              <a:t>U.S</a:t>
            </a:r>
            <a:r>
              <a:rPr lang="en-US" sz="1100" dirty="0">
                <a:hlinkClick r:id="rId6"/>
              </a:rPr>
              <a:t>. Bureau of Economic Analysis</a:t>
            </a:r>
            <a:r>
              <a:rPr lang="en-US" sz="1100" dirty="0"/>
              <a:t>; Insurance Information Institute.		</a:t>
            </a:r>
          </a:p>
        </p:txBody>
      </p:sp>
      <p:sp>
        <p:nvSpPr>
          <p:cNvPr id="6" name="AutoShape 10"/>
          <p:cNvSpPr>
            <a:spLocks noChangeArrowheads="1"/>
          </p:cNvSpPr>
          <p:nvPr/>
        </p:nvSpPr>
        <p:spPr bwMode="blackWhite">
          <a:xfrm>
            <a:off x="1947981" y="1611723"/>
            <a:ext cx="1980008" cy="900419"/>
          </a:xfrm>
          <a:prstGeom prst="wedgeRectCallout">
            <a:avLst>
              <a:gd name="adj1" fmla="val -78128"/>
              <a:gd name="adj2" fmla="val 30604"/>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rPr>
              <a:t>North Dakota was the economic growth juggernaut of the US in 2013—by far</a:t>
            </a:r>
            <a:endParaRPr lang="en-US" sz="1400" b="1" dirty="0">
              <a:solidFill>
                <a:schemeClr val="bg1"/>
              </a:solidFill>
            </a:endParaRPr>
          </a:p>
        </p:txBody>
      </p:sp>
      <p:sp>
        <p:nvSpPr>
          <p:cNvPr id="7" name="AutoShape 7"/>
          <p:cNvSpPr>
            <a:spLocks noChangeArrowheads="1"/>
          </p:cNvSpPr>
          <p:nvPr/>
        </p:nvSpPr>
        <p:spPr bwMode="blackWhite">
          <a:xfrm>
            <a:off x="4343399" y="1761619"/>
            <a:ext cx="4043363" cy="1108541"/>
          </a:xfrm>
          <a:prstGeom prst="wedgeRectCallout">
            <a:avLst>
              <a:gd name="adj1" fmla="val -115169"/>
              <a:gd name="adj2" fmla="val 85643"/>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smtClean="0">
                <a:solidFill>
                  <a:srgbClr val="FFFFFF"/>
                </a:solidFill>
              </a:rPr>
              <a:t>Only 9 states experienced growth in excess of 3% in 2013, which is what we would see nationally in a more typical recovery</a:t>
            </a:r>
            <a:endParaRPr lang="en-US" b="1" dirty="0">
              <a:solidFill>
                <a:srgbClr val="FFFFFF"/>
              </a:solidFill>
              <a:latin typeface="Arial" charset="0"/>
              <a:cs typeface="Arial" charset="0"/>
            </a:endParaRPr>
          </a:p>
        </p:txBody>
      </p:sp>
      <p:sp>
        <p:nvSpPr>
          <p:cNvPr id="10" name="Text Box 6"/>
          <p:cNvSpPr txBox="1">
            <a:spLocks noChangeArrowheads="1"/>
          </p:cNvSpPr>
          <p:nvPr/>
        </p:nvSpPr>
        <p:spPr bwMode="blackWhite">
          <a:xfrm>
            <a:off x="4772025" y="3241813"/>
            <a:ext cx="3914775" cy="917999"/>
          </a:xfrm>
          <a:prstGeom prst="rect">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type="none" w="sm" len="sm"/>
            <a:tailEnd type="none" w="sm" len="sm"/>
          </a:ln>
          <a:effectLst/>
        </p:spPr>
        <p:txBody>
          <a:bodyPr tIns="91440" bIns="91440" anchor="ctr"/>
          <a:lstStyle/>
          <a:p>
            <a:pPr algn="ctr" eaLnBrk="0" hangingPunct="0">
              <a:lnSpc>
                <a:spcPct val="85000"/>
              </a:lnSpc>
              <a:spcBef>
                <a:spcPct val="50000"/>
              </a:spcBef>
              <a:buClr>
                <a:schemeClr val="bg1"/>
              </a:buClr>
              <a:buFont typeface="Wingdings" pitchFamily="2" charset="2"/>
              <a:buNone/>
              <a:defRPr/>
            </a:pPr>
            <a:r>
              <a:rPr lang="en-US" sz="1600" b="1" u="sng" dirty="0" smtClean="0">
                <a:solidFill>
                  <a:schemeClr val="bg1"/>
                </a:solidFill>
                <a:cs typeface="+mn-cs"/>
              </a:rPr>
              <a:t>Growth Benchmarks: Real GDP</a:t>
            </a:r>
          </a:p>
          <a:p>
            <a:pPr algn="ctr" eaLnBrk="0" hangingPunct="0">
              <a:lnSpc>
                <a:spcPct val="85000"/>
              </a:lnSpc>
              <a:spcBef>
                <a:spcPct val="50000"/>
              </a:spcBef>
              <a:buClr>
                <a:schemeClr val="bg1"/>
              </a:buClr>
              <a:buFont typeface="Wingdings" pitchFamily="2" charset="2"/>
              <a:buNone/>
              <a:defRPr/>
            </a:pPr>
            <a:r>
              <a:rPr lang="en-US" sz="1600" b="1" dirty="0" smtClean="0">
                <a:solidFill>
                  <a:schemeClr val="bg1"/>
                </a:solidFill>
                <a:cs typeface="+mn-cs"/>
              </a:rPr>
              <a:t>US: 1.8%</a:t>
            </a:r>
            <a:endParaRPr lang="en-US" sz="1600" b="1" dirty="0">
              <a:solidFill>
                <a:schemeClr val="bg1"/>
              </a:solidFill>
              <a:cs typeface="+mn-cs"/>
            </a:endParaRPr>
          </a:p>
        </p:txBody>
      </p:sp>
    </p:spTree>
    <p:extLst>
      <p:ext uri="{BB962C8B-B14F-4D97-AF65-F5344CB8AC3E}">
        <p14:creationId xmlns:p14="http://schemas.microsoft.com/office/powerpoint/2010/main" val="305793785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100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1500"/>
                            </p:stCondLst>
                            <p:childTnLst>
                              <p:par>
                                <p:cTn id="9" presetID="22" presetClass="entr" presetSubtype="4" fill="hold" grpId="0" nodeType="afterEffect">
                                  <p:stCondLst>
                                    <p:cond delay="700"/>
                                  </p:stCondLst>
                                  <p:childTnLst>
                                    <p:set>
                                      <p:cBhvr>
                                        <p:cTn id="10" dur="1" fill="hold">
                                          <p:stCondLst>
                                            <p:cond delay="0"/>
                                          </p:stCondLst>
                                        </p:cTn>
                                        <p:tgtEl>
                                          <p:spTgt spid="7"/>
                                        </p:tgtEl>
                                        <p:attrNameLst>
                                          <p:attrName>style.visibility</p:attrName>
                                        </p:attrNameLst>
                                      </p:cBhvr>
                                      <p:to>
                                        <p:strVal val="visible"/>
                                      </p:to>
                                    </p:set>
                                    <p:animEffect transition="in" filter="wipe(down)">
                                      <p:cBhvr>
                                        <p:cTn id="11" dur="500"/>
                                        <p:tgtEl>
                                          <p:spTgt spid="7"/>
                                        </p:tgtEl>
                                      </p:cBhvr>
                                    </p:animEffect>
                                  </p:childTnLst>
                                </p:cTn>
                              </p:par>
                            </p:childTnLst>
                          </p:cTn>
                        </p:par>
                        <p:par>
                          <p:cTn id="12" fill="hold">
                            <p:stCondLst>
                              <p:cond delay="2700"/>
                            </p:stCondLst>
                            <p:childTnLst>
                              <p:par>
                                <p:cTn id="13" presetID="10" presetClass="entr" presetSubtype="0" fill="hold" grpId="0" nodeType="afterEffect">
                                  <p:stCondLst>
                                    <p:cond delay="70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1" name="Rectangle 105"/>
          <p:cNvSpPr>
            <a:spLocks noGrp="1" noChangeArrowheads="1"/>
          </p:cNvSpPr>
          <p:nvPr>
            <p:ph type="dt" sz="quarter" idx="10"/>
          </p:nvPr>
        </p:nvSpPr>
        <p:spPr/>
        <p:txBody>
          <a:bodyPr/>
          <a:lstStyle/>
          <a:p>
            <a:pPr>
              <a:defRPr/>
            </a:pPr>
            <a:r>
              <a:rPr lang="en-US" smtClean="0">
                <a:solidFill>
                  <a:srgbClr val="FFFFFF"/>
                </a:solidFill>
              </a:rPr>
              <a:t>12/01/09 - 9pm</a:t>
            </a:r>
          </a:p>
        </p:txBody>
      </p:sp>
      <p:sp>
        <p:nvSpPr>
          <p:cNvPr id="22532" name="Rectangle 106"/>
          <p:cNvSpPr>
            <a:spLocks noGrp="1" noChangeArrowheads="1"/>
          </p:cNvSpPr>
          <p:nvPr>
            <p:ph type="ftr" sz="quarter" idx="11"/>
          </p:nvPr>
        </p:nvSpPr>
        <p:spPr/>
        <p:txBody>
          <a:bodyPr/>
          <a:lstStyle/>
          <a:p>
            <a:pPr>
              <a:defRPr/>
            </a:pPr>
            <a:r>
              <a:rPr lang="en-US" smtClean="0">
                <a:solidFill>
                  <a:srgbClr val="FFFFFF"/>
                </a:solidFill>
              </a:rPr>
              <a:t>eSlide – P6466 – The Financial Crisis and the Future of the P/C</a:t>
            </a:r>
          </a:p>
        </p:txBody>
      </p:sp>
      <p:sp>
        <p:nvSpPr>
          <p:cNvPr id="22533" name="Rectangle 110"/>
          <p:cNvSpPr>
            <a:spLocks noGrp="1" noChangeArrowheads="1"/>
          </p:cNvSpPr>
          <p:nvPr>
            <p:ph type="sldNum" sz="quarter" idx="12"/>
          </p:nvPr>
        </p:nvSpPr>
        <p:spPr/>
        <p:txBody>
          <a:bodyPr/>
          <a:lstStyle/>
          <a:p>
            <a:pPr>
              <a:defRPr/>
            </a:pPr>
            <a:fld id="{44D5F50F-E340-4757-8594-9CD26E9B588B}" type="slidenum">
              <a:rPr lang="en-US" smtClean="0">
                <a:solidFill>
                  <a:srgbClr val="000000"/>
                </a:solidFill>
              </a:rPr>
              <a:pPr>
                <a:defRPr/>
              </a:pPr>
              <a:t>11</a:t>
            </a:fld>
            <a:endParaRPr lang="en-US" smtClean="0">
              <a:solidFill>
                <a:srgbClr val="000000"/>
              </a:solidFill>
            </a:endParaRPr>
          </a:p>
        </p:txBody>
      </p:sp>
      <p:sp>
        <p:nvSpPr>
          <p:cNvPr id="37894" name="Rectangle 2"/>
          <p:cNvSpPr>
            <a:spLocks noGrp="1" noChangeArrowheads="1"/>
          </p:cNvSpPr>
          <p:nvPr>
            <p:ph type="title"/>
          </p:nvPr>
        </p:nvSpPr>
        <p:spPr>
          <a:xfrm>
            <a:off x="235386" y="90488"/>
            <a:ext cx="7400925" cy="860425"/>
          </a:xfrm>
        </p:spPr>
        <p:txBody>
          <a:bodyPr/>
          <a:lstStyle/>
          <a:p>
            <a:r>
              <a:rPr lang="en-US" dirty="0" smtClean="0"/>
              <a:t>P/C Insurance Industry </a:t>
            </a:r>
            <a:br>
              <a:rPr lang="en-US" dirty="0" smtClean="0"/>
            </a:br>
            <a:r>
              <a:rPr lang="en-US" dirty="0" smtClean="0"/>
              <a:t>Combined Ratio, 2001–2014:Q3*</a:t>
            </a:r>
          </a:p>
        </p:txBody>
      </p:sp>
      <p:sp>
        <p:nvSpPr>
          <p:cNvPr id="37895" name="Rectangle 3"/>
          <p:cNvSpPr>
            <a:spLocks noChangeArrowheads="1"/>
          </p:cNvSpPr>
          <p:nvPr/>
        </p:nvSpPr>
        <p:spPr bwMode="auto">
          <a:xfrm>
            <a:off x="-50240" y="6308709"/>
            <a:ext cx="8915400" cy="569387"/>
          </a:xfrm>
          <a:prstGeom prst="rect">
            <a:avLst/>
          </a:prstGeom>
          <a:noFill/>
          <a:ln w="9525" algn="ctr">
            <a:noFill/>
            <a:miter lim="800000"/>
            <a:headEnd/>
            <a:tailEnd/>
          </a:ln>
        </p:spPr>
        <p:txBody>
          <a:bodyPr lIns="365760" tIns="0" rIns="0" bIns="137160" anchor="b">
            <a:spAutoFit/>
          </a:bodyPr>
          <a:lstStyle/>
          <a:p>
            <a:pPr eaLnBrk="0" fontAlgn="base" hangingPunct="0">
              <a:lnSpc>
                <a:spcPct val="85000"/>
              </a:lnSpc>
              <a:spcBef>
                <a:spcPct val="25000"/>
              </a:spcBef>
              <a:spcAft>
                <a:spcPct val="0"/>
              </a:spcAft>
              <a:buClr>
                <a:srgbClr val="FF6801"/>
              </a:buClr>
              <a:buFont typeface="Wingdings" pitchFamily="2" charset="2"/>
              <a:buNone/>
            </a:pPr>
            <a:r>
              <a:rPr lang="en-US" sz="1000" dirty="0">
                <a:solidFill>
                  <a:srgbClr val="000000"/>
                </a:solidFill>
                <a:latin typeface="Arial" charset="0"/>
                <a:cs typeface="Arial" charset="0"/>
              </a:rPr>
              <a:t>* Excludes Mortgage &amp; Financial Guaranty insurers 2008--</a:t>
            </a:r>
            <a:r>
              <a:rPr lang="en-US" sz="1000" dirty="0" smtClean="0">
                <a:solidFill>
                  <a:srgbClr val="000000"/>
                </a:solidFill>
                <a:latin typeface="Arial" charset="0"/>
                <a:cs typeface="Arial" charset="0"/>
              </a:rPr>
              <a:t>2014. </a:t>
            </a:r>
            <a:r>
              <a:rPr lang="en-US" sz="1000" dirty="0">
                <a:solidFill>
                  <a:srgbClr val="000000"/>
                </a:solidFill>
                <a:latin typeface="Arial" charset="0"/>
                <a:cs typeface="Arial" charset="0"/>
              </a:rPr>
              <a:t>Including M&amp;FG, 2008=105.1, 2009=100.7, 2010=102.4, </a:t>
            </a:r>
            <a:r>
              <a:rPr lang="en-US" sz="1000" dirty="0" smtClean="0">
                <a:solidFill>
                  <a:srgbClr val="000000"/>
                </a:solidFill>
                <a:latin typeface="Arial" charset="0"/>
                <a:cs typeface="Arial" charset="0"/>
              </a:rPr>
              <a:t>2011=108.1; 2012:=103.2; 2013: = 96.1; 2014:9M = 97.7.                              </a:t>
            </a:r>
            <a:endParaRPr lang="en-US" sz="1000" dirty="0">
              <a:solidFill>
                <a:srgbClr val="000000"/>
              </a:solidFill>
              <a:latin typeface="Arial" charset="0"/>
              <a:cs typeface="Arial" charset="0"/>
            </a:endParaRPr>
          </a:p>
          <a:p>
            <a:pPr eaLnBrk="0" fontAlgn="base" hangingPunct="0">
              <a:lnSpc>
                <a:spcPct val="85000"/>
              </a:lnSpc>
              <a:spcBef>
                <a:spcPct val="25000"/>
              </a:spcBef>
              <a:spcAft>
                <a:spcPct val="0"/>
              </a:spcAft>
              <a:buClr>
                <a:srgbClr val="FF6801"/>
              </a:buClr>
              <a:buFont typeface="Wingdings" pitchFamily="2" charset="2"/>
              <a:buNone/>
            </a:pPr>
            <a:r>
              <a:rPr lang="en-US" sz="1000" dirty="0">
                <a:solidFill>
                  <a:srgbClr val="000000"/>
                </a:solidFill>
                <a:latin typeface="Arial" charset="0"/>
                <a:cs typeface="Arial" charset="0"/>
              </a:rPr>
              <a:t>Sources: A.M. Best, ISO</a:t>
            </a:r>
            <a:r>
              <a:rPr lang="en-US" sz="1000" dirty="0" smtClean="0">
                <a:solidFill>
                  <a:srgbClr val="000000"/>
                </a:solidFill>
                <a:latin typeface="Arial" charset="0"/>
                <a:cs typeface="Arial" charset="0"/>
              </a:rPr>
              <a:t>.</a:t>
            </a:r>
            <a:endParaRPr lang="en-US" sz="1000" dirty="0">
              <a:solidFill>
                <a:srgbClr val="000000"/>
              </a:solidFill>
              <a:latin typeface="Arial" charset="0"/>
              <a:cs typeface="Arial" charset="0"/>
            </a:endParaRPr>
          </a:p>
        </p:txBody>
      </p:sp>
      <p:graphicFrame>
        <p:nvGraphicFramePr>
          <p:cNvPr id="37890" name="Object 4"/>
          <p:cNvGraphicFramePr>
            <a:graphicFrameLocks noChangeAspect="1"/>
          </p:cNvGraphicFramePr>
          <p:nvPr>
            <p:extLst>
              <p:ext uri="{D42A27DB-BD31-4B8C-83A1-F6EECF244321}">
                <p14:modId xmlns:p14="http://schemas.microsoft.com/office/powerpoint/2010/main" val="2720455354"/>
              </p:ext>
            </p:extLst>
          </p:nvPr>
        </p:nvGraphicFramePr>
        <p:xfrm>
          <a:off x="182563" y="2645473"/>
          <a:ext cx="8577263" cy="3614738"/>
        </p:xfrm>
        <a:graphic>
          <a:graphicData uri="http://schemas.openxmlformats.org/presentationml/2006/ole">
            <mc:AlternateContent xmlns:mc="http://schemas.openxmlformats.org/markup-compatibility/2006">
              <mc:Choice xmlns:v="urn:schemas-microsoft-com:vml" Requires="v">
                <p:oleObj spid="_x0000_s28045440" name="Chart" r:id="rId5" imgW="3413760" imgH="1451818" progId="MSGraph.Chart.8">
                  <p:embed followColorScheme="full"/>
                </p:oleObj>
              </mc:Choice>
              <mc:Fallback>
                <p:oleObj name="Chart" r:id="rId5" imgW="3413760" imgH="1451818" progId="MSGraph.Chart.8">
                  <p:embed followColorScheme="full"/>
                  <p:pic>
                    <p:nvPicPr>
                      <p:cNvPr id="0" name=""/>
                      <p:cNvPicPr>
                        <a:picLocks noChangeAspect="1" noChangeArrowheads="1"/>
                      </p:cNvPicPr>
                      <p:nvPr/>
                    </p:nvPicPr>
                    <p:blipFill>
                      <a:blip r:embed="rId6"/>
                      <a:srcRect/>
                      <a:stretch>
                        <a:fillRect/>
                      </a:stretch>
                    </p:blipFill>
                    <p:spPr bwMode="gray">
                      <a:xfrm>
                        <a:off x="182563" y="2645473"/>
                        <a:ext cx="8577263" cy="36147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451335" name="AutoShape 7"/>
          <p:cNvSpPr>
            <a:spLocks noChangeArrowheads="1"/>
          </p:cNvSpPr>
          <p:nvPr/>
        </p:nvSpPr>
        <p:spPr bwMode="blackWhite">
          <a:xfrm>
            <a:off x="182563" y="1357313"/>
            <a:ext cx="2124075" cy="1231900"/>
          </a:xfrm>
          <a:prstGeom prst="wedgeRectCallout">
            <a:avLst>
              <a:gd name="adj1" fmla="val -11509"/>
              <a:gd name="adj2" fmla="val 94199"/>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a:solidFill>
                  <a:srgbClr val="FFFFFF"/>
                </a:solidFill>
                <a:latin typeface="Arial" charset="0"/>
                <a:cs typeface="Arial" charset="0"/>
              </a:rPr>
              <a:t>As Recently as 2001, Insurers Paid Out Nearly $1.16 for Every $1 in Earned Premiums</a:t>
            </a:r>
          </a:p>
        </p:txBody>
      </p:sp>
      <p:sp>
        <p:nvSpPr>
          <p:cNvPr id="4451336" name="AutoShape 8"/>
          <p:cNvSpPr>
            <a:spLocks noChangeArrowheads="1"/>
          </p:cNvSpPr>
          <p:nvPr/>
        </p:nvSpPr>
        <p:spPr bwMode="blackWhite">
          <a:xfrm>
            <a:off x="4079645" y="1982612"/>
            <a:ext cx="1198563" cy="1228725"/>
          </a:xfrm>
          <a:prstGeom prst="wedgeRectCallout">
            <a:avLst>
              <a:gd name="adj1" fmla="val -22236"/>
              <a:gd name="adj2" fmla="val 198012"/>
            </a:avLst>
          </a:prstGeom>
          <a:gradFill rotWithShape="1">
            <a:gsLst>
              <a:gs pos="0">
                <a:schemeClr val="tx2"/>
              </a:gs>
              <a:gs pos="100000">
                <a:srgbClr val="9E8000"/>
              </a:gs>
            </a:gsLst>
            <a:lin ang="5400000" scaled="1"/>
          </a:gradFill>
          <a:ln w="28575" algn="ctr">
            <a:no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a:solidFill>
                  <a:srgbClr val="000000"/>
                </a:solidFill>
                <a:latin typeface="Arial" charset="0"/>
                <a:cs typeface="Arial" charset="0"/>
              </a:rPr>
              <a:t>Relatively Low CAT Losses, Reserve Releases</a:t>
            </a:r>
          </a:p>
        </p:txBody>
      </p:sp>
      <p:sp>
        <p:nvSpPr>
          <p:cNvPr id="13" name="AutoShape 5"/>
          <p:cNvSpPr>
            <a:spLocks noChangeArrowheads="1"/>
          </p:cNvSpPr>
          <p:nvPr/>
        </p:nvSpPr>
        <p:spPr bwMode="blackWhite">
          <a:xfrm>
            <a:off x="2314987" y="1370013"/>
            <a:ext cx="1709738" cy="895350"/>
          </a:xfrm>
          <a:prstGeom prst="wedgeRectCallout">
            <a:avLst>
              <a:gd name="adj1" fmla="val 4374"/>
              <a:gd name="adj2" fmla="val 301854"/>
            </a:avLst>
          </a:prstGeom>
          <a:gradFill rotWithShape="1">
            <a:gsLst>
              <a:gs pos="0">
                <a:schemeClr val="folHlink"/>
              </a:gs>
              <a:gs pos="100000">
                <a:srgbClr val="6D0016"/>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a:solidFill>
                  <a:srgbClr val="FFFFFF"/>
                </a:solidFill>
                <a:latin typeface="Arial" charset="0"/>
                <a:cs typeface="Arial" charset="0"/>
              </a:rPr>
              <a:t>Heavy Use of Reinsurance Lowered Net Losses</a:t>
            </a:r>
          </a:p>
        </p:txBody>
      </p:sp>
      <p:sp>
        <p:nvSpPr>
          <p:cNvPr id="3" name="AutoShape 9"/>
          <p:cNvSpPr>
            <a:spLocks noChangeArrowheads="1"/>
          </p:cNvSpPr>
          <p:nvPr/>
        </p:nvSpPr>
        <p:spPr bwMode="blackWhite">
          <a:xfrm>
            <a:off x="5391133" y="1182170"/>
            <a:ext cx="1116013" cy="1206500"/>
          </a:xfrm>
          <a:prstGeom prst="wedgeRectCallout">
            <a:avLst>
              <a:gd name="adj1" fmla="val -29793"/>
              <a:gd name="adj2" fmla="val 241813"/>
            </a:avLst>
          </a:prstGeom>
          <a:solidFill>
            <a:srgbClr val="FF00FF"/>
          </a:solidFill>
          <a:ln w="28575" algn="ctr">
            <a:no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a:solidFill>
                  <a:srgbClr val="FFFFFF"/>
                </a:solidFill>
                <a:latin typeface="Arial" charset="0"/>
                <a:cs typeface="Arial" charset="0"/>
              </a:rPr>
              <a:t>Relatively Low CAT Losses, Reserve Releases</a:t>
            </a:r>
          </a:p>
        </p:txBody>
      </p:sp>
      <p:sp>
        <p:nvSpPr>
          <p:cNvPr id="14" name="PPTShape_0"/>
          <p:cNvSpPr>
            <a:spLocks noChangeArrowheads="1"/>
          </p:cNvSpPr>
          <p:nvPr/>
        </p:nvSpPr>
        <p:spPr bwMode="blackWhite">
          <a:xfrm>
            <a:off x="5980791" y="2424660"/>
            <a:ext cx="1038225" cy="1119188"/>
          </a:xfrm>
          <a:prstGeom prst="wedgeRectCallout">
            <a:avLst>
              <a:gd name="adj1" fmla="val -37942"/>
              <a:gd name="adj2" fmla="val 138464"/>
            </a:avLst>
          </a:prstGeom>
          <a:solidFill>
            <a:srgbClr val="0070C0"/>
          </a:solidFill>
          <a:ln w="28575" algn="ctr">
            <a:no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dirty="0">
                <a:solidFill>
                  <a:srgbClr val="FFFFFF"/>
                </a:solidFill>
                <a:latin typeface="Arial" charset="0"/>
                <a:cs typeface="Arial" charset="0"/>
              </a:rPr>
              <a:t>Avg. CAT Losses, More Reserve Releases</a:t>
            </a:r>
          </a:p>
        </p:txBody>
      </p:sp>
      <p:sp>
        <p:nvSpPr>
          <p:cNvPr id="15" name="PPTShape_1"/>
          <p:cNvSpPr>
            <a:spLocks noChangeArrowheads="1"/>
          </p:cNvSpPr>
          <p:nvPr/>
        </p:nvSpPr>
        <p:spPr bwMode="blackWhite">
          <a:xfrm>
            <a:off x="7064729" y="1152605"/>
            <a:ext cx="1101725" cy="1654175"/>
          </a:xfrm>
          <a:prstGeom prst="wedgeRectCallout">
            <a:avLst>
              <a:gd name="adj1" fmla="val -56885"/>
              <a:gd name="adj2" fmla="val 140721"/>
            </a:avLst>
          </a:prstGeom>
          <a:solidFill>
            <a:schemeClr val="bg1">
              <a:lumMod val="50000"/>
            </a:schemeClr>
          </a:soli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400" b="1" dirty="0">
                <a:solidFill>
                  <a:srgbClr val="FFFFFF"/>
                </a:solidFill>
                <a:latin typeface="Arial" charset="0"/>
                <a:cs typeface="Arial" charset="0"/>
              </a:rPr>
              <a:t>Higher CAT Losses, Shrinking Reserve Releases, Toll of Soft Market</a:t>
            </a:r>
          </a:p>
        </p:txBody>
      </p:sp>
      <p:sp>
        <p:nvSpPr>
          <p:cNvPr id="16" name="PPTShape_2"/>
          <p:cNvSpPr>
            <a:spLocks noChangeArrowheads="1"/>
          </p:cNvSpPr>
          <p:nvPr/>
        </p:nvSpPr>
        <p:spPr bwMode="blackWhite">
          <a:xfrm>
            <a:off x="4852488" y="3620234"/>
            <a:ext cx="1316038" cy="571500"/>
          </a:xfrm>
          <a:prstGeom prst="wedgeRectCallout">
            <a:avLst>
              <a:gd name="adj1" fmla="val -36159"/>
              <a:gd name="adj2" fmla="val 116127"/>
            </a:avLst>
          </a:prstGeom>
          <a:gradFill rotWithShape="1">
            <a:gsLst>
              <a:gs pos="0">
                <a:schemeClr val="bg2"/>
              </a:gs>
              <a:gs pos="100000">
                <a:srgbClr val="4A869E"/>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a:solidFill>
                  <a:srgbClr val="FFFFFF"/>
                </a:solidFill>
                <a:latin typeface="Arial" charset="0"/>
                <a:cs typeface="Arial" charset="0"/>
              </a:rPr>
              <a:t>Cyclical Deterioration</a:t>
            </a:r>
          </a:p>
        </p:txBody>
      </p:sp>
      <p:sp>
        <p:nvSpPr>
          <p:cNvPr id="17" name="PPTShape_3"/>
          <p:cNvSpPr>
            <a:spLocks noChangeArrowheads="1"/>
          </p:cNvSpPr>
          <p:nvPr/>
        </p:nvSpPr>
        <p:spPr bwMode="blackWhite">
          <a:xfrm>
            <a:off x="7498321" y="3134041"/>
            <a:ext cx="915740" cy="582804"/>
          </a:xfrm>
          <a:prstGeom prst="wedgeRectCallout">
            <a:avLst>
              <a:gd name="adj1" fmla="val -55959"/>
              <a:gd name="adj2" fmla="val 169059"/>
            </a:avLst>
          </a:prstGeom>
          <a:solidFill>
            <a:srgbClr val="225A7A"/>
          </a:soli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400" b="1" dirty="0" smtClean="0">
                <a:solidFill>
                  <a:srgbClr val="FFFFFF"/>
                </a:solidFill>
                <a:latin typeface="Arial" charset="0"/>
                <a:cs typeface="Arial" charset="0"/>
              </a:rPr>
              <a:t>Sandy Impacts</a:t>
            </a:r>
            <a:endParaRPr lang="en-US" sz="1400" b="1" dirty="0">
              <a:solidFill>
                <a:srgbClr val="FFFFFF"/>
              </a:solidFill>
              <a:latin typeface="Arial" charset="0"/>
              <a:cs typeface="Arial" charset="0"/>
            </a:endParaRPr>
          </a:p>
        </p:txBody>
      </p:sp>
      <p:sp>
        <p:nvSpPr>
          <p:cNvPr id="18" name="PPTShape_4"/>
          <p:cNvSpPr>
            <a:spLocks noChangeArrowheads="1"/>
          </p:cNvSpPr>
          <p:nvPr/>
        </p:nvSpPr>
        <p:spPr bwMode="blackWhite">
          <a:xfrm>
            <a:off x="7810534" y="3861609"/>
            <a:ext cx="915740" cy="684963"/>
          </a:xfrm>
          <a:prstGeom prst="wedgeRectCallout">
            <a:avLst>
              <a:gd name="adj1" fmla="val -39990"/>
              <a:gd name="adj2" fmla="val 97028"/>
            </a:avLst>
          </a:prstGeom>
          <a:solidFill>
            <a:schemeClr val="tx1"/>
          </a:soli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400" b="1" dirty="0" smtClean="0">
                <a:solidFill>
                  <a:srgbClr val="FFFFFF"/>
                </a:solidFill>
                <a:latin typeface="Arial" charset="0"/>
                <a:cs typeface="Arial" charset="0"/>
              </a:rPr>
              <a:t>Lower CAT Losses</a:t>
            </a:r>
            <a:endParaRPr lang="en-US" sz="1400" b="1" dirty="0">
              <a:solidFill>
                <a:srgbClr val="FFFFFF"/>
              </a:solidFill>
              <a:latin typeface="Arial" charset="0"/>
              <a:cs typeface="Arial" charset="0"/>
            </a:endParaRPr>
          </a:p>
        </p:txBody>
      </p:sp>
      <p:sp>
        <p:nvSpPr>
          <p:cNvPr id="19" name="AutoShape 6"/>
          <p:cNvSpPr>
            <a:spLocks noChangeArrowheads="1"/>
          </p:cNvSpPr>
          <p:nvPr/>
        </p:nvSpPr>
        <p:spPr bwMode="blackWhite">
          <a:xfrm>
            <a:off x="3567648" y="3366581"/>
            <a:ext cx="1251488" cy="895350"/>
          </a:xfrm>
          <a:prstGeom prst="wedgeRectCallout">
            <a:avLst>
              <a:gd name="adj1" fmla="val -35164"/>
              <a:gd name="adj2" fmla="val 154607"/>
            </a:avLst>
          </a:prstGeom>
          <a:gradFill rotWithShape="1">
            <a:gsLst>
              <a:gs pos="0">
                <a:schemeClr val="hlink"/>
              </a:gs>
              <a:gs pos="100000">
                <a:srgbClr val="226544"/>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a:solidFill>
                  <a:srgbClr val="FFFFFF"/>
                </a:solidFill>
                <a:latin typeface="Arial" charset="0"/>
                <a:cs typeface="Arial" charset="0"/>
              </a:rPr>
              <a:t>Best Combined Ratio Since 1949 (87.6)</a:t>
            </a:r>
          </a:p>
        </p:txBody>
      </p:sp>
    </p:spTree>
    <p:custDataLst>
      <p:tags r:id="rId2"/>
    </p:custDataLst>
    <p:extLst>
      <p:ext uri="{BB962C8B-B14F-4D97-AF65-F5344CB8AC3E}">
        <p14:creationId xmlns:p14="http://schemas.microsoft.com/office/powerpoint/2010/main" val="273244109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500"/>
                                  </p:stCondLst>
                                  <p:childTnLst>
                                    <p:set>
                                      <p:cBhvr>
                                        <p:cTn id="6" dur="1" fill="hold">
                                          <p:stCondLst>
                                            <p:cond delay="0"/>
                                          </p:stCondLst>
                                        </p:cTn>
                                        <p:tgtEl>
                                          <p:spTgt spid="4451335"/>
                                        </p:tgtEl>
                                        <p:attrNameLst>
                                          <p:attrName>style.visibility</p:attrName>
                                        </p:attrNameLst>
                                      </p:cBhvr>
                                      <p:to>
                                        <p:strVal val="visible"/>
                                      </p:to>
                                    </p:set>
                                    <p:animEffect transition="in" filter="wipe(down)">
                                      <p:cBhvr>
                                        <p:cTn id="7" dur="500"/>
                                        <p:tgtEl>
                                          <p:spTgt spid="4451335"/>
                                        </p:tgtEl>
                                      </p:cBhvr>
                                    </p:animEffect>
                                  </p:childTnLst>
                                </p:cTn>
                              </p:par>
                            </p:childTnLst>
                          </p:cTn>
                        </p:par>
                        <p:par>
                          <p:cTn id="8" fill="hold">
                            <p:stCondLst>
                              <p:cond delay="1000"/>
                            </p:stCondLst>
                            <p:childTnLst>
                              <p:par>
                                <p:cTn id="9" presetID="22" presetClass="entr" presetSubtype="4" fill="hold" grpId="0" nodeType="afterEffect">
                                  <p:stCondLst>
                                    <p:cond delay="500"/>
                                  </p:stCondLst>
                                  <p:childTnLst>
                                    <p:set>
                                      <p:cBhvr>
                                        <p:cTn id="10" dur="1" fill="hold">
                                          <p:stCondLst>
                                            <p:cond delay="0"/>
                                          </p:stCondLst>
                                        </p:cTn>
                                        <p:tgtEl>
                                          <p:spTgt spid="13"/>
                                        </p:tgtEl>
                                        <p:attrNameLst>
                                          <p:attrName>style.visibility</p:attrName>
                                        </p:attrNameLst>
                                      </p:cBhvr>
                                      <p:to>
                                        <p:strVal val="visible"/>
                                      </p:to>
                                    </p:set>
                                    <p:animEffect transition="in" filter="wipe(down)">
                                      <p:cBhvr>
                                        <p:cTn id="11" dur="500"/>
                                        <p:tgtEl>
                                          <p:spTgt spid="13"/>
                                        </p:tgtEl>
                                      </p:cBhvr>
                                    </p:animEffect>
                                  </p:childTnLst>
                                </p:cTn>
                              </p:par>
                            </p:childTnLst>
                          </p:cTn>
                        </p:par>
                        <p:par>
                          <p:cTn id="12" fill="hold">
                            <p:stCondLst>
                              <p:cond delay="2000"/>
                            </p:stCondLst>
                            <p:childTnLst>
                              <p:par>
                                <p:cTn id="13" presetID="22" presetClass="entr" presetSubtype="4" fill="hold" grpId="0" nodeType="afterEffect">
                                  <p:stCondLst>
                                    <p:cond delay="500"/>
                                  </p:stCondLst>
                                  <p:childTnLst>
                                    <p:set>
                                      <p:cBhvr>
                                        <p:cTn id="14" dur="1" fill="hold">
                                          <p:stCondLst>
                                            <p:cond delay="0"/>
                                          </p:stCondLst>
                                        </p:cTn>
                                        <p:tgtEl>
                                          <p:spTgt spid="4451336"/>
                                        </p:tgtEl>
                                        <p:attrNameLst>
                                          <p:attrName>style.visibility</p:attrName>
                                        </p:attrNameLst>
                                      </p:cBhvr>
                                      <p:to>
                                        <p:strVal val="visible"/>
                                      </p:to>
                                    </p:set>
                                    <p:animEffect transition="in" filter="wipe(down)">
                                      <p:cBhvr>
                                        <p:cTn id="15" dur="500"/>
                                        <p:tgtEl>
                                          <p:spTgt spid="4451336"/>
                                        </p:tgtEl>
                                      </p:cBhvr>
                                    </p:animEffect>
                                  </p:childTnLst>
                                </p:cTn>
                              </p:par>
                            </p:childTnLst>
                          </p:cTn>
                        </p:par>
                        <p:par>
                          <p:cTn id="16" fill="hold">
                            <p:stCondLst>
                              <p:cond delay="3000"/>
                            </p:stCondLst>
                            <p:childTnLst>
                              <p:par>
                                <p:cTn id="17" presetID="22" presetClass="entr" presetSubtype="4" fill="hold" grpId="0" nodeType="afterEffect">
                                  <p:stCondLst>
                                    <p:cond delay="500"/>
                                  </p:stCondLst>
                                  <p:childTnLst>
                                    <p:set>
                                      <p:cBhvr>
                                        <p:cTn id="18" dur="1" fill="hold">
                                          <p:stCondLst>
                                            <p:cond delay="0"/>
                                          </p:stCondLst>
                                        </p:cTn>
                                        <p:tgtEl>
                                          <p:spTgt spid="3"/>
                                        </p:tgtEl>
                                        <p:attrNameLst>
                                          <p:attrName>style.visibility</p:attrName>
                                        </p:attrNameLst>
                                      </p:cBhvr>
                                      <p:to>
                                        <p:strVal val="visible"/>
                                      </p:to>
                                    </p:set>
                                    <p:animEffect transition="in" filter="wipe(down)">
                                      <p:cBhvr>
                                        <p:cTn id="19" dur="500"/>
                                        <p:tgtEl>
                                          <p:spTgt spid="3"/>
                                        </p:tgtEl>
                                      </p:cBhvr>
                                    </p:animEffect>
                                  </p:childTnLst>
                                </p:cTn>
                              </p:par>
                            </p:childTnLst>
                          </p:cTn>
                        </p:par>
                        <p:par>
                          <p:cTn id="20" fill="hold">
                            <p:stCondLst>
                              <p:cond delay="4000"/>
                            </p:stCondLst>
                            <p:childTnLst>
                              <p:par>
                                <p:cTn id="21" presetID="22" presetClass="entr" presetSubtype="4" fill="hold" grpId="0" nodeType="afterEffect">
                                  <p:stCondLst>
                                    <p:cond delay="50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par>
                          <p:cTn id="24" fill="hold">
                            <p:stCondLst>
                              <p:cond delay="5000"/>
                            </p:stCondLst>
                            <p:childTnLst>
                              <p:par>
                                <p:cTn id="25" presetID="22" presetClass="entr" presetSubtype="4" fill="hold" grpId="0" nodeType="afterEffect">
                                  <p:stCondLst>
                                    <p:cond delay="500"/>
                                  </p:stCondLst>
                                  <p:childTnLst>
                                    <p:set>
                                      <p:cBhvr>
                                        <p:cTn id="26" dur="1" fill="hold">
                                          <p:stCondLst>
                                            <p:cond delay="0"/>
                                          </p:stCondLst>
                                        </p:cTn>
                                        <p:tgtEl>
                                          <p:spTgt spid="15"/>
                                        </p:tgtEl>
                                        <p:attrNameLst>
                                          <p:attrName>style.visibility</p:attrName>
                                        </p:attrNameLst>
                                      </p:cBhvr>
                                      <p:to>
                                        <p:strVal val="visible"/>
                                      </p:to>
                                    </p:set>
                                    <p:animEffect transition="in" filter="wipe(down)">
                                      <p:cBhvr>
                                        <p:cTn id="27" dur="500"/>
                                        <p:tgtEl>
                                          <p:spTgt spid="15"/>
                                        </p:tgtEl>
                                      </p:cBhvr>
                                    </p:animEffect>
                                  </p:childTnLst>
                                </p:cTn>
                              </p:par>
                            </p:childTnLst>
                          </p:cTn>
                        </p:par>
                        <p:par>
                          <p:cTn id="28" fill="hold">
                            <p:stCondLst>
                              <p:cond delay="6000"/>
                            </p:stCondLst>
                            <p:childTnLst>
                              <p:par>
                                <p:cTn id="29" presetID="22" presetClass="entr" presetSubtype="4" fill="hold" grpId="0" nodeType="afterEffect">
                                  <p:stCondLst>
                                    <p:cond delay="50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childTnLst>
                          </p:cTn>
                        </p:par>
                        <p:par>
                          <p:cTn id="32" fill="hold">
                            <p:stCondLst>
                              <p:cond delay="7000"/>
                            </p:stCondLst>
                            <p:childTnLst>
                              <p:par>
                                <p:cTn id="33" presetID="22" presetClass="entr" presetSubtype="4" fill="hold" grpId="0" nodeType="afterEffect">
                                  <p:stCondLst>
                                    <p:cond delay="500"/>
                                  </p:stCondLst>
                                  <p:childTnLst>
                                    <p:set>
                                      <p:cBhvr>
                                        <p:cTn id="34" dur="1" fill="hold">
                                          <p:stCondLst>
                                            <p:cond delay="0"/>
                                          </p:stCondLst>
                                        </p:cTn>
                                        <p:tgtEl>
                                          <p:spTgt spid="17"/>
                                        </p:tgtEl>
                                        <p:attrNameLst>
                                          <p:attrName>style.visibility</p:attrName>
                                        </p:attrNameLst>
                                      </p:cBhvr>
                                      <p:to>
                                        <p:strVal val="visible"/>
                                      </p:to>
                                    </p:set>
                                    <p:animEffect transition="in" filter="wipe(down)">
                                      <p:cBhvr>
                                        <p:cTn id="35" dur="500"/>
                                        <p:tgtEl>
                                          <p:spTgt spid="17"/>
                                        </p:tgtEl>
                                      </p:cBhvr>
                                    </p:animEffect>
                                  </p:childTnLst>
                                </p:cTn>
                              </p:par>
                            </p:childTnLst>
                          </p:cTn>
                        </p:par>
                        <p:par>
                          <p:cTn id="36" fill="hold">
                            <p:stCondLst>
                              <p:cond delay="8000"/>
                            </p:stCondLst>
                            <p:childTnLst>
                              <p:par>
                                <p:cTn id="37" presetID="22" presetClass="entr" presetSubtype="4" fill="hold" grpId="0" nodeType="afterEffect">
                                  <p:stCondLst>
                                    <p:cond delay="500"/>
                                  </p:stCondLst>
                                  <p:childTnLst>
                                    <p:set>
                                      <p:cBhvr>
                                        <p:cTn id="38" dur="1" fill="hold">
                                          <p:stCondLst>
                                            <p:cond delay="0"/>
                                          </p:stCondLst>
                                        </p:cTn>
                                        <p:tgtEl>
                                          <p:spTgt spid="18"/>
                                        </p:tgtEl>
                                        <p:attrNameLst>
                                          <p:attrName>style.visibility</p:attrName>
                                        </p:attrNameLst>
                                      </p:cBhvr>
                                      <p:to>
                                        <p:strVal val="visible"/>
                                      </p:to>
                                    </p:set>
                                    <p:animEffect transition="in" filter="wipe(down)">
                                      <p:cBhvr>
                                        <p:cTn id="39" dur="500"/>
                                        <p:tgtEl>
                                          <p:spTgt spid="18"/>
                                        </p:tgtEl>
                                      </p:cBhvr>
                                    </p:animEffect>
                                  </p:childTnLst>
                                </p:cTn>
                              </p:par>
                            </p:childTnLst>
                          </p:cTn>
                        </p:par>
                        <p:par>
                          <p:cTn id="40" fill="hold">
                            <p:stCondLst>
                              <p:cond delay="9000"/>
                            </p:stCondLst>
                            <p:childTnLst>
                              <p:par>
                                <p:cTn id="41" presetID="22" presetClass="entr" presetSubtype="4" fill="hold" grpId="0" nodeType="afterEffect">
                                  <p:stCondLst>
                                    <p:cond delay="500"/>
                                  </p:stCondLst>
                                  <p:childTnLst>
                                    <p:set>
                                      <p:cBhvr>
                                        <p:cTn id="42" dur="1" fill="hold">
                                          <p:stCondLst>
                                            <p:cond delay="0"/>
                                          </p:stCondLst>
                                        </p:cTn>
                                        <p:tgtEl>
                                          <p:spTgt spid="19"/>
                                        </p:tgtEl>
                                        <p:attrNameLst>
                                          <p:attrName>style.visibility</p:attrName>
                                        </p:attrNameLst>
                                      </p:cBhvr>
                                      <p:to>
                                        <p:strVal val="visible"/>
                                      </p:to>
                                    </p:set>
                                    <p:animEffect transition="in" filter="wipe(down)">
                                      <p:cBhvr>
                                        <p:cTn id="4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51335" grpId="0" animBg="1"/>
      <p:bldP spid="4451336" grpId="0" animBg="1"/>
      <p:bldP spid="13" grpId="0" animBg="1"/>
      <p:bldP spid="3" grpId="0" animBg="1"/>
      <p:bldP spid="14" grpId="0" animBg="1"/>
      <p:bldP spid="15" grpId="0" animBg="1"/>
      <p:bldP spid="16" grpId="0" animBg="1"/>
      <p:bldP spid="17" grpId="0" animBg="1"/>
      <p:bldP spid="18" grpId="0" animBg="1"/>
      <p:bldP spid="19" grpId="0" animBg="1"/>
    </p:bld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110"/>
          <p:cNvSpPr>
            <a:spLocks noGrp="1" noChangeArrowheads="1"/>
          </p:cNvSpPr>
          <p:nvPr>
            <p:ph type="sldNum" sz="quarter" idx="12"/>
          </p:nvPr>
        </p:nvSpPr>
        <p:spPr>
          <a:noFill/>
        </p:spPr>
        <p:txBody>
          <a:bodyPr/>
          <a:lstStyle/>
          <a:p>
            <a:fld id="{65445506-0443-4CA3-B54E-C16A6B4D6011}" type="slidenum">
              <a:rPr lang="en-US" smtClean="0"/>
              <a:pPr/>
              <a:t>110</a:t>
            </a:fld>
            <a:endParaRPr lang="en-US" smtClean="0"/>
          </a:p>
        </p:txBody>
      </p:sp>
      <p:graphicFrame>
        <p:nvGraphicFramePr>
          <p:cNvPr id="2050" name="Object 3"/>
          <p:cNvGraphicFramePr>
            <a:graphicFrameLocks noGrp="1" noChangeAspect="1"/>
          </p:cNvGraphicFramePr>
          <p:nvPr>
            <p:ph idx="4294967295"/>
            <p:extLst>
              <p:ext uri="{D42A27DB-BD31-4B8C-83A1-F6EECF244321}">
                <p14:modId xmlns:p14="http://schemas.microsoft.com/office/powerpoint/2010/main" val="1542232329"/>
              </p:ext>
            </p:extLst>
          </p:nvPr>
        </p:nvGraphicFramePr>
        <p:xfrm>
          <a:off x="11113" y="1793875"/>
          <a:ext cx="9150350" cy="4733925"/>
        </p:xfrm>
        <a:graphic>
          <a:graphicData uri="http://schemas.openxmlformats.org/presentationml/2006/ole">
            <mc:AlternateContent xmlns:mc="http://schemas.openxmlformats.org/markup-compatibility/2006">
              <mc:Choice xmlns:v="urn:schemas-microsoft-com:vml" Requires="v">
                <p:oleObj spid="_x0000_s28081269" name="Chart" r:id="rId4" imgW="8820267" imgH="4562468" progId="MSGraph.Chart.8">
                  <p:embed followColorScheme="full"/>
                </p:oleObj>
              </mc:Choice>
              <mc:Fallback>
                <p:oleObj name="Chart" r:id="rId4" imgW="8820267" imgH="4562468" progId="MSGraph.Chart.8">
                  <p:embed followColorScheme="full"/>
                  <p:pic>
                    <p:nvPicPr>
                      <p:cNvPr id="0" name=""/>
                      <p:cNvPicPr>
                        <a:picLocks noChangeAspect="1" noChangeArrowheads="1"/>
                      </p:cNvPicPr>
                      <p:nvPr/>
                    </p:nvPicPr>
                    <p:blipFill>
                      <a:blip r:embed="rId5"/>
                      <a:srcRect/>
                      <a:stretch>
                        <a:fillRect/>
                      </a:stretch>
                    </p:blipFill>
                    <p:spPr bwMode="auto">
                      <a:xfrm>
                        <a:off x="11113" y="1793875"/>
                        <a:ext cx="9150350" cy="47339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52" name="Rectangle 2"/>
          <p:cNvSpPr txBox="1">
            <a:spLocks noChangeArrowheads="1"/>
          </p:cNvSpPr>
          <p:nvPr/>
        </p:nvSpPr>
        <p:spPr bwMode="auto">
          <a:xfrm>
            <a:off x="0" y="0"/>
            <a:ext cx="8035925" cy="1041400"/>
          </a:xfrm>
          <a:prstGeom prst="rect">
            <a:avLst/>
          </a:prstGeom>
          <a:noFill/>
          <a:ln w="9525">
            <a:noFill/>
            <a:miter lim="800000"/>
            <a:headEnd/>
            <a:tailEnd/>
          </a:ln>
        </p:spPr>
        <p:txBody>
          <a:bodyPr lIns="92075" tIns="46038" rIns="92075" bIns="46038" anchor="b"/>
          <a:lstStyle/>
          <a:p>
            <a:pPr eaLnBrk="0" hangingPunct="0"/>
            <a:r>
              <a:rPr lang="en-US" sz="3000" b="1" dirty="0">
                <a:solidFill>
                  <a:schemeClr val="accent1"/>
                </a:solidFill>
              </a:rPr>
              <a:t>Real GDP by State Percent Change, </a:t>
            </a:r>
            <a:r>
              <a:rPr lang="en-US" sz="3000" b="1" dirty="0" smtClean="0">
                <a:solidFill>
                  <a:schemeClr val="accent1"/>
                </a:solidFill>
              </a:rPr>
              <a:t>2013: </a:t>
            </a:r>
            <a:endParaRPr lang="en-US" sz="3000" b="1" dirty="0">
              <a:solidFill>
                <a:schemeClr val="accent1"/>
              </a:solidFill>
            </a:endParaRPr>
          </a:p>
          <a:p>
            <a:pPr eaLnBrk="0" hangingPunct="0"/>
            <a:r>
              <a:rPr lang="en-US" sz="3000" b="1" dirty="0">
                <a:solidFill>
                  <a:schemeClr val="accent1"/>
                </a:solidFill>
              </a:rPr>
              <a:t>Lowest 25 States</a:t>
            </a:r>
          </a:p>
        </p:txBody>
      </p:sp>
      <p:sp>
        <p:nvSpPr>
          <p:cNvPr id="2053" name="Rectangle 7"/>
          <p:cNvSpPr>
            <a:spLocks noChangeArrowheads="1"/>
          </p:cNvSpPr>
          <p:nvPr/>
        </p:nvSpPr>
        <p:spPr bwMode="auto">
          <a:xfrm>
            <a:off x="0" y="6372223"/>
            <a:ext cx="8750300" cy="428625"/>
          </a:xfrm>
          <a:prstGeom prst="rect">
            <a:avLst/>
          </a:prstGeom>
          <a:noFill/>
          <a:ln w="9525">
            <a:noFill/>
            <a:miter lim="800000"/>
            <a:headEnd/>
            <a:tailEnd/>
          </a:ln>
        </p:spPr>
        <p:txBody>
          <a:bodyPr>
            <a:spAutoFit/>
          </a:bodyPr>
          <a:lstStyle/>
          <a:p>
            <a:endParaRPr lang="en-US" sz="1100" dirty="0"/>
          </a:p>
          <a:p>
            <a:r>
              <a:rPr lang="en-US" sz="1100" dirty="0"/>
              <a:t>Sources: </a:t>
            </a:r>
            <a:r>
              <a:rPr lang="en-US" sz="1100" dirty="0" smtClean="0">
                <a:hlinkClick r:id="rId6"/>
              </a:rPr>
              <a:t>US </a:t>
            </a:r>
            <a:r>
              <a:rPr lang="en-US" sz="1100" dirty="0">
                <a:hlinkClick r:id="rId6"/>
              </a:rPr>
              <a:t>Bureau of </a:t>
            </a:r>
            <a:r>
              <a:rPr lang="en-US" sz="1100" dirty="0" smtClean="0">
                <a:hlinkClick r:id="rId6"/>
              </a:rPr>
              <a:t>Economic Analysis</a:t>
            </a:r>
            <a:r>
              <a:rPr lang="en-US" sz="1100" dirty="0" smtClean="0"/>
              <a:t>; </a:t>
            </a:r>
            <a:r>
              <a:rPr lang="en-US" sz="1100" dirty="0"/>
              <a:t>Insurance Information Institute.	</a:t>
            </a:r>
          </a:p>
        </p:txBody>
      </p:sp>
      <p:sp>
        <p:nvSpPr>
          <p:cNvPr id="6" name="AutoShape 10"/>
          <p:cNvSpPr>
            <a:spLocks noChangeArrowheads="1"/>
          </p:cNvSpPr>
          <p:nvPr/>
        </p:nvSpPr>
        <p:spPr bwMode="blackWhite">
          <a:xfrm>
            <a:off x="5824251" y="4306023"/>
            <a:ext cx="1705899" cy="900419"/>
          </a:xfrm>
          <a:prstGeom prst="wedgeRectCallout">
            <a:avLst>
              <a:gd name="adj1" fmla="val 90183"/>
              <a:gd name="adj2" fmla="val 6905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rPr>
              <a:t>DC and Alabama  were the only states to shrink in 2013</a:t>
            </a:r>
            <a:endParaRPr lang="en-US" sz="1400" b="1" dirty="0">
              <a:solidFill>
                <a:schemeClr val="bg1"/>
              </a:solidFill>
            </a:endParaRPr>
          </a:p>
        </p:txBody>
      </p:sp>
      <p:sp>
        <p:nvSpPr>
          <p:cNvPr id="7" name="AutoShape 7"/>
          <p:cNvSpPr>
            <a:spLocks noChangeArrowheads="1"/>
          </p:cNvSpPr>
          <p:nvPr/>
        </p:nvSpPr>
        <p:spPr bwMode="blackWhite">
          <a:xfrm>
            <a:off x="5103988" y="1155792"/>
            <a:ext cx="3008670" cy="1108541"/>
          </a:xfrm>
          <a:prstGeom prst="wedgeRectCallout">
            <a:avLst>
              <a:gd name="adj1" fmla="val 33633"/>
              <a:gd name="adj2" fmla="val 151305"/>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smtClean="0">
                <a:solidFill>
                  <a:srgbClr val="FFFFFF"/>
                </a:solidFill>
              </a:rPr>
              <a:t>Growth rates in 11 states  were still below 1% in 2013</a:t>
            </a:r>
            <a:endParaRPr lang="en-US" b="1" dirty="0">
              <a:solidFill>
                <a:srgbClr val="FFFFFF"/>
              </a:solidFill>
              <a:latin typeface="Arial" charset="0"/>
              <a:cs typeface="Arial" charset="0"/>
            </a:endParaRPr>
          </a:p>
        </p:txBody>
      </p:sp>
    </p:spTree>
    <p:extLst>
      <p:ext uri="{BB962C8B-B14F-4D97-AF65-F5344CB8AC3E}">
        <p14:creationId xmlns:p14="http://schemas.microsoft.com/office/powerpoint/2010/main" val="230835345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100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1500"/>
                            </p:stCondLst>
                            <p:childTnLst>
                              <p:par>
                                <p:cTn id="9" presetID="22" presetClass="entr" presetSubtype="4" fill="hold" grpId="0" nodeType="afterEffect">
                                  <p:stCondLst>
                                    <p:cond delay="700"/>
                                  </p:stCondLst>
                                  <p:childTnLst>
                                    <p:set>
                                      <p:cBhvr>
                                        <p:cTn id="10" dur="1" fill="hold">
                                          <p:stCondLst>
                                            <p:cond delay="0"/>
                                          </p:stCondLst>
                                        </p:cTn>
                                        <p:tgtEl>
                                          <p:spTgt spid="7"/>
                                        </p:tgtEl>
                                        <p:attrNameLst>
                                          <p:attrName>style.visibility</p:attrName>
                                        </p:attrNameLst>
                                      </p:cBhvr>
                                      <p:to>
                                        <p:strVal val="visible"/>
                                      </p:to>
                                    </p:set>
                                    <p:animEffect transition="in" filter="wipe(down)">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r>
              <a:rPr lang="en-US" smtClean="0"/>
              <a:t>12/01/09 - 9pm</a:t>
            </a:r>
            <a:endParaRPr lang="en-US"/>
          </a:p>
        </p:txBody>
      </p:sp>
      <p:sp>
        <p:nvSpPr>
          <p:cNvPr id="3" name="Slide Number Placeholder 2"/>
          <p:cNvSpPr>
            <a:spLocks noGrp="1"/>
          </p:cNvSpPr>
          <p:nvPr>
            <p:ph type="sldNum" sz="quarter" idx="12"/>
          </p:nvPr>
        </p:nvSpPr>
        <p:spPr/>
        <p:txBody>
          <a:bodyPr/>
          <a:lstStyle/>
          <a:p>
            <a:pPr>
              <a:defRPr/>
            </a:pPr>
            <a:fld id="{79649112-2361-4913-9798-B6AEBB59A8D4}" type="slidenum">
              <a:rPr lang="en-US" smtClean="0"/>
              <a:pPr>
                <a:defRPr/>
              </a:pPr>
              <a:t>111</a:t>
            </a:fld>
            <a:endParaRPr lang="en-US"/>
          </a:p>
        </p:txBody>
      </p:sp>
      <p:pic>
        <p:nvPicPr>
          <p:cNvPr id="4" name="Picture 3"/>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00050" y="1300162"/>
            <a:ext cx="7943850" cy="5130800"/>
          </a:xfrm>
          <a:prstGeom prst="rect">
            <a:avLst/>
          </a:prstGeom>
          <a:ln>
            <a:solidFill>
              <a:srgbClr val="225A7A"/>
            </a:solidFill>
          </a:ln>
        </p:spPr>
      </p:pic>
      <p:sp>
        <p:nvSpPr>
          <p:cNvPr id="5" name="Rectangle 2"/>
          <p:cNvSpPr txBox="1">
            <a:spLocks noChangeArrowheads="1"/>
          </p:cNvSpPr>
          <p:nvPr/>
        </p:nvSpPr>
        <p:spPr bwMode="auto">
          <a:xfrm>
            <a:off x="0" y="200025"/>
            <a:ext cx="8035925" cy="569912"/>
          </a:xfrm>
          <a:prstGeom prst="rect">
            <a:avLst/>
          </a:prstGeom>
          <a:noFill/>
          <a:ln w="9525">
            <a:noFill/>
            <a:miter lim="800000"/>
            <a:headEnd/>
            <a:tailEnd/>
          </a:ln>
        </p:spPr>
        <p:txBody>
          <a:bodyPr lIns="92075" tIns="46038" rIns="92075" bIns="46038" anchor="b"/>
          <a:lstStyle/>
          <a:p>
            <a:pPr eaLnBrk="0" hangingPunct="0"/>
            <a:r>
              <a:rPr lang="en-US" sz="2900" b="1" dirty="0" smtClean="0">
                <a:solidFill>
                  <a:schemeClr val="accent1"/>
                </a:solidFill>
              </a:rPr>
              <a:t>Percent Change in Real GDP by State, 2013</a:t>
            </a:r>
            <a:endParaRPr lang="en-US" sz="2900" b="1" dirty="0">
              <a:solidFill>
                <a:schemeClr val="accent1"/>
              </a:solidFill>
            </a:endParaRPr>
          </a:p>
        </p:txBody>
      </p:sp>
      <p:sp>
        <p:nvSpPr>
          <p:cNvPr id="6" name="Rectangle 7"/>
          <p:cNvSpPr>
            <a:spLocks noChangeArrowheads="1"/>
          </p:cNvSpPr>
          <p:nvPr/>
        </p:nvSpPr>
        <p:spPr bwMode="auto">
          <a:xfrm>
            <a:off x="0" y="6372223"/>
            <a:ext cx="8750300" cy="428625"/>
          </a:xfrm>
          <a:prstGeom prst="rect">
            <a:avLst/>
          </a:prstGeom>
          <a:noFill/>
          <a:ln w="9525">
            <a:noFill/>
            <a:miter lim="800000"/>
            <a:headEnd/>
            <a:tailEnd/>
          </a:ln>
        </p:spPr>
        <p:txBody>
          <a:bodyPr>
            <a:spAutoFit/>
          </a:bodyPr>
          <a:lstStyle/>
          <a:p>
            <a:endParaRPr lang="en-US" sz="1100" dirty="0"/>
          </a:p>
          <a:p>
            <a:r>
              <a:rPr lang="en-US" sz="1100" dirty="0"/>
              <a:t>Sources: </a:t>
            </a:r>
            <a:r>
              <a:rPr lang="en-US" sz="1100" dirty="0" smtClean="0">
                <a:hlinkClick r:id="rId4"/>
              </a:rPr>
              <a:t>US </a:t>
            </a:r>
            <a:r>
              <a:rPr lang="en-US" sz="1100" dirty="0">
                <a:hlinkClick r:id="rId4"/>
              </a:rPr>
              <a:t>Bureau of </a:t>
            </a:r>
            <a:r>
              <a:rPr lang="en-US" sz="1100" dirty="0" smtClean="0">
                <a:hlinkClick r:id="rId4"/>
              </a:rPr>
              <a:t>Economic Analysis</a:t>
            </a:r>
            <a:r>
              <a:rPr lang="en-US" sz="1100" dirty="0" smtClean="0"/>
              <a:t>; </a:t>
            </a:r>
            <a:r>
              <a:rPr lang="en-US" sz="1100" dirty="0"/>
              <a:t>Insurance Information Institute.	</a:t>
            </a:r>
          </a:p>
        </p:txBody>
      </p:sp>
    </p:spTree>
    <p:extLst>
      <p:ext uri="{BB962C8B-B14F-4D97-AF65-F5344CB8AC3E}">
        <p14:creationId xmlns:p14="http://schemas.microsoft.com/office/powerpoint/2010/main" val="36289734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74754" name="Object 3"/>
          <p:cNvGraphicFramePr>
            <a:graphicFrameLocks noGrp="1"/>
          </p:cNvGraphicFramePr>
          <p:nvPr>
            <p:ph idx="4294967295"/>
            <p:extLst>
              <p:ext uri="{D42A27DB-BD31-4B8C-83A1-F6EECF244321}">
                <p14:modId xmlns:p14="http://schemas.microsoft.com/office/powerpoint/2010/main" val="137903870"/>
              </p:ext>
            </p:extLst>
          </p:nvPr>
        </p:nvGraphicFramePr>
        <p:xfrm>
          <a:off x="304800" y="1377950"/>
          <a:ext cx="8523288" cy="4086225"/>
        </p:xfrm>
        <a:graphic>
          <a:graphicData uri="http://schemas.openxmlformats.org/presentationml/2006/ole">
            <mc:AlternateContent xmlns:mc="http://schemas.openxmlformats.org/markup-compatibility/2006">
              <mc:Choice xmlns:v="urn:schemas-microsoft-com:vml" Requires="v">
                <p:oleObj spid="_x0000_s28082293" name="Chart" r:id="rId4" imgW="5721502" imgH="2743200" progId="MSGraph.Chart.8">
                  <p:embed followColorScheme="full"/>
                </p:oleObj>
              </mc:Choice>
              <mc:Fallback>
                <p:oleObj name="Chart" r:id="rId4" imgW="5721502" imgH="2743200" progId="MSGraph.Chart.8">
                  <p:embed followColorScheme="full"/>
                  <p:pic>
                    <p:nvPicPr>
                      <p:cNvPr id="0" name=""/>
                      <p:cNvPicPr preferRelativeResize="0">
                        <a:picLocks noChangeArrowheads="1"/>
                      </p:cNvPicPr>
                      <p:nvPr/>
                    </p:nvPicPr>
                    <p:blipFill>
                      <a:blip r:embed="rId5"/>
                      <a:srcRect/>
                      <a:stretch>
                        <a:fillRect/>
                      </a:stretch>
                    </p:blipFill>
                    <p:spPr bwMode="gray">
                      <a:xfrm>
                        <a:off x="304800" y="1377950"/>
                        <a:ext cx="8523288" cy="40862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Rectangle 2"/>
          <p:cNvSpPr txBox="1">
            <a:spLocks noChangeArrowheads="1"/>
          </p:cNvSpPr>
          <p:nvPr/>
        </p:nvSpPr>
        <p:spPr bwMode="black">
          <a:xfrm>
            <a:off x="342900" y="0"/>
            <a:ext cx="7400925" cy="860425"/>
          </a:xfrm>
          <a:prstGeom prst="rect">
            <a:avLst/>
          </a:prstGeom>
          <a:noFill/>
          <a:ln w="9525">
            <a:noFill/>
            <a:miter lim="800000"/>
            <a:headEnd/>
            <a:tailEnd/>
          </a:ln>
        </p:spPr>
        <p:txBody>
          <a:bodyPr lIns="45720" rIns="45720" anchor="ctr"/>
          <a:lstStyle/>
          <a:p>
            <a:pPr defTabSz="114300" eaLnBrk="0" hangingPunct="0">
              <a:lnSpc>
                <a:spcPct val="90000"/>
              </a:lnSpc>
              <a:defRPr/>
            </a:pPr>
            <a:r>
              <a:rPr lang="en-US" sz="3000" b="1" kern="0" dirty="0" smtClean="0">
                <a:solidFill>
                  <a:srgbClr val="225A7A"/>
                </a:solidFill>
                <a:ea typeface="+mj-ea"/>
                <a:cs typeface="+mj-cs"/>
              </a:rPr>
              <a:t>Consumer Sentiment Survey </a:t>
            </a:r>
            <a:r>
              <a:rPr lang="en-US" sz="2400" b="1" i="1" kern="0" dirty="0" smtClean="0">
                <a:solidFill>
                  <a:srgbClr val="225A7A"/>
                </a:solidFill>
                <a:ea typeface="+mj-ea"/>
                <a:cs typeface="+mj-cs"/>
              </a:rPr>
              <a:t>(1966 = 100)</a:t>
            </a:r>
            <a:endParaRPr lang="en-US" sz="3000" b="1" i="1" kern="0" dirty="0">
              <a:solidFill>
                <a:srgbClr val="225A7A"/>
              </a:solidFill>
              <a:ea typeface="+mj-ea"/>
              <a:cs typeface="+mj-cs"/>
            </a:endParaRPr>
          </a:p>
        </p:txBody>
      </p:sp>
      <p:sp>
        <p:nvSpPr>
          <p:cNvPr id="74756" name="Rectangle 8"/>
          <p:cNvSpPr>
            <a:spLocks noChangeArrowheads="1"/>
          </p:cNvSpPr>
          <p:nvPr/>
        </p:nvSpPr>
        <p:spPr bwMode="black">
          <a:xfrm>
            <a:off x="347663" y="1200150"/>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January </a:t>
            </a:r>
            <a:r>
              <a:rPr lang="en-US" sz="1600" b="1" dirty="0" smtClean="0">
                <a:solidFill>
                  <a:srgbClr val="225A7A"/>
                </a:solidFill>
              </a:rPr>
              <a:t>2010 </a:t>
            </a:r>
            <a:r>
              <a:rPr lang="en-US" sz="1600" b="1" dirty="0">
                <a:solidFill>
                  <a:srgbClr val="225A7A"/>
                </a:solidFill>
              </a:rPr>
              <a:t>through </a:t>
            </a:r>
            <a:r>
              <a:rPr lang="en-US" sz="1600" b="1" dirty="0" smtClean="0">
                <a:solidFill>
                  <a:srgbClr val="225A7A"/>
                </a:solidFill>
              </a:rPr>
              <a:t>February 2015</a:t>
            </a:r>
            <a:endParaRPr lang="en-US" sz="1600" b="1" dirty="0">
              <a:solidFill>
                <a:srgbClr val="225A7A"/>
              </a:solidFill>
            </a:endParaRPr>
          </a:p>
        </p:txBody>
      </p:sp>
      <p:sp>
        <p:nvSpPr>
          <p:cNvPr id="10" name="Rectangle 7"/>
          <p:cNvSpPr>
            <a:spLocks noChangeArrowheads="1"/>
          </p:cNvSpPr>
          <p:nvPr/>
        </p:nvSpPr>
        <p:spPr bwMode="blackWhite">
          <a:xfrm>
            <a:off x="510988" y="5427406"/>
            <a:ext cx="7975787" cy="1135626"/>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Consumer confidence had been low for years amid high unemployment, falling home prices and other factors adversely impact consumers, but improved substantially over the past 2+ years, as job growth and falling energy prices aid consumers</a:t>
            </a:r>
            <a:endParaRPr lang="en-US" b="1" dirty="0">
              <a:solidFill>
                <a:srgbClr val="FFFFFF"/>
              </a:solidFill>
            </a:endParaRPr>
          </a:p>
        </p:txBody>
      </p:sp>
      <p:sp>
        <p:nvSpPr>
          <p:cNvPr id="74758" name="Rectangle 6"/>
          <p:cNvSpPr>
            <a:spLocks noChangeArrowheads="1"/>
          </p:cNvSpPr>
          <p:nvPr/>
        </p:nvSpPr>
        <p:spPr bwMode="auto">
          <a:xfrm>
            <a:off x="-201613" y="6616700"/>
            <a:ext cx="7569201" cy="280988"/>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 </a:t>
            </a:r>
            <a:r>
              <a:rPr lang="en-US" sz="1100" dirty="0" smtClean="0"/>
              <a:t>University of Michigan; </a:t>
            </a:r>
            <a:r>
              <a:rPr lang="en-US" sz="1100" dirty="0"/>
              <a:t>Insurance Information Institute</a:t>
            </a:r>
          </a:p>
        </p:txBody>
      </p:sp>
      <p:sp>
        <p:nvSpPr>
          <p:cNvPr id="12" name="AutoShape 5"/>
          <p:cNvSpPr>
            <a:spLocks noChangeArrowheads="1"/>
          </p:cNvSpPr>
          <p:nvPr/>
        </p:nvSpPr>
        <p:spPr bwMode="blackWhite">
          <a:xfrm>
            <a:off x="5011616" y="3329687"/>
            <a:ext cx="2881044" cy="1441940"/>
          </a:xfrm>
          <a:prstGeom prst="wedgeRectCallout">
            <a:avLst>
              <a:gd name="adj1" fmla="val 73263"/>
              <a:gd name="adj2" fmla="val -109446"/>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Optimism among consumers soared in late in 2014 and into early 2015 to its highest level in 11 years in January.  Job gains, falling gas prices help.</a:t>
            </a:r>
            <a:endParaRPr lang="en-US" sz="1600" b="1" dirty="0">
              <a:solidFill>
                <a:schemeClr val="bg1"/>
              </a:solidFill>
            </a:endParaRPr>
          </a:p>
        </p:txBody>
      </p:sp>
      <p:sp>
        <p:nvSpPr>
          <p:cNvPr id="9" name="Date Placeholder 8"/>
          <p:cNvSpPr>
            <a:spLocks noGrp="1"/>
          </p:cNvSpPr>
          <p:nvPr>
            <p:ph type="dt" sz="half" idx="10"/>
          </p:nvPr>
        </p:nvSpPr>
        <p:spPr/>
        <p:txBody>
          <a:bodyPr/>
          <a:lstStyle/>
          <a:p>
            <a:pPr>
              <a:defRPr/>
            </a:pPr>
            <a:r>
              <a:rPr lang="en-US" smtClean="0"/>
              <a:t>12/01/09 - 9pm</a:t>
            </a:r>
            <a:endParaRPr lang="en-US"/>
          </a:p>
        </p:txBody>
      </p:sp>
      <p:sp>
        <p:nvSpPr>
          <p:cNvPr id="11" name="Slide Number Placeholder 10"/>
          <p:cNvSpPr>
            <a:spLocks noGrp="1"/>
          </p:cNvSpPr>
          <p:nvPr>
            <p:ph type="sldNum" sz="quarter" idx="12"/>
          </p:nvPr>
        </p:nvSpPr>
        <p:spPr/>
        <p:txBody>
          <a:bodyPr/>
          <a:lstStyle/>
          <a:p>
            <a:pPr>
              <a:defRPr/>
            </a:pPr>
            <a:fld id="{103D1549-189B-430A-BC2E-B6FA9183E25C}" type="slidenum">
              <a:rPr lang="en-US" smtClean="0"/>
              <a:pPr>
                <a:defRPr/>
              </a:pPr>
              <a:t>112</a:t>
            </a:fld>
            <a:endParaRPr lang="en-US"/>
          </a:p>
        </p:txBody>
      </p:sp>
      <p:sp>
        <p:nvSpPr>
          <p:cNvPr id="13" name="AutoShape 7"/>
          <p:cNvSpPr>
            <a:spLocks noChangeArrowheads="1"/>
          </p:cNvSpPr>
          <p:nvPr/>
        </p:nvSpPr>
        <p:spPr bwMode="blackWhite">
          <a:xfrm>
            <a:off x="1035279" y="3773458"/>
            <a:ext cx="1883768" cy="926645"/>
          </a:xfrm>
          <a:prstGeom prst="wedgeRectCallout">
            <a:avLst>
              <a:gd name="adj1" fmla="val 71530"/>
              <a:gd name="adj2" fmla="val -11225"/>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2000" b="1" dirty="0" smtClean="0">
                <a:solidFill>
                  <a:srgbClr val="FFFFFF"/>
                </a:solidFill>
              </a:rPr>
              <a:t>Impact of 2011 budget impasse</a:t>
            </a:r>
            <a:endParaRPr lang="en-US" sz="2000" b="1" dirty="0">
              <a:solidFill>
                <a:srgbClr val="FFFFFF"/>
              </a:solidFill>
            </a:endParaRPr>
          </a:p>
        </p:txBody>
      </p:sp>
    </p:spTree>
    <p:extLst>
      <p:ext uri="{BB962C8B-B14F-4D97-AF65-F5344CB8AC3E}">
        <p14:creationId xmlns:p14="http://schemas.microsoft.com/office/powerpoint/2010/main" val="27166200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childTnLst>
                                </p:cTn>
                              </p:par>
                            </p:childTnLst>
                          </p:cTn>
                        </p:par>
                        <p:par>
                          <p:cTn id="9" fill="hold">
                            <p:stCondLst>
                              <p:cond delay="1000"/>
                            </p:stCondLst>
                            <p:childTnLst>
                              <p:par>
                                <p:cTn id="10" presetID="22" presetClass="entr" presetSubtype="2" fill="hold" grpId="0" nodeType="after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right)">
                                      <p:cBhvr>
                                        <p:cTn id="12" dur="500"/>
                                        <p:tgtEl>
                                          <p:spTgt spid="12"/>
                                        </p:tgtEl>
                                      </p:cBhvr>
                                    </p:animEffect>
                                  </p:childTnLst>
                                </p:cTn>
                              </p:par>
                            </p:childTnLst>
                          </p:cTn>
                        </p:par>
                        <p:par>
                          <p:cTn id="13" fill="hold">
                            <p:stCondLst>
                              <p:cond delay="1500"/>
                            </p:stCondLst>
                            <p:childTnLst>
                              <p:par>
                                <p:cTn id="14" presetID="22" presetClass="entr" presetSubtype="4" fill="hold" grpId="0" nodeType="afterEffect">
                                  <p:stCondLst>
                                    <p:cond delay="700"/>
                                  </p:stCondLst>
                                  <p:childTnLst>
                                    <p:set>
                                      <p:cBhvr>
                                        <p:cTn id="15" dur="1" fill="hold">
                                          <p:stCondLst>
                                            <p:cond delay="0"/>
                                          </p:stCondLst>
                                        </p:cTn>
                                        <p:tgtEl>
                                          <p:spTgt spid="13"/>
                                        </p:tgtEl>
                                        <p:attrNameLst>
                                          <p:attrName>style.visibility</p:attrName>
                                        </p:attrNameLst>
                                      </p:cBhvr>
                                      <p:to>
                                        <p:strVal val="visible"/>
                                      </p:to>
                                    </p:set>
                                    <p:animEffect transition="in" filter="wipe(down)">
                                      <p:cBhvr>
                                        <p:cTn id="1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3" grpId="0" animBg="1"/>
    </p:bld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105"/>
          <p:cNvSpPr>
            <a:spLocks noGrp="1" noChangeArrowheads="1"/>
          </p:cNvSpPr>
          <p:nvPr>
            <p:ph type="dt" sz="quarter" idx="10"/>
          </p:nvPr>
        </p:nvSpPr>
        <p:spPr/>
        <p:txBody>
          <a:bodyPr/>
          <a:lstStyle/>
          <a:p>
            <a:pPr>
              <a:defRPr/>
            </a:pPr>
            <a:r>
              <a:rPr lang="en-US" smtClean="0"/>
              <a:t>12/01/09 - 9pm</a:t>
            </a:r>
          </a:p>
        </p:txBody>
      </p:sp>
      <p:sp>
        <p:nvSpPr>
          <p:cNvPr id="14341" name="Rectangle 110"/>
          <p:cNvSpPr>
            <a:spLocks noGrp="1" noChangeArrowheads="1"/>
          </p:cNvSpPr>
          <p:nvPr>
            <p:ph type="sldNum" sz="quarter" idx="12"/>
          </p:nvPr>
        </p:nvSpPr>
        <p:spPr/>
        <p:txBody>
          <a:bodyPr/>
          <a:lstStyle/>
          <a:p>
            <a:pPr>
              <a:defRPr/>
            </a:pPr>
            <a:fld id="{9E5D4AB7-0BC4-4316-806B-2997DBF9740D}" type="slidenum">
              <a:rPr lang="en-US" smtClean="0"/>
              <a:pPr>
                <a:defRPr/>
              </a:pPr>
              <a:t>113</a:t>
            </a:fld>
            <a:endParaRPr lang="en-US" smtClean="0"/>
          </a:p>
        </p:txBody>
      </p:sp>
      <p:graphicFrame>
        <p:nvGraphicFramePr>
          <p:cNvPr id="39938" name="Object 11"/>
          <p:cNvGraphicFramePr>
            <a:graphicFrameLocks noChangeAspect="1"/>
          </p:cNvGraphicFramePr>
          <p:nvPr>
            <p:extLst>
              <p:ext uri="{D42A27DB-BD31-4B8C-83A1-F6EECF244321}">
                <p14:modId xmlns:p14="http://schemas.microsoft.com/office/powerpoint/2010/main" val="1451911060"/>
              </p:ext>
            </p:extLst>
          </p:nvPr>
        </p:nvGraphicFramePr>
        <p:xfrm>
          <a:off x="327026" y="1266825"/>
          <a:ext cx="8359774" cy="4330700"/>
        </p:xfrm>
        <a:graphic>
          <a:graphicData uri="http://schemas.openxmlformats.org/presentationml/2006/ole">
            <mc:AlternateContent xmlns:mc="http://schemas.openxmlformats.org/markup-compatibility/2006">
              <mc:Choice xmlns:v="urn:schemas-microsoft-com:vml" Requires="v">
                <p:oleObj spid="_x0000_s28083317" name="Chart" r:id="rId4" imgW="5225916" imgH="2546188" progId="MSGraph.Chart.8">
                  <p:embed followColorScheme="full"/>
                </p:oleObj>
              </mc:Choice>
              <mc:Fallback>
                <p:oleObj name="Chart" r:id="rId4" imgW="5225916" imgH="2546188" progId="MSGraph.Chart.8">
                  <p:embed followColorScheme="full"/>
                  <p:pic>
                    <p:nvPicPr>
                      <p:cNvPr id="0" name=""/>
                      <p:cNvPicPr>
                        <a:picLocks noChangeAspect="1" noChangeArrowheads="1"/>
                      </p:cNvPicPr>
                      <p:nvPr/>
                    </p:nvPicPr>
                    <p:blipFill>
                      <a:blip r:embed="rId5"/>
                      <a:srcRect/>
                      <a:stretch>
                        <a:fillRect/>
                      </a:stretch>
                    </p:blipFill>
                    <p:spPr bwMode="gray">
                      <a:xfrm>
                        <a:off x="327026" y="1266825"/>
                        <a:ext cx="8359774" cy="4330700"/>
                      </a:xfrm>
                      <a:prstGeom prst="rect">
                        <a:avLst/>
                      </a:prstGeom>
                      <a:noFill/>
                      <a:extLst/>
                    </p:spPr>
                  </p:pic>
                </p:oleObj>
              </mc:Fallback>
            </mc:AlternateContent>
          </a:graphicData>
        </a:graphic>
      </p:graphicFrame>
      <p:sp>
        <p:nvSpPr>
          <p:cNvPr id="39942" name="Rectangle 2"/>
          <p:cNvSpPr>
            <a:spLocks noChangeArrowheads="1"/>
          </p:cNvSpPr>
          <p:nvPr/>
        </p:nvSpPr>
        <p:spPr bwMode="black">
          <a:xfrm>
            <a:off x="347663" y="1266825"/>
            <a:ext cx="8534400"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(Millions of Units)</a:t>
            </a:r>
          </a:p>
        </p:txBody>
      </p:sp>
      <p:sp>
        <p:nvSpPr>
          <p:cNvPr id="39943" name="Rectangle 3"/>
          <p:cNvSpPr>
            <a:spLocks noGrp="1" noChangeArrowheads="1"/>
          </p:cNvSpPr>
          <p:nvPr>
            <p:ph type="title"/>
          </p:nvPr>
        </p:nvSpPr>
        <p:spPr/>
        <p:txBody>
          <a:bodyPr/>
          <a:lstStyle/>
          <a:p>
            <a:r>
              <a:rPr lang="en-US" dirty="0" smtClean="0"/>
              <a:t>Auto/Light Truck Sales, 1999-2020F</a:t>
            </a:r>
          </a:p>
        </p:txBody>
      </p:sp>
      <p:sp>
        <p:nvSpPr>
          <p:cNvPr id="39944" name="Rectangle 5"/>
          <p:cNvSpPr>
            <a:spLocks noChangeArrowheads="1"/>
          </p:cNvSpPr>
          <p:nvPr/>
        </p:nvSpPr>
        <p:spPr bwMode="auto">
          <a:xfrm>
            <a:off x="0" y="6580188"/>
            <a:ext cx="8404225" cy="28257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 U.S. Department of Commerce; Blue Chip Economic Indicators </a:t>
            </a:r>
            <a:r>
              <a:rPr lang="en-US" sz="1100" dirty="0" smtClean="0"/>
              <a:t>(2/15 and 10/14); </a:t>
            </a:r>
            <a:r>
              <a:rPr lang="en-US" sz="1100" dirty="0"/>
              <a:t>Insurance Information Institute.</a:t>
            </a:r>
          </a:p>
        </p:txBody>
      </p:sp>
      <p:sp>
        <p:nvSpPr>
          <p:cNvPr id="2079751" name="AutoShape 7"/>
          <p:cNvSpPr>
            <a:spLocks noChangeArrowheads="1"/>
          </p:cNvSpPr>
          <p:nvPr/>
        </p:nvSpPr>
        <p:spPr bwMode="blackWhite">
          <a:xfrm>
            <a:off x="1000125" y="3249561"/>
            <a:ext cx="2949575" cy="1356135"/>
          </a:xfrm>
          <a:prstGeom prst="wedgeRectCallout">
            <a:avLst>
              <a:gd name="adj1" fmla="val 70454"/>
              <a:gd name="adj2" fmla="val 65268"/>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a:solidFill>
                  <a:schemeClr val="bg1"/>
                </a:solidFill>
              </a:rPr>
              <a:t>New auto/light truck sales fell to the lowest level since the late 1960s. Forecast for </a:t>
            </a:r>
            <a:r>
              <a:rPr lang="en-US" sz="1400" b="1" dirty="0" smtClean="0">
                <a:solidFill>
                  <a:schemeClr val="bg1"/>
                </a:solidFill>
              </a:rPr>
              <a:t>2014-15 </a:t>
            </a:r>
            <a:r>
              <a:rPr lang="en-US" sz="1400" b="1" dirty="0">
                <a:solidFill>
                  <a:schemeClr val="bg1"/>
                </a:solidFill>
              </a:rPr>
              <a:t>is </a:t>
            </a:r>
            <a:r>
              <a:rPr lang="en-US" sz="1400" b="1" dirty="0" smtClean="0">
                <a:solidFill>
                  <a:schemeClr val="bg1"/>
                </a:solidFill>
              </a:rPr>
              <a:t>still below </a:t>
            </a:r>
            <a:r>
              <a:rPr lang="en-US" sz="1400" b="1" dirty="0">
                <a:solidFill>
                  <a:schemeClr val="bg1"/>
                </a:solidFill>
              </a:rPr>
              <a:t>1999-2007 average of 17 million units, but a </a:t>
            </a:r>
            <a:r>
              <a:rPr lang="en-US" sz="1400" b="1" dirty="0" smtClean="0">
                <a:solidFill>
                  <a:schemeClr val="bg1"/>
                </a:solidFill>
              </a:rPr>
              <a:t>robust recovery </a:t>
            </a:r>
            <a:r>
              <a:rPr lang="en-US" sz="1400" b="1" dirty="0">
                <a:solidFill>
                  <a:schemeClr val="bg1"/>
                </a:solidFill>
              </a:rPr>
              <a:t>is </a:t>
            </a:r>
            <a:r>
              <a:rPr lang="en-US" sz="1400" b="1" dirty="0" smtClean="0">
                <a:solidFill>
                  <a:schemeClr val="bg1"/>
                </a:solidFill>
              </a:rPr>
              <a:t>well underway</a:t>
            </a:r>
            <a:r>
              <a:rPr lang="en-US" sz="1400" b="1" dirty="0">
                <a:solidFill>
                  <a:schemeClr val="bg1"/>
                </a:solidFill>
              </a:rPr>
              <a:t>.</a:t>
            </a:r>
          </a:p>
        </p:txBody>
      </p:sp>
      <p:sp>
        <p:nvSpPr>
          <p:cNvPr id="2079752" name="AutoShape 8"/>
          <p:cNvSpPr>
            <a:spLocks noChangeArrowheads="1"/>
          </p:cNvSpPr>
          <p:nvPr/>
        </p:nvSpPr>
        <p:spPr bwMode="blackWhite">
          <a:xfrm>
            <a:off x="3663006" y="1107953"/>
            <a:ext cx="2689710" cy="1042308"/>
          </a:xfrm>
          <a:prstGeom prst="wedgeRectCallout">
            <a:avLst>
              <a:gd name="adj1" fmla="val 46086"/>
              <a:gd name="adj2" fmla="val 66401"/>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a:solidFill>
                  <a:schemeClr val="bg1"/>
                </a:solidFill>
              </a:rPr>
              <a:t>Job growth and improved credit market conditions will boost auto sales in </a:t>
            </a:r>
            <a:r>
              <a:rPr lang="en-US" sz="1600" b="1" dirty="0" smtClean="0">
                <a:solidFill>
                  <a:schemeClr val="bg1"/>
                </a:solidFill>
              </a:rPr>
              <a:t>2014 </a:t>
            </a:r>
            <a:r>
              <a:rPr lang="en-US" sz="1600" b="1" dirty="0">
                <a:solidFill>
                  <a:schemeClr val="bg1"/>
                </a:solidFill>
              </a:rPr>
              <a:t>and beyond</a:t>
            </a:r>
          </a:p>
        </p:txBody>
      </p:sp>
      <p:sp>
        <p:nvSpPr>
          <p:cNvPr id="11" name="AutoShape 7"/>
          <p:cNvSpPr>
            <a:spLocks noChangeArrowheads="1"/>
          </p:cNvSpPr>
          <p:nvPr/>
        </p:nvSpPr>
        <p:spPr bwMode="blackWhite">
          <a:xfrm>
            <a:off x="6352716" y="3745235"/>
            <a:ext cx="2580970" cy="1103627"/>
          </a:xfrm>
          <a:prstGeom prst="wedgeRectCallout">
            <a:avLst>
              <a:gd name="adj1" fmla="val -47072"/>
              <a:gd name="adj2" fmla="val -99618"/>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2000" b="1" dirty="0" smtClean="0">
                <a:solidFill>
                  <a:srgbClr val="FFFFFF"/>
                </a:solidFill>
              </a:rPr>
              <a:t>Truck purchases by contractors are especially strong</a:t>
            </a:r>
            <a:endParaRPr lang="en-US" sz="2000" b="1" dirty="0">
              <a:solidFill>
                <a:srgbClr val="FFFFFF"/>
              </a:solidFill>
            </a:endParaRPr>
          </a:p>
        </p:txBody>
      </p:sp>
      <p:sp>
        <p:nvSpPr>
          <p:cNvPr id="12" name="Rectangle 6"/>
          <p:cNvSpPr>
            <a:spLocks noChangeArrowheads="1"/>
          </p:cNvSpPr>
          <p:nvPr/>
        </p:nvSpPr>
        <p:spPr bwMode="blackWhite">
          <a:xfrm>
            <a:off x="700576" y="5494338"/>
            <a:ext cx="8175625" cy="1036638"/>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fontAlgn="base">
              <a:lnSpc>
                <a:spcPct val="95000"/>
              </a:lnSpc>
              <a:spcBef>
                <a:spcPct val="25000"/>
              </a:spcBef>
              <a:spcAft>
                <a:spcPct val="0"/>
              </a:spcAft>
            </a:pPr>
            <a:r>
              <a:rPr lang="en-US" b="1" dirty="0">
                <a:solidFill>
                  <a:srgbClr val="FFFFFF"/>
                </a:solidFill>
                <a:latin typeface="Arial" charset="0"/>
                <a:cs typeface="Arial" charset="0"/>
              </a:rPr>
              <a:t>Yearly car/light truck sales will </a:t>
            </a:r>
            <a:r>
              <a:rPr lang="en-US" b="1" dirty="0" smtClean="0">
                <a:solidFill>
                  <a:srgbClr val="FFFFFF"/>
                </a:solidFill>
                <a:latin typeface="Arial" charset="0"/>
                <a:cs typeface="Arial" charset="0"/>
              </a:rPr>
              <a:t>likely continue at current levels, </a:t>
            </a:r>
            <a:r>
              <a:rPr lang="en-US" b="1" dirty="0">
                <a:solidFill>
                  <a:srgbClr val="FFFFFF"/>
                </a:solidFill>
                <a:latin typeface="Arial" charset="0"/>
                <a:cs typeface="Arial" charset="0"/>
              </a:rPr>
              <a:t>in part replacing cars that were held onto in 2008-12. New vehicles will generate more physical damage insurance coverage but will be more expensive to </a:t>
            </a:r>
            <a:r>
              <a:rPr lang="en-US" b="1" dirty="0" smtClean="0">
                <a:solidFill>
                  <a:srgbClr val="FFFFFF"/>
                </a:solidFill>
                <a:latin typeface="Arial" charset="0"/>
                <a:cs typeface="Arial" charset="0"/>
              </a:rPr>
              <a:t>repair. PP </a:t>
            </a:r>
            <a:r>
              <a:rPr lang="en-US" b="1" dirty="0">
                <a:solidFill>
                  <a:srgbClr val="FFFFFF"/>
                </a:solidFill>
                <a:latin typeface="Arial" charset="0"/>
                <a:cs typeface="Arial" charset="0"/>
              </a:rPr>
              <a:t>Auto premium might grow by </a:t>
            </a:r>
            <a:r>
              <a:rPr lang="en-US" b="1" dirty="0" smtClean="0">
                <a:solidFill>
                  <a:srgbClr val="FFFFFF"/>
                </a:solidFill>
                <a:latin typeface="Arial" charset="0"/>
                <a:cs typeface="Arial" charset="0"/>
              </a:rPr>
              <a:t>5% - 6</a:t>
            </a:r>
            <a:r>
              <a:rPr lang="en-US" b="1" dirty="0">
                <a:solidFill>
                  <a:srgbClr val="FFFFFF"/>
                </a:solidFill>
                <a:latin typeface="Arial" charset="0"/>
                <a:cs typeface="Arial" charset="0"/>
              </a:rPr>
              <a:t>%.</a:t>
            </a:r>
          </a:p>
        </p:txBody>
      </p:sp>
      <p:sp>
        <p:nvSpPr>
          <p:cNvPr id="13" name="AutoShape 8"/>
          <p:cNvSpPr>
            <a:spLocks noChangeArrowheads="1"/>
          </p:cNvSpPr>
          <p:nvPr/>
        </p:nvSpPr>
        <p:spPr bwMode="blackWhite">
          <a:xfrm>
            <a:off x="7138058" y="1169744"/>
            <a:ext cx="1795628" cy="719625"/>
          </a:xfrm>
          <a:prstGeom prst="wedgeRectCallout">
            <a:avLst>
              <a:gd name="adj1" fmla="val -71104"/>
              <a:gd name="adj2" fmla="val 58256"/>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Sales have returned to pre-crisis levels</a:t>
            </a:r>
            <a:endParaRPr lang="en-US" sz="1600" b="1" dirty="0">
              <a:solidFill>
                <a:schemeClr val="bg1"/>
              </a:solidFill>
            </a:endParaRPr>
          </a:p>
        </p:txBody>
      </p:sp>
    </p:spTree>
    <p:extLst>
      <p:ext uri="{BB962C8B-B14F-4D97-AF65-F5344CB8AC3E}">
        <p14:creationId xmlns:p14="http://schemas.microsoft.com/office/powerpoint/2010/main" val="137721200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1000"/>
                                  </p:stCondLst>
                                  <p:childTnLst>
                                    <p:set>
                                      <p:cBhvr>
                                        <p:cTn id="6" dur="1" fill="hold">
                                          <p:stCondLst>
                                            <p:cond delay="0"/>
                                          </p:stCondLst>
                                        </p:cTn>
                                        <p:tgtEl>
                                          <p:spTgt spid="2079751"/>
                                        </p:tgtEl>
                                        <p:attrNameLst>
                                          <p:attrName>style.visibility</p:attrName>
                                        </p:attrNameLst>
                                      </p:cBhvr>
                                      <p:to>
                                        <p:strVal val="visible"/>
                                      </p:to>
                                    </p:set>
                                    <p:animEffect transition="in" filter="wipe(down)">
                                      <p:cBhvr>
                                        <p:cTn id="7" dur="500"/>
                                        <p:tgtEl>
                                          <p:spTgt spid="2079751"/>
                                        </p:tgtEl>
                                      </p:cBhvr>
                                    </p:animEffect>
                                  </p:childTnLst>
                                </p:cTn>
                              </p:par>
                            </p:childTnLst>
                          </p:cTn>
                        </p:par>
                        <p:par>
                          <p:cTn id="8" fill="hold">
                            <p:stCondLst>
                              <p:cond delay="1500"/>
                            </p:stCondLst>
                            <p:childTnLst>
                              <p:par>
                                <p:cTn id="9" presetID="22" presetClass="entr" presetSubtype="2" fill="hold" grpId="0" nodeType="afterEffect">
                                  <p:stCondLst>
                                    <p:cond delay="700"/>
                                  </p:stCondLst>
                                  <p:childTnLst>
                                    <p:set>
                                      <p:cBhvr>
                                        <p:cTn id="10" dur="1" fill="hold">
                                          <p:stCondLst>
                                            <p:cond delay="0"/>
                                          </p:stCondLst>
                                        </p:cTn>
                                        <p:tgtEl>
                                          <p:spTgt spid="2079752"/>
                                        </p:tgtEl>
                                        <p:attrNameLst>
                                          <p:attrName>style.visibility</p:attrName>
                                        </p:attrNameLst>
                                      </p:cBhvr>
                                      <p:to>
                                        <p:strVal val="visible"/>
                                      </p:to>
                                    </p:set>
                                    <p:animEffect transition="in" filter="wipe(right)">
                                      <p:cBhvr>
                                        <p:cTn id="11" dur="500"/>
                                        <p:tgtEl>
                                          <p:spTgt spid="2079752"/>
                                        </p:tgtEl>
                                      </p:cBhvr>
                                    </p:animEffect>
                                  </p:childTnLst>
                                </p:cTn>
                              </p:par>
                            </p:childTnLst>
                          </p:cTn>
                        </p:par>
                        <p:par>
                          <p:cTn id="12" fill="hold">
                            <p:stCondLst>
                              <p:cond delay="2700"/>
                            </p:stCondLst>
                            <p:childTnLst>
                              <p:par>
                                <p:cTn id="13" presetID="22" presetClass="entr" presetSubtype="4" fill="hold" grpId="0" nodeType="afterEffect">
                                  <p:stCondLst>
                                    <p:cond delay="700"/>
                                  </p:stCondLst>
                                  <p:childTnLst>
                                    <p:set>
                                      <p:cBhvr>
                                        <p:cTn id="14" dur="1" fill="hold">
                                          <p:stCondLst>
                                            <p:cond delay="0"/>
                                          </p:stCondLst>
                                        </p:cTn>
                                        <p:tgtEl>
                                          <p:spTgt spid="11"/>
                                        </p:tgtEl>
                                        <p:attrNameLst>
                                          <p:attrName>style.visibility</p:attrName>
                                        </p:attrNameLst>
                                      </p:cBhvr>
                                      <p:to>
                                        <p:strVal val="visible"/>
                                      </p:to>
                                    </p:set>
                                    <p:animEffect transition="in" filter="wipe(down)">
                                      <p:cBhvr>
                                        <p:cTn id="15" dur="500"/>
                                        <p:tgtEl>
                                          <p:spTgt spid="11"/>
                                        </p:tgtEl>
                                      </p:cBhvr>
                                    </p:animEffect>
                                  </p:childTnLst>
                                </p:cTn>
                              </p:par>
                            </p:childTnLst>
                          </p:cTn>
                        </p:par>
                        <p:par>
                          <p:cTn id="16" fill="hold">
                            <p:stCondLst>
                              <p:cond delay="3900"/>
                            </p:stCondLst>
                            <p:childTnLst>
                              <p:par>
                                <p:cTn id="17" presetID="23" presetClass="entr" presetSubtype="16" fill="hold" grpId="0" nodeType="afterEffect">
                                  <p:stCondLst>
                                    <p:cond delay="700"/>
                                  </p:stCondLst>
                                  <p:childTnLst>
                                    <p:set>
                                      <p:cBhvr>
                                        <p:cTn id="18" dur="1" fill="hold">
                                          <p:stCondLst>
                                            <p:cond delay="0"/>
                                          </p:stCondLst>
                                        </p:cTn>
                                        <p:tgtEl>
                                          <p:spTgt spid="12"/>
                                        </p:tgtEl>
                                        <p:attrNameLst>
                                          <p:attrName>style.visibility</p:attrName>
                                        </p:attrNameLst>
                                      </p:cBhvr>
                                      <p:to>
                                        <p:strVal val="visible"/>
                                      </p:to>
                                    </p:set>
                                    <p:anim calcmode="lin" valueType="num">
                                      <p:cBhvr>
                                        <p:cTn id="19" dur="500" fill="hold"/>
                                        <p:tgtEl>
                                          <p:spTgt spid="12"/>
                                        </p:tgtEl>
                                        <p:attrNameLst>
                                          <p:attrName>ppt_w</p:attrName>
                                        </p:attrNameLst>
                                      </p:cBhvr>
                                      <p:tavLst>
                                        <p:tav tm="0">
                                          <p:val>
                                            <p:fltVal val="0"/>
                                          </p:val>
                                        </p:tav>
                                        <p:tav tm="100000">
                                          <p:val>
                                            <p:strVal val="#ppt_w"/>
                                          </p:val>
                                        </p:tav>
                                      </p:tavLst>
                                    </p:anim>
                                    <p:anim calcmode="lin" valueType="num">
                                      <p:cBhvr>
                                        <p:cTn id="20" dur="500" fill="hold"/>
                                        <p:tgtEl>
                                          <p:spTgt spid="12"/>
                                        </p:tgtEl>
                                        <p:attrNameLst>
                                          <p:attrName>ppt_h</p:attrName>
                                        </p:attrNameLst>
                                      </p:cBhvr>
                                      <p:tavLst>
                                        <p:tav tm="0">
                                          <p:val>
                                            <p:fltVal val="0"/>
                                          </p:val>
                                        </p:tav>
                                        <p:tav tm="100000">
                                          <p:val>
                                            <p:strVal val="#ppt_h"/>
                                          </p:val>
                                        </p:tav>
                                      </p:tavLst>
                                    </p:anim>
                                  </p:childTnLst>
                                </p:cTn>
                              </p:par>
                            </p:childTnLst>
                          </p:cTn>
                        </p:par>
                        <p:par>
                          <p:cTn id="21" fill="hold">
                            <p:stCondLst>
                              <p:cond delay="5100"/>
                            </p:stCondLst>
                            <p:childTnLst>
                              <p:par>
                                <p:cTn id="22" presetID="22" presetClass="entr" presetSubtype="2" fill="hold" grpId="0" nodeType="afterEffect">
                                  <p:stCondLst>
                                    <p:cond delay="700"/>
                                  </p:stCondLst>
                                  <p:childTnLst>
                                    <p:set>
                                      <p:cBhvr>
                                        <p:cTn id="23" dur="1" fill="hold">
                                          <p:stCondLst>
                                            <p:cond delay="0"/>
                                          </p:stCondLst>
                                        </p:cTn>
                                        <p:tgtEl>
                                          <p:spTgt spid="13"/>
                                        </p:tgtEl>
                                        <p:attrNameLst>
                                          <p:attrName>style.visibility</p:attrName>
                                        </p:attrNameLst>
                                      </p:cBhvr>
                                      <p:to>
                                        <p:strVal val="visible"/>
                                      </p:to>
                                    </p:set>
                                    <p:animEffect transition="in" filter="wipe(right)">
                                      <p:cBhvr>
                                        <p:cTn id="2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79751" grpId="0" animBg="1"/>
      <p:bldP spid="2079752" grpId="0" animBg="1"/>
      <p:bldP spid="11" grpId="0" animBg="1"/>
      <p:bldP spid="12" grpId="0" animBg="1"/>
      <p:bldP spid="13" grpId="0" animBg="1"/>
    </p:bld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11268"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11269"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2304D1B2-FCFB-47FF-9729-B56EB152D928}" type="slidenum">
              <a:rPr lang="en-US" sz="900"/>
              <a:pPr algn="r" eaLnBrk="0" hangingPunct="0">
                <a:lnSpc>
                  <a:spcPct val="85000"/>
                </a:lnSpc>
                <a:spcBef>
                  <a:spcPct val="20000"/>
                </a:spcBef>
              </a:pPr>
              <a:t>114</a:t>
            </a:fld>
            <a:endParaRPr lang="en-US" sz="900"/>
          </a:p>
        </p:txBody>
      </p:sp>
      <p:sp>
        <p:nvSpPr>
          <p:cNvPr id="11270" name="Rectangle 7"/>
          <p:cNvSpPr>
            <a:spLocks noGrp="1" noChangeArrowheads="1"/>
          </p:cNvSpPr>
          <p:nvPr>
            <p:ph type="title" idx="4294967295"/>
          </p:nvPr>
        </p:nvSpPr>
        <p:spPr>
          <a:xfrm>
            <a:off x="450850" y="161925"/>
            <a:ext cx="7400925" cy="860425"/>
          </a:xfrm>
        </p:spPr>
        <p:txBody>
          <a:bodyPr/>
          <a:lstStyle/>
          <a:p>
            <a:r>
              <a:rPr lang="en-US" dirty="0" smtClean="0"/>
              <a:t>Monthly Change in Auto Insurance Prices, 1991–2015*</a:t>
            </a:r>
          </a:p>
        </p:txBody>
      </p:sp>
      <p:sp>
        <p:nvSpPr>
          <p:cNvPr id="11271" name="Text Box 5"/>
          <p:cNvSpPr txBox="1">
            <a:spLocks noChangeArrowheads="1"/>
          </p:cNvSpPr>
          <p:nvPr/>
        </p:nvSpPr>
        <p:spPr bwMode="auto">
          <a:xfrm>
            <a:off x="0" y="6207125"/>
            <a:ext cx="8724900" cy="65087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*Percentage change from same month in prior year; through </a:t>
            </a:r>
            <a:r>
              <a:rPr lang="en-US" sz="1100" dirty="0" smtClean="0"/>
              <a:t>January 2015; </a:t>
            </a:r>
            <a:r>
              <a:rPr lang="en-US" sz="1100" dirty="0"/>
              <a:t>seasonally adjusted</a:t>
            </a:r>
          </a:p>
          <a:p>
            <a:pPr eaLnBrk="0" hangingPunct="0">
              <a:lnSpc>
                <a:spcPct val="85000"/>
              </a:lnSpc>
              <a:spcBef>
                <a:spcPct val="25000"/>
              </a:spcBef>
              <a:buClr>
                <a:schemeClr val="accent2"/>
              </a:buClr>
              <a:buFont typeface="Wingdings" pitchFamily="2" charset="2"/>
              <a:buNone/>
            </a:pPr>
            <a:r>
              <a:rPr lang="en-US" sz="1100" dirty="0"/>
              <a:t>Note: Recessions indicated by gray shaded columns.</a:t>
            </a:r>
          </a:p>
          <a:p>
            <a:pPr eaLnBrk="0" hangingPunct="0">
              <a:lnSpc>
                <a:spcPct val="85000"/>
              </a:lnSpc>
              <a:spcBef>
                <a:spcPct val="25000"/>
              </a:spcBef>
              <a:buClr>
                <a:schemeClr val="accent2"/>
              </a:buClr>
              <a:buFont typeface="Wingdings" pitchFamily="2" charset="2"/>
              <a:buNone/>
            </a:pPr>
            <a:r>
              <a:rPr lang="en-US" sz="1100" dirty="0"/>
              <a:t>Sources: US Bureau of Labor Statistics;  National Bureau of Economic Research (recession dates); Insurance Information Institutes.</a:t>
            </a:r>
          </a:p>
        </p:txBody>
      </p:sp>
      <p:graphicFrame>
        <p:nvGraphicFramePr>
          <p:cNvPr id="11266" name="Object 8"/>
          <p:cNvGraphicFramePr>
            <a:graphicFrameLocks noChangeAspect="1"/>
          </p:cNvGraphicFramePr>
          <p:nvPr>
            <p:extLst>
              <p:ext uri="{D42A27DB-BD31-4B8C-83A1-F6EECF244321}">
                <p14:modId xmlns:p14="http://schemas.microsoft.com/office/powerpoint/2010/main" val="2029943371"/>
              </p:ext>
            </p:extLst>
          </p:nvPr>
        </p:nvGraphicFramePr>
        <p:xfrm>
          <a:off x="377825" y="1371805"/>
          <a:ext cx="8343900" cy="4838700"/>
        </p:xfrm>
        <a:graphic>
          <a:graphicData uri="http://schemas.openxmlformats.org/presentationml/2006/ole">
            <mc:AlternateContent xmlns:mc="http://schemas.openxmlformats.org/markup-compatibility/2006">
              <mc:Choice xmlns:v="urn:schemas-microsoft-com:vml" Requires="v">
                <p:oleObj spid="_x0000_s28084341" name="Chart" r:id="rId4" imgW="5562548" imgH="2921092" progId="MSGraph.Chart.8">
                  <p:embed followColorScheme="full"/>
                </p:oleObj>
              </mc:Choice>
              <mc:Fallback>
                <p:oleObj name="Chart" r:id="rId4" imgW="5562548" imgH="2921092" progId="MSGraph.Chart.8">
                  <p:embed followColorScheme="full"/>
                  <p:pic>
                    <p:nvPicPr>
                      <p:cNvPr id="0" name=""/>
                      <p:cNvPicPr>
                        <a:picLocks noChangeAspect="1" noChangeArrowheads="1"/>
                      </p:cNvPicPr>
                      <p:nvPr/>
                    </p:nvPicPr>
                    <p:blipFill>
                      <a:blip r:embed="rId5"/>
                      <a:srcRect/>
                      <a:stretch>
                        <a:fillRect/>
                      </a:stretch>
                    </p:blipFill>
                    <p:spPr bwMode="gray">
                      <a:xfrm>
                        <a:off x="377825" y="1371805"/>
                        <a:ext cx="8343900" cy="4838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AutoShape 7"/>
          <p:cNvSpPr>
            <a:spLocks noChangeArrowheads="1"/>
          </p:cNvSpPr>
          <p:nvPr/>
        </p:nvSpPr>
        <p:spPr bwMode="blackWhite">
          <a:xfrm>
            <a:off x="1790897" y="1125538"/>
            <a:ext cx="2701032" cy="1312862"/>
          </a:xfrm>
          <a:prstGeom prst="wedgeRectCallout">
            <a:avLst>
              <a:gd name="adj1" fmla="val -16698"/>
              <a:gd name="adj2" fmla="val 3590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defRPr/>
            </a:pPr>
            <a:r>
              <a:rPr lang="en-US" sz="1600" b="1" dirty="0">
                <a:solidFill>
                  <a:schemeClr val="bg1"/>
                </a:solidFill>
              </a:rPr>
              <a:t>Cyclical peaks in PP Auto tend to occur </a:t>
            </a:r>
            <a:r>
              <a:rPr lang="en-US" sz="1600" b="1" dirty="0" smtClean="0">
                <a:solidFill>
                  <a:schemeClr val="bg1"/>
                </a:solidFill>
              </a:rPr>
              <a:t>roughly every </a:t>
            </a:r>
            <a:r>
              <a:rPr lang="en-US" sz="1600" b="1" dirty="0">
                <a:solidFill>
                  <a:schemeClr val="bg1"/>
                </a:solidFill>
              </a:rPr>
              <a:t>10 years (early 1990s, early 2000s and likely the early 2010s)</a:t>
            </a:r>
            <a:endParaRPr lang="en-US" sz="1600" b="1" dirty="0">
              <a:solidFill>
                <a:schemeClr val="bg1"/>
              </a:solidFill>
              <a:latin typeface="Arial" pitchFamily="34" charset="0"/>
            </a:endParaRPr>
          </a:p>
        </p:txBody>
      </p:sp>
      <p:sp>
        <p:nvSpPr>
          <p:cNvPr id="9" name="AutoShape 6"/>
          <p:cNvSpPr>
            <a:spLocks noChangeArrowheads="1"/>
          </p:cNvSpPr>
          <p:nvPr/>
        </p:nvSpPr>
        <p:spPr bwMode="blackWhite">
          <a:xfrm>
            <a:off x="1525194" y="4280256"/>
            <a:ext cx="1743075" cy="1143000"/>
          </a:xfrm>
          <a:prstGeom prst="wedgeRectCallout">
            <a:avLst>
              <a:gd name="adj1" fmla="val 114005"/>
              <a:gd name="adj2" fmla="val -78472"/>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rPr>
              <a:t>“Hard” markets tend to occur during recessionary periods</a:t>
            </a:r>
          </a:p>
        </p:txBody>
      </p:sp>
      <p:sp>
        <p:nvSpPr>
          <p:cNvPr id="10" name="AutoShape 6"/>
          <p:cNvSpPr>
            <a:spLocks noChangeArrowheads="1"/>
          </p:cNvSpPr>
          <p:nvPr/>
        </p:nvSpPr>
        <p:spPr bwMode="blackWhite">
          <a:xfrm>
            <a:off x="5742043" y="1864513"/>
            <a:ext cx="1944483" cy="954088"/>
          </a:xfrm>
          <a:prstGeom prst="wedgeRectCallout">
            <a:avLst>
              <a:gd name="adj1" fmla="val 27760"/>
              <a:gd name="adj2" fmla="val 77491"/>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rPr>
              <a:t>Pricing peak occurred in late 2010 at 5.3%, falling to 2.8% by Mar. 2012</a:t>
            </a:r>
            <a:endParaRPr lang="en-US" sz="1400" b="1" dirty="0">
              <a:solidFill>
                <a:schemeClr val="bg1"/>
              </a:solidFill>
            </a:endParaRPr>
          </a:p>
        </p:txBody>
      </p:sp>
      <p:sp>
        <p:nvSpPr>
          <p:cNvPr id="11" name="AutoShape 6"/>
          <p:cNvSpPr>
            <a:spLocks noChangeArrowheads="1"/>
          </p:cNvSpPr>
          <p:nvPr/>
        </p:nvSpPr>
        <p:spPr bwMode="blackWhite">
          <a:xfrm>
            <a:off x="7315200" y="4424516"/>
            <a:ext cx="1764168" cy="1052265"/>
          </a:xfrm>
          <a:prstGeom prst="wedgeRectCallout">
            <a:avLst>
              <a:gd name="adj1" fmla="val 27918"/>
              <a:gd name="adj2" fmla="val -11427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rPr>
              <a:t>The Jan. 2015 reading of 5.0% is up from 3.4%</a:t>
            </a:r>
            <a:br>
              <a:rPr lang="en-US" sz="1400" b="1" dirty="0" smtClean="0">
                <a:solidFill>
                  <a:schemeClr val="bg1"/>
                </a:solidFill>
              </a:rPr>
            </a:br>
            <a:r>
              <a:rPr lang="en-US" sz="1400" b="1" dirty="0" smtClean="0">
                <a:solidFill>
                  <a:schemeClr val="bg1"/>
                </a:solidFill>
              </a:rPr>
              <a:t>a year earlier</a:t>
            </a:r>
            <a:endParaRPr lang="en-US" sz="1400" b="1" dirty="0">
              <a:solidFill>
                <a:schemeClr val="bg1"/>
              </a:solidFill>
            </a:endParaRPr>
          </a:p>
        </p:txBody>
      </p:sp>
    </p:spTree>
    <p:extLst>
      <p:ext uri="{BB962C8B-B14F-4D97-AF65-F5344CB8AC3E}">
        <p14:creationId xmlns:p14="http://schemas.microsoft.com/office/powerpoint/2010/main" val="58140938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par>
                          <p:cTn id="8" fill="hold">
                            <p:stCondLst>
                              <p:cond delay="1200"/>
                            </p:stCondLst>
                            <p:childTnLst>
                              <p:par>
                                <p:cTn id="9" presetID="22" presetClass="entr" presetSubtype="2" fill="hold" grpId="0" nodeType="afterEffect">
                                  <p:stCondLst>
                                    <p:cond delay="1000"/>
                                  </p:stCondLst>
                                  <p:childTnLst>
                                    <p:set>
                                      <p:cBhvr>
                                        <p:cTn id="10" dur="1" fill="hold">
                                          <p:stCondLst>
                                            <p:cond delay="0"/>
                                          </p:stCondLst>
                                        </p:cTn>
                                        <p:tgtEl>
                                          <p:spTgt spid="9"/>
                                        </p:tgtEl>
                                        <p:attrNameLst>
                                          <p:attrName>style.visibility</p:attrName>
                                        </p:attrNameLst>
                                      </p:cBhvr>
                                      <p:to>
                                        <p:strVal val="visible"/>
                                      </p:to>
                                    </p:set>
                                    <p:animEffect transition="in" filter="wipe(right)">
                                      <p:cBhvr>
                                        <p:cTn id="11" dur="500"/>
                                        <p:tgtEl>
                                          <p:spTgt spid="9"/>
                                        </p:tgtEl>
                                      </p:cBhvr>
                                    </p:animEffect>
                                  </p:childTnLst>
                                </p:cTn>
                              </p:par>
                            </p:childTnLst>
                          </p:cTn>
                        </p:par>
                        <p:par>
                          <p:cTn id="12" fill="hold">
                            <p:stCondLst>
                              <p:cond delay="2700"/>
                            </p:stCondLst>
                            <p:childTnLst>
                              <p:par>
                                <p:cTn id="13" presetID="22" presetClass="entr" presetSubtype="2" fill="hold" grpId="0" nodeType="afterEffect">
                                  <p:stCondLst>
                                    <p:cond delay="1000"/>
                                  </p:stCondLst>
                                  <p:childTnLst>
                                    <p:set>
                                      <p:cBhvr>
                                        <p:cTn id="14" dur="1" fill="hold">
                                          <p:stCondLst>
                                            <p:cond delay="0"/>
                                          </p:stCondLst>
                                        </p:cTn>
                                        <p:tgtEl>
                                          <p:spTgt spid="10"/>
                                        </p:tgtEl>
                                        <p:attrNameLst>
                                          <p:attrName>style.visibility</p:attrName>
                                        </p:attrNameLst>
                                      </p:cBhvr>
                                      <p:to>
                                        <p:strVal val="visible"/>
                                      </p:to>
                                    </p:set>
                                    <p:animEffect transition="in" filter="wipe(right)">
                                      <p:cBhvr>
                                        <p:cTn id="15" dur="500"/>
                                        <p:tgtEl>
                                          <p:spTgt spid="10"/>
                                        </p:tgtEl>
                                      </p:cBhvr>
                                    </p:animEffect>
                                  </p:childTnLst>
                                </p:cTn>
                              </p:par>
                            </p:childTnLst>
                          </p:cTn>
                        </p:par>
                        <p:par>
                          <p:cTn id="16" fill="hold">
                            <p:stCondLst>
                              <p:cond delay="4200"/>
                            </p:stCondLst>
                            <p:childTnLst>
                              <p:par>
                                <p:cTn id="17" presetID="22" presetClass="entr" presetSubtype="2" fill="hold" grpId="0" nodeType="afterEffect">
                                  <p:stCondLst>
                                    <p:cond delay="1000"/>
                                  </p:stCondLst>
                                  <p:childTnLst>
                                    <p:set>
                                      <p:cBhvr>
                                        <p:cTn id="18" dur="1" fill="hold">
                                          <p:stCondLst>
                                            <p:cond delay="0"/>
                                          </p:stCondLst>
                                        </p:cTn>
                                        <p:tgtEl>
                                          <p:spTgt spid="11"/>
                                        </p:tgtEl>
                                        <p:attrNameLst>
                                          <p:attrName>style.visibility</p:attrName>
                                        </p:attrNameLst>
                                      </p:cBhvr>
                                      <p:to>
                                        <p:strVal val="visible"/>
                                      </p:to>
                                    </p:set>
                                    <p:animEffect transition="in" filter="wipe(right)">
                                      <p:cBhvr>
                                        <p:cTn id="1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Lst>
  </p:timing>
</p:sld>
</file>

<file path=ppt/slides/slide1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1" name="Rectangle 105"/>
          <p:cNvSpPr>
            <a:spLocks noGrp="1" noChangeArrowheads="1"/>
          </p:cNvSpPr>
          <p:nvPr>
            <p:ph type="dt" sz="quarter" idx="10"/>
          </p:nvPr>
        </p:nvSpPr>
        <p:spPr>
          <a:noFill/>
        </p:spPr>
        <p:txBody>
          <a:bodyPr/>
          <a:lstStyle/>
          <a:p>
            <a:r>
              <a:rPr lang="en-US" smtClean="0"/>
              <a:t>12/01/09 - 9pm</a:t>
            </a:r>
          </a:p>
        </p:txBody>
      </p:sp>
      <p:sp>
        <p:nvSpPr>
          <p:cNvPr id="12292" name="Rectangle 106"/>
          <p:cNvSpPr>
            <a:spLocks noGrp="1" noChangeArrowheads="1"/>
          </p:cNvSpPr>
          <p:nvPr>
            <p:ph type="ftr" sz="quarter" idx="11"/>
          </p:nvPr>
        </p:nvSpPr>
        <p:spPr>
          <a:noFill/>
        </p:spPr>
        <p:txBody>
          <a:bodyPr/>
          <a:lstStyle/>
          <a:p>
            <a:r>
              <a:rPr lang="en-US" smtClean="0"/>
              <a:t>eSlide – P6466 – The Financial Crisis and the Future of the P/C</a:t>
            </a:r>
          </a:p>
        </p:txBody>
      </p:sp>
      <p:sp>
        <p:nvSpPr>
          <p:cNvPr id="12293" name="Rectangle 110"/>
          <p:cNvSpPr>
            <a:spLocks noGrp="1" noChangeArrowheads="1"/>
          </p:cNvSpPr>
          <p:nvPr>
            <p:ph type="sldNum" sz="quarter" idx="12"/>
          </p:nvPr>
        </p:nvSpPr>
        <p:spPr>
          <a:noFill/>
        </p:spPr>
        <p:txBody>
          <a:bodyPr/>
          <a:lstStyle/>
          <a:p>
            <a:fld id="{5A610347-D1D2-4535-A206-C4B7BCB39CED}" type="slidenum">
              <a:rPr lang="en-US" smtClean="0"/>
              <a:pPr/>
              <a:t>115</a:t>
            </a:fld>
            <a:endParaRPr lang="en-US" smtClean="0"/>
          </a:p>
        </p:txBody>
      </p:sp>
      <p:sp>
        <p:nvSpPr>
          <p:cNvPr id="12294" name="Rectangle 2"/>
          <p:cNvSpPr>
            <a:spLocks noGrp="1" noChangeArrowheads="1"/>
          </p:cNvSpPr>
          <p:nvPr>
            <p:ph type="title"/>
          </p:nvPr>
        </p:nvSpPr>
        <p:spPr/>
        <p:txBody>
          <a:bodyPr/>
          <a:lstStyle/>
          <a:p>
            <a:r>
              <a:rPr lang="en-US" sz="2600" smtClean="0"/>
              <a:t>Average Expenditures on Auto Insurance</a:t>
            </a:r>
          </a:p>
        </p:txBody>
      </p:sp>
      <p:graphicFrame>
        <p:nvGraphicFramePr>
          <p:cNvPr id="12290" name="Object 3"/>
          <p:cNvGraphicFramePr>
            <a:graphicFrameLocks/>
          </p:cNvGraphicFramePr>
          <p:nvPr>
            <p:extLst>
              <p:ext uri="{D42A27DB-BD31-4B8C-83A1-F6EECF244321}">
                <p14:modId xmlns:p14="http://schemas.microsoft.com/office/powerpoint/2010/main" val="3921072707"/>
              </p:ext>
            </p:extLst>
          </p:nvPr>
        </p:nvGraphicFramePr>
        <p:xfrm>
          <a:off x="160338" y="1571625"/>
          <a:ext cx="8583612" cy="3976688"/>
        </p:xfrm>
        <a:graphic>
          <a:graphicData uri="http://schemas.openxmlformats.org/presentationml/2006/ole">
            <mc:AlternateContent xmlns:mc="http://schemas.openxmlformats.org/markup-compatibility/2006">
              <mc:Choice xmlns:v="urn:schemas-microsoft-com:vml" Requires="v">
                <p:oleObj spid="_x0000_s28085365" name="Chart" r:id="rId4" imgW="5740227" imgH="2660488" progId="MSGraph.Chart.8">
                  <p:embed followColorScheme="full"/>
                </p:oleObj>
              </mc:Choice>
              <mc:Fallback>
                <p:oleObj name="Chart" r:id="rId4" imgW="5740227" imgH="2660488" progId="MSGraph.Chart.8">
                  <p:embed followColorScheme="full"/>
                  <p:pic>
                    <p:nvPicPr>
                      <p:cNvPr id="0" name=""/>
                      <p:cNvPicPr>
                        <a:picLocks noChangeArrowheads="1"/>
                      </p:cNvPicPr>
                      <p:nvPr/>
                    </p:nvPicPr>
                    <p:blipFill>
                      <a:blip r:embed="rId5"/>
                      <a:srcRect/>
                      <a:stretch>
                        <a:fillRect/>
                      </a:stretch>
                    </p:blipFill>
                    <p:spPr bwMode="auto">
                      <a:xfrm>
                        <a:off x="160338" y="1571625"/>
                        <a:ext cx="8583612" cy="3976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36740" name="Rectangle 4"/>
          <p:cNvSpPr>
            <a:spLocks noChangeArrowheads="1"/>
          </p:cNvSpPr>
          <p:nvPr/>
        </p:nvSpPr>
        <p:spPr bwMode="blackWhite">
          <a:xfrm>
            <a:off x="894080" y="5569585"/>
            <a:ext cx="7559040" cy="79057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Countrywide Auto Insurance Expenditures d</a:t>
            </a:r>
            <a:r>
              <a:rPr lang="en-US" b="1" dirty="0" smtClean="0">
                <a:solidFill>
                  <a:srgbClr val="FFFFFF"/>
                </a:solidFill>
              </a:rPr>
              <a:t>ecreased by 6.5% from 2004 through 2009, rising gradually since the with annual increases in the 2.0% to 2.5% range</a:t>
            </a:r>
            <a:endParaRPr lang="en-US" b="1" dirty="0">
              <a:solidFill>
                <a:srgbClr val="FFFFFF"/>
              </a:solidFill>
            </a:endParaRPr>
          </a:p>
        </p:txBody>
      </p:sp>
      <p:sp>
        <p:nvSpPr>
          <p:cNvPr id="12296" name="Rectangle 5"/>
          <p:cNvSpPr>
            <a:spLocks noChangeArrowheads="1"/>
          </p:cNvSpPr>
          <p:nvPr/>
        </p:nvSpPr>
        <p:spPr bwMode="auto">
          <a:xfrm>
            <a:off x="0" y="6415088"/>
            <a:ext cx="7569200" cy="442912"/>
          </a:xfrm>
          <a:prstGeom prst="rect">
            <a:avLst/>
          </a:prstGeom>
          <a:noFill/>
          <a:ln w="9525">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r>
              <a:rPr lang="en-US" sz="1100" dirty="0"/>
              <a:t>* 	Insurance Information Institute Estimates/Forecasts</a:t>
            </a:r>
          </a:p>
          <a:p>
            <a:pPr marL="133350" indent="-133350" eaLnBrk="0" hangingPunct="0">
              <a:lnSpc>
                <a:spcPct val="90000"/>
              </a:lnSpc>
              <a:buClr>
                <a:schemeClr val="accent2"/>
              </a:buClr>
              <a:buFont typeface="Wingdings" pitchFamily="2" charset="2"/>
              <a:buNone/>
              <a:tabLst>
                <a:tab pos="112713" algn="r"/>
              </a:tabLst>
            </a:pPr>
            <a:r>
              <a:rPr lang="en-US" sz="1100" dirty="0"/>
              <a:t>	Source:  NAIC, Insurance Information Institute </a:t>
            </a:r>
            <a:r>
              <a:rPr lang="en-US" sz="1100" dirty="0" smtClean="0"/>
              <a:t>estimate for 2013-2015 </a:t>
            </a:r>
            <a:r>
              <a:rPr lang="en-US" sz="1100" dirty="0"/>
              <a:t>based on CPI and other data.</a:t>
            </a:r>
          </a:p>
        </p:txBody>
      </p:sp>
      <p:sp>
        <p:nvSpPr>
          <p:cNvPr id="9" name="AutoShape 13"/>
          <p:cNvSpPr>
            <a:spLocks noChangeArrowheads="1"/>
          </p:cNvSpPr>
          <p:nvPr/>
        </p:nvSpPr>
        <p:spPr bwMode="blackWhite">
          <a:xfrm>
            <a:off x="4126230" y="1204119"/>
            <a:ext cx="4060825" cy="631825"/>
          </a:xfrm>
          <a:prstGeom prst="wedgeRectCallout">
            <a:avLst>
              <a:gd name="adj1" fmla="val 47877"/>
              <a:gd name="adj2" fmla="val 106033"/>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a:solidFill>
                  <a:schemeClr val="bg1"/>
                </a:solidFill>
              </a:rPr>
              <a:t>The average expenditure on auto insurance </a:t>
            </a:r>
            <a:r>
              <a:rPr lang="en-US" sz="1400" b="1" dirty="0" smtClean="0">
                <a:solidFill>
                  <a:schemeClr val="bg1"/>
                </a:solidFill>
              </a:rPr>
              <a:t>remained below 2004 until 2013</a:t>
            </a:r>
            <a:endParaRPr lang="en-US" sz="1400" b="1" dirty="0">
              <a:solidFill>
                <a:schemeClr val="bg1"/>
              </a:solidFill>
            </a:endParaRPr>
          </a:p>
        </p:txBody>
      </p:sp>
    </p:spTree>
    <p:extLst>
      <p:ext uri="{BB962C8B-B14F-4D97-AF65-F5344CB8AC3E}">
        <p14:creationId xmlns:p14="http://schemas.microsoft.com/office/powerpoint/2010/main" val="329395614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036740"/>
                                        </p:tgtEl>
                                        <p:attrNameLst>
                                          <p:attrName>style.visibility</p:attrName>
                                        </p:attrNameLst>
                                      </p:cBhvr>
                                      <p:to>
                                        <p:strVal val="visible"/>
                                      </p:to>
                                    </p:set>
                                    <p:anim calcmode="lin" valueType="num">
                                      <p:cBhvr>
                                        <p:cTn id="7" dur="500" fill="hold"/>
                                        <p:tgtEl>
                                          <p:spTgt spid="2036740"/>
                                        </p:tgtEl>
                                        <p:attrNameLst>
                                          <p:attrName>ppt_w</p:attrName>
                                        </p:attrNameLst>
                                      </p:cBhvr>
                                      <p:tavLst>
                                        <p:tav tm="0">
                                          <p:val>
                                            <p:fltVal val="0"/>
                                          </p:val>
                                        </p:tav>
                                        <p:tav tm="100000">
                                          <p:val>
                                            <p:strVal val="#ppt_w"/>
                                          </p:val>
                                        </p:tav>
                                      </p:tavLst>
                                    </p:anim>
                                    <p:anim calcmode="lin" valueType="num">
                                      <p:cBhvr>
                                        <p:cTn id="8" dur="500" fill="hold"/>
                                        <p:tgtEl>
                                          <p:spTgt spid="2036740"/>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4" fill="hold" grpId="0" nodeType="afterEffect">
                                  <p:stCondLst>
                                    <p:cond delay="100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6740" grpId="0" animBg="1"/>
      <p:bldP spid="9" grpId="0" animBg="1"/>
    </p:bld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105"/>
          <p:cNvSpPr>
            <a:spLocks noGrp="1" noChangeArrowheads="1"/>
          </p:cNvSpPr>
          <p:nvPr>
            <p:ph type="dt" sz="quarter" idx="10"/>
          </p:nvPr>
        </p:nvSpPr>
        <p:spPr/>
        <p:txBody>
          <a:bodyPr/>
          <a:lstStyle/>
          <a:p>
            <a:pPr>
              <a:defRPr/>
            </a:pPr>
            <a:r>
              <a:rPr lang="en-US" smtClean="0"/>
              <a:t>12/01/09 - 9pm</a:t>
            </a:r>
          </a:p>
        </p:txBody>
      </p:sp>
      <p:sp>
        <p:nvSpPr>
          <p:cNvPr id="13317" name="Rectangle 110"/>
          <p:cNvSpPr>
            <a:spLocks noGrp="1" noChangeArrowheads="1"/>
          </p:cNvSpPr>
          <p:nvPr>
            <p:ph type="sldNum" sz="quarter" idx="12"/>
          </p:nvPr>
        </p:nvSpPr>
        <p:spPr/>
        <p:txBody>
          <a:bodyPr/>
          <a:lstStyle/>
          <a:p>
            <a:pPr>
              <a:defRPr/>
            </a:pPr>
            <a:fld id="{ABF663C9-B40D-4605-84E2-C28F5021D9BD}" type="slidenum">
              <a:rPr lang="en-US" smtClean="0"/>
              <a:pPr>
                <a:defRPr/>
              </a:pPr>
              <a:t>116</a:t>
            </a:fld>
            <a:endParaRPr lang="en-US" smtClean="0"/>
          </a:p>
        </p:txBody>
      </p:sp>
      <p:sp>
        <p:nvSpPr>
          <p:cNvPr id="38918" name="Rectangle 2"/>
          <p:cNvSpPr>
            <a:spLocks noChangeArrowheads="1"/>
          </p:cNvSpPr>
          <p:nvPr/>
        </p:nvSpPr>
        <p:spPr bwMode="black">
          <a:xfrm>
            <a:off x="347663" y="1266825"/>
            <a:ext cx="8534400"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(Millions of Units)</a:t>
            </a:r>
          </a:p>
        </p:txBody>
      </p:sp>
      <p:sp>
        <p:nvSpPr>
          <p:cNvPr id="38919" name="Rectangle 3"/>
          <p:cNvSpPr>
            <a:spLocks noGrp="1" noChangeArrowheads="1"/>
          </p:cNvSpPr>
          <p:nvPr>
            <p:ph type="title"/>
          </p:nvPr>
        </p:nvSpPr>
        <p:spPr/>
        <p:txBody>
          <a:bodyPr/>
          <a:lstStyle/>
          <a:p>
            <a:r>
              <a:rPr lang="en-US" dirty="0" smtClean="0"/>
              <a:t>New Private Housing Starts, 1990-2020F</a:t>
            </a:r>
          </a:p>
        </p:txBody>
      </p:sp>
      <p:graphicFrame>
        <p:nvGraphicFramePr>
          <p:cNvPr id="38914" name="Object 4"/>
          <p:cNvGraphicFramePr>
            <a:graphicFrameLocks noChangeAspect="1"/>
          </p:cNvGraphicFramePr>
          <p:nvPr>
            <p:extLst/>
          </p:nvPr>
        </p:nvGraphicFramePr>
        <p:xfrm>
          <a:off x="216566" y="1122824"/>
          <a:ext cx="8656637" cy="4314825"/>
        </p:xfrm>
        <a:graphic>
          <a:graphicData uri="http://schemas.openxmlformats.org/presentationml/2006/ole">
            <mc:AlternateContent xmlns:mc="http://schemas.openxmlformats.org/markup-compatibility/2006">
              <mc:Choice xmlns:v="urn:schemas-microsoft-com:vml" Requires="v">
                <p:oleObj spid="_x0000_s28141592" name="Chart" r:id="rId4" imgW="7839082" imgH="4095625" progId="MSGraph.Chart.8">
                  <p:embed followColorScheme="full"/>
                </p:oleObj>
              </mc:Choice>
              <mc:Fallback>
                <p:oleObj name="Chart" r:id="rId4" imgW="7839082" imgH="4095625" progId="MSGraph.Chart.8">
                  <p:embed followColorScheme="full"/>
                  <p:pic>
                    <p:nvPicPr>
                      <p:cNvPr id="0" name=""/>
                      <p:cNvPicPr>
                        <a:picLocks noChangeAspect="1" noChangeArrowheads="1"/>
                      </p:cNvPicPr>
                      <p:nvPr/>
                    </p:nvPicPr>
                    <p:blipFill>
                      <a:blip r:embed="rId5"/>
                      <a:srcRect/>
                      <a:stretch>
                        <a:fillRect/>
                      </a:stretch>
                    </p:blipFill>
                    <p:spPr bwMode="gray">
                      <a:xfrm>
                        <a:off x="216566" y="1122824"/>
                        <a:ext cx="8656637" cy="43148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8920" name="Rectangle 5"/>
          <p:cNvSpPr>
            <a:spLocks noChangeArrowheads="1"/>
          </p:cNvSpPr>
          <p:nvPr/>
        </p:nvSpPr>
        <p:spPr bwMode="auto">
          <a:xfrm>
            <a:off x="0" y="6580188"/>
            <a:ext cx="8551863" cy="28257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 U.S. Department of Commerce; Blue Chip Economic Indicators </a:t>
            </a:r>
            <a:r>
              <a:rPr lang="en-US" sz="1100" dirty="0" smtClean="0"/>
              <a:t>(2/15 and 10/14); </a:t>
            </a:r>
            <a:r>
              <a:rPr lang="en-US" sz="1100" dirty="0"/>
              <a:t>Insurance Information </a:t>
            </a:r>
            <a:r>
              <a:rPr lang="en-US" sz="1100" dirty="0" smtClean="0"/>
              <a:t>Institute.</a:t>
            </a:r>
            <a:endParaRPr lang="en-US" sz="1100" dirty="0"/>
          </a:p>
        </p:txBody>
      </p:sp>
      <p:sp>
        <p:nvSpPr>
          <p:cNvPr id="1915910" name="Rectangle 6"/>
          <p:cNvSpPr>
            <a:spLocks noChangeArrowheads="1"/>
          </p:cNvSpPr>
          <p:nvPr/>
        </p:nvSpPr>
        <p:spPr bwMode="blackWhite">
          <a:xfrm>
            <a:off x="117984" y="5513388"/>
            <a:ext cx="8905875" cy="86518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Insurers Are Continue to See Meaningful Exposure Growth in the Wake of the “Great Recession” Associated with Home Construction: Construction </a:t>
            </a:r>
            <a:r>
              <a:rPr lang="en-US" b="1" dirty="0">
                <a:solidFill>
                  <a:srgbClr val="FFFFFF"/>
                </a:solidFill>
              </a:rPr>
              <a:t>Risk Exposure, </a:t>
            </a:r>
            <a:r>
              <a:rPr lang="en-US" b="1" dirty="0" smtClean="0">
                <a:solidFill>
                  <a:srgbClr val="FFFFFF"/>
                </a:solidFill>
              </a:rPr>
              <a:t>Surety, Commercial Auto; Potent Driver of Workers Comp Exposure</a:t>
            </a:r>
            <a:endParaRPr lang="en-US" b="1" dirty="0">
              <a:solidFill>
                <a:srgbClr val="FFFFFF"/>
              </a:solidFill>
            </a:endParaRPr>
          </a:p>
        </p:txBody>
      </p:sp>
      <p:sp>
        <p:nvSpPr>
          <p:cNvPr id="1915917" name="AutoShape 13"/>
          <p:cNvSpPr>
            <a:spLocks noChangeArrowheads="1"/>
          </p:cNvSpPr>
          <p:nvPr/>
        </p:nvSpPr>
        <p:spPr bwMode="blackWhite">
          <a:xfrm>
            <a:off x="2408903" y="3116826"/>
            <a:ext cx="2344994" cy="1799303"/>
          </a:xfrm>
          <a:prstGeom prst="wedgeRectCallout">
            <a:avLst>
              <a:gd name="adj1" fmla="val 94687"/>
              <a:gd name="adj2" fmla="val 39217"/>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a:solidFill>
                  <a:schemeClr val="bg1"/>
                </a:solidFill>
              </a:rPr>
              <a:t>New home starts plunged 72% from 2005-2009; A net annual decline of 1.49 million units, lowest since records began in 1959</a:t>
            </a:r>
          </a:p>
        </p:txBody>
      </p:sp>
      <p:sp>
        <p:nvSpPr>
          <p:cNvPr id="1915918" name="AutoShape 14"/>
          <p:cNvSpPr>
            <a:spLocks noChangeArrowheads="1"/>
          </p:cNvSpPr>
          <p:nvPr/>
        </p:nvSpPr>
        <p:spPr bwMode="blackWhite">
          <a:xfrm>
            <a:off x="5388079" y="1091381"/>
            <a:ext cx="3313470" cy="1101213"/>
          </a:xfrm>
          <a:prstGeom prst="wedgeRectCallout">
            <a:avLst>
              <a:gd name="adj1" fmla="val 7230"/>
              <a:gd name="adj2" fmla="val 99928"/>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rPr>
              <a:t>Job growth, low inventories of existing homes,  low mortgage rates and demographics should continue to stimulate new home construction for several more years</a:t>
            </a:r>
            <a:endParaRPr lang="en-US" sz="1400" b="1" dirty="0">
              <a:solidFill>
                <a:schemeClr val="bg1"/>
              </a:solidFill>
            </a:endParaRPr>
          </a:p>
        </p:txBody>
      </p:sp>
    </p:spTree>
    <p:extLst>
      <p:ext uri="{BB962C8B-B14F-4D97-AF65-F5344CB8AC3E}">
        <p14:creationId xmlns:p14="http://schemas.microsoft.com/office/powerpoint/2010/main" val="223568323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1000"/>
                                  </p:stCondLst>
                                  <p:childTnLst>
                                    <p:set>
                                      <p:cBhvr>
                                        <p:cTn id="6" dur="1" fill="hold">
                                          <p:stCondLst>
                                            <p:cond delay="0"/>
                                          </p:stCondLst>
                                        </p:cTn>
                                        <p:tgtEl>
                                          <p:spTgt spid="1915917"/>
                                        </p:tgtEl>
                                        <p:attrNameLst>
                                          <p:attrName>style.visibility</p:attrName>
                                        </p:attrNameLst>
                                      </p:cBhvr>
                                      <p:to>
                                        <p:strVal val="visible"/>
                                      </p:to>
                                    </p:set>
                                    <p:animEffect transition="in" filter="wipe(down)">
                                      <p:cBhvr>
                                        <p:cTn id="7" dur="500"/>
                                        <p:tgtEl>
                                          <p:spTgt spid="1915917"/>
                                        </p:tgtEl>
                                      </p:cBhvr>
                                    </p:animEffect>
                                  </p:childTnLst>
                                </p:cTn>
                              </p:par>
                            </p:childTnLst>
                          </p:cTn>
                        </p:par>
                        <p:par>
                          <p:cTn id="8" fill="hold">
                            <p:stCondLst>
                              <p:cond delay="1500"/>
                            </p:stCondLst>
                            <p:childTnLst>
                              <p:par>
                                <p:cTn id="9" presetID="22" presetClass="entr" presetSubtype="2" fill="hold" grpId="0" nodeType="afterEffect">
                                  <p:stCondLst>
                                    <p:cond delay="1000"/>
                                  </p:stCondLst>
                                  <p:childTnLst>
                                    <p:set>
                                      <p:cBhvr>
                                        <p:cTn id="10" dur="1" fill="hold">
                                          <p:stCondLst>
                                            <p:cond delay="0"/>
                                          </p:stCondLst>
                                        </p:cTn>
                                        <p:tgtEl>
                                          <p:spTgt spid="1915918"/>
                                        </p:tgtEl>
                                        <p:attrNameLst>
                                          <p:attrName>style.visibility</p:attrName>
                                        </p:attrNameLst>
                                      </p:cBhvr>
                                      <p:to>
                                        <p:strVal val="visible"/>
                                      </p:to>
                                    </p:set>
                                    <p:animEffect transition="in" filter="wipe(right)">
                                      <p:cBhvr>
                                        <p:cTn id="11" dur="500"/>
                                        <p:tgtEl>
                                          <p:spTgt spid="1915918"/>
                                        </p:tgtEl>
                                      </p:cBhvr>
                                    </p:animEffect>
                                  </p:childTnLst>
                                </p:cTn>
                              </p:par>
                            </p:childTnLst>
                          </p:cTn>
                        </p:par>
                        <p:par>
                          <p:cTn id="12" fill="hold">
                            <p:stCondLst>
                              <p:cond delay="3000"/>
                            </p:stCondLst>
                            <p:childTnLst>
                              <p:par>
                                <p:cTn id="13" presetID="23" presetClass="entr" presetSubtype="16" fill="hold" grpId="0" nodeType="afterEffect">
                                  <p:stCondLst>
                                    <p:cond delay="1000"/>
                                  </p:stCondLst>
                                  <p:childTnLst>
                                    <p:set>
                                      <p:cBhvr>
                                        <p:cTn id="14" dur="1" fill="hold">
                                          <p:stCondLst>
                                            <p:cond delay="0"/>
                                          </p:stCondLst>
                                        </p:cTn>
                                        <p:tgtEl>
                                          <p:spTgt spid="1915910"/>
                                        </p:tgtEl>
                                        <p:attrNameLst>
                                          <p:attrName>style.visibility</p:attrName>
                                        </p:attrNameLst>
                                      </p:cBhvr>
                                      <p:to>
                                        <p:strVal val="visible"/>
                                      </p:to>
                                    </p:set>
                                    <p:anim calcmode="lin" valueType="num">
                                      <p:cBhvr>
                                        <p:cTn id="15" dur="500" fill="hold"/>
                                        <p:tgtEl>
                                          <p:spTgt spid="1915910"/>
                                        </p:tgtEl>
                                        <p:attrNameLst>
                                          <p:attrName>ppt_w</p:attrName>
                                        </p:attrNameLst>
                                      </p:cBhvr>
                                      <p:tavLst>
                                        <p:tav tm="0">
                                          <p:val>
                                            <p:fltVal val="0"/>
                                          </p:val>
                                        </p:tav>
                                        <p:tav tm="100000">
                                          <p:val>
                                            <p:strVal val="#ppt_w"/>
                                          </p:val>
                                        </p:tav>
                                      </p:tavLst>
                                    </p:anim>
                                    <p:anim calcmode="lin" valueType="num">
                                      <p:cBhvr>
                                        <p:cTn id="16" dur="500" fill="hold"/>
                                        <p:tgtEl>
                                          <p:spTgt spid="191591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15910" grpId="0" animBg="1"/>
      <p:bldP spid="1915917" grpId="0" animBg="1"/>
      <p:bldP spid="1915918" grpId="0" animBg="1"/>
    </p:bldLst>
  </p:timing>
</p:sld>
</file>

<file path=ppt/slides/slide1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1747"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31748"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31749"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02D49CA0-B047-4B42-9E08-5BCAF29776AF}" type="slidenum">
              <a:rPr lang="en-US" sz="900"/>
              <a:pPr algn="r" eaLnBrk="0" hangingPunct="0">
                <a:lnSpc>
                  <a:spcPct val="85000"/>
                </a:lnSpc>
                <a:spcBef>
                  <a:spcPct val="20000"/>
                </a:spcBef>
              </a:pPr>
              <a:t>117</a:t>
            </a:fld>
            <a:endParaRPr lang="en-US" sz="900"/>
          </a:p>
        </p:txBody>
      </p:sp>
      <p:sp>
        <p:nvSpPr>
          <p:cNvPr id="31750" name="Rectangle 7"/>
          <p:cNvSpPr>
            <a:spLocks noGrp="1" noChangeArrowheads="1"/>
          </p:cNvSpPr>
          <p:nvPr>
            <p:ph type="title" idx="4294967295"/>
          </p:nvPr>
        </p:nvSpPr>
        <p:spPr>
          <a:xfrm>
            <a:off x="117984" y="103394"/>
            <a:ext cx="7667626" cy="860425"/>
          </a:xfrm>
        </p:spPr>
        <p:txBody>
          <a:bodyPr/>
          <a:lstStyle/>
          <a:p>
            <a:r>
              <a:rPr lang="en-US" dirty="0" smtClean="0"/>
              <a:t>Interest Rate on Convention 30-Year Mortgages: Up a Bit, 1990–2014*</a:t>
            </a:r>
          </a:p>
        </p:txBody>
      </p:sp>
      <p:sp>
        <p:nvSpPr>
          <p:cNvPr id="31751" name="Text Box 5"/>
          <p:cNvSpPr txBox="1">
            <a:spLocks noChangeArrowheads="1"/>
          </p:cNvSpPr>
          <p:nvPr/>
        </p:nvSpPr>
        <p:spPr bwMode="auto">
          <a:xfrm>
            <a:off x="0" y="6285566"/>
            <a:ext cx="8724900" cy="61277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*Monthly, </a:t>
            </a:r>
            <a:r>
              <a:rPr lang="en-US" sz="1100" dirty="0" smtClean="0"/>
              <a:t>through Dec. 2014.              </a:t>
            </a:r>
            <a:r>
              <a:rPr lang="en-US" sz="1100" dirty="0"/>
              <a:t>Note: Recessions indicated by gray shaded columns.</a:t>
            </a:r>
          </a:p>
          <a:p>
            <a:pPr eaLnBrk="0" hangingPunct="0">
              <a:lnSpc>
                <a:spcPct val="85000"/>
              </a:lnSpc>
              <a:spcBef>
                <a:spcPct val="25000"/>
              </a:spcBef>
              <a:buClr>
                <a:schemeClr val="accent2"/>
              </a:buClr>
              <a:buFont typeface="Wingdings" pitchFamily="2" charset="2"/>
              <a:buNone/>
            </a:pPr>
            <a:r>
              <a:rPr lang="en-US" sz="1100" dirty="0"/>
              <a:t>Sources: Federal Reserve Bank at </a:t>
            </a:r>
            <a:r>
              <a:rPr lang="en-US" sz="1100" dirty="0" smtClean="0">
                <a:hlinkClick r:id="rId4"/>
              </a:rPr>
              <a:t>http://www.federalreserve.gov/releases/h15/data.htm</a:t>
            </a:r>
            <a:r>
              <a:rPr lang="en-US" sz="1100" dirty="0" smtClean="0"/>
              <a:t>.  </a:t>
            </a:r>
            <a:r>
              <a:rPr lang="en-US" sz="1100" dirty="0"/>
              <a:t/>
            </a:r>
            <a:br>
              <a:rPr lang="en-US" sz="1100" dirty="0"/>
            </a:br>
            <a:r>
              <a:rPr lang="en-US" sz="1100" dirty="0"/>
              <a:t>National Bureau of Economic Research (recession dates); Insurance Information Institutes.</a:t>
            </a:r>
          </a:p>
        </p:txBody>
      </p:sp>
      <p:graphicFrame>
        <p:nvGraphicFramePr>
          <p:cNvPr id="31746" name="Object 8"/>
          <p:cNvGraphicFramePr>
            <a:graphicFrameLocks noChangeAspect="1"/>
          </p:cNvGraphicFramePr>
          <p:nvPr>
            <p:extLst>
              <p:ext uri="{D42A27DB-BD31-4B8C-83A1-F6EECF244321}">
                <p14:modId xmlns:p14="http://schemas.microsoft.com/office/powerpoint/2010/main" val="3561031784"/>
              </p:ext>
            </p:extLst>
          </p:nvPr>
        </p:nvGraphicFramePr>
        <p:xfrm>
          <a:off x="463550" y="977900"/>
          <a:ext cx="8404225" cy="4838700"/>
        </p:xfrm>
        <a:graphic>
          <a:graphicData uri="http://schemas.openxmlformats.org/presentationml/2006/ole">
            <mc:AlternateContent xmlns:mc="http://schemas.openxmlformats.org/markup-compatibility/2006">
              <mc:Choice xmlns:v="urn:schemas-microsoft-com:vml" Requires="v">
                <p:oleObj spid="_x0000_s27871525" name="Chart" r:id="rId5" imgW="3337612" imgH="1752739" progId="MSGraph.Chart.8">
                  <p:embed followColorScheme="full"/>
                </p:oleObj>
              </mc:Choice>
              <mc:Fallback>
                <p:oleObj name="Chart" r:id="rId5" imgW="3337612" imgH="1752739" progId="MSGraph.Chart.8">
                  <p:embed followColorScheme="full"/>
                  <p:pic>
                    <p:nvPicPr>
                      <p:cNvPr id="0" name=""/>
                      <p:cNvPicPr>
                        <a:picLocks noChangeAspect="1" noChangeArrowheads="1"/>
                      </p:cNvPicPr>
                      <p:nvPr/>
                    </p:nvPicPr>
                    <p:blipFill>
                      <a:blip r:embed="rId6"/>
                      <a:srcRect/>
                      <a:stretch>
                        <a:fillRect/>
                      </a:stretch>
                    </p:blipFill>
                    <p:spPr bwMode="auto">
                      <a:xfrm>
                        <a:off x="463550" y="977900"/>
                        <a:ext cx="8404225" cy="4838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AutoShape 38"/>
          <p:cNvSpPr>
            <a:spLocks noChangeArrowheads="1"/>
          </p:cNvSpPr>
          <p:nvPr/>
        </p:nvSpPr>
        <p:spPr bwMode="blackWhite">
          <a:xfrm>
            <a:off x="3054144" y="4073013"/>
            <a:ext cx="3066435" cy="809625"/>
          </a:xfrm>
          <a:prstGeom prst="wedgeRectCallout">
            <a:avLst>
              <a:gd name="adj1" fmla="val 73876"/>
              <a:gd name="adj2" fmla="val -117581"/>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a:solidFill>
                  <a:schemeClr val="bg1"/>
                </a:solidFill>
              </a:rPr>
              <a:t>Yields on </a:t>
            </a:r>
            <a:r>
              <a:rPr lang="en-US" sz="1400" b="1" dirty="0" smtClean="0">
                <a:solidFill>
                  <a:schemeClr val="bg1"/>
                </a:solidFill>
              </a:rPr>
              <a:t>30-Year mortgages have </a:t>
            </a:r>
            <a:r>
              <a:rPr lang="en-US" sz="1400" b="1" dirty="0">
                <a:solidFill>
                  <a:schemeClr val="bg1"/>
                </a:solidFill>
              </a:rPr>
              <a:t>been </a:t>
            </a:r>
            <a:r>
              <a:rPr lang="en-US" sz="1400" b="1" dirty="0" smtClean="0">
                <a:solidFill>
                  <a:schemeClr val="bg1"/>
                </a:solidFill>
              </a:rPr>
              <a:t>below 6% for a six years</a:t>
            </a:r>
            <a:endParaRPr lang="en-US" sz="1400" b="1" dirty="0">
              <a:solidFill>
                <a:schemeClr val="bg1"/>
              </a:solidFill>
            </a:endParaRPr>
          </a:p>
        </p:txBody>
      </p:sp>
      <p:sp>
        <p:nvSpPr>
          <p:cNvPr id="10" name="Oval 8"/>
          <p:cNvSpPr>
            <a:spLocks noChangeArrowheads="1"/>
          </p:cNvSpPr>
          <p:nvPr/>
        </p:nvSpPr>
        <p:spPr bwMode="auto">
          <a:xfrm rot="16200000">
            <a:off x="8146331" y="3634706"/>
            <a:ext cx="1061884" cy="584095"/>
          </a:xfrm>
          <a:prstGeom prst="ellipse">
            <a:avLst/>
          </a:prstGeom>
          <a:noFill/>
          <a:ln w="38100">
            <a:solidFill>
              <a:srgbClr val="FF00FF"/>
            </a:solidFill>
            <a:round/>
            <a:headEnd/>
            <a:tailEnd/>
          </a:ln>
        </p:spPr>
        <p:txBody>
          <a:bodyPr vert="eaVert" wrap="none" lIns="92075" tIns="46038" rIns="92075" bIns="46038" anchor="ctr"/>
          <a:lstStyle/>
          <a:p>
            <a:pPr eaLnBrk="0" hangingPunct="0">
              <a:spcBef>
                <a:spcPct val="50000"/>
              </a:spcBef>
              <a:buClr>
                <a:srgbClr val="FF3300"/>
              </a:buClr>
              <a:buFont typeface="Wingdings" pitchFamily="2" charset="2"/>
              <a:buNone/>
            </a:pPr>
            <a:endParaRPr lang="en-US" sz="1000">
              <a:latin typeface="Times New Roman" pitchFamily="18" charset="0"/>
            </a:endParaRPr>
          </a:p>
        </p:txBody>
      </p:sp>
      <p:sp>
        <p:nvSpPr>
          <p:cNvPr id="31754" name="Rectangle 4"/>
          <p:cNvSpPr>
            <a:spLocks noChangeArrowheads="1"/>
          </p:cNvSpPr>
          <p:nvPr/>
        </p:nvSpPr>
        <p:spPr bwMode="blackWhite">
          <a:xfrm>
            <a:off x="447675" y="5667375"/>
            <a:ext cx="8382000" cy="5715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eaLnBrk="0" hangingPunct="0">
              <a:lnSpc>
                <a:spcPct val="90000"/>
              </a:lnSpc>
              <a:spcBef>
                <a:spcPct val="50000"/>
              </a:spcBef>
              <a:buClr>
                <a:schemeClr val="bg1"/>
              </a:buClr>
              <a:buFont typeface="Wingdings" pitchFamily="2" charset="2"/>
              <a:buNone/>
            </a:pPr>
            <a:r>
              <a:rPr lang="en-US" sz="1600" b="1" dirty="0">
                <a:solidFill>
                  <a:schemeClr val="bg1"/>
                </a:solidFill>
              </a:rPr>
              <a:t>M</a:t>
            </a:r>
            <a:r>
              <a:rPr lang="en-US" sz="1600" b="1" dirty="0" smtClean="0">
                <a:solidFill>
                  <a:schemeClr val="bg1"/>
                </a:solidFill>
              </a:rPr>
              <a:t>ortgage interest rates remain low by historical standards, aiding the housing recovery.  Changes in Fed policy could push rates up modestly later in 2015.</a:t>
            </a:r>
            <a:endParaRPr lang="en-US" sz="1600" b="1" dirty="0">
              <a:solidFill>
                <a:schemeClr val="bg1"/>
              </a:solidFill>
            </a:endParaRPr>
          </a:p>
        </p:txBody>
      </p:sp>
      <p:sp>
        <p:nvSpPr>
          <p:cNvPr id="11" name="AutoShape 38"/>
          <p:cNvSpPr>
            <a:spLocks noChangeArrowheads="1"/>
          </p:cNvSpPr>
          <p:nvPr/>
        </p:nvSpPr>
        <p:spPr bwMode="blackWhite">
          <a:xfrm>
            <a:off x="5527431" y="1420454"/>
            <a:ext cx="3257077" cy="1190011"/>
          </a:xfrm>
          <a:prstGeom prst="wedgeRectCallout">
            <a:avLst>
              <a:gd name="adj1" fmla="val 40614"/>
              <a:gd name="adj2" fmla="val 117655"/>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rPr>
              <a:t>Mortgages rates plunged to near-record lows in early 2013 but rose as the Fed initiated tapering in its QE program, but have come down a again through mid- and late-2014</a:t>
            </a:r>
            <a:endParaRPr lang="en-US" sz="1400" b="1" dirty="0">
              <a:solidFill>
                <a:schemeClr val="bg1"/>
              </a:solidFill>
            </a:endParaRPr>
          </a:p>
        </p:txBody>
      </p:sp>
      <p:sp>
        <p:nvSpPr>
          <p:cNvPr id="12" name="Date Placeholder 11"/>
          <p:cNvSpPr>
            <a:spLocks noGrp="1"/>
          </p:cNvSpPr>
          <p:nvPr>
            <p:ph type="dt" sz="half" idx="10"/>
          </p:nvPr>
        </p:nvSpPr>
        <p:spPr/>
        <p:txBody>
          <a:bodyPr/>
          <a:lstStyle/>
          <a:p>
            <a:pPr>
              <a:defRPr/>
            </a:pPr>
            <a:r>
              <a:rPr lang="en-US" smtClean="0"/>
              <a:t>12/01/09 - 9pm</a:t>
            </a:r>
            <a:endParaRPr lang="en-US"/>
          </a:p>
        </p:txBody>
      </p:sp>
      <p:sp>
        <p:nvSpPr>
          <p:cNvPr id="13" name="Slide Number Placeholder 12"/>
          <p:cNvSpPr>
            <a:spLocks noGrp="1"/>
          </p:cNvSpPr>
          <p:nvPr>
            <p:ph type="sldNum" sz="quarter" idx="12"/>
          </p:nvPr>
        </p:nvSpPr>
        <p:spPr/>
        <p:txBody>
          <a:bodyPr/>
          <a:lstStyle/>
          <a:p>
            <a:pPr>
              <a:defRPr/>
            </a:pPr>
            <a:fld id="{79649112-2361-4913-9798-B6AEBB59A8D4}" type="slidenum">
              <a:rPr lang="en-US" smtClean="0"/>
              <a:pPr>
                <a:defRPr/>
              </a:pPr>
              <a:t>117</a:t>
            </a:fld>
            <a:endParaRPr lang="en-US"/>
          </a:p>
        </p:txBody>
      </p:sp>
    </p:spTree>
    <p:extLst>
      <p:ext uri="{BB962C8B-B14F-4D97-AF65-F5344CB8AC3E}">
        <p14:creationId xmlns:p14="http://schemas.microsoft.com/office/powerpoint/2010/main" val="157864085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1000"/>
                            </p:stCondLst>
                            <p:childTnLst>
                              <p:par>
                                <p:cTn id="9" presetID="17" presetClass="entr" presetSubtype="4" fill="hold" grpId="0" nodeType="afterEffect">
                                  <p:stCondLst>
                                    <p:cond delay="100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ppt_x</p:attrName>
                                        </p:attrNameLst>
                                      </p:cBhvr>
                                      <p:tavLst>
                                        <p:tav tm="0">
                                          <p:val>
                                            <p:strVal val="#ppt_x"/>
                                          </p:val>
                                        </p:tav>
                                        <p:tav tm="100000">
                                          <p:val>
                                            <p:strVal val="#ppt_x"/>
                                          </p:val>
                                        </p:tav>
                                      </p:tavLst>
                                    </p:anim>
                                    <p:anim calcmode="lin" valueType="num">
                                      <p:cBhvr>
                                        <p:cTn id="12" dur="500" fill="hold"/>
                                        <p:tgtEl>
                                          <p:spTgt spid="10"/>
                                        </p:tgtEl>
                                        <p:attrNameLst>
                                          <p:attrName>ppt_y</p:attrName>
                                        </p:attrNameLst>
                                      </p:cBhvr>
                                      <p:tavLst>
                                        <p:tav tm="0">
                                          <p:val>
                                            <p:strVal val="#ppt_y+#ppt_h/2"/>
                                          </p:val>
                                        </p:tav>
                                        <p:tav tm="100000">
                                          <p:val>
                                            <p:strVal val="#ppt_y"/>
                                          </p:val>
                                        </p:tav>
                                      </p:tavLst>
                                    </p:anim>
                                    <p:anim calcmode="lin" valueType="num">
                                      <p:cBhvr>
                                        <p:cTn id="13" dur="500" fill="hold"/>
                                        <p:tgtEl>
                                          <p:spTgt spid="10"/>
                                        </p:tgtEl>
                                        <p:attrNameLst>
                                          <p:attrName>ppt_w</p:attrName>
                                        </p:attrNameLst>
                                      </p:cBhvr>
                                      <p:tavLst>
                                        <p:tav tm="0">
                                          <p:val>
                                            <p:strVal val="#ppt_w"/>
                                          </p:val>
                                        </p:tav>
                                        <p:tav tm="100000">
                                          <p:val>
                                            <p:strVal val="#ppt_w"/>
                                          </p:val>
                                        </p:tav>
                                      </p:tavLst>
                                    </p:anim>
                                    <p:anim calcmode="lin" valueType="num">
                                      <p:cBhvr>
                                        <p:cTn id="14" dur="500" fill="hold"/>
                                        <p:tgtEl>
                                          <p:spTgt spid="10"/>
                                        </p:tgtEl>
                                        <p:attrNameLst>
                                          <p:attrName>ppt_h</p:attrName>
                                        </p:attrNameLst>
                                      </p:cBhvr>
                                      <p:tavLst>
                                        <p:tav tm="0">
                                          <p:val>
                                            <p:fltVal val="0"/>
                                          </p:val>
                                        </p:tav>
                                        <p:tav tm="100000">
                                          <p:val>
                                            <p:strVal val="#ppt_h"/>
                                          </p:val>
                                        </p:tav>
                                      </p:tavLst>
                                    </p:anim>
                                  </p:childTnLst>
                                </p:cTn>
                              </p:par>
                            </p:childTnLst>
                          </p:cTn>
                        </p:par>
                        <p:par>
                          <p:cTn id="15" fill="hold">
                            <p:stCondLst>
                              <p:cond delay="2500"/>
                            </p:stCondLst>
                            <p:childTnLst>
                              <p:par>
                                <p:cTn id="16" presetID="22" presetClass="entr" presetSubtype="8" fill="hold" grpId="0" nodeType="afterEffect">
                                  <p:stCondLst>
                                    <p:cond delay="50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
</file>

<file path=ppt/slides/slide1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27" name="Rectangle 105"/>
          <p:cNvSpPr>
            <a:spLocks noGrp="1" noChangeArrowheads="1"/>
          </p:cNvSpPr>
          <p:nvPr>
            <p:ph type="dt" sz="quarter" idx="10"/>
          </p:nvPr>
        </p:nvSpPr>
        <p:spPr/>
        <p:txBody>
          <a:bodyPr/>
          <a:lstStyle/>
          <a:p>
            <a:pPr>
              <a:defRPr/>
            </a:pPr>
            <a:r>
              <a:rPr lang="en-US" smtClean="0"/>
              <a:t>12/01/09 - 9pm</a:t>
            </a:r>
          </a:p>
        </p:txBody>
      </p:sp>
      <p:sp>
        <p:nvSpPr>
          <p:cNvPr id="1028" name="Rectangle 106"/>
          <p:cNvSpPr>
            <a:spLocks noGrp="1" noChangeArrowheads="1"/>
          </p:cNvSpPr>
          <p:nvPr>
            <p:ph type="ftr" sz="quarter" idx="11"/>
          </p:nvPr>
        </p:nvSpPr>
        <p:spPr/>
        <p:txBody>
          <a:bodyPr/>
          <a:lstStyle/>
          <a:p>
            <a:pPr>
              <a:defRPr/>
            </a:pPr>
            <a:r>
              <a:rPr lang="en-US" smtClean="0"/>
              <a:t>eSlide – P6466 – The Financial Crisis and the Future of the P/C</a:t>
            </a:r>
          </a:p>
        </p:txBody>
      </p:sp>
      <p:sp>
        <p:nvSpPr>
          <p:cNvPr id="1029" name="Rectangle 110"/>
          <p:cNvSpPr>
            <a:spLocks noGrp="1" noChangeArrowheads="1"/>
          </p:cNvSpPr>
          <p:nvPr>
            <p:ph type="sldNum" sz="quarter" idx="12"/>
          </p:nvPr>
        </p:nvSpPr>
        <p:spPr/>
        <p:txBody>
          <a:bodyPr/>
          <a:lstStyle/>
          <a:p>
            <a:pPr>
              <a:defRPr/>
            </a:pPr>
            <a:fld id="{1F18E775-7B80-41B4-9B60-8ED92E10A848}" type="slidenum">
              <a:rPr lang="en-US" smtClean="0"/>
              <a:pPr>
                <a:defRPr/>
              </a:pPr>
              <a:t>118</a:t>
            </a:fld>
            <a:endParaRPr lang="en-US" dirty="0" smtClean="0"/>
          </a:p>
        </p:txBody>
      </p:sp>
      <p:sp>
        <p:nvSpPr>
          <p:cNvPr id="15365" name="Rectangle 2"/>
          <p:cNvSpPr>
            <a:spLocks noGrp="1" noChangeArrowheads="1"/>
          </p:cNvSpPr>
          <p:nvPr>
            <p:ph type="title"/>
          </p:nvPr>
        </p:nvSpPr>
        <p:spPr/>
        <p:txBody>
          <a:bodyPr/>
          <a:lstStyle/>
          <a:p>
            <a:r>
              <a:rPr lang="en-US" altLang="en-US" smtClean="0">
                <a:latin typeface="Arial" panose="020B0604020202020204" pitchFamily="34" charset="0"/>
              </a:rPr>
              <a:t>I.I.I. Poll: Renters Insurance</a:t>
            </a:r>
            <a:endParaRPr lang="en-US" altLang="en-US" baseline="30000" smtClean="0">
              <a:latin typeface="Arial" panose="020B0604020202020204" pitchFamily="34" charset="0"/>
            </a:endParaRPr>
          </a:p>
        </p:txBody>
      </p:sp>
      <p:sp>
        <p:nvSpPr>
          <p:cNvPr id="15366" name="Rectangle 3"/>
          <p:cNvSpPr>
            <a:spLocks noChangeArrowheads="1"/>
          </p:cNvSpPr>
          <p:nvPr/>
        </p:nvSpPr>
        <p:spPr bwMode="auto">
          <a:xfrm>
            <a:off x="0" y="6578600"/>
            <a:ext cx="8636000"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365760" tIns="0" rIns="0" bIns="137160" anchor="b">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5000"/>
              </a:spcBef>
              <a:buFont typeface="Wingdings" panose="05000000000000000000" pitchFamily="2" charset="2"/>
              <a:buNone/>
            </a:pPr>
            <a:r>
              <a:rPr lang="en-US" altLang="en-US" sz="1100"/>
              <a:t>Source: Insurance Information Institute Annual </a:t>
            </a:r>
            <a:r>
              <a:rPr lang="en-US" altLang="en-US" sz="1100" i="1"/>
              <a:t>Pulse</a:t>
            </a:r>
            <a:r>
              <a:rPr lang="en-US" altLang="en-US" sz="1100"/>
              <a:t> Survey.</a:t>
            </a:r>
          </a:p>
        </p:txBody>
      </p:sp>
      <p:graphicFrame>
        <p:nvGraphicFramePr>
          <p:cNvPr id="15367" name="Object 2"/>
          <p:cNvGraphicFramePr>
            <a:graphicFrameLocks noChangeAspect="1"/>
          </p:cNvGraphicFramePr>
          <p:nvPr/>
        </p:nvGraphicFramePr>
        <p:xfrm>
          <a:off x="0" y="2106613"/>
          <a:ext cx="9142413" cy="3763962"/>
        </p:xfrm>
        <a:graphic>
          <a:graphicData uri="http://schemas.openxmlformats.org/presentationml/2006/ole">
            <mc:AlternateContent xmlns:mc="http://schemas.openxmlformats.org/markup-compatibility/2006">
              <mc:Choice xmlns:v="urn:schemas-microsoft-com:vml" Requires="v">
                <p:oleObj spid="_x0000_s28087412" name="Chart" r:id="rId5" imgW="9144793" imgH="3773751" progId="Excel.Chart.8">
                  <p:embed/>
                </p:oleObj>
              </mc:Choice>
              <mc:Fallback>
                <p:oleObj name="Chart" r:id="rId5" imgW="9144793" imgH="3773751" progId="Excel.Chart.8">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2106613"/>
                        <a:ext cx="9142413" cy="3763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5368" name="Rectangle 7"/>
          <p:cNvSpPr>
            <a:spLocks noChangeArrowheads="1"/>
          </p:cNvSpPr>
          <p:nvPr/>
        </p:nvSpPr>
        <p:spPr bwMode="black">
          <a:xfrm>
            <a:off x="347663" y="1266825"/>
            <a:ext cx="8221662" cy="22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defTabSz="114300">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defTabSz="11430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defTabSz="1143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defTabSz="1143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defTabSz="1143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spcBef>
                <a:spcPct val="20000"/>
              </a:spcBef>
              <a:buClrTx/>
              <a:buFontTx/>
              <a:buNone/>
            </a:pPr>
            <a:r>
              <a:rPr lang="pt-BR" altLang="en-US" sz="1600" b="1">
                <a:solidFill>
                  <a:srgbClr val="225A7A"/>
                </a:solidFill>
              </a:rPr>
              <a:t>Percentage of Renters Who Have Renters Insurance, 2011-2014</a:t>
            </a:r>
            <a:endParaRPr lang="en-US" altLang="en-US" sz="1600" b="1">
              <a:solidFill>
                <a:srgbClr val="225A7A"/>
              </a:solidFill>
            </a:endParaRPr>
          </a:p>
        </p:txBody>
      </p:sp>
      <p:sp>
        <p:nvSpPr>
          <p:cNvPr id="9" name="Rectangle 5"/>
          <p:cNvSpPr>
            <a:spLocks noChangeArrowheads="1"/>
          </p:cNvSpPr>
          <p:nvPr/>
        </p:nvSpPr>
        <p:spPr bwMode="blackWhite">
          <a:xfrm>
            <a:off x="681038" y="5891213"/>
            <a:ext cx="7824787" cy="50323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eaLnBrk="1" hangingPunct="1">
              <a:lnSpc>
                <a:spcPct val="95000"/>
              </a:lnSpc>
              <a:spcBef>
                <a:spcPct val="25000"/>
              </a:spcBef>
              <a:buClrTx/>
              <a:buFontTx/>
              <a:buNone/>
            </a:pPr>
            <a:r>
              <a:rPr lang="en-US" altLang="en-US" sz="1800" b="1">
                <a:solidFill>
                  <a:srgbClr val="FFFFFF"/>
                </a:solidFill>
              </a:rPr>
              <a:t>Percentage Of Renters With Renters Insurance Is Increasing.</a:t>
            </a:r>
          </a:p>
        </p:txBody>
      </p:sp>
      <p:sp>
        <p:nvSpPr>
          <p:cNvPr id="10" name="AutoShape 13"/>
          <p:cNvSpPr>
            <a:spLocks noChangeArrowheads="1"/>
          </p:cNvSpPr>
          <p:nvPr/>
        </p:nvSpPr>
        <p:spPr bwMode="blackWhite">
          <a:xfrm>
            <a:off x="1917577" y="1804987"/>
            <a:ext cx="3620417" cy="1657304"/>
          </a:xfrm>
          <a:prstGeom prst="wedgeRectCallout">
            <a:avLst>
              <a:gd name="adj1" fmla="val 112004"/>
              <a:gd name="adj2" fmla="val 79094"/>
            </a:avLst>
          </a:prstGeom>
          <a:gradFill rotWithShape="1">
            <a:gsLst>
              <a:gs pos="0">
                <a:schemeClr val="accent1"/>
              </a:gs>
              <a:gs pos="100000">
                <a:schemeClr val="accent1">
                  <a:gamma/>
                  <a:shade val="66275"/>
                  <a:invGamma/>
                </a:schemeClr>
              </a:gs>
            </a:gsLst>
            <a:lin ang="5400000" scaled="1"/>
          </a:gradFill>
          <a:ln w="28575" algn="ctr">
            <a:solidFill>
              <a:srgbClr val="225A7A"/>
            </a:solidFill>
            <a:miter lim="800000"/>
            <a:headEnd/>
            <a:tailEnd/>
          </a:ln>
          <a:effectLst/>
        </p:spPr>
        <p:txBody>
          <a:bodyPr tIns="91440" bIns="91440" anchor="ctr"/>
          <a:lstStyle/>
          <a:p>
            <a:pPr algn="ctr">
              <a:lnSpc>
                <a:spcPct val="90000"/>
              </a:lnSpc>
              <a:spcBef>
                <a:spcPct val="50000"/>
              </a:spcBef>
              <a:buClr>
                <a:schemeClr val="bg1"/>
              </a:buClr>
              <a:buFont typeface="Wingdings" pitchFamily="2" charset="2"/>
              <a:buNone/>
              <a:defRPr/>
            </a:pPr>
            <a:r>
              <a:rPr lang="en-US" b="1" dirty="0" smtClean="0">
                <a:solidFill>
                  <a:schemeClr val="bg1"/>
                </a:solidFill>
                <a:latin typeface="Arial" charset="0"/>
                <a:cs typeface="Arial" charset="0"/>
              </a:rPr>
              <a:t>Educational efforts about the need for renters insurance are slowly but surely penetrating the large and growing renting population; Understanding of affordability is improving.</a:t>
            </a:r>
            <a:endParaRPr lang="en-US" b="1" dirty="0">
              <a:solidFill>
                <a:schemeClr val="bg1"/>
              </a:solidFill>
              <a:latin typeface="Arial" charset="0"/>
              <a:cs typeface="Arial" charset="0"/>
            </a:endParaRPr>
          </a:p>
        </p:txBody>
      </p:sp>
    </p:spTree>
    <p:extLst>
      <p:ext uri="{BB962C8B-B14F-4D97-AF65-F5344CB8AC3E}">
        <p14:creationId xmlns:p14="http://schemas.microsoft.com/office/powerpoint/2010/main" val="116162310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8" fill="hold" grpId="0" nodeType="afterEffect">
                                  <p:stCondLst>
                                    <p:cond delay="700"/>
                                  </p:stCondLst>
                                  <p:childTnLst>
                                    <p:set>
                                      <p:cBhvr>
                                        <p:cTn id="11" dur="1" fill="hold">
                                          <p:stCondLst>
                                            <p:cond delay="0"/>
                                          </p:stCondLst>
                                        </p:cTn>
                                        <p:tgtEl>
                                          <p:spTgt spid="10"/>
                                        </p:tgtEl>
                                        <p:attrNameLst>
                                          <p:attrName>style.visibility</p:attrName>
                                        </p:attrNameLst>
                                      </p:cBhvr>
                                      <p:to>
                                        <p:strVal val="visible"/>
                                      </p:to>
                                    </p:set>
                                    <p:animEffect transition="in" filter="wipe(left)">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txBox="1">
            <a:spLocks noChangeArrowheads="1"/>
          </p:cNvSpPr>
          <p:nvPr/>
        </p:nvSpPr>
        <p:spPr bwMode="black">
          <a:xfrm>
            <a:off x="342900" y="0"/>
            <a:ext cx="7400925" cy="860425"/>
          </a:xfrm>
          <a:prstGeom prst="rect">
            <a:avLst/>
          </a:prstGeom>
          <a:noFill/>
          <a:ln w="9525">
            <a:noFill/>
            <a:miter lim="800000"/>
            <a:headEnd/>
            <a:tailEnd/>
          </a:ln>
        </p:spPr>
        <p:txBody>
          <a:bodyPr lIns="45720" rIns="45720" anchor="ctr"/>
          <a:lstStyle/>
          <a:p>
            <a:pPr defTabSz="114300" eaLnBrk="0" hangingPunct="0">
              <a:lnSpc>
                <a:spcPct val="90000"/>
              </a:lnSpc>
              <a:defRPr/>
            </a:pPr>
            <a:r>
              <a:rPr lang="en-US" sz="3000" b="1" kern="0" dirty="0" smtClean="0">
                <a:solidFill>
                  <a:srgbClr val="225A7A"/>
                </a:solidFill>
                <a:ea typeface="+mj-ea"/>
                <a:cs typeface="+mj-cs"/>
              </a:rPr>
              <a:t>NFIB Small Business Optimism Index</a:t>
            </a:r>
          </a:p>
        </p:txBody>
      </p:sp>
      <p:sp>
        <p:nvSpPr>
          <p:cNvPr id="74756" name="Rectangle 8"/>
          <p:cNvSpPr>
            <a:spLocks noChangeArrowheads="1"/>
          </p:cNvSpPr>
          <p:nvPr/>
        </p:nvSpPr>
        <p:spPr bwMode="black">
          <a:xfrm>
            <a:off x="299023" y="1082686"/>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January </a:t>
            </a:r>
            <a:r>
              <a:rPr lang="en-US" sz="1600" b="1" dirty="0" smtClean="0">
                <a:solidFill>
                  <a:srgbClr val="225A7A"/>
                </a:solidFill>
              </a:rPr>
              <a:t>1985 </a:t>
            </a:r>
            <a:r>
              <a:rPr lang="en-US" sz="1600" b="1" dirty="0">
                <a:solidFill>
                  <a:srgbClr val="225A7A"/>
                </a:solidFill>
              </a:rPr>
              <a:t>through </a:t>
            </a:r>
            <a:r>
              <a:rPr lang="en-US" sz="1600" b="1" dirty="0" smtClean="0">
                <a:solidFill>
                  <a:srgbClr val="225A7A"/>
                </a:solidFill>
              </a:rPr>
              <a:t>December 2014</a:t>
            </a:r>
            <a:endParaRPr lang="en-US" sz="1600" b="1" dirty="0">
              <a:solidFill>
                <a:srgbClr val="225A7A"/>
              </a:solidFill>
            </a:endParaRPr>
          </a:p>
        </p:txBody>
      </p:sp>
      <p:sp>
        <p:nvSpPr>
          <p:cNvPr id="74758" name="Rectangle 6"/>
          <p:cNvSpPr>
            <a:spLocks noChangeArrowheads="1"/>
          </p:cNvSpPr>
          <p:nvPr/>
        </p:nvSpPr>
        <p:spPr bwMode="auto">
          <a:xfrm>
            <a:off x="-201613" y="6471417"/>
            <a:ext cx="8942201" cy="426271"/>
          </a:xfrm>
          <a:prstGeom prst="rect">
            <a:avLst/>
          </a:prstGeom>
          <a:noFill/>
          <a:ln w="9525">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050" dirty="0"/>
              <a:t>Source: </a:t>
            </a:r>
            <a:r>
              <a:rPr lang="en-US" sz="1050" dirty="0" smtClean="0"/>
              <a:t>National Federation of Independent Business at </a:t>
            </a:r>
            <a:r>
              <a:rPr lang="en-US" sz="1050" dirty="0" smtClean="0">
                <a:hlinkClick r:id="rId3"/>
              </a:rPr>
              <a:t>http://www.advisorperspectives.com/dshort/charts/indicators/Sentiment.html?NFIB-optimism-index.gif</a:t>
            </a:r>
            <a:r>
              <a:rPr lang="en-US" sz="1050" dirty="0" smtClean="0"/>
              <a:t> ; </a:t>
            </a:r>
            <a:r>
              <a:rPr lang="en-US" sz="1050" dirty="0"/>
              <a:t>Insurance Information </a:t>
            </a:r>
            <a:r>
              <a:rPr lang="en-US" sz="1050" dirty="0" smtClean="0"/>
              <a:t>Institute.</a:t>
            </a:r>
            <a:endParaRPr lang="en-US" sz="1050" dirty="0"/>
          </a:p>
        </p:txBody>
      </p:sp>
      <p:sp>
        <p:nvSpPr>
          <p:cNvPr id="9" name="Date Placeholder 8"/>
          <p:cNvSpPr>
            <a:spLocks noGrp="1"/>
          </p:cNvSpPr>
          <p:nvPr>
            <p:ph type="dt" sz="half" idx="10"/>
          </p:nvPr>
        </p:nvSpPr>
        <p:spPr/>
        <p:txBody>
          <a:bodyPr/>
          <a:lstStyle/>
          <a:p>
            <a:pPr>
              <a:defRPr/>
            </a:pPr>
            <a:r>
              <a:rPr lang="en-US" smtClean="0"/>
              <a:t>12/01/09 - 9pm</a:t>
            </a:r>
            <a:endParaRPr lang="en-US"/>
          </a:p>
        </p:txBody>
      </p:sp>
      <p:sp>
        <p:nvSpPr>
          <p:cNvPr id="11" name="Slide Number Placeholder 10"/>
          <p:cNvSpPr>
            <a:spLocks noGrp="1"/>
          </p:cNvSpPr>
          <p:nvPr>
            <p:ph type="sldNum" sz="quarter" idx="12"/>
          </p:nvPr>
        </p:nvSpPr>
        <p:spPr/>
        <p:txBody>
          <a:bodyPr/>
          <a:lstStyle/>
          <a:p>
            <a:pPr>
              <a:defRPr/>
            </a:pPr>
            <a:fld id="{103D1549-189B-430A-BC2E-B6FA9183E25C}" type="slidenum">
              <a:rPr lang="en-US" smtClean="0"/>
              <a:pPr>
                <a:defRPr/>
              </a:pPr>
              <a:t>119</a:t>
            </a:fld>
            <a:endParaRPr lang="en-US"/>
          </a:p>
        </p:txBody>
      </p:sp>
      <p:pic>
        <p:nvPicPr>
          <p:cNvPr id="3" name="Picture 2"/>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247650" y="1325298"/>
            <a:ext cx="8492938" cy="5082620"/>
          </a:xfrm>
          <a:prstGeom prst="rect">
            <a:avLst/>
          </a:prstGeom>
        </p:spPr>
      </p:pic>
      <p:sp>
        <p:nvSpPr>
          <p:cNvPr id="12" name="AutoShape 5"/>
          <p:cNvSpPr>
            <a:spLocks noChangeArrowheads="1"/>
          </p:cNvSpPr>
          <p:nvPr/>
        </p:nvSpPr>
        <p:spPr bwMode="blackWhite">
          <a:xfrm>
            <a:off x="6100634" y="2064547"/>
            <a:ext cx="2724278" cy="922493"/>
          </a:xfrm>
          <a:prstGeom prst="wedgeRectCallout">
            <a:avLst>
              <a:gd name="adj1" fmla="val 21569"/>
              <a:gd name="adj2" fmla="val 105200"/>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Small business optimism remains near its post-crisis highs</a:t>
            </a:r>
            <a:endParaRPr lang="en-US" sz="1600" b="1" dirty="0">
              <a:solidFill>
                <a:schemeClr val="bg1"/>
              </a:solidFill>
            </a:endParaRPr>
          </a:p>
        </p:txBody>
      </p:sp>
    </p:spTree>
    <p:extLst>
      <p:ext uri="{BB962C8B-B14F-4D97-AF65-F5344CB8AC3E}">
        <p14:creationId xmlns:p14="http://schemas.microsoft.com/office/powerpoint/2010/main" val="386756160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right)">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a:xfrm>
            <a:off x="260132" y="90488"/>
            <a:ext cx="7550150" cy="860425"/>
          </a:xfrm>
        </p:spPr>
        <p:txBody>
          <a:bodyPr/>
          <a:lstStyle/>
          <a:p>
            <a:r>
              <a:rPr lang="en-US" dirty="0" smtClean="0"/>
              <a:t>A 100 Combined Ratio Isn’t What It</a:t>
            </a:r>
            <a:br>
              <a:rPr lang="en-US" dirty="0" smtClean="0"/>
            </a:br>
            <a:r>
              <a:rPr lang="en-US" dirty="0" smtClean="0"/>
              <a:t>Once Was: Investment Impact on ROEs</a:t>
            </a:r>
          </a:p>
        </p:txBody>
      </p:sp>
      <p:sp>
        <p:nvSpPr>
          <p:cNvPr id="2052" name="Rectangle 3"/>
          <p:cNvSpPr>
            <a:spLocks noChangeArrowheads="1"/>
          </p:cNvSpPr>
          <p:nvPr/>
        </p:nvSpPr>
        <p:spPr bwMode="black">
          <a:xfrm>
            <a:off x="347663" y="1266825"/>
            <a:ext cx="8221662" cy="220663"/>
          </a:xfrm>
          <a:prstGeom prst="rect">
            <a:avLst/>
          </a:prstGeom>
          <a:noFill/>
          <a:ln w="9525" algn="ctr">
            <a:noFill/>
            <a:miter lim="800000"/>
            <a:headEnd/>
            <a:tailEnd/>
          </a:ln>
        </p:spPr>
        <p:txBody>
          <a:bodyPr lIns="0" tIns="0" rIns="0" bIns="0">
            <a:spAutoFit/>
          </a:bodyPr>
          <a:lstStyle/>
          <a:p>
            <a:pPr defTabSz="114300" eaLnBrk="0" fontAlgn="base" hangingPunct="0">
              <a:lnSpc>
                <a:spcPct val="90000"/>
              </a:lnSpc>
              <a:spcBef>
                <a:spcPct val="20000"/>
              </a:spcBef>
              <a:spcAft>
                <a:spcPct val="0"/>
              </a:spcAft>
            </a:pPr>
            <a:r>
              <a:rPr lang="en-US" sz="1600" b="1" dirty="0">
                <a:solidFill>
                  <a:srgbClr val="225A7A"/>
                </a:solidFill>
                <a:latin typeface="Arial" charset="0"/>
                <a:cs typeface="Arial" charset="0"/>
              </a:rPr>
              <a:t>Combined Ratio / ROE</a:t>
            </a:r>
          </a:p>
        </p:txBody>
      </p:sp>
      <p:sp>
        <p:nvSpPr>
          <p:cNvPr id="2053" name="Rectangle 4"/>
          <p:cNvSpPr>
            <a:spLocks noChangeArrowheads="1"/>
          </p:cNvSpPr>
          <p:nvPr/>
        </p:nvSpPr>
        <p:spPr bwMode="auto">
          <a:xfrm>
            <a:off x="0" y="6262688"/>
            <a:ext cx="8636000" cy="595312"/>
          </a:xfrm>
          <a:prstGeom prst="rect">
            <a:avLst/>
          </a:prstGeom>
          <a:noFill/>
          <a:ln w="9525">
            <a:noFill/>
            <a:miter lim="800000"/>
            <a:headEnd/>
            <a:tailEnd/>
          </a:ln>
        </p:spPr>
        <p:txBody>
          <a:bodyPr lIns="365760" tIns="0" rIns="0" bIns="137160" anchor="b">
            <a:spAutoFit/>
          </a:bodyPr>
          <a:lstStyle/>
          <a:p>
            <a:pPr marL="133350" indent="-133350" eaLnBrk="0" fontAlgn="base" hangingPunct="0">
              <a:lnSpc>
                <a:spcPct val="90000"/>
              </a:lnSpc>
              <a:spcBef>
                <a:spcPct val="0"/>
              </a:spcBef>
              <a:spcAft>
                <a:spcPct val="0"/>
              </a:spcAft>
              <a:buClr>
                <a:srgbClr val="FF6801"/>
              </a:buClr>
              <a:buFont typeface="Wingdings" pitchFamily="2" charset="2"/>
              <a:buNone/>
              <a:tabLst>
                <a:tab pos="112713" algn="r"/>
              </a:tabLst>
            </a:pPr>
            <a:r>
              <a:rPr lang="en-US" sz="1100" dirty="0">
                <a:solidFill>
                  <a:srgbClr val="000000"/>
                </a:solidFill>
                <a:latin typeface="Arial" charset="0"/>
                <a:cs typeface="Arial" charset="0"/>
              </a:rPr>
              <a:t>*	 </a:t>
            </a:r>
            <a:r>
              <a:rPr lang="en-US" sz="1100" dirty="0" smtClean="0">
                <a:solidFill>
                  <a:srgbClr val="000000"/>
                </a:solidFill>
                <a:latin typeface="Arial" charset="0"/>
                <a:cs typeface="Arial" charset="0"/>
              </a:rPr>
              <a:t>2008 </a:t>
            </a:r>
            <a:r>
              <a:rPr lang="en-US" sz="1100" dirty="0">
                <a:solidFill>
                  <a:srgbClr val="000000"/>
                </a:solidFill>
                <a:latin typeface="Arial" charset="0"/>
                <a:cs typeface="Arial" charset="0"/>
              </a:rPr>
              <a:t>-</a:t>
            </a:r>
            <a:r>
              <a:rPr lang="en-US" sz="1100" dirty="0" smtClean="0">
                <a:solidFill>
                  <a:srgbClr val="000000"/>
                </a:solidFill>
                <a:latin typeface="Arial" charset="0"/>
                <a:cs typeface="Arial" charset="0"/>
              </a:rPr>
              <a:t>2014 </a:t>
            </a:r>
            <a:r>
              <a:rPr lang="en-US" sz="1100" dirty="0">
                <a:solidFill>
                  <a:srgbClr val="000000"/>
                </a:solidFill>
                <a:latin typeface="Arial" charset="0"/>
                <a:cs typeface="Arial" charset="0"/>
              </a:rPr>
              <a:t>figures </a:t>
            </a:r>
            <a:r>
              <a:rPr lang="en-US" sz="1100" dirty="0" smtClean="0">
                <a:solidFill>
                  <a:srgbClr val="000000"/>
                </a:solidFill>
                <a:latin typeface="Arial" charset="0"/>
                <a:cs typeface="Arial" charset="0"/>
              </a:rPr>
              <a:t>are return on average surplus and exclude </a:t>
            </a:r>
            <a:r>
              <a:rPr lang="en-US" sz="1100" dirty="0">
                <a:solidFill>
                  <a:srgbClr val="000000"/>
                </a:solidFill>
                <a:latin typeface="Arial" charset="0"/>
                <a:cs typeface="Arial" charset="0"/>
              </a:rPr>
              <a:t>mortgage and financial guaranty </a:t>
            </a:r>
            <a:r>
              <a:rPr lang="en-US" sz="1100" dirty="0" smtClean="0">
                <a:solidFill>
                  <a:srgbClr val="000000"/>
                </a:solidFill>
                <a:latin typeface="Arial" charset="0"/>
                <a:cs typeface="Arial" charset="0"/>
              </a:rPr>
              <a:t>insurers. 2014:9M combined ratio including M&amp;FG insurers is 97.7; 2013 =  96.1; 2012 =103.2, 2011 = 108.1, ROAS = 3.5%. </a:t>
            </a:r>
            <a:endParaRPr lang="en-US" sz="1100" dirty="0">
              <a:solidFill>
                <a:srgbClr val="000000"/>
              </a:solidFill>
              <a:latin typeface="Arial" charset="0"/>
              <a:cs typeface="Arial" charset="0"/>
            </a:endParaRPr>
          </a:p>
          <a:p>
            <a:pPr marL="133350" indent="-133350" eaLnBrk="0" fontAlgn="base" hangingPunct="0">
              <a:lnSpc>
                <a:spcPct val="90000"/>
              </a:lnSpc>
              <a:spcBef>
                <a:spcPct val="0"/>
              </a:spcBef>
              <a:spcAft>
                <a:spcPct val="0"/>
              </a:spcAft>
              <a:buClr>
                <a:srgbClr val="FF6801"/>
              </a:buClr>
              <a:buFont typeface="Wingdings" pitchFamily="2" charset="2"/>
              <a:buNone/>
              <a:tabLst>
                <a:tab pos="112713" algn="r"/>
              </a:tabLst>
            </a:pPr>
            <a:r>
              <a:rPr lang="en-US" sz="1100" dirty="0">
                <a:solidFill>
                  <a:srgbClr val="000000"/>
                </a:solidFill>
                <a:latin typeface="Arial" charset="0"/>
                <a:cs typeface="Arial" charset="0"/>
              </a:rPr>
              <a:t>	Source: Insurance Information Institute from A.M. Best and </a:t>
            </a:r>
            <a:r>
              <a:rPr lang="en-US" sz="1100" dirty="0" smtClean="0">
                <a:solidFill>
                  <a:srgbClr val="000000"/>
                </a:solidFill>
                <a:latin typeface="Arial" charset="0"/>
                <a:cs typeface="Arial" charset="0"/>
              </a:rPr>
              <a:t>ISO </a:t>
            </a:r>
            <a:r>
              <a:rPr lang="en-US" sz="1100" dirty="0" err="1" smtClean="0">
                <a:solidFill>
                  <a:srgbClr val="000000"/>
                </a:solidFill>
                <a:latin typeface="Arial" charset="0"/>
                <a:cs typeface="Arial" charset="0"/>
              </a:rPr>
              <a:t>Verisk</a:t>
            </a:r>
            <a:r>
              <a:rPr lang="en-US" sz="1100" dirty="0" smtClean="0">
                <a:solidFill>
                  <a:srgbClr val="000000"/>
                </a:solidFill>
                <a:latin typeface="Arial" charset="0"/>
                <a:cs typeface="Arial" charset="0"/>
              </a:rPr>
              <a:t> Analytics </a:t>
            </a:r>
            <a:r>
              <a:rPr lang="en-US" sz="1100" dirty="0">
                <a:solidFill>
                  <a:srgbClr val="000000"/>
                </a:solidFill>
                <a:latin typeface="Arial" charset="0"/>
                <a:cs typeface="Arial" charset="0"/>
              </a:rPr>
              <a:t>data.</a:t>
            </a:r>
          </a:p>
        </p:txBody>
      </p:sp>
      <p:graphicFrame>
        <p:nvGraphicFramePr>
          <p:cNvPr id="2050" name="Object 2"/>
          <p:cNvGraphicFramePr>
            <a:graphicFrameLocks/>
          </p:cNvGraphicFramePr>
          <p:nvPr>
            <p:extLst>
              <p:ext uri="{D42A27DB-BD31-4B8C-83A1-F6EECF244321}">
                <p14:modId xmlns:p14="http://schemas.microsoft.com/office/powerpoint/2010/main" val="2386922160"/>
              </p:ext>
            </p:extLst>
          </p:nvPr>
        </p:nvGraphicFramePr>
        <p:xfrm>
          <a:off x="292100" y="1549400"/>
          <a:ext cx="8597900" cy="3937000"/>
        </p:xfrm>
        <a:graphic>
          <a:graphicData uri="http://schemas.openxmlformats.org/presentationml/2006/ole">
            <mc:AlternateContent xmlns:mc="http://schemas.openxmlformats.org/markup-compatibility/2006">
              <mc:Choice xmlns:v="urn:schemas-microsoft-com:vml" Requires="v">
                <p:oleObj spid="_x0000_s28046465" name="Chart" r:id="rId4" imgW="3440391" imgH="1573599" progId="MSGraph.Chart.8">
                  <p:embed followColorScheme="full"/>
                </p:oleObj>
              </mc:Choice>
              <mc:Fallback>
                <p:oleObj name="Chart" r:id="rId4" imgW="3440391" imgH="1573599" progId="MSGraph.Chart.8">
                  <p:embed followColorScheme="full"/>
                  <p:pic>
                    <p:nvPicPr>
                      <p:cNvPr id="0" name=""/>
                      <p:cNvPicPr>
                        <a:picLocks noChangeArrowheads="1"/>
                      </p:cNvPicPr>
                      <p:nvPr/>
                    </p:nvPicPr>
                    <p:blipFill>
                      <a:blip r:embed="rId5"/>
                      <a:srcRect/>
                      <a:stretch>
                        <a:fillRect/>
                      </a:stretch>
                    </p:blipFill>
                    <p:spPr bwMode="gray">
                      <a:xfrm>
                        <a:off x="292100" y="1549400"/>
                        <a:ext cx="8597900" cy="3937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307206" name="Rectangle 6"/>
          <p:cNvSpPr>
            <a:spLocks noChangeArrowheads="1"/>
          </p:cNvSpPr>
          <p:nvPr/>
        </p:nvSpPr>
        <p:spPr bwMode="blackWhite">
          <a:xfrm>
            <a:off x="414338" y="5510395"/>
            <a:ext cx="8312150" cy="6826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fontAlgn="base">
              <a:lnSpc>
                <a:spcPct val="95000"/>
              </a:lnSpc>
              <a:spcBef>
                <a:spcPct val="25000"/>
              </a:spcBef>
              <a:spcAft>
                <a:spcPct val="0"/>
              </a:spcAft>
            </a:pPr>
            <a:r>
              <a:rPr lang="en-US" b="1">
                <a:solidFill>
                  <a:srgbClr val="FFFFFF"/>
                </a:solidFill>
                <a:latin typeface="Arial" charset="0"/>
                <a:cs typeface="Arial" charset="0"/>
              </a:rPr>
              <a:t>Combined Ratios Must Be Lower in Today’s Depressed</a:t>
            </a:r>
            <a:br>
              <a:rPr lang="en-US" b="1">
                <a:solidFill>
                  <a:srgbClr val="FFFFFF"/>
                </a:solidFill>
                <a:latin typeface="Arial" charset="0"/>
                <a:cs typeface="Arial" charset="0"/>
              </a:rPr>
            </a:br>
            <a:r>
              <a:rPr lang="en-US" b="1">
                <a:solidFill>
                  <a:srgbClr val="FFFFFF"/>
                </a:solidFill>
                <a:latin typeface="Arial" charset="0"/>
                <a:cs typeface="Arial" charset="0"/>
              </a:rPr>
              <a:t>Investment Environment to Generate Risk Appropriate ROEs</a:t>
            </a:r>
          </a:p>
        </p:txBody>
      </p:sp>
      <p:sp>
        <p:nvSpPr>
          <p:cNvPr id="7" name="Rectangle 6"/>
          <p:cNvSpPr>
            <a:spLocks noChangeArrowheads="1"/>
          </p:cNvSpPr>
          <p:nvPr/>
        </p:nvSpPr>
        <p:spPr bwMode="blackWhite">
          <a:xfrm>
            <a:off x="2672179" y="1182781"/>
            <a:ext cx="5437499" cy="755650"/>
          </a:xfrm>
          <a:prstGeom prst="rect">
            <a:avLst/>
          </a:prstGeom>
          <a:solidFill>
            <a:schemeClr val="tx2"/>
          </a:solidFill>
          <a:ln w="12700" algn="ctr">
            <a:solidFill>
              <a:srgbClr val="FF6801"/>
            </a:solidFill>
            <a:miter lim="800000"/>
            <a:headEnd/>
            <a:tailEnd/>
          </a:ln>
        </p:spPr>
        <p:txBody>
          <a:bodyPr bIns="64008" anchor="ctr"/>
          <a:lstStyle/>
          <a:p>
            <a:pPr algn="ctr" fontAlgn="base">
              <a:lnSpc>
                <a:spcPct val="95000"/>
              </a:lnSpc>
              <a:spcBef>
                <a:spcPct val="25000"/>
              </a:spcBef>
              <a:spcAft>
                <a:spcPct val="0"/>
              </a:spcAft>
            </a:pPr>
            <a:r>
              <a:rPr lang="en-US" b="1" dirty="0">
                <a:solidFill>
                  <a:srgbClr val="000000"/>
                </a:solidFill>
                <a:latin typeface="Arial" charset="0"/>
                <a:cs typeface="Arial" charset="0"/>
              </a:rPr>
              <a:t>A combined ratio of about 100 </a:t>
            </a:r>
            <a:r>
              <a:rPr lang="en-US" b="1" dirty="0" smtClean="0">
                <a:solidFill>
                  <a:srgbClr val="000000"/>
                </a:solidFill>
                <a:latin typeface="Arial" charset="0"/>
                <a:cs typeface="Arial" charset="0"/>
              </a:rPr>
              <a:t>generates an ROE of ~7.0% in 2012/13, ~7.5</a:t>
            </a:r>
            <a:r>
              <a:rPr lang="en-US" b="1" dirty="0">
                <a:solidFill>
                  <a:srgbClr val="000000"/>
                </a:solidFill>
                <a:latin typeface="Arial" charset="0"/>
                <a:cs typeface="Arial" charset="0"/>
              </a:rPr>
              <a:t>% ROE in 2009/10,</a:t>
            </a:r>
            <a:br>
              <a:rPr lang="en-US" b="1" dirty="0">
                <a:solidFill>
                  <a:srgbClr val="000000"/>
                </a:solidFill>
                <a:latin typeface="Arial" charset="0"/>
                <a:cs typeface="Arial" charset="0"/>
              </a:rPr>
            </a:br>
            <a:r>
              <a:rPr lang="en-US" b="1" dirty="0">
                <a:solidFill>
                  <a:srgbClr val="000000"/>
                </a:solidFill>
                <a:latin typeface="Arial" charset="0"/>
                <a:cs typeface="Arial" charset="0"/>
              </a:rPr>
              <a:t>10% in 2005 and 16% in 1979</a:t>
            </a:r>
          </a:p>
        </p:txBody>
      </p:sp>
      <p:sp>
        <p:nvSpPr>
          <p:cNvPr id="8" name="AutoShape 8"/>
          <p:cNvSpPr>
            <a:spLocks noChangeArrowheads="1"/>
          </p:cNvSpPr>
          <p:nvPr/>
        </p:nvSpPr>
        <p:spPr bwMode="blackWhite">
          <a:xfrm>
            <a:off x="5223753" y="4061821"/>
            <a:ext cx="1472022" cy="680362"/>
          </a:xfrm>
          <a:prstGeom prst="wedgeRectCallout">
            <a:avLst>
              <a:gd name="adj1" fmla="val 95270"/>
              <a:gd name="adj2" fmla="val -43797"/>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sz="1400" b="1" dirty="0" smtClean="0">
                <a:solidFill>
                  <a:srgbClr val="FFFFFF"/>
                </a:solidFill>
                <a:latin typeface="Arial" pitchFamily="34" charset="0"/>
                <a:cs typeface="Arial" pitchFamily="34" charset="0"/>
              </a:rPr>
              <a:t>Lower CATs helped ROEs in 2013</a:t>
            </a:r>
            <a:endParaRPr lang="en-US" sz="1400" b="1" dirty="0">
              <a:solidFill>
                <a:srgbClr val="FFFFFF"/>
              </a:solidFill>
              <a:latin typeface="Arial" pitchFamily="34" charset="0"/>
              <a:cs typeface="Arial" pitchFamily="34" charset="0"/>
            </a:endParaRPr>
          </a:p>
        </p:txBody>
      </p:sp>
    </p:spTree>
    <p:extLst>
      <p:ext uri="{BB962C8B-B14F-4D97-AF65-F5344CB8AC3E}">
        <p14:creationId xmlns:p14="http://schemas.microsoft.com/office/powerpoint/2010/main" val="70958137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307206"/>
                                        </p:tgtEl>
                                        <p:attrNameLst>
                                          <p:attrName>style.visibility</p:attrName>
                                        </p:attrNameLst>
                                      </p:cBhvr>
                                      <p:to>
                                        <p:strVal val="visible"/>
                                      </p:to>
                                    </p:set>
                                    <p:anim calcmode="lin" valueType="num">
                                      <p:cBhvr>
                                        <p:cTn id="7" dur="500" fill="hold"/>
                                        <p:tgtEl>
                                          <p:spTgt spid="307206"/>
                                        </p:tgtEl>
                                        <p:attrNameLst>
                                          <p:attrName>ppt_w</p:attrName>
                                        </p:attrNameLst>
                                      </p:cBhvr>
                                      <p:tavLst>
                                        <p:tav tm="0">
                                          <p:val>
                                            <p:fltVal val="0"/>
                                          </p:val>
                                        </p:tav>
                                        <p:tav tm="100000">
                                          <p:val>
                                            <p:strVal val="#ppt_w"/>
                                          </p:val>
                                        </p:tav>
                                      </p:tavLst>
                                    </p:anim>
                                    <p:anim calcmode="lin" valueType="num">
                                      <p:cBhvr>
                                        <p:cTn id="8" dur="500" fill="hold"/>
                                        <p:tgtEl>
                                          <p:spTgt spid="307206"/>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3" presetClass="entr" presetSubtype="16" fill="hold" grpId="0" nodeType="afterEffect">
                                  <p:stCondLst>
                                    <p:cond delay="100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childTnLst>
                                </p:cTn>
                              </p:par>
                            </p:childTnLst>
                          </p:cTn>
                        </p:par>
                        <p:par>
                          <p:cTn id="14" fill="hold">
                            <p:stCondLst>
                              <p:cond delay="3000"/>
                            </p:stCondLst>
                            <p:childTnLst>
                              <p:par>
                                <p:cTn id="15" presetID="22" presetClass="entr" presetSubtype="4" fill="hold" grpId="0" nodeType="afterEffect">
                                  <p:stCondLst>
                                    <p:cond delay="70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06" grpId="0" animBg="1"/>
      <p:bldP spid="7" grpId="0" animBg="1"/>
      <p:bldP spid="8" grpId="0" animBg="1"/>
    </p:bldLst>
  </p:timing>
</p:sld>
</file>

<file path=ppt/slides/slide1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315"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fontAlgn="base" hangingPunct="0">
              <a:lnSpc>
                <a:spcPct val="85000"/>
              </a:lnSpc>
              <a:spcBef>
                <a:spcPct val="20000"/>
              </a:spcBef>
              <a:spcAft>
                <a:spcPct val="0"/>
              </a:spcAft>
            </a:pPr>
            <a:r>
              <a:rPr lang="en-US" sz="900">
                <a:solidFill>
                  <a:srgbClr val="FFFFFF"/>
                </a:solidFill>
                <a:latin typeface="Arial" charset="0"/>
                <a:cs typeface="Arial" charset="0"/>
              </a:rPr>
              <a:t>12/01/09 - 9pm</a:t>
            </a:r>
          </a:p>
        </p:txBody>
      </p:sp>
      <p:sp>
        <p:nvSpPr>
          <p:cNvPr id="13316"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fontAlgn="base" hangingPunct="0">
              <a:lnSpc>
                <a:spcPct val="85000"/>
              </a:lnSpc>
              <a:spcBef>
                <a:spcPct val="20000"/>
              </a:spcBef>
              <a:spcAft>
                <a:spcPct val="0"/>
              </a:spcAft>
            </a:pPr>
            <a:r>
              <a:rPr lang="en-US" sz="900">
                <a:solidFill>
                  <a:srgbClr val="FFFFFF"/>
                </a:solidFill>
                <a:latin typeface="Arial" charset="0"/>
                <a:cs typeface="Arial" charset="0"/>
              </a:rPr>
              <a:t>eSlide – P6466 – The Financial Crisis and the Future of the P/C</a:t>
            </a:r>
          </a:p>
        </p:txBody>
      </p:sp>
      <p:sp>
        <p:nvSpPr>
          <p:cNvPr id="13317"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fontAlgn="base" hangingPunct="0">
              <a:lnSpc>
                <a:spcPct val="85000"/>
              </a:lnSpc>
              <a:spcBef>
                <a:spcPct val="20000"/>
              </a:spcBef>
              <a:spcAft>
                <a:spcPct val="0"/>
              </a:spcAft>
            </a:pPr>
            <a:fld id="{A57496D5-6732-4AC0-A815-F56C8FAB4686}" type="slidenum">
              <a:rPr lang="en-US" sz="900">
                <a:solidFill>
                  <a:srgbClr val="000000"/>
                </a:solidFill>
                <a:latin typeface="Arial" charset="0"/>
                <a:cs typeface="Arial" charset="0"/>
              </a:rPr>
              <a:pPr algn="r" eaLnBrk="0" fontAlgn="base" hangingPunct="0">
                <a:lnSpc>
                  <a:spcPct val="85000"/>
                </a:lnSpc>
                <a:spcBef>
                  <a:spcPct val="20000"/>
                </a:spcBef>
                <a:spcAft>
                  <a:spcPct val="0"/>
                </a:spcAft>
              </a:pPr>
              <a:t>120</a:t>
            </a:fld>
            <a:endParaRPr lang="en-US" sz="900">
              <a:solidFill>
                <a:srgbClr val="000000"/>
              </a:solidFill>
              <a:latin typeface="Arial" charset="0"/>
              <a:cs typeface="Arial" charset="0"/>
            </a:endParaRPr>
          </a:p>
        </p:txBody>
      </p:sp>
      <p:sp>
        <p:nvSpPr>
          <p:cNvPr id="13318" name="Rectangle 2"/>
          <p:cNvSpPr>
            <a:spLocks noGrp="1" noChangeArrowheads="1"/>
          </p:cNvSpPr>
          <p:nvPr>
            <p:ph type="title" idx="4294967295"/>
          </p:nvPr>
        </p:nvSpPr>
        <p:spPr>
          <a:xfrm>
            <a:off x="377825" y="198438"/>
            <a:ext cx="7672388" cy="860425"/>
          </a:xfrm>
        </p:spPr>
        <p:txBody>
          <a:bodyPr/>
          <a:lstStyle/>
          <a:p>
            <a:r>
              <a:rPr lang="en-US" sz="2800" dirty="0" smtClean="0"/>
              <a:t>Business Bankruptcy Filings: Still Falling</a:t>
            </a:r>
            <a:r>
              <a:rPr lang="en-US" dirty="0" smtClean="0"/>
              <a:t/>
            </a:r>
            <a:br>
              <a:rPr lang="en-US" dirty="0" smtClean="0"/>
            </a:br>
            <a:r>
              <a:rPr lang="en-US" sz="2000" dirty="0" smtClean="0"/>
              <a:t>(1994:Q1 – 2014:Q4)</a:t>
            </a:r>
          </a:p>
        </p:txBody>
      </p:sp>
      <p:graphicFrame>
        <p:nvGraphicFramePr>
          <p:cNvPr id="13314" name="Object 3"/>
          <p:cNvGraphicFramePr>
            <a:graphicFrameLocks noGrp="1"/>
          </p:cNvGraphicFramePr>
          <p:nvPr>
            <p:ph idx="4294967295"/>
            <p:extLst>
              <p:ext uri="{D42A27DB-BD31-4B8C-83A1-F6EECF244321}">
                <p14:modId xmlns:p14="http://schemas.microsoft.com/office/powerpoint/2010/main" val="542862453"/>
              </p:ext>
            </p:extLst>
          </p:nvPr>
        </p:nvGraphicFramePr>
        <p:xfrm>
          <a:off x="276225" y="1179513"/>
          <a:ext cx="8582025" cy="4267200"/>
        </p:xfrm>
        <a:graphic>
          <a:graphicData uri="http://schemas.openxmlformats.org/presentationml/2006/ole">
            <mc:AlternateContent xmlns:mc="http://schemas.openxmlformats.org/markup-compatibility/2006">
              <mc:Choice xmlns:v="urn:schemas-microsoft-com:vml" Requires="v">
                <p:oleObj spid="_x0000_s28088435" name="Chart" r:id="rId4" imgW="5721502" imgH="2844615" progId="MSGraph.Chart.8">
                  <p:embed followColorScheme="full"/>
                </p:oleObj>
              </mc:Choice>
              <mc:Fallback>
                <p:oleObj name="Chart" r:id="rId4" imgW="5721502" imgH="2844615" progId="MSGraph.Chart.8">
                  <p:embed followColorScheme="full"/>
                  <p:pic>
                    <p:nvPicPr>
                      <p:cNvPr id="0" name=""/>
                      <p:cNvPicPr preferRelativeResize="0">
                        <a:picLocks noChangeArrowheads="1"/>
                      </p:cNvPicPr>
                      <p:nvPr/>
                    </p:nvPicPr>
                    <p:blipFill>
                      <a:blip r:embed="rId5"/>
                      <a:srcRect/>
                      <a:stretch>
                        <a:fillRect/>
                      </a:stretch>
                    </p:blipFill>
                    <p:spPr bwMode="auto">
                      <a:xfrm>
                        <a:off x="276225" y="1179513"/>
                        <a:ext cx="8582025" cy="4267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127876" name="Rectangle 4"/>
          <p:cNvSpPr>
            <a:spLocks noChangeArrowheads="1"/>
          </p:cNvSpPr>
          <p:nvPr/>
        </p:nvSpPr>
        <p:spPr bwMode="blackWhite">
          <a:xfrm>
            <a:off x="457200" y="5446713"/>
            <a:ext cx="8220075" cy="7620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fontAlgn="base">
              <a:lnSpc>
                <a:spcPct val="95000"/>
              </a:lnSpc>
              <a:spcBef>
                <a:spcPct val="25000"/>
              </a:spcBef>
              <a:spcAft>
                <a:spcPct val="0"/>
              </a:spcAft>
            </a:pPr>
            <a:r>
              <a:rPr lang="en-US" sz="1600" b="1" dirty="0">
                <a:solidFill>
                  <a:srgbClr val="FFFFFF"/>
                </a:solidFill>
                <a:latin typeface="Arial" charset="0"/>
                <a:cs typeface="Arial" charset="0"/>
              </a:rPr>
              <a:t>Business bankruptcies </a:t>
            </a:r>
            <a:r>
              <a:rPr lang="en-US" sz="1600" b="1" dirty="0" smtClean="0">
                <a:solidFill>
                  <a:srgbClr val="FFFFFF"/>
                </a:solidFill>
                <a:latin typeface="Arial" charset="0"/>
                <a:cs typeface="Arial" charset="0"/>
              </a:rPr>
              <a:t>in 2014 </a:t>
            </a:r>
            <a:r>
              <a:rPr lang="en-US" sz="1600" b="1" dirty="0">
                <a:solidFill>
                  <a:srgbClr val="FFFFFF"/>
                </a:solidFill>
                <a:latin typeface="Arial" charset="0"/>
                <a:cs typeface="Arial" charset="0"/>
              </a:rPr>
              <a:t>were below </a:t>
            </a:r>
            <a:r>
              <a:rPr lang="en-US" sz="1600" b="1" dirty="0" smtClean="0">
                <a:solidFill>
                  <a:srgbClr val="FFFFFF"/>
                </a:solidFill>
                <a:latin typeface="Arial" charset="0"/>
                <a:cs typeface="Arial" charset="0"/>
              </a:rPr>
              <a:t>both the Great </a:t>
            </a:r>
            <a:r>
              <a:rPr lang="en-US" sz="1600" b="1" dirty="0">
                <a:solidFill>
                  <a:srgbClr val="FFFFFF"/>
                </a:solidFill>
                <a:latin typeface="Arial" charset="0"/>
                <a:cs typeface="Arial" charset="0"/>
              </a:rPr>
              <a:t>Recession levels </a:t>
            </a:r>
            <a:r>
              <a:rPr lang="en-US" sz="1600" b="1">
                <a:solidFill>
                  <a:srgbClr val="FFFFFF"/>
                </a:solidFill>
                <a:latin typeface="Arial" charset="0"/>
                <a:cs typeface="Arial" charset="0"/>
              </a:rPr>
              <a:t>and </a:t>
            </a:r>
            <a:r>
              <a:rPr lang="en-US" sz="1600" b="1" smtClean="0">
                <a:solidFill>
                  <a:srgbClr val="FFFFFF"/>
                </a:solidFill>
                <a:latin typeface="Arial" charset="0"/>
                <a:cs typeface="Arial" charset="0"/>
              </a:rPr>
              <a:t>the </a:t>
            </a:r>
            <a:r>
              <a:rPr lang="en-US" sz="1600" b="1" dirty="0">
                <a:solidFill>
                  <a:srgbClr val="FFFFFF"/>
                </a:solidFill>
                <a:latin typeface="Arial" charset="0"/>
                <a:cs typeface="Arial" charset="0"/>
              </a:rPr>
              <a:t>2003:Q3-2005:Q1 period (the best five-quarter stretch in the last 20 years). Bankruptcies restrict exposure growth in all commercial lines.</a:t>
            </a:r>
          </a:p>
        </p:txBody>
      </p:sp>
      <p:sp>
        <p:nvSpPr>
          <p:cNvPr id="13320" name="Rectangle 5"/>
          <p:cNvSpPr>
            <a:spLocks noChangeArrowheads="1"/>
          </p:cNvSpPr>
          <p:nvPr/>
        </p:nvSpPr>
        <p:spPr bwMode="auto">
          <a:xfrm>
            <a:off x="85725" y="6489890"/>
            <a:ext cx="8667750" cy="282385"/>
          </a:xfrm>
          <a:prstGeom prst="rect">
            <a:avLst/>
          </a:prstGeom>
          <a:noFill/>
          <a:ln w="9525">
            <a:noFill/>
            <a:miter lim="800000"/>
            <a:headEnd/>
            <a:tailEnd/>
          </a:ln>
        </p:spPr>
        <p:txBody>
          <a:bodyPr lIns="365760" tIns="0" rIns="0" bIns="137160" anchor="b">
            <a:spAutoFit/>
          </a:bodyPr>
          <a:lstStyle/>
          <a:p>
            <a:pPr eaLnBrk="0" fontAlgn="base" hangingPunct="0">
              <a:lnSpc>
                <a:spcPct val="85000"/>
              </a:lnSpc>
              <a:spcBef>
                <a:spcPct val="25000"/>
              </a:spcBef>
              <a:spcAft>
                <a:spcPct val="0"/>
              </a:spcAft>
              <a:buClr>
                <a:srgbClr val="FF6801"/>
              </a:buClr>
              <a:buFont typeface="Wingdings" pitchFamily="2" charset="2"/>
              <a:buNone/>
            </a:pPr>
            <a:r>
              <a:rPr lang="en-US" sz="1100" dirty="0">
                <a:solidFill>
                  <a:srgbClr val="000000"/>
                </a:solidFill>
                <a:latin typeface="Arial" charset="0"/>
                <a:cs typeface="Arial" charset="0"/>
              </a:rPr>
              <a:t>Sources: U.S. Courts at </a:t>
            </a:r>
            <a:r>
              <a:rPr lang="en-US" sz="1100" dirty="0">
                <a:solidFill>
                  <a:srgbClr val="000000"/>
                </a:solidFill>
                <a:latin typeface="Arial" charset="0"/>
                <a:cs typeface="Arial" charset="0"/>
                <a:hlinkClick r:id="rId6"/>
              </a:rPr>
              <a:t>http://www.uscourts.gov</a:t>
            </a:r>
            <a:r>
              <a:rPr lang="en-US" sz="1100" dirty="0" smtClean="0">
                <a:solidFill>
                  <a:srgbClr val="000000"/>
                </a:solidFill>
                <a:latin typeface="Arial" charset="0"/>
                <a:cs typeface="Arial" charset="0"/>
                <a:hlinkClick r:id="rId6"/>
              </a:rPr>
              <a:t>/</a:t>
            </a:r>
            <a:r>
              <a:rPr lang="en-US" sz="1100" dirty="0" smtClean="0">
                <a:solidFill>
                  <a:srgbClr val="000000"/>
                </a:solidFill>
                <a:latin typeface="Arial" charset="0"/>
                <a:cs typeface="Arial" charset="0"/>
              </a:rPr>
              <a:t>; </a:t>
            </a:r>
            <a:r>
              <a:rPr lang="en-US" sz="1100" dirty="0">
                <a:solidFill>
                  <a:srgbClr val="000000"/>
                </a:solidFill>
                <a:latin typeface="Arial" charset="0"/>
                <a:cs typeface="Arial" charset="0"/>
              </a:rPr>
              <a:t>Insurance Information Institute</a:t>
            </a:r>
          </a:p>
        </p:txBody>
      </p:sp>
      <p:sp>
        <p:nvSpPr>
          <p:cNvPr id="13321" name="Rectangle 6"/>
          <p:cNvSpPr>
            <a:spLocks noChangeArrowheads="1"/>
          </p:cNvSpPr>
          <p:nvPr/>
        </p:nvSpPr>
        <p:spPr bwMode="black">
          <a:xfrm>
            <a:off x="131763" y="1090613"/>
            <a:ext cx="8221662" cy="220662"/>
          </a:xfrm>
          <a:prstGeom prst="rect">
            <a:avLst/>
          </a:prstGeom>
          <a:noFill/>
          <a:ln w="9525" algn="ctr">
            <a:noFill/>
            <a:miter lim="800000"/>
            <a:headEnd/>
            <a:tailEnd/>
          </a:ln>
        </p:spPr>
        <p:txBody>
          <a:bodyPr lIns="0" tIns="0" rIns="0" bIns="0">
            <a:spAutoFit/>
          </a:bodyPr>
          <a:lstStyle/>
          <a:p>
            <a:pPr defTabSz="114300" eaLnBrk="0" fontAlgn="base" hangingPunct="0">
              <a:lnSpc>
                <a:spcPct val="90000"/>
              </a:lnSpc>
              <a:spcBef>
                <a:spcPct val="20000"/>
              </a:spcBef>
              <a:spcAft>
                <a:spcPct val="0"/>
              </a:spcAft>
            </a:pPr>
            <a:r>
              <a:rPr lang="en-US" sz="1600" b="1">
                <a:solidFill>
                  <a:srgbClr val="225A7A"/>
                </a:solidFill>
                <a:latin typeface="Arial" charset="0"/>
                <a:cs typeface="Arial" charset="0"/>
              </a:rPr>
              <a:t>(Thousands)</a:t>
            </a:r>
          </a:p>
        </p:txBody>
      </p:sp>
      <p:sp>
        <p:nvSpPr>
          <p:cNvPr id="11" name="AutoShape 5"/>
          <p:cNvSpPr>
            <a:spLocks noChangeArrowheads="1"/>
          </p:cNvSpPr>
          <p:nvPr/>
        </p:nvSpPr>
        <p:spPr bwMode="blackWhite">
          <a:xfrm>
            <a:off x="5181600" y="1090613"/>
            <a:ext cx="1266825" cy="811213"/>
          </a:xfrm>
          <a:prstGeom prst="wedgeRectCallout">
            <a:avLst>
              <a:gd name="adj1" fmla="val -32053"/>
              <a:gd name="adj2" fmla="val 272168"/>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dirty="0">
                <a:solidFill>
                  <a:srgbClr val="FFFFFF"/>
                </a:solidFill>
                <a:latin typeface="Arial" charset="0"/>
                <a:cs typeface="Arial" charset="0"/>
              </a:rPr>
              <a:t>New Bankruptcy Law Takes Effect</a:t>
            </a:r>
          </a:p>
        </p:txBody>
      </p:sp>
      <p:sp>
        <p:nvSpPr>
          <p:cNvPr id="13323" name="TextBox 13"/>
          <p:cNvSpPr txBox="1">
            <a:spLocks noChangeArrowheads="1"/>
          </p:cNvSpPr>
          <p:nvPr/>
        </p:nvSpPr>
        <p:spPr bwMode="auto">
          <a:xfrm>
            <a:off x="2608263" y="1420813"/>
            <a:ext cx="1933575" cy="307975"/>
          </a:xfrm>
          <a:prstGeom prst="rect">
            <a:avLst/>
          </a:prstGeom>
          <a:solidFill>
            <a:schemeClr val="accent2"/>
          </a:solidFill>
          <a:ln w="9525">
            <a:noFill/>
            <a:miter lim="800000"/>
            <a:headEnd/>
            <a:tailEnd/>
          </a:ln>
        </p:spPr>
        <p:txBody>
          <a:bodyPr>
            <a:spAutoFit/>
          </a:bodyPr>
          <a:lstStyle/>
          <a:p>
            <a:pPr fontAlgn="base">
              <a:spcBef>
                <a:spcPct val="0"/>
              </a:spcBef>
              <a:spcAft>
                <a:spcPct val="0"/>
              </a:spcAft>
            </a:pPr>
            <a:r>
              <a:rPr lang="en-US" sz="1400">
                <a:solidFill>
                  <a:srgbClr val="000000"/>
                </a:solidFill>
                <a:latin typeface="Arial" charset="0"/>
                <a:cs typeface="Arial" charset="0"/>
              </a:rPr>
              <a:t>Recessions in orange</a:t>
            </a:r>
          </a:p>
        </p:txBody>
      </p:sp>
      <p:sp>
        <p:nvSpPr>
          <p:cNvPr id="13" name="AutoShape 5"/>
          <p:cNvSpPr>
            <a:spLocks noChangeArrowheads="1"/>
          </p:cNvSpPr>
          <p:nvPr/>
        </p:nvSpPr>
        <p:spPr bwMode="blackWhite">
          <a:xfrm>
            <a:off x="7616824" y="1213644"/>
            <a:ext cx="1241425" cy="588962"/>
          </a:xfrm>
          <a:prstGeom prst="wedgeRectCallout">
            <a:avLst>
              <a:gd name="adj1" fmla="val 25236"/>
              <a:gd name="adj2" fmla="val 281926"/>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dirty="0" smtClean="0">
                <a:solidFill>
                  <a:srgbClr val="FFFFFF"/>
                </a:solidFill>
                <a:latin typeface="Arial" charset="0"/>
                <a:cs typeface="Arial" charset="0"/>
              </a:rPr>
              <a:t>Below </a:t>
            </a:r>
            <a:r>
              <a:rPr lang="en-US" sz="1400" b="1" dirty="0">
                <a:solidFill>
                  <a:srgbClr val="FFFFFF"/>
                </a:solidFill>
                <a:latin typeface="Arial" charset="0"/>
                <a:cs typeface="Arial" charset="0"/>
              </a:rPr>
              <a:t>pre-recession level</a:t>
            </a:r>
          </a:p>
        </p:txBody>
      </p:sp>
    </p:spTree>
    <p:extLst>
      <p:ext uri="{BB962C8B-B14F-4D97-AF65-F5344CB8AC3E}">
        <p14:creationId xmlns:p14="http://schemas.microsoft.com/office/powerpoint/2010/main" val="111634945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700"/>
                                  </p:stCondLst>
                                  <p:childTnLst>
                                    <p:set>
                                      <p:cBhvr>
                                        <p:cTn id="6" dur="1" fill="hold">
                                          <p:stCondLst>
                                            <p:cond delay="0"/>
                                          </p:stCondLst>
                                        </p:cTn>
                                        <p:tgtEl>
                                          <p:spTgt spid="2127876"/>
                                        </p:tgtEl>
                                        <p:attrNameLst>
                                          <p:attrName>style.visibility</p:attrName>
                                        </p:attrNameLst>
                                      </p:cBhvr>
                                      <p:to>
                                        <p:strVal val="visible"/>
                                      </p:to>
                                    </p:set>
                                    <p:anim calcmode="lin" valueType="num">
                                      <p:cBhvr>
                                        <p:cTn id="7" dur="500" fill="hold"/>
                                        <p:tgtEl>
                                          <p:spTgt spid="2127876"/>
                                        </p:tgtEl>
                                        <p:attrNameLst>
                                          <p:attrName>ppt_w</p:attrName>
                                        </p:attrNameLst>
                                      </p:cBhvr>
                                      <p:tavLst>
                                        <p:tav tm="0">
                                          <p:val>
                                            <p:fltVal val="0"/>
                                          </p:val>
                                        </p:tav>
                                        <p:tav tm="100000">
                                          <p:val>
                                            <p:strVal val="#ppt_w"/>
                                          </p:val>
                                        </p:tav>
                                      </p:tavLst>
                                    </p:anim>
                                    <p:anim calcmode="lin" valueType="num">
                                      <p:cBhvr>
                                        <p:cTn id="8" dur="500" fill="hold"/>
                                        <p:tgtEl>
                                          <p:spTgt spid="2127876"/>
                                        </p:tgtEl>
                                        <p:attrNameLst>
                                          <p:attrName>ppt_h</p:attrName>
                                        </p:attrNameLst>
                                      </p:cBhvr>
                                      <p:tavLst>
                                        <p:tav tm="0">
                                          <p:val>
                                            <p:fltVal val="0"/>
                                          </p:val>
                                        </p:tav>
                                        <p:tav tm="100000">
                                          <p:val>
                                            <p:strVal val="#ppt_h"/>
                                          </p:val>
                                        </p:tav>
                                      </p:tavLst>
                                    </p:anim>
                                  </p:childTnLst>
                                </p:cTn>
                              </p:par>
                            </p:childTnLst>
                          </p:cTn>
                        </p:par>
                        <p:par>
                          <p:cTn id="9" fill="hold">
                            <p:stCondLst>
                              <p:cond delay="1200"/>
                            </p:stCondLst>
                            <p:childTnLst>
                              <p:par>
                                <p:cTn id="10" presetID="22" presetClass="entr" presetSubtype="2"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right)">
                                      <p:cBhvr>
                                        <p:cTn id="12" dur="500"/>
                                        <p:tgtEl>
                                          <p:spTgt spid="11"/>
                                        </p:tgtEl>
                                      </p:cBhvr>
                                    </p:animEffect>
                                  </p:childTnLst>
                                </p:cTn>
                              </p:par>
                            </p:childTnLst>
                          </p:cTn>
                        </p:par>
                        <p:par>
                          <p:cTn id="13" fill="hold">
                            <p:stCondLst>
                              <p:cond delay="1700"/>
                            </p:stCondLst>
                            <p:childTnLst>
                              <p:par>
                                <p:cTn id="14" presetID="22" presetClass="entr" presetSubtype="2"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wipe(right)">
                                      <p:cBhvr>
                                        <p:cTn id="1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27876" grpId="0" animBg="1"/>
      <p:bldP spid="11" grpId="0" animBg="1"/>
      <p:bldP spid="13" grpId="0" animBg="1"/>
    </p:bld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3"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71684"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71685"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C6DAFAB0-A100-48A5-95CF-E593971FCB37}" type="slidenum">
              <a:rPr lang="en-US" sz="900"/>
              <a:pPr algn="r" eaLnBrk="0" hangingPunct="0">
                <a:lnSpc>
                  <a:spcPct val="85000"/>
                </a:lnSpc>
                <a:spcBef>
                  <a:spcPct val="20000"/>
                </a:spcBef>
              </a:pPr>
              <a:t>121</a:t>
            </a:fld>
            <a:endParaRPr lang="en-US" sz="900"/>
          </a:p>
        </p:txBody>
      </p:sp>
      <p:graphicFrame>
        <p:nvGraphicFramePr>
          <p:cNvPr id="71682" name="Object 3"/>
          <p:cNvGraphicFramePr>
            <a:graphicFrameLocks/>
          </p:cNvGraphicFramePr>
          <p:nvPr>
            <p:extLst>
              <p:ext uri="{D42A27DB-BD31-4B8C-83A1-F6EECF244321}">
                <p14:modId xmlns:p14="http://schemas.microsoft.com/office/powerpoint/2010/main" val="3024168455"/>
              </p:ext>
            </p:extLst>
          </p:nvPr>
        </p:nvGraphicFramePr>
        <p:xfrm>
          <a:off x="277159" y="1408128"/>
          <a:ext cx="8585200" cy="4367213"/>
        </p:xfrm>
        <a:graphic>
          <a:graphicData uri="http://schemas.openxmlformats.org/presentationml/2006/ole">
            <mc:AlternateContent xmlns:mc="http://schemas.openxmlformats.org/markup-compatibility/2006">
              <mc:Choice xmlns:v="urn:schemas-microsoft-com:vml" Requires="v">
                <p:oleObj spid="_x0000_s27912467" name="Chart" r:id="rId4" imgW="3432901" imgH="1581081" progId="MSGraph.Chart.8">
                  <p:embed followColorScheme="full"/>
                </p:oleObj>
              </mc:Choice>
              <mc:Fallback>
                <p:oleObj name="Chart" r:id="rId4" imgW="3432901" imgH="1581081" progId="MSGraph.Chart.8">
                  <p:embed followColorScheme="full"/>
                  <p:pic>
                    <p:nvPicPr>
                      <p:cNvPr id="0" name=""/>
                      <p:cNvPicPr preferRelativeResize="0">
                        <a:picLocks noChangeArrowheads="1"/>
                      </p:cNvPicPr>
                      <p:nvPr/>
                    </p:nvPicPr>
                    <p:blipFill>
                      <a:blip r:embed="rId5"/>
                      <a:srcRect/>
                      <a:stretch>
                        <a:fillRect/>
                      </a:stretch>
                    </p:blipFill>
                    <p:spPr bwMode="auto">
                      <a:xfrm>
                        <a:off x="277159" y="1408128"/>
                        <a:ext cx="8585200" cy="43672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71686" name="Rectangle 2"/>
          <p:cNvSpPr>
            <a:spLocks noGrp="1" noChangeArrowheads="1"/>
          </p:cNvSpPr>
          <p:nvPr>
            <p:ph type="title" idx="4294967295"/>
          </p:nvPr>
        </p:nvSpPr>
        <p:spPr/>
        <p:txBody>
          <a:bodyPr/>
          <a:lstStyle/>
          <a:p>
            <a:r>
              <a:rPr lang="en-US" dirty="0" smtClean="0"/>
              <a:t>Business Bankruptcy Filings,</a:t>
            </a:r>
            <a:br>
              <a:rPr lang="en-US" dirty="0" smtClean="0"/>
            </a:br>
            <a:r>
              <a:rPr lang="en-US" dirty="0" smtClean="0"/>
              <a:t>1980-2014</a:t>
            </a:r>
          </a:p>
        </p:txBody>
      </p:sp>
      <p:sp>
        <p:nvSpPr>
          <p:cNvPr id="71687" name="Rectangle 4"/>
          <p:cNvSpPr>
            <a:spLocks noChangeArrowheads="1"/>
          </p:cNvSpPr>
          <p:nvPr/>
        </p:nvSpPr>
        <p:spPr bwMode="auto">
          <a:xfrm>
            <a:off x="0" y="6160631"/>
            <a:ext cx="8601075" cy="756361"/>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a:p>
          <a:p>
            <a:pPr eaLnBrk="0" hangingPunct="0">
              <a:lnSpc>
                <a:spcPct val="85000"/>
              </a:lnSpc>
              <a:spcBef>
                <a:spcPct val="25000"/>
              </a:spcBef>
              <a:buClr>
                <a:schemeClr val="accent2"/>
              </a:buClr>
              <a:buFont typeface="Wingdings" pitchFamily="2" charset="2"/>
              <a:buNone/>
            </a:pPr>
            <a:r>
              <a:rPr lang="en-US" sz="1100" dirty="0"/>
              <a:t>Sources: American Bankruptcy Institute </a:t>
            </a:r>
            <a:r>
              <a:rPr lang="en-US" sz="1100" dirty="0" smtClean="0"/>
              <a:t>(1980-2012) at </a:t>
            </a:r>
            <a:r>
              <a:rPr lang="en-US" sz="1100" dirty="0" smtClean="0">
                <a:hlinkClick r:id="rId6"/>
              </a:rPr>
              <a:t>http://www.abiworld.org/AM/AMTemplate.cfm?Section=Home&amp;TEMPLATE=/CM/ContentDisplay.cfm&amp;CONTENTID=61633</a:t>
            </a:r>
            <a:r>
              <a:rPr lang="en-US" sz="1100" dirty="0" smtClean="0"/>
              <a:t>; 2013-14 data from United States Courts at </a:t>
            </a:r>
            <a:r>
              <a:rPr lang="en-US" sz="1100" dirty="0" smtClean="0">
                <a:hlinkClick r:id="rId7"/>
              </a:rPr>
              <a:t>http://news.uscourts.gov</a:t>
            </a:r>
            <a:r>
              <a:rPr lang="en-US" sz="1100" dirty="0" smtClean="0"/>
              <a:t>; </a:t>
            </a:r>
            <a:r>
              <a:rPr lang="en-US" sz="1100" dirty="0"/>
              <a:t>Insurance Information </a:t>
            </a:r>
            <a:r>
              <a:rPr lang="en-US" sz="1100" dirty="0" smtClean="0"/>
              <a:t>Institute.</a:t>
            </a:r>
            <a:endParaRPr lang="en-US" sz="1100" dirty="0"/>
          </a:p>
        </p:txBody>
      </p:sp>
      <p:sp>
        <p:nvSpPr>
          <p:cNvPr id="2129925" name="Rectangle 5"/>
          <p:cNvSpPr>
            <a:spLocks noChangeArrowheads="1"/>
          </p:cNvSpPr>
          <p:nvPr/>
        </p:nvSpPr>
        <p:spPr bwMode="blackWhite">
          <a:xfrm>
            <a:off x="352425" y="5705370"/>
            <a:ext cx="8466138" cy="58737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Significant Exposure Implications for All Commercial Lines as         Business Bankruptcies Begin to Decline</a:t>
            </a:r>
          </a:p>
        </p:txBody>
      </p:sp>
      <p:sp>
        <p:nvSpPr>
          <p:cNvPr id="2129926" name="AutoShape 6"/>
          <p:cNvSpPr>
            <a:spLocks noChangeArrowheads="1"/>
          </p:cNvSpPr>
          <p:nvPr/>
        </p:nvSpPr>
        <p:spPr bwMode="blackWhite">
          <a:xfrm>
            <a:off x="2644876" y="4050890"/>
            <a:ext cx="3431459" cy="1072228"/>
          </a:xfrm>
          <a:prstGeom prst="wedgeRectCallout">
            <a:avLst>
              <a:gd name="adj1" fmla="val 119601"/>
              <a:gd name="adj2" fmla="val 23324"/>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rPr>
              <a:t>2014 bankruptcies totaled 26,983, down 18.8% from 2013—the 5</a:t>
            </a:r>
            <a:r>
              <a:rPr lang="en-US" sz="1400" b="1" baseline="30000" dirty="0" smtClean="0">
                <a:solidFill>
                  <a:schemeClr val="bg1"/>
                </a:solidFill>
              </a:rPr>
              <a:t>th</a:t>
            </a:r>
            <a:r>
              <a:rPr lang="en-US" sz="1400" b="1" dirty="0" smtClean="0">
                <a:solidFill>
                  <a:schemeClr val="bg1"/>
                </a:solidFill>
              </a:rPr>
              <a:t> consecutive year of decline.  Business bankruptcies more than tripled during the financial crisis.</a:t>
            </a:r>
            <a:endParaRPr lang="en-US" sz="1400" b="1" i="1" dirty="0">
              <a:solidFill>
                <a:schemeClr val="bg1"/>
              </a:solidFill>
              <a:cs typeface="+mn-cs"/>
            </a:endParaRPr>
          </a:p>
        </p:txBody>
      </p:sp>
      <p:grpSp>
        <p:nvGrpSpPr>
          <p:cNvPr id="2" name="Group 7"/>
          <p:cNvGrpSpPr>
            <a:grpSpLocks/>
          </p:cNvGrpSpPr>
          <p:nvPr/>
        </p:nvGrpSpPr>
        <p:grpSpPr bwMode="auto">
          <a:xfrm>
            <a:off x="5091658" y="1111376"/>
            <a:ext cx="2184401" cy="1708150"/>
            <a:chOff x="3853" y="1106"/>
            <a:chExt cx="1376" cy="1076"/>
          </a:xfrm>
        </p:grpSpPr>
        <p:sp>
          <p:nvSpPr>
            <p:cNvPr id="71691" name="Rectangle 8"/>
            <p:cNvSpPr>
              <a:spLocks noChangeArrowheads="1"/>
            </p:cNvSpPr>
            <p:nvPr/>
          </p:nvSpPr>
          <p:spPr bwMode="blackWhite">
            <a:xfrm>
              <a:off x="3853" y="1168"/>
              <a:ext cx="1375" cy="1014"/>
            </a:xfrm>
            <a:prstGeom prst="rect">
              <a:avLst/>
            </a:prstGeom>
            <a:solidFill>
              <a:srgbClr val="ECF6F8"/>
            </a:solidFill>
            <a:ln w="12700">
              <a:solidFill>
                <a:srgbClr val="378798"/>
              </a:solidFill>
              <a:miter lim="800000"/>
              <a:headEnd/>
              <a:tailEnd/>
            </a:ln>
          </p:spPr>
          <p:txBody>
            <a:bodyPr wrap="none" anchor="ctr"/>
            <a:lstStyle/>
            <a:p>
              <a:endParaRPr lang="en-US"/>
            </a:p>
          </p:txBody>
        </p:sp>
        <p:sp>
          <p:nvSpPr>
            <p:cNvPr id="71692" name="Rectangle 9"/>
            <p:cNvSpPr>
              <a:spLocks noChangeArrowheads="1"/>
            </p:cNvSpPr>
            <p:nvPr/>
          </p:nvSpPr>
          <p:spPr bwMode="blackWhite">
            <a:xfrm>
              <a:off x="3853" y="1106"/>
              <a:ext cx="1375" cy="313"/>
            </a:xfrm>
            <a:prstGeom prst="rect">
              <a:avLst/>
            </a:prstGeom>
            <a:gradFill rotWithShape="1">
              <a:gsLst>
                <a:gs pos="0">
                  <a:srgbClr val="378798"/>
                </a:gs>
                <a:gs pos="100000">
                  <a:srgbClr val="2A6774"/>
                </a:gs>
              </a:gsLst>
              <a:lin ang="5400000" scaled="1"/>
            </a:gradFill>
            <a:ln w="12700">
              <a:solidFill>
                <a:srgbClr val="378798"/>
              </a:solidFill>
              <a:miter lim="800000"/>
              <a:headEnd/>
              <a:tailEnd/>
            </a:ln>
          </p:spPr>
          <p:txBody>
            <a:bodyPr lIns="45720" rIns="45720" anchor="ctr"/>
            <a:lstStyle/>
            <a:p>
              <a:pPr algn="ctr">
                <a:lnSpc>
                  <a:spcPct val="90000"/>
                </a:lnSpc>
                <a:spcBef>
                  <a:spcPct val="25000"/>
                </a:spcBef>
              </a:pPr>
              <a:r>
                <a:rPr lang="en-US" sz="1400" b="1" dirty="0">
                  <a:solidFill>
                    <a:srgbClr val="FFFFFF"/>
                  </a:solidFill>
                </a:rPr>
                <a:t>% Change Surrounding Recessions</a:t>
              </a:r>
            </a:p>
          </p:txBody>
        </p:sp>
        <p:sp>
          <p:nvSpPr>
            <p:cNvPr id="71693" name="Rectangle 10"/>
            <p:cNvSpPr>
              <a:spLocks noChangeArrowheads="1"/>
            </p:cNvSpPr>
            <p:nvPr/>
          </p:nvSpPr>
          <p:spPr bwMode="auto">
            <a:xfrm>
              <a:off x="3889" y="1452"/>
              <a:ext cx="1340" cy="723"/>
            </a:xfrm>
            <a:prstGeom prst="rect">
              <a:avLst/>
            </a:prstGeom>
            <a:noFill/>
            <a:ln w="9525" algn="ctr">
              <a:noFill/>
              <a:miter lim="800000"/>
              <a:headEnd/>
              <a:tailEnd/>
            </a:ln>
          </p:spPr>
          <p:txBody>
            <a:bodyPr lIns="45720" rIns="45720">
              <a:spAutoFit/>
            </a:bodyPr>
            <a:lstStyle/>
            <a:p>
              <a:pPr marL="168275" eaLnBrk="0" hangingPunct="0">
                <a:lnSpc>
                  <a:spcPct val="90000"/>
                </a:lnSpc>
                <a:spcBef>
                  <a:spcPct val="10000"/>
                </a:spcBef>
                <a:buClr>
                  <a:schemeClr val="accent2"/>
                </a:buClr>
                <a:buFont typeface="Wingdings" pitchFamily="2" charset="2"/>
                <a:buNone/>
                <a:tabLst>
                  <a:tab pos="1493838" algn="dec"/>
                </a:tabLst>
              </a:pPr>
              <a:r>
                <a:rPr lang="en-US" sz="1400" dirty="0"/>
                <a:t>1980-82 	58.6%</a:t>
              </a:r>
            </a:p>
            <a:p>
              <a:pPr marL="168275" eaLnBrk="0" hangingPunct="0">
                <a:lnSpc>
                  <a:spcPct val="90000"/>
                </a:lnSpc>
                <a:spcBef>
                  <a:spcPct val="10000"/>
                </a:spcBef>
                <a:buClr>
                  <a:schemeClr val="accent2"/>
                </a:buClr>
                <a:buFont typeface="Wingdings" pitchFamily="2" charset="2"/>
                <a:buNone/>
                <a:tabLst>
                  <a:tab pos="1493838" algn="dec"/>
                </a:tabLst>
              </a:pPr>
              <a:r>
                <a:rPr lang="en-US" sz="1400" dirty="0"/>
                <a:t>1980-87 	88.7%</a:t>
              </a:r>
            </a:p>
            <a:p>
              <a:pPr marL="168275" eaLnBrk="0" hangingPunct="0">
                <a:lnSpc>
                  <a:spcPct val="90000"/>
                </a:lnSpc>
                <a:spcBef>
                  <a:spcPct val="10000"/>
                </a:spcBef>
                <a:buClr>
                  <a:schemeClr val="accent2"/>
                </a:buClr>
                <a:buFont typeface="Wingdings" pitchFamily="2" charset="2"/>
                <a:buNone/>
                <a:tabLst>
                  <a:tab pos="1493838" algn="dec"/>
                </a:tabLst>
              </a:pPr>
              <a:r>
                <a:rPr lang="en-US" sz="1400" dirty="0"/>
                <a:t>1990-91 	10.3%</a:t>
              </a:r>
            </a:p>
            <a:p>
              <a:pPr marL="168275" eaLnBrk="0" hangingPunct="0">
                <a:lnSpc>
                  <a:spcPct val="90000"/>
                </a:lnSpc>
                <a:spcBef>
                  <a:spcPct val="10000"/>
                </a:spcBef>
                <a:buClr>
                  <a:schemeClr val="accent2"/>
                </a:buClr>
                <a:buFont typeface="Wingdings" pitchFamily="2" charset="2"/>
                <a:buNone/>
                <a:tabLst>
                  <a:tab pos="1493838" algn="dec"/>
                </a:tabLst>
              </a:pPr>
              <a:r>
                <a:rPr lang="en-US" sz="1400" dirty="0"/>
                <a:t>2000-01 	13.0%</a:t>
              </a:r>
            </a:p>
            <a:p>
              <a:pPr marL="168275" eaLnBrk="0" hangingPunct="0">
                <a:lnSpc>
                  <a:spcPct val="90000"/>
                </a:lnSpc>
                <a:spcBef>
                  <a:spcPct val="10000"/>
                </a:spcBef>
                <a:buClr>
                  <a:schemeClr val="accent2"/>
                </a:buClr>
                <a:buFont typeface="Wingdings" pitchFamily="2" charset="2"/>
                <a:buNone/>
                <a:tabLst>
                  <a:tab pos="1493838" algn="dec"/>
                </a:tabLst>
              </a:pPr>
              <a:r>
                <a:rPr lang="en-US" sz="1400" b="1" dirty="0">
                  <a:solidFill>
                    <a:schemeClr val="folHlink"/>
                  </a:solidFill>
                </a:rPr>
                <a:t>2006-09 	208.9</a:t>
              </a:r>
              <a:r>
                <a:rPr lang="en-US" sz="1400" b="1" dirty="0" smtClean="0">
                  <a:solidFill>
                    <a:schemeClr val="folHlink"/>
                  </a:solidFill>
                </a:rPr>
                <a:t>%</a:t>
              </a:r>
              <a:endParaRPr lang="en-US" sz="1400" b="1" dirty="0">
                <a:solidFill>
                  <a:schemeClr val="folHlink"/>
                </a:solidFill>
              </a:endParaRPr>
            </a:p>
          </p:txBody>
        </p:sp>
      </p:grpSp>
      <p:sp>
        <p:nvSpPr>
          <p:cNvPr id="15" name="Date Placeholder 14"/>
          <p:cNvSpPr>
            <a:spLocks noGrp="1"/>
          </p:cNvSpPr>
          <p:nvPr>
            <p:ph type="dt" sz="half" idx="10"/>
          </p:nvPr>
        </p:nvSpPr>
        <p:spPr/>
        <p:txBody>
          <a:bodyPr/>
          <a:lstStyle/>
          <a:p>
            <a:pPr>
              <a:defRPr/>
            </a:pPr>
            <a:r>
              <a:rPr lang="en-US" smtClean="0"/>
              <a:t>12/01/09 - 9pm</a:t>
            </a:r>
            <a:endParaRPr lang="en-US"/>
          </a:p>
        </p:txBody>
      </p:sp>
      <p:sp>
        <p:nvSpPr>
          <p:cNvPr id="16" name="Slide Number Placeholder 15"/>
          <p:cNvSpPr>
            <a:spLocks noGrp="1"/>
          </p:cNvSpPr>
          <p:nvPr>
            <p:ph type="sldNum" sz="quarter" idx="12"/>
          </p:nvPr>
        </p:nvSpPr>
        <p:spPr/>
        <p:txBody>
          <a:bodyPr/>
          <a:lstStyle/>
          <a:p>
            <a:pPr>
              <a:defRPr/>
            </a:pPr>
            <a:fld id="{79649112-2361-4913-9798-B6AEBB59A8D4}" type="slidenum">
              <a:rPr lang="en-US" smtClean="0"/>
              <a:pPr>
                <a:defRPr/>
              </a:pPr>
              <a:t>121</a:t>
            </a:fld>
            <a:endParaRPr lang="en-US"/>
          </a:p>
        </p:txBody>
      </p:sp>
    </p:spTree>
    <p:extLst>
      <p:ext uri="{BB962C8B-B14F-4D97-AF65-F5344CB8AC3E}">
        <p14:creationId xmlns:p14="http://schemas.microsoft.com/office/powerpoint/2010/main" val="27394127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2129926"/>
                                        </p:tgtEl>
                                        <p:attrNameLst>
                                          <p:attrName>style.visibility</p:attrName>
                                        </p:attrNameLst>
                                      </p:cBhvr>
                                      <p:to>
                                        <p:strVal val="visible"/>
                                      </p:to>
                                    </p:set>
                                    <p:animEffect transition="in" filter="wipe(right)">
                                      <p:cBhvr>
                                        <p:cTn id="7" dur="500"/>
                                        <p:tgtEl>
                                          <p:spTgt spid="2129926"/>
                                        </p:tgtEl>
                                      </p:cBhvr>
                                    </p:animEffect>
                                  </p:childTnLst>
                                </p:cTn>
                              </p:par>
                            </p:childTnLst>
                          </p:cTn>
                        </p:par>
                        <p:par>
                          <p:cTn id="8" fill="hold">
                            <p:stCondLst>
                              <p:cond delay="1200"/>
                            </p:stCondLst>
                            <p:childTnLst>
                              <p:par>
                                <p:cTn id="9" presetID="53" presetClass="entr" presetSubtype="0" fill="hold" grpId="0" nodeType="afterEffect">
                                  <p:stCondLst>
                                    <p:cond delay="700"/>
                                  </p:stCondLst>
                                  <p:childTnLst>
                                    <p:set>
                                      <p:cBhvr>
                                        <p:cTn id="10" dur="1" fill="hold">
                                          <p:stCondLst>
                                            <p:cond delay="0"/>
                                          </p:stCondLst>
                                        </p:cTn>
                                        <p:tgtEl>
                                          <p:spTgt spid="2129925"/>
                                        </p:tgtEl>
                                        <p:attrNameLst>
                                          <p:attrName>style.visibility</p:attrName>
                                        </p:attrNameLst>
                                      </p:cBhvr>
                                      <p:to>
                                        <p:strVal val="visible"/>
                                      </p:to>
                                    </p:set>
                                    <p:anim calcmode="lin" valueType="num">
                                      <p:cBhvr>
                                        <p:cTn id="11" dur="500" fill="hold"/>
                                        <p:tgtEl>
                                          <p:spTgt spid="2129925"/>
                                        </p:tgtEl>
                                        <p:attrNameLst>
                                          <p:attrName>ppt_w</p:attrName>
                                        </p:attrNameLst>
                                      </p:cBhvr>
                                      <p:tavLst>
                                        <p:tav tm="0">
                                          <p:val>
                                            <p:fltVal val="0"/>
                                          </p:val>
                                        </p:tav>
                                        <p:tav tm="100000">
                                          <p:val>
                                            <p:strVal val="#ppt_w"/>
                                          </p:val>
                                        </p:tav>
                                      </p:tavLst>
                                    </p:anim>
                                    <p:anim calcmode="lin" valueType="num">
                                      <p:cBhvr>
                                        <p:cTn id="12" dur="500" fill="hold"/>
                                        <p:tgtEl>
                                          <p:spTgt spid="2129925"/>
                                        </p:tgtEl>
                                        <p:attrNameLst>
                                          <p:attrName>ppt_h</p:attrName>
                                        </p:attrNameLst>
                                      </p:cBhvr>
                                      <p:tavLst>
                                        <p:tav tm="0">
                                          <p:val>
                                            <p:fltVal val="0"/>
                                          </p:val>
                                        </p:tav>
                                        <p:tav tm="100000">
                                          <p:val>
                                            <p:strVal val="#ppt_h"/>
                                          </p:val>
                                        </p:tav>
                                      </p:tavLst>
                                    </p:anim>
                                    <p:animEffect transition="in" filter="fade">
                                      <p:cBhvr>
                                        <p:cTn id="13" dur="500"/>
                                        <p:tgtEl>
                                          <p:spTgt spid="21299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29925" grpId="0" animBg="1"/>
      <p:bldP spid="2129926" grpId="0" animBg="1"/>
    </p:bldLst>
  </p:timing>
</p:sld>
</file>

<file path=ppt/slides/slide1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339"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14340"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14341"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7C3500F2-97B6-4DA1-8FAC-D7D5C6678FB4}" type="slidenum">
              <a:rPr lang="en-US" sz="900"/>
              <a:pPr algn="r" eaLnBrk="0" hangingPunct="0">
                <a:lnSpc>
                  <a:spcPct val="85000"/>
                </a:lnSpc>
                <a:spcBef>
                  <a:spcPct val="20000"/>
                </a:spcBef>
              </a:pPr>
              <a:t>122</a:t>
            </a:fld>
            <a:endParaRPr lang="en-US" sz="900"/>
          </a:p>
        </p:txBody>
      </p:sp>
      <p:sp>
        <p:nvSpPr>
          <p:cNvPr id="14342" name="Rectangle 2"/>
          <p:cNvSpPr>
            <a:spLocks noGrp="1" noChangeArrowheads="1"/>
          </p:cNvSpPr>
          <p:nvPr>
            <p:ph type="title" idx="4294967295"/>
          </p:nvPr>
        </p:nvSpPr>
        <p:spPr>
          <a:xfrm>
            <a:off x="507172" y="192088"/>
            <a:ext cx="6937237" cy="860425"/>
          </a:xfrm>
        </p:spPr>
        <p:txBody>
          <a:bodyPr/>
          <a:lstStyle/>
          <a:p>
            <a:r>
              <a:rPr lang="en-US" sz="2800" dirty="0" smtClean="0"/>
              <a:t>Private Sector Business Starts:</a:t>
            </a:r>
            <a:br>
              <a:rPr lang="en-US" sz="2800" dirty="0" smtClean="0"/>
            </a:br>
            <a:r>
              <a:rPr lang="en-US" sz="2800" dirty="0" smtClean="0"/>
              <a:t>1993:Q2 – 2013:Q4* As Strong </a:t>
            </a:r>
            <a:r>
              <a:rPr lang="en-US" sz="2800" dirty="0"/>
              <a:t>as Ever?</a:t>
            </a:r>
            <a:endParaRPr lang="en-US" sz="2800" dirty="0" smtClean="0"/>
          </a:p>
        </p:txBody>
      </p:sp>
      <p:graphicFrame>
        <p:nvGraphicFramePr>
          <p:cNvPr id="14338" name="Object 4"/>
          <p:cNvGraphicFramePr>
            <a:graphicFrameLocks noGrp="1"/>
          </p:cNvGraphicFramePr>
          <p:nvPr>
            <p:ph idx="4294967295"/>
            <p:extLst/>
          </p:nvPr>
        </p:nvGraphicFramePr>
        <p:xfrm>
          <a:off x="304800" y="1830389"/>
          <a:ext cx="8585200" cy="4459287"/>
        </p:xfrm>
        <a:graphic>
          <a:graphicData uri="http://schemas.openxmlformats.org/presentationml/2006/ole">
            <mc:AlternateContent xmlns:mc="http://schemas.openxmlformats.org/markup-compatibility/2006">
              <mc:Choice xmlns:v="urn:schemas-microsoft-com:vml" Requires="v">
                <p:oleObj spid="_x0000_s27985080" name="Chart" r:id="rId4" imgW="8582143" imgH="3971958" progId="MSGraph.Chart.8">
                  <p:embed followColorScheme="full"/>
                </p:oleObj>
              </mc:Choice>
              <mc:Fallback>
                <p:oleObj name="Chart" r:id="rId4" imgW="8582143" imgH="3971958" progId="MSGraph.Chart.8">
                  <p:embed followColorScheme="full"/>
                  <p:pic>
                    <p:nvPicPr>
                      <p:cNvPr id="0" name=""/>
                      <p:cNvPicPr>
                        <a:picLocks noGrp="1" noChangeArrowheads="1"/>
                      </p:cNvPicPr>
                      <p:nvPr/>
                    </p:nvPicPr>
                    <p:blipFill>
                      <a:blip r:embed="rId5"/>
                      <a:srcRect/>
                      <a:stretch>
                        <a:fillRect/>
                      </a:stretch>
                    </p:blipFill>
                    <p:spPr bwMode="auto">
                      <a:xfrm>
                        <a:off x="304800" y="1830389"/>
                        <a:ext cx="8585200" cy="44592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343" name="Rectangle 5"/>
          <p:cNvSpPr>
            <a:spLocks noChangeArrowheads="1"/>
          </p:cNvSpPr>
          <p:nvPr/>
        </p:nvSpPr>
        <p:spPr bwMode="auto">
          <a:xfrm>
            <a:off x="0" y="6245225"/>
            <a:ext cx="8731250" cy="61277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*Data posted Apr 29, 2014, the </a:t>
            </a:r>
            <a:r>
              <a:rPr lang="en-US" sz="1100" dirty="0"/>
              <a:t>latest available; a classification change in 2013:Q1 </a:t>
            </a:r>
            <a:r>
              <a:rPr lang="en-US" sz="1100" dirty="0" smtClean="0"/>
              <a:t>resulted in a report of 578,000 businesses started in that quarter. Seasonally </a:t>
            </a:r>
            <a:r>
              <a:rPr lang="en-US" sz="1100" dirty="0"/>
              <a:t>adjusted</a:t>
            </a:r>
            <a:r>
              <a:rPr lang="en-US" sz="1100" dirty="0" smtClean="0"/>
              <a:t>. **2014 number assumes 1</a:t>
            </a:r>
            <a:r>
              <a:rPr lang="en-US" sz="1100" baseline="30000" dirty="0" smtClean="0"/>
              <a:t>st</a:t>
            </a:r>
            <a:r>
              <a:rPr lang="en-US" sz="1100" dirty="0" smtClean="0"/>
              <a:t> quarter equaled average of other three quarters</a:t>
            </a:r>
            <a:endParaRPr lang="en-US" sz="1100" dirty="0"/>
          </a:p>
          <a:p>
            <a:pPr eaLnBrk="0" hangingPunct="0">
              <a:lnSpc>
                <a:spcPct val="85000"/>
              </a:lnSpc>
              <a:spcBef>
                <a:spcPct val="25000"/>
              </a:spcBef>
              <a:buClr>
                <a:schemeClr val="accent2"/>
              </a:buClr>
              <a:buFont typeface="Wingdings" pitchFamily="2" charset="2"/>
              <a:buNone/>
            </a:pPr>
            <a:r>
              <a:rPr lang="en-US" sz="1100" dirty="0"/>
              <a:t>Sources: Bureau of Labor Statistics, </a:t>
            </a:r>
            <a:r>
              <a:rPr lang="en-US" sz="1100" dirty="0">
                <a:hlinkClick r:id="rId6"/>
              </a:rPr>
              <a:t>http://www.bls.gov/news.release/cewbd.t08.htm</a:t>
            </a:r>
            <a:r>
              <a:rPr lang="en-US" sz="1100" dirty="0"/>
              <a:t>.  NBER (recession dates)</a:t>
            </a:r>
          </a:p>
        </p:txBody>
      </p:sp>
      <p:sp>
        <p:nvSpPr>
          <p:cNvPr id="14344" name="Rectangle 6"/>
          <p:cNvSpPr>
            <a:spLocks noChangeArrowheads="1"/>
          </p:cNvSpPr>
          <p:nvPr/>
        </p:nvSpPr>
        <p:spPr bwMode="black">
          <a:xfrm>
            <a:off x="85725" y="1397652"/>
            <a:ext cx="1377328" cy="221599"/>
          </a:xfrm>
          <a:prstGeom prst="rect">
            <a:avLst/>
          </a:prstGeom>
          <a:noFill/>
          <a:ln w="9525" algn="ctr">
            <a:noFill/>
            <a:miter lim="800000"/>
            <a:headEnd/>
            <a:tailEnd/>
          </a:ln>
        </p:spPr>
        <p:txBody>
          <a:bodyPr wrap="square" lIns="0" tIns="0" rIns="0" bIns="0">
            <a:spAutoFit/>
          </a:bodyPr>
          <a:lstStyle/>
          <a:p>
            <a:pPr defTabSz="114300" eaLnBrk="0" hangingPunct="0">
              <a:lnSpc>
                <a:spcPct val="90000"/>
              </a:lnSpc>
              <a:spcBef>
                <a:spcPct val="20000"/>
              </a:spcBef>
            </a:pPr>
            <a:r>
              <a:rPr lang="en-US" sz="1600" b="1" dirty="0" smtClean="0">
                <a:solidFill>
                  <a:srgbClr val="225A7A"/>
                </a:solidFill>
              </a:rPr>
              <a:t>Thousands</a:t>
            </a:r>
            <a:endParaRPr lang="en-US" sz="1600" b="1" dirty="0">
              <a:solidFill>
                <a:srgbClr val="225A7A"/>
              </a:solidFill>
            </a:endParaRPr>
          </a:p>
        </p:txBody>
      </p:sp>
      <p:sp>
        <p:nvSpPr>
          <p:cNvPr id="11" name="AutoShape 7"/>
          <p:cNvSpPr>
            <a:spLocks noChangeArrowheads="1"/>
          </p:cNvSpPr>
          <p:nvPr/>
        </p:nvSpPr>
        <p:spPr bwMode="blackWhite">
          <a:xfrm>
            <a:off x="1458913" y="1063625"/>
            <a:ext cx="1528763" cy="1689303"/>
          </a:xfrm>
          <a:prstGeom prst="wedgeRectCallout">
            <a:avLst>
              <a:gd name="adj1" fmla="val 49752"/>
              <a:gd name="adj2" fmla="val 2225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eaLnBrk="0" hangingPunct="0">
              <a:lnSpc>
                <a:spcPct val="90000"/>
              </a:lnSpc>
              <a:spcBef>
                <a:spcPct val="50000"/>
              </a:spcBef>
              <a:buClr>
                <a:schemeClr val="bg1"/>
              </a:buClr>
              <a:buFont typeface="Wingdings" pitchFamily="2" charset="2"/>
              <a:buNone/>
              <a:defRPr/>
            </a:pPr>
            <a:r>
              <a:rPr lang="en-US" sz="1300" b="1" u="sng" dirty="0">
                <a:solidFill>
                  <a:schemeClr val="bg1"/>
                </a:solidFill>
                <a:cs typeface="+mn-cs"/>
              </a:rPr>
              <a:t>Business Starts</a:t>
            </a:r>
            <a:r>
              <a:rPr lang="en-US" sz="1300" b="1" dirty="0">
                <a:solidFill>
                  <a:schemeClr val="bg1"/>
                </a:solidFill>
                <a:cs typeface="+mn-cs"/>
              </a:rPr>
              <a:t/>
            </a:r>
            <a:br>
              <a:rPr lang="en-US" sz="1300" b="1" dirty="0">
                <a:solidFill>
                  <a:schemeClr val="bg1"/>
                </a:solidFill>
                <a:cs typeface="+mn-cs"/>
              </a:rPr>
            </a:br>
            <a:r>
              <a:rPr lang="en-US" sz="1300" b="1" dirty="0">
                <a:solidFill>
                  <a:schemeClr val="bg1"/>
                </a:solidFill>
                <a:cs typeface="+mn-cs"/>
              </a:rPr>
              <a:t>2006:  861,000</a:t>
            </a:r>
            <a:br>
              <a:rPr lang="en-US" sz="1300" b="1" dirty="0">
                <a:solidFill>
                  <a:schemeClr val="bg1"/>
                </a:solidFill>
                <a:cs typeface="+mn-cs"/>
              </a:rPr>
            </a:br>
            <a:r>
              <a:rPr lang="en-US" sz="1300" b="1" dirty="0">
                <a:solidFill>
                  <a:schemeClr val="bg1"/>
                </a:solidFill>
                <a:cs typeface="+mn-cs"/>
              </a:rPr>
              <a:t>2007:  844,000</a:t>
            </a:r>
            <a:br>
              <a:rPr lang="en-US" sz="1300" b="1" dirty="0">
                <a:solidFill>
                  <a:schemeClr val="bg1"/>
                </a:solidFill>
                <a:cs typeface="+mn-cs"/>
              </a:rPr>
            </a:br>
            <a:r>
              <a:rPr lang="en-US" sz="1300" b="1" dirty="0">
                <a:solidFill>
                  <a:schemeClr val="bg1"/>
                </a:solidFill>
                <a:cs typeface="+mn-cs"/>
              </a:rPr>
              <a:t>2008:  787,000</a:t>
            </a:r>
            <a:br>
              <a:rPr lang="en-US" sz="1300" b="1" dirty="0">
                <a:solidFill>
                  <a:schemeClr val="bg1"/>
                </a:solidFill>
                <a:cs typeface="+mn-cs"/>
              </a:rPr>
            </a:br>
            <a:r>
              <a:rPr lang="en-US" sz="1300" b="1" dirty="0">
                <a:solidFill>
                  <a:schemeClr val="bg1"/>
                </a:solidFill>
                <a:cs typeface="+mn-cs"/>
              </a:rPr>
              <a:t>2009:  701,000 2010:  742,000 2011:  781,000</a:t>
            </a:r>
            <a:br>
              <a:rPr lang="en-US" sz="1300" b="1" dirty="0">
                <a:solidFill>
                  <a:schemeClr val="bg1"/>
                </a:solidFill>
                <a:cs typeface="+mn-cs"/>
              </a:rPr>
            </a:br>
            <a:r>
              <a:rPr lang="en-US" sz="1300" b="1" dirty="0">
                <a:solidFill>
                  <a:schemeClr val="bg1"/>
                </a:solidFill>
                <a:cs typeface="+mn-cs"/>
              </a:rPr>
              <a:t>2012:  </a:t>
            </a:r>
            <a:r>
              <a:rPr lang="en-US" sz="1300" b="1" dirty="0" smtClean="0">
                <a:solidFill>
                  <a:schemeClr val="bg1"/>
                </a:solidFill>
                <a:cs typeface="+mn-cs"/>
              </a:rPr>
              <a:t>800,000</a:t>
            </a:r>
            <a:br>
              <a:rPr lang="en-US" sz="1300" b="1" dirty="0" smtClean="0">
                <a:solidFill>
                  <a:schemeClr val="bg1"/>
                </a:solidFill>
                <a:cs typeface="+mn-cs"/>
              </a:rPr>
            </a:br>
            <a:r>
              <a:rPr lang="en-US" sz="1300" b="1" dirty="0" smtClean="0">
                <a:solidFill>
                  <a:schemeClr val="bg1"/>
                </a:solidFill>
                <a:cs typeface="+mn-cs"/>
              </a:rPr>
              <a:t>2013:  870,000**</a:t>
            </a:r>
            <a:endParaRPr lang="en-US" sz="1300" b="1" dirty="0">
              <a:solidFill>
                <a:schemeClr val="bg1"/>
              </a:solidFill>
              <a:cs typeface="+mn-cs"/>
            </a:endParaRPr>
          </a:p>
        </p:txBody>
      </p:sp>
      <p:sp>
        <p:nvSpPr>
          <p:cNvPr id="12" name="Date Placeholder 11"/>
          <p:cNvSpPr>
            <a:spLocks noGrp="1"/>
          </p:cNvSpPr>
          <p:nvPr>
            <p:ph type="dt" sz="quarter" idx="10"/>
          </p:nvPr>
        </p:nvSpPr>
        <p:spPr/>
        <p:txBody>
          <a:bodyPr/>
          <a:lstStyle/>
          <a:p>
            <a:pPr>
              <a:defRPr/>
            </a:pPr>
            <a:r>
              <a:rPr lang="en-US"/>
              <a:t>12/01/09 - 9pm</a:t>
            </a:r>
          </a:p>
        </p:txBody>
      </p:sp>
      <p:sp>
        <p:nvSpPr>
          <p:cNvPr id="13" name="Slide Number Placeholder 12"/>
          <p:cNvSpPr>
            <a:spLocks noGrp="1"/>
          </p:cNvSpPr>
          <p:nvPr>
            <p:ph type="sldNum" sz="quarter" idx="12"/>
          </p:nvPr>
        </p:nvSpPr>
        <p:spPr/>
        <p:txBody>
          <a:bodyPr/>
          <a:lstStyle/>
          <a:p>
            <a:pPr>
              <a:defRPr/>
            </a:pPr>
            <a:fld id="{1C948A6E-00B4-425A-8332-493DA8B986FC}" type="slidenum">
              <a:rPr lang="en-US" smtClean="0"/>
              <a:pPr>
                <a:defRPr/>
              </a:pPr>
              <a:t>122</a:t>
            </a:fld>
            <a:endParaRPr lang="en-US"/>
          </a:p>
        </p:txBody>
      </p:sp>
      <p:sp>
        <p:nvSpPr>
          <p:cNvPr id="14348" name="TextBox 13"/>
          <p:cNvSpPr txBox="1">
            <a:spLocks noChangeArrowheads="1"/>
          </p:cNvSpPr>
          <p:nvPr/>
        </p:nvSpPr>
        <p:spPr bwMode="auto">
          <a:xfrm>
            <a:off x="4124325" y="1101725"/>
            <a:ext cx="1933575" cy="307975"/>
          </a:xfrm>
          <a:prstGeom prst="rect">
            <a:avLst/>
          </a:prstGeom>
          <a:solidFill>
            <a:schemeClr val="accent2"/>
          </a:solidFill>
          <a:ln w="9525">
            <a:noFill/>
            <a:miter lim="800000"/>
            <a:headEnd/>
            <a:tailEnd/>
          </a:ln>
        </p:spPr>
        <p:txBody>
          <a:bodyPr>
            <a:spAutoFit/>
          </a:bodyPr>
          <a:lstStyle/>
          <a:p>
            <a:r>
              <a:rPr lang="en-US" sz="1400"/>
              <a:t>Recessions in orange</a:t>
            </a:r>
          </a:p>
        </p:txBody>
      </p:sp>
      <p:sp>
        <p:nvSpPr>
          <p:cNvPr id="14" name="AutoShape 38"/>
          <p:cNvSpPr>
            <a:spLocks noChangeArrowheads="1"/>
          </p:cNvSpPr>
          <p:nvPr/>
        </p:nvSpPr>
        <p:spPr bwMode="blackWhite">
          <a:xfrm>
            <a:off x="7374835" y="1101725"/>
            <a:ext cx="985976" cy="898526"/>
          </a:xfrm>
          <a:prstGeom prst="wedgeRectCallout">
            <a:avLst>
              <a:gd name="adj1" fmla="val 56323"/>
              <a:gd name="adj2" fmla="val 136574"/>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rPr>
              <a:t>2013:Q1 578,000 business starts*</a:t>
            </a:r>
            <a:endParaRPr lang="en-US" sz="1400" b="1" dirty="0">
              <a:solidFill>
                <a:schemeClr val="bg1"/>
              </a:solidFill>
            </a:endParaRPr>
          </a:p>
        </p:txBody>
      </p:sp>
    </p:spTree>
    <p:extLst>
      <p:ext uri="{BB962C8B-B14F-4D97-AF65-F5344CB8AC3E}">
        <p14:creationId xmlns:p14="http://schemas.microsoft.com/office/powerpoint/2010/main" val="274277603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11"/>
                                        </p:tgtEl>
                                        <p:attrNameLst>
                                          <p:attrName>style.visibility</p:attrName>
                                        </p:attrNameLst>
                                      </p:cBhvr>
                                      <p:to>
                                        <p:strVal val="visible"/>
                                      </p:to>
                                    </p:set>
                                    <p:animEffect transition="in" filter="wipe(right)">
                                      <p:cBhvr>
                                        <p:cTn id="7" dur="500"/>
                                        <p:tgtEl>
                                          <p:spTgt spid="11"/>
                                        </p:tgtEl>
                                      </p:cBhvr>
                                    </p:animEffect>
                                  </p:childTnLst>
                                </p:cTn>
                              </p:par>
                            </p:childTnLst>
                          </p:cTn>
                        </p:par>
                        <p:par>
                          <p:cTn id="8" fill="hold">
                            <p:stCondLst>
                              <p:cond delay="1200"/>
                            </p:stCondLst>
                            <p:childTnLst>
                              <p:par>
                                <p:cTn id="9" presetID="22" presetClass="entr" presetSubtype="8" fill="hold" grpId="0" nodeType="afterEffect">
                                  <p:stCondLst>
                                    <p:cond delay="500"/>
                                  </p:stCondLst>
                                  <p:childTnLst>
                                    <p:set>
                                      <p:cBhvr>
                                        <p:cTn id="10" dur="1" fill="hold">
                                          <p:stCondLst>
                                            <p:cond delay="0"/>
                                          </p:stCondLst>
                                        </p:cTn>
                                        <p:tgtEl>
                                          <p:spTgt spid="14"/>
                                        </p:tgtEl>
                                        <p:attrNameLst>
                                          <p:attrName>style.visibility</p:attrName>
                                        </p:attrNameLst>
                                      </p:cBhvr>
                                      <p:to>
                                        <p:strVal val="visible"/>
                                      </p:to>
                                    </p:set>
                                    <p:animEffect transition="in" filter="wipe(left)">
                                      <p:cBhvr>
                                        <p:cTn id="1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4" grpId="0" animBg="1"/>
    </p:bldLst>
  </p:timing>
</p:sld>
</file>

<file path=ppt/slides/slide1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74754" name="Object 3"/>
          <p:cNvGraphicFramePr>
            <a:graphicFrameLocks noGrp="1"/>
          </p:cNvGraphicFramePr>
          <p:nvPr>
            <p:ph idx="4294967295"/>
            <p:extLst>
              <p:ext uri="{D42A27DB-BD31-4B8C-83A1-F6EECF244321}">
                <p14:modId xmlns:p14="http://schemas.microsoft.com/office/powerpoint/2010/main" val="1980059995"/>
              </p:ext>
            </p:extLst>
          </p:nvPr>
        </p:nvGraphicFramePr>
        <p:xfrm>
          <a:off x="179388" y="1397000"/>
          <a:ext cx="8775700" cy="4087813"/>
        </p:xfrm>
        <a:graphic>
          <a:graphicData uri="http://schemas.openxmlformats.org/presentationml/2006/ole">
            <mc:AlternateContent xmlns:mc="http://schemas.openxmlformats.org/markup-compatibility/2006">
              <mc:Choice xmlns:v="urn:schemas-microsoft-com:vml" Requires="v">
                <p:oleObj spid="_x0000_s27986103" name="Chart" r:id="rId4" imgW="8581960" imgH="4114867" progId="MSGraph.Chart.8">
                  <p:embed followColorScheme="full"/>
                </p:oleObj>
              </mc:Choice>
              <mc:Fallback>
                <p:oleObj name="Chart" r:id="rId4" imgW="8581960" imgH="4114867" progId="MSGraph.Chart.8">
                  <p:embed followColorScheme="full"/>
                  <p:pic>
                    <p:nvPicPr>
                      <p:cNvPr id="0" name=""/>
                      <p:cNvPicPr preferRelativeResize="0">
                        <a:picLocks noChangeArrowheads="1"/>
                      </p:cNvPicPr>
                      <p:nvPr/>
                    </p:nvPicPr>
                    <p:blipFill>
                      <a:blip r:embed="rId5"/>
                      <a:srcRect/>
                      <a:stretch>
                        <a:fillRect/>
                      </a:stretch>
                    </p:blipFill>
                    <p:spPr bwMode="gray">
                      <a:xfrm>
                        <a:off x="179388" y="1397000"/>
                        <a:ext cx="8775700" cy="40878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Rectangle 2"/>
          <p:cNvSpPr txBox="1">
            <a:spLocks noChangeArrowheads="1"/>
          </p:cNvSpPr>
          <p:nvPr/>
        </p:nvSpPr>
        <p:spPr bwMode="black">
          <a:xfrm>
            <a:off x="342900" y="0"/>
            <a:ext cx="7400925" cy="860425"/>
          </a:xfrm>
          <a:prstGeom prst="rect">
            <a:avLst/>
          </a:prstGeom>
          <a:noFill/>
          <a:ln w="9525">
            <a:noFill/>
            <a:miter lim="800000"/>
            <a:headEnd/>
            <a:tailEnd/>
          </a:ln>
        </p:spPr>
        <p:txBody>
          <a:bodyPr lIns="45720" rIns="45720" anchor="ctr"/>
          <a:lstStyle/>
          <a:p>
            <a:pPr defTabSz="114300" eaLnBrk="0" hangingPunct="0">
              <a:lnSpc>
                <a:spcPct val="90000"/>
              </a:lnSpc>
              <a:defRPr/>
            </a:pPr>
            <a:r>
              <a:rPr lang="en-US" sz="3000" b="1" kern="0" dirty="0" smtClean="0">
                <a:solidFill>
                  <a:srgbClr val="225A7A"/>
                </a:solidFill>
                <a:ea typeface="+mj-ea"/>
                <a:cs typeface="+mj-cs"/>
              </a:rPr>
              <a:t>ISM Non-Manufacturing Index</a:t>
            </a:r>
          </a:p>
          <a:p>
            <a:pPr defTabSz="114300" eaLnBrk="0" hangingPunct="0">
              <a:lnSpc>
                <a:spcPct val="90000"/>
              </a:lnSpc>
              <a:defRPr/>
            </a:pPr>
            <a:r>
              <a:rPr lang="en-US" sz="3000" b="1" i="1" kern="0" dirty="0" smtClean="0">
                <a:solidFill>
                  <a:srgbClr val="225A7A"/>
                </a:solidFill>
                <a:ea typeface="+mj-ea"/>
                <a:cs typeface="+mj-cs"/>
              </a:rPr>
              <a:t>(Values &gt; 50 Indicate Expansion)</a:t>
            </a:r>
            <a:endParaRPr lang="en-US" sz="3000" b="1" i="1" kern="0" dirty="0">
              <a:solidFill>
                <a:srgbClr val="225A7A"/>
              </a:solidFill>
              <a:ea typeface="+mj-ea"/>
              <a:cs typeface="+mj-cs"/>
            </a:endParaRPr>
          </a:p>
        </p:txBody>
      </p:sp>
      <p:sp>
        <p:nvSpPr>
          <p:cNvPr id="74756" name="Rectangle 8"/>
          <p:cNvSpPr>
            <a:spLocks noChangeArrowheads="1"/>
          </p:cNvSpPr>
          <p:nvPr/>
        </p:nvSpPr>
        <p:spPr bwMode="black">
          <a:xfrm>
            <a:off x="347663" y="1200150"/>
            <a:ext cx="8221662" cy="221599"/>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January </a:t>
            </a:r>
            <a:r>
              <a:rPr lang="en-US" sz="1600" b="1" dirty="0" smtClean="0">
                <a:solidFill>
                  <a:srgbClr val="225A7A"/>
                </a:solidFill>
              </a:rPr>
              <a:t>2010 </a:t>
            </a:r>
            <a:r>
              <a:rPr lang="en-US" sz="1600" b="1" dirty="0">
                <a:solidFill>
                  <a:srgbClr val="225A7A"/>
                </a:solidFill>
              </a:rPr>
              <a:t>through </a:t>
            </a:r>
            <a:r>
              <a:rPr lang="en-US" sz="1600" b="1" dirty="0" smtClean="0">
                <a:solidFill>
                  <a:srgbClr val="225A7A"/>
                </a:solidFill>
              </a:rPr>
              <a:t>September 2014</a:t>
            </a:r>
            <a:endParaRPr lang="en-US" sz="1600" b="1" dirty="0">
              <a:solidFill>
                <a:srgbClr val="225A7A"/>
              </a:solidFill>
            </a:endParaRPr>
          </a:p>
        </p:txBody>
      </p:sp>
      <p:sp>
        <p:nvSpPr>
          <p:cNvPr id="10" name="Rectangle 7"/>
          <p:cNvSpPr>
            <a:spLocks noChangeArrowheads="1"/>
          </p:cNvSpPr>
          <p:nvPr/>
        </p:nvSpPr>
        <p:spPr bwMode="blackWhite">
          <a:xfrm>
            <a:off x="860239" y="5562600"/>
            <a:ext cx="7544174" cy="89217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Non-manufacturing industries have been expanding and adding jobs.  This trend is likely to continue through 2014. </a:t>
            </a:r>
            <a:endParaRPr lang="en-US" b="1" dirty="0">
              <a:solidFill>
                <a:srgbClr val="FFFFFF"/>
              </a:solidFill>
            </a:endParaRPr>
          </a:p>
        </p:txBody>
      </p:sp>
      <p:sp>
        <p:nvSpPr>
          <p:cNvPr id="74758" name="Rectangle 6"/>
          <p:cNvSpPr>
            <a:spLocks noChangeArrowheads="1"/>
          </p:cNvSpPr>
          <p:nvPr/>
        </p:nvSpPr>
        <p:spPr bwMode="auto">
          <a:xfrm>
            <a:off x="-201613" y="6615303"/>
            <a:ext cx="8942201" cy="282385"/>
          </a:xfrm>
          <a:prstGeom prst="rect">
            <a:avLst/>
          </a:prstGeom>
          <a:noFill/>
          <a:ln w="9525">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 </a:t>
            </a:r>
            <a:r>
              <a:rPr lang="en-US" sz="1100" dirty="0" smtClean="0"/>
              <a:t>Institute for Supply Management at </a:t>
            </a:r>
            <a:r>
              <a:rPr lang="en-US" sz="1100" dirty="0" smtClean="0">
                <a:hlinkClick r:id="rId6"/>
              </a:rPr>
              <a:t>http://www.ism.ws/ismreport/nonmfgrob.cfm</a:t>
            </a:r>
            <a:r>
              <a:rPr lang="en-US" sz="1100" dirty="0" smtClean="0"/>
              <a:t>; </a:t>
            </a:r>
            <a:r>
              <a:rPr lang="en-US" sz="1100" dirty="0"/>
              <a:t>Insurance Information </a:t>
            </a:r>
            <a:r>
              <a:rPr lang="en-US" sz="1100" dirty="0" smtClean="0"/>
              <a:t>Institute.</a:t>
            </a:r>
            <a:endParaRPr lang="en-US" sz="1100" dirty="0"/>
          </a:p>
        </p:txBody>
      </p:sp>
      <p:sp>
        <p:nvSpPr>
          <p:cNvPr id="12" name="AutoShape 5"/>
          <p:cNvSpPr>
            <a:spLocks noChangeArrowheads="1"/>
          </p:cNvSpPr>
          <p:nvPr/>
        </p:nvSpPr>
        <p:spPr bwMode="blackWhite">
          <a:xfrm>
            <a:off x="4357991" y="3754877"/>
            <a:ext cx="2946938" cy="857463"/>
          </a:xfrm>
          <a:prstGeom prst="wedgeRectCallout">
            <a:avLst>
              <a:gd name="adj1" fmla="val 96986"/>
              <a:gd name="adj2" fmla="val -96810"/>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Optimism among non-manufacturers has been generally increasing in 2014</a:t>
            </a:r>
            <a:endParaRPr lang="en-US" sz="1600" b="1" dirty="0">
              <a:solidFill>
                <a:schemeClr val="bg1"/>
              </a:solidFill>
            </a:endParaRPr>
          </a:p>
        </p:txBody>
      </p:sp>
      <p:sp>
        <p:nvSpPr>
          <p:cNvPr id="9" name="Date Placeholder 8"/>
          <p:cNvSpPr>
            <a:spLocks noGrp="1"/>
          </p:cNvSpPr>
          <p:nvPr>
            <p:ph type="dt" sz="half" idx="10"/>
          </p:nvPr>
        </p:nvSpPr>
        <p:spPr/>
        <p:txBody>
          <a:bodyPr/>
          <a:lstStyle/>
          <a:p>
            <a:pPr>
              <a:defRPr/>
            </a:pPr>
            <a:r>
              <a:rPr lang="en-US" smtClean="0"/>
              <a:t>12/01/09 - 9pm</a:t>
            </a:r>
            <a:endParaRPr lang="en-US"/>
          </a:p>
        </p:txBody>
      </p:sp>
      <p:sp>
        <p:nvSpPr>
          <p:cNvPr id="11" name="Slide Number Placeholder 10"/>
          <p:cNvSpPr>
            <a:spLocks noGrp="1"/>
          </p:cNvSpPr>
          <p:nvPr>
            <p:ph type="sldNum" sz="quarter" idx="12"/>
          </p:nvPr>
        </p:nvSpPr>
        <p:spPr/>
        <p:txBody>
          <a:bodyPr/>
          <a:lstStyle/>
          <a:p>
            <a:pPr>
              <a:defRPr/>
            </a:pPr>
            <a:fld id="{103D1549-189B-430A-BC2E-B6FA9183E25C}" type="slidenum">
              <a:rPr lang="en-US" smtClean="0"/>
              <a:pPr>
                <a:defRPr/>
              </a:pPr>
              <a:t>123</a:t>
            </a:fld>
            <a:endParaRPr lang="en-US"/>
          </a:p>
        </p:txBody>
      </p:sp>
    </p:spTree>
    <p:extLst>
      <p:ext uri="{BB962C8B-B14F-4D97-AF65-F5344CB8AC3E}">
        <p14:creationId xmlns:p14="http://schemas.microsoft.com/office/powerpoint/2010/main" val="360725102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childTnLst>
                                </p:cTn>
                              </p:par>
                            </p:childTnLst>
                          </p:cTn>
                        </p:par>
                        <p:par>
                          <p:cTn id="9" fill="hold">
                            <p:stCondLst>
                              <p:cond delay="1000"/>
                            </p:stCondLst>
                            <p:childTnLst>
                              <p:par>
                                <p:cTn id="10" presetID="22" presetClass="entr" presetSubtype="2" fill="hold" grpId="0" nodeType="after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right)">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Lst>
  </p:timing>
</p:sld>
</file>

<file path=ppt/slides/slide124.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167938" name="Rectangle 105"/>
          <p:cNvSpPr>
            <a:spLocks noGrp="1" noChangeArrowheads="1"/>
          </p:cNvSpPr>
          <p:nvPr>
            <p:ph type="dt" sz="quarter" idx="10"/>
          </p:nvPr>
        </p:nvSpPr>
        <p:spPr/>
        <p:txBody>
          <a:bodyPr/>
          <a:lstStyle/>
          <a:p>
            <a:pPr>
              <a:defRPr/>
            </a:pPr>
            <a:r>
              <a:rPr lang="en-US" smtClean="0"/>
              <a:t>12/01/09 - 9pm</a:t>
            </a:r>
          </a:p>
        </p:txBody>
      </p:sp>
      <p:sp>
        <p:nvSpPr>
          <p:cNvPr id="167940" name="Rectangle 110"/>
          <p:cNvSpPr>
            <a:spLocks noGrp="1" noChangeArrowheads="1"/>
          </p:cNvSpPr>
          <p:nvPr>
            <p:ph type="sldNum" sz="quarter" idx="12"/>
          </p:nvPr>
        </p:nvSpPr>
        <p:spPr/>
        <p:txBody>
          <a:bodyPr/>
          <a:lstStyle/>
          <a:p>
            <a:pPr>
              <a:defRPr/>
            </a:pPr>
            <a:fld id="{6D036CE7-FA77-4EF8-9AD2-54EB57285A32}" type="slidenum">
              <a:rPr lang="en-US" smtClean="0"/>
              <a:pPr>
                <a:defRPr/>
              </a:pPr>
              <a:t>124</a:t>
            </a:fld>
            <a:endParaRPr lang="en-US" smtClean="0"/>
          </a:p>
        </p:txBody>
      </p:sp>
      <p:sp>
        <p:nvSpPr>
          <p:cNvPr id="153605" name="Rectangle 2"/>
          <p:cNvSpPr>
            <a:spLocks noGrp="1" noChangeArrowheads="1"/>
          </p:cNvSpPr>
          <p:nvPr>
            <p:ph type="title"/>
          </p:nvPr>
        </p:nvSpPr>
        <p:spPr/>
        <p:txBody>
          <a:bodyPr/>
          <a:lstStyle/>
          <a:p>
            <a:r>
              <a:rPr lang="en-US" dirty="0" smtClean="0"/>
              <a:t>12 Industries for the Next 10 Years: Insurance Solutions Needed</a:t>
            </a:r>
          </a:p>
        </p:txBody>
      </p:sp>
      <p:sp>
        <p:nvSpPr>
          <p:cNvPr id="1960963" name="Rectangle 3"/>
          <p:cNvSpPr>
            <a:spLocks noChangeArrowheads="1"/>
          </p:cNvSpPr>
          <p:nvPr/>
        </p:nvSpPr>
        <p:spPr bwMode="blackWhite">
          <a:xfrm>
            <a:off x="1879600" y="5943600"/>
            <a:ext cx="5384800" cy="376238"/>
          </a:xfrm>
          <a:prstGeom prst="rect">
            <a:avLst/>
          </a:prstGeom>
          <a:gradFill rotWithShape="1">
            <a:gsLst>
              <a:gs pos="0">
                <a:schemeClr val="accent1"/>
              </a:gs>
              <a:gs pos="100000">
                <a:schemeClr val="accent1">
                  <a:gamma/>
                  <a:shade val="66275"/>
                  <a:invGamma/>
                </a:schemeClr>
              </a:gs>
            </a:gsLst>
            <a:lin ang="5400000" scaled="1"/>
          </a:gradFill>
          <a:ln w="12700" algn="ctr">
            <a:solidFill>
              <a:schemeClr val="accent1"/>
            </a:solidFill>
            <a:miter lim="800000"/>
            <a:headEnd/>
            <a:tailEnd/>
          </a:ln>
          <a:effectLst/>
        </p:spPr>
        <p:txBody>
          <a:bodyPr wrap="none" bIns="64008" anchor="ctr"/>
          <a:lstStyle/>
          <a:p>
            <a:pPr algn="ctr">
              <a:lnSpc>
                <a:spcPct val="95000"/>
              </a:lnSpc>
              <a:spcBef>
                <a:spcPct val="25000"/>
              </a:spcBef>
              <a:defRPr/>
            </a:pPr>
            <a:r>
              <a:rPr lang="en-US" sz="2000" b="1" dirty="0" smtClean="0">
                <a:solidFill>
                  <a:schemeClr val="bg1"/>
                </a:solidFill>
              </a:rPr>
              <a:t>Export-Oriented Industries</a:t>
            </a:r>
          </a:p>
        </p:txBody>
      </p:sp>
      <p:sp>
        <p:nvSpPr>
          <p:cNvPr id="1960964" name="Rectangle 4"/>
          <p:cNvSpPr>
            <a:spLocks noChangeArrowheads="1"/>
          </p:cNvSpPr>
          <p:nvPr/>
        </p:nvSpPr>
        <p:spPr bwMode="blackWhite">
          <a:xfrm>
            <a:off x="1879600" y="1731963"/>
            <a:ext cx="5384800" cy="376237"/>
          </a:xfrm>
          <a:prstGeom prst="rect">
            <a:avLst/>
          </a:prstGeom>
          <a:gradFill rotWithShape="1">
            <a:gsLst>
              <a:gs pos="0">
                <a:schemeClr val="accent1"/>
              </a:gs>
              <a:gs pos="100000">
                <a:schemeClr val="accent1">
                  <a:gamma/>
                  <a:shade val="66275"/>
                  <a:invGamma/>
                </a:schemeClr>
              </a:gs>
            </a:gsLst>
            <a:lin ang="5400000" scaled="1"/>
          </a:gradFill>
          <a:ln w="12700" algn="ctr">
            <a:solidFill>
              <a:schemeClr val="accent1"/>
            </a:solidFill>
            <a:miter lim="800000"/>
            <a:headEnd/>
            <a:tailEnd/>
          </a:ln>
          <a:effectLst/>
        </p:spPr>
        <p:txBody>
          <a:bodyPr wrap="none" bIns="64008" anchor="ctr"/>
          <a:lstStyle/>
          <a:p>
            <a:pPr algn="ctr">
              <a:lnSpc>
                <a:spcPct val="95000"/>
              </a:lnSpc>
              <a:spcBef>
                <a:spcPct val="25000"/>
              </a:spcBef>
              <a:defRPr/>
            </a:pPr>
            <a:r>
              <a:rPr lang="en-US" sz="2000" b="1" dirty="0">
                <a:solidFill>
                  <a:schemeClr val="bg1"/>
                </a:solidFill>
                <a:cs typeface="+mn-cs"/>
              </a:rPr>
              <a:t>Health Sciences</a:t>
            </a:r>
          </a:p>
        </p:txBody>
      </p:sp>
      <p:sp>
        <p:nvSpPr>
          <p:cNvPr id="1960965" name="Rectangle 5"/>
          <p:cNvSpPr>
            <a:spLocks noChangeArrowheads="1"/>
          </p:cNvSpPr>
          <p:nvPr/>
        </p:nvSpPr>
        <p:spPr bwMode="blackWhite">
          <a:xfrm>
            <a:off x="1879600" y="1258888"/>
            <a:ext cx="5384800" cy="376237"/>
          </a:xfrm>
          <a:prstGeom prst="rect">
            <a:avLst/>
          </a:prstGeom>
          <a:gradFill rotWithShape="1">
            <a:gsLst>
              <a:gs pos="0">
                <a:schemeClr val="accent1"/>
              </a:gs>
              <a:gs pos="100000">
                <a:schemeClr val="accent1">
                  <a:gamma/>
                  <a:shade val="66275"/>
                  <a:invGamma/>
                </a:schemeClr>
              </a:gs>
            </a:gsLst>
            <a:lin ang="5400000" scaled="1"/>
          </a:gradFill>
          <a:ln w="12700" algn="ctr">
            <a:solidFill>
              <a:schemeClr val="accent1"/>
            </a:solidFill>
            <a:miter lim="800000"/>
            <a:headEnd/>
            <a:tailEnd/>
          </a:ln>
          <a:effectLst/>
        </p:spPr>
        <p:txBody>
          <a:bodyPr wrap="none" bIns="64008" anchor="ctr"/>
          <a:lstStyle/>
          <a:p>
            <a:pPr algn="ctr">
              <a:lnSpc>
                <a:spcPct val="95000"/>
              </a:lnSpc>
              <a:spcBef>
                <a:spcPct val="25000"/>
              </a:spcBef>
              <a:defRPr/>
            </a:pPr>
            <a:r>
              <a:rPr lang="en-US" sz="2000" b="1">
                <a:solidFill>
                  <a:schemeClr val="bg1"/>
                </a:solidFill>
                <a:cs typeface="+mn-cs"/>
              </a:rPr>
              <a:t>Health Care</a:t>
            </a:r>
          </a:p>
        </p:txBody>
      </p:sp>
      <p:sp>
        <p:nvSpPr>
          <p:cNvPr id="1960966" name="Rectangle 6"/>
          <p:cNvSpPr>
            <a:spLocks noChangeArrowheads="1"/>
          </p:cNvSpPr>
          <p:nvPr/>
        </p:nvSpPr>
        <p:spPr bwMode="blackWhite">
          <a:xfrm>
            <a:off x="1879600" y="2211388"/>
            <a:ext cx="5384800" cy="376237"/>
          </a:xfrm>
          <a:prstGeom prst="rect">
            <a:avLst/>
          </a:prstGeom>
          <a:gradFill rotWithShape="1">
            <a:gsLst>
              <a:gs pos="0">
                <a:schemeClr val="accent1"/>
              </a:gs>
              <a:gs pos="100000">
                <a:schemeClr val="accent1">
                  <a:gamma/>
                  <a:shade val="66275"/>
                  <a:invGamma/>
                </a:schemeClr>
              </a:gs>
            </a:gsLst>
            <a:lin ang="5400000" scaled="1"/>
          </a:gradFill>
          <a:ln w="12700" algn="ctr">
            <a:solidFill>
              <a:schemeClr val="accent1"/>
            </a:solidFill>
            <a:miter lim="800000"/>
            <a:headEnd/>
            <a:tailEnd/>
          </a:ln>
          <a:effectLst/>
        </p:spPr>
        <p:txBody>
          <a:bodyPr wrap="none" bIns="64008" anchor="ctr"/>
          <a:lstStyle/>
          <a:p>
            <a:pPr algn="ctr">
              <a:lnSpc>
                <a:spcPct val="95000"/>
              </a:lnSpc>
              <a:spcBef>
                <a:spcPct val="25000"/>
              </a:spcBef>
              <a:defRPr/>
            </a:pPr>
            <a:r>
              <a:rPr lang="en-US" sz="2000" b="1">
                <a:solidFill>
                  <a:schemeClr val="bg1"/>
                </a:solidFill>
                <a:cs typeface="+mn-cs"/>
              </a:rPr>
              <a:t>Energy (Traditional)</a:t>
            </a:r>
          </a:p>
        </p:txBody>
      </p:sp>
      <p:sp>
        <p:nvSpPr>
          <p:cNvPr id="1960967" name="Rectangle 7"/>
          <p:cNvSpPr>
            <a:spLocks noChangeArrowheads="1"/>
          </p:cNvSpPr>
          <p:nvPr/>
        </p:nvSpPr>
        <p:spPr bwMode="blackWhite">
          <a:xfrm>
            <a:off x="1879600" y="2679700"/>
            <a:ext cx="5384800" cy="376238"/>
          </a:xfrm>
          <a:prstGeom prst="rect">
            <a:avLst/>
          </a:prstGeom>
          <a:gradFill rotWithShape="1">
            <a:gsLst>
              <a:gs pos="0">
                <a:schemeClr val="accent1"/>
              </a:gs>
              <a:gs pos="100000">
                <a:schemeClr val="accent1">
                  <a:gamma/>
                  <a:shade val="66275"/>
                  <a:invGamma/>
                </a:schemeClr>
              </a:gs>
            </a:gsLst>
            <a:lin ang="5400000" scaled="1"/>
          </a:gradFill>
          <a:ln w="12700" algn="ctr">
            <a:solidFill>
              <a:schemeClr val="accent1"/>
            </a:solidFill>
            <a:miter lim="800000"/>
            <a:headEnd/>
            <a:tailEnd/>
          </a:ln>
          <a:effectLst/>
        </p:spPr>
        <p:txBody>
          <a:bodyPr wrap="none" bIns="64008" anchor="ctr"/>
          <a:lstStyle/>
          <a:p>
            <a:pPr algn="ctr">
              <a:lnSpc>
                <a:spcPct val="95000"/>
              </a:lnSpc>
              <a:spcBef>
                <a:spcPct val="25000"/>
              </a:spcBef>
              <a:defRPr/>
            </a:pPr>
            <a:r>
              <a:rPr lang="en-US" sz="2000" b="1">
                <a:solidFill>
                  <a:schemeClr val="bg1"/>
                </a:solidFill>
                <a:cs typeface="+mn-cs"/>
              </a:rPr>
              <a:t>Alternative Energy</a:t>
            </a:r>
          </a:p>
        </p:txBody>
      </p:sp>
      <p:sp>
        <p:nvSpPr>
          <p:cNvPr id="1960968" name="Rectangle 8"/>
          <p:cNvSpPr>
            <a:spLocks noChangeArrowheads="1"/>
          </p:cNvSpPr>
          <p:nvPr/>
        </p:nvSpPr>
        <p:spPr bwMode="blackWhite">
          <a:xfrm>
            <a:off x="1879600" y="3136900"/>
            <a:ext cx="5384800" cy="376238"/>
          </a:xfrm>
          <a:prstGeom prst="rect">
            <a:avLst/>
          </a:prstGeom>
          <a:gradFill rotWithShape="1">
            <a:gsLst>
              <a:gs pos="0">
                <a:schemeClr val="accent1"/>
              </a:gs>
              <a:gs pos="100000">
                <a:schemeClr val="accent1">
                  <a:gamma/>
                  <a:shade val="66275"/>
                  <a:invGamma/>
                </a:schemeClr>
              </a:gs>
            </a:gsLst>
            <a:lin ang="5400000" scaled="1"/>
          </a:gradFill>
          <a:ln w="12700" algn="ctr">
            <a:solidFill>
              <a:schemeClr val="accent1"/>
            </a:solidFill>
            <a:miter lim="800000"/>
            <a:headEnd/>
            <a:tailEnd/>
          </a:ln>
          <a:effectLst/>
        </p:spPr>
        <p:txBody>
          <a:bodyPr wrap="none" bIns="64008" anchor="ctr"/>
          <a:lstStyle/>
          <a:p>
            <a:pPr algn="ctr">
              <a:lnSpc>
                <a:spcPct val="95000"/>
              </a:lnSpc>
              <a:spcBef>
                <a:spcPct val="25000"/>
              </a:spcBef>
              <a:defRPr/>
            </a:pPr>
            <a:r>
              <a:rPr lang="en-US" sz="2000" b="1" dirty="0" smtClean="0">
                <a:solidFill>
                  <a:schemeClr val="bg1"/>
                </a:solidFill>
                <a:cs typeface="+mn-cs"/>
              </a:rPr>
              <a:t>Petrochemical</a:t>
            </a:r>
            <a:endParaRPr lang="en-US" sz="2000" b="1" dirty="0">
              <a:solidFill>
                <a:schemeClr val="bg1"/>
              </a:solidFill>
              <a:cs typeface="+mn-cs"/>
            </a:endParaRPr>
          </a:p>
        </p:txBody>
      </p:sp>
      <p:sp>
        <p:nvSpPr>
          <p:cNvPr id="1960969" name="Rectangle 9"/>
          <p:cNvSpPr>
            <a:spLocks noChangeArrowheads="1"/>
          </p:cNvSpPr>
          <p:nvPr/>
        </p:nvSpPr>
        <p:spPr bwMode="blackWhite">
          <a:xfrm>
            <a:off x="1879600" y="3590925"/>
            <a:ext cx="5384800" cy="376238"/>
          </a:xfrm>
          <a:prstGeom prst="rect">
            <a:avLst/>
          </a:prstGeom>
          <a:gradFill rotWithShape="1">
            <a:gsLst>
              <a:gs pos="0">
                <a:schemeClr val="accent1"/>
              </a:gs>
              <a:gs pos="100000">
                <a:schemeClr val="accent1">
                  <a:gamma/>
                  <a:shade val="66275"/>
                  <a:invGamma/>
                </a:schemeClr>
              </a:gs>
            </a:gsLst>
            <a:lin ang="5400000" scaled="1"/>
          </a:gradFill>
          <a:ln w="12700" algn="ctr">
            <a:solidFill>
              <a:schemeClr val="accent1"/>
            </a:solidFill>
            <a:miter lim="800000"/>
            <a:headEnd/>
            <a:tailEnd/>
          </a:ln>
          <a:effectLst/>
        </p:spPr>
        <p:txBody>
          <a:bodyPr wrap="none" bIns="64008" anchor="ctr"/>
          <a:lstStyle/>
          <a:p>
            <a:pPr algn="ctr">
              <a:lnSpc>
                <a:spcPct val="95000"/>
              </a:lnSpc>
              <a:spcBef>
                <a:spcPct val="25000"/>
              </a:spcBef>
              <a:defRPr/>
            </a:pPr>
            <a:r>
              <a:rPr lang="en-US" sz="2000" b="1" dirty="0" smtClean="0">
                <a:solidFill>
                  <a:schemeClr val="bg1"/>
                </a:solidFill>
                <a:cs typeface="+mn-cs"/>
              </a:rPr>
              <a:t>Agriculture</a:t>
            </a:r>
            <a:endParaRPr lang="en-US" sz="2000" b="1" dirty="0">
              <a:solidFill>
                <a:schemeClr val="bg1"/>
              </a:solidFill>
              <a:cs typeface="+mn-cs"/>
            </a:endParaRPr>
          </a:p>
        </p:txBody>
      </p:sp>
      <p:sp>
        <p:nvSpPr>
          <p:cNvPr id="1960970" name="Rectangle 10"/>
          <p:cNvSpPr>
            <a:spLocks noChangeArrowheads="1"/>
          </p:cNvSpPr>
          <p:nvPr/>
        </p:nvSpPr>
        <p:spPr bwMode="blackWhite">
          <a:xfrm>
            <a:off x="1919941" y="4059238"/>
            <a:ext cx="5384800" cy="376237"/>
          </a:xfrm>
          <a:prstGeom prst="rect">
            <a:avLst/>
          </a:prstGeom>
          <a:gradFill rotWithShape="1">
            <a:gsLst>
              <a:gs pos="0">
                <a:schemeClr val="accent1"/>
              </a:gs>
              <a:gs pos="100000">
                <a:schemeClr val="accent1">
                  <a:gamma/>
                  <a:shade val="66275"/>
                  <a:invGamma/>
                </a:schemeClr>
              </a:gs>
            </a:gsLst>
            <a:lin ang="5400000" scaled="1"/>
          </a:gradFill>
          <a:ln w="12700" algn="ctr">
            <a:solidFill>
              <a:schemeClr val="accent1"/>
            </a:solidFill>
            <a:miter lim="800000"/>
            <a:headEnd/>
            <a:tailEnd/>
          </a:ln>
          <a:effectLst/>
        </p:spPr>
        <p:txBody>
          <a:bodyPr wrap="none" bIns="64008" anchor="ctr"/>
          <a:lstStyle/>
          <a:p>
            <a:pPr algn="ctr">
              <a:lnSpc>
                <a:spcPct val="95000"/>
              </a:lnSpc>
              <a:spcBef>
                <a:spcPct val="25000"/>
              </a:spcBef>
              <a:defRPr/>
            </a:pPr>
            <a:r>
              <a:rPr lang="en-US" sz="2000" b="1" dirty="0" smtClean="0">
                <a:solidFill>
                  <a:schemeClr val="bg1"/>
                </a:solidFill>
              </a:rPr>
              <a:t>Natural Resources</a:t>
            </a:r>
            <a:endParaRPr lang="en-US" sz="2000" b="1" dirty="0">
              <a:solidFill>
                <a:schemeClr val="bg1"/>
              </a:solidFill>
              <a:cs typeface="+mn-cs"/>
            </a:endParaRPr>
          </a:p>
        </p:txBody>
      </p:sp>
      <p:sp>
        <p:nvSpPr>
          <p:cNvPr id="1960971" name="Rectangle 11"/>
          <p:cNvSpPr>
            <a:spLocks noChangeArrowheads="1"/>
          </p:cNvSpPr>
          <p:nvPr/>
        </p:nvSpPr>
        <p:spPr bwMode="blackWhite">
          <a:xfrm>
            <a:off x="1879600" y="4527550"/>
            <a:ext cx="5384800" cy="376238"/>
          </a:xfrm>
          <a:prstGeom prst="rect">
            <a:avLst/>
          </a:prstGeom>
          <a:gradFill rotWithShape="1">
            <a:gsLst>
              <a:gs pos="0">
                <a:schemeClr val="accent1"/>
              </a:gs>
              <a:gs pos="100000">
                <a:schemeClr val="accent1">
                  <a:gamma/>
                  <a:shade val="66275"/>
                  <a:invGamma/>
                </a:schemeClr>
              </a:gs>
            </a:gsLst>
            <a:lin ang="5400000" scaled="1"/>
          </a:gradFill>
          <a:ln w="12700" algn="ctr">
            <a:solidFill>
              <a:schemeClr val="accent1"/>
            </a:solidFill>
            <a:miter lim="800000"/>
            <a:headEnd/>
            <a:tailEnd/>
          </a:ln>
          <a:effectLst/>
        </p:spPr>
        <p:txBody>
          <a:bodyPr wrap="none" bIns="64008" anchor="ctr"/>
          <a:lstStyle/>
          <a:p>
            <a:pPr algn="ctr">
              <a:lnSpc>
                <a:spcPct val="95000"/>
              </a:lnSpc>
              <a:spcBef>
                <a:spcPct val="25000"/>
              </a:spcBef>
              <a:defRPr/>
            </a:pPr>
            <a:r>
              <a:rPr lang="en-US" sz="2000" b="1" dirty="0">
                <a:solidFill>
                  <a:schemeClr val="bg1"/>
                </a:solidFill>
                <a:cs typeface="+mn-cs"/>
              </a:rPr>
              <a:t>Technology (incl. Biotechnology)</a:t>
            </a:r>
          </a:p>
        </p:txBody>
      </p:sp>
      <p:sp>
        <p:nvSpPr>
          <p:cNvPr id="1960972" name="Rectangle 12"/>
          <p:cNvSpPr>
            <a:spLocks noChangeArrowheads="1"/>
          </p:cNvSpPr>
          <p:nvPr/>
        </p:nvSpPr>
        <p:spPr bwMode="blackWhite">
          <a:xfrm>
            <a:off x="1879600" y="5010150"/>
            <a:ext cx="5384800" cy="376238"/>
          </a:xfrm>
          <a:prstGeom prst="rect">
            <a:avLst/>
          </a:prstGeom>
          <a:gradFill rotWithShape="1">
            <a:gsLst>
              <a:gs pos="0">
                <a:schemeClr val="accent1"/>
              </a:gs>
              <a:gs pos="100000">
                <a:schemeClr val="accent1">
                  <a:gamma/>
                  <a:shade val="66275"/>
                  <a:invGamma/>
                </a:schemeClr>
              </a:gs>
            </a:gsLst>
            <a:lin ang="5400000" scaled="1"/>
          </a:gradFill>
          <a:ln w="12700" algn="ctr">
            <a:solidFill>
              <a:schemeClr val="accent1"/>
            </a:solidFill>
            <a:miter lim="800000"/>
            <a:headEnd/>
            <a:tailEnd/>
          </a:ln>
          <a:effectLst/>
        </p:spPr>
        <p:txBody>
          <a:bodyPr wrap="none" bIns="64008" anchor="ctr"/>
          <a:lstStyle/>
          <a:p>
            <a:pPr algn="ctr">
              <a:lnSpc>
                <a:spcPct val="95000"/>
              </a:lnSpc>
              <a:spcBef>
                <a:spcPct val="25000"/>
              </a:spcBef>
              <a:defRPr/>
            </a:pPr>
            <a:r>
              <a:rPr lang="en-US" sz="2000" b="1" dirty="0">
                <a:solidFill>
                  <a:schemeClr val="bg1"/>
                </a:solidFill>
                <a:cs typeface="+mn-cs"/>
              </a:rPr>
              <a:t>Light Manufacturing</a:t>
            </a:r>
          </a:p>
        </p:txBody>
      </p:sp>
      <p:sp>
        <p:nvSpPr>
          <p:cNvPr id="1960973" name="Rectangle 13"/>
          <p:cNvSpPr>
            <a:spLocks noChangeArrowheads="1"/>
          </p:cNvSpPr>
          <p:nvPr/>
        </p:nvSpPr>
        <p:spPr bwMode="blackWhite">
          <a:xfrm>
            <a:off x="1879600" y="5480050"/>
            <a:ext cx="5384800" cy="376238"/>
          </a:xfrm>
          <a:prstGeom prst="rect">
            <a:avLst/>
          </a:prstGeom>
          <a:gradFill rotWithShape="1">
            <a:gsLst>
              <a:gs pos="0">
                <a:schemeClr val="accent1"/>
              </a:gs>
              <a:gs pos="100000">
                <a:schemeClr val="accent1">
                  <a:gamma/>
                  <a:shade val="66275"/>
                  <a:invGamma/>
                </a:schemeClr>
              </a:gs>
            </a:gsLst>
            <a:lin ang="5400000" scaled="1"/>
          </a:gradFill>
          <a:ln w="12700" algn="ctr">
            <a:solidFill>
              <a:schemeClr val="accent1"/>
            </a:solidFill>
            <a:miter lim="800000"/>
            <a:headEnd/>
            <a:tailEnd/>
          </a:ln>
          <a:effectLst/>
        </p:spPr>
        <p:txBody>
          <a:bodyPr wrap="none" bIns="64008" anchor="ctr"/>
          <a:lstStyle/>
          <a:p>
            <a:pPr algn="ctr">
              <a:lnSpc>
                <a:spcPct val="95000"/>
              </a:lnSpc>
              <a:spcBef>
                <a:spcPct val="25000"/>
              </a:spcBef>
              <a:defRPr/>
            </a:pPr>
            <a:r>
              <a:rPr lang="en-US" sz="2000" b="1" dirty="0" err="1" smtClean="0">
                <a:solidFill>
                  <a:schemeClr val="bg1"/>
                </a:solidFill>
                <a:cs typeface="+mn-cs"/>
              </a:rPr>
              <a:t>Insourced</a:t>
            </a:r>
            <a:r>
              <a:rPr lang="en-US" sz="2000" b="1" dirty="0" smtClean="0">
                <a:solidFill>
                  <a:schemeClr val="bg1"/>
                </a:solidFill>
                <a:cs typeface="+mn-cs"/>
              </a:rPr>
              <a:t> Manufacturing</a:t>
            </a:r>
            <a:endParaRPr lang="en-US" sz="2000" b="1" dirty="0">
              <a:solidFill>
                <a:schemeClr val="bg1"/>
              </a:solidFill>
              <a:cs typeface="+mn-cs"/>
            </a:endParaRPr>
          </a:p>
        </p:txBody>
      </p:sp>
      <p:sp>
        <p:nvSpPr>
          <p:cNvPr id="17" name="AutoShape 7"/>
          <p:cNvSpPr>
            <a:spLocks noChangeArrowheads="1"/>
          </p:cNvSpPr>
          <p:nvPr/>
        </p:nvSpPr>
        <p:spPr bwMode="blackWhite">
          <a:xfrm>
            <a:off x="7531100" y="2446337"/>
            <a:ext cx="1420813" cy="2448391"/>
          </a:xfrm>
          <a:prstGeom prst="wedgeRectCallout">
            <a:avLst>
              <a:gd name="adj1" fmla="val -59218"/>
              <a:gd name="adj2" fmla="val -89486"/>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cs typeface="+mn-cs"/>
              </a:rPr>
              <a:t>Many industries are poised for growth, </a:t>
            </a:r>
            <a:r>
              <a:rPr lang="en-US" sz="1400" b="1" dirty="0" smtClean="0">
                <a:cs typeface="+mn-cs"/>
              </a:rPr>
              <a:t>though insurers’ ability to capitalize on these industries varies widely</a:t>
            </a:r>
            <a:endParaRPr lang="en-US" sz="1400" b="1" dirty="0">
              <a:cs typeface="+mn-cs"/>
            </a:endParaRPr>
          </a:p>
        </p:txBody>
      </p:sp>
      <p:sp>
        <p:nvSpPr>
          <p:cNvPr id="18" name="Rectangle 3"/>
          <p:cNvSpPr>
            <a:spLocks noChangeArrowheads="1"/>
          </p:cNvSpPr>
          <p:nvPr/>
        </p:nvSpPr>
        <p:spPr bwMode="blackWhite">
          <a:xfrm>
            <a:off x="1870636" y="6391834"/>
            <a:ext cx="5384800" cy="376238"/>
          </a:xfrm>
          <a:prstGeom prst="rect">
            <a:avLst/>
          </a:prstGeom>
          <a:gradFill rotWithShape="1">
            <a:gsLst>
              <a:gs pos="0">
                <a:schemeClr val="accent1"/>
              </a:gs>
              <a:gs pos="100000">
                <a:schemeClr val="accent1">
                  <a:gamma/>
                  <a:shade val="66275"/>
                  <a:invGamma/>
                </a:schemeClr>
              </a:gs>
            </a:gsLst>
            <a:lin ang="5400000" scaled="1"/>
          </a:gradFill>
          <a:ln w="12700" algn="ctr">
            <a:solidFill>
              <a:schemeClr val="accent1"/>
            </a:solidFill>
            <a:miter lim="800000"/>
            <a:headEnd/>
            <a:tailEnd/>
          </a:ln>
          <a:effectLst/>
        </p:spPr>
        <p:txBody>
          <a:bodyPr wrap="none" bIns="64008" anchor="ctr"/>
          <a:lstStyle/>
          <a:p>
            <a:pPr algn="ctr">
              <a:lnSpc>
                <a:spcPct val="95000"/>
              </a:lnSpc>
              <a:spcBef>
                <a:spcPct val="25000"/>
              </a:spcBef>
              <a:defRPr/>
            </a:pPr>
            <a:r>
              <a:rPr lang="en-US" sz="2000" b="1" dirty="0">
                <a:solidFill>
                  <a:schemeClr val="bg1"/>
                </a:solidFill>
                <a:cs typeface="+mn-cs"/>
              </a:rPr>
              <a:t>Shipping (</a:t>
            </a:r>
            <a:r>
              <a:rPr lang="en-US" sz="2000" b="1" i="1" dirty="0">
                <a:solidFill>
                  <a:srgbClr val="FF0000"/>
                </a:solidFill>
                <a:cs typeface="+mn-cs"/>
              </a:rPr>
              <a:t>Rail</a:t>
            </a:r>
            <a:r>
              <a:rPr lang="en-US" sz="2000" b="1" dirty="0">
                <a:solidFill>
                  <a:schemeClr val="bg1"/>
                </a:solidFill>
                <a:cs typeface="+mn-cs"/>
              </a:rPr>
              <a:t>, </a:t>
            </a:r>
            <a:r>
              <a:rPr lang="en-US" sz="2000" b="1" i="1" dirty="0">
                <a:solidFill>
                  <a:srgbClr val="FF0000"/>
                </a:solidFill>
                <a:cs typeface="+mn-cs"/>
              </a:rPr>
              <a:t>Marine</a:t>
            </a:r>
            <a:r>
              <a:rPr lang="en-US" sz="2000" b="1" dirty="0">
                <a:solidFill>
                  <a:schemeClr val="bg1"/>
                </a:solidFill>
                <a:cs typeface="+mn-cs"/>
              </a:rPr>
              <a:t>, </a:t>
            </a:r>
            <a:r>
              <a:rPr lang="en-US" sz="2000" b="1" dirty="0" smtClean="0">
                <a:solidFill>
                  <a:schemeClr val="bg1"/>
                </a:solidFill>
                <a:cs typeface="+mn-cs"/>
              </a:rPr>
              <a:t>Trucking, </a:t>
            </a:r>
            <a:r>
              <a:rPr lang="en-US" sz="2000" b="1" i="1" dirty="0" smtClean="0">
                <a:solidFill>
                  <a:srgbClr val="FF0000"/>
                </a:solidFill>
                <a:cs typeface="+mn-cs"/>
              </a:rPr>
              <a:t>Pipelines</a:t>
            </a:r>
            <a:r>
              <a:rPr lang="en-US" sz="2000" b="1" dirty="0" smtClean="0">
                <a:solidFill>
                  <a:schemeClr val="bg1"/>
                </a:solidFill>
                <a:cs typeface="+mn-cs"/>
              </a:rPr>
              <a:t>)</a:t>
            </a:r>
            <a:endParaRPr lang="en-US" sz="2000" b="1" dirty="0">
              <a:solidFill>
                <a:schemeClr val="bg1"/>
              </a:solidFill>
              <a:cs typeface="+mn-cs"/>
            </a:endParaRPr>
          </a:p>
        </p:txBody>
      </p:sp>
    </p:spTree>
    <p:extLst>
      <p:ext uri="{BB962C8B-B14F-4D97-AF65-F5344CB8AC3E}">
        <p14:creationId xmlns:p14="http://schemas.microsoft.com/office/powerpoint/2010/main" val="171024294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960965"/>
                                        </p:tgtEl>
                                        <p:attrNameLst>
                                          <p:attrName>style.visibility</p:attrName>
                                        </p:attrNameLst>
                                      </p:cBhvr>
                                      <p:to>
                                        <p:strVal val="visible"/>
                                      </p:to>
                                    </p:set>
                                    <p:anim calcmode="lin" valueType="num">
                                      <p:cBhvr>
                                        <p:cTn id="7" dur="500" fill="hold"/>
                                        <p:tgtEl>
                                          <p:spTgt spid="1960965"/>
                                        </p:tgtEl>
                                        <p:attrNameLst>
                                          <p:attrName>ppt_w</p:attrName>
                                        </p:attrNameLst>
                                      </p:cBhvr>
                                      <p:tavLst>
                                        <p:tav tm="0">
                                          <p:val>
                                            <p:fltVal val="0"/>
                                          </p:val>
                                        </p:tav>
                                        <p:tav tm="100000">
                                          <p:val>
                                            <p:strVal val="#ppt_w"/>
                                          </p:val>
                                        </p:tav>
                                      </p:tavLst>
                                    </p:anim>
                                    <p:anim calcmode="lin" valueType="num">
                                      <p:cBhvr>
                                        <p:cTn id="8" dur="500" fill="hold"/>
                                        <p:tgtEl>
                                          <p:spTgt spid="1960965"/>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500"/>
                                  </p:stCondLst>
                                  <p:childTnLst>
                                    <p:set>
                                      <p:cBhvr>
                                        <p:cTn id="11" dur="1" fill="hold">
                                          <p:stCondLst>
                                            <p:cond delay="0"/>
                                          </p:stCondLst>
                                        </p:cTn>
                                        <p:tgtEl>
                                          <p:spTgt spid="1960964"/>
                                        </p:tgtEl>
                                        <p:attrNameLst>
                                          <p:attrName>style.visibility</p:attrName>
                                        </p:attrNameLst>
                                      </p:cBhvr>
                                      <p:to>
                                        <p:strVal val="visible"/>
                                      </p:to>
                                    </p:set>
                                    <p:anim calcmode="lin" valueType="num">
                                      <p:cBhvr>
                                        <p:cTn id="12" dur="500" fill="hold"/>
                                        <p:tgtEl>
                                          <p:spTgt spid="1960964"/>
                                        </p:tgtEl>
                                        <p:attrNameLst>
                                          <p:attrName>ppt_w</p:attrName>
                                        </p:attrNameLst>
                                      </p:cBhvr>
                                      <p:tavLst>
                                        <p:tav tm="0">
                                          <p:val>
                                            <p:fltVal val="0"/>
                                          </p:val>
                                        </p:tav>
                                        <p:tav tm="100000">
                                          <p:val>
                                            <p:strVal val="#ppt_w"/>
                                          </p:val>
                                        </p:tav>
                                      </p:tavLst>
                                    </p:anim>
                                    <p:anim calcmode="lin" valueType="num">
                                      <p:cBhvr>
                                        <p:cTn id="13" dur="500" fill="hold"/>
                                        <p:tgtEl>
                                          <p:spTgt spid="1960964"/>
                                        </p:tgtEl>
                                        <p:attrNameLst>
                                          <p:attrName>ppt_h</p:attrName>
                                        </p:attrNameLst>
                                      </p:cBhvr>
                                      <p:tavLst>
                                        <p:tav tm="0">
                                          <p:val>
                                            <p:fltVal val="0"/>
                                          </p:val>
                                        </p:tav>
                                        <p:tav tm="100000">
                                          <p:val>
                                            <p:strVal val="#ppt_h"/>
                                          </p:val>
                                        </p:tav>
                                      </p:tavLst>
                                    </p:anim>
                                  </p:childTnLst>
                                </p:cTn>
                              </p:par>
                            </p:childTnLst>
                          </p:cTn>
                        </p:par>
                        <p:par>
                          <p:cTn id="14" fill="hold">
                            <p:stCondLst>
                              <p:cond delay="1500"/>
                            </p:stCondLst>
                            <p:childTnLst>
                              <p:par>
                                <p:cTn id="15" presetID="23" presetClass="entr" presetSubtype="16" fill="hold" grpId="0" nodeType="afterEffect">
                                  <p:stCondLst>
                                    <p:cond delay="500"/>
                                  </p:stCondLst>
                                  <p:childTnLst>
                                    <p:set>
                                      <p:cBhvr>
                                        <p:cTn id="16" dur="1" fill="hold">
                                          <p:stCondLst>
                                            <p:cond delay="0"/>
                                          </p:stCondLst>
                                        </p:cTn>
                                        <p:tgtEl>
                                          <p:spTgt spid="1960966"/>
                                        </p:tgtEl>
                                        <p:attrNameLst>
                                          <p:attrName>style.visibility</p:attrName>
                                        </p:attrNameLst>
                                      </p:cBhvr>
                                      <p:to>
                                        <p:strVal val="visible"/>
                                      </p:to>
                                    </p:set>
                                    <p:anim calcmode="lin" valueType="num">
                                      <p:cBhvr>
                                        <p:cTn id="17" dur="500" fill="hold"/>
                                        <p:tgtEl>
                                          <p:spTgt spid="1960966"/>
                                        </p:tgtEl>
                                        <p:attrNameLst>
                                          <p:attrName>ppt_w</p:attrName>
                                        </p:attrNameLst>
                                      </p:cBhvr>
                                      <p:tavLst>
                                        <p:tav tm="0">
                                          <p:val>
                                            <p:fltVal val="0"/>
                                          </p:val>
                                        </p:tav>
                                        <p:tav tm="100000">
                                          <p:val>
                                            <p:strVal val="#ppt_w"/>
                                          </p:val>
                                        </p:tav>
                                      </p:tavLst>
                                    </p:anim>
                                    <p:anim calcmode="lin" valueType="num">
                                      <p:cBhvr>
                                        <p:cTn id="18" dur="500" fill="hold"/>
                                        <p:tgtEl>
                                          <p:spTgt spid="1960966"/>
                                        </p:tgtEl>
                                        <p:attrNameLst>
                                          <p:attrName>ppt_h</p:attrName>
                                        </p:attrNameLst>
                                      </p:cBhvr>
                                      <p:tavLst>
                                        <p:tav tm="0">
                                          <p:val>
                                            <p:fltVal val="0"/>
                                          </p:val>
                                        </p:tav>
                                        <p:tav tm="100000">
                                          <p:val>
                                            <p:strVal val="#ppt_h"/>
                                          </p:val>
                                        </p:tav>
                                      </p:tavLst>
                                    </p:anim>
                                  </p:childTnLst>
                                </p:cTn>
                              </p:par>
                            </p:childTnLst>
                          </p:cTn>
                        </p:par>
                        <p:par>
                          <p:cTn id="19" fill="hold">
                            <p:stCondLst>
                              <p:cond delay="2500"/>
                            </p:stCondLst>
                            <p:childTnLst>
                              <p:par>
                                <p:cTn id="20" presetID="23" presetClass="entr" presetSubtype="16" fill="hold" grpId="0" nodeType="afterEffect">
                                  <p:stCondLst>
                                    <p:cond delay="500"/>
                                  </p:stCondLst>
                                  <p:childTnLst>
                                    <p:set>
                                      <p:cBhvr>
                                        <p:cTn id="21" dur="1" fill="hold">
                                          <p:stCondLst>
                                            <p:cond delay="0"/>
                                          </p:stCondLst>
                                        </p:cTn>
                                        <p:tgtEl>
                                          <p:spTgt spid="1960967"/>
                                        </p:tgtEl>
                                        <p:attrNameLst>
                                          <p:attrName>style.visibility</p:attrName>
                                        </p:attrNameLst>
                                      </p:cBhvr>
                                      <p:to>
                                        <p:strVal val="visible"/>
                                      </p:to>
                                    </p:set>
                                    <p:anim calcmode="lin" valueType="num">
                                      <p:cBhvr>
                                        <p:cTn id="22" dur="500" fill="hold"/>
                                        <p:tgtEl>
                                          <p:spTgt spid="1960967"/>
                                        </p:tgtEl>
                                        <p:attrNameLst>
                                          <p:attrName>ppt_w</p:attrName>
                                        </p:attrNameLst>
                                      </p:cBhvr>
                                      <p:tavLst>
                                        <p:tav tm="0">
                                          <p:val>
                                            <p:fltVal val="0"/>
                                          </p:val>
                                        </p:tav>
                                        <p:tav tm="100000">
                                          <p:val>
                                            <p:strVal val="#ppt_w"/>
                                          </p:val>
                                        </p:tav>
                                      </p:tavLst>
                                    </p:anim>
                                    <p:anim calcmode="lin" valueType="num">
                                      <p:cBhvr>
                                        <p:cTn id="23" dur="500" fill="hold"/>
                                        <p:tgtEl>
                                          <p:spTgt spid="1960967"/>
                                        </p:tgtEl>
                                        <p:attrNameLst>
                                          <p:attrName>ppt_h</p:attrName>
                                        </p:attrNameLst>
                                      </p:cBhvr>
                                      <p:tavLst>
                                        <p:tav tm="0">
                                          <p:val>
                                            <p:fltVal val="0"/>
                                          </p:val>
                                        </p:tav>
                                        <p:tav tm="100000">
                                          <p:val>
                                            <p:strVal val="#ppt_h"/>
                                          </p:val>
                                        </p:tav>
                                      </p:tavLst>
                                    </p:anim>
                                  </p:childTnLst>
                                </p:cTn>
                              </p:par>
                            </p:childTnLst>
                          </p:cTn>
                        </p:par>
                        <p:par>
                          <p:cTn id="24" fill="hold">
                            <p:stCondLst>
                              <p:cond delay="3500"/>
                            </p:stCondLst>
                            <p:childTnLst>
                              <p:par>
                                <p:cTn id="25" presetID="23" presetClass="entr" presetSubtype="16" fill="hold" grpId="0" nodeType="afterEffect">
                                  <p:stCondLst>
                                    <p:cond delay="500"/>
                                  </p:stCondLst>
                                  <p:childTnLst>
                                    <p:set>
                                      <p:cBhvr>
                                        <p:cTn id="26" dur="1" fill="hold">
                                          <p:stCondLst>
                                            <p:cond delay="0"/>
                                          </p:stCondLst>
                                        </p:cTn>
                                        <p:tgtEl>
                                          <p:spTgt spid="1960968"/>
                                        </p:tgtEl>
                                        <p:attrNameLst>
                                          <p:attrName>style.visibility</p:attrName>
                                        </p:attrNameLst>
                                      </p:cBhvr>
                                      <p:to>
                                        <p:strVal val="visible"/>
                                      </p:to>
                                    </p:set>
                                    <p:anim calcmode="lin" valueType="num">
                                      <p:cBhvr>
                                        <p:cTn id="27" dur="500" fill="hold"/>
                                        <p:tgtEl>
                                          <p:spTgt spid="1960968"/>
                                        </p:tgtEl>
                                        <p:attrNameLst>
                                          <p:attrName>ppt_w</p:attrName>
                                        </p:attrNameLst>
                                      </p:cBhvr>
                                      <p:tavLst>
                                        <p:tav tm="0">
                                          <p:val>
                                            <p:fltVal val="0"/>
                                          </p:val>
                                        </p:tav>
                                        <p:tav tm="100000">
                                          <p:val>
                                            <p:strVal val="#ppt_w"/>
                                          </p:val>
                                        </p:tav>
                                      </p:tavLst>
                                    </p:anim>
                                    <p:anim calcmode="lin" valueType="num">
                                      <p:cBhvr>
                                        <p:cTn id="28" dur="500" fill="hold"/>
                                        <p:tgtEl>
                                          <p:spTgt spid="1960968"/>
                                        </p:tgtEl>
                                        <p:attrNameLst>
                                          <p:attrName>ppt_h</p:attrName>
                                        </p:attrNameLst>
                                      </p:cBhvr>
                                      <p:tavLst>
                                        <p:tav tm="0">
                                          <p:val>
                                            <p:fltVal val="0"/>
                                          </p:val>
                                        </p:tav>
                                        <p:tav tm="100000">
                                          <p:val>
                                            <p:strVal val="#ppt_h"/>
                                          </p:val>
                                        </p:tav>
                                      </p:tavLst>
                                    </p:anim>
                                  </p:childTnLst>
                                </p:cTn>
                              </p:par>
                            </p:childTnLst>
                          </p:cTn>
                        </p:par>
                        <p:par>
                          <p:cTn id="29" fill="hold">
                            <p:stCondLst>
                              <p:cond delay="4500"/>
                            </p:stCondLst>
                            <p:childTnLst>
                              <p:par>
                                <p:cTn id="30" presetID="23" presetClass="entr" presetSubtype="16" fill="hold" grpId="0" nodeType="afterEffect">
                                  <p:stCondLst>
                                    <p:cond delay="500"/>
                                  </p:stCondLst>
                                  <p:childTnLst>
                                    <p:set>
                                      <p:cBhvr>
                                        <p:cTn id="31" dur="1" fill="hold">
                                          <p:stCondLst>
                                            <p:cond delay="0"/>
                                          </p:stCondLst>
                                        </p:cTn>
                                        <p:tgtEl>
                                          <p:spTgt spid="1960969"/>
                                        </p:tgtEl>
                                        <p:attrNameLst>
                                          <p:attrName>style.visibility</p:attrName>
                                        </p:attrNameLst>
                                      </p:cBhvr>
                                      <p:to>
                                        <p:strVal val="visible"/>
                                      </p:to>
                                    </p:set>
                                    <p:anim calcmode="lin" valueType="num">
                                      <p:cBhvr>
                                        <p:cTn id="32" dur="500" fill="hold"/>
                                        <p:tgtEl>
                                          <p:spTgt spid="1960969"/>
                                        </p:tgtEl>
                                        <p:attrNameLst>
                                          <p:attrName>ppt_w</p:attrName>
                                        </p:attrNameLst>
                                      </p:cBhvr>
                                      <p:tavLst>
                                        <p:tav tm="0">
                                          <p:val>
                                            <p:fltVal val="0"/>
                                          </p:val>
                                        </p:tav>
                                        <p:tav tm="100000">
                                          <p:val>
                                            <p:strVal val="#ppt_w"/>
                                          </p:val>
                                        </p:tav>
                                      </p:tavLst>
                                    </p:anim>
                                    <p:anim calcmode="lin" valueType="num">
                                      <p:cBhvr>
                                        <p:cTn id="33" dur="500" fill="hold"/>
                                        <p:tgtEl>
                                          <p:spTgt spid="1960969"/>
                                        </p:tgtEl>
                                        <p:attrNameLst>
                                          <p:attrName>ppt_h</p:attrName>
                                        </p:attrNameLst>
                                      </p:cBhvr>
                                      <p:tavLst>
                                        <p:tav tm="0">
                                          <p:val>
                                            <p:fltVal val="0"/>
                                          </p:val>
                                        </p:tav>
                                        <p:tav tm="100000">
                                          <p:val>
                                            <p:strVal val="#ppt_h"/>
                                          </p:val>
                                        </p:tav>
                                      </p:tavLst>
                                    </p:anim>
                                  </p:childTnLst>
                                </p:cTn>
                              </p:par>
                            </p:childTnLst>
                          </p:cTn>
                        </p:par>
                        <p:par>
                          <p:cTn id="34" fill="hold">
                            <p:stCondLst>
                              <p:cond delay="5500"/>
                            </p:stCondLst>
                            <p:childTnLst>
                              <p:par>
                                <p:cTn id="35" presetID="23" presetClass="entr" presetSubtype="16" fill="hold" grpId="0" nodeType="afterEffect">
                                  <p:stCondLst>
                                    <p:cond delay="500"/>
                                  </p:stCondLst>
                                  <p:childTnLst>
                                    <p:set>
                                      <p:cBhvr>
                                        <p:cTn id="36" dur="1" fill="hold">
                                          <p:stCondLst>
                                            <p:cond delay="0"/>
                                          </p:stCondLst>
                                        </p:cTn>
                                        <p:tgtEl>
                                          <p:spTgt spid="1960970"/>
                                        </p:tgtEl>
                                        <p:attrNameLst>
                                          <p:attrName>style.visibility</p:attrName>
                                        </p:attrNameLst>
                                      </p:cBhvr>
                                      <p:to>
                                        <p:strVal val="visible"/>
                                      </p:to>
                                    </p:set>
                                    <p:anim calcmode="lin" valueType="num">
                                      <p:cBhvr>
                                        <p:cTn id="37" dur="500" fill="hold"/>
                                        <p:tgtEl>
                                          <p:spTgt spid="1960970"/>
                                        </p:tgtEl>
                                        <p:attrNameLst>
                                          <p:attrName>ppt_w</p:attrName>
                                        </p:attrNameLst>
                                      </p:cBhvr>
                                      <p:tavLst>
                                        <p:tav tm="0">
                                          <p:val>
                                            <p:fltVal val="0"/>
                                          </p:val>
                                        </p:tav>
                                        <p:tav tm="100000">
                                          <p:val>
                                            <p:strVal val="#ppt_w"/>
                                          </p:val>
                                        </p:tav>
                                      </p:tavLst>
                                    </p:anim>
                                    <p:anim calcmode="lin" valueType="num">
                                      <p:cBhvr>
                                        <p:cTn id="38" dur="500" fill="hold"/>
                                        <p:tgtEl>
                                          <p:spTgt spid="1960970"/>
                                        </p:tgtEl>
                                        <p:attrNameLst>
                                          <p:attrName>ppt_h</p:attrName>
                                        </p:attrNameLst>
                                      </p:cBhvr>
                                      <p:tavLst>
                                        <p:tav tm="0">
                                          <p:val>
                                            <p:fltVal val="0"/>
                                          </p:val>
                                        </p:tav>
                                        <p:tav tm="100000">
                                          <p:val>
                                            <p:strVal val="#ppt_h"/>
                                          </p:val>
                                        </p:tav>
                                      </p:tavLst>
                                    </p:anim>
                                  </p:childTnLst>
                                </p:cTn>
                              </p:par>
                            </p:childTnLst>
                          </p:cTn>
                        </p:par>
                        <p:par>
                          <p:cTn id="39" fill="hold">
                            <p:stCondLst>
                              <p:cond delay="6500"/>
                            </p:stCondLst>
                            <p:childTnLst>
                              <p:par>
                                <p:cTn id="40" presetID="23" presetClass="entr" presetSubtype="16" fill="hold" grpId="0" nodeType="afterEffect">
                                  <p:stCondLst>
                                    <p:cond delay="500"/>
                                  </p:stCondLst>
                                  <p:childTnLst>
                                    <p:set>
                                      <p:cBhvr>
                                        <p:cTn id="41" dur="1" fill="hold">
                                          <p:stCondLst>
                                            <p:cond delay="0"/>
                                          </p:stCondLst>
                                        </p:cTn>
                                        <p:tgtEl>
                                          <p:spTgt spid="1960971"/>
                                        </p:tgtEl>
                                        <p:attrNameLst>
                                          <p:attrName>style.visibility</p:attrName>
                                        </p:attrNameLst>
                                      </p:cBhvr>
                                      <p:to>
                                        <p:strVal val="visible"/>
                                      </p:to>
                                    </p:set>
                                    <p:anim calcmode="lin" valueType="num">
                                      <p:cBhvr>
                                        <p:cTn id="42" dur="500" fill="hold"/>
                                        <p:tgtEl>
                                          <p:spTgt spid="1960971"/>
                                        </p:tgtEl>
                                        <p:attrNameLst>
                                          <p:attrName>ppt_w</p:attrName>
                                        </p:attrNameLst>
                                      </p:cBhvr>
                                      <p:tavLst>
                                        <p:tav tm="0">
                                          <p:val>
                                            <p:fltVal val="0"/>
                                          </p:val>
                                        </p:tav>
                                        <p:tav tm="100000">
                                          <p:val>
                                            <p:strVal val="#ppt_w"/>
                                          </p:val>
                                        </p:tav>
                                      </p:tavLst>
                                    </p:anim>
                                    <p:anim calcmode="lin" valueType="num">
                                      <p:cBhvr>
                                        <p:cTn id="43" dur="500" fill="hold"/>
                                        <p:tgtEl>
                                          <p:spTgt spid="1960971"/>
                                        </p:tgtEl>
                                        <p:attrNameLst>
                                          <p:attrName>ppt_h</p:attrName>
                                        </p:attrNameLst>
                                      </p:cBhvr>
                                      <p:tavLst>
                                        <p:tav tm="0">
                                          <p:val>
                                            <p:fltVal val="0"/>
                                          </p:val>
                                        </p:tav>
                                        <p:tav tm="100000">
                                          <p:val>
                                            <p:strVal val="#ppt_h"/>
                                          </p:val>
                                        </p:tav>
                                      </p:tavLst>
                                    </p:anim>
                                  </p:childTnLst>
                                </p:cTn>
                              </p:par>
                            </p:childTnLst>
                          </p:cTn>
                        </p:par>
                        <p:par>
                          <p:cTn id="44" fill="hold">
                            <p:stCondLst>
                              <p:cond delay="7500"/>
                            </p:stCondLst>
                            <p:childTnLst>
                              <p:par>
                                <p:cTn id="45" presetID="23" presetClass="entr" presetSubtype="16" fill="hold" grpId="0" nodeType="afterEffect">
                                  <p:stCondLst>
                                    <p:cond delay="500"/>
                                  </p:stCondLst>
                                  <p:childTnLst>
                                    <p:set>
                                      <p:cBhvr>
                                        <p:cTn id="46" dur="1" fill="hold">
                                          <p:stCondLst>
                                            <p:cond delay="0"/>
                                          </p:stCondLst>
                                        </p:cTn>
                                        <p:tgtEl>
                                          <p:spTgt spid="1960972"/>
                                        </p:tgtEl>
                                        <p:attrNameLst>
                                          <p:attrName>style.visibility</p:attrName>
                                        </p:attrNameLst>
                                      </p:cBhvr>
                                      <p:to>
                                        <p:strVal val="visible"/>
                                      </p:to>
                                    </p:set>
                                    <p:anim calcmode="lin" valueType="num">
                                      <p:cBhvr>
                                        <p:cTn id="47" dur="500" fill="hold"/>
                                        <p:tgtEl>
                                          <p:spTgt spid="1960972"/>
                                        </p:tgtEl>
                                        <p:attrNameLst>
                                          <p:attrName>ppt_w</p:attrName>
                                        </p:attrNameLst>
                                      </p:cBhvr>
                                      <p:tavLst>
                                        <p:tav tm="0">
                                          <p:val>
                                            <p:fltVal val="0"/>
                                          </p:val>
                                        </p:tav>
                                        <p:tav tm="100000">
                                          <p:val>
                                            <p:strVal val="#ppt_w"/>
                                          </p:val>
                                        </p:tav>
                                      </p:tavLst>
                                    </p:anim>
                                    <p:anim calcmode="lin" valueType="num">
                                      <p:cBhvr>
                                        <p:cTn id="48" dur="500" fill="hold"/>
                                        <p:tgtEl>
                                          <p:spTgt spid="1960972"/>
                                        </p:tgtEl>
                                        <p:attrNameLst>
                                          <p:attrName>ppt_h</p:attrName>
                                        </p:attrNameLst>
                                      </p:cBhvr>
                                      <p:tavLst>
                                        <p:tav tm="0">
                                          <p:val>
                                            <p:fltVal val="0"/>
                                          </p:val>
                                        </p:tav>
                                        <p:tav tm="100000">
                                          <p:val>
                                            <p:strVal val="#ppt_h"/>
                                          </p:val>
                                        </p:tav>
                                      </p:tavLst>
                                    </p:anim>
                                  </p:childTnLst>
                                </p:cTn>
                              </p:par>
                            </p:childTnLst>
                          </p:cTn>
                        </p:par>
                        <p:par>
                          <p:cTn id="49" fill="hold">
                            <p:stCondLst>
                              <p:cond delay="8500"/>
                            </p:stCondLst>
                            <p:childTnLst>
                              <p:par>
                                <p:cTn id="50" presetID="23" presetClass="entr" presetSubtype="16" fill="hold" grpId="0" nodeType="afterEffect">
                                  <p:stCondLst>
                                    <p:cond delay="500"/>
                                  </p:stCondLst>
                                  <p:childTnLst>
                                    <p:set>
                                      <p:cBhvr>
                                        <p:cTn id="51" dur="1" fill="hold">
                                          <p:stCondLst>
                                            <p:cond delay="0"/>
                                          </p:stCondLst>
                                        </p:cTn>
                                        <p:tgtEl>
                                          <p:spTgt spid="1960973"/>
                                        </p:tgtEl>
                                        <p:attrNameLst>
                                          <p:attrName>style.visibility</p:attrName>
                                        </p:attrNameLst>
                                      </p:cBhvr>
                                      <p:to>
                                        <p:strVal val="visible"/>
                                      </p:to>
                                    </p:set>
                                    <p:anim calcmode="lin" valueType="num">
                                      <p:cBhvr>
                                        <p:cTn id="52" dur="500" fill="hold"/>
                                        <p:tgtEl>
                                          <p:spTgt spid="1960973"/>
                                        </p:tgtEl>
                                        <p:attrNameLst>
                                          <p:attrName>ppt_w</p:attrName>
                                        </p:attrNameLst>
                                      </p:cBhvr>
                                      <p:tavLst>
                                        <p:tav tm="0">
                                          <p:val>
                                            <p:fltVal val="0"/>
                                          </p:val>
                                        </p:tav>
                                        <p:tav tm="100000">
                                          <p:val>
                                            <p:strVal val="#ppt_w"/>
                                          </p:val>
                                        </p:tav>
                                      </p:tavLst>
                                    </p:anim>
                                    <p:anim calcmode="lin" valueType="num">
                                      <p:cBhvr>
                                        <p:cTn id="53" dur="500" fill="hold"/>
                                        <p:tgtEl>
                                          <p:spTgt spid="1960973"/>
                                        </p:tgtEl>
                                        <p:attrNameLst>
                                          <p:attrName>ppt_h</p:attrName>
                                        </p:attrNameLst>
                                      </p:cBhvr>
                                      <p:tavLst>
                                        <p:tav tm="0">
                                          <p:val>
                                            <p:fltVal val="0"/>
                                          </p:val>
                                        </p:tav>
                                        <p:tav tm="100000">
                                          <p:val>
                                            <p:strVal val="#ppt_h"/>
                                          </p:val>
                                        </p:tav>
                                      </p:tavLst>
                                    </p:anim>
                                  </p:childTnLst>
                                </p:cTn>
                              </p:par>
                            </p:childTnLst>
                          </p:cTn>
                        </p:par>
                        <p:par>
                          <p:cTn id="54" fill="hold">
                            <p:stCondLst>
                              <p:cond delay="9500"/>
                            </p:stCondLst>
                            <p:childTnLst>
                              <p:par>
                                <p:cTn id="55" presetID="23" presetClass="entr" presetSubtype="16" fill="hold" grpId="0" nodeType="afterEffect">
                                  <p:stCondLst>
                                    <p:cond delay="0"/>
                                  </p:stCondLst>
                                  <p:childTnLst>
                                    <p:set>
                                      <p:cBhvr>
                                        <p:cTn id="56" dur="1" fill="hold">
                                          <p:stCondLst>
                                            <p:cond delay="0"/>
                                          </p:stCondLst>
                                        </p:cTn>
                                        <p:tgtEl>
                                          <p:spTgt spid="1960963"/>
                                        </p:tgtEl>
                                        <p:attrNameLst>
                                          <p:attrName>style.visibility</p:attrName>
                                        </p:attrNameLst>
                                      </p:cBhvr>
                                      <p:to>
                                        <p:strVal val="visible"/>
                                      </p:to>
                                    </p:set>
                                    <p:anim calcmode="lin" valueType="num">
                                      <p:cBhvr>
                                        <p:cTn id="57" dur="500" fill="hold"/>
                                        <p:tgtEl>
                                          <p:spTgt spid="1960963"/>
                                        </p:tgtEl>
                                        <p:attrNameLst>
                                          <p:attrName>ppt_w</p:attrName>
                                        </p:attrNameLst>
                                      </p:cBhvr>
                                      <p:tavLst>
                                        <p:tav tm="0">
                                          <p:val>
                                            <p:fltVal val="0"/>
                                          </p:val>
                                        </p:tav>
                                        <p:tav tm="100000">
                                          <p:val>
                                            <p:strVal val="#ppt_w"/>
                                          </p:val>
                                        </p:tav>
                                      </p:tavLst>
                                    </p:anim>
                                    <p:anim calcmode="lin" valueType="num">
                                      <p:cBhvr>
                                        <p:cTn id="58" dur="500" fill="hold"/>
                                        <p:tgtEl>
                                          <p:spTgt spid="1960963"/>
                                        </p:tgtEl>
                                        <p:attrNameLst>
                                          <p:attrName>ppt_h</p:attrName>
                                        </p:attrNameLst>
                                      </p:cBhvr>
                                      <p:tavLst>
                                        <p:tav tm="0">
                                          <p:val>
                                            <p:fltVal val="0"/>
                                          </p:val>
                                        </p:tav>
                                        <p:tav tm="100000">
                                          <p:val>
                                            <p:strVal val="#ppt_h"/>
                                          </p:val>
                                        </p:tav>
                                      </p:tavLst>
                                    </p:anim>
                                  </p:childTnLst>
                                </p:cTn>
                              </p:par>
                            </p:childTnLst>
                          </p:cTn>
                        </p:par>
                        <p:par>
                          <p:cTn id="59" fill="hold">
                            <p:stCondLst>
                              <p:cond delay="10000"/>
                            </p:stCondLst>
                            <p:childTnLst>
                              <p:par>
                                <p:cTn id="60" presetID="23" presetClass="entr" presetSubtype="16" fill="hold" grpId="0"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childTnLst>
                                </p:cTn>
                              </p:par>
                            </p:childTnLst>
                          </p:cTn>
                        </p:par>
                        <p:par>
                          <p:cTn id="64" fill="hold">
                            <p:stCondLst>
                              <p:cond delay="10500"/>
                            </p:stCondLst>
                            <p:childTnLst>
                              <p:par>
                                <p:cTn id="65" presetID="22" presetClass="entr" presetSubtype="2" fill="hold" grpId="0" nodeType="afterEffect">
                                  <p:stCondLst>
                                    <p:cond delay="0"/>
                                  </p:stCondLst>
                                  <p:childTnLst>
                                    <p:set>
                                      <p:cBhvr>
                                        <p:cTn id="66" dur="1" fill="hold">
                                          <p:stCondLst>
                                            <p:cond delay="0"/>
                                          </p:stCondLst>
                                        </p:cTn>
                                        <p:tgtEl>
                                          <p:spTgt spid="17"/>
                                        </p:tgtEl>
                                        <p:attrNameLst>
                                          <p:attrName>style.visibility</p:attrName>
                                        </p:attrNameLst>
                                      </p:cBhvr>
                                      <p:to>
                                        <p:strVal val="visible"/>
                                      </p:to>
                                    </p:set>
                                    <p:animEffect transition="in" filter="wipe(right)">
                                      <p:cBhvr>
                                        <p:cTn id="6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0963" grpId="0" animBg="1"/>
      <p:bldP spid="1960964" grpId="0" animBg="1"/>
      <p:bldP spid="1960965" grpId="0" animBg="1"/>
      <p:bldP spid="1960966" grpId="0" animBg="1"/>
      <p:bldP spid="1960967" grpId="0" animBg="1"/>
      <p:bldP spid="1960968" grpId="0" animBg="1"/>
      <p:bldP spid="1960969" grpId="0" animBg="1"/>
      <p:bldP spid="1960970" grpId="0" animBg="1"/>
      <p:bldP spid="1960971" grpId="0" animBg="1"/>
      <p:bldP spid="1960972" grpId="0" animBg="1"/>
      <p:bldP spid="1960973" grpId="0" animBg="1"/>
      <p:bldP spid="17" grpId="0" animBg="1"/>
      <p:bldP spid="18" grpId="0" animBg="1"/>
    </p:bldLst>
  </p:timing>
</p:sld>
</file>

<file path=ppt/slides/slide1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4498" name="Rectangle 2"/>
          <p:cNvSpPr>
            <a:spLocks noGrp="1" noChangeArrowheads="1"/>
          </p:cNvSpPr>
          <p:nvPr>
            <p:ph type="ctrTitle" idx="4294967295"/>
          </p:nvPr>
        </p:nvSpPr>
        <p:spPr bwMode="blackWhite">
          <a:xfrm>
            <a:off x="581025" y="2335213"/>
            <a:ext cx="7981950" cy="1470025"/>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3800" dirty="0" smtClean="0">
                <a:solidFill>
                  <a:schemeClr val="bg1"/>
                </a:solidFill>
              </a:rPr>
              <a:t>CONSTRUCTION INDUSTRY OVERVIEW &amp; OUTLOOK</a:t>
            </a:r>
          </a:p>
        </p:txBody>
      </p:sp>
      <p:sp>
        <p:nvSpPr>
          <p:cNvPr id="130051"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30052"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768AB0DD-6747-40A0-AC06-7D6A13F73FFF}" type="slidenum">
              <a:rPr lang="en-US" sz="900">
                <a:solidFill>
                  <a:schemeClr val="bg1"/>
                </a:solidFill>
              </a:rPr>
              <a:pPr algn="r" eaLnBrk="0" hangingPunct="0">
                <a:lnSpc>
                  <a:spcPct val="85000"/>
                </a:lnSpc>
                <a:spcBef>
                  <a:spcPct val="20000"/>
                </a:spcBef>
              </a:pPr>
              <a:t>125</a:t>
            </a:fld>
            <a:endParaRPr lang="en-US" sz="900">
              <a:solidFill>
                <a:schemeClr val="bg1"/>
              </a:solidFill>
            </a:endParaRPr>
          </a:p>
        </p:txBody>
      </p:sp>
      <p:pic>
        <p:nvPicPr>
          <p:cNvPr id="130053"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6" name="Rectangle 8"/>
          <p:cNvSpPr>
            <a:spLocks noChangeArrowheads="1"/>
          </p:cNvSpPr>
          <p:nvPr/>
        </p:nvSpPr>
        <p:spPr bwMode="auto">
          <a:xfrm>
            <a:off x="646113" y="4322763"/>
            <a:ext cx="7832725" cy="1754326"/>
          </a:xfrm>
          <a:prstGeom prst="rect">
            <a:avLst/>
          </a:prstGeom>
          <a:noFill/>
          <a:ln w="9525" algn="ctr">
            <a:noFill/>
            <a:miter lim="800000"/>
            <a:headEnd/>
            <a:tailEnd/>
          </a:ln>
        </p:spPr>
        <p:txBody>
          <a:bodyPr lIns="45720" rIns="45720">
            <a:spAutoFit/>
          </a:bodyPr>
          <a:lstStyle/>
          <a:p>
            <a:pPr marL="292100" indent="-292100" algn="ctr" eaLnBrk="0" hangingPunct="0">
              <a:lnSpc>
                <a:spcPct val="90000"/>
              </a:lnSpc>
              <a:spcBef>
                <a:spcPct val="25000"/>
              </a:spcBef>
              <a:buClr>
                <a:schemeClr val="accent2"/>
              </a:buClr>
              <a:buFont typeface="Wingdings" pitchFamily="2" charset="2"/>
              <a:buNone/>
            </a:pPr>
            <a:r>
              <a:rPr lang="en-US" sz="4000" b="1" dirty="0" smtClean="0">
                <a:solidFill>
                  <a:srgbClr val="225A7A"/>
                </a:solidFill>
              </a:rPr>
              <a:t>The Construction Sector Is Critical to the Economy and the P/C Insurance Industry</a:t>
            </a:r>
            <a:endParaRPr lang="en-US" sz="4000" b="1" dirty="0">
              <a:solidFill>
                <a:srgbClr val="225A7A"/>
              </a:solidFill>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125</a:t>
            </a:fld>
            <a:endParaRPr lang="en-US"/>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4498"/>
                                        </p:tgtEl>
                                        <p:attrNameLst>
                                          <p:attrName>style.visibility</p:attrName>
                                        </p:attrNameLst>
                                      </p:cBhvr>
                                      <p:to>
                                        <p:strVal val="visible"/>
                                      </p:to>
                                    </p:set>
                                    <p:animEffect transition="in" filter="barn(outVertical)">
                                      <p:cBhvr>
                                        <p:cTn id="7" dur="1000"/>
                                        <p:tgtEl>
                                          <p:spTgt spid="2154498"/>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6"/>
                                        </p:tgtEl>
                                        <p:attrNameLst>
                                          <p:attrName>style.visibility</p:attrName>
                                        </p:attrNameLst>
                                      </p:cBhvr>
                                      <p:to>
                                        <p:strVal val="visible"/>
                                      </p:to>
                                    </p:set>
                                    <p:animEffect transition="in" filter="barn(outVertical)">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4498" grpId="0" animBg="1"/>
      <p:bldP spid="6" grpId="0"/>
    </p:bld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50180"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50181"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A6E6B276-B00D-4649-880D-E50F174CC9ED}" type="slidenum">
              <a:rPr lang="en-US" sz="900"/>
              <a:pPr algn="r" eaLnBrk="0" hangingPunct="0">
                <a:lnSpc>
                  <a:spcPct val="85000"/>
                </a:lnSpc>
                <a:spcBef>
                  <a:spcPct val="20000"/>
                </a:spcBef>
              </a:pPr>
              <a:t>126</a:t>
            </a:fld>
            <a:endParaRPr lang="en-US" sz="900"/>
          </a:p>
        </p:txBody>
      </p:sp>
      <p:sp>
        <p:nvSpPr>
          <p:cNvPr id="50182" name="Rectangle 2"/>
          <p:cNvSpPr>
            <a:spLocks noGrp="1" noChangeArrowheads="1"/>
          </p:cNvSpPr>
          <p:nvPr>
            <p:ph type="title" idx="4294967295"/>
          </p:nvPr>
        </p:nvSpPr>
        <p:spPr>
          <a:xfrm>
            <a:off x="190298" y="90488"/>
            <a:ext cx="7587021" cy="860425"/>
          </a:xfrm>
        </p:spPr>
        <p:txBody>
          <a:bodyPr/>
          <a:lstStyle/>
          <a:p>
            <a:r>
              <a:rPr lang="en-US" dirty="0" smtClean="0"/>
              <a:t>Value of New Private Construction: Residential &amp; Nonresidential, 2003-2014*</a:t>
            </a:r>
          </a:p>
        </p:txBody>
      </p:sp>
      <p:sp>
        <p:nvSpPr>
          <p:cNvPr id="50184" name="Rectangle 4"/>
          <p:cNvSpPr>
            <a:spLocks noChangeArrowheads="1"/>
          </p:cNvSpPr>
          <p:nvPr/>
        </p:nvSpPr>
        <p:spPr bwMode="black">
          <a:xfrm>
            <a:off x="174813" y="1506071"/>
            <a:ext cx="2030506" cy="221599"/>
          </a:xfrm>
          <a:prstGeom prst="rect">
            <a:avLst/>
          </a:prstGeom>
          <a:noFill/>
          <a:ln w="9525" algn="ctr">
            <a:noFill/>
            <a:miter lim="800000"/>
            <a:headEnd/>
            <a:tailEnd/>
          </a:ln>
        </p:spPr>
        <p:txBody>
          <a:bodyPr wrap="square" lIns="0" tIns="0" rIns="0" bIns="0">
            <a:spAutoFit/>
          </a:bodyPr>
          <a:lstStyle/>
          <a:p>
            <a:pPr defTabSz="114300" eaLnBrk="0" hangingPunct="0">
              <a:lnSpc>
                <a:spcPct val="90000"/>
              </a:lnSpc>
              <a:spcBef>
                <a:spcPct val="20000"/>
              </a:spcBef>
            </a:pPr>
            <a:r>
              <a:rPr lang="en-US" sz="1600" b="1" dirty="0" smtClean="0">
                <a:solidFill>
                  <a:srgbClr val="225A7A"/>
                </a:solidFill>
              </a:rPr>
              <a:t>Billions of Dollars</a:t>
            </a:r>
            <a:endParaRPr lang="en-US" sz="1600" b="1" dirty="0">
              <a:solidFill>
                <a:srgbClr val="225A7A"/>
              </a:solidFill>
            </a:endParaRPr>
          </a:p>
        </p:txBody>
      </p:sp>
      <p:graphicFrame>
        <p:nvGraphicFramePr>
          <p:cNvPr id="50178" name="Object 3"/>
          <p:cNvGraphicFramePr>
            <a:graphicFrameLocks/>
          </p:cNvGraphicFramePr>
          <p:nvPr>
            <p:extLst>
              <p:ext uri="{D42A27DB-BD31-4B8C-83A1-F6EECF244321}">
                <p14:modId xmlns:p14="http://schemas.microsoft.com/office/powerpoint/2010/main" val="2191235683"/>
              </p:ext>
            </p:extLst>
          </p:nvPr>
        </p:nvGraphicFramePr>
        <p:xfrm>
          <a:off x="184867" y="1873767"/>
          <a:ext cx="8537575" cy="3832412"/>
        </p:xfrm>
        <a:graphic>
          <a:graphicData uri="http://schemas.openxmlformats.org/presentationml/2006/ole">
            <mc:AlternateContent xmlns:mc="http://schemas.openxmlformats.org/markup-compatibility/2006">
              <mc:Choice xmlns:v="urn:schemas-microsoft-com:vml" Requires="v">
                <p:oleObj spid="_x0000_s28093541" name="Chart" r:id="rId4" imgW="5848415" imgH="2203288" progId="MSGraph.Chart.8">
                  <p:embed followColorScheme="full"/>
                </p:oleObj>
              </mc:Choice>
              <mc:Fallback>
                <p:oleObj name="Chart" r:id="rId4" imgW="5848415" imgH="2203288" progId="MSGraph.Chart.8">
                  <p:embed followColorScheme="full"/>
                  <p:pic>
                    <p:nvPicPr>
                      <p:cNvPr id="0" name=""/>
                      <p:cNvPicPr>
                        <a:picLocks noChangeArrowheads="1"/>
                      </p:cNvPicPr>
                      <p:nvPr/>
                    </p:nvPicPr>
                    <p:blipFill>
                      <a:blip r:embed="rId5"/>
                      <a:srcRect/>
                      <a:stretch>
                        <a:fillRect/>
                      </a:stretch>
                    </p:blipFill>
                    <p:spPr bwMode="auto">
                      <a:xfrm>
                        <a:off x="184867" y="1873767"/>
                        <a:ext cx="8537575" cy="3832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 name="Rectangle 5"/>
          <p:cNvSpPr>
            <a:spLocks noChangeArrowheads="1"/>
          </p:cNvSpPr>
          <p:nvPr/>
        </p:nvSpPr>
        <p:spPr bwMode="blackWhite">
          <a:xfrm>
            <a:off x="833718" y="5665812"/>
            <a:ext cx="7812741" cy="705492"/>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Private Construction Activity Is Moving in a Positive Direction though Remains Well Below Pre-Crisis Peak; Residential Dominates</a:t>
            </a:r>
            <a:endParaRPr lang="en-US" b="1" dirty="0">
              <a:solidFill>
                <a:srgbClr val="FFFFFF"/>
              </a:solidFill>
            </a:endParaRPr>
          </a:p>
        </p:txBody>
      </p:sp>
      <p:sp>
        <p:nvSpPr>
          <p:cNvPr id="26" name="TextBox 10"/>
          <p:cNvSpPr txBox="1">
            <a:spLocks noChangeArrowheads="1"/>
          </p:cNvSpPr>
          <p:nvPr/>
        </p:nvSpPr>
        <p:spPr bwMode="auto">
          <a:xfrm>
            <a:off x="2750748" y="3707033"/>
            <a:ext cx="889000" cy="307777"/>
          </a:xfrm>
          <a:prstGeom prst="rect">
            <a:avLst/>
          </a:prstGeom>
          <a:noFill/>
          <a:ln w="9525">
            <a:noFill/>
            <a:miter lim="800000"/>
            <a:headEnd/>
            <a:tailEnd/>
          </a:ln>
        </p:spPr>
        <p:txBody>
          <a:bodyPr>
            <a:spAutoFit/>
          </a:bodyPr>
          <a:lstStyle/>
          <a:p>
            <a:pPr algn="ctr"/>
            <a:r>
              <a:rPr lang="en-US" sz="1400" b="1" dirty="0" smtClean="0">
                <a:solidFill>
                  <a:schemeClr val="accent3"/>
                </a:solidFill>
              </a:rPr>
              <a:t>$298.1</a:t>
            </a:r>
            <a:endParaRPr lang="en-US" sz="1400" b="1" dirty="0">
              <a:solidFill>
                <a:schemeClr val="accent3"/>
              </a:solidFill>
            </a:endParaRPr>
          </a:p>
        </p:txBody>
      </p:sp>
      <p:sp>
        <p:nvSpPr>
          <p:cNvPr id="27" name="TextBox 10"/>
          <p:cNvSpPr txBox="1">
            <a:spLocks noChangeArrowheads="1"/>
          </p:cNvSpPr>
          <p:nvPr/>
        </p:nvSpPr>
        <p:spPr bwMode="auto">
          <a:xfrm>
            <a:off x="1058617" y="2265458"/>
            <a:ext cx="889000" cy="307777"/>
          </a:xfrm>
          <a:prstGeom prst="rect">
            <a:avLst/>
          </a:prstGeom>
          <a:noFill/>
          <a:ln w="9525">
            <a:noFill/>
            <a:miter lim="800000"/>
            <a:headEnd/>
            <a:tailEnd/>
          </a:ln>
        </p:spPr>
        <p:txBody>
          <a:bodyPr>
            <a:spAutoFit/>
          </a:bodyPr>
          <a:lstStyle/>
          <a:p>
            <a:pPr algn="ctr"/>
            <a:r>
              <a:rPr lang="en-US" sz="1400" b="1" dirty="0" smtClean="0">
                <a:solidFill>
                  <a:schemeClr val="accent3"/>
                </a:solidFill>
              </a:rPr>
              <a:t>$15.0</a:t>
            </a:r>
            <a:endParaRPr lang="en-US" sz="1400" b="1" dirty="0">
              <a:solidFill>
                <a:schemeClr val="accent3"/>
              </a:solidFill>
            </a:endParaRPr>
          </a:p>
        </p:txBody>
      </p:sp>
      <p:sp>
        <p:nvSpPr>
          <p:cNvPr id="31" name="TextBox 10"/>
          <p:cNvSpPr txBox="1">
            <a:spLocks noChangeArrowheads="1"/>
          </p:cNvSpPr>
          <p:nvPr/>
        </p:nvSpPr>
        <p:spPr bwMode="auto">
          <a:xfrm>
            <a:off x="2728794" y="2683755"/>
            <a:ext cx="889000" cy="307777"/>
          </a:xfrm>
          <a:prstGeom prst="rect">
            <a:avLst/>
          </a:prstGeom>
          <a:noFill/>
          <a:ln w="9525">
            <a:noFill/>
            <a:miter lim="800000"/>
            <a:headEnd/>
            <a:tailEnd/>
          </a:ln>
        </p:spPr>
        <p:txBody>
          <a:bodyPr>
            <a:spAutoFit/>
          </a:bodyPr>
          <a:lstStyle/>
          <a:p>
            <a:pPr algn="ctr"/>
            <a:r>
              <a:rPr lang="en-US" sz="1400" b="1" dirty="0" smtClean="0">
                <a:solidFill>
                  <a:schemeClr val="accent3"/>
                </a:solidFill>
              </a:rPr>
              <a:t>$613.7</a:t>
            </a:r>
            <a:endParaRPr lang="en-US" sz="1400" b="1" dirty="0">
              <a:solidFill>
                <a:schemeClr val="accent3"/>
              </a:solidFill>
            </a:endParaRPr>
          </a:p>
        </p:txBody>
      </p:sp>
      <p:sp>
        <p:nvSpPr>
          <p:cNvPr id="39" name="AutoShape 8"/>
          <p:cNvSpPr>
            <a:spLocks noChangeArrowheads="1"/>
          </p:cNvSpPr>
          <p:nvPr/>
        </p:nvSpPr>
        <p:spPr bwMode="blackWhite">
          <a:xfrm>
            <a:off x="2113935" y="1356852"/>
            <a:ext cx="2281083" cy="589935"/>
          </a:xfrm>
          <a:prstGeom prst="wedgeRectCallout">
            <a:avLst>
              <a:gd name="adj1" fmla="val 4489"/>
              <a:gd name="adj2" fmla="val 115915"/>
            </a:avLst>
          </a:prstGeom>
          <a:solidFill>
            <a:schemeClr val="accent1"/>
          </a:soli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rPr>
              <a:t>New Construction peaks at $911.8. in 2006</a:t>
            </a:r>
            <a:endParaRPr lang="en-US" sz="1400" b="1" dirty="0">
              <a:solidFill>
                <a:schemeClr val="bg1"/>
              </a:solidFill>
            </a:endParaRPr>
          </a:p>
        </p:txBody>
      </p:sp>
      <p:sp>
        <p:nvSpPr>
          <p:cNvPr id="36" name="AutoShape 8"/>
          <p:cNvSpPr>
            <a:spLocks noChangeArrowheads="1"/>
          </p:cNvSpPr>
          <p:nvPr/>
        </p:nvSpPr>
        <p:spPr bwMode="blackWhite">
          <a:xfrm>
            <a:off x="4798129" y="1772111"/>
            <a:ext cx="1734093" cy="1089211"/>
          </a:xfrm>
          <a:prstGeom prst="wedgeRectCallout">
            <a:avLst>
              <a:gd name="adj1" fmla="val 13981"/>
              <a:gd name="adj2" fmla="val 112385"/>
            </a:avLst>
          </a:prstGeom>
          <a:solidFill>
            <a:schemeClr val="accent1"/>
          </a:soli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Trough in 2010 at $500.6B, after plunging 55.1% ($411.2B)</a:t>
            </a:r>
            <a:endParaRPr lang="en-US" sz="1600" b="1" dirty="0">
              <a:solidFill>
                <a:schemeClr val="bg1"/>
              </a:solidFill>
            </a:endParaRPr>
          </a:p>
        </p:txBody>
      </p:sp>
      <p:sp>
        <p:nvSpPr>
          <p:cNvPr id="45" name="AutoShape 8"/>
          <p:cNvSpPr>
            <a:spLocks noChangeArrowheads="1"/>
          </p:cNvSpPr>
          <p:nvPr/>
        </p:nvSpPr>
        <p:spPr bwMode="blackWhite">
          <a:xfrm>
            <a:off x="6818581" y="1071716"/>
            <a:ext cx="2158271" cy="1631298"/>
          </a:xfrm>
          <a:prstGeom prst="wedgeRectCallout">
            <a:avLst>
              <a:gd name="adj1" fmla="val 22667"/>
              <a:gd name="adj2" fmla="val 70066"/>
            </a:avLst>
          </a:prstGeom>
          <a:solidFill>
            <a:schemeClr val="accent1"/>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2014: Value of new </a:t>
            </a:r>
            <a:r>
              <a:rPr lang="en-US" sz="1600" b="1" dirty="0" err="1" smtClean="0">
                <a:solidFill>
                  <a:schemeClr val="bg1"/>
                </a:solidFill>
              </a:rPr>
              <a:t>pvt.</a:t>
            </a:r>
            <a:r>
              <a:rPr lang="en-US" sz="1600" b="1" dirty="0" smtClean="0">
                <a:solidFill>
                  <a:schemeClr val="bg1"/>
                </a:solidFill>
              </a:rPr>
              <a:t> construction hits $698.6B as of Nov. 2014, up 40% from the 2010 trough but still 23% below 2006 peak </a:t>
            </a:r>
            <a:endParaRPr lang="en-US" sz="1600" b="1" dirty="0">
              <a:solidFill>
                <a:schemeClr val="bg1"/>
              </a:solidFill>
            </a:endParaRPr>
          </a:p>
        </p:txBody>
      </p:sp>
      <p:sp>
        <p:nvSpPr>
          <p:cNvPr id="18" name="Date Placeholder 17"/>
          <p:cNvSpPr>
            <a:spLocks noGrp="1"/>
          </p:cNvSpPr>
          <p:nvPr>
            <p:ph type="dt" sz="half" idx="10"/>
          </p:nvPr>
        </p:nvSpPr>
        <p:spPr/>
        <p:txBody>
          <a:bodyPr/>
          <a:lstStyle/>
          <a:p>
            <a:pPr>
              <a:defRPr/>
            </a:pPr>
            <a:r>
              <a:rPr lang="en-US" smtClean="0"/>
              <a:t>12/01/09 - 9pm</a:t>
            </a:r>
            <a:endParaRPr lang="en-US"/>
          </a:p>
        </p:txBody>
      </p:sp>
      <p:sp>
        <p:nvSpPr>
          <p:cNvPr id="19" name="Slide Number Placeholder 18"/>
          <p:cNvSpPr>
            <a:spLocks noGrp="1"/>
          </p:cNvSpPr>
          <p:nvPr>
            <p:ph type="sldNum" sz="quarter" idx="12"/>
          </p:nvPr>
        </p:nvSpPr>
        <p:spPr/>
        <p:txBody>
          <a:bodyPr/>
          <a:lstStyle/>
          <a:p>
            <a:pPr>
              <a:defRPr/>
            </a:pPr>
            <a:fld id="{79649112-2361-4913-9798-B6AEBB59A8D4}" type="slidenum">
              <a:rPr lang="en-US" smtClean="0"/>
              <a:pPr>
                <a:defRPr/>
              </a:pPr>
              <a:t>126</a:t>
            </a:fld>
            <a:endParaRPr lang="en-US"/>
          </a:p>
        </p:txBody>
      </p:sp>
      <p:sp>
        <p:nvSpPr>
          <p:cNvPr id="20" name="TextBox 10"/>
          <p:cNvSpPr txBox="1">
            <a:spLocks noChangeArrowheads="1"/>
          </p:cNvSpPr>
          <p:nvPr/>
        </p:nvSpPr>
        <p:spPr bwMode="auto">
          <a:xfrm>
            <a:off x="5362694" y="3848877"/>
            <a:ext cx="889000" cy="307777"/>
          </a:xfrm>
          <a:prstGeom prst="rect">
            <a:avLst/>
          </a:prstGeom>
          <a:noFill/>
          <a:ln w="9525">
            <a:noFill/>
            <a:miter lim="800000"/>
            <a:headEnd/>
            <a:tailEnd/>
          </a:ln>
        </p:spPr>
        <p:txBody>
          <a:bodyPr>
            <a:spAutoFit/>
          </a:bodyPr>
          <a:lstStyle/>
          <a:p>
            <a:pPr algn="ctr"/>
            <a:r>
              <a:rPr lang="en-US" sz="1400" b="1" dirty="0" smtClean="0">
                <a:solidFill>
                  <a:schemeClr val="accent3"/>
                </a:solidFill>
              </a:rPr>
              <a:t>$261.8</a:t>
            </a:r>
            <a:endParaRPr lang="en-US" sz="1400" b="1" dirty="0">
              <a:solidFill>
                <a:schemeClr val="accent3"/>
              </a:solidFill>
            </a:endParaRPr>
          </a:p>
        </p:txBody>
      </p:sp>
      <p:sp>
        <p:nvSpPr>
          <p:cNvPr id="21" name="TextBox 10"/>
          <p:cNvSpPr txBox="1">
            <a:spLocks noChangeArrowheads="1"/>
          </p:cNvSpPr>
          <p:nvPr/>
        </p:nvSpPr>
        <p:spPr bwMode="auto">
          <a:xfrm>
            <a:off x="5394172" y="4685344"/>
            <a:ext cx="889000" cy="307777"/>
          </a:xfrm>
          <a:prstGeom prst="rect">
            <a:avLst/>
          </a:prstGeom>
          <a:noFill/>
          <a:ln w="9525">
            <a:noFill/>
            <a:miter lim="800000"/>
            <a:headEnd/>
            <a:tailEnd/>
          </a:ln>
        </p:spPr>
        <p:txBody>
          <a:bodyPr>
            <a:spAutoFit/>
          </a:bodyPr>
          <a:lstStyle/>
          <a:p>
            <a:pPr algn="ctr"/>
            <a:r>
              <a:rPr lang="en-US" sz="1400" b="1" dirty="0" smtClean="0">
                <a:solidFill>
                  <a:schemeClr val="accent3"/>
                </a:solidFill>
              </a:rPr>
              <a:t>$238.8</a:t>
            </a:r>
            <a:endParaRPr lang="en-US" sz="1400" b="1" dirty="0">
              <a:solidFill>
                <a:schemeClr val="accent3"/>
              </a:solidFill>
            </a:endParaRPr>
          </a:p>
        </p:txBody>
      </p:sp>
      <p:sp>
        <p:nvSpPr>
          <p:cNvPr id="22" name="TextBox 10"/>
          <p:cNvSpPr txBox="1">
            <a:spLocks noChangeArrowheads="1"/>
          </p:cNvSpPr>
          <p:nvPr/>
        </p:nvSpPr>
        <p:spPr bwMode="auto">
          <a:xfrm>
            <a:off x="8284496" y="3412804"/>
            <a:ext cx="889000" cy="307777"/>
          </a:xfrm>
          <a:prstGeom prst="rect">
            <a:avLst/>
          </a:prstGeom>
          <a:noFill/>
          <a:ln w="9525">
            <a:noFill/>
            <a:miter lim="800000"/>
            <a:headEnd/>
            <a:tailEnd/>
          </a:ln>
        </p:spPr>
        <p:txBody>
          <a:bodyPr>
            <a:spAutoFit/>
          </a:bodyPr>
          <a:lstStyle/>
          <a:p>
            <a:pPr algn="ctr"/>
            <a:r>
              <a:rPr lang="en-US" sz="1400" b="1" dirty="0" smtClean="0"/>
              <a:t>$349.6</a:t>
            </a:r>
            <a:endParaRPr lang="en-US" sz="1400" b="1" dirty="0"/>
          </a:p>
        </p:txBody>
      </p:sp>
      <p:sp>
        <p:nvSpPr>
          <p:cNvPr id="23" name="TextBox 10"/>
          <p:cNvSpPr txBox="1">
            <a:spLocks noChangeArrowheads="1"/>
          </p:cNvSpPr>
          <p:nvPr/>
        </p:nvSpPr>
        <p:spPr bwMode="auto">
          <a:xfrm>
            <a:off x="8289414" y="4528762"/>
            <a:ext cx="889000" cy="307777"/>
          </a:xfrm>
          <a:prstGeom prst="rect">
            <a:avLst/>
          </a:prstGeom>
          <a:noFill/>
          <a:ln w="9525">
            <a:noFill/>
            <a:miter lim="800000"/>
            <a:headEnd/>
            <a:tailEnd/>
          </a:ln>
        </p:spPr>
        <p:txBody>
          <a:bodyPr>
            <a:spAutoFit/>
          </a:bodyPr>
          <a:lstStyle/>
          <a:p>
            <a:pPr algn="ctr"/>
            <a:r>
              <a:rPr lang="en-US" sz="1400" b="1" dirty="0" smtClean="0"/>
              <a:t>$349.0</a:t>
            </a:r>
            <a:endParaRPr lang="en-US" sz="1400" b="1" dirty="0"/>
          </a:p>
        </p:txBody>
      </p:sp>
      <p:sp>
        <p:nvSpPr>
          <p:cNvPr id="24" name="Rectangle 5"/>
          <p:cNvSpPr>
            <a:spLocks noChangeArrowheads="1"/>
          </p:cNvSpPr>
          <p:nvPr/>
        </p:nvSpPr>
        <p:spPr bwMode="auto">
          <a:xfrm>
            <a:off x="-1" y="6449415"/>
            <a:ext cx="8423031" cy="468590"/>
          </a:xfrm>
          <a:prstGeom prst="rect">
            <a:avLst/>
          </a:prstGeom>
          <a:noFill/>
          <a:ln w="9525" algn="ctr">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*2014 figure is a seasonally adjusted annual rate as of December.</a:t>
            </a:r>
          </a:p>
          <a:p>
            <a:pPr eaLnBrk="0" hangingPunct="0">
              <a:lnSpc>
                <a:spcPct val="85000"/>
              </a:lnSpc>
              <a:spcBef>
                <a:spcPct val="25000"/>
              </a:spcBef>
              <a:buClr>
                <a:schemeClr val="accent2"/>
              </a:buClr>
              <a:buFont typeface="Wingdings" pitchFamily="2" charset="2"/>
              <a:buNone/>
            </a:pPr>
            <a:r>
              <a:rPr lang="en-US" sz="1100" dirty="0" smtClean="0"/>
              <a:t>Sources</a:t>
            </a:r>
            <a:r>
              <a:rPr lang="en-US" sz="1100" dirty="0"/>
              <a:t>: </a:t>
            </a:r>
            <a:r>
              <a:rPr lang="en-US" sz="1100" dirty="0" smtClean="0"/>
              <a:t>US Department of Commerce </a:t>
            </a:r>
            <a:r>
              <a:rPr lang="en-US" sz="1100" dirty="0">
                <a:hlinkClick r:id="rId6"/>
              </a:rPr>
              <a:t>http://www.census.gov/construction/c30/c30index.html</a:t>
            </a:r>
            <a:r>
              <a:rPr lang="en-US" sz="1100" dirty="0"/>
              <a:t> ; </a:t>
            </a:r>
            <a:r>
              <a:rPr lang="en-US" sz="1100" dirty="0" smtClean="0"/>
              <a:t>Insurance Information Institute. </a:t>
            </a:r>
            <a:endParaRPr lang="en-US" sz="1100" dirty="0"/>
          </a:p>
        </p:txBody>
      </p:sp>
    </p:spTree>
    <p:extLst>
      <p:ext uri="{BB962C8B-B14F-4D97-AF65-F5344CB8AC3E}">
        <p14:creationId xmlns:p14="http://schemas.microsoft.com/office/powerpoint/2010/main" val="175396218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8" fill="hold" grpId="0" nodeType="afterEffect">
                                  <p:stCondLst>
                                    <p:cond delay="0"/>
                                  </p:stCondLst>
                                  <p:childTnLst>
                                    <p:set>
                                      <p:cBhvr>
                                        <p:cTn id="11" dur="1" fill="hold">
                                          <p:stCondLst>
                                            <p:cond delay="0"/>
                                          </p:stCondLst>
                                        </p:cTn>
                                        <p:tgtEl>
                                          <p:spTgt spid="39"/>
                                        </p:tgtEl>
                                        <p:attrNameLst>
                                          <p:attrName>style.visibility</p:attrName>
                                        </p:attrNameLst>
                                      </p:cBhvr>
                                      <p:to>
                                        <p:strVal val="visible"/>
                                      </p:to>
                                    </p:set>
                                    <p:animEffect transition="in" filter="wipe(left)">
                                      <p:cBhvr>
                                        <p:cTn id="12" dur="500"/>
                                        <p:tgtEl>
                                          <p:spTgt spid="39"/>
                                        </p:tgtEl>
                                      </p:cBhvr>
                                    </p:animEffect>
                                  </p:childTnLst>
                                </p:cTn>
                              </p:par>
                            </p:childTnLst>
                          </p:cTn>
                        </p:par>
                        <p:par>
                          <p:cTn id="13" fill="hold">
                            <p:stCondLst>
                              <p:cond delay="2000"/>
                            </p:stCondLst>
                            <p:childTnLst>
                              <p:par>
                                <p:cTn id="14" presetID="22" presetClass="entr" presetSubtype="8" fill="hold" grpId="0" nodeType="after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wipe(left)">
                                      <p:cBhvr>
                                        <p:cTn id="16" dur="500"/>
                                        <p:tgtEl>
                                          <p:spTgt spid="36"/>
                                        </p:tgtEl>
                                      </p:cBhvr>
                                    </p:animEffect>
                                  </p:childTnLst>
                                </p:cTn>
                              </p:par>
                            </p:childTnLst>
                          </p:cTn>
                        </p:par>
                        <p:par>
                          <p:cTn id="17" fill="hold">
                            <p:stCondLst>
                              <p:cond delay="2500"/>
                            </p:stCondLst>
                            <p:childTnLst>
                              <p:par>
                                <p:cTn id="18" presetID="22" presetClass="entr" presetSubtype="8" fill="hold" grpId="0" nodeType="afterEffect">
                                  <p:stCondLst>
                                    <p:cond delay="0"/>
                                  </p:stCondLst>
                                  <p:childTnLst>
                                    <p:set>
                                      <p:cBhvr>
                                        <p:cTn id="19" dur="1" fill="hold">
                                          <p:stCondLst>
                                            <p:cond delay="0"/>
                                          </p:stCondLst>
                                        </p:cTn>
                                        <p:tgtEl>
                                          <p:spTgt spid="45"/>
                                        </p:tgtEl>
                                        <p:attrNameLst>
                                          <p:attrName>style.visibility</p:attrName>
                                        </p:attrNameLst>
                                      </p:cBhvr>
                                      <p:to>
                                        <p:strVal val="visible"/>
                                      </p:to>
                                    </p:set>
                                    <p:animEffect transition="in" filter="wipe(left)">
                                      <p:cBhvr>
                                        <p:cTn id="20"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39" grpId="0" animBg="1"/>
      <p:bldP spid="36" grpId="0" animBg="1"/>
      <p:bldP spid="45" grpId="0" animBg="1"/>
    </p:bld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105"/>
          <p:cNvSpPr>
            <a:spLocks noGrp="1" noChangeArrowheads="1"/>
          </p:cNvSpPr>
          <p:nvPr>
            <p:ph type="dt" sz="quarter" idx="10"/>
          </p:nvPr>
        </p:nvSpPr>
        <p:spPr/>
        <p:txBody>
          <a:bodyPr/>
          <a:lstStyle/>
          <a:p>
            <a:pPr>
              <a:defRPr/>
            </a:pPr>
            <a:r>
              <a:rPr lang="en-US" smtClean="0"/>
              <a:t>12/01/09 - 9pm</a:t>
            </a:r>
          </a:p>
        </p:txBody>
      </p:sp>
      <p:sp>
        <p:nvSpPr>
          <p:cNvPr id="4101" name="Rectangle 110"/>
          <p:cNvSpPr>
            <a:spLocks noGrp="1" noChangeArrowheads="1"/>
          </p:cNvSpPr>
          <p:nvPr>
            <p:ph type="sldNum" sz="quarter" idx="12"/>
          </p:nvPr>
        </p:nvSpPr>
        <p:spPr/>
        <p:txBody>
          <a:bodyPr/>
          <a:lstStyle/>
          <a:p>
            <a:pPr>
              <a:defRPr/>
            </a:pPr>
            <a:fld id="{F7A0CDA3-BBCA-43E0-9320-4D65E8B5D3F4}" type="slidenum">
              <a:rPr lang="en-US" smtClean="0"/>
              <a:pPr>
                <a:defRPr/>
              </a:pPr>
              <a:t>127</a:t>
            </a:fld>
            <a:endParaRPr lang="en-US" smtClean="0"/>
          </a:p>
        </p:txBody>
      </p:sp>
      <p:sp>
        <p:nvSpPr>
          <p:cNvPr id="66566" name="Rectangle 11"/>
          <p:cNvSpPr>
            <a:spLocks noGrp="1" noChangeArrowheads="1"/>
          </p:cNvSpPr>
          <p:nvPr>
            <p:ph type="title"/>
          </p:nvPr>
        </p:nvSpPr>
        <p:spPr/>
        <p:txBody>
          <a:bodyPr/>
          <a:lstStyle/>
          <a:p>
            <a:r>
              <a:rPr lang="en-US" dirty="0" smtClean="0"/>
              <a:t>Value of Construction Put in Place,   Dec. 2014 vs. Dec. 2013*</a:t>
            </a:r>
          </a:p>
        </p:txBody>
      </p:sp>
      <p:graphicFrame>
        <p:nvGraphicFramePr>
          <p:cNvPr id="66562" name="Object 4"/>
          <p:cNvGraphicFramePr>
            <a:graphicFrameLocks noChangeAspect="1"/>
          </p:cNvGraphicFramePr>
          <p:nvPr>
            <p:extLst>
              <p:ext uri="{D42A27DB-BD31-4B8C-83A1-F6EECF244321}">
                <p14:modId xmlns:p14="http://schemas.microsoft.com/office/powerpoint/2010/main" val="1126798687"/>
              </p:ext>
            </p:extLst>
          </p:nvPr>
        </p:nvGraphicFramePr>
        <p:xfrm>
          <a:off x="39687" y="1613592"/>
          <a:ext cx="8867775" cy="3771900"/>
        </p:xfrm>
        <a:graphic>
          <a:graphicData uri="http://schemas.openxmlformats.org/presentationml/2006/ole">
            <mc:AlternateContent xmlns:mc="http://schemas.openxmlformats.org/markup-compatibility/2006">
              <mc:Choice xmlns:v="urn:schemas-microsoft-com:vml" Requires="v">
                <p:oleObj spid="_x0000_s28094565" name="Chart" r:id="rId4" imgW="8534400" imgH="3771983" progId="MSGraph.Chart.8">
                  <p:embed followColorScheme="full"/>
                </p:oleObj>
              </mc:Choice>
              <mc:Fallback>
                <p:oleObj name="Chart" r:id="rId4" imgW="8534400" imgH="3771983" progId="MSGraph.Chart.8">
                  <p:embed followColorScheme="full"/>
                  <p:pic>
                    <p:nvPicPr>
                      <p:cNvPr id="0" name=""/>
                      <p:cNvPicPr>
                        <a:picLocks noChangeAspect="1" noChangeArrowheads="1"/>
                      </p:cNvPicPr>
                      <p:nvPr/>
                    </p:nvPicPr>
                    <p:blipFill>
                      <a:blip r:embed="rId5"/>
                      <a:srcRect/>
                      <a:stretch>
                        <a:fillRect/>
                      </a:stretch>
                    </p:blipFill>
                    <p:spPr bwMode="gray">
                      <a:xfrm>
                        <a:off x="39687" y="1613592"/>
                        <a:ext cx="8867775" cy="3771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26150" name="Rectangle 6"/>
          <p:cNvSpPr>
            <a:spLocks noChangeArrowheads="1"/>
          </p:cNvSpPr>
          <p:nvPr/>
        </p:nvSpPr>
        <p:spPr bwMode="blackWhite">
          <a:xfrm>
            <a:off x="461963" y="5464175"/>
            <a:ext cx="8220075" cy="81597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Overall Construction Activity is Up, But Growth In the Private Sector Slowed in Late 2014 While Picking in the State/Local Sector Government Sector as Budget Woes Ease in Some Jurisdictions</a:t>
            </a:r>
            <a:endParaRPr lang="en-US" b="1" dirty="0">
              <a:solidFill>
                <a:srgbClr val="FFFFFF"/>
              </a:solidFill>
            </a:endParaRPr>
          </a:p>
        </p:txBody>
      </p:sp>
      <p:sp>
        <p:nvSpPr>
          <p:cNvPr id="66570" name="Rectangle 8"/>
          <p:cNvSpPr>
            <a:spLocks noChangeArrowheads="1"/>
          </p:cNvSpPr>
          <p:nvPr/>
        </p:nvSpPr>
        <p:spPr bwMode="black">
          <a:xfrm>
            <a:off x="53788" y="1223682"/>
            <a:ext cx="1290918" cy="221599"/>
          </a:xfrm>
          <a:prstGeom prst="rect">
            <a:avLst/>
          </a:prstGeom>
          <a:noFill/>
          <a:ln w="9525" algn="ctr">
            <a:noFill/>
            <a:miter lim="800000"/>
            <a:headEnd/>
            <a:tailEnd/>
          </a:ln>
        </p:spPr>
        <p:txBody>
          <a:bodyPr wrap="square" lIns="0" tIns="0" rIns="0" bIns="0">
            <a:spAutoFit/>
          </a:bodyPr>
          <a:lstStyle/>
          <a:p>
            <a:pPr defTabSz="114300" eaLnBrk="0" hangingPunct="0">
              <a:lnSpc>
                <a:spcPct val="90000"/>
              </a:lnSpc>
              <a:spcBef>
                <a:spcPct val="20000"/>
              </a:spcBef>
            </a:pPr>
            <a:r>
              <a:rPr lang="en-US" sz="1600" b="1" dirty="0" smtClean="0">
                <a:solidFill>
                  <a:srgbClr val="225A7A"/>
                </a:solidFill>
              </a:rPr>
              <a:t>Growth (%)</a:t>
            </a:r>
            <a:endParaRPr lang="en-US" sz="1600" b="1" dirty="0">
              <a:solidFill>
                <a:srgbClr val="225A7A"/>
              </a:solidFill>
            </a:endParaRPr>
          </a:p>
        </p:txBody>
      </p:sp>
      <p:sp>
        <p:nvSpPr>
          <p:cNvPr id="1926153" name="AutoShape 9"/>
          <p:cNvSpPr>
            <a:spLocks noChangeArrowheads="1"/>
          </p:cNvSpPr>
          <p:nvPr/>
        </p:nvSpPr>
        <p:spPr bwMode="blackWhite">
          <a:xfrm>
            <a:off x="955792" y="2130988"/>
            <a:ext cx="2656417" cy="1152402"/>
          </a:xfrm>
          <a:prstGeom prst="wedgeRectCallout">
            <a:avLst>
              <a:gd name="adj1" fmla="val 28540"/>
              <a:gd name="adj2" fmla="val 75171"/>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rPr>
              <a:t>Private sector construction activity is up in the residential and nonresidential segments but growth is sluggish</a:t>
            </a:r>
            <a:endParaRPr lang="en-US" sz="1400" b="1" dirty="0">
              <a:solidFill>
                <a:schemeClr val="bg1"/>
              </a:solidFill>
            </a:endParaRPr>
          </a:p>
        </p:txBody>
      </p:sp>
      <p:sp>
        <p:nvSpPr>
          <p:cNvPr id="16" name="Rectangle 4"/>
          <p:cNvSpPr>
            <a:spLocks noChangeArrowheads="1"/>
          </p:cNvSpPr>
          <p:nvPr/>
        </p:nvSpPr>
        <p:spPr bwMode="auto">
          <a:xfrm>
            <a:off x="-147918" y="6431729"/>
            <a:ext cx="9090212" cy="426271"/>
          </a:xfrm>
          <a:prstGeom prst="rect">
            <a:avLst/>
          </a:prstGeom>
          <a:noFill/>
          <a:ln w="9525">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*seasonally </a:t>
            </a:r>
            <a:r>
              <a:rPr lang="en-US" sz="1100" dirty="0" smtClean="0"/>
              <a:t>adjusted</a:t>
            </a:r>
            <a:r>
              <a:rPr lang="en-US" sz="1100" dirty="0"/>
              <a:t/>
            </a:r>
            <a:br>
              <a:rPr lang="en-US" sz="1100" dirty="0"/>
            </a:br>
            <a:r>
              <a:rPr lang="en-US" sz="1100" dirty="0"/>
              <a:t>Source: U.S. Census </a:t>
            </a:r>
            <a:r>
              <a:rPr lang="en-US" sz="1100" dirty="0" smtClean="0"/>
              <a:t>Bureau, </a:t>
            </a:r>
            <a:r>
              <a:rPr lang="en-US" sz="1100" dirty="0" smtClean="0">
                <a:hlinkClick r:id="rId6"/>
              </a:rPr>
              <a:t>http://www.census.gov/construction/c30/c30index.html</a:t>
            </a:r>
            <a:r>
              <a:rPr lang="en-US" sz="1100" dirty="0" smtClean="0"/>
              <a:t> ; Insurance Information Institute.  </a:t>
            </a:r>
            <a:endParaRPr lang="en-US" sz="1100" dirty="0"/>
          </a:p>
        </p:txBody>
      </p:sp>
      <p:sp>
        <p:nvSpPr>
          <p:cNvPr id="17" name="Rectangle 3"/>
          <p:cNvSpPr>
            <a:spLocks noChangeArrowheads="1"/>
          </p:cNvSpPr>
          <p:nvPr/>
        </p:nvSpPr>
        <p:spPr bwMode="black">
          <a:xfrm>
            <a:off x="1090709" y="1433905"/>
            <a:ext cx="5352490" cy="331788"/>
          </a:xfrm>
          <a:prstGeom prst="rect">
            <a:avLst/>
          </a:prstGeom>
          <a:noFill/>
          <a:ln w="9525" algn="ctr">
            <a:noFill/>
            <a:miter lim="800000"/>
            <a:headEnd/>
            <a:tailEnd/>
          </a:ln>
        </p:spPr>
        <p:txBody>
          <a:bodyPr wrap="square" lIns="0" tIns="0" rIns="0" bIns="0">
            <a:spAutoFit/>
          </a:bodyPr>
          <a:lstStyle/>
          <a:p>
            <a:pPr algn="ctr" defTabSz="114300" eaLnBrk="0" hangingPunct="0">
              <a:lnSpc>
                <a:spcPct val="90000"/>
              </a:lnSpc>
              <a:spcBef>
                <a:spcPct val="20000"/>
              </a:spcBef>
            </a:pPr>
            <a:r>
              <a:rPr lang="en-US" sz="2400" b="1" u="sng" dirty="0" smtClean="0">
                <a:solidFill>
                  <a:srgbClr val="225A7A"/>
                </a:solidFill>
              </a:rPr>
              <a:t>Private: +0.4%</a:t>
            </a:r>
            <a:endParaRPr lang="en-US" sz="2400" b="1" u="sng" dirty="0">
              <a:solidFill>
                <a:srgbClr val="225A7A"/>
              </a:solidFill>
            </a:endParaRPr>
          </a:p>
        </p:txBody>
      </p:sp>
      <p:sp>
        <p:nvSpPr>
          <p:cNvPr id="18" name="Rectangle 3"/>
          <p:cNvSpPr>
            <a:spLocks noChangeArrowheads="1"/>
          </p:cNvSpPr>
          <p:nvPr/>
        </p:nvSpPr>
        <p:spPr bwMode="black">
          <a:xfrm>
            <a:off x="4726048" y="1434987"/>
            <a:ext cx="5352490" cy="331788"/>
          </a:xfrm>
          <a:prstGeom prst="rect">
            <a:avLst/>
          </a:prstGeom>
          <a:noFill/>
          <a:ln w="9525" algn="ctr">
            <a:noFill/>
            <a:miter lim="800000"/>
            <a:headEnd/>
            <a:tailEnd/>
          </a:ln>
        </p:spPr>
        <p:txBody>
          <a:bodyPr wrap="square" lIns="0" tIns="0" rIns="0" bIns="0">
            <a:spAutoFit/>
          </a:bodyPr>
          <a:lstStyle/>
          <a:p>
            <a:pPr algn="ctr" defTabSz="114300" eaLnBrk="0" hangingPunct="0">
              <a:lnSpc>
                <a:spcPct val="90000"/>
              </a:lnSpc>
              <a:spcBef>
                <a:spcPct val="20000"/>
              </a:spcBef>
            </a:pPr>
            <a:r>
              <a:rPr lang="en-US" sz="2400" b="1" u="sng" dirty="0" smtClean="0">
                <a:solidFill>
                  <a:srgbClr val="225A7A"/>
                </a:solidFill>
              </a:rPr>
              <a:t>Public: +6.7%</a:t>
            </a:r>
            <a:endParaRPr lang="en-US" sz="2400" b="1" u="sng" dirty="0">
              <a:solidFill>
                <a:srgbClr val="225A7A"/>
              </a:solidFill>
            </a:endParaRPr>
          </a:p>
        </p:txBody>
      </p:sp>
      <p:sp>
        <p:nvSpPr>
          <p:cNvPr id="12" name="AutoShape 9"/>
          <p:cNvSpPr>
            <a:spLocks noChangeArrowheads="1"/>
          </p:cNvSpPr>
          <p:nvPr/>
        </p:nvSpPr>
        <p:spPr bwMode="blackWhite">
          <a:xfrm>
            <a:off x="4106288" y="2130988"/>
            <a:ext cx="2030261" cy="1152402"/>
          </a:xfrm>
          <a:prstGeom prst="wedgeRectCallout">
            <a:avLst>
              <a:gd name="adj1" fmla="val 57781"/>
              <a:gd name="adj2" fmla="val 29112"/>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rPr>
              <a:t>Public sector construction activity is finally beginning to pick up after years of decline</a:t>
            </a:r>
            <a:endParaRPr lang="en-US" sz="1400" b="1" dirty="0">
              <a:solidFill>
                <a:schemeClr val="bg1"/>
              </a:solidFill>
            </a:endParaRPr>
          </a:p>
        </p:txBody>
      </p:sp>
      <p:sp>
        <p:nvSpPr>
          <p:cNvPr id="2" name="Oval 1"/>
          <p:cNvSpPr/>
          <p:nvPr/>
        </p:nvSpPr>
        <p:spPr>
          <a:xfrm>
            <a:off x="6259293" y="1221647"/>
            <a:ext cx="2286000" cy="794945"/>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2801398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926153"/>
                                        </p:tgtEl>
                                        <p:attrNameLst>
                                          <p:attrName>style.visibility</p:attrName>
                                        </p:attrNameLst>
                                      </p:cBhvr>
                                      <p:to>
                                        <p:strVal val="visible"/>
                                      </p:to>
                                    </p:set>
                                    <p:animEffect transition="in" filter="wipe(right)">
                                      <p:cBhvr>
                                        <p:cTn id="7" dur="500"/>
                                        <p:tgtEl>
                                          <p:spTgt spid="1926153"/>
                                        </p:tgtEl>
                                      </p:cBhvr>
                                    </p:animEffect>
                                  </p:childTnLst>
                                </p:cTn>
                              </p:par>
                            </p:childTnLst>
                          </p:cTn>
                        </p:par>
                        <p:par>
                          <p:cTn id="8" fill="hold">
                            <p:stCondLst>
                              <p:cond delay="500"/>
                            </p:stCondLst>
                            <p:childTnLst>
                              <p:par>
                                <p:cTn id="9" presetID="23" presetClass="entr" presetSubtype="16" fill="hold" grpId="0" nodeType="afterEffect">
                                  <p:stCondLst>
                                    <p:cond delay="1000"/>
                                  </p:stCondLst>
                                  <p:childTnLst>
                                    <p:set>
                                      <p:cBhvr>
                                        <p:cTn id="10" dur="1" fill="hold">
                                          <p:stCondLst>
                                            <p:cond delay="0"/>
                                          </p:stCondLst>
                                        </p:cTn>
                                        <p:tgtEl>
                                          <p:spTgt spid="1926150"/>
                                        </p:tgtEl>
                                        <p:attrNameLst>
                                          <p:attrName>style.visibility</p:attrName>
                                        </p:attrNameLst>
                                      </p:cBhvr>
                                      <p:to>
                                        <p:strVal val="visible"/>
                                      </p:to>
                                    </p:set>
                                    <p:anim calcmode="lin" valueType="num">
                                      <p:cBhvr>
                                        <p:cTn id="11" dur="500" fill="hold"/>
                                        <p:tgtEl>
                                          <p:spTgt spid="1926150"/>
                                        </p:tgtEl>
                                        <p:attrNameLst>
                                          <p:attrName>ppt_w</p:attrName>
                                        </p:attrNameLst>
                                      </p:cBhvr>
                                      <p:tavLst>
                                        <p:tav tm="0">
                                          <p:val>
                                            <p:fltVal val="0"/>
                                          </p:val>
                                        </p:tav>
                                        <p:tav tm="100000">
                                          <p:val>
                                            <p:strVal val="#ppt_w"/>
                                          </p:val>
                                        </p:tav>
                                      </p:tavLst>
                                    </p:anim>
                                    <p:anim calcmode="lin" valueType="num">
                                      <p:cBhvr>
                                        <p:cTn id="12" dur="500" fill="hold"/>
                                        <p:tgtEl>
                                          <p:spTgt spid="1926150"/>
                                        </p:tgtEl>
                                        <p:attrNameLst>
                                          <p:attrName>ppt_h</p:attrName>
                                        </p:attrNameLst>
                                      </p:cBhvr>
                                      <p:tavLst>
                                        <p:tav tm="0">
                                          <p:val>
                                            <p:fltVal val="0"/>
                                          </p:val>
                                        </p:tav>
                                        <p:tav tm="100000">
                                          <p:val>
                                            <p:strVal val="#ppt_h"/>
                                          </p:val>
                                        </p:tav>
                                      </p:tavLst>
                                    </p:anim>
                                  </p:childTnLst>
                                </p:cTn>
                              </p:par>
                            </p:childTnLst>
                          </p:cTn>
                        </p:par>
                        <p:par>
                          <p:cTn id="13" fill="hold">
                            <p:stCondLst>
                              <p:cond delay="2000"/>
                            </p:stCondLst>
                            <p:childTnLst>
                              <p:par>
                                <p:cTn id="14" presetID="22" presetClass="entr" presetSubtype="2"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wipe(right)">
                                      <p:cBhvr>
                                        <p:cTn id="1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6150" grpId="0" animBg="1"/>
      <p:bldP spid="1926153" grpId="0" animBg="1"/>
      <p:bldP spid="12" grpId="0" animBg="1"/>
    </p:bldLst>
  </p:timing>
</p:sld>
</file>

<file path=ppt/slides/slide1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099" name="Rectangle 105"/>
          <p:cNvSpPr>
            <a:spLocks noGrp="1" noChangeArrowheads="1"/>
          </p:cNvSpPr>
          <p:nvPr>
            <p:ph type="dt" sz="quarter" idx="10"/>
          </p:nvPr>
        </p:nvSpPr>
        <p:spPr/>
        <p:txBody>
          <a:bodyPr/>
          <a:lstStyle/>
          <a:p>
            <a:pPr>
              <a:defRPr/>
            </a:pPr>
            <a:r>
              <a:rPr lang="en-US" smtClean="0"/>
              <a:t>12/01/09 - 9pm</a:t>
            </a:r>
          </a:p>
        </p:txBody>
      </p:sp>
      <p:sp>
        <p:nvSpPr>
          <p:cNvPr id="4101" name="Rectangle 110"/>
          <p:cNvSpPr>
            <a:spLocks noGrp="1" noChangeArrowheads="1"/>
          </p:cNvSpPr>
          <p:nvPr>
            <p:ph type="sldNum" sz="quarter" idx="12"/>
          </p:nvPr>
        </p:nvSpPr>
        <p:spPr/>
        <p:txBody>
          <a:bodyPr/>
          <a:lstStyle/>
          <a:p>
            <a:pPr>
              <a:defRPr/>
            </a:pPr>
            <a:fld id="{F7A0CDA3-BBCA-43E0-9320-4D65E8B5D3F4}" type="slidenum">
              <a:rPr lang="en-US" smtClean="0"/>
              <a:pPr>
                <a:defRPr/>
              </a:pPr>
              <a:t>128</a:t>
            </a:fld>
            <a:endParaRPr lang="en-US" smtClean="0"/>
          </a:p>
        </p:txBody>
      </p:sp>
      <p:sp>
        <p:nvSpPr>
          <p:cNvPr id="66566" name="Rectangle 11"/>
          <p:cNvSpPr>
            <a:spLocks noGrp="1" noChangeArrowheads="1"/>
          </p:cNvSpPr>
          <p:nvPr>
            <p:ph type="title"/>
          </p:nvPr>
        </p:nvSpPr>
        <p:spPr/>
        <p:txBody>
          <a:bodyPr/>
          <a:lstStyle/>
          <a:p>
            <a:r>
              <a:rPr lang="en-US" sz="2800" dirty="0" smtClean="0"/>
              <a:t>Value of Private Construction Put in Place, by Segment,  Dec. 2014 vs. Dec. 2013*</a:t>
            </a:r>
          </a:p>
        </p:txBody>
      </p:sp>
      <p:graphicFrame>
        <p:nvGraphicFramePr>
          <p:cNvPr id="66562" name="Object 4"/>
          <p:cNvGraphicFramePr>
            <a:graphicFrameLocks noChangeAspect="1"/>
          </p:cNvGraphicFramePr>
          <p:nvPr>
            <p:extLst>
              <p:ext uri="{D42A27DB-BD31-4B8C-83A1-F6EECF244321}">
                <p14:modId xmlns:p14="http://schemas.microsoft.com/office/powerpoint/2010/main" val="4073018986"/>
              </p:ext>
            </p:extLst>
          </p:nvPr>
        </p:nvGraphicFramePr>
        <p:xfrm>
          <a:off x="0" y="1830023"/>
          <a:ext cx="8867775" cy="3771900"/>
        </p:xfrm>
        <a:graphic>
          <a:graphicData uri="http://schemas.openxmlformats.org/presentationml/2006/ole">
            <mc:AlternateContent xmlns:mc="http://schemas.openxmlformats.org/markup-compatibility/2006">
              <mc:Choice xmlns:v="urn:schemas-microsoft-com:vml" Requires="v">
                <p:oleObj spid="_x0000_s27857198" name="Chart" r:id="rId4" imgW="8534400" imgH="3771983" progId="MSGraph.Chart.8">
                  <p:embed followColorScheme="full"/>
                </p:oleObj>
              </mc:Choice>
              <mc:Fallback>
                <p:oleObj name="Chart" r:id="rId4" imgW="8534400" imgH="3771983" progId="MSGraph.Chart.8">
                  <p:embed followColorScheme="full"/>
                  <p:pic>
                    <p:nvPicPr>
                      <p:cNvPr id="0" name=""/>
                      <p:cNvPicPr>
                        <a:picLocks noChangeAspect="1" noChangeArrowheads="1"/>
                      </p:cNvPicPr>
                      <p:nvPr/>
                    </p:nvPicPr>
                    <p:blipFill>
                      <a:blip r:embed="rId5"/>
                      <a:srcRect/>
                      <a:stretch>
                        <a:fillRect/>
                      </a:stretch>
                    </p:blipFill>
                    <p:spPr bwMode="gray">
                      <a:xfrm>
                        <a:off x="0" y="1830023"/>
                        <a:ext cx="8867775" cy="3771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26150" name="Rectangle 6"/>
          <p:cNvSpPr>
            <a:spLocks noChangeArrowheads="1"/>
          </p:cNvSpPr>
          <p:nvPr/>
        </p:nvSpPr>
        <p:spPr bwMode="blackWhite">
          <a:xfrm>
            <a:off x="461963" y="5572327"/>
            <a:ext cx="8220075" cy="81597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Private Construction Activity is Up in Many Segments, though the Key Residential Construction Sector Weakened in Late 2014; Mixed Outlook for 2015, though Expansion Should Continue</a:t>
            </a:r>
            <a:endParaRPr lang="en-US" b="1" dirty="0">
              <a:solidFill>
                <a:srgbClr val="FFFFFF"/>
              </a:solidFill>
            </a:endParaRPr>
          </a:p>
        </p:txBody>
      </p:sp>
      <p:sp>
        <p:nvSpPr>
          <p:cNvPr id="66570" name="Rectangle 8"/>
          <p:cNvSpPr>
            <a:spLocks noChangeArrowheads="1"/>
          </p:cNvSpPr>
          <p:nvPr/>
        </p:nvSpPr>
        <p:spPr bwMode="black">
          <a:xfrm>
            <a:off x="157024" y="1223682"/>
            <a:ext cx="1290918" cy="221599"/>
          </a:xfrm>
          <a:prstGeom prst="rect">
            <a:avLst/>
          </a:prstGeom>
          <a:noFill/>
          <a:ln w="9525" algn="ctr">
            <a:noFill/>
            <a:miter lim="800000"/>
            <a:headEnd/>
            <a:tailEnd/>
          </a:ln>
        </p:spPr>
        <p:txBody>
          <a:bodyPr wrap="square" lIns="0" tIns="0" rIns="0" bIns="0">
            <a:spAutoFit/>
          </a:bodyPr>
          <a:lstStyle/>
          <a:p>
            <a:pPr defTabSz="114300" eaLnBrk="0" hangingPunct="0">
              <a:lnSpc>
                <a:spcPct val="90000"/>
              </a:lnSpc>
              <a:spcBef>
                <a:spcPct val="20000"/>
              </a:spcBef>
            </a:pPr>
            <a:r>
              <a:rPr lang="en-US" sz="1600" b="1" dirty="0" smtClean="0">
                <a:solidFill>
                  <a:srgbClr val="225A7A"/>
                </a:solidFill>
              </a:rPr>
              <a:t>Growth (%)</a:t>
            </a:r>
            <a:endParaRPr lang="en-US" sz="1600" b="1" dirty="0">
              <a:solidFill>
                <a:srgbClr val="225A7A"/>
              </a:solidFill>
            </a:endParaRPr>
          </a:p>
        </p:txBody>
      </p:sp>
      <p:sp>
        <p:nvSpPr>
          <p:cNvPr id="1926153" name="AutoShape 9"/>
          <p:cNvSpPr>
            <a:spLocks noChangeArrowheads="1"/>
          </p:cNvSpPr>
          <p:nvPr/>
        </p:nvSpPr>
        <p:spPr bwMode="blackWhite">
          <a:xfrm>
            <a:off x="4127267" y="1086513"/>
            <a:ext cx="3971440" cy="1413799"/>
          </a:xfrm>
          <a:prstGeom prst="wedgeRectCallout">
            <a:avLst>
              <a:gd name="adj1" fmla="val -55366"/>
              <a:gd name="adj2" fmla="val 32703"/>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Led by the Manufacturing, Office and Lodging segments, Private nonresidential sector construction activity continues to  rising after plunging during the “Great Recession.” Residential weakened.</a:t>
            </a:r>
            <a:endParaRPr lang="en-US" sz="1600" b="1" dirty="0">
              <a:solidFill>
                <a:schemeClr val="bg1"/>
              </a:solidFill>
            </a:endParaRPr>
          </a:p>
        </p:txBody>
      </p:sp>
      <p:sp>
        <p:nvSpPr>
          <p:cNvPr id="16" name="Rectangle 4"/>
          <p:cNvSpPr>
            <a:spLocks noChangeArrowheads="1"/>
          </p:cNvSpPr>
          <p:nvPr/>
        </p:nvSpPr>
        <p:spPr bwMode="auto">
          <a:xfrm>
            <a:off x="-147918" y="6431729"/>
            <a:ext cx="9090212" cy="426271"/>
          </a:xfrm>
          <a:prstGeom prst="rect">
            <a:avLst/>
          </a:prstGeom>
          <a:noFill/>
          <a:ln w="9525">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*seasonally </a:t>
            </a:r>
            <a:r>
              <a:rPr lang="en-US" sz="1100" dirty="0" smtClean="0"/>
              <a:t>adjusted</a:t>
            </a:r>
            <a:r>
              <a:rPr lang="en-US" sz="1100" dirty="0"/>
              <a:t/>
            </a:r>
            <a:br>
              <a:rPr lang="en-US" sz="1100" dirty="0"/>
            </a:br>
            <a:r>
              <a:rPr lang="en-US" sz="1100" dirty="0"/>
              <a:t>Source: U.S. Census </a:t>
            </a:r>
            <a:r>
              <a:rPr lang="en-US" sz="1100" dirty="0" smtClean="0"/>
              <a:t>Bureau, </a:t>
            </a:r>
            <a:r>
              <a:rPr lang="en-US" sz="1100" dirty="0" smtClean="0">
                <a:hlinkClick r:id="rId6"/>
              </a:rPr>
              <a:t>http://www.census.gov/construction/c30/c30index.html</a:t>
            </a:r>
            <a:r>
              <a:rPr lang="en-US" sz="1100" dirty="0" smtClean="0"/>
              <a:t> ; Insurance Information Institute.  </a:t>
            </a:r>
            <a:endParaRPr lang="en-US" sz="1100" dirty="0"/>
          </a:p>
        </p:txBody>
      </p:sp>
      <p:sp>
        <p:nvSpPr>
          <p:cNvPr id="10" name="Rectangle 7"/>
          <p:cNvSpPr>
            <a:spLocks noChangeArrowheads="1"/>
          </p:cNvSpPr>
          <p:nvPr/>
        </p:nvSpPr>
        <p:spPr bwMode="grayWhite">
          <a:xfrm>
            <a:off x="1721795" y="3268804"/>
            <a:ext cx="579263" cy="865762"/>
          </a:xfrm>
          <a:prstGeom prst="rect">
            <a:avLst/>
          </a:prstGeom>
          <a:noFill/>
          <a:ln w="57150">
            <a:solidFill>
              <a:schemeClr val="folHlink"/>
            </a:solidFill>
            <a:miter lim="800000"/>
            <a:headEnd/>
            <a:tailEnd/>
          </a:ln>
        </p:spPr>
        <p:txBody>
          <a:bodyPr wrap="none" anchor="ctr"/>
          <a:lstStyle/>
          <a:p>
            <a:endParaRPr lang="en-US"/>
          </a:p>
        </p:txBody>
      </p:sp>
    </p:spTree>
    <p:extLst>
      <p:ext uri="{BB962C8B-B14F-4D97-AF65-F5344CB8AC3E}">
        <p14:creationId xmlns:p14="http://schemas.microsoft.com/office/powerpoint/2010/main" val="284682735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926153"/>
                                        </p:tgtEl>
                                        <p:attrNameLst>
                                          <p:attrName>style.visibility</p:attrName>
                                        </p:attrNameLst>
                                      </p:cBhvr>
                                      <p:to>
                                        <p:strVal val="visible"/>
                                      </p:to>
                                    </p:set>
                                    <p:animEffect transition="in" filter="wipe(right)">
                                      <p:cBhvr>
                                        <p:cTn id="7" dur="500"/>
                                        <p:tgtEl>
                                          <p:spTgt spid="1926153"/>
                                        </p:tgtEl>
                                      </p:cBhvr>
                                    </p:animEffect>
                                  </p:childTnLst>
                                </p:cTn>
                              </p:par>
                            </p:childTnLst>
                          </p:cTn>
                        </p:par>
                        <p:par>
                          <p:cTn id="8" fill="hold">
                            <p:stCondLst>
                              <p:cond delay="500"/>
                            </p:stCondLst>
                            <p:childTnLst>
                              <p:par>
                                <p:cTn id="9" presetID="23" presetClass="entr" presetSubtype="16" fill="hold" grpId="0" nodeType="afterEffect">
                                  <p:stCondLst>
                                    <p:cond delay="1000"/>
                                  </p:stCondLst>
                                  <p:childTnLst>
                                    <p:set>
                                      <p:cBhvr>
                                        <p:cTn id="10" dur="1" fill="hold">
                                          <p:stCondLst>
                                            <p:cond delay="0"/>
                                          </p:stCondLst>
                                        </p:cTn>
                                        <p:tgtEl>
                                          <p:spTgt spid="1926150"/>
                                        </p:tgtEl>
                                        <p:attrNameLst>
                                          <p:attrName>style.visibility</p:attrName>
                                        </p:attrNameLst>
                                      </p:cBhvr>
                                      <p:to>
                                        <p:strVal val="visible"/>
                                      </p:to>
                                    </p:set>
                                    <p:anim calcmode="lin" valueType="num">
                                      <p:cBhvr>
                                        <p:cTn id="11" dur="500" fill="hold"/>
                                        <p:tgtEl>
                                          <p:spTgt spid="1926150"/>
                                        </p:tgtEl>
                                        <p:attrNameLst>
                                          <p:attrName>ppt_w</p:attrName>
                                        </p:attrNameLst>
                                      </p:cBhvr>
                                      <p:tavLst>
                                        <p:tav tm="0">
                                          <p:val>
                                            <p:fltVal val="0"/>
                                          </p:val>
                                        </p:tav>
                                        <p:tav tm="100000">
                                          <p:val>
                                            <p:strVal val="#ppt_w"/>
                                          </p:val>
                                        </p:tav>
                                      </p:tavLst>
                                    </p:anim>
                                    <p:anim calcmode="lin" valueType="num">
                                      <p:cBhvr>
                                        <p:cTn id="12" dur="500" fill="hold"/>
                                        <p:tgtEl>
                                          <p:spTgt spid="1926150"/>
                                        </p:tgtEl>
                                        <p:attrNameLst>
                                          <p:attrName>ppt_h</p:attrName>
                                        </p:attrNameLst>
                                      </p:cBhvr>
                                      <p:tavLst>
                                        <p:tav tm="0">
                                          <p:val>
                                            <p:fltVal val="0"/>
                                          </p:val>
                                        </p:tav>
                                        <p:tav tm="100000">
                                          <p:val>
                                            <p:strVal val="#ppt_h"/>
                                          </p:val>
                                        </p:tav>
                                      </p:tavLst>
                                    </p:anim>
                                  </p:childTnLst>
                                </p:cTn>
                              </p:par>
                              <p:par>
                                <p:cTn id="13" presetID="16" presetClass="entr" presetSubtype="26" fill="hold" grpId="0" nodeType="withEffect">
                                  <p:stCondLst>
                                    <p:cond delay="1000"/>
                                  </p:stCondLst>
                                  <p:childTnLst>
                                    <p:set>
                                      <p:cBhvr>
                                        <p:cTn id="14" dur="1" fill="hold">
                                          <p:stCondLst>
                                            <p:cond delay="0"/>
                                          </p:stCondLst>
                                        </p:cTn>
                                        <p:tgtEl>
                                          <p:spTgt spid="10"/>
                                        </p:tgtEl>
                                        <p:attrNameLst>
                                          <p:attrName>style.visibility</p:attrName>
                                        </p:attrNameLst>
                                      </p:cBhvr>
                                      <p:to>
                                        <p:strVal val="visible"/>
                                      </p:to>
                                    </p:set>
                                    <p:animEffect transition="in" filter="barn(inHorizontal)">
                                      <p:cBhvr>
                                        <p:cTn id="1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6150" grpId="0" animBg="1"/>
      <p:bldP spid="1926153" grpId="0" animBg="1"/>
      <p:bldP spid="10" grpId="0" animBg="1"/>
    </p:bldLst>
  </p:timing>
</p:sld>
</file>

<file path=ppt/slides/slide1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099" name="Rectangle 105"/>
          <p:cNvSpPr>
            <a:spLocks noGrp="1" noChangeArrowheads="1"/>
          </p:cNvSpPr>
          <p:nvPr>
            <p:ph type="dt" sz="quarter" idx="10"/>
          </p:nvPr>
        </p:nvSpPr>
        <p:spPr/>
        <p:txBody>
          <a:bodyPr/>
          <a:lstStyle/>
          <a:p>
            <a:pPr>
              <a:defRPr/>
            </a:pPr>
            <a:r>
              <a:rPr lang="en-US" smtClean="0"/>
              <a:t>12/01/09 - 9pm</a:t>
            </a:r>
          </a:p>
        </p:txBody>
      </p:sp>
      <p:sp>
        <p:nvSpPr>
          <p:cNvPr id="4101" name="Rectangle 110"/>
          <p:cNvSpPr>
            <a:spLocks noGrp="1" noChangeArrowheads="1"/>
          </p:cNvSpPr>
          <p:nvPr>
            <p:ph type="sldNum" sz="quarter" idx="12"/>
          </p:nvPr>
        </p:nvSpPr>
        <p:spPr/>
        <p:txBody>
          <a:bodyPr/>
          <a:lstStyle/>
          <a:p>
            <a:pPr>
              <a:defRPr/>
            </a:pPr>
            <a:fld id="{F7A0CDA3-BBCA-43E0-9320-4D65E8B5D3F4}" type="slidenum">
              <a:rPr lang="en-US" smtClean="0"/>
              <a:pPr>
                <a:defRPr/>
              </a:pPr>
              <a:t>129</a:t>
            </a:fld>
            <a:endParaRPr lang="en-US" smtClean="0"/>
          </a:p>
        </p:txBody>
      </p:sp>
      <p:sp>
        <p:nvSpPr>
          <p:cNvPr id="66566" name="Rectangle 11"/>
          <p:cNvSpPr>
            <a:spLocks noGrp="1" noChangeArrowheads="1"/>
          </p:cNvSpPr>
          <p:nvPr>
            <p:ph type="title"/>
          </p:nvPr>
        </p:nvSpPr>
        <p:spPr/>
        <p:txBody>
          <a:bodyPr/>
          <a:lstStyle/>
          <a:p>
            <a:r>
              <a:rPr lang="en-US" sz="2800" dirty="0" smtClean="0"/>
              <a:t>Value of Public Construction Put in Place, by Segment,  Dec. 2014 vs. Dec. 2013*</a:t>
            </a:r>
          </a:p>
        </p:txBody>
      </p:sp>
      <p:graphicFrame>
        <p:nvGraphicFramePr>
          <p:cNvPr id="66562" name="Object 4"/>
          <p:cNvGraphicFramePr>
            <a:graphicFrameLocks noChangeAspect="1"/>
          </p:cNvGraphicFramePr>
          <p:nvPr>
            <p:extLst>
              <p:ext uri="{D42A27DB-BD31-4B8C-83A1-F6EECF244321}">
                <p14:modId xmlns:p14="http://schemas.microsoft.com/office/powerpoint/2010/main" val="1486387721"/>
              </p:ext>
            </p:extLst>
          </p:nvPr>
        </p:nvGraphicFramePr>
        <p:xfrm>
          <a:off x="39688" y="1638300"/>
          <a:ext cx="8867775" cy="3771900"/>
        </p:xfrm>
        <a:graphic>
          <a:graphicData uri="http://schemas.openxmlformats.org/presentationml/2006/ole">
            <mc:AlternateContent xmlns:mc="http://schemas.openxmlformats.org/markup-compatibility/2006">
              <mc:Choice xmlns:v="urn:schemas-microsoft-com:vml" Requires="v">
                <p:oleObj spid="_x0000_s27858219" name="Chart" r:id="rId4" imgW="8534284" imgH="3771784" progId="MSGraph.Chart.8">
                  <p:embed followColorScheme="full"/>
                </p:oleObj>
              </mc:Choice>
              <mc:Fallback>
                <p:oleObj name="Chart" r:id="rId4" imgW="8534284" imgH="3771784" progId="MSGraph.Chart.8">
                  <p:embed followColorScheme="full"/>
                  <p:pic>
                    <p:nvPicPr>
                      <p:cNvPr id="0" name=""/>
                      <p:cNvPicPr>
                        <a:picLocks noChangeAspect="1" noChangeArrowheads="1"/>
                      </p:cNvPicPr>
                      <p:nvPr/>
                    </p:nvPicPr>
                    <p:blipFill>
                      <a:blip r:embed="rId5"/>
                      <a:srcRect/>
                      <a:stretch>
                        <a:fillRect/>
                      </a:stretch>
                    </p:blipFill>
                    <p:spPr bwMode="gray">
                      <a:xfrm>
                        <a:off x="39688" y="1638300"/>
                        <a:ext cx="8867775" cy="3771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26150" name="Rectangle 6"/>
          <p:cNvSpPr>
            <a:spLocks noChangeArrowheads="1"/>
          </p:cNvSpPr>
          <p:nvPr/>
        </p:nvSpPr>
        <p:spPr bwMode="blackWhite">
          <a:xfrm>
            <a:off x="250825" y="5480844"/>
            <a:ext cx="8445500" cy="81597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Public Construction Activity is Beginning to Recover from its Long Contraction which Will Drive Demand in Many Commercial Insurance Lines</a:t>
            </a:r>
            <a:endParaRPr lang="en-US" b="1" dirty="0">
              <a:solidFill>
                <a:srgbClr val="FFFFFF"/>
              </a:solidFill>
            </a:endParaRPr>
          </a:p>
        </p:txBody>
      </p:sp>
      <p:sp>
        <p:nvSpPr>
          <p:cNvPr id="66570" name="Rectangle 8"/>
          <p:cNvSpPr>
            <a:spLocks noChangeArrowheads="1"/>
          </p:cNvSpPr>
          <p:nvPr/>
        </p:nvSpPr>
        <p:spPr bwMode="black">
          <a:xfrm>
            <a:off x="53788" y="1223682"/>
            <a:ext cx="1290918" cy="221599"/>
          </a:xfrm>
          <a:prstGeom prst="rect">
            <a:avLst/>
          </a:prstGeom>
          <a:noFill/>
          <a:ln w="9525" algn="ctr">
            <a:noFill/>
            <a:miter lim="800000"/>
            <a:headEnd/>
            <a:tailEnd/>
          </a:ln>
        </p:spPr>
        <p:txBody>
          <a:bodyPr wrap="square" lIns="0" tIns="0" rIns="0" bIns="0">
            <a:spAutoFit/>
          </a:bodyPr>
          <a:lstStyle/>
          <a:p>
            <a:pPr defTabSz="114300" eaLnBrk="0" hangingPunct="0">
              <a:lnSpc>
                <a:spcPct val="90000"/>
              </a:lnSpc>
              <a:spcBef>
                <a:spcPct val="20000"/>
              </a:spcBef>
            </a:pPr>
            <a:r>
              <a:rPr lang="en-US" sz="1600" b="1" dirty="0" smtClean="0">
                <a:solidFill>
                  <a:srgbClr val="225A7A"/>
                </a:solidFill>
              </a:rPr>
              <a:t>Growth (%)</a:t>
            </a:r>
            <a:endParaRPr lang="en-US" sz="1600" b="1" dirty="0">
              <a:solidFill>
                <a:srgbClr val="225A7A"/>
              </a:solidFill>
            </a:endParaRPr>
          </a:p>
        </p:txBody>
      </p:sp>
      <p:sp>
        <p:nvSpPr>
          <p:cNvPr id="16" name="Rectangle 4"/>
          <p:cNvSpPr>
            <a:spLocks noChangeArrowheads="1"/>
          </p:cNvSpPr>
          <p:nvPr/>
        </p:nvSpPr>
        <p:spPr bwMode="auto">
          <a:xfrm>
            <a:off x="-147918" y="6431729"/>
            <a:ext cx="9090212" cy="426271"/>
          </a:xfrm>
          <a:prstGeom prst="rect">
            <a:avLst/>
          </a:prstGeom>
          <a:noFill/>
          <a:ln w="9525">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*seasonally </a:t>
            </a:r>
            <a:r>
              <a:rPr lang="en-US" sz="1100" dirty="0" smtClean="0"/>
              <a:t>adjusted</a:t>
            </a:r>
            <a:r>
              <a:rPr lang="en-US" sz="1100" dirty="0"/>
              <a:t/>
            </a:r>
            <a:br>
              <a:rPr lang="en-US" sz="1100" dirty="0"/>
            </a:br>
            <a:r>
              <a:rPr lang="en-US" sz="1100" dirty="0"/>
              <a:t>Source: U.S. Census </a:t>
            </a:r>
            <a:r>
              <a:rPr lang="en-US" sz="1100" dirty="0" smtClean="0"/>
              <a:t>Bureau, </a:t>
            </a:r>
            <a:r>
              <a:rPr lang="en-US" sz="1100" dirty="0" smtClean="0">
                <a:hlinkClick r:id="rId6"/>
              </a:rPr>
              <a:t>http://www.census.gov/construction/c30/c30index.html</a:t>
            </a:r>
            <a:r>
              <a:rPr lang="en-US" sz="1100" dirty="0" smtClean="0"/>
              <a:t> ; Insurance Information Institute.  </a:t>
            </a:r>
            <a:endParaRPr lang="en-US" sz="1100" dirty="0"/>
          </a:p>
        </p:txBody>
      </p:sp>
      <p:sp>
        <p:nvSpPr>
          <p:cNvPr id="11" name="AutoShape 9"/>
          <p:cNvSpPr>
            <a:spLocks noChangeArrowheads="1"/>
          </p:cNvSpPr>
          <p:nvPr/>
        </p:nvSpPr>
        <p:spPr bwMode="blackWhite">
          <a:xfrm>
            <a:off x="1288023" y="1291664"/>
            <a:ext cx="3716596" cy="914398"/>
          </a:xfrm>
          <a:prstGeom prst="wedgeRectCallout">
            <a:avLst>
              <a:gd name="adj1" fmla="val -1287"/>
              <a:gd name="adj2" fmla="val 112239"/>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rPr>
              <a:t>Public sector construction activity is down substantially in many segments, a situation that will likely persist, dragging on public entity risk exposures</a:t>
            </a:r>
            <a:endParaRPr lang="en-US" sz="1400" b="1" dirty="0">
              <a:solidFill>
                <a:schemeClr val="bg1"/>
              </a:solidFill>
            </a:endParaRPr>
          </a:p>
        </p:txBody>
      </p:sp>
      <p:sp>
        <p:nvSpPr>
          <p:cNvPr id="10" name="AutoShape 7"/>
          <p:cNvSpPr>
            <a:spLocks noChangeArrowheads="1"/>
          </p:cNvSpPr>
          <p:nvPr/>
        </p:nvSpPr>
        <p:spPr bwMode="blackWhite">
          <a:xfrm>
            <a:off x="5087566" y="1159668"/>
            <a:ext cx="3101867" cy="903289"/>
          </a:xfrm>
          <a:prstGeom prst="wedgeRectCallout">
            <a:avLst>
              <a:gd name="adj1" fmla="val 55876"/>
              <a:gd name="adj2" fmla="val 112267"/>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400" b="1" dirty="0" smtClean="0">
                <a:solidFill>
                  <a:srgbClr val="FFFFFF"/>
                </a:solidFill>
              </a:rPr>
              <a:t>Amusement &amp; Recreation, Sewage &amp; Waste Disposal and Conservation projects lead public sector construction</a:t>
            </a:r>
            <a:endParaRPr lang="en-US" sz="1400" b="1" dirty="0">
              <a:solidFill>
                <a:srgbClr val="FFFFFF"/>
              </a:solidFill>
              <a:latin typeface="Arial" charset="0"/>
              <a:cs typeface="Arial" charset="0"/>
            </a:endParaRPr>
          </a:p>
        </p:txBody>
      </p:sp>
    </p:spTree>
    <p:extLst>
      <p:ext uri="{BB962C8B-B14F-4D97-AF65-F5344CB8AC3E}">
        <p14:creationId xmlns:p14="http://schemas.microsoft.com/office/powerpoint/2010/main" val="328287241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926150"/>
                                        </p:tgtEl>
                                        <p:attrNameLst>
                                          <p:attrName>style.visibility</p:attrName>
                                        </p:attrNameLst>
                                      </p:cBhvr>
                                      <p:to>
                                        <p:strVal val="visible"/>
                                      </p:to>
                                    </p:set>
                                    <p:anim calcmode="lin" valueType="num">
                                      <p:cBhvr>
                                        <p:cTn id="7" dur="500" fill="hold"/>
                                        <p:tgtEl>
                                          <p:spTgt spid="1926150"/>
                                        </p:tgtEl>
                                        <p:attrNameLst>
                                          <p:attrName>ppt_w</p:attrName>
                                        </p:attrNameLst>
                                      </p:cBhvr>
                                      <p:tavLst>
                                        <p:tav tm="0">
                                          <p:val>
                                            <p:fltVal val="0"/>
                                          </p:val>
                                        </p:tav>
                                        <p:tav tm="100000">
                                          <p:val>
                                            <p:strVal val="#ppt_w"/>
                                          </p:val>
                                        </p:tav>
                                      </p:tavLst>
                                    </p:anim>
                                    <p:anim calcmode="lin" valueType="num">
                                      <p:cBhvr>
                                        <p:cTn id="8" dur="500" fill="hold"/>
                                        <p:tgtEl>
                                          <p:spTgt spid="1926150"/>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2"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right)">
                                      <p:cBhvr>
                                        <p:cTn id="12" dur="500"/>
                                        <p:tgtEl>
                                          <p:spTgt spid="11"/>
                                        </p:tgtEl>
                                      </p:cBhvr>
                                    </p:animEffect>
                                  </p:childTnLst>
                                </p:cTn>
                              </p:par>
                            </p:childTnLst>
                          </p:cTn>
                        </p:par>
                        <p:par>
                          <p:cTn id="13" fill="hold">
                            <p:stCondLst>
                              <p:cond delay="2000"/>
                            </p:stCondLst>
                            <p:childTnLst>
                              <p:par>
                                <p:cTn id="14" presetID="22" presetClass="entr" presetSubtype="4" fill="hold" grpId="0" nodeType="afterEffect">
                                  <p:stCondLst>
                                    <p:cond delay="700"/>
                                  </p:stCondLst>
                                  <p:childTnLst>
                                    <p:set>
                                      <p:cBhvr>
                                        <p:cTn id="15" dur="1" fill="hold">
                                          <p:stCondLst>
                                            <p:cond delay="0"/>
                                          </p:stCondLst>
                                        </p:cTn>
                                        <p:tgtEl>
                                          <p:spTgt spid="10"/>
                                        </p:tgtEl>
                                        <p:attrNameLst>
                                          <p:attrName>style.visibility</p:attrName>
                                        </p:attrNameLst>
                                      </p:cBhvr>
                                      <p:to>
                                        <p:strVal val="visible"/>
                                      </p:to>
                                    </p:set>
                                    <p:animEffect transition="in" filter="wipe(down)">
                                      <p:cBhvr>
                                        <p:cTn id="1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6150" grpId="0" animBg="1"/>
      <p:bldP spid="11" grpId="0" animBg="1"/>
      <p:bldP spid="1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110"/>
          <p:cNvSpPr>
            <a:spLocks noGrp="1" noChangeArrowheads="1"/>
          </p:cNvSpPr>
          <p:nvPr>
            <p:ph type="sldNum" sz="quarter" idx="12"/>
          </p:nvPr>
        </p:nvSpPr>
        <p:spPr>
          <a:noFill/>
        </p:spPr>
        <p:txBody>
          <a:bodyPr/>
          <a:lstStyle/>
          <a:p>
            <a:fld id="{9D5646EB-362A-483F-BF88-F05F54F12F08}" type="slidenum">
              <a:rPr lang="en-US" smtClean="0"/>
              <a:pPr/>
              <a:t>13</a:t>
            </a:fld>
            <a:endParaRPr lang="en-US" smtClean="0"/>
          </a:p>
        </p:txBody>
      </p:sp>
      <p:sp>
        <p:nvSpPr>
          <p:cNvPr id="1028" name="Rectangle 2"/>
          <p:cNvSpPr>
            <a:spLocks noGrp="1" noChangeArrowheads="1"/>
          </p:cNvSpPr>
          <p:nvPr>
            <p:ph type="title" idx="4294967295"/>
          </p:nvPr>
        </p:nvSpPr>
        <p:spPr>
          <a:xfrm>
            <a:off x="0" y="101599"/>
            <a:ext cx="8686800" cy="862157"/>
          </a:xfrm>
        </p:spPr>
        <p:txBody>
          <a:bodyPr lIns="92075" tIns="46038" rIns="92075" bIns="46038" anchor="b"/>
          <a:lstStyle/>
          <a:p>
            <a:r>
              <a:rPr lang="en-US" sz="2600" dirty="0" smtClean="0"/>
              <a:t>Return on Net Worth (RNW) All Lines:</a:t>
            </a:r>
            <a:br>
              <a:rPr lang="en-US" sz="2600" dirty="0" smtClean="0"/>
            </a:br>
            <a:r>
              <a:rPr lang="en-US" sz="2600" dirty="0" smtClean="0"/>
              <a:t>2004-2013 Average</a:t>
            </a:r>
          </a:p>
        </p:txBody>
      </p:sp>
      <p:graphicFrame>
        <p:nvGraphicFramePr>
          <p:cNvPr id="1026" name="Object 3"/>
          <p:cNvGraphicFramePr>
            <a:graphicFrameLocks noGrp="1" noChangeAspect="1"/>
          </p:cNvGraphicFramePr>
          <p:nvPr>
            <p:ph idx="4294967295"/>
            <p:extLst>
              <p:ext uri="{D42A27DB-BD31-4B8C-83A1-F6EECF244321}">
                <p14:modId xmlns:p14="http://schemas.microsoft.com/office/powerpoint/2010/main" val="339237374"/>
              </p:ext>
            </p:extLst>
          </p:nvPr>
        </p:nvGraphicFramePr>
        <p:xfrm>
          <a:off x="1588" y="1539875"/>
          <a:ext cx="9140825" cy="4727575"/>
        </p:xfrm>
        <a:graphic>
          <a:graphicData uri="http://schemas.openxmlformats.org/presentationml/2006/ole">
            <mc:AlternateContent xmlns:mc="http://schemas.openxmlformats.org/markup-compatibility/2006">
              <mc:Choice xmlns:v="urn:schemas-microsoft-com:vml" Requires="v">
                <p:oleObj spid="_x0000_s28095589" name="Chart" r:id="rId4" imgW="8820230" imgH="4562424" progId="MSGraph.Chart.8">
                  <p:embed followColorScheme="full"/>
                </p:oleObj>
              </mc:Choice>
              <mc:Fallback>
                <p:oleObj name="Chart" r:id="rId4" imgW="8820230" imgH="4562424" progId="MSGraph.Chart.8">
                  <p:embed followColorScheme="full"/>
                  <p:pic>
                    <p:nvPicPr>
                      <p:cNvPr id="0" name=""/>
                      <p:cNvPicPr>
                        <a:picLocks noChangeAspect="1" noChangeArrowheads="1"/>
                      </p:cNvPicPr>
                      <p:nvPr/>
                    </p:nvPicPr>
                    <p:blipFill>
                      <a:blip r:embed="rId5"/>
                      <a:srcRect/>
                      <a:stretch>
                        <a:fillRect/>
                      </a:stretch>
                    </p:blipFill>
                    <p:spPr bwMode="auto">
                      <a:xfrm>
                        <a:off x="1588" y="1539875"/>
                        <a:ext cx="9140825" cy="47275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Rectangle 7"/>
          <p:cNvSpPr>
            <a:spLocks noChangeArrowheads="1"/>
          </p:cNvSpPr>
          <p:nvPr/>
        </p:nvSpPr>
        <p:spPr bwMode="auto">
          <a:xfrm>
            <a:off x="0" y="6386511"/>
            <a:ext cx="8750300" cy="428625"/>
          </a:xfrm>
          <a:prstGeom prst="rect">
            <a:avLst/>
          </a:prstGeom>
          <a:noFill/>
          <a:ln w="9525">
            <a:noFill/>
            <a:miter lim="800000"/>
            <a:headEnd/>
            <a:tailEnd/>
          </a:ln>
        </p:spPr>
        <p:txBody>
          <a:bodyPr>
            <a:spAutoFit/>
          </a:bodyPr>
          <a:lstStyle/>
          <a:p>
            <a:endParaRPr lang="en-US" sz="1100" dirty="0"/>
          </a:p>
          <a:p>
            <a:r>
              <a:rPr lang="en-US" sz="1100" dirty="0"/>
              <a:t>Source: </a:t>
            </a:r>
            <a:r>
              <a:rPr lang="en-US" sz="1100" dirty="0" smtClean="0"/>
              <a:t>NAIC; Insurance Information Institute.</a:t>
            </a:r>
            <a:r>
              <a:rPr lang="en-US" sz="1100" dirty="0"/>
              <a:t>	</a:t>
            </a:r>
          </a:p>
        </p:txBody>
      </p:sp>
      <p:sp>
        <p:nvSpPr>
          <p:cNvPr id="6" name="AutoShape 9"/>
          <p:cNvSpPr>
            <a:spLocks noChangeArrowheads="1"/>
          </p:cNvSpPr>
          <p:nvPr/>
        </p:nvSpPr>
        <p:spPr bwMode="blackWhite">
          <a:xfrm>
            <a:off x="2504144" y="1150937"/>
            <a:ext cx="3170903" cy="1179871"/>
          </a:xfrm>
          <a:prstGeom prst="wedgeRectCallout">
            <a:avLst>
              <a:gd name="adj1" fmla="val -36857"/>
              <a:gd name="adj2" fmla="val 79809"/>
            </a:avLst>
          </a:prstGeom>
          <a:solidFill>
            <a:srgbClr val="225A7A"/>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rgbClr val="FFFFFF"/>
              </a:buClr>
              <a:buFont typeface="Wingdings" pitchFamily="2" charset="2"/>
              <a:buNone/>
            </a:pPr>
            <a:r>
              <a:rPr lang="en-US" sz="1600" b="1" dirty="0" smtClean="0">
                <a:solidFill>
                  <a:srgbClr val="FFFFFF"/>
                </a:solidFill>
              </a:rPr>
              <a:t>Commercial lines have tended to be more profitable than personal lines over the past decade</a:t>
            </a:r>
            <a:endParaRPr lang="en-US" sz="1600" b="1" dirty="0">
              <a:solidFill>
                <a:srgbClr val="FFFFFF"/>
              </a:solidFill>
            </a:endParaRPr>
          </a:p>
        </p:txBody>
      </p:sp>
    </p:spTree>
    <p:extLst>
      <p:ext uri="{BB962C8B-B14F-4D97-AF65-F5344CB8AC3E}">
        <p14:creationId xmlns:p14="http://schemas.microsoft.com/office/powerpoint/2010/main" val="197352569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50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30.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46082"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46083"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46084"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121FA640-1F19-490D-B16A-87840F9C3FDD}" type="slidenum">
              <a:rPr lang="en-US" sz="900"/>
              <a:pPr algn="r" eaLnBrk="0" hangingPunct="0">
                <a:lnSpc>
                  <a:spcPct val="85000"/>
                </a:lnSpc>
                <a:spcBef>
                  <a:spcPct val="20000"/>
                </a:spcBef>
              </a:pPr>
              <a:t>130</a:t>
            </a:fld>
            <a:endParaRPr lang="en-US" sz="900"/>
          </a:p>
        </p:txBody>
      </p:sp>
      <p:sp>
        <p:nvSpPr>
          <p:cNvPr id="437250" name="Rectangle 2"/>
          <p:cNvSpPr>
            <a:spLocks noGrp="1" noChangeArrowheads="1"/>
          </p:cNvSpPr>
          <p:nvPr>
            <p:ph type="title" idx="4294967295"/>
          </p:nvPr>
        </p:nvSpPr>
        <p:spPr>
          <a:xfrm>
            <a:off x="-13448" y="337110"/>
            <a:ext cx="8243047" cy="581025"/>
          </a:xfrm>
        </p:spPr>
        <p:txBody>
          <a:bodyPr lIns="92075" tIns="46038" rIns="92075" bIns="46038" anchor="b"/>
          <a:lstStyle/>
          <a:p>
            <a:pPr>
              <a:lnSpc>
                <a:spcPct val="85000"/>
              </a:lnSpc>
            </a:pPr>
            <a:r>
              <a:rPr lang="en-US" dirty="0" smtClean="0"/>
              <a:t>Real (Inflation-Adjusted) </a:t>
            </a:r>
            <a:br>
              <a:rPr lang="en-US" dirty="0" smtClean="0"/>
            </a:br>
            <a:r>
              <a:rPr lang="en-US" dirty="0" smtClean="0"/>
              <a:t>Nonresidential Construction, 2000-2014*</a:t>
            </a:r>
            <a:endParaRPr lang="en-US" dirty="0" smtClean="0">
              <a:solidFill>
                <a:srgbClr val="28688C"/>
              </a:solidFill>
            </a:endParaRPr>
          </a:p>
        </p:txBody>
      </p:sp>
      <p:sp>
        <p:nvSpPr>
          <p:cNvPr id="9" name="Text Box 5"/>
          <p:cNvSpPr txBox="1">
            <a:spLocks noChangeArrowheads="1"/>
          </p:cNvSpPr>
          <p:nvPr/>
        </p:nvSpPr>
        <p:spPr bwMode="auto">
          <a:xfrm>
            <a:off x="85725" y="6318161"/>
            <a:ext cx="8754035" cy="516168"/>
          </a:xfrm>
          <a:prstGeom prst="rect">
            <a:avLst/>
          </a:prstGeom>
          <a:noFill/>
          <a:ln w="9525">
            <a:noFill/>
            <a:miter lim="800000"/>
            <a:headEnd/>
            <a:tailEnd/>
          </a:ln>
        </p:spPr>
        <p:txBody>
          <a:bodyPr wrap="square" lIns="92075" tIns="46038" rIns="92075" bIns="46038">
            <a:spAutoFit/>
          </a:bodyPr>
          <a:lstStyle/>
          <a:p>
            <a:pPr eaLnBrk="0" hangingPunct="0">
              <a:spcBef>
                <a:spcPct val="50000"/>
              </a:spcBef>
              <a:buClr>
                <a:srgbClr val="FF3300"/>
              </a:buClr>
              <a:buFont typeface="Wingdings" pitchFamily="2" charset="2"/>
              <a:buNone/>
            </a:pPr>
            <a:r>
              <a:rPr lang="en-US" sz="1100" dirty="0" smtClean="0"/>
              <a:t>*Through Q1 2014.</a:t>
            </a:r>
          </a:p>
          <a:p>
            <a:pPr eaLnBrk="0" hangingPunct="0">
              <a:spcBef>
                <a:spcPct val="50000"/>
              </a:spcBef>
              <a:buClr>
                <a:srgbClr val="FF3300"/>
              </a:buClr>
              <a:buFont typeface="Wingdings" pitchFamily="2" charset="2"/>
              <a:buNone/>
            </a:pPr>
            <a:r>
              <a:rPr lang="en-US" sz="1100" dirty="0" smtClean="0"/>
              <a:t>Source</a:t>
            </a:r>
            <a:r>
              <a:rPr lang="en-US" sz="1100" dirty="0"/>
              <a:t>: </a:t>
            </a:r>
            <a:r>
              <a:rPr lang="en-US" sz="1100" dirty="0" smtClean="0"/>
              <a:t> US Dept. of Commerce; Wells Fargo Securities (June 6, 2014 research report).</a:t>
            </a:r>
            <a:endParaRPr lang="en-US" sz="1100" dirty="0"/>
          </a:p>
        </p:txBody>
      </p:sp>
      <p:pic>
        <p:nvPicPr>
          <p:cNvPr id="2" name="Picture 1"/>
          <p:cNvPicPr>
            <a:picLocks noChangeAspect="1"/>
          </p:cNvPicPr>
          <p:nvPr/>
        </p:nvPicPr>
        <p:blipFill>
          <a:blip r:embed="rId3"/>
          <a:stretch>
            <a:fillRect/>
          </a:stretch>
        </p:blipFill>
        <p:spPr>
          <a:xfrm>
            <a:off x="134714" y="1553810"/>
            <a:ext cx="6723288" cy="4723669"/>
          </a:xfrm>
          <a:prstGeom prst="rect">
            <a:avLst/>
          </a:prstGeom>
        </p:spPr>
      </p:pic>
      <p:sp>
        <p:nvSpPr>
          <p:cNvPr id="10" name="AutoShape 13"/>
          <p:cNvSpPr>
            <a:spLocks noChangeArrowheads="1"/>
          </p:cNvSpPr>
          <p:nvPr/>
        </p:nvSpPr>
        <p:spPr bwMode="blackWhite">
          <a:xfrm>
            <a:off x="6853234" y="1763228"/>
            <a:ext cx="2252668" cy="2222994"/>
          </a:xfrm>
          <a:prstGeom prst="wedgeRectCallout">
            <a:avLst>
              <a:gd name="adj1" fmla="val -74958"/>
              <a:gd name="adj2" fmla="val 21599"/>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rPr>
              <a:t>Construction activity has generally been positive since late 2010 but has occasionally be erratic. Forecast is for slowing improving growth</a:t>
            </a:r>
            <a:endParaRPr lang="en-US" sz="1600" b="1" dirty="0">
              <a:solidFill>
                <a:schemeClr val="bg1"/>
              </a:solidFill>
            </a:endParaRPr>
          </a:p>
        </p:txBody>
      </p:sp>
      <p:sp>
        <p:nvSpPr>
          <p:cNvPr id="12" name="Rectangle 5"/>
          <p:cNvSpPr>
            <a:spLocks noChangeArrowheads="1"/>
          </p:cNvSpPr>
          <p:nvPr/>
        </p:nvSpPr>
        <p:spPr bwMode="black">
          <a:xfrm>
            <a:off x="331788" y="1125641"/>
            <a:ext cx="8221662" cy="220663"/>
          </a:xfrm>
          <a:prstGeom prst="rect">
            <a:avLst/>
          </a:prstGeom>
          <a:noFill/>
          <a:ln w="9525" algn="ctr">
            <a:noFill/>
            <a:miter lim="800000"/>
            <a:headEnd/>
            <a:tailEnd/>
          </a:ln>
          <a:effectLst/>
        </p:spPr>
        <p:txBody>
          <a:bodyPr lIns="0" tIns="0" rIns="0" bIns="0">
            <a:spAutoFit/>
          </a:bodyPr>
          <a:lstStyle/>
          <a:p>
            <a:pPr defTabSz="114300" eaLnBrk="0" hangingPunct="0">
              <a:lnSpc>
                <a:spcPct val="90000"/>
              </a:lnSpc>
              <a:spcBef>
                <a:spcPct val="20000"/>
              </a:spcBef>
            </a:pPr>
            <a:r>
              <a:rPr lang="en-US" sz="1600" b="1" dirty="0" smtClean="0">
                <a:solidFill>
                  <a:srgbClr val="225A7A"/>
                </a:solidFill>
              </a:rPr>
              <a:t>(Bar = CAGR; Line = Y/Y Growth Rate)</a:t>
            </a:r>
            <a:endParaRPr lang="en-US" sz="1600" b="1" dirty="0">
              <a:solidFill>
                <a:srgbClr val="225A7A"/>
              </a:solidFill>
            </a:endParaRPr>
          </a:p>
        </p:txBody>
      </p:sp>
    </p:spTree>
    <p:extLst>
      <p:ext uri="{BB962C8B-B14F-4D97-AF65-F5344CB8AC3E}">
        <p14:creationId xmlns:p14="http://schemas.microsoft.com/office/powerpoint/2010/main" val="2369808175"/>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437250"/>
                                        </p:tgtEl>
                                        <p:attrNameLst>
                                          <p:attrName>style.visibility</p:attrName>
                                        </p:attrNameLst>
                                      </p:cBhvr>
                                      <p:to>
                                        <p:strVal val="visible"/>
                                      </p:to>
                                    </p:set>
                                    <p:animEffect transition="in" filter="box(out)">
                                      <p:cBhvr>
                                        <p:cTn id="7" dur="500"/>
                                        <p:tgtEl>
                                          <p:spTgt spid="437250"/>
                                        </p:tgtEl>
                                      </p:cBhvr>
                                    </p:animEffect>
                                  </p:childTnLst>
                                </p:cTn>
                              </p:par>
                            </p:childTnLst>
                          </p:cTn>
                        </p:par>
                        <p:par>
                          <p:cTn id="8" fill="hold">
                            <p:stCondLst>
                              <p:cond delay="500"/>
                            </p:stCondLst>
                            <p:childTnLst>
                              <p:par>
                                <p:cTn id="9" presetID="22" presetClass="entr" presetSubtype="2" fill="hold" grpId="0" nodeType="afterEffect">
                                  <p:stCondLst>
                                    <p:cond delay="500"/>
                                  </p:stCondLst>
                                  <p:childTnLst>
                                    <p:set>
                                      <p:cBhvr>
                                        <p:cTn id="10" dur="1" fill="hold">
                                          <p:stCondLst>
                                            <p:cond delay="0"/>
                                          </p:stCondLst>
                                        </p:cTn>
                                        <p:tgtEl>
                                          <p:spTgt spid="10"/>
                                        </p:tgtEl>
                                        <p:attrNameLst>
                                          <p:attrName>style.visibility</p:attrName>
                                        </p:attrNameLst>
                                      </p:cBhvr>
                                      <p:to>
                                        <p:strVal val="visible"/>
                                      </p:to>
                                    </p:set>
                                    <p:animEffect transition="in" filter="wipe(right)">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7250" grpId="0" autoUpdateAnimBg="0"/>
      <p:bldP spid="10" grpId="0" animBg="1"/>
    </p:bld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5"/>
          <p:cNvSpPr>
            <a:spLocks noGrp="1" noChangeArrowheads="1"/>
          </p:cNvSpPr>
          <p:nvPr>
            <p:ph type="dt" sz="half" idx="10"/>
          </p:nvPr>
        </p:nvSpPr>
        <p:spPr>
          <a:ln/>
        </p:spPr>
        <p:txBody>
          <a:bodyPr/>
          <a:lstStyle/>
          <a:p>
            <a:r>
              <a:rPr lang="en-US"/>
              <a:t>12/01/09 - 9pm</a:t>
            </a:r>
          </a:p>
        </p:txBody>
      </p:sp>
      <p:sp>
        <p:nvSpPr>
          <p:cNvPr id="8" name="Rectangle 106"/>
          <p:cNvSpPr>
            <a:spLocks noGrp="1" noChangeArrowheads="1"/>
          </p:cNvSpPr>
          <p:nvPr>
            <p:ph type="ftr" sz="quarter" idx="11"/>
          </p:nvPr>
        </p:nvSpPr>
        <p:spPr>
          <a:ln/>
        </p:spPr>
        <p:txBody>
          <a:bodyPr/>
          <a:lstStyle/>
          <a:p>
            <a:r>
              <a:rPr lang="en-US"/>
              <a:t>eSlide – P6466 – The Financial Crisis and the Future of the P/C</a:t>
            </a:r>
          </a:p>
        </p:txBody>
      </p:sp>
      <p:sp>
        <p:nvSpPr>
          <p:cNvPr id="9" name="Rectangle 110"/>
          <p:cNvSpPr>
            <a:spLocks noGrp="1" noChangeArrowheads="1"/>
          </p:cNvSpPr>
          <p:nvPr>
            <p:ph type="sldNum" sz="quarter" idx="12"/>
          </p:nvPr>
        </p:nvSpPr>
        <p:spPr>
          <a:ln/>
        </p:spPr>
        <p:txBody>
          <a:bodyPr/>
          <a:lstStyle/>
          <a:p>
            <a:fld id="{A1942173-93C8-46AA-965D-EEE2C1FC5D48}" type="slidenum">
              <a:rPr lang="en-US"/>
              <a:pPr/>
              <a:t>131</a:t>
            </a:fld>
            <a:endParaRPr lang="en-US"/>
          </a:p>
        </p:txBody>
      </p:sp>
      <p:graphicFrame>
        <p:nvGraphicFramePr>
          <p:cNvPr id="1936387" name="Object 3"/>
          <p:cNvGraphicFramePr>
            <a:graphicFrameLocks noChangeAspect="1"/>
          </p:cNvGraphicFramePr>
          <p:nvPr>
            <p:extLst>
              <p:ext uri="{D42A27DB-BD31-4B8C-83A1-F6EECF244321}">
                <p14:modId xmlns:p14="http://schemas.microsoft.com/office/powerpoint/2010/main" val="59931217"/>
              </p:ext>
            </p:extLst>
          </p:nvPr>
        </p:nvGraphicFramePr>
        <p:xfrm>
          <a:off x="381000" y="1831256"/>
          <a:ext cx="8296275" cy="3752850"/>
        </p:xfrm>
        <a:graphic>
          <a:graphicData uri="http://schemas.openxmlformats.org/presentationml/2006/ole">
            <mc:AlternateContent xmlns:mc="http://schemas.openxmlformats.org/markup-compatibility/2006">
              <mc:Choice xmlns:v="urn:schemas-microsoft-com:vml" Requires="v">
                <p:oleObj spid="_x0000_s27988152" name="Chart" r:id="rId4" imgW="8277245" imgH="3781293" progId="MSGraph.Chart.8">
                  <p:embed followColorScheme="full"/>
                </p:oleObj>
              </mc:Choice>
              <mc:Fallback>
                <p:oleObj name="Chart" r:id="rId4" imgW="8277245" imgH="3781293" progId="MSGraph.Chart.8">
                  <p:embed followColorScheme="full"/>
                  <p:pic>
                    <p:nvPicPr>
                      <p:cNvPr id="0" name=""/>
                      <p:cNvPicPr>
                        <a:picLocks noChangeAspect="1" noChangeArrowheads="1"/>
                      </p:cNvPicPr>
                      <p:nvPr/>
                    </p:nvPicPr>
                    <p:blipFill>
                      <a:blip r:embed="rId5"/>
                      <a:srcRect/>
                      <a:stretch>
                        <a:fillRect/>
                      </a:stretch>
                    </p:blipFill>
                    <p:spPr bwMode="gray">
                      <a:xfrm>
                        <a:off x="381000" y="1831256"/>
                        <a:ext cx="8296275" cy="37528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36389" name="Rectangle 5"/>
          <p:cNvSpPr>
            <a:spLocks noChangeArrowheads="1"/>
          </p:cNvSpPr>
          <p:nvPr/>
        </p:nvSpPr>
        <p:spPr bwMode="black">
          <a:xfrm>
            <a:off x="347663" y="1266825"/>
            <a:ext cx="8221662" cy="220663"/>
          </a:xfrm>
          <a:prstGeom prst="rect">
            <a:avLst/>
          </a:prstGeom>
          <a:noFill/>
          <a:ln w="9525" algn="ctr">
            <a:noFill/>
            <a:miter lim="800000"/>
            <a:headEnd/>
            <a:tailEnd/>
          </a:ln>
          <a:effectLst/>
        </p:spPr>
        <p:txBody>
          <a:bodyPr lIns="0" tIns="0" rIns="0" bIns="0">
            <a:spAutoFit/>
          </a:bodyPr>
          <a:lstStyle/>
          <a:p>
            <a:pPr defTabSz="114300" eaLnBrk="0" hangingPunct="0">
              <a:lnSpc>
                <a:spcPct val="90000"/>
              </a:lnSpc>
              <a:spcBef>
                <a:spcPct val="20000"/>
              </a:spcBef>
            </a:pPr>
            <a:r>
              <a:rPr lang="en-US" sz="1600" b="1" dirty="0" smtClean="0">
                <a:solidFill>
                  <a:srgbClr val="225A7A"/>
                </a:solidFill>
              </a:rPr>
              <a:t>($ Billions)</a:t>
            </a:r>
            <a:endParaRPr lang="en-US" sz="1600" b="1" dirty="0">
              <a:solidFill>
                <a:srgbClr val="225A7A"/>
              </a:solidFill>
            </a:endParaRPr>
          </a:p>
        </p:txBody>
      </p:sp>
      <p:sp>
        <p:nvSpPr>
          <p:cNvPr id="1936390" name="Rectangle 6"/>
          <p:cNvSpPr>
            <a:spLocks noChangeArrowheads="1"/>
          </p:cNvSpPr>
          <p:nvPr/>
        </p:nvSpPr>
        <p:spPr bwMode="blackWhite">
          <a:xfrm>
            <a:off x="457200" y="5545394"/>
            <a:ext cx="8220075" cy="875071"/>
          </a:xfrm>
          <a:prstGeom prst="rect">
            <a:avLst/>
          </a:prstGeom>
          <a:gradFill rotWithShape="1">
            <a:gsLst>
              <a:gs pos="0">
                <a:srgbClr val="FF6801"/>
              </a:gs>
              <a:gs pos="100000">
                <a:srgbClr val="FF6801">
                  <a:gamma/>
                  <a:shade val="86275"/>
                  <a:invGamma/>
                </a:srgbClr>
              </a:gs>
            </a:gsLst>
            <a:lin ang="5400000" scaled="1"/>
          </a:gradFill>
          <a:ln w="12700" algn="ctr">
            <a:solidFill>
              <a:srgbClr val="FF6801"/>
            </a:solidFill>
            <a:miter lim="800000"/>
            <a:headEnd/>
            <a:tailEnd/>
          </a:ln>
          <a:effectLst/>
        </p:spPr>
        <p:txBody>
          <a:bodyPr bIns="64008" anchor="ctr"/>
          <a:lstStyle/>
          <a:p>
            <a:pPr algn="ctr">
              <a:lnSpc>
                <a:spcPct val="95000"/>
              </a:lnSpc>
              <a:spcBef>
                <a:spcPct val="25000"/>
              </a:spcBef>
            </a:pPr>
            <a:r>
              <a:rPr lang="en-US" b="1" dirty="0" smtClean="0">
                <a:solidFill>
                  <a:srgbClr val="FFFFFF"/>
                </a:solidFill>
              </a:rPr>
              <a:t>Government Construction Spending Peaked in 2009, Helped by Stimulus Spending, but Contracted As State/Local Governments Grappled with Deficits and Federal Sequestration</a:t>
            </a:r>
            <a:endParaRPr lang="en-US" b="1" dirty="0">
              <a:solidFill>
                <a:srgbClr val="FFFFFF"/>
              </a:solidFill>
            </a:endParaRPr>
          </a:p>
        </p:txBody>
      </p:sp>
      <p:sp>
        <p:nvSpPr>
          <p:cNvPr id="11" name="Rectangle 2"/>
          <p:cNvSpPr txBox="1">
            <a:spLocks noChangeArrowheads="1"/>
          </p:cNvSpPr>
          <p:nvPr/>
        </p:nvSpPr>
        <p:spPr bwMode="black">
          <a:xfrm>
            <a:off x="141137" y="49160"/>
            <a:ext cx="7587021" cy="860425"/>
          </a:xfrm>
          <a:prstGeom prst="rect">
            <a:avLst/>
          </a:prstGeom>
          <a:noFill/>
          <a:ln w="9525">
            <a:noFill/>
            <a:miter lim="800000"/>
            <a:headEnd/>
            <a:tailEnd/>
          </a:ln>
        </p:spPr>
        <p:txBody>
          <a:bodyPr vert="horz" wrap="square" lIns="45720" tIns="45720" rIns="45720" bIns="45720" numCol="1" anchor="ctr" anchorCtr="0" compatLnSpc="1">
            <a:prstTxWarp prst="textNoShape">
              <a:avLst/>
            </a:prstTxWarp>
          </a:bodyPr>
          <a:lstStyle/>
          <a:p>
            <a:pPr marL="0" marR="0" lvl="0" indent="0" algn="l" defTabSz="114300" rtl="0" eaLnBrk="0" fontAlgn="base" latinLnBrk="0" hangingPunct="0">
              <a:lnSpc>
                <a:spcPct val="90000"/>
              </a:lnSpc>
              <a:spcBef>
                <a:spcPct val="0"/>
              </a:spcBef>
              <a:spcAft>
                <a:spcPct val="0"/>
              </a:spcAft>
              <a:buClrTx/>
              <a:buSzTx/>
              <a:buFontTx/>
              <a:buNone/>
              <a:tabLst/>
              <a:defRPr/>
            </a:pPr>
            <a:r>
              <a:rPr kumimoji="0" lang="en-US" sz="3000" b="1" i="0" u="none" strike="noStrike" kern="0" cap="none" spc="0" normalizeH="0" baseline="0" noProof="0" dirty="0" smtClean="0">
                <a:ln>
                  <a:noFill/>
                </a:ln>
                <a:solidFill>
                  <a:srgbClr val="225A7A"/>
                </a:solidFill>
                <a:effectLst/>
                <a:uLnTx/>
                <a:uFillTx/>
                <a:latin typeface="Arial" charset="0"/>
                <a:ea typeface="+mj-ea"/>
                <a:cs typeface="+mj-cs"/>
              </a:rPr>
              <a:t>Value of New Federal,</a:t>
            </a:r>
            <a:r>
              <a:rPr kumimoji="0" lang="en-US" sz="3000" b="1" i="0" u="none" strike="noStrike" kern="0" cap="none" spc="0" normalizeH="0" noProof="0" dirty="0" smtClean="0">
                <a:ln>
                  <a:noFill/>
                </a:ln>
                <a:solidFill>
                  <a:srgbClr val="225A7A"/>
                </a:solidFill>
                <a:effectLst/>
                <a:uLnTx/>
                <a:uFillTx/>
                <a:latin typeface="Arial" charset="0"/>
                <a:ea typeface="+mj-ea"/>
                <a:cs typeface="+mj-cs"/>
              </a:rPr>
              <a:t> State and Local Government </a:t>
            </a:r>
            <a:r>
              <a:rPr kumimoji="0" lang="en-US" sz="3000" b="1" i="0" u="none" strike="noStrike" kern="0" cap="none" spc="0" normalizeH="0" baseline="0" noProof="0" dirty="0" smtClean="0">
                <a:ln>
                  <a:noFill/>
                </a:ln>
                <a:solidFill>
                  <a:srgbClr val="225A7A"/>
                </a:solidFill>
                <a:effectLst/>
                <a:uLnTx/>
                <a:uFillTx/>
                <a:latin typeface="Arial" charset="0"/>
                <a:ea typeface="+mj-ea"/>
                <a:cs typeface="+mj-cs"/>
              </a:rPr>
              <a:t> Construction: 2003-2014*</a:t>
            </a:r>
          </a:p>
        </p:txBody>
      </p:sp>
      <p:sp>
        <p:nvSpPr>
          <p:cNvPr id="12" name="Rectangle 5"/>
          <p:cNvSpPr>
            <a:spLocks noChangeArrowheads="1"/>
          </p:cNvSpPr>
          <p:nvPr/>
        </p:nvSpPr>
        <p:spPr bwMode="auto">
          <a:xfrm>
            <a:off x="-1" y="6449415"/>
            <a:ext cx="8601075" cy="468590"/>
          </a:xfrm>
          <a:prstGeom prst="rect">
            <a:avLst/>
          </a:prstGeom>
          <a:noFill/>
          <a:ln w="9525" algn="ctr">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*2014 figure is a seasonally adjusted annual rate as of December; </a:t>
            </a:r>
            <a:r>
              <a:rPr lang="en-US" sz="1100" dirty="0">
                <a:hlinkClick r:id="rId6"/>
              </a:rPr>
              <a:t>http://</a:t>
            </a:r>
            <a:r>
              <a:rPr lang="en-US" sz="1100" dirty="0" smtClean="0">
                <a:hlinkClick r:id="rId6"/>
              </a:rPr>
              <a:t>www.census.gov/construction/c30/historical_data.html</a:t>
            </a:r>
            <a:r>
              <a:rPr lang="en-US" sz="1100" dirty="0" smtClean="0"/>
              <a:t> </a:t>
            </a:r>
          </a:p>
          <a:p>
            <a:pPr eaLnBrk="0" hangingPunct="0">
              <a:lnSpc>
                <a:spcPct val="85000"/>
              </a:lnSpc>
              <a:spcBef>
                <a:spcPct val="25000"/>
              </a:spcBef>
              <a:buClr>
                <a:schemeClr val="accent2"/>
              </a:buClr>
              <a:buFont typeface="Wingdings" pitchFamily="2" charset="2"/>
              <a:buNone/>
            </a:pPr>
            <a:r>
              <a:rPr lang="en-US" sz="1100" dirty="0" smtClean="0"/>
              <a:t>Sources</a:t>
            </a:r>
            <a:r>
              <a:rPr lang="en-US" sz="1100" dirty="0"/>
              <a:t>: </a:t>
            </a:r>
            <a:r>
              <a:rPr lang="en-US" sz="1100" dirty="0" smtClean="0"/>
              <a:t>US Department of Commerce; Insurance Information Institute. </a:t>
            </a:r>
            <a:endParaRPr lang="en-US" sz="1100" dirty="0"/>
          </a:p>
        </p:txBody>
      </p:sp>
      <p:sp>
        <p:nvSpPr>
          <p:cNvPr id="13" name="AutoShape 8"/>
          <p:cNvSpPr>
            <a:spLocks noChangeArrowheads="1"/>
          </p:cNvSpPr>
          <p:nvPr/>
        </p:nvSpPr>
        <p:spPr bwMode="blackWhite">
          <a:xfrm>
            <a:off x="1661653" y="1111045"/>
            <a:ext cx="1950402" cy="1141989"/>
          </a:xfrm>
          <a:prstGeom prst="wedgeRectCallout">
            <a:avLst>
              <a:gd name="adj1" fmla="val 112510"/>
              <a:gd name="adj2" fmla="val 38220"/>
            </a:avLst>
          </a:prstGeom>
          <a:solidFill>
            <a:schemeClr val="accent1"/>
          </a:soli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Construction across all levels of government peaked at $314.9B in 2009</a:t>
            </a:r>
            <a:endParaRPr lang="en-US" sz="1600" b="1" dirty="0">
              <a:solidFill>
                <a:schemeClr val="bg1"/>
              </a:solidFill>
            </a:endParaRPr>
          </a:p>
        </p:txBody>
      </p:sp>
      <p:sp>
        <p:nvSpPr>
          <p:cNvPr id="14" name="AutoShape 8"/>
          <p:cNvSpPr>
            <a:spLocks noChangeArrowheads="1"/>
          </p:cNvSpPr>
          <p:nvPr/>
        </p:nvSpPr>
        <p:spPr bwMode="blackWhite">
          <a:xfrm>
            <a:off x="5496128" y="1091380"/>
            <a:ext cx="3420431" cy="1019086"/>
          </a:xfrm>
          <a:prstGeom prst="wedgeRectCallout">
            <a:avLst>
              <a:gd name="adj1" fmla="val 27495"/>
              <a:gd name="adj2" fmla="val 77524"/>
            </a:avLst>
          </a:prstGeom>
          <a:solidFill>
            <a:schemeClr val="accent1"/>
          </a:soli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u="sng" dirty="0" smtClean="0">
                <a:solidFill>
                  <a:schemeClr val="bg1"/>
                </a:solidFill>
              </a:rPr>
              <a:t>Austerity Reigns</a:t>
            </a:r>
            <a:r>
              <a:rPr lang="en-US" sz="1600" b="1" dirty="0" smtClean="0">
                <a:solidFill>
                  <a:schemeClr val="bg1"/>
                </a:solidFill>
              </a:rPr>
              <a:t> </a:t>
            </a:r>
          </a:p>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Govt. construction MAY be turning a corner; still down $33.8B or 10.7% since 2009 peak</a:t>
            </a:r>
            <a:endParaRPr lang="en-US" sz="1600" b="1" dirty="0">
              <a:solidFill>
                <a:schemeClr val="bg1"/>
              </a:solidFill>
            </a:endParaRPr>
          </a:p>
        </p:txBody>
      </p:sp>
    </p:spTree>
    <p:extLst>
      <p:ext uri="{BB962C8B-B14F-4D97-AF65-F5344CB8AC3E}">
        <p14:creationId xmlns:p14="http://schemas.microsoft.com/office/powerpoint/2010/main" val="182820019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936390"/>
                                        </p:tgtEl>
                                        <p:attrNameLst>
                                          <p:attrName>style.visibility</p:attrName>
                                        </p:attrNameLst>
                                      </p:cBhvr>
                                      <p:to>
                                        <p:strVal val="visible"/>
                                      </p:to>
                                    </p:set>
                                    <p:anim calcmode="lin" valueType="num">
                                      <p:cBhvr>
                                        <p:cTn id="7" dur="500" fill="hold"/>
                                        <p:tgtEl>
                                          <p:spTgt spid="1936390"/>
                                        </p:tgtEl>
                                        <p:attrNameLst>
                                          <p:attrName>ppt_w</p:attrName>
                                        </p:attrNameLst>
                                      </p:cBhvr>
                                      <p:tavLst>
                                        <p:tav tm="0">
                                          <p:val>
                                            <p:fltVal val="0"/>
                                          </p:val>
                                        </p:tav>
                                        <p:tav tm="100000">
                                          <p:val>
                                            <p:strVal val="#ppt_w"/>
                                          </p:val>
                                        </p:tav>
                                      </p:tavLst>
                                    </p:anim>
                                    <p:anim calcmode="lin" valueType="num">
                                      <p:cBhvr>
                                        <p:cTn id="8" dur="500" fill="hold"/>
                                        <p:tgtEl>
                                          <p:spTgt spid="1936390"/>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8"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left)">
                                      <p:cBhvr>
                                        <p:cTn id="12" dur="500"/>
                                        <p:tgtEl>
                                          <p:spTgt spid="13"/>
                                        </p:tgtEl>
                                      </p:cBhvr>
                                    </p:animEffect>
                                  </p:childTnLst>
                                </p:cTn>
                              </p:par>
                            </p:childTnLst>
                          </p:cTn>
                        </p:par>
                        <p:par>
                          <p:cTn id="13" fill="hold">
                            <p:stCondLst>
                              <p:cond delay="2000"/>
                            </p:stCondLst>
                            <p:childTnLst>
                              <p:par>
                                <p:cTn id="14" presetID="22" presetClass="entr" presetSubtype="8" fill="hold" grpId="0" nodeType="after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wipe(left)">
                                      <p:cBhvr>
                                        <p:cTn id="1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36390" grpId="0" animBg="1"/>
      <p:bldP spid="13" grpId="0" animBg="1"/>
      <p:bldP spid="14" grpId="0" animBg="1"/>
    </p:bldLst>
  </p:timing>
</p:sld>
</file>

<file path=ppt/slides/slide1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315" name="Rectangle 105"/>
          <p:cNvSpPr>
            <a:spLocks noGrp="1" noChangeArrowheads="1"/>
          </p:cNvSpPr>
          <p:nvPr>
            <p:ph type="dt" sz="quarter" idx="10"/>
          </p:nvPr>
        </p:nvSpPr>
        <p:spPr/>
        <p:txBody>
          <a:bodyPr/>
          <a:lstStyle/>
          <a:p>
            <a:pPr>
              <a:defRPr/>
            </a:pPr>
            <a:r>
              <a:rPr lang="en-US" smtClean="0"/>
              <a:t>12/01/09 - 9pm</a:t>
            </a:r>
          </a:p>
        </p:txBody>
      </p:sp>
      <p:sp>
        <p:nvSpPr>
          <p:cNvPr id="13317" name="Rectangle 110"/>
          <p:cNvSpPr>
            <a:spLocks noGrp="1" noChangeArrowheads="1"/>
          </p:cNvSpPr>
          <p:nvPr>
            <p:ph type="sldNum" sz="quarter" idx="12"/>
          </p:nvPr>
        </p:nvSpPr>
        <p:spPr/>
        <p:txBody>
          <a:bodyPr/>
          <a:lstStyle/>
          <a:p>
            <a:pPr>
              <a:defRPr/>
            </a:pPr>
            <a:fld id="{ABF663C9-B40D-4605-84E2-C28F5021D9BD}" type="slidenum">
              <a:rPr lang="en-US" smtClean="0"/>
              <a:pPr>
                <a:defRPr/>
              </a:pPr>
              <a:t>132</a:t>
            </a:fld>
            <a:endParaRPr lang="en-US" smtClean="0"/>
          </a:p>
        </p:txBody>
      </p:sp>
      <p:sp>
        <p:nvSpPr>
          <p:cNvPr id="38918" name="Rectangle 2"/>
          <p:cNvSpPr>
            <a:spLocks noChangeArrowheads="1"/>
          </p:cNvSpPr>
          <p:nvPr/>
        </p:nvSpPr>
        <p:spPr bwMode="black">
          <a:xfrm>
            <a:off x="347663" y="1266825"/>
            <a:ext cx="8534400"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(Millions of Units)</a:t>
            </a:r>
          </a:p>
        </p:txBody>
      </p:sp>
      <p:sp>
        <p:nvSpPr>
          <p:cNvPr id="38919" name="Rectangle 3"/>
          <p:cNvSpPr>
            <a:spLocks noGrp="1" noChangeArrowheads="1"/>
          </p:cNvSpPr>
          <p:nvPr>
            <p:ph type="title"/>
          </p:nvPr>
        </p:nvSpPr>
        <p:spPr/>
        <p:txBody>
          <a:bodyPr/>
          <a:lstStyle/>
          <a:p>
            <a:r>
              <a:rPr lang="en-US" dirty="0" smtClean="0"/>
              <a:t>New Private Housing Starts, 1990-2020F</a:t>
            </a:r>
          </a:p>
        </p:txBody>
      </p:sp>
      <p:graphicFrame>
        <p:nvGraphicFramePr>
          <p:cNvPr id="38914" name="Object 4"/>
          <p:cNvGraphicFramePr>
            <a:graphicFrameLocks noChangeAspect="1"/>
          </p:cNvGraphicFramePr>
          <p:nvPr>
            <p:extLst>
              <p:ext uri="{D42A27DB-BD31-4B8C-83A1-F6EECF244321}">
                <p14:modId xmlns:p14="http://schemas.microsoft.com/office/powerpoint/2010/main" val="401737337"/>
              </p:ext>
            </p:extLst>
          </p:nvPr>
        </p:nvGraphicFramePr>
        <p:xfrm>
          <a:off x="216566" y="1122824"/>
          <a:ext cx="8656637" cy="4314825"/>
        </p:xfrm>
        <a:graphic>
          <a:graphicData uri="http://schemas.openxmlformats.org/presentationml/2006/ole">
            <mc:AlternateContent xmlns:mc="http://schemas.openxmlformats.org/markup-compatibility/2006">
              <mc:Choice xmlns:v="urn:schemas-microsoft-com:vml" Requires="v">
                <p:oleObj spid="_x0000_s28096608" name="Chart" r:id="rId4" imgW="7839082" imgH="4095625" progId="MSGraph.Chart.8">
                  <p:embed followColorScheme="full"/>
                </p:oleObj>
              </mc:Choice>
              <mc:Fallback>
                <p:oleObj name="Chart" r:id="rId4" imgW="7839082" imgH="4095625" progId="MSGraph.Chart.8">
                  <p:embed followColorScheme="full"/>
                  <p:pic>
                    <p:nvPicPr>
                      <p:cNvPr id="0" name=""/>
                      <p:cNvPicPr>
                        <a:picLocks noChangeAspect="1" noChangeArrowheads="1"/>
                      </p:cNvPicPr>
                      <p:nvPr/>
                    </p:nvPicPr>
                    <p:blipFill>
                      <a:blip r:embed="rId5"/>
                      <a:srcRect/>
                      <a:stretch>
                        <a:fillRect/>
                      </a:stretch>
                    </p:blipFill>
                    <p:spPr bwMode="gray">
                      <a:xfrm>
                        <a:off x="216566" y="1122824"/>
                        <a:ext cx="8656637" cy="43148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8920" name="Rectangle 5"/>
          <p:cNvSpPr>
            <a:spLocks noChangeArrowheads="1"/>
          </p:cNvSpPr>
          <p:nvPr/>
        </p:nvSpPr>
        <p:spPr bwMode="auto">
          <a:xfrm>
            <a:off x="0" y="6580188"/>
            <a:ext cx="8551863" cy="28257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 U.S. Department of Commerce; Blue Chip Economic Indicators </a:t>
            </a:r>
            <a:r>
              <a:rPr lang="en-US" sz="1100" dirty="0" smtClean="0"/>
              <a:t>(2/15 and 10/14); </a:t>
            </a:r>
            <a:r>
              <a:rPr lang="en-US" sz="1100" dirty="0"/>
              <a:t>Insurance Information </a:t>
            </a:r>
            <a:r>
              <a:rPr lang="en-US" sz="1100" dirty="0" smtClean="0"/>
              <a:t>Institute.</a:t>
            </a:r>
            <a:endParaRPr lang="en-US" sz="1100" dirty="0"/>
          </a:p>
        </p:txBody>
      </p:sp>
      <p:sp>
        <p:nvSpPr>
          <p:cNvPr id="1915910" name="Rectangle 6"/>
          <p:cNvSpPr>
            <a:spLocks noChangeArrowheads="1"/>
          </p:cNvSpPr>
          <p:nvPr/>
        </p:nvSpPr>
        <p:spPr bwMode="blackWhite">
          <a:xfrm>
            <a:off x="117984" y="5513388"/>
            <a:ext cx="8905875" cy="86518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Insurers Are Continue to See Meaningful Exposure Growth in the Wake of the “Great Recession” Associated with Home Construction: Construction </a:t>
            </a:r>
            <a:r>
              <a:rPr lang="en-US" b="1" dirty="0">
                <a:solidFill>
                  <a:srgbClr val="FFFFFF"/>
                </a:solidFill>
              </a:rPr>
              <a:t>Risk Exposure, </a:t>
            </a:r>
            <a:r>
              <a:rPr lang="en-US" b="1" dirty="0" smtClean="0">
                <a:solidFill>
                  <a:srgbClr val="FFFFFF"/>
                </a:solidFill>
              </a:rPr>
              <a:t>Surety, Commercial Auto; Potent Driver of Workers Comp Exposure</a:t>
            </a:r>
            <a:endParaRPr lang="en-US" b="1" dirty="0">
              <a:solidFill>
                <a:srgbClr val="FFFFFF"/>
              </a:solidFill>
            </a:endParaRPr>
          </a:p>
        </p:txBody>
      </p:sp>
      <p:sp>
        <p:nvSpPr>
          <p:cNvPr id="1915917" name="AutoShape 13"/>
          <p:cNvSpPr>
            <a:spLocks noChangeArrowheads="1"/>
          </p:cNvSpPr>
          <p:nvPr/>
        </p:nvSpPr>
        <p:spPr bwMode="blackWhite">
          <a:xfrm>
            <a:off x="2408903" y="3116826"/>
            <a:ext cx="2344994" cy="1799303"/>
          </a:xfrm>
          <a:prstGeom prst="wedgeRectCallout">
            <a:avLst>
              <a:gd name="adj1" fmla="val 94687"/>
              <a:gd name="adj2" fmla="val 39217"/>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a:solidFill>
                  <a:schemeClr val="bg1"/>
                </a:solidFill>
              </a:rPr>
              <a:t>New home starts plunged 72% from 2005-2009; A net annual decline of 1.49 million units, lowest since records began in 1959</a:t>
            </a:r>
          </a:p>
        </p:txBody>
      </p:sp>
      <p:sp>
        <p:nvSpPr>
          <p:cNvPr id="1915918" name="AutoShape 14"/>
          <p:cNvSpPr>
            <a:spLocks noChangeArrowheads="1"/>
          </p:cNvSpPr>
          <p:nvPr/>
        </p:nvSpPr>
        <p:spPr bwMode="blackWhite">
          <a:xfrm>
            <a:off x="5388079" y="1091381"/>
            <a:ext cx="3313470" cy="1101213"/>
          </a:xfrm>
          <a:prstGeom prst="wedgeRectCallout">
            <a:avLst>
              <a:gd name="adj1" fmla="val 7230"/>
              <a:gd name="adj2" fmla="val 99928"/>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rPr>
              <a:t>Job growth, low inventories of existing homes,  low mortgage rates and demographics should continue to stimulate new home construction for several more years</a:t>
            </a:r>
            <a:endParaRPr lang="en-US" sz="1400" b="1" dirty="0">
              <a:solidFill>
                <a:schemeClr val="bg1"/>
              </a:solidFill>
            </a:endParaRPr>
          </a:p>
        </p:txBody>
      </p:sp>
    </p:spTree>
    <p:extLst>
      <p:ext uri="{BB962C8B-B14F-4D97-AF65-F5344CB8AC3E}">
        <p14:creationId xmlns:p14="http://schemas.microsoft.com/office/powerpoint/2010/main" val="236963517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1000"/>
                                  </p:stCondLst>
                                  <p:childTnLst>
                                    <p:set>
                                      <p:cBhvr>
                                        <p:cTn id="6" dur="1" fill="hold">
                                          <p:stCondLst>
                                            <p:cond delay="0"/>
                                          </p:stCondLst>
                                        </p:cTn>
                                        <p:tgtEl>
                                          <p:spTgt spid="1915917"/>
                                        </p:tgtEl>
                                        <p:attrNameLst>
                                          <p:attrName>style.visibility</p:attrName>
                                        </p:attrNameLst>
                                      </p:cBhvr>
                                      <p:to>
                                        <p:strVal val="visible"/>
                                      </p:to>
                                    </p:set>
                                    <p:animEffect transition="in" filter="wipe(down)">
                                      <p:cBhvr>
                                        <p:cTn id="7" dur="500"/>
                                        <p:tgtEl>
                                          <p:spTgt spid="1915917"/>
                                        </p:tgtEl>
                                      </p:cBhvr>
                                    </p:animEffect>
                                  </p:childTnLst>
                                </p:cTn>
                              </p:par>
                            </p:childTnLst>
                          </p:cTn>
                        </p:par>
                        <p:par>
                          <p:cTn id="8" fill="hold">
                            <p:stCondLst>
                              <p:cond delay="1500"/>
                            </p:stCondLst>
                            <p:childTnLst>
                              <p:par>
                                <p:cTn id="9" presetID="22" presetClass="entr" presetSubtype="2" fill="hold" grpId="0" nodeType="afterEffect">
                                  <p:stCondLst>
                                    <p:cond delay="1000"/>
                                  </p:stCondLst>
                                  <p:childTnLst>
                                    <p:set>
                                      <p:cBhvr>
                                        <p:cTn id="10" dur="1" fill="hold">
                                          <p:stCondLst>
                                            <p:cond delay="0"/>
                                          </p:stCondLst>
                                        </p:cTn>
                                        <p:tgtEl>
                                          <p:spTgt spid="1915918"/>
                                        </p:tgtEl>
                                        <p:attrNameLst>
                                          <p:attrName>style.visibility</p:attrName>
                                        </p:attrNameLst>
                                      </p:cBhvr>
                                      <p:to>
                                        <p:strVal val="visible"/>
                                      </p:to>
                                    </p:set>
                                    <p:animEffect transition="in" filter="wipe(right)">
                                      <p:cBhvr>
                                        <p:cTn id="11" dur="500"/>
                                        <p:tgtEl>
                                          <p:spTgt spid="1915918"/>
                                        </p:tgtEl>
                                      </p:cBhvr>
                                    </p:animEffect>
                                  </p:childTnLst>
                                </p:cTn>
                              </p:par>
                            </p:childTnLst>
                          </p:cTn>
                        </p:par>
                        <p:par>
                          <p:cTn id="12" fill="hold">
                            <p:stCondLst>
                              <p:cond delay="3000"/>
                            </p:stCondLst>
                            <p:childTnLst>
                              <p:par>
                                <p:cTn id="13" presetID="23" presetClass="entr" presetSubtype="16" fill="hold" grpId="0" nodeType="afterEffect">
                                  <p:stCondLst>
                                    <p:cond delay="1000"/>
                                  </p:stCondLst>
                                  <p:childTnLst>
                                    <p:set>
                                      <p:cBhvr>
                                        <p:cTn id="14" dur="1" fill="hold">
                                          <p:stCondLst>
                                            <p:cond delay="0"/>
                                          </p:stCondLst>
                                        </p:cTn>
                                        <p:tgtEl>
                                          <p:spTgt spid="1915910"/>
                                        </p:tgtEl>
                                        <p:attrNameLst>
                                          <p:attrName>style.visibility</p:attrName>
                                        </p:attrNameLst>
                                      </p:cBhvr>
                                      <p:to>
                                        <p:strVal val="visible"/>
                                      </p:to>
                                    </p:set>
                                    <p:anim calcmode="lin" valueType="num">
                                      <p:cBhvr>
                                        <p:cTn id="15" dur="500" fill="hold"/>
                                        <p:tgtEl>
                                          <p:spTgt spid="1915910"/>
                                        </p:tgtEl>
                                        <p:attrNameLst>
                                          <p:attrName>ppt_w</p:attrName>
                                        </p:attrNameLst>
                                      </p:cBhvr>
                                      <p:tavLst>
                                        <p:tav tm="0">
                                          <p:val>
                                            <p:fltVal val="0"/>
                                          </p:val>
                                        </p:tav>
                                        <p:tav tm="100000">
                                          <p:val>
                                            <p:strVal val="#ppt_w"/>
                                          </p:val>
                                        </p:tav>
                                      </p:tavLst>
                                    </p:anim>
                                    <p:anim calcmode="lin" valueType="num">
                                      <p:cBhvr>
                                        <p:cTn id="16" dur="500" fill="hold"/>
                                        <p:tgtEl>
                                          <p:spTgt spid="191591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15910" grpId="0" animBg="1"/>
      <p:bldP spid="1915917" grpId="0" animBg="1"/>
      <p:bldP spid="1915918" grpId="0" animBg="1"/>
    </p:bld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19460"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19461"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FECB0FDB-F106-4775-B3AE-80BA2F902B30}" type="slidenum">
              <a:rPr lang="en-US" sz="900"/>
              <a:pPr algn="r" eaLnBrk="0" hangingPunct="0">
                <a:lnSpc>
                  <a:spcPct val="85000"/>
                </a:lnSpc>
                <a:spcBef>
                  <a:spcPct val="20000"/>
                </a:spcBef>
              </a:pPr>
              <a:t>133</a:t>
            </a:fld>
            <a:endParaRPr lang="en-US" sz="900"/>
          </a:p>
        </p:txBody>
      </p:sp>
      <p:sp>
        <p:nvSpPr>
          <p:cNvPr id="19462" name="Rectangle 7"/>
          <p:cNvSpPr>
            <a:spLocks noGrp="1" noChangeArrowheads="1"/>
          </p:cNvSpPr>
          <p:nvPr>
            <p:ph type="title" idx="4294967295"/>
          </p:nvPr>
        </p:nvSpPr>
        <p:spPr>
          <a:xfrm>
            <a:off x="450850" y="103188"/>
            <a:ext cx="7400925" cy="860425"/>
          </a:xfrm>
        </p:spPr>
        <p:txBody>
          <a:bodyPr/>
          <a:lstStyle/>
          <a:p>
            <a:r>
              <a:rPr lang="en-US" sz="3200" dirty="0" smtClean="0"/>
              <a:t>Construction Employment,</a:t>
            </a:r>
            <a:br>
              <a:rPr lang="en-US" sz="3200" dirty="0" smtClean="0"/>
            </a:br>
            <a:r>
              <a:rPr lang="en-US" sz="3200" dirty="0" smtClean="0"/>
              <a:t>Jan. 2010—December 2014</a:t>
            </a:r>
            <a:r>
              <a:rPr lang="en-US" dirty="0" smtClean="0"/>
              <a:t>*</a:t>
            </a:r>
          </a:p>
        </p:txBody>
      </p:sp>
      <p:sp>
        <p:nvSpPr>
          <p:cNvPr id="19463" name="Text Box 5"/>
          <p:cNvSpPr txBox="1">
            <a:spLocks noChangeArrowheads="1"/>
          </p:cNvSpPr>
          <p:nvPr/>
        </p:nvSpPr>
        <p:spPr bwMode="auto">
          <a:xfrm>
            <a:off x="85725" y="6462713"/>
            <a:ext cx="8580438" cy="468312"/>
          </a:xfrm>
          <a:prstGeom prst="rect">
            <a:avLst/>
          </a:prstGeom>
          <a:noFill/>
          <a:ln w="9525" algn="ctr">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*Seasonally </a:t>
            </a:r>
            <a:r>
              <a:rPr lang="en-US" sz="1100" dirty="0" smtClean="0"/>
              <a:t>adjusted.</a:t>
            </a:r>
            <a:endParaRPr lang="en-US" sz="1100" dirty="0"/>
          </a:p>
          <a:p>
            <a:pPr eaLnBrk="0" hangingPunct="0">
              <a:lnSpc>
                <a:spcPct val="85000"/>
              </a:lnSpc>
              <a:spcBef>
                <a:spcPct val="25000"/>
              </a:spcBef>
              <a:buClr>
                <a:schemeClr val="accent2"/>
              </a:buClr>
              <a:buFont typeface="Wingdings" pitchFamily="2" charset="2"/>
              <a:buNone/>
            </a:pPr>
            <a:r>
              <a:rPr lang="en-US" sz="1100" dirty="0"/>
              <a:t>Sources: US Bureau of Labor Statistics at </a:t>
            </a:r>
            <a:r>
              <a:rPr lang="en-US" sz="1100" dirty="0">
                <a:hlinkClick r:id="rId4"/>
              </a:rPr>
              <a:t>http://data.bls.gov</a:t>
            </a:r>
            <a:r>
              <a:rPr lang="en-US" sz="1100" dirty="0"/>
              <a:t>; Insurance Information Institute.</a:t>
            </a:r>
          </a:p>
        </p:txBody>
      </p:sp>
      <p:graphicFrame>
        <p:nvGraphicFramePr>
          <p:cNvPr id="19458" name="Object 8"/>
          <p:cNvGraphicFramePr>
            <a:graphicFrameLocks noChangeAspect="1"/>
          </p:cNvGraphicFramePr>
          <p:nvPr>
            <p:extLst>
              <p:ext uri="{D42A27DB-BD31-4B8C-83A1-F6EECF244321}">
                <p14:modId xmlns:p14="http://schemas.microsoft.com/office/powerpoint/2010/main" val="1569159174"/>
              </p:ext>
            </p:extLst>
          </p:nvPr>
        </p:nvGraphicFramePr>
        <p:xfrm>
          <a:off x="261593" y="1172818"/>
          <a:ext cx="8499475" cy="4838700"/>
        </p:xfrm>
        <a:graphic>
          <a:graphicData uri="http://schemas.openxmlformats.org/presentationml/2006/ole">
            <mc:AlternateContent xmlns:mc="http://schemas.openxmlformats.org/markup-compatibility/2006">
              <mc:Choice xmlns:v="urn:schemas-microsoft-com:vml" Requires="v">
                <p:oleObj spid="_x0000_s27990201" name="Chart" r:id="rId5" imgW="8343770" imgH="4381358" progId="MSGraph.Chart.8">
                  <p:embed followColorScheme="full"/>
                </p:oleObj>
              </mc:Choice>
              <mc:Fallback>
                <p:oleObj name="Chart" r:id="rId5" imgW="8343770" imgH="4381358" progId="MSGraph.Chart.8">
                  <p:embed followColorScheme="full"/>
                  <p:pic>
                    <p:nvPicPr>
                      <p:cNvPr id="0" name=""/>
                      <p:cNvPicPr>
                        <a:picLocks noChangeAspect="1" noChangeArrowheads="1"/>
                      </p:cNvPicPr>
                      <p:nvPr/>
                    </p:nvPicPr>
                    <p:blipFill>
                      <a:blip r:embed="rId6"/>
                      <a:srcRect/>
                      <a:stretch>
                        <a:fillRect/>
                      </a:stretch>
                    </p:blipFill>
                    <p:spPr bwMode="gray">
                      <a:xfrm>
                        <a:off x="261593" y="1172818"/>
                        <a:ext cx="8499475" cy="4838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AutoShape 7"/>
          <p:cNvSpPr>
            <a:spLocks noChangeArrowheads="1"/>
          </p:cNvSpPr>
          <p:nvPr/>
        </p:nvSpPr>
        <p:spPr bwMode="blackWhite">
          <a:xfrm>
            <a:off x="3339134" y="1154114"/>
            <a:ext cx="3141663" cy="1065213"/>
          </a:xfrm>
          <a:prstGeom prst="wedgeRectCallout">
            <a:avLst>
              <a:gd name="adj1" fmla="val 111689"/>
              <a:gd name="adj2" fmla="val -1163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defRPr/>
            </a:pPr>
            <a:r>
              <a:rPr lang="en-US" b="1" dirty="0">
                <a:solidFill>
                  <a:schemeClr val="bg1"/>
                </a:solidFill>
              </a:rPr>
              <a:t>Construction  employment is </a:t>
            </a:r>
            <a:r>
              <a:rPr lang="en-US" b="1" dirty="0" smtClean="0">
                <a:solidFill>
                  <a:schemeClr val="bg1"/>
                </a:solidFill>
              </a:rPr>
              <a:t>+731,000 </a:t>
            </a:r>
            <a:r>
              <a:rPr lang="en-US" b="1" dirty="0">
                <a:solidFill>
                  <a:schemeClr val="bg1"/>
                </a:solidFill>
              </a:rPr>
              <a:t>above</a:t>
            </a:r>
            <a:br>
              <a:rPr lang="en-US" b="1" dirty="0">
                <a:solidFill>
                  <a:schemeClr val="bg1"/>
                </a:solidFill>
              </a:rPr>
            </a:br>
            <a:r>
              <a:rPr lang="en-US" b="1" dirty="0">
                <a:solidFill>
                  <a:schemeClr val="bg1"/>
                </a:solidFill>
              </a:rPr>
              <a:t>Jan. 2011 </a:t>
            </a:r>
            <a:r>
              <a:rPr lang="en-US" b="1" dirty="0" smtClean="0">
                <a:solidFill>
                  <a:schemeClr val="bg1"/>
                </a:solidFill>
              </a:rPr>
              <a:t>(+13.4%) trough</a:t>
            </a:r>
            <a:endParaRPr lang="en-US" b="1" dirty="0">
              <a:solidFill>
                <a:schemeClr val="bg1"/>
              </a:solidFill>
              <a:latin typeface="Arial" pitchFamily="34" charset="0"/>
            </a:endParaRPr>
          </a:p>
        </p:txBody>
      </p:sp>
      <p:sp>
        <p:nvSpPr>
          <p:cNvPr id="19465" name="Rectangle 7"/>
          <p:cNvSpPr>
            <a:spLocks noChangeArrowheads="1"/>
          </p:cNvSpPr>
          <p:nvPr/>
        </p:nvSpPr>
        <p:spPr bwMode="black">
          <a:xfrm>
            <a:off x="221353" y="1093994"/>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(Thousands)</a:t>
            </a:r>
          </a:p>
        </p:txBody>
      </p:sp>
      <p:sp>
        <p:nvSpPr>
          <p:cNvPr id="10" name="Rectangle 6"/>
          <p:cNvSpPr>
            <a:spLocks noChangeArrowheads="1"/>
          </p:cNvSpPr>
          <p:nvPr/>
        </p:nvSpPr>
        <p:spPr bwMode="blackWhite">
          <a:xfrm>
            <a:off x="85725" y="5901359"/>
            <a:ext cx="8963025" cy="499441"/>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1650" b="1" dirty="0" smtClean="0">
                <a:solidFill>
                  <a:srgbClr val="FFFFFF"/>
                </a:solidFill>
              </a:rPr>
              <a:t>Construction and manufacturing employment constitute 1/3 of all WC payroll exposure.</a:t>
            </a:r>
            <a:endParaRPr lang="en-US" sz="1650" b="1" dirty="0">
              <a:solidFill>
                <a:srgbClr val="FFFFFF"/>
              </a:solidFill>
            </a:endParaRPr>
          </a:p>
        </p:txBody>
      </p:sp>
    </p:spTree>
    <p:extLst>
      <p:ext uri="{BB962C8B-B14F-4D97-AF65-F5344CB8AC3E}">
        <p14:creationId xmlns:p14="http://schemas.microsoft.com/office/powerpoint/2010/main" val="291082950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par>
                          <p:cTn id="8" fill="hold">
                            <p:stCondLst>
                              <p:cond delay="1200"/>
                            </p:stCondLst>
                            <p:childTnLst>
                              <p:par>
                                <p:cTn id="9" presetID="23" presetClass="entr" presetSubtype="16" fill="hold" grpId="0" nodeType="afterEffect">
                                  <p:stCondLst>
                                    <p:cond delay="100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Lst>
  </p:timing>
</p:sld>
</file>

<file path=ppt/slides/slide1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1747"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31748"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31749"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02D49CA0-B047-4B42-9E08-5BCAF29776AF}" type="slidenum">
              <a:rPr lang="en-US" sz="900"/>
              <a:pPr algn="r" eaLnBrk="0" hangingPunct="0">
                <a:lnSpc>
                  <a:spcPct val="85000"/>
                </a:lnSpc>
                <a:spcBef>
                  <a:spcPct val="20000"/>
                </a:spcBef>
              </a:pPr>
              <a:t>134</a:t>
            </a:fld>
            <a:endParaRPr lang="en-US" sz="900"/>
          </a:p>
        </p:txBody>
      </p:sp>
      <p:sp>
        <p:nvSpPr>
          <p:cNvPr id="31750" name="Rectangle 7"/>
          <p:cNvSpPr>
            <a:spLocks noGrp="1" noChangeArrowheads="1"/>
          </p:cNvSpPr>
          <p:nvPr>
            <p:ph type="title" idx="4294967295"/>
          </p:nvPr>
        </p:nvSpPr>
        <p:spPr>
          <a:xfrm>
            <a:off x="565150" y="127974"/>
            <a:ext cx="7102475" cy="860425"/>
          </a:xfrm>
        </p:spPr>
        <p:txBody>
          <a:bodyPr/>
          <a:lstStyle/>
          <a:p>
            <a:r>
              <a:rPr lang="en-US" dirty="0" smtClean="0"/>
              <a:t>Construction Employment, </a:t>
            </a:r>
            <a:br>
              <a:rPr lang="en-US" dirty="0" smtClean="0"/>
            </a:br>
            <a:r>
              <a:rPr lang="en-US" dirty="0" smtClean="0"/>
              <a:t>Jan. 2003–December 2014 </a:t>
            </a:r>
          </a:p>
        </p:txBody>
      </p:sp>
      <p:sp>
        <p:nvSpPr>
          <p:cNvPr id="31751" name="Text Box 5"/>
          <p:cNvSpPr txBox="1">
            <a:spLocks noChangeArrowheads="1"/>
          </p:cNvSpPr>
          <p:nvPr/>
        </p:nvSpPr>
        <p:spPr bwMode="auto">
          <a:xfrm>
            <a:off x="0" y="6429751"/>
            <a:ext cx="8724900" cy="468590"/>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Note</a:t>
            </a:r>
            <a:r>
              <a:rPr lang="en-US" sz="1100" dirty="0"/>
              <a:t>: </a:t>
            </a:r>
            <a:r>
              <a:rPr lang="en-US" sz="1100" dirty="0" smtClean="0"/>
              <a:t>Recession </a:t>
            </a:r>
            <a:r>
              <a:rPr lang="en-US" sz="1100" dirty="0"/>
              <a:t>indicated by gray shaded </a:t>
            </a:r>
            <a:r>
              <a:rPr lang="en-US" sz="1100" dirty="0" smtClean="0"/>
              <a:t>column.</a:t>
            </a:r>
            <a:endParaRPr lang="en-US" sz="1100" dirty="0"/>
          </a:p>
          <a:p>
            <a:pPr eaLnBrk="0" hangingPunct="0">
              <a:lnSpc>
                <a:spcPct val="85000"/>
              </a:lnSpc>
              <a:spcBef>
                <a:spcPct val="25000"/>
              </a:spcBef>
              <a:buClr>
                <a:schemeClr val="accent2"/>
              </a:buClr>
              <a:buFont typeface="Wingdings" pitchFamily="2" charset="2"/>
              <a:buNone/>
            </a:pPr>
            <a:r>
              <a:rPr lang="en-US" sz="1100" dirty="0"/>
              <a:t>Sources: </a:t>
            </a:r>
            <a:r>
              <a:rPr lang="en-US" sz="1100" dirty="0" smtClean="0"/>
              <a:t>U.S. Bureau of Labor Statistics; </a:t>
            </a:r>
            <a:r>
              <a:rPr lang="en-US" sz="1100" dirty="0"/>
              <a:t>Insurance Information </a:t>
            </a:r>
            <a:r>
              <a:rPr lang="en-US" sz="1100" dirty="0" smtClean="0"/>
              <a:t>Institute.</a:t>
            </a:r>
            <a:endParaRPr lang="en-US" sz="1100" dirty="0"/>
          </a:p>
        </p:txBody>
      </p:sp>
      <p:graphicFrame>
        <p:nvGraphicFramePr>
          <p:cNvPr id="31746" name="Object 8"/>
          <p:cNvGraphicFramePr>
            <a:graphicFrameLocks noChangeAspect="1"/>
          </p:cNvGraphicFramePr>
          <p:nvPr>
            <p:extLst>
              <p:ext uri="{D42A27DB-BD31-4B8C-83A1-F6EECF244321}">
                <p14:modId xmlns:p14="http://schemas.microsoft.com/office/powerpoint/2010/main" val="1029735016"/>
              </p:ext>
            </p:extLst>
          </p:nvPr>
        </p:nvGraphicFramePr>
        <p:xfrm>
          <a:off x="463550" y="1248694"/>
          <a:ext cx="8404225" cy="4666226"/>
        </p:xfrm>
        <a:graphic>
          <a:graphicData uri="http://schemas.openxmlformats.org/presentationml/2006/ole">
            <mc:AlternateContent xmlns:mc="http://schemas.openxmlformats.org/markup-compatibility/2006">
              <mc:Choice xmlns:v="urn:schemas-microsoft-com:vml" Requires="v">
                <p:oleObj spid="_x0000_s27991225" name="Chart" r:id="rId4" imgW="8343770" imgH="4381358" progId="MSGraph.Chart.8">
                  <p:embed followColorScheme="full"/>
                </p:oleObj>
              </mc:Choice>
              <mc:Fallback>
                <p:oleObj name="Chart" r:id="rId4" imgW="8343770" imgH="4381358" progId="MSGraph.Chart.8">
                  <p:embed followColorScheme="full"/>
                  <p:pic>
                    <p:nvPicPr>
                      <p:cNvPr id="0" name=""/>
                      <p:cNvPicPr>
                        <a:picLocks noChangeAspect="1" noChangeArrowheads="1"/>
                      </p:cNvPicPr>
                      <p:nvPr/>
                    </p:nvPicPr>
                    <p:blipFill>
                      <a:blip r:embed="rId5"/>
                      <a:srcRect/>
                      <a:stretch>
                        <a:fillRect/>
                      </a:stretch>
                    </p:blipFill>
                    <p:spPr bwMode="auto">
                      <a:xfrm>
                        <a:off x="463550" y="1248694"/>
                        <a:ext cx="8404225" cy="466622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AutoShape 38"/>
          <p:cNvSpPr>
            <a:spLocks noChangeArrowheads="1"/>
          </p:cNvSpPr>
          <p:nvPr/>
        </p:nvSpPr>
        <p:spPr bwMode="blackWhite">
          <a:xfrm>
            <a:off x="1493364" y="3222059"/>
            <a:ext cx="2838450" cy="809625"/>
          </a:xfrm>
          <a:prstGeom prst="wedgeRectCallout">
            <a:avLst>
              <a:gd name="adj1" fmla="val 70834"/>
              <a:gd name="adj2" fmla="val -44583"/>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rPr>
              <a:t>The “Great Recession” and housing bust destroyed 2.3 million constructions jobs</a:t>
            </a:r>
            <a:endParaRPr lang="en-US" sz="1400" b="1" dirty="0">
              <a:solidFill>
                <a:schemeClr val="bg1"/>
              </a:solidFill>
            </a:endParaRPr>
          </a:p>
        </p:txBody>
      </p:sp>
      <p:sp>
        <p:nvSpPr>
          <p:cNvPr id="10" name="Oval 8"/>
          <p:cNvSpPr>
            <a:spLocks noChangeArrowheads="1"/>
          </p:cNvSpPr>
          <p:nvPr/>
        </p:nvSpPr>
        <p:spPr bwMode="auto">
          <a:xfrm rot="16200000">
            <a:off x="8366015" y="3618142"/>
            <a:ext cx="688870" cy="730661"/>
          </a:xfrm>
          <a:prstGeom prst="ellipse">
            <a:avLst/>
          </a:prstGeom>
          <a:noFill/>
          <a:ln w="38100">
            <a:solidFill>
              <a:srgbClr val="FF00FF"/>
            </a:solidFill>
            <a:round/>
            <a:headEnd/>
            <a:tailEnd/>
          </a:ln>
        </p:spPr>
        <p:txBody>
          <a:bodyPr vert="eaVert" wrap="none" lIns="92075" tIns="46038" rIns="92075" bIns="46038" anchor="ctr"/>
          <a:lstStyle/>
          <a:p>
            <a:pPr eaLnBrk="0" hangingPunct="0">
              <a:spcBef>
                <a:spcPct val="50000"/>
              </a:spcBef>
              <a:buClr>
                <a:srgbClr val="FF3300"/>
              </a:buClr>
              <a:buFont typeface="Wingdings" pitchFamily="2" charset="2"/>
              <a:buNone/>
            </a:pPr>
            <a:endParaRPr lang="en-US" sz="1000">
              <a:latin typeface="Times New Roman" pitchFamily="18" charset="0"/>
            </a:endParaRPr>
          </a:p>
        </p:txBody>
      </p:sp>
      <p:sp>
        <p:nvSpPr>
          <p:cNvPr id="31754" name="Rectangle 4"/>
          <p:cNvSpPr>
            <a:spLocks noChangeArrowheads="1"/>
          </p:cNvSpPr>
          <p:nvPr/>
        </p:nvSpPr>
        <p:spPr bwMode="blackWhite">
          <a:xfrm>
            <a:off x="447675" y="5805023"/>
            <a:ext cx="8382000" cy="5715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The Construction Sector Could Be a Growth Leader in 2014 as the Housing Market,  Private Investment and Govt. Spending Recover.  WC Insurers Will Benefit.</a:t>
            </a:r>
            <a:endParaRPr lang="en-US" sz="1600" b="1" dirty="0">
              <a:solidFill>
                <a:schemeClr val="bg1"/>
              </a:solidFill>
            </a:endParaRPr>
          </a:p>
        </p:txBody>
      </p:sp>
      <p:sp>
        <p:nvSpPr>
          <p:cNvPr id="11" name="AutoShape 38"/>
          <p:cNvSpPr>
            <a:spLocks noChangeArrowheads="1"/>
          </p:cNvSpPr>
          <p:nvPr/>
        </p:nvSpPr>
        <p:spPr bwMode="blackWhite">
          <a:xfrm>
            <a:off x="1895136" y="4074257"/>
            <a:ext cx="2427441" cy="1141058"/>
          </a:xfrm>
          <a:prstGeom prst="wedgeRectCallout">
            <a:avLst>
              <a:gd name="adj1" fmla="val 131293"/>
              <a:gd name="adj2" fmla="val 16467"/>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200" b="1" dirty="0" smtClean="0">
                <a:solidFill>
                  <a:schemeClr val="bg1"/>
                </a:solidFill>
              </a:rPr>
              <a:t>Construction employment troughed at 5.435 million in Jan. 2011, after a loss of 2.291 million jobs, a 29.7% plunge from the April 2006 peak</a:t>
            </a:r>
            <a:endParaRPr lang="en-US" sz="1200" b="1" dirty="0">
              <a:solidFill>
                <a:schemeClr val="bg1"/>
              </a:solidFill>
            </a:endParaRPr>
          </a:p>
        </p:txBody>
      </p:sp>
      <p:sp>
        <p:nvSpPr>
          <p:cNvPr id="12" name="Date Placeholder 11"/>
          <p:cNvSpPr>
            <a:spLocks noGrp="1"/>
          </p:cNvSpPr>
          <p:nvPr>
            <p:ph type="dt" sz="half" idx="10"/>
          </p:nvPr>
        </p:nvSpPr>
        <p:spPr/>
        <p:txBody>
          <a:bodyPr/>
          <a:lstStyle/>
          <a:p>
            <a:pPr>
              <a:defRPr/>
            </a:pPr>
            <a:r>
              <a:rPr lang="en-US" smtClean="0"/>
              <a:t>12/01/09 - 9pm</a:t>
            </a:r>
            <a:endParaRPr lang="en-US"/>
          </a:p>
        </p:txBody>
      </p:sp>
      <p:sp>
        <p:nvSpPr>
          <p:cNvPr id="13" name="Slide Number Placeholder 12"/>
          <p:cNvSpPr>
            <a:spLocks noGrp="1"/>
          </p:cNvSpPr>
          <p:nvPr>
            <p:ph type="sldNum" sz="quarter" idx="12"/>
          </p:nvPr>
        </p:nvSpPr>
        <p:spPr/>
        <p:txBody>
          <a:bodyPr/>
          <a:lstStyle/>
          <a:p>
            <a:pPr>
              <a:defRPr/>
            </a:pPr>
            <a:fld id="{79649112-2361-4913-9798-B6AEBB59A8D4}" type="slidenum">
              <a:rPr lang="en-US" smtClean="0"/>
              <a:pPr>
                <a:defRPr/>
              </a:pPr>
              <a:t>134</a:t>
            </a:fld>
            <a:endParaRPr lang="en-US"/>
          </a:p>
        </p:txBody>
      </p:sp>
      <p:sp>
        <p:nvSpPr>
          <p:cNvPr id="14" name="AutoShape 38"/>
          <p:cNvSpPr>
            <a:spLocks noChangeArrowheads="1"/>
          </p:cNvSpPr>
          <p:nvPr/>
        </p:nvSpPr>
        <p:spPr bwMode="blackWhite">
          <a:xfrm>
            <a:off x="1344868" y="1332272"/>
            <a:ext cx="1427828" cy="1027469"/>
          </a:xfrm>
          <a:prstGeom prst="wedgeRectCallout">
            <a:avLst>
              <a:gd name="adj1" fmla="val 89145"/>
              <a:gd name="adj2" fmla="val -5015"/>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rPr>
              <a:t>Construction employment peaked at 7.726 million in April 2006</a:t>
            </a:r>
            <a:endParaRPr lang="en-US" sz="1400" b="1" dirty="0">
              <a:solidFill>
                <a:schemeClr val="bg1"/>
              </a:solidFill>
            </a:endParaRPr>
          </a:p>
        </p:txBody>
      </p:sp>
      <p:sp>
        <p:nvSpPr>
          <p:cNvPr id="15" name="Text Box 5"/>
          <p:cNvSpPr txBox="1">
            <a:spLocks noChangeArrowheads="1"/>
          </p:cNvSpPr>
          <p:nvPr/>
        </p:nvSpPr>
        <p:spPr bwMode="auto">
          <a:xfrm>
            <a:off x="298418" y="1018766"/>
            <a:ext cx="1255473" cy="307777"/>
          </a:xfrm>
          <a:prstGeom prst="rect">
            <a:avLst/>
          </a:prstGeom>
          <a:noFill/>
          <a:ln w="9525">
            <a:noFill/>
            <a:miter lim="800000"/>
            <a:headEnd/>
            <a:tailEnd/>
          </a:ln>
        </p:spPr>
        <p:txBody>
          <a:bodyPr wrap="none">
            <a:spAutoFit/>
          </a:bodyPr>
          <a:lstStyle/>
          <a:p>
            <a:pPr algn="ctr"/>
            <a:r>
              <a:rPr lang="en-US" sz="1400" b="1" dirty="0" smtClean="0">
                <a:solidFill>
                  <a:schemeClr val="accent1"/>
                </a:solidFill>
              </a:rPr>
              <a:t>(Thousands)</a:t>
            </a:r>
            <a:endParaRPr lang="en-US" sz="1400" b="1" dirty="0">
              <a:solidFill>
                <a:schemeClr val="accent1"/>
              </a:solidFill>
            </a:endParaRPr>
          </a:p>
        </p:txBody>
      </p:sp>
      <p:sp>
        <p:nvSpPr>
          <p:cNvPr id="16" name="AutoShape 38"/>
          <p:cNvSpPr>
            <a:spLocks noChangeArrowheads="1"/>
          </p:cNvSpPr>
          <p:nvPr/>
        </p:nvSpPr>
        <p:spPr bwMode="blackWhite">
          <a:xfrm>
            <a:off x="7138219" y="1145459"/>
            <a:ext cx="1769806" cy="1243780"/>
          </a:xfrm>
          <a:prstGeom prst="wedgeRectCallout">
            <a:avLst>
              <a:gd name="adj1" fmla="val 36768"/>
              <a:gd name="adj2" fmla="val 157678"/>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200" b="1" dirty="0" smtClean="0">
                <a:solidFill>
                  <a:schemeClr val="bg1"/>
                </a:solidFill>
              </a:rPr>
              <a:t>Construction employment as of Dec. 2014 totaled 6.166 million, an increase of 731,000 jobs or 13.4% from the Jan. 2011 trough</a:t>
            </a:r>
            <a:endParaRPr lang="en-US" sz="1200" b="1" dirty="0">
              <a:solidFill>
                <a:schemeClr val="bg1"/>
              </a:solidFill>
            </a:endParaRPr>
          </a:p>
        </p:txBody>
      </p:sp>
      <p:sp>
        <p:nvSpPr>
          <p:cNvPr id="17" name="AutoShape 14"/>
          <p:cNvSpPr>
            <a:spLocks noChangeArrowheads="1"/>
          </p:cNvSpPr>
          <p:nvPr/>
        </p:nvSpPr>
        <p:spPr bwMode="blackWhite">
          <a:xfrm>
            <a:off x="5585032" y="2492474"/>
            <a:ext cx="2139746" cy="1539210"/>
          </a:xfrm>
          <a:prstGeom prst="wedgeRectCallout">
            <a:avLst>
              <a:gd name="adj1" fmla="val 78056"/>
              <a:gd name="adj2" fmla="val 40299"/>
            </a:avLst>
          </a:prstGeom>
          <a:solidFill>
            <a:srgbClr val="FFC000"/>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b="1" dirty="0" smtClean="0">
                <a:solidFill>
                  <a:schemeClr val="bg1"/>
                </a:solidFill>
              </a:rPr>
              <a:t>Gap between pre-recession construction peak and today: 1.56 million jobs</a:t>
            </a:r>
            <a:endParaRPr lang="en-US" b="1" dirty="0">
              <a:solidFill>
                <a:schemeClr val="bg1"/>
              </a:solidFill>
            </a:endParaRPr>
          </a:p>
        </p:txBody>
      </p:sp>
    </p:spTree>
    <p:extLst>
      <p:ext uri="{BB962C8B-B14F-4D97-AF65-F5344CB8AC3E}">
        <p14:creationId xmlns:p14="http://schemas.microsoft.com/office/powerpoint/2010/main" val="392840868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1000"/>
                            </p:stCondLst>
                            <p:childTnLst>
                              <p:par>
                                <p:cTn id="9" presetID="17" presetClass="entr" presetSubtype="4" fill="hold" grpId="0" nodeType="afterEffect">
                                  <p:stCondLst>
                                    <p:cond delay="100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ppt_x</p:attrName>
                                        </p:attrNameLst>
                                      </p:cBhvr>
                                      <p:tavLst>
                                        <p:tav tm="0">
                                          <p:val>
                                            <p:strVal val="#ppt_x"/>
                                          </p:val>
                                        </p:tav>
                                        <p:tav tm="100000">
                                          <p:val>
                                            <p:strVal val="#ppt_x"/>
                                          </p:val>
                                        </p:tav>
                                      </p:tavLst>
                                    </p:anim>
                                    <p:anim calcmode="lin" valueType="num">
                                      <p:cBhvr>
                                        <p:cTn id="12" dur="500" fill="hold"/>
                                        <p:tgtEl>
                                          <p:spTgt spid="10"/>
                                        </p:tgtEl>
                                        <p:attrNameLst>
                                          <p:attrName>ppt_y</p:attrName>
                                        </p:attrNameLst>
                                      </p:cBhvr>
                                      <p:tavLst>
                                        <p:tav tm="0">
                                          <p:val>
                                            <p:strVal val="#ppt_y+#ppt_h/2"/>
                                          </p:val>
                                        </p:tav>
                                        <p:tav tm="100000">
                                          <p:val>
                                            <p:strVal val="#ppt_y"/>
                                          </p:val>
                                        </p:tav>
                                      </p:tavLst>
                                    </p:anim>
                                    <p:anim calcmode="lin" valueType="num">
                                      <p:cBhvr>
                                        <p:cTn id="13" dur="500" fill="hold"/>
                                        <p:tgtEl>
                                          <p:spTgt spid="10"/>
                                        </p:tgtEl>
                                        <p:attrNameLst>
                                          <p:attrName>ppt_w</p:attrName>
                                        </p:attrNameLst>
                                      </p:cBhvr>
                                      <p:tavLst>
                                        <p:tav tm="0">
                                          <p:val>
                                            <p:strVal val="#ppt_w"/>
                                          </p:val>
                                        </p:tav>
                                        <p:tav tm="100000">
                                          <p:val>
                                            <p:strVal val="#ppt_w"/>
                                          </p:val>
                                        </p:tav>
                                      </p:tavLst>
                                    </p:anim>
                                    <p:anim calcmode="lin" valueType="num">
                                      <p:cBhvr>
                                        <p:cTn id="14" dur="500" fill="hold"/>
                                        <p:tgtEl>
                                          <p:spTgt spid="10"/>
                                        </p:tgtEl>
                                        <p:attrNameLst>
                                          <p:attrName>ppt_h</p:attrName>
                                        </p:attrNameLst>
                                      </p:cBhvr>
                                      <p:tavLst>
                                        <p:tav tm="0">
                                          <p:val>
                                            <p:fltVal val="0"/>
                                          </p:val>
                                        </p:tav>
                                        <p:tav tm="100000">
                                          <p:val>
                                            <p:strVal val="#ppt_h"/>
                                          </p:val>
                                        </p:tav>
                                      </p:tavLst>
                                    </p:anim>
                                  </p:childTnLst>
                                </p:cTn>
                              </p:par>
                            </p:childTnLst>
                          </p:cTn>
                        </p:par>
                        <p:par>
                          <p:cTn id="15" fill="hold">
                            <p:stCondLst>
                              <p:cond delay="2500"/>
                            </p:stCondLst>
                            <p:childTnLst>
                              <p:par>
                                <p:cTn id="16" presetID="22" presetClass="entr" presetSubtype="8" fill="hold" grpId="0" nodeType="afterEffect">
                                  <p:stCondLst>
                                    <p:cond delay="50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500"/>
                                        <p:tgtEl>
                                          <p:spTgt spid="11"/>
                                        </p:tgtEl>
                                      </p:cBhvr>
                                    </p:animEffect>
                                  </p:childTnLst>
                                </p:cTn>
                              </p:par>
                            </p:childTnLst>
                          </p:cTn>
                        </p:par>
                        <p:par>
                          <p:cTn id="19" fill="hold">
                            <p:stCondLst>
                              <p:cond delay="3500"/>
                            </p:stCondLst>
                            <p:childTnLst>
                              <p:par>
                                <p:cTn id="20" presetID="22" presetClass="entr" presetSubtype="8" fill="hold" grpId="0" nodeType="afterEffect">
                                  <p:stCondLst>
                                    <p:cond delay="500"/>
                                  </p:stCondLst>
                                  <p:childTnLst>
                                    <p:set>
                                      <p:cBhvr>
                                        <p:cTn id="21" dur="1" fill="hold">
                                          <p:stCondLst>
                                            <p:cond delay="0"/>
                                          </p:stCondLst>
                                        </p:cTn>
                                        <p:tgtEl>
                                          <p:spTgt spid="14"/>
                                        </p:tgtEl>
                                        <p:attrNameLst>
                                          <p:attrName>style.visibility</p:attrName>
                                        </p:attrNameLst>
                                      </p:cBhvr>
                                      <p:to>
                                        <p:strVal val="visible"/>
                                      </p:to>
                                    </p:set>
                                    <p:animEffect transition="in" filter="wipe(left)">
                                      <p:cBhvr>
                                        <p:cTn id="22" dur="500"/>
                                        <p:tgtEl>
                                          <p:spTgt spid="14"/>
                                        </p:tgtEl>
                                      </p:cBhvr>
                                    </p:animEffect>
                                  </p:childTnLst>
                                </p:cTn>
                              </p:par>
                            </p:childTnLst>
                          </p:cTn>
                        </p:par>
                        <p:par>
                          <p:cTn id="23" fill="hold">
                            <p:stCondLst>
                              <p:cond delay="4500"/>
                            </p:stCondLst>
                            <p:childTnLst>
                              <p:par>
                                <p:cTn id="24" presetID="22" presetClass="entr" presetSubtype="8" fill="hold" grpId="0" nodeType="afterEffect">
                                  <p:stCondLst>
                                    <p:cond delay="500"/>
                                  </p:stCondLst>
                                  <p:childTnLst>
                                    <p:set>
                                      <p:cBhvr>
                                        <p:cTn id="25" dur="1" fill="hold">
                                          <p:stCondLst>
                                            <p:cond delay="0"/>
                                          </p:stCondLst>
                                        </p:cTn>
                                        <p:tgtEl>
                                          <p:spTgt spid="16"/>
                                        </p:tgtEl>
                                        <p:attrNameLst>
                                          <p:attrName>style.visibility</p:attrName>
                                        </p:attrNameLst>
                                      </p:cBhvr>
                                      <p:to>
                                        <p:strVal val="visible"/>
                                      </p:to>
                                    </p:set>
                                    <p:animEffect transition="in" filter="wipe(left)">
                                      <p:cBhvr>
                                        <p:cTn id="26" dur="500"/>
                                        <p:tgtEl>
                                          <p:spTgt spid="16"/>
                                        </p:tgtEl>
                                      </p:cBhvr>
                                    </p:animEffect>
                                  </p:childTnLst>
                                </p:cTn>
                              </p:par>
                            </p:childTnLst>
                          </p:cTn>
                        </p:par>
                        <p:par>
                          <p:cTn id="27" fill="hold">
                            <p:stCondLst>
                              <p:cond delay="5500"/>
                            </p:stCondLst>
                            <p:childTnLst>
                              <p:par>
                                <p:cTn id="28" presetID="22" presetClass="entr" presetSubtype="2" fill="hold" grpId="0" nodeType="afterEffect">
                                  <p:stCondLst>
                                    <p:cond delay="1000"/>
                                  </p:stCondLst>
                                  <p:childTnLst>
                                    <p:set>
                                      <p:cBhvr>
                                        <p:cTn id="29" dur="1" fill="hold">
                                          <p:stCondLst>
                                            <p:cond delay="0"/>
                                          </p:stCondLst>
                                        </p:cTn>
                                        <p:tgtEl>
                                          <p:spTgt spid="17"/>
                                        </p:tgtEl>
                                        <p:attrNameLst>
                                          <p:attrName>style.visibility</p:attrName>
                                        </p:attrNameLst>
                                      </p:cBhvr>
                                      <p:to>
                                        <p:strVal val="visible"/>
                                      </p:to>
                                    </p:set>
                                    <p:animEffect transition="in" filter="wipe(right)">
                                      <p:cBhvr>
                                        <p:cTn id="3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4" grpId="0" animBg="1"/>
      <p:bldP spid="16" grpId="0" animBg="1"/>
      <p:bldP spid="17" grpId="0" animBg="1"/>
    </p:bldLst>
  </p:timing>
</p:sld>
</file>

<file path=ppt/slides/slide1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4498" name="Rectangle 2"/>
          <p:cNvSpPr>
            <a:spLocks noGrp="1" noChangeArrowheads="1"/>
          </p:cNvSpPr>
          <p:nvPr>
            <p:ph type="ctrTitle" idx="4294967295"/>
          </p:nvPr>
        </p:nvSpPr>
        <p:spPr bwMode="blackWhite">
          <a:xfrm>
            <a:off x="581025" y="2000251"/>
            <a:ext cx="7981950" cy="1804988"/>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3800" dirty="0" smtClean="0">
                <a:solidFill>
                  <a:schemeClr val="bg1"/>
                </a:solidFill>
              </a:rPr>
              <a:t>ENERGY SECTOR: OIL &amp; GAS INDUSTRY FUTURE IS BRIGHT BUT VOLATILE</a:t>
            </a:r>
          </a:p>
        </p:txBody>
      </p:sp>
      <p:sp>
        <p:nvSpPr>
          <p:cNvPr id="130051"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30052"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768AB0DD-6747-40A0-AC06-7D6A13F73FFF}" type="slidenum">
              <a:rPr lang="en-US" sz="900">
                <a:solidFill>
                  <a:schemeClr val="bg1"/>
                </a:solidFill>
              </a:rPr>
              <a:pPr algn="r" eaLnBrk="0" hangingPunct="0">
                <a:lnSpc>
                  <a:spcPct val="85000"/>
                </a:lnSpc>
                <a:spcBef>
                  <a:spcPct val="20000"/>
                </a:spcBef>
              </a:pPr>
              <a:t>135</a:t>
            </a:fld>
            <a:endParaRPr lang="en-US" sz="900">
              <a:solidFill>
                <a:schemeClr val="bg1"/>
              </a:solidFill>
            </a:endParaRPr>
          </a:p>
        </p:txBody>
      </p:sp>
      <p:pic>
        <p:nvPicPr>
          <p:cNvPr id="130053"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6" name="Rectangle 8"/>
          <p:cNvSpPr>
            <a:spLocks noChangeArrowheads="1"/>
          </p:cNvSpPr>
          <p:nvPr/>
        </p:nvSpPr>
        <p:spPr bwMode="auto">
          <a:xfrm>
            <a:off x="412962" y="4086788"/>
            <a:ext cx="8257612" cy="1754326"/>
          </a:xfrm>
          <a:prstGeom prst="rect">
            <a:avLst/>
          </a:prstGeom>
          <a:noFill/>
          <a:ln w="9525" algn="ctr">
            <a:noFill/>
            <a:miter lim="800000"/>
            <a:headEnd/>
            <a:tailEnd/>
          </a:ln>
        </p:spPr>
        <p:txBody>
          <a:bodyPr wrap="square" lIns="45720" rIns="45720">
            <a:spAutoFit/>
          </a:bodyPr>
          <a:lstStyle/>
          <a:p>
            <a:pPr marL="292100" indent="-292100" algn="ctr" eaLnBrk="0" hangingPunct="0">
              <a:lnSpc>
                <a:spcPct val="90000"/>
              </a:lnSpc>
              <a:spcBef>
                <a:spcPct val="25000"/>
              </a:spcBef>
              <a:buClr>
                <a:schemeClr val="accent2"/>
              </a:buClr>
              <a:buFont typeface="Wingdings" pitchFamily="2" charset="2"/>
              <a:buNone/>
            </a:pPr>
            <a:r>
              <a:rPr lang="en-US" sz="4000" b="1" dirty="0" smtClean="0">
                <a:solidFill>
                  <a:srgbClr val="225A7A"/>
                </a:solidFill>
              </a:rPr>
              <a:t>US Is Becoming an Energy Powerhouse but Fall in Prices Will Have Negative Impact</a:t>
            </a:r>
            <a:endParaRPr lang="en-US" sz="4000" b="1" i="1" dirty="0">
              <a:solidFill>
                <a:srgbClr val="FF0000"/>
              </a:solidFill>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135</a:t>
            </a:fld>
            <a:endParaRPr lang="en-US"/>
          </a:p>
        </p:txBody>
      </p:sp>
    </p:spTree>
    <p:extLst>
      <p:ext uri="{BB962C8B-B14F-4D97-AF65-F5344CB8AC3E}">
        <p14:creationId xmlns:p14="http://schemas.microsoft.com/office/powerpoint/2010/main" val="103502234"/>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4498"/>
                                        </p:tgtEl>
                                        <p:attrNameLst>
                                          <p:attrName>style.visibility</p:attrName>
                                        </p:attrNameLst>
                                      </p:cBhvr>
                                      <p:to>
                                        <p:strVal val="visible"/>
                                      </p:to>
                                    </p:set>
                                    <p:animEffect transition="in" filter="barn(outVertical)">
                                      <p:cBhvr>
                                        <p:cTn id="7" dur="1000"/>
                                        <p:tgtEl>
                                          <p:spTgt spid="2154498"/>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6"/>
                                        </p:tgtEl>
                                        <p:attrNameLst>
                                          <p:attrName>style.visibility</p:attrName>
                                        </p:attrNameLst>
                                      </p:cBhvr>
                                      <p:to>
                                        <p:strVal val="visible"/>
                                      </p:to>
                                    </p:set>
                                    <p:animEffect transition="in" filter="barn(outVertical)">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4498" grpId="0" animBg="1"/>
      <p:bldP spid="6" grpId="0"/>
    </p:bldLst>
  </p:timing>
</p:sld>
</file>

<file path=ppt/slides/slide136.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graphicFrame>
        <p:nvGraphicFramePr>
          <p:cNvPr id="7292930" name="Object 2"/>
          <p:cNvGraphicFramePr>
            <a:graphicFrameLocks noChangeAspect="1"/>
          </p:cNvGraphicFramePr>
          <p:nvPr>
            <p:extLst>
              <p:ext uri="{D42A27DB-BD31-4B8C-83A1-F6EECF244321}">
                <p14:modId xmlns:p14="http://schemas.microsoft.com/office/powerpoint/2010/main" val="3852842779"/>
              </p:ext>
            </p:extLst>
          </p:nvPr>
        </p:nvGraphicFramePr>
        <p:xfrm>
          <a:off x="58738" y="1549400"/>
          <a:ext cx="8932862" cy="5451475"/>
        </p:xfrm>
        <a:graphic>
          <a:graphicData uri="http://schemas.openxmlformats.org/presentationml/2006/ole">
            <mc:AlternateContent xmlns:mc="http://schemas.openxmlformats.org/markup-compatibility/2006">
              <mc:Choice xmlns:v="urn:schemas-microsoft-com:vml" Requires="v">
                <p:oleObj spid="_x0000_s27883807" name="Chart" r:id="rId3" imgW="8201144" imgH="5381561" progId="MSGraph.Chart.8">
                  <p:embed followColorScheme="full"/>
                </p:oleObj>
              </mc:Choice>
              <mc:Fallback>
                <p:oleObj name="Chart" r:id="rId3" imgW="8201144" imgH="5381561" progId="MSGraph.Chart.8">
                  <p:embed followColorScheme="full"/>
                  <p:pic>
                    <p:nvPicPr>
                      <p:cNvPr id="0" name=""/>
                      <p:cNvPicPr>
                        <a:picLocks noChangeAspect="1" noChangeArrowheads="1"/>
                      </p:cNvPicPr>
                      <p:nvPr/>
                    </p:nvPicPr>
                    <p:blipFill>
                      <a:blip r:embed="rId4"/>
                      <a:srcRect/>
                      <a:stretch>
                        <a:fillRect/>
                      </a:stretch>
                    </p:blipFill>
                    <p:spPr bwMode="auto">
                      <a:xfrm>
                        <a:off x="58738" y="1549400"/>
                        <a:ext cx="8932862" cy="54514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292931" name="Rectangle 3"/>
          <p:cNvSpPr>
            <a:spLocks noGrp="1" noChangeArrowheads="1"/>
          </p:cNvSpPr>
          <p:nvPr>
            <p:ph type="title"/>
          </p:nvPr>
        </p:nvSpPr>
        <p:spPr>
          <a:xfrm>
            <a:off x="166688" y="0"/>
            <a:ext cx="7389812" cy="838200"/>
          </a:xfrm>
        </p:spPr>
        <p:txBody>
          <a:bodyPr/>
          <a:lstStyle/>
          <a:p>
            <a:r>
              <a:rPr lang="en-US" dirty="0" smtClean="0"/>
              <a:t>U.S. Crude Oil Production</a:t>
            </a:r>
            <a:r>
              <a:rPr lang="en-US" sz="3200" dirty="0" smtClean="0"/>
              <a:t>, 2005-2016P</a:t>
            </a:r>
            <a:endParaRPr lang="en-US" dirty="0" smtClean="0"/>
          </a:p>
        </p:txBody>
      </p:sp>
      <p:sp>
        <p:nvSpPr>
          <p:cNvPr id="37892" name="Text Box 4"/>
          <p:cNvSpPr txBox="1">
            <a:spLocks noChangeArrowheads="1"/>
          </p:cNvSpPr>
          <p:nvPr/>
        </p:nvSpPr>
        <p:spPr bwMode="auto">
          <a:xfrm>
            <a:off x="125628" y="6520248"/>
            <a:ext cx="8763000" cy="262252"/>
          </a:xfrm>
          <a:prstGeom prst="rect">
            <a:avLst/>
          </a:prstGeom>
          <a:noFill/>
          <a:ln w="9525">
            <a:noFill/>
            <a:miter lim="800000"/>
            <a:headEnd/>
            <a:tailEnd/>
          </a:ln>
        </p:spPr>
        <p:txBody>
          <a:bodyPr lIns="92075" tIns="46038" rIns="92075" bIns="46038">
            <a:spAutoFit/>
          </a:bodyPr>
          <a:lstStyle/>
          <a:p>
            <a:r>
              <a:rPr lang="en-US" sz="1100" dirty="0"/>
              <a:t>Source: Energy Information Administration</a:t>
            </a:r>
            <a:r>
              <a:rPr lang="en-US" sz="1100" dirty="0" smtClean="0"/>
              <a:t>,</a:t>
            </a:r>
            <a:r>
              <a:rPr lang="en-US" sz="1100" i="1" dirty="0" smtClean="0"/>
              <a:t> Short-Term </a:t>
            </a:r>
            <a:r>
              <a:rPr lang="en-US" sz="1100" i="1" dirty="0"/>
              <a:t>Energy </a:t>
            </a:r>
            <a:r>
              <a:rPr lang="en-US" sz="1100" i="1" dirty="0" smtClean="0"/>
              <a:t>Outlook </a:t>
            </a:r>
            <a:r>
              <a:rPr lang="en-US" sz="1100" dirty="0" smtClean="0"/>
              <a:t>(January 15, 2015) , </a:t>
            </a:r>
            <a:r>
              <a:rPr lang="en-US" sz="1100" dirty="0"/>
              <a:t>Insurance Information Institute.</a:t>
            </a:r>
          </a:p>
        </p:txBody>
      </p:sp>
      <p:sp>
        <p:nvSpPr>
          <p:cNvPr id="37894" name="Text Box 3"/>
          <p:cNvSpPr txBox="1">
            <a:spLocks noChangeArrowheads="1"/>
          </p:cNvSpPr>
          <p:nvPr/>
        </p:nvSpPr>
        <p:spPr bwMode="auto">
          <a:xfrm>
            <a:off x="166688" y="1179426"/>
            <a:ext cx="5259859" cy="369974"/>
          </a:xfrm>
          <a:prstGeom prst="rect">
            <a:avLst/>
          </a:prstGeom>
          <a:noFill/>
          <a:ln w="9525">
            <a:noFill/>
            <a:miter lim="800000"/>
            <a:headEnd/>
            <a:tailEnd/>
          </a:ln>
        </p:spPr>
        <p:txBody>
          <a:bodyPr wrap="square" lIns="92075" tIns="46038" rIns="92075" bIns="46038">
            <a:spAutoFit/>
          </a:bodyPr>
          <a:lstStyle/>
          <a:p>
            <a:r>
              <a:rPr lang="en-US" b="1" dirty="0" smtClean="0">
                <a:solidFill>
                  <a:srgbClr val="225A7A"/>
                </a:solidFill>
              </a:rPr>
              <a:t>Millions of Barrels per Day</a:t>
            </a:r>
            <a:endParaRPr lang="en-US" b="1" dirty="0">
              <a:solidFill>
                <a:srgbClr val="225A7A"/>
              </a:solidFill>
            </a:endParaRPr>
          </a:p>
        </p:txBody>
      </p:sp>
      <p:sp>
        <p:nvSpPr>
          <p:cNvPr id="7" name="AutoShape 13"/>
          <p:cNvSpPr>
            <a:spLocks noChangeArrowheads="1"/>
          </p:cNvSpPr>
          <p:nvPr/>
        </p:nvSpPr>
        <p:spPr bwMode="blackWhite">
          <a:xfrm>
            <a:off x="2214563" y="1684080"/>
            <a:ext cx="2915572" cy="1563330"/>
          </a:xfrm>
          <a:prstGeom prst="wedgeRectCallout">
            <a:avLst>
              <a:gd name="adj1" fmla="val 152194"/>
              <a:gd name="adj2" fmla="val -25794"/>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rPr>
              <a:t>Crude oil production in the U.S. is expected to increase by 90.6% from 2008 through 2016</a:t>
            </a:r>
            <a:r>
              <a:rPr lang="en-US" sz="1600" b="1" i="1" dirty="0" smtClean="0">
                <a:solidFill>
                  <a:schemeClr val="bg1"/>
                </a:solidFill>
              </a:rPr>
              <a:t>—and could overtake Saudi Arabia as the world’s largest oil producer</a:t>
            </a:r>
            <a:endParaRPr lang="en-US" sz="1600" b="1" i="1" dirty="0">
              <a:solidFill>
                <a:schemeClr val="bg1"/>
              </a:solidFill>
            </a:endParaRPr>
          </a:p>
        </p:txBody>
      </p:sp>
    </p:spTree>
    <p:extLst>
      <p:ext uri="{BB962C8B-B14F-4D97-AF65-F5344CB8AC3E}">
        <p14:creationId xmlns:p14="http://schemas.microsoft.com/office/powerpoint/2010/main" val="384529890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7292931"/>
                                        </p:tgtEl>
                                        <p:attrNameLst>
                                          <p:attrName>style.visibility</p:attrName>
                                        </p:attrNameLst>
                                      </p:cBhvr>
                                      <p:to>
                                        <p:strVal val="visible"/>
                                      </p:to>
                                    </p:set>
                                    <p:anim calcmode="lin" valueType="num">
                                      <p:cBhvr additive="base">
                                        <p:cTn id="7" dur="500" fill="hold"/>
                                        <p:tgtEl>
                                          <p:spTgt spid="7292931"/>
                                        </p:tgtEl>
                                        <p:attrNameLst>
                                          <p:attrName>ppt_x</p:attrName>
                                        </p:attrNameLst>
                                      </p:cBhvr>
                                      <p:tavLst>
                                        <p:tav tm="0">
                                          <p:val>
                                            <p:strVal val="#ppt_x"/>
                                          </p:val>
                                        </p:tav>
                                        <p:tav tm="100000">
                                          <p:val>
                                            <p:strVal val="#ppt_x"/>
                                          </p:val>
                                        </p:tav>
                                      </p:tavLst>
                                    </p:anim>
                                    <p:anim calcmode="lin" valueType="num">
                                      <p:cBhvr additive="base">
                                        <p:cTn id="8" dur="500" fill="hold"/>
                                        <p:tgtEl>
                                          <p:spTgt spid="7292931"/>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7292930"/>
                                        </p:tgtEl>
                                        <p:attrNameLst>
                                          <p:attrName>style.visibility</p:attrName>
                                        </p:attrNameLst>
                                      </p:cBhvr>
                                      <p:to>
                                        <p:strVal val="visible"/>
                                      </p:to>
                                    </p:set>
                                    <p:animEffect transition="in" filter="wipe(left)">
                                      <p:cBhvr>
                                        <p:cTn id="13" dur="500"/>
                                        <p:tgtEl>
                                          <p:spTgt spid="7292930"/>
                                        </p:tgtEl>
                                      </p:cBhvr>
                                    </p:animEffect>
                                  </p:childTnLst>
                                </p:cTn>
                              </p:par>
                            </p:childTnLst>
                          </p:cTn>
                        </p:par>
                        <p:par>
                          <p:cTn id="14" fill="hold">
                            <p:stCondLst>
                              <p:cond delay="500"/>
                            </p:stCondLst>
                            <p:childTnLst>
                              <p:par>
                                <p:cTn id="15" presetID="22" presetClass="entr" presetSubtype="2" fill="hold" grpId="0" nodeType="afterEffect">
                                  <p:stCondLst>
                                    <p:cond delay="500"/>
                                  </p:stCondLst>
                                  <p:childTnLst>
                                    <p:set>
                                      <p:cBhvr>
                                        <p:cTn id="16" dur="1" fill="hold">
                                          <p:stCondLst>
                                            <p:cond delay="0"/>
                                          </p:stCondLst>
                                        </p:cTn>
                                        <p:tgtEl>
                                          <p:spTgt spid="7"/>
                                        </p:tgtEl>
                                        <p:attrNameLst>
                                          <p:attrName>style.visibility</p:attrName>
                                        </p:attrNameLst>
                                      </p:cBhvr>
                                      <p:to>
                                        <p:strVal val="visible"/>
                                      </p:to>
                                    </p:set>
                                    <p:animEffect transition="in" filter="wipe(right)">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7292930" grpId="0" bld="series" animBg="0"/>
      <p:bldP spid="7292931" grpId="0" autoUpdateAnimBg="0"/>
      <p:bldP spid="7" grpId="0" animBg="1"/>
    </p:bldLst>
  </p:timing>
</p:sld>
</file>

<file path=ppt/slides/slide1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7292930" name="Object 2"/>
          <p:cNvGraphicFramePr>
            <a:graphicFrameLocks noChangeAspect="1"/>
          </p:cNvGraphicFramePr>
          <p:nvPr>
            <p:extLst/>
          </p:nvPr>
        </p:nvGraphicFramePr>
        <p:xfrm>
          <a:off x="58738" y="1549400"/>
          <a:ext cx="8932862" cy="5451475"/>
        </p:xfrm>
        <a:graphic>
          <a:graphicData uri="http://schemas.openxmlformats.org/presentationml/2006/ole">
            <mc:AlternateContent xmlns:mc="http://schemas.openxmlformats.org/markup-compatibility/2006">
              <mc:Choice xmlns:v="urn:schemas-microsoft-com:vml" Requires="v">
                <p:oleObj spid="_x0000_s27882782" name="Chart" r:id="rId3" imgW="8210522" imgH="5362500" progId="MSGraph.Chart.8">
                  <p:embed followColorScheme="full"/>
                </p:oleObj>
              </mc:Choice>
              <mc:Fallback>
                <p:oleObj name="Chart" r:id="rId3" imgW="8210522" imgH="5362500" progId="MSGraph.Chart.8">
                  <p:embed followColorScheme="full"/>
                  <p:pic>
                    <p:nvPicPr>
                      <p:cNvPr id="0" name=""/>
                      <p:cNvPicPr>
                        <a:picLocks noChangeAspect="1" noChangeArrowheads="1"/>
                      </p:cNvPicPr>
                      <p:nvPr/>
                    </p:nvPicPr>
                    <p:blipFill>
                      <a:blip r:embed="rId4"/>
                      <a:srcRect/>
                      <a:stretch>
                        <a:fillRect/>
                      </a:stretch>
                    </p:blipFill>
                    <p:spPr bwMode="auto">
                      <a:xfrm>
                        <a:off x="58738" y="1549400"/>
                        <a:ext cx="8932862" cy="54514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292931" name="Rectangle 3"/>
          <p:cNvSpPr>
            <a:spLocks noGrp="1" noChangeArrowheads="1"/>
          </p:cNvSpPr>
          <p:nvPr>
            <p:ph type="title"/>
          </p:nvPr>
        </p:nvSpPr>
        <p:spPr>
          <a:xfrm>
            <a:off x="166688" y="0"/>
            <a:ext cx="7389812" cy="838200"/>
          </a:xfrm>
        </p:spPr>
        <p:txBody>
          <a:bodyPr/>
          <a:lstStyle/>
          <a:p>
            <a:r>
              <a:rPr lang="en-US" dirty="0" smtClean="0"/>
              <a:t>U.S. Natural Gas Production</a:t>
            </a:r>
            <a:r>
              <a:rPr lang="en-US" sz="3200" dirty="0" smtClean="0"/>
              <a:t>, 2000-2013</a:t>
            </a:r>
            <a:endParaRPr lang="en-US" dirty="0" smtClean="0"/>
          </a:p>
        </p:txBody>
      </p:sp>
      <p:sp>
        <p:nvSpPr>
          <p:cNvPr id="37892" name="Text Box 4"/>
          <p:cNvSpPr txBox="1">
            <a:spLocks noChangeArrowheads="1"/>
          </p:cNvSpPr>
          <p:nvPr/>
        </p:nvSpPr>
        <p:spPr bwMode="auto">
          <a:xfrm>
            <a:off x="76200" y="6553200"/>
            <a:ext cx="8763000" cy="262252"/>
          </a:xfrm>
          <a:prstGeom prst="rect">
            <a:avLst/>
          </a:prstGeom>
          <a:noFill/>
          <a:ln w="9525">
            <a:noFill/>
            <a:miter lim="800000"/>
            <a:headEnd/>
            <a:tailEnd/>
          </a:ln>
        </p:spPr>
        <p:txBody>
          <a:bodyPr lIns="92075" tIns="46038" rIns="92075" bIns="46038">
            <a:spAutoFit/>
          </a:bodyPr>
          <a:lstStyle/>
          <a:p>
            <a:r>
              <a:rPr lang="en-US" sz="1100" dirty="0"/>
              <a:t>Source: Energy Information Administration</a:t>
            </a:r>
            <a:r>
              <a:rPr lang="en-US" sz="1100" dirty="0" smtClean="0"/>
              <a:t>,</a:t>
            </a:r>
            <a:r>
              <a:rPr lang="en-US" sz="1100" i="1" dirty="0" smtClean="0"/>
              <a:t> Short-Term </a:t>
            </a:r>
            <a:r>
              <a:rPr lang="en-US" sz="1100" i="1" dirty="0"/>
              <a:t>Energy </a:t>
            </a:r>
            <a:r>
              <a:rPr lang="en-US" sz="1100" i="1" dirty="0" smtClean="0"/>
              <a:t>Outlook </a:t>
            </a:r>
            <a:r>
              <a:rPr lang="en-US" sz="1100" dirty="0" smtClean="0"/>
              <a:t>(April 8, 2014) , </a:t>
            </a:r>
            <a:r>
              <a:rPr lang="en-US" sz="1100" dirty="0"/>
              <a:t>Insurance Information Institute.</a:t>
            </a:r>
          </a:p>
        </p:txBody>
      </p:sp>
      <p:sp>
        <p:nvSpPr>
          <p:cNvPr id="37894" name="Text Box 3"/>
          <p:cNvSpPr txBox="1">
            <a:spLocks noChangeArrowheads="1"/>
          </p:cNvSpPr>
          <p:nvPr/>
        </p:nvSpPr>
        <p:spPr bwMode="auto">
          <a:xfrm>
            <a:off x="166688" y="1179426"/>
            <a:ext cx="5259859" cy="369974"/>
          </a:xfrm>
          <a:prstGeom prst="rect">
            <a:avLst/>
          </a:prstGeom>
          <a:noFill/>
          <a:ln w="9525">
            <a:noFill/>
            <a:miter lim="800000"/>
            <a:headEnd/>
            <a:tailEnd/>
          </a:ln>
        </p:spPr>
        <p:txBody>
          <a:bodyPr wrap="square" lIns="92075" tIns="46038" rIns="92075" bIns="46038">
            <a:spAutoFit/>
          </a:bodyPr>
          <a:lstStyle/>
          <a:p>
            <a:r>
              <a:rPr lang="en-US" b="1" dirty="0" smtClean="0">
                <a:solidFill>
                  <a:srgbClr val="225A7A"/>
                </a:solidFill>
              </a:rPr>
              <a:t>Trillions of Cubic Ft. per Year</a:t>
            </a:r>
            <a:endParaRPr lang="en-US" b="1" dirty="0">
              <a:solidFill>
                <a:srgbClr val="225A7A"/>
              </a:solidFill>
            </a:endParaRPr>
          </a:p>
        </p:txBody>
      </p:sp>
      <p:sp>
        <p:nvSpPr>
          <p:cNvPr id="7" name="AutoShape 13"/>
          <p:cNvSpPr>
            <a:spLocks noChangeArrowheads="1"/>
          </p:cNvSpPr>
          <p:nvPr/>
        </p:nvSpPr>
        <p:spPr bwMode="blackWhite">
          <a:xfrm>
            <a:off x="3014664" y="4308388"/>
            <a:ext cx="4211304" cy="1471699"/>
          </a:xfrm>
          <a:prstGeom prst="wedgeRectCallout">
            <a:avLst>
              <a:gd name="adj1" fmla="val 79914"/>
              <a:gd name="adj2" fmla="val -14225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2000" b="1" dirty="0" smtClean="0">
                <a:solidFill>
                  <a:schemeClr val="bg1"/>
                </a:solidFill>
              </a:rPr>
              <a:t>The U.S. is already the world’s largest natural gas producer—recently overtaking Russia.  This is a potent driver of commercial insurance exposures</a:t>
            </a:r>
            <a:endParaRPr lang="en-US" sz="2000" b="1" i="1" dirty="0">
              <a:solidFill>
                <a:schemeClr val="bg1"/>
              </a:solidFill>
            </a:endParaRPr>
          </a:p>
        </p:txBody>
      </p:sp>
    </p:spTree>
    <p:extLst>
      <p:ext uri="{BB962C8B-B14F-4D97-AF65-F5344CB8AC3E}">
        <p14:creationId xmlns:p14="http://schemas.microsoft.com/office/powerpoint/2010/main" val="158847510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7292931"/>
                                        </p:tgtEl>
                                        <p:attrNameLst>
                                          <p:attrName>style.visibility</p:attrName>
                                        </p:attrNameLst>
                                      </p:cBhvr>
                                      <p:to>
                                        <p:strVal val="visible"/>
                                      </p:to>
                                    </p:set>
                                    <p:anim calcmode="lin" valueType="num">
                                      <p:cBhvr additive="base">
                                        <p:cTn id="7" dur="500" fill="hold"/>
                                        <p:tgtEl>
                                          <p:spTgt spid="7292931"/>
                                        </p:tgtEl>
                                        <p:attrNameLst>
                                          <p:attrName>ppt_x</p:attrName>
                                        </p:attrNameLst>
                                      </p:cBhvr>
                                      <p:tavLst>
                                        <p:tav tm="0">
                                          <p:val>
                                            <p:strVal val="#ppt_x"/>
                                          </p:val>
                                        </p:tav>
                                        <p:tav tm="100000">
                                          <p:val>
                                            <p:strVal val="#ppt_x"/>
                                          </p:val>
                                        </p:tav>
                                      </p:tavLst>
                                    </p:anim>
                                    <p:anim calcmode="lin" valueType="num">
                                      <p:cBhvr additive="base">
                                        <p:cTn id="8" dur="500" fill="hold"/>
                                        <p:tgtEl>
                                          <p:spTgt spid="7292931"/>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7292930"/>
                                        </p:tgtEl>
                                        <p:attrNameLst>
                                          <p:attrName>style.visibility</p:attrName>
                                        </p:attrNameLst>
                                      </p:cBhvr>
                                      <p:to>
                                        <p:strVal val="visible"/>
                                      </p:to>
                                    </p:set>
                                    <p:animEffect transition="in" filter="wipe(left)">
                                      <p:cBhvr>
                                        <p:cTn id="13" dur="500"/>
                                        <p:tgtEl>
                                          <p:spTgt spid="7292930"/>
                                        </p:tgtEl>
                                      </p:cBhvr>
                                    </p:animEffect>
                                  </p:childTnLst>
                                </p:cTn>
                              </p:par>
                            </p:childTnLst>
                          </p:cTn>
                        </p:par>
                        <p:par>
                          <p:cTn id="14" fill="hold">
                            <p:stCondLst>
                              <p:cond delay="500"/>
                            </p:stCondLst>
                            <p:childTnLst>
                              <p:par>
                                <p:cTn id="15" presetID="22" presetClass="entr" presetSubtype="2" fill="hold" grpId="0" nodeType="afterEffect">
                                  <p:stCondLst>
                                    <p:cond delay="500"/>
                                  </p:stCondLst>
                                  <p:childTnLst>
                                    <p:set>
                                      <p:cBhvr>
                                        <p:cTn id="16" dur="1" fill="hold">
                                          <p:stCondLst>
                                            <p:cond delay="0"/>
                                          </p:stCondLst>
                                        </p:cTn>
                                        <p:tgtEl>
                                          <p:spTgt spid="7"/>
                                        </p:tgtEl>
                                        <p:attrNameLst>
                                          <p:attrName>style.visibility</p:attrName>
                                        </p:attrNameLst>
                                      </p:cBhvr>
                                      <p:to>
                                        <p:strVal val="visible"/>
                                      </p:to>
                                    </p:set>
                                    <p:animEffect transition="in" filter="wipe(right)">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7292930" grpId="0" bld="series" animBg="0"/>
      <p:bldP spid="7292931" grpId="0" autoUpdateAnimBg="0"/>
      <p:bldP spid="7" grpId="0" animBg="1"/>
    </p:bld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fontAlgn="base" hangingPunct="0">
              <a:lnSpc>
                <a:spcPct val="85000"/>
              </a:lnSpc>
              <a:spcBef>
                <a:spcPct val="20000"/>
              </a:spcBef>
              <a:spcAft>
                <a:spcPct val="0"/>
              </a:spcAft>
            </a:pPr>
            <a:r>
              <a:rPr lang="en-US" sz="900">
                <a:solidFill>
                  <a:srgbClr val="FFFFFF"/>
                </a:solidFill>
                <a:latin typeface="Arial" charset="0"/>
                <a:cs typeface="Arial" charset="0"/>
              </a:rPr>
              <a:t>12/01/09 - 9pm</a:t>
            </a:r>
          </a:p>
        </p:txBody>
      </p:sp>
      <p:sp>
        <p:nvSpPr>
          <p:cNvPr id="11268"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fontAlgn="base" hangingPunct="0">
              <a:lnSpc>
                <a:spcPct val="85000"/>
              </a:lnSpc>
              <a:spcBef>
                <a:spcPct val="20000"/>
              </a:spcBef>
              <a:spcAft>
                <a:spcPct val="0"/>
              </a:spcAft>
            </a:pPr>
            <a:r>
              <a:rPr lang="en-US" sz="900">
                <a:solidFill>
                  <a:srgbClr val="FFFFFF"/>
                </a:solidFill>
                <a:latin typeface="Arial" charset="0"/>
                <a:cs typeface="Arial" charset="0"/>
              </a:rPr>
              <a:t>eSlide – P6466 – The Financial Crisis and the Future of the P/C</a:t>
            </a:r>
          </a:p>
        </p:txBody>
      </p:sp>
      <p:sp>
        <p:nvSpPr>
          <p:cNvPr id="11269"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fontAlgn="base" hangingPunct="0">
              <a:lnSpc>
                <a:spcPct val="85000"/>
              </a:lnSpc>
              <a:spcBef>
                <a:spcPct val="20000"/>
              </a:spcBef>
              <a:spcAft>
                <a:spcPct val="0"/>
              </a:spcAft>
            </a:pPr>
            <a:fld id="{2304D1B2-FCFB-47FF-9729-B56EB152D928}" type="slidenum">
              <a:rPr lang="en-US" sz="900">
                <a:solidFill>
                  <a:srgbClr val="000000"/>
                </a:solidFill>
                <a:latin typeface="Arial" charset="0"/>
                <a:cs typeface="Arial" charset="0"/>
              </a:rPr>
              <a:pPr algn="r" eaLnBrk="0" fontAlgn="base" hangingPunct="0">
                <a:lnSpc>
                  <a:spcPct val="85000"/>
                </a:lnSpc>
                <a:spcBef>
                  <a:spcPct val="20000"/>
                </a:spcBef>
                <a:spcAft>
                  <a:spcPct val="0"/>
                </a:spcAft>
              </a:pPr>
              <a:t>138</a:t>
            </a:fld>
            <a:endParaRPr lang="en-US" sz="900">
              <a:solidFill>
                <a:srgbClr val="000000"/>
              </a:solidFill>
              <a:latin typeface="Arial" charset="0"/>
              <a:cs typeface="Arial" charset="0"/>
            </a:endParaRPr>
          </a:p>
        </p:txBody>
      </p:sp>
      <p:sp>
        <p:nvSpPr>
          <p:cNvPr id="11270" name="Rectangle 7"/>
          <p:cNvSpPr>
            <a:spLocks noGrp="1" noChangeArrowheads="1"/>
          </p:cNvSpPr>
          <p:nvPr>
            <p:ph type="title" idx="4294967295"/>
          </p:nvPr>
        </p:nvSpPr>
        <p:spPr>
          <a:xfrm>
            <a:off x="450850" y="102933"/>
            <a:ext cx="7400925" cy="860425"/>
          </a:xfrm>
        </p:spPr>
        <p:txBody>
          <a:bodyPr/>
          <a:lstStyle/>
          <a:p>
            <a:r>
              <a:rPr lang="en-US" dirty="0" smtClean="0"/>
              <a:t>Employment in Oil &amp; Gas Extraction,</a:t>
            </a:r>
            <a:br>
              <a:rPr lang="en-US" dirty="0" smtClean="0"/>
            </a:br>
            <a:r>
              <a:rPr lang="en-US" dirty="0" smtClean="0"/>
              <a:t>Jan. 2010—Dec. </a:t>
            </a:r>
            <a:r>
              <a:rPr lang="en-US" dirty="0"/>
              <a:t>2014</a:t>
            </a:r>
            <a:r>
              <a:rPr lang="en-US" dirty="0" smtClean="0"/>
              <a:t>*</a:t>
            </a:r>
          </a:p>
        </p:txBody>
      </p:sp>
      <p:sp>
        <p:nvSpPr>
          <p:cNvPr id="11271" name="Text Box 5"/>
          <p:cNvSpPr txBox="1">
            <a:spLocks noChangeArrowheads="1"/>
          </p:cNvSpPr>
          <p:nvPr/>
        </p:nvSpPr>
        <p:spPr bwMode="auto">
          <a:xfrm>
            <a:off x="-58992" y="6463150"/>
            <a:ext cx="8724900" cy="468590"/>
          </a:xfrm>
          <a:prstGeom prst="rect">
            <a:avLst/>
          </a:prstGeom>
          <a:noFill/>
          <a:ln w="9525" algn="ctr">
            <a:noFill/>
            <a:miter lim="800000"/>
            <a:headEnd/>
            <a:tailEnd/>
          </a:ln>
        </p:spPr>
        <p:txBody>
          <a:bodyPr lIns="365760" tIns="0" rIns="0" bIns="137160" anchor="b">
            <a:spAutoFit/>
          </a:bodyPr>
          <a:lstStyle/>
          <a:p>
            <a:pPr eaLnBrk="0" fontAlgn="base" hangingPunct="0">
              <a:lnSpc>
                <a:spcPct val="85000"/>
              </a:lnSpc>
              <a:spcBef>
                <a:spcPct val="25000"/>
              </a:spcBef>
              <a:spcAft>
                <a:spcPct val="0"/>
              </a:spcAft>
              <a:buClr>
                <a:srgbClr val="FF6801"/>
              </a:buClr>
              <a:buFont typeface="Wingdings" pitchFamily="2" charset="2"/>
              <a:buNone/>
            </a:pPr>
            <a:r>
              <a:rPr lang="en-US" sz="1100" dirty="0" smtClean="0">
                <a:solidFill>
                  <a:srgbClr val="000000"/>
                </a:solidFill>
                <a:latin typeface="Arial" charset="0"/>
                <a:cs typeface="Arial" charset="0"/>
              </a:rPr>
              <a:t>*Seasonally </a:t>
            </a:r>
            <a:r>
              <a:rPr lang="en-US" sz="1100" dirty="0">
                <a:solidFill>
                  <a:srgbClr val="000000"/>
                </a:solidFill>
                <a:latin typeface="Arial" charset="0"/>
                <a:cs typeface="Arial" charset="0"/>
              </a:rPr>
              <a:t>adjusted</a:t>
            </a:r>
          </a:p>
          <a:p>
            <a:pPr eaLnBrk="0" fontAlgn="base" hangingPunct="0">
              <a:lnSpc>
                <a:spcPct val="85000"/>
              </a:lnSpc>
              <a:spcBef>
                <a:spcPct val="25000"/>
              </a:spcBef>
              <a:spcAft>
                <a:spcPct val="0"/>
              </a:spcAft>
              <a:buClr>
                <a:srgbClr val="FF6801"/>
              </a:buClr>
              <a:buFont typeface="Wingdings" pitchFamily="2" charset="2"/>
              <a:buNone/>
            </a:pPr>
            <a:r>
              <a:rPr lang="en-US" sz="1100" dirty="0" smtClean="0">
                <a:solidFill>
                  <a:srgbClr val="000000"/>
                </a:solidFill>
                <a:latin typeface="Arial" charset="0"/>
                <a:cs typeface="Arial" charset="0"/>
              </a:rPr>
              <a:t>Sources</a:t>
            </a:r>
            <a:r>
              <a:rPr lang="en-US" sz="1100" dirty="0">
                <a:solidFill>
                  <a:srgbClr val="000000"/>
                </a:solidFill>
                <a:latin typeface="Arial" charset="0"/>
                <a:cs typeface="Arial" charset="0"/>
              </a:rPr>
              <a:t>: US Bureau of Labor </a:t>
            </a:r>
            <a:r>
              <a:rPr lang="en-US" sz="1100" dirty="0" smtClean="0">
                <a:solidFill>
                  <a:srgbClr val="000000"/>
                </a:solidFill>
                <a:latin typeface="Arial" charset="0"/>
                <a:cs typeface="Arial" charset="0"/>
              </a:rPr>
              <a:t>Statistics at </a:t>
            </a:r>
            <a:r>
              <a:rPr lang="en-US" sz="1100" dirty="0" smtClean="0">
                <a:solidFill>
                  <a:srgbClr val="000000"/>
                </a:solidFill>
                <a:latin typeface="Arial" charset="0"/>
                <a:cs typeface="Arial" charset="0"/>
                <a:hlinkClick r:id="rId3"/>
              </a:rPr>
              <a:t>http://data.bls.gov</a:t>
            </a:r>
            <a:r>
              <a:rPr lang="en-US" sz="1100" dirty="0" smtClean="0">
                <a:solidFill>
                  <a:srgbClr val="000000"/>
                </a:solidFill>
                <a:latin typeface="Arial" charset="0"/>
                <a:cs typeface="Arial" charset="0"/>
              </a:rPr>
              <a:t>; </a:t>
            </a:r>
            <a:r>
              <a:rPr lang="en-US" sz="1100" dirty="0">
                <a:solidFill>
                  <a:srgbClr val="000000"/>
                </a:solidFill>
                <a:latin typeface="Arial" charset="0"/>
                <a:cs typeface="Arial" charset="0"/>
              </a:rPr>
              <a:t>Insurance Information </a:t>
            </a:r>
            <a:r>
              <a:rPr lang="en-US" sz="1100" dirty="0" smtClean="0">
                <a:solidFill>
                  <a:srgbClr val="000000"/>
                </a:solidFill>
                <a:latin typeface="Arial" charset="0"/>
                <a:cs typeface="Arial" charset="0"/>
              </a:rPr>
              <a:t>Institute.</a:t>
            </a:r>
            <a:endParaRPr lang="en-US" sz="1100" dirty="0">
              <a:solidFill>
                <a:srgbClr val="000000"/>
              </a:solidFill>
              <a:latin typeface="Arial" charset="0"/>
              <a:cs typeface="Arial" charset="0"/>
            </a:endParaRPr>
          </a:p>
        </p:txBody>
      </p:sp>
      <p:graphicFrame>
        <p:nvGraphicFramePr>
          <p:cNvPr id="2" name="Object 8"/>
          <p:cNvGraphicFramePr>
            <a:graphicFrameLocks noChangeAspect="1"/>
          </p:cNvGraphicFramePr>
          <p:nvPr>
            <p:extLst/>
          </p:nvPr>
        </p:nvGraphicFramePr>
        <p:xfrm>
          <a:off x="272026" y="1742145"/>
          <a:ext cx="8398899" cy="4737100"/>
        </p:xfrm>
        <a:graphic>
          <a:graphicData uri="http://schemas.openxmlformats.org/drawingml/2006/chart">
            <c:chart xmlns:c="http://schemas.openxmlformats.org/drawingml/2006/chart" xmlns:r="http://schemas.openxmlformats.org/officeDocument/2006/relationships" r:id="rId4"/>
          </a:graphicData>
        </a:graphic>
      </p:graphicFrame>
      <p:sp>
        <p:nvSpPr>
          <p:cNvPr id="8" name="AutoShape 7"/>
          <p:cNvSpPr>
            <a:spLocks noChangeArrowheads="1"/>
          </p:cNvSpPr>
          <p:nvPr/>
        </p:nvSpPr>
        <p:spPr bwMode="blackWhite">
          <a:xfrm>
            <a:off x="1428442" y="1117583"/>
            <a:ext cx="3549445" cy="1691146"/>
          </a:xfrm>
          <a:prstGeom prst="wedgeRectCallout">
            <a:avLst>
              <a:gd name="adj1" fmla="val 31955"/>
              <a:gd name="adj2" fmla="val 35077"/>
            </a:avLst>
          </a:prstGeom>
          <a:gradFill rotWithShape="1">
            <a:gsLst>
              <a:gs pos="0">
                <a:schemeClr val="accent1"/>
              </a:gs>
              <a:gs pos="100000">
                <a:schemeClr val="accent1">
                  <a:gamma/>
                  <a:shade val="66275"/>
                  <a:invGamma/>
                </a:schemeClr>
              </a:gs>
            </a:gsLst>
            <a:lin ang="5400000" scaled="1"/>
          </a:gradFill>
          <a:ln w="28575" algn="ctr">
            <a:no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defRPr/>
            </a:pPr>
            <a:r>
              <a:rPr lang="en-US" b="1" dirty="0" smtClean="0">
                <a:solidFill>
                  <a:srgbClr val="FFFFFF"/>
                </a:solidFill>
                <a:latin typeface="Arial" charset="0"/>
                <a:cs typeface="Arial" charset="0"/>
              </a:rPr>
              <a:t>Oil and gas extraction employment is up 37.7% since Jan. 2010 as the energy sector booms.  (Previous boom in 1979-81, employment peak at 267,000 in March 1982.)</a:t>
            </a:r>
            <a:endParaRPr lang="en-US" b="1" dirty="0">
              <a:solidFill>
                <a:srgbClr val="FFFFFF"/>
              </a:solidFill>
              <a:latin typeface="Arial" pitchFamily="34" charset="0"/>
              <a:cs typeface="Arial" charset="0"/>
            </a:endParaRPr>
          </a:p>
        </p:txBody>
      </p:sp>
      <p:sp>
        <p:nvSpPr>
          <p:cNvPr id="9" name="Rectangle 7"/>
          <p:cNvSpPr>
            <a:spLocks noChangeArrowheads="1"/>
          </p:cNvSpPr>
          <p:nvPr/>
        </p:nvSpPr>
        <p:spPr bwMode="black">
          <a:xfrm>
            <a:off x="221226" y="1565002"/>
            <a:ext cx="805526" cy="221599"/>
          </a:xfrm>
          <a:prstGeom prst="rect">
            <a:avLst/>
          </a:prstGeom>
          <a:noFill/>
          <a:ln w="9525" algn="ctr">
            <a:noFill/>
            <a:miter lim="800000"/>
            <a:headEnd/>
            <a:tailEnd/>
          </a:ln>
        </p:spPr>
        <p:txBody>
          <a:bodyPr wrap="square" lIns="0" tIns="0" rIns="0" bIns="0">
            <a:spAutoFit/>
          </a:bodyPr>
          <a:lstStyle/>
          <a:p>
            <a:pPr defTabSz="114300" eaLnBrk="0" fontAlgn="base" hangingPunct="0">
              <a:lnSpc>
                <a:spcPct val="90000"/>
              </a:lnSpc>
              <a:spcBef>
                <a:spcPct val="20000"/>
              </a:spcBef>
              <a:spcAft>
                <a:spcPct val="0"/>
              </a:spcAft>
            </a:pPr>
            <a:r>
              <a:rPr lang="en-US" sz="1600" b="1" dirty="0" smtClean="0">
                <a:solidFill>
                  <a:srgbClr val="225A7A"/>
                </a:solidFill>
                <a:latin typeface="Arial" charset="0"/>
                <a:cs typeface="Arial" charset="0"/>
              </a:rPr>
              <a:t>(000)</a:t>
            </a:r>
            <a:endParaRPr lang="en-US" sz="1600" b="1" dirty="0">
              <a:solidFill>
                <a:srgbClr val="225A7A"/>
              </a:solidFill>
              <a:latin typeface="Arial" charset="0"/>
              <a:cs typeface="Arial" charset="0"/>
            </a:endParaRPr>
          </a:p>
        </p:txBody>
      </p:sp>
      <p:sp>
        <p:nvSpPr>
          <p:cNvPr id="11" name="AutoShape 7"/>
          <p:cNvSpPr>
            <a:spLocks noChangeArrowheads="1"/>
          </p:cNvSpPr>
          <p:nvPr/>
        </p:nvSpPr>
        <p:spPr bwMode="blackWhite">
          <a:xfrm>
            <a:off x="5325498" y="1117583"/>
            <a:ext cx="2859036" cy="572196"/>
          </a:xfrm>
          <a:prstGeom prst="wedgeRectCallout">
            <a:avLst>
              <a:gd name="adj1" fmla="val 60129"/>
              <a:gd name="adj2" fmla="val 55910"/>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600" b="1" dirty="0" smtClean="0">
                <a:solidFill>
                  <a:srgbClr val="FFFFFF"/>
                </a:solidFill>
                <a:latin typeface="Arial" charset="0"/>
                <a:cs typeface="Arial" charset="0"/>
              </a:rPr>
              <a:t>Highest employment in this sector since July 1986.</a:t>
            </a:r>
            <a:endParaRPr lang="en-US" sz="1600" b="1" dirty="0">
              <a:solidFill>
                <a:srgbClr val="FFFFFF"/>
              </a:solidFill>
              <a:latin typeface="Arial" charset="0"/>
              <a:cs typeface="Arial" charset="0"/>
            </a:endParaRPr>
          </a:p>
        </p:txBody>
      </p:sp>
    </p:spTree>
    <p:extLst>
      <p:ext uri="{BB962C8B-B14F-4D97-AF65-F5344CB8AC3E}">
        <p14:creationId xmlns:p14="http://schemas.microsoft.com/office/powerpoint/2010/main" val="33503889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par>
                          <p:cTn id="8" fill="hold">
                            <p:stCondLst>
                              <p:cond delay="1200"/>
                            </p:stCondLst>
                            <p:childTnLst>
                              <p:par>
                                <p:cTn id="9" presetID="22" presetClass="entr" presetSubtype="4" fill="hold" grpId="0" nodeType="afterEffect">
                                  <p:stCondLst>
                                    <p:cond delay="700"/>
                                  </p:stCondLst>
                                  <p:childTnLst>
                                    <p:set>
                                      <p:cBhvr>
                                        <p:cTn id="10" dur="1" fill="hold">
                                          <p:stCondLst>
                                            <p:cond delay="0"/>
                                          </p:stCondLst>
                                        </p:cTn>
                                        <p:tgtEl>
                                          <p:spTgt spid="11"/>
                                        </p:tgtEl>
                                        <p:attrNameLst>
                                          <p:attrName>style.visibility</p:attrName>
                                        </p:attrNameLst>
                                      </p:cBhvr>
                                      <p:to>
                                        <p:strVal val="visible"/>
                                      </p:to>
                                    </p:set>
                                    <p:animEffect transition="in" filter="wipe(down)">
                                      <p:cBhvr>
                                        <p:cTn id="1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Lst>
  </p:timing>
</p:sld>
</file>

<file path=ppt/slides/slide1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4498" name="Rectangle 2"/>
          <p:cNvSpPr>
            <a:spLocks noGrp="1" noChangeArrowheads="1"/>
          </p:cNvSpPr>
          <p:nvPr>
            <p:ph type="ctrTitle" idx="4294967295"/>
          </p:nvPr>
        </p:nvSpPr>
        <p:spPr bwMode="blackWhite">
          <a:xfrm>
            <a:off x="581025" y="2335213"/>
            <a:ext cx="7981950" cy="1470025"/>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3800" dirty="0" smtClean="0">
                <a:solidFill>
                  <a:schemeClr val="bg1"/>
                </a:solidFill>
              </a:rPr>
              <a:t>MANUFACTURING SECTOR OVERVIEW &amp; OUTLOOK</a:t>
            </a:r>
          </a:p>
        </p:txBody>
      </p:sp>
      <p:sp>
        <p:nvSpPr>
          <p:cNvPr id="130051"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30052"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768AB0DD-6747-40A0-AC06-7D6A13F73FFF}" type="slidenum">
              <a:rPr lang="en-US" sz="900">
                <a:solidFill>
                  <a:schemeClr val="bg1"/>
                </a:solidFill>
              </a:rPr>
              <a:pPr algn="r" eaLnBrk="0" hangingPunct="0">
                <a:lnSpc>
                  <a:spcPct val="85000"/>
                </a:lnSpc>
                <a:spcBef>
                  <a:spcPct val="20000"/>
                </a:spcBef>
              </a:pPr>
              <a:t>139</a:t>
            </a:fld>
            <a:endParaRPr lang="en-US" sz="900">
              <a:solidFill>
                <a:schemeClr val="bg1"/>
              </a:solidFill>
            </a:endParaRPr>
          </a:p>
        </p:txBody>
      </p:sp>
      <p:pic>
        <p:nvPicPr>
          <p:cNvPr id="130053"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6" name="Rectangle 8"/>
          <p:cNvSpPr>
            <a:spLocks noChangeArrowheads="1"/>
          </p:cNvSpPr>
          <p:nvPr/>
        </p:nvSpPr>
        <p:spPr bwMode="auto">
          <a:xfrm>
            <a:off x="243191" y="4086788"/>
            <a:ext cx="8427383" cy="2308324"/>
          </a:xfrm>
          <a:prstGeom prst="rect">
            <a:avLst/>
          </a:prstGeom>
          <a:noFill/>
          <a:ln w="9525" algn="ctr">
            <a:noFill/>
            <a:miter lim="800000"/>
            <a:headEnd/>
            <a:tailEnd/>
          </a:ln>
        </p:spPr>
        <p:txBody>
          <a:bodyPr wrap="square" lIns="45720" rIns="45720">
            <a:spAutoFit/>
          </a:bodyPr>
          <a:lstStyle/>
          <a:p>
            <a:pPr marL="292100" indent="-292100" algn="ctr" eaLnBrk="0" hangingPunct="0">
              <a:lnSpc>
                <a:spcPct val="90000"/>
              </a:lnSpc>
              <a:spcBef>
                <a:spcPct val="25000"/>
              </a:spcBef>
              <a:buClr>
                <a:schemeClr val="accent2"/>
              </a:buClr>
              <a:buFont typeface="Wingdings" pitchFamily="2" charset="2"/>
              <a:buNone/>
            </a:pPr>
            <a:r>
              <a:rPr lang="en-US" sz="4000" b="1" dirty="0" smtClean="0">
                <a:solidFill>
                  <a:srgbClr val="225A7A"/>
                </a:solidFill>
              </a:rPr>
              <a:t>The U.S. Is Experiencing a Mini Manufacturing Renaissance but Headwinds from Weak Export Markets and Strong Dollar</a:t>
            </a:r>
            <a:endParaRPr lang="en-US" sz="4000" b="1" dirty="0">
              <a:solidFill>
                <a:srgbClr val="225A7A"/>
              </a:solidFill>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139</a:t>
            </a:fld>
            <a:endParaRPr lang="en-US"/>
          </a:p>
        </p:txBody>
      </p:sp>
    </p:spTree>
    <p:extLst>
      <p:ext uri="{BB962C8B-B14F-4D97-AF65-F5344CB8AC3E}">
        <p14:creationId xmlns:p14="http://schemas.microsoft.com/office/powerpoint/2010/main" val="2267590419"/>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4498"/>
                                        </p:tgtEl>
                                        <p:attrNameLst>
                                          <p:attrName>style.visibility</p:attrName>
                                        </p:attrNameLst>
                                      </p:cBhvr>
                                      <p:to>
                                        <p:strVal val="visible"/>
                                      </p:to>
                                    </p:set>
                                    <p:animEffect transition="in" filter="barn(outVertical)">
                                      <p:cBhvr>
                                        <p:cTn id="7" dur="1000"/>
                                        <p:tgtEl>
                                          <p:spTgt spid="2154498"/>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6"/>
                                        </p:tgtEl>
                                        <p:attrNameLst>
                                          <p:attrName>style.visibility</p:attrName>
                                        </p:attrNameLst>
                                      </p:cBhvr>
                                      <p:to>
                                        <p:strVal val="visible"/>
                                      </p:to>
                                    </p:set>
                                    <p:animEffect transition="in" filter="barn(outVertical)">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4498" grpId="0" animBg="1"/>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110"/>
          <p:cNvSpPr>
            <a:spLocks noGrp="1" noChangeArrowheads="1"/>
          </p:cNvSpPr>
          <p:nvPr>
            <p:ph type="sldNum" sz="quarter" idx="12"/>
          </p:nvPr>
        </p:nvSpPr>
        <p:spPr>
          <a:noFill/>
        </p:spPr>
        <p:txBody>
          <a:bodyPr/>
          <a:lstStyle/>
          <a:p>
            <a:fld id="{9D5646EB-362A-483F-BF88-F05F54F12F08}" type="slidenum">
              <a:rPr lang="en-US" smtClean="0"/>
              <a:pPr/>
              <a:t>14</a:t>
            </a:fld>
            <a:endParaRPr lang="en-US" smtClean="0"/>
          </a:p>
        </p:txBody>
      </p:sp>
      <p:sp>
        <p:nvSpPr>
          <p:cNvPr id="1028" name="Rectangle 2"/>
          <p:cNvSpPr>
            <a:spLocks noGrp="1" noChangeArrowheads="1"/>
          </p:cNvSpPr>
          <p:nvPr>
            <p:ph type="title" idx="4294967295"/>
          </p:nvPr>
        </p:nvSpPr>
        <p:spPr>
          <a:xfrm>
            <a:off x="0" y="-123825"/>
            <a:ext cx="8686800" cy="1143000"/>
          </a:xfrm>
        </p:spPr>
        <p:txBody>
          <a:bodyPr lIns="92075" tIns="46038" rIns="92075" bIns="46038" anchor="b"/>
          <a:lstStyle/>
          <a:p>
            <a:r>
              <a:rPr lang="en-US" sz="2600" dirty="0" smtClean="0"/>
              <a:t>RNW All Lines by State, 2004-2013 Average:</a:t>
            </a:r>
            <a:br>
              <a:rPr lang="en-US" sz="2600" dirty="0" smtClean="0"/>
            </a:br>
            <a:r>
              <a:rPr lang="en-US" sz="2600" dirty="0" smtClean="0"/>
              <a:t>Highest 25 States</a:t>
            </a:r>
          </a:p>
        </p:txBody>
      </p:sp>
      <p:graphicFrame>
        <p:nvGraphicFramePr>
          <p:cNvPr id="1026" name="Object 3"/>
          <p:cNvGraphicFramePr>
            <a:graphicFrameLocks noGrp="1" noChangeAspect="1"/>
          </p:cNvGraphicFramePr>
          <p:nvPr>
            <p:ph idx="4294967295"/>
            <p:extLst/>
          </p:nvPr>
        </p:nvGraphicFramePr>
        <p:xfrm>
          <a:off x="1588" y="1539875"/>
          <a:ext cx="9140825" cy="4727575"/>
        </p:xfrm>
        <a:graphic>
          <a:graphicData uri="http://schemas.openxmlformats.org/presentationml/2006/ole">
            <mc:AlternateContent xmlns:mc="http://schemas.openxmlformats.org/markup-compatibility/2006">
              <mc:Choice xmlns:v="urn:schemas-microsoft-com:vml" Requires="v">
                <p:oleObj spid="_x0000_s28091495" name="Chart" r:id="rId4" imgW="8820230" imgH="4562424" progId="MSGraph.Chart.8">
                  <p:embed followColorScheme="full"/>
                </p:oleObj>
              </mc:Choice>
              <mc:Fallback>
                <p:oleObj name="Chart" r:id="rId4" imgW="8820230" imgH="4562424" progId="MSGraph.Chart.8">
                  <p:embed followColorScheme="full"/>
                  <p:pic>
                    <p:nvPicPr>
                      <p:cNvPr id="0" name=""/>
                      <p:cNvPicPr>
                        <a:picLocks noChangeAspect="1" noChangeArrowheads="1"/>
                      </p:cNvPicPr>
                      <p:nvPr/>
                    </p:nvPicPr>
                    <p:blipFill>
                      <a:blip r:embed="rId5"/>
                      <a:srcRect/>
                      <a:stretch>
                        <a:fillRect/>
                      </a:stretch>
                    </p:blipFill>
                    <p:spPr bwMode="auto">
                      <a:xfrm>
                        <a:off x="1588" y="1539875"/>
                        <a:ext cx="9140825" cy="47275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AutoShape 9"/>
          <p:cNvSpPr>
            <a:spLocks noChangeArrowheads="1"/>
          </p:cNvSpPr>
          <p:nvPr/>
        </p:nvSpPr>
        <p:spPr bwMode="blackWhite">
          <a:xfrm>
            <a:off x="1746762" y="1391971"/>
            <a:ext cx="3170903" cy="1179871"/>
          </a:xfrm>
          <a:prstGeom prst="wedgeRectCallout">
            <a:avLst>
              <a:gd name="adj1" fmla="val -36857"/>
              <a:gd name="adj2" fmla="val 79809"/>
            </a:avLst>
          </a:prstGeom>
          <a:solidFill>
            <a:srgbClr val="225A7A"/>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rgbClr val="FFFFFF"/>
              </a:buClr>
              <a:buFont typeface="Wingdings" pitchFamily="2" charset="2"/>
              <a:buNone/>
            </a:pPr>
            <a:r>
              <a:rPr lang="en-US" sz="1600" b="1" dirty="0" smtClean="0">
                <a:solidFill>
                  <a:srgbClr val="FFFFFF"/>
                </a:solidFill>
              </a:rPr>
              <a:t>The most profitable states over the past decade are widely distributed geographically, though none are in the Gulf region</a:t>
            </a:r>
            <a:endParaRPr lang="en-US" sz="1600" b="1" dirty="0">
              <a:solidFill>
                <a:srgbClr val="FFFFFF"/>
              </a:solidFill>
            </a:endParaRPr>
          </a:p>
        </p:txBody>
      </p:sp>
      <p:sp>
        <p:nvSpPr>
          <p:cNvPr id="7" name="Rectangle 7"/>
          <p:cNvSpPr>
            <a:spLocks noChangeArrowheads="1"/>
          </p:cNvSpPr>
          <p:nvPr/>
        </p:nvSpPr>
        <p:spPr bwMode="auto">
          <a:xfrm>
            <a:off x="0" y="6386511"/>
            <a:ext cx="8750300" cy="428625"/>
          </a:xfrm>
          <a:prstGeom prst="rect">
            <a:avLst/>
          </a:prstGeom>
          <a:noFill/>
          <a:ln w="9525">
            <a:noFill/>
            <a:miter lim="800000"/>
            <a:headEnd/>
            <a:tailEnd/>
          </a:ln>
        </p:spPr>
        <p:txBody>
          <a:bodyPr>
            <a:spAutoFit/>
          </a:bodyPr>
          <a:lstStyle/>
          <a:p>
            <a:endParaRPr lang="en-US" sz="1100" dirty="0"/>
          </a:p>
          <a:p>
            <a:r>
              <a:rPr lang="en-US" sz="1100" dirty="0"/>
              <a:t>Source: </a:t>
            </a:r>
            <a:r>
              <a:rPr lang="en-US" sz="1100" dirty="0" smtClean="0"/>
              <a:t>NAIC; Insurance Information Institute.</a:t>
            </a:r>
            <a:r>
              <a:rPr lang="en-US" sz="1100" dirty="0"/>
              <a:t>	</a:t>
            </a:r>
          </a:p>
        </p:txBody>
      </p:sp>
      <p:sp>
        <p:nvSpPr>
          <p:cNvPr id="8" name="Text Box 6"/>
          <p:cNvSpPr txBox="1">
            <a:spLocks noChangeArrowheads="1"/>
          </p:cNvSpPr>
          <p:nvPr/>
        </p:nvSpPr>
        <p:spPr bwMode="blackWhite">
          <a:xfrm>
            <a:off x="5132141" y="1814605"/>
            <a:ext cx="3797383" cy="1514475"/>
          </a:xfrm>
          <a:prstGeom prst="rect">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type="none" w="sm" len="sm"/>
            <a:tailEnd type="none" w="sm" len="sm"/>
          </a:ln>
          <a:effectLst/>
        </p:spPr>
        <p:txBody>
          <a:bodyPr tIns="91440" bIns="91440" anchor="ctr"/>
          <a:lstStyle/>
          <a:p>
            <a:pPr algn="ctr" eaLnBrk="0" hangingPunct="0">
              <a:lnSpc>
                <a:spcPct val="85000"/>
              </a:lnSpc>
              <a:spcBef>
                <a:spcPct val="50000"/>
              </a:spcBef>
              <a:buClr>
                <a:schemeClr val="bg1"/>
              </a:buClr>
              <a:buFont typeface="Wingdings" pitchFamily="2" charset="2"/>
              <a:buNone/>
              <a:defRPr/>
            </a:pPr>
            <a:r>
              <a:rPr lang="en-US" sz="1600" b="1" u="sng" dirty="0" smtClean="0">
                <a:solidFill>
                  <a:schemeClr val="bg1"/>
                </a:solidFill>
                <a:cs typeface="+mn-cs"/>
              </a:rPr>
              <a:t>Profitability Benchmark: All P/C</a:t>
            </a:r>
          </a:p>
          <a:p>
            <a:pPr algn="ctr" eaLnBrk="0" hangingPunct="0">
              <a:lnSpc>
                <a:spcPct val="85000"/>
              </a:lnSpc>
              <a:spcBef>
                <a:spcPct val="50000"/>
              </a:spcBef>
              <a:buClr>
                <a:schemeClr val="bg1"/>
              </a:buClr>
              <a:buFont typeface="Wingdings" pitchFamily="2" charset="2"/>
              <a:buNone/>
              <a:defRPr/>
            </a:pPr>
            <a:r>
              <a:rPr lang="en-US" sz="1600" b="1" dirty="0" smtClean="0">
                <a:solidFill>
                  <a:schemeClr val="bg1"/>
                </a:solidFill>
                <a:cs typeface="+mn-cs"/>
              </a:rPr>
              <a:t>US: 7.9%</a:t>
            </a:r>
            <a:endParaRPr lang="en-US" sz="1600" b="1" dirty="0">
              <a:solidFill>
                <a:schemeClr val="bg1"/>
              </a:solidFill>
              <a:cs typeface="+mn-cs"/>
            </a:endParaRPr>
          </a:p>
        </p:txBody>
      </p:sp>
    </p:spTree>
    <p:extLst>
      <p:ext uri="{BB962C8B-B14F-4D97-AF65-F5344CB8AC3E}">
        <p14:creationId xmlns:p14="http://schemas.microsoft.com/office/powerpoint/2010/main" val="251237038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50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par>
                          <p:cTn id="8" fill="hold">
                            <p:stCondLst>
                              <p:cond delay="1000"/>
                            </p:stCondLst>
                            <p:childTnLst>
                              <p:par>
                                <p:cTn id="9" presetID="10" presetClass="entr" presetSubtype="0" fill="hold" grpId="0" nodeType="afterEffect">
                                  <p:stCondLst>
                                    <p:cond delay="70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9220"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9221"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84CF365C-A4C7-4257-845A-69DF68F9C436}" type="slidenum">
              <a:rPr lang="en-US" sz="900"/>
              <a:pPr algn="r" eaLnBrk="0" hangingPunct="0">
                <a:lnSpc>
                  <a:spcPct val="85000"/>
                </a:lnSpc>
                <a:spcBef>
                  <a:spcPct val="20000"/>
                </a:spcBef>
              </a:pPr>
              <a:t>140</a:t>
            </a:fld>
            <a:endParaRPr lang="en-US" sz="900"/>
          </a:p>
        </p:txBody>
      </p:sp>
      <p:graphicFrame>
        <p:nvGraphicFramePr>
          <p:cNvPr id="9218" name="Object 3"/>
          <p:cNvGraphicFramePr>
            <a:graphicFrameLocks/>
          </p:cNvGraphicFramePr>
          <p:nvPr>
            <p:extLst>
              <p:ext uri="{D42A27DB-BD31-4B8C-83A1-F6EECF244321}">
                <p14:modId xmlns:p14="http://schemas.microsoft.com/office/powerpoint/2010/main" val="2800928057"/>
              </p:ext>
            </p:extLst>
          </p:nvPr>
        </p:nvGraphicFramePr>
        <p:xfrm>
          <a:off x="336550" y="1047750"/>
          <a:ext cx="8597900" cy="4343400"/>
        </p:xfrm>
        <a:graphic>
          <a:graphicData uri="http://schemas.openxmlformats.org/presentationml/2006/ole">
            <mc:AlternateContent xmlns:mc="http://schemas.openxmlformats.org/markup-compatibility/2006">
              <mc:Choice xmlns:v="urn:schemas-microsoft-com:vml" Requires="v">
                <p:oleObj spid="_x0000_s27994294" name="Chart" r:id="rId4" imgW="8286858" imgH="4010192" progId="MSGraph.Chart.8">
                  <p:embed followColorScheme="full"/>
                </p:oleObj>
              </mc:Choice>
              <mc:Fallback>
                <p:oleObj name="Chart" r:id="rId4" imgW="8286858" imgH="4010192" progId="MSGraph.Chart.8">
                  <p:embed followColorScheme="full"/>
                  <p:pic>
                    <p:nvPicPr>
                      <p:cNvPr id="0" name=""/>
                      <p:cNvPicPr preferRelativeResize="0">
                        <a:picLocks noChangeArrowheads="1"/>
                      </p:cNvPicPr>
                      <p:nvPr/>
                    </p:nvPicPr>
                    <p:blipFill>
                      <a:blip r:embed="rId5"/>
                      <a:srcRect/>
                      <a:stretch>
                        <a:fillRect/>
                      </a:stretch>
                    </p:blipFill>
                    <p:spPr bwMode="auto">
                      <a:xfrm>
                        <a:off x="336550" y="1047750"/>
                        <a:ext cx="8597900" cy="4343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9222" name="Rectangle 2"/>
          <p:cNvSpPr>
            <a:spLocks noGrp="1" noChangeArrowheads="1"/>
          </p:cNvSpPr>
          <p:nvPr>
            <p:ph type="title" idx="4294967295"/>
          </p:nvPr>
        </p:nvSpPr>
        <p:spPr>
          <a:xfrm>
            <a:off x="523875" y="131763"/>
            <a:ext cx="7219950" cy="860425"/>
          </a:xfrm>
        </p:spPr>
        <p:txBody>
          <a:bodyPr/>
          <a:lstStyle/>
          <a:p>
            <a:r>
              <a:rPr lang="en-US" dirty="0" smtClean="0"/>
              <a:t>Dollar Value* of Manufacturers’ Shipments </a:t>
            </a:r>
            <a:r>
              <a:rPr lang="en-US" sz="2000" dirty="0" smtClean="0"/>
              <a:t>Monthly, Jan. 1992—November 2014</a:t>
            </a:r>
          </a:p>
        </p:txBody>
      </p:sp>
      <p:sp>
        <p:nvSpPr>
          <p:cNvPr id="9223" name="Rectangle 4"/>
          <p:cNvSpPr>
            <a:spLocks noChangeArrowheads="1"/>
          </p:cNvSpPr>
          <p:nvPr/>
        </p:nvSpPr>
        <p:spPr bwMode="auto">
          <a:xfrm>
            <a:off x="-147638" y="6430963"/>
            <a:ext cx="9090026" cy="427037"/>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 Seasonally adjusted; Data </a:t>
            </a:r>
            <a:r>
              <a:rPr lang="en-US" sz="1100" dirty="0"/>
              <a:t>published </a:t>
            </a:r>
            <a:r>
              <a:rPr lang="en-US" sz="1100" dirty="0" smtClean="0"/>
              <a:t>Jan. </a:t>
            </a:r>
            <a:r>
              <a:rPr lang="en-US" sz="1100" dirty="0"/>
              <a:t>6</a:t>
            </a:r>
            <a:r>
              <a:rPr lang="en-US" sz="1100" dirty="0" smtClean="0"/>
              <a:t>, 2015.</a:t>
            </a:r>
            <a:r>
              <a:rPr lang="en-US" sz="1100" dirty="0"/>
              <a:t/>
            </a:r>
            <a:br>
              <a:rPr lang="en-US" sz="1100" dirty="0"/>
            </a:br>
            <a:r>
              <a:rPr lang="en-US" sz="1100" dirty="0"/>
              <a:t>Source: U.S. Census Bureau, </a:t>
            </a:r>
            <a:r>
              <a:rPr lang="en-US" sz="1100" i="1" dirty="0"/>
              <a:t>Full Report on Manufacturers’ Shipments, Inventories, and Orders, </a:t>
            </a:r>
            <a:r>
              <a:rPr lang="en-US" sz="1100" dirty="0">
                <a:hlinkClick r:id="rId6"/>
              </a:rPr>
              <a:t>http://www.census.gov/manufacturing/m3/</a:t>
            </a:r>
            <a:r>
              <a:rPr lang="en-US" sz="1100" dirty="0"/>
              <a:t> </a:t>
            </a:r>
          </a:p>
        </p:txBody>
      </p:sp>
      <p:sp>
        <p:nvSpPr>
          <p:cNvPr id="2129925" name="Rectangle 5"/>
          <p:cNvSpPr>
            <a:spLocks noChangeArrowheads="1"/>
          </p:cNvSpPr>
          <p:nvPr/>
        </p:nvSpPr>
        <p:spPr bwMode="blackWhite">
          <a:xfrm>
            <a:off x="44244" y="5367338"/>
            <a:ext cx="9026525" cy="1008062"/>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1700" b="1" dirty="0">
                <a:solidFill>
                  <a:schemeClr val="bg1"/>
                </a:solidFill>
              </a:rPr>
              <a:t>Monthly shipments in </a:t>
            </a:r>
            <a:r>
              <a:rPr lang="en-US" sz="1700" b="1" dirty="0" smtClean="0">
                <a:solidFill>
                  <a:schemeClr val="bg1"/>
                </a:solidFill>
              </a:rPr>
              <a:t>Nov. 2014  </a:t>
            </a:r>
            <a:r>
              <a:rPr lang="en-US" sz="1700" b="1" dirty="0">
                <a:solidFill>
                  <a:schemeClr val="bg1"/>
                </a:solidFill>
              </a:rPr>
              <a:t>exceeded the pre-crisis (July 2008) </a:t>
            </a:r>
            <a:r>
              <a:rPr lang="en-US" sz="1700" b="1" dirty="0" smtClean="0">
                <a:solidFill>
                  <a:schemeClr val="bg1"/>
                </a:solidFill>
              </a:rPr>
              <a:t>peak but has declined in recent months. </a:t>
            </a:r>
            <a:r>
              <a:rPr lang="en-US" sz="1700" b="1" dirty="0">
                <a:solidFill>
                  <a:schemeClr val="bg1"/>
                </a:solidFill>
              </a:rPr>
              <a:t>Manufacturing is energy-intensive and growth leads to gains in many commercial exposures: WC, Commercial Auto, Marine, Property, and various Liability </a:t>
            </a:r>
            <a:r>
              <a:rPr lang="en-US" sz="1700" b="1" dirty="0" err="1">
                <a:solidFill>
                  <a:schemeClr val="bg1"/>
                </a:solidFill>
              </a:rPr>
              <a:t>Coverages</a:t>
            </a:r>
            <a:r>
              <a:rPr lang="en-US" sz="1700" b="1" dirty="0">
                <a:solidFill>
                  <a:schemeClr val="bg1"/>
                </a:solidFill>
              </a:rPr>
              <a:t>.</a:t>
            </a:r>
            <a:endParaRPr lang="en-US" sz="1700" b="1" dirty="0">
              <a:solidFill>
                <a:srgbClr val="FFFFFF"/>
              </a:solidFill>
            </a:endParaRPr>
          </a:p>
        </p:txBody>
      </p:sp>
      <p:sp>
        <p:nvSpPr>
          <p:cNvPr id="9225" name="Rectangle 8"/>
          <p:cNvSpPr>
            <a:spLocks noChangeArrowheads="1"/>
          </p:cNvSpPr>
          <p:nvPr/>
        </p:nvSpPr>
        <p:spPr bwMode="black">
          <a:xfrm>
            <a:off x="347663" y="1119188"/>
            <a:ext cx="8221662" cy="220662"/>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 Millions</a:t>
            </a:r>
          </a:p>
        </p:txBody>
      </p:sp>
      <p:sp>
        <p:nvSpPr>
          <p:cNvPr id="12" name="Date Placeholder 11"/>
          <p:cNvSpPr>
            <a:spLocks noGrp="1"/>
          </p:cNvSpPr>
          <p:nvPr>
            <p:ph type="dt" sz="quarter" idx="10"/>
          </p:nvPr>
        </p:nvSpPr>
        <p:spPr/>
        <p:txBody>
          <a:bodyPr/>
          <a:lstStyle/>
          <a:p>
            <a:pPr>
              <a:defRPr/>
            </a:pPr>
            <a:r>
              <a:rPr lang="en-US"/>
              <a:t>12/01/09 - 9pm</a:t>
            </a:r>
          </a:p>
        </p:txBody>
      </p:sp>
      <p:sp>
        <p:nvSpPr>
          <p:cNvPr id="13" name="Slide Number Placeholder 12"/>
          <p:cNvSpPr>
            <a:spLocks noGrp="1"/>
          </p:cNvSpPr>
          <p:nvPr>
            <p:ph type="sldNum" sz="quarter" idx="12"/>
          </p:nvPr>
        </p:nvSpPr>
        <p:spPr/>
        <p:txBody>
          <a:bodyPr/>
          <a:lstStyle/>
          <a:p>
            <a:pPr>
              <a:defRPr/>
            </a:pPr>
            <a:fld id="{11B33BDB-253A-4F22-A4CE-99B94C858058}" type="slidenum">
              <a:rPr lang="en-US" smtClean="0"/>
              <a:pPr>
                <a:defRPr/>
              </a:pPr>
              <a:t>140</a:t>
            </a:fld>
            <a:endParaRPr lang="en-US"/>
          </a:p>
        </p:txBody>
      </p:sp>
      <p:sp>
        <p:nvSpPr>
          <p:cNvPr id="15" name="AutoShape 5"/>
          <p:cNvSpPr>
            <a:spLocks noChangeArrowheads="1"/>
          </p:cNvSpPr>
          <p:nvPr/>
        </p:nvSpPr>
        <p:spPr bwMode="blackWhite">
          <a:xfrm>
            <a:off x="2087418" y="1173163"/>
            <a:ext cx="3484707" cy="914400"/>
          </a:xfrm>
          <a:prstGeom prst="wedgeRectCallout">
            <a:avLst>
              <a:gd name="adj1" fmla="val 130462"/>
              <a:gd name="adj2" fmla="val -20280"/>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a:solidFill>
                  <a:schemeClr val="bg1"/>
                </a:solidFill>
              </a:rPr>
              <a:t>The value of Manufacturing Shipments in </a:t>
            </a:r>
            <a:r>
              <a:rPr lang="en-US" sz="1600" b="1" dirty="0" smtClean="0">
                <a:solidFill>
                  <a:schemeClr val="bg1"/>
                </a:solidFill>
              </a:rPr>
              <a:t>Nov. 2014 </a:t>
            </a:r>
            <a:r>
              <a:rPr lang="en-US" sz="1600" b="1" dirty="0">
                <a:solidFill>
                  <a:schemeClr val="bg1"/>
                </a:solidFill>
              </a:rPr>
              <a:t>was </a:t>
            </a:r>
            <a:r>
              <a:rPr lang="en-US" sz="1600" b="1" dirty="0" smtClean="0">
                <a:solidFill>
                  <a:schemeClr val="bg1"/>
                </a:solidFill>
              </a:rPr>
              <a:t>$495.7B—down slightly since the July 2014 record high of $508.1B</a:t>
            </a:r>
            <a:endParaRPr lang="en-US" sz="1600" b="1" dirty="0">
              <a:solidFill>
                <a:schemeClr val="bg1"/>
              </a:solidFill>
            </a:endParaRPr>
          </a:p>
        </p:txBody>
      </p:sp>
    </p:spTree>
    <p:extLst>
      <p:ext uri="{BB962C8B-B14F-4D97-AF65-F5344CB8AC3E}">
        <p14:creationId xmlns:p14="http://schemas.microsoft.com/office/powerpoint/2010/main" val="252107128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700"/>
                                  </p:stCondLst>
                                  <p:childTnLst>
                                    <p:set>
                                      <p:cBhvr>
                                        <p:cTn id="6" dur="1" fill="hold">
                                          <p:stCondLst>
                                            <p:cond delay="0"/>
                                          </p:stCondLst>
                                        </p:cTn>
                                        <p:tgtEl>
                                          <p:spTgt spid="2129925"/>
                                        </p:tgtEl>
                                        <p:attrNameLst>
                                          <p:attrName>style.visibility</p:attrName>
                                        </p:attrNameLst>
                                      </p:cBhvr>
                                      <p:to>
                                        <p:strVal val="visible"/>
                                      </p:to>
                                    </p:set>
                                    <p:anim calcmode="lin" valueType="num">
                                      <p:cBhvr>
                                        <p:cTn id="7" dur="500" fill="hold"/>
                                        <p:tgtEl>
                                          <p:spTgt spid="2129925"/>
                                        </p:tgtEl>
                                        <p:attrNameLst>
                                          <p:attrName>ppt_w</p:attrName>
                                        </p:attrNameLst>
                                      </p:cBhvr>
                                      <p:tavLst>
                                        <p:tav tm="0">
                                          <p:val>
                                            <p:fltVal val="0"/>
                                          </p:val>
                                        </p:tav>
                                        <p:tav tm="100000">
                                          <p:val>
                                            <p:strVal val="#ppt_w"/>
                                          </p:val>
                                        </p:tav>
                                      </p:tavLst>
                                    </p:anim>
                                    <p:anim calcmode="lin" valueType="num">
                                      <p:cBhvr>
                                        <p:cTn id="8" dur="500" fill="hold"/>
                                        <p:tgtEl>
                                          <p:spTgt spid="2129925"/>
                                        </p:tgtEl>
                                        <p:attrNameLst>
                                          <p:attrName>ppt_h</p:attrName>
                                        </p:attrNameLst>
                                      </p:cBhvr>
                                      <p:tavLst>
                                        <p:tav tm="0">
                                          <p:val>
                                            <p:fltVal val="0"/>
                                          </p:val>
                                        </p:tav>
                                        <p:tav tm="100000">
                                          <p:val>
                                            <p:strVal val="#ppt_h"/>
                                          </p:val>
                                        </p:tav>
                                      </p:tavLst>
                                    </p:anim>
                                    <p:animEffect transition="in" filter="fade">
                                      <p:cBhvr>
                                        <p:cTn id="9" dur="500"/>
                                        <p:tgtEl>
                                          <p:spTgt spid="2129925"/>
                                        </p:tgtEl>
                                      </p:cBhvr>
                                    </p:animEffect>
                                  </p:childTnLst>
                                </p:cTn>
                              </p:par>
                            </p:childTnLst>
                          </p:cTn>
                        </p:par>
                        <p:par>
                          <p:cTn id="10" fill="hold">
                            <p:stCondLst>
                              <p:cond delay="1200"/>
                            </p:stCondLst>
                            <p:childTnLst>
                              <p:par>
                                <p:cTn id="11" presetID="22" presetClass="entr" presetSubtype="2" fill="hold" grpId="0" nodeType="after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wipe(right)">
                                      <p:cBhvr>
                                        <p:cTn id="1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29925" grpId="0" animBg="1"/>
      <p:bldP spid="15" grpId="0" animBg="1"/>
    </p:bldLst>
  </p:timing>
</p:sld>
</file>

<file path=ppt/slides/slide1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099" name="Rectangle 105"/>
          <p:cNvSpPr>
            <a:spLocks noGrp="1" noChangeArrowheads="1"/>
          </p:cNvSpPr>
          <p:nvPr>
            <p:ph type="dt" sz="quarter" idx="10"/>
          </p:nvPr>
        </p:nvSpPr>
        <p:spPr/>
        <p:txBody>
          <a:bodyPr/>
          <a:lstStyle/>
          <a:p>
            <a:pPr>
              <a:defRPr/>
            </a:pPr>
            <a:r>
              <a:rPr lang="en-US" smtClean="0"/>
              <a:t>12/01/09 - 9pm</a:t>
            </a:r>
          </a:p>
        </p:txBody>
      </p:sp>
      <p:sp>
        <p:nvSpPr>
          <p:cNvPr id="4101" name="Rectangle 110"/>
          <p:cNvSpPr>
            <a:spLocks noGrp="1" noChangeArrowheads="1"/>
          </p:cNvSpPr>
          <p:nvPr>
            <p:ph type="sldNum" sz="quarter" idx="12"/>
          </p:nvPr>
        </p:nvSpPr>
        <p:spPr/>
        <p:txBody>
          <a:bodyPr/>
          <a:lstStyle/>
          <a:p>
            <a:pPr>
              <a:defRPr/>
            </a:pPr>
            <a:fld id="{F7A0CDA3-BBCA-43E0-9320-4D65E8B5D3F4}" type="slidenum">
              <a:rPr lang="en-US" smtClean="0"/>
              <a:pPr>
                <a:defRPr/>
              </a:pPr>
              <a:t>141</a:t>
            </a:fld>
            <a:endParaRPr lang="en-US" smtClean="0"/>
          </a:p>
        </p:txBody>
      </p:sp>
      <p:sp>
        <p:nvSpPr>
          <p:cNvPr id="66566" name="Rectangle 11"/>
          <p:cNvSpPr>
            <a:spLocks noGrp="1" noChangeArrowheads="1"/>
          </p:cNvSpPr>
          <p:nvPr>
            <p:ph type="title"/>
          </p:nvPr>
        </p:nvSpPr>
        <p:spPr/>
        <p:txBody>
          <a:bodyPr/>
          <a:lstStyle/>
          <a:p>
            <a:r>
              <a:rPr lang="en-US" dirty="0" smtClean="0"/>
              <a:t>Manufacturing Growth for Selected Sectors, 2014 vs. 2013*</a:t>
            </a:r>
          </a:p>
        </p:txBody>
      </p:sp>
      <p:graphicFrame>
        <p:nvGraphicFramePr>
          <p:cNvPr id="66562" name="Object 4"/>
          <p:cNvGraphicFramePr>
            <a:graphicFrameLocks noChangeAspect="1"/>
          </p:cNvGraphicFramePr>
          <p:nvPr>
            <p:extLst>
              <p:ext uri="{D42A27DB-BD31-4B8C-83A1-F6EECF244321}">
                <p14:modId xmlns:p14="http://schemas.microsoft.com/office/powerpoint/2010/main" val="4008106358"/>
              </p:ext>
            </p:extLst>
          </p:nvPr>
        </p:nvGraphicFramePr>
        <p:xfrm>
          <a:off x="39688" y="1638300"/>
          <a:ext cx="8867775" cy="3771900"/>
        </p:xfrm>
        <a:graphic>
          <a:graphicData uri="http://schemas.openxmlformats.org/presentationml/2006/ole">
            <mc:AlternateContent xmlns:mc="http://schemas.openxmlformats.org/markup-compatibility/2006">
              <mc:Choice xmlns:v="urn:schemas-microsoft-com:vml" Requires="v">
                <p:oleObj spid="_x0000_s27993270" name="Chart" r:id="rId4" imgW="8534284" imgH="3771784" progId="MSGraph.Chart.8">
                  <p:embed followColorScheme="full"/>
                </p:oleObj>
              </mc:Choice>
              <mc:Fallback>
                <p:oleObj name="Chart" r:id="rId4" imgW="8534284" imgH="3771784" progId="MSGraph.Chart.8">
                  <p:embed followColorScheme="full"/>
                  <p:pic>
                    <p:nvPicPr>
                      <p:cNvPr id="0" name=""/>
                      <p:cNvPicPr>
                        <a:picLocks noChangeAspect="1" noChangeArrowheads="1"/>
                      </p:cNvPicPr>
                      <p:nvPr/>
                    </p:nvPicPr>
                    <p:blipFill>
                      <a:blip r:embed="rId5"/>
                      <a:srcRect/>
                      <a:stretch>
                        <a:fillRect/>
                      </a:stretch>
                    </p:blipFill>
                    <p:spPr bwMode="gray">
                      <a:xfrm>
                        <a:off x="39688" y="1638300"/>
                        <a:ext cx="8867775" cy="3771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26150" name="Rectangle 6"/>
          <p:cNvSpPr>
            <a:spLocks noChangeArrowheads="1"/>
          </p:cNvSpPr>
          <p:nvPr/>
        </p:nvSpPr>
        <p:spPr bwMode="blackWhite">
          <a:xfrm>
            <a:off x="206477" y="5464175"/>
            <a:ext cx="8760542" cy="92187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Manufacturing Is Expanding—Albeit  Slowly—Across a Number of Sectors that Will Contribute to Growth in Insurable Exposures Including: WC, Commercial Property, Commercial Auto and Many Liability Coverages</a:t>
            </a:r>
            <a:endParaRPr lang="en-US" b="1" dirty="0">
              <a:solidFill>
                <a:srgbClr val="FFFFFF"/>
              </a:solidFill>
            </a:endParaRPr>
          </a:p>
        </p:txBody>
      </p:sp>
      <p:sp>
        <p:nvSpPr>
          <p:cNvPr id="66570" name="Rectangle 8"/>
          <p:cNvSpPr>
            <a:spLocks noChangeArrowheads="1"/>
          </p:cNvSpPr>
          <p:nvPr/>
        </p:nvSpPr>
        <p:spPr bwMode="black">
          <a:xfrm>
            <a:off x="53788" y="1223682"/>
            <a:ext cx="1290918" cy="221599"/>
          </a:xfrm>
          <a:prstGeom prst="rect">
            <a:avLst/>
          </a:prstGeom>
          <a:noFill/>
          <a:ln w="9525" algn="ctr">
            <a:noFill/>
            <a:miter lim="800000"/>
            <a:headEnd/>
            <a:tailEnd/>
          </a:ln>
        </p:spPr>
        <p:txBody>
          <a:bodyPr wrap="square" lIns="0" tIns="0" rIns="0" bIns="0">
            <a:spAutoFit/>
          </a:bodyPr>
          <a:lstStyle/>
          <a:p>
            <a:pPr defTabSz="114300" eaLnBrk="0" hangingPunct="0">
              <a:lnSpc>
                <a:spcPct val="90000"/>
              </a:lnSpc>
              <a:spcBef>
                <a:spcPct val="20000"/>
              </a:spcBef>
            </a:pPr>
            <a:r>
              <a:rPr lang="en-US" sz="1600" b="1" dirty="0" smtClean="0">
                <a:solidFill>
                  <a:srgbClr val="225A7A"/>
                </a:solidFill>
              </a:rPr>
              <a:t>Growth (%)</a:t>
            </a:r>
            <a:endParaRPr lang="en-US" sz="1600" b="1" dirty="0">
              <a:solidFill>
                <a:srgbClr val="225A7A"/>
              </a:solidFill>
            </a:endParaRPr>
          </a:p>
        </p:txBody>
      </p:sp>
      <p:sp>
        <p:nvSpPr>
          <p:cNvPr id="1926153" name="AutoShape 9"/>
          <p:cNvSpPr>
            <a:spLocks noChangeArrowheads="1"/>
          </p:cNvSpPr>
          <p:nvPr/>
        </p:nvSpPr>
        <p:spPr bwMode="blackWhite">
          <a:xfrm>
            <a:off x="1205948" y="3535291"/>
            <a:ext cx="2411972" cy="769233"/>
          </a:xfrm>
          <a:prstGeom prst="wedgeRectCallout">
            <a:avLst>
              <a:gd name="adj1" fmla="val 5346"/>
              <a:gd name="adj2" fmla="val -85661"/>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rPr>
              <a:t>Manufacturing of durable goods is stronger than nondurables in 2014</a:t>
            </a:r>
            <a:endParaRPr lang="en-US" sz="1400" b="1" dirty="0">
              <a:solidFill>
                <a:schemeClr val="bg1"/>
              </a:solidFill>
            </a:endParaRPr>
          </a:p>
        </p:txBody>
      </p:sp>
      <p:sp>
        <p:nvSpPr>
          <p:cNvPr id="16" name="Rectangle 4"/>
          <p:cNvSpPr>
            <a:spLocks noChangeArrowheads="1"/>
          </p:cNvSpPr>
          <p:nvPr/>
        </p:nvSpPr>
        <p:spPr bwMode="auto">
          <a:xfrm>
            <a:off x="-147918" y="6431729"/>
            <a:ext cx="9090212" cy="426271"/>
          </a:xfrm>
          <a:prstGeom prst="rect">
            <a:avLst/>
          </a:prstGeom>
          <a:noFill/>
          <a:ln w="9525">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*Seasonally adjusted; Date are YTD comparing data through November 2014 to the same period in 2013.</a:t>
            </a:r>
            <a:r>
              <a:rPr lang="en-US" sz="1100" dirty="0"/>
              <a:t/>
            </a:r>
            <a:br>
              <a:rPr lang="en-US" sz="1100" dirty="0"/>
            </a:br>
            <a:r>
              <a:rPr lang="en-US" sz="1100" dirty="0"/>
              <a:t>Source: U.S. Census Bureau, </a:t>
            </a:r>
            <a:r>
              <a:rPr lang="en-US" sz="1100" i="1" dirty="0"/>
              <a:t>Full Report on Manufacturers’ Shipments, Inventories, and </a:t>
            </a:r>
            <a:r>
              <a:rPr lang="en-US" sz="1100" i="1" dirty="0" smtClean="0"/>
              <a:t>Orders, </a:t>
            </a:r>
            <a:r>
              <a:rPr lang="en-US" sz="1100" dirty="0" smtClean="0">
                <a:hlinkClick r:id="rId6"/>
              </a:rPr>
              <a:t>http://www.census.gov/manufacturing/m3/</a:t>
            </a:r>
            <a:r>
              <a:rPr lang="en-US" sz="1100" dirty="0" smtClean="0"/>
              <a:t> </a:t>
            </a:r>
            <a:endParaRPr lang="en-US" sz="1100" dirty="0"/>
          </a:p>
        </p:txBody>
      </p:sp>
      <p:sp>
        <p:nvSpPr>
          <p:cNvPr id="17" name="Rectangle 3"/>
          <p:cNvSpPr>
            <a:spLocks noChangeArrowheads="1"/>
          </p:cNvSpPr>
          <p:nvPr/>
        </p:nvSpPr>
        <p:spPr bwMode="black">
          <a:xfrm>
            <a:off x="739028" y="1464049"/>
            <a:ext cx="5352490" cy="331788"/>
          </a:xfrm>
          <a:prstGeom prst="rect">
            <a:avLst/>
          </a:prstGeom>
          <a:noFill/>
          <a:ln w="9525" algn="ctr">
            <a:noFill/>
            <a:miter lim="800000"/>
            <a:headEnd/>
            <a:tailEnd/>
          </a:ln>
        </p:spPr>
        <p:txBody>
          <a:bodyPr wrap="square" lIns="0" tIns="0" rIns="0" bIns="0">
            <a:spAutoFit/>
          </a:bodyPr>
          <a:lstStyle/>
          <a:p>
            <a:pPr algn="ctr" defTabSz="114300" eaLnBrk="0" hangingPunct="0">
              <a:lnSpc>
                <a:spcPct val="90000"/>
              </a:lnSpc>
              <a:spcBef>
                <a:spcPct val="20000"/>
              </a:spcBef>
            </a:pPr>
            <a:r>
              <a:rPr lang="en-US" sz="2400" b="1" u="sng" dirty="0" smtClean="0">
                <a:solidFill>
                  <a:srgbClr val="225A7A"/>
                </a:solidFill>
              </a:rPr>
              <a:t>Durables: +4.8%</a:t>
            </a:r>
            <a:endParaRPr lang="en-US" sz="2400" b="1" u="sng" dirty="0">
              <a:solidFill>
                <a:srgbClr val="225A7A"/>
              </a:solidFill>
            </a:endParaRPr>
          </a:p>
        </p:txBody>
      </p:sp>
      <p:sp>
        <p:nvSpPr>
          <p:cNvPr id="18" name="Rectangle 3"/>
          <p:cNvSpPr>
            <a:spLocks noChangeArrowheads="1"/>
          </p:cNvSpPr>
          <p:nvPr/>
        </p:nvSpPr>
        <p:spPr bwMode="black">
          <a:xfrm>
            <a:off x="4488296" y="1455084"/>
            <a:ext cx="5352490" cy="331788"/>
          </a:xfrm>
          <a:prstGeom prst="rect">
            <a:avLst/>
          </a:prstGeom>
          <a:noFill/>
          <a:ln w="9525" algn="ctr">
            <a:noFill/>
            <a:miter lim="800000"/>
            <a:headEnd/>
            <a:tailEnd/>
          </a:ln>
        </p:spPr>
        <p:txBody>
          <a:bodyPr wrap="square" lIns="0" tIns="0" rIns="0" bIns="0">
            <a:spAutoFit/>
          </a:bodyPr>
          <a:lstStyle/>
          <a:p>
            <a:pPr algn="ctr" defTabSz="114300" eaLnBrk="0" hangingPunct="0">
              <a:lnSpc>
                <a:spcPct val="90000"/>
              </a:lnSpc>
              <a:spcBef>
                <a:spcPct val="20000"/>
              </a:spcBef>
            </a:pPr>
            <a:r>
              <a:rPr lang="en-US" sz="2400" b="1" u="sng" dirty="0" smtClean="0">
                <a:solidFill>
                  <a:srgbClr val="225A7A"/>
                </a:solidFill>
              </a:rPr>
              <a:t>Non-Durables: +0.5%</a:t>
            </a:r>
            <a:endParaRPr lang="en-US" sz="2400" b="1" u="sng" dirty="0">
              <a:solidFill>
                <a:srgbClr val="225A7A"/>
              </a:solidFill>
            </a:endParaRPr>
          </a:p>
        </p:txBody>
      </p:sp>
    </p:spTree>
    <p:extLst>
      <p:ext uri="{BB962C8B-B14F-4D97-AF65-F5344CB8AC3E}">
        <p14:creationId xmlns:p14="http://schemas.microsoft.com/office/powerpoint/2010/main" val="257455064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926153"/>
                                        </p:tgtEl>
                                        <p:attrNameLst>
                                          <p:attrName>style.visibility</p:attrName>
                                        </p:attrNameLst>
                                      </p:cBhvr>
                                      <p:to>
                                        <p:strVal val="visible"/>
                                      </p:to>
                                    </p:set>
                                    <p:animEffect transition="in" filter="wipe(right)">
                                      <p:cBhvr>
                                        <p:cTn id="7" dur="500"/>
                                        <p:tgtEl>
                                          <p:spTgt spid="1926153"/>
                                        </p:tgtEl>
                                      </p:cBhvr>
                                    </p:animEffect>
                                  </p:childTnLst>
                                </p:cTn>
                              </p:par>
                            </p:childTnLst>
                          </p:cTn>
                        </p:par>
                        <p:par>
                          <p:cTn id="8" fill="hold">
                            <p:stCondLst>
                              <p:cond delay="500"/>
                            </p:stCondLst>
                            <p:childTnLst>
                              <p:par>
                                <p:cTn id="9" presetID="23" presetClass="entr" presetSubtype="16" fill="hold" grpId="0" nodeType="afterEffect">
                                  <p:stCondLst>
                                    <p:cond delay="1000"/>
                                  </p:stCondLst>
                                  <p:childTnLst>
                                    <p:set>
                                      <p:cBhvr>
                                        <p:cTn id="10" dur="1" fill="hold">
                                          <p:stCondLst>
                                            <p:cond delay="0"/>
                                          </p:stCondLst>
                                        </p:cTn>
                                        <p:tgtEl>
                                          <p:spTgt spid="1926150"/>
                                        </p:tgtEl>
                                        <p:attrNameLst>
                                          <p:attrName>style.visibility</p:attrName>
                                        </p:attrNameLst>
                                      </p:cBhvr>
                                      <p:to>
                                        <p:strVal val="visible"/>
                                      </p:to>
                                    </p:set>
                                    <p:anim calcmode="lin" valueType="num">
                                      <p:cBhvr>
                                        <p:cTn id="11" dur="500" fill="hold"/>
                                        <p:tgtEl>
                                          <p:spTgt spid="1926150"/>
                                        </p:tgtEl>
                                        <p:attrNameLst>
                                          <p:attrName>ppt_w</p:attrName>
                                        </p:attrNameLst>
                                      </p:cBhvr>
                                      <p:tavLst>
                                        <p:tav tm="0">
                                          <p:val>
                                            <p:fltVal val="0"/>
                                          </p:val>
                                        </p:tav>
                                        <p:tav tm="100000">
                                          <p:val>
                                            <p:strVal val="#ppt_w"/>
                                          </p:val>
                                        </p:tav>
                                      </p:tavLst>
                                    </p:anim>
                                    <p:anim calcmode="lin" valueType="num">
                                      <p:cBhvr>
                                        <p:cTn id="12" dur="500" fill="hold"/>
                                        <p:tgtEl>
                                          <p:spTgt spid="192615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6150" grpId="0" animBg="1"/>
      <p:bldP spid="1926153" grpId="0" animBg="1"/>
    </p:bld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20484"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20485"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360BACC6-EA7C-415D-9B9D-FADEB79FAE5F}" type="slidenum">
              <a:rPr lang="en-US" sz="900"/>
              <a:pPr algn="r" eaLnBrk="0" hangingPunct="0">
                <a:lnSpc>
                  <a:spcPct val="85000"/>
                </a:lnSpc>
                <a:spcBef>
                  <a:spcPct val="20000"/>
                </a:spcBef>
              </a:pPr>
              <a:t>142</a:t>
            </a:fld>
            <a:endParaRPr lang="en-US" sz="900"/>
          </a:p>
        </p:txBody>
      </p:sp>
      <p:sp>
        <p:nvSpPr>
          <p:cNvPr id="20486" name="Rectangle 7"/>
          <p:cNvSpPr>
            <a:spLocks noGrp="1" noChangeArrowheads="1"/>
          </p:cNvSpPr>
          <p:nvPr>
            <p:ph type="title" idx="4294967295"/>
          </p:nvPr>
        </p:nvSpPr>
        <p:spPr>
          <a:xfrm>
            <a:off x="450850" y="93663"/>
            <a:ext cx="7400925" cy="860425"/>
          </a:xfrm>
        </p:spPr>
        <p:txBody>
          <a:bodyPr/>
          <a:lstStyle/>
          <a:p>
            <a:r>
              <a:rPr lang="en-US" sz="3200" dirty="0" smtClean="0"/>
              <a:t>Manufacturing Employment,</a:t>
            </a:r>
            <a:br>
              <a:rPr lang="en-US" sz="3200" dirty="0" smtClean="0"/>
            </a:br>
            <a:r>
              <a:rPr lang="en-US" sz="3200" dirty="0" smtClean="0"/>
              <a:t>Jan. 2010—December 2014</a:t>
            </a:r>
            <a:r>
              <a:rPr lang="en-US" dirty="0" smtClean="0"/>
              <a:t>*</a:t>
            </a:r>
          </a:p>
        </p:txBody>
      </p:sp>
      <p:graphicFrame>
        <p:nvGraphicFramePr>
          <p:cNvPr id="20482" name="Object 8"/>
          <p:cNvGraphicFramePr>
            <a:graphicFrameLocks noChangeAspect="1"/>
          </p:cNvGraphicFramePr>
          <p:nvPr>
            <p:extLst>
              <p:ext uri="{D42A27DB-BD31-4B8C-83A1-F6EECF244321}">
                <p14:modId xmlns:p14="http://schemas.microsoft.com/office/powerpoint/2010/main" val="2782434715"/>
              </p:ext>
            </p:extLst>
          </p:nvPr>
        </p:nvGraphicFramePr>
        <p:xfrm>
          <a:off x="360363" y="1252538"/>
          <a:ext cx="8501062" cy="4452937"/>
        </p:xfrm>
        <a:graphic>
          <a:graphicData uri="http://schemas.openxmlformats.org/presentationml/2006/ole">
            <mc:AlternateContent xmlns:mc="http://schemas.openxmlformats.org/markup-compatibility/2006">
              <mc:Choice xmlns:v="urn:schemas-microsoft-com:vml" Requires="v">
                <p:oleObj spid="_x0000_s27995318" name="Chart" r:id="rId4" imgW="8343770" imgH="4381358" progId="MSGraph.Chart.8">
                  <p:embed followColorScheme="full"/>
                </p:oleObj>
              </mc:Choice>
              <mc:Fallback>
                <p:oleObj name="Chart" r:id="rId4" imgW="8343770" imgH="4381358" progId="MSGraph.Chart.8">
                  <p:embed followColorScheme="full"/>
                  <p:pic>
                    <p:nvPicPr>
                      <p:cNvPr id="0" name=""/>
                      <p:cNvPicPr>
                        <a:picLocks noChangeAspect="1" noChangeArrowheads="1"/>
                      </p:cNvPicPr>
                      <p:nvPr/>
                    </p:nvPicPr>
                    <p:blipFill>
                      <a:blip r:embed="rId5"/>
                      <a:srcRect/>
                      <a:stretch>
                        <a:fillRect/>
                      </a:stretch>
                    </p:blipFill>
                    <p:spPr bwMode="gray">
                      <a:xfrm>
                        <a:off x="360363" y="1252538"/>
                        <a:ext cx="8501062" cy="44529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AutoShape 7"/>
          <p:cNvSpPr>
            <a:spLocks noChangeArrowheads="1"/>
          </p:cNvSpPr>
          <p:nvPr/>
        </p:nvSpPr>
        <p:spPr bwMode="blackWhite">
          <a:xfrm>
            <a:off x="357188" y="5715000"/>
            <a:ext cx="8369300" cy="625475"/>
          </a:xfrm>
          <a:prstGeom prst="wedgeRectCallout">
            <a:avLst>
              <a:gd name="adj1" fmla="val 27963"/>
              <a:gd name="adj2" fmla="val 31949"/>
            </a:avLst>
          </a:prstGeom>
          <a:solidFill>
            <a:schemeClr val="accent2"/>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pPr>
            <a:r>
              <a:rPr lang="en-US" b="1">
                <a:solidFill>
                  <a:schemeClr val="bg1"/>
                </a:solidFill>
              </a:rPr>
              <a:t>Manufacturing employment is a surprising source of strength in the economy.  Employment in the sector is at a multi-year high.</a:t>
            </a:r>
          </a:p>
        </p:txBody>
      </p:sp>
      <p:sp>
        <p:nvSpPr>
          <p:cNvPr id="20488" name="Text Box 5"/>
          <p:cNvSpPr txBox="1">
            <a:spLocks noChangeArrowheads="1"/>
          </p:cNvSpPr>
          <p:nvPr/>
        </p:nvSpPr>
        <p:spPr bwMode="auto">
          <a:xfrm>
            <a:off x="-58738" y="6433859"/>
            <a:ext cx="8724901" cy="468590"/>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*Seasonally </a:t>
            </a:r>
            <a:r>
              <a:rPr lang="en-US" sz="1100" dirty="0" smtClean="0"/>
              <a:t>adjusted.</a:t>
            </a:r>
          </a:p>
          <a:p>
            <a:pPr eaLnBrk="0" hangingPunct="0">
              <a:lnSpc>
                <a:spcPct val="85000"/>
              </a:lnSpc>
              <a:spcBef>
                <a:spcPct val="25000"/>
              </a:spcBef>
              <a:buClr>
                <a:schemeClr val="accent2"/>
              </a:buClr>
              <a:buFont typeface="Wingdings" pitchFamily="2" charset="2"/>
              <a:buNone/>
            </a:pPr>
            <a:r>
              <a:rPr lang="en-US" sz="1100" dirty="0" smtClean="0"/>
              <a:t> Sources</a:t>
            </a:r>
            <a:r>
              <a:rPr lang="en-US" sz="1100" dirty="0"/>
              <a:t>: US Bureau of Labor Statistics at </a:t>
            </a:r>
            <a:r>
              <a:rPr lang="en-US" sz="1100" dirty="0">
                <a:hlinkClick r:id="rId6"/>
              </a:rPr>
              <a:t>http://data.bls.gov</a:t>
            </a:r>
            <a:r>
              <a:rPr lang="en-US" sz="1100" dirty="0"/>
              <a:t>; Insurance Information Institute.</a:t>
            </a:r>
          </a:p>
        </p:txBody>
      </p:sp>
      <p:sp>
        <p:nvSpPr>
          <p:cNvPr id="20489" name="Rectangle 7"/>
          <p:cNvSpPr>
            <a:spLocks noChangeArrowheads="1"/>
          </p:cNvSpPr>
          <p:nvPr/>
        </p:nvSpPr>
        <p:spPr bwMode="black">
          <a:xfrm>
            <a:off x="152400" y="1122363"/>
            <a:ext cx="1508125" cy="220662"/>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(Thousands)</a:t>
            </a:r>
          </a:p>
        </p:txBody>
      </p:sp>
      <p:sp>
        <p:nvSpPr>
          <p:cNvPr id="10" name="AutoShape 7"/>
          <p:cNvSpPr>
            <a:spLocks noChangeArrowheads="1"/>
          </p:cNvSpPr>
          <p:nvPr/>
        </p:nvSpPr>
        <p:spPr bwMode="blackWhite">
          <a:xfrm>
            <a:off x="1400169" y="1152525"/>
            <a:ext cx="2828932" cy="1347788"/>
          </a:xfrm>
          <a:prstGeom prst="wedgeRectCallout">
            <a:avLst>
              <a:gd name="adj1" fmla="val 40751"/>
              <a:gd name="adj2" fmla="val 8301"/>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defRPr/>
            </a:pPr>
            <a:r>
              <a:rPr lang="en-US" b="1" dirty="0">
                <a:solidFill>
                  <a:schemeClr val="bg1"/>
                </a:solidFill>
              </a:rPr>
              <a:t>Since Jan 2010, manufacturing employment is up </a:t>
            </a:r>
            <a:r>
              <a:rPr lang="en-US" b="1" dirty="0" smtClean="0">
                <a:solidFill>
                  <a:schemeClr val="bg1"/>
                </a:solidFill>
              </a:rPr>
              <a:t>(+877,000 </a:t>
            </a:r>
            <a:r>
              <a:rPr lang="en-US" b="1" dirty="0">
                <a:solidFill>
                  <a:schemeClr val="bg1"/>
                </a:solidFill>
              </a:rPr>
              <a:t>or </a:t>
            </a:r>
            <a:r>
              <a:rPr lang="en-US" b="1" dirty="0" smtClean="0">
                <a:solidFill>
                  <a:schemeClr val="bg1"/>
                </a:solidFill>
              </a:rPr>
              <a:t>+7.7%)</a:t>
            </a:r>
            <a:r>
              <a:rPr lang="en-US" b="1" dirty="0">
                <a:solidFill>
                  <a:schemeClr val="bg1"/>
                </a:solidFill>
              </a:rPr>
              <a:t/>
            </a:r>
            <a:br>
              <a:rPr lang="en-US" b="1" dirty="0">
                <a:solidFill>
                  <a:schemeClr val="bg1"/>
                </a:solidFill>
              </a:rPr>
            </a:br>
            <a:r>
              <a:rPr lang="en-US" b="1" dirty="0">
                <a:solidFill>
                  <a:schemeClr val="bg1"/>
                </a:solidFill>
              </a:rPr>
              <a:t>and still growing.</a:t>
            </a:r>
            <a:endParaRPr lang="en-US" b="1" dirty="0">
              <a:solidFill>
                <a:schemeClr val="bg1"/>
              </a:solidFill>
              <a:latin typeface="Arial" pitchFamily="34" charset="0"/>
            </a:endParaRPr>
          </a:p>
        </p:txBody>
      </p:sp>
    </p:spTree>
    <p:extLst>
      <p:ext uri="{BB962C8B-B14F-4D97-AF65-F5344CB8AC3E}">
        <p14:creationId xmlns:p14="http://schemas.microsoft.com/office/powerpoint/2010/main" val="97223598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par>
                          <p:cTn id="8" fill="hold">
                            <p:stCondLst>
                              <p:cond delay="1200"/>
                            </p:stCondLst>
                            <p:childTnLst>
                              <p:par>
                                <p:cTn id="9" presetID="22" presetClass="entr" presetSubtype="2" fill="hold" grpId="0" nodeType="afterEffect">
                                  <p:stCondLst>
                                    <p:cond delay="700"/>
                                  </p:stCondLst>
                                  <p:childTnLst>
                                    <p:set>
                                      <p:cBhvr>
                                        <p:cTn id="10" dur="1" fill="hold">
                                          <p:stCondLst>
                                            <p:cond delay="0"/>
                                          </p:stCondLst>
                                        </p:cTn>
                                        <p:tgtEl>
                                          <p:spTgt spid="10"/>
                                        </p:tgtEl>
                                        <p:attrNameLst>
                                          <p:attrName>style.visibility</p:attrName>
                                        </p:attrNameLst>
                                      </p:cBhvr>
                                      <p:to>
                                        <p:strVal val="visible"/>
                                      </p:to>
                                    </p:set>
                                    <p:animEffect transition="in" filter="wipe(right)">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Lst>
  </p:timing>
</p:sld>
</file>

<file path=ppt/slides/slide1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74754" name="Object 3"/>
          <p:cNvGraphicFramePr>
            <a:graphicFrameLocks noGrp="1"/>
          </p:cNvGraphicFramePr>
          <p:nvPr>
            <p:ph idx="4294967295"/>
            <p:extLst>
              <p:ext uri="{D42A27DB-BD31-4B8C-83A1-F6EECF244321}">
                <p14:modId xmlns:p14="http://schemas.microsoft.com/office/powerpoint/2010/main" val="4100335723"/>
              </p:ext>
            </p:extLst>
          </p:nvPr>
        </p:nvGraphicFramePr>
        <p:xfrm>
          <a:off x="103236" y="1397000"/>
          <a:ext cx="8775700" cy="4087813"/>
        </p:xfrm>
        <a:graphic>
          <a:graphicData uri="http://schemas.openxmlformats.org/presentationml/2006/ole">
            <mc:AlternateContent xmlns:mc="http://schemas.openxmlformats.org/markup-compatibility/2006">
              <mc:Choice xmlns:v="urn:schemas-microsoft-com:vml" Requires="v">
                <p:oleObj spid="_x0000_s27996341" name="Chart" r:id="rId4" imgW="8581836" imgH="4114689" progId="MSGraph.Chart.8">
                  <p:embed followColorScheme="full"/>
                </p:oleObj>
              </mc:Choice>
              <mc:Fallback>
                <p:oleObj name="Chart" r:id="rId4" imgW="8581836" imgH="4114689" progId="MSGraph.Chart.8">
                  <p:embed followColorScheme="full"/>
                  <p:pic>
                    <p:nvPicPr>
                      <p:cNvPr id="0" name=""/>
                      <p:cNvPicPr preferRelativeResize="0">
                        <a:picLocks noChangeArrowheads="1"/>
                      </p:cNvPicPr>
                      <p:nvPr/>
                    </p:nvPicPr>
                    <p:blipFill>
                      <a:blip r:embed="rId5"/>
                      <a:srcRect/>
                      <a:stretch>
                        <a:fillRect/>
                      </a:stretch>
                    </p:blipFill>
                    <p:spPr bwMode="gray">
                      <a:xfrm>
                        <a:off x="103236" y="1397000"/>
                        <a:ext cx="8775700" cy="40878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Rectangle 2"/>
          <p:cNvSpPr txBox="1">
            <a:spLocks noChangeArrowheads="1"/>
          </p:cNvSpPr>
          <p:nvPr/>
        </p:nvSpPr>
        <p:spPr bwMode="black">
          <a:xfrm>
            <a:off x="342900" y="0"/>
            <a:ext cx="7400925" cy="860425"/>
          </a:xfrm>
          <a:prstGeom prst="rect">
            <a:avLst/>
          </a:prstGeom>
          <a:noFill/>
          <a:ln w="9525">
            <a:noFill/>
            <a:miter lim="800000"/>
            <a:headEnd/>
            <a:tailEnd/>
          </a:ln>
        </p:spPr>
        <p:txBody>
          <a:bodyPr lIns="45720" rIns="45720" anchor="ctr"/>
          <a:lstStyle/>
          <a:p>
            <a:pPr defTabSz="114300" eaLnBrk="0" hangingPunct="0">
              <a:lnSpc>
                <a:spcPct val="90000"/>
              </a:lnSpc>
              <a:defRPr/>
            </a:pPr>
            <a:r>
              <a:rPr lang="en-US" sz="3000" b="1" kern="0" dirty="0" smtClean="0">
                <a:solidFill>
                  <a:srgbClr val="225A7A"/>
                </a:solidFill>
                <a:ea typeface="+mj-ea"/>
                <a:cs typeface="+mj-cs"/>
              </a:rPr>
              <a:t>ISM Manufacturing Index</a:t>
            </a:r>
          </a:p>
          <a:p>
            <a:pPr defTabSz="114300" eaLnBrk="0" hangingPunct="0">
              <a:lnSpc>
                <a:spcPct val="90000"/>
              </a:lnSpc>
              <a:defRPr/>
            </a:pPr>
            <a:r>
              <a:rPr lang="en-US" sz="3000" b="1" i="1" kern="0" dirty="0" smtClean="0">
                <a:solidFill>
                  <a:srgbClr val="225A7A"/>
                </a:solidFill>
                <a:ea typeface="+mj-ea"/>
                <a:cs typeface="+mj-cs"/>
              </a:rPr>
              <a:t>(Values &gt; 50 Indicate Expansion)</a:t>
            </a:r>
            <a:endParaRPr lang="en-US" sz="3000" b="1" i="1" kern="0" dirty="0">
              <a:solidFill>
                <a:srgbClr val="225A7A"/>
              </a:solidFill>
              <a:ea typeface="+mj-ea"/>
              <a:cs typeface="+mj-cs"/>
            </a:endParaRPr>
          </a:p>
        </p:txBody>
      </p:sp>
      <p:sp>
        <p:nvSpPr>
          <p:cNvPr id="74756" name="Rectangle 8"/>
          <p:cNvSpPr>
            <a:spLocks noChangeArrowheads="1"/>
          </p:cNvSpPr>
          <p:nvPr/>
        </p:nvSpPr>
        <p:spPr bwMode="black">
          <a:xfrm>
            <a:off x="347663" y="1200150"/>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January </a:t>
            </a:r>
            <a:r>
              <a:rPr lang="en-US" sz="1600" b="1" dirty="0" smtClean="0">
                <a:solidFill>
                  <a:srgbClr val="225A7A"/>
                </a:solidFill>
              </a:rPr>
              <a:t>2010 </a:t>
            </a:r>
            <a:r>
              <a:rPr lang="en-US" sz="1600" b="1" dirty="0">
                <a:solidFill>
                  <a:srgbClr val="225A7A"/>
                </a:solidFill>
              </a:rPr>
              <a:t>through </a:t>
            </a:r>
            <a:r>
              <a:rPr lang="en-US" sz="1600" b="1" dirty="0" smtClean="0">
                <a:solidFill>
                  <a:srgbClr val="225A7A"/>
                </a:solidFill>
              </a:rPr>
              <a:t>February 2015</a:t>
            </a:r>
            <a:endParaRPr lang="en-US" sz="1600" b="1" dirty="0">
              <a:solidFill>
                <a:srgbClr val="225A7A"/>
              </a:solidFill>
            </a:endParaRPr>
          </a:p>
        </p:txBody>
      </p:sp>
      <p:sp>
        <p:nvSpPr>
          <p:cNvPr id="10" name="Rectangle 7"/>
          <p:cNvSpPr>
            <a:spLocks noChangeArrowheads="1"/>
          </p:cNvSpPr>
          <p:nvPr/>
        </p:nvSpPr>
        <p:spPr bwMode="blackWhite">
          <a:xfrm>
            <a:off x="545691" y="5562600"/>
            <a:ext cx="8065198" cy="89217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The manufacturing sector expanded for 60 of the 62 months from Jan. 2010 through Feb. 2015.  Pace of recovery has been uneven due to economic turbulence in the U.S., Europe and China.</a:t>
            </a:r>
            <a:endParaRPr lang="en-US" b="1" dirty="0">
              <a:solidFill>
                <a:srgbClr val="FFFFFF"/>
              </a:solidFill>
            </a:endParaRPr>
          </a:p>
        </p:txBody>
      </p:sp>
      <p:sp>
        <p:nvSpPr>
          <p:cNvPr id="74758" name="Rectangle 6"/>
          <p:cNvSpPr>
            <a:spLocks noChangeArrowheads="1"/>
          </p:cNvSpPr>
          <p:nvPr/>
        </p:nvSpPr>
        <p:spPr bwMode="auto">
          <a:xfrm>
            <a:off x="-201613" y="6615303"/>
            <a:ext cx="8727048" cy="282385"/>
          </a:xfrm>
          <a:prstGeom prst="rect">
            <a:avLst/>
          </a:prstGeom>
          <a:noFill/>
          <a:ln w="9525">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 </a:t>
            </a:r>
            <a:r>
              <a:rPr lang="en-US" sz="1100" dirty="0" smtClean="0"/>
              <a:t>Institute for Supply Management at </a:t>
            </a:r>
            <a:r>
              <a:rPr lang="en-US" sz="1100" dirty="0" smtClean="0">
                <a:hlinkClick r:id="rId6"/>
              </a:rPr>
              <a:t>http://www.ism.ws/ismreport/mfgrob.cfm</a:t>
            </a:r>
            <a:r>
              <a:rPr lang="en-US" sz="1100" dirty="0" smtClean="0"/>
              <a:t>; </a:t>
            </a:r>
            <a:r>
              <a:rPr lang="en-US" sz="1100" dirty="0"/>
              <a:t>Insurance Information </a:t>
            </a:r>
            <a:r>
              <a:rPr lang="en-US" sz="1100" dirty="0" smtClean="0"/>
              <a:t>Institute.</a:t>
            </a:r>
            <a:endParaRPr lang="en-US" sz="1100" dirty="0"/>
          </a:p>
        </p:txBody>
      </p:sp>
      <p:sp>
        <p:nvSpPr>
          <p:cNvPr id="12" name="AutoShape 5"/>
          <p:cNvSpPr>
            <a:spLocks noChangeArrowheads="1"/>
          </p:cNvSpPr>
          <p:nvPr/>
        </p:nvSpPr>
        <p:spPr bwMode="blackWhite">
          <a:xfrm>
            <a:off x="3881337" y="3861729"/>
            <a:ext cx="3064654" cy="757084"/>
          </a:xfrm>
          <a:prstGeom prst="wedgeRectCallout">
            <a:avLst>
              <a:gd name="adj1" fmla="val 94868"/>
              <a:gd name="adj2" fmla="val -111603"/>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Manufacturing continued to expand throughout 2014</a:t>
            </a:r>
            <a:endParaRPr lang="en-US" sz="1600" b="1" dirty="0">
              <a:solidFill>
                <a:schemeClr val="bg1"/>
              </a:solidFill>
            </a:endParaRPr>
          </a:p>
        </p:txBody>
      </p:sp>
      <p:sp>
        <p:nvSpPr>
          <p:cNvPr id="9" name="Date Placeholder 8"/>
          <p:cNvSpPr>
            <a:spLocks noGrp="1"/>
          </p:cNvSpPr>
          <p:nvPr>
            <p:ph type="dt" sz="half" idx="10"/>
          </p:nvPr>
        </p:nvSpPr>
        <p:spPr/>
        <p:txBody>
          <a:bodyPr/>
          <a:lstStyle/>
          <a:p>
            <a:pPr>
              <a:defRPr/>
            </a:pPr>
            <a:r>
              <a:rPr lang="en-US" smtClean="0"/>
              <a:t>12/01/09 - 9pm</a:t>
            </a:r>
            <a:endParaRPr lang="en-US"/>
          </a:p>
        </p:txBody>
      </p:sp>
      <p:sp>
        <p:nvSpPr>
          <p:cNvPr id="11" name="Slide Number Placeholder 10"/>
          <p:cNvSpPr>
            <a:spLocks noGrp="1"/>
          </p:cNvSpPr>
          <p:nvPr>
            <p:ph type="sldNum" sz="quarter" idx="12"/>
          </p:nvPr>
        </p:nvSpPr>
        <p:spPr/>
        <p:txBody>
          <a:bodyPr/>
          <a:lstStyle/>
          <a:p>
            <a:pPr>
              <a:defRPr/>
            </a:pPr>
            <a:fld id="{103D1549-189B-430A-BC2E-B6FA9183E25C}" type="slidenum">
              <a:rPr lang="en-US" smtClean="0"/>
              <a:pPr>
                <a:defRPr/>
              </a:pPr>
              <a:t>143</a:t>
            </a:fld>
            <a:endParaRPr lang="en-US"/>
          </a:p>
        </p:txBody>
      </p:sp>
    </p:spTree>
    <p:extLst>
      <p:ext uri="{BB962C8B-B14F-4D97-AF65-F5344CB8AC3E}">
        <p14:creationId xmlns:p14="http://schemas.microsoft.com/office/powerpoint/2010/main" val="167213385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childTnLst>
                                </p:cTn>
                              </p:par>
                            </p:childTnLst>
                          </p:cTn>
                        </p:par>
                        <p:par>
                          <p:cTn id="9" fill="hold">
                            <p:stCondLst>
                              <p:cond delay="1000"/>
                            </p:stCondLst>
                            <p:childTnLst>
                              <p:par>
                                <p:cTn id="10" presetID="22" presetClass="entr" presetSubtype="2" fill="hold" grpId="0" nodeType="after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right)">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Lst>
  </p:timing>
</p:sld>
</file>

<file path=ppt/slides/slide1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4" name="Chart 3"/>
          <p:cNvGraphicFramePr/>
          <p:nvPr>
            <p:extLst/>
          </p:nvPr>
        </p:nvGraphicFramePr>
        <p:xfrm>
          <a:off x="447675" y="1397000"/>
          <a:ext cx="8382000" cy="4064000"/>
        </p:xfrm>
        <a:graphic>
          <a:graphicData uri="http://schemas.openxmlformats.org/drawingml/2006/chart">
            <c:chart xmlns:c="http://schemas.openxmlformats.org/drawingml/2006/chart" xmlns:r="http://schemas.openxmlformats.org/officeDocument/2006/relationships" r:id="rId3"/>
          </a:graphicData>
        </a:graphic>
      </p:graphicFrame>
      <p:sp>
        <p:nvSpPr>
          <p:cNvPr id="8195"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fontAlgn="base" hangingPunct="0">
              <a:lnSpc>
                <a:spcPct val="85000"/>
              </a:lnSpc>
              <a:spcBef>
                <a:spcPct val="20000"/>
              </a:spcBef>
              <a:spcAft>
                <a:spcPct val="0"/>
              </a:spcAft>
            </a:pPr>
            <a:r>
              <a:rPr lang="en-US" sz="900">
                <a:solidFill>
                  <a:srgbClr val="FFFFFF"/>
                </a:solidFill>
                <a:latin typeface="Arial" charset="0"/>
                <a:cs typeface="Arial" charset="0"/>
              </a:rPr>
              <a:t>12/01/09 - 9pm</a:t>
            </a:r>
          </a:p>
        </p:txBody>
      </p:sp>
      <p:sp>
        <p:nvSpPr>
          <p:cNvPr id="8196"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fontAlgn="base" hangingPunct="0">
              <a:lnSpc>
                <a:spcPct val="85000"/>
              </a:lnSpc>
              <a:spcBef>
                <a:spcPct val="20000"/>
              </a:spcBef>
              <a:spcAft>
                <a:spcPct val="0"/>
              </a:spcAft>
            </a:pPr>
            <a:r>
              <a:rPr lang="en-US" sz="900">
                <a:solidFill>
                  <a:srgbClr val="FFFFFF"/>
                </a:solidFill>
                <a:latin typeface="Arial" charset="0"/>
                <a:cs typeface="Arial" charset="0"/>
              </a:rPr>
              <a:t>eSlide – P6466 – The Financial Crisis and the Future of the P/C</a:t>
            </a:r>
          </a:p>
        </p:txBody>
      </p:sp>
      <p:sp>
        <p:nvSpPr>
          <p:cNvPr id="8197"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fontAlgn="base" hangingPunct="0">
              <a:lnSpc>
                <a:spcPct val="85000"/>
              </a:lnSpc>
              <a:spcBef>
                <a:spcPct val="20000"/>
              </a:spcBef>
              <a:spcAft>
                <a:spcPct val="0"/>
              </a:spcAft>
            </a:pPr>
            <a:fld id="{E524E1F3-4F6E-4FA8-9113-C51FC343ED7E}" type="slidenum">
              <a:rPr lang="en-US" sz="900">
                <a:solidFill>
                  <a:srgbClr val="000000"/>
                </a:solidFill>
                <a:latin typeface="Arial" charset="0"/>
                <a:cs typeface="Arial" charset="0"/>
              </a:rPr>
              <a:pPr algn="r" eaLnBrk="0" fontAlgn="base" hangingPunct="0">
                <a:lnSpc>
                  <a:spcPct val="85000"/>
                </a:lnSpc>
                <a:spcBef>
                  <a:spcPct val="20000"/>
                </a:spcBef>
                <a:spcAft>
                  <a:spcPct val="0"/>
                </a:spcAft>
              </a:pPr>
              <a:t>144</a:t>
            </a:fld>
            <a:endParaRPr lang="en-US" sz="900">
              <a:solidFill>
                <a:srgbClr val="000000"/>
              </a:solidFill>
              <a:latin typeface="Arial" charset="0"/>
              <a:cs typeface="Arial" charset="0"/>
            </a:endParaRPr>
          </a:p>
        </p:txBody>
      </p:sp>
      <p:sp>
        <p:nvSpPr>
          <p:cNvPr id="8198" name="Rectangle 7"/>
          <p:cNvSpPr>
            <a:spLocks noGrp="1" noChangeArrowheads="1"/>
          </p:cNvSpPr>
          <p:nvPr>
            <p:ph type="title" idx="4294967295"/>
          </p:nvPr>
        </p:nvSpPr>
        <p:spPr>
          <a:xfrm>
            <a:off x="565150" y="147638"/>
            <a:ext cx="7332854" cy="860425"/>
          </a:xfrm>
        </p:spPr>
        <p:txBody>
          <a:bodyPr/>
          <a:lstStyle/>
          <a:p>
            <a:r>
              <a:rPr lang="en-US" sz="2800" dirty="0" smtClean="0"/>
              <a:t>Index of Total Industrial Production:*</a:t>
            </a:r>
            <a:br>
              <a:rPr lang="en-US" sz="2800" dirty="0" smtClean="0"/>
            </a:br>
            <a:r>
              <a:rPr lang="en-US" sz="2800" dirty="0" smtClean="0"/>
              <a:t>A Near Peak as of December 2014</a:t>
            </a:r>
          </a:p>
        </p:txBody>
      </p:sp>
      <p:sp>
        <p:nvSpPr>
          <p:cNvPr id="8199" name="Text Box 5"/>
          <p:cNvSpPr txBox="1">
            <a:spLocks noChangeArrowheads="1"/>
          </p:cNvSpPr>
          <p:nvPr/>
        </p:nvSpPr>
        <p:spPr bwMode="auto">
          <a:xfrm>
            <a:off x="0" y="6284913"/>
            <a:ext cx="8724900" cy="612775"/>
          </a:xfrm>
          <a:prstGeom prst="rect">
            <a:avLst/>
          </a:prstGeom>
          <a:noFill/>
          <a:ln w="9525" algn="ctr">
            <a:noFill/>
            <a:miter lim="800000"/>
            <a:headEnd/>
            <a:tailEnd/>
          </a:ln>
        </p:spPr>
        <p:txBody>
          <a:bodyPr lIns="365760" tIns="0" rIns="0" bIns="137160" anchor="b">
            <a:spAutoFit/>
          </a:bodyPr>
          <a:lstStyle/>
          <a:p>
            <a:pPr eaLnBrk="0" fontAlgn="base" hangingPunct="0">
              <a:lnSpc>
                <a:spcPct val="85000"/>
              </a:lnSpc>
              <a:spcBef>
                <a:spcPct val="25000"/>
              </a:spcBef>
              <a:spcAft>
                <a:spcPct val="0"/>
              </a:spcAft>
              <a:buClr>
                <a:srgbClr val="FF6801"/>
              </a:buClr>
              <a:buFont typeface="Wingdings" pitchFamily="2" charset="2"/>
              <a:buNone/>
            </a:pPr>
            <a:r>
              <a:rPr lang="en-US" sz="1100" dirty="0">
                <a:solidFill>
                  <a:srgbClr val="000000"/>
                </a:solidFill>
                <a:latin typeface="Arial" charset="0"/>
                <a:cs typeface="Arial" charset="0"/>
              </a:rPr>
              <a:t>*Monthly, seasonally adjusted, through </a:t>
            </a:r>
            <a:r>
              <a:rPr lang="en-US" sz="1100" dirty="0" smtClean="0">
                <a:solidFill>
                  <a:srgbClr val="000000"/>
                </a:solidFill>
                <a:latin typeface="Arial" charset="0"/>
                <a:cs typeface="Arial" charset="0"/>
              </a:rPr>
              <a:t>December 2014 </a:t>
            </a:r>
            <a:r>
              <a:rPr lang="en-US" sz="1100" dirty="0">
                <a:solidFill>
                  <a:srgbClr val="000000"/>
                </a:solidFill>
                <a:latin typeface="Arial" charset="0"/>
                <a:cs typeface="Arial" charset="0"/>
              </a:rPr>
              <a:t>(which is preliminary). Index based on year 2007 = 100</a:t>
            </a:r>
          </a:p>
          <a:p>
            <a:pPr eaLnBrk="0" fontAlgn="base" hangingPunct="0">
              <a:lnSpc>
                <a:spcPct val="85000"/>
              </a:lnSpc>
              <a:spcBef>
                <a:spcPct val="25000"/>
              </a:spcBef>
              <a:spcAft>
                <a:spcPct val="0"/>
              </a:spcAft>
              <a:buClr>
                <a:srgbClr val="FF6801"/>
              </a:buClr>
              <a:buFont typeface="Wingdings" pitchFamily="2" charset="2"/>
              <a:buNone/>
            </a:pPr>
            <a:r>
              <a:rPr lang="en-US" sz="1100" dirty="0">
                <a:solidFill>
                  <a:srgbClr val="000000"/>
                </a:solidFill>
                <a:latin typeface="Arial" charset="0"/>
                <a:cs typeface="Arial" charset="0"/>
              </a:rPr>
              <a:t>Sources: Federal Reserve Board at </a:t>
            </a:r>
            <a:r>
              <a:rPr lang="en-US" sz="1100" dirty="0">
                <a:solidFill>
                  <a:srgbClr val="000000"/>
                </a:solidFill>
                <a:latin typeface="Arial" charset="0"/>
                <a:cs typeface="Arial" charset="0"/>
                <a:hlinkClick r:id="rId4"/>
              </a:rPr>
              <a:t>http://www.federalreserve.gov/releases/g17/ipdisk/ip_sa.txt</a:t>
            </a:r>
            <a:r>
              <a:rPr lang="en-US" sz="1100" dirty="0">
                <a:solidFill>
                  <a:srgbClr val="000000"/>
                </a:solidFill>
                <a:latin typeface="Arial" charset="0"/>
                <a:cs typeface="Arial" charset="0"/>
              </a:rPr>
              <a:t> .  </a:t>
            </a:r>
            <a:br>
              <a:rPr lang="en-US" sz="1100" dirty="0">
                <a:solidFill>
                  <a:srgbClr val="000000"/>
                </a:solidFill>
                <a:latin typeface="Arial" charset="0"/>
                <a:cs typeface="Arial" charset="0"/>
              </a:rPr>
            </a:br>
            <a:r>
              <a:rPr lang="en-US" sz="1100" dirty="0">
                <a:solidFill>
                  <a:srgbClr val="000000"/>
                </a:solidFill>
                <a:latin typeface="Arial" charset="0"/>
                <a:cs typeface="Arial" charset="0"/>
              </a:rPr>
              <a:t>National Bureau of Economic Research (recession dates); Insurance Information </a:t>
            </a:r>
            <a:r>
              <a:rPr lang="en-US" sz="1100" dirty="0" smtClean="0">
                <a:solidFill>
                  <a:srgbClr val="000000"/>
                </a:solidFill>
                <a:latin typeface="Arial" charset="0"/>
                <a:cs typeface="Arial" charset="0"/>
              </a:rPr>
              <a:t>Institute.</a:t>
            </a:r>
            <a:endParaRPr lang="en-US" sz="1100" dirty="0">
              <a:solidFill>
                <a:srgbClr val="000000"/>
              </a:solidFill>
              <a:latin typeface="Arial" charset="0"/>
              <a:cs typeface="Arial" charset="0"/>
            </a:endParaRPr>
          </a:p>
        </p:txBody>
      </p:sp>
      <p:sp>
        <p:nvSpPr>
          <p:cNvPr id="9" name="AutoShape 38"/>
          <p:cNvSpPr>
            <a:spLocks noChangeArrowheads="1"/>
          </p:cNvSpPr>
          <p:nvPr/>
        </p:nvSpPr>
        <p:spPr bwMode="blackWhite">
          <a:xfrm>
            <a:off x="4973933" y="3370263"/>
            <a:ext cx="1754305" cy="1052512"/>
          </a:xfrm>
          <a:prstGeom prst="wedgeRectCallout">
            <a:avLst>
              <a:gd name="adj1" fmla="val 32273"/>
              <a:gd name="adj2" fmla="val -166801"/>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a:solidFill>
                  <a:srgbClr val="FFFFFF"/>
                </a:solidFill>
                <a:latin typeface="Arial" charset="0"/>
                <a:cs typeface="Arial" charset="0"/>
              </a:rPr>
              <a:t>Peak at 100.82 in December 2007 (officially  the 1</a:t>
            </a:r>
            <a:r>
              <a:rPr lang="en-US" sz="1400" b="1" baseline="30000">
                <a:solidFill>
                  <a:srgbClr val="FFFFFF"/>
                </a:solidFill>
                <a:latin typeface="Arial" charset="0"/>
                <a:cs typeface="Arial" charset="0"/>
              </a:rPr>
              <a:t>st</a:t>
            </a:r>
            <a:r>
              <a:rPr lang="en-US" sz="1400" b="1">
                <a:solidFill>
                  <a:srgbClr val="FFFFFF"/>
                </a:solidFill>
                <a:latin typeface="Arial" charset="0"/>
                <a:cs typeface="Arial" charset="0"/>
              </a:rPr>
              <a:t> month of the Great Recession)</a:t>
            </a:r>
          </a:p>
        </p:txBody>
      </p:sp>
      <p:sp>
        <p:nvSpPr>
          <p:cNvPr id="8201" name="Rectangle 4"/>
          <p:cNvSpPr>
            <a:spLocks noChangeArrowheads="1"/>
          </p:cNvSpPr>
          <p:nvPr/>
        </p:nvSpPr>
        <p:spPr bwMode="blackWhite">
          <a:xfrm>
            <a:off x="357188" y="5516563"/>
            <a:ext cx="8472487" cy="722312"/>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600" b="1" dirty="0">
                <a:solidFill>
                  <a:srgbClr val="FFFFFF"/>
                </a:solidFill>
                <a:latin typeface="Arial" charset="0"/>
                <a:cs typeface="Arial" charset="0"/>
              </a:rPr>
              <a:t>Insurance exposures for industrial production will continue growing in </a:t>
            </a:r>
            <a:r>
              <a:rPr lang="en-US" sz="1600" b="1" dirty="0" smtClean="0">
                <a:solidFill>
                  <a:srgbClr val="FFFFFF"/>
                </a:solidFill>
                <a:latin typeface="Arial" charset="0"/>
                <a:cs typeface="Arial" charset="0"/>
              </a:rPr>
              <a:t>2015, </a:t>
            </a:r>
            <a:r>
              <a:rPr lang="en-US" sz="1600" b="1" dirty="0">
                <a:solidFill>
                  <a:srgbClr val="FFFFFF"/>
                </a:solidFill>
                <a:latin typeface="Arial" charset="0"/>
                <a:cs typeface="Arial" charset="0"/>
              </a:rPr>
              <a:t>and commercial insurance premium volume with them. </a:t>
            </a:r>
            <a:r>
              <a:rPr lang="en-US" sz="1600" b="1" dirty="0" smtClean="0">
                <a:solidFill>
                  <a:srgbClr val="FFFFFF"/>
                </a:solidFill>
                <a:latin typeface="Arial" charset="0"/>
                <a:cs typeface="Arial" charset="0"/>
              </a:rPr>
              <a:t>Y-o-Y </a:t>
            </a:r>
            <a:r>
              <a:rPr lang="en-US" sz="1600" b="1" dirty="0">
                <a:solidFill>
                  <a:srgbClr val="FFFFFF"/>
                </a:solidFill>
                <a:latin typeface="Arial" charset="0"/>
                <a:cs typeface="Arial" charset="0"/>
              </a:rPr>
              <a:t>growth to </a:t>
            </a:r>
            <a:r>
              <a:rPr lang="en-US" sz="1600" b="1" dirty="0" smtClean="0">
                <a:solidFill>
                  <a:srgbClr val="FFFFFF"/>
                </a:solidFill>
                <a:latin typeface="Arial" charset="0"/>
                <a:cs typeface="Arial" charset="0"/>
              </a:rPr>
              <a:t>December 2014 </a:t>
            </a:r>
            <a:r>
              <a:rPr lang="en-US" sz="1600" b="1" dirty="0">
                <a:solidFill>
                  <a:srgbClr val="FFFFFF"/>
                </a:solidFill>
                <a:latin typeface="Arial" charset="0"/>
                <a:cs typeface="Arial" charset="0"/>
              </a:rPr>
              <a:t>was </a:t>
            </a:r>
            <a:r>
              <a:rPr lang="en-US" sz="1600" b="1" dirty="0" smtClean="0">
                <a:solidFill>
                  <a:srgbClr val="FFFFFF"/>
                </a:solidFill>
                <a:latin typeface="Arial" charset="0"/>
                <a:cs typeface="Arial" charset="0"/>
              </a:rPr>
              <a:t>4.6%. </a:t>
            </a:r>
            <a:r>
              <a:rPr lang="en-US" sz="1600" b="1" dirty="0">
                <a:solidFill>
                  <a:srgbClr val="FFFFFF"/>
                </a:solidFill>
                <a:latin typeface="Arial" charset="0"/>
                <a:cs typeface="Arial" charset="0"/>
              </a:rPr>
              <a:t>Both production and premium volume growth for </a:t>
            </a:r>
            <a:r>
              <a:rPr lang="en-US" sz="1600" b="1" dirty="0" smtClean="0">
                <a:solidFill>
                  <a:srgbClr val="FFFFFF"/>
                </a:solidFill>
                <a:latin typeface="Arial" charset="0"/>
                <a:cs typeface="Arial" charset="0"/>
              </a:rPr>
              <a:t>2015 </a:t>
            </a:r>
            <a:r>
              <a:rPr lang="en-US" sz="1600" b="1" dirty="0">
                <a:solidFill>
                  <a:srgbClr val="FFFFFF"/>
                </a:solidFill>
                <a:latin typeface="Arial" charset="0"/>
                <a:cs typeface="Arial" charset="0"/>
              </a:rPr>
              <a:t>should exceed this.</a:t>
            </a:r>
          </a:p>
        </p:txBody>
      </p:sp>
      <p:sp>
        <p:nvSpPr>
          <p:cNvPr id="12" name="Date Placeholder 11"/>
          <p:cNvSpPr>
            <a:spLocks noGrp="1"/>
          </p:cNvSpPr>
          <p:nvPr>
            <p:ph type="dt" sz="quarter" idx="10"/>
          </p:nvPr>
        </p:nvSpPr>
        <p:spPr/>
        <p:txBody>
          <a:bodyPr/>
          <a:lstStyle/>
          <a:p>
            <a:pPr>
              <a:defRPr/>
            </a:pPr>
            <a:r>
              <a:rPr lang="en-US">
                <a:solidFill>
                  <a:srgbClr val="FFFFFF"/>
                </a:solidFill>
              </a:rPr>
              <a:t>12/01/09 - 9pm</a:t>
            </a:r>
          </a:p>
        </p:txBody>
      </p:sp>
      <p:sp>
        <p:nvSpPr>
          <p:cNvPr id="13" name="Slide Number Placeholder 12"/>
          <p:cNvSpPr>
            <a:spLocks noGrp="1"/>
          </p:cNvSpPr>
          <p:nvPr>
            <p:ph type="sldNum" sz="quarter" idx="12"/>
          </p:nvPr>
        </p:nvSpPr>
        <p:spPr/>
        <p:txBody>
          <a:bodyPr/>
          <a:lstStyle/>
          <a:p>
            <a:pPr>
              <a:defRPr/>
            </a:pPr>
            <a:fld id="{2842E5D0-DDC1-427B-9B51-3D78018024B9}" type="slidenum">
              <a:rPr lang="en-US" smtClean="0">
                <a:solidFill>
                  <a:srgbClr val="000000"/>
                </a:solidFill>
              </a:rPr>
              <a:pPr>
                <a:defRPr/>
              </a:pPr>
              <a:t>144</a:t>
            </a:fld>
            <a:endParaRPr lang="en-US">
              <a:solidFill>
                <a:srgbClr val="000000"/>
              </a:solidFill>
            </a:endParaRPr>
          </a:p>
        </p:txBody>
      </p:sp>
      <p:sp>
        <p:nvSpPr>
          <p:cNvPr id="15" name="AutoShape 38"/>
          <p:cNvSpPr>
            <a:spLocks noChangeArrowheads="1"/>
          </p:cNvSpPr>
          <p:nvPr/>
        </p:nvSpPr>
        <p:spPr bwMode="blackWhite">
          <a:xfrm>
            <a:off x="7281862" y="3134519"/>
            <a:ext cx="1543050" cy="762000"/>
          </a:xfrm>
          <a:prstGeom prst="wedgeRectCallout">
            <a:avLst>
              <a:gd name="adj1" fmla="val 31529"/>
              <a:gd name="adj2" fmla="val -197182"/>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dirty="0" smtClean="0">
                <a:solidFill>
                  <a:srgbClr val="FFFFFF"/>
                </a:solidFill>
                <a:latin typeface="Arial" charset="0"/>
                <a:cs typeface="Arial" charset="0"/>
              </a:rPr>
              <a:t>December 2014 Index </a:t>
            </a:r>
            <a:r>
              <a:rPr lang="en-US" sz="1400" b="1" dirty="0">
                <a:solidFill>
                  <a:srgbClr val="FFFFFF"/>
                </a:solidFill>
                <a:latin typeface="Arial" charset="0"/>
                <a:cs typeface="Arial" charset="0"/>
              </a:rPr>
              <a:t>at </a:t>
            </a:r>
            <a:r>
              <a:rPr lang="en-US" sz="1400" b="1" dirty="0" smtClean="0">
                <a:solidFill>
                  <a:srgbClr val="FFFFFF"/>
                </a:solidFill>
                <a:latin typeface="Arial" charset="0"/>
                <a:cs typeface="Arial" charset="0"/>
              </a:rPr>
              <a:t>106.5</a:t>
            </a:r>
            <a:endParaRPr lang="en-US" sz="1400" b="1" dirty="0">
              <a:solidFill>
                <a:srgbClr val="FFFFFF"/>
              </a:solidFill>
              <a:latin typeface="Arial" charset="0"/>
              <a:cs typeface="Arial" charset="0"/>
            </a:endParaRPr>
          </a:p>
        </p:txBody>
      </p:sp>
      <p:sp>
        <p:nvSpPr>
          <p:cNvPr id="16" name="AutoShape 7"/>
          <p:cNvSpPr>
            <a:spLocks noChangeArrowheads="1"/>
          </p:cNvSpPr>
          <p:nvPr/>
        </p:nvSpPr>
        <p:spPr bwMode="blackWhite">
          <a:xfrm>
            <a:off x="1230999" y="1323801"/>
            <a:ext cx="2102226" cy="1058587"/>
          </a:xfrm>
          <a:prstGeom prst="wedgeRectCallout">
            <a:avLst>
              <a:gd name="adj1" fmla="val -48653"/>
              <a:gd name="adj2" fmla="val 18811"/>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smtClean="0">
                <a:solidFill>
                  <a:srgbClr val="FFFFFF"/>
                </a:solidFill>
                <a:latin typeface="Arial" charset="0"/>
                <a:cs typeface="Arial" charset="0"/>
              </a:rPr>
              <a:t>Many economists expect business investment to rise in 2015</a:t>
            </a:r>
            <a:endParaRPr lang="en-US" b="1" dirty="0">
              <a:solidFill>
                <a:srgbClr val="FFFFFF"/>
              </a:solidFill>
              <a:latin typeface="Arial" charset="0"/>
              <a:cs typeface="Arial" charset="0"/>
            </a:endParaRPr>
          </a:p>
        </p:txBody>
      </p:sp>
    </p:spTree>
    <p:extLst>
      <p:ext uri="{BB962C8B-B14F-4D97-AF65-F5344CB8AC3E}">
        <p14:creationId xmlns:p14="http://schemas.microsoft.com/office/powerpoint/2010/main" val="39223414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1000"/>
                            </p:stCondLst>
                            <p:childTnLst>
                              <p:par>
                                <p:cTn id="9" presetID="22" presetClass="entr" presetSubtype="8" fill="hold" grpId="0" nodeType="afterEffect">
                                  <p:stCondLst>
                                    <p:cond delay="50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500"/>
                                        <p:tgtEl>
                                          <p:spTgt spid="15"/>
                                        </p:tgtEl>
                                      </p:cBhvr>
                                    </p:animEffect>
                                  </p:childTnLst>
                                </p:cTn>
                              </p:par>
                            </p:childTnLst>
                          </p:cTn>
                        </p:par>
                        <p:par>
                          <p:cTn id="12" fill="hold">
                            <p:stCondLst>
                              <p:cond delay="2000"/>
                            </p:stCondLst>
                            <p:childTnLst>
                              <p:par>
                                <p:cTn id="13" presetID="22" presetClass="entr" presetSubtype="4" fill="hold" grpId="0" nodeType="afterEffect">
                                  <p:stCondLst>
                                    <p:cond delay="700"/>
                                  </p:stCondLst>
                                  <p:childTnLst>
                                    <p:set>
                                      <p:cBhvr>
                                        <p:cTn id="14" dur="1" fill="hold">
                                          <p:stCondLst>
                                            <p:cond delay="0"/>
                                          </p:stCondLst>
                                        </p:cTn>
                                        <p:tgtEl>
                                          <p:spTgt spid="16"/>
                                        </p:tgtEl>
                                        <p:attrNameLst>
                                          <p:attrName>style.visibility</p:attrName>
                                        </p:attrNameLst>
                                      </p:cBhvr>
                                      <p:to>
                                        <p:strVal val="visible"/>
                                      </p:to>
                                    </p:set>
                                    <p:animEffect transition="in" filter="wipe(down)">
                                      <p:cBhvr>
                                        <p:cTn id="1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5" grpId="0" animBg="1"/>
      <p:bldP spid="16" grpId="0" animBg="1"/>
    </p:bldLst>
  </p:timing>
</p:sld>
</file>

<file path=ppt/slides/slide145.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graphicFrame>
        <p:nvGraphicFramePr>
          <p:cNvPr id="6380546" name="Object 2"/>
          <p:cNvGraphicFramePr>
            <a:graphicFrameLocks noChangeAspect="1"/>
          </p:cNvGraphicFramePr>
          <p:nvPr>
            <p:extLst>
              <p:ext uri="{D42A27DB-BD31-4B8C-83A1-F6EECF244321}">
                <p14:modId xmlns:p14="http://schemas.microsoft.com/office/powerpoint/2010/main" val="3899542690"/>
              </p:ext>
            </p:extLst>
          </p:nvPr>
        </p:nvGraphicFramePr>
        <p:xfrm>
          <a:off x="202046" y="1457325"/>
          <a:ext cx="8839200" cy="5083175"/>
        </p:xfrm>
        <a:graphic>
          <a:graphicData uri="http://schemas.openxmlformats.org/presentationml/2006/ole">
            <mc:AlternateContent xmlns:mc="http://schemas.openxmlformats.org/markup-compatibility/2006">
              <mc:Choice xmlns:v="urn:schemas-microsoft-com:vml" Requires="v">
                <p:oleObj spid="_x0000_s27998388" name="Chart" r:id="rId5" imgW="8153255" imgH="5372177" progId="MSGraph.Chart.8">
                  <p:embed followColorScheme="full"/>
                </p:oleObj>
              </mc:Choice>
              <mc:Fallback>
                <p:oleObj name="Chart" r:id="rId5" imgW="8153255" imgH="5372177" progId="MSGraph.Chart.8">
                  <p:embed followColorScheme="full"/>
                  <p:pic>
                    <p:nvPicPr>
                      <p:cNvPr id="0" name=""/>
                      <p:cNvPicPr>
                        <a:picLocks noChangeAspect="1" noChangeArrowheads="1"/>
                      </p:cNvPicPr>
                      <p:nvPr/>
                    </p:nvPicPr>
                    <p:blipFill>
                      <a:blip r:embed="rId6"/>
                      <a:srcRect/>
                      <a:stretch>
                        <a:fillRect/>
                      </a:stretch>
                    </p:blipFill>
                    <p:spPr bwMode="auto">
                      <a:xfrm>
                        <a:off x="202046" y="1457325"/>
                        <a:ext cx="8839200" cy="5083175"/>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6380547" name="Rectangle 3"/>
          <p:cNvSpPr>
            <a:spLocks noGrp="1" noChangeArrowheads="1"/>
          </p:cNvSpPr>
          <p:nvPr>
            <p:ph type="title" idx="4294967295"/>
          </p:nvPr>
        </p:nvSpPr>
        <p:spPr>
          <a:xfrm>
            <a:off x="88900" y="203200"/>
            <a:ext cx="7615238" cy="685800"/>
          </a:xfrm>
        </p:spPr>
        <p:txBody>
          <a:bodyPr lIns="92075" tIns="46038" rIns="92075" bIns="46038" anchor="b"/>
          <a:lstStyle/>
          <a:p>
            <a:pPr>
              <a:lnSpc>
                <a:spcPct val="85000"/>
              </a:lnSpc>
            </a:pPr>
            <a:r>
              <a:rPr lang="en-US" smtClean="0"/>
              <a:t>Recovery in Capacity Utilization is a Positive Sign for Commercial Exposures</a:t>
            </a:r>
          </a:p>
        </p:txBody>
      </p:sp>
      <p:sp>
        <p:nvSpPr>
          <p:cNvPr id="6380548" name="Rectangle 4"/>
          <p:cNvSpPr>
            <a:spLocks noChangeArrowheads="1"/>
          </p:cNvSpPr>
          <p:nvPr/>
        </p:nvSpPr>
        <p:spPr bwMode="auto">
          <a:xfrm>
            <a:off x="406400" y="6400800"/>
            <a:ext cx="7721600" cy="260350"/>
          </a:xfrm>
          <a:prstGeom prst="rect">
            <a:avLst/>
          </a:prstGeom>
          <a:noFill/>
          <a:ln w="9525">
            <a:noFill/>
            <a:miter lim="800000"/>
            <a:headEnd/>
            <a:tailEnd/>
          </a:ln>
        </p:spPr>
        <p:txBody>
          <a:bodyPr lIns="92075" tIns="46038" rIns="92075" bIns="46038">
            <a:spAutoFit/>
          </a:bodyPr>
          <a:lstStyle/>
          <a:p>
            <a:pPr eaLnBrk="0" hangingPunct="0"/>
            <a:r>
              <a:rPr lang="en-US" sz="1100" dirty="0"/>
              <a:t>Source:  Federal Reserve Board statistical releases at  </a:t>
            </a:r>
            <a:r>
              <a:rPr lang="en-US" sz="1100" dirty="0">
                <a:hlinkClick r:id="rId7"/>
              </a:rPr>
              <a:t>http://www.federalreserve.gov/releases/g17/Current/default.htm</a:t>
            </a:r>
            <a:r>
              <a:rPr lang="en-US" sz="1100" dirty="0"/>
              <a:t>. </a:t>
            </a:r>
          </a:p>
        </p:txBody>
      </p:sp>
      <p:sp>
        <p:nvSpPr>
          <p:cNvPr id="69637" name="AutoShape 7"/>
          <p:cNvSpPr>
            <a:spLocks noChangeArrowheads="1"/>
          </p:cNvSpPr>
          <p:nvPr/>
        </p:nvSpPr>
        <p:spPr bwMode="auto">
          <a:xfrm>
            <a:off x="7315200" y="2514600"/>
            <a:ext cx="685800" cy="379413"/>
          </a:xfrm>
          <a:prstGeom prst="rightArrow">
            <a:avLst>
              <a:gd name="adj1" fmla="val 50000"/>
              <a:gd name="adj2" fmla="val 45188"/>
            </a:avLst>
          </a:prstGeom>
          <a:noFill/>
          <a:ln w="9525">
            <a:noFill/>
            <a:miter lim="800000"/>
            <a:headEnd/>
            <a:tailEnd/>
          </a:ln>
        </p:spPr>
        <p:txBody>
          <a:bodyPr wrap="none" lIns="92075" tIns="46038" rIns="92075" bIns="46038" anchor="ctr">
            <a:spAutoFit/>
          </a:bodyPr>
          <a:lstStyle/>
          <a:p>
            <a:pPr eaLnBrk="0" hangingPunct="0">
              <a:spcBef>
                <a:spcPct val="50000"/>
              </a:spcBef>
              <a:buClr>
                <a:srgbClr val="FF3300"/>
              </a:buClr>
              <a:buFont typeface="Wingdings" pitchFamily="2" charset="2"/>
              <a:buNone/>
            </a:pPr>
            <a:endParaRPr lang="en-US" sz="1000">
              <a:latin typeface="Times New Roman" pitchFamily="18" charset="0"/>
            </a:endParaRPr>
          </a:p>
        </p:txBody>
      </p:sp>
      <p:sp>
        <p:nvSpPr>
          <p:cNvPr id="69639" name="Slide Number Placeholder 10"/>
          <p:cNvSpPr txBox="1">
            <a:spLocks noGrp="1"/>
          </p:cNvSpPr>
          <p:nvPr/>
        </p:nvSpPr>
        <p:spPr bwMode="auto">
          <a:xfrm>
            <a:off x="6553200" y="6324600"/>
            <a:ext cx="1905000" cy="457200"/>
          </a:xfrm>
          <a:prstGeom prst="rect">
            <a:avLst/>
          </a:prstGeom>
          <a:noFill/>
          <a:ln w="9525">
            <a:noFill/>
            <a:miter lim="800000"/>
            <a:headEnd/>
            <a:tailEnd/>
          </a:ln>
        </p:spPr>
        <p:txBody>
          <a:bodyPr wrap="none" lIns="92075" tIns="46038" rIns="92075" bIns="46038" anchor="ctr"/>
          <a:lstStyle/>
          <a:p>
            <a:pPr algn="r" eaLnBrk="0" hangingPunct="0"/>
            <a:fld id="{97F9AB6A-6234-45E3-9680-BB6E9594E6F2}" type="slidenum">
              <a:rPr lang="en-US" sz="1400"/>
              <a:pPr algn="r" eaLnBrk="0" hangingPunct="0"/>
              <a:t>145</a:t>
            </a:fld>
            <a:endParaRPr lang="en-US" sz="1400"/>
          </a:p>
        </p:txBody>
      </p:sp>
      <p:sp>
        <p:nvSpPr>
          <p:cNvPr id="69640" name="Text Box 10"/>
          <p:cNvSpPr txBox="1">
            <a:spLocks noChangeArrowheads="1"/>
          </p:cNvSpPr>
          <p:nvPr/>
        </p:nvSpPr>
        <p:spPr bwMode="auto">
          <a:xfrm>
            <a:off x="0" y="1292225"/>
            <a:ext cx="2864224" cy="308419"/>
          </a:xfrm>
          <a:prstGeom prst="rect">
            <a:avLst/>
          </a:prstGeom>
          <a:noFill/>
          <a:ln w="9525">
            <a:noFill/>
            <a:miter lim="800000"/>
            <a:headEnd/>
            <a:tailEnd/>
          </a:ln>
        </p:spPr>
        <p:txBody>
          <a:bodyPr wrap="square" lIns="92075" tIns="46038" rIns="92075" bIns="46038">
            <a:spAutoFit/>
          </a:bodyPr>
          <a:lstStyle/>
          <a:p>
            <a:pPr eaLnBrk="0" hangingPunct="0">
              <a:spcBef>
                <a:spcPct val="50000"/>
              </a:spcBef>
              <a:buClr>
                <a:srgbClr val="FF3300"/>
              </a:buClr>
              <a:buFont typeface="Wingdings" pitchFamily="2" charset="2"/>
              <a:buNone/>
            </a:pPr>
            <a:r>
              <a:rPr lang="en-US" sz="1400" b="1" dirty="0"/>
              <a:t>Percent of Industrial Capacity</a:t>
            </a:r>
          </a:p>
        </p:txBody>
      </p:sp>
      <p:sp>
        <p:nvSpPr>
          <p:cNvPr id="69641" name="AutoShape 5"/>
          <p:cNvSpPr>
            <a:spLocks noChangeArrowheads="1"/>
          </p:cNvSpPr>
          <p:nvPr/>
        </p:nvSpPr>
        <p:spPr bwMode="auto">
          <a:xfrm>
            <a:off x="1545705" y="1875706"/>
            <a:ext cx="1371600" cy="381000"/>
          </a:xfrm>
          <a:prstGeom prst="wedgeRectCallout">
            <a:avLst>
              <a:gd name="adj1" fmla="val 95117"/>
              <a:gd name="adj2" fmla="val 126250"/>
            </a:avLst>
          </a:prstGeom>
          <a:solidFill>
            <a:srgbClr val="28688C"/>
          </a:solidFill>
          <a:ln w="9525">
            <a:noFill/>
            <a:miter lim="800000"/>
            <a:headEnd/>
            <a:tailEnd/>
          </a:ln>
        </p:spPr>
        <p:txBody>
          <a:bodyPr lIns="92075" tIns="46038" rIns="92075" bIns="46038"/>
          <a:lstStyle/>
          <a:p>
            <a:pPr algn="ctr" eaLnBrk="0" hangingPunct="0">
              <a:lnSpc>
                <a:spcPct val="80000"/>
              </a:lnSpc>
              <a:spcBef>
                <a:spcPct val="50000"/>
              </a:spcBef>
              <a:buClr>
                <a:srgbClr val="FF3300"/>
              </a:buClr>
              <a:buFont typeface="Wingdings" pitchFamily="2" charset="2"/>
              <a:buNone/>
            </a:pPr>
            <a:r>
              <a:rPr lang="en-US" sz="1400" b="1">
                <a:solidFill>
                  <a:schemeClr val="bg1"/>
                </a:solidFill>
              </a:rPr>
              <a:t>Hurricane Katrina</a:t>
            </a:r>
          </a:p>
        </p:txBody>
      </p:sp>
      <p:sp>
        <p:nvSpPr>
          <p:cNvPr id="375816" name="Oval 8"/>
          <p:cNvSpPr>
            <a:spLocks noChangeArrowheads="1"/>
          </p:cNvSpPr>
          <p:nvPr/>
        </p:nvSpPr>
        <p:spPr bwMode="auto">
          <a:xfrm rot="16200000">
            <a:off x="4370377" y="1861813"/>
            <a:ext cx="504850" cy="637307"/>
          </a:xfrm>
          <a:prstGeom prst="ellipse">
            <a:avLst/>
          </a:prstGeom>
          <a:noFill/>
          <a:ln w="38100">
            <a:solidFill>
              <a:srgbClr val="FF00FF"/>
            </a:solidFill>
            <a:round/>
            <a:headEnd/>
            <a:tailEnd/>
          </a:ln>
        </p:spPr>
        <p:txBody>
          <a:bodyPr vert="eaVert" wrap="none" lIns="92075" tIns="46038" rIns="92075" bIns="46038" anchor="ctr"/>
          <a:lstStyle/>
          <a:p>
            <a:pPr eaLnBrk="0" hangingPunct="0">
              <a:spcBef>
                <a:spcPct val="50000"/>
              </a:spcBef>
              <a:buClr>
                <a:srgbClr val="FF3300"/>
              </a:buClr>
              <a:buFont typeface="Wingdings" pitchFamily="2" charset="2"/>
              <a:buNone/>
            </a:pPr>
            <a:endParaRPr lang="en-US" sz="1000">
              <a:latin typeface="Times New Roman" pitchFamily="18" charset="0"/>
            </a:endParaRPr>
          </a:p>
        </p:txBody>
      </p:sp>
      <p:sp>
        <p:nvSpPr>
          <p:cNvPr id="69643" name="AutoShape 5"/>
          <p:cNvSpPr>
            <a:spLocks noChangeArrowheads="1"/>
          </p:cNvSpPr>
          <p:nvPr/>
        </p:nvSpPr>
        <p:spPr bwMode="auto">
          <a:xfrm>
            <a:off x="1079500" y="4851400"/>
            <a:ext cx="1600200" cy="504825"/>
          </a:xfrm>
          <a:prstGeom prst="wedgeRectCallout">
            <a:avLst>
              <a:gd name="adj1" fmla="val -41468"/>
              <a:gd name="adj2" fmla="val -208806"/>
            </a:avLst>
          </a:prstGeom>
          <a:solidFill>
            <a:srgbClr val="28688C"/>
          </a:solidFill>
          <a:ln w="9525">
            <a:noFill/>
            <a:miter lim="800000"/>
            <a:headEnd/>
            <a:tailEnd/>
          </a:ln>
        </p:spPr>
        <p:txBody>
          <a:bodyPr lIns="92075" tIns="46038" rIns="92075" bIns="46038"/>
          <a:lstStyle/>
          <a:p>
            <a:pPr algn="ctr" eaLnBrk="0" hangingPunct="0">
              <a:lnSpc>
                <a:spcPct val="75000"/>
              </a:lnSpc>
              <a:spcBef>
                <a:spcPct val="50000"/>
              </a:spcBef>
              <a:buClr>
                <a:srgbClr val="FF3300"/>
              </a:buClr>
              <a:buFont typeface="Wingdings" pitchFamily="2" charset="2"/>
              <a:buNone/>
            </a:pPr>
            <a:r>
              <a:rPr lang="en-US" sz="1400" b="1">
                <a:solidFill>
                  <a:schemeClr val="bg1"/>
                </a:solidFill>
              </a:rPr>
              <a:t>March 2001-November 2001 recession </a:t>
            </a:r>
          </a:p>
        </p:txBody>
      </p:sp>
      <p:sp>
        <p:nvSpPr>
          <p:cNvPr id="69644" name="Rectangle 8"/>
          <p:cNvSpPr>
            <a:spLocks noChangeArrowheads="1"/>
          </p:cNvSpPr>
          <p:nvPr/>
        </p:nvSpPr>
        <p:spPr bwMode="auto">
          <a:xfrm>
            <a:off x="965659" y="2676525"/>
            <a:ext cx="597669" cy="1384300"/>
          </a:xfrm>
          <a:prstGeom prst="rect">
            <a:avLst/>
          </a:prstGeom>
          <a:noFill/>
          <a:ln w="38100">
            <a:solidFill>
              <a:srgbClr val="FF00FF"/>
            </a:solidFill>
            <a:miter lim="800000"/>
            <a:headEnd/>
            <a:tailEnd/>
          </a:ln>
        </p:spPr>
        <p:txBody>
          <a:bodyPr lIns="92075" tIns="46038" rIns="92075" bIns="46038" anchor="ctr"/>
          <a:lstStyle/>
          <a:p>
            <a:pPr eaLnBrk="0" hangingPunct="0">
              <a:spcBef>
                <a:spcPct val="50000"/>
              </a:spcBef>
              <a:buClr>
                <a:srgbClr val="FF3300"/>
              </a:buClr>
              <a:buFont typeface="Wingdings" pitchFamily="2" charset="2"/>
              <a:buNone/>
            </a:pPr>
            <a:endParaRPr lang="en-US" sz="1000">
              <a:latin typeface="Times New Roman" pitchFamily="18" charset="0"/>
            </a:endParaRPr>
          </a:p>
        </p:txBody>
      </p:sp>
      <p:sp>
        <p:nvSpPr>
          <p:cNvPr id="69645" name="AutoShape 5"/>
          <p:cNvSpPr>
            <a:spLocks noChangeArrowheads="1"/>
          </p:cNvSpPr>
          <p:nvPr/>
        </p:nvSpPr>
        <p:spPr bwMode="auto">
          <a:xfrm>
            <a:off x="4045063" y="1107461"/>
            <a:ext cx="1752600" cy="330200"/>
          </a:xfrm>
          <a:prstGeom prst="wedgeRectCallout">
            <a:avLst>
              <a:gd name="adj1" fmla="val -9785"/>
              <a:gd name="adj2" fmla="val 168070"/>
            </a:avLst>
          </a:prstGeom>
          <a:solidFill>
            <a:srgbClr val="28688C"/>
          </a:solidFill>
          <a:ln w="9525">
            <a:noFill/>
            <a:miter lim="800000"/>
            <a:headEnd/>
            <a:tailEnd/>
          </a:ln>
        </p:spPr>
        <p:txBody>
          <a:bodyPr lIns="92075" tIns="46038" rIns="92075" bIns="46038"/>
          <a:lstStyle/>
          <a:p>
            <a:pPr algn="ctr" eaLnBrk="0" hangingPunct="0">
              <a:lnSpc>
                <a:spcPct val="80000"/>
              </a:lnSpc>
              <a:spcBef>
                <a:spcPct val="50000"/>
              </a:spcBef>
              <a:buClr>
                <a:srgbClr val="FF3300"/>
              </a:buClr>
              <a:buFont typeface="Wingdings" pitchFamily="2" charset="2"/>
              <a:buNone/>
            </a:pPr>
            <a:r>
              <a:rPr lang="en-US" sz="1600" b="1">
                <a:solidFill>
                  <a:schemeClr val="bg1"/>
                </a:solidFill>
              </a:rPr>
              <a:t>“Full Capacity”</a:t>
            </a:r>
          </a:p>
        </p:txBody>
      </p:sp>
      <p:sp>
        <p:nvSpPr>
          <p:cNvPr id="69647" name="AutoShape 5"/>
          <p:cNvSpPr>
            <a:spLocks noChangeArrowheads="1"/>
          </p:cNvSpPr>
          <p:nvPr/>
        </p:nvSpPr>
        <p:spPr bwMode="auto">
          <a:xfrm>
            <a:off x="6390970" y="1111048"/>
            <a:ext cx="2416380" cy="806242"/>
          </a:xfrm>
          <a:prstGeom prst="wedgeRectCallout">
            <a:avLst>
              <a:gd name="adj1" fmla="val 48264"/>
              <a:gd name="adj2" fmla="val 80722"/>
            </a:avLst>
          </a:prstGeom>
          <a:solidFill>
            <a:schemeClr val="tx2"/>
          </a:solidFill>
          <a:ln w="9525">
            <a:noFill/>
            <a:miter lim="800000"/>
            <a:headEnd/>
            <a:tailEnd/>
          </a:ln>
        </p:spPr>
        <p:txBody>
          <a:bodyPr lIns="92075" tIns="46038" rIns="92075" bIns="46038"/>
          <a:lstStyle/>
          <a:p>
            <a:pPr algn="ctr" eaLnBrk="0" hangingPunct="0">
              <a:lnSpc>
                <a:spcPct val="80000"/>
              </a:lnSpc>
              <a:spcBef>
                <a:spcPct val="50000"/>
              </a:spcBef>
              <a:buClr>
                <a:srgbClr val="FF3300"/>
              </a:buClr>
              <a:buFont typeface="Wingdings" pitchFamily="2" charset="2"/>
              <a:buNone/>
            </a:pPr>
            <a:r>
              <a:rPr lang="en-US" sz="1200" b="1" dirty="0"/>
              <a:t>The US operated at </a:t>
            </a:r>
            <a:r>
              <a:rPr lang="en-US" sz="1200" b="1" dirty="0" smtClean="0"/>
              <a:t>79.7% </a:t>
            </a:r>
            <a:r>
              <a:rPr lang="en-US" sz="1200" b="1" dirty="0"/>
              <a:t>of industrial capacity in </a:t>
            </a:r>
            <a:r>
              <a:rPr lang="en-US" sz="1200" b="1" dirty="0" smtClean="0"/>
              <a:t>Dec. 2014, well above </a:t>
            </a:r>
            <a:r>
              <a:rPr lang="en-US" sz="1200" b="1" dirty="0"/>
              <a:t>the June 2009 low of </a:t>
            </a:r>
            <a:r>
              <a:rPr lang="en-US" sz="1200" b="1" dirty="0" smtClean="0"/>
              <a:t>66.9% but is still below pre-recession levels.</a:t>
            </a:r>
            <a:endParaRPr lang="en-US" sz="1200" b="1" dirty="0"/>
          </a:p>
        </p:txBody>
      </p:sp>
      <p:sp>
        <p:nvSpPr>
          <p:cNvPr id="69649" name="Rectangle 8"/>
          <p:cNvSpPr>
            <a:spLocks noChangeArrowheads="1"/>
          </p:cNvSpPr>
          <p:nvPr/>
        </p:nvSpPr>
        <p:spPr bwMode="auto">
          <a:xfrm>
            <a:off x="4870429" y="2432892"/>
            <a:ext cx="911358" cy="3451254"/>
          </a:xfrm>
          <a:prstGeom prst="rect">
            <a:avLst/>
          </a:prstGeom>
          <a:noFill/>
          <a:ln w="38100">
            <a:solidFill>
              <a:srgbClr val="FF00FF"/>
            </a:solidFill>
            <a:miter lim="800000"/>
            <a:headEnd/>
            <a:tailEnd/>
          </a:ln>
        </p:spPr>
        <p:txBody>
          <a:bodyPr lIns="92075" tIns="46038" rIns="92075" bIns="46038" anchor="ctr"/>
          <a:lstStyle/>
          <a:p>
            <a:pPr eaLnBrk="0" hangingPunct="0">
              <a:spcBef>
                <a:spcPct val="50000"/>
              </a:spcBef>
              <a:buClr>
                <a:srgbClr val="FF3300"/>
              </a:buClr>
              <a:buFont typeface="Wingdings" pitchFamily="2" charset="2"/>
              <a:buNone/>
            </a:pPr>
            <a:endParaRPr lang="en-US" sz="1000">
              <a:latin typeface="Times New Roman" pitchFamily="18" charset="0"/>
            </a:endParaRPr>
          </a:p>
        </p:txBody>
      </p:sp>
      <p:sp>
        <p:nvSpPr>
          <p:cNvPr id="18" name="Rectangle 8"/>
          <p:cNvSpPr>
            <a:spLocks noChangeArrowheads="1"/>
          </p:cNvSpPr>
          <p:nvPr/>
        </p:nvSpPr>
        <p:spPr bwMode="black">
          <a:xfrm>
            <a:off x="159404" y="1065679"/>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smtClean="0">
                <a:solidFill>
                  <a:srgbClr val="225A7A"/>
                </a:solidFill>
              </a:rPr>
              <a:t> March 2001 </a:t>
            </a:r>
            <a:r>
              <a:rPr lang="en-US" sz="1600" b="1" dirty="0">
                <a:solidFill>
                  <a:srgbClr val="225A7A"/>
                </a:solidFill>
              </a:rPr>
              <a:t>through </a:t>
            </a:r>
            <a:r>
              <a:rPr lang="en-US" sz="1600" b="1" dirty="0" smtClean="0">
                <a:solidFill>
                  <a:srgbClr val="225A7A"/>
                </a:solidFill>
              </a:rPr>
              <a:t>Dec. 2014</a:t>
            </a:r>
            <a:endParaRPr lang="en-US" sz="1600" b="1" dirty="0">
              <a:solidFill>
                <a:srgbClr val="225A7A"/>
              </a:solidFill>
            </a:endParaRPr>
          </a:p>
        </p:txBody>
      </p:sp>
      <p:sp>
        <p:nvSpPr>
          <p:cNvPr id="19" name="Date Placeholder 18"/>
          <p:cNvSpPr>
            <a:spLocks noGrp="1"/>
          </p:cNvSpPr>
          <p:nvPr>
            <p:ph type="dt" sz="half" idx="10"/>
          </p:nvPr>
        </p:nvSpPr>
        <p:spPr/>
        <p:txBody>
          <a:bodyPr/>
          <a:lstStyle/>
          <a:p>
            <a:pPr>
              <a:defRPr/>
            </a:pPr>
            <a:r>
              <a:rPr lang="en-US" smtClean="0"/>
              <a:t>12/01/09 - 9pm</a:t>
            </a:r>
            <a:endParaRPr lang="en-US"/>
          </a:p>
        </p:txBody>
      </p:sp>
      <p:sp>
        <p:nvSpPr>
          <p:cNvPr id="20" name="Slide Number Placeholder 19"/>
          <p:cNvSpPr>
            <a:spLocks noGrp="1"/>
          </p:cNvSpPr>
          <p:nvPr>
            <p:ph type="sldNum" sz="quarter" idx="12"/>
          </p:nvPr>
        </p:nvSpPr>
        <p:spPr/>
        <p:txBody>
          <a:bodyPr/>
          <a:lstStyle/>
          <a:p>
            <a:pPr>
              <a:defRPr/>
            </a:pPr>
            <a:fld id="{79649112-2361-4913-9798-B6AEBB59A8D4}" type="slidenum">
              <a:rPr lang="en-US" smtClean="0"/>
              <a:pPr>
                <a:defRPr/>
              </a:pPr>
              <a:t>145</a:t>
            </a:fld>
            <a:endParaRPr lang="en-US"/>
          </a:p>
        </p:txBody>
      </p:sp>
      <p:sp>
        <p:nvSpPr>
          <p:cNvPr id="22" name="AutoShape 5"/>
          <p:cNvSpPr>
            <a:spLocks noChangeArrowheads="1"/>
          </p:cNvSpPr>
          <p:nvPr/>
        </p:nvSpPr>
        <p:spPr bwMode="auto">
          <a:xfrm>
            <a:off x="3284677" y="5264360"/>
            <a:ext cx="2063750" cy="393700"/>
          </a:xfrm>
          <a:prstGeom prst="wedgeRectCallout">
            <a:avLst>
              <a:gd name="adj1" fmla="val 61365"/>
              <a:gd name="adj2" fmla="val -118337"/>
            </a:avLst>
          </a:prstGeom>
          <a:solidFill>
            <a:srgbClr val="28688C"/>
          </a:solidFill>
          <a:ln w="9525">
            <a:noFill/>
            <a:miter lim="800000"/>
            <a:headEnd/>
            <a:tailEnd/>
          </a:ln>
        </p:spPr>
        <p:txBody>
          <a:bodyPr lIns="92075" tIns="46038" rIns="92075" bIns="46038"/>
          <a:lstStyle/>
          <a:p>
            <a:pPr algn="ctr" eaLnBrk="0" hangingPunct="0">
              <a:lnSpc>
                <a:spcPct val="80000"/>
              </a:lnSpc>
              <a:spcBef>
                <a:spcPct val="50000"/>
              </a:spcBef>
              <a:buClr>
                <a:srgbClr val="FF3300"/>
              </a:buClr>
              <a:buFont typeface="Wingdings" pitchFamily="2" charset="2"/>
              <a:buNone/>
            </a:pPr>
            <a:r>
              <a:rPr lang="en-US" sz="1400" b="1" dirty="0" smtClean="0">
                <a:solidFill>
                  <a:schemeClr val="bg1"/>
                </a:solidFill>
              </a:rPr>
              <a:t>December </a:t>
            </a:r>
            <a:r>
              <a:rPr lang="en-US" sz="1400" b="1" dirty="0">
                <a:solidFill>
                  <a:schemeClr val="bg1"/>
                </a:solidFill>
              </a:rPr>
              <a:t>2007-</a:t>
            </a:r>
            <a:br>
              <a:rPr lang="en-US" sz="1400" b="1" dirty="0">
                <a:solidFill>
                  <a:schemeClr val="bg1"/>
                </a:solidFill>
              </a:rPr>
            </a:br>
            <a:r>
              <a:rPr lang="en-US" sz="1400" b="1" dirty="0">
                <a:solidFill>
                  <a:schemeClr val="bg1"/>
                </a:solidFill>
              </a:rPr>
              <a:t>June 2009 Recession</a:t>
            </a:r>
          </a:p>
        </p:txBody>
      </p:sp>
      <p:sp>
        <p:nvSpPr>
          <p:cNvPr id="23" name="AutoShape 38"/>
          <p:cNvSpPr>
            <a:spLocks noChangeArrowheads="1"/>
          </p:cNvSpPr>
          <p:nvPr/>
        </p:nvSpPr>
        <p:spPr bwMode="blackWhite">
          <a:xfrm>
            <a:off x="1899635" y="3585738"/>
            <a:ext cx="3109913" cy="1219200"/>
          </a:xfrm>
          <a:prstGeom prst="wedgeRectCallout">
            <a:avLst>
              <a:gd name="adj1" fmla="val 42806"/>
              <a:gd name="adj2" fmla="val -45051"/>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100000"/>
              </a:spcBef>
              <a:buClr>
                <a:schemeClr val="accent2"/>
              </a:buClr>
              <a:buFont typeface="Wingdings" pitchFamily="2" charset="2"/>
              <a:buNone/>
            </a:pPr>
            <a:r>
              <a:rPr lang="en-US" b="1">
                <a:solidFill>
                  <a:schemeClr val="bg1"/>
                </a:solidFill>
              </a:rPr>
              <a:t>The closer the economy is to operating at “full capacity,” the greater the inflationary pressure</a:t>
            </a:r>
          </a:p>
        </p:txBody>
      </p:sp>
    </p:spTree>
    <p:extLst>
      <p:ext uri="{BB962C8B-B14F-4D97-AF65-F5344CB8AC3E}">
        <p14:creationId xmlns:p14="http://schemas.microsoft.com/office/powerpoint/2010/main" val="1217055376"/>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6380547"/>
                                        </p:tgtEl>
                                        <p:attrNameLst>
                                          <p:attrName>style.visibility</p:attrName>
                                        </p:attrNameLst>
                                      </p:cBhvr>
                                      <p:to>
                                        <p:strVal val="visible"/>
                                      </p:to>
                                    </p:set>
                                    <p:anim calcmode="lin" valueType="num">
                                      <p:cBhvr additive="base">
                                        <p:cTn id="7" dur="500" fill="hold"/>
                                        <p:tgtEl>
                                          <p:spTgt spid="6380547"/>
                                        </p:tgtEl>
                                        <p:attrNameLst>
                                          <p:attrName>ppt_x</p:attrName>
                                        </p:attrNameLst>
                                      </p:cBhvr>
                                      <p:tavLst>
                                        <p:tav tm="0">
                                          <p:val>
                                            <p:strVal val="#ppt_x"/>
                                          </p:val>
                                        </p:tav>
                                        <p:tav tm="100000">
                                          <p:val>
                                            <p:strVal val="#ppt_x"/>
                                          </p:val>
                                        </p:tav>
                                      </p:tavLst>
                                    </p:anim>
                                    <p:anim calcmode="lin" valueType="num">
                                      <p:cBhvr additive="base">
                                        <p:cTn id="8" dur="500" fill="hold"/>
                                        <p:tgtEl>
                                          <p:spTgt spid="6380547"/>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nodeType="clickEffect">
                                  <p:stCondLst>
                                    <p:cond delay="0"/>
                                  </p:stCondLst>
                                  <p:childTnLst>
                                    <p:set>
                                      <p:cBhvr>
                                        <p:cTn id="12" dur="1" fill="hold">
                                          <p:stCondLst>
                                            <p:cond delay="0"/>
                                          </p:stCondLst>
                                        </p:cTn>
                                        <p:tgtEl>
                                          <p:spTgt spid="6380546"/>
                                        </p:tgtEl>
                                        <p:attrNameLst>
                                          <p:attrName>style.visibility</p:attrName>
                                        </p:attrNameLst>
                                      </p:cBhvr>
                                      <p:to>
                                        <p:strVal val="visible"/>
                                      </p:to>
                                    </p:set>
                                    <p:animEffect transition="in" filter="wipe(left)">
                                      <p:cBhvr>
                                        <p:cTn id="13" dur="500"/>
                                        <p:tgtEl>
                                          <p:spTgt spid="6380546"/>
                                        </p:tgtEl>
                                      </p:cBhvr>
                                    </p:animEffect>
                                  </p:childTnLst>
                                  <p:subTnLst>
                                    <p:audio>
                                      <p:cMediaNode>
                                        <p:cTn display="0" masterRel="sameClick">
                                          <p:stCondLst>
                                            <p:cond evt="begin" delay="0">
                                              <p:tn val="11"/>
                                            </p:cond>
                                          </p:stCondLst>
                                          <p:endCondLst>
                                            <p:cond evt="onStopAudio" delay="0">
                                              <p:tgtEl>
                                                <p:sldTgt/>
                                              </p:tgtEl>
                                            </p:cond>
                                          </p:endCondLst>
                                        </p:cTn>
                                        <p:tgtEl>
                                          <p:sndTgt r:embed="rId4" name="PROJCTOR.WAV"/>
                                        </p:tgtEl>
                                      </p:cMediaNode>
                                    </p:audio>
                                  </p:subTnLst>
                                </p:cTn>
                              </p:par>
                            </p:childTnLst>
                          </p:cTn>
                        </p:par>
                        <p:par>
                          <p:cTn id="14" fill="hold">
                            <p:stCondLst>
                              <p:cond delay="500"/>
                            </p:stCondLst>
                            <p:childTnLst>
                              <p:par>
                                <p:cTn id="15" presetID="3" presetClass="entr" presetSubtype="10" fill="hold" grpId="0" nodeType="afterEffect">
                                  <p:stCondLst>
                                    <p:cond delay="0"/>
                                  </p:stCondLst>
                                  <p:childTnLst>
                                    <p:set>
                                      <p:cBhvr>
                                        <p:cTn id="16" dur="1" fill="hold">
                                          <p:stCondLst>
                                            <p:cond delay="0"/>
                                          </p:stCondLst>
                                        </p:cTn>
                                        <p:tgtEl>
                                          <p:spTgt spid="6380548"/>
                                        </p:tgtEl>
                                        <p:attrNameLst>
                                          <p:attrName>style.visibility</p:attrName>
                                        </p:attrNameLst>
                                      </p:cBhvr>
                                      <p:to>
                                        <p:strVal val="visible"/>
                                      </p:to>
                                    </p:set>
                                    <p:animEffect transition="in" filter="blinds(horizontal)">
                                      <p:cBhvr>
                                        <p:cTn id="17" dur="500"/>
                                        <p:tgtEl>
                                          <p:spTgt spid="6380548"/>
                                        </p:tgtEl>
                                      </p:cBhvr>
                                    </p:animEffect>
                                  </p:childTnLst>
                                </p:cTn>
                              </p:par>
                            </p:childTnLst>
                          </p:cTn>
                        </p:par>
                        <p:par>
                          <p:cTn id="18" fill="hold">
                            <p:stCondLst>
                              <p:cond delay="1000"/>
                            </p:stCondLst>
                            <p:childTnLst>
                              <p:par>
                                <p:cTn id="19" presetID="17" presetClass="entr" presetSubtype="4" fill="hold" grpId="0" nodeType="afterEffect">
                                  <p:stCondLst>
                                    <p:cond delay="1000"/>
                                  </p:stCondLst>
                                  <p:childTnLst>
                                    <p:set>
                                      <p:cBhvr>
                                        <p:cTn id="20" dur="1" fill="hold">
                                          <p:stCondLst>
                                            <p:cond delay="0"/>
                                          </p:stCondLst>
                                        </p:cTn>
                                        <p:tgtEl>
                                          <p:spTgt spid="375816"/>
                                        </p:tgtEl>
                                        <p:attrNameLst>
                                          <p:attrName>style.visibility</p:attrName>
                                        </p:attrNameLst>
                                      </p:cBhvr>
                                      <p:to>
                                        <p:strVal val="visible"/>
                                      </p:to>
                                    </p:set>
                                    <p:anim calcmode="lin" valueType="num">
                                      <p:cBhvr>
                                        <p:cTn id="21" dur="500" fill="hold"/>
                                        <p:tgtEl>
                                          <p:spTgt spid="375816"/>
                                        </p:tgtEl>
                                        <p:attrNameLst>
                                          <p:attrName>ppt_x</p:attrName>
                                        </p:attrNameLst>
                                      </p:cBhvr>
                                      <p:tavLst>
                                        <p:tav tm="0">
                                          <p:val>
                                            <p:strVal val="#ppt_x"/>
                                          </p:val>
                                        </p:tav>
                                        <p:tav tm="100000">
                                          <p:val>
                                            <p:strVal val="#ppt_x"/>
                                          </p:val>
                                        </p:tav>
                                      </p:tavLst>
                                    </p:anim>
                                    <p:anim calcmode="lin" valueType="num">
                                      <p:cBhvr>
                                        <p:cTn id="22" dur="500" fill="hold"/>
                                        <p:tgtEl>
                                          <p:spTgt spid="375816"/>
                                        </p:tgtEl>
                                        <p:attrNameLst>
                                          <p:attrName>ppt_y</p:attrName>
                                        </p:attrNameLst>
                                      </p:cBhvr>
                                      <p:tavLst>
                                        <p:tav tm="0">
                                          <p:val>
                                            <p:strVal val="#ppt_y+#ppt_h/2"/>
                                          </p:val>
                                        </p:tav>
                                        <p:tav tm="100000">
                                          <p:val>
                                            <p:strVal val="#ppt_y"/>
                                          </p:val>
                                        </p:tav>
                                      </p:tavLst>
                                    </p:anim>
                                    <p:anim calcmode="lin" valueType="num">
                                      <p:cBhvr>
                                        <p:cTn id="23" dur="500" fill="hold"/>
                                        <p:tgtEl>
                                          <p:spTgt spid="375816"/>
                                        </p:tgtEl>
                                        <p:attrNameLst>
                                          <p:attrName>ppt_w</p:attrName>
                                        </p:attrNameLst>
                                      </p:cBhvr>
                                      <p:tavLst>
                                        <p:tav tm="0">
                                          <p:val>
                                            <p:strVal val="#ppt_w"/>
                                          </p:val>
                                        </p:tav>
                                        <p:tav tm="100000">
                                          <p:val>
                                            <p:strVal val="#ppt_w"/>
                                          </p:val>
                                        </p:tav>
                                      </p:tavLst>
                                    </p:anim>
                                    <p:anim calcmode="lin" valueType="num">
                                      <p:cBhvr>
                                        <p:cTn id="24" dur="500" fill="hold"/>
                                        <p:tgtEl>
                                          <p:spTgt spid="375816"/>
                                        </p:tgtEl>
                                        <p:attrNameLst>
                                          <p:attrName>ppt_h</p:attrName>
                                        </p:attrNameLst>
                                      </p:cBhvr>
                                      <p:tavLst>
                                        <p:tav tm="0">
                                          <p:val>
                                            <p:fltVal val="0"/>
                                          </p:val>
                                        </p:tav>
                                        <p:tav tm="100000">
                                          <p:val>
                                            <p:strVal val="#ppt_h"/>
                                          </p:val>
                                        </p:tav>
                                      </p:tavLst>
                                    </p:anim>
                                  </p:childTnLst>
                                </p:cTn>
                              </p:par>
                            </p:childTnLst>
                          </p:cTn>
                        </p:par>
                        <p:par>
                          <p:cTn id="25" fill="hold">
                            <p:stCondLst>
                              <p:cond delay="2500"/>
                            </p:stCondLst>
                            <p:childTnLst>
                              <p:par>
                                <p:cTn id="26" presetID="22" presetClass="entr" presetSubtype="8" fill="hold" grpId="0" nodeType="afterEffect">
                                  <p:stCondLst>
                                    <p:cond delay="500"/>
                                  </p:stCondLst>
                                  <p:childTnLst>
                                    <p:set>
                                      <p:cBhvr>
                                        <p:cTn id="27" dur="1" fill="hold">
                                          <p:stCondLst>
                                            <p:cond delay="0"/>
                                          </p:stCondLst>
                                        </p:cTn>
                                        <p:tgtEl>
                                          <p:spTgt spid="23"/>
                                        </p:tgtEl>
                                        <p:attrNameLst>
                                          <p:attrName>style.visibility</p:attrName>
                                        </p:attrNameLst>
                                      </p:cBhvr>
                                      <p:to>
                                        <p:strVal val="visible"/>
                                      </p:to>
                                    </p:set>
                                    <p:animEffect transition="in" filter="wipe(left)">
                                      <p:cBhvr>
                                        <p:cTn id="2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80547" grpId="0" autoUpdateAnimBg="0"/>
      <p:bldP spid="6380548" grpId="0" autoUpdateAnimBg="0"/>
      <p:bldP spid="375816" grpId="0" animBg="1"/>
      <p:bldP spid="23" grpId="0" animBg="1"/>
    </p:bldLst>
  </p:timing>
</p:sld>
</file>

<file path=ppt/slides/slide1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123" name="Rectangle 110"/>
          <p:cNvSpPr>
            <a:spLocks noGrp="1" noChangeArrowheads="1"/>
          </p:cNvSpPr>
          <p:nvPr>
            <p:ph type="sldNum" sz="quarter" idx="12"/>
          </p:nvPr>
        </p:nvSpPr>
        <p:spPr/>
        <p:txBody>
          <a:bodyPr/>
          <a:lstStyle/>
          <a:p>
            <a:pPr>
              <a:defRPr/>
            </a:pPr>
            <a:fld id="{CE835BC6-8224-463A-A3C8-641FE62D3BCF}" type="slidenum">
              <a:rPr lang="en-US" smtClean="0">
                <a:solidFill>
                  <a:srgbClr val="000000"/>
                </a:solidFill>
              </a:rPr>
              <a:pPr>
                <a:defRPr/>
              </a:pPr>
              <a:t>146</a:t>
            </a:fld>
            <a:endParaRPr lang="en-US" smtClean="0">
              <a:solidFill>
                <a:srgbClr val="000000"/>
              </a:solidFill>
            </a:endParaRPr>
          </a:p>
        </p:txBody>
      </p:sp>
      <p:graphicFrame>
        <p:nvGraphicFramePr>
          <p:cNvPr id="5122" name="Object 2"/>
          <p:cNvGraphicFramePr>
            <a:graphicFrameLocks/>
          </p:cNvGraphicFramePr>
          <p:nvPr>
            <p:extLst/>
          </p:nvPr>
        </p:nvGraphicFramePr>
        <p:xfrm>
          <a:off x="248478" y="1697895"/>
          <a:ext cx="8708015" cy="4676775"/>
        </p:xfrm>
        <a:graphic>
          <a:graphicData uri="http://schemas.openxmlformats.org/presentationml/2006/ole">
            <mc:AlternateContent xmlns:mc="http://schemas.openxmlformats.org/markup-compatibility/2006">
              <mc:Choice xmlns:v="urn:schemas-microsoft-com:vml" Requires="v">
                <p:oleObj spid="_x0000_s28100693" name="Chart" r:id="rId4" imgW="8705713" imgH="4572154" progId="MSGraph.Chart.8">
                  <p:embed followColorScheme="full"/>
                </p:oleObj>
              </mc:Choice>
              <mc:Fallback>
                <p:oleObj name="Chart" r:id="rId4" imgW="8705713" imgH="4572154" progId="MSGraph.Chart.8">
                  <p:embed followColorScheme="full"/>
                  <p:pic>
                    <p:nvPicPr>
                      <p:cNvPr id="0" name=""/>
                      <p:cNvPicPr>
                        <a:picLocks noChangeArrowheads="1"/>
                      </p:cNvPicPr>
                      <p:nvPr/>
                    </p:nvPicPr>
                    <p:blipFill>
                      <a:blip r:embed="rId5"/>
                      <a:srcRect/>
                      <a:stretch>
                        <a:fillRect/>
                      </a:stretch>
                    </p:blipFill>
                    <p:spPr bwMode="auto">
                      <a:xfrm>
                        <a:off x="248478" y="1697895"/>
                        <a:ext cx="8708015" cy="46767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124" name="Rectangle 3"/>
          <p:cNvSpPr>
            <a:spLocks noGrp="1" noChangeArrowheads="1"/>
          </p:cNvSpPr>
          <p:nvPr>
            <p:ph type="title"/>
          </p:nvPr>
        </p:nvSpPr>
        <p:spPr>
          <a:xfrm>
            <a:off x="78709" y="132021"/>
            <a:ext cx="7661363" cy="860425"/>
          </a:xfrm>
        </p:spPr>
        <p:txBody>
          <a:bodyPr/>
          <a:lstStyle/>
          <a:p>
            <a:r>
              <a:rPr lang="en-US" sz="2200" dirty="0" smtClean="0"/>
              <a:t>Business Fixed Investment is Forecast to Grow Steadily in 2015-16, Fueling Commercial Exposure Growth</a:t>
            </a:r>
          </a:p>
        </p:txBody>
      </p:sp>
      <p:sp>
        <p:nvSpPr>
          <p:cNvPr id="1969158" name="AutoShape 6"/>
          <p:cNvSpPr>
            <a:spLocks noChangeArrowheads="1"/>
          </p:cNvSpPr>
          <p:nvPr/>
        </p:nvSpPr>
        <p:spPr bwMode="blackWhite">
          <a:xfrm>
            <a:off x="4896960" y="1135463"/>
            <a:ext cx="4059533" cy="1386673"/>
          </a:xfrm>
          <a:prstGeom prst="wedgeRectCallout">
            <a:avLst>
              <a:gd name="adj1" fmla="val 3842"/>
              <a:gd name="adj2" fmla="val 91031"/>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smtClean="0">
                <a:solidFill>
                  <a:srgbClr val="FFFFFF"/>
                </a:solidFill>
                <a:latin typeface="Arial" charset="0"/>
                <a:cs typeface="Arial" charset="0"/>
              </a:rPr>
              <a:t>Business investment will drive commercial property and liability insurance exposures and should drive employment and WC payroll exposures as well (with a lag)</a:t>
            </a:r>
            <a:endParaRPr lang="en-US" b="1" dirty="0">
              <a:solidFill>
                <a:srgbClr val="FFFFFF"/>
              </a:solidFill>
              <a:latin typeface="Arial" charset="0"/>
              <a:cs typeface="Arial" charset="0"/>
            </a:endParaRPr>
          </a:p>
        </p:txBody>
      </p:sp>
      <p:sp>
        <p:nvSpPr>
          <p:cNvPr id="5126" name="TextBox 9"/>
          <p:cNvSpPr txBox="1">
            <a:spLocks noChangeArrowheads="1"/>
          </p:cNvSpPr>
          <p:nvPr/>
        </p:nvSpPr>
        <p:spPr bwMode="auto">
          <a:xfrm>
            <a:off x="285439" y="6374670"/>
            <a:ext cx="7310851" cy="276999"/>
          </a:xfrm>
          <a:prstGeom prst="rect">
            <a:avLst/>
          </a:prstGeom>
          <a:noFill/>
          <a:ln w="9525">
            <a:noFill/>
            <a:miter lim="800000"/>
            <a:headEnd/>
            <a:tailEnd/>
          </a:ln>
        </p:spPr>
        <p:txBody>
          <a:bodyPr wrap="square">
            <a:spAutoFit/>
          </a:bodyPr>
          <a:lstStyle/>
          <a:p>
            <a:pPr fontAlgn="base">
              <a:spcBef>
                <a:spcPct val="0"/>
              </a:spcBef>
              <a:spcAft>
                <a:spcPct val="0"/>
              </a:spcAft>
            </a:pPr>
            <a:r>
              <a:rPr lang="en-US" sz="1200" dirty="0" smtClean="0">
                <a:solidFill>
                  <a:srgbClr val="000000"/>
                </a:solidFill>
                <a:latin typeface="Arial" charset="0"/>
                <a:cs typeface="Arial" charset="0"/>
              </a:rPr>
              <a:t>Sources: Wells Fargo Economic Group; Insurance Information Institute.</a:t>
            </a:r>
            <a:endParaRPr lang="en-US" sz="1200" dirty="0">
              <a:solidFill>
                <a:srgbClr val="000000"/>
              </a:solidFill>
              <a:latin typeface="Arial" charset="0"/>
              <a:cs typeface="Arial" charset="0"/>
            </a:endParaRPr>
          </a:p>
        </p:txBody>
      </p:sp>
      <p:sp>
        <p:nvSpPr>
          <p:cNvPr id="2" name="TextBox 1"/>
          <p:cNvSpPr txBox="1"/>
          <p:nvPr/>
        </p:nvSpPr>
        <p:spPr>
          <a:xfrm>
            <a:off x="127897" y="1768511"/>
            <a:ext cx="977421" cy="584775"/>
          </a:xfrm>
          <a:prstGeom prst="rect">
            <a:avLst/>
          </a:prstGeom>
          <a:noFill/>
        </p:spPr>
        <p:txBody>
          <a:bodyPr wrap="square" rtlCol="0">
            <a:spAutoFit/>
          </a:bodyPr>
          <a:lstStyle/>
          <a:p>
            <a:pPr fontAlgn="base">
              <a:spcBef>
                <a:spcPct val="0"/>
              </a:spcBef>
              <a:spcAft>
                <a:spcPct val="0"/>
              </a:spcAft>
            </a:pPr>
            <a:r>
              <a:rPr lang="en-US" sz="1600" dirty="0" smtClean="0">
                <a:solidFill>
                  <a:srgbClr val="000000"/>
                </a:solidFill>
                <a:latin typeface="Arial" charset="0"/>
                <a:cs typeface="Arial" charset="0"/>
              </a:rPr>
              <a:t>Growth Rate</a:t>
            </a:r>
            <a:endParaRPr lang="en-US" sz="1600" dirty="0">
              <a:solidFill>
                <a:srgbClr val="000000"/>
              </a:solidFill>
              <a:latin typeface="Arial" charset="0"/>
              <a:cs typeface="Arial" charset="0"/>
            </a:endParaRPr>
          </a:p>
        </p:txBody>
      </p:sp>
    </p:spTree>
    <p:extLst>
      <p:ext uri="{BB962C8B-B14F-4D97-AF65-F5344CB8AC3E}">
        <p14:creationId xmlns:p14="http://schemas.microsoft.com/office/powerpoint/2010/main" val="372524013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1969158"/>
                                        </p:tgtEl>
                                        <p:attrNameLst>
                                          <p:attrName>style.visibility</p:attrName>
                                        </p:attrNameLst>
                                      </p:cBhvr>
                                      <p:to>
                                        <p:strVal val="visible"/>
                                      </p:to>
                                    </p:set>
                                    <p:animEffect transition="in" filter="wipe(right)">
                                      <p:cBhvr>
                                        <p:cTn id="7" dur="500"/>
                                        <p:tgtEl>
                                          <p:spTgt spid="19691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9158" grpId="0" animBg="1"/>
    </p:bldLst>
  </p:timing>
</p:sld>
</file>

<file path=ppt/slides/slide1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4626"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54627"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074B7E49-AEF1-4704-8A19-33DD2C8B551B}" type="slidenum">
              <a:rPr lang="en-US" sz="900">
                <a:solidFill>
                  <a:schemeClr val="bg1"/>
                </a:solidFill>
              </a:rPr>
              <a:pPr algn="r" eaLnBrk="0" hangingPunct="0">
                <a:lnSpc>
                  <a:spcPct val="85000"/>
                </a:lnSpc>
                <a:spcBef>
                  <a:spcPct val="20000"/>
                </a:spcBef>
              </a:pPr>
              <a:t>147</a:t>
            </a:fld>
            <a:endParaRPr lang="en-US" sz="900">
              <a:solidFill>
                <a:schemeClr val="bg1"/>
              </a:solidFill>
            </a:endParaRPr>
          </a:p>
        </p:txBody>
      </p:sp>
      <p:pic>
        <p:nvPicPr>
          <p:cNvPr id="154628"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1940486" name="Rectangle 6"/>
          <p:cNvSpPr>
            <a:spLocks noChangeArrowheads="1"/>
          </p:cNvSpPr>
          <p:nvPr/>
        </p:nvSpPr>
        <p:spPr bwMode="blackWhite">
          <a:xfrm>
            <a:off x="609600" y="2219325"/>
            <a:ext cx="7924800" cy="144145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300">
              <a:lnSpc>
                <a:spcPct val="95000"/>
              </a:lnSpc>
              <a:spcBef>
                <a:spcPct val="25000"/>
              </a:spcBef>
            </a:pPr>
            <a:r>
              <a:rPr lang="en-US" sz="4000" b="1">
                <a:solidFill>
                  <a:srgbClr val="FFFFFF"/>
                </a:solidFill>
              </a:rPr>
              <a:t>Labor Market Trends</a:t>
            </a:r>
            <a:endParaRPr lang="en-US" sz="4000" b="1" i="1">
              <a:solidFill>
                <a:srgbClr val="FFFFFF"/>
              </a:solidFill>
            </a:endParaRPr>
          </a:p>
        </p:txBody>
      </p:sp>
      <p:sp>
        <p:nvSpPr>
          <p:cNvPr id="1940487" name="Rectangle 7"/>
          <p:cNvSpPr>
            <a:spLocks noChangeArrowheads="1"/>
          </p:cNvSpPr>
          <p:nvPr/>
        </p:nvSpPr>
        <p:spPr bwMode="auto">
          <a:xfrm>
            <a:off x="228600" y="4052888"/>
            <a:ext cx="8601075" cy="2085975"/>
          </a:xfrm>
          <a:prstGeom prst="rect">
            <a:avLst/>
          </a:prstGeom>
          <a:noFill/>
          <a:ln w="9525" algn="ctr">
            <a:noFill/>
            <a:miter lim="800000"/>
            <a:headEnd/>
            <a:tailEnd/>
          </a:ln>
        </p:spPr>
        <p:txBody>
          <a:bodyPr lIns="45720" rIns="45720">
            <a:spAutoFit/>
          </a:bodyPr>
          <a:lstStyle/>
          <a:p>
            <a:pPr marL="292100" indent="-292100" algn="ctr" eaLnBrk="0" hangingPunct="0">
              <a:lnSpc>
                <a:spcPct val="90000"/>
              </a:lnSpc>
              <a:spcBef>
                <a:spcPct val="25000"/>
              </a:spcBef>
              <a:buClr>
                <a:schemeClr val="accent2"/>
              </a:buClr>
              <a:buFont typeface="Wingdings" pitchFamily="2" charset="2"/>
              <a:buNone/>
            </a:pPr>
            <a:r>
              <a:rPr lang="en-US" sz="3600" b="1" dirty="0">
                <a:solidFill>
                  <a:srgbClr val="225A7A"/>
                </a:solidFill>
              </a:rPr>
              <a:t>Massive Job Losses Sapped the Economy and Commercial/Personal  Lines Exposure, But Trend </a:t>
            </a:r>
            <a:r>
              <a:rPr lang="en-US" sz="3600" b="1" dirty="0" smtClean="0">
                <a:solidFill>
                  <a:srgbClr val="225A7A"/>
                </a:solidFill>
              </a:rPr>
              <a:t>Has Greatly Improved</a:t>
            </a:r>
            <a:endParaRPr lang="en-US" sz="3600" b="1" dirty="0">
              <a:solidFill>
                <a:srgbClr val="225A7A"/>
              </a:solidFill>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147</a:t>
            </a:fld>
            <a:endParaRPr lang="en-US"/>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1940486"/>
                                        </p:tgtEl>
                                        <p:attrNameLst>
                                          <p:attrName>style.visibility</p:attrName>
                                        </p:attrNameLst>
                                      </p:cBhvr>
                                      <p:to>
                                        <p:strVal val="visible"/>
                                      </p:to>
                                    </p:set>
                                    <p:animEffect transition="in" filter="barn(outVertical)">
                                      <p:cBhvr>
                                        <p:cTn id="7" dur="1000"/>
                                        <p:tgtEl>
                                          <p:spTgt spid="1940486"/>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1940487"/>
                                        </p:tgtEl>
                                        <p:attrNameLst>
                                          <p:attrName>style.visibility</p:attrName>
                                        </p:attrNameLst>
                                      </p:cBhvr>
                                      <p:to>
                                        <p:strVal val="visible"/>
                                      </p:to>
                                    </p:set>
                                    <p:animEffect transition="in" filter="barn(outVertical)">
                                      <p:cBhvr>
                                        <p:cTn id="10" dur="1000"/>
                                        <p:tgtEl>
                                          <p:spTgt spid="19404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0486" grpId="0" animBg="1"/>
      <p:bldP spid="1940487" grpId="0"/>
    </p:bld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17412"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17413"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C845D708-4164-431C-A278-AB5AB4E5DF68}" type="slidenum">
              <a:rPr lang="en-US" sz="900"/>
              <a:pPr algn="r" eaLnBrk="0" hangingPunct="0">
                <a:lnSpc>
                  <a:spcPct val="85000"/>
                </a:lnSpc>
                <a:spcBef>
                  <a:spcPct val="20000"/>
                </a:spcBef>
              </a:pPr>
              <a:t>148</a:t>
            </a:fld>
            <a:endParaRPr lang="en-US" sz="900"/>
          </a:p>
        </p:txBody>
      </p:sp>
      <p:sp>
        <p:nvSpPr>
          <p:cNvPr id="17414" name="Rectangle 2"/>
          <p:cNvSpPr>
            <a:spLocks noGrp="1" noChangeArrowheads="1"/>
          </p:cNvSpPr>
          <p:nvPr>
            <p:ph type="title" idx="4294967295"/>
          </p:nvPr>
        </p:nvSpPr>
        <p:spPr>
          <a:xfrm>
            <a:off x="649288" y="161925"/>
            <a:ext cx="6867525" cy="836613"/>
          </a:xfrm>
        </p:spPr>
        <p:txBody>
          <a:bodyPr/>
          <a:lstStyle/>
          <a:p>
            <a:r>
              <a:rPr lang="en-US" sz="2800" dirty="0" smtClean="0"/>
              <a:t>Unemployment and Underemployment Rates: Still Too High, But Falling</a:t>
            </a:r>
          </a:p>
        </p:txBody>
      </p:sp>
      <p:graphicFrame>
        <p:nvGraphicFramePr>
          <p:cNvPr id="17410" name="Object 2"/>
          <p:cNvGraphicFramePr>
            <a:graphicFrameLocks noGrp="1"/>
          </p:cNvGraphicFramePr>
          <p:nvPr>
            <p:ph idx="4294967295"/>
            <p:extLst>
              <p:ext uri="{D42A27DB-BD31-4B8C-83A1-F6EECF244321}">
                <p14:modId xmlns:p14="http://schemas.microsoft.com/office/powerpoint/2010/main" val="1497625048"/>
              </p:ext>
            </p:extLst>
          </p:nvPr>
        </p:nvGraphicFramePr>
        <p:xfrm>
          <a:off x="112713" y="1350963"/>
          <a:ext cx="6864350" cy="4718050"/>
        </p:xfrm>
        <a:graphic>
          <a:graphicData uri="http://schemas.openxmlformats.org/presentationml/2006/ole">
            <mc:AlternateContent xmlns:mc="http://schemas.openxmlformats.org/markup-compatibility/2006">
              <mc:Choice xmlns:v="urn:schemas-microsoft-com:vml" Requires="v">
                <p:oleObj spid="_x0000_s28101713" name="Chart" r:id="rId4" imgW="7096327" imgH="4876800" progId="MSGraph.Chart.8">
                  <p:embed followColorScheme="full"/>
                </p:oleObj>
              </mc:Choice>
              <mc:Fallback>
                <p:oleObj name="Chart" r:id="rId4" imgW="7096327" imgH="4876800" progId="MSGraph.Chart.8">
                  <p:embed followColorScheme="full"/>
                  <p:pic>
                    <p:nvPicPr>
                      <p:cNvPr id="0" name=""/>
                      <p:cNvPicPr>
                        <a:picLocks noGrp="1" noChangeArrowheads="1"/>
                      </p:cNvPicPr>
                      <p:nvPr/>
                    </p:nvPicPr>
                    <p:blipFill>
                      <a:blip r:embed="rId5"/>
                      <a:srcRect/>
                      <a:stretch>
                        <a:fillRect/>
                      </a:stretch>
                    </p:blipFill>
                    <p:spPr bwMode="auto">
                      <a:xfrm>
                        <a:off x="112713" y="1350963"/>
                        <a:ext cx="6864350" cy="47180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072775" name="AutoShape 7"/>
          <p:cNvSpPr>
            <a:spLocks noChangeArrowheads="1"/>
          </p:cNvSpPr>
          <p:nvPr/>
        </p:nvSpPr>
        <p:spPr bwMode="blackWhite">
          <a:xfrm>
            <a:off x="7275919" y="4154488"/>
            <a:ext cx="1692275" cy="1252537"/>
          </a:xfrm>
          <a:prstGeom prst="wedgeRectCallout">
            <a:avLst>
              <a:gd name="adj1" fmla="val -76204"/>
              <a:gd name="adj2" fmla="val -21137"/>
            </a:avLst>
          </a:prstGeom>
          <a:solidFill>
            <a:schemeClr val="accent2"/>
          </a:soli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cs typeface="+mn-cs"/>
              </a:rPr>
              <a:t>“Headline” unemployment was </a:t>
            </a:r>
            <a:r>
              <a:rPr lang="en-US" sz="1400" b="1" dirty="0" smtClean="0">
                <a:solidFill>
                  <a:schemeClr val="bg1"/>
                </a:solidFill>
                <a:cs typeface="+mn-cs"/>
              </a:rPr>
              <a:t>5.7% </a:t>
            </a:r>
            <a:r>
              <a:rPr lang="en-US" sz="1400" b="1" dirty="0">
                <a:solidFill>
                  <a:schemeClr val="bg1"/>
                </a:solidFill>
                <a:cs typeface="+mn-cs"/>
              </a:rPr>
              <a:t>in </a:t>
            </a:r>
            <a:r>
              <a:rPr lang="en-US" sz="1400" b="1" dirty="0" smtClean="0">
                <a:solidFill>
                  <a:schemeClr val="bg1"/>
                </a:solidFill>
                <a:cs typeface="+mn-cs"/>
              </a:rPr>
              <a:t>Jan.</a:t>
            </a:r>
            <a:r>
              <a:rPr lang="en-US" sz="1400" b="1" dirty="0" smtClean="0">
                <a:solidFill>
                  <a:schemeClr val="bg1"/>
                </a:solidFill>
              </a:rPr>
              <a:t> </a:t>
            </a:r>
            <a:r>
              <a:rPr lang="en-US" sz="1400" b="1" dirty="0" smtClean="0">
                <a:solidFill>
                  <a:schemeClr val="bg1"/>
                </a:solidFill>
                <a:cs typeface="+mn-cs"/>
              </a:rPr>
              <a:t>2015.</a:t>
            </a:r>
            <a:r>
              <a:rPr lang="en-US" sz="1400" b="1" dirty="0" smtClean="0">
                <a:solidFill>
                  <a:schemeClr val="bg1"/>
                </a:solidFill>
              </a:rPr>
              <a:t> 4.5% </a:t>
            </a:r>
            <a:r>
              <a:rPr lang="en-US" sz="1400" b="1" dirty="0">
                <a:solidFill>
                  <a:schemeClr val="bg1"/>
                </a:solidFill>
              </a:rPr>
              <a:t>to </a:t>
            </a:r>
            <a:r>
              <a:rPr lang="en-US" sz="1400" b="1" dirty="0" smtClean="0">
                <a:solidFill>
                  <a:schemeClr val="bg1"/>
                </a:solidFill>
              </a:rPr>
              <a:t>5.5% </a:t>
            </a:r>
            <a:r>
              <a:rPr lang="en-US" sz="1400" b="1" dirty="0">
                <a:solidFill>
                  <a:schemeClr val="bg1"/>
                </a:solidFill>
              </a:rPr>
              <a:t>is “normal.”</a:t>
            </a:r>
            <a:endParaRPr lang="en-US" sz="1400" b="1" dirty="0">
              <a:solidFill>
                <a:schemeClr val="bg1"/>
              </a:solidFill>
              <a:cs typeface="+mn-cs"/>
            </a:endParaRPr>
          </a:p>
        </p:txBody>
      </p:sp>
      <p:sp>
        <p:nvSpPr>
          <p:cNvPr id="17416" name="Rectangle 8"/>
          <p:cNvSpPr>
            <a:spLocks noChangeArrowheads="1"/>
          </p:cNvSpPr>
          <p:nvPr/>
        </p:nvSpPr>
        <p:spPr bwMode="auto">
          <a:xfrm>
            <a:off x="0" y="6578600"/>
            <a:ext cx="7569200" cy="279400"/>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 US Bureau of Labor Statistics; Insurance Information Institute.</a:t>
            </a:r>
          </a:p>
        </p:txBody>
      </p:sp>
      <p:sp>
        <p:nvSpPr>
          <p:cNvPr id="17418" name="Rectangle 11"/>
          <p:cNvSpPr>
            <a:spLocks noChangeArrowheads="1"/>
          </p:cNvSpPr>
          <p:nvPr/>
        </p:nvSpPr>
        <p:spPr bwMode="black">
          <a:xfrm>
            <a:off x="223838" y="1042988"/>
            <a:ext cx="3911600" cy="44291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January 2000 through </a:t>
            </a:r>
            <a:r>
              <a:rPr lang="en-US" sz="1600" b="1" dirty="0" smtClean="0">
                <a:solidFill>
                  <a:srgbClr val="225A7A"/>
                </a:solidFill>
              </a:rPr>
              <a:t>January 2015, </a:t>
            </a:r>
            <a:r>
              <a:rPr lang="en-US" sz="1600" b="1" dirty="0">
                <a:solidFill>
                  <a:srgbClr val="225A7A"/>
                </a:solidFill>
              </a:rPr>
              <a:t>Seasonally Adjusted (%)</a:t>
            </a:r>
          </a:p>
        </p:txBody>
      </p:sp>
      <p:sp>
        <p:nvSpPr>
          <p:cNvPr id="14" name="Rectangle 6"/>
          <p:cNvSpPr>
            <a:spLocks noChangeArrowheads="1"/>
          </p:cNvSpPr>
          <p:nvPr/>
        </p:nvSpPr>
        <p:spPr bwMode="blackWhite">
          <a:xfrm>
            <a:off x="481013" y="6000750"/>
            <a:ext cx="8220075" cy="5556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a:solidFill>
                  <a:srgbClr val="FFFFFF"/>
                </a:solidFill>
              </a:rPr>
              <a:t>Stubbornly high unemployment and underemployment constrain overall economic growth, but the job market is now clearly improving.</a:t>
            </a:r>
          </a:p>
        </p:txBody>
      </p:sp>
      <p:sp>
        <p:nvSpPr>
          <p:cNvPr id="15" name="Date Placeholder 14"/>
          <p:cNvSpPr>
            <a:spLocks noGrp="1"/>
          </p:cNvSpPr>
          <p:nvPr>
            <p:ph type="dt" sz="quarter" idx="10"/>
          </p:nvPr>
        </p:nvSpPr>
        <p:spPr/>
        <p:txBody>
          <a:bodyPr/>
          <a:lstStyle/>
          <a:p>
            <a:pPr>
              <a:defRPr/>
            </a:pPr>
            <a:r>
              <a:rPr lang="en-US"/>
              <a:t>12/01/09 - 9pm</a:t>
            </a:r>
          </a:p>
        </p:txBody>
      </p:sp>
      <p:sp>
        <p:nvSpPr>
          <p:cNvPr id="16" name="Slide Number Placeholder 15"/>
          <p:cNvSpPr>
            <a:spLocks noGrp="1"/>
          </p:cNvSpPr>
          <p:nvPr>
            <p:ph type="sldNum" sz="quarter" idx="12"/>
          </p:nvPr>
        </p:nvSpPr>
        <p:spPr/>
        <p:txBody>
          <a:bodyPr/>
          <a:lstStyle/>
          <a:p>
            <a:pPr>
              <a:defRPr/>
            </a:pPr>
            <a:fld id="{698A961A-58BF-498B-852A-4E152ACAA0C1}" type="slidenum">
              <a:rPr lang="en-US" smtClean="0"/>
              <a:pPr>
                <a:defRPr/>
              </a:pPr>
              <a:t>148</a:t>
            </a:fld>
            <a:endParaRPr lang="en-US"/>
          </a:p>
        </p:txBody>
      </p:sp>
      <p:sp>
        <p:nvSpPr>
          <p:cNvPr id="17" name="AutoShape 38"/>
          <p:cNvSpPr>
            <a:spLocks noChangeArrowheads="1"/>
          </p:cNvSpPr>
          <p:nvPr/>
        </p:nvSpPr>
        <p:spPr bwMode="blackWhite">
          <a:xfrm>
            <a:off x="7259638" y="1411288"/>
            <a:ext cx="1639887" cy="1666875"/>
          </a:xfrm>
          <a:prstGeom prst="wedgeRectCallout">
            <a:avLst>
              <a:gd name="adj1" fmla="val -71691"/>
              <a:gd name="adj2" fmla="val 41968"/>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cs typeface="+mn-cs"/>
              </a:rPr>
              <a:t>U-6 went from 8.0% in March 2007 to 17.5% in </a:t>
            </a:r>
            <a:br>
              <a:rPr lang="en-US" sz="1400" b="1" dirty="0">
                <a:solidFill>
                  <a:schemeClr val="bg1"/>
                </a:solidFill>
                <a:cs typeface="+mn-cs"/>
              </a:rPr>
            </a:br>
            <a:r>
              <a:rPr lang="en-US" sz="1400" b="1" dirty="0">
                <a:solidFill>
                  <a:schemeClr val="bg1"/>
                </a:solidFill>
                <a:cs typeface="+mn-cs"/>
              </a:rPr>
              <a:t>October 2009; Stood at </a:t>
            </a:r>
            <a:r>
              <a:rPr lang="en-US" sz="1400" b="1" dirty="0" smtClean="0">
                <a:solidFill>
                  <a:schemeClr val="bg1"/>
                </a:solidFill>
                <a:cs typeface="+mn-cs"/>
              </a:rPr>
              <a:t>11.3% </a:t>
            </a:r>
            <a:r>
              <a:rPr lang="en-US" sz="1400" b="1" dirty="0">
                <a:solidFill>
                  <a:schemeClr val="bg1"/>
                </a:solidFill>
                <a:cs typeface="+mn-cs"/>
              </a:rPr>
              <a:t>in </a:t>
            </a:r>
            <a:r>
              <a:rPr lang="en-US" sz="1400" b="1" dirty="0" smtClean="0">
                <a:solidFill>
                  <a:schemeClr val="bg1"/>
                </a:solidFill>
                <a:cs typeface="+mn-cs"/>
              </a:rPr>
              <a:t>Jan. 2015.</a:t>
            </a:r>
            <a:r>
              <a:rPr lang="en-US" sz="1400" b="1" dirty="0">
                <a:solidFill>
                  <a:schemeClr val="bg1"/>
                </a:solidFill>
                <a:cs typeface="+mn-cs"/>
              </a:rPr>
              <a:t/>
            </a:r>
            <a:br>
              <a:rPr lang="en-US" sz="1400" b="1" dirty="0">
                <a:solidFill>
                  <a:schemeClr val="bg1"/>
                </a:solidFill>
                <a:cs typeface="+mn-cs"/>
              </a:rPr>
            </a:br>
            <a:r>
              <a:rPr lang="en-US" sz="1400" b="1" dirty="0">
                <a:solidFill>
                  <a:schemeClr val="bg1"/>
                </a:solidFill>
                <a:cs typeface="+mn-cs"/>
              </a:rPr>
              <a:t>8% to 10% is “normal.”</a:t>
            </a:r>
          </a:p>
        </p:txBody>
      </p:sp>
    </p:spTree>
    <p:extLst>
      <p:ext uri="{BB962C8B-B14F-4D97-AF65-F5344CB8AC3E}">
        <p14:creationId xmlns:p14="http://schemas.microsoft.com/office/powerpoint/2010/main" val="179284332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500"/>
                                  </p:stCondLst>
                                  <p:childTnLst>
                                    <p:set>
                                      <p:cBhvr>
                                        <p:cTn id="6" dur="1" fill="hold">
                                          <p:stCondLst>
                                            <p:cond delay="0"/>
                                          </p:stCondLst>
                                        </p:cTn>
                                        <p:tgtEl>
                                          <p:spTgt spid="7072775"/>
                                        </p:tgtEl>
                                        <p:attrNameLst>
                                          <p:attrName>style.visibility</p:attrName>
                                        </p:attrNameLst>
                                      </p:cBhvr>
                                      <p:to>
                                        <p:strVal val="visible"/>
                                      </p:to>
                                    </p:set>
                                    <p:animEffect transition="in" filter="wipe(right)">
                                      <p:cBhvr>
                                        <p:cTn id="7" dur="500"/>
                                        <p:tgtEl>
                                          <p:spTgt spid="7072775"/>
                                        </p:tgtEl>
                                      </p:cBhvr>
                                    </p:animEffect>
                                  </p:childTnLst>
                                </p:cTn>
                              </p:par>
                            </p:childTnLst>
                          </p:cTn>
                        </p:par>
                        <p:par>
                          <p:cTn id="8" fill="hold">
                            <p:stCondLst>
                              <p:cond delay="1000"/>
                            </p:stCondLst>
                            <p:childTnLst>
                              <p:par>
                                <p:cTn id="9" presetID="23" presetClass="entr" presetSubtype="16" fill="hold" grpId="0" nodeType="afterEffect">
                                  <p:stCondLst>
                                    <p:cond delay="100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childTnLst>
                                </p:cTn>
                              </p:par>
                            </p:childTnLst>
                          </p:cTn>
                        </p:par>
                        <p:par>
                          <p:cTn id="13" fill="hold">
                            <p:stCondLst>
                              <p:cond delay="2500"/>
                            </p:stCondLst>
                            <p:childTnLst>
                              <p:par>
                                <p:cTn id="14" presetID="22" presetClass="entr" presetSubtype="8" fill="hold" grpId="0" nodeType="afterEffect">
                                  <p:stCondLst>
                                    <p:cond delay="500"/>
                                  </p:stCondLst>
                                  <p:childTnLst>
                                    <p:set>
                                      <p:cBhvr>
                                        <p:cTn id="15" dur="1" fill="hold">
                                          <p:stCondLst>
                                            <p:cond delay="0"/>
                                          </p:stCondLst>
                                        </p:cTn>
                                        <p:tgtEl>
                                          <p:spTgt spid="17"/>
                                        </p:tgtEl>
                                        <p:attrNameLst>
                                          <p:attrName>style.visibility</p:attrName>
                                        </p:attrNameLst>
                                      </p:cBhvr>
                                      <p:to>
                                        <p:strVal val="visible"/>
                                      </p:to>
                                    </p:set>
                                    <p:animEffect transition="in" filter="wipe(left)">
                                      <p:cBhvr>
                                        <p:cTn id="1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72775" grpId="0" animBg="1"/>
      <p:bldP spid="14" grpId="0" animBg="1"/>
      <p:bldP spid="17" grpId="0" animBg="1"/>
    </p:bldLst>
  </p:timing>
</p:sld>
</file>

<file path=ppt/slides/slide14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1139" name="Rectangle 105"/>
          <p:cNvSpPr>
            <a:spLocks noGrp="1" noChangeArrowheads="1"/>
          </p:cNvSpPr>
          <p:nvPr>
            <p:ph type="dt" sz="quarter" idx="10"/>
          </p:nvPr>
        </p:nvSpPr>
        <p:spPr/>
        <p:txBody>
          <a:bodyPr/>
          <a:lstStyle/>
          <a:p>
            <a:pPr>
              <a:defRPr/>
            </a:pPr>
            <a:r>
              <a:rPr lang="en-US" smtClean="0"/>
              <a:t>12/01/09 - 9pm</a:t>
            </a:r>
          </a:p>
        </p:txBody>
      </p:sp>
      <p:sp>
        <p:nvSpPr>
          <p:cNvPr id="91141" name="Rectangle 110"/>
          <p:cNvSpPr>
            <a:spLocks noGrp="1" noChangeArrowheads="1"/>
          </p:cNvSpPr>
          <p:nvPr>
            <p:ph type="sldNum" sz="quarter" idx="12"/>
          </p:nvPr>
        </p:nvSpPr>
        <p:spPr/>
        <p:txBody>
          <a:bodyPr/>
          <a:lstStyle/>
          <a:p>
            <a:pPr>
              <a:defRPr/>
            </a:pPr>
            <a:fld id="{1383CDEA-1BE3-4BCF-B1BC-9FD78CF63BE8}" type="slidenum">
              <a:rPr lang="en-US" smtClean="0"/>
              <a:pPr>
                <a:defRPr/>
              </a:pPr>
              <a:t>149</a:t>
            </a:fld>
            <a:endParaRPr lang="en-US" smtClean="0"/>
          </a:p>
        </p:txBody>
      </p:sp>
      <p:sp>
        <p:nvSpPr>
          <p:cNvPr id="45062" name="Rectangle 2"/>
          <p:cNvSpPr>
            <a:spLocks noGrp="1" noChangeArrowheads="1"/>
          </p:cNvSpPr>
          <p:nvPr>
            <p:ph type="title"/>
          </p:nvPr>
        </p:nvSpPr>
        <p:spPr/>
        <p:txBody>
          <a:bodyPr/>
          <a:lstStyle/>
          <a:p>
            <a:r>
              <a:rPr lang="en-US" dirty="0" smtClean="0"/>
              <a:t>US Unemployment Rate Forecast</a:t>
            </a:r>
          </a:p>
        </p:txBody>
      </p:sp>
      <p:graphicFrame>
        <p:nvGraphicFramePr>
          <p:cNvPr id="6924291" name="Object 3"/>
          <p:cNvGraphicFramePr>
            <a:graphicFrameLocks noGrp="1" noChangeAspect="1"/>
          </p:cNvGraphicFramePr>
          <p:nvPr>
            <p:ph type="chart" idx="4294967295"/>
            <p:extLst>
              <p:ext uri="{D42A27DB-BD31-4B8C-83A1-F6EECF244321}">
                <p14:modId xmlns:p14="http://schemas.microsoft.com/office/powerpoint/2010/main" val="2379692835"/>
              </p:ext>
            </p:extLst>
          </p:nvPr>
        </p:nvGraphicFramePr>
        <p:xfrm>
          <a:off x="239713" y="1855788"/>
          <a:ext cx="8550275" cy="4418012"/>
        </p:xfrm>
        <a:graphic>
          <a:graphicData uri="http://schemas.openxmlformats.org/presentationml/2006/ole">
            <mc:AlternateContent xmlns:mc="http://schemas.openxmlformats.org/markup-compatibility/2006">
              <mc:Choice xmlns:v="urn:schemas-microsoft-com:vml" Requires="v">
                <p:oleObj spid="_x0000_s28102737" name="Chart" r:id="rId4" imgW="8238962" imgH="4257890" progId="MSGraph.Chart.8">
                  <p:embed followColorScheme="full"/>
                </p:oleObj>
              </mc:Choice>
              <mc:Fallback>
                <p:oleObj name="Chart" r:id="rId4" imgW="8238962" imgH="4257890" progId="MSGraph.Chart.8">
                  <p:embed followColorScheme="full"/>
                  <p:pic>
                    <p:nvPicPr>
                      <p:cNvPr id="0" name=""/>
                      <p:cNvPicPr>
                        <a:picLocks noChangeAspect="1" noChangeArrowheads="1"/>
                      </p:cNvPicPr>
                      <p:nvPr/>
                    </p:nvPicPr>
                    <p:blipFill>
                      <a:blip r:embed="rId5"/>
                      <a:srcRect/>
                      <a:stretch>
                        <a:fillRect/>
                      </a:stretch>
                    </p:blipFill>
                    <p:spPr bwMode="auto">
                      <a:xfrm>
                        <a:off x="239713" y="1855788"/>
                        <a:ext cx="8550275" cy="44180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073797" name="AutoShape 5"/>
          <p:cNvSpPr>
            <a:spLocks noChangeArrowheads="1"/>
          </p:cNvSpPr>
          <p:nvPr/>
        </p:nvSpPr>
        <p:spPr bwMode="blackWhite">
          <a:xfrm>
            <a:off x="5417237" y="1055410"/>
            <a:ext cx="2568942" cy="1511944"/>
          </a:xfrm>
          <a:prstGeom prst="wedgeRectCallout">
            <a:avLst>
              <a:gd name="adj1" fmla="val -137546"/>
              <a:gd name="adj2" fmla="val 15180"/>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a:solidFill>
                  <a:schemeClr val="bg1"/>
                </a:solidFill>
                <a:cs typeface="+mn-cs"/>
              </a:rPr>
              <a:t>Rising unemployment </a:t>
            </a:r>
            <a:br>
              <a:rPr lang="en-US" sz="1600" b="1" dirty="0">
                <a:solidFill>
                  <a:schemeClr val="bg1"/>
                </a:solidFill>
                <a:cs typeface="+mn-cs"/>
              </a:rPr>
            </a:br>
            <a:r>
              <a:rPr lang="en-US" sz="1600" b="1" dirty="0">
                <a:solidFill>
                  <a:schemeClr val="bg1"/>
                </a:solidFill>
                <a:cs typeface="+mn-cs"/>
              </a:rPr>
              <a:t>eroded payrolls </a:t>
            </a:r>
            <a:br>
              <a:rPr lang="en-US" sz="1600" b="1" dirty="0">
                <a:solidFill>
                  <a:schemeClr val="bg1"/>
                </a:solidFill>
                <a:cs typeface="+mn-cs"/>
              </a:rPr>
            </a:br>
            <a:r>
              <a:rPr lang="en-US" sz="1600" b="1" dirty="0">
                <a:solidFill>
                  <a:schemeClr val="bg1"/>
                </a:solidFill>
                <a:cs typeface="+mn-cs"/>
              </a:rPr>
              <a:t>and </a:t>
            </a:r>
            <a:r>
              <a:rPr lang="en-US" sz="1600" b="1" dirty="0" smtClean="0">
                <a:solidFill>
                  <a:schemeClr val="bg1"/>
                </a:solidFill>
                <a:cs typeface="+mn-cs"/>
              </a:rPr>
              <a:t>WC’s </a:t>
            </a:r>
            <a:r>
              <a:rPr lang="en-US" sz="1600" b="1" dirty="0">
                <a:solidFill>
                  <a:schemeClr val="bg1"/>
                </a:solidFill>
                <a:cs typeface="+mn-cs"/>
              </a:rPr>
              <a:t/>
            </a:r>
            <a:br>
              <a:rPr lang="en-US" sz="1600" b="1" dirty="0">
                <a:solidFill>
                  <a:schemeClr val="bg1"/>
                </a:solidFill>
                <a:cs typeface="+mn-cs"/>
              </a:rPr>
            </a:br>
            <a:r>
              <a:rPr lang="en-US" sz="1600" b="1" dirty="0">
                <a:solidFill>
                  <a:schemeClr val="bg1"/>
                </a:solidFill>
                <a:cs typeface="+mn-cs"/>
              </a:rPr>
              <a:t>exposure base.</a:t>
            </a:r>
          </a:p>
          <a:p>
            <a:pPr algn="ctr" eaLnBrk="0" hangingPunct="0">
              <a:lnSpc>
                <a:spcPct val="90000"/>
              </a:lnSpc>
              <a:spcBef>
                <a:spcPct val="50000"/>
              </a:spcBef>
              <a:buClr>
                <a:schemeClr val="bg1"/>
              </a:buClr>
              <a:buFont typeface="Wingdings" pitchFamily="2" charset="2"/>
              <a:buNone/>
              <a:defRPr/>
            </a:pPr>
            <a:r>
              <a:rPr lang="en-US" sz="1600" b="1" dirty="0">
                <a:solidFill>
                  <a:schemeClr val="bg1"/>
                </a:solidFill>
                <a:cs typeface="+mn-cs"/>
              </a:rPr>
              <a:t>Unemployment peaked at 10% in late 2009.</a:t>
            </a:r>
          </a:p>
        </p:txBody>
      </p:sp>
      <p:sp>
        <p:nvSpPr>
          <p:cNvPr id="45064" name="Rectangle 5"/>
          <p:cNvSpPr>
            <a:spLocks noChangeArrowheads="1"/>
          </p:cNvSpPr>
          <p:nvPr/>
        </p:nvSpPr>
        <p:spPr bwMode="auto">
          <a:xfrm>
            <a:off x="-1" y="6389410"/>
            <a:ext cx="8498541" cy="468590"/>
          </a:xfrm>
          <a:prstGeom prst="rect">
            <a:avLst/>
          </a:prstGeom>
          <a:noFill/>
          <a:ln w="9525">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         = actual;          = forecasts</a:t>
            </a:r>
          </a:p>
          <a:p>
            <a:pPr eaLnBrk="0" hangingPunct="0">
              <a:lnSpc>
                <a:spcPct val="85000"/>
              </a:lnSpc>
              <a:spcBef>
                <a:spcPct val="25000"/>
              </a:spcBef>
              <a:buClr>
                <a:schemeClr val="accent2"/>
              </a:buClr>
              <a:buFont typeface="Wingdings" pitchFamily="2" charset="2"/>
              <a:buNone/>
            </a:pPr>
            <a:r>
              <a:rPr lang="en-US" sz="1100" dirty="0"/>
              <a:t>Sources: US Bureau of Labor Statistics; </a:t>
            </a:r>
            <a:r>
              <a:rPr lang="en-US" sz="1100" dirty="0" smtClean="0"/>
              <a:t>Blue Chip Economic Indicators (2/15 edition);  </a:t>
            </a:r>
            <a:r>
              <a:rPr lang="en-US" sz="1100" dirty="0"/>
              <a:t>Insurance Information </a:t>
            </a:r>
            <a:r>
              <a:rPr lang="en-US" sz="1100" dirty="0" smtClean="0"/>
              <a:t>Institute.</a:t>
            </a:r>
            <a:endParaRPr lang="en-US" sz="1100" dirty="0"/>
          </a:p>
        </p:txBody>
      </p:sp>
      <p:sp>
        <p:nvSpPr>
          <p:cNvPr id="45065" name="Rectangle 6"/>
          <p:cNvSpPr>
            <a:spLocks noChangeArrowheads="1"/>
          </p:cNvSpPr>
          <p:nvPr/>
        </p:nvSpPr>
        <p:spPr bwMode="auto">
          <a:xfrm>
            <a:off x="442913" y="6402388"/>
            <a:ext cx="263525" cy="125412"/>
          </a:xfrm>
          <a:prstGeom prst="rect">
            <a:avLst/>
          </a:prstGeom>
          <a:solidFill>
            <a:schemeClr val="tx2"/>
          </a:solidFill>
          <a:ln w="9525">
            <a:noFill/>
            <a:miter lim="800000"/>
            <a:headEnd/>
            <a:tailEnd/>
          </a:ln>
        </p:spPr>
        <p:txBody>
          <a:bodyPr wrap="none" anchor="ctr"/>
          <a:lstStyle/>
          <a:p>
            <a:endParaRPr lang="en-US"/>
          </a:p>
        </p:txBody>
      </p:sp>
      <p:sp>
        <p:nvSpPr>
          <p:cNvPr id="45066" name="Rectangle 7"/>
          <p:cNvSpPr>
            <a:spLocks noChangeArrowheads="1"/>
          </p:cNvSpPr>
          <p:nvPr/>
        </p:nvSpPr>
        <p:spPr bwMode="auto">
          <a:xfrm>
            <a:off x="1355725" y="6402388"/>
            <a:ext cx="263525" cy="125412"/>
          </a:xfrm>
          <a:prstGeom prst="rect">
            <a:avLst/>
          </a:prstGeom>
          <a:solidFill>
            <a:schemeClr val="accent1"/>
          </a:solidFill>
          <a:ln w="9525">
            <a:noFill/>
            <a:miter lim="800000"/>
            <a:headEnd/>
            <a:tailEnd/>
          </a:ln>
        </p:spPr>
        <p:txBody>
          <a:bodyPr wrap="none" anchor="ctr"/>
          <a:lstStyle/>
          <a:p>
            <a:endParaRPr lang="en-US"/>
          </a:p>
        </p:txBody>
      </p:sp>
      <p:sp>
        <p:nvSpPr>
          <p:cNvPr id="45067" name="Rectangle 8"/>
          <p:cNvSpPr>
            <a:spLocks noChangeArrowheads="1"/>
          </p:cNvSpPr>
          <p:nvPr/>
        </p:nvSpPr>
        <p:spPr bwMode="black">
          <a:xfrm>
            <a:off x="280988" y="1112022"/>
            <a:ext cx="8221662" cy="220662"/>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2007:Q1 to </a:t>
            </a:r>
            <a:r>
              <a:rPr lang="en-US" sz="1600" b="1" dirty="0" smtClean="0">
                <a:solidFill>
                  <a:srgbClr val="225A7A"/>
                </a:solidFill>
              </a:rPr>
              <a:t>2016:Q4F</a:t>
            </a:r>
            <a:r>
              <a:rPr lang="en-US" sz="1600" b="1" dirty="0">
                <a:solidFill>
                  <a:srgbClr val="225A7A"/>
                </a:solidFill>
              </a:rPr>
              <a:t>*</a:t>
            </a:r>
          </a:p>
        </p:txBody>
      </p:sp>
      <p:sp>
        <p:nvSpPr>
          <p:cNvPr id="12" name="AutoShape 7"/>
          <p:cNvSpPr>
            <a:spLocks noChangeArrowheads="1"/>
          </p:cNvSpPr>
          <p:nvPr/>
        </p:nvSpPr>
        <p:spPr bwMode="blackWhite">
          <a:xfrm>
            <a:off x="2952301" y="3895669"/>
            <a:ext cx="2689225" cy="1262062"/>
          </a:xfrm>
          <a:prstGeom prst="wedgeRectCallout">
            <a:avLst>
              <a:gd name="adj1" fmla="val -48470"/>
              <a:gd name="adj2" fmla="val -26931"/>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cs typeface="+mn-cs"/>
              </a:rPr>
              <a:t>Unemployment forecasts </a:t>
            </a:r>
            <a:r>
              <a:rPr lang="en-US" sz="1400" b="1" dirty="0" smtClean="0">
                <a:cs typeface="+mn-cs"/>
              </a:rPr>
              <a:t>have been revised modestly downwards. Optimistic scenarios put the unemployment as low as 5.0% by Q4 of 2015.</a:t>
            </a:r>
            <a:endParaRPr lang="en-US" sz="1400" b="1" dirty="0">
              <a:cs typeface="+mn-cs"/>
            </a:endParaRPr>
          </a:p>
        </p:txBody>
      </p:sp>
      <p:sp>
        <p:nvSpPr>
          <p:cNvPr id="13" name="AutoShape 5"/>
          <p:cNvSpPr>
            <a:spLocks noChangeArrowheads="1"/>
          </p:cNvSpPr>
          <p:nvPr/>
        </p:nvSpPr>
        <p:spPr bwMode="blackWhite">
          <a:xfrm>
            <a:off x="6727352" y="2828869"/>
            <a:ext cx="2155582" cy="1066800"/>
          </a:xfrm>
          <a:prstGeom prst="wedgeRectCallout">
            <a:avLst>
              <a:gd name="adj1" fmla="val 4078"/>
              <a:gd name="adj2" fmla="val 9297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a:solidFill>
                  <a:schemeClr val="bg1"/>
                </a:solidFill>
                <a:cs typeface="+mn-cs"/>
              </a:rPr>
              <a:t>Jobless figures have been revised </a:t>
            </a:r>
            <a:r>
              <a:rPr lang="en-US" sz="1600" b="1" dirty="0" smtClean="0">
                <a:solidFill>
                  <a:schemeClr val="bg1"/>
                </a:solidFill>
                <a:cs typeface="+mn-cs"/>
              </a:rPr>
              <a:t>downwards </a:t>
            </a:r>
            <a:r>
              <a:rPr lang="en-US" sz="1600" b="1" dirty="0">
                <a:solidFill>
                  <a:schemeClr val="bg1"/>
                </a:solidFill>
                <a:cs typeface="+mn-cs"/>
              </a:rPr>
              <a:t>for </a:t>
            </a:r>
            <a:r>
              <a:rPr lang="en-US" sz="1600" b="1" dirty="0" smtClean="0">
                <a:solidFill>
                  <a:schemeClr val="bg1"/>
                </a:solidFill>
                <a:cs typeface="+mn-cs"/>
              </a:rPr>
              <a:t>2015/16</a:t>
            </a:r>
            <a:endParaRPr lang="en-US" sz="1600" b="1" dirty="0">
              <a:solidFill>
                <a:schemeClr val="bg1"/>
              </a:solidFill>
              <a:cs typeface="+mn-cs"/>
            </a:endParaRPr>
          </a:p>
        </p:txBody>
      </p:sp>
    </p:spTree>
    <p:extLst>
      <p:ext uri="{BB962C8B-B14F-4D97-AF65-F5344CB8AC3E}">
        <p14:creationId xmlns:p14="http://schemas.microsoft.com/office/powerpoint/2010/main" val="386618053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7073797"/>
                                        </p:tgtEl>
                                        <p:attrNameLst>
                                          <p:attrName>style.visibility</p:attrName>
                                        </p:attrNameLst>
                                      </p:cBhvr>
                                      <p:to>
                                        <p:strVal val="visible"/>
                                      </p:to>
                                    </p:set>
                                    <p:animEffect transition="in" filter="wipe(right)">
                                      <p:cBhvr>
                                        <p:cTn id="7" dur="500"/>
                                        <p:tgtEl>
                                          <p:spTgt spid="7073797"/>
                                        </p:tgtEl>
                                      </p:cBhvr>
                                    </p:animEffect>
                                  </p:childTnLst>
                                </p:cTn>
                              </p:par>
                            </p:childTnLst>
                          </p:cTn>
                        </p:par>
                        <p:par>
                          <p:cTn id="8" fill="hold">
                            <p:stCondLst>
                              <p:cond delay="1200"/>
                            </p:stCondLst>
                            <p:childTnLst>
                              <p:par>
                                <p:cTn id="9" presetID="22" presetClass="entr" presetSubtype="2" fill="hold" grpId="0" nodeType="afterEffect">
                                  <p:stCondLst>
                                    <p:cond delay="500"/>
                                  </p:stCondLst>
                                  <p:childTnLst>
                                    <p:set>
                                      <p:cBhvr>
                                        <p:cTn id="10" dur="1" fill="hold">
                                          <p:stCondLst>
                                            <p:cond delay="0"/>
                                          </p:stCondLst>
                                        </p:cTn>
                                        <p:tgtEl>
                                          <p:spTgt spid="12"/>
                                        </p:tgtEl>
                                        <p:attrNameLst>
                                          <p:attrName>style.visibility</p:attrName>
                                        </p:attrNameLst>
                                      </p:cBhvr>
                                      <p:to>
                                        <p:strVal val="visible"/>
                                      </p:to>
                                    </p:set>
                                    <p:animEffect transition="in" filter="wipe(right)">
                                      <p:cBhvr>
                                        <p:cTn id="11" dur="500"/>
                                        <p:tgtEl>
                                          <p:spTgt spid="12"/>
                                        </p:tgtEl>
                                      </p:cBhvr>
                                    </p:animEffect>
                                  </p:childTnLst>
                                </p:cTn>
                              </p:par>
                            </p:childTnLst>
                          </p:cTn>
                        </p:par>
                        <p:par>
                          <p:cTn id="12" fill="hold">
                            <p:stCondLst>
                              <p:cond delay="2200"/>
                            </p:stCondLst>
                            <p:childTnLst>
                              <p:par>
                                <p:cTn id="13" presetID="22" presetClass="entr" presetSubtype="2" fill="hold" grpId="0" nodeType="afterEffect">
                                  <p:stCondLst>
                                    <p:cond delay="700"/>
                                  </p:stCondLst>
                                  <p:childTnLst>
                                    <p:set>
                                      <p:cBhvr>
                                        <p:cTn id="14" dur="1" fill="hold">
                                          <p:stCondLst>
                                            <p:cond delay="0"/>
                                          </p:stCondLst>
                                        </p:cTn>
                                        <p:tgtEl>
                                          <p:spTgt spid="13"/>
                                        </p:tgtEl>
                                        <p:attrNameLst>
                                          <p:attrName>style.visibility</p:attrName>
                                        </p:attrNameLst>
                                      </p:cBhvr>
                                      <p:to>
                                        <p:strVal val="visible"/>
                                      </p:to>
                                    </p:set>
                                    <p:animEffect transition="in" filter="wipe(right)">
                                      <p:cBhvr>
                                        <p:cTn id="1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73797" grpId="0" animBg="1"/>
      <p:bldP spid="12" grpId="0" animBg="1"/>
      <p:bldP spid="1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110"/>
          <p:cNvSpPr>
            <a:spLocks noGrp="1" noChangeArrowheads="1"/>
          </p:cNvSpPr>
          <p:nvPr>
            <p:ph type="sldNum" sz="quarter" idx="12"/>
          </p:nvPr>
        </p:nvSpPr>
        <p:spPr>
          <a:noFill/>
        </p:spPr>
        <p:txBody>
          <a:bodyPr/>
          <a:lstStyle/>
          <a:p>
            <a:fld id="{587FEC58-C3B1-4DBD-89E8-2FF98000DBAF}" type="slidenum">
              <a:rPr lang="en-US" smtClean="0"/>
              <a:pPr/>
              <a:t>15</a:t>
            </a:fld>
            <a:endParaRPr lang="en-US" smtClean="0"/>
          </a:p>
        </p:txBody>
      </p:sp>
      <p:graphicFrame>
        <p:nvGraphicFramePr>
          <p:cNvPr id="2050" name="Object 3"/>
          <p:cNvGraphicFramePr>
            <a:graphicFrameLocks noGrp="1" noChangeAspect="1"/>
          </p:cNvGraphicFramePr>
          <p:nvPr>
            <p:ph idx="4294967295"/>
            <p:extLst>
              <p:ext uri="{D42A27DB-BD31-4B8C-83A1-F6EECF244321}">
                <p14:modId xmlns:p14="http://schemas.microsoft.com/office/powerpoint/2010/main" val="4056045730"/>
              </p:ext>
            </p:extLst>
          </p:nvPr>
        </p:nvGraphicFramePr>
        <p:xfrm>
          <a:off x="1588" y="1804988"/>
          <a:ext cx="9140825" cy="4727575"/>
        </p:xfrm>
        <a:graphic>
          <a:graphicData uri="http://schemas.openxmlformats.org/presentationml/2006/ole">
            <mc:AlternateContent xmlns:mc="http://schemas.openxmlformats.org/markup-compatibility/2006">
              <mc:Choice xmlns:v="urn:schemas-microsoft-com:vml" Requires="v">
                <p:oleObj spid="_x0000_s28092518" name="Chart" r:id="rId4" imgW="8820267" imgH="4562468" progId="MSGraph.Chart.8">
                  <p:embed followColorScheme="full"/>
                </p:oleObj>
              </mc:Choice>
              <mc:Fallback>
                <p:oleObj name="Chart" r:id="rId4" imgW="8820267" imgH="4562468" progId="MSGraph.Chart.8">
                  <p:embed followColorScheme="full"/>
                  <p:pic>
                    <p:nvPicPr>
                      <p:cNvPr id="0" name=""/>
                      <p:cNvPicPr>
                        <a:picLocks noChangeAspect="1" noChangeArrowheads="1"/>
                      </p:cNvPicPr>
                      <p:nvPr/>
                    </p:nvPicPr>
                    <p:blipFill>
                      <a:blip r:embed="rId5"/>
                      <a:srcRect/>
                      <a:stretch>
                        <a:fillRect/>
                      </a:stretch>
                    </p:blipFill>
                    <p:spPr bwMode="auto">
                      <a:xfrm>
                        <a:off x="1588" y="1804988"/>
                        <a:ext cx="9140825" cy="47275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52" name="Rectangle 2"/>
          <p:cNvSpPr txBox="1">
            <a:spLocks noChangeArrowheads="1"/>
          </p:cNvSpPr>
          <p:nvPr/>
        </p:nvSpPr>
        <p:spPr bwMode="auto">
          <a:xfrm>
            <a:off x="0" y="0"/>
            <a:ext cx="8035925" cy="1041400"/>
          </a:xfrm>
          <a:prstGeom prst="rect">
            <a:avLst/>
          </a:prstGeom>
          <a:noFill/>
          <a:ln w="9525">
            <a:noFill/>
            <a:miter lim="800000"/>
            <a:headEnd/>
            <a:tailEnd/>
          </a:ln>
        </p:spPr>
        <p:txBody>
          <a:bodyPr lIns="92075" tIns="46038" rIns="92075" bIns="46038" anchor="b"/>
          <a:lstStyle/>
          <a:p>
            <a:pPr eaLnBrk="0" hangingPunct="0"/>
            <a:r>
              <a:rPr lang="en-US" sz="2600" b="1" dirty="0">
                <a:solidFill>
                  <a:schemeClr val="accent1"/>
                </a:solidFill>
              </a:rPr>
              <a:t>RNW All Lines by State, </a:t>
            </a:r>
            <a:r>
              <a:rPr lang="en-US" sz="2600" b="1" dirty="0" smtClean="0">
                <a:solidFill>
                  <a:schemeClr val="accent1"/>
                </a:solidFill>
              </a:rPr>
              <a:t>2004-2013 </a:t>
            </a:r>
            <a:r>
              <a:rPr lang="en-US" sz="2600" b="1" dirty="0">
                <a:solidFill>
                  <a:schemeClr val="accent1"/>
                </a:solidFill>
              </a:rPr>
              <a:t>Average: </a:t>
            </a:r>
          </a:p>
          <a:p>
            <a:pPr eaLnBrk="0" hangingPunct="0"/>
            <a:r>
              <a:rPr lang="en-US" sz="2600" b="1" dirty="0">
                <a:solidFill>
                  <a:schemeClr val="accent1"/>
                </a:solidFill>
              </a:rPr>
              <a:t>Lowest 25 States</a:t>
            </a:r>
          </a:p>
        </p:txBody>
      </p:sp>
      <p:sp>
        <p:nvSpPr>
          <p:cNvPr id="2053" name="Rectangle 7"/>
          <p:cNvSpPr>
            <a:spLocks noChangeArrowheads="1"/>
          </p:cNvSpPr>
          <p:nvPr/>
        </p:nvSpPr>
        <p:spPr bwMode="auto">
          <a:xfrm>
            <a:off x="0" y="6429375"/>
            <a:ext cx="8750300" cy="428625"/>
          </a:xfrm>
          <a:prstGeom prst="rect">
            <a:avLst/>
          </a:prstGeom>
          <a:noFill/>
          <a:ln w="9525">
            <a:noFill/>
            <a:miter lim="800000"/>
            <a:headEnd/>
            <a:tailEnd/>
          </a:ln>
        </p:spPr>
        <p:txBody>
          <a:bodyPr>
            <a:spAutoFit/>
          </a:bodyPr>
          <a:lstStyle/>
          <a:p>
            <a:endParaRPr lang="en-US" sz="1100" dirty="0"/>
          </a:p>
          <a:p>
            <a:r>
              <a:rPr lang="en-US" sz="1100" dirty="0"/>
              <a:t>Source: </a:t>
            </a:r>
            <a:r>
              <a:rPr lang="en-US" sz="1100" dirty="0" smtClean="0"/>
              <a:t>NAIC; Insurance Information Institute.</a:t>
            </a:r>
            <a:r>
              <a:rPr lang="en-US" sz="1100" dirty="0"/>
              <a:t>	</a:t>
            </a:r>
          </a:p>
        </p:txBody>
      </p:sp>
      <p:sp>
        <p:nvSpPr>
          <p:cNvPr id="6" name="AutoShape 9"/>
          <p:cNvSpPr>
            <a:spLocks noChangeArrowheads="1"/>
          </p:cNvSpPr>
          <p:nvPr/>
        </p:nvSpPr>
        <p:spPr bwMode="blackWhite">
          <a:xfrm>
            <a:off x="4301612" y="4100051"/>
            <a:ext cx="3170903" cy="1179871"/>
          </a:xfrm>
          <a:prstGeom prst="wedgeRectCallout">
            <a:avLst>
              <a:gd name="adj1" fmla="val 66975"/>
              <a:gd name="adj2" fmla="val -31272"/>
            </a:avLst>
          </a:prstGeom>
          <a:solidFill>
            <a:srgbClr val="225A7A"/>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rgbClr val="FFFFFF"/>
              </a:buClr>
              <a:buFont typeface="Wingdings" pitchFamily="2" charset="2"/>
              <a:buNone/>
            </a:pPr>
            <a:r>
              <a:rPr lang="en-US" b="1" dirty="0" smtClean="0">
                <a:solidFill>
                  <a:srgbClr val="FFFFFF"/>
                </a:solidFill>
              </a:rPr>
              <a:t>Some of the least profitable states over the past decade were hit hard by catastrophes</a:t>
            </a:r>
            <a:endParaRPr lang="en-US" b="1" dirty="0">
              <a:solidFill>
                <a:srgbClr val="FFFFFF"/>
              </a:solidFill>
            </a:endParaRPr>
          </a:p>
        </p:txBody>
      </p:sp>
    </p:spTree>
    <p:extLst>
      <p:ext uri="{BB962C8B-B14F-4D97-AF65-F5344CB8AC3E}">
        <p14:creationId xmlns:p14="http://schemas.microsoft.com/office/powerpoint/2010/main" val="287319776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50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1986" name="Object 3"/>
          <p:cNvGraphicFramePr>
            <a:graphicFrameLocks noGrp="1"/>
          </p:cNvGraphicFramePr>
          <p:nvPr>
            <p:ph idx="4294967295"/>
            <p:extLst>
              <p:ext uri="{D42A27DB-BD31-4B8C-83A1-F6EECF244321}">
                <p14:modId xmlns:p14="http://schemas.microsoft.com/office/powerpoint/2010/main" val="1505748900"/>
              </p:ext>
            </p:extLst>
          </p:nvPr>
        </p:nvGraphicFramePr>
        <p:xfrm>
          <a:off x="333375" y="1397000"/>
          <a:ext cx="8523288" cy="4087813"/>
        </p:xfrm>
        <a:graphic>
          <a:graphicData uri="http://schemas.openxmlformats.org/presentationml/2006/ole">
            <mc:AlternateContent xmlns:mc="http://schemas.openxmlformats.org/markup-compatibility/2006">
              <mc:Choice xmlns:v="urn:schemas-microsoft-com:vml" Requires="v">
                <p:oleObj spid="_x0000_s28103761" name="Chart" r:id="rId4" imgW="8581836" imgH="4114689" progId="MSGraph.Chart.8">
                  <p:embed followColorScheme="full"/>
                </p:oleObj>
              </mc:Choice>
              <mc:Fallback>
                <p:oleObj name="Chart" r:id="rId4" imgW="8581836" imgH="4114689" progId="MSGraph.Chart.8">
                  <p:embed followColorScheme="full"/>
                  <p:pic>
                    <p:nvPicPr>
                      <p:cNvPr id="0" name=""/>
                      <p:cNvPicPr preferRelativeResize="0">
                        <a:picLocks noChangeArrowheads="1"/>
                      </p:cNvPicPr>
                      <p:nvPr/>
                    </p:nvPicPr>
                    <p:blipFill>
                      <a:blip r:embed="rId5"/>
                      <a:srcRect/>
                      <a:stretch>
                        <a:fillRect/>
                      </a:stretch>
                    </p:blipFill>
                    <p:spPr bwMode="gray">
                      <a:xfrm>
                        <a:off x="333375" y="1397000"/>
                        <a:ext cx="8523288" cy="40878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Rectangle 2"/>
          <p:cNvSpPr txBox="1">
            <a:spLocks noChangeArrowheads="1"/>
          </p:cNvSpPr>
          <p:nvPr/>
        </p:nvSpPr>
        <p:spPr bwMode="black">
          <a:xfrm>
            <a:off x="342900" y="0"/>
            <a:ext cx="7400925" cy="860425"/>
          </a:xfrm>
          <a:prstGeom prst="rect">
            <a:avLst/>
          </a:prstGeom>
          <a:noFill/>
          <a:ln w="9525">
            <a:noFill/>
            <a:miter lim="800000"/>
            <a:headEnd/>
            <a:tailEnd/>
          </a:ln>
        </p:spPr>
        <p:txBody>
          <a:bodyPr lIns="45720" rIns="45720" anchor="ctr"/>
          <a:lstStyle/>
          <a:p>
            <a:pPr defTabSz="114300" eaLnBrk="0" hangingPunct="0">
              <a:lnSpc>
                <a:spcPct val="90000"/>
              </a:lnSpc>
              <a:defRPr/>
            </a:pPr>
            <a:r>
              <a:rPr lang="en-US" sz="3000" b="1" kern="0" dirty="0">
                <a:solidFill>
                  <a:srgbClr val="225A7A"/>
                </a:solidFill>
                <a:ea typeface="+mj-ea"/>
                <a:cs typeface="+mj-cs"/>
              </a:rPr>
              <a:t>Monthly Change in Private Employment</a:t>
            </a:r>
          </a:p>
        </p:txBody>
      </p:sp>
      <p:sp>
        <p:nvSpPr>
          <p:cNvPr id="41988" name="Rectangle 8"/>
          <p:cNvSpPr>
            <a:spLocks noChangeArrowheads="1"/>
          </p:cNvSpPr>
          <p:nvPr/>
        </p:nvSpPr>
        <p:spPr bwMode="black">
          <a:xfrm>
            <a:off x="347663" y="1200150"/>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January </a:t>
            </a:r>
            <a:r>
              <a:rPr lang="en-US" sz="1600" b="1" dirty="0" smtClean="0">
                <a:solidFill>
                  <a:srgbClr val="225A7A"/>
                </a:solidFill>
              </a:rPr>
              <a:t>2007 </a:t>
            </a:r>
            <a:r>
              <a:rPr lang="en-US" sz="1600" b="1" dirty="0">
                <a:solidFill>
                  <a:srgbClr val="225A7A"/>
                </a:solidFill>
              </a:rPr>
              <a:t>through </a:t>
            </a:r>
            <a:r>
              <a:rPr lang="en-US" sz="1600" b="1" dirty="0" smtClean="0">
                <a:solidFill>
                  <a:srgbClr val="225A7A"/>
                </a:solidFill>
              </a:rPr>
              <a:t>Jan. 2015 (Thousands, Seasonally Adjusted)</a:t>
            </a:r>
            <a:endParaRPr lang="en-US" sz="1600" b="1" dirty="0">
              <a:solidFill>
                <a:srgbClr val="225A7A"/>
              </a:solidFill>
            </a:endParaRPr>
          </a:p>
        </p:txBody>
      </p:sp>
      <p:sp>
        <p:nvSpPr>
          <p:cNvPr id="10" name="Rectangle 7"/>
          <p:cNvSpPr>
            <a:spLocks noChangeArrowheads="1"/>
          </p:cNvSpPr>
          <p:nvPr/>
        </p:nvSpPr>
        <p:spPr bwMode="blackWhite">
          <a:xfrm>
            <a:off x="806450" y="5562600"/>
            <a:ext cx="7680325" cy="89217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Private Employers Added </a:t>
            </a:r>
            <a:r>
              <a:rPr lang="en-US" b="1" dirty="0" smtClean="0">
                <a:solidFill>
                  <a:srgbClr val="FFFFFF"/>
                </a:solidFill>
              </a:rPr>
              <a:t>11.20 million </a:t>
            </a:r>
            <a:r>
              <a:rPr lang="en-US" b="1" dirty="0">
                <a:solidFill>
                  <a:srgbClr val="FFFFFF"/>
                </a:solidFill>
              </a:rPr>
              <a:t>Jobs Since Jan. 2010 After Having </a:t>
            </a:r>
            <a:r>
              <a:rPr lang="en-US" b="1" dirty="0" smtClean="0">
                <a:solidFill>
                  <a:srgbClr val="FFFFFF"/>
                </a:solidFill>
              </a:rPr>
              <a:t>Shed 5.01 </a:t>
            </a:r>
            <a:r>
              <a:rPr lang="en-US" b="1" dirty="0">
                <a:solidFill>
                  <a:srgbClr val="FFFFFF"/>
                </a:solidFill>
              </a:rPr>
              <a:t>Million Jobs in 2009 and </a:t>
            </a:r>
            <a:r>
              <a:rPr lang="en-US" b="1" dirty="0" smtClean="0">
                <a:solidFill>
                  <a:srgbClr val="FFFFFF"/>
                </a:solidFill>
              </a:rPr>
              <a:t>3.76 </a:t>
            </a:r>
            <a:r>
              <a:rPr lang="en-US" b="1" dirty="0">
                <a:solidFill>
                  <a:srgbClr val="FFFFFF"/>
                </a:solidFill>
              </a:rPr>
              <a:t>Million in 2008 (State and Local Governments Have Shed Hundreds of Thousands of </a:t>
            </a:r>
            <a:r>
              <a:rPr lang="en-US" b="1" dirty="0" smtClean="0">
                <a:solidFill>
                  <a:srgbClr val="FFFFFF"/>
                </a:solidFill>
              </a:rPr>
              <a:t>Jobs)</a:t>
            </a:r>
            <a:endParaRPr lang="en-US" b="1" dirty="0">
              <a:solidFill>
                <a:srgbClr val="FFFFFF"/>
              </a:solidFill>
            </a:endParaRPr>
          </a:p>
        </p:txBody>
      </p:sp>
      <p:sp>
        <p:nvSpPr>
          <p:cNvPr id="41990" name="Rectangle 6"/>
          <p:cNvSpPr>
            <a:spLocks noChangeArrowheads="1"/>
          </p:cNvSpPr>
          <p:nvPr/>
        </p:nvSpPr>
        <p:spPr bwMode="auto">
          <a:xfrm>
            <a:off x="-45091" y="6575510"/>
            <a:ext cx="7569201" cy="280988"/>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 US Bureau of Labor Statistics: </a:t>
            </a:r>
            <a:r>
              <a:rPr lang="en-US" sz="1100" dirty="0">
                <a:hlinkClick r:id="rId6"/>
              </a:rPr>
              <a:t>http://www.bls.gov/ces/home.htm</a:t>
            </a:r>
            <a:r>
              <a:rPr lang="en-US" sz="1100" dirty="0"/>
              <a:t>; Insurance Information Institute</a:t>
            </a:r>
          </a:p>
        </p:txBody>
      </p:sp>
      <p:sp>
        <p:nvSpPr>
          <p:cNvPr id="12" name="AutoShape 5"/>
          <p:cNvSpPr>
            <a:spLocks noChangeArrowheads="1"/>
          </p:cNvSpPr>
          <p:nvPr/>
        </p:nvSpPr>
        <p:spPr bwMode="blackWhite">
          <a:xfrm>
            <a:off x="1042001" y="4055784"/>
            <a:ext cx="1715738" cy="841375"/>
          </a:xfrm>
          <a:prstGeom prst="wedgeRectCallout">
            <a:avLst>
              <a:gd name="adj1" fmla="val 56494"/>
              <a:gd name="adj2" fmla="val -19723"/>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200" b="1" dirty="0">
                <a:solidFill>
                  <a:schemeClr val="bg1"/>
                </a:solidFill>
              </a:rPr>
              <a:t>Monthly </a:t>
            </a:r>
            <a:r>
              <a:rPr lang="en-US" sz="1200" b="1" dirty="0" smtClean="0">
                <a:solidFill>
                  <a:schemeClr val="bg1"/>
                </a:solidFill>
              </a:rPr>
              <a:t>losses </a:t>
            </a:r>
            <a:r>
              <a:rPr lang="en-US" sz="1200" b="1" dirty="0">
                <a:solidFill>
                  <a:schemeClr val="bg1"/>
                </a:solidFill>
              </a:rPr>
              <a:t>in   Dec. 08–Mar. 09 </a:t>
            </a:r>
            <a:r>
              <a:rPr lang="en-US" sz="1200" b="1" dirty="0" smtClean="0">
                <a:solidFill>
                  <a:schemeClr val="bg1"/>
                </a:solidFill>
              </a:rPr>
              <a:t>were </a:t>
            </a:r>
            <a:r>
              <a:rPr lang="en-US" sz="1200" b="1" dirty="0">
                <a:solidFill>
                  <a:schemeClr val="bg1"/>
                </a:solidFill>
              </a:rPr>
              <a:t>the </a:t>
            </a:r>
            <a:r>
              <a:rPr lang="en-US" sz="1200" b="1" dirty="0" smtClean="0">
                <a:solidFill>
                  <a:schemeClr val="bg1"/>
                </a:solidFill>
              </a:rPr>
              <a:t>largest </a:t>
            </a:r>
            <a:r>
              <a:rPr lang="en-US" sz="1200" b="1" dirty="0">
                <a:solidFill>
                  <a:schemeClr val="bg1"/>
                </a:solidFill>
              </a:rPr>
              <a:t>in the </a:t>
            </a:r>
            <a:br>
              <a:rPr lang="en-US" sz="1200" b="1" dirty="0">
                <a:solidFill>
                  <a:schemeClr val="bg1"/>
                </a:solidFill>
              </a:rPr>
            </a:br>
            <a:r>
              <a:rPr lang="en-US" sz="1200" b="1" dirty="0" smtClean="0">
                <a:solidFill>
                  <a:schemeClr val="bg1"/>
                </a:solidFill>
              </a:rPr>
              <a:t>post-WW </a:t>
            </a:r>
            <a:r>
              <a:rPr lang="en-US" sz="1200" b="1" dirty="0">
                <a:solidFill>
                  <a:schemeClr val="bg1"/>
                </a:solidFill>
              </a:rPr>
              <a:t>II </a:t>
            </a:r>
            <a:r>
              <a:rPr lang="en-US" sz="1200" b="1" dirty="0" smtClean="0">
                <a:solidFill>
                  <a:schemeClr val="bg1"/>
                </a:solidFill>
              </a:rPr>
              <a:t>period</a:t>
            </a:r>
            <a:endParaRPr lang="en-US" sz="1200" b="1" dirty="0">
              <a:solidFill>
                <a:schemeClr val="bg1"/>
              </a:solidFill>
            </a:endParaRPr>
          </a:p>
        </p:txBody>
      </p:sp>
      <p:sp>
        <p:nvSpPr>
          <p:cNvPr id="14" name="AutoShape 7"/>
          <p:cNvSpPr>
            <a:spLocks noChangeArrowheads="1"/>
          </p:cNvSpPr>
          <p:nvPr/>
        </p:nvSpPr>
        <p:spPr bwMode="blackWhite">
          <a:xfrm>
            <a:off x="6897840" y="3113295"/>
            <a:ext cx="1927072" cy="1634987"/>
          </a:xfrm>
          <a:prstGeom prst="wedgeRectCallout">
            <a:avLst>
              <a:gd name="adj1" fmla="val 49658"/>
              <a:gd name="adj2" fmla="val -64543"/>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cs typeface="+mn-cs"/>
              </a:rPr>
              <a:t>320,000 </a:t>
            </a:r>
            <a:r>
              <a:rPr lang="en-US" sz="1400" b="1" dirty="0">
                <a:cs typeface="+mn-cs"/>
              </a:rPr>
              <a:t>private sector jobs were created in </a:t>
            </a:r>
            <a:r>
              <a:rPr lang="en-US" sz="1400" b="1" dirty="0" smtClean="0">
                <a:cs typeface="+mn-cs"/>
              </a:rPr>
              <a:t>Jan.  </a:t>
            </a:r>
            <a:r>
              <a:rPr lang="en-US" sz="1400" b="1" i="1" dirty="0" smtClean="0">
                <a:solidFill>
                  <a:srgbClr val="FF0000"/>
                </a:solidFill>
                <a:cs typeface="+mn-cs"/>
              </a:rPr>
              <a:t>In March 2014, the last of the private jobs lost in the Great Recession were recovered </a:t>
            </a:r>
            <a:endParaRPr lang="en-US" sz="1400" b="1" i="1" dirty="0">
              <a:solidFill>
                <a:srgbClr val="FF0000"/>
              </a:solidFill>
              <a:cs typeface="+mn-cs"/>
            </a:endParaRPr>
          </a:p>
        </p:txBody>
      </p:sp>
      <p:sp>
        <p:nvSpPr>
          <p:cNvPr id="9" name="Date Placeholder 8"/>
          <p:cNvSpPr>
            <a:spLocks noGrp="1"/>
          </p:cNvSpPr>
          <p:nvPr>
            <p:ph type="dt" sz="half" idx="10"/>
          </p:nvPr>
        </p:nvSpPr>
        <p:spPr/>
        <p:txBody>
          <a:bodyPr/>
          <a:lstStyle/>
          <a:p>
            <a:pPr>
              <a:defRPr/>
            </a:pPr>
            <a:r>
              <a:rPr lang="en-US" smtClean="0"/>
              <a:t>12/01/09 - 9pm</a:t>
            </a:r>
            <a:endParaRPr lang="en-US"/>
          </a:p>
        </p:txBody>
      </p:sp>
      <p:sp>
        <p:nvSpPr>
          <p:cNvPr id="11" name="Slide Number Placeholder 10"/>
          <p:cNvSpPr>
            <a:spLocks noGrp="1"/>
          </p:cNvSpPr>
          <p:nvPr>
            <p:ph type="sldNum" sz="quarter" idx="12"/>
          </p:nvPr>
        </p:nvSpPr>
        <p:spPr/>
        <p:txBody>
          <a:bodyPr/>
          <a:lstStyle/>
          <a:p>
            <a:pPr>
              <a:defRPr/>
            </a:pPr>
            <a:fld id="{103D1549-189B-430A-BC2E-B6FA9183E25C}" type="slidenum">
              <a:rPr lang="en-US" smtClean="0"/>
              <a:pPr>
                <a:defRPr/>
              </a:pPr>
              <a:t>150</a:t>
            </a:fld>
            <a:endParaRPr lang="en-US"/>
          </a:p>
        </p:txBody>
      </p:sp>
      <p:sp>
        <p:nvSpPr>
          <p:cNvPr id="13" name="Text Box 17"/>
          <p:cNvSpPr txBox="1">
            <a:spLocks noChangeArrowheads="1"/>
          </p:cNvSpPr>
          <p:nvPr/>
        </p:nvSpPr>
        <p:spPr bwMode="auto">
          <a:xfrm>
            <a:off x="4517219" y="3363287"/>
            <a:ext cx="1897627" cy="1384995"/>
          </a:xfrm>
          <a:prstGeom prst="rect">
            <a:avLst/>
          </a:prstGeom>
          <a:solidFill>
            <a:schemeClr val="accent1">
              <a:lumMod val="75000"/>
            </a:schemeClr>
          </a:solidFill>
          <a:ln w="9525" algn="ctr">
            <a:noFill/>
            <a:miter lim="800000"/>
            <a:headEnd/>
            <a:tailEnd/>
          </a:ln>
        </p:spPr>
        <p:txBody>
          <a:bodyPr wrap="square">
            <a:spAutoFit/>
          </a:bodyPr>
          <a:lstStyle/>
          <a:p>
            <a:pPr algn="ctr">
              <a:defRPr/>
            </a:pPr>
            <a:r>
              <a:rPr lang="en-US" sz="1400" b="1" u="sng" dirty="0" smtClean="0">
                <a:solidFill>
                  <a:schemeClr val="bg1"/>
                </a:solidFill>
              </a:rPr>
              <a:t>Jobs Created</a:t>
            </a:r>
            <a:endParaRPr lang="en-US" sz="1400" b="1" dirty="0" smtClean="0">
              <a:solidFill>
                <a:schemeClr val="bg1"/>
              </a:solidFill>
            </a:endParaRPr>
          </a:p>
          <a:p>
            <a:pPr algn="ctr">
              <a:defRPr/>
            </a:pPr>
            <a:r>
              <a:rPr lang="en-US" sz="1400" b="1" dirty="0" smtClean="0">
                <a:solidFill>
                  <a:schemeClr val="bg1"/>
                </a:solidFill>
              </a:rPr>
              <a:t>2014: 2.723 Mill</a:t>
            </a:r>
          </a:p>
          <a:p>
            <a:pPr algn="ctr">
              <a:defRPr/>
            </a:pPr>
            <a:r>
              <a:rPr lang="en-US" sz="1400" b="1" dirty="0" smtClean="0">
                <a:solidFill>
                  <a:schemeClr val="bg1"/>
                </a:solidFill>
              </a:rPr>
              <a:t>2013: 2.368 Mill</a:t>
            </a:r>
          </a:p>
          <a:p>
            <a:pPr algn="ctr">
              <a:defRPr/>
            </a:pPr>
            <a:r>
              <a:rPr lang="en-US" sz="1400" b="1" dirty="0" smtClean="0">
                <a:solidFill>
                  <a:schemeClr val="bg1"/>
                </a:solidFill>
              </a:rPr>
              <a:t>2012: 2.294 Mill</a:t>
            </a:r>
          </a:p>
          <a:p>
            <a:pPr algn="ctr">
              <a:defRPr/>
            </a:pPr>
            <a:r>
              <a:rPr lang="en-US" sz="1400" b="1" dirty="0" smtClean="0">
                <a:solidFill>
                  <a:schemeClr val="bg1"/>
                </a:solidFill>
              </a:rPr>
              <a:t>2011: 2.400 Mill</a:t>
            </a:r>
          </a:p>
          <a:p>
            <a:pPr algn="ctr">
              <a:defRPr/>
            </a:pPr>
            <a:r>
              <a:rPr lang="en-US" sz="1400" b="1" dirty="0" smtClean="0">
                <a:solidFill>
                  <a:schemeClr val="bg1"/>
                </a:solidFill>
              </a:rPr>
              <a:t>2010: 1.277 Mill</a:t>
            </a:r>
          </a:p>
        </p:txBody>
      </p:sp>
      <p:sp>
        <p:nvSpPr>
          <p:cNvPr id="15" name="AutoShape 7"/>
          <p:cNvSpPr>
            <a:spLocks noChangeArrowheads="1"/>
          </p:cNvSpPr>
          <p:nvPr/>
        </p:nvSpPr>
        <p:spPr bwMode="blackWhite">
          <a:xfrm>
            <a:off x="6897840" y="1057275"/>
            <a:ext cx="1563324" cy="844394"/>
          </a:xfrm>
          <a:prstGeom prst="wedgeRectCallout">
            <a:avLst>
              <a:gd name="adj1" fmla="val 46124"/>
              <a:gd name="adj2" fmla="val 62550"/>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600" b="1" dirty="0" smtClean="0">
                <a:solidFill>
                  <a:srgbClr val="FFFFFF"/>
                </a:solidFill>
              </a:rPr>
              <a:t>2,723,000 jobs were created in 2014</a:t>
            </a:r>
            <a:endParaRPr lang="en-US" sz="1600" b="1" dirty="0">
              <a:solidFill>
                <a:srgbClr val="FFFFFF"/>
              </a:solidFill>
              <a:latin typeface="Arial" charset="0"/>
              <a:cs typeface="Arial" charset="0"/>
            </a:endParaRPr>
          </a:p>
        </p:txBody>
      </p:sp>
    </p:spTree>
    <p:extLst>
      <p:ext uri="{BB962C8B-B14F-4D97-AF65-F5344CB8AC3E}">
        <p14:creationId xmlns:p14="http://schemas.microsoft.com/office/powerpoint/2010/main" val="271491374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childTnLst>
                                </p:cTn>
                              </p:par>
                            </p:childTnLst>
                          </p:cTn>
                        </p:par>
                        <p:par>
                          <p:cTn id="9" fill="hold">
                            <p:stCondLst>
                              <p:cond delay="1000"/>
                            </p:stCondLst>
                            <p:childTnLst>
                              <p:par>
                                <p:cTn id="10" presetID="22" presetClass="entr" presetSubtype="2" fill="hold" grpId="0" nodeType="after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right)">
                                      <p:cBhvr>
                                        <p:cTn id="12" dur="500"/>
                                        <p:tgtEl>
                                          <p:spTgt spid="12"/>
                                        </p:tgtEl>
                                      </p:cBhvr>
                                    </p:animEffect>
                                  </p:childTnLst>
                                </p:cTn>
                              </p:par>
                            </p:childTnLst>
                          </p:cTn>
                        </p:par>
                        <p:par>
                          <p:cTn id="13" fill="hold">
                            <p:stCondLst>
                              <p:cond delay="1500"/>
                            </p:stCondLst>
                            <p:childTnLst>
                              <p:par>
                                <p:cTn id="14" presetID="22" presetClass="entr" presetSubtype="2" fill="hold" grpId="0" nodeType="afterEffect">
                                  <p:stCondLst>
                                    <p:cond delay="500"/>
                                  </p:stCondLst>
                                  <p:childTnLst>
                                    <p:set>
                                      <p:cBhvr>
                                        <p:cTn id="15" dur="1" fill="hold">
                                          <p:stCondLst>
                                            <p:cond delay="0"/>
                                          </p:stCondLst>
                                        </p:cTn>
                                        <p:tgtEl>
                                          <p:spTgt spid="14"/>
                                        </p:tgtEl>
                                        <p:attrNameLst>
                                          <p:attrName>style.visibility</p:attrName>
                                        </p:attrNameLst>
                                      </p:cBhvr>
                                      <p:to>
                                        <p:strVal val="visible"/>
                                      </p:to>
                                    </p:set>
                                    <p:animEffect transition="in" filter="wipe(right)">
                                      <p:cBhvr>
                                        <p:cTn id="16" dur="500"/>
                                        <p:tgtEl>
                                          <p:spTgt spid="14"/>
                                        </p:tgtEl>
                                      </p:cBhvr>
                                    </p:animEffect>
                                  </p:childTnLst>
                                </p:cTn>
                              </p:par>
                            </p:childTnLst>
                          </p:cTn>
                        </p:par>
                        <p:par>
                          <p:cTn id="17" fill="hold">
                            <p:stCondLst>
                              <p:cond delay="2500"/>
                            </p:stCondLst>
                            <p:childTnLst>
                              <p:par>
                                <p:cTn id="18" presetID="22" presetClass="entr" presetSubtype="4" fill="hold" grpId="0" nodeType="afterEffect">
                                  <p:stCondLst>
                                    <p:cond delay="700"/>
                                  </p:stCondLst>
                                  <p:childTnLst>
                                    <p:set>
                                      <p:cBhvr>
                                        <p:cTn id="19" dur="1" fill="hold">
                                          <p:stCondLst>
                                            <p:cond delay="0"/>
                                          </p:stCondLst>
                                        </p:cTn>
                                        <p:tgtEl>
                                          <p:spTgt spid="15"/>
                                        </p:tgtEl>
                                        <p:attrNameLst>
                                          <p:attrName>style.visibility</p:attrName>
                                        </p:attrNameLst>
                                      </p:cBhvr>
                                      <p:to>
                                        <p:strVal val="visible"/>
                                      </p:to>
                                    </p:set>
                                    <p:animEffect transition="in" filter="wipe(down)">
                                      <p:cBhvr>
                                        <p:cTn id="2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4" grpId="0" animBg="1"/>
      <p:bldP spid="15" grpId="0" animBg="1"/>
    </p:bld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fontAlgn="base" hangingPunct="0">
              <a:lnSpc>
                <a:spcPct val="85000"/>
              </a:lnSpc>
              <a:spcBef>
                <a:spcPct val="20000"/>
              </a:spcBef>
              <a:spcAft>
                <a:spcPct val="0"/>
              </a:spcAft>
            </a:pPr>
            <a:r>
              <a:rPr lang="en-US" sz="900">
                <a:solidFill>
                  <a:srgbClr val="FFFFFF"/>
                </a:solidFill>
                <a:latin typeface="Arial" charset="0"/>
                <a:cs typeface="Arial" charset="0"/>
              </a:rPr>
              <a:t>12/01/09 - 9pm</a:t>
            </a:r>
          </a:p>
        </p:txBody>
      </p:sp>
      <p:sp>
        <p:nvSpPr>
          <p:cNvPr id="21508"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fontAlgn="base" hangingPunct="0">
              <a:lnSpc>
                <a:spcPct val="85000"/>
              </a:lnSpc>
              <a:spcBef>
                <a:spcPct val="20000"/>
              </a:spcBef>
              <a:spcAft>
                <a:spcPct val="0"/>
              </a:spcAft>
            </a:pPr>
            <a:r>
              <a:rPr lang="en-US" sz="900">
                <a:solidFill>
                  <a:srgbClr val="FFFFFF"/>
                </a:solidFill>
                <a:latin typeface="Arial" charset="0"/>
                <a:cs typeface="Arial" charset="0"/>
              </a:rPr>
              <a:t>eSlide – P6466 – The Financial Crisis and the Future of the P/C</a:t>
            </a:r>
          </a:p>
        </p:txBody>
      </p:sp>
      <p:sp>
        <p:nvSpPr>
          <p:cNvPr id="21509"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fontAlgn="base" hangingPunct="0">
              <a:lnSpc>
                <a:spcPct val="85000"/>
              </a:lnSpc>
              <a:spcBef>
                <a:spcPct val="20000"/>
              </a:spcBef>
              <a:spcAft>
                <a:spcPct val="0"/>
              </a:spcAft>
            </a:pPr>
            <a:fld id="{64B8F494-C266-4838-98BC-027360AC27AA}" type="slidenum">
              <a:rPr lang="en-US" sz="900">
                <a:solidFill>
                  <a:srgbClr val="000000"/>
                </a:solidFill>
                <a:latin typeface="Arial" charset="0"/>
                <a:cs typeface="Arial" charset="0"/>
              </a:rPr>
              <a:pPr algn="r" eaLnBrk="0" fontAlgn="base" hangingPunct="0">
                <a:lnSpc>
                  <a:spcPct val="85000"/>
                </a:lnSpc>
                <a:spcBef>
                  <a:spcPct val="20000"/>
                </a:spcBef>
                <a:spcAft>
                  <a:spcPct val="0"/>
                </a:spcAft>
              </a:pPr>
              <a:t>151</a:t>
            </a:fld>
            <a:endParaRPr lang="en-US" sz="900">
              <a:solidFill>
                <a:srgbClr val="000000"/>
              </a:solidFill>
              <a:latin typeface="Arial" charset="0"/>
              <a:cs typeface="Arial" charset="0"/>
            </a:endParaRPr>
          </a:p>
        </p:txBody>
      </p:sp>
      <p:sp>
        <p:nvSpPr>
          <p:cNvPr id="21510" name="Rectangle 7"/>
          <p:cNvSpPr>
            <a:spLocks noGrp="1" noChangeArrowheads="1"/>
          </p:cNvSpPr>
          <p:nvPr>
            <p:ph type="title" idx="4294967295"/>
          </p:nvPr>
        </p:nvSpPr>
        <p:spPr>
          <a:xfrm>
            <a:off x="241300" y="128588"/>
            <a:ext cx="6711950" cy="860425"/>
          </a:xfrm>
        </p:spPr>
        <p:txBody>
          <a:bodyPr/>
          <a:lstStyle/>
          <a:p>
            <a:r>
              <a:rPr lang="en-US" sz="2800" dirty="0" smtClean="0"/>
              <a:t>Nonfarm Payroll (Wages and Salaries):</a:t>
            </a:r>
            <a:br>
              <a:rPr lang="en-US" sz="2800" dirty="0" smtClean="0"/>
            </a:br>
            <a:r>
              <a:rPr lang="en-US" sz="2800" dirty="0" smtClean="0"/>
              <a:t>Quarterly, 2005–2014:Q3</a:t>
            </a:r>
          </a:p>
        </p:txBody>
      </p:sp>
      <p:sp>
        <p:nvSpPr>
          <p:cNvPr id="21511" name="Text Box 5"/>
          <p:cNvSpPr txBox="1">
            <a:spLocks noChangeArrowheads="1"/>
          </p:cNvSpPr>
          <p:nvPr/>
        </p:nvSpPr>
        <p:spPr bwMode="auto">
          <a:xfrm>
            <a:off x="0" y="6245225"/>
            <a:ext cx="8724900" cy="612775"/>
          </a:xfrm>
          <a:prstGeom prst="rect">
            <a:avLst/>
          </a:prstGeom>
          <a:noFill/>
          <a:ln w="9525" algn="ctr">
            <a:noFill/>
            <a:miter lim="800000"/>
            <a:headEnd/>
            <a:tailEnd/>
          </a:ln>
        </p:spPr>
        <p:txBody>
          <a:bodyPr lIns="365760" tIns="0" rIns="0" bIns="137160" anchor="b">
            <a:spAutoFit/>
          </a:bodyPr>
          <a:lstStyle/>
          <a:p>
            <a:pPr eaLnBrk="0" fontAlgn="base" hangingPunct="0">
              <a:lnSpc>
                <a:spcPct val="85000"/>
              </a:lnSpc>
              <a:spcBef>
                <a:spcPct val="25000"/>
              </a:spcBef>
              <a:spcAft>
                <a:spcPct val="0"/>
              </a:spcAft>
              <a:buClr>
                <a:srgbClr val="FF6801"/>
              </a:buClr>
              <a:buFont typeface="Wingdings" pitchFamily="2" charset="2"/>
              <a:buNone/>
            </a:pPr>
            <a:r>
              <a:rPr lang="en-US" sz="1100" dirty="0">
                <a:solidFill>
                  <a:srgbClr val="000000"/>
                </a:solidFill>
                <a:latin typeface="Arial" charset="0"/>
                <a:cs typeface="Arial" charset="0"/>
              </a:rPr>
              <a:t>Note: Recession indicated by gray shaded column. Data are seasonally adjusted annual rates.</a:t>
            </a:r>
          </a:p>
          <a:p>
            <a:pPr eaLnBrk="0" fontAlgn="base" hangingPunct="0">
              <a:lnSpc>
                <a:spcPct val="85000"/>
              </a:lnSpc>
              <a:spcBef>
                <a:spcPct val="25000"/>
              </a:spcBef>
              <a:spcAft>
                <a:spcPct val="0"/>
              </a:spcAft>
              <a:buClr>
                <a:srgbClr val="FF6801"/>
              </a:buClr>
              <a:buFont typeface="Wingdings" pitchFamily="2" charset="2"/>
              <a:buNone/>
            </a:pPr>
            <a:r>
              <a:rPr lang="en-US" sz="1100" dirty="0">
                <a:solidFill>
                  <a:srgbClr val="000000"/>
                </a:solidFill>
                <a:latin typeface="Arial" charset="0"/>
                <a:cs typeface="Arial" charset="0"/>
              </a:rPr>
              <a:t>Sources: </a:t>
            </a:r>
            <a:r>
              <a:rPr lang="en-US" sz="1100" dirty="0">
                <a:solidFill>
                  <a:srgbClr val="000000"/>
                </a:solidFill>
                <a:latin typeface="Arial" charset="0"/>
                <a:cs typeface="Arial" charset="0"/>
                <a:hlinkClick r:id="rId4"/>
              </a:rPr>
              <a:t>http://research.stlouisfed.org/fred2/series/WASCUR</a:t>
            </a:r>
            <a:r>
              <a:rPr lang="en-US" sz="1100" dirty="0">
                <a:solidFill>
                  <a:srgbClr val="000000"/>
                </a:solidFill>
                <a:latin typeface="Arial" charset="0"/>
                <a:cs typeface="Arial" charset="0"/>
              </a:rPr>
              <a:t>; National Bureau of Economic Research (recession dates); Insurance Information Institute.</a:t>
            </a:r>
          </a:p>
        </p:txBody>
      </p:sp>
      <p:sp>
        <p:nvSpPr>
          <p:cNvPr id="21512" name="Rectangle 6"/>
          <p:cNvSpPr>
            <a:spLocks noChangeArrowheads="1"/>
          </p:cNvSpPr>
          <p:nvPr/>
        </p:nvSpPr>
        <p:spPr bwMode="black">
          <a:xfrm>
            <a:off x="193675" y="1047750"/>
            <a:ext cx="2438400" cy="220663"/>
          </a:xfrm>
          <a:prstGeom prst="rect">
            <a:avLst/>
          </a:prstGeom>
          <a:noFill/>
          <a:ln w="9525" algn="ctr">
            <a:noFill/>
            <a:miter lim="800000"/>
            <a:headEnd/>
            <a:tailEnd/>
          </a:ln>
        </p:spPr>
        <p:txBody>
          <a:bodyPr lIns="0" tIns="0" rIns="0" bIns="0">
            <a:spAutoFit/>
          </a:bodyPr>
          <a:lstStyle/>
          <a:p>
            <a:pPr defTabSz="114300" eaLnBrk="0" fontAlgn="base" hangingPunct="0">
              <a:lnSpc>
                <a:spcPct val="90000"/>
              </a:lnSpc>
              <a:spcBef>
                <a:spcPct val="20000"/>
              </a:spcBef>
              <a:spcAft>
                <a:spcPct val="0"/>
              </a:spcAft>
            </a:pPr>
            <a:r>
              <a:rPr lang="en-US" sz="1600" b="1">
                <a:solidFill>
                  <a:srgbClr val="225A7A"/>
                </a:solidFill>
                <a:latin typeface="Arial" charset="0"/>
                <a:cs typeface="Arial" charset="0"/>
              </a:rPr>
              <a:t>Billions</a:t>
            </a:r>
          </a:p>
        </p:txBody>
      </p:sp>
      <p:graphicFrame>
        <p:nvGraphicFramePr>
          <p:cNvPr id="21506" name="Object 8"/>
          <p:cNvGraphicFramePr>
            <a:graphicFrameLocks noChangeAspect="1"/>
          </p:cNvGraphicFramePr>
          <p:nvPr>
            <p:extLst/>
          </p:nvPr>
        </p:nvGraphicFramePr>
        <p:xfrm>
          <a:off x="352425" y="1187450"/>
          <a:ext cx="8535988" cy="4838700"/>
        </p:xfrm>
        <a:graphic>
          <a:graphicData uri="http://schemas.openxmlformats.org/presentationml/2006/ole">
            <mc:AlternateContent xmlns:mc="http://schemas.openxmlformats.org/markup-compatibility/2006">
              <mc:Choice xmlns:v="urn:schemas-microsoft-com:vml" Requires="v">
                <p:oleObj spid="_x0000_s28104785" name="Chart" r:id="rId5" imgW="8343770" imgH="4381358" progId="MSGraph.Chart.8">
                  <p:embed followColorScheme="full"/>
                </p:oleObj>
              </mc:Choice>
              <mc:Fallback>
                <p:oleObj name="Chart" r:id="rId5" imgW="8343770" imgH="4381358" progId="MSGraph.Chart.8">
                  <p:embed followColorScheme="full"/>
                  <p:pic>
                    <p:nvPicPr>
                      <p:cNvPr id="0" name=""/>
                      <p:cNvPicPr>
                        <a:picLocks noChangeAspect="1" noChangeArrowheads="1"/>
                      </p:cNvPicPr>
                      <p:nvPr/>
                    </p:nvPicPr>
                    <p:blipFill>
                      <a:blip r:embed="rId6"/>
                      <a:srcRect/>
                      <a:stretch>
                        <a:fillRect/>
                      </a:stretch>
                    </p:blipFill>
                    <p:spPr bwMode="gray">
                      <a:xfrm>
                        <a:off x="352425" y="1187450"/>
                        <a:ext cx="8535988" cy="4838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AutoShape 14"/>
          <p:cNvSpPr>
            <a:spLocks noChangeArrowheads="1"/>
          </p:cNvSpPr>
          <p:nvPr/>
        </p:nvSpPr>
        <p:spPr bwMode="blackWhite">
          <a:xfrm>
            <a:off x="1563688" y="1852613"/>
            <a:ext cx="2182812" cy="611187"/>
          </a:xfrm>
          <a:prstGeom prst="wedgeRectCallout">
            <a:avLst>
              <a:gd name="adj1" fmla="val 58081"/>
              <a:gd name="adj2" fmla="val 200520"/>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a:solidFill>
                  <a:srgbClr val="FFFFFF"/>
                </a:solidFill>
                <a:latin typeface="Arial" charset="0"/>
                <a:cs typeface="Arial" charset="0"/>
              </a:rPr>
              <a:t>Prior Peak was 2008:Q3 at $6.54 trillion</a:t>
            </a:r>
          </a:p>
        </p:txBody>
      </p:sp>
      <p:sp>
        <p:nvSpPr>
          <p:cNvPr id="12" name="AutoShape 14"/>
          <p:cNvSpPr>
            <a:spLocks noChangeArrowheads="1"/>
          </p:cNvSpPr>
          <p:nvPr/>
        </p:nvSpPr>
        <p:spPr bwMode="blackWhite">
          <a:xfrm>
            <a:off x="2632075" y="4431321"/>
            <a:ext cx="2419350" cy="727459"/>
          </a:xfrm>
          <a:prstGeom prst="wedgeRectCallout">
            <a:avLst>
              <a:gd name="adj1" fmla="val 22944"/>
              <a:gd name="adj2" fmla="val -95310"/>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a:solidFill>
                  <a:srgbClr val="FFFFFF"/>
                </a:solidFill>
                <a:latin typeface="Arial" charset="0"/>
                <a:cs typeface="Arial" charset="0"/>
              </a:rPr>
              <a:t>Recent trough (2009:Q1) was $6.23 trillion, down 5.3% from prior peak</a:t>
            </a:r>
          </a:p>
        </p:txBody>
      </p:sp>
      <p:sp>
        <p:nvSpPr>
          <p:cNvPr id="14" name="AutoShape 14"/>
          <p:cNvSpPr>
            <a:spLocks noChangeArrowheads="1"/>
          </p:cNvSpPr>
          <p:nvPr/>
        </p:nvSpPr>
        <p:spPr bwMode="blackWhite">
          <a:xfrm>
            <a:off x="5903913" y="4009292"/>
            <a:ext cx="2932112" cy="1069121"/>
          </a:xfrm>
          <a:prstGeom prst="wedgeRectCallout">
            <a:avLst>
              <a:gd name="adj1" fmla="val -47954"/>
              <a:gd name="adj2" fmla="val 29032"/>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u="sng" dirty="0">
                <a:solidFill>
                  <a:srgbClr val="FFFFFF"/>
                </a:solidFill>
                <a:latin typeface="Arial" charset="0"/>
                <a:cs typeface="Arial" charset="0"/>
              </a:rPr>
              <a:t>Growth rates</a:t>
            </a:r>
            <a:br>
              <a:rPr lang="en-US" sz="1400" b="1" u="sng" dirty="0">
                <a:solidFill>
                  <a:srgbClr val="FFFFFF"/>
                </a:solidFill>
                <a:latin typeface="Arial" charset="0"/>
                <a:cs typeface="Arial" charset="0"/>
              </a:rPr>
            </a:br>
            <a:r>
              <a:rPr lang="en-US" sz="1400" b="1" dirty="0" smtClean="0">
                <a:solidFill>
                  <a:srgbClr val="FFFFFF"/>
                </a:solidFill>
                <a:latin typeface="Arial" charset="0"/>
                <a:cs typeface="Arial" charset="0"/>
              </a:rPr>
              <a:t>2011:Q3 </a:t>
            </a:r>
            <a:r>
              <a:rPr lang="en-US" sz="1400" b="1" dirty="0">
                <a:solidFill>
                  <a:srgbClr val="FFFFFF"/>
                </a:solidFill>
                <a:latin typeface="Arial" charset="0"/>
                <a:cs typeface="Arial" charset="0"/>
              </a:rPr>
              <a:t>over </a:t>
            </a:r>
            <a:r>
              <a:rPr lang="en-US" sz="1400" b="1" dirty="0" smtClean="0">
                <a:solidFill>
                  <a:srgbClr val="FFFFFF"/>
                </a:solidFill>
                <a:latin typeface="Arial" charset="0"/>
                <a:cs typeface="Arial" charset="0"/>
              </a:rPr>
              <a:t>2010:Q3: 4.1%</a:t>
            </a:r>
            <a:r>
              <a:rPr lang="en-US" sz="1400" b="1" dirty="0">
                <a:solidFill>
                  <a:srgbClr val="FFFFFF"/>
                </a:solidFill>
                <a:latin typeface="Arial" charset="0"/>
                <a:cs typeface="Arial" charset="0"/>
              </a:rPr>
              <a:t/>
            </a:r>
            <a:br>
              <a:rPr lang="en-US" sz="1400" b="1" dirty="0">
                <a:solidFill>
                  <a:srgbClr val="FFFFFF"/>
                </a:solidFill>
                <a:latin typeface="Arial" charset="0"/>
                <a:cs typeface="Arial" charset="0"/>
              </a:rPr>
            </a:br>
            <a:r>
              <a:rPr lang="en-US" sz="1400" b="1" dirty="0" smtClean="0">
                <a:solidFill>
                  <a:srgbClr val="FFFFFF"/>
                </a:solidFill>
                <a:latin typeface="Arial" charset="0"/>
                <a:cs typeface="Arial" charset="0"/>
              </a:rPr>
              <a:t>2012:Q3 </a:t>
            </a:r>
            <a:r>
              <a:rPr lang="en-US" sz="1400" b="1" dirty="0">
                <a:solidFill>
                  <a:srgbClr val="FFFFFF"/>
                </a:solidFill>
                <a:latin typeface="Arial" charset="0"/>
                <a:cs typeface="Arial" charset="0"/>
              </a:rPr>
              <a:t>over </a:t>
            </a:r>
            <a:r>
              <a:rPr lang="en-US" sz="1400" b="1" dirty="0" smtClean="0">
                <a:solidFill>
                  <a:srgbClr val="FFFFFF"/>
                </a:solidFill>
                <a:latin typeface="Arial" charset="0"/>
                <a:cs typeface="Arial" charset="0"/>
              </a:rPr>
              <a:t>2011:Q3: 3.2%</a:t>
            </a:r>
            <a:r>
              <a:rPr lang="en-US" sz="1400" b="1" dirty="0">
                <a:solidFill>
                  <a:srgbClr val="FFFFFF"/>
                </a:solidFill>
                <a:latin typeface="Arial" charset="0"/>
                <a:cs typeface="Arial" charset="0"/>
              </a:rPr>
              <a:t/>
            </a:r>
            <a:br>
              <a:rPr lang="en-US" sz="1400" b="1" dirty="0">
                <a:solidFill>
                  <a:srgbClr val="FFFFFF"/>
                </a:solidFill>
                <a:latin typeface="Arial" charset="0"/>
                <a:cs typeface="Arial" charset="0"/>
              </a:rPr>
            </a:br>
            <a:r>
              <a:rPr lang="en-US" sz="1400" b="1" dirty="0">
                <a:solidFill>
                  <a:srgbClr val="FFFFFF"/>
                </a:solidFill>
                <a:latin typeface="Arial" charset="0"/>
                <a:cs typeface="Arial" charset="0"/>
              </a:rPr>
              <a:t>2013:Q3 over 2012:Q3: 3.6</a:t>
            </a:r>
            <a:r>
              <a:rPr lang="en-US" sz="1400" b="1" dirty="0" smtClean="0">
                <a:solidFill>
                  <a:srgbClr val="FFFFFF"/>
                </a:solidFill>
                <a:latin typeface="Arial" charset="0"/>
                <a:cs typeface="Arial" charset="0"/>
              </a:rPr>
              <a:t>%</a:t>
            </a:r>
            <a:br>
              <a:rPr lang="en-US" sz="1400" b="1" dirty="0" smtClean="0">
                <a:solidFill>
                  <a:srgbClr val="FFFFFF"/>
                </a:solidFill>
                <a:latin typeface="Arial" charset="0"/>
                <a:cs typeface="Arial" charset="0"/>
              </a:rPr>
            </a:br>
            <a:r>
              <a:rPr lang="en-US" sz="1400" b="1" dirty="0" smtClean="0">
                <a:solidFill>
                  <a:srgbClr val="FF6801"/>
                </a:solidFill>
                <a:latin typeface="Arial" charset="0"/>
                <a:cs typeface="Arial" charset="0"/>
              </a:rPr>
              <a:t>2014:Q3 over 2013:Q3: 4.4%</a:t>
            </a:r>
            <a:endParaRPr lang="en-US" sz="1400" b="1" dirty="0">
              <a:solidFill>
                <a:srgbClr val="FF6801"/>
              </a:solidFill>
              <a:latin typeface="Arial" charset="0"/>
              <a:cs typeface="Arial" charset="0"/>
            </a:endParaRPr>
          </a:p>
        </p:txBody>
      </p:sp>
      <p:sp>
        <p:nvSpPr>
          <p:cNvPr id="15" name="Date Placeholder 14"/>
          <p:cNvSpPr>
            <a:spLocks noGrp="1"/>
          </p:cNvSpPr>
          <p:nvPr>
            <p:ph type="dt" sz="quarter" idx="10"/>
          </p:nvPr>
        </p:nvSpPr>
        <p:spPr/>
        <p:txBody>
          <a:bodyPr/>
          <a:lstStyle/>
          <a:p>
            <a:pPr>
              <a:defRPr/>
            </a:pPr>
            <a:r>
              <a:rPr lang="en-US">
                <a:solidFill>
                  <a:srgbClr val="FFFFFF"/>
                </a:solidFill>
              </a:rPr>
              <a:t>12/01/09 - 9pm</a:t>
            </a:r>
          </a:p>
        </p:txBody>
      </p:sp>
      <p:sp>
        <p:nvSpPr>
          <p:cNvPr id="16" name="Slide Number Placeholder 15"/>
          <p:cNvSpPr>
            <a:spLocks noGrp="1"/>
          </p:cNvSpPr>
          <p:nvPr>
            <p:ph type="sldNum" sz="quarter" idx="12"/>
          </p:nvPr>
        </p:nvSpPr>
        <p:spPr/>
        <p:txBody>
          <a:bodyPr/>
          <a:lstStyle/>
          <a:p>
            <a:pPr>
              <a:defRPr/>
            </a:pPr>
            <a:fld id="{844D38D4-1791-45C5-BC8A-A655EF7D362E}" type="slidenum">
              <a:rPr lang="en-US" smtClean="0">
                <a:solidFill>
                  <a:srgbClr val="000000"/>
                </a:solidFill>
              </a:rPr>
              <a:pPr>
                <a:defRPr/>
              </a:pPr>
              <a:t>151</a:t>
            </a:fld>
            <a:endParaRPr lang="en-US">
              <a:solidFill>
                <a:srgbClr val="000000"/>
              </a:solidFill>
            </a:endParaRPr>
          </a:p>
        </p:txBody>
      </p:sp>
      <p:sp>
        <p:nvSpPr>
          <p:cNvPr id="17" name="AutoShape 14"/>
          <p:cNvSpPr>
            <a:spLocks noChangeArrowheads="1"/>
          </p:cNvSpPr>
          <p:nvPr/>
        </p:nvSpPr>
        <p:spPr bwMode="blackWhite">
          <a:xfrm>
            <a:off x="5104302" y="1306966"/>
            <a:ext cx="2557000" cy="1091293"/>
          </a:xfrm>
          <a:prstGeom prst="wedgeRectCallout">
            <a:avLst>
              <a:gd name="adj1" fmla="val 90019"/>
              <a:gd name="adj2" fmla="val -779"/>
            </a:avLst>
          </a:prstGeom>
          <a:solidFill>
            <a:srgbClr val="FFC000"/>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b="1" dirty="0">
                <a:solidFill>
                  <a:schemeClr val="bg1"/>
                </a:solidFill>
              </a:rPr>
              <a:t>Latest (</a:t>
            </a:r>
            <a:r>
              <a:rPr lang="en-US" b="1" dirty="0" smtClean="0">
                <a:solidFill>
                  <a:schemeClr val="bg1"/>
                </a:solidFill>
              </a:rPr>
              <a:t>2014:Q3) </a:t>
            </a:r>
            <a:r>
              <a:rPr lang="en-US" b="1" dirty="0">
                <a:solidFill>
                  <a:schemeClr val="bg1"/>
                </a:solidFill>
              </a:rPr>
              <a:t>was </a:t>
            </a:r>
            <a:r>
              <a:rPr lang="en-US" b="1" dirty="0" smtClean="0">
                <a:solidFill>
                  <a:schemeClr val="bg1"/>
                </a:solidFill>
              </a:rPr>
              <a:t>$7.46 trillion</a:t>
            </a:r>
            <a:r>
              <a:rPr lang="en-US" b="1" dirty="0">
                <a:solidFill>
                  <a:schemeClr val="bg1"/>
                </a:solidFill>
              </a:rPr>
              <a:t>, a new </a:t>
            </a:r>
            <a:r>
              <a:rPr lang="en-US" b="1" dirty="0" smtClean="0">
                <a:solidFill>
                  <a:schemeClr val="bg1"/>
                </a:solidFill>
              </a:rPr>
              <a:t>peak--$1.21 trillion above 2009 trough</a:t>
            </a:r>
            <a:endParaRPr lang="en-US" b="1" dirty="0">
              <a:solidFill>
                <a:schemeClr val="bg1"/>
              </a:solidFill>
            </a:endParaRPr>
          </a:p>
        </p:txBody>
      </p:sp>
    </p:spTree>
    <p:extLst>
      <p:ext uri="{BB962C8B-B14F-4D97-AF65-F5344CB8AC3E}">
        <p14:creationId xmlns:p14="http://schemas.microsoft.com/office/powerpoint/2010/main" val="391878284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10"/>
                                        </p:tgtEl>
                                        <p:attrNameLst>
                                          <p:attrName>style.visibility</p:attrName>
                                        </p:attrNameLst>
                                      </p:cBhvr>
                                      <p:to>
                                        <p:strVal val="visible"/>
                                      </p:to>
                                    </p:set>
                                    <p:animEffect transition="in" filter="wipe(right)">
                                      <p:cBhvr>
                                        <p:cTn id="7" dur="500"/>
                                        <p:tgtEl>
                                          <p:spTgt spid="10"/>
                                        </p:tgtEl>
                                      </p:cBhvr>
                                    </p:animEffect>
                                  </p:childTnLst>
                                </p:cTn>
                              </p:par>
                            </p:childTnLst>
                          </p:cTn>
                        </p:par>
                        <p:par>
                          <p:cTn id="8" fill="hold" nodeType="afterGroup">
                            <p:stCondLst>
                              <p:cond delay="1500"/>
                            </p:stCondLst>
                            <p:childTnLst>
                              <p:par>
                                <p:cTn id="9" presetID="22" presetClass="entr" presetSubtype="2" fill="hold" grpId="0" nodeType="afterEffect">
                                  <p:stCondLst>
                                    <p:cond delay="1000"/>
                                  </p:stCondLst>
                                  <p:childTnLst>
                                    <p:set>
                                      <p:cBhvr>
                                        <p:cTn id="10" dur="1" fill="hold">
                                          <p:stCondLst>
                                            <p:cond delay="0"/>
                                          </p:stCondLst>
                                        </p:cTn>
                                        <p:tgtEl>
                                          <p:spTgt spid="12"/>
                                        </p:tgtEl>
                                        <p:attrNameLst>
                                          <p:attrName>style.visibility</p:attrName>
                                        </p:attrNameLst>
                                      </p:cBhvr>
                                      <p:to>
                                        <p:strVal val="visible"/>
                                      </p:to>
                                    </p:set>
                                    <p:animEffect transition="in" filter="wipe(right)">
                                      <p:cBhvr>
                                        <p:cTn id="11" dur="500"/>
                                        <p:tgtEl>
                                          <p:spTgt spid="12"/>
                                        </p:tgtEl>
                                      </p:cBhvr>
                                    </p:animEffect>
                                  </p:childTnLst>
                                </p:cTn>
                              </p:par>
                            </p:childTnLst>
                          </p:cTn>
                        </p:par>
                        <p:par>
                          <p:cTn id="12" fill="hold" nodeType="afterGroup">
                            <p:stCondLst>
                              <p:cond delay="3000"/>
                            </p:stCondLst>
                            <p:childTnLst>
                              <p:par>
                                <p:cTn id="13" presetID="22" presetClass="entr" presetSubtype="2" fill="hold" grpId="0" nodeType="afterEffect">
                                  <p:stCondLst>
                                    <p:cond delay="1000"/>
                                  </p:stCondLst>
                                  <p:childTnLst>
                                    <p:set>
                                      <p:cBhvr>
                                        <p:cTn id="14" dur="1" fill="hold">
                                          <p:stCondLst>
                                            <p:cond delay="0"/>
                                          </p:stCondLst>
                                        </p:cTn>
                                        <p:tgtEl>
                                          <p:spTgt spid="14"/>
                                        </p:tgtEl>
                                        <p:attrNameLst>
                                          <p:attrName>style.visibility</p:attrName>
                                        </p:attrNameLst>
                                      </p:cBhvr>
                                      <p:to>
                                        <p:strVal val="visible"/>
                                      </p:to>
                                    </p:set>
                                    <p:animEffect transition="in" filter="wipe(right)">
                                      <p:cBhvr>
                                        <p:cTn id="15" dur="500"/>
                                        <p:tgtEl>
                                          <p:spTgt spid="14"/>
                                        </p:tgtEl>
                                      </p:cBhvr>
                                    </p:animEffect>
                                  </p:childTnLst>
                                </p:cTn>
                              </p:par>
                            </p:childTnLst>
                          </p:cTn>
                        </p:par>
                        <p:par>
                          <p:cTn id="16" fill="hold">
                            <p:stCondLst>
                              <p:cond delay="4500"/>
                            </p:stCondLst>
                            <p:childTnLst>
                              <p:par>
                                <p:cTn id="17" presetID="22" presetClass="entr" presetSubtype="2" fill="hold" grpId="0" nodeType="afterEffect">
                                  <p:stCondLst>
                                    <p:cond delay="1000"/>
                                  </p:stCondLst>
                                  <p:childTnLst>
                                    <p:set>
                                      <p:cBhvr>
                                        <p:cTn id="18" dur="1" fill="hold">
                                          <p:stCondLst>
                                            <p:cond delay="0"/>
                                          </p:stCondLst>
                                        </p:cTn>
                                        <p:tgtEl>
                                          <p:spTgt spid="17"/>
                                        </p:tgtEl>
                                        <p:attrNameLst>
                                          <p:attrName>style.visibility</p:attrName>
                                        </p:attrNameLst>
                                      </p:cBhvr>
                                      <p:to>
                                        <p:strVal val="visible"/>
                                      </p:to>
                                    </p:set>
                                    <p:animEffect transition="in" filter="wipe(right)">
                                      <p:cBhvr>
                                        <p:cTn id="1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4" grpId="0" animBg="1"/>
      <p:bldP spid="17" grpId="0" animBg="1"/>
    </p:bld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11817" name="Object 9"/>
          <p:cNvGraphicFramePr>
            <a:graphicFrameLocks noChangeAspect="1"/>
          </p:cNvGraphicFramePr>
          <p:nvPr>
            <p:extLst/>
          </p:nvPr>
        </p:nvGraphicFramePr>
        <p:xfrm>
          <a:off x="444500" y="1336263"/>
          <a:ext cx="8401050" cy="4191000"/>
        </p:xfrm>
        <a:graphic>
          <a:graphicData uri="http://schemas.openxmlformats.org/presentationml/2006/ole">
            <mc:AlternateContent xmlns:mc="http://schemas.openxmlformats.org/markup-compatibility/2006">
              <mc:Choice xmlns:v="urn:schemas-microsoft-com:vml" Requires="v">
                <p:oleObj spid="_x0000_s28105809" name="Chart" r:id="rId4" imgW="8410745" imgH="3581336" progId="MSGraph.Chart.8">
                  <p:embed followColorScheme="full"/>
                </p:oleObj>
              </mc:Choice>
              <mc:Fallback>
                <p:oleObj name="Chart" r:id="rId4" imgW="8410745" imgH="3581336" progId="MSGraph.Chart.8">
                  <p:embed followColorScheme="full"/>
                  <p:pic>
                    <p:nvPicPr>
                      <p:cNvPr id="0" name=""/>
                      <p:cNvPicPr>
                        <a:picLocks noChangeAspect="1" noChangeArrowheads="1"/>
                      </p:cNvPicPr>
                      <p:nvPr/>
                    </p:nvPicPr>
                    <p:blipFill>
                      <a:blip r:embed="rId5"/>
                      <a:srcRect/>
                      <a:stretch>
                        <a:fillRect/>
                      </a:stretch>
                    </p:blipFill>
                    <p:spPr bwMode="gray">
                      <a:xfrm>
                        <a:off x="444500" y="1336263"/>
                        <a:ext cx="8401050" cy="4191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291" name="Rectangle 105"/>
          <p:cNvSpPr>
            <a:spLocks noGrp="1" noChangeArrowheads="1"/>
          </p:cNvSpPr>
          <p:nvPr>
            <p:ph type="dt" sz="quarter" idx="10"/>
          </p:nvPr>
        </p:nvSpPr>
        <p:spPr/>
        <p:txBody>
          <a:bodyPr/>
          <a:lstStyle/>
          <a:p>
            <a:pPr>
              <a:defRPr/>
            </a:pPr>
            <a:r>
              <a:rPr lang="en-US" smtClean="0"/>
              <a:t>12/01/09 - 9pm</a:t>
            </a:r>
          </a:p>
        </p:txBody>
      </p:sp>
      <p:sp>
        <p:nvSpPr>
          <p:cNvPr id="14341" name="Rectangle 110"/>
          <p:cNvSpPr>
            <a:spLocks noGrp="1" noChangeArrowheads="1"/>
          </p:cNvSpPr>
          <p:nvPr>
            <p:ph type="sldNum" sz="quarter" idx="12"/>
          </p:nvPr>
        </p:nvSpPr>
        <p:spPr>
          <a:noFill/>
        </p:spPr>
        <p:txBody>
          <a:bodyPr/>
          <a:lstStyle/>
          <a:p>
            <a:fld id="{602DEC48-124F-471B-8295-5E8460B7D313}" type="slidenum">
              <a:rPr lang="en-US" smtClean="0">
                <a:cs typeface="Arial" charset="0"/>
              </a:rPr>
              <a:pPr/>
              <a:t>152</a:t>
            </a:fld>
            <a:endParaRPr lang="en-US" smtClean="0">
              <a:cs typeface="Arial" charset="0"/>
            </a:endParaRPr>
          </a:p>
        </p:txBody>
      </p:sp>
      <p:sp>
        <p:nvSpPr>
          <p:cNvPr id="14342" name="Rectangle 15"/>
          <p:cNvSpPr>
            <a:spLocks noChangeArrowheads="1"/>
          </p:cNvSpPr>
          <p:nvPr/>
        </p:nvSpPr>
        <p:spPr bwMode="black">
          <a:xfrm>
            <a:off x="233363" y="1047750"/>
            <a:ext cx="8796337" cy="222250"/>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Payroll Base*                                                                                                                   WC NWP</a:t>
            </a:r>
          </a:p>
        </p:txBody>
      </p:sp>
      <p:sp>
        <p:nvSpPr>
          <p:cNvPr id="14343" name="Rectangle 14"/>
          <p:cNvSpPr>
            <a:spLocks noGrp="1" noChangeArrowheads="1"/>
          </p:cNvSpPr>
          <p:nvPr>
            <p:ph type="title"/>
          </p:nvPr>
        </p:nvSpPr>
        <p:spPr>
          <a:xfrm>
            <a:off x="147638" y="107950"/>
            <a:ext cx="7483475" cy="923925"/>
          </a:xfrm>
        </p:spPr>
        <p:txBody>
          <a:bodyPr/>
          <a:lstStyle/>
          <a:p>
            <a:r>
              <a:rPr lang="en-US" dirty="0" smtClean="0"/>
              <a:t>Payroll vs. Workers Comp Net Written Premiums, 1990-2014P</a:t>
            </a:r>
          </a:p>
        </p:txBody>
      </p:sp>
      <p:sp>
        <p:nvSpPr>
          <p:cNvPr id="14344" name="Rectangle 3"/>
          <p:cNvSpPr>
            <a:spLocks noChangeArrowheads="1"/>
          </p:cNvSpPr>
          <p:nvPr/>
        </p:nvSpPr>
        <p:spPr bwMode="auto">
          <a:xfrm>
            <a:off x="0" y="6389688"/>
            <a:ext cx="8772525" cy="468312"/>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*Private employment;  Shaded areas indicate recessions. </a:t>
            </a:r>
            <a:r>
              <a:rPr lang="en-US" sz="1100" dirty="0" smtClean="0"/>
              <a:t>WC </a:t>
            </a:r>
            <a:r>
              <a:rPr lang="en-US" sz="1100" dirty="0"/>
              <a:t>premiums for </a:t>
            </a:r>
            <a:r>
              <a:rPr lang="en-US" sz="1100" dirty="0" smtClean="0"/>
              <a:t>2014 are I.I.I</a:t>
            </a:r>
            <a:r>
              <a:rPr lang="en-US" sz="1100" dirty="0"/>
              <a:t>. </a:t>
            </a:r>
            <a:r>
              <a:rPr lang="en-US" sz="1100" dirty="0" smtClean="0"/>
              <a:t>estimates..</a:t>
            </a:r>
            <a:endParaRPr lang="en-US" sz="1100" dirty="0"/>
          </a:p>
          <a:p>
            <a:pPr eaLnBrk="0" hangingPunct="0">
              <a:lnSpc>
                <a:spcPct val="85000"/>
              </a:lnSpc>
              <a:spcBef>
                <a:spcPct val="25000"/>
              </a:spcBef>
              <a:buClr>
                <a:schemeClr val="accent2"/>
              </a:buClr>
              <a:buFont typeface="Wingdings" pitchFamily="2" charset="2"/>
              <a:buNone/>
            </a:pPr>
            <a:r>
              <a:rPr lang="en-US" sz="1100" dirty="0"/>
              <a:t>Sources: NBER (recessions); Federal Reserve Bank of St. Louis at </a:t>
            </a:r>
            <a:r>
              <a:rPr lang="en-US" sz="1100" dirty="0">
                <a:hlinkClick r:id="rId6"/>
              </a:rPr>
              <a:t>http://research.stlouisfed.org/fred2/series/WASCUR</a:t>
            </a:r>
            <a:r>
              <a:rPr lang="en-US" sz="1100" dirty="0"/>
              <a:t> ; NCCI; I.I.I.</a:t>
            </a:r>
          </a:p>
        </p:txBody>
      </p:sp>
      <p:sp>
        <p:nvSpPr>
          <p:cNvPr id="1911821" name="Rectangle 13"/>
          <p:cNvSpPr>
            <a:spLocks noChangeArrowheads="1"/>
          </p:cNvSpPr>
          <p:nvPr/>
        </p:nvSpPr>
        <p:spPr bwMode="blackWhite">
          <a:xfrm>
            <a:off x="303213" y="5621338"/>
            <a:ext cx="8405812" cy="557212"/>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Continued </a:t>
            </a:r>
            <a:r>
              <a:rPr lang="en-US" b="1" dirty="0">
                <a:solidFill>
                  <a:srgbClr val="FFFFFF"/>
                </a:solidFill>
              </a:rPr>
              <a:t>P</a:t>
            </a:r>
            <a:r>
              <a:rPr lang="en-US" b="1" dirty="0" smtClean="0">
                <a:solidFill>
                  <a:srgbClr val="FFFFFF"/>
                </a:solidFill>
              </a:rPr>
              <a:t>ayroll </a:t>
            </a:r>
            <a:r>
              <a:rPr lang="en-US" b="1" dirty="0">
                <a:solidFill>
                  <a:srgbClr val="FFFFFF"/>
                </a:solidFill>
              </a:rPr>
              <a:t>G</a:t>
            </a:r>
            <a:r>
              <a:rPr lang="en-US" b="1" dirty="0" smtClean="0">
                <a:solidFill>
                  <a:srgbClr val="FFFFFF"/>
                </a:solidFill>
              </a:rPr>
              <a:t>rowth </a:t>
            </a:r>
            <a:r>
              <a:rPr lang="en-US" b="1" dirty="0">
                <a:solidFill>
                  <a:srgbClr val="FFFFFF"/>
                </a:solidFill>
              </a:rPr>
              <a:t>and </a:t>
            </a:r>
            <a:r>
              <a:rPr lang="en-US" b="1" dirty="0" smtClean="0">
                <a:solidFill>
                  <a:srgbClr val="FFFFFF"/>
                </a:solidFill>
              </a:rPr>
              <a:t>Rate Gains Suggest </a:t>
            </a:r>
            <a:r>
              <a:rPr lang="en-US" b="1" dirty="0">
                <a:solidFill>
                  <a:srgbClr val="FFFFFF"/>
                </a:solidFill>
              </a:rPr>
              <a:t>WC NWP </a:t>
            </a:r>
            <a:r>
              <a:rPr lang="en-US" b="1" dirty="0" smtClean="0">
                <a:solidFill>
                  <a:srgbClr val="FFFFFF"/>
                </a:solidFill>
              </a:rPr>
              <a:t>Will </a:t>
            </a:r>
            <a:r>
              <a:rPr lang="en-US" b="1" dirty="0">
                <a:solidFill>
                  <a:srgbClr val="FFFFFF"/>
                </a:solidFill>
              </a:rPr>
              <a:t>G</a:t>
            </a:r>
            <a:r>
              <a:rPr lang="en-US" b="1" dirty="0" smtClean="0">
                <a:solidFill>
                  <a:srgbClr val="FFFFFF"/>
                </a:solidFill>
              </a:rPr>
              <a:t>row </a:t>
            </a:r>
            <a:r>
              <a:rPr lang="en-US" b="1" dirty="0">
                <a:solidFill>
                  <a:srgbClr val="FFFFFF"/>
                </a:solidFill>
              </a:rPr>
              <a:t>A</a:t>
            </a:r>
            <a:r>
              <a:rPr lang="en-US" b="1" dirty="0" smtClean="0">
                <a:solidFill>
                  <a:srgbClr val="FFFFFF"/>
                </a:solidFill>
              </a:rPr>
              <a:t>gain </a:t>
            </a:r>
            <a:r>
              <a:rPr lang="en-US" b="1" dirty="0">
                <a:solidFill>
                  <a:srgbClr val="FFFFFF"/>
                </a:solidFill>
              </a:rPr>
              <a:t>in </a:t>
            </a:r>
            <a:r>
              <a:rPr lang="en-US" b="1" dirty="0" smtClean="0">
                <a:solidFill>
                  <a:srgbClr val="FFFFFF"/>
                </a:solidFill>
              </a:rPr>
              <a:t>2015</a:t>
            </a:r>
            <a:endParaRPr lang="en-US" b="1" dirty="0">
              <a:solidFill>
                <a:srgbClr val="FFFFFF"/>
              </a:solidFill>
            </a:endParaRPr>
          </a:p>
        </p:txBody>
      </p:sp>
      <p:sp>
        <p:nvSpPr>
          <p:cNvPr id="14346" name="Text Box 7"/>
          <p:cNvSpPr txBox="1">
            <a:spLocks noChangeArrowheads="1"/>
          </p:cNvSpPr>
          <p:nvPr/>
        </p:nvSpPr>
        <p:spPr bwMode="auto">
          <a:xfrm>
            <a:off x="1254331" y="1952625"/>
            <a:ext cx="641350" cy="182563"/>
          </a:xfrm>
          <a:prstGeom prst="rect">
            <a:avLst/>
          </a:prstGeom>
          <a:noFill/>
          <a:ln w="12700">
            <a:noFill/>
            <a:miter lim="800000"/>
            <a:headEnd type="none" w="sm" len="sm"/>
            <a:tailEnd type="none" w="sm" len="sm"/>
          </a:ln>
        </p:spPr>
        <p:txBody>
          <a:bodyPr wrap="none" lIns="0" tIns="0" rIns="0" bIns="0" anchor="ctr">
            <a:spAutoFit/>
          </a:bodyPr>
          <a:lstStyle/>
          <a:p>
            <a:pPr algn="ctr" eaLnBrk="0" hangingPunct="0">
              <a:spcBef>
                <a:spcPct val="50000"/>
              </a:spcBef>
            </a:pPr>
            <a:r>
              <a:rPr lang="en-US" sz="1200" b="1" dirty="0"/>
              <a:t>7/90-3/91</a:t>
            </a:r>
          </a:p>
        </p:txBody>
      </p:sp>
      <p:sp>
        <p:nvSpPr>
          <p:cNvPr id="14347" name="Text Box 10"/>
          <p:cNvSpPr txBox="1">
            <a:spLocks noChangeArrowheads="1"/>
          </p:cNvSpPr>
          <p:nvPr/>
        </p:nvSpPr>
        <p:spPr bwMode="auto">
          <a:xfrm>
            <a:off x="4317297" y="1952625"/>
            <a:ext cx="725488" cy="182563"/>
          </a:xfrm>
          <a:prstGeom prst="rect">
            <a:avLst/>
          </a:prstGeom>
          <a:noFill/>
          <a:ln w="12700">
            <a:noFill/>
            <a:miter lim="800000"/>
            <a:headEnd type="none" w="sm" len="sm"/>
            <a:tailEnd type="none" w="sm" len="sm"/>
          </a:ln>
        </p:spPr>
        <p:txBody>
          <a:bodyPr wrap="none" lIns="0" tIns="0" rIns="0" bIns="0" anchor="ctr">
            <a:spAutoFit/>
          </a:bodyPr>
          <a:lstStyle/>
          <a:p>
            <a:pPr algn="ctr" eaLnBrk="0" hangingPunct="0">
              <a:spcBef>
                <a:spcPct val="50000"/>
              </a:spcBef>
            </a:pPr>
            <a:r>
              <a:rPr lang="en-US" sz="1200" b="1" dirty="0"/>
              <a:t>3/01-11/01</a:t>
            </a:r>
          </a:p>
        </p:txBody>
      </p:sp>
      <p:sp>
        <p:nvSpPr>
          <p:cNvPr id="14348" name="Rectangle 16"/>
          <p:cNvSpPr>
            <a:spLocks noChangeArrowheads="1"/>
          </p:cNvSpPr>
          <p:nvPr/>
        </p:nvSpPr>
        <p:spPr bwMode="auto">
          <a:xfrm>
            <a:off x="1338957" y="2113884"/>
            <a:ext cx="262756" cy="2900568"/>
          </a:xfrm>
          <a:prstGeom prst="rect">
            <a:avLst/>
          </a:prstGeom>
          <a:solidFill>
            <a:srgbClr val="225A7A">
              <a:alpha val="23921"/>
            </a:srgbClr>
          </a:solidFill>
          <a:ln w="12700" algn="ctr">
            <a:noFill/>
            <a:miter lim="800000"/>
            <a:headEnd/>
            <a:tailEnd/>
          </a:ln>
        </p:spPr>
        <p:txBody>
          <a:bodyPr wrap="none" anchor="ctr"/>
          <a:lstStyle/>
          <a:p>
            <a:endParaRPr lang="en-US"/>
          </a:p>
        </p:txBody>
      </p:sp>
      <p:sp>
        <p:nvSpPr>
          <p:cNvPr id="14349" name="Rectangle 17"/>
          <p:cNvSpPr>
            <a:spLocks noChangeArrowheads="1"/>
          </p:cNvSpPr>
          <p:nvPr/>
        </p:nvSpPr>
        <p:spPr bwMode="auto">
          <a:xfrm>
            <a:off x="4402446" y="2093912"/>
            <a:ext cx="143839" cy="2950035"/>
          </a:xfrm>
          <a:prstGeom prst="rect">
            <a:avLst/>
          </a:prstGeom>
          <a:solidFill>
            <a:srgbClr val="225A7A">
              <a:alpha val="23921"/>
            </a:srgbClr>
          </a:solidFill>
          <a:ln w="12700" algn="ctr">
            <a:noFill/>
            <a:miter lim="800000"/>
            <a:headEnd/>
            <a:tailEnd/>
          </a:ln>
        </p:spPr>
        <p:txBody>
          <a:bodyPr wrap="none" anchor="ctr"/>
          <a:lstStyle/>
          <a:p>
            <a:endParaRPr lang="en-US"/>
          </a:p>
        </p:txBody>
      </p:sp>
      <p:sp>
        <p:nvSpPr>
          <p:cNvPr id="14350" name="Rectangle 18"/>
          <p:cNvSpPr>
            <a:spLocks noChangeArrowheads="1"/>
          </p:cNvSpPr>
          <p:nvPr/>
        </p:nvSpPr>
        <p:spPr bwMode="auto">
          <a:xfrm>
            <a:off x="6250984" y="2073020"/>
            <a:ext cx="511164" cy="2956179"/>
          </a:xfrm>
          <a:prstGeom prst="rect">
            <a:avLst/>
          </a:prstGeom>
          <a:solidFill>
            <a:srgbClr val="225A7A">
              <a:alpha val="23921"/>
            </a:srgbClr>
          </a:solidFill>
          <a:ln w="12700" algn="ctr">
            <a:noFill/>
            <a:miter lim="800000"/>
            <a:headEnd/>
            <a:tailEnd/>
          </a:ln>
        </p:spPr>
        <p:txBody>
          <a:bodyPr wrap="none" anchor="ctr"/>
          <a:lstStyle/>
          <a:p>
            <a:endParaRPr lang="en-US"/>
          </a:p>
        </p:txBody>
      </p:sp>
      <p:sp>
        <p:nvSpPr>
          <p:cNvPr id="14351" name="Text Box 10"/>
          <p:cNvSpPr txBox="1">
            <a:spLocks noChangeArrowheads="1"/>
          </p:cNvSpPr>
          <p:nvPr/>
        </p:nvSpPr>
        <p:spPr bwMode="auto">
          <a:xfrm>
            <a:off x="6137391" y="1817944"/>
            <a:ext cx="733425" cy="185738"/>
          </a:xfrm>
          <a:prstGeom prst="rect">
            <a:avLst/>
          </a:prstGeom>
          <a:noFill/>
          <a:ln w="12700">
            <a:noFill/>
            <a:miter lim="800000"/>
            <a:headEnd type="none" w="sm" len="sm"/>
            <a:tailEnd type="none" w="sm" len="sm"/>
          </a:ln>
        </p:spPr>
        <p:txBody>
          <a:bodyPr wrap="none" lIns="0" tIns="0" rIns="0" bIns="0" anchor="ctr">
            <a:spAutoFit/>
          </a:bodyPr>
          <a:lstStyle/>
          <a:p>
            <a:pPr algn="ctr" eaLnBrk="0" hangingPunct="0">
              <a:spcBef>
                <a:spcPct val="50000"/>
              </a:spcBef>
            </a:pPr>
            <a:r>
              <a:rPr lang="en-US" sz="1200" b="1" dirty="0"/>
              <a:t>12/07-6/09</a:t>
            </a:r>
          </a:p>
        </p:txBody>
      </p:sp>
      <p:sp>
        <p:nvSpPr>
          <p:cNvPr id="14352" name="Rectangle 15"/>
          <p:cNvSpPr>
            <a:spLocks noChangeArrowheads="1"/>
          </p:cNvSpPr>
          <p:nvPr/>
        </p:nvSpPr>
        <p:spPr bwMode="black">
          <a:xfrm>
            <a:off x="185738" y="1247775"/>
            <a:ext cx="8796337" cy="222250"/>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$Billions                                                                                                                            $Billions</a:t>
            </a:r>
          </a:p>
        </p:txBody>
      </p:sp>
      <p:sp>
        <p:nvSpPr>
          <p:cNvPr id="17" name="AutoShape 14"/>
          <p:cNvSpPr>
            <a:spLocks noChangeArrowheads="1"/>
          </p:cNvSpPr>
          <p:nvPr/>
        </p:nvSpPr>
        <p:spPr bwMode="blackWhite">
          <a:xfrm>
            <a:off x="2232025" y="2281238"/>
            <a:ext cx="1895475" cy="946150"/>
          </a:xfrm>
          <a:prstGeom prst="wedgeRectCallout">
            <a:avLst>
              <a:gd name="adj1" fmla="val 159913"/>
              <a:gd name="adj2" fmla="val -52226"/>
            </a:avLst>
          </a:prstGeom>
          <a:solidFill>
            <a:schemeClr val="accent2"/>
          </a:soli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a:solidFill>
                  <a:schemeClr val="bg1"/>
                </a:solidFill>
              </a:rPr>
              <a:t>WC premium volume dropped two years before the recession began</a:t>
            </a:r>
          </a:p>
        </p:txBody>
      </p:sp>
      <p:sp>
        <p:nvSpPr>
          <p:cNvPr id="18" name="AutoShape 38"/>
          <p:cNvSpPr>
            <a:spLocks noChangeArrowheads="1"/>
          </p:cNvSpPr>
          <p:nvPr/>
        </p:nvSpPr>
        <p:spPr bwMode="blackWhite">
          <a:xfrm>
            <a:off x="4513997" y="3430182"/>
            <a:ext cx="1882775" cy="1366837"/>
          </a:xfrm>
          <a:prstGeom prst="wedgeRectCallout">
            <a:avLst>
              <a:gd name="adj1" fmla="val 75206"/>
              <a:gd name="adj2" fmla="val -22115"/>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a:solidFill>
                  <a:schemeClr val="bg1"/>
                </a:solidFill>
              </a:rPr>
              <a:t>WC net premiums written were down $14B or 29.3% to $33.8B in 2010 after peaking at $47.8B in 2005</a:t>
            </a:r>
          </a:p>
        </p:txBody>
      </p:sp>
    </p:spTree>
    <p:extLst>
      <p:ext uri="{BB962C8B-B14F-4D97-AF65-F5344CB8AC3E}">
        <p14:creationId xmlns:p14="http://schemas.microsoft.com/office/powerpoint/2010/main" val="223076814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500"/>
                                  </p:stCondLst>
                                  <p:childTnLst>
                                    <p:set>
                                      <p:cBhvr>
                                        <p:cTn id="6" dur="1" fill="hold">
                                          <p:stCondLst>
                                            <p:cond delay="0"/>
                                          </p:stCondLst>
                                        </p:cTn>
                                        <p:tgtEl>
                                          <p:spTgt spid="1911817"/>
                                        </p:tgtEl>
                                        <p:attrNameLst>
                                          <p:attrName>style.visibility</p:attrName>
                                        </p:attrNameLst>
                                      </p:cBhvr>
                                      <p:to>
                                        <p:strVal val="visible"/>
                                      </p:to>
                                    </p:set>
                                    <p:animEffect transition="in" filter="wipe(left)">
                                      <p:cBhvr>
                                        <p:cTn id="7" dur="1000"/>
                                        <p:tgtEl>
                                          <p:spTgt spid="191181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500"/>
                                  </p:stCondLst>
                                  <p:childTnLst>
                                    <p:set>
                                      <p:cBhvr>
                                        <p:cTn id="11" dur="1" fill="hold">
                                          <p:stCondLst>
                                            <p:cond delay="0"/>
                                          </p:stCondLst>
                                        </p:cTn>
                                        <p:tgtEl>
                                          <p:spTgt spid="1911817"/>
                                        </p:tgtEl>
                                        <p:attrNameLst>
                                          <p:attrName>style.visibility</p:attrName>
                                        </p:attrNameLst>
                                      </p:cBhvr>
                                      <p:to>
                                        <p:strVal val="visible"/>
                                      </p:to>
                                    </p:set>
                                    <p:animEffect transition="in" filter="wipe(left)">
                                      <p:cBhvr>
                                        <p:cTn id="12" dur="1000"/>
                                        <p:tgtEl>
                                          <p:spTgt spid="1911817"/>
                                        </p:tgtEl>
                                      </p:cBhvr>
                                    </p:animEffect>
                                  </p:childTnLst>
                                </p:cTn>
                              </p:par>
                            </p:childTnLst>
                          </p:cTn>
                        </p:par>
                        <p:par>
                          <p:cTn id="13" fill="hold">
                            <p:stCondLst>
                              <p:cond delay="1500"/>
                            </p:stCondLst>
                            <p:childTnLst>
                              <p:par>
                                <p:cTn id="14" presetID="23" presetClass="entr" presetSubtype="16" fill="hold" grpId="0" nodeType="afterEffect">
                                  <p:stCondLst>
                                    <p:cond delay="500"/>
                                  </p:stCondLst>
                                  <p:childTnLst>
                                    <p:set>
                                      <p:cBhvr>
                                        <p:cTn id="15" dur="1" fill="hold">
                                          <p:stCondLst>
                                            <p:cond delay="0"/>
                                          </p:stCondLst>
                                        </p:cTn>
                                        <p:tgtEl>
                                          <p:spTgt spid="1911821"/>
                                        </p:tgtEl>
                                        <p:attrNameLst>
                                          <p:attrName>style.visibility</p:attrName>
                                        </p:attrNameLst>
                                      </p:cBhvr>
                                      <p:to>
                                        <p:strVal val="visible"/>
                                      </p:to>
                                    </p:set>
                                    <p:anim calcmode="lin" valueType="num">
                                      <p:cBhvr>
                                        <p:cTn id="16" dur="500" fill="hold"/>
                                        <p:tgtEl>
                                          <p:spTgt spid="1911821"/>
                                        </p:tgtEl>
                                        <p:attrNameLst>
                                          <p:attrName>ppt_w</p:attrName>
                                        </p:attrNameLst>
                                      </p:cBhvr>
                                      <p:tavLst>
                                        <p:tav tm="0">
                                          <p:val>
                                            <p:fltVal val="0"/>
                                          </p:val>
                                        </p:tav>
                                        <p:tav tm="100000">
                                          <p:val>
                                            <p:strVal val="#ppt_w"/>
                                          </p:val>
                                        </p:tav>
                                      </p:tavLst>
                                    </p:anim>
                                    <p:anim calcmode="lin" valueType="num">
                                      <p:cBhvr>
                                        <p:cTn id="17" dur="500" fill="hold"/>
                                        <p:tgtEl>
                                          <p:spTgt spid="1911821"/>
                                        </p:tgtEl>
                                        <p:attrNameLst>
                                          <p:attrName>ppt_h</p:attrName>
                                        </p:attrNameLst>
                                      </p:cBhvr>
                                      <p:tavLst>
                                        <p:tav tm="0">
                                          <p:val>
                                            <p:fltVal val="0"/>
                                          </p:val>
                                        </p:tav>
                                        <p:tav tm="100000">
                                          <p:val>
                                            <p:strVal val="#ppt_h"/>
                                          </p:val>
                                        </p:tav>
                                      </p:tavLst>
                                    </p:anim>
                                  </p:childTnLst>
                                </p:cTn>
                              </p:par>
                            </p:childTnLst>
                          </p:cTn>
                        </p:par>
                        <p:par>
                          <p:cTn id="18" fill="hold">
                            <p:stCondLst>
                              <p:cond delay="2500"/>
                            </p:stCondLst>
                            <p:childTnLst>
                              <p:par>
                                <p:cTn id="19" presetID="22" presetClass="entr" presetSubtype="2" fill="hold" grpId="0" nodeType="afterEffect">
                                  <p:stCondLst>
                                    <p:cond delay="1000"/>
                                  </p:stCondLst>
                                  <p:childTnLst>
                                    <p:set>
                                      <p:cBhvr>
                                        <p:cTn id="20" dur="1" fill="hold">
                                          <p:stCondLst>
                                            <p:cond delay="0"/>
                                          </p:stCondLst>
                                        </p:cTn>
                                        <p:tgtEl>
                                          <p:spTgt spid="17"/>
                                        </p:tgtEl>
                                        <p:attrNameLst>
                                          <p:attrName>style.visibility</p:attrName>
                                        </p:attrNameLst>
                                      </p:cBhvr>
                                      <p:to>
                                        <p:strVal val="visible"/>
                                      </p:to>
                                    </p:set>
                                    <p:animEffect transition="in" filter="wipe(right)">
                                      <p:cBhvr>
                                        <p:cTn id="21" dur="500"/>
                                        <p:tgtEl>
                                          <p:spTgt spid="17"/>
                                        </p:tgtEl>
                                      </p:cBhvr>
                                    </p:animEffect>
                                  </p:childTnLst>
                                </p:cTn>
                              </p:par>
                            </p:childTnLst>
                          </p:cTn>
                        </p:par>
                        <p:par>
                          <p:cTn id="22" fill="hold">
                            <p:stCondLst>
                              <p:cond delay="4000"/>
                            </p:stCondLst>
                            <p:childTnLst>
                              <p:par>
                                <p:cTn id="23" presetID="22" presetClass="entr" presetSubtype="8" fill="hold" grpId="0" nodeType="afterEffect">
                                  <p:stCondLst>
                                    <p:cond delay="500"/>
                                  </p:stCondLst>
                                  <p:childTnLst>
                                    <p:set>
                                      <p:cBhvr>
                                        <p:cTn id="24" dur="1" fill="hold">
                                          <p:stCondLst>
                                            <p:cond delay="0"/>
                                          </p:stCondLst>
                                        </p:cTn>
                                        <p:tgtEl>
                                          <p:spTgt spid="18"/>
                                        </p:tgtEl>
                                        <p:attrNameLst>
                                          <p:attrName>style.visibility</p:attrName>
                                        </p:attrNameLst>
                                      </p:cBhvr>
                                      <p:to>
                                        <p:strVal val="visible"/>
                                      </p:to>
                                    </p:set>
                                    <p:animEffect transition="in" filter="wipe(left)">
                                      <p:cBhvr>
                                        <p:cTn id="2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1911817" grpId="0" bld="series" animBg="0"/>
      <p:bldP spid="1911821" grpId="0" animBg="1"/>
      <p:bldP spid="17" grpId="0" animBg="1"/>
      <p:bldP spid="18" grpId="0" animBg="1"/>
    </p:bldLst>
  </p:timing>
</p:sld>
</file>

<file path=ppt/slides/slide15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9459"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fontAlgn="base" hangingPunct="0">
              <a:lnSpc>
                <a:spcPct val="85000"/>
              </a:lnSpc>
              <a:spcBef>
                <a:spcPct val="20000"/>
              </a:spcBef>
              <a:spcAft>
                <a:spcPct val="0"/>
              </a:spcAft>
            </a:pPr>
            <a:r>
              <a:rPr lang="en-US" sz="900">
                <a:solidFill>
                  <a:srgbClr val="FFFFFF"/>
                </a:solidFill>
                <a:latin typeface="Arial" charset="0"/>
                <a:cs typeface="Arial" charset="0"/>
              </a:rPr>
              <a:t>12/01/09 - 9pm</a:t>
            </a:r>
          </a:p>
        </p:txBody>
      </p:sp>
      <p:sp>
        <p:nvSpPr>
          <p:cNvPr id="19460"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fontAlgn="base" hangingPunct="0">
              <a:lnSpc>
                <a:spcPct val="85000"/>
              </a:lnSpc>
              <a:spcBef>
                <a:spcPct val="20000"/>
              </a:spcBef>
              <a:spcAft>
                <a:spcPct val="0"/>
              </a:spcAft>
            </a:pPr>
            <a:r>
              <a:rPr lang="en-US" sz="900">
                <a:solidFill>
                  <a:srgbClr val="FFFFFF"/>
                </a:solidFill>
                <a:latin typeface="Arial" charset="0"/>
                <a:cs typeface="Arial" charset="0"/>
              </a:rPr>
              <a:t>eSlide – P6466 – The Financial Crisis and the Future of the P/C</a:t>
            </a:r>
          </a:p>
        </p:txBody>
      </p:sp>
      <p:sp>
        <p:nvSpPr>
          <p:cNvPr id="19461"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fontAlgn="base" hangingPunct="0">
              <a:lnSpc>
                <a:spcPct val="85000"/>
              </a:lnSpc>
              <a:spcBef>
                <a:spcPct val="20000"/>
              </a:spcBef>
              <a:spcAft>
                <a:spcPct val="0"/>
              </a:spcAft>
            </a:pPr>
            <a:fld id="{FECB0FDB-F106-4775-B3AE-80BA2F902B30}" type="slidenum">
              <a:rPr lang="en-US" sz="900">
                <a:solidFill>
                  <a:srgbClr val="000000"/>
                </a:solidFill>
                <a:latin typeface="Arial" charset="0"/>
                <a:cs typeface="Arial" charset="0"/>
              </a:rPr>
              <a:pPr algn="r" eaLnBrk="0" fontAlgn="base" hangingPunct="0">
                <a:lnSpc>
                  <a:spcPct val="85000"/>
                </a:lnSpc>
                <a:spcBef>
                  <a:spcPct val="20000"/>
                </a:spcBef>
                <a:spcAft>
                  <a:spcPct val="0"/>
                </a:spcAft>
              </a:pPr>
              <a:t>153</a:t>
            </a:fld>
            <a:endParaRPr lang="en-US" sz="900">
              <a:solidFill>
                <a:srgbClr val="000000"/>
              </a:solidFill>
              <a:latin typeface="Arial" charset="0"/>
              <a:cs typeface="Arial" charset="0"/>
            </a:endParaRPr>
          </a:p>
        </p:txBody>
      </p:sp>
      <p:sp>
        <p:nvSpPr>
          <p:cNvPr id="19462" name="Rectangle 7"/>
          <p:cNvSpPr>
            <a:spLocks noGrp="1" noChangeArrowheads="1"/>
          </p:cNvSpPr>
          <p:nvPr>
            <p:ph type="title" idx="4294967295"/>
          </p:nvPr>
        </p:nvSpPr>
        <p:spPr>
          <a:xfrm>
            <a:off x="450850" y="103188"/>
            <a:ext cx="7400925" cy="860425"/>
          </a:xfrm>
        </p:spPr>
        <p:txBody>
          <a:bodyPr/>
          <a:lstStyle/>
          <a:p>
            <a:r>
              <a:rPr lang="en-US" sz="3200" dirty="0" smtClean="0"/>
              <a:t>Construction Employment,</a:t>
            </a:r>
            <a:br>
              <a:rPr lang="en-US" sz="3200" dirty="0" smtClean="0"/>
            </a:br>
            <a:r>
              <a:rPr lang="en-US" sz="3200" dirty="0" smtClean="0"/>
              <a:t>Jan. 2010—December 2014</a:t>
            </a:r>
            <a:r>
              <a:rPr lang="en-US" dirty="0" smtClean="0"/>
              <a:t>*</a:t>
            </a:r>
          </a:p>
        </p:txBody>
      </p:sp>
      <p:sp>
        <p:nvSpPr>
          <p:cNvPr id="19463" name="Text Box 5"/>
          <p:cNvSpPr txBox="1">
            <a:spLocks noChangeArrowheads="1"/>
          </p:cNvSpPr>
          <p:nvPr/>
        </p:nvSpPr>
        <p:spPr bwMode="auto">
          <a:xfrm>
            <a:off x="-58738" y="6462713"/>
            <a:ext cx="8724901" cy="468312"/>
          </a:xfrm>
          <a:prstGeom prst="rect">
            <a:avLst/>
          </a:prstGeom>
          <a:noFill/>
          <a:ln w="9525" algn="ctr">
            <a:noFill/>
            <a:miter lim="800000"/>
            <a:headEnd/>
            <a:tailEnd/>
          </a:ln>
        </p:spPr>
        <p:txBody>
          <a:bodyPr lIns="365760" tIns="0" rIns="0" bIns="137160" anchor="b">
            <a:spAutoFit/>
          </a:bodyPr>
          <a:lstStyle/>
          <a:p>
            <a:pPr eaLnBrk="0" fontAlgn="base" hangingPunct="0">
              <a:lnSpc>
                <a:spcPct val="85000"/>
              </a:lnSpc>
              <a:spcBef>
                <a:spcPct val="25000"/>
              </a:spcBef>
              <a:spcAft>
                <a:spcPct val="0"/>
              </a:spcAft>
              <a:buClr>
                <a:srgbClr val="FF6801"/>
              </a:buClr>
              <a:buFont typeface="Wingdings" pitchFamily="2" charset="2"/>
              <a:buNone/>
            </a:pPr>
            <a:r>
              <a:rPr lang="en-US" sz="1100" dirty="0">
                <a:solidFill>
                  <a:srgbClr val="000000"/>
                </a:solidFill>
                <a:latin typeface="Arial" charset="0"/>
                <a:cs typeface="Arial" charset="0"/>
              </a:rPr>
              <a:t>*Seasonally adjusted; </a:t>
            </a:r>
            <a:r>
              <a:rPr lang="en-US" sz="1100" dirty="0" smtClean="0">
                <a:solidFill>
                  <a:srgbClr val="000000"/>
                </a:solidFill>
                <a:latin typeface="Arial" charset="0"/>
                <a:cs typeface="Arial" charset="0"/>
              </a:rPr>
              <a:t>Dec </a:t>
            </a:r>
            <a:r>
              <a:rPr lang="en-US" sz="1100" dirty="0">
                <a:solidFill>
                  <a:srgbClr val="000000"/>
                </a:solidFill>
                <a:latin typeface="Arial" charset="0"/>
                <a:cs typeface="Arial" charset="0"/>
              </a:rPr>
              <a:t>and Nov </a:t>
            </a:r>
            <a:r>
              <a:rPr lang="en-US" sz="1100" dirty="0" smtClean="0">
                <a:solidFill>
                  <a:srgbClr val="000000"/>
                </a:solidFill>
                <a:latin typeface="Arial" charset="0"/>
                <a:cs typeface="Arial" charset="0"/>
              </a:rPr>
              <a:t>2014 </a:t>
            </a:r>
            <a:r>
              <a:rPr lang="en-US" sz="1100" dirty="0">
                <a:solidFill>
                  <a:srgbClr val="000000"/>
                </a:solidFill>
                <a:latin typeface="Arial" charset="0"/>
                <a:cs typeface="Arial" charset="0"/>
              </a:rPr>
              <a:t>are preliminary</a:t>
            </a:r>
          </a:p>
          <a:p>
            <a:pPr eaLnBrk="0" fontAlgn="base" hangingPunct="0">
              <a:lnSpc>
                <a:spcPct val="85000"/>
              </a:lnSpc>
              <a:spcBef>
                <a:spcPct val="25000"/>
              </a:spcBef>
              <a:spcAft>
                <a:spcPct val="0"/>
              </a:spcAft>
              <a:buClr>
                <a:srgbClr val="FF6801"/>
              </a:buClr>
              <a:buFont typeface="Wingdings" pitchFamily="2" charset="2"/>
              <a:buNone/>
            </a:pPr>
            <a:r>
              <a:rPr lang="en-US" sz="1100" dirty="0">
                <a:solidFill>
                  <a:srgbClr val="000000"/>
                </a:solidFill>
                <a:latin typeface="Arial" charset="0"/>
                <a:cs typeface="Arial" charset="0"/>
              </a:rPr>
              <a:t>Sources: US Bureau of Labor Statistics at </a:t>
            </a:r>
            <a:r>
              <a:rPr lang="en-US" sz="1100" dirty="0">
                <a:solidFill>
                  <a:srgbClr val="000000"/>
                </a:solidFill>
                <a:latin typeface="Arial" charset="0"/>
                <a:cs typeface="Arial" charset="0"/>
                <a:hlinkClick r:id="rId3"/>
              </a:rPr>
              <a:t>http://data.bls.gov</a:t>
            </a:r>
            <a:r>
              <a:rPr lang="en-US" sz="1100" dirty="0">
                <a:solidFill>
                  <a:srgbClr val="000000"/>
                </a:solidFill>
                <a:latin typeface="Arial" charset="0"/>
                <a:cs typeface="Arial" charset="0"/>
              </a:rPr>
              <a:t>; Insurance Information Institute.</a:t>
            </a:r>
          </a:p>
        </p:txBody>
      </p:sp>
      <p:graphicFrame>
        <p:nvGraphicFramePr>
          <p:cNvPr id="2" name="Object 8"/>
          <p:cNvGraphicFramePr>
            <a:graphicFrameLocks noChangeAspect="1"/>
          </p:cNvGraphicFramePr>
          <p:nvPr>
            <p:extLst/>
          </p:nvPr>
        </p:nvGraphicFramePr>
        <p:xfrm>
          <a:off x="85725" y="1314657"/>
          <a:ext cx="8779979" cy="4862636"/>
        </p:xfrm>
        <a:graphic>
          <a:graphicData uri="http://schemas.openxmlformats.org/drawingml/2006/chart">
            <c:chart xmlns:c="http://schemas.openxmlformats.org/drawingml/2006/chart" xmlns:r="http://schemas.openxmlformats.org/officeDocument/2006/relationships" r:id="rId4"/>
          </a:graphicData>
        </a:graphic>
      </p:graphicFrame>
      <p:sp>
        <p:nvSpPr>
          <p:cNvPr id="8" name="AutoShape 7"/>
          <p:cNvSpPr>
            <a:spLocks noChangeArrowheads="1"/>
          </p:cNvSpPr>
          <p:nvPr/>
        </p:nvSpPr>
        <p:spPr bwMode="blackWhite">
          <a:xfrm>
            <a:off x="3782839" y="1142351"/>
            <a:ext cx="3141663" cy="894531"/>
          </a:xfrm>
          <a:prstGeom prst="wedgeRectCallout">
            <a:avLst>
              <a:gd name="adj1" fmla="val 100320"/>
              <a:gd name="adj2" fmla="val -2370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defRPr/>
            </a:pPr>
            <a:r>
              <a:rPr lang="en-US" b="1" dirty="0">
                <a:solidFill>
                  <a:srgbClr val="FFFFFF"/>
                </a:solidFill>
                <a:latin typeface="Arial" charset="0"/>
                <a:cs typeface="Arial" charset="0"/>
              </a:rPr>
              <a:t>Construction  employment is </a:t>
            </a:r>
            <a:r>
              <a:rPr lang="en-US" b="1" dirty="0" smtClean="0">
                <a:solidFill>
                  <a:srgbClr val="FFFFFF"/>
                </a:solidFill>
                <a:latin typeface="Arial" charset="0"/>
                <a:cs typeface="Arial" charset="0"/>
              </a:rPr>
              <a:t>+734,000 </a:t>
            </a:r>
            <a:r>
              <a:rPr lang="en-US" b="1" dirty="0">
                <a:solidFill>
                  <a:srgbClr val="FFFFFF"/>
                </a:solidFill>
                <a:latin typeface="Arial" charset="0"/>
                <a:cs typeface="Arial" charset="0"/>
              </a:rPr>
              <a:t>above</a:t>
            </a:r>
            <a:br>
              <a:rPr lang="en-US" b="1" dirty="0">
                <a:solidFill>
                  <a:srgbClr val="FFFFFF"/>
                </a:solidFill>
                <a:latin typeface="Arial" charset="0"/>
                <a:cs typeface="Arial" charset="0"/>
              </a:rPr>
            </a:br>
            <a:r>
              <a:rPr lang="en-US" b="1" dirty="0">
                <a:solidFill>
                  <a:srgbClr val="FFFFFF"/>
                </a:solidFill>
                <a:latin typeface="Arial" charset="0"/>
                <a:cs typeface="Arial" charset="0"/>
              </a:rPr>
              <a:t>Jan. 2011 </a:t>
            </a:r>
            <a:r>
              <a:rPr lang="en-US" b="1" dirty="0" smtClean="0">
                <a:solidFill>
                  <a:srgbClr val="FFFFFF"/>
                </a:solidFill>
                <a:latin typeface="Arial" charset="0"/>
                <a:cs typeface="Arial" charset="0"/>
              </a:rPr>
              <a:t>(+13.5%).</a:t>
            </a:r>
            <a:endParaRPr lang="en-US" b="1" dirty="0">
              <a:solidFill>
                <a:srgbClr val="FFFFFF"/>
              </a:solidFill>
              <a:latin typeface="Arial" pitchFamily="34" charset="0"/>
              <a:cs typeface="Arial" charset="0"/>
            </a:endParaRPr>
          </a:p>
        </p:txBody>
      </p:sp>
      <p:sp>
        <p:nvSpPr>
          <p:cNvPr id="19465" name="Rectangle 7"/>
          <p:cNvSpPr>
            <a:spLocks noChangeArrowheads="1"/>
          </p:cNvSpPr>
          <p:nvPr/>
        </p:nvSpPr>
        <p:spPr bwMode="black">
          <a:xfrm>
            <a:off x="221353" y="1093994"/>
            <a:ext cx="8221662" cy="220663"/>
          </a:xfrm>
          <a:prstGeom prst="rect">
            <a:avLst/>
          </a:prstGeom>
          <a:noFill/>
          <a:ln w="9525" algn="ctr">
            <a:noFill/>
            <a:miter lim="800000"/>
            <a:headEnd/>
            <a:tailEnd/>
          </a:ln>
        </p:spPr>
        <p:txBody>
          <a:bodyPr lIns="0" tIns="0" rIns="0" bIns="0">
            <a:spAutoFit/>
          </a:bodyPr>
          <a:lstStyle/>
          <a:p>
            <a:pPr defTabSz="114300" eaLnBrk="0" fontAlgn="base" hangingPunct="0">
              <a:lnSpc>
                <a:spcPct val="90000"/>
              </a:lnSpc>
              <a:spcBef>
                <a:spcPct val="20000"/>
              </a:spcBef>
              <a:spcAft>
                <a:spcPct val="0"/>
              </a:spcAft>
            </a:pPr>
            <a:r>
              <a:rPr lang="en-US" sz="1600" b="1" dirty="0">
                <a:solidFill>
                  <a:srgbClr val="225A7A"/>
                </a:solidFill>
                <a:latin typeface="Arial" charset="0"/>
                <a:cs typeface="Arial" charset="0"/>
              </a:rPr>
              <a:t>(Thousands)</a:t>
            </a:r>
          </a:p>
        </p:txBody>
      </p:sp>
      <p:sp>
        <p:nvSpPr>
          <p:cNvPr id="10" name="Rectangle 6"/>
          <p:cNvSpPr>
            <a:spLocks noChangeArrowheads="1"/>
          </p:cNvSpPr>
          <p:nvPr/>
        </p:nvSpPr>
        <p:spPr bwMode="blackWhite">
          <a:xfrm>
            <a:off x="218662" y="5901359"/>
            <a:ext cx="8647042" cy="499441"/>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fontAlgn="base">
              <a:lnSpc>
                <a:spcPct val="95000"/>
              </a:lnSpc>
              <a:spcBef>
                <a:spcPct val="25000"/>
              </a:spcBef>
              <a:spcAft>
                <a:spcPct val="0"/>
              </a:spcAft>
            </a:pPr>
            <a:r>
              <a:rPr lang="en-US" sz="1650" b="1" dirty="0" smtClean="0">
                <a:solidFill>
                  <a:srgbClr val="FFFFFF"/>
                </a:solidFill>
                <a:latin typeface="Arial" charset="0"/>
                <a:cs typeface="Arial" charset="0"/>
              </a:rPr>
              <a:t>Construction and manufacturing employment constitute 1/3 of all workers comp payroll exposure.</a:t>
            </a:r>
            <a:endParaRPr lang="en-US" sz="1650" b="1" dirty="0">
              <a:solidFill>
                <a:srgbClr val="FFFFFF"/>
              </a:solidFill>
              <a:latin typeface="Arial" charset="0"/>
              <a:cs typeface="Arial" charset="0"/>
            </a:endParaRPr>
          </a:p>
        </p:txBody>
      </p:sp>
    </p:spTree>
    <p:extLst>
      <p:ext uri="{BB962C8B-B14F-4D97-AF65-F5344CB8AC3E}">
        <p14:creationId xmlns:p14="http://schemas.microsoft.com/office/powerpoint/2010/main" val="296737097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par>
                          <p:cTn id="8" fill="hold">
                            <p:stCondLst>
                              <p:cond delay="1200"/>
                            </p:stCondLst>
                            <p:childTnLst>
                              <p:par>
                                <p:cTn id="9" presetID="23" presetClass="entr" presetSubtype="16" fill="hold" grpId="0" nodeType="afterEffect">
                                  <p:stCondLst>
                                    <p:cond delay="100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Lst>
  </p:timing>
</p:sld>
</file>

<file path=ppt/slides/slide15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1747"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fontAlgn="base" hangingPunct="0">
              <a:lnSpc>
                <a:spcPct val="85000"/>
              </a:lnSpc>
              <a:spcBef>
                <a:spcPct val="20000"/>
              </a:spcBef>
              <a:spcAft>
                <a:spcPct val="0"/>
              </a:spcAft>
            </a:pPr>
            <a:r>
              <a:rPr lang="en-US" sz="900">
                <a:solidFill>
                  <a:srgbClr val="FFFFFF"/>
                </a:solidFill>
                <a:latin typeface="Arial" charset="0"/>
                <a:cs typeface="Arial" charset="0"/>
              </a:rPr>
              <a:t>12/01/09 - 9pm</a:t>
            </a:r>
          </a:p>
        </p:txBody>
      </p:sp>
      <p:sp>
        <p:nvSpPr>
          <p:cNvPr id="31748"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fontAlgn="base" hangingPunct="0">
              <a:lnSpc>
                <a:spcPct val="85000"/>
              </a:lnSpc>
              <a:spcBef>
                <a:spcPct val="20000"/>
              </a:spcBef>
              <a:spcAft>
                <a:spcPct val="0"/>
              </a:spcAft>
            </a:pPr>
            <a:r>
              <a:rPr lang="en-US" sz="900">
                <a:solidFill>
                  <a:srgbClr val="FFFFFF"/>
                </a:solidFill>
                <a:latin typeface="Arial" charset="0"/>
                <a:cs typeface="Arial" charset="0"/>
              </a:rPr>
              <a:t>eSlide – P6466 – The Financial Crisis and the Future of the P/C</a:t>
            </a:r>
          </a:p>
        </p:txBody>
      </p:sp>
      <p:sp>
        <p:nvSpPr>
          <p:cNvPr id="31749"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fontAlgn="base" hangingPunct="0">
              <a:lnSpc>
                <a:spcPct val="85000"/>
              </a:lnSpc>
              <a:spcBef>
                <a:spcPct val="20000"/>
              </a:spcBef>
              <a:spcAft>
                <a:spcPct val="0"/>
              </a:spcAft>
            </a:pPr>
            <a:fld id="{02D49CA0-B047-4B42-9E08-5BCAF29776AF}" type="slidenum">
              <a:rPr lang="en-US" sz="900">
                <a:solidFill>
                  <a:srgbClr val="000000"/>
                </a:solidFill>
                <a:latin typeface="Arial" charset="0"/>
                <a:cs typeface="Arial" charset="0"/>
              </a:rPr>
              <a:pPr algn="r" eaLnBrk="0" fontAlgn="base" hangingPunct="0">
                <a:lnSpc>
                  <a:spcPct val="85000"/>
                </a:lnSpc>
                <a:spcBef>
                  <a:spcPct val="20000"/>
                </a:spcBef>
                <a:spcAft>
                  <a:spcPct val="0"/>
                </a:spcAft>
              </a:pPr>
              <a:t>154</a:t>
            </a:fld>
            <a:endParaRPr lang="en-US" sz="900">
              <a:solidFill>
                <a:srgbClr val="000000"/>
              </a:solidFill>
              <a:latin typeface="Arial" charset="0"/>
              <a:cs typeface="Arial" charset="0"/>
            </a:endParaRPr>
          </a:p>
        </p:txBody>
      </p:sp>
      <p:sp>
        <p:nvSpPr>
          <p:cNvPr id="31750" name="Rectangle 7"/>
          <p:cNvSpPr>
            <a:spLocks noGrp="1" noChangeArrowheads="1"/>
          </p:cNvSpPr>
          <p:nvPr>
            <p:ph type="title" idx="4294967295"/>
          </p:nvPr>
        </p:nvSpPr>
        <p:spPr>
          <a:xfrm>
            <a:off x="565150" y="127974"/>
            <a:ext cx="7102475" cy="860425"/>
          </a:xfrm>
        </p:spPr>
        <p:txBody>
          <a:bodyPr/>
          <a:lstStyle/>
          <a:p>
            <a:r>
              <a:rPr lang="en-US" dirty="0" smtClean="0"/>
              <a:t>Construction Employment, </a:t>
            </a:r>
            <a:br>
              <a:rPr lang="en-US" dirty="0" smtClean="0"/>
            </a:br>
            <a:r>
              <a:rPr lang="en-US" dirty="0" smtClean="0"/>
              <a:t>Jan. 2003–December 2014 </a:t>
            </a:r>
          </a:p>
        </p:txBody>
      </p:sp>
      <p:sp>
        <p:nvSpPr>
          <p:cNvPr id="31751" name="Text Box 5"/>
          <p:cNvSpPr txBox="1">
            <a:spLocks noChangeArrowheads="1"/>
          </p:cNvSpPr>
          <p:nvPr/>
        </p:nvSpPr>
        <p:spPr bwMode="auto">
          <a:xfrm>
            <a:off x="0" y="6429751"/>
            <a:ext cx="8724900" cy="468590"/>
          </a:xfrm>
          <a:prstGeom prst="rect">
            <a:avLst/>
          </a:prstGeom>
          <a:noFill/>
          <a:ln w="9525" algn="ctr">
            <a:noFill/>
            <a:miter lim="800000"/>
            <a:headEnd/>
            <a:tailEnd/>
          </a:ln>
        </p:spPr>
        <p:txBody>
          <a:bodyPr lIns="365760" tIns="0" rIns="0" bIns="137160" anchor="b">
            <a:spAutoFit/>
          </a:bodyPr>
          <a:lstStyle/>
          <a:p>
            <a:pPr eaLnBrk="0" fontAlgn="base" hangingPunct="0">
              <a:lnSpc>
                <a:spcPct val="85000"/>
              </a:lnSpc>
              <a:spcBef>
                <a:spcPct val="25000"/>
              </a:spcBef>
              <a:spcAft>
                <a:spcPct val="0"/>
              </a:spcAft>
              <a:buClr>
                <a:srgbClr val="FF6801"/>
              </a:buClr>
              <a:buFont typeface="Wingdings" pitchFamily="2" charset="2"/>
              <a:buNone/>
            </a:pPr>
            <a:r>
              <a:rPr lang="en-US" sz="1100" dirty="0" smtClean="0">
                <a:solidFill>
                  <a:srgbClr val="000000"/>
                </a:solidFill>
                <a:latin typeface="Arial" charset="0"/>
                <a:cs typeface="Arial" charset="0"/>
              </a:rPr>
              <a:t>Note</a:t>
            </a:r>
            <a:r>
              <a:rPr lang="en-US" sz="1100" dirty="0">
                <a:solidFill>
                  <a:srgbClr val="000000"/>
                </a:solidFill>
                <a:latin typeface="Arial" charset="0"/>
                <a:cs typeface="Arial" charset="0"/>
              </a:rPr>
              <a:t>: </a:t>
            </a:r>
            <a:r>
              <a:rPr lang="en-US" sz="1100" dirty="0" smtClean="0">
                <a:solidFill>
                  <a:srgbClr val="000000"/>
                </a:solidFill>
                <a:latin typeface="Arial" charset="0"/>
                <a:cs typeface="Arial" charset="0"/>
              </a:rPr>
              <a:t>Recession </a:t>
            </a:r>
            <a:r>
              <a:rPr lang="en-US" sz="1100" dirty="0">
                <a:solidFill>
                  <a:srgbClr val="000000"/>
                </a:solidFill>
                <a:latin typeface="Arial" charset="0"/>
                <a:cs typeface="Arial" charset="0"/>
              </a:rPr>
              <a:t>indicated by gray shaded </a:t>
            </a:r>
            <a:r>
              <a:rPr lang="en-US" sz="1100" dirty="0" smtClean="0">
                <a:solidFill>
                  <a:srgbClr val="000000"/>
                </a:solidFill>
                <a:latin typeface="Arial" charset="0"/>
                <a:cs typeface="Arial" charset="0"/>
              </a:rPr>
              <a:t>column.</a:t>
            </a:r>
            <a:endParaRPr lang="en-US" sz="1100" dirty="0">
              <a:solidFill>
                <a:srgbClr val="000000"/>
              </a:solidFill>
              <a:latin typeface="Arial" charset="0"/>
              <a:cs typeface="Arial" charset="0"/>
            </a:endParaRPr>
          </a:p>
          <a:p>
            <a:pPr eaLnBrk="0" fontAlgn="base" hangingPunct="0">
              <a:lnSpc>
                <a:spcPct val="85000"/>
              </a:lnSpc>
              <a:spcBef>
                <a:spcPct val="25000"/>
              </a:spcBef>
              <a:spcAft>
                <a:spcPct val="0"/>
              </a:spcAft>
              <a:buClr>
                <a:srgbClr val="FF6801"/>
              </a:buClr>
              <a:buFont typeface="Wingdings" pitchFamily="2" charset="2"/>
              <a:buNone/>
            </a:pPr>
            <a:r>
              <a:rPr lang="en-US" sz="1100" dirty="0">
                <a:solidFill>
                  <a:srgbClr val="000000"/>
                </a:solidFill>
                <a:latin typeface="Arial" charset="0"/>
                <a:cs typeface="Arial" charset="0"/>
              </a:rPr>
              <a:t>Sources: </a:t>
            </a:r>
            <a:r>
              <a:rPr lang="en-US" sz="1100" dirty="0" smtClean="0">
                <a:solidFill>
                  <a:srgbClr val="000000"/>
                </a:solidFill>
                <a:latin typeface="Arial" charset="0"/>
                <a:cs typeface="Arial" charset="0"/>
              </a:rPr>
              <a:t>U.S. Bureau of Labor Statistics; </a:t>
            </a:r>
            <a:r>
              <a:rPr lang="en-US" sz="1100" dirty="0">
                <a:solidFill>
                  <a:srgbClr val="000000"/>
                </a:solidFill>
                <a:latin typeface="Arial" charset="0"/>
                <a:cs typeface="Arial" charset="0"/>
              </a:rPr>
              <a:t>Insurance Information </a:t>
            </a:r>
            <a:r>
              <a:rPr lang="en-US" sz="1100" dirty="0" smtClean="0">
                <a:solidFill>
                  <a:srgbClr val="000000"/>
                </a:solidFill>
                <a:latin typeface="Arial" charset="0"/>
                <a:cs typeface="Arial" charset="0"/>
              </a:rPr>
              <a:t>Institute.</a:t>
            </a:r>
            <a:endParaRPr lang="en-US" sz="1100" dirty="0">
              <a:solidFill>
                <a:srgbClr val="000000"/>
              </a:solidFill>
              <a:latin typeface="Arial" charset="0"/>
              <a:cs typeface="Arial" charset="0"/>
            </a:endParaRPr>
          </a:p>
        </p:txBody>
      </p:sp>
      <p:graphicFrame>
        <p:nvGraphicFramePr>
          <p:cNvPr id="2" name="Object 8"/>
          <p:cNvGraphicFramePr>
            <a:graphicFrameLocks noChangeAspect="1"/>
          </p:cNvGraphicFramePr>
          <p:nvPr>
            <p:extLst/>
          </p:nvPr>
        </p:nvGraphicFramePr>
        <p:xfrm>
          <a:off x="514350" y="1299494"/>
          <a:ext cx="8302625" cy="4564626"/>
        </p:xfrm>
        <a:graphic>
          <a:graphicData uri="http://schemas.openxmlformats.org/drawingml/2006/chart">
            <c:chart xmlns:c="http://schemas.openxmlformats.org/drawingml/2006/chart" xmlns:r="http://schemas.openxmlformats.org/officeDocument/2006/relationships" r:id="rId3"/>
          </a:graphicData>
        </a:graphic>
      </p:graphicFrame>
      <p:sp>
        <p:nvSpPr>
          <p:cNvPr id="9" name="AutoShape 38"/>
          <p:cNvSpPr>
            <a:spLocks noChangeArrowheads="1"/>
          </p:cNvSpPr>
          <p:nvPr/>
        </p:nvSpPr>
        <p:spPr bwMode="blackWhite">
          <a:xfrm>
            <a:off x="1179006" y="3848839"/>
            <a:ext cx="2838450" cy="809625"/>
          </a:xfrm>
          <a:prstGeom prst="wedgeRectCallout">
            <a:avLst>
              <a:gd name="adj1" fmla="val 80956"/>
              <a:gd name="adj2" fmla="val -95004"/>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dirty="0" smtClean="0">
                <a:solidFill>
                  <a:srgbClr val="FFFFFF"/>
                </a:solidFill>
                <a:latin typeface="Arial" charset="0"/>
                <a:cs typeface="Arial" charset="0"/>
              </a:rPr>
              <a:t>The “Great Recession” and housing bust destroyed 2.3 million constructions jobs</a:t>
            </a:r>
            <a:endParaRPr lang="en-US" sz="1400" b="1" dirty="0">
              <a:solidFill>
                <a:srgbClr val="FFFFFF"/>
              </a:solidFill>
              <a:latin typeface="Arial" charset="0"/>
              <a:cs typeface="Arial" charset="0"/>
            </a:endParaRPr>
          </a:p>
        </p:txBody>
      </p:sp>
      <p:sp>
        <p:nvSpPr>
          <p:cNvPr id="31754" name="Rectangle 4"/>
          <p:cNvSpPr>
            <a:spLocks noChangeArrowheads="1"/>
          </p:cNvSpPr>
          <p:nvPr/>
        </p:nvSpPr>
        <p:spPr bwMode="blackWhite">
          <a:xfrm>
            <a:off x="447675" y="5805023"/>
            <a:ext cx="8382000" cy="5715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600" b="1" dirty="0" smtClean="0">
                <a:solidFill>
                  <a:srgbClr val="FFFFFF"/>
                </a:solidFill>
                <a:latin typeface="Arial" charset="0"/>
                <a:cs typeface="Arial" charset="0"/>
              </a:rPr>
              <a:t>The Construction Sector Could Be a Growth Leader in 2015 as the Housing Market,  Private Investment and Govt. Spending Recover.</a:t>
            </a:r>
            <a:endParaRPr lang="en-US" sz="1600" b="1" dirty="0">
              <a:solidFill>
                <a:srgbClr val="FFFFFF"/>
              </a:solidFill>
              <a:latin typeface="Arial" charset="0"/>
              <a:cs typeface="Arial" charset="0"/>
            </a:endParaRPr>
          </a:p>
        </p:txBody>
      </p:sp>
      <p:sp>
        <p:nvSpPr>
          <p:cNvPr id="11" name="AutoShape 38"/>
          <p:cNvSpPr>
            <a:spLocks noChangeArrowheads="1"/>
          </p:cNvSpPr>
          <p:nvPr/>
        </p:nvSpPr>
        <p:spPr bwMode="blackWhite">
          <a:xfrm>
            <a:off x="5855398" y="1069328"/>
            <a:ext cx="2022510" cy="1626011"/>
          </a:xfrm>
          <a:prstGeom prst="wedgeRectCallout">
            <a:avLst>
              <a:gd name="adj1" fmla="val -26565"/>
              <a:gd name="adj2" fmla="val 133875"/>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dirty="0" smtClean="0">
                <a:solidFill>
                  <a:srgbClr val="FFFFFF"/>
                </a:solidFill>
                <a:latin typeface="Arial" charset="0"/>
                <a:cs typeface="Arial" charset="0"/>
              </a:rPr>
              <a:t>Construction employment troughed at 5.435 million in Jan. 2011, after a loss of 2.291 million jobs, a 29.7% plunge from the April 2006 peak</a:t>
            </a:r>
            <a:endParaRPr lang="en-US" sz="1400" b="1" dirty="0">
              <a:solidFill>
                <a:srgbClr val="FFFFFF"/>
              </a:solidFill>
              <a:latin typeface="Arial" charset="0"/>
              <a:cs typeface="Arial" charset="0"/>
            </a:endParaRPr>
          </a:p>
        </p:txBody>
      </p:sp>
      <p:sp>
        <p:nvSpPr>
          <p:cNvPr id="12" name="Date Placeholder 11"/>
          <p:cNvSpPr>
            <a:spLocks noGrp="1"/>
          </p:cNvSpPr>
          <p:nvPr>
            <p:ph type="dt" sz="half" idx="10"/>
          </p:nvPr>
        </p:nvSpPr>
        <p:spPr/>
        <p:txBody>
          <a:bodyPr/>
          <a:lstStyle/>
          <a:p>
            <a:pPr>
              <a:defRPr/>
            </a:pPr>
            <a:r>
              <a:rPr lang="en-US" smtClean="0">
                <a:solidFill>
                  <a:srgbClr val="FFFFFF"/>
                </a:solidFill>
              </a:rPr>
              <a:t>12/01/09 - 9pm</a:t>
            </a:r>
            <a:endParaRPr lang="en-US">
              <a:solidFill>
                <a:srgbClr val="FFFFFF"/>
              </a:solidFill>
            </a:endParaRPr>
          </a:p>
        </p:txBody>
      </p:sp>
      <p:sp>
        <p:nvSpPr>
          <p:cNvPr id="13" name="Slide Number Placeholder 12"/>
          <p:cNvSpPr>
            <a:spLocks noGrp="1"/>
          </p:cNvSpPr>
          <p:nvPr>
            <p:ph type="sldNum" sz="quarter" idx="12"/>
          </p:nvPr>
        </p:nvSpPr>
        <p:spPr/>
        <p:txBody>
          <a:bodyPr/>
          <a:lstStyle/>
          <a:p>
            <a:pPr>
              <a:defRPr/>
            </a:pPr>
            <a:fld id="{79649112-2361-4913-9798-B6AEBB59A8D4}" type="slidenum">
              <a:rPr lang="en-US" smtClean="0">
                <a:solidFill>
                  <a:srgbClr val="000000"/>
                </a:solidFill>
              </a:rPr>
              <a:pPr>
                <a:defRPr/>
              </a:pPr>
              <a:t>154</a:t>
            </a:fld>
            <a:endParaRPr lang="en-US">
              <a:solidFill>
                <a:srgbClr val="000000"/>
              </a:solidFill>
            </a:endParaRPr>
          </a:p>
        </p:txBody>
      </p:sp>
      <p:sp>
        <p:nvSpPr>
          <p:cNvPr id="14" name="AutoShape 38"/>
          <p:cNvSpPr>
            <a:spLocks noChangeArrowheads="1"/>
          </p:cNvSpPr>
          <p:nvPr/>
        </p:nvSpPr>
        <p:spPr bwMode="blackWhite">
          <a:xfrm>
            <a:off x="2598231" y="2431130"/>
            <a:ext cx="1885760" cy="844429"/>
          </a:xfrm>
          <a:prstGeom prst="wedgeRectCallout">
            <a:avLst>
              <a:gd name="adj1" fmla="val -15131"/>
              <a:gd name="adj2" fmla="val -115983"/>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dirty="0" smtClean="0">
                <a:solidFill>
                  <a:srgbClr val="FFFFFF"/>
                </a:solidFill>
                <a:latin typeface="Arial" charset="0"/>
                <a:cs typeface="Arial" charset="0"/>
              </a:rPr>
              <a:t>Construction employment peaked at 7.726 million in April 2006</a:t>
            </a:r>
            <a:endParaRPr lang="en-US" sz="1400" b="1" dirty="0">
              <a:solidFill>
                <a:srgbClr val="FFFFFF"/>
              </a:solidFill>
              <a:latin typeface="Arial" charset="0"/>
              <a:cs typeface="Arial" charset="0"/>
            </a:endParaRPr>
          </a:p>
        </p:txBody>
      </p:sp>
      <p:sp>
        <p:nvSpPr>
          <p:cNvPr id="15" name="Text Box 5"/>
          <p:cNvSpPr txBox="1">
            <a:spLocks noChangeArrowheads="1"/>
          </p:cNvSpPr>
          <p:nvPr/>
        </p:nvSpPr>
        <p:spPr bwMode="auto">
          <a:xfrm>
            <a:off x="298418" y="1018766"/>
            <a:ext cx="1255473" cy="307777"/>
          </a:xfrm>
          <a:prstGeom prst="rect">
            <a:avLst/>
          </a:prstGeom>
          <a:noFill/>
          <a:ln w="9525">
            <a:noFill/>
            <a:miter lim="800000"/>
            <a:headEnd/>
            <a:tailEnd/>
          </a:ln>
        </p:spPr>
        <p:txBody>
          <a:bodyPr wrap="none">
            <a:spAutoFit/>
          </a:bodyPr>
          <a:lstStyle/>
          <a:p>
            <a:pPr algn="ctr" fontAlgn="base">
              <a:spcBef>
                <a:spcPct val="0"/>
              </a:spcBef>
              <a:spcAft>
                <a:spcPct val="0"/>
              </a:spcAft>
            </a:pPr>
            <a:r>
              <a:rPr lang="en-US" sz="1400" b="1" dirty="0" smtClean="0">
                <a:solidFill>
                  <a:srgbClr val="225A7A"/>
                </a:solidFill>
                <a:latin typeface="Arial" charset="0"/>
                <a:cs typeface="Arial" charset="0"/>
              </a:rPr>
              <a:t>(Thousands)</a:t>
            </a:r>
            <a:endParaRPr lang="en-US" sz="1400" b="1" dirty="0">
              <a:solidFill>
                <a:srgbClr val="225A7A"/>
              </a:solidFill>
              <a:latin typeface="Arial" charset="0"/>
              <a:cs typeface="Arial" charset="0"/>
            </a:endParaRPr>
          </a:p>
        </p:txBody>
      </p:sp>
      <p:sp>
        <p:nvSpPr>
          <p:cNvPr id="16" name="Rectangle 7"/>
          <p:cNvSpPr>
            <a:spLocks noChangeArrowheads="1"/>
          </p:cNvSpPr>
          <p:nvPr/>
        </p:nvSpPr>
        <p:spPr bwMode="grayWhite">
          <a:xfrm>
            <a:off x="5604643" y="3268135"/>
            <a:ext cx="3220269" cy="1307632"/>
          </a:xfrm>
          <a:prstGeom prst="rect">
            <a:avLst/>
          </a:prstGeom>
          <a:noFill/>
          <a:ln w="28575">
            <a:solidFill>
              <a:schemeClr val="folHlink"/>
            </a:solidFill>
            <a:miter lim="800000"/>
            <a:headEnd/>
            <a:tailEnd/>
          </a:ln>
        </p:spPr>
        <p:txBody>
          <a:bodyPr wrap="none" anchor="ctr"/>
          <a:lstStyle/>
          <a:p>
            <a:pPr fontAlgn="base">
              <a:spcBef>
                <a:spcPct val="0"/>
              </a:spcBef>
              <a:spcAft>
                <a:spcPct val="0"/>
              </a:spcAft>
            </a:pPr>
            <a:endParaRPr lang="en-US" altLang="en-US">
              <a:solidFill>
                <a:srgbClr val="000000"/>
              </a:solidFill>
              <a:latin typeface="Arial" charset="0"/>
              <a:cs typeface="Arial" charset="0"/>
            </a:endParaRPr>
          </a:p>
        </p:txBody>
      </p:sp>
    </p:spTree>
    <p:extLst>
      <p:ext uri="{BB962C8B-B14F-4D97-AF65-F5344CB8AC3E}">
        <p14:creationId xmlns:p14="http://schemas.microsoft.com/office/powerpoint/2010/main" val="376756439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1000"/>
                            </p:stCondLst>
                            <p:childTnLst>
                              <p:par>
                                <p:cTn id="9" presetID="22" presetClass="entr" presetSubtype="8" fill="hold" grpId="0" nodeType="afterEffect">
                                  <p:stCondLst>
                                    <p:cond delay="50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childTnLst>
                          </p:cTn>
                        </p:par>
                        <p:par>
                          <p:cTn id="12" fill="hold">
                            <p:stCondLst>
                              <p:cond delay="2000"/>
                            </p:stCondLst>
                            <p:childTnLst>
                              <p:par>
                                <p:cTn id="13" presetID="22" presetClass="entr" presetSubtype="8" fill="hold" grpId="0" nodeType="afterEffect">
                                  <p:stCondLst>
                                    <p:cond delay="500"/>
                                  </p:stCondLst>
                                  <p:childTnLst>
                                    <p:set>
                                      <p:cBhvr>
                                        <p:cTn id="14" dur="1" fill="hold">
                                          <p:stCondLst>
                                            <p:cond delay="0"/>
                                          </p:stCondLst>
                                        </p:cTn>
                                        <p:tgtEl>
                                          <p:spTgt spid="14"/>
                                        </p:tgtEl>
                                        <p:attrNameLst>
                                          <p:attrName>style.visibility</p:attrName>
                                        </p:attrNameLst>
                                      </p:cBhvr>
                                      <p:to>
                                        <p:strVal val="visible"/>
                                      </p:to>
                                    </p:set>
                                    <p:animEffect transition="in" filter="wipe(left)">
                                      <p:cBhvr>
                                        <p:cTn id="15" dur="500"/>
                                        <p:tgtEl>
                                          <p:spTgt spid="14"/>
                                        </p:tgtEl>
                                      </p:cBhvr>
                                    </p:animEffect>
                                  </p:childTnLst>
                                </p:cTn>
                              </p:par>
                              <p:par>
                                <p:cTn id="16" presetID="16" presetClass="entr" presetSubtype="26" fill="hold" grpId="0" nodeType="withEffect">
                                  <p:stCondLst>
                                    <p:cond delay="1000"/>
                                  </p:stCondLst>
                                  <p:childTnLst>
                                    <p:set>
                                      <p:cBhvr>
                                        <p:cTn id="17" dur="1" fill="hold">
                                          <p:stCondLst>
                                            <p:cond delay="0"/>
                                          </p:stCondLst>
                                        </p:cTn>
                                        <p:tgtEl>
                                          <p:spTgt spid="16"/>
                                        </p:tgtEl>
                                        <p:attrNameLst>
                                          <p:attrName>style.visibility</p:attrName>
                                        </p:attrNameLst>
                                      </p:cBhvr>
                                      <p:to>
                                        <p:strVal val="visible"/>
                                      </p:to>
                                    </p:set>
                                    <p:animEffect transition="in" filter="barn(inHorizontal)">
                                      <p:cBhvr>
                                        <p:cTn id="18"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4" grpId="0" animBg="1"/>
      <p:bldP spid="16" grpId="0" animBg="1"/>
    </p:bldLst>
  </p:timing>
</p:sld>
</file>

<file path=ppt/slides/slide15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Manufacturing Employment,</a:t>
            </a:r>
            <a:br>
              <a:rPr lang="en-US" sz="2800" dirty="0"/>
            </a:br>
            <a:r>
              <a:rPr lang="en-US" sz="2800" dirty="0" smtClean="0"/>
              <a:t>January 2010—December </a:t>
            </a:r>
            <a:r>
              <a:rPr lang="en-US" sz="2800" dirty="0"/>
              <a:t>2014</a:t>
            </a:r>
            <a:r>
              <a:rPr lang="en-US" dirty="0"/>
              <a:t>*</a:t>
            </a:r>
          </a:p>
        </p:txBody>
      </p:sp>
      <p:graphicFrame>
        <p:nvGraphicFramePr>
          <p:cNvPr id="9" name="Chart Placeholder 8"/>
          <p:cNvGraphicFramePr>
            <a:graphicFrameLocks noGrp="1"/>
          </p:cNvGraphicFramePr>
          <p:nvPr>
            <p:ph type="chart" idx="1"/>
            <p:extLst/>
          </p:nvPr>
        </p:nvGraphicFramePr>
        <p:xfrm>
          <a:off x="447675" y="1324770"/>
          <a:ext cx="8153400" cy="4483178"/>
        </p:xfrm>
        <a:graphic>
          <a:graphicData uri="http://schemas.openxmlformats.org/drawingml/2006/chart">
            <c:chart xmlns:c="http://schemas.openxmlformats.org/drawingml/2006/chart" xmlns:r="http://schemas.openxmlformats.org/officeDocument/2006/relationships" r:id="rId2"/>
          </a:graphicData>
        </a:graphic>
      </p:graphicFrame>
      <p:sp>
        <p:nvSpPr>
          <p:cNvPr id="4" name="Date Placeholder 3"/>
          <p:cNvSpPr>
            <a:spLocks noGrp="1"/>
          </p:cNvSpPr>
          <p:nvPr>
            <p:ph type="dt" sz="half" idx="10"/>
          </p:nvPr>
        </p:nvSpPr>
        <p:spPr/>
        <p:txBody>
          <a:bodyPr/>
          <a:lstStyle/>
          <a:p>
            <a:pPr>
              <a:defRPr/>
            </a:pPr>
            <a:r>
              <a:rPr lang="en-US" smtClean="0">
                <a:solidFill>
                  <a:srgbClr val="FFFFFF"/>
                </a:solidFill>
              </a:rPr>
              <a:t>12/01/09 - 9pm</a:t>
            </a:r>
            <a:endParaRPr lang="en-US">
              <a:solidFill>
                <a:srgbClr val="FFFFFF"/>
              </a:solidFill>
            </a:endParaRPr>
          </a:p>
        </p:txBody>
      </p:sp>
      <p:sp>
        <p:nvSpPr>
          <p:cNvPr id="5" name="Footer Placeholder 4"/>
          <p:cNvSpPr>
            <a:spLocks noGrp="1"/>
          </p:cNvSpPr>
          <p:nvPr>
            <p:ph type="ftr" sz="quarter" idx="11"/>
          </p:nvPr>
        </p:nvSpPr>
        <p:spPr/>
        <p:txBody>
          <a:bodyPr/>
          <a:lstStyle/>
          <a:p>
            <a:pPr>
              <a:defRPr/>
            </a:pPr>
            <a:r>
              <a:rPr lang="en-US" smtClean="0">
                <a:solidFill>
                  <a:srgbClr val="FFFFFF"/>
                </a:solidFill>
              </a:rPr>
              <a:t>eSlide – P6466 – The Financial Crisis and the Future of the P/C</a:t>
            </a:r>
            <a:endParaRPr lang="en-US">
              <a:solidFill>
                <a:srgbClr val="FFFFFF"/>
              </a:solidFill>
            </a:endParaRPr>
          </a:p>
        </p:txBody>
      </p:sp>
      <p:sp>
        <p:nvSpPr>
          <p:cNvPr id="6" name="Slide Number Placeholder 5"/>
          <p:cNvSpPr>
            <a:spLocks noGrp="1"/>
          </p:cNvSpPr>
          <p:nvPr>
            <p:ph type="sldNum" sz="quarter" idx="12"/>
          </p:nvPr>
        </p:nvSpPr>
        <p:spPr/>
        <p:txBody>
          <a:bodyPr/>
          <a:lstStyle/>
          <a:p>
            <a:pPr>
              <a:defRPr/>
            </a:pPr>
            <a:fld id="{5895C1BF-3A24-4476-A929-6D473A339484}" type="slidenum">
              <a:rPr lang="en-US" smtClean="0">
                <a:solidFill>
                  <a:srgbClr val="000000"/>
                </a:solidFill>
              </a:rPr>
              <a:pPr>
                <a:defRPr/>
              </a:pPr>
              <a:t>155</a:t>
            </a:fld>
            <a:endParaRPr lang="en-US">
              <a:solidFill>
                <a:srgbClr val="000000"/>
              </a:solidFill>
            </a:endParaRPr>
          </a:p>
        </p:txBody>
      </p:sp>
      <p:sp>
        <p:nvSpPr>
          <p:cNvPr id="10" name="TextBox 9"/>
          <p:cNvSpPr txBox="1"/>
          <p:nvPr/>
        </p:nvSpPr>
        <p:spPr>
          <a:xfrm>
            <a:off x="298450" y="1094800"/>
            <a:ext cx="1139825" cy="584775"/>
          </a:xfrm>
          <a:prstGeom prst="rect">
            <a:avLst/>
          </a:prstGeom>
          <a:noFill/>
        </p:spPr>
        <p:txBody>
          <a:bodyPr wrap="square" rtlCol="0">
            <a:spAutoFit/>
          </a:bodyPr>
          <a:lstStyle/>
          <a:p>
            <a:pPr fontAlgn="base">
              <a:spcBef>
                <a:spcPct val="0"/>
              </a:spcBef>
              <a:spcAft>
                <a:spcPct val="0"/>
              </a:spcAft>
            </a:pPr>
            <a:r>
              <a:rPr lang="en-US" sz="1400" dirty="0" smtClean="0">
                <a:solidFill>
                  <a:srgbClr val="000000"/>
                </a:solidFill>
                <a:latin typeface="Arial" charset="0"/>
                <a:cs typeface="Arial" charset="0"/>
              </a:rPr>
              <a:t>Thousands</a:t>
            </a:r>
          </a:p>
          <a:p>
            <a:pPr fontAlgn="base">
              <a:spcBef>
                <a:spcPct val="0"/>
              </a:spcBef>
              <a:spcAft>
                <a:spcPct val="0"/>
              </a:spcAft>
            </a:pPr>
            <a:endParaRPr lang="en-US" dirty="0">
              <a:solidFill>
                <a:srgbClr val="000000"/>
              </a:solidFill>
              <a:latin typeface="Arial" charset="0"/>
              <a:cs typeface="Arial" charset="0"/>
            </a:endParaRPr>
          </a:p>
        </p:txBody>
      </p:sp>
      <p:sp>
        <p:nvSpPr>
          <p:cNvPr id="11" name="AutoShape 7"/>
          <p:cNvSpPr>
            <a:spLocks noChangeArrowheads="1"/>
          </p:cNvSpPr>
          <p:nvPr/>
        </p:nvSpPr>
        <p:spPr bwMode="blackWhite">
          <a:xfrm>
            <a:off x="1600200" y="1152525"/>
            <a:ext cx="3956538" cy="1054100"/>
          </a:xfrm>
          <a:prstGeom prst="wedgeRectCallout">
            <a:avLst>
              <a:gd name="adj1" fmla="val 40751"/>
              <a:gd name="adj2" fmla="val 8301"/>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defRPr/>
            </a:pPr>
            <a:r>
              <a:rPr lang="en-US" b="1" dirty="0" smtClean="0">
                <a:solidFill>
                  <a:srgbClr val="FFFFFF"/>
                </a:solidFill>
                <a:latin typeface="Arial" charset="0"/>
                <a:cs typeface="Arial" charset="0"/>
              </a:rPr>
              <a:t>In the past 5 years (from January 2010) manufacturing </a:t>
            </a:r>
            <a:r>
              <a:rPr lang="en-US" b="1" dirty="0">
                <a:solidFill>
                  <a:srgbClr val="FFFFFF"/>
                </a:solidFill>
                <a:latin typeface="Arial" charset="0"/>
                <a:cs typeface="Arial" charset="0"/>
              </a:rPr>
              <a:t>employment is up </a:t>
            </a:r>
            <a:r>
              <a:rPr lang="en-US" b="1" dirty="0" smtClean="0">
                <a:solidFill>
                  <a:srgbClr val="FFFFFF"/>
                </a:solidFill>
                <a:latin typeface="Arial" charset="0"/>
                <a:cs typeface="Arial" charset="0"/>
              </a:rPr>
              <a:t>(+877,000 </a:t>
            </a:r>
            <a:r>
              <a:rPr lang="en-US" b="1" dirty="0">
                <a:solidFill>
                  <a:srgbClr val="FFFFFF"/>
                </a:solidFill>
                <a:latin typeface="Arial" charset="0"/>
                <a:cs typeface="Arial" charset="0"/>
              </a:rPr>
              <a:t>or </a:t>
            </a:r>
            <a:r>
              <a:rPr lang="en-US" b="1" dirty="0" smtClean="0">
                <a:solidFill>
                  <a:srgbClr val="FFFFFF"/>
                </a:solidFill>
                <a:latin typeface="Arial" charset="0"/>
                <a:cs typeface="Arial" charset="0"/>
              </a:rPr>
              <a:t>+7.7%)</a:t>
            </a:r>
            <a:r>
              <a:rPr lang="en-US" b="1" dirty="0">
                <a:solidFill>
                  <a:srgbClr val="FFFFFF"/>
                </a:solidFill>
                <a:latin typeface="Arial" charset="0"/>
                <a:cs typeface="Arial" charset="0"/>
              </a:rPr>
              <a:t/>
            </a:r>
            <a:br>
              <a:rPr lang="en-US" b="1" dirty="0">
                <a:solidFill>
                  <a:srgbClr val="FFFFFF"/>
                </a:solidFill>
                <a:latin typeface="Arial" charset="0"/>
                <a:cs typeface="Arial" charset="0"/>
              </a:rPr>
            </a:br>
            <a:r>
              <a:rPr lang="en-US" b="1" dirty="0">
                <a:solidFill>
                  <a:srgbClr val="FFFFFF"/>
                </a:solidFill>
                <a:latin typeface="Arial" charset="0"/>
                <a:cs typeface="Arial" charset="0"/>
              </a:rPr>
              <a:t>and still growing.</a:t>
            </a:r>
            <a:endParaRPr lang="en-US" b="1" dirty="0">
              <a:solidFill>
                <a:srgbClr val="FFFFFF"/>
              </a:solidFill>
              <a:latin typeface="Arial" pitchFamily="34" charset="0"/>
              <a:cs typeface="Arial" charset="0"/>
            </a:endParaRPr>
          </a:p>
        </p:txBody>
      </p:sp>
      <p:sp>
        <p:nvSpPr>
          <p:cNvPr id="12" name="AutoShape 7"/>
          <p:cNvSpPr>
            <a:spLocks noChangeArrowheads="1"/>
          </p:cNvSpPr>
          <p:nvPr/>
        </p:nvSpPr>
        <p:spPr bwMode="blackWhite">
          <a:xfrm>
            <a:off x="455612" y="5807075"/>
            <a:ext cx="8369300" cy="625475"/>
          </a:xfrm>
          <a:prstGeom prst="wedgeRectCallout">
            <a:avLst>
              <a:gd name="adj1" fmla="val 27963"/>
              <a:gd name="adj2" fmla="val 31949"/>
            </a:avLst>
          </a:prstGeom>
          <a:solidFill>
            <a:schemeClr val="accent2"/>
          </a:soli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pPr>
            <a:r>
              <a:rPr lang="en-US" b="1" dirty="0">
                <a:solidFill>
                  <a:srgbClr val="FFFFFF"/>
                </a:solidFill>
                <a:latin typeface="Arial" charset="0"/>
                <a:cs typeface="Arial" charset="0"/>
              </a:rPr>
              <a:t>Manufacturing employment is a surprising source of strength in the economy.  Employment in the sector is at a multi-year high.</a:t>
            </a:r>
          </a:p>
        </p:txBody>
      </p:sp>
      <p:sp>
        <p:nvSpPr>
          <p:cNvPr id="13" name="Text Box 5"/>
          <p:cNvSpPr txBox="1">
            <a:spLocks noChangeArrowheads="1"/>
          </p:cNvSpPr>
          <p:nvPr/>
        </p:nvSpPr>
        <p:spPr bwMode="auto">
          <a:xfrm>
            <a:off x="-58738" y="6462713"/>
            <a:ext cx="8724901" cy="468312"/>
          </a:xfrm>
          <a:prstGeom prst="rect">
            <a:avLst/>
          </a:prstGeom>
          <a:noFill/>
          <a:ln w="9525" algn="ctr">
            <a:noFill/>
            <a:miter lim="800000"/>
            <a:headEnd/>
            <a:tailEnd/>
          </a:ln>
        </p:spPr>
        <p:txBody>
          <a:bodyPr lIns="365760" tIns="0" rIns="0" bIns="137160" anchor="b">
            <a:spAutoFit/>
          </a:bodyPr>
          <a:lstStyle/>
          <a:p>
            <a:pPr eaLnBrk="0" fontAlgn="base" hangingPunct="0">
              <a:lnSpc>
                <a:spcPct val="85000"/>
              </a:lnSpc>
              <a:spcBef>
                <a:spcPct val="25000"/>
              </a:spcBef>
              <a:spcAft>
                <a:spcPct val="0"/>
              </a:spcAft>
              <a:buClr>
                <a:srgbClr val="FF6801"/>
              </a:buClr>
              <a:buFont typeface="Wingdings" pitchFamily="2" charset="2"/>
              <a:buNone/>
            </a:pPr>
            <a:r>
              <a:rPr lang="en-US" sz="1100" dirty="0">
                <a:solidFill>
                  <a:srgbClr val="000000"/>
                </a:solidFill>
                <a:latin typeface="Arial" charset="0"/>
                <a:cs typeface="Arial" charset="0"/>
              </a:rPr>
              <a:t>*Seasonally adjusted; Dec and Nov 2013 are preliminary</a:t>
            </a:r>
          </a:p>
          <a:p>
            <a:pPr eaLnBrk="0" fontAlgn="base" hangingPunct="0">
              <a:lnSpc>
                <a:spcPct val="85000"/>
              </a:lnSpc>
              <a:spcBef>
                <a:spcPct val="25000"/>
              </a:spcBef>
              <a:spcAft>
                <a:spcPct val="0"/>
              </a:spcAft>
              <a:buClr>
                <a:srgbClr val="FF6801"/>
              </a:buClr>
              <a:buFont typeface="Wingdings" pitchFamily="2" charset="2"/>
              <a:buNone/>
            </a:pPr>
            <a:r>
              <a:rPr lang="en-US" sz="1100" dirty="0">
                <a:solidFill>
                  <a:srgbClr val="000000"/>
                </a:solidFill>
                <a:latin typeface="Arial" charset="0"/>
                <a:cs typeface="Arial" charset="0"/>
              </a:rPr>
              <a:t>Sources: US Bureau of Labor Statistics at </a:t>
            </a:r>
            <a:r>
              <a:rPr lang="en-US" sz="1100" dirty="0">
                <a:solidFill>
                  <a:srgbClr val="000000"/>
                </a:solidFill>
                <a:latin typeface="Arial" charset="0"/>
                <a:cs typeface="Arial" charset="0"/>
                <a:hlinkClick r:id="rId3"/>
              </a:rPr>
              <a:t>http://data.bls.gov</a:t>
            </a:r>
            <a:r>
              <a:rPr lang="en-US" sz="1100" dirty="0">
                <a:solidFill>
                  <a:srgbClr val="000000"/>
                </a:solidFill>
                <a:latin typeface="Arial" charset="0"/>
                <a:cs typeface="Arial" charset="0"/>
              </a:rPr>
              <a:t>; Insurance Information Institute.</a:t>
            </a:r>
          </a:p>
        </p:txBody>
      </p:sp>
    </p:spTree>
    <p:extLst>
      <p:ext uri="{BB962C8B-B14F-4D97-AF65-F5344CB8AC3E}">
        <p14:creationId xmlns:p14="http://schemas.microsoft.com/office/powerpoint/2010/main" val="41474732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11"/>
                                        </p:tgtEl>
                                        <p:attrNameLst>
                                          <p:attrName>style.visibility</p:attrName>
                                        </p:attrNameLst>
                                      </p:cBhvr>
                                      <p:to>
                                        <p:strVal val="visible"/>
                                      </p:to>
                                    </p:set>
                                    <p:animEffect transition="in" filter="wipe(right)">
                                      <p:cBhvr>
                                        <p:cTn id="7" dur="500"/>
                                        <p:tgtEl>
                                          <p:spTgt spid="11"/>
                                        </p:tgtEl>
                                      </p:cBhvr>
                                    </p:animEffect>
                                  </p:childTnLst>
                                </p:cTn>
                              </p:par>
                            </p:childTnLst>
                          </p:cTn>
                        </p:par>
                        <p:par>
                          <p:cTn id="8" fill="hold">
                            <p:stCondLst>
                              <p:cond delay="1200"/>
                            </p:stCondLst>
                            <p:childTnLst>
                              <p:par>
                                <p:cTn id="9" presetID="22" presetClass="entr" presetSubtype="2" fill="hold" grpId="0" nodeType="afterEffect">
                                  <p:stCondLst>
                                    <p:cond delay="700"/>
                                  </p:stCondLst>
                                  <p:childTnLst>
                                    <p:set>
                                      <p:cBhvr>
                                        <p:cTn id="10" dur="1" fill="hold">
                                          <p:stCondLst>
                                            <p:cond delay="0"/>
                                          </p:stCondLst>
                                        </p:cTn>
                                        <p:tgtEl>
                                          <p:spTgt spid="12"/>
                                        </p:tgtEl>
                                        <p:attrNameLst>
                                          <p:attrName>style.visibility</p:attrName>
                                        </p:attrNameLst>
                                      </p:cBhvr>
                                      <p:to>
                                        <p:strVal val="visible"/>
                                      </p:to>
                                    </p:set>
                                    <p:animEffect transition="in" filter="wipe(right)">
                                      <p:cBhvr>
                                        <p:cTn id="1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
</file>

<file path=ppt/slides/slide15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267"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fontAlgn="base" hangingPunct="0">
              <a:lnSpc>
                <a:spcPct val="85000"/>
              </a:lnSpc>
              <a:spcBef>
                <a:spcPct val="20000"/>
              </a:spcBef>
              <a:spcAft>
                <a:spcPct val="0"/>
              </a:spcAft>
            </a:pPr>
            <a:r>
              <a:rPr lang="en-US" sz="900">
                <a:solidFill>
                  <a:srgbClr val="FFFFFF"/>
                </a:solidFill>
                <a:latin typeface="Arial" charset="0"/>
                <a:cs typeface="Arial" charset="0"/>
              </a:rPr>
              <a:t>12/01/09 - 9pm</a:t>
            </a:r>
          </a:p>
        </p:txBody>
      </p:sp>
      <p:sp>
        <p:nvSpPr>
          <p:cNvPr id="11268"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fontAlgn="base" hangingPunct="0">
              <a:lnSpc>
                <a:spcPct val="85000"/>
              </a:lnSpc>
              <a:spcBef>
                <a:spcPct val="20000"/>
              </a:spcBef>
              <a:spcAft>
                <a:spcPct val="0"/>
              </a:spcAft>
            </a:pPr>
            <a:r>
              <a:rPr lang="en-US" sz="900">
                <a:solidFill>
                  <a:srgbClr val="FFFFFF"/>
                </a:solidFill>
                <a:latin typeface="Arial" charset="0"/>
                <a:cs typeface="Arial" charset="0"/>
              </a:rPr>
              <a:t>eSlide – P6466 – The Financial Crisis and the Future of the P/C</a:t>
            </a:r>
          </a:p>
        </p:txBody>
      </p:sp>
      <p:sp>
        <p:nvSpPr>
          <p:cNvPr id="11269"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fontAlgn="base" hangingPunct="0">
              <a:lnSpc>
                <a:spcPct val="85000"/>
              </a:lnSpc>
              <a:spcBef>
                <a:spcPct val="20000"/>
              </a:spcBef>
              <a:spcAft>
                <a:spcPct val="0"/>
              </a:spcAft>
            </a:pPr>
            <a:fld id="{2304D1B2-FCFB-47FF-9729-B56EB152D928}" type="slidenum">
              <a:rPr lang="en-US" sz="900">
                <a:solidFill>
                  <a:srgbClr val="000000"/>
                </a:solidFill>
                <a:latin typeface="Arial" charset="0"/>
                <a:cs typeface="Arial" charset="0"/>
              </a:rPr>
              <a:pPr algn="r" eaLnBrk="0" fontAlgn="base" hangingPunct="0">
                <a:lnSpc>
                  <a:spcPct val="85000"/>
                </a:lnSpc>
                <a:spcBef>
                  <a:spcPct val="20000"/>
                </a:spcBef>
                <a:spcAft>
                  <a:spcPct val="0"/>
                </a:spcAft>
              </a:pPr>
              <a:t>156</a:t>
            </a:fld>
            <a:endParaRPr lang="en-US" sz="900">
              <a:solidFill>
                <a:srgbClr val="000000"/>
              </a:solidFill>
              <a:latin typeface="Arial" charset="0"/>
              <a:cs typeface="Arial" charset="0"/>
            </a:endParaRPr>
          </a:p>
        </p:txBody>
      </p:sp>
      <p:sp>
        <p:nvSpPr>
          <p:cNvPr id="11270" name="Rectangle 7"/>
          <p:cNvSpPr>
            <a:spLocks noGrp="1" noChangeArrowheads="1"/>
          </p:cNvSpPr>
          <p:nvPr>
            <p:ph type="title" idx="4294967295"/>
          </p:nvPr>
        </p:nvSpPr>
        <p:spPr>
          <a:xfrm>
            <a:off x="450850" y="102933"/>
            <a:ext cx="7400925" cy="860425"/>
          </a:xfrm>
        </p:spPr>
        <p:txBody>
          <a:bodyPr/>
          <a:lstStyle/>
          <a:p>
            <a:r>
              <a:rPr lang="en-US" dirty="0" smtClean="0"/>
              <a:t>Employment in Oil &amp; Gas Extraction,</a:t>
            </a:r>
            <a:br>
              <a:rPr lang="en-US" dirty="0" smtClean="0"/>
            </a:br>
            <a:r>
              <a:rPr lang="en-US" dirty="0" smtClean="0"/>
              <a:t>Jan. 2010—Dec. </a:t>
            </a:r>
            <a:r>
              <a:rPr lang="en-US" dirty="0"/>
              <a:t>2014</a:t>
            </a:r>
            <a:r>
              <a:rPr lang="en-US" dirty="0" smtClean="0"/>
              <a:t>*</a:t>
            </a:r>
          </a:p>
        </p:txBody>
      </p:sp>
      <p:sp>
        <p:nvSpPr>
          <p:cNvPr id="11271" name="Text Box 5"/>
          <p:cNvSpPr txBox="1">
            <a:spLocks noChangeArrowheads="1"/>
          </p:cNvSpPr>
          <p:nvPr/>
        </p:nvSpPr>
        <p:spPr bwMode="auto">
          <a:xfrm>
            <a:off x="-58992" y="6463150"/>
            <a:ext cx="8724900" cy="468590"/>
          </a:xfrm>
          <a:prstGeom prst="rect">
            <a:avLst/>
          </a:prstGeom>
          <a:noFill/>
          <a:ln w="9525" algn="ctr">
            <a:noFill/>
            <a:miter lim="800000"/>
            <a:headEnd/>
            <a:tailEnd/>
          </a:ln>
        </p:spPr>
        <p:txBody>
          <a:bodyPr lIns="365760" tIns="0" rIns="0" bIns="137160" anchor="b">
            <a:spAutoFit/>
          </a:bodyPr>
          <a:lstStyle/>
          <a:p>
            <a:pPr eaLnBrk="0" fontAlgn="base" hangingPunct="0">
              <a:lnSpc>
                <a:spcPct val="85000"/>
              </a:lnSpc>
              <a:spcBef>
                <a:spcPct val="25000"/>
              </a:spcBef>
              <a:spcAft>
                <a:spcPct val="0"/>
              </a:spcAft>
              <a:buClr>
                <a:srgbClr val="FF6801"/>
              </a:buClr>
              <a:buFont typeface="Wingdings" pitchFamily="2" charset="2"/>
              <a:buNone/>
            </a:pPr>
            <a:r>
              <a:rPr lang="en-US" sz="1100" dirty="0" smtClean="0">
                <a:solidFill>
                  <a:srgbClr val="000000"/>
                </a:solidFill>
                <a:latin typeface="Arial" charset="0"/>
                <a:cs typeface="Arial" charset="0"/>
              </a:rPr>
              <a:t>*Seasonally </a:t>
            </a:r>
            <a:r>
              <a:rPr lang="en-US" sz="1100" dirty="0">
                <a:solidFill>
                  <a:srgbClr val="000000"/>
                </a:solidFill>
                <a:latin typeface="Arial" charset="0"/>
                <a:cs typeface="Arial" charset="0"/>
              </a:rPr>
              <a:t>adjusted</a:t>
            </a:r>
          </a:p>
          <a:p>
            <a:pPr eaLnBrk="0" fontAlgn="base" hangingPunct="0">
              <a:lnSpc>
                <a:spcPct val="85000"/>
              </a:lnSpc>
              <a:spcBef>
                <a:spcPct val="25000"/>
              </a:spcBef>
              <a:spcAft>
                <a:spcPct val="0"/>
              </a:spcAft>
              <a:buClr>
                <a:srgbClr val="FF6801"/>
              </a:buClr>
              <a:buFont typeface="Wingdings" pitchFamily="2" charset="2"/>
              <a:buNone/>
            </a:pPr>
            <a:r>
              <a:rPr lang="en-US" sz="1100" dirty="0" smtClean="0">
                <a:solidFill>
                  <a:srgbClr val="000000"/>
                </a:solidFill>
                <a:latin typeface="Arial" charset="0"/>
                <a:cs typeface="Arial" charset="0"/>
              </a:rPr>
              <a:t>Sources</a:t>
            </a:r>
            <a:r>
              <a:rPr lang="en-US" sz="1100" dirty="0">
                <a:solidFill>
                  <a:srgbClr val="000000"/>
                </a:solidFill>
                <a:latin typeface="Arial" charset="0"/>
                <a:cs typeface="Arial" charset="0"/>
              </a:rPr>
              <a:t>: US Bureau of Labor </a:t>
            </a:r>
            <a:r>
              <a:rPr lang="en-US" sz="1100" dirty="0" smtClean="0">
                <a:solidFill>
                  <a:srgbClr val="000000"/>
                </a:solidFill>
                <a:latin typeface="Arial" charset="0"/>
                <a:cs typeface="Arial" charset="0"/>
              </a:rPr>
              <a:t>Statistics at </a:t>
            </a:r>
            <a:r>
              <a:rPr lang="en-US" sz="1100" dirty="0" smtClean="0">
                <a:solidFill>
                  <a:srgbClr val="000000"/>
                </a:solidFill>
                <a:latin typeface="Arial" charset="0"/>
                <a:cs typeface="Arial" charset="0"/>
                <a:hlinkClick r:id="rId3"/>
              </a:rPr>
              <a:t>http://data.bls.gov</a:t>
            </a:r>
            <a:r>
              <a:rPr lang="en-US" sz="1100" dirty="0" smtClean="0">
                <a:solidFill>
                  <a:srgbClr val="000000"/>
                </a:solidFill>
                <a:latin typeface="Arial" charset="0"/>
                <a:cs typeface="Arial" charset="0"/>
              </a:rPr>
              <a:t>; </a:t>
            </a:r>
            <a:r>
              <a:rPr lang="en-US" sz="1100" dirty="0">
                <a:solidFill>
                  <a:srgbClr val="000000"/>
                </a:solidFill>
                <a:latin typeface="Arial" charset="0"/>
                <a:cs typeface="Arial" charset="0"/>
              </a:rPr>
              <a:t>Insurance Information </a:t>
            </a:r>
            <a:r>
              <a:rPr lang="en-US" sz="1100" dirty="0" smtClean="0">
                <a:solidFill>
                  <a:srgbClr val="000000"/>
                </a:solidFill>
                <a:latin typeface="Arial" charset="0"/>
                <a:cs typeface="Arial" charset="0"/>
              </a:rPr>
              <a:t>Institute.</a:t>
            </a:r>
            <a:endParaRPr lang="en-US" sz="1100" dirty="0">
              <a:solidFill>
                <a:srgbClr val="000000"/>
              </a:solidFill>
              <a:latin typeface="Arial" charset="0"/>
              <a:cs typeface="Arial" charset="0"/>
            </a:endParaRPr>
          </a:p>
        </p:txBody>
      </p:sp>
      <p:graphicFrame>
        <p:nvGraphicFramePr>
          <p:cNvPr id="2" name="Object 8"/>
          <p:cNvGraphicFramePr>
            <a:graphicFrameLocks noChangeAspect="1"/>
          </p:cNvGraphicFramePr>
          <p:nvPr>
            <p:extLst/>
          </p:nvPr>
        </p:nvGraphicFramePr>
        <p:xfrm>
          <a:off x="272026" y="1742145"/>
          <a:ext cx="8398899" cy="4737100"/>
        </p:xfrm>
        <a:graphic>
          <a:graphicData uri="http://schemas.openxmlformats.org/drawingml/2006/chart">
            <c:chart xmlns:c="http://schemas.openxmlformats.org/drawingml/2006/chart" xmlns:r="http://schemas.openxmlformats.org/officeDocument/2006/relationships" r:id="rId4"/>
          </a:graphicData>
        </a:graphic>
      </p:graphicFrame>
      <p:sp>
        <p:nvSpPr>
          <p:cNvPr id="8" name="AutoShape 7"/>
          <p:cNvSpPr>
            <a:spLocks noChangeArrowheads="1"/>
          </p:cNvSpPr>
          <p:nvPr/>
        </p:nvSpPr>
        <p:spPr bwMode="blackWhite">
          <a:xfrm>
            <a:off x="1428442" y="1117583"/>
            <a:ext cx="3549445" cy="1691146"/>
          </a:xfrm>
          <a:prstGeom prst="wedgeRectCallout">
            <a:avLst>
              <a:gd name="adj1" fmla="val 31955"/>
              <a:gd name="adj2" fmla="val 35077"/>
            </a:avLst>
          </a:prstGeom>
          <a:gradFill rotWithShape="1">
            <a:gsLst>
              <a:gs pos="0">
                <a:schemeClr val="accent1"/>
              </a:gs>
              <a:gs pos="100000">
                <a:schemeClr val="accent1">
                  <a:gamma/>
                  <a:shade val="66275"/>
                  <a:invGamma/>
                </a:schemeClr>
              </a:gs>
            </a:gsLst>
            <a:lin ang="5400000" scaled="1"/>
          </a:gradFill>
          <a:ln w="28575" algn="ctr">
            <a:no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defRPr/>
            </a:pPr>
            <a:r>
              <a:rPr lang="en-US" b="1" dirty="0" smtClean="0">
                <a:solidFill>
                  <a:srgbClr val="FFFFFF"/>
                </a:solidFill>
                <a:latin typeface="Arial" charset="0"/>
                <a:cs typeface="Arial" charset="0"/>
              </a:rPr>
              <a:t>Oil and gas extraction employment is up 37.7% since Jan. 2010 as the energy sector booms.  (Previous boom in 1979-81, employment peak at 267,000 in March 1982.)</a:t>
            </a:r>
            <a:endParaRPr lang="en-US" b="1" dirty="0">
              <a:solidFill>
                <a:srgbClr val="FFFFFF"/>
              </a:solidFill>
              <a:latin typeface="Arial" pitchFamily="34" charset="0"/>
              <a:cs typeface="Arial" charset="0"/>
            </a:endParaRPr>
          </a:p>
        </p:txBody>
      </p:sp>
      <p:sp>
        <p:nvSpPr>
          <p:cNvPr id="9" name="Rectangle 7"/>
          <p:cNvSpPr>
            <a:spLocks noChangeArrowheads="1"/>
          </p:cNvSpPr>
          <p:nvPr/>
        </p:nvSpPr>
        <p:spPr bwMode="black">
          <a:xfrm>
            <a:off x="221226" y="1565002"/>
            <a:ext cx="805526" cy="221599"/>
          </a:xfrm>
          <a:prstGeom prst="rect">
            <a:avLst/>
          </a:prstGeom>
          <a:noFill/>
          <a:ln w="9525" algn="ctr">
            <a:noFill/>
            <a:miter lim="800000"/>
            <a:headEnd/>
            <a:tailEnd/>
          </a:ln>
        </p:spPr>
        <p:txBody>
          <a:bodyPr wrap="square" lIns="0" tIns="0" rIns="0" bIns="0">
            <a:spAutoFit/>
          </a:bodyPr>
          <a:lstStyle/>
          <a:p>
            <a:pPr defTabSz="114300" eaLnBrk="0" fontAlgn="base" hangingPunct="0">
              <a:lnSpc>
                <a:spcPct val="90000"/>
              </a:lnSpc>
              <a:spcBef>
                <a:spcPct val="20000"/>
              </a:spcBef>
              <a:spcAft>
                <a:spcPct val="0"/>
              </a:spcAft>
            </a:pPr>
            <a:r>
              <a:rPr lang="en-US" sz="1600" b="1" dirty="0" smtClean="0">
                <a:solidFill>
                  <a:srgbClr val="225A7A"/>
                </a:solidFill>
                <a:latin typeface="Arial" charset="0"/>
                <a:cs typeface="Arial" charset="0"/>
              </a:rPr>
              <a:t>(000)</a:t>
            </a:r>
            <a:endParaRPr lang="en-US" sz="1600" b="1" dirty="0">
              <a:solidFill>
                <a:srgbClr val="225A7A"/>
              </a:solidFill>
              <a:latin typeface="Arial" charset="0"/>
              <a:cs typeface="Arial" charset="0"/>
            </a:endParaRPr>
          </a:p>
        </p:txBody>
      </p:sp>
      <p:sp>
        <p:nvSpPr>
          <p:cNvPr id="11" name="AutoShape 7"/>
          <p:cNvSpPr>
            <a:spLocks noChangeArrowheads="1"/>
          </p:cNvSpPr>
          <p:nvPr/>
        </p:nvSpPr>
        <p:spPr bwMode="blackWhite">
          <a:xfrm>
            <a:off x="5325498" y="1117583"/>
            <a:ext cx="2859036" cy="572196"/>
          </a:xfrm>
          <a:prstGeom prst="wedgeRectCallout">
            <a:avLst>
              <a:gd name="adj1" fmla="val 60129"/>
              <a:gd name="adj2" fmla="val 55910"/>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600" b="1" dirty="0" smtClean="0">
                <a:solidFill>
                  <a:srgbClr val="FFFFFF"/>
                </a:solidFill>
                <a:latin typeface="Arial" charset="0"/>
                <a:cs typeface="Arial" charset="0"/>
              </a:rPr>
              <a:t>Highest employment in this sector since July 1986.</a:t>
            </a:r>
            <a:endParaRPr lang="en-US" sz="1600" b="1" dirty="0">
              <a:solidFill>
                <a:srgbClr val="FFFFFF"/>
              </a:solidFill>
              <a:latin typeface="Arial" charset="0"/>
              <a:cs typeface="Arial" charset="0"/>
            </a:endParaRPr>
          </a:p>
        </p:txBody>
      </p:sp>
    </p:spTree>
    <p:extLst>
      <p:ext uri="{BB962C8B-B14F-4D97-AF65-F5344CB8AC3E}">
        <p14:creationId xmlns:p14="http://schemas.microsoft.com/office/powerpoint/2010/main" val="50802591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par>
                          <p:cTn id="8" fill="hold">
                            <p:stCondLst>
                              <p:cond delay="1200"/>
                            </p:stCondLst>
                            <p:childTnLst>
                              <p:par>
                                <p:cTn id="9" presetID="22" presetClass="entr" presetSubtype="4" fill="hold" grpId="0" nodeType="afterEffect">
                                  <p:stCondLst>
                                    <p:cond delay="700"/>
                                  </p:stCondLst>
                                  <p:childTnLst>
                                    <p:set>
                                      <p:cBhvr>
                                        <p:cTn id="10" dur="1" fill="hold">
                                          <p:stCondLst>
                                            <p:cond delay="0"/>
                                          </p:stCondLst>
                                        </p:cTn>
                                        <p:tgtEl>
                                          <p:spTgt spid="11"/>
                                        </p:tgtEl>
                                        <p:attrNameLst>
                                          <p:attrName>style.visibility</p:attrName>
                                        </p:attrNameLst>
                                      </p:cBhvr>
                                      <p:to>
                                        <p:strVal val="visible"/>
                                      </p:to>
                                    </p:set>
                                    <p:animEffect transition="in" filter="wipe(down)">
                                      <p:cBhvr>
                                        <p:cTn id="1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Lst>
  </p:timing>
</p:sld>
</file>

<file path=ppt/slides/slide1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46306" name="Rectangle 2"/>
          <p:cNvSpPr>
            <a:spLocks noGrp="1" noChangeArrowheads="1"/>
          </p:cNvSpPr>
          <p:nvPr>
            <p:ph type="ctrTitle" idx="4294967295"/>
          </p:nvPr>
        </p:nvSpPr>
        <p:spPr bwMode="blackWhite">
          <a:xfrm>
            <a:off x="581025" y="2268538"/>
            <a:ext cx="7981950" cy="1470025"/>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3800" smtClean="0">
                <a:solidFill>
                  <a:schemeClr val="bg1"/>
                </a:solidFill>
              </a:rPr>
              <a:t>Workers Compensation   Operating Environment</a:t>
            </a:r>
          </a:p>
        </p:txBody>
      </p:sp>
      <p:sp>
        <p:nvSpPr>
          <p:cNvPr id="115715"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15716"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60523EE7-C669-4F06-8A4D-A73393AECA03}" type="slidenum">
              <a:rPr lang="en-US" sz="900">
                <a:solidFill>
                  <a:schemeClr val="bg1"/>
                </a:solidFill>
              </a:rPr>
              <a:pPr algn="r" eaLnBrk="0" hangingPunct="0">
                <a:lnSpc>
                  <a:spcPct val="85000"/>
                </a:lnSpc>
                <a:spcBef>
                  <a:spcPct val="20000"/>
                </a:spcBef>
              </a:pPr>
              <a:t>157</a:t>
            </a:fld>
            <a:endParaRPr lang="en-US" sz="900">
              <a:solidFill>
                <a:schemeClr val="bg1"/>
              </a:solidFill>
            </a:endParaRPr>
          </a:p>
        </p:txBody>
      </p:sp>
      <p:pic>
        <p:nvPicPr>
          <p:cNvPr id="115717"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2146310" name="Rectangle 6"/>
          <p:cNvSpPr>
            <a:spLocks noChangeArrowheads="1"/>
          </p:cNvSpPr>
          <p:nvPr/>
        </p:nvSpPr>
        <p:spPr bwMode="auto">
          <a:xfrm>
            <a:off x="363538" y="4324350"/>
            <a:ext cx="8416925" cy="978729"/>
          </a:xfrm>
          <a:prstGeom prst="rect">
            <a:avLst/>
          </a:prstGeom>
          <a:noFill/>
          <a:ln w="9525" algn="ctr">
            <a:noFill/>
            <a:miter lim="800000"/>
            <a:headEnd/>
            <a:tailEnd/>
          </a:ln>
        </p:spPr>
        <p:txBody>
          <a:bodyPr lIns="45720" rIns="45720">
            <a:spAutoFit/>
          </a:bodyPr>
          <a:lstStyle/>
          <a:p>
            <a:pPr marL="292100" indent="-292100" algn="ctr" eaLnBrk="0" hangingPunct="0">
              <a:lnSpc>
                <a:spcPct val="90000"/>
              </a:lnSpc>
              <a:spcBef>
                <a:spcPct val="25000"/>
              </a:spcBef>
              <a:buClr>
                <a:schemeClr val="accent2"/>
              </a:buClr>
              <a:buFont typeface="Wingdings" pitchFamily="2" charset="2"/>
              <a:buNone/>
            </a:pPr>
            <a:r>
              <a:rPr lang="en-US" sz="3200" b="1" dirty="0" smtClean="0">
                <a:solidFill>
                  <a:srgbClr val="225A7A"/>
                </a:solidFill>
              </a:rPr>
              <a:t>Workers Comp Results Have Improved Substantially in Recent Years</a:t>
            </a:r>
            <a:endParaRPr lang="en-US" sz="3200" b="1" dirty="0">
              <a:solidFill>
                <a:srgbClr val="225A7A"/>
              </a:solidFill>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157</a:t>
            </a:fld>
            <a:endParaRPr lang="en-US"/>
          </a:p>
        </p:txBody>
      </p:sp>
    </p:spTree>
    <p:extLst>
      <p:ext uri="{BB962C8B-B14F-4D97-AF65-F5344CB8AC3E}">
        <p14:creationId xmlns:p14="http://schemas.microsoft.com/office/powerpoint/2010/main" val="2583235742"/>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46306"/>
                                        </p:tgtEl>
                                        <p:attrNameLst>
                                          <p:attrName>style.visibility</p:attrName>
                                        </p:attrNameLst>
                                      </p:cBhvr>
                                      <p:to>
                                        <p:strVal val="visible"/>
                                      </p:to>
                                    </p:set>
                                    <p:animEffect transition="in" filter="barn(outVertical)">
                                      <p:cBhvr>
                                        <p:cTn id="7" dur="1000"/>
                                        <p:tgtEl>
                                          <p:spTgt spid="2146306"/>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2146310"/>
                                        </p:tgtEl>
                                        <p:attrNameLst>
                                          <p:attrName>style.visibility</p:attrName>
                                        </p:attrNameLst>
                                      </p:cBhvr>
                                      <p:to>
                                        <p:strVal val="visible"/>
                                      </p:to>
                                    </p:set>
                                    <p:animEffect transition="in" filter="barn(outVertical)">
                                      <p:cBhvr>
                                        <p:cTn id="10" dur="1000"/>
                                        <p:tgtEl>
                                          <p:spTgt spid="21463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46306" grpId="0" animBg="1"/>
      <p:bldP spid="2146310" grpId="0"/>
    </p:bld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Rectangle 2"/>
          <p:cNvSpPr>
            <a:spLocks noGrp="1" noChangeArrowheads="1"/>
          </p:cNvSpPr>
          <p:nvPr>
            <p:ph type="title"/>
          </p:nvPr>
        </p:nvSpPr>
        <p:spPr/>
        <p:txBody>
          <a:bodyPr/>
          <a:lstStyle/>
          <a:p>
            <a:r>
              <a:rPr lang="en-US" dirty="0" smtClean="0"/>
              <a:t>Workers Compensation Combined Ratio: 1994–2014E</a:t>
            </a:r>
            <a:endParaRPr lang="en-US" baseline="30000" dirty="0" smtClean="0"/>
          </a:p>
        </p:txBody>
      </p:sp>
      <p:graphicFrame>
        <p:nvGraphicFramePr>
          <p:cNvPr id="53250" name="Object 3"/>
          <p:cNvGraphicFramePr>
            <a:graphicFrameLocks/>
          </p:cNvGraphicFramePr>
          <p:nvPr>
            <p:extLst/>
          </p:nvPr>
        </p:nvGraphicFramePr>
        <p:xfrm>
          <a:off x="149225" y="1361133"/>
          <a:ext cx="8451850" cy="3879850"/>
        </p:xfrm>
        <a:graphic>
          <a:graphicData uri="http://schemas.openxmlformats.org/presentationml/2006/ole">
            <mc:AlternateContent xmlns:mc="http://schemas.openxmlformats.org/markup-compatibility/2006">
              <mc:Choice xmlns:v="urn:schemas-microsoft-com:vml" Requires="v">
                <p:oleObj spid="_x0000_s28106832" name="Chart" r:id="rId4" imgW="8420114" imgH="3657446" progId="MSGraph.Chart.8">
                  <p:embed followColorScheme="full"/>
                </p:oleObj>
              </mc:Choice>
              <mc:Fallback>
                <p:oleObj name="Chart" r:id="rId4" imgW="8420114" imgH="3657446" progId="MSGraph.Chart.8">
                  <p:embed followColorScheme="full"/>
                  <p:pic>
                    <p:nvPicPr>
                      <p:cNvPr id="0" name=""/>
                      <p:cNvPicPr>
                        <a:picLocks noChangeArrowheads="1"/>
                      </p:cNvPicPr>
                      <p:nvPr/>
                    </p:nvPicPr>
                    <p:blipFill>
                      <a:blip r:embed="rId5"/>
                      <a:srcRect/>
                      <a:stretch>
                        <a:fillRect/>
                      </a:stretch>
                    </p:blipFill>
                    <p:spPr bwMode="auto">
                      <a:xfrm>
                        <a:off x="149225" y="1361133"/>
                        <a:ext cx="8451850" cy="3879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42692" name="Rectangle 4"/>
          <p:cNvSpPr>
            <a:spLocks noChangeArrowheads="1"/>
          </p:cNvSpPr>
          <p:nvPr/>
        </p:nvSpPr>
        <p:spPr bwMode="blackWhite">
          <a:xfrm>
            <a:off x="309716" y="5353050"/>
            <a:ext cx="8465573" cy="114141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400" b="1" dirty="0" smtClean="0">
                <a:solidFill>
                  <a:srgbClr val="FFFFFF"/>
                </a:solidFill>
              </a:rPr>
              <a:t>Workers Comp Results Began to Improve in 2012. </a:t>
            </a:r>
            <a:r>
              <a:rPr lang="en-US" sz="2400" b="1" dirty="0">
                <a:solidFill>
                  <a:srgbClr val="FFFFFF"/>
                </a:solidFill>
              </a:rPr>
              <a:t>Underwriting Results </a:t>
            </a:r>
            <a:r>
              <a:rPr lang="en-US" sz="2400" b="1" dirty="0" smtClean="0">
                <a:solidFill>
                  <a:srgbClr val="FFFFFF"/>
                </a:solidFill>
              </a:rPr>
              <a:t> Deteriorated </a:t>
            </a:r>
            <a:r>
              <a:rPr lang="en-US" sz="2400" b="1" dirty="0">
                <a:solidFill>
                  <a:srgbClr val="FFFFFF"/>
                </a:solidFill>
              </a:rPr>
              <a:t>Markedly </a:t>
            </a:r>
            <a:r>
              <a:rPr lang="en-US" sz="2400" b="1" dirty="0" smtClean="0">
                <a:solidFill>
                  <a:srgbClr val="FFFFFF"/>
                </a:solidFill>
              </a:rPr>
              <a:t>from 2007-2010/11 and Were the </a:t>
            </a:r>
            <a:r>
              <a:rPr lang="en-US" sz="2400" b="1" dirty="0">
                <a:solidFill>
                  <a:srgbClr val="FFFFFF"/>
                </a:solidFill>
              </a:rPr>
              <a:t>Worst </a:t>
            </a:r>
            <a:r>
              <a:rPr lang="en-US" sz="2400" b="1" dirty="0" smtClean="0">
                <a:solidFill>
                  <a:srgbClr val="FFFFFF"/>
                </a:solidFill>
              </a:rPr>
              <a:t>They Had </a:t>
            </a:r>
            <a:r>
              <a:rPr lang="en-US" sz="2400" b="1" dirty="0">
                <a:solidFill>
                  <a:srgbClr val="FFFFFF"/>
                </a:solidFill>
              </a:rPr>
              <a:t>Been in a </a:t>
            </a:r>
            <a:r>
              <a:rPr lang="en-US" sz="2400" b="1" dirty="0" smtClean="0">
                <a:solidFill>
                  <a:srgbClr val="FFFFFF"/>
                </a:solidFill>
              </a:rPr>
              <a:t>Decade. </a:t>
            </a:r>
            <a:endParaRPr lang="en-US" sz="2400" b="1" dirty="0">
              <a:solidFill>
                <a:srgbClr val="FFFFFF"/>
              </a:solidFill>
            </a:endParaRPr>
          </a:p>
        </p:txBody>
      </p:sp>
      <p:sp>
        <p:nvSpPr>
          <p:cNvPr id="53253" name="Rectangle 5"/>
          <p:cNvSpPr>
            <a:spLocks noChangeArrowheads="1"/>
          </p:cNvSpPr>
          <p:nvPr/>
        </p:nvSpPr>
        <p:spPr bwMode="auto">
          <a:xfrm>
            <a:off x="-58993" y="6414802"/>
            <a:ext cx="8603227" cy="443198"/>
          </a:xfrm>
          <a:prstGeom prst="rect">
            <a:avLst/>
          </a:prstGeom>
          <a:noFill/>
          <a:ln w="9525" algn="ctr">
            <a:noFill/>
            <a:miter lim="800000"/>
            <a:headEnd/>
            <a:tailEnd/>
          </a:ln>
        </p:spPr>
        <p:txBody>
          <a:bodyPr wrap="square"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endParaRPr lang="en-US" sz="1100" dirty="0"/>
          </a:p>
          <a:p>
            <a:pPr marL="133350" indent="-133350" eaLnBrk="0" hangingPunct="0">
              <a:lnSpc>
                <a:spcPct val="90000"/>
              </a:lnSpc>
              <a:buClr>
                <a:schemeClr val="accent2"/>
              </a:buClr>
              <a:buFont typeface="Wingdings" pitchFamily="2" charset="2"/>
              <a:buNone/>
              <a:tabLst>
                <a:tab pos="112713" algn="r"/>
              </a:tabLst>
            </a:pPr>
            <a:r>
              <a:rPr lang="en-US" sz="1100" dirty="0"/>
              <a:t>Sources: A.M. </a:t>
            </a:r>
            <a:r>
              <a:rPr lang="en-US" sz="1100" dirty="0" smtClean="0"/>
              <a:t>Best (1994-2009); NCCI (2010-2014F) and are for private carriers only; Insurance </a:t>
            </a:r>
            <a:r>
              <a:rPr lang="en-US" sz="1100" dirty="0"/>
              <a:t>Information </a:t>
            </a:r>
            <a:r>
              <a:rPr lang="en-US" sz="1100" dirty="0" smtClean="0"/>
              <a:t>Institute.</a:t>
            </a:r>
            <a:endParaRPr lang="en-US" sz="1100" dirty="0"/>
          </a:p>
        </p:txBody>
      </p:sp>
      <p:sp>
        <p:nvSpPr>
          <p:cNvPr id="6" name="Date Placeholder 5"/>
          <p:cNvSpPr>
            <a:spLocks noGrp="1"/>
          </p:cNvSpPr>
          <p:nvPr>
            <p:ph type="dt" sz="half" idx="10"/>
          </p:nvPr>
        </p:nvSpPr>
        <p:spPr/>
        <p:txBody>
          <a:bodyPr/>
          <a:lstStyle/>
          <a:p>
            <a:pPr>
              <a:defRPr/>
            </a:pPr>
            <a:r>
              <a:rPr lang="en-US" smtClean="0"/>
              <a:t>12/01/09 - 9pm</a:t>
            </a:r>
            <a:endParaRPr lang="en-US"/>
          </a:p>
        </p:txBody>
      </p:sp>
      <p:sp>
        <p:nvSpPr>
          <p:cNvPr id="7" name="Slide Number Placeholder 6"/>
          <p:cNvSpPr>
            <a:spLocks noGrp="1"/>
          </p:cNvSpPr>
          <p:nvPr>
            <p:ph type="sldNum" sz="quarter" idx="12"/>
          </p:nvPr>
        </p:nvSpPr>
        <p:spPr/>
        <p:txBody>
          <a:bodyPr/>
          <a:lstStyle/>
          <a:p>
            <a:pPr>
              <a:defRPr/>
            </a:pPr>
            <a:fld id="{103D1549-189B-430A-BC2E-B6FA9183E25C}" type="slidenum">
              <a:rPr lang="en-US" smtClean="0"/>
              <a:pPr>
                <a:defRPr/>
              </a:pPr>
              <a:t>158</a:t>
            </a:fld>
            <a:endParaRPr lang="en-US"/>
          </a:p>
        </p:txBody>
      </p:sp>
      <p:sp>
        <p:nvSpPr>
          <p:cNvPr id="8" name="AutoShape 13"/>
          <p:cNvSpPr>
            <a:spLocks noChangeArrowheads="1"/>
          </p:cNvSpPr>
          <p:nvPr/>
        </p:nvSpPr>
        <p:spPr bwMode="blackWhite">
          <a:xfrm>
            <a:off x="6829425" y="1063625"/>
            <a:ext cx="2300287" cy="880121"/>
          </a:xfrm>
          <a:prstGeom prst="wedgeRectCallout">
            <a:avLst>
              <a:gd name="adj1" fmla="val 15752"/>
              <a:gd name="adj2" fmla="val 18342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rPr>
              <a:t>WC results have improved markedly since 2011</a:t>
            </a:r>
            <a:endParaRPr lang="en-US" sz="1600" b="1" dirty="0">
              <a:solidFill>
                <a:schemeClr val="bg1"/>
              </a:solidFill>
            </a:endParaRPr>
          </a:p>
        </p:txBody>
      </p:sp>
    </p:spTree>
    <p:extLst>
      <p:ext uri="{BB962C8B-B14F-4D97-AF65-F5344CB8AC3E}">
        <p14:creationId xmlns:p14="http://schemas.microsoft.com/office/powerpoint/2010/main" val="304315354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2" fill="hold" grpId="0" nodeType="afterEffect">
                                  <p:stCondLst>
                                    <p:cond delay="500"/>
                                  </p:stCondLst>
                                  <p:childTnLst>
                                    <p:set>
                                      <p:cBhvr>
                                        <p:cTn id="11" dur="1" fill="hold">
                                          <p:stCondLst>
                                            <p:cond delay="0"/>
                                          </p:stCondLst>
                                        </p:cTn>
                                        <p:tgtEl>
                                          <p:spTgt spid="8"/>
                                        </p:tgtEl>
                                        <p:attrNameLst>
                                          <p:attrName>style.visibility</p:attrName>
                                        </p:attrNameLst>
                                      </p:cBhvr>
                                      <p:to>
                                        <p:strVal val="visible"/>
                                      </p:to>
                                    </p:set>
                                    <p:animEffect transition="in" filter="wipe(right)">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P spid="8" grpId="0" animBg="1"/>
    </p:bld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Title 1"/>
          <p:cNvSpPr>
            <a:spLocks noGrp="1"/>
          </p:cNvSpPr>
          <p:nvPr>
            <p:ph type="title"/>
          </p:nvPr>
        </p:nvSpPr>
        <p:spPr>
          <a:xfrm>
            <a:off x="457200" y="379413"/>
            <a:ext cx="8229600" cy="687387"/>
          </a:xfrm>
        </p:spPr>
        <p:txBody>
          <a:bodyPr/>
          <a:lstStyle/>
          <a:p>
            <a:r>
              <a:rPr lang="en-US" dirty="0" smtClean="0">
                <a:cs typeface="Arial" charset="0"/>
              </a:rPr>
              <a:t>Workers Compensation Premium: </a:t>
            </a:r>
            <a:br>
              <a:rPr lang="en-US" dirty="0" smtClean="0">
                <a:cs typeface="Arial" charset="0"/>
              </a:rPr>
            </a:br>
            <a:r>
              <a:rPr lang="en-US" dirty="0" smtClean="0">
                <a:cs typeface="Arial" charset="0"/>
              </a:rPr>
              <a:t>Third Consecutive Year of Increase</a:t>
            </a:r>
            <a:br>
              <a:rPr lang="en-US" dirty="0" smtClean="0">
                <a:cs typeface="Arial" charset="0"/>
              </a:rPr>
            </a:br>
            <a:r>
              <a:rPr lang="en-US" sz="800" dirty="0" smtClean="0">
                <a:cs typeface="Arial" charset="0"/>
              </a:rPr>
              <a:t/>
            </a:r>
            <a:br>
              <a:rPr lang="en-US" sz="800" dirty="0" smtClean="0">
                <a:cs typeface="Arial" charset="0"/>
              </a:rPr>
            </a:br>
            <a:r>
              <a:rPr lang="en-US" sz="1600" dirty="0" smtClean="0">
                <a:solidFill>
                  <a:schemeClr val="tx1"/>
                </a:solidFill>
                <a:cs typeface="Arial" charset="0"/>
              </a:rPr>
              <a:t>Net Written Premium</a:t>
            </a:r>
          </a:p>
        </p:txBody>
      </p:sp>
      <p:graphicFrame>
        <p:nvGraphicFramePr>
          <p:cNvPr id="5" name="Content Placeholder 4"/>
          <p:cNvGraphicFramePr>
            <a:graphicFrameLocks noGrp="1"/>
          </p:cNvGraphicFramePr>
          <p:nvPr>
            <p:ph idx="1"/>
          </p:nvPr>
        </p:nvGraphicFramePr>
        <p:xfrm>
          <a:off x="0" y="1542590"/>
          <a:ext cx="8955088" cy="4310062"/>
        </p:xfrm>
        <a:graphic>
          <a:graphicData uri="http://schemas.openxmlformats.org/drawingml/2006/chart">
            <c:chart xmlns:c="http://schemas.openxmlformats.org/drawingml/2006/chart" xmlns:r="http://schemas.openxmlformats.org/officeDocument/2006/relationships" r:id="rId2"/>
          </a:graphicData>
        </a:graphic>
      </p:graphicFrame>
      <p:sp>
        <p:nvSpPr>
          <p:cNvPr id="18436" name="Slide Number Placeholder 3"/>
          <p:cNvSpPr>
            <a:spLocks noGrp="1"/>
          </p:cNvSpPr>
          <p:nvPr>
            <p:ph type="sldNum" sz="quarter" idx="12"/>
          </p:nvPr>
        </p:nvSpPr>
        <p:spPr>
          <a:xfrm>
            <a:off x="85725" y="6961188"/>
            <a:ext cx="1352550" cy="117475"/>
          </a:xfrm>
        </p:spPr>
        <p:txBody>
          <a:bodyPr/>
          <a:lstStyle/>
          <a:p>
            <a:pPr algn="l" defTabSz="913183">
              <a:spcBef>
                <a:spcPct val="0"/>
              </a:spcBef>
              <a:defRPr/>
            </a:pPr>
            <a:fld id="{46F27BA8-D9E3-4927-B5D7-FC488693ABDC}" type="slidenum">
              <a:rPr lang="en-US">
                <a:solidFill>
                  <a:srgbClr val="FFFFFF"/>
                </a:solidFill>
                <a:latin typeface="+mn-lt"/>
              </a:rPr>
              <a:pPr algn="l" defTabSz="913183">
                <a:spcBef>
                  <a:spcPct val="0"/>
                </a:spcBef>
                <a:defRPr/>
              </a:pPr>
              <a:t>159</a:t>
            </a:fld>
            <a:endParaRPr lang="en-US" dirty="0">
              <a:solidFill>
                <a:srgbClr val="FFFFFF"/>
              </a:solidFill>
              <a:latin typeface="+mn-lt"/>
            </a:endParaRPr>
          </a:p>
        </p:txBody>
      </p:sp>
      <p:sp>
        <p:nvSpPr>
          <p:cNvPr id="116741" name="Text Box 8"/>
          <p:cNvSpPr txBox="1">
            <a:spLocks noChangeArrowheads="1"/>
          </p:cNvSpPr>
          <p:nvPr/>
        </p:nvSpPr>
        <p:spPr bwMode="auto">
          <a:xfrm>
            <a:off x="0" y="1344613"/>
            <a:ext cx="1485900" cy="307975"/>
          </a:xfrm>
          <a:prstGeom prst="rect">
            <a:avLst/>
          </a:prstGeom>
          <a:noFill/>
          <a:ln w="9525">
            <a:noFill/>
            <a:miter lim="800000"/>
            <a:headEnd/>
            <a:tailEnd/>
          </a:ln>
        </p:spPr>
        <p:txBody>
          <a:bodyPr lIns="91397" tIns="45698" rIns="91397" bIns="45698">
            <a:spAutoFit/>
          </a:bodyPr>
          <a:lstStyle/>
          <a:p>
            <a:pPr eaLnBrk="0" hangingPunct="0">
              <a:spcBef>
                <a:spcPts val="438"/>
              </a:spcBef>
            </a:pPr>
            <a:r>
              <a:rPr lang="en-US" sz="1400" b="1"/>
              <a:t>$ Billions</a:t>
            </a:r>
          </a:p>
        </p:txBody>
      </p:sp>
      <p:sp>
        <p:nvSpPr>
          <p:cNvPr id="116742" name="Text Box 4"/>
          <p:cNvSpPr txBox="1">
            <a:spLocks noChangeArrowheads="1"/>
          </p:cNvSpPr>
          <p:nvPr/>
        </p:nvSpPr>
        <p:spPr bwMode="auto">
          <a:xfrm>
            <a:off x="3808413" y="5819775"/>
            <a:ext cx="1547812" cy="277813"/>
          </a:xfrm>
          <a:prstGeom prst="rect">
            <a:avLst/>
          </a:prstGeom>
          <a:noFill/>
          <a:ln w="9525">
            <a:noFill/>
            <a:miter lim="800000"/>
            <a:headEnd/>
            <a:tailEnd/>
          </a:ln>
        </p:spPr>
        <p:txBody>
          <a:bodyPr wrap="none" lIns="91397" tIns="45698" rIns="91397" bIns="45698">
            <a:spAutoFit/>
          </a:bodyPr>
          <a:lstStyle/>
          <a:p>
            <a:pPr eaLnBrk="0" hangingPunct="0">
              <a:lnSpc>
                <a:spcPct val="75000"/>
              </a:lnSpc>
              <a:spcBef>
                <a:spcPct val="25000"/>
              </a:spcBef>
            </a:pPr>
            <a:r>
              <a:rPr lang="en-US" sz="1600" b="1">
                <a:solidFill>
                  <a:schemeClr val="bg1"/>
                </a:solidFill>
              </a:rPr>
              <a:t>Calendar Year</a:t>
            </a:r>
          </a:p>
        </p:txBody>
      </p:sp>
      <p:sp>
        <p:nvSpPr>
          <p:cNvPr id="116743" name="Text Box 5"/>
          <p:cNvSpPr txBox="1">
            <a:spLocks noChangeArrowheads="1"/>
          </p:cNvSpPr>
          <p:nvPr/>
        </p:nvSpPr>
        <p:spPr bwMode="auto">
          <a:xfrm>
            <a:off x="274638" y="5808663"/>
            <a:ext cx="8212137" cy="877887"/>
          </a:xfrm>
          <a:prstGeom prst="rect">
            <a:avLst/>
          </a:prstGeom>
          <a:noFill/>
          <a:ln w="0">
            <a:noFill/>
            <a:miter lim="800000"/>
            <a:headEnd/>
            <a:tailEnd/>
          </a:ln>
        </p:spPr>
        <p:txBody>
          <a:bodyPr lIns="91397" tIns="45698" rIns="91397" bIns="45698">
            <a:spAutoFit/>
          </a:bodyPr>
          <a:lstStyle/>
          <a:p>
            <a:pPr eaLnBrk="0" hangingPunct="0">
              <a:tabLst>
                <a:tab pos="512763" algn="l"/>
              </a:tabLst>
            </a:pPr>
            <a:r>
              <a:rPr lang="en-US" sz="1000" dirty="0"/>
              <a:t>p Preliminary</a:t>
            </a:r>
          </a:p>
          <a:p>
            <a:pPr eaLnBrk="0" hangingPunct="0">
              <a:tabLst>
                <a:tab pos="512763" algn="l"/>
              </a:tabLst>
            </a:pPr>
            <a:endParaRPr lang="en-US" sz="1000" dirty="0"/>
          </a:p>
          <a:p>
            <a:pPr eaLnBrk="0" hangingPunct="0">
              <a:tabLst>
                <a:tab pos="512763" algn="l"/>
              </a:tabLst>
            </a:pPr>
            <a:r>
              <a:rPr lang="en-US" sz="1000" dirty="0"/>
              <a:t>Source:	</a:t>
            </a:r>
            <a:r>
              <a:rPr lang="en-US" sz="1000" dirty="0" smtClean="0"/>
              <a:t>1990–2013p Private </a:t>
            </a:r>
            <a:r>
              <a:rPr lang="en-US" sz="1000" dirty="0"/>
              <a:t>Carriers, </a:t>
            </a:r>
            <a:r>
              <a:rPr lang="en-US" sz="1000" dirty="0" smtClean="0"/>
              <a:t>Annual Statement Data, NCCI.</a:t>
            </a:r>
            <a:endParaRPr lang="en-US" sz="1000" dirty="0"/>
          </a:p>
          <a:p>
            <a:pPr eaLnBrk="0" hangingPunct="0">
              <a:tabLst>
                <a:tab pos="512763" algn="l"/>
              </a:tabLst>
            </a:pPr>
            <a:r>
              <a:rPr lang="en-US" sz="1000" dirty="0"/>
              <a:t>	</a:t>
            </a:r>
            <a:r>
              <a:rPr lang="en-US" sz="1000" dirty="0" smtClean="0"/>
              <a:t>1996–2013p </a:t>
            </a:r>
            <a:r>
              <a:rPr lang="en-US" sz="1000" dirty="0"/>
              <a:t>State Funds: AZ, CA, CO, HI, ID, KY, LA, MD, MO, MT, NM, OK, OR, RI, TX, UT Annual Statements</a:t>
            </a:r>
          </a:p>
          <a:p>
            <a:pPr eaLnBrk="0" hangingPunct="0">
              <a:tabLst>
                <a:tab pos="512763" algn="l"/>
              </a:tabLst>
            </a:pPr>
            <a:r>
              <a:rPr lang="en-US" sz="1000" dirty="0"/>
              <a:t>State Funds available for 1996 and subsequent</a:t>
            </a:r>
          </a:p>
        </p:txBody>
      </p:sp>
      <p:sp>
        <p:nvSpPr>
          <p:cNvPr id="8" name="Date Placeholder 7"/>
          <p:cNvSpPr>
            <a:spLocks noGrp="1"/>
          </p:cNvSpPr>
          <p:nvPr>
            <p:ph type="dt" sz="half" idx="10"/>
          </p:nvPr>
        </p:nvSpPr>
        <p:spPr/>
        <p:txBody>
          <a:bodyPr/>
          <a:lstStyle/>
          <a:p>
            <a:pPr>
              <a:defRPr/>
            </a:pPr>
            <a:r>
              <a:rPr lang="en-US" smtClean="0"/>
              <a:t>12/01/09 - 9pm</a:t>
            </a:r>
            <a:endParaRPr lang="en-US"/>
          </a:p>
        </p:txBody>
      </p:sp>
    </p:spTree>
    <p:extLst>
      <p:ext uri="{BB962C8B-B14F-4D97-AF65-F5344CB8AC3E}">
        <p14:creationId xmlns:p14="http://schemas.microsoft.com/office/powerpoint/2010/main" val="422537829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graphicEl>
                                              <a:chart seriesIdx="0" categoryIdx="-4" bldStep="series"/>
                                            </p:graphicEl>
                                          </p:spTgt>
                                        </p:tgtEl>
                                        <p:attrNameLst>
                                          <p:attrName>style.visibility</p:attrName>
                                        </p:attrNameLst>
                                      </p:cBhvr>
                                      <p:to>
                                        <p:strVal val="visible"/>
                                      </p:to>
                                    </p:set>
                                    <p:animEffect transition="in" filter="wipe(left)">
                                      <p:cBhvr>
                                        <p:cTn id="7" dur="1000"/>
                                        <p:tgtEl>
                                          <p:spTgt spid="5">
                                            <p:graphicEl>
                                              <a:chart seriesIdx="0" categoryIdx="-4" bldStep="series"/>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graphicEl>
                                              <a:chart seriesIdx="1" categoryIdx="-4" bldStep="series"/>
                                            </p:graphicEl>
                                          </p:spTgt>
                                        </p:tgtEl>
                                        <p:attrNameLst>
                                          <p:attrName>style.visibility</p:attrName>
                                        </p:attrNameLst>
                                      </p:cBhvr>
                                      <p:to>
                                        <p:strVal val="visible"/>
                                      </p:to>
                                    </p:set>
                                    <p:animEffect transition="in" filter="wipe(left)">
                                      <p:cBhvr>
                                        <p:cTn id="12" dur="500"/>
                                        <p:tgtEl>
                                          <p:spTgt spid="5">
                                            <p:graphicEl>
                                              <a:chart seriesIdx="1" categoryIdx="-4" bldStep="series"/>
                                            </p:graphic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5">
                                            <p:graphicEl>
                                              <a:chart seriesIdx="2" categoryIdx="-4" bldStep="series"/>
                                            </p:graphicEl>
                                          </p:spTgt>
                                        </p:tgtEl>
                                        <p:attrNameLst>
                                          <p:attrName>style.visibility</p:attrName>
                                        </p:attrNameLst>
                                      </p:cBhvr>
                                      <p:to>
                                        <p:strVal val="visible"/>
                                      </p:to>
                                    </p:set>
                                    <p:animEffect transition="in" filter="wipe(left)">
                                      <p:cBhvr>
                                        <p:cTn id="15" dur="500"/>
                                        <p:tgtEl>
                                          <p:spTgt spid="5">
                                            <p:graphicEl>
                                              <a:chart seriesIdx="2" categoryIdx="-4" bldStep="series"/>
                                            </p:graphic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5">
                                            <p:graphicEl>
                                              <a:chart seriesIdx="3" categoryIdx="-4" bldStep="series"/>
                                            </p:graphicEl>
                                          </p:spTgt>
                                        </p:tgtEl>
                                        <p:attrNameLst>
                                          <p:attrName>style.visibility</p:attrName>
                                        </p:attrNameLst>
                                      </p:cBhvr>
                                      <p:to>
                                        <p:strVal val="visible"/>
                                      </p:to>
                                    </p:set>
                                    <p:animEffect transition="in" filter="wipe(left)">
                                      <p:cBhvr>
                                        <p:cTn id="18" dur="1000"/>
                                        <p:tgtEl>
                                          <p:spTgt spid="5">
                                            <p:graphicEl>
                                              <a:chart seriesIdx="3"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Chart bld="series" animBg="0"/>
        </p:bldSub>
      </p:bldGraphic>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8" name="Rectangle 4"/>
          <p:cNvSpPr>
            <a:spLocks noChangeArrowheads="1"/>
          </p:cNvSpPr>
          <p:nvPr/>
        </p:nvSpPr>
        <p:spPr bwMode="auto">
          <a:xfrm>
            <a:off x="244272" y="6263007"/>
            <a:ext cx="8640966" cy="431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sz="1100" dirty="0">
              <a:solidFill>
                <a:srgbClr val="000000"/>
              </a:solidFill>
            </a:endParaRPr>
          </a:p>
          <a:p>
            <a:r>
              <a:rPr lang="en-US" sz="1100" dirty="0" smtClean="0">
                <a:solidFill>
                  <a:srgbClr val="000000"/>
                </a:solidFill>
              </a:rPr>
              <a:t>Source</a:t>
            </a:r>
            <a:r>
              <a:rPr lang="en-US" sz="1100" dirty="0">
                <a:solidFill>
                  <a:srgbClr val="000000"/>
                </a:solidFill>
              </a:rPr>
              <a:t>: </a:t>
            </a:r>
            <a:r>
              <a:rPr lang="en-US" sz="1100" dirty="0" smtClean="0">
                <a:solidFill>
                  <a:srgbClr val="000000"/>
                </a:solidFill>
              </a:rPr>
              <a:t> A.M. Best; Barclays research for estimates.</a:t>
            </a:r>
            <a:endParaRPr lang="en-US" sz="1100" dirty="0">
              <a:solidFill>
                <a:srgbClr val="000000"/>
              </a:solidFill>
            </a:endParaRPr>
          </a:p>
        </p:txBody>
      </p:sp>
      <p:sp>
        <p:nvSpPr>
          <p:cNvPr id="16408" name="Rectangle 7"/>
          <p:cNvSpPr>
            <a:spLocks noChangeArrowheads="1"/>
          </p:cNvSpPr>
          <p:nvPr/>
        </p:nvSpPr>
        <p:spPr bwMode="black">
          <a:xfrm>
            <a:off x="244272" y="1790860"/>
            <a:ext cx="1609146" cy="221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a:spAutoFit/>
          </a:bodyPr>
          <a:lstStyle>
            <a:lvl1pPr defTabSz="114300">
              <a:defRPr>
                <a:solidFill>
                  <a:schemeClr val="tx1"/>
                </a:solidFill>
                <a:latin typeface="Arial" panose="020B0604020202020204" pitchFamily="34" charset="0"/>
                <a:cs typeface="Arial" panose="020B0604020202020204" pitchFamily="34" charset="0"/>
              </a:defRPr>
            </a:lvl1pPr>
            <a:lvl2pPr marL="742950" indent="-285750" defTabSz="114300">
              <a:defRPr>
                <a:solidFill>
                  <a:schemeClr val="tx1"/>
                </a:solidFill>
                <a:latin typeface="Arial" panose="020B0604020202020204" pitchFamily="34" charset="0"/>
                <a:cs typeface="Arial" panose="020B0604020202020204" pitchFamily="34" charset="0"/>
              </a:defRPr>
            </a:lvl2pPr>
            <a:lvl3pPr marL="1143000" indent="-228600" defTabSz="114300">
              <a:defRPr>
                <a:solidFill>
                  <a:schemeClr val="tx1"/>
                </a:solidFill>
                <a:latin typeface="Arial" panose="020B0604020202020204" pitchFamily="34" charset="0"/>
                <a:cs typeface="Arial" panose="020B0604020202020204" pitchFamily="34" charset="0"/>
              </a:defRPr>
            </a:lvl3pPr>
            <a:lvl4pPr marL="1600200" indent="-228600" defTabSz="114300">
              <a:defRPr>
                <a:solidFill>
                  <a:schemeClr val="tx1"/>
                </a:solidFill>
                <a:latin typeface="Arial" panose="020B0604020202020204" pitchFamily="34" charset="0"/>
                <a:cs typeface="Arial" panose="020B0604020202020204" pitchFamily="34" charset="0"/>
              </a:defRPr>
            </a:lvl4pPr>
            <a:lvl5pPr marL="2057400" indent="-228600" defTabSz="114300">
              <a:defRPr>
                <a:solidFill>
                  <a:schemeClr val="tx1"/>
                </a:solidFill>
                <a:latin typeface="Arial" panose="020B0604020202020204" pitchFamily="34" charset="0"/>
                <a:cs typeface="Arial" panose="020B0604020202020204" pitchFamily="34" charset="0"/>
              </a:defRPr>
            </a:lvl5pPr>
            <a:lvl6pPr marL="25146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90000"/>
              </a:lnSpc>
              <a:spcBef>
                <a:spcPct val="20000"/>
              </a:spcBef>
            </a:pPr>
            <a:r>
              <a:rPr lang="en-US" sz="1600" b="1" dirty="0" smtClean="0">
                <a:solidFill>
                  <a:srgbClr val="225A7A"/>
                </a:solidFill>
              </a:rPr>
              <a:t>Reserve Change</a:t>
            </a:r>
            <a:endParaRPr lang="en-US" sz="1600" b="1" dirty="0">
              <a:solidFill>
                <a:srgbClr val="225A7A"/>
              </a:solidFill>
            </a:endParaRPr>
          </a:p>
        </p:txBody>
      </p:sp>
      <p:sp>
        <p:nvSpPr>
          <p:cNvPr id="21" name="Rectangle 3"/>
          <p:cNvSpPr txBox="1">
            <a:spLocks noChangeArrowheads="1"/>
          </p:cNvSpPr>
          <p:nvPr/>
        </p:nvSpPr>
        <p:spPr bwMode="black">
          <a:xfrm>
            <a:off x="42356" y="-64758"/>
            <a:ext cx="8193014" cy="1143000"/>
          </a:xfrm>
          <a:prstGeom prst="rect">
            <a:avLst/>
          </a:prstGeom>
          <a:noFill/>
          <a:ln w="9525">
            <a:noFill/>
            <a:miter lim="800000"/>
            <a:headEnd/>
            <a:tailEnd/>
          </a:ln>
        </p:spPr>
        <p:txBody>
          <a:bodyPr vert="horz" wrap="square" lIns="45720" tIns="45720" rIns="45720" bIns="45720" numCol="1" rtlCol="0" anchor="ctr" anchorCtr="0" compatLnSpc="1">
            <a:prstTxWarp prst="textNoShape">
              <a:avLst/>
            </a:prstTxWarp>
          </a:bodyPr>
          <a:lstStyle>
            <a:lvl1pPr algn="l" defTabSz="114300" rtl="0" eaLnBrk="0" fontAlgn="base" hangingPunct="0">
              <a:lnSpc>
                <a:spcPct val="90000"/>
              </a:lnSpc>
              <a:spcBef>
                <a:spcPct val="0"/>
              </a:spcBef>
              <a:spcAft>
                <a:spcPct val="0"/>
              </a:spcAft>
              <a:defRPr sz="3000" b="1">
                <a:solidFill>
                  <a:srgbClr val="225A7A"/>
                </a:solidFill>
                <a:latin typeface="Arial" charset="0"/>
                <a:ea typeface="+mj-ea"/>
                <a:cs typeface="+mj-cs"/>
              </a:defRPr>
            </a:lvl1pPr>
            <a:lvl2pPr algn="l" defTabSz="114300" rtl="0" eaLnBrk="0" fontAlgn="base" hangingPunct="0">
              <a:lnSpc>
                <a:spcPct val="90000"/>
              </a:lnSpc>
              <a:spcBef>
                <a:spcPct val="0"/>
              </a:spcBef>
              <a:spcAft>
                <a:spcPct val="0"/>
              </a:spcAft>
              <a:defRPr sz="3000" b="1">
                <a:solidFill>
                  <a:srgbClr val="225A7A"/>
                </a:solidFill>
                <a:latin typeface="Arial"/>
              </a:defRPr>
            </a:lvl2pPr>
            <a:lvl3pPr algn="l" defTabSz="114300" rtl="0" eaLnBrk="0" fontAlgn="base" hangingPunct="0">
              <a:lnSpc>
                <a:spcPct val="90000"/>
              </a:lnSpc>
              <a:spcBef>
                <a:spcPct val="0"/>
              </a:spcBef>
              <a:spcAft>
                <a:spcPct val="0"/>
              </a:spcAft>
              <a:defRPr sz="3000" b="1">
                <a:solidFill>
                  <a:srgbClr val="225A7A"/>
                </a:solidFill>
                <a:latin typeface="Arial"/>
              </a:defRPr>
            </a:lvl3pPr>
            <a:lvl4pPr algn="l" defTabSz="114300" rtl="0" eaLnBrk="0" fontAlgn="base" hangingPunct="0">
              <a:lnSpc>
                <a:spcPct val="90000"/>
              </a:lnSpc>
              <a:spcBef>
                <a:spcPct val="0"/>
              </a:spcBef>
              <a:spcAft>
                <a:spcPct val="0"/>
              </a:spcAft>
              <a:defRPr sz="3000" b="1">
                <a:solidFill>
                  <a:srgbClr val="225A7A"/>
                </a:solidFill>
                <a:latin typeface="Arial"/>
              </a:defRPr>
            </a:lvl4pPr>
            <a:lvl5pPr algn="l" defTabSz="114300" rtl="0" eaLnBrk="0" fontAlgn="base" hangingPunct="0">
              <a:lnSpc>
                <a:spcPct val="90000"/>
              </a:lnSpc>
              <a:spcBef>
                <a:spcPct val="0"/>
              </a:spcBef>
              <a:spcAft>
                <a:spcPct val="0"/>
              </a:spcAft>
              <a:defRPr sz="3000" b="1">
                <a:solidFill>
                  <a:srgbClr val="225A7A"/>
                </a:solidFill>
                <a:latin typeface="Arial"/>
              </a:defRPr>
            </a:lvl5pPr>
            <a:lvl6pPr marL="457200" algn="l" fontAlgn="base">
              <a:spcBef>
                <a:spcPct val="0"/>
              </a:spcBef>
              <a:spcAft>
                <a:spcPct val="0"/>
              </a:spcAft>
              <a:defRPr sz="3200">
                <a:solidFill>
                  <a:schemeClr val="bg1">
                    <a:alpha val="100000"/>
                  </a:schemeClr>
                </a:solidFill>
                <a:latin typeface="Arial"/>
              </a:defRPr>
            </a:lvl6pPr>
            <a:lvl7pPr marL="914400" algn="l" fontAlgn="base">
              <a:spcBef>
                <a:spcPct val="0"/>
              </a:spcBef>
              <a:spcAft>
                <a:spcPct val="0"/>
              </a:spcAft>
              <a:defRPr sz="3200">
                <a:solidFill>
                  <a:schemeClr val="bg1">
                    <a:alpha val="100000"/>
                  </a:schemeClr>
                </a:solidFill>
                <a:latin typeface="Arial"/>
              </a:defRPr>
            </a:lvl7pPr>
            <a:lvl8pPr marL="1371600" algn="l" fontAlgn="base">
              <a:spcBef>
                <a:spcPct val="0"/>
              </a:spcBef>
              <a:spcAft>
                <a:spcPct val="0"/>
              </a:spcAft>
              <a:defRPr sz="3200">
                <a:solidFill>
                  <a:schemeClr val="bg1">
                    <a:alpha val="100000"/>
                  </a:schemeClr>
                </a:solidFill>
                <a:latin typeface="Arial"/>
              </a:defRPr>
            </a:lvl8pPr>
            <a:lvl9pPr marL="1828800" algn="l" fontAlgn="base">
              <a:spcBef>
                <a:spcPct val="0"/>
              </a:spcBef>
              <a:spcAft>
                <a:spcPct val="0"/>
              </a:spcAft>
              <a:defRPr sz="3200">
                <a:solidFill>
                  <a:schemeClr val="bg1">
                    <a:alpha val="100000"/>
                  </a:schemeClr>
                </a:solidFill>
                <a:latin typeface="Arial"/>
              </a:defRPr>
            </a:lvl9pPr>
          </a:lstStyle>
          <a:p>
            <a:r>
              <a:rPr lang="en-US" kern="0" dirty="0" smtClean="0">
                <a:latin typeface="Arial" panose="020B0604020202020204" pitchFamily="34" charset="0"/>
              </a:rPr>
              <a:t>P/C Insurance Loss Reserve Development, 1992 – 2016E*</a:t>
            </a:r>
          </a:p>
        </p:txBody>
      </p:sp>
      <p:pic>
        <p:nvPicPr>
          <p:cNvPr id="3" name="Picture 2"/>
          <p:cNvPicPr>
            <a:picLocks noChangeAspect="1"/>
          </p:cNvPicPr>
          <p:nvPr/>
        </p:nvPicPr>
        <p:blipFill>
          <a:blip r:embed="rId4"/>
          <a:stretch>
            <a:fillRect/>
          </a:stretch>
        </p:blipFill>
        <p:spPr>
          <a:xfrm>
            <a:off x="251326" y="2343011"/>
            <a:ext cx="7984044" cy="3739677"/>
          </a:xfrm>
          <a:prstGeom prst="rect">
            <a:avLst/>
          </a:prstGeom>
        </p:spPr>
      </p:pic>
      <p:sp>
        <p:nvSpPr>
          <p:cNvPr id="10" name="AutoShape 6"/>
          <p:cNvSpPr>
            <a:spLocks noChangeArrowheads="1"/>
          </p:cNvSpPr>
          <p:nvPr/>
        </p:nvSpPr>
        <p:spPr bwMode="blackWhite">
          <a:xfrm>
            <a:off x="4017818" y="1120017"/>
            <a:ext cx="3805381" cy="1336855"/>
          </a:xfrm>
          <a:prstGeom prst="wedgeRectCallout">
            <a:avLst>
              <a:gd name="adj1" fmla="val 31939"/>
              <a:gd name="adj2" fmla="val 14792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cs typeface="+mn-cs"/>
              </a:rPr>
              <a:t>Reserve releases are expected to gradually taper off, but will continue to benefit the bottom line and combined ratio through at least 2016</a:t>
            </a:r>
            <a:endParaRPr lang="en-US" b="1" dirty="0">
              <a:solidFill>
                <a:schemeClr val="bg1"/>
              </a:solidFill>
              <a:cs typeface="+mn-cs"/>
            </a:endParaRPr>
          </a:p>
        </p:txBody>
      </p:sp>
    </p:spTree>
    <p:custDataLst>
      <p:tags r:id="rId1"/>
    </p:custDataLst>
    <p:extLst>
      <p:ext uri="{BB962C8B-B14F-4D97-AF65-F5344CB8AC3E}">
        <p14:creationId xmlns:p14="http://schemas.microsoft.com/office/powerpoint/2010/main" val="106506526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10"/>
                                        </p:tgtEl>
                                        <p:attrNameLst>
                                          <p:attrName>style.visibility</p:attrName>
                                        </p:attrNameLst>
                                      </p:cBhvr>
                                      <p:to>
                                        <p:strVal val="visible"/>
                                      </p:to>
                                    </p:set>
                                    <p:animEffect transition="in" filter="wipe(right)">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6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7458" name="Rectangle 105"/>
          <p:cNvSpPr>
            <a:spLocks noGrp="1" noChangeArrowheads="1"/>
          </p:cNvSpPr>
          <p:nvPr>
            <p:ph type="dt" sz="quarter" idx="10"/>
          </p:nvPr>
        </p:nvSpPr>
        <p:spPr/>
        <p:txBody>
          <a:bodyPr/>
          <a:lstStyle/>
          <a:p>
            <a:pPr>
              <a:defRPr/>
            </a:pPr>
            <a:r>
              <a:rPr lang="en-US" smtClean="0"/>
              <a:t>12/01/09 - 9pm</a:t>
            </a:r>
          </a:p>
        </p:txBody>
      </p:sp>
      <p:sp>
        <p:nvSpPr>
          <p:cNvPr id="147460" name="Rectangle 110"/>
          <p:cNvSpPr>
            <a:spLocks noGrp="1" noChangeArrowheads="1"/>
          </p:cNvSpPr>
          <p:nvPr>
            <p:ph type="sldNum" sz="quarter" idx="12"/>
          </p:nvPr>
        </p:nvSpPr>
        <p:spPr/>
        <p:txBody>
          <a:bodyPr/>
          <a:lstStyle/>
          <a:p>
            <a:pPr>
              <a:defRPr/>
            </a:pPr>
            <a:fld id="{E9DB82FD-8397-46A1-A287-CA069647B4B7}" type="slidenum">
              <a:rPr lang="en-US" smtClean="0"/>
              <a:pPr>
                <a:defRPr/>
              </a:pPr>
              <a:t>160</a:t>
            </a:fld>
            <a:endParaRPr lang="en-US" smtClean="0"/>
          </a:p>
        </p:txBody>
      </p:sp>
      <p:sp>
        <p:nvSpPr>
          <p:cNvPr id="141317" name="Rectangle 2"/>
          <p:cNvSpPr>
            <a:spLocks noGrp="1" noChangeArrowheads="1"/>
          </p:cNvSpPr>
          <p:nvPr>
            <p:ph type="title"/>
          </p:nvPr>
        </p:nvSpPr>
        <p:spPr>
          <a:xfrm>
            <a:off x="22225" y="90488"/>
            <a:ext cx="7769225" cy="860425"/>
          </a:xfrm>
        </p:spPr>
        <p:txBody>
          <a:bodyPr/>
          <a:lstStyle/>
          <a:p>
            <a:r>
              <a:rPr lang="en-US" sz="2800" dirty="0" smtClean="0"/>
              <a:t>2013 Workers Compensation Direct Written Premium Growth, by State*</a:t>
            </a:r>
          </a:p>
        </p:txBody>
      </p:sp>
      <p:sp>
        <p:nvSpPr>
          <p:cNvPr id="20" name="Rectangle 6"/>
          <p:cNvSpPr>
            <a:spLocks noChangeArrowheads="1"/>
          </p:cNvSpPr>
          <p:nvPr/>
        </p:nvSpPr>
        <p:spPr bwMode="black">
          <a:xfrm>
            <a:off x="192462" y="1083048"/>
            <a:ext cx="8221662" cy="220663"/>
          </a:xfrm>
          <a:prstGeom prst="rect">
            <a:avLst/>
          </a:prstGeom>
          <a:noFill/>
          <a:ln w="9525" algn="ctr">
            <a:noFill/>
            <a:miter lim="800000"/>
            <a:headEnd/>
            <a:tailEnd/>
          </a:ln>
        </p:spPr>
        <p:txBody>
          <a:bodyPr lIns="0" tIns="0" rIns="0" bIns="0">
            <a:spAutoFit/>
          </a:bodyPr>
          <a:lstStyle/>
          <a:p>
            <a:pPr algn="ctr" defTabSz="114300" eaLnBrk="0" hangingPunct="0">
              <a:lnSpc>
                <a:spcPct val="90000"/>
              </a:lnSpc>
              <a:spcBef>
                <a:spcPct val="20000"/>
              </a:spcBef>
            </a:pPr>
            <a:r>
              <a:rPr lang="en-US" sz="1600" b="1" dirty="0" smtClean="0">
                <a:solidFill>
                  <a:srgbClr val="225A7A"/>
                </a:solidFill>
              </a:rPr>
              <a:t>PRIVATE CARRIERS: Overall 2013 Growth = +5.4%</a:t>
            </a:r>
            <a:endParaRPr lang="en-US" sz="1600" b="1" dirty="0">
              <a:solidFill>
                <a:srgbClr val="225A7A"/>
              </a:solidFill>
            </a:endParaRPr>
          </a:p>
        </p:txBody>
      </p:sp>
      <p:sp>
        <p:nvSpPr>
          <p:cNvPr id="13" name="Rectangle 4"/>
          <p:cNvSpPr>
            <a:spLocks noChangeArrowheads="1"/>
          </p:cNvSpPr>
          <p:nvPr/>
        </p:nvSpPr>
        <p:spPr bwMode="auto">
          <a:xfrm>
            <a:off x="-188913" y="6230193"/>
            <a:ext cx="7569201" cy="65479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smtClean="0"/>
          </a:p>
          <a:p>
            <a:pPr eaLnBrk="0" hangingPunct="0">
              <a:lnSpc>
                <a:spcPct val="85000"/>
              </a:lnSpc>
              <a:spcBef>
                <a:spcPct val="25000"/>
              </a:spcBef>
              <a:buClr>
                <a:schemeClr val="accent2"/>
              </a:buClr>
              <a:buFont typeface="Wingdings" pitchFamily="2" charset="2"/>
              <a:buNone/>
            </a:pPr>
            <a:r>
              <a:rPr lang="en-US" sz="1100" dirty="0" smtClean="0"/>
              <a:t>*Excludes monopolistic fund states (in white): OH, ND, WA and WY.</a:t>
            </a:r>
          </a:p>
          <a:p>
            <a:pPr eaLnBrk="0" hangingPunct="0">
              <a:lnSpc>
                <a:spcPct val="85000"/>
              </a:lnSpc>
              <a:spcBef>
                <a:spcPct val="25000"/>
              </a:spcBef>
              <a:buClr>
                <a:schemeClr val="accent2"/>
              </a:buClr>
              <a:buFont typeface="Wingdings" pitchFamily="2" charset="2"/>
              <a:buNone/>
            </a:pPr>
            <a:r>
              <a:rPr lang="en-US" sz="1100" dirty="0" smtClean="0"/>
              <a:t>Source</a:t>
            </a:r>
            <a:r>
              <a:rPr lang="en-US" sz="1100" dirty="0"/>
              <a:t>: </a:t>
            </a:r>
            <a:r>
              <a:rPr lang="en-US" sz="1100" dirty="0" smtClean="0"/>
              <a:t>NCCI.</a:t>
            </a:r>
            <a:endParaRPr lang="en-US" sz="1100" dirty="0"/>
          </a:p>
        </p:txBody>
      </p:sp>
      <p:pic>
        <p:nvPicPr>
          <p:cNvPr id="2" name="Picture 1"/>
          <p:cNvPicPr>
            <a:picLocks noChangeAspect="1"/>
          </p:cNvPicPr>
          <p:nvPr/>
        </p:nvPicPr>
        <p:blipFill>
          <a:blip r:embed="rId3"/>
          <a:stretch>
            <a:fillRect/>
          </a:stretch>
        </p:blipFill>
        <p:spPr>
          <a:xfrm>
            <a:off x="219600" y="1971681"/>
            <a:ext cx="8072492" cy="4226550"/>
          </a:xfrm>
          <a:prstGeom prst="rect">
            <a:avLst/>
          </a:prstGeom>
        </p:spPr>
      </p:pic>
      <p:sp>
        <p:nvSpPr>
          <p:cNvPr id="10" name="Text Box 17"/>
          <p:cNvSpPr txBox="1">
            <a:spLocks noChangeArrowheads="1"/>
          </p:cNvSpPr>
          <p:nvPr/>
        </p:nvSpPr>
        <p:spPr bwMode="auto">
          <a:xfrm>
            <a:off x="3131565" y="1376285"/>
            <a:ext cx="5510986" cy="646331"/>
          </a:xfrm>
          <a:prstGeom prst="rect">
            <a:avLst/>
          </a:prstGeom>
          <a:solidFill>
            <a:schemeClr val="accent1">
              <a:lumMod val="75000"/>
            </a:schemeClr>
          </a:solidFill>
          <a:ln w="9525" algn="ctr">
            <a:noFill/>
            <a:miter lim="800000"/>
            <a:headEnd/>
            <a:tailEnd/>
          </a:ln>
        </p:spPr>
        <p:txBody>
          <a:bodyPr wrap="square">
            <a:spAutoFit/>
          </a:bodyPr>
          <a:lstStyle/>
          <a:p>
            <a:pPr algn="ctr">
              <a:defRPr/>
            </a:pPr>
            <a:r>
              <a:rPr lang="en-US" b="1" dirty="0" smtClean="0">
                <a:solidFill>
                  <a:schemeClr val="bg1"/>
                </a:solidFill>
                <a:latin typeface="Arial" pitchFamily="34" charset="0"/>
                <a:cs typeface="Arial" pitchFamily="34" charset="0"/>
              </a:rPr>
              <a:t>While growth rates varied widely, all states experienced positive growth in 2013</a:t>
            </a:r>
            <a:endParaRPr lang="en-US" b="1"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2689410022"/>
      </p:ext>
    </p:extLst>
  </p:cSld>
  <p:clrMapOvr>
    <a:masterClrMapping/>
  </p:clrMapOvr>
  <p:transition/>
  <p:timing>
    <p:tnLst>
      <p:par>
        <p:cT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chorCtr="0"/>
          <a:lstStyle/>
          <a:p>
            <a:r>
              <a:rPr lang="en-US" dirty="0" smtClean="0"/>
              <a:t>Workers Compensation Lost-Time </a:t>
            </a:r>
            <a:br>
              <a:rPr lang="en-US" dirty="0" smtClean="0"/>
            </a:br>
            <a:r>
              <a:rPr lang="en-US" dirty="0" smtClean="0"/>
              <a:t>Claim Frequency Declined in 2013</a:t>
            </a:r>
            <a:r>
              <a:rPr lang="en-US" sz="800" dirty="0"/>
              <a:t/>
            </a:r>
            <a:br>
              <a:rPr lang="en-US" sz="800" dirty="0"/>
            </a:br>
            <a:r>
              <a:rPr lang="en-US" sz="800" dirty="0"/>
              <a:t/>
            </a:r>
            <a:br>
              <a:rPr lang="en-US" sz="800" dirty="0"/>
            </a:br>
            <a:r>
              <a:rPr lang="en-US" sz="1600" dirty="0">
                <a:solidFill>
                  <a:schemeClr val="tx1"/>
                </a:solidFill>
                <a:latin typeface="Arial" pitchFamily="34" charset="0"/>
              </a:rPr>
              <a:t>Lost-Time Claims</a:t>
            </a:r>
          </a:p>
        </p:txBody>
      </p:sp>
      <p:sp>
        <p:nvSpPr>
          <p:cNvPr id="4" name="Slide Number Placeholder 3"/>
          <p:cNvSpPr>
            <a:spLocks noGrp="1"/>
          </p:cNvSpPr>
          <p:nvPr>
            <p:ph type="sldNum" sz="quarter" idx="4294967295"/>
          </p:nvPr>
        </p:nvSpPr>
        <p:spPr>
          <a:xfrm>
            <a:off x="8500523" y="6411240"/>
            <a:ext cx="457200" cy="274320"/>
          </a:xfrm>
          <a:prstGeom prst="rect">
            <a:avLst/>
          </a:prstGeom>
        </p:spPr>
        <p:txBody>
          <a:bodyPr/>
          <a:lstStyle/>
          <a:p>
            <a:fld id="{92DC2852-4524-4D94-B636-4315D37E8450}" type="slidenum">
              <a:rPr lang="en-US" smtClean="0"/>
              <a:pPr/>
              <a:t>161</a:t>
            </a:fld>
            <a:endParaRPr lang="en-US" dirty="0"/>
          </a:p>
        </p:txBody>
      </p:sp>
      <p:graphicFrame>
        <p:nvGraphicFramePr>
          <p:cNvPr id="5" name="Content Placeholder 4"/>
          <p:cNvGraphicFramePr>
            <a:graphicFrameLocks noGrp="1"/>
          </p:cNvGraphicFramePr>
          <p:nvPr>
            <p:ph idx="4294967295"/>
            <p:extLst/>
          </p:nvPr>
        </p:nvGraphicFramePr>
        <p:xfrm>
          <a:off x="-26158" y="1553941"/>
          <a:ext cx="8915977" cy="4192401"/>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 Box 8"/>
          <p:cNvSpPr txBox="1">
            <a:spLocks noChangeArrowheads="1"/>
          </p:cNvSpPr>
          <p:nvPr/>
        </p:nvSpPr>
        <p:spPr bwMode="auto">
          <a:xfrm>
            <a:off x="-4549" y="1287808"/>
            <a:ext cx="1485900" cy="308028"/>
          </a:xfrm>
          <a:prstGeom prst="rect">
            <a:avLst/>
          </a:prstGeom>
          <a:noFill/>
          <a:ln w="9525">
            <a:noFill/>
            <a:miter lim="800000"/>
            <a:headEnd/>
            <a:tailEnd/>
          </a:ln>
          <a:effectLst/>
        </p:spPr>
        <p:txBody>
          <a:bodyPr lIns="91397" tIns="45698" rIns="91397" bIns="45698">
            <a:spAutoFit/>
          </a:bodyPr>
          <a:lstStyle/>
          <a:p>
            <a:pPr eaLnBrk="0" hangingPunct="0">
              <a:spcBef>
                <a:spcPct val="50000"/>
              </a:spcBef>
            </a:pPr>
            <a:r>
              <a:rPr lang="en-US" sz="1400" b="1" dirty="0">
                <a:latin typeface="Arial" charset="0"/>
              </a:rPr>
              <a:t>Percent</a:t>
            </a:r>
          </a:p>
        </p:txBody>
      </p:sp>
      <p:sp>
        <p:nvSpPr>
          <p:cNvPr id="8" name="Text Box 4"/>
          <p:cNvSpPr txBox="1">
            <a:spLocks noChangeArrowheads="1"/>
          </p:cNvSpPr>
          <p:nvPr/>
        </p:nvSpPr>
        <p:spPr bwMode="auto">
          <a:xfrm>
            <a:off x="3808416" y="5819776"/>
            <a:ext cx="1570578" cy="274616"/>
          </a:xfrm>
          <a:prstGeom prst="rect">
            <a:avLst/>
          </a:prstGeom>
          <a:noFill/>
          <a:ln w="9525">
            <a:noFill/>
            <a:miter lim="800000"/>
            <a:headEnd/>
            <a:tailEnd/>
          </a:ln>
          <a:effectLst/>
        </p:spPr>
        <p:txBody>
          <a:bodyPr wrap="none" lIns="91397" tIns="45698" rIns="91397" bIns="45698">
            <a:spAutoFit/>
          </a:bodyPr>
          <a:lstStyle/>
          <a:p>
            <a:pPr eaLnBrk="0" hangingPunct="0">
              <a:lnSpc>
                <a:spcPct val="75000"/>
              </a:lnSpc>
              <a:spcBef>
                <a:spcPct val="25000"/>
              </a:spcBef>
            </a:pPr>
            <a:r>
              <a:rPr lang="en-US" sz="1600" b="1" dirty="0">
                <a:latin typeface="Arial" charset="0"/>
              </a:rPr>
              <a:t>Accident Year</a:t>
            </a:r>
          </a:p>
        </p:txBody>
      </p:sp>
      <p:sp>
        <p:nvSpPr>
          <p:cNvPr id="9" name="Text Box 5"/>
          <p:cNvSpPr txBox="1">
            <a:spLocks noChangeArrowheads="1"/>
          </p:cNvSpPr>
          <p:nvPr/>
        </p:nvSpPr>
        <p:spPr bwMode="auto">
          <a:xfrm>
            <a:off x="78656" y="5683339"/>
            <a:ext cx="8213725" cy="1169507"/>
          </a:xfrm>
          <a:prstGeom prst="rect">
            <a:avLst/>
          </a:prstGeom>
          <a:noFill/>
          <a:ln w="0">
            <a:noFill/>
            <a:miter lim="800000"/>
            <a:headEnd/>
            <a:tailEnd/>
          </a:ln>
          <a:effectLst/>
        </p:spPr>
        <p:txBody>
          <a:bodyPr wrap="square" lIns="91397" tIns="45698" rIns="91397" bIns="45698">
            <a:spAutoFit/>
          </a:bodyPr>
          <a:lstStyle/>
          <a:p>
            <a:pPr>
              <a:tabLst>
                <a:tab pos="515695" algn="l"/>
              </a:tabLst>
            </a:pPr>
            <a:endParaRPr lang="en-US" sz="1000" dirty="0">
              <a:latin typeface="Arial" charset="0"/>
              <a:cs typeface="Arial" charset="0"/>
            </a:endParaRPr>
          </a:p>
          <a:p>
            <a:pPr>
              <a:tabLst>
                <a:tab pos="515695" algn="l"/>
              </a:tabLst>
            </a:pPr>
            <a:r>
              <a:rPr lang="en-US" sz="1000" dirty="0" smtClean="0">
                <a:latin typeface="Arial" charset="0"/>
                <a:cs typeface="Arial" charset="0"/>
              </a:rPr>
              <a:t>*Adjustments primarily due to significant audit activity.</a:t>
            </a:r>
          </a:p>
          <a:p>
            <a:pPr>
              <a:tabLst>
                <a:tab pos="515695" algn="l"/>
              </a:tabLst>
            </a:pPr>
            <a:r>
              <a:rPr lang="en-US" sz="1000" dirty="0" smtClean="0">
                <a:latin typeface="Arial" charset="0"/>
                <a:cs typeface="Arial" charset="0"/>
              </a:rPr>
              <a:t>2013p</a:t>
            </a:r>
            <a:r>
              <a:rPr lang="en-US" sz="1000" dirty="0">
                <a:latin typeface="Arial" charset="0"/>
                <a:cs typeface="Arial" charset="0"/>
              </a:rPr>
              <a:t>: Preliminary based on data valued as of </a:t>
            </a:r>
            <a:r>
              <a:rPr lang="en-US" sz="1000" dirty="0" smtClean="0">
                <a:latin typeface="Arial" charset="0"/>
                <a:cs typeface="Arial" charset="0"/>
              </a:rPr>
              <a:t>12/31/2013</a:t>
            </a:r>
            <a:endParaRPr lang="en-US" sz="1000" dirty="0">
              <a:latin typeface="Arial" charset="0"/>
              <a:cs typeface="Arial" charset="0"/>
            </a:endParaRPr>
          </a:p>
          <a:p>
            <a:pPr>
              <a:tabLst>
                <a:tab pos="515695" algn="l"/>
              </a:tabLst>
            </a:pPr>
            <a:r>
              <a:rPr lang="en-US" sz="1000" dirty="0" smtClean="0">
                <a:latin typeface="Arial" charset="0"/>
                <a:cs typeface="Arial" charset="0"/>
              </a:rPr>
              <a:t>1991–2012: </a:t>
            </a:r>
            <a:r>
              <a:rPr lang="en-US" sz="1000" dirty="0">
                <a:latin typeface="Arial" charset="0"/>
                <a:cs typeface="Arial" charset="0"/>
              </a:rPr>
              <a:t>Based on data through </a:t>
            </a:r>
            <a:r>
              <a:rPr lang="en-US" sz="1000" dirty="0" smtClean="0">
                <a:latin typeface="Arial" charset="0"/>
                <a:cs typeface="Arial" charset="0"/>
              </a:rPr>
              <a:t>12/31/2012, </a:t>
            </a:r>
            <a:r>
              <a:rPr lang="en-US" sz="1000" dirty="0">
                <a:latin typeface="Arial" charset="0"/>
                <a:cs typeface="Arial" charset="0"/>
              </a:rPr>
              <a:t>developed to ultimate</a:t>
            </a:r>
          </a:p>
          <a:p>
            <a:pPr>
              <a:tabLst>
                <a:tab pos="515695" algn="l"/>
              </a:tabLst>
            </a:pPr>
            <a:r>
              <a:rPr lang="en-US" sz="1000" dirty="0">
                <a:latin typeface="Arial" charset="0"/>
                <a:cs typeface="Arial" charset="0"/>
              </a:rPr>
              <a:t>Based on the states where NCCI provides ratemaking services, including state funds; excludes high deductible </a:t>
            </a:r>
            <a:r>
              <a:rPr lang="en-US" sz="1000" dirty="0" smtClean="0">
                <a:latin typeface="Arial" charset="0"/>
                <a:cs typeface="Arial" charset="0"/>
              </a:rPr>
              <a:t>policies</a:t>
            </a:r>
            <a:endParaRPr lang="en-US" sz="1000" dirty="0">
              <a:latin typeface="Arial" charset="0"/>
              <a:cs typeface="Arial" charset="0"/>
            </a:endParaRPr>
          </a:p>
          <a:p>
            <a:pPr>
              <a:tabLst>
                <a:tab pos="515695" algn="l"/>
              </a:tabLst>
            </a:pPr>
            <a:r>
              <a:rPr lang="en-US" sz="1000" dirty="0">
                <a:latin typeface="Arial" charset="0"/>
                <a:cs typeface="Arial" charset="0"/>
              </a:rPr>
              <a:t>Frequency is the number of lost-time claims per $1M pure premium at current wage and voluntary loss cost </a:t>
            </a:r>
            <a:r>
              <a:rPr lang="en-US" sz="1000" dirty="0" smtClean="0">
                <a:latin typeface="Arial" charset="0"/>
                <a:cs typeface="Arial" charset="0"/>
              </a:rPr>
              <a:t>level</a:t>
            </a:r>
          </a:p>
          <a:p>
            <a:pPr>
              <a:tabLst>
                <a:tab pos="515695" algn="l"/>
              </a:tabLst>
            </a:pPr>
            <a:r>
              <a:rPr lang="en-US" sz="1000" dirty="0" smtClean="0"/>
              <a:t>Source: NCCI.</a:t>
            </a:r>
            <a:endParaRPr lang="en-US" sz="1000" dirty="0">
              <a:latin typeface="Arial" charset="0"/>
              <a:cs typeface="Arial" charset="0"/>
            </a:endParaRPr>
          </a:p>
        </p:txBody>
      </p:sp>
      <p:sp>
        <p:nvSpPr>
          <p:cNvPr id="10" name="Text Box 3"/>
          <p:cNvSpPr txBox="1">
            <a:spLocks noChangeArrowheads="1"/>
          </p:cNvSpPr>
          <p:nvPr/>
        </p:nvSpPr>
        <p:spPr bwMode="auto">
          <a:xfrm>
            <a:off x="3998912" y="1595836"/>
            <a:ext cx="3243262" cy="525250"/>
          </a:xfrm>
          <a:prstGeom prst="rect">
            <a:avLst/>
          </a:prstGeom>
          <a:noFill/>
          <a:ln w="0">
            <a:noFill/>
            <a:miter lim="800000"/>
            <a:headEnd/>
            <a:tailEnd/>
          </a:ln>
          <a:effectLst/>
        </p:spPr>
        <p:txBody>
          <a:bodyPr lIns="91397" tIns="45698" rIns="91397" bIns="45698">
            <a:spAutoFit/>
          </a:bodyPr>
          <a:lstStyle/>
          <a:p>
            <a:pPr algn="ctr" eaLnBrk="0" hangingPunct="0"/>
            <a:r>
              <a:rPr lang="en-US" sz="1400" b="1" dirty="0">
                <a:latin typeface="Arial" charset="0"/>
              </a:rPr>
              <a:t>Cumulative Change of –</a:t>
            </a:r>
            <a:r>
              <a:rPr lang="en-US" sz="1400" b="1" dirty="0" smtClean="0">
                <a:latin typeface="Arial" charset="0"/>
              </a:rPr>
              <a:t>55.4%</a:t>
            </a:r>
            <a:endParaRPr lang="en-US" sz="1400" b="1" dirty="0">
              <a:latin typeface="Arial" charset="0"/>
            </a:endParaRPr>
          </a:p>
          <a:p>
            <a:pPr algn="ctr" eaLnBrk="0" hangingPunct="0"/>
            <a:r>
              <a:rPr lang="en-US" sz="1400" b="1" dirty="0">
                <a:latin typeface="Arial" charset="0"/>
              </a:rPr>
              <a:t>(</a:t>
            </a:r>
            <a:r>
              <a:rPr lang="en-US" sz="1400" b="1" dirty="0" smtClean="0">
                <a:latin typeface="Arial" charset="0"/>
              </a:rPr>
              <a:t>1991–2011 </a:t>
            </a:r>
            <a:r>
              <a:rPr lang="en-US" sz="1400" b="1" dirty="0">
                <a:latin typeface="Arial" charset="0"/>
              </a:rPr>
              <a:t>adj.)</a:t>
            </a:r>
            <a:endParaRPr lang="en-US" sz="1400" b="1" dirty="0">
              <a:solidFill>
                <a:schemeClr val="bg2"/>
              </a:solidFill>
              <a:latin typeface="Arial" charset="0"/>
            </a:endParaRPr>
          </a:p>
        </p:txBody>
      </p:sp>
    </p:spTree>
    <p:extLst>
      <p:ext uri="{BB962C8B-B14F-4D97-AF65-F5344CB8AC3E}">
        <p14:creationId xmlns:p14="http://schemas.microsoft.com/office/powerpoint/2010/main" val="2504102789"/>
      </p:ext>
    </p:extLst>
  </p:cSld>
  <p:clrMapOvr>
    <a:masterClrMapping/>
  </p:clrMapOvr>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37089" name="Title 3"/>
          <p:cNvSpPr>
            <a:spLocks noGrp="1"/>
          </p:cNvSpPr>
          <p:nvPr>
            <p:ph type="title"/>
          </p:nvPr>
        </p:nvSpPr>
        <p:spPr>
          <a:xfrm>
            <a:off x="74613" y="73025"/>
            <a:ext cx="9144000" cy="806450"/>
          </a:xfrm>
        </p:spPr>
        <p:txBody>
          <a:bodyPr/>
          <a:lstStyle/>
          <a:p>
            <a:pPr>
              <a:tabLst>
                <a:tab pos="6673850" algn="l"/>
              </a:tabLst>
            </a:pPr>
            <a:r>
              <a:rPr lang="en-US" dirty="0" smtClean="0"/>
              <a:t>Workers Compensation Medical Severity</a:t>
            </a:r>
            <a:br>
              <a:rPr lang="en-US" dirty="0" smtClean="0"/>
            </a:br>
            <a:r>
              <a:rPr lang="en-US" dirty="0" smtClean="0"/>
              <a:t>Moderate Increase in 2013</a:t>
            </a:r>
            <a:endParaRPr lang="en-US" sz="1600" dirty="0" smtClean="0">
              <a:solidFill>
                <a:schemeClr val="tx1"/>
              </a:solidFill>
            </a:endParaRPr>
          </a:p>
        </p:txBody>
      </p:sp>
      <p:sp>
        <p:nvSpPr>
          <p:cNvPr id="3" name="Slide Number Placeholder 2"/>
          <p:cNvSpPr>
            <a:spLocks noGrp="1"/>
          </p:cNvSpPr>
          <p:nvPr>
            <p:ph type="sldNum" sz="quarter" idx="12"/>
          </p:nvPr>
        </p:nvSpPr>
        <p:spPr>
          <a:xfrm>
            <a:off x="4381500" y="6607175"/>
            <a:ext cx="457200" cy="119063"/>
          </a:xfrm>
        </p:spPr>
        <p:txBody>
          <a:bodyPr/>
          <a:lstStyle/>
          <a:p>
            <a:pPr algn="l">
              <a:defRPr/>
            </a:pPr>
            <a:fld id="{4252D41D-0AC1-48AB-9F77-182A8D0EF7F4}" type="slidenum">
              <a:rPr lang="en-US" smtClean="0">
                <a:solidFill>
                  <a:schemeClr val="bg1"/>
                </a:solidFill>
              </a:rPr>
              <a:pPr algn="l">
                <a:defRPr/>
              </a:pPr>
              <a:t>162</a:t>
            </a:fld>
            <a:endParaRPr lang="en-US" dirty="0">
              <a:solidFill>
                <a:schemeClr val="bg1"/>
              </a:solidFill>
            </a:endParaRPr>
          </a:p>
        </p:txBody>
      </p:sp>
      <p:sp>
        <p:nvSpPr>
          <p:cNvPr id="2137091" name="Text Box 4"/>
          <p:cNvSpPr txBox="1">
            <a:spLocks noChangeArrowheads="1"/>
          </p:cNvSpPr>
          <p:nvPr/>
        </p:nvSpPr>
        <p:spPr bwMode="auto">
          <a:xfrm>
            <a:off x="3808413" y="5819775"/>
            <a:ext cx="1536700" cy="277813"/>
          </a:xfrm>
          <a:prstGeom prst="rect">
            <a:avLst/>
          </a:prstGeom>
          <a:noFill/>
          <a:ln w="9525">
            <a:noFill/>
            <a:miter lim="800000"/>
            <a:headEnd/>
            <a:tailEnd/>
          </a:ln>
        </p:spPr>
        <p:txBody>
          <a:bodyPr wrap="none" lIns="91397" tIns="45698" rIns="91397" bIns="45698">
            <a:spAutoFit/>
          </a:bodyPr>
          <a:lstStyle/>
          <a:p>
            <a:pPr eaLnBrk="0" hangingPunct="0">
              <a:lnSpc>
                <a:spcPct val="75000"/>
              </a:lnSpc>
              <a:spcBef>
                <a:spcPct val="25000"/>
              </a:spcBef>
            </a:pPr>
            <a:r>
              <a:rPr lang="en-US" sz="1600" b="1"/>
              <a:t>Accident Year</a:t>
            </a:r>
          </a:p>
        </p:txBody>
      </p:sp>
      <p:sp>
        <p:nvSpPr>
          <p:cNvPr id="2137092" name="Text Box 4"/>
          <p:cNvSpPr txBox="1">
            <a:spLocks noChangeArrowheads="1"/>
          </p:cNvSpPr>
          <p:nvPr/>
        </p:nvSpPr>
        <p:spPr bwMode="auto">
          <a:xfrm>
            <a:off x="787400" y="2162175"/>
            <a:ext cx="4070350" cy="738188"/>
          </a:xfrm>
          <a:prstGeom prst="rect">
            <a:avLst/>
          </a:prstGeom>
          <a:noFill/>
          <a:ln w="0">
            <a:noFill/>
            <a:miter lim="800000"/>
            <a:headEnd/>
            <a:tailEnd/>
          </a:ln>
        </p:spPr>
        <p:txBody>
          <a:bodyPr lIns="91397" tIns="45698" rIns="91397" bIns="45698">
            <a:spAutoFit/>
          </a:bodyPr>
          <a:lstStyle/>
          <a:p>
            <a:pPr eaLnBrk="0" hangingPunct="0">
              <a:tabLst>
                <a:tab pos="2459038" algn="l"/>
              </a:tabLst>
            </a:pPr>
            <a:r>
              <a:rPr lang="en-US" sz="1400"/>
              <a:t>Annual Change 1991–1993:	</a:t>
            </a:r>
            <a:r>
              <a:rPr lang="en-US" sz="1400" b="1"/>
              <a:t>+1.9%</a:t>
            </a:r>
          </a:p>
          <a:p>
            <a:pPr eaLnBrk="0" hangingPunct="0">
              <a:tabLst>
                <a:tab pos="2459038" algn="l"/>
              </a:tabLst>
            </a:pPr>
            <a:r>
              <a:rPr lang="en-US" sz="1400"/>
              <a:t>Annual Change 1994–2001:	</a:t>
            </a:r>
            <a:r>
              <a:rPr lang="en-US" sz="1400" b="1"/>
              <a:t>+8.9%</a:t>
            </a:r>
          </a:p>
          <a:p>
            <a:pPr eaLnBrk="0" hangingPunct="0">
              <a:tabLst>
                <a:tab pos="2459038" algn="l"/>
              </a:tabLst>
            </a:pPr>
            <a:r>
              <a:rPr lang="en-US" sz="1400"/>
              <a:t>Annual Change 2002–2010:	</a:t>
            </a:r>
            <a:r>
              <a:rPr lang="en-US" sz="1400" b="1"/>
              <a:t>+6.0%</a:t>
            </a:r>
          </a:p>
        </p:txBody>
      </p:sp>
      <p:sp>
        <p:nvSpPr>
          <p:cNvPr id="2137093" name="Text Box 5"/>
          <p:cNvSpPr txBox="1">
            <a:spLocks noChangeArrowheads="1"/>
          </p:cNvSpPr>
          <p:nvPr/>
        </p:nvSpPr>
        <p:spPr bwMode="auto">
          <a:xfrm>
            <a:off x="2366963" y="1146175"/>
            <a:ext cx="4841875" cy="369888"/>
          </a:xfrm>
          <a:prstGeom prst="rect">
            <a:avLst/>
          </a:prstGeom>
          <a:noFill/>
          <a:ln w="9525">
            <a:noFill/>
            <a:miter lim="800000"/>
            <a:headEnd/>
            <a:tailEnd/>
          </a:ln>
        </p:spPr>
        <p:txBody>
          <a:bodyPr>
            <a:spAutoFit/>
          </a:bodyPr>
          <a:lstStyle/>
          <a:p>
            <a:pPr algn="ctr"/>
            <a:r>
              <a:rPr lang="en-US" b="1"/>
              <a:t>Average Medical Cost per Lost-Time Claim</a:t>
            </a:r>
          </a:p>
        </p:txBody>
      </p:sp>
      <p:sp>
        <p:nvSpPr>
          <p:cNvPr id="2137094" name="Text Box 5"/>
          <p:cNvSpPr txBox="1">
            <a:spLocks noChangeArrowheads="1"/>
          </p:cNvSpPr>
          <p:nvPr/>
        </p:nvSpPr>
        <p:spPr bwMode="auto">
          <a:xfrm>
            <a:off x="190500" y="1087591"/>
            <a:ext cx="1785938" cy="523875"/>
          </a:xfrm>
          <a:prstGeom prst="rect">
            <a:avLst/>
          </a:prstGeom>
          <a:noFill/>
          <a:ln w="9525">
            <a:noFill/>
            <a:miter lim="800000"/>
            <a:headEnd/>
            <a:tailEnd/>
          </a:ln>
        </p:spPr>
        <p:txBody>
          <a:bodyPr wrap="none">
            <a:spAutoFit/>
          </a:bodyPr>
          <a:lstStyle/>
          <a:p>
            <a:pPr algn="ctr"/>
            <a:r>
              <a:rPr lang="en-US" sz="1400" b="1" dirty="0">
                <a:solidFill>
                  <a:schemeClr val="accent1"/>
                </a:solidFill>
              </a:rPr>
              <a:t>Medical</a:t>
            </a:r>
          </a:p>
          <a:p>
            <a:pPr algn="ctr"/>
            <a:r>
              <a:rPr lang="en-US" sz="1400" b="1" dirty="0">
                <a:solidFill>
                  <a:schemeClr val="accent1"/>
                </a:solidFill>
              </a:rPr>
              <a:t>Claim Cost ($000s)</a:t>
            </a:r>
          </a:p>
        </p:txBody>
      </p:sp>
      <p:graphicFrame>
        <p:nvGraphicFramePr>
          <p:cNvPr id="2137095" name="Content Placeholder 4"/>
          <p:cNvGraphicFramePr>
            <a:graphicFrameLocks/>
          </p:cNvGraphicFramePr>
          <p:nvPr>
            <p:extLst/>
          </p:nvPr>
        </p:nvGraphicFramePr>
        <p:xfrm>
          <a:off x="64831" y="1541616"/>
          <a:ext cx="8907463" cy="4687888"/>
        </p:xfrm>
        <a:graphic>
          <a:graphicData uri="http://schemas.openxmlformats.org/presentationml/2006/ole">
            <mc:AlternateContent xmlns:mc="http://schemas.openxmlformats.org/markup-compatibility/2006">
              <mc:Choice xmlns:v="urn:schemas-microsoft-com:vml" Requires="v">
                <p:oleObj spid="_x0000_s27954436" name="Worksheet" r:id="rId5" imgW="8772538" imgH="4867172" progId="Excel.Sheet.8">
                  <p:embed/>
                </p:oleObj>
              </mc:Choice>
              <mc:Fallback>
                <p:oleObj name="Worksheet" r:id="rId5" imgW="8772538" imgH="4867172" progId="Excel.Sheet.8">
                  <p:embed/>
                  <p:pic>
                    <p:nvPicPr>
                      <p:cNvPr id="0" name=""/>
                      <p:cNvPicPr>
                        <a:picLocks noChangeArrowheads="1"/>
                      </p:cNvPicPr>
                      <p:nvPr/>
                    </p:nvPicPr>
                    <p:blipFill>
                      <a:blip r:embed="rId6"/>
                      <a:srcRect/>
                      <a:stretch>
                        <a:fillRect/>
                      </a:stretch>
                    </p:blipFill>
                    <p:spPr bwMode="auto">
                      <a:xfrm>
                        <a:off x="64831" y="1541616"/>
                        <a:ext cx="8907463" cy="46878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137096" name="Text Box 6"/>
          <p:cNvSpPr txBox="1">
            <a:spLocks noChangeArrowheads="1"/>
          </p:cNvSpPr>
          <p:nvPr/>
        </p:nvSpPr>
        <p:spPr bwMode="auto">
          <a:xfrm>
            <a:off x="90487" y="6219825"/>
            <a:ext cx="8384919" cy="553998"/>
          </a:xfrm>
          <a:prstGeom prst="rect">
            <a:avLst/>
          </a:prstGeom>
          <a:noFill/>
          <a:ln w="0">
            <a:noFill/>
            <a:miter lim="800000"/>
            <a:headEnd/>
            <a:tailEnd/>
          </a:ln>
        </p:spPr>
        <p:txBody>
          <a:bodyPr wrap="square">
            <a:spAutoFit/>
          </a:bodyPr>
          <a:lstStyle/>
          <a:p>
            <a:r>
              <a:rPr lang="en-US" sz="1000" dirty="0" smtClean="0"/>
              <a:t>2013p</a:t>
            </a:r>
            <a:r>
              <a:rPr lang="en-US" sz="1000" dirty="0"/>
              <a:t>: Preliminary based on data valued as of </a:t>
            </a:r>
            <a:r>
              <a:rPr lang="en-US" sz="1000" dirty="0" smtClean="0"/>
              <a:t>12/31/2013.</a:t>
            </a:r>
            <a:endParaRPr lang="en-US" sz="1000" dirty="0"/>
          </a:p>
          <a:p>
            <a:r>
              <a:rPr lang="en-US" sz="1000" dirty="0" smtClean="0"/>
              <a:t>1991-2012: </a:t>
            </a:r>
            <a:r>
              <a:rPr lang="en-US" sz="1000" dirty="0"/>
              <a:t>Based on data through </a:t>
            </a:r>
            <a:r>
              <a:rPr lang="en-US" sz="1000" dirty="0" smtClean="0"/>
              <a:t>12/31/2012, </a:t>
            </a:r>
            <a:r>
              <a:rPr lang="en-US" sz="1000" dirty="0"/>
              <a:t>developed to ultimate</a:t>
            </a:r>
          </a:p>
          <a:p>
            <a:r>
              <a:rPr lang="en-US" sz="1000" dirty="0"/>
              <a:t>Based on the states where NCCI provides ratemaking </a:t>
            </a:r>
            <a:r>
              <a:rPr lang="en-US" sz="1000" dirty="0" smtClean="0"/>
              <a:t>services including state funds, excluding WV; </a:t>
            </a:r>
            <a:r>
              <a:rPr lang="en-US" sz="1000" dirty="0"/>
              <a:t>Excludes high deductible </a:t>
            </a:r>
            <a:r>
              <a:rPr lang="en-US" sz="1000" dirty="0" smtClean="0"/>
              <a:t>policies.</a:t>
            </a:r>
            <a:endParaRPr lang="en-US" sz="1000" dirty="0"/>
          </a:p>
        </p:txBody>
      </p:sp>
      <p:sp>
        <p:nvSpPr>
          <p:cNvPr id="2137097" name="Text Box 8"/>
          <p:cNvSpPr txBox="1">
            <a:spLocks noChangeArrowheads="1"/>
          </p:cNvSpPr>
          <p:nvPr/>
        </p:nvSpPr>
        <p:spPr bwMode="auto">
          <a:xfrm>
            <a:off x="616155" y="3174847"/>
            <a:ext cx="3624263" cy="701675"/>
          </a:xfrm>
          <a:prstGeom prst="rect">
            <a:avLst/>
          </a:prstGeom>
          <a:solidFill>
            <a:schemeClr val="bg1"/>
          </a:solidFill>
          <a:ln w="0">
            <a:solidFill>
              <a:srgbClr val="FF3300"/>
            </a:solidFill>
            <a:miter lim="800000"/>
            <a:headEnd/>
            <a:tailEnd/>
          </a:ln>
        </p:spPr>
        <p:txBody>
          <a:bodyPr>
            <a:spAutoFit/>
          </a:bodyPr>
          <a:lstStyle/>
          <a:p>
            <a:pPr algn="ctr"/>
            <a:r>
              <a:rPr lang="en-US" sz="2000" b="1" dirty="0">
                <a:solidFill>
                  <a:srgbClr val="3333FF"/>
                </a:solidFill>
              </a:rPr>
              <a:t>Cumulative Change = </a:t>
            </a:r>
            <a:r>
              <a:rPr lang="en-US" sz="2000" b="1" dirty="0" smtClean="0">
                <a:solidFill>
                  <a:srgbClr val="3333FF"/>
                </a:solidFill>
              </a:rPr>
              <a:t>256%</a:t>
            </a:r>
            <a:endParaRPr lang="en-US" sz="2000" b="1" dirty="0">
              <a:solidFill>
                <a:srgbClr val="3333FF"/>
              </a:solidFill>
            </a:endParaRPr>
          </a:p>
          <a:p>
            <a:pPr algn="ctr"/>
            <a:r>
              <a:rPr lang="en-US" sz="2000" b="1" dirty="0">
                <a:solidFill>
                  <a:srgbClr val="3333FF"/>
                </a:solidFill>
              </a:rPr>
              <a:t>(</a:t>
            </a:r>
            <a:r>
              <a:rPr lang="en-US" sz="2000" b="1" dirty="0" smtClean="0">
                <a:solidFill>
                  <a:srgbClr val="3333FF"/>
                </a:solidFill>
              </a:rPr>
              <a:t>1991-2013p</a:t>
            </a:r>
            <a:r>
              <a:rPr lang="en-US" sz="2000" b="1" dirty="0">
                <a:solidFill>
                  <a:srgbClr val="3333FF"/>
                </a:solidFill>
              </a:rPr>
              <a:t>)</a:t>
            </a:r>
          </a:p>
        </p:txBody>
      </p:sp>
      <p:sp>
        <p:nvSpPr>
          <p:cNvPr id="11" name="Text Box 4"/>
          <p:cNvSpPr txBox="1">
            <a:spLocks noChangeArrowheads="1"/>
          </p:cNvSpPr>
          <p:nvPr/>
        </p:nvSpPr>
        <p:spPr bwMode="auto">
          <a:xfrm>
            <a:off x="684162" y="2206420"/>
            <a:ext cx="4070350" cy="738188"/>
          </a:xfrm>
          <a:prstGeom prst="rect">
            <a:avLst/>
          </a:prstGeom>
          <a:noFill/>
          <a:ln w="0">
            <a:noFill/>
            <a:miter lim="800000"/>
            <a:headEnd/>
            <a:tailEnd/>
          </a:ln>
        </p:spPr>
        <p:txBody>
          <a:bodyPr lIns="91397" tIns="45698" rIns="91397" bIns="45698">
            <a:spAutoFit/>
          </a:bodyPr>
          <a:lstStyle/>
          <a:p>
            <a:pPr eaLnBrk="0" hangingPunct="0">
              <a:tabLst>
                <a:tab pos="2459038" algn="l"/>
              </a:tabLst>
            </a:pPr>
            <a:r>
              <a:rPr lang="en-US" sz="1400" dirty="0"/>
              <a:t>Annual Change 1991–1993:	</a:t>
            </a:r>
            <a:r>
              <a:rPr lang="en-US" sz="1400" b="1" dirty="0"/>
              <a:t>+1.9%</a:t>
            </a:r>
          </a:p>
          <a:p>
            <a:pPr eaLnBrk="0" hangingPunct="0">
              <a:tabLst>
                <a:tab pos="2459038" algn="l"/>
              </a:tabLst>
            </a:pPr>
            <a:r>
              <a:rPr lang="en-US" sz="1400" dirty="0"/>
              <a:t>Annual Change 1994–2001:	</a:t>
            </a:r>
            <a:r>
              <a:rPr lang="en-US" sz="1400" b="1" dirty="0"/>
              <a:t>+8.9%</a:t>
            </a:r>
          </a:p>
          <a:p>
            <a:pPr eaLnBrk="0" hangingPunct="0">
              <a:tabLst>
                <a:tab pos="2459038" algn="l"/>
              </a:tabLst>
            </a:pPr>
            <a:r>
              <a:rPr lang="en-US" sz="1400" dirty="0"/>
              <a:t>Annual Change </a:t>
            </a:r>
            <a:r>
              <a:rPr lang="en-US" sz="1400" dirty="0" smtClean="0"/>
              <a:t>2002–2013:</a:t>
            </a:r>
            <a:r>
              <a:rPr lang="en-US" sz="1400" dirty="0"/>
              <a:t>	</a:t>
            </a:r>
            <a:r>
              <a:rPr lang="en-US" sz="1400" b="1" dirty="0" smtClean="0"/>
              <a:t>+5.2%</a:t>
            </a:r>
            <a:endParaRPr lang="en-US" sz="1400" b="1" dirty="0"/>
          </a:p>
        </p:txBody>
      </p:sp>
      <p:sp>
        <p:nvSpPr>
          <p:cNvPr id="12" name="Text Box 7"/>
          <p:cNvSpPr txBox="1">
            <a:spLocks noChangeArrowheads="1"/>
          </p:cNvSpPr>
          <p:nvPr/>
        </p:nvSpPr>
        <p:spPr bwMode="auto">
          <a:xfrm>
            <a:off x="3749420" y="6129491"/>
            <a:ext cx="1538287" cy="276225"/>
          </a:xfrm>
          <a:prstGeom prst="rect">
            <a:avLst/>
          </a:prstGeom>
          <a:noFill/>
          <a:ln w="9525">
            <a:noFill/>
            <a:miter lim="800000"/>
            <a:headEnd/>
            <a:tailEnd/>
          </a:ln>
        </p:spPr>
        <p:txBody>
          <a:bodyPr wrap="none">
            <a:spAutoFit/>
          </a:bodyPr>
          <a:lstStyle/>
          <a:p>
            <a:pPr>
              <a:lnSpc>
                <a:spcPct val="75000"/>
              </a:lnSpc>
              <a:spcBef>
                <a:spcPct val="25000"/>
              </a:spcBef>
            </a:pPr>
            <a:r>
              <a:rPr lang="en-US" sz="1600" b="1" dirty="0"/>
              <a:t>Accident Year</a:t>
            </a:r>
          </a:p>
        </p:txBody>
      </p:sp>
    </p:spTree>
    <p:extLst>
      <p:ext uri="{BB962C8B-B14F-4D97-AF65-F5344CB8AC3E}">
        <p14:creationId xmlns:p14="http://schemas.microsoft.com/office/powerpoint/2010/main" val="94914290"/>
      </p:ext>
    </p:extLst>
  </p:cSld>
  <p:clrMapOvr>
    <a:masterClrMapping/>
  </p:clrMapOvr>
  <p:transition/>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graphicFrame>
        <p:nvGraphicFramePr>
          <p:cNvPr id="53250" name="Object 2"/>
          <p:cNvGraphicFramePr>
            <a:graphicFrameLocks noChangeAspect="1"/>
          </p:cNvGraphicFramePr>
          <p:nvPr>
            <p:extLst/>
          </p:nvPr>
        </p:nvGraphicFramePr>
        <p:xfrm>
          <a:off x="0" y="1162050"/>
          <a:ext cx="8977313" cy="5695950"/>
        </p:xfrm>
        <a:graphic>
          <a:graphicData uri="http://schemas.openxmlformats.org/presentationml/2006/ole">
            <mc:AlternateContent xmlns:mc="http://schemas.openxmlformats.org/markup-compatibility/2006">
              <mc:Choice xmlns:v="urn:schemas-microsoft-com:vml" Requires="v">
                <p:oleObj spid="_x0000_s28004529" name="Chart" r:id="rId3" imgW="8658208" imgH="5505515" progId="MSGraph.Chart.8">
                  <p:embed followColorScheme="full"/>
                </p:oleObj>
              </mc:Choice>
              <mc:Fallback>
                <p:oleObj name="Chart" r:id="rId3" imgW="8658208" imgH="5505515" progId="MSGraph.Chart.8">
                  <p:embed followColorScheme="full"/>
                  <p:pic>
                    <p:nvPicPr>
                      <p:cNvPr id="0" name=""/>
                      <p:cNvPicPr>
                        <a:picLocks noChangeAspect="1" noChangeArrowheads="1"/>
                      </p:cNvPicPr>
                      <p:nvPr/>
                    </p:nvPicPr>
                    <p:blipFill>
                      <a:blip r:embed="rId4"/>
                      <a:srcRect/>
                      <a:stretch>
                        <a:fillRect/>
                      </a:stretch>
                    </p:blipFill>
                    <p:spPr bwMode="auto">
                      <a:xfrm>
                        <a:off x="0" y="1162050"/>
                        <a:ext cx="8977313" cy="56959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3251" name="Rectangle 3"/>
          <p:cNvSpPr>
            <a:spLocks noGrp="1" noChangeArrowheads="1"/>
          </p:cNvSpPr>
          <p:nvPr>
            <p:ph type="title" idx="4294967295"/>
          </p:nvPr>
        </p:nvSpPr>
        <p:spPr>
          <a:xfrm>
            <a:off x="109950" y="0"/>
            <a:ext cx="7608887" cy="965200"/>
          </a:xfrm>
        </p:spPr>
        <p:txBody>
          <a:bodyPr lIns="92075" tIns="46038" rIns="92075" bIns="46038" anchor="b"/>
          <a:lstStyle/>
          <a:p>
            <a:pPr>
              <a:lnSpc>
                <a:spcPct val="85000"/>
              </a:lnSpc>
            </a:pPr>
            <a:r>
              <a:rPr lang="en-US" dirty="0" smtClean="0"/>
              <a:t>WC Medical Severity Generally Outpaces the Medical CPI Rate</a:t>
            </a:r>
            <a:endParaRPr lang="en-US" sz="2100" dirty="0" smtClean="0"/>
          </a:p>
        </p:txBody>
      </p:sp>
      <p:sp>
        <p:nvSpPr>
          <p:cNvPr id="53252" name="Rectangle 4"/>
          <p:cNvSpPr>
            <a:spLocks noChangeArrowheads="1"/>
          </p:cNvSpPr>
          <p:nvPr/>
        </p:nvSpPr>
        <p:spPr bwMode="auto">
          <a:xfrm>
            <a:off x="0" y="6553200"/>
            <a:ext cx="6881813" cy="261938"/>
          </a:xfrm>
          <a:prstGeom prst="rect">
            <a:avLst/>
          </a:prstGeom>
          <a:noFill/>
          <a:ln w="9525">
            <a:noFill/>
            <a:miter lim="800000"/>
            <a:headEnd/>
            <a:tailEnd/>
          </a:ln>
        </p:spPr>
        <p:txBody>
          <a:bodyPr wrap="none" lIns="92075" tIns="46038" rIns="92075" bIns="46038">
            <a:spAutoFit/>
          </a:bodyPr>
          <a:lstStyle/>
          <a:p>
            <a:pPr eaLnBrk="0" hangingPunct="0"/>
            <a:r>
              <a:rPr lang="en-US" sz="1100"/>
              <a:t>Sources:  Med CPI from US Bureau of Labor Statistics, WC med severity from NCCI based on NCCI states.</a:t>
            </a:r>
          </a:p>
        </p:txBody>
      </p:sp>
      <p:sp>
        <p:nvSpPr>
          <p:cNvPr id="6487045" name="Text Box 5"/>
          <p:cNvSpPr txBox="1">
            <a:spLocks noChangeArrowheads="1"/>
          </p:cNvSpPr>
          <p:nvPr/>
        </p:nvSpPr>
        <p:spPr bwMode="auto">
          <a:xfrm rot="10800000">
            <a:off x="8353425" y="1905000"/>
            <a:ext cx="428625" cy="1066800"/>
          </a:xfrm>
          <a:prstGeom prst="rect">
            <a:avLst/>
          </a:prstGeom>
          <a:noFill/>
          <a:ln w="9525">
            <a:noFill/>
            <a:miter lim="800000"/>
            <a:headEnd/>
            <a:tailEnd/>
          </a:ln>
        </p:spPr>
        <p:txBody>
          <a:bodyPr rot="10800000" vert="eaVert" lIns="92075" tIns="46038" rIns="92075" bIns="46038">
            <a:spAutoFit/>
          </a:bodyPr>
          <a:lstStyle/>
          <a:p>
            <a:pPr algn="ctr" eaLnBrk="0" hangingPunct="0">
              <a:spcBef>
                <a:spcPct val="50000"/>
              </a:spcBef>
              <a:buClr>
                <a:srgbClr val="FF3300"/>
              </a:buClr>
              <a:buFont typeface="Wingdings" pitchFamily="2" charset="2"/>
              <a:buNone/>
            </a:pPr>
            <a:endParaRPr lang="en-US" sz="1600" b="1">
              <a:latin typeface="Times New Roman" pitchFamily="18" charset="0"/>
            </a:endParaRPr>
          </a:p>
        </p:txBody>
      </p:sp>
      <p:sp>
        <p:nvSpPr>
          <p:cNvPr id="7" name="AutoShape 7"/>
          <p:cNvSpPr>
            <a:spLocks noChangeArrowheads="1"/>
          </p:cNvSpPr>
          <p:nvPr/>
        </p:nvSpPr>
        <p:spPr bwMode="blackWhite">
          <a:xfrm>
            <a:off x="4454013" y="1669948"/>
            <a:ext cx="4301204" cy="1235484"/>
          </a:xfrm>
          <a:prstGeom prst="wedgeRectCallout">
            <a:avLst>
              <a:gd name="adj1" fmla="val 42756"/>
              <a:gd name="adj2" fmla="val 17129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a:solidFill>
                  <a:schemeClr val="bg1"/>
                </a:solidFill>
              </a:rPr>
              <a:t>Average annual increase in WC medical severity form 1995 through </a:t>
            </a:r>
            <a:r>
              <a:rPr lang="en-US" sz="1600" b="1" dirty="0" smtClean="0">
                <a:solidFill>
                  <a:schemeClr val="bg1"/>
                </a:solidFill>
              </a:rPr>
              <a:t>2011 </a:t>
            </a:r>
            <a:r>
              <a:rPr lang="en-US" sz="1600" b="1" dirty="0">
                <a:solidFill>
                  <a:schemeClr val="bg1"/>
                </a:solidFill>
              </a:rPr>
              <a:t>was </a:t>
            </a:r>
            <a:r>
              <a:rPr lang="en-US" sz="1600" b="1" dirty="0" smtClean="0">
                <a:solidFill>
                  <a:schemeClr val="bg1"/>
                </a:solidFill>
              </a:rPr>
              <a:t>well above </a:t>
            </a:r>
            <a:r>
              <a:rPr lang="en-US" sz="1600" b="1" dirty="0">
                <a:solidFill>
                  <a:schemeClr val="bg1"/>
                </a:solidFill>
              </a:rPr>
              <a:t>the medical CPI </a:t>
            </a:r>
            <a:r>
              <a:rPr lang="en-US" sz="1600" b="1" dirty="0" smtClean="0">
                <a:solidFill>
                  <a:schemeClr val="bg1"/>
                </a:solidFill>
              </a:rPr>
              <a:t>(6.8% </a:t>
            </a:r>
            <a:r>
              <a:rPr lang="en-US" sz="1600" b="1" dirty="0">
                <a:solidFill>
                  <a:schemeClr val="bg1"/>
                </a:solidFill>
              </a:rPr>
              <a:t>vs. </a:t>
            </a:r>
            <a:r>
              <a:rPr lang="en-US" sz="1600" b="1" dirty="0" smtClean="0">
                <a:solidFill>
                  <a:schemeClr val="bg1"/>
                </a:solidFill>
              </a:rPr>
              <a:t>3.8%), but the gap is narrowing. </a:t>
            </a:r>
            <a:endParaRPr lang="en-US" sz="1600" b="1" dirty="0">
              <a:solidFill>
                <a:schemeClr val="bg1"/>
              </a:solidFill>
            </a:endParaRPr>
          </a:p>
        </p:txBody>
      </p:sp>
    </p:spTree>
    <p:extLst>
      <p:ext uri="{BB962C8B-B14F-4D97-AF65-F5344CB8AC3E}">
        <p14:creationId xmlns:p14="http://schemas.microsoft.com/office/powerpoint/2010/main" val="589495758"/>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nodePh="1">
                                  <p:stCondLst>
                                    <p:cond delay="0"/>
                                  </p:stCondLst>
                                  <p:endCondLst>
                                    <p:cond evt="begin" delay="0">
                                      <p:tn val="5"/>
                                    </p:cond>
                                  </p:endCondLst>
                                  <p:childTnLst>
                                    <p:set>
                                      <p:cBhvr>
                                        <p:cTn id="6" dur="1" fill="hold">
                                          <p:stCondLst>
                                            <p:cond delay="0"/>
                                          </p:stCondLst>
                                        </p:cTn>
                                        <p:tgtEl>
                                          <p:spTgt spid="6487045"/>
                                        </p:tgtEl>
                                        <p:attrNameLst>
                                          <p:attrName>style.visibility</p:attrName>
                                        </p:attrNameLst>
                                      </p:cBhvr>
                                      <p:to>
                                        <p:strVal val="visible"/>
                                      </p:to>
                                    </p:set>
                                    <p:anim calcmode="lin" valueType="num">
                                      <p:cBhvr additive="base">
                                        <p:cTn id="7" dur="500" fill="hold"/>
                                        <p:tgtEl>
                                          <p:spTgt spid="6487045"/>
                                        </p:tgtEl>
                                        <p:attrNameLst>
                                          <p:attrName>ppt_x</p:attrName>
                                        </p:attrNameLst>
                                      </p:cBhvr>
                                      <p:tavLst>
                                        <p:tav tm="0">
                                          <p:val>
                                            <p:strVal val="0-#ppt_w/2"/>
                                          </p:val>
                                        </p:tav>
                                        <p:tav tm="100000">
                                          <p:val>
                                            <p:strVal val="#ppt_x"/>
                                          </p:val>
                                        </p:tav>
                                      </p:tavLst>
                                    </p:anim>
                                    <p:anim calcmode="lin" valueType="num">
                                      <p:cBhvr additive="base">
                                        <p:cTn id="8" dur="500" fill="hold"/>
                                        <p:tgtEl>
                                          <p:spTgt spid="648704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4" fill="hold" grpId="0" nodeType="afterEffect">
                                  <p:stCondLst>
                                    <p:cond delay="70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87045" grpId="0" autoUpdateAnimBg="0"/>
      <p:bldP spid="7" grpId="0" animBg="1"/>
    </p:bldLst>
  </p:timing>
</p:sld>
</file>

<file path=ppt/slides/slide164.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graphicFrame>
        <p:nvGraphicFramePr>
          <p:cNvPr id="53250" name="Object 2"/>
          <p:cNvGraphicFramePr>
            <a:graphicFrameLocks noChangeAspect="1"/>
          </p:cNvGraphicFramePr>
          <p:nvPr>
            <p:extLst/>
          </p:nvPr>
        </p:nvGraphicFramePr>
        <p:xfrm>
          <a:off x="-34644" y="1162050"/>
          <a:ext cx="8977313" cy="5695950"/>
        </p:xfrm>
        <a:graphic>
          <a:graphicData uri="http://schemas.openxmlformats.org/presentationml/2006/ole">
            <mc:AlternateContent xmlns:mc="http://schemas.openxmlformats.org/markup-compatibility/2006">
              <mc:Choice xmlns:v="urn:schemas-microsoft-com:vml" Requires="v">
                <p:oleObj spid="_x0000_s28005553" name="Chart" r:id="rId3" imgW="8658208" imgH="5524428" progId="MSGraph.Chart.8">
                  <p:embed followColorScheme="full"/>
                </p:oleObj>
              </mc:Choice>
              <mc:Fallback>
                <p:oleObj name="Chart" r:id="rId3" imgW="8658208" imgH="5524428" progId="MSGraph.Chart.8">
                  <p:embed followColorScheme="full"/>
                  <p:pic>
                    <p:nvPicPr>
                      <p:cNvPr id="0" name=""/>
                      <p:cNvPicPr>
                        <a:picLocks noChangeAspect="1" noChangeArrowheads="1"/>
                      </p:cNvPicPr>
                      <p:nvPr/>
                    </p:nvPicPr>
                    <p:blipFill>
                      <a:blip r:embed="rId4"/>
                      <a:srcRect/>
                      <a:stretch>
                        <a:fillRect/>
                      </a:stretch>
                    </p:blipFill>
                    <p:spPr bwMode="auto">
                      <a:xfrm>
                        <a:off x="-34644" y="1162050"/>
                        <a:ext cx="8977313" cy="56959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3251" name="Rectangle 3"/>
          <p:cNvSpPr>
            <a:spLocks noGrp="1" noChangeArrowheads="1"/>
          </p:cNvSpPr>
          <p:nvPr>
            <p:ph type="title" idx="4294967295"/>
          </p:nvPr>
        </p:nvSpPr>
        <p:spPr>
          <a:xfrm>
            <a:off x="109950" y="0"/>
            <a:ext cx="7608887" cy="965200"/>
          </a:xfrm>
        </p:spPr>
        <p:txBody>
          <a:bodyPr lIns="92075" tIns="46038" rIns="92075" bIns="46038" anchor="b"/>
          <a:lstStyle/>
          <a:p>
            <a:pPr>
              <a:lnSpc>
                <a:spcPct val="85000"/>
              </a:lnSpc>
            </a:pPr>
            <a:r>
              <a:rPr lang="en-US" dirty="0" smtClean="0"/>
              <a:t>Medical Cost Inflation vs. Overall CPI, 1995 – 2014*</a:t>
            </a:r>
            <a:endParaRPr lang="en-US" sz="2100" dirty="0" smtClean="0"/>
          </a:p>
        </p:txBody>
      </p:sp>
      <p:sp>
        <p:nvSpPr>
          <p:cNvPr id="53252" name="Rectangle 4"/>
          <p:cNvSpPr>
            <a:spLocks noChangeArrowheads="1"/>
          </p:cNvSpPr>
          <p:nvPr/>
        </p:nvSpPr>
        <p:spPr bwMode="auto">
          <a:xfrm>
            <a:off x="0" y="6338886"/>
            <a:ext cx="6881692" cy="431529"/>
          </a:xfrm>
          <a:prstGeom prst="rect">
            <a:avLst/>
          </a:prstGeom>
          <a:noFill/>
          <a:ln w="9525">
            <a:noFill/>
            <a:miter lim="800000"/>
            <a:headEnd/>
            <a:tailEnd/>
          </a:ln>
        </p:spPr>
        <p:txBody>
          <a:bodyPr wrap="none" lIns="92075" tIns="46038" rIns="92075" bIns="46038">
            <a:spAutoFit/>
          </a:bodyPr>
          <a:lstStyle/>
          <a:p>
            <a:pPr eaLnBrk="0" hangingPunct="0"/>
            <a:r>
              <a:rPr lang="en-US" sz="1100" dirty="0" smtClean="0"/>
              <a:t>*July 2014 compared to July 2013.</a:t>
            </a:r>
          </a:p>
          <a:p>
            <a:pPr eaLnBrk="0" hangingPunct="0"/>
            <a:r>
              <a:rPr lang="en-US" sz="1100" dirty="0" smtClean="0"/>
              <a:t>Sources</a:t>
            </a:r>
            <a:r>
              <a:rPr lang="en-US" sz="1100" dirty="0"/>
              <a:t>:  Med CPI from US Bureau of Labor Statistics, WC med severity from NCCI based on NCCI states.</a:t>
            </a:r>
          </a:p>
        </p:txBody>
      </p:sp>
      <p:sp>
        <p:nvSpPr>
          <p:cNvPr id="6487045" name="Text Box 5"/>
          <p:cNvSpPr txBox="1">
            <a:spLocks noChangeArrowheads="1"/>
          </p:cNvSpPr>
          <p:nvPr/>
        </p:nvSpPr>
        <p:spPr bwMode="auto">
          <a:xfrm rot="10800000">
            <a:off x="8353425" y="1905000"/>
            <a:ext cx="428625" cy="1066800"/>
          </a:xfrm>
          <a:prstGeom prst="rect">
            <a:avLst/>
          </a:prstGeom>
          <a:noFill/>
          <a:ln w="9525">
            <a:noFill/>
            <a:miter lim="800000"/>
            <a:headEnd/>
            <a:tailEnd/>
          </a:ln>
        </p:spPr>
        <p:txBody>
          <a:bodyPr rot="10800000" vert="eaVert" lIns="92075" tIns="46038" rIns="92075" bIns="46038">
            <a:spAutoFit/>
          </a:bodyPr>
          <a:lstStyle/>
          <a:p>
            <a:pPr algn="ctr" eaLnBrk="0" hangingPunct="0">
              <a:spcBef>
                <a:spcPct val="50000"/>
              </a:spcBef>
              <a:buClr>
                <a:srgbClr val="FF3300"/>
              </a:buClr>
              <a:buFont typeface="Wingdings" pitchFamily="2" charset="2"/>
              <a:buNone/>
            </a:pPr>
            <a:endParaRPr lang="en-US" sz="1600" b="1">
              <a:latin typeface="Times New Roman" pitchFamily="18" charset="0"/>
            </a:endParaRPr>
          </a:p>
        </p:txBody>
      </p:sp>
      <p:sp>
        <p:nvSpPr>
          <p:cNvPr id="8" name="Text Box 17"/>
          <p:cNvSpPr txBox="1">
            <a:spLocks noChangeArrowheads="1"/>
          </p:cNvSpPr>
          <p:nvPr/>
        </p:nvSpPr>
        <p:spPr bwMode="auto">
          <a:xfrm>
            <a:off x="1598612" y="4192207"/>
            <a:ext cx="4229029" cy="1200329"/>
          </a:xfrm>
          <a:prstGeom prst="rect">
            <a:avLst/>
          </a:prstGeom>
          <a:solidFill>
            <a:srgbClr val="28688C"/>
          </a:solidFill>
          <a:ln w="9525" algn="ctr">
            <a:noFill/>
            <a:miter lim="800000"/>
            <a:headEnd/>
            <a:tailEnd/>
          </a:ln>
        </p:spPr>
        <p:txBody>
          <a:bodyPr wrap="square">
            <a:spAutoFit/>
          </a:bodyPr>
          <a:lstStyle/>
          <a:p>
            <a:pPr algn="ctr" fontAlgn="base">
              <a:spcBef>
                <a:spcPct val="0"/>
              </a:spcBef>
              <a:spcAft>
                <a:spcPct val="0"/>
              </a:spcAft>
            </a:pPr>
            <a:r>
              <a:rPr lang="en-US" b="1" dirty="0" smtClean="0">
                <a:solidFill>
                  <a:srgbClr val="FFFFFF"/>
                </a:solidFill>
              </a:rPr>
              <a:t>Average Annual Growth Average</a:t>
            </a:r>
            <a:r>
              <a:rPr lang="en-US" b="1" u="sng" dirty="0" smtClean="0">
                <a:solidFill>
                  <a:srgbClr val="FFFFFF"/>
                </a:solidFill>
              </a:rPr>
              <a:t> 1995 – 2013</a:t>
            </a:r>
          </a:p>
          <a:p>
            <a:pPr algn="ctr" fontAlgn="base">
              <a:spcBef>
                <a:spcPct val="0"/>
              </a:spcBef>
              <a:spcAft>
                <a:spcPct val="0"/>
              </a:spcAft>
            </a:pPr>
            <a:r>
              <a:rPr lang="en-US" b="1" dirty="0" smtClean="0">
                <a:solidFill>
                  <a:srgbClr val="FFFFFF"/>
                </a:solidFill>
                <a:latin typeface="Arial" charset="0"/>
                <a:cs typeface="Arial" charset="0"/>
              </a:rPr>
              <a:t>Healthcare: 3.8%</a:t>
            </a:r>
          </a:p>
          <a:p>
            <a:pPr algn="ctr" fontAlgn="base">
              <a:spcBef>
                <a:spcPct val="0"/>
              </a:spcBef>
              <a:spcAft>
                <a:spcPct val="0"/>
              </a:spcAft>
            </a:pPr>
            <a:r>
              <a:rPr lang="en-US" b="1" dirty="0" smtClean="0">
                <a:solidFill>
                  <a:srgbClr val="FFFFFF"/>
                </a:solidFill>
              </a:rPr>
              <a:t>Total Nonfarm: 2.4%</a:t>
            </a:r>
            <a:endParaRPr lang="en-US" b="1" dirty="0">
              <a:solidFill>
                <a:srgbClr val="FFFFFF"/>
              </a:solidFill>
              <a:latin typeface="Arial" charset="0"/>
              <a:cs typeface="Arial" charset="0"/>
            </a:endParaRPr>
          </a:p>
        </p:txBody>
      </p:sp>
      <p:sp>
        <p:nvSpPr>
          <p:cNvPr id="9" name="AutoShape 8"/>
          <p:cNvSpPr>
            <a:spLocks noChangeArrowheads="1"/>
          </p:cNvSpPr>
          <p:nvPr/>
        </p:nvSpPr>
        <p:spPr bwMode="blackWhite">
          <a:xfrm>
            <a:off x="5503081" y="1073150"/>
            <a:ext cx="3471862" cy="788987"/>
          </a:xfrm>
          <a:prstGeom prst="wedgeRectCallout">
            <a:avLst>
              <a:gd name="adj1" fmla="val 42801"/>
              <a:gd name="adj2" fmla="val 199245"/>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600" b="1" dirty="0" smtClean="0">
                <a:solidFill>
                  <a:srgbClr val="FFFFFF"/>
                </a:solidFill>
                <a:latin typeface="Arial" pitchFamily="34" charset="0"/>
                <a:cs typeface="Arial" pitchFamily="34" charset="0"/>
              </a:rPr>
              <a:t>Though moderating, medical inflation will continue to exceed inflation in the overall economy</a:t>
            </a:r>
            <a:endParaRPr lang="en-US" sz="1600" b="1" dirty="0">
              <a:solidFill>
                <a:srgbClr val="FFFFFF"/>
              </a:solidFill>
              <a:latin typeface="Arial" pitchFamily="34" charset="0"/>
              <a:cs typeface="Arial" pitchFamily="34" charset="0"/>
            </a:endParaRPr>
          </a:p>
        </p:txBody>
      </p:sp>
    </p:spTree>
    <p:extLst>
      <p:ext uri="{BB962C8B-B14F-4D97-AF65-F5344CB8AC3E}">
        <p14:creationId xmlns:p14="http://schemas.microsoft.com/office/powerpoint/2010/main" val="3164510635"/>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nodePh="1">
                                  <p:stCondLst>
                                    <p:cond delay="0"/>
                                  </p:stCondLst>
                                  <p:endCondLst>
                                    <p:cond evt="begin" delay="0">
                                      <p:tn val="5"/>
                                    </p:cond>
                                  </p:endCondLst>
                                  <p:childTnLst>
                                    <p:set>
                                      <p:cBhvr>
                                        <p:cTn id="6" dur="1" fill="hold">
                                          <p:stCondLst>
                                            <p:cond delay="0"/>
                                          </p:stCondLst>
                                        </p:cTn>
                                        <p:tgtEl>
                                          <p:spTgt spid="6487045"/>
                                        </p:tgtEl>
                                        <p:attrNameLst>
                                          <p:attrName>style.visibility</p:attrName>
                                        </p:attrNameLst>
                                      </p:cBhvr>
                                      <p:to>
                                        <p:strVal val="visible"/>
                                      </p:to>
                                    </p:set>
                                    <p:anim calcmode="lin" valueType="num">
                                      <p:cBhvr additive="base">
                                        <p:cTn id="7" dur="500" fill="hold"/>
                                        <p:tgtEl>
                                          <p:spTgt spid="6487045"/>
                                        </p:tgtEl>
                                        <p:attrNameLst>
                                          <p:attrName>ppt_x</p:attrName>
                                        </p:attrNameLst>
                                      </p:cBhvr>
                                      <p:tavLst>
                                        <p:tav tm="0">
                                          <p:val>
                                            <p:strVal val="0-#ppt_w/2"/>
                                          </p:val>
                                        </p:tav>
                                        <p:tav tm="100000">
                                          <p:val>
                                            <p:strVal val="#ppt_x"/>
                                          </p:val>
                                        </p:tav>
                                      </p:tavLst>
                                    </p:anim>
                                    <p:anim calcmode="lin" valueType="num">
                                      <p:cBhvr additive="base">
                                        <p:cTn id="8" dur="500" fill="hold"/>
                                        <p:tgtEl>
                                          <p:spTgt spid="648704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87045" grpId="0" autoUpdateAnimBg="0"/>
      <p:bldP spid="9" grpId="0" animBg="1"/>
    </p:bld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2"/>
          <p:cNvSpPr>
            <a:spLocks noGrp="1" noChangeArrowheads="1"/>
          </p:cNvSpPr>
          <p:nvPr>
            <p:ph type="title"/>
          </p:nvPr>
        </p:nvSpPr>
        <p:spPr>
          <a:xfrm>
            <a:off x="251152" y="90488"/>
            <a:ext cx="7400925" cy="860425"/>
          </a:xfrm>
        </p:spPr>
        <p:txBody>
          <a:bodyPr/>
          <a:lstStyle/>
          <a:p>
            <a:r>
              <a:rPr lang="en-US" dirty="0" smtClean="0"/>
              <a:t>U.S. Health Care Expenditures,</a:t>
            </a:r>
            <a:br>
              <a:rPr lang="en-US" dirty="0" smtClean="0"/>
            </a:br>
            <a:r>
              <a:rPr lang="en-US" dirty="0" smtClean="0"/>
              <a:t>1965–2022F</a:t>
            </a:r>
          </a:p>
        </p:txBody>
      </p:sp>
      <p:graphicFrame>
        <p:nvGraphicFramePr>
          <p:cNvPr id="2" name="Object 3"/>
          <p:cNvGraphicFramePr>
            <a:graphicFrameLocks noGrp="1"/>
          </p:cNvGraphicFramePr>
          <p:nvPr>
            <p:ph idx="4294967295"/>
            <p:extLst/>
          </p:nvPr>
        </p:nvGraphicFramePr>
        <p:xfrm>
          <a:off x="395288" y="1595343"/>
          <a:ext cx="8464550" cy="3986213"/>
        </p:xfrm>
        <a:graphic>
          <a:graphicData uri="http://schemas.openxmlformats.org/drawingml/2006/chart">
            <c:chart xmlns:c="http://schemas.openxmlformats.org/drawingml/2006/chart" xmlns:r="http://schemas.openxmlformats.org/officeDocument/2006/relationships" r:id="rId3"/>
          </a:graphicData>
        </a:graphic>
      </p:graphicFrame>
      <p:sp>
        <p:nvSpPr>
          <p:cNvPr id="321541" name="Rectangle 5"/>
          <p:cNvSpPr>
            <a:spLocks noChangeArrowheads="1"/>
          </p:cNvSpPr>
          <p:nvPr/>
        </p:nvSpPr>
        <p:spPr bwMode="blackWhite">
          <a:xfrm>
            <a:off x="762000" y="5609968"/>
            <a:ext cx="7750776" cy="77778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fontAlgn="base">
              <a:lnSpc>
                <a:spcPct val="95000"/>
              </a:lnSpc>
              <a:spcBef>
                <a:spcPct val="25000"/>
              </a:spcBef>
              <a:spcAft>
                <a:spcPct val="0"/>
              </a:spcAft>
            </a:pPr>
            <a:r>
              <a:rPr lang="en-US" b="1" dirty="0" smtClean="0">
                <a:solidFill>
                  <a:srgbClr val="FFFFFF"/>
                </a:solidFill>
              </a:rPr>
              <a:t>U.S. health care expenditures have been on a relentless climb for most of the past half century, far outstripping population growth, inflation of GDP growth</a:t>
            </a:r>
            <a:endParaRPr lang="en-US" b="1" dirty="0">
              <a:solidFill>
                <a:srgbClr val="FFFFFF"/>
              </a:solidFill>
              <a:latin typeface="Arial" charset="0"/>
              <a:cs typeface="Arial" charset="0"/>
            </a:endParaRPr>
          </a:p>
        </p:txBody>
      </p:sp>
      <p:sp>
        <p:nvSpPr>
          <p:cNvPr id="8" name="Date Placeholder 7"/>
          <p:cNvSpPr>
            <a:spLocks noGrp="1"/>
          </p:cNvSpPr>
          <p:nvPr>
            <p:ph type="dt" sz="half" idx="10"/>
          </p:nvPr>
        </p:nvSpPr>
        <p:spPr/>
        <p:txBody>
          <a:bodyPr/>
          <a:lstStyle/>
          <a:p>
            <a:pPr>
              <a:defRPr/>
            </a:pPr>
            <a:r>
              <a:rPr lang="en-US" smtClean="0"/>
              <a:t>12/01/09 - 9pm</a:t>
            </a:r>
            <a:endParaRPr lang="en-US"/>
          </a:p>
        </p:txBody>
      </p:sp>
      <p:sp>
        <p:nvSpPr>
          <p:cNvPr id="9" name="Slide Number Placeholder 8"/>
          <p:cNvSpPr>
            <a:spLocks noGrp="1"/>
          </p:cNvSpPr>
          <p:nvPr>
            <p:ph type="sldNum" sz="quarter" idx="12"/>
          </p:nvPr>
        </p:nvSpPr>
        <p:spPr/>
        <p:txBody>
          <a:bodyPr/>
          <a:lstStyle/>
          <a:p>
            <a:pPr>
              <a:defRPr/>
            </a:pPr>
            <a:fld id="{103D1549-189B-430A-BC2E-B6FA9183E25C}" type="slidenum">
              <a:rPr lang="en-US" smtClean="0"/>
              <a:pPr>
                <a:defRPr/>
              </a:pPr>
              <a:t>165</a:t>
            </a:fld>
            <a:endParaRPr lang="en-US"/>
          </a:p>
        </p:txBody>
      </p:sp>
      <p:sp>
        <p:nvSpPr>
          <p:cNvPr id="10" name="AutoShape 8"/>
          <p:cNvSpPr>
            <a:spLocks noChangeArrowheads="1"/>
          </p:cNvSpPr>
          <p:nvPr/>
        </p:nvSpPr>
        <p:spPr bwMode="blackWhite">
          <a:xfrm>
            <a:off x="1959542" y="1326592"/>
            <a:ext cx="3436373" cy="2071516"/>
          </a:xfrm>
          <a:prstGeom prst="wedgeRectCallout">
            <a:avLst>
              <a:gd name="adj1" fmla="val 110410"/>
              <a:gd name="adj2" fmla="val 27934"/>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cs typeface="+mn-cs"/>
              </a:rPr>
              <a:t>From 1965 through 2013, US  health care expenditures had increased by 69 fold.  Population growth over the same period increased by a factor of just 1.6.  By 2022, health spending will have increased 119 fold.</a:t>
            </a:r>
            <a:endParaRPr lang="en-US" b="1" i="1" dirty="0">
              <a:solidFill>
                <a:schemeClr val="bg1"/>
              </a:solidFill>
              <a:cs typeface="+mn-cs"/>
            </a:endParaRPr>
          </a:p>
        </p:txBody>
      </p:sp>
      <p:sp>
        <p:nvSpPr>
          <p:cNvPr id="11" name="Rectangle 7"/>
          <p:cNvSpPr>
            <a:spLocks noChangeArrowheads="1"/>
          </p:cNvSpPr>
          <p:nvPr/>
        </p:nvSpPr>
        <p:spPr bwMode="black">
          <a:xfrm>
            <a:off x="185738" y="1155700"/>
            <a:ext cx="1023937" cy="221599"/>
          </a:xfrm>
          <a:prstGeom prst="rect">
            <a:avLst/>
          </a:prstGeom>
          <a:noFill/>
          <a:ln w="9525" algn="ctr">
            <a:noFill/>
            <a:miter lim="800000"/>
            <a:headEnd/>
            <a:tailEnd/>
          </a:ln>
        </p:spPr>
        <p:txBody>
          <a:bodyPr lIns="0" tIns="0" rIns="0" bIns="0">
            <a:spAutoFit/>
          </a:bodyPr>
          <a:lstStyle/>
          <a:p>
            <a:pPr defTabSz="114300" eaLnBrk="0" fontAlgn="base" hangingPunct="0">
              <a:lnSpc>
                <a:spcPct val="90000"/>
              </a:lnSpc>
              <a:spcBef>
                <a:spcPct val="20000"/>
              </a:spcBef>
              <a:spcAft>
                <a:spcPct val="0"/>
              </a:spcAft>
            </a:pPr>
            <a:r>
              <a:rPr lang="en-US" sz="1600" b="1" dirty="0" smtClean="0">
                <a:solidFill>
                  <a:srgbClr val="225A7A"/>
                </a:solidFill>
              </a:rPr>
              <a:t>$ Billions</a:t>
            </a:r>
            <a:endParaRPr lang="en-US" sz="1600" b="1" dirty="0">
              <a:solidFill>
                <a:srgbClr val="225A7A"/>
              </a:solidFill>
              <a:latin typeface="Arial" charset="0"/>
              <a:cs typeface="Arial" charset="0"/>
            </a:endParaRPr>
          </a:p>
        </p:txBody>
      </p:sp>
      <p:sp>
        <p:nvSpPr>
          <p:cNvPr id="12" name="Rectangle 4"/>
          <p:cNvSpPr>
            <a:spLocks noChangeArrowheads="1"/>
          </p:cNvSpPr>
          <p:nvPr/>
        </p:nvSpPr>
        <p:spPr bwMode="auto">
          <a:xfrm>
            <a:off x="0" y="6387748"/>
            <a:ext cx="9144000" cy="416141"/>
          </a:xfrm>
          <a:prstGeom prst="rect">
            <a:avLst/>
          </a:prstGeom>
          <a:noFill/>
          <a:ln w="9525">
            <a:noFill/>
            <a:miter lim="800000"/>
            <a:headEnd/>
            <a:tailEnd/>
          </a:ln>
        </p:spPr>
        <p:txBody>
          <a:bodyPr lIns="92075" tIns="46038" rIns="92075" bIns="46038">
            <a:spAutoFit/>
          </a:bodyPr>
          <a:lstStyle/>
          <a:p>
            <a:r>
              <a:rPr lang="en-US" sz="1050" dirty="0" smtClean="0">
                <a:solidFill>
                  <a:srgbClr val="000000"/>
                </a:solidFill>
              </a:rPr>
              <a:t>Sources:  Centers for Medicare &amp; Medicaid Services, Office of the Actuary </a:t>
            </a:r>
            <a:r>
              <a:rPr lang="en-US" sz="1050" dirty="0">
                <a:solidFill>
                  <a:srgbClr val="000000"/>
                </a:solidFill>
              </a:rPr>
              <a:t>at </a:t>
            </a:r>
            <a:r>
              <a:rPr lang="en-US" sz="1050" dirty="0">
                <a:solidFill>
                  <a:srgbClr val="000000"/>
                </a:solidFill>
                <a:hlinkClick r:id="rId4"/>
              </a:rPr>
              <a:t>http://</a:t>
            </a:r>
            <a:r>
              <a:rPr lang="en-US" sz="1050" dirty="0" smtClean="0">
                <a:solidFill>
                  <a:srgbClr val="000000"/>
                </a:solidFill>
                <a:hlinkClick r:id="rId4"/>
              </a:rPr>
              <a:t>www.cms.gov/Research-Statistics-Data-and-Systems/Statistics-Trends-and-Reports/NationalHealthExpendData/NationalHealthAccountsProjected.html</a:t>
            </a:r>
            <a:r>
              <a:rPr lang="en-US" sz="1050" dirty="0" smtClean="0">
                <a:solidFill>
                  <a:srgbClr val="000000"/>
                </a:solidFill>
              </a:rPr>
              <a:t> accessed 3/14/14; Insurance </a:t>
            </a:r>
            <a:r>
              <a:rPr lang="en-US" sz="1050" dirty="0">
                <a:solidFill>
                  <a:srgbClr val="000000"/>
                </a:solidFill>
              </a:rPr>
              <a:t>Information </a:t>
            </a:r>
            <a:r>
              <a:rPr lang="en-US" sz="1050" dirty="0" smtClean="0">
                <a:solidFill>
                  <a:srgbClr val="000000"/>
                </a:solidFill>
              </a:rPr>
              <a:t>Institute.</a:t>
            </a:r>
            <a:endParaRPr lang="en-US" sz="1050" dirty="0">
              <a:solidFill>
                <a:srgbClr val="000000"/>
              </a:solidFill>
            </a:endParaRPr>
          </a:p>
        </p:txBody>
      </p:sp>
    </p:spTree>
    <p:extLst>
      <p:ext uri="{BB962C8B-B14F-4D97-AF65-F5344CB8AC3E}">
        <p14:creationId xmlns:p14="http://schemas.microsoft.com/office/powerpoint/2010/main" val="169759537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700"/>
                                  </p:stCondLst>
                                  <p:childTnLst>
                                    <p:set>
                                      <p:cBhvr>
                                        <p:cTn id="6" dur="1" fill="hold">
                                          <p:stCondLst>
                                            <p:cond delay="0"/>
                                          </p:stCondLst>
                                        </p:cTn>
                                        <p:tgtEl>
                                          <p:spTgt spid="321541"/>
                                        </p:tgtEl>
                                        <p:attrNameLst>
                                          <p:attrName>style.visibility</p:attrName>
                                        </p:attrNameLst>
                                      </p:cBhvr>
                                      <p:to>
                                        <p:strVal val="visible"/>
                                      </p:to>
                                    </p:set>
                                    <p:anim calcmode="lin" valueType="num">
                                      <p:cBhvr>
                                        <p:cTn id="7" dur="500" fill="hold"/>
                                        <p:tgtEl>
                                          <p:spTgt spid="321541"/>
                                        </p:tgtEl>
                                        <p:attrNameLst>
                                          <p:attrName>ppt_w</p:attrName>
                                        </p:attrNameLst>
                                      </p:cBhvr>
                                      <p:tavLst>
                                        <p:tav tm="0">
                                          <p:val>
                                            <p:fltVal val="0"/>
                                          </p:val>
                                        </p:tav>
                                        <p:tav tm="100000">
                                          <p:val>
                                            <p:strVal val="#ppt_w"/>
                                          </p:val>
                                        </p:tav>
                                      </p:tavLst>
                                    </p:anim>
                                    <p:anim calcmode="lin" valueType="num">
                                      <p:cBhvr>
                                        <p:cTn id="8" dur="500" fill="hold"/>
                                        <p:tgtEl>
                                          <p:spTgt spid="321541"/>
                                        </p:tgtEl>
                                        <p:attrNameLst>
                                          <p:attrName>ppt_h</p:attrName>
                                        </p:attrNameLst>
                                      </p:cBhvr>
                                      <p:tavLst>
                                        <p:tav tm="0">
                                          <p:val>
                                            <p:fltVal val="0"/>
                                          </p:val>
                                        </p:tav>
                                        <p:tav tm="100000">
                                          <p:val>
                                            <p:strVal val="#ppt_h"/>
                                          </p:val>
                                        </p:tav>
                                      </p:tavLst>
                                    </p:anim>
                                  </p:childTnLst>
                                </p:cTn>
                              </p:par>
                            </p:childTnLst>
                          </p:cTn>
                        </p:par>
                        <p:par>
                          <p:cTn id="9" fill="hold">
                            <p:stCondLst>
                              <p:cond delay="1200"/>
                            </p:stCondLst>
                            <p:childTnLst>
                              <p:par>
                                <p:cTn id="10" presetID="22" presetClass="entr" presetSubtype="8" fill="hold" grpId="0" nodeType="afterEffect">
                                  <p:stCondLst>
                                    <p:cond delay="1000"/>
                                  </p:stCondLst>
                                  <p:childTnLst>
                                    <p:set>
                                      <p:cBhvr>
                                        <p:cTn id="11" dur="1" fill="hold">
                                          <p:stCondLst>
                                            <p:cond delay="0"/>
                                          </p:stCondLst>
                                        </p:cTn>
                                        <p:tgtEl>
                                          <p:spTgt spid="10"/>
                                        </p:tgtEl>
                                        <p:attrNameLst>
                                          <p:attrName>style.visibility</p:attrName>
                                        </p:attrNameLst>
                                      </p:cBhvr>
                                      <p:to>
                                        <p:strVal val="visible"/>
                                      </p:to>
                                    </p:set>
                                    <p:animEffect transition="in" filter="wipe(left)">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1541" grpId="0" animBg="1"/>
      <p:bldP spid="10" grpId="0" animBg="1"/>
    </p:bldLst>
  </p:timing>
</p:sld>
</file>

<file path=ppt/slides/slide16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3074" name="Object 2"/>
          <p:cNvGraphicFramePr>
            <a:graphicFrameLocks noChangeAspect="1"/>
          </p:cNvGraphicFramePr>
          <p:nvPr>
            <p:extLst/>
          </p:nvPr>
        </p:nvGraphicFramePr>
        <p:xfrm>
          <a:off x="-29496" y="1192306"/>
          <a:ext cx="8915400" cy="5889625"/>
        </p:xfrm>
        <a:graphic>
          <a:graphicData uri="http://schemas.openxmlformats.org/presentationml/2006/ole">
            <mc:AlternateContent xmlns:mc="http://schemas.openxmlformats.org/markup-compatibility/2006">
              <mc:Choice xmlns:v="urn:schemas-microsoft-com:vml" Requires="v">
                <p:oleObj spid="_x0000_s28006577" name="Chart" r:id="rId5" imgW="8258192" imgH="5514972" progId="MSGraph.Chart.8">
                  <p:embed followColorScheme="full"/>
                </p:oleObj>
              </mc:Choice>
              <mc:Fallback>
                <p:oleObj name="Chart" r:id="rId5" imgW="8258192" imgH="5514972" progId="MSGraph.Chart.8">
                  <p:embed followColorScheme="full"/>
                  <p:pic>
                    <p:nvPicPr>
                      <p:cNvPr id="0" name=""/>
                      <p:cNvPicPr>
                        <a:picLocks noChangeAspect="1" noChangeArrowheads="1"/>
                      </p:cNvPicPr>
                      <p:nvPr/>
                    </p:nvPicPr>
                    <p:blipFill>
                      <a:blip r:embed="rId6"/>
                      <a:srcRect/>
                      <a:stretch>
                        <a:fillRect/>
                      </a:stretch>
                    </p:blipFill>
                    <p:spPr bwMode="auto">
                      <a:xfrm>
                        <a:off x="-29496" y="1192306"/>
                        <a:ext cx="8915400" cy="58896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547011" name="Rectangle 3"/>
          <p:cNvSpPr>
            <a:spLocks noGrp="1" noChangeArrowheads="1"/>
          </p:cNvSpPr>
          <p:nvPr>
            <p:ph type="title"/>
          </p:nvPr>
        </p:nvSpPr>
        <p:spPr>
          <a:xfrm>
            <a:off x="228164" y="0"/>
            <a:ext cx="7848600" cy="1143000"/>
          </a:xfrm>
        </p:spPr>
        <p:txBody>
          <a:bodyPr/>
          <a:lstStyle/>
          <a:p>
            <a:r>
              <a:rPr lang="en-US" dirty="0" smtClean="0"/>
              <a:t>National Health Care Expenditures as a Share of GDP, 1965 – 2022F*</a:t>
            </a:r>
          </a:p>
        </p:txBody>
      </p:sp>
      <p:sp>
        <p:nvSpPr>
          <p:cNvPr id="5547012" name="Rectangle 4"/>
          <p:cNvSpPr>
            <a:spLocks noChangeArrowheads="1"/>
          </p:cNvSpPr>
          <p:nvPr/>
        </p:nvSpPr>
        <p:spPr bwMode="auto">
          <a:xfrm>
            <a:off x="0" y="6350677"/>
            <a:ext cx="9144000" cy="416141"/>
          </a:xfrm>
          <a:prstGeom prst="rect">
            <a:avLst/>
          </a:prstGeom>
          <a:noFill/>
          <a:ln w="9525">
            <a:noFill/>
            <a:miter lim="800000"/>
            <a:headEnd/>
            <a:tailEnd/>
          </a:ln>
        </p:spPr>
        <p:txBody>
          <a:bodyPr lIns="92075" tIns="46038" rIns="92075" bIns="46038">
            <a:spAutoFit/>
          </a:bodyPr>
          <a:lstStyle/>
          <a:p>
            <a:r>
              <a:rPr lang="en-US" sz="1050" dirty="0" smtClean="0">
                <a:solidFill>
                  <a:srgbClr val="000000"/>
                </a:solidFill>
              </a:rPr>
              <a:t>Sources:  Centers for Medicare &amp; Medicaid Services, Office of the Actuary </a:t>
            </a:r>
            <a:r>
              <a:rPr lang="en-US" sz="1050" dirty="0">
                <a:solidFill>
                  <a:srgbClr val="000000"/>
                </a:solidFill>
              </a:rPr>
              <a:t>at </a:t>
            </a:r>
            <a:r>
              <a:rPr lang="en-US" sz="1050" dirty="0">
                <a:solidFill>
                  <a:srgbClr val="000000"/>
                </a:solidFill>
                <a:hlinkClick r:id="rId7"/>
              </a:rPr>
              <a:t>http://</a:t>
            </a:r>
            <a:r>
              <a:rPr lang="en-US" sz="1050" dirty="0" smtClean="0">
                <a:solidFill>
                  <a:srgbClr val="000000"/>
                </a:solidFill>
                <a:hlinkClick r:id="rId7"/>
              </a:rPr>
              <a:t>www.cms.gov/Research-Statistics-Data-and-Systems/Statistics-Trends-and-Reports/NationalHealthExpendData/NationalHealthAccountsProjected.html</a:t>
            </a:r>
            <a:r>
              <a:rPr lang="en-US" sz="1050" dirty="0" smtClean="0">
                <a:solidFill>
                  <a:srgbClr val="000000"/>
                </a:solidFill>
              </a:rPr>
              <a:t> accessed 3/14/14; Insurance </a:t>
            </a:r>
            <a:r>
              <a:rPr lang="en-US" sz="1050" dirty="0">
                <a:solidFill>
                  <a:srgbClr val="000000"/>
                </a:solidFill>
              </a:rPr>
              <a:t>Information </a:t>
            </a:r>
            <a:r>
              <a:rPr lang="en-US" sz="1050" dirty="0" smtClean="0">
                <a:solidFill>
                  <a:srgbClr val="000000"/>
                </a:solidFill>
              </a:rPr>
              <a:t>Institute.</a:t>
            </a:r>
            <a:endParaRPr lang="en-US" sz="1050" dirty="0">
              <a:solidFill>
                <a:srgbClr val="000000"/>
              </a:solidFill>
            </a:endParaRPr>
          </a:p>
        </p:txBody>
      </p:sp>
      <p:sp>
        <p:nvSpPr>
          <p:cNvPr id="5547022" name="Rectangle 14"/>
          <p:cNvSpPr>
            <a:spLocks noChangeArrowheads="1"/>
          </p:cNvSpPr>
          <p:nvPr/>
        </p:nvSpPr>
        <p:spPr bwMode="auto">
          <a:xfrm>
            <a:off x="785255" y="4554934"/>
            <a:ext cx="174532" cy="231437"/>
          </a:xfrm>
          <a:prstGeom prst="rect">
            <a:avLst/>
          </a:prstGeom>
          <a:noFill/>
          <a:ln w="38100">
            <a:solidFill>
              <a:srgbClr val="FF3300"/>
            </a:solidFill>
            <a:miter lim="800000"/>
            <a:headEnd/>
            <a:tailEnd/>
          </a:ln>
        </p:spPr>
        <p:txBody>
          <a:bodyPr wrap="square" lIns="92075" tIns="46038" rIns="92075" bIns="46038" anchor="ctr">
            <a:spAutoFit/>
          </a:bodyPr>
          <a:lstStyle/>
          <a:p>
            <a:pPr fontAlgn="base">
              <a:spcBef>
                <a:spcPct val="0"/>
              </a:spcBef>
              <a:spcAft>
                <a:spcPct val="0"/>
              </a:spcAft>
            </a:pPr>
            <a:endParaRPr lang="en-US">
              <a:solidFill>
                <a:srgbClr val="000000"/>
              </a:solidFill>
              <a:latin typeface="Arial" charset="0"/>
              <a:cs typeface="Arial" charset="0"/>
            </a:endParaRPr>
          </a:p>
        </p:txBody>
      </p:sp>
      <p:sp>
        <p:nvSpPr>
          <p:cNvPr id="5547023" name="Rectangle 15"/>
          <p:cNvSpPr>
            <a:spLocks noChangeArrowheads="1"/>
          </p:cNvSpPr>
          <p:nvPr/>
        </p:nvSpPr>
        <p:spPr bwMode="auto">
          <a:xfrm>
            <a:off x="2693139" y="3922763"/>
            <a:ext cx="147312" cy="181036"/>
          </a:xfrm>
          <a:prstGeom prst="rect">
            <a:avLst/>
          </a:prstGeom>
          <a:noFill/>
          <a:ln w="38100">
            <a:solidFill>
              <a:srgbClr val="FF3300"/>
            </a:solidFill>
            <a:miter lim="800000"/>
            <a:headEnd/>
            <a:tailEnd/>
          </a:ln>
        </p:spPr>
        <p:txBody>
          <a:bodyPr wrap="square" lIns="92075" tIns="46038" rIns="92075" bIns="46038" anchor="ctr">
            <a:spAutoFit/>
          </a:bodyPr>
          <a:lstStyle/>
          <a:p>
            <a:pPr fontAlgn="base">
              <a:spcBef>
                <a:spcPct val="0"/>
              </a:spcBef>
              <a:spcAft>
                <a:spcPct val="0"/>
              </a:spcAft>
            </a:pPr>
            <a:endParaRPr lang="en-US">
              <a:solidFill>
                <a:srgbClr val="000000"/>
              </a:solidFill>
              <a:latin typeface="Arial" charset="0"/>
              <a:cs typeface="Arial" charset="0"/>
            </a:endParaRPr>
          </a:p>
        </p:txBody>
      </p:sp>
      <p:sp>
        <p:nvSpPr>
          <p:cNvPr id="26" name="PPTShape_1"/>
          <p:cNvSpPr>
            <a:spLocks noChangeArrowheads="1"/>
          </p:cNvSpPr>
          <p:nvPr/>
        </p:nvSpPr>
        <p:spPr bwMode="auto">
          <a:xfrm>
            <a:off x="872238" y="4967326"/>
            <a:ext cx="942171" cy="668338"/>
          </a:xfrm>
          <a:prstGeom prst="wedgeRectCallout">
            <a:avLst>
              <a:gd name="adj1" fmla="val -38958"/>
              <a:gd name="adj2" fmla="val -65994"/>
            </a:avLst>
          </a:prstGeom>
          <a:solidFill>
            <a:srgbClr val="28688C"/>
          </a:solidFill>
          <a:ln w="9525">
            <a:solidFill>
              <a:schemeClr val="tx1"/>
            </a:solidFill>
            <a:miter lim="800000"/>
            <a:headEnd/>
            <a:tailEnd/>
          </a:ln>
        </p:spPr>
        <p:txBody>
          <a:bodyPr lIns="92075" tIns="46038" rIns="92075" bIns="46038"/>
          <a:lstStyle/>
          <a:p>
            <a:pPr algn="ctr" fontAlgn="base">
              <a:spcBef>
                <a:spcPct val="0"/>
              </a:spcBef>
              <a:spcAft>
                <a:spcPct val="0"/>
              </a:spcAft>
            </a:pPr>
            <a:r>
              <a:rPr lang="en-US" b="1" dirty="0" smtClean="0">
                <a:solidFill>
                  <a:srgbClr val="FFFFFF"/>
                </a:solidFill>
                <a:latin typeface="Arial" charset="0"/>
                <a:cs typeface="Arial" charset="0"/>
              </a:rPr>
              <a:t>1965 5.8%</a:t>
            </a:r>
            <a:endParaRPr lang="en-US" sz="1200" dirty="0">
              <a:solidFill>
                <a:srgbClr val="FFFFFF"/>
              </a:solidFill>
              <a:latin typeface="Arial" charset="0"/>
              <a:cs typeface="Arial" charset="0"/>
            </a:endParaRPr>
          </a:p>
        </p:txBody>
      </p:sp>
      <p:sp>
        <p:nvSpPr>
          <p:cNvPr id="3097" name="Text Box 17"/>
          <p:cNvSpPr txBox="1">
            <a:spLocks noChangeArrowheads="1"/>
          </p:cNvSpPr>
          <p:nvPr/>
        </p:nvSpPr>
        <p:spPr bwMode="auto">
          <a:xfrm>
            <a:off x="959787" y="1513108"/>
            <a:ext cx="4229029" cy="1200329"/>
          </a:xfrm>
          <a:prstGeom prst="rect">
            <a:avLst/>
          </a:prstGeom>
          <a:solidFill>
            <a:srgbClr val="28688C"/>
          </a:solidFill>
          <a:ln w="9525" algn="ctr">
            <a:noFill/>
            <a:miter lim="800000"/>
            <a:headEnd/>
            <a:tailEnd/>
          </a:ln>
        </p:spPr>
        <p:txBody>
          <a:bodyPr wrap="square">
            <a:spAutoFit/>
          </a:bodyPr>
          <a:lstStyle/>
          <a:p>
            <a:pPr algn="ctr" fontAlgn="base">
              <a:spcBef>
                <a:spcPct val="0"/>
              </a:spcBef>
              <a:spcAft>
                <a:spcPct val="0"/>
              </a:spcAft>
            </a:pPr>
            <a:r>
              <a:rPr lang="en-US" b="1" dirty="0" smtClean="0">
                <a:solidFill>
                  <a:srgbClr val="FFFFFF"/>
                </a:solidFill>
              </a:rPr>
              <a:t>Health care expenditures as a share of GDP rose from 5.8% in 1965 to 18.0% in 2013 and are expected to reach 19.9% of GDP by 2022</a:t>
            </a:r>
            <a:endParaRPr lang="en-US" b="1" dirty="0">
              <a:solidFill>
                <a:srgbClr val="FFFFFF"/>
              </a:solidFill>
              <a:latin typeface="Arial" charset="0"/>
              <a:cs typeface="Arial" charset="0"/>
            </a:endParaRPr>
          </a:p>
        </p:txBody>
      </p:sp>
      <p:sp>
        <p:nvSpPr>
          <p:cNvPr id="3098" name="Rectangle 7"/>
          <p:cNvSpPr>
            <a:spLocks noChangeArrowheads="1"/>
          </p:cNvSpPr>
          <p:nvPr/>
        </p:nvSpPr>
        <p:spPr bwMode="black">
          <a:xfrm>
            <a:off x="185738" y="1155700"/>
            <a:ext cx="1023937" cy="222250"/>
          </a:xfrm>
          <a:prstGeom prst="rect">
            <a:avLst/>
          </a:prstGeom>
          <a:noFill/>
          <a:ln w="9525" algn="ctr">
            <a:noFill/>
            <a:miter lim="800000"/>
            <a:headEnd/>
            <a:tailEnd/>
          </a:ln>
        </p:spPr>
        <p:txBody>
          <a:bodyPr lIns="0" tIns="0" rIns="0" bIns="0">
            <a:spAutoFit/>
          </a:bodyPr>
          <a:lstStyle/>
          <a:p>
            <a:pPr defTabSz="114300" eaLnBrk="0" fontAlgn="base" hangingPunct="0">
              <a:lnSpc>
                <a:spcPct val="90000"/>
              </a:lnSpc>
              <a:spcBef>
                <a:spcPct val="20000"/>
              </a:spcBef>
              <a:spcAft>
                <a:spcPct val="0"/>
              </a:spcAft>
            </a:pPr>
            <a:r>
              <a:rPr lang="en-US" sz="1600" b="1" dirty="0" smtClean="0">
                <a:solidFill>
                  <a:srgbClr val="225A7A"/>
                </a:solidFill>
              </a:rPr>
              <a:t>% of GDP</a:t>
            </a:r>
            <a:endParaRPr lang="en-US" sz="1600" b="1" dirty="0">
              <a:solidFill>
                <a:srgbClr val="225A7A"/>
              </a:solidFill>
              <a:latin typeface="Arial" charset="0"/>
              <a:cs typeface="Arial" charset="0"/>
            </a:endParaRPr>
          </a:p>
        </p:txBody>
      </p:sp>
      <p:sp>
        <p:nvSpPr>
          <p:cNvPr id="29" name="AutoShape 8"/>
          <p:cNvSpPr>
            <a:spLocks noChangeArrowheads="1"/>
          </p:cNvSpPr>
          <p:nvPr/>
        </p:nvSpPr>
        <p:spPr bwMode="blackWhite">
          <a:xfrm>
            <a:off x="7925724" y="2037097"/>
            <a:ext cx="1189703" cy="659324"/>
          </a:xfrm>
          <a:prstGeom prst="wedgeRectCallout">
            <a:avLst>
              <a:gd name="adj1" fmla="val 11784"/>
              <a:gd name="adj2" fmla="val -92894"/>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smtClean="0">
                <a:solidFill>
                  <a:srgbClr val="FFFFFF"/>
                </a:solidFill>
                <a:latin typeface="Arial" pitchFamily="34" charset="0"/>
                <a:cs typeface="Arial" pitchFamily="34" charset="0"/>
              </a:rPr>
              <a:t>2022 19.9%</a:t>
            </a:r>
            <a:endParaRPr lang="en-US" b="1" dirty="0">
              <a:solidFill>
                <a:srgbClr val="FFFFFF"/>
              </a:solidFill>
              <a:latin typeface="Arial" pitchFamily="34" charset="0"/>
              <a:cs typeface="Arial" pitchFamily="34" charset="0"/>
            </a:endParaRPr>
          </a:p>
        </p:txBody>
      </p:sp>
      <p:sp>
        <p:nvSpPr>
          <p:cNvPr id="31" name="PPTShape_1"/>
          <p:cNvSpPr>
            <a:spLocks noChangeArrowheads="1"/>
          </p:cNvSpPr>
          <p:nvPr/>
        </p:nvSpPr>
        <p:spPr bwMode="auto">
          <a:xfrm>
            <a:off x="2199034" y="4454418"/>
            <a:ext cx="942171" cy="573144"/>
          </a:xfrm>
          <a:prstGeom prst="wedgeRectCallout">
            <a:avLst>
              <a:gd name="adj1" fmla="val 11633"/>
              <a:gd name="adj2" fmla="val -98242"/>
            </a:avLst>
          </a:prstGeom>
          <a:solidFill>
            <a:srgbClr val="28688C"/>
          </a:solidFill>
          <a:ln w="9525">
            <a:solidFill>
              <a:schemeClr val="tx1"/>
            </a:solidFill>
            <a:miter lim="800000"/>
            <a:headEnd/>
            <a:tailEnd/>
          </a:ln>
        </p:spPr>
        <p:txBody>
          <a:bodyPr lIns="92075" tIns="46038" rIns="92075" bIns="46038"/>
          <a:lstStyle/>
          <a:p>
            <a:pPr algn="ctr" fontAlgn="base">
              <a:spcBef>
                <a:spcPct val="0"/>
              </a:spcBef>
              <a:spcAft>
                <a:spcPct val="0"/>
              </a:spcAft>
            </a:pPr>
            <a:r>
              <a:rPr lang="en-US" b="1" dirty="0" smtClean="0">
                <a:solidFill>
                  <a:srgbClr val="FFFFFF"/>
                </a:solidFill>
                <a:latin typeface="Arial" charset="0"/>
                <a:cs typeface="Arial" charset="0"/>
              </a:rPr>
              <a:t>1980: 9.2%</a:t>
            </a:r>
            <a:endParaRPr lang="en-US" sz="1200" dirty="0">
              <a:solidFill>
                <a:srgbClr val="FFFFFF"/>
              </a:solidFill>
              <a:latin typeface="Arial" charset="0"/>
              <a:cs typeface="Arial" charset="0"/>
            </a:endParaRPr>
          </a:p>
        </p:txBody>
      </p:sp>
      <p:sp>
        <p:nvSpPr>
          <p:cNvPr id="32" name="Rectangle 15"/>
          <p:cNvSpPr>
            <a:spLocks noChangeArrowheads="1"/>
          </p:cNvSpPr>
          <p:nvPr/>
        </p:nvSpPr>
        <p:spPr bwMode="auto">
          <a:xfrm>
            <a:off x="4183076" y="3116990"/>
            <a:ext cx="147312" cy="181036"/>
          </a:xfrm>
          <a:prstGeom prst="rect">
            <a:avLst/>
          </a:prstGeom>
          <a:noFill/>
          <a:ln w="38100">
            <a:solidFill>
              <a:srgbClr val="FF3300"/>
            </a:solidFill>
            <a:miter lim="800000"/>
            <a:headEnd/>
            <a:tailEnd/>
          </a:ln>
        </p:spPr>
        <p:txBody>
          <a:bodyPr wrap="square" lIns="92075" tIns="46038" rIns="92075" bIns="46038" anchor="ctr">
            <a:spAutoFit/>
          </a:bodyPr>
          <a:lstStyle/>
          <a:p>
            <a:pPr fontAlgn="base">
              <a:spcBef>
                <a:spcPct val="0"/>
              </a:spcBef>
              <a:spcAft>
                <a:spcPct val="0"/>
              </a:spcAft>
            </a:pPr>
            <a:endParaRPr lang="en-US">
              <a:solidFill>
                <a:srgbClr val="000000"/>
              </a:solidFill>
              <a:latin typeface="Arial" charset="0"/>
              <a:cs typeface="Arial" charset="0"/>
            </a:endParaRPr>
          </a:p>
        </p:txBody>
      </p:sp>
      <p:sp>
        <p:nvSpPr>
          <p:cNvPr id="33" name="PPTShape_1"/>
          <p:cNvSpPr>
            <a:spLocks noChangeArrowheads="1"/>
          </p:cNvSpPr>
          <p:nvPr/>
        </p:nvSpPr>
        <p:spPr bwMode="auto">
          <a:xfrm>
            <a:off x="3711987" y="3663544"/>
            <a:ext cx="942171" cy="573144"/>
          </a:xfrm>
          <a:prstGeom prst="wedgeRectCallout">
            <a:avLst>
              <a:gd name="adj1" fmla="val 11633"/>
              <a:gd name="adj2" fmla="val -98242"/>
            </a:avLst>
          </a:prstGeom>
          <a:solidFill>
            <a:srgbClr val="28688C"/>
          </a:solidFill>
          <a:ln w="9525">
            <a:solidFill>
              <a:schemeClr val="tx1"/>
            </a:solidFill>
            <a:miter lim="800000"/>
            <a:headEnd/>
            <a:tailEnd/>
          </a:ln>
        </p:spPr>
        <p:txBody>
          <a:bodyPr lIns="92075" tIns="46038" rIns="92075" bIns="46038"/>
          <a:lstStyle/>
          <a:p>
            <a:pPr algn="ctr" fontAlgn="base">
              <a:spcBef>
                <a:spcPct val="0"/>
              </a:spcBef>
              <a:spcAft>
                <a:spcPct val="0"/>
              </a:spcAft>
            </a:pPr>
            <a:r>
              <a:rPr lang="en-US" b="1" dirty="0" smtClean="0">
                <a:solidFill>
                  <a:srgbClr val="FFFFFF"/>
                </a:solidFill>
                <a:latin typeface="Arial" charset="0"/>
                <a:cs typeface="Arial" charset="0"/>
              </a:rPr>
              <a:t>1990: 12.5%</a:t>
            </a:r>
            <a:endParaRPr lang="en-US" sz="1200" dirty="0">
              <a:solidFill>
                <a:srgbClr val="FFFFFF"/>
              </a:solidFill>
              <a:latin typeface="Arial" charset="0"/>
              <a:cs typeface="Arial" charset="0"/>
            </a:endParaRPr>
          </a:p>
        </p:txBody>
      </p:sp>
      <p:sp>
        <p:nvSpPr>
          <p:cNvPr id="34" name="Rectangle 15"/>
          <p:cNvSpPr>
            <a:spLocks noChangeArrowheads="1"/>
          </p:cNvSpPr>
          <p:nvPr/>
        </p:nvSpPr>
        <p:spPr bwMode="auto">
          <a:xfrm>
            <a:off x="5544283" y="2829134"/>
            <a:ext cx="147312" cy="181036"/>
          </a:xfrm>
          <a:prstGeom prst="rect">
            <a:avLst/>
          </a:prstGeom>
          <a:noFill/>
          <a:ln w="38100">
            <a:solidFill>
              <a:srgbClr val="FF3300"/>
            </a:solidFill>
            <a:miter lim="800000"/>
            <a:headEnd/>
            <a:tailEnd/>
          </a:ln>
        </p:spPr>
        <p:txBody>
          <a:bodyPr wrap="square" lIns="92075" tIns="46038" rIns="92075" bIns="46038" anchor="ctr">
            <a:spAutoFit/>
          </a:bodyPr>
          <a:lstStyle/>
          <a:p>
            <a:pPr fontAlgn="base">
              <a:spcBef>
                <a:spcPct val="0"/>
              </a:spcBef>
              <a:spcAft>
                <a:spcPct val="0"/>
              </a:spcAft>
            </a:pPr>
            <a:endParaRPr lang="en-US">
              <a:solidFill>
                <a:srgbClr val="000000"/>
              </a:solidFill>
              <a:latin typeface="Arial" charset="0"/>
              <a:cs typeface="Arial" charset="0"/>
            </a:endParaRPr>
          </a:p>
        </p:txBody>
      </p:sp>
      <p:sp>
        <p:nvSpPr>
          <p:cNvPr id="35" name="PPTShape_1"/>
          <p:cNvSpPr>
            <a:spLocks noChangeArrowheads="1"/>
          </p:cNvSpPr>
          <p:nvPr/>
        </p:nvSpPr>
        <p:spPr bwMode="auto">
          <a:xfrm>
            <a:off x="5092000" y="3358768"/>
            <a:ext cx="942171" cy="573144"/>
          </a:xfrm>
          <a:prstGeom prst="wedgeRectCallout">
            <a:avLst>
              <a:gd name="adj1" fmla="val 11633"/>
              <a:gd name="adj2" fmla="val -98242"/>
            </a:avLst>
          </a:prstGeom>
          <a:solidFill>
            <a:srgbClr val="28688C"/>
          </a:solidFill>
          <a:ln w="9525">
            <a:solidFill>
              <a:schemeClr val="tx1"/>
            </a:solidFill>
            <a:miter lim="800000"/>
            <a:headEnd/>
            <a:tailEnd/>
          </a:ln>
        </p:spPr>
        <p:txBody>
          <a:bodyPr lIns="92075" tIns="46038" rIns="92075" bIns="46038"/>
          <a:lstStyle/>
          <a:p>
            <a:pPr algn="ctr" fontAlgn="base">
              <a:spcBef>
                <a:spcPct val="0"/>
              </a:spcBef>
              <a:spcAft>
                <a:spcPct val="0"/>
              </a:spcAft>
            </a:pPr>
            <a:r>
              <a:rPr lang="en-US" b="1" dirty="0" smtClean="0">
                <a:solidFill>
                  <a:srgbClr val="FFFFFF"/>
                </a:solidFill>
                <a:latin typeface="Arial" charset="0"/>
                <a:cs typeface="Arial" charset="0"/>
              </a:rPr>
              <a:t>2000: 13.8%</a:t>
            </a:r>
            <a:endParaRPr lang="en-US" sz="1200" dirty="0">
              <a:solidFill>
                <a:srgbClr val="FFFFFF"/>
              </a:solidFill>
              <a:latin typeface="Arial" charset="0"/>
              <a:cs typeface="Arial" charset="0"/>
            </a:endParaRPr>
          </a:p>
        </p:txBody>
      </p:sp>
      <p:sp>
        <p:nvSpPr>
          <p:cNvPr id="36" name="Rectangle 15"/>
          <p:cNvSpPr>
            <a:spLocks noChangeArrowheads="1"/>
          </p:cNvSpPr>
          <p:nvPr/>
        </p:nvSpPr>
        <p:spPr bwMode="auto">
          <a:xfrm>
            <a:off x="6903329" y="1925774"/>
            <a:ext cx="147312" cy="181036"/>
          </a:xfrm>
          <a:prstGeom prst="rect">
            <a:avLst/>
          </a:prstGeom>
          <a:noFill/>
          <a:ln w="38100">
            <a:solidFill>
              <a:srgbClr val="FF3300"/>
            </a:solidFill>
            <a:miter lim="800000"/>
            <a:headEnd/>
            <a:tailEnd/>
          </a:ln>
        </p:spPr>
        <p:txBody>
          <a:bodyPr wrap="square" lIns="92075" tIns="46038" rIns="92075" bIns="46038" anchor="ctr">
            <a:spAutoFit/>
          </a:bodyPr>
          <a:lstStyle/>
          <a:p>
            <a:pPr fontAlgn="base">
              <a:spcBef>
                <a:spcPct val="0"/>
              </a:spcBef>
              <a:spcAft>
                <a:spcPct val="0"/>
              </a:spcAft>
            </a:pPr>
            <a:endParaRPr lang="en-US">
              <a:solidFill>
                <a:srgbClr val="000000"/>
              </a:solidFill>
              <a:latin typeface="Arial" charset="0"/>
              <a:cs typeface="Arial" charset="0"/>
            </a:endParaRPr>
          </a:p>
        </p:txBody>
      </p:sp>
      <p:sp>
        <p:nvSpPr>
          <p:cNvPr id="37" name="PPTShape_1"/>
          <p:cNvSpPr>
            <a:spLocks noChangeArrowheads="1"/>
          </p:cNvSpPr>
          <p:nvPr/>
        </p:nvSpPr>
        <p:spPr bwMode="auto">
          <a:xfrm>
            <a:off x="6274549" y="2553706"/>
            <a:ext cx="942171" cy="573144"/>
          </a:xfrm>
          <a:prstGeom prst="wedgeRectCallout">
            <a:avLst>
              <a:gd name="adj1" fmla="val 24023"/>
              <a:gd name="adj2" fmla="val -123701"/>
            </a:avLst>
          </a:prstGeom>
          <a:solidFill>
            <a:srgbClr val="28688C"/>
          </a:solidFill>
          <a:ln w="9525">
            <a:solidFill>
              <a:schemeClr val="tx1"/>
            </a:solidFill>
            <a:miter lim="800000"/>
            <a:headEnd/>
            <a:tailEnd/>
          </a:ln>
        </p:spPr>
        <p:txBody>
          <a:bodyPr lIns="92075" tIns="46038" rIns="92075" bIns="46038"/>
          <a:lstStyle/>
          <a:p>
            <a:pPr algn="ctr" fontAlgn="base">
              <a:spcBef>
                <a:spcPct val="0"/>
              </a:spcBef>
              <a:spcAft>
                <a:spcPct val="0"/>
              </a:spcAft>
            </a:pPr>
            <a:r>
              <a:rPr lang="en-US" b="1" dirty="0" smtClean="0">
                <a:solidFill>
                  <a:srgbClr val="FFFFFF"/>
                </a:solidFill>
                <a:latin typeface="Arial" charset="0"/>
                <a:cs typeface="Arial" charset="0"/>
              </a:rPr>
              <a:t>2010: 17.9%</a:t>
            </a:r>
            <a:endParaRPr lang="en-US" sz="1200" dirty="0">
              <a:solidFill>
                <a:srgbClr val="FFFFFF"/>
              </a:solidFill>
              <a:latin typeface="Arial" charset="0"/>
              <a:cs typeface="Arial" charset="0"/>
            </a:endParaRPr>
          </a:p>
        </p:txBody>
      </p:sp>
      <p:sp>
        <p:nvSpPr>
          <p:cNvPr id="38" name="Rectangle 15"/>
          <p:cNvSpPr>
            <a:spLocks noChangeArrowheads="1"/>
          </p:cNvSpPr>
          <p:nvPr/>
        </p:nvSpPr>
        <p:spPr bwMode="auto">
          <a:xfrm>
            <a:off x="8520575" y="1505006"/>
            <a:ext cx="147312" cy="181036"/>
          </a:xfrm>
          <a:prstGeom prst="rect">
            <a:avLst/>
          </a:prstGeom>
          <a:noFill/>
          <a:ln w="38100">
            <a:solidFill>
              <a:srgbClr val="FFC000"/>
            </a:solidFill>
            <a:miter lim="800000"/>
            <a:headEnd/>
            <a:tailEnd/>
          </a:ln>
        </p:spPr>
        <p:txBody>
          <a:bodyPr wrap="square" lIns="92075" tIns="46038" rIns="92075" bIns="46038" anchor="ctr">
            <a:spAutoFit/>
          </a:bodyPr>
          <a:lstStyle/>
          <a:p>
            <a:pPr fontAlgn="base">
              <a:spcBef>
                <a:spcPct val="0"/>
              </a:spcBef>
              <a:spcAft>
                <a:spcPct val="0"/>
              </a:spcAft>
            </a:pPr>
            <a:endParaRPr lang="en-US">
              <a:solidFill>
                <a:srgbClr val="000000"/>
              </a:solidFill>
              <a:latin typeface="Arial" charset="0"/>
              <a:cs typeface="Arial" charset="0"/>
            </a:endParaRPr>
          </a:p>
        </p:txBody>
      </p:sp>
      <p:sp>
        <p:nvSpPr>
          <p:cNvPr id="39" name="AutoShape 8"/>
          <p:cNvSpPr>
            <a:spLocks noChangeArrowheads="1"/>
          </p:cNvSpPr>
          <p:nvPr/>
        </p:nvSpPr>
        <p:spPr bwMode="blackWhite">
          <a:xfrm>
            <a:off x="6821670" y="3922763"/>
            <a:ext cx="2178996" cy="1712901"/>
          </a:xfrm>
          <a:prstGeom prst="wedgeRectCallout">
            <a:avLst>
              <a:gd name="adj1" fmla="val -26428"/>
              <a:gd name="adj2" fmla="val -157559"/>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600" b="1" dirty="0" smtClean="0">
                <a:solidFill>
                  <a:srgbClr val="FFFFFF"/>
                </a:solidFill>
                <a:latin typeface="Arial" pitchFamily="34" charset="0"/>
                <a:cs typeface="Arial" pitchFamily="34" charset="0"/>
              </a:rPr>
              <a:t>Since 2009, heath expenditures as a % of GDP have flattened out at about 18%--the question is why and will it last?</a:t>
            </a:r>
            <a:endParaRPr lang="en-US" sz="1600" b="1" dirty="0">
              <a:solidFill>
                <a:srgbClr val="FFFFFF"/>
              </a:solidFill>
              <a:latin typeface="Arial" pitchFamily="34" charset="0"/>
              <a:cs typeface="Arial" pitchFamily="34" charset="0"/>
            </a:endParaRPr>
          </a:p>
        </p:txBody>
      </p:sp>
    </p:spTree>
    <p:custDataLst>
      <p:tags r:id="rId2"/>
    </p:custDataLst>
    <p:extLst>
      <p:ext uri="{BB962C8B-B14F-4D97-AF65-F5344CB8AC3E}">
        <p14:creationId xmlns:p14="http://schemas.microsoft.com/office/powerpoint/2010/main" val="791528822"/>
      </p:ext>
    </p:extLst>
  </p:cSld>
  <p:clrMapOvr>
    <a:masterClrMapping/>
  </p:clrMapOvr>
  <p:transition/>
  <p:timing>
    <p:tnLst>
      <p:par>
        <p:cTn id="1" dur="indefinite" restart="never" nodeType="tmRoot"/>
      </p:par>
    </p:tnLst>
  </p:timing>
</p:sld>
</file>

<file path=ppt/slides/slide167.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96258"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96259"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FB4FC32C-87B1-44C7-8DC7-77CCE9CCF57C}" type="slidenum">
              <a:rPr lang="en-US" sz="900">
                <a:solidFill>
                  <a:schemeClr val="bg1"/>
                </a:solidFill>
              </a:rPr>
              <a:pPr algn="r" eaLnBrk="0" hangingPunct="0">
                <a:lnSpc>
                  <a:spcPct val="85000"/>
                </a:lnSpc>
                <a:spcBef>
                  <a:spcPct val="20000"/>
                </a:spcBef>
              </a:pPr>
              <a:t>167</a:t>
            </a:fld>
            <a:endParaRPr lang="en-US" sz="900">
              <a:solidFill>
                <a:schemeClr val="bg1"/>
              </a:solidFill>
            </a:endParaRPr>
          </a:p>
        </p:txBody>
      </p:sp>
      <p:pic>
        <p:nvPicPr>
          <p:cNvPr id="96260"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1924102" name="Rectangle 6"/>
          <p:cNvSpPr>
            <a:spLocks noChangeArrowheads="1"/>
          </p:cNvSpPr>
          <p:nvPr/>
        </p:nvSpPr>
        <p:spPr bwMode="blackWhite">
          <a:xfrm>
            <a:off x="474690" y="2079878"/>
            <a:ext cx="8239125" cy="223161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300">
              <a:lnSpc>
                <a:spcPct val="95000"/>
              </a:lnSpc>
              <a:spcBef>
                <a:spcPct val="25000"/>
              </a:spcBef>
            </a:pPr>
            <a:r>
              <a:rPr lang="en-US" sz="4800" b="1" dirty="0" smtClean="0">
                <a:solidFill>
                  <a:srgbClr val="FFFFFF"/>
                </a:solidFill>
              </a:rPr>
              <a:t>The Affordable Care Act &amp; Implications for                P/C Insurance</a:t>
            </a:r>
          </a:p>
        </p:txBody>
      </p:sp>
      <p:sp>
        <p:nvSpPr>
          <p:cNvPr id="8" name="Date Placeholder 7"/>
          <p:cNvSpPr>
            <a:spLocks noGrp="1"/>
          </p:cNvSpPr>
          <p:nvPr>
            <p:ph type="dt" sz="half" idx="10"/>
          </p:nvPr>
        </p:nvSpPr>
        <p:spPr/>
        <p:txBody>
          <a:bodyPr/>
          <a:lstStyle/>
          <a:p>
            <a:pPr>
              <a:defRPr/>
            </a:pPr>
            <a:r>
              <a:rPr lang="en-US" smtClean="0"/>
              <a:t>12/01/09 - 9pm</a:t>
            </a:r>
            <a:endParaRPr lang="en-US"/>
          </a:p>
        </p:txBody>
      </p:sp>
      <p:sp>
        <p:nvSpPr>
          <p:cNvPr id="9" name="Slide Number Placeholder 8"/>
          <p:cNvSpPr>
            <a:spLocks noGrp="1"/>
          </p:cNvSpPr>
          <p:nvPr>
            <p:ph type="sldNum" sz="quarter" idx="12"/>
          </p:nvPr>
        </p:nvSpPr>
        <p:spPr/>
        <p:txBody>
          <a:bodyPr/>
          <a:lstStyle/>
          <a:p>
            <a:pPr>
              <a:defRPr/>
            </a:pPr>
            <a:fld id="{79649112-2361-4913-9798-B6AEBB59A8D4}" type="slidenum">
              <a:rPr lang="en-US" smtClean="0"/>
              <a:pPr>
                <a:defRPr/>
              </a:pPr>
              <a:t>167</a:t>
            </a:fld>
            <a:endParaRPr lang="en-US"/>
          </a:p>
        </p:txBody>
      </p:sp>
      <p:sp>
        <p:nvSpPr>
          <p:cNvPr id="10" name="Rectangle 8"/>
          <p:cNvSpPr>
            <a:spLocks noChangeArrowheads="1"/>
          </p:cNvSpPr>
          <p:nvPr/>
        </p:nvSpPr>
        <p:spPr bwMode="auto">
          <a:xfrm>
            <a:off x="268626" y="4679661"/>
            <a:ext cx="8424611" cy="1588127"/>
          </a:xfrm>
          <a:prstGeom prst="rect">
            <a:avLst/>
          </a:prstGeom>
          <a:noFill/>
          <a:ln w="9525" algn="ctr">
            <a:noFill/>
            <a:miter lim="800000"/>
            <a:headEnd/>
            <a:tailEnd/>
          </a:ln>
        </p:spPr>
        <p:txBody>
          <a:bodyPr wrap="square" lIns="45720" rIns="45720">
            <a:spAutoFit/>
          </a:bodyPr>
          <a:lstStyle/>
          <a:p>
            <a:pPr marL="292100" indent="-292100" algn="ctr" eaLnBrk="0" fontAlgn="base" hangingPunct="0">
              <a:lnSpc>
                <a:spcPct val="90000"/>
              </a:lnSpc>
              <a:spcBef>
                <a:spcPct val="25000"/>
              </a:spcBef>
              <a:spcAft>
                <a:spcPct val="0"/>
              </a:spcAft>
              <a:buClr>
                <a:srgbClr val="FF6801"/>
              </a:buClr>
              <a:buFont typeface="Wingdings" pitchFamily="2" charset="2"/>
              <a:buNone/>
            </a:pPr>
            <a:r>
              <a:rPr lang="en-US" sz="3600" b="1" dirty="0" smtClean="0">
                <a:solidFill>
                  <a:srgbClr val="225A7A"/>
                </a:solidFill>
              </a:rPr>
              <a:t>The ACA Is Now Being Fully Implemented; Consequences for P/C Insurance Are Yet to Be Determined</a:t>
            </a:r>
            <a:endParaRPr lang="en-US" sz="3600" b="1" dirty="0">
              <a:solidFill>
                <a:srgbClr val="225A7A"/>
              </a:solidFill>
              <a:latin typeface="Arial" charset="0"/>
              <a:cs typeface="Arial" charset="0"/>
            </a:endParaRPr>
          </a:p>
        </p:txBody>
      </p:sp>
    </p:spTree>
    <p:extLst>
      <p:ext uri="{BB962C8B-B14F-4D97-AF65-F5344CB8AC3E}">
        <p14:creationId xmlns:p14="http://schemas.microsoft.com/office/powerpoint/2010/main" val="2404957726"/>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1924102"/>
                                        </p:tgtEl>
                                        <p:attrNameLst>
                                          <p:attrName>style.visibility</p:attrName>
                                        </p:attrNameLst>
                                      </p:cBhvr>
                                      <p:to>
                                        <p:strVal val="visible"/>
                                      </p:to>
                                    </p:set>
                                    <p:animEffect transition="in" filter="barn(outVertical)">
                                      <p:cBhvr>
                                        <p:cTn id="7" dur="1000"/>
                                        <p:tgtEl>
                                          <p:spTgt spid="1924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4102" grpId="0" animBg="1"/>
    </p:bldLst>
  </p:timing>
</p:sld>
</file>

<file path=ppt/slides/slide168.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39939"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39940"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39941"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B169B2D6-33BA-4F31-AE94-E9D48137D90F}" type="slidenum">
              <a:rPr lang="en-US" sz="900"/>
              <a:pPr algn="r" eaLnBrk="0" hangingPunct="0">
                <a:lnSpc>
                  <a:spcPct val="85000"/>
                </a:lnSpc>
                <a:spcBef>
                  <a:spcPct val="20000"/>
                </a:spcBef>
              </a:pPr>
              <a:t>168</a:t>
            </a:fld>
            <a:endParaRPr lang="en-US" sz="900"/>
          </a:p>
        </p:txBody>
      </p:sp>
      <p:sp>
        <p:nvSpPr>
          <p:cNvPr id="39942" name="Rectangle 2"/>
          <p:cNvSpPr>
            <a:spLocks noGrp="1" noChangeArrowheads="1"/>
          </p:cNvSpPr>
          <p:nvPr>
            <p:ph type="title" idx="4294967295"/>
          </p:nvPr>
        </p:nvSpPr>
        <p:spPr>
          <a:xfrm>
            <a:off x="94129" y="90488"/>
            <a:ext cx="7866529" cy="860425"/>
          </a:xfrm>
        </p:spPr>
        <p:txBody>
          <a:bodyPr/>
          <a:lstStyle/>
          <a:p>
            <a:r>
              <a:rPr lang="en-US" dirty="0" smtClean="0"/>
              <a:t>Projected Number of People with No Health Insurance, 2013—2022*</a:t>
            </a:r>
          </a:p>
        </p:txBody>
      </p:sp>
      <p:graphicFrame>
        <p:nvGraphicFramePr>
          <p:cNvPr id="39938" name="Object 3"/>
          <p:cNvGraphicFramePr>
            <a:graphicFrameLocks noChangeAspect="1"/>
          </p:cNvGraphicFramePr>
          <p:nvPr/>
        </p:nvGraphicFramePr>
        <p:xfrm>
          <a:off x="258548" y="1948029"/>
          <a:ext cx="8445500" cy="3497262"/>
        </p:xfrm>
        <a:graphic>
          <a:graphicData uri="http://schemas.openxmlformats.org/presentationml/2006/ole">
            <mc:AlternateContent xmlns:mc="http://schemas.openxmlformats.org/markup-compatibility/2006">
              <mc:Choice xmlns:v="urn:schemas-microsoft-com:vml" Requires="v">
                <p:oleObj spid="_x0000_s28027042" name="Chart" r:id="rId4" imgW="8543899" imgH="3552866" progId="MSGraph.Chart.8">
                  <p:embed followColorScheme="full"/>
                </p:oleObj>
              </mc:Choice>
              <mc:Fallback>
                <p:oleObj name="Chart" r:id="rId4" imgW="8543899" imgH="3552866" progId="MSGraph.Chart.8">
                  <p:embed followColorScheme="full"/>
                  <p:pic>
                    <p:nvPicPr>
                      <p:cNvPr id="0" name=""/>
                      <p:cNvPicPr>
                        <a:picLocks noChangeAspect="1" noChangeArrowheads="1"/>
                      </p:cNvPicPr>
                      <p:nvPr/>
                    </p:nvPicPr>
                    <p:blipFill>
                      <a:blip r:embed="rId5"/>
                      <a:srcRect/>
                      <a:stretch>
                        <a:fillRect/>
                      </a:stretch>
                    </p:blipFill>
                    <p:spPr bwMode="gray">
                      <a:xfrm>
                        <a:off x="258548" y="1948029"/>
                        <a:ext cx="8445500" cy="34972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9944" name="Rectangle 5"/>
          <p:cNvSpPr>
            <a:spLocks noChangeArrowheads="1"/>
          </p:cNvSpPr>
          <p:nvPr/>
        </p:nvSpPr>
        <p:spPr bwMode="black">
          <a:xfrm>
            <a:off x="347663" y="1307166"/>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smtClean="0">
                <a:solidFill>
                  <a:srgbClr val="225A7A"/>
                </a:solidFill>
              </a:rPr>
              <a:t>Millions</a:t>
            </a:r>
            <a:endParaRPr lang="en-US" sz="1600" b="1" dirty="0">
              <a:solidFill>
                <a:srgbClr val="225A7A"/>
              </a:solidFill>
            </a:endParaRPr>
          </a:p>
        </p:txBody>
      </p:sp>
      <p:sp>
        <p:nvSpPr>
          <p:cNvPr id="2116614" name="Rectangle 6"/>
          <p:cNvSpPr>
            <a:spLocks noChangeArrowheads="1"/>
          </p:cNvSpPr>
          <p:nvPr/>
        </p:nvSpPr>
        <p:spPr bwMode="blackWhite">
          <a:xfrm>
            <a:off x="1085851" y="5257797"/>
            <a:ext cx="7089962" cy="82064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The projected decline in the uninsured population is very sensitive to the enrollment rate under the Affordable Care Act</a:t>
            </a:r>
            <a:endParaRPr lang="en-US" b="1" dirty="0">
              <a:solidFill>
                <a:srgbClr val="FFFFFF"/>
              </a:solidFill>
            </a:endParaRPr>
          </a:p>
        </p:txBody>
      </p:sp>
      <p:sp>
        <p:nvSpPr>
          <p:cNvPr id="11" name="AutoShape 8"/>
          <p:cNvSpPr>
            <a:spLocks noChangeArrowheads="1"/>
          </p:cNvSpPr>
          <p:nvPr/>
        </p:nvSpPr>
        <p:spPr bwMode="blackWhite">
          <a:xfrm>
            <a:off x="4286250" y="1148453"/>
            <a:ext cx="3315313" cy="1336786"/>
          </a:xfrm>
          <a:prstGeom prst="wedgeRectCallout">
            <a:avLst>
              <a:gd name="adj1" fmla="val -19123"/>
              <a:gd name="adj2" fmla="val 103204"/>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cs typeface="+mn-cs"/>
              </a:rPr>
              <a:t>By 2018 the number of people under age 65 without insurance is expected to drop by 25 million (~45%)</a:t>
            </a:r>
            <a:endParaRPr lang="en-US" b="1" i="1" dirty="0">
              <a:solidFill>
                <a:schemeClr val="bg1"/>
              </a:solidFill>
              <a:cs typeface="+mn-cs"/>
            </a:endParaRPr>
          </a:p>
        </p:txBody>
      </p:sp>
      <p:sp>
        <p:nvSpPr>
          <p:cNvPr id="12" name="Date Placeholder 11"/>
          <p:cNvSpPr>
            <a:spLocks noGrp="1"/>
          </p:cNvSpPr>
          <p:nvPr>
            <p:ph type="dt" sz="half" idx="10"/>
          </p:nvPr>
        </p:nvSpPr>
        <p:spPr/>
        <p:txBody>
          <a:bodyPr/>
          <a:lstStyle/>
          <a:p>
            <a:pPr>
              <a:defRPr/>
            </a:pPr>
            <a:r>
              <a:rPr lang="en-US" smtClean="0"/>
              <a:t>12/01/09 - 9pm</a:t>
            </a:r>
            <a:endParaRPr lang="en-US"/>
          </a:p>
        </p:txBody>
      </p:sp>
      <p:sp>
        <p:nvSpPr>
          <p:cNvPr id="13" name="Slide Number Placeholder 12"/>
          <p:cNvSpPr>
            <a:spLocks noGrp="1"/>
          </p:cNvSpPr>
          <p:nvPr>
            <p:ph type="sldNum" sz="quarter" idx="12"/>
          </p:nvPr>
        </p:nvSpPr>
        <p:spPr/>
        <p:txBody>
          <a:bodyPr/>
          <a:lstStyle/>
          <a:p>
            <a:pPr>
              <a:defRPr/>
            </a:pPr>
            <a:fld id="{79649112-2361-4913-9798-B6AEBB59A8D4}" type="slidenum">
              <a:rPr lang="en-US" smtClean="0"/>
              <a:pPr>
                <a:defRPr/>
              </a:pPr>
              <a:t>168</a:t>
            </a:fld>
            <a:endParaRPr lang="en-US"/>
          </a:p>
        </p:txBody>
      </p:sp>
      <p:sp>
        <p:nvSpPr>
          <p:cNvPr id="14" name="Rectangle 4"/>
          <p:cNvSpPr>
            <a:spLocks noChangeArrowheads="1"/>
          </p:cNvSpPr>
          <p:nvPr/>
        </p:nvSpPr>
        <p:spPr bwMode="auto">
          <a:xfrm>
            <a:off x="0" y="6244868"/>
            <a:ext cx="9144000" cy="577723"/>
          </a:xfrm>
          <a:prstGeom prst="rect">
            <a:avLst/>
          </a:prstGeom>
          <a:noFill/>
          <a:ln w="9525">
            <a:noFill/>
            <a:miter lim="800000"/>
            <a:headEnd/>
            <a:tailEnd/>
          </a:ln>
        </p:spPr>
        <p:txBody>
          <a:bodyPr lIns="92075" tIns="46038" rIns="92075" bIns="46038">
            <a:spAutoFit/>
          </a:bodyPr>
          <a:lstStyle/>
          <a:p>
            <a:r>
              <a:rPr lang="en-US" sz="1050" dirty="0" smtClean="0">
                <a:solidFill>
                  <a:srgbClr val="000000"/>
                </a:solidFill>
              </a:rPr>
              <a:t>*Under age 65.</a:t>
            </a:r>
          </a:p>
          <a:p>
            <a:r>
              <a:rPr lang="en-US" sz="1050" dirty="0" smtClean="0">
                <a:solidFill>
                  <a:srgbClr val="000000"/>
                </a:solidFill>
              </a:rPr>
              <a:t>Sources:  Centers for Medicare &amp; Medicaid Services, Office of the Actuary </a:t>
            </a:r>
            <a:r>
              <a:rPr lang="en-US" sz="1050" dirty="0">
                <a:solidFill>
                  <a:srgbClr val="000000"/>
                </a:solidFill>
              </a:rPr>
              <a:t>at </a:t>
            </a:r>
            <a:r>
              <a:rPr lang="en-US" sz="1050" dirty="0">
                <a:solidFill>
                  <a:srgbClr val="000000"/>
                </a:solidFill>
                <a:hlinkClick r:id="rId6"/>
              </a:rPr>
              <a:t>http://</a:t>
            </a:r>
            <a:r>
              <a:rPr lang="en-US" sz="1050" dirty="0" smtClean="0">
                <a:solidFill>
                  <a:srgbClr val="000000"/>
                </a:solidFill>
                <a:hlinkClick r:id="rId6"/>
              </a:rPr>
              <a:t>www.cms.gov/Research-Statistics-Data-and-Systems/Statistics-Trends-and-Reports/NationalHealthExpendData/NationalHealthAccountsProjected.html</a:t>
            </a:r>
            <a:r>
              <a:rPr lang="en-US" sz="1050" dirty="0" smtClean="0">
                <a:solidFill>
                  <a:srgbClr val="000000"/>
                </a:solidFill>
              </a:rPr>
              <a:t> accessed 3/14/14; Insurance </a:t>
            </a:r>
            <a:r>
              <a:rPr lang="en-US" sz="1050" dirty="0">
                <a:solidFill>
                  <a:srgbClr val="000000"/>
                </a:solidFill>
              </a:rPr>
              <a:t>Information </a:t>
            </a:r>
            <a:r>
              <a:rPr lang="en-US" sz="1050" dirty="0" smtClean="0">
                <a:solidFill>
                  <a:srgbClr val="000000"/>
                </a:solidFill>
              </a:rPr>
              <a:t>Institute.</a:t>
            </a:r>
            <a:endParaRPr lang="en-US" sz="1050" dirty="0">
              <a:solidFill>
                <a:srgbClr val="000000"/>
              </a:solidFill>
            </a:endParaRPr>
          </a:p>
        </p:txBody>
      </p:sp>
    </p:spTree>
    <p:extLst>
      <p:ext uri="{BB962C8B-B14F-4D97-AF65-F5344CB8AC3E}">
        <p14:creationId xmlns:p14="http://schemas.microsoft.com/office/powerpoint/2010/main" val="78323400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500"/>
                                  </p:stCondLst>
                                  <p:childTnLst>
                                    <p:set>
                                      <p:cBhvr>
                                        <p:cTn id="6" dur="1" fill="hold">
                                          <p:stCondLst>
                                            <p:cond delay="0"/>
                                          </p:stCondLst>
                                        </p:cTn>
                                        <p:tgtEl>
                                          <p:spTgt spid="2116614"/>
                                        </p:tgtEl>
                                        <p:attrNameLst>
                                          <p:attrName>style.visibility</p:attrName>
                                        </p:attrNameLst>
                                      </p:cBhvr>
                                      <p:to>
                                        <p:strVal val="visible"/>
                                      </p:to>
                                    </p:set>
                                    <p:anim calcmode="lin" valueType="num">
                                      <p:cBhvr>
                                        <p:cTn id="7" dur="500" fill="hold"/>
                                        <p:tgtEl>
                                          <p:spTgt spid="2116614"/>
                                        </p:tgtEl>
                                        <p:attrNameLst>
                                          <p:attrName>ppt_w</p:attrName>
                                        </p:attrNameLst>
                                      </p:cBhvr>
                                      <p:tavLst>
                                        <p:tav tm="0">
                                          <p:val>
                                            <p:fltVal val="0"/>
                                          </p:val>
                                        </p:tav>
                                        <p:tav tm="100000">
                                          <p:val>
                                            <p:strVal val="#ppt_w"/>
                                          </p:val>
                                        </p:tav>
                                      </p:tavLst>
                                    </p:anim>
                                    <p:anim calcmode="lin" valueType="num">
                                      <p:cBhvr>
                                        <p:cTn id="8" dur="500" fill="hold"/>
                                        <p:tgtEl>
                                          <p:spTgt spid="2116614"/>
                                        </p:tgtEl>
                                        <p:attrNameLst>
                                          <p:attrName>ppt_h</p:attrName>
                                        </p:attrNameLst>
                                      </p:cBhvr>
                                      <p:tavLst>
                                        <p:tav tm="0">
                                          <p:val>
                                            <p:fltVal val="0"/>
                                          </p:val>
                                        </p:tav>
                                        <p:tav tm="100000">
                                          <p:val>
                                            <p:strVal val="#ppt_h"/>
                                          </p:val>
                                        </p:tav>
                                      </p:tavLst>
                                    </p:anim>
                                    <p:animEffect transition="in" filter="fade">
                                      <p:cBhvr>
                                        <p:cTn id="9" dur="500"/>
                                        <p:tgtEl>
                                          <p:spTgt spid="2116614"/>
                                        </p:tgtEl>
                                      </p:cBhvr>
                                    </p:animEffect>
                                  </p:childTnLst>
                                </p:cTn>
                              </p:par>
                            </p:childTnLst>
                          </p:cTn>
                        </p:par>
                        <p:par>
                          <p:cTn id="10" fill="hold">
                            <p:stCondLst>
                              <p:cond delay="1000"/>
                            </p:stCondLst>
                            <p:childTnLst>
                              <p:par>
                                <p:cTn id="11" presetID="22" presetClass="entr" presetSubtype="8" fill="hold" grpId="0" nodeType="afterEffect">
                                  <p:stCondLst>
                                    <p:cond delay="1000"/>
                                  </p:stCondLst>
                                  <p:childTnLst>
                                    <p:set>
                                      <p:cBhvr>
                                        <p:cTn id="12" dur="1" fill="hold">
                                          <p:stCondLst>
                                            <p:cond delay="0"/>
                                          </p:stCondLst>
                                        </p:cTn>
                                        <p:tgtEl>
                                          <p:spTgt spid="11"/>
                                        </p:tgtEl>
                                        <p:attrNameLst>
                                          <p:attrName>style.visibility</p:attrName>
                                        </p:attrNameLst>
                                      </p:cBhvr>
                                      <p:to>
                                        <p:strVal val="visible"/>
                                      </p:to>
                                    </p:set>
                                    <p:animEffect transition="in" filter="wipe(left)">
                                      <p:cBhvr>
                                        <p:cTn id="1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16614" grpId="0" animBg="1"/>
      <p:bldP spid="11" grpId="0" animBg="1"/>
    </p:bldLst>
  </p:timing>
</p:sld>
</file>

<file path=ppt/slides/slide16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6" name="Group 57"/>
          <p:cNvGraphicFramePr>
            <a:graphicFrameLocks noGrp="1"/>
          </p:cNvGraphicFramePr>
          <p:nvPr>
            <p:ph/>
            <p:extLst/>
          </p:nvPr>
        </p:nvGraphicFramePr>
        <p:xfrm>
          <a:off x="366690" y="1073280"/>
          <a:ext cx="8261352" cy="5526486"/>
        </p:xfrm>
        <a:graphic>
          <a:graphicData uri="http://schemas.openxmlformats.org/drawingml/2006/table">
            <a:tbl>
              <a:tblPr>
                <a:effectLst/>
              </a:tblPr>
              <a:tblGrid>
                <a:gridCol w="2489201"/>
                <a:gridCol w="2372932"/>
                <a:gridCol w="3399219"/>
              </a:tblGrid>
              <a:tr h="631906">
                <a:tc>
                  <a:txBody>
                    <a:bodyPr/>
                    <a:lstStyle/>
                    <a:p>
                      <a:pPr marL="0" marR="0" lvl="0" indent="0" algn="l" defTabSz="914400" rtl="0" eaLnBrk="1" fontAlgn="base" latinLnBrk="0" hangingPunct="1">
                        <a:lnSpc>
                          <a:spcPts val="1900"/>
                        </a:lnSpc>
                        <a:spcBef>
                          <a:spcPct val="50000"/>
                        </a:spcBef>
                        <a:spcAft>
                          <a:spcPct val="0"/>
                        </a:spcAft>
                        <a:buClrTx/>
                        <a:buSzTx/>
                        <a:buFont typeface="Wingdings" pitchFamily="2" charset="2"/>
                        <a:buNone/>
                        <a:tabLst/>
                      </a:pPr>
                      <a:r>
                        <a:rPr kumimoji="0" lang="en-US" sz="1600" b="1" i="0" u="none" strike="noStrike" cap="none" normalizeH="0" baseline="0" dirty="0" smtClean="0">
                          <a:ln>
                            <a:noFill/>
                          </a:ln>
                          <a:solidFill>
                            <a:schemeClr val="bg1"/>
                          </a:solidFill>
                          <a:effectLst/>
                          <a:latin typeface="Arial" charset="0"/>
                        </a:rPr>
                        <a:t>Issue</a:t>
                      </a:r>
                    </a:p>
                  </a:txBody>
                  <a:tcPr marT="91440" anchor="b" horzOverflow="overflow">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225A7A"/>
                    </a:solidFill>
                  </a:tcPr>
                </a:tc>
                <a:tc>
                  <a:txBody>
                    <a:bodyPr/>
                    <a:lstStyle/>
                    <a:p>
                      <a:pPr marL="0" marR="0" lvl="0" indent="0" algn="l" defTabSz="914400" rtl="0" eaLnBrk="1" fontAlgn="base" latinLnBrk="0" hangingPunct="1">
                        <a:lnSpc>
                          <a:spcPts val="1900"/>
                        </a:lnSpc>
                        <a:spcBef>
                          <a:spcPct val="50000"/>
                        </a:spcBef>
                        <a:spcAft>
                          <a:spcPct val="0"/>
                        </a:spcAft>
                        <a:buClrTx/>
                        <a:buSzTx/>
                        <a:buFont typeface="Wingdings" pitchFamily="2" charset="2"/>
                        <a:buNone/>
                        <a:tabLst/>
                      </a:pPr>
                      <a:r>
                        <a:rPr kumimoji="0" lang="en-US" sz="1600" b="1" i="0" u="none" strike="noStrike" cap="none" normalizeH="0" baseline="0" dirty="0" smtClean="0">
                          <a:ln>
                            <a:noFill/>
                          </a:ln>
                          <a:solidFill>
                            <a:schemeClr val="bg1"/>
                          </a:solidFill>
                          <a:effectLst/>
                          <a:latin typeface="Arial" charset="0"/>
                        </a:rPr>
                        <a:t>Concern</a:t>
                      </a:r>
                    </a:p>
                  </a:txBody>
                  <a:tcPr marT="91440" anchor="b"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225A7A"/>
                    </a:solidFill>
                  </a:tcPr>
                </a:tc>
                <a:tc>
                  <a:txBody>
                    <a:bodyPr/>
                    <a:lstStyle/>
                    <a:p>
                      <a:pPr marL="0" marR="0" lvl="0" indent="0" algn="l" defTabSz="914400" rtl="0" eaLnBrk="1" fontAlgn="base" latinLnBrk="0" hangingPunct="1">
                        <a:lnSpc>
                          <a:spcPts val="1900"/>
                        </a:lnSpc>
                        <a:spcBef>
                          <a:spcPct val="50000"/>
                        </a:spcBef>
                        <a:spcAft>
                          <a:spcPct val="0"/>
                        </a:spcAft>
                        <a:buClrTx/>
                        <a:buSzTx/>
                        <a:buFont typeface="Wingdings" pitchFamily="2" charset="2"/>
                        <a:buNone/>
                        <a:tabLst/>
                      </a:pPr>
                      <a:r>
                        <a:rPr kumimoji="0" lang="en-US" sz="1600" b="1" i="0" u="none" strike="noStrike" cap="none" normalizeH="0" baseline="0" dirty="0" smtClean="0">
                          <a:ln>
                            <a:noFill/>
                          </a:ln>
                          <a:solidFill>
                            <a:schemeClr val="bg1"/>
                          </a:solidFill>
                          <a:effectLst/>
                          <a:latin typeface="Arial" charset="0"/>
                        </a:rPr>
                        <a:t>Contravening Argument</a:t>
                      </a:r>
                    </a:p>
                  </a:txBody>
                  <a:tcPr marT="91440" anchor="b"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225A7A"/>
                    </a:solidFill>
                  </a:tcPr>
                </a:tc>
              </a:tr>
              <a:tr h="461777">
                <a:tc>
                  <a:txBody>
                    <a:bodyPr/>
                    <a:lstStyle/>
                    <a:p>
                      <a:pPr marL="0" marR="0" lvl="0" indent="0" algn="l" defTabSz="914400" rtl="0" eaLnBrk="1" fontAlgn="base" latinLnBrk="0" hangingPunct="1">
                        <a:lnSpc>
                          <a:spcPts val="1900"/>
                        </a:lnSpc>
                        <a:spcBef>
                          <a:spcPct val="50000"/>
                        </a:spcBef>
                        <a:spcAft>
                          <a:spcPct val="0"/>
                        </a:spcAft>
                        <a:buClrTx/>
                        <a:buSzTx/>
                        <a:buFont typeface="Wingdings" pitchFamily="2" charset="2"/>
                        <a:buNone/>
                        <a:tabLst/>
                      </a:pPr>
                      <a:r>
                        <a:rPr kumimoji="0" lang="en-US" sz="1600" b="1" i="0" u="none" strike="noStrike" cap="none" normalizeH="0" baseline="0" dirty="0" smtClean="0">
                          <a:ln>
                            <a:noFill/>
                          </a:ln>
                          <a:solidFill>
                            <a:schemeClr val="tx1"/>
                          </a:solidFill>
                          <a:effectLst/>
                          <a:latin typeface="Arial" charset="0"/>
                        </a:rPr>
                        <a:t>Surge in People Covered by Health Insurance</a:t>
                      </a:r>
                    </a:p>
                  </a:txBody>
                  <a:tcPr marT="91440" anchor="ctr" horzOverflow="overflow">
                    <a:lnL w="12700" cap="flat" cmpd="sng" algn="ctr">
                      <a:solidFill>
                        <a:schemeClr val="tx1"/>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285750" marR="0" lvl="0" indent="-285750" algn="l" defTabSz="914400" rtl="0" eaLnBrk="1" fontAlgn="base" latinLnBrk="0" hangingPunct="1">
                        <a:lnSpc>
                          <a:spcPts val="1900"/>
                        </a:lnSpc>
                        <a:spcBef>
                          <a:spcPct val="50000"/>
                        </a:spcBef>
                        <a:spcAft>
                          <a:spcPct val="0"/>
                        </a:spcAft>
                        <a:buClrTx/>
                        <a:buSzTx/>
                        <a:buFont typeface="Arial" panose="020B0604020202020204" pitchFamily="34" charset="0"/>
                        <a:buChar char="•"/>
                        <a:tabLst/>
                        <a:defRPr/>
                      </a:pPr>
                      <a:r>
                        <a:rPr kumimoji="0" lang="en-US" sz="1600" b="0" i="0" u="none" strike="noStrike" cap="none" normalizeH="0" baseline="0" dirty="0" smtClean="0">
                          <a:ln>
                            <a:noFill/>
                          </a:ln>
                          <a:solidFill>
                            <a:schemeClr val="tx1"/>
                          </a:solidFill>
                          <a:effectLst/>
                          <a:latin typeface="Arial" charset="0"/>
                        </a:rPr>
                        <a:t>System is overwhelmed</a:t>
                      </a:r>
                    </a:p>
                    <a:p>
                      <a:pPr marL="285750" marR="0" lvl="0" indent="-285750" algn="l" defTabSz="914400" rtl="0" eaLnBrk="1" fontAlgn="base" latinLnBrk="0" hangingPunct="1">
                        <a:lnSpc>
                          <a:spcPts val="1900"/>
                        </a:lnSpc>
                        <a:spcBef>
                          <a:spcPct val="50000"/>
                        </a:spcBef>
                        <a:spcAft>
                          <a:spcPct val="0"/>
                        </a:spcAft>
                        <a:buClrTx/>
                        <a:buSzTx/>
                        <a:buFont typeface="Arial" panose="020B0604020202020204" pitchFamily="34" charset="0"/>
                        <a:buChar char="•"/>
                        <a:tabLst/>
                        <a:defRPr/>
                      </a:pPr>
                      <a:r>
                        <a:rPr kumimoji="0" lang="en-US" sz="1600" b="0" i="0" u="none" strike="noStrike" cap="none" normalizeH="0" baseline="0" dirty="0" smtClean="0">
                          <a:ln>
                            <a:noFill/>
                          </a:ln>
                          <a:solidFill>
                            <a:schemeClr val="tx1"/>
                          </a:solidFill>
                          <a:effectLst/>
                          <a:latin typeface="Arial" charset="0"/>
                        </a:rPr>
                        <a:t>MD shortage</a:t>
                      </a:r>
                    </a:p>
                    <a:p>
                      <a:pPr marL="285750" marR="0" lvl="0" indent="-285750" algn="l" defTabSz="914400" rtl="0" eaLnBrk="1" fontAlgn="base" latinLnBrk="0" hangingPunct="1">
                        <a:lnSpc>
                          <a:spcPts val="1900"/>
                        </a:lnSpc>
                        <a:spcBef>
                          <a:spcPct val="50000"/>
                        </a:spcBef>
                        <a:spcAft>
                          <a:spcPct val="0"/>
                        </a:spcAft>
                        <a:buClrTx/>
                        <a:buSzTx/>
                        <a:buFont typeface="Arial" panose="020B0604020202020204" pitchFamily="34" charset="0"/>
                        <a:buChar char="•"/>
                        <a:tabLst/>
                        <a:defRPr/>
                      </a:pPr>
                      <a:r>
                        <a:rPr kumimoji="0" lang="en-US" sz="1600" b="0" i="0" u="none" strike="noStrike" cap="none" normalizeH="0" baseline="0" dirty="0" smtClean="0">
                          <a:ln>
                            <a:noFill/>
                          </a:ln>
                          <a:solidFill>
                            <a:schemeClr val="tx1"/>
                          </a:solidFill>
                          <a:effectLst/>
                          <a:latin typeface="Arial" charset="0"/>
                        </a:rPr>
                        <a:t>Patient care adversely impacted</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285750" marR="0" lvl="0" indent="-285750" algn="l" defTabSz="914400" rtl="0" eaLnBrk="1" fontAlgn="base" latinLnBrk="0" hangingPunct="1">
                        <a:lnSpc>
                          <a:spcPts val="1900"/>
                        </a:lnSpc>
                        <a:spcBef>
                          <a:spcPct val="50000"/>
                        </a:spcBef>
                        <a:spcAft>
                          <a:spcPct val="0"/>
                        </a:spcAft>
                        <a:buClrTx/>
                        <a:buSzTx/>
                        <a:buFont typeface="Arial" panose="020B0604020202020204" pitchFamily="34" charset="0"/>
                        <a:buChar char="•"/>
                        <a:tabLst/>
                        <a:defRPr/>
                      </a:pPr>
                      <a:r>
                        <a:rPr kumimoji="0" lang="en-US" sz="1600" b="0" i="0" u="none" strike="noStrike" cap="none" normalizeH="0" baseline="0" dirty="0" smtClean="0">
                          <a:ln>
                            <a:noFill/>
                          </a:ln>
                          <a:solidFill>
                            <a:schemeClr val="tx1"/>
                          </a:solidFill>
                          <a:effectLst/>
                          <a:latin typeface="Arial" charset="0"/>
                        </a:rPr>
                        <a:t>Over time, people will have access to preventative care, improving the general health of the population</a:t>
                      </a:r>
                    </a:p>
                    <a:p>
                      <a:pPr marL="285750" marR="0" lvl="0" indent="-285750" algn="l" defTabSz="914400" rtl="0" eaLnBrk="1" fontAlgn="base" latinLnBrk="0" hangingPunct="1">
                        <a:lnSpc>
                          <a:spcPts val="1900"/>
                        </a:lnSpc>
                        <a:spcBef>
                          <a:spcPct val="50000"/>
                        </a:spcBef>
                        <a:spcAft>
                          <a:spcPct val="0"/>
                        </a:spcAft>
                        <a:buClrTx/>
                        <a:buSzTx/>
                        <a:buFont typeface="Arial" panose="020B0604020202020204" pitchFamily="34" charset="0"/>
                        <a:buChar char="•"/>
                        <a:tabLst/>
                        <a:defRPr/>
                      </a:pPr>
                      <a:r>
                        <a:rPr kumimoji="0" lang="en-US" sz="1600" b="0" i="0" u="none" strike="noStrike" cap="none" normalizeH="0" baseline="0" dirty="0" smtClean="0">
                          <a:ln>
                            <a:noFill/>
                          </a:ln>
                          <a:solidFill>
                            <a:schemeClr val="tx1"/>
                          </a:solidFill>
                          <a:effectLst/>
                          <a:latin typeface="Arial" charset="0"/>
                        </a:rPr>
                        <a:t>Greater use of PA’s, etc.</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r>
              <a:tr h="461777">
                <a:tc>
                  <a:txBody>
                    <a:bodyPr/>
                    <a:lstStyle/>
                    <a:p>
                      <a:pPr marL="0" marR="0" lvl="0" indent="0" algn="l" defTabSz="914400" rtl="0" eaLnBrk="1" fontAlgn="base" latinLnBrk="0" hangingPunct="1">
                        <a:lnSpc>
                          <a:spcPts val="1900"/>
                        </a:lnSpc>
                        <a:spcBef>
                          <a:spcPct val="50000"/>
                        </a:spcBef>
                        <a:spcAft>
                          <a:spcPct val="0"/>
                        </a:spcAft>
                        <a:buClrTx/>
                        <a:buSzTx/>
                        <a:buFont typeface="Wingdings" pitchFamily="2" charset="2"/>
                        <a:buNone/>
                        <a:tabLst/>
                      </a:pPr>
                      <a:r>
                        <a:rPr kumimoji="0" lang="en-US" sz="1600" b="1" i="0" u="none" strike="noStrike" cap="none" normalizeH="0" baseline="0" dirty="0" smtClean="0">
                          <a:ln>
                            <a:noFill/>
                          </a:ln>
                          <a:solidFill>
                            <a:schemeClr val="tx1"/>
                          </a:solidFill>
                          <a:effectLst/>
                          <a:latin typeface="Arial" charset="0"/>
                        </a:rPr>
                        <a:t>Electronic Health Records</a:t>
                      </a:r>
                    </a:p>
                  </a:txBody>
                  <a:tcPr marT="91440" anchor="ctr" horzOverflow="overflow">
                    <a:lnL w="12700" cap="flat" cmpd="sng" algn="ctr">
                      <a:solidFill>
                        <a:schemeClr val="tx1"/>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285750" marR="0" lvl="0" indent="-285750" algn="l" defTabSz="914400" rtl="0" eaLnBrk="1" fontAlgn="base" latinLnBrk="0" hangingPunct="1">
                        <a:lnSpc>
                          <a:spcPts val="1900"/>
                        </a:lnSpc>
                        <a:spcBef>
                          <a:spcPct val="50000"/>
                        </a:spcBef>
                        <a:spcAft>
                          <a:spcPct val="0"/>
                        </a:spcAft>
                        <a:buClrTx/>
                        <a:buSzTx/>
                        <a:buFont typeface="Arial" panose="020B0604020202020204" pitchFamily="34" charset="0"/>
                        <a:buChar char="•"/>
                        <a:tabLst/>
                      </a:pPr>
                      <a:r>
                        <a:rPr kumimoji="0" lang="en-US" sz="1600" b="0" i="0" u="none" strike="noStrike" cap="none" normalizeH="0" baseline="0" dirty="0" smtClean="0">
                          <a:ln>
                            <a:noFill/>
                          </a:ln>
                          <a:solidFill>
                            <a:schemeClr val="tx1"/>
                          </a:solidFill>
                          <a:effectLst/>
                          <a:latin typeface="Arial" charset="0"/>
                        </a:rPr>
                        <a:t>Cost</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285750" marR="0" lvl="0" indent="-285750" algn="l" defTabSz="914400" rtl="0" eaLnBrk="1" fontAlgn="base" latinLnBrk="0" hangingPunct="1">
                        <a:lnSpc>
                          <a:spcPts val="1900"/>
                        </a:lnSpc>
                        <a:spcBef>
                          <a:spcPct val="50000"/>
                        </a:spcBef>
                        <a:spcAft>
                          <a:spcPct val="0"/>
                        </a:spcAft>
                        <a:buClrTx/>
                        <a:buSzTx/>
                        <a:buFont typeface="Arial" panose="020B0604020202020204" pitchFamily="34" charset="0"/>
                        <a:buChar char="•"/>
                        <a:tabLst/>
                      </a:pPr>
                      <a:r>
                        <a:rPr kumimoji="0" lang="en-US" sz="1600" b="0" i="0" u="none" strike="noStrike" cap="none" normalizeH="0" baseline="0" dirty="0" smtClean="0">
                          <a:ln>
                            <a:noFill/>
                          </a:ln>
                          <a:solidFill>
                            <a:schemeClr val="tx1"/>
                          </a:solidFill>
                          <a:effectLst/>
                          <a:latin typeface="Arial" charset="0"/>
                        </a:rPr>
                        <a:t>Computerization of patient data could help flag issues and improve risk management and improve patient outcomes</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r>
              <a:tr h="461777">
                <a:tc>
                  <a:txBody>
                    <a:bodyPr/>
                    <a:lstStyle/>
                    <a:p>
                      <a:pPr marL="0" marR="0" lvl="0" indent="0" algn="l" defTabSz="914400" rtl="0" eaLnBrk="1" fontAlgn="base" latinLnBrk="0" hangingPunct="1">
                        <a:lnSpc>
                          <a:spcPts val="1900"/>
                        </a:lnSpc>
                        <a:spcBef>
                          <a:spcPct val="50000"/>
                        </a:spcBef>
                        <a:spcAft>
                          <a:spcPct val="0"/>
                        </a:spcAft>
                        <a:buClrTx/>
                        <a:buSzTx/>
                        <a:buFont typeface="Wingdings" pitchFamily="2" charset="2"/>
                        <a:buNone/>
                        <a:tabLst/>
                      </a:pPr>
                      <a:r>
                        <a:rPr kumimoji="0" lang="en-US" sz="1600" b="1" i="0" u="none" strike="noStrike" cap="none" normalizeH="0" baseline="0" dirty="0" smtClean="0">
                          <a:ln>
                            <a:noFill/>
                          </a:ln>
                          <a:solidFill>
                            <a:schemeClr val="tx1"/>
                          </a:solidFill>
                          <a:effectLst/>
                          <a:latin typeface="Arial" charset="0"/>
                        </a:rPr>
                        <a:t>Claim Shifting</a:t>
                      </a:r>
                    </a:p>
                  </a:txBody>
                  <a:tcPr marT="91440" anchor="ctr" horzOverflow="overflow">
                    <a:lnL w="12700" cap="flat" cmpd="sng" algn="ctr">
                      <a:solidFill>
                        <a:schemeClr val="tx1"/>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285750" marR="0" lvl="0" indent="-285750" algn="l" defTabSz="914400" rtl="0" eaLnBrk="1" fontAlgn="base" latinLnBrk="0" hangingPunct="1">
                        <a:lnSpc>
                          <a:spcPts val="1900"/>
                        </a:lnSpc>
                        <a:spcBef>
                          <a:spcPct val="50000"/>
                        </a:spcBef>
                        <a:spcAft>
                          <a:spcPct val="0"/>
                        </a:spcAft>
                        <a:buClrTx/>
                        <a:buSzTx/>
                        <a:buFont typeface="Arial" panose="020B0604020202020204" pitchFamily="34" charset="0"/>
                        <a:buChar char="•"/>
                        <a:tabLst/>
                      </a:pPr>
                      <a:r>
                        <a:rPr kumimoji="0" lang="en-US" sz="1600" b="0" i="0" u="none" strike="noStrike" cap="none" normalizeH="0" baseline="0" dirty="0" smtClean="0">
                          <a:ln>
                            <a:noFill/>
                          </a:ln>
                          <a:solidFill>
                            <a:schemeClr val="tx1"/>
                          </a:solidFill>
                          <a:effectLst/>
                          <a:latin typeface="Arial" charset="0"/>
                        </a:rPr>
                        <a:t>Provider/patient may prefer claim handled via WC system</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285750" marR="0" lvl="0" indent="-285750" algn="l" defTabSz="914400" rtl="0" eaLnBrk="1" fontAlgn="base" latinLnBrk="0" hangingPunct="1">
                        <a:lnSpc>
                          <a:spcPts val="1900"/>
                        </a:lnSpc>
                        <a:spcBef>
                          <a:spcPct val="50000"/>
                        </a:spcBef>
                        <a:spcAft>
                          <a:spcPct val="0"/>
                        </a:spcAft>
                        <a:buClrTx/>
                        <a:buSzTx/>
                        <a:buFont typeface="Arial" panose="020B0604020202020204" pitchFamily="34" charset="0"/>
                        <a:buChar char="•"/>
                        <a:tabLst/>
                      </a:pPr>
                      <a:r>
                        <a:rPr kumimoji="0" lang="en-US" sz="1600" b="0" i="0" u="none" strike="noStrike" cap="none" normalizeH="0" baseline="0" dirty="0" smtClean="0">
                          <a:ln>
                            <a:noFill/>
                          </a:ln>
                          <a:solidFill>
                            <a:schemeClr val="tx1"/>
                          </a:solidFill>
                          <a:effectLst/>
                          <a:latin typeface="Arial" charset="0"/>
                        </a:rPr>
                        <a:t>Reduction in uninsured population reduces shifting</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r>
              <a:tr h="461777">
                <a:tc>
                  <a:txBody>
                    <a:bodyPr/>
                    <a:lstStyle/>
                    <a:p>
                      <a:pPr marL="0" marR="0" lvl="0" indent="0" algn="l" defTabSz="914400" rtl="0" eaLnBrk="1" fontAlgn="base" latinLnBrk="0" hangingPunct="1">
                        <a:lnSpc>
                          <a:spcPts val="1900"/>
                        </a:lnSpc>
                        <a:spcBef>
                          <a:spcPct val="50000"/>
                        </a:spcBef>
                        <a:spcAft>
                          <a:spcPct val="0"/>
                        </a:spcAft>
                        <a:buClrTx/>
                        <a:buSzTx/>
                        <a:buFont typeface="Wingdings" pitchFamily="2" charset="2"/>
                        <a:buNone/>
                        <a:tabLst/>
                      </a:pPr>
                      <a:r>
                        <a:rPr kumimoji="0" lang="en-US" sz="1600" b="1" i="0" u="none" strike="noStrike" cap="none" normalizeH="0" baseline="0" dirty="0" smtClean="0">
                          <a:ln>
                            <a:noFill/>
                          </a:ln>
                          <a:solidFill>
                            <a:schemeClr val="tx1"/>
                          </a:solidFill>
                          <a:effectLst/>
                          <a:latin typeface="Arial" charset="0"/>
                        </a:rPr>
                        <a:t> Reimbursement Rates</a:t>
                      </a:r>
                    </a:p>
                  </a:txBody>
                  <a:tcPr marT="91440" anchor="ctr" horzOverflow="overflow">
                    <a:lnL w="12700" cap="flat" cmpd="sng" algn="ctr">
                      <a:solidFill>
                        <a:schemeClr val="tx1"/>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285750" marR="0" lvl="0" indent="-285750" algn="l" defTabSz="914400" rtl="0" eaLnBrk="1" fontAlgn="base" latinLnBrk="0" hangingPunct="1">
                        <a:lnSpc>
                          <a:spcPts val="1900"/>
                        </a:lnSpc>
                        <a:spcBef>
                          <a:spcPct val="50000"/>
                        </a:spcBef>
                        <a:spcAft>
                          <a:spcPct val="0"/>
                        </a:spcAft>
                        <a:buClrTx/>
                        <a:buSzTx/>
                        <a:buFont typeface="Arial" panose="020B0604020202020204" pitchFamily="34" charset="0"/>
                        <a:buChar char="•"/>
                        <a:tabLst/>
                      </a:pPr>
                      <a:r>
                        <a:rPr kumimoji="0" lang="en-US" sz="1600" b="0" i="0" u="none" strike="noStrike" cap="none" normalizeH="0" baseline="0" dirty="0" smtClean="0">
                          <a:ln>
                            <a:noFill/>
                          </a:ln>
                          <a:solidFill>
                            <a:schemeClr val="tx1"/>
                          </a:solidFill>
                          <a:effectLst/>
                          <a:latin typeface="Arial" charset="0"/>
                        </a:rPr>
                        <a:t>Cuts in MC  reimbursement rates could makes docs less willing to take WC claims</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285750" marR="0" lvl="0" indent="-285750" algn="l" defTabSz="914400" rtl="0" eaLnBrk="1" fontAlgn="base" latinLnBrk="0" hangingPunct="1">
                        <a:lnSpc>
                          <a:spcPts val="1900"/>
                        </a:lnSpc>
                        <a:spcBef>
                          <a:spcPct val="50000"/>
                        </a:spcBef>
                        <a:spcAft>
                          <a:spcPct val="0"/>
                        </a:spcAft>
                        <a:buClrTx/>
                        <a:buSzTx/>
                        <a:buFont typeface="Arial" panose="020B0604020202020204" pitchFamily="34" charset="0"/>
                        <a:buChar char="•"/>
                        <a:tabLst/>
                      </a:pPr>
                      <a:r>
                        <a:rPr kumimoji="0" lang="en-US" sz="1600" b="0" i="0" u="none" strike="noStrike" cap="none" normalizeH="0" baseline="0" dirty="0" smtClean="0">
                          <a:ln>
                            <a:noFill/>
                          </a:ln>
                          <a:solidFill>
                            <a:schemeClr val="tx1"/>
                          </a:solidFill>
                          <a:effectLst/>
                          <a:latin typeface="Arial" charset="0"/>
                        </a:rPr>
                        <a:t>Impact would be short-lived.  All MC-linked states already boost WC reimbursements</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r>
            </a:tbl>
          </a:graphicData>
        </a:graphic>
      </p:graphicFrame>
      <p:sp>
        <p:nvSpPr>
          <p:cNvPr id="11" name="Rectangle 3"/>
          <p:cNvSpPr>
            <a:spLocks noChangeArrowheads="1"/>
          </p:cNvSpPr>
          <p:nvPr/>
        </p:nvSpPr>
        <p:spPr bwMode="auto">
          <a:xfrm>
            <a:off x="2" y="6554583"/>
            <a:ext cx="3500436" cy="246221"/>
          </a:xfrm>
          <a:prstGeom prst="rect">
            <a:avLst/>
          </a:prstGeom>
          <a:noFill/>
          <a:ln w="9525" algn="ctr">
            <a:noFill/>
            <a:miter lim="800000"/>
            <a:headEnd/>
            <a:tailEnd/>
          </a:ln>
        </p:spPr>
        <p:txBody>
          <a:bodyPr wrap="square" anchor="ctr">
            <a:spAutoFit/>
          </a:bodyPr>
          <a:lstStyle/>
          <a:p>
            <a:pPr eaLnBrk="1" hangingPunct="1">
              <a:buClrTx/>
              <a:buFontTx/>
              <a:buNone/>
            </a:pPr>
            <a:r>
              <a:rPr lang="en-US" sz="1000" dirty="0" smtClean="0">
                <a:solidFill>
                  <a:schemeClr val="accent4">
                    <a:lumMod val="75000"/>
                  </a:schemeClr>
                </a:solidFill>
                <a:latin typeface="Arial" charset="0"/>
              </a:rPr>
              <a:t>Source: </a:t>
            </a:r>
            <a:r>
              <a:rPr lang="en-US" sz="1000" dirty="0" smtClean="0">
                <a:solidFill>
                  <a:schemeClr val="accent4">
                    <a:lumMod val="75000"/>
                  </a:schemeClr>
                </a:solidFill>
              </a:rPr>
              <a:t>Insurance Information Institute research; WCRI.</a:t>
            </a:r>
            <a:endParaRPr lang="en-US" sz="1000" i="1" dirty="0">
              <a:solidFill>
                <a:schemeClr val="accent4">
                  <a:lumMod val="75000"/>
                </a:schemeClr>
              </a:solidFill>
              <a:latin typeface="Arial" charset="0"/>
              <a:cs typeface="Arial" charset="0"/>
            </a:endParaRPr>
          </a:p>
        </p:txBody>
      </p:sp>
      <p:sp>
        <p:nvSpPr>
          <p:cNvPr id="9" name="TextBox 8"/>
          <p:cNvSpPr txBox="1"/>
          <p:nvPr/>
        </p:nvSpPr>
        <p:spPr>
          <a:xfrm>
            <a:off x="8414658" y="6554583"/>
            <a:ext cx="685800" cy="246221"/>
          </a:xfrm>
          <a:prstGeom prst="rect">
            <a:avLst/>
          </a:prstGeom>
          <a:noFill/>
        </p:spPr>
        <p:txBody>
          <a:bodyPr wrap="square" rtlCol="0" anchor="ctr">
            <a:spAutoFit/>
          </a:bodyPr>
          <a:lstStyle/>
          <a:p>
            <a:pPr algn="r"/>
            <a:fld id="{09D5B349-258F-4228-B765-8A08036DA0B9}" type="slidenum">
              <a:rPr lang="en-US" sz="1000" smtClean="0">
                <a:solidFill>
                  <a:schemeClr val="accent4">
                    <a:lumMod val="75000"/>
                  </a:schemeClr>
                </a:solidFill>
                <a:latin typeface="+mn-lt"/>
              </a:rPr>
              <a:pPr algn="r"/>
              <a:t>169</a:t>
            </a:fld>
            <a:endParaRPr lang="en-US" sz="1000" dirty="0">
              <a:solidFill>
                <a:schemeClr val="accent4">
                  <a:lumMod val="75000"/>
                </a:schemeClr>
              </a:solidFill>
              <a:latin typeface="+mn-lt"/>
            </a:endParaRPr>
          </a:p>
        </p:txBody>
      </p:sp>
      <p:sp>
        <p:nvSpPr>
          <p:cNvPr id="8" name="Title 7"/>
          <p:cNvSpPr txBox="1">
            <a:spLocks/>
          </p:cNvSpPr>
          <p:nvPr/>
        </p:nvSpPr>
        <p:spPr bwMode="black">
          <a:xfrm>
            <a:off x="231752" y="73740"/>
            <a:ext cx="7525899" cy="812800"/>
          </a:xfrm>
          <a:prstGeom prst="rect">
            <a:avLst/>
          </a:prstGeom>
          <a:noFill/>
          <a:ln w="9525">
            <a:noFill/>
            <a:miter lim="800000"/>
            <a:headEnd/>
            <a:tailEnd/>
          </a:ln>
        </p:spPr>
        <p:txBody>
          <a:bodyPr vert="horz" wrap="square" lIns="45720" tIns="45720" rIns="45720" bIns="45720" numCol="1" anchor="ctr" anchorCtr="0" compatLnSpc="1">
            <a:prstTxWarp prst="textNoShape">
              <a:avLst/>
            </a:prstTxWarp>
          </a:bodyPr>
          <a:lstStyle/>
          <a:p>
            <a:pPr marL="0" marR="0" lvl="0" indent="0" algn="l" defTabSz="114300" rtl="0" eaLnBrk="0" fontAlgn="base" latinLnBrk="0" hangingPunct="0">
              <a:lnSpc>
                <a:spcPct val="90000"/>
              </a:lnSpc>
              <a:spcBef>
                <a:spcPct val="0"/>
              </a:spcBef>
              <a:spcAft>
                <a:spcPct val="0"/>
              </a:spcAft>
              <a:buClrTx/>
              <a:buSzTx/>
              <a:buFontTx/>
              <a:buNone/>
              <a:tabLst/>
              <a:defRPr/>
            </a:pPr>
            <a:r>
              <a:rPr lang="en-US" sz="3000" b="1" noProof="0" dirty="0" smtClean="0">
                <a:solidFill>
                  <a:srgbClr val="225A7A"/>
                </a:solidFill>
                <a:latin typeface="Arial"/>
                <a:cs typeface="Arial"/>
              </a:rPr>
              <a:t>A Few Potential Impacts of </a:t>
            </a:r>
            <a:r>
              <a:rPr lang="en-US" sz="3000" b="1" noProof="0" dirty="0" err="1" smtClean="0">
                <a:solidFill>
                  <a:srgbClr val="225A7A"/>
                </a:solidFill>
                <a:latin typeface="Arial"/>
                <a:cs typeface="Arial"/>
              </a:rPr>
              <a:t>th</a:t>
            </a:r>
            <a:r>
              <a:rPr lang="en-US" sz="3000" b="1" dirty="0" smtClean="0">
                <a:solidFill>
                  <a:srgbClr val="225A7A"/>
                </a:solidFill>
                <a:latin typeface="Arial"/>
                <a:cs typeface="Arial"/>
              </a:rPr>
              <a:t>e ACA on  Workers Compensation</a:t>
            </a:r>
            <a:endParaRPr kumimoji="0" lang="en-US" sz="3000" b="1" i="0" u="none" strike="noStrike" kern="0" cap="none" spc="0" normalizeH="0" baseline="0" noProof="0" dirty="0">
              <a:ln>
                <a:noFill/>
              </a:ln>
              <a:solidFill>
                <a:srgbClr val="225A7A"/>
              </a:solidFill>
              <a:effectLst/>
              <a:uLnTx/>
              <a:uFillTx/>
              <a:latin typeface="Arial" charset="0"/>
              <a:ea typeface="+mj-ea"/>
              <a:cs typeface="+mj-cs"/>
            </a:endParaRPr>
          </a:p>
        </p:txBody>
      </p:sp>
    </p:spTree>
    <p:custDataLst>
      <p:tags r:id="rId1"/>
    </p:custDataLst>
    <p:extLst>
      <p:ext uri="{BB962C8B-B14F-4D97-AF65-F5344CB8AC3E}">
        <p14:creationId xmlns:p14="http://schemas.microsoft.com/office/powerpoint/2010/main" val="305685484"/>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2" name="Rectangle 3"/>
          <p:cNvSpPr>
            <a:spLocks noChangeArrowheads="1"/>
          </p:cNvSpPr>
          <p:nvPr/>
        </p:nvSpPr>
        <p:spPr bwMode="auto">
          <a:xfrm>
            <a:off x="0" y="6556375"/>
            <a:ext cx="9144000" cy="301625"/>
          </a:xfrm>
          <a:prstGeom prst="rect">
            <a:avLst/>
          </a:prstGeom>
          <a:solidFill>
            <a:srgbClr val="225A7A"/>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endParaRPr lang="en-US" altLang="en-US" sz="1800"/>
          </a:p>
        </p:txBody>
      </p:sp>
      <p:sp>
        <p:nvSpPr>
          <p:cNvPr id="5123" name="Rectangle 4"/>
          <p:cNvSpPr>
            <a:spLocks noChangeArrowheads="1"/>
          </p:cNvSpPr>
          <p:nvPr/>
        </p:nvSpPr>
        <p:spPr bwMode="auto">
          <a:xfrm>
            <a:off x="8601075" y="6656388"/>
            <a:ext cx="447675"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r">
              <a:lnSpc>
                <a:spcPct val="85000"/>
              </a:lnSpc>
              <a:spcBef>
                <a:spcPct val="20000"/>
              </a:spcBef>
              <a:buClrTx/>
              <a:buFontTx/>
              <a:buNone/>
            </a:pPr>
            <a:fld id="{848B02D3-6070-4DC5-B8C1-B887DD767E2B}" type="slidenum">
              <a:rPr lang="en-US" altLang="en-US" sz="900">
                <a:solidFill>
                  <a:schemeClr val="bg1"/>
                </a:solidFill>
              </a:rPr>
              <a:pPr algn="r">
                <a:lnSpc>
                  <a:spcPct val="85000"/>
                </a:lnSpc>
                <a:spcBef>
                  <a:spcPct val="20000"/>
                </a:spcBef>
                <a:buClrTx/>
                <a:buFontTx/>
                <a:buNone/>
              </a:pPr>
              <a:t>17</a:t>
            </a:fld>
            <a:endParaRPr lang="en-US" altLang="en-US" sz="900">
              <a:solidFill>
                <a:schemeClr val="bg1"/>
              </a:solidFill>
            </a:endParaRPr>
          </a:p>
        </p:txBody>
      </p:sp>
      <p:pic>
        <p:nvPicPr>
          <p:cNvPr id="5124" name="Picture 5"/>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051175" y="838200"/>
            <a:ext cx="3032125"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2455" name="Rectangle 7"/>
          <p:cNvSpPr>
            <a:spLocks noChangeArrowheads="1"/>
          </p:cNvSpPr>
          <p:nvPr/>
        </p:nvSpPr>
        <p:spPr bwMode="blackWhite">
          <a:xfrm>
            <a:off x="828675" y="1949450"/>
            <a:ext cx="7686675" cy="1855788"/>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lvl1pPr defTabSz="114300">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defTabSz="11430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defTabSz="1143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defTabSz="1143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defTabSz="1143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eaLnBrk="1" hangingPunct="1">
              <a:lnSpc>
                <a:spcPct val="95000"/>
              </a:lnSpc>
              <a:spcBef>
                <a:spcPct val="25000"/>
              </a:spcBef>
              <a:buClrTx/>
              <a:buFontTx/>
              <a:buNone/>
            </a:pPr>
            <a:r>
              <a:rPr lang="en-US" altLang="en-US" sz="4200" b="1">
                <a:solidFill>
                  <a:schemeClr val="bg1"/>
                </a:solidFill>
              </a:rPr>
              <a:t>Profitability and Growth in New York P/C Insurance Markets</a:t>
            </a:r>
          </a:p>
        </p:txBody>
      </p:sp>
      <p:sp>
        <p:nvSpPr>
          <p:cNvPr id="2152456" name="Rectangle 8"/>
          <p:cNvSpPr>
            <a:spLocks noChangeArrowheads="1"/>
          </p:cNvSpPr>
          <p:nvPr/>
        </p:nvSpPr>
        <p:spPr bwMode="auto">
          <a:xfrm>
            <a:off x="854075" y="4362450"/>
            <a:ext cx="77089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45720" rIns="45720">
            <a:spAutoFit/>
          </a:bodyPr>
          <a:lstStyle>
            <a:lvl1pPr marL="292100" indent="-292100">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spcBef>
                <a:spcPct val="25000"/>
              </a:spcBef>
              <a:buFont typeface="Wingdings" panose="05000000000000000000" pitchFamily="2" charset="2"/>
              <a:buNone/>
            </a:pPr>
            <a:r>
              <a:rPr lang="en-US" altLang="en-US" sz="4000" b="1">
                <a:solidFill>
                  <a:srgbClr val="225A7A"/>
                </a:solidFill>
              </a:rPr>
              <a:t> Analysis by Line and Nearby State Comparisons</a:t>
            </a:r>
          </a:p>
        </p:txBody>
      </p:sp>
    </p:spTree>
    <p:extLst>
      <p:ext uri="{BB962C8B-B14F-4D97-AF65-F5344CB8AC3E}">
        <p14:creationId xmlns:p14="http://schemas.microsoft.com/office/powerpoint/2010/main" val="2468677268"/>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2455"/>
                                        </p:tgtEl>
                                        <p:attrNameLst>
                                          <p:attrName>style.visibility</p:attrName>
                                        </p:attrNameLst>
                                      </p:cBhvr>
                                      <p:to>
                                        <p:strVal val="visible"/>
                                      </p:to>
                                    </p:set>
                                    <p:animEffect transition="in" filter="barn(outVertical)">
                                      <p:cBhvr>
                                        <p:cTn id="7" dur="1000"/>
                                        <p:tgtEl>
                                          <p:spTgt spid="2152455"/>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2152456"/>
                                        </p:tgtEl>
                                        <p:attrNameLst>
                                          <p:attrName>style.visibility</p:attrName>
                                        </p:attrNameLst>
                                      </p:cBhvr>
                                      <p:to>
                                        <p:strVal val="visible"/>
                                      </p:to>
                                    </p:set>
                                    <p:animEffect transition="in" filter="barn(outVertical)">
                                      <p:cBhvr>
                                        <p:cTn id="10" dur="1000"/>
                                        <p:tgtEl>
                                          <p:spTgt spid="2152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2455" grpId="0" animBg="1"/>
      <p:bldP spid="2152456" grpId="0"/>
    </p:bldLst>
  </p:timing>
</p:sld>
</file>

<file path=ppt/slides/slide17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311300" name="Object 4"/>
          <p:cNvGraphicFramePr>
            <a:graphicFrameLocks noGrp="1" noChangeAspect="1"/>
          </p:cNvGraphicFramePr>
          <p:nvPr>
            <p:ph idx="1"/>
            <p:extLst/>
          </p:nvPr>
        </p:nvGraphicFramePr>
        <p:xfrm>
          <a:off x="0" y="3637618"/>
          <a:ext cx="9075738" cy="2813963"/>
        </p:xfrm>
        <a:graphic>
          <a:graphicData uri="http://schemas.openxmlformats.org/presentationml/2006/ole">
            <mc:AlternateContent xmlns:mc="http://schemas.openxmlformats.org/markup-compatibility/2006">
              <mc:Choice xmlns:v="urn:schemas-microsoft-com:vml" Requires="v">
                <p:oleObj spid="_x0000_s28028066" name="Chart" r:id="rId3" imgW="9058406" imgH="3333680" progId="MSGraph.Chart.8">
                  <p:embed followColorScheme="full"/>
                </p:oleObj>
              </mc:Choice>
              <mc:Fallback>
                <p:oleObj name="Chart" r:id="rId3" imgW="9058406" imgH="3333680" progId="MSGraph.Chart.8">
                  <p:embed followColorScheme="full"/>
                  <p:pic>
                    <p:nvPicPr>
                      <p:cNvPr id="0" name=""/>
                      <p:cNvPicPr>
                        <a:picLocks noChangeAspect="1" noChangeArrowheads="1"/>
                      </p:cNvPicPr>
                      <p:nvPr/>
                    </p:nvPicPr>
                    <p:blipFill>
                      <a:blip r:embed="rId4"/>
                      <a:srcRect/>
                      <a:stretch>
                        <a:fillRect/>
                      </a:stretch>
                    </p:blipFill>
                    <p:spPr bwMode="gray">
                      <a:xfrm>
                        <a:off x="0" y="3637618"/>
                        <a:ext cx="9075738" cy="2813963"/>
                      </a:xfrm>
                      <a:prstGeom prst="rect">
                        <a:avLst/>
                      </a:prstGeom>
                    </p:spPr>
                  </p:pic>
                </p:oleObj>
              </mc:Fallback>
            </mc:AlternateContent>
          </a:graphicData>
        </a:graphic>
      </p:graphicFrame>
      <p:sp>
        <p:nvSpPr>
          <p:cNvPr id="311298" name="Text Box 2"/>
          <p:cNvSpPr txBox="1">
            <a:spLocks noChangeArrowheads="1"/>
          </p:cNvSpPr>
          <p:nvPr/>
        </p:nvSpPr>
        <p:spPr bwMode="auto">
          <a:xfrm>
            <a:off x="146050" y="1014416"/>
            <a:ext cx="8997950" cy="2893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23838" indent="-223838">
              <a:defRPr>
                <a:solidFill>
                  <a:schemeClr val="tx1"/>
                </a:solidFill>
                <a:latin typeface="Arial" charset="0"/>
              </a:defRPr>
            </a:lvl1pPr>
            <a:lvl2pPr marL="685800" indent="-231775">
              <a:defRPr>
                <a:solidFill>
                  <a:schemeClr val="tx1"/>
                </a:solidFill>
                <a:latin typeface="Arial" charset="0"/>
              </a:defRPr>
            </a:lvl2pPr>
            <a:lvl3pPr marL="1143000" indent="-228600">
              <a:defRPr>
                <a:solidFill>
                  <a:schemeClr val="tx1"/>
                </a:solidFill>
                <a:latin typeface="Arial" charset="0"/>
              </a:defRPr>
            </a:lvl3pPr>
            <a:lvl4pPr marL="1492250" indent="-23495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l" eaLnBrk="1" hangingPunct="1">
              <a:spcBef>
                <a:spcPct val="50000"/>
              </a:spcBef>
              <a:buFont typeface="Arial" charset="0"/>
              <a:buChar char="●"/>
            </a:pPr>
            <a:r>
              <a:rPr lang="en-US" sz="1400" dirty="0" smtClean="0"/>
              <a:t>WC rates often tied to Medicare but can change for reasons independent of this link </a:t>
            </a:r>
          </a:p>
          <a:p>
            <a:pPr algn="l" eaLnBrk="1" hangingPunct="1">
              <a:spcBef>
                <a:spcPct val="50000"/>
              </a:spcBef>
              <a:buFont typeface="Arial" charset="0"/>
              <a:buChar char="●"/>
            </a:pPr>
            <a:r>
              <a:rPr lang="en-US" sz="1400" dirty="0" smtClean="0"/>
              <a:t>There </a:t>
            </a:r>
            <a:r>
              <a:rPr lang="en-US" sz="1400" dirty="0"/>
              <a:t>could be both positive and negative effects of a cut in Medicare rates on WC performance in states which tie reimbursement to Medicare </a:t>
            </a:r>
          </a:p>
          <a:p>
            <a:pPr lvl="1" algn="l" eaLnBrk="1" hangingPunct="1">
              <a:spcBef>
                <a:spcPct val="50000"/>
              </a:spcBef>
              <a:buFont typeface="Arial" charset="0"/>
              <a:buChar char="–"/>
            </a:pPr>
            <a:r>
              <a:rPr lang="en-US" sz="1400" dirty="0"/>
              <a:t>WC reimbursement rates would go down</a:t>
            </a:r>
          </a:p>
          <a:p>
            <a:pPr lvl="1" algn="l" eaLnBrk="1" hangingPunct="1">
              <a:spcBef>
                <a:spcPct val="50000"/>
              </a:spcBef>
              <a:buFont typeface="Arial" charset="0"/>
              <a:buChar char="–"/>
            </a:pPr>
            <a:r>
              <a:rPr lang="en-US" sz="1400" dirty="0"/>
              <a:t>Doctors may be unwilling to see WC patients: </a:t>
            </a:r>
          </a:p>
          <a:p>
            <a:pPr lvl="2" algn="l" eaLnBrk="1" hangingPunct="1">
              <a:spcBef>
                <a:spcPct val="50000"/>
              </a:spcBef>
              <a:buFont typeface="Wingdings" pitchFamily="2" charset="2"/>
              <a:buChar char="Ø"/>
            </a:pPr>
            <a:r>
              <a:rPr lang="en-US" sz="1400" dirty="0"/>
              <a:t>64% of Dr.’s surveyed said they would stop accepting new Medicare patients if planned rate cuts go through; some of these same doctors may also refuse WC patients if WC rates also decrease</a:t>
            </a:r>
          </a:p>
          <a:p>
            <a:pPr algn="l" eaLnBrk="1" hangingPunct="1">
              <a:spcBef>
                <a:spcPct val="50000"/>
              </a:spcBef>
              <a:buFont typeface="Arial" charset="0"/>
              <a:buChar char="●"/>
            </a:pPr>
            <a:r>
              <a:rPr lang="en-US" sz="1400" dirty="0"/>
              <a:t>These effects would likely be short lived</a:t>
            </a:r>
          </a:p>
          <a:p>
            <a:pPr lvl="1" algn="l" eaLnBrk="1" hangingPunct="1">
              <a:spcBef>
                <a:spcPct val="50000"/>
              </a:spcBef>
              <a:buFont typeface="Arial" charset="0"/>
              <a:buChar char="–"/>
            </a:pPr>
            <a:r>
              <a:rPr lang="en-US" sz="1400" dirty="0"/>
              <a:t>All states which tie their fee schedules to Medicare already increase the Medicare rates to set WC rates, so any drop in the Medicare rates would likely be soon offset by a higher WC adjustment </a:t>
            </a:r>
          </a:p>
        </p:txBody>
      </p:sp>
      <p:sp>
        <p:nvSpPr>
          <p:cNvPr id="311299" name="Rectangle 3"/>
          <p:cNvSpPr>
            <a:spLocks noGrp="1" noChangeArrowheads="1"/>
          </p:cNvSpPr>
          <p:nvPr>
            <p:ph type="title"/>
          </p:nvPr>
        </p:nvSpPr>
        <p:spPr>
          <a:xfrm>
            <a:off x="146050" y="392894"/>
            <a:ext cx="8034338" cy="355600"/>
          </a:xfrm>
        </p:spPr>
        <p:txBody>
          <a:bodyPr/>
          <a:lstStyle/>
          <a:p>
            <a:r>
              <a:rPr lang="en-US" sz="2800" dirty="0" smtClean="0"/>
              <a:t>ACA Impact on WC May Occur via Changes    in Rates Set by State </a:t>
            </a:r>
            <a:r>
              <a:rPr lang="en-US" sz="2800" dirty="0"/>
              <a:t>R</a:t>
            </a:r>
            <a:r>
              <a:rPr lang="en-US" sz="2800" dirty="0" smtClean="0"/>
              <a:t>egulators</a:t>
            </a:r>
            <a:br>
              <a:rPr lang="en-US" sz="2800" dirty="0" smtClean="0"/>
            </a:br>
            <a:endParaRPr lang="en-US" sz="1200" b="0" dirty="0"/>
          </a:p>
        </p:txBody>
      </p:sp>
      <p:sp>
        <p:nvSpPr>
          <p:cNvPr id="311301" name="Text Box 5"/>
          <p:cNvSpPr txBox="1">
            <a:spLocks noChangeArrowheads="1"/>
          </p:cNvSpPr>
          <p:nvPr/>
        </p:nvSpPr>
        <p:spPr bwMode="auto">
          <a:xfrm>
            <a:off x="2063345" y="3846649"/>
            <a:ext cx="5331636" cy="7834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591" tIns="45044" rIns="91591" bIns="45044">
            <a:spAutoFit/>
          </a:bodyPr>
          <a:lstStyle/>
          <a:p>
            <a:pPr algn="ctr" eaLnBrk="1" hangingPunct="1">
              <a:spcBef>
                <a:spcPct val="50000"/>
              </a:spcBef>
              <a:buFont typeface="Arial" charset="0"/>
              <a:buNone/>
            </a:pPr>
            <a:r>
              <a:rPr lang="en-US" b="1" dirty="0"/>
              <a:t>WC </a:t>
            </a:r>
            <a:r>
              <a:rPr lang="en-US" b="1" dirty="0" smtClean="0"/>
              <a:t>Maximum </a:t>
            </a:r>
            <a:r>
              <a:rPr lang="en-US" b="1" dirty="0"/>
              <a:t>A</a:t>
            </a:r>
            <a:r>
              <a:rPr lang="en-US" b="1" dirty="0" smtClean="0"/>
              <a:t>llowable </a:t>
            </a:r>
            <a:r>
              <a:rPr lang="en-US" b="1" dirty="0"/>
              <a:t>R</a:t>
            </a:r>
            <a:r>
              <a:rPr lang="en-US" b="1" dirty="0" smtClean="0"/>
              <a:t>eimbursement </a:t>
            </a:r>
            <a:r>
              <a:rPr lang="en-US" b="1" dirty="0"/>
              <a:t>R</a:t>
            </a:r>
            <a:r>
              <a:rPr lang="en-US" b="1" dirty="0" smtClean="0"/>
              <a:t>ates</a:t>
            </a:r>
          </a:p>
          <a:p>
            <a:pPr algn="ctr" eaLnBrk="1" hangingPunct="1">
              <a:spcBef>
                <a:spcPct val="50000"/>
              </a:spcBef>
              <a:buFont typeface="Arial" charset="0"/>
              <a:buNone/>
            </a:pPr>
            <a:r>
              <a:rPr lang="en-US" b="1" dirty="0" smtClean="0"/>
              <a:t> </a:t>
            </a:r>
            <a:r>
              <a:rPr lang="en-US" b="1" u="sng" dirty="0"/>
              <a:t>as </a:t>
            </a:r>
            <a:r>
              <a:rPr lang="en-US" b="1" u="sng" dirty="0" smtClean="0"/>
              <a:t>Percentage </a:t>
            </a:r>
            <a:r>
              <a:rPr lang="en-US" b="1" u="sng" dirty="0"/>
              <a:t>of Medicare</a:t>
            </a:r>
          </a:p>
        </p:txBody>
      </p:sp>
      <p:sp>
        <p:nvSpPr>
          <p:cNvPr id="311302" name="Text Box 6"/>
          <p:cNvSpPr txBox="1">
            <a:spLocks noChangeArrowheads="1"/>
          </p:cNvSpPr>
          <p:nvPr/>
        </p:nvSpPr>
        <p:spPr bwMode="auto">
          <a:xfrm>
            <a:off x="-14288" y="6444489"/>
            <a:ext cx="4779963" cy="3277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spAutoFit/>
          </a:bodyPr>
          <a:lstStyle>
            <a:lvl1pPr>
              <a:defRPr>
                <a:solidFill>
                  <a:schemeClr val="tx1"/>
                </a:solidFill>
                <a:latin typeface="Arial" charset="0"/>
              </a:defRPr>
            </a:lvl1pPr>
            <a:lvl2pPr marL="800100" indent="-342900">
              <a:defRPr>
                <a:solidFill>
                  <a:schemeClr val="tx1"/>
                </a:solidFill>
                <a:latin typeface="Arial" charset="0"/>
              </a:defRPr>
            </a:lvl2pPr>
            <a:lvl3pPr marL="1257300" indent="-342900">
              <a:defRPr>
                <a:solidFill>
                  <a:schemeClr val="tx1"/>
                </a:solidFill>
                <a:latin typeface="Arial" charset="0"/>
              </a:defRPr>
            </a:lvl3pPr>
            <a:lvl4pPr marL="1714500" indent="-342900">
              <a:defRPr>
                <a:solidFill>
                  <a:schemeClr val="tx1"/>
                </a:solidFill>
                <a:latin typeface="Arial" charset="0"/>
              </a:defRPr>
            </a:lvl4pPr>
            <a:lvl5pPr marL="2171700" indent="-342900">
              <a:defRPr>
                <a:solidFill>
                  <a:schemeClr val="tx1"/>
                </a:solidFill>
                <a:latin typeface="Arial" charset="0"/>
              </a:defRPr>
            </a:lvl5pPr>
            <a:lvl6pPr marL="2628900" indent="-342900" fontAlgn="base">
              <a:spcBef>
                <a:spcPct val="0"/>
              </a:spcBef>
              <a:spcAft>
                <a:spcPct val="0"/>
              </a:spcAft>
              <a:defRPr>
                <a:solidFill>
                  <a:schemeClr val="tx1"/>
                </a:solidFill>
                <a:latin typeface="Arial" charset="0"/>
              </a:defRPr>
            </a:lvl6pPr>
            <a:lvl7pPr marL="3086100" indent="-342900" fontAlgn="base">
              <a:spcBef>
                <a:spcPct val="0"/>
              </a:spcBef>
              <a:spcAft>
                <a:spcPct val="0"/>
              </a:spcAft>
              <a:defRPr>
                <a:solidFill>
                  <a:schemeClr val="tx1"/>
                </a:solidFill>
                <a:latin typeface="Arial" charset="0"/>
              </a:defRPr>
            </a:lvl7pPr>
            <a:lvl8pPr marL="3543300" indent="-342900" fontAlgn="base">
              <a:spcBef>
                <a:spcPct val="0"/>
              </a:spcBef>
              <a:spcAft>
                <a:spcPct val="0"/>
              </a:spcAft>
              <a:defRPr>
                <a:solidFill>
                  <a:schemeClr val="tx1"/>
                </a:solidFill>
                <a:latin typeface="Arial" charset="0"/>
              </a:defRPr>
            </a:lvl8pPr>
            <a:lvl9pPr marL="4000500" indent="-342900" fontAlgn="base">
              <a:spcBef>
                <a:spcPct val="0"/>
              </a:spcBef>
              <a:spcAft>
                <a:spcPct val="0"/>
              </a:spcAft>
              <a:defRPr>
                <a:solidFill>
                  <a:schemeClr val="tx1"/>
                </a:solidFill>
                <a:latin typeface="Arial" charset="0"/>
              </a:defRPr>
            </a:lvl9pPr>
          </a:lstStyle>
          <a:p>
            <a:pPr>
              <a:lnSpc>
                <a:spcPct val="85000"/>
              </a:lnSpc>
            </a:pPr>
            <a:r>
              <a:rPr lang="en-US" sz="900" dirty="0"/>
              <a:t>SOURCE: NCCI Annual Issues Symposium 2009, Medicare’s Impact on Workers’ Compensation, AMA: “Physicians’ reactions to the Medicare physician payment </a:t>
            </a:r>
            <a:r>
              <a:rPr lang="en-US" sz="900" dirty="0" smtClean="0"/>
              <a:t>cuts.”</a:t>
            </a:r>
            <a:endParaRPr lang="en-US" sz="900" dirty="0"/>
          </a:p>
        </p:txBody>
      </p:sp>
      <p:sp>
        <p:nvSpPr>
          <p:cNvPr id="311303" name="Rectangle 7"/>
          <p:cNvSpPr>
            <a:spLocks noChangeArrowheads="1"/>
          </p:cNvSpPr>
          <p:nvPr/>
        </p:nvSpPr>
        <p:spPr bwMode="gray">
          <a:xfrm>
            <a:off x="838457" y="4697605"/>
            <a:ext cx="152400" cy="152400"/>
          </a:xfrm>
          <a:prstGeom prst="rect">
            <a:avLst/>
          </a:prstGeom>
          <a:solidFill>
            <a:srgbClr val="5F5F5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591" tIns="45044" rIns="91591" bIns="45044" anchor="ctr">
            <a:spAutoFit/>
          </a:bodyPr>
          <a:lstStyle/>
          <a:p>
            <a:endParaRPr lang="en-US"/>
          </a:p>
        </p:txBody>
      </p:sp>
      <p:sp>
        <p:nvSpPr>
          <p:cNvPr id="311304" name="Text Box 8"/>
          <p:cNvSpPr txBox="1">
            <a:spLocks noChangeArrowheads="1"/>
          </p:cNvSpPr>
          <p:nvPr/>
        </p:nvSpPr>
        <p:spPr bwMode="gray">
          <a:xfrm>
            <a:off x="990857" y="4647530"/>
            <a:ext cx="1743091" cy="252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591" tIns="45044" rIns="91591" bIns="45044">
            <a:spAutoFit/>
          </a:bodyPr>
          <a:lstStyle/>
          <a:p>
            <a:pPr eaLnBrk="1" hangingPunct="1">
              <a:spcBef>
                <a:spcPct val="50000"/>
              </a:spcBef>
              <a:buFont typeface="Arial" charset="0"/>
              <a:buNone/>
            </a:pPr>
            <a:r>
              <a:rPr lang="en-US" sz="1050" dirty="0"/>
              <a:t>WC rates tied to Medicare</a:t>
            </a:r>
          </a:p>
        </p:txBody>
      </p:sp>
      <p:sp>
        <p:nvSpPr>
          <p:cNvPr id="311305" name="Rectangle 9"/>
          <p:cNvSpPr>
            <a:spLocks noChangeArrowheads="1"/>
          </p:cNvSpPr>
          <p:nvPr/>
        </p:nvSpPr>
        <p:spPr bwMode="gray">
          <a:xfrm>
            <a:off x="827345" y="4984289"/>
            <a:ext cx="152400" cy="152400"/>
          </a:xfrm>
          <a:prstGeom prst="rect">
            <a:avLst/>
          </a:prstGeom>
          <a:solidFill>
            <a:schemeClr val="bg1"/>
          </a:solidFill>
          <a:ln w="9525" algn="ctr">
            <a:solidFill>
              <a:schemeClr val="tx1"/>
            </a:solidFill>
            <a:miter lim="800000"/>
            <a:headEnd/>
            <a:tailEnd/>
          </a:ln>
          <a:effectLst/>
        </p:spPr>
        <p:txBody>
          <a:bodyPr wrap="none" lIns="91591" tIns="45044" rIns="91591" bIns="45044" anchor="ctr">
            <a:spAutoFit/>
          </a:bodyPr>
          <a:lstStyle/>
          <a:p>
            <a:endParaRPr lang="en-US"/>
          </a:p>
        </p:txBody>
      </p:sp>
      <p:sp>
        <p:nvSpPr>
          <p:cNvPr id="311306" name="Text Box 10"/>
          <p:cNvSpPr txBox="1">
            <a:spLocks noChangeArrowheads="1"/>
          </p:cNvSpPr>
          <p:nvPr/>
        </p:nvSpPr>
        <p:spPr bwMode="gray">
          <a:xfrm>
            <a:off x="990857" y="4961927"/>
            <a:ext cx="1988350" cy="252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591" tIns="45044" rIns="91591" bIns="45044">
            <a:spAutoFit/>
          </a:bodyPr>
          <a:lstStyle/>
          <a:p>
            <a:pPr eaLnBrk="1" hangingPunct="1">
              <a:spcBef>
                <a:spcPct val="50000"/>
              </a:spcBef>
              <a:buFont typeface="Arial" charset="0"/>
              <a:buNone/>
            </a:pPr>
            <a:r>
              <a:rPr lang="en-US" sz="1050" dirty="0"/>
              <a:t>WC rates </a:t>
            </a:r>
            <a:r>
              <a:rPr lang="en-US" sz="1050" b="1" u="sng" dirty="0"/>
              <a:t>not</a:t>
            </a:r>
            <a:r>
              <a:rPr lang="en-US" sz="1050" dirty="0"/>
              <a:t> tied to Medicare</a:t>
            </a:r>
          </a:p>
        </p:txBody>
      </p:sp>
    </p:spTree>
    <p:extLst>
      <p:ext uri="{BB962C8B-B14F-4D97-AF65-F5344CB8AC3E}">
        <p14:creationId xmlns:p14="http://schemas.microsoft.com/office/powerpoint/2010/main" val="22234734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9" name="Title 1"/>
          <p:cNvSpPr txBox="1">
            <a:spLocks/>
          </p:cNvSpPr>
          <p:nvPr/>
        </p:nvSpPr>
        <p:spPr bwMode="auto">
          <a:xfrm>
            <a:off x="5699332" y="1194343"/>
            <a:ext cx="3337883" cy="4912008"/>
          </a:xfrm>
          <a:prstGeom prst="rect">
            <a:avLst/>
          </a:prstGeom>
          <a:solidFill>
            <a:schemeClr val="accent3">
              <a:lumMod val="40000"/>
              <a:lumOff val="60000"/>
            </a:schemeClr>
          </a:solidFill>
          <a:ln w="9525">
            <a:noFill/>
            <a:miter lim="800000"/>
            <a:headEnd/>
            <a:tailEnd/>
          </a:ln>
          <a:effectLst/>
          <a:extLst/>
        </p:spPr>
        <p:txBody>
          <a:bodyPr vert="horz" wrap="square" lIns="0" tIns="45720" rIns="91440" bIns="45720" numCol="1" anchor="t" anchorCtr="0" compatLnSpc="1">
            <a:prstTxWarp prst="textNoShape">
              <a:avLst/>
            </a:prstTxWarp>
          </a:bodyPr>
          <a:lstStyle>
            <a:lvl1pPr algn="l" rtl="0" eaLnBrk="1" fontAlgn="base" hangingPunct="1">
              <a:spcBef>
                <a:spcPct val="0"/>
              </a:spcBef>
              <a:spcAft>
                <a:spcPct val="0"/>
              </a:spcAft>
              <a:defRPr sz="1600" b="1">
                <a:solidFill>
                  <a:schemeClr val="tx1">
                    <a:lumMod val="95000"/>
                    <a:lumOff val="5000"/>
                  </a:schemeClr>
                </a:solidFill>
                <a:latin typeface="+mj-lt"/>
                <a:ea typeface="+mj-ea"/>
                <a:cs typeface="+mj-cs"/>
              </a:defRPr>
            </a:lvl1pPr>
            <a:lvl2pPr algn="l" rtl="0" eaLnBrk="1" fontAlgn="base" hangingPunct="1">
              <a:spcBef>
                <a:spcPct val="0"/>
              </a:spcBef>
              <a:spcAft>
                <a:spcPct val="0"/>
              </a:spcAft>
              <a:defRPr sz="1600" b="1">
                <a:solidFill>
                  <a:schemeClr val="tx2"/>
                </a:solidFill>
                <a:latin typeface="Arial" charset="0"/>
              </a:defRPr>
            </a:lvl2pPr>
            <a:lvl3pPr algn="l" rtl="0" eaLnBrk="1" fontAlgn="base" hangingPunct="1">
              <a:spcBef>
                <a:spcPct val="0"/>
              </a:spcBef>
              <a:spcAft>
                <a:spcPct val="0"/>
              </a:spcAft>
              <a:defRPr sz="1600" b="1">
                <a:solidFill>
                  <a:schemeClr val="tx2"/>
                </a:solidFill>
                <a:latin typeface="Arial" charset="0"/>
              </a:defRPr>
            </a:lvl3pPr>
            <a:lvl4pPr algn="l" rtl="0" eaLnBrk="1" fontAlgn="base" hangingPunct="1">
              <a:spcBef>
                <a:spcPct val="0"/>
              </a:spcBef>
              <a:spcAft>
                <a:spcPct val="0"/>
              </a:spcAft>
              <a:defRPr sz="1600" b="1">
                <a:solidFill>
                  <a:schemeClr val="tx2"/>
                </a:solidFill>
                <a:latin typeface="Arial" charset="0"/>
              </a:defRPr>
            </a:lvl4pPr>
            <a:lvl5pPr algn="l" rtl="0" eaLnBrk="1" fontAlgn="base" hangingPunct="1">
              <a:spcBef>
                <a:spcPct val="0"/>
              </a:spcBef>
              <a:spcAft>
                <a:spcPct val="0"/>
              </a:spcAft>
              <a:defRPr sz="1600" b="1">
                <a:solidFill>
                  <a:schemeClr val="tx2"/>
                </a:solidFill>
                <a:latin typeface="Arial" charset="0"/>
              </a:defRPr>
            </a:lvl5pPr>
            <a:lvl6pPr marL="457200" algn="l" rtl="0" eaLnBrk="1" fontAlgn="base" hangingPunct="1">
              <a:spcBef>
                <a:spcPct val="0"/>
              </a:spcBef>
              <a:spcAft>
                <a:spcPct val="0"/>
              </a:spcAft>
              <a:defRPr sz="1600" b="1">
                <a:solidFill>
                  <a:schemeClr val="tx2"/>
                </a:solidFill>
                <a:latin typeface="Arial" charset="0"/>
              </a:defRPr>
            </a:lvl6pPr>
            <a:lvl7pPr marL="914400" algn="l" rtl="0" eaLnBrk="1" fontAlgn="base" hangingPunct="1">
              <a:spcBef>
                <a:spcPct val="0"/>
              </a:spcBef>
              <a:spcAft>
                <a:spcPct val="0"/>
              </a:spcAft>
              <a:defRPr sz="1600" b="1">
                <a:solidFill>
                  <a:schemeClr val="tx2"/>
                </a:solidFill>
                <a:latin typeface="Arial" charset="0"/>
              </a:defRPr>
            </a:lvl7pPr>
            <a:lvl8pPr marL="1371600" algn="l" rtl="0" eaLnBrk="1" fontAlgn="base" hangingPunct="1">
              <a:spcBef>
                <a:spcPct val="0"/>
              </a:spcBef>
              <a:spcAft>
                <a:spcPct val="0"/>
              </a:spcAft>
              <a:defRPr sz="1600" b="1">
                <a:solidFill>
                  <a:schemeClr val="tx2"/>
                </a:solidFill>
                <a:latin typeface="Arial" charset="0"/>
              </a:defRPr>
            </a:lvl8pPr>
            <a:lvl9pPr marL="1828800" algn="l" rtl="0" eaLnBrk="1" fontAlgn="base" hangingPunct="1">
              <a:spcBef>
                <a:spcPct val="0"/>
              </a:spcBef>
              <a:spcAft>
                <a:spcPct val="0"/>
              </a:spcAft>
              <a:defRPr sz="1600" b="1">
                <a:solidFill>
                  <a:schemeClr val="tx2"/>
                </a:solidFill>
                <a:latin typeface="Arial" charset="0"/>
              </a:defRPr>
            </a:lvl9pPr>
          </a:lstStyle>
          <a:p>
            <a:pPr algn="ctr"/>
            <a:endParaRPr lang="en-US" sz="1400" b="0" i="1" u="sng" dirty="0"/>
          </a:p>
        </p:txBody>
      </p:sp>
      <p:sp>
        <p:nvSpPr>
          <p:cNvPr id="2" name="Title 1"/>
          <p:cNvSpPr>
            <a:spLocks noGrp="1"/>
          </p:cNvSpPr>
          <p:nvPr>
            <p:ph type="title"/>
          </p:nvPr>
        </p:nvSpPr>
        <p:spPr>
          <a:xfrm>
            <a:off x="249098" y="228727"/>
            <a:ext cx="8763585" cy="430887"/>
          </a:xfrm>
        </p:spPr>
        <p:txBody>
          <a:bodyPr/>
          <a:lstStyle/>
          <a:p>
            <a:r>
              <a:rPr lang="en-US" sz="2800" b="1" dirty="0" smtClean="0">
                <a:solidFill>
                  <a:schemeClr val="bg2">
                    <a:lumMod val="50000"/>
                  </a:schemeClr>
                </a:solidFill>
              </a:rPr>
              <a:t>PPACA May </a:t>
            </a:r>
            <a:r>
              <a:rPr lang="en-US" sz="2800" dirty="0" smtClean="0">
                <a:solidFill>
                  <a:schemeClr val="bg2">
                    <a:lumMod val="50000"/>
                  </a:schemeClr>
                </a:solidFill>
              </a:rPr>
              <a:t>Have Distinct Impacts on WC Depending on </a:t>
            </a:r>
            <a:r>
              <a:rPr lang="en-US" sz="2800" b="1" dirty="0" smtClean="0">
                <a:solidFill>
                  <a:schemeClr val="bg2">
                    <a:lumMod val="50000"/>
                  </a:schemeClr>
                </a:solidFill>
              </a:rPr>
              <a:t> </a:t>
            </a:r>
            <a:r>
              <a:rPr lang="en-US" sz="2800" dirty="0" smtClean="0">
                <a:solidFill>
                  <a:schemeClr val="bg2">
                    <a:lumMod val="50000"/>
                  </a:schemeClr>
                </a:solidFill>
              </a:rPr>
              <a:t>C</a:t>
            </a:r>
            <a:r>
              <a:rPr lang="en-US" sz="2800" b="1" dirty="0" smtClean="0">
                <a:solidFill>
                  <a:schemeClr val="bg2">
                    <a:lumMod val="50000"/>
                  </a:schemeClr>
                </a:solidFill>
              </a:rPr>
              <a:t>laim Frequency/Severity</a:t>
            </a:r>
            <a:endParaRPr lang="en-US" sz="2800" b="1" dirty="0">
              <a:solidFill>
                <a:schemeClr val="bg2">
                  <a:lumMod val="50000"/>
                </a:schemeClr>
              </a:solidFill>
            </a:endParaRPr>
          </a:p>
        </p:txBody>
      </p:sp>
      <p:graphicFrame>
        <p:nvGraphicFramePr>
          <p:cNvPr id="7" name="Content Placeholder 6"/>
          <p:cNvGraphicFramePr>
            <a:graphicFrameLocks noGrp="1"/>
          </p:cNvGraphicFramePr>
          <p:nvPr>
            <p:ph sz="quarter" idx="11"/>
            <p:extLst/>
          </p:nvPr>
        </p:nvGraphicFramePr>
        <p:xfrm>
          <a:off x="-99420" y="1462938"/>
          <a:ext cx="3423972" cy="4918513"/>
        </p:xfrm>
        <a:graphic>
          <a:graphicData uri="http://schemas.openxmlformats.org/drawingml/2006/chart">
            <c:chart xmlns:c="http://schemas.openxmlformats.org/drawingml/2006/chart" xmlns:r="http://schemas.openxmlformats.org/officeDocument/2006/relationships" r:id="rId3"/>
          </a:graphicData>
        </a:graphic>
      </p:graphicFrame>
      <p:sp>
        <p:nvSpPr>
          <p:cNvPr id="5" name="AutoShape 2" descr="http://www.google.com/url?sa=i&amp;source=images&amp;cd=&amp;docid=INjMsbocp4Lw9M&amp;tbnid=SSvr7UmxSXijDM:&amp;ved=0CAUQjBwwAA&amp;url=http%3A%2F%2Fthumbs.dreamstime.com%2Fx%2Fblack-cadillac-7316909.jpg&amp;ei=06E4Uo-QEaTg2QXj8oCQDw&amp;psig=AFQjCNG9iMAEAow9hyZciCeas9jcrKSvmQ&amp;ust=1379529555439678"/>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cxnSp>
        <p:nvCxnSpPr>
          <p:cNvPr id="10" name="Straight Connector 9"/>
          <p:cNvCxnSpPr/>
          <p:nvPr/>
        </p:nvCxnSpPr>
        <p:spPr bwMode="auto">
          <a:xfrm>
            <a:off x="130138" y="1068469"/>
            <a:ext cx="8907077" cy="0"/>
          </a:xfrm>
          <a:prstGeom prst="line">
            <a:avLst/>
          </a:prstGeom>
          <a:noFill/>
          <a:ln w="12700" cap="flat" cmpd="sng" algn="ctr">
            <a:solidFill>
              <a:schemeClr val="tx1"/>
            </a:solidFill>
            <a:prstDash val="solid"/>
            <a:round/>
            <a:headEnd type="none" w="med" len="med"/>
            <a:tailEnd type="none"/>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 name="Title 1"/>
          <p:cNvSpPr txBox="1">
            <a:spLocks/>
          </p:cNvSpPr>
          <p:nvPr/>
        </p:nvSpPr>
        <p:spPr bwMode="auto">
          <a:xfrm>
            <a:off x="2856808" y="1903258"/>
            <a:ext cx="1398905" cy="3098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91440" bIns="45720" numCol="1" anchor="t" anchorCtr="0" compatLnSpc="1">
            <a:prstTxWarp prst="textNoShape">
              <a:avLst/>
            </a:prstTxWarp>
          </a:bodyPr>
          <a:lstStyle>
            <a:lvl1pPr algn="l" rtl="0" eaLnBrk="1" fontAlgn="base" hangingPunct="1">
              <a:spcBef>
                <a:spcPct val="0"/>
              </a:spcBef>
              <a:spcAft>
                <a:spcPct val="0"/>
              </a:spcAft>
              <a:defRPr sz="1600" b="1">
                <a:solidFill>
                  <a:schemeClr val="tx1">
                    <a:lumMod val="95000"/>
                    <a:lumOff val="5000"/>
                  </a:schemeClr>
                </a:solidFill>
                <a:latin typeface="+mj-lt"/>
                <a:ea typeface="+mj-ea"/>
                <a:cs typeface="+mj-cs"/>
              </a:defRPr>
            </a:lvl1pPr>
            <a:lvl2pPr algn="l" rtl="0" eaLnBrk="1" fontAlgn="base" hangingPunct="1">
              <a:spcBef>
                <a:spcPct val="0"/>
              </a:spcBef>
              <a:spcAft>
                <a:spcPct val="0"/>
              </a:spcAft>
              <a:defRPr sz="1600" b="1">
                <a:solidFill>
                  <a:schemeClr val="tx2"/>
                </a:solidFill>
                <a:latin typeface="Arial" charset="0"/>
              </a:defRPr>
            </a:lvl2pPr>
            <a:lvl3pPr algn="l" rtl="0" eaLnBrk="1" fontAlgn="base" hangingPunct="1">
              <a:spcBef>
                <a:spcPct val="0"/>
              </a:spcBef>
              <a:spcAft>
                <a:spcPct val="0"/>
              </a:spcAft>
              <a:defRPr sz="1600" b="1">
                <a:solidFill>
                  <a:schemeClr val="tx2"/>
                </a:solidFill>
                <a:latin typeface="Arial" charset="0"/>
              </a:defRPr>
            </a:lvl3pPr>
            <a:lvl4pPr algn="l" rtl="0" eaLnBrk="1" fontAlgn="base" hangingPunct="1">
              <a:spcBef>
                <a:spcPct val="0"/>
              </a:spcBef>
              <a:spcAft>
                <a:spcPct val="0"/>
              </a:spcAft>
              <a:defRPr sz="1600" b="1">
                <a:solidFill>
                  <a:schemeClr val="tx2"/>
                </a:solidFill>
                <a:latin typeface="Arial" charset="0"/>
              </a:defRPr>
            </a:lvl4pPr>
            <a:lvl5pPr algn="l" rtl="0" eaLnBrk="1" fontAlgn="base" hangingPunct="1">
              <a:spcBef>
                <a:spcPct val="0"/>
              </a:spcBef>
              <a:spcAft>
                <a:spcPct val="0"/>
              </a:spcAft>
              <a:defRPr sz="1600" b="1">
                <a:solidFill>
                  <a:schemeClr val="tx2"/>
                </a:solidFill>
                <a:latin typeface="Arial" charset="0"/>
              </a:defRPr>
            </a:lvl5pPr>
            <a:lvl6pPr marL="457200" algn="l" rtl="0" eaLnBrk="1" fontAlgn="base" hangingPunct="1">
              <a:spcBef>
                <a:spcPct val="0"/>
              </a:spcBef>
              <a:spcAft>
                <a:spcPct val="0"/>
              </a:spcAft>
              <a:defRPr sz="1600" b="1">
                <a:solidFill>
                  <a:schemeClr val="tx2"/>
                </a:solidFill>
                <a:latin typeface="Arial" charset="0"/>
              </a:defRPr>
            </a:lvl6pPr>
            <a:lvl7pPr marL="914400" algn="l" rtl="0" eaLnBrk="1" fontAlgn="base" hangingPunct="1">
              <a:spcBef>
                <a:spcPct val="0"/>
              </a:spcBef>
              <a:spcAft>
                <a:spcPct val="0"/>
              </a:spcAft>
              <a:defRPr sz="1600" b="1">
                <a:solidFill>
                  <a:schemeClr val="tx2"/>
                </a:solidFill>
                <a:latin typeface="Arial" charset="0"/>
              </a:defRPr>
            </a:lvl7pPr>
            <a:lvl8pPr marL="1371600" algn="l" rtl="0" eaLnBrk="1" fontAlgn="base" hangingPunct="1">
              <a:spcBef>
                <a:spcPct val="0"/>
              </a:spcBef>
              <a:spcAft>
                <a:spcPct val="0"/>
              </a:spcAft>
              <a:defRPr sz="1600" b="1">
                <a:solidFill>
                  <a:schemeClr val="tx2"/>
                </a:solidFill>
                <a:latin typeface="Arial" charset="0"/>
              </a:defRPr>
            </a:lvl8pPr>
            <a:lvl9pPr marL="1828800" algn="l" rtl="0" eaLnBrk="1" fontAlgn="base" hangingPunct="1">
              <a:spcBef>
                <a:spcPct val="0"/>
              </a:spcBef>
              <a:spcAft>
                <a:spcPct val="0"/>
              </a:spcAft>
              <a:defRPr sz="1600" b="1">
                <a:solidFill>
                  <a:schemeClr val="tx2"/>
                </a:solidFill>
                <a:latin typeface="Arial" charset="0"/>
              </a:defRPr>
            </a:lvl9pPr>
          </a:lstStyle>
          <a:p>
            <a:pPr algn="ctr"/>
            <a:r>
              <a:rPr lang="en-US" sz="1400" dirty="0" smtClean="0"/>
              <a:t>High Volume, Low Severity</a:t>
            </a:r>
            <a:endParaRPr lang="en-US" sz="1400" dirty="0"/>
          </a:p>
        </p:txBody>
      </p:sp>
      <p:sp>
        <p:nvSpPr>
          <p:cNvPr id="13" name="Title 1"/>
          <p:cNvSpPr txBox="1">
            <a:spLocks/>
          </p:cNvSpPr>
          <p:nvPr/>
        </p:nvSpPr>
        <p:spPr bwMode="auto">
          <a:xfrm>
            <a:off x="2856808" y="3514620"/>
            <a:ext cx="1398905" cy="3098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91440" bIns="45720" numCol="1" anchor="t" anchorCtr="0" compatLnSpc="1">
            <a:prstTxWarp prst="textNoShape">
              <a:avLst/>
            </a:prstTxWarp>
          </a:bodyPr>
          <a:lstStyle>
            <a:lvl1pPr algn="l" rtl="0" eaLnBrk="1" fontAlgn="base" hangingPunct="1">
              <a:spcBef>
                <a:spcPct val="0"/>
              </a:spcBef>
              <a:spcAft>
                <a:spcPct val="0"/>
              </a:spcAft>
              <a:defRPr sz="1600" b="1">
                <a:solidFill>
                  <a:schemeClr val="tx1">
                    <a:lumMod val="95000"/>
                    <a:lumOff val="5000"/>
                  </a:schemeClr>
                </a:solidFill>
                <a:latin typeface="+mj-lt"/>
                <a:ea typeface="+mj-ea"/>
                <a:cs typeface="+mj-cs"/>
              </a:defRPr>
            </a:lvl1pPr>
            <a:lvl2pPr algn="l" rtl="0" eaLnBrk="1" fontAlgn="base" hangingPunct="1">
              <a:spcBef>
                <a:spcPct val="0"/>
              </a:spcBef>
              <a:spcAft>
                <a:spcPct val="0"/>
              </a:spcAft>
              <a:defRPr sz="1600" b="1">
                <a:solidFill>
                  <a:schemeClr val="tx2"/>
                </a:solidFill>
                <a:latin typeface="Arial" charset="0"/>
              </a:defRPr>
            </a:lvl2pPr>
            <a:lvl3pPr algn="l" rtl="0" eaLnBrk="1" fontAlgn="base" hangingPunct="1">
              <a:spcBef>
                <a:spcPct val="0"/>
              </a:spcBef>
              <a:spcAft>
                <a:spcPct val="0"/>
              </a:spcAft>
              <a:defRPr sz="1600" b="1">
                <a:solidFill>
                  <a:schemeClr val="tx2"/>
                </a:solidFill>
                <a:latin typeface="Arial" charset="0"/>
              </a:defRPr>
            </a:lvl3pPr>
            <a:lvl4pPr algn="l" rtl="0" eaLnBrk="1" fontAlgn="base" hangingPunct="1">
              <a:spcBef>
                <a:spcPct val="0"/>
              </a:spcBef>
              <a:spcAft>
                <a:spcPct val="0"/>
              </a:spcAft>
              <a:defRPr sz="1600" b="1">
                <a:solidFill>
                  <a:schemeClr val="tx2"/>
                </a:solidFill>
                <a:latin typeface="Arial" charset="0"/>
              </a:defRPr>
            </a:lvl4pPr>
            <a:lvl5pPr algn="l" rtl="0" eaLnBrk="1" fontAlgn="base" hangingPunct="1">
              <a:spcBef>
                <a:spcPct val="0"/>
              </a:spcBef>
              <a:spcAft>
                <a:spcPct val="0"/>
              </a:spcAft>
              <a:defRPr sz="1600" b="1">
                <a:solidFill>
                  <a:schemeClr val="tx2"/>
                </a:solidFill>
                <a:latin typeface="Arial" charset="0"/>
              </a:defRPr>
            </a:lvl5pPr>
            <a:lvl6pPr marL="457200" algn="l" rtl="0" eaLnBrk="1" fontAlgn="base" hangingPunct="1">
              <a:spcBef>
                <a:spcPct val="0"/>
              </a:spcBef>
              <a:spcAft>
                <a:spcPct val="0"/>
              </a:spcAft>
              <a:defRPr sz="1600" b="1">
                <a:solidFill>
                  <a:schemeClr val="tx2"/>
                </a:solidFill>
                <a:latin typeface="Arial" charset="0"/>
              </a:defRPr>
            </a:lvl6pPr>
            <a:lvl7pPr marL="914400" algn="l" rtl="0" eaLnBrk="1" fontAlgn="base" hangingPunct="1">
              <a:spcBef>
                <a:spcPct val="0"/>
              </a:spcBef>
              <a:spcAft>
                <a:spcPct val="0"/>
              </a:spcAft>
              <a:defRPr sz="1600" b="1">
                <a:solidFill>
                  <a:schemeClr val="tx2"/>
                </a:solidFill>
                <a:latin typeface="Arial" charset="0"/>
              </a:defRPr>
            </a:lvl7pPr>
            <a:lvl8pPr marL="1371600" algn="l" rtl="0" eaLnBrk="1" fontAlgn="base" hangingPunct="1">
              <a:spcBef>
                <a:spcPct val="0"/>
              </a:spcBef>
              <a:spcAft>
                <a:spcPct val="0"/>
              </a:spcAft>
              <a:defRPr sz="1600" b="1">
                <a:solidFill>
                  <a:schemeClr val="tx2"/>
                </a:solidFill>
                <a:latin typeface="Arial" charset="0"/>
              </a:defRPr>
            </a:lvl8pPr>
            <a:lvl9pPr marL="1828800" algn="l" rtl="0" eaLnBrk="1" fontAlgn="base" hangingPunct="1">
              <a:spcBef>
                <a:spcPct val="0"/>
              </a:spcBef>
              <a:spcAft>
                <a:spcPct val="0"/>
              </a:spcAft>
              <a:defRPr sz="1600" b="1">
                <a:solidFill>
                  <a:schemeClr val="tx2"/>
                </a:solidFill>
                <a:latin typeface="Arial" charset="0"/>
              </a:defRPr>
            </a:lvl9pPr>
          </a:lstStyle>
          <a:p>
            <a:pPr algn="ctr"/>
            <a:r>
              <a:rPr lang="en-US" sz="1400" dirty="0" smtClean="0"/>
              <a:t>Complicated</a:t>
            </a:r>
            <a:endParaRPr lang="en-US" sz="1400" dirty="0"/>
          </a:p>
        </p:txBody>
      </p:sp>
      <p:sp>
        <p:nvSpPr>
          <p:cNvPr id="14" name="Title 1"/>
          <p:cNvSpPr txBox="1">
            <a:spLocks/>
          </p:cNvSpPr>
          <p:nvPr/>
        </p:nvSpPr>
        <p:spPr bwMode="auto">
          <a:xfrm>
            <a:off x="2856808" y="5019415"/>
            <a:ext cx="1398905" cy="3098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91440" bIns="45720" numCol="1" anchor="t" anchorCtr="0" compatLnSpc="1">
            <a:prstTxWarp prst="textNoShape">
              <a:avLst/>
            </a:prstTxWarp>
          </a:bodyPr>
          <a:lstStyle>
            <a:lvl1pPr algn="l" rtl="0" eaLnBrk="1" fontAlgn="base" hangingPunct="1">
              <a:spcBef>
                <a:spcPct val="0"/>
              </a:spcBef>
              <a:spcAft>
                <a:spcPct val="0"/>
              </a:spcAft>
              <a:defRPr sz="1600" b="1">
                <a:solidFill>
                  <a:schemeClr val="tx1">
                    <a:lumMod val="95000"/>
                    <a:lumOff val="5000"/>
                  </a:schemeClr>
                </a:solidFill>
                <a:latin typeface="+mj-lt"/>
                <a:ea typeface="+mj-ea"/>
                <a:cs typeface="+mj-cs"/>
              </a:defRPr>
            </a:lvl1pPr>
            <a:lvl2pPr algn="l" rtl="0" eaLnBrk="1" fontAlgn="base" hangingPunct="1">
              <a:spcBef>
                <a:spcPct val="0"/>
              </a:spcBef>
              <a:spcAft>
                <a:spcPct val="0"/>
              </a:spcAft>
              <a:defRPr sz="1600" b="1">
                <a:solidFill>
                  <a:schemeClr val="tx2"/>
                </a:solidFill>
                <a:latin typeface="Arial" charset="0"/>
              </a:defRPr>
            </a:lvl2pPr>
            <a:lvl3pPr algn="l" rtl="0" eaLnBrk="1" fontAlgn="base" hangingPunct="1">
              <a:spcBef>
                <a:spcPct val="0"/>
              </a:spcBef>
              <a:spcAft>
                <a:spcPct val="0"/>
              </a:spcAft>
              <a:defRPr sz="1600" b="1">
                <a:solidFill>
                  <a:schemeClr val="tx2"/>
                </a:solidFill>
                <a:latin typeface="Arial" charset="0"/>
              </a:defRPr>
            </a:lvl3pPr>
            <a:lvl4pPr algn="l" rtl="0" eaLnBrk="1" fontAlgn="base" hangingPunct="1">
              <a:spcBef>
                <a:spcPct val="0"/>
              </a:spcBef>
              <a:spcAft>
                <a:spcPct val="0"/>
              </a:spcAft>
              <a:defRPr sz="1600" b="1">
                <a:solidFill>
                  <a:schemeClr val="tx2"/>
                </a:solidFill>
                <a:latin typeface="Arial" charset="0"/>
              </a:defRPr>
            </a:lvl4pPr>
            <a:lvl5pPr algn="l" rtl="0" eaLnBrk="1" fontAlgn="base" hangingPunct="1">
              <a:spcBef>
                <a:spcPct val="0"/>
              </a:spcBef>
              <a:spcAft>
                <a:spcPct val="0"/>
              </a:spcAft>
              <a:defRPr sz="1600" b="1">
                <a:solidFill>
                  <a:schemeClr val="tx2"/>
                </a:solidFill>
                <a:latin typeface="Arial" charset="0"/>
              </a:defRPr>
            </a:lvl5pPr>
            <a:lvl6pPr marL="457200" algn="l" rtl="0" eaLnBrk="1" fontAlgn="base" hangingPunct="1">
              <a:spcBef>
                <a:spcPct val="0"/>
              </a:spcBef>
              <a:spcAft>
                <a:spcPct val="0"/>
              </a:spcAft>
              <a:defRPr sz="1600" b="1">
                <a:solidFill>
                  <a:schemeClr val="tx2"/>
                </a:solidFill>
                <a:latin typeface="Arial" charset="0"/>
              </a:defRPr>
            </a:lvl6pPr>
            <a:lvl7pPr marL="914400" algn="l" rtl="0" eaLnBrk="1" fontAlgn="base" hangingPunct="1">
              <a:spcBef>
                <a:spcPct val="0"/>
              </a:spcBef>
              <a:spcAft>
                <a:spcPct val="0"/>
              </a:spcAft>
              <a:defRPr sz="1600" b="1">
                <a:solidFill>
                  <a:schemeClr val="tx2"/>
                </a:solidFill>
                <a:latin typeface="Arial" charset="0"/>
              </a:defRPr>
            </a:lvl7pPr>
            <a:lvl8pPr marL="1371600" algn="l" rtl="0" eaLnBrk="1" fontAlgn="base" hangingPunct="1">
              <a:spcBef>
                <a:spcPct val="0"/>
              </a:spcBef>
              <a:spcAft>
                <a:spcPct val="0"/>
              </a:spcAft>
              <a:defRPr sz="1600" b="1">
                <a:solidFill>
                  <a:schemeClr val="tx2"/>
                </a:solidFill>
                <a:latin typeface="Arial" charset="0"/>
              </a:defRPr>
            </a:lvl8pPr>
            <a:lvl9pPr marL="1828800" algn="l" rtl="0" eaLnBrk="1" fontAlgn="base" hangingPunct="1">
              <a:spcBef>
                <a:spcPct val="0"/>
              </a:spcBef>
              <a:spcAft>
                <a:spcPct val="0"/>
              </a:spcAft>
              <a:defRPr sz="1600" b="1">
                <a:solidFill>
                  <a:schemeClr val="tx2"/>
                </a:solidFill>
                <a:latin typeface="Arial" charset="0"/>
              </a:defRPr>
            </a:lvl9pPr>
          </a:lstStyle>
          <a:p>
            <a:pPr algn="ctr"/>
            <a:r>
              <a:rPr lang="en-US" sz="1400" dirty="0" smtClean="0"/>
              <a:t>Catastrophic Injuries</a:t>
            </a:r>
            <a:endParaRPr lang="en-US" sz="1400" dirty="0"/>
          </a:p>
        </p:txBody>
      </p:sp>
      <p:cxnSp>
        <p:nvCxnSpPr>
          <p:cNvPr id="16" name="Straight Connector 15"/>
          <p:cNvCxnSpPr/>
          <p:nvPr/>
        </p:nvCxnSpPr>
        <p:spPr bwMode="auto">
          <a:xfrm>
            <a:off x="2872573" y="3028005"/>
            <a:ext cx="2826759" cy="0"/>
          </a:xfrm>
          <a:prstGeom prst="line">
            <a:avLst/>
          </a:prstGeom>
          <a:noFill/>
          <a:ln w="12700" cap="flat" cmpd="sng" algn="ctr">
            <a:solidFill>
              <a:srgbClr val="666666"/>
            </a:solidFill>
            <a:prstDash val="solid"/>
            <a:round/>
            <a:headEnd type="none" w="med" len="med"/>
            <a:tailEnd type="none"/>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 name="Straight Connector 17"/>
          <p:cNvCxnSpPr/>
          <p:nvPr/>
        </p:nvCxnSpPr>
        <p:spPr bwMode="auto">
          <a:xfrm>
            <a:off x="2872573" y="4453391"/>
            <a:ext cx="6031220" cy="0"/>
          </a:xfrm>
          <a:prstGeom prst="line">
            <a:avLst/>
          </a:prstGeom>
          <a:noFill/>
          <a:ln w="12700" cap="flat" cmpd="sng" algn="ctr">
            <a:solidFill>
              <a:srgbClr val="666666"/>
            </a:solidFill>
            <a:prstDash val="solid"/>
            <a:round/>
            <a:headEnd type="none" w="med" len="med"/>
            <a:tailEnd type="none"/>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0" name="Title 1"/>
          <p:cNvSpPr txBox="1">
            <a:spLocks/>
          </p:cNvSpPr>
          <p:nvPr/>
        </p:nvSpPr>
        <p:spPr bwMode="auto">
          <a:xfrm>
            <a:off x="5848409" y="1252904"/>
            <a:ext cx="3145743" cy="7420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91440" bIns="45720" numCol="1" anchor="t" anchorCtr="0" compatLnSpc="1">
            <a:prstTxWarp prst="textNoShape">
              <a:avLst/>
            </a:prstTxWarp>
          </a:bodyPr>
          <a:lstStyle>
            <a:lvl1pPr algn="l" rtl="0" eaLnBrk="1" fontAlgn="base" hangingPunct="1">
              <a:spcBef>
                <a:spcPct val="0"/>
              </a:spcBef>
              <a:spcAft>
                <a:spcPct val="0"/>
              </a:spcAft>
              <a:defRPr sz="1600" b="1">
                <a:solidFill>
                  <a:schemeClr val="tx1">
                    <a:lumMod val="95000"/>
                    <a:lumOff val="5000"/>
                  </a:schemeClr>
                </a:solidFill>
                <a:latin typeface="+mj-lt"/>
                <a:ea typeface="+mj-ea"/>
                <a:cs typeface="+mj-cs"/>
              </a:defRPr>
            </a:lvl1pPr>
            <a:lvl2pPr algn="l" rtl="0" eaLnBrk="1" fontAlgn="base" hangingPunct="1">
              <a:spcBef>
                <a:spcPct val="0"/>
              </a:spcBef>
              <a:spcAft>
                <a:spcPct val="0"/>
              </a:spcAft>
              <a:defRPr sz="1600" b="1">
                <a:solidFill>
                  <a:schemeClr val="tx2"/>
                </a:solidFill>
                <a:latin typeface="Arial" charset="0"/>
              </a:defRPr>
            </a:lvl2pPr>
            <a:lvl3pPr algn="l" rtl="0" eaLnBrk="1" fontAlgn="base" hangingPunct="1">
              <a:spcBef>
                <a:spcPct val="0"/>
              </a:spcBef>
              <a:spcAft>
                <a:spcPct val="0"/>
              </a:spcAft>
              <a:defRPr sz="1600" b="1">
                <a:solidFill>
                  <a:schemeClr val="tx2"/>
                </a:solidFill>
                <a:latin typeface="Arial" charset="0"/>
              </a:defRPr>
            </a:lvl3pPr>
            <a:lvl4pPr algn="l" rtl="0" eaLnBrk="1" fontAlgn="base" hangingPunct="1">
              <a:spcBef>
                <a:spcPct val="0"/>
              </a:spcBef>
              <a:spcAft>
                <a:spcPct val="0"/>
              </a:spcAft>
              <a:defRPr sz="1600" b="1">
                <a:solidFill>
                  <a:schemeClr val="tx2"/>
                </a:solidFill>
                <a:latin typeface="Arial" charset="0"/>
              </a:defRPr>
            </a:lvl4pPr>
            <a:lvl5pPr algn="l" rtl="0" eaLnBrk="1" fontAlgn="base" hangingPunct="1">
              <a:spcBef>
                <a:spcPct val="0"/>
              </a:spcBef>
              <a:spcAft>
                <a:spcPct val="0"/>
              </a:spcAft>
              <a:defRPr sz="1600" b="1">
                <a:solidFill>
                  <a:schemeClr val="tx2"/>
                </a:solidFill>
                <a:latin typeface="Arial" charset="0"/>
              </a:defRPr>
            </a:lvl5pPr>
            <a:lvl6pPr marL="457200" algn="l" rtl="0" eaLnBrk="1" fontAlgn="base" hangingPunct="1">
              <a:spcBef>
                <a:spcPct val="0"/>
              </a:spcBef>
              <a:spcAft>
                <a:spcPct val="0"/>
              </a:spcAft>
              <a:defRPr sz="1600" b="1">
                <a:solidFill>
                  <a:schemeClr val="tx2"/>
                </a:solidFill>
                <a:latin typeface="Arial" charset="0"/>
              </a:defRPr>
            </a:lvl6pPr>
            <a:lvl7pPr marL="914400" algn="l" rtl="0" eaLnBrk="1" fontAlgn="base" hangingPunct="1">
              <a:spcBef>
                <a:spcPct val="0"/>
              </a:spcBef>
              <a:spcAft>
                <a:spcPct val="0"/>
              </a:spcAft>
              <a:defRPr sz="1600" b="1">
                <a:solidFill>
                  <a:schemeClr val="tx2"/>
                </a:solidFill>
                <a:latin typeface="Arial" charset="0"/>
              </a:defRPr>
            </a:lvl7pPr>
            <a:lvl8pPr marL="1371600" algn="l" rtl="0" eaLnBrk="1" fontAlgn="base" hangingPunct="1">
              <a:spcBef>
                <a:spcPct val="0"/>
              </a:spcBef>
              <a:spcAft>
                <a:spcPct val="0"/>
              </a:spcAft>
              <a:defRPr sz="1600" b="1">
                <a:solidFill>
                  <a:schemeClr val="tx2"/>
                </a:solidFill>
                <a:latin typeface="Arial" charset="0"/>
              </a:defRPr>
            </a:lvl8pPr>
            <a:lvl9pPr marL="1828800" algn="l" rtl="0" eaLnBrk="1" fontAlgn="base" hangingPunct="1">
              <a:spcBef>
                <a:spcPct val="0"/>
              </a:spcBef>
              <a:spcAft>
                <a:spcPct val="0"/>
              </a:spcAft>
              <a:defRPr sz="1600" b="1">
                <a:solidFill>
                  <a:schemeClr val="tx2"/>
                </a:solidFill>
                <a:latin typeface="Arial" charset="0"/>
              </a:defRPr>
            </a:lvl9pPr>
          </a:lstStyle>
          <a:p>
            <a:pPr marL="285750" indent="-285750">
              <a:lnSpc>
                <a:spcPts val="1700"/>
              </a:lnSpc>
              <a:buFont typeface="Arial" pitchFamily="34" charset="0"/>
              <a:buChar char="•"/>
            </a:pPr>
            <a:r>
              <a:rPr lang="en-US" sz="1200" dirty="0" smtClean="0"/>
              <a:t>Expanded coverage may shift some small claims to the health insurance system </a:t>
            </a:r>
            <a:r>
              <a:rPr lang="en-US" sz="1200" dirty="0" smtClean="0">
                <a:solidFill>
                  <a:schemeClr val="accent1">
                    <a:lumMod val="50000"/>
                  </a:schemeClr>
                </a:solidFill>
              </a:rPr>
              <a:t>(+)</a:t>
            </a:r>
          </a:p>
          <a:p>
            <a:pPr marL="285750" indent="-285750">
              <a:lnSpc>
                <a:spcPts val="1700"/>
              </a:lnSpc>
              <a:buFont typeface="Arial" pitchFamily="34" charset="0"/>
              <a:buChar char="•"/>
            </a:pPr>
            <a:endParaRPr lang="en-US" sz="1200" dirty="0" smtClean="0">
              <a:solidFill>
                <a:schemeClr val="accent1">
                  <a:lumMod val="50000"/>
                </a:schemeClr>
              </a:solidFill>
            </a:endParaRPr>
          </a:p>
          <a:p>
            <a:pPr marL="285750" indent="-285750">
              <a:lnSpc>
                <a:spcPts val="1700"/>
              </a:lnSpc>
              <a:buFont typeface="Arial" pitchFamily="34" charset="0"/>
              <a:buChar char="•"/>
            </a:pPr>
            <a:r>
              <a:rPr lang="en-US" sz="1200" dirty="0" smtClean="0"/>
              <a:t>Physician access problems could lead to indemnity increases and may bleed into the complicated cases </a:t>
            </a:r>
            <a:r>
              <a:rPr lang="en-US" sz="1200" dirty="0" smtClean="0">
                <a:solidFill>
                  <a:srgbClr val="FF0000"/>
                </a:solidFill>
              </a:rPr>
              <a:t>(-)</a:t>
            </a:r>
            <a:endParaRPr lang="en-US" sz="1200" dirty="0">
              <a:solidFill>
                <a:srgbClr val="FF0000"/>
              </a:solidFill>
            </a:endParaRPr>
          </a:p>
        </p:txBody>
      </p:sp>
      <p:sp>
        <p:nvSpPr>
          <p:cNvPr id="21" name="Title 1"/>
          <p:cNvSpPr txBox="1">
            <a:spLocks/>
          </p:cNvSpPr>
          <p:nvPr/>
        </p:nvSpPr>
        <p:spPr bwMode="auto">
          <a:xfrm>
            <a:off x="5858066" y="3014592"/>
            <a:ext cx="3326463" cy="10238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91440" bIns="45720" numCol="1" anchor="t" anchorCtr="0" compatLnSpc="1">
            <a:prstTxWarp prst="textNoShape">
              <a:avLst/>
            </a:prstTxWarp>
          </a:bodyPr>
          <a:lstStyle>
            <a:lvl1pPr algn="l" rtl="0" eaLnBrk="1" fontAlgn="base" hangingPunct="1">
              <a:spcBef>
                <a:spcPct val="0"/>
              </a:spcBef>
              <a:spcAft>
                <a:spcPct val="0"/>
              </a:spcAft>
              <a:defRPr sz="1600" b="1">
                <a:solidFill>
                  <a:schemeClr val="tx1">
                    <a:lumMod val="95000"/>
                    <a:lumOff val="5000"/>
                  </a:schemeClr>
                </a:solidFill>
                <a:latin typeface="+mj-lt"/>
                <a:ea typeface="+mj-ea"/>
                <a:cs typeface="+mj-cs"/>
              </a:defRPr>
            </a:lvl1pPr>
            <a:lvl2pPr algn="l" rtl="0" eaLnBrk="1" fontAlgn="base" hangingPunct="1">
              <a:spcBef>
                <a:spcPct val="0"/>
              </a:spcBef>
              <a:spcAft>
                <a:spcPct val="0"/>
              </a:spcAft>
              <a:defRPr sz="1600" b="1">
                <a:solidFill>
                  <a:schemeClr val="tx2"/>
                </a:solidFill>
                <a:latin typeface="Arial" charset="0"/>
              </a:defRPr>
            </a:lvl2pPr>
            <a:lvl3pPr algn="l" rtl="0" eaLnBrk="1" fontAlgn="base" hangingPunct="1">
              <a:spcBef>
                <a:spcPct val="0"/>
              </a:spcBef>
              <a:spcAft>
                <a:spcPct val="0"/>
              </a:spcAft>
              <a:defRPr sz="1600" b="1">
                <a:solidFill>
                  <a:schemeClr val="tx2"/>
                </a:solidFill>
                <a:latin typeface="Arial" charset="0"/>
              </a:defRPr>
            </a:lvl3pPr>
            <a:lvl4pPr algn="l" rtl="0" eaLnBrk="1" fontAlgn="base" hangingPunct="1">
              <a:spcBef>
                <a:spcPct val="0"/>
              </a:spcBef>
              <a:spcAft>
                <a:spcPct val="0"/>
              </a:spcAft>
              <a:defRPr sz="1600" b="1">
                <a:solidFill>
                  <a:schemeClr val="tx2"/>
                </a:solidFill>
                <a:latin typeface="Arial" charset="0"/>
              </a:defRPr>
            </a:lvl4pPr>
            <a:lvl5pPr algn="l" rtl="0" eaLnBrk="1" fontAlgn="base" hangingPunct="1">
              <a:spcBef>
                <a:spcPct val="0"/>
              </a:spcBef>
              <a:spcAft>
                <a:spcPct val="0"/>
              </a:spcAft>
              <a:defRPr sz="1600" b="1">
                <a:solidFill>
                  <a:schemeClr val="tx2"/>
                </a:solidFill>
                <a:latin typeface="Arial" charset="0"/>
              </a:defRPr>
            </a:lvl5pPr>
            <a:lvl6pPr marL="457200" algn="l" rtl="0" eaLnBrk="1" fontAlgn="base" hangingPunct="1">
              <a:spcBef>
                <a:spcPct val="0"/>
              </a:spcBef>
              <a:spcAft>
                <a:spcPct val="0"/>
              </a:spcAft>
              <a:defRPr sz="1600" b="1">
                <a:solidFill>
                  <a:schemeClr val="tx2"/>
                </a:solidFill>
                <a:latin typeface="Arial" charset="0"/>
              </a:defRPr>
            </a:lvl6pPr>
            <a:lvl7pPr marL="914400" algn="l" rtl="0" eaLnBrk="1" fontAlgn="base" hangingPunct="1">
              <a:spcBef>
                <a:spcPct val="0"/>
              </a:spcBef>
              <a:spcAft>
                <a:spcPct val="0"/>
              </a:spcAft>
              <a:defRPr sz="1600" b="1">
                <a:solidFill>
                  <a:schemeClr val="tx2"/>
                </a:solidFill>
                <a:latin typeface="Arial" charset="0"/>
              </a:defRPr>
            </a:lvl7pPr>
            <a:lvl8pPr marL="1371600" algn="l" rtl="0" eaLnBrk="1" fontAlgn="base" hangingPunct="1">
              <a:spcBef>
                <a:spcPct val="0"/>
              </a:spcBef>
              <a:spcAft>
                <a:spcPct val="0"/>
              </a:spcAft>
              <a:defRPr sz="1600" b="1">
                <a:solidFill>
                  <a:schemeClr val="tx2"/>
                </a:solidFill>
                <a:latin typeface="Arial" charset="0"/>
              </a:defRPr>
            </a:lvl8pPr>
            <a:lvl9pPr marL="1828800" algn="l" rtl="0" eaLnBrk="1" fontAlgn="base" hangingPunct="1">
              <a:spcBef>
                <a:spcPct val="0"/>
              </a:spcBef>
              <a:spcAft>
                <a:spcPct val="0"/>
              </a:spcAft>
              <a:defRPr sz="1600" b="1">
                <a:solidFill>
                  <a:schemeClr val="tx2"/>
                </a:solidFill>
                <a:latin typeface="Arial" charset="0"/>
              </a:defRPr>
            </a:lvl9pPr>
          </a:lstStyle>
          <a:p>
            <a:pPr marL="285750" indent="-285750">
              <a:lnSpc>
                <a:spcPts val="1600"/>
              </a:lnSpc>
              <a:buFont typeface="Arial" pitchFamily="34" charset="0"/>
              <a:buChar char="•"/>
            </a:pPr>
            <a:r>
              <a:rPr lang="en-US" sz="1200" dirty="0" smtClean="0"/>
              <a:t>Preventative care and early record keeping decreases WC comorbidities </a:t>
            </a:r>
            <a:r>
              <a:rPr lang="en-US" sz="1200" dirty="0" smtClean="0">
                <a:solidFill>
                  <a:schemeClr val="accent1">
                    <a:lumMod val="50000"/>
                  </a:schemeClr>
                </a:solidFill>
              </a:rPr>
              <a:t>(+)</a:t>
            </a:r>
          </a:p>
          <a:p>
            <a:pPr marL="285750" indent="-285750">
              <a:lnSpc>
                <a:spcPts val="1600"/>
              </a:lnSpc>
              <a:buFont typeface="Arial" pitchFamily="34" charset="0"/>
              <a:buChar char="•"/>
            </a:pPr>
            <a:endParaRPr lang="en-US" sz="1200" dirty="0" smtClean="0">
              <a:solidFill>
                <a:schemeClr val="accent1">
                  <a:lumMod val="50000"/>
                </a:schemeClr>
              </a:solidFill>
            </a:endParaRPr>
          </a:p>
          <a:p>
            <a:pPr marL="285750" indent="-285750">
              <a:lnSpc>
                <a:spcPts val="1600"/>
              </a:lnSpc>
              <a:buFont typeface="Arial" pitchFamily="34" charset="0"/>
              <a:buChar char="•"/>
            </a:pPr>
            <a:r>
              <a:rPr lang="en-US" sz="1200" dirty="0" smtClean="0"/>
              <a:t>Soft tissue treatments, a large portion of “slow burn claims,” may decrease in cost </a:t>
            </a:r>
            <a:r>
              <a:rPr lang="en-US" sz="1200" dirty="0" smtClean="0">
                <a:solidFill>
                  <a:schemeClr val="accent1">
                    <a:lumMod val="50000"/>
                  </a:schemeClr>
                </a:solidFill>
              </a:rPr>
              <a:t>(+)</a:t>
            </a:r>
          </a:p>
        </p:txBody>
      </p:sp>
      <p:sp>
        <p:nvSpPr>
          <p:cNvPr id="23" name="Title 1"/>
          <p:cNvSpPr txBox="1">
            <a:spLocks/>
          </p:cNvSpPr>
          <p:nvPr/>
        </p:nvSpPr>
        <p:spPr bwMode="auto">
          <a:xfrm>
            <a:off x="5906919" y="5060003"/>
            <a:ext cx="2820601" cy="38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91440" bIns="45720" numCol="1" anchor="t" anchorCtr="0" compatLnSpc="1">
            <a:prstTxWarp prst="textNoShape">
              <a:avLst/>
            </a:prstTxWarp>
          </a:bodyPr>
          <a:lstStyle>
            <a:lvl1pPr algn="l" rtl="0" eaLnBrk="1" fontAlgn="base" hangingPunct="1">
              <a:spcBef>
                <a:spcPct val="0"/>
              </a:spcBef>
              <a:spcAft>
                <a:spcPct val="0"/>
              </a:spcAft>
              <a:defRPr sz="1600" b="1">
                <a:solidFill>
                  <a:schemeClr val="tx1">
                    <a:lumMod val="95000"/>
                    <a:lumOff val="5000"/>
                  </a:schemeClr>
                </a:solidFill>
                <a:latin typeface="+mj-lt"/>
                <a:ea typeface="+mj-ea"/>
                <a:cs typeface="+mj-cs"/>
              </a:defRPr>
            </a:lvl1pPr>
            <a:lvl2pPr algn="l" rtl="0" eaLnBrk="1" fontAlgn="base" hangingPunct="1">
              <a:spcBef>
                <a:spcPct val="0"/>
              </a:spcBef>
              <a:spcAft>
                <a:spcPct val="0"/>
              </a:spcAft>
              <a:defRPr sz="1600" b="1">
                <a:solidFill>
                  <a:schemeClr val="tx2"/>
                </a:solidFill>
                <a:latin typeface="Arial" charset="0"/>
              </a:defRPr>
            </a:lvl2pPr>
            <a:lvl3pPr algn="l" rtl="0" eaLnBrk="1" fontAlgn="base" hangingPunct="1">
              <a:spcBef>
                <a:spcPct val="0"/>
              </a:spcBef>
              <a:spcAft>
                <a:spcPct val="0"/>
              </a:spcAft>
              <a:defRPr sz="1600" b="1">
                <a:solidFill>
                  <a:schemeClr val="tx2"/>
                </a:solidFill>
                <a:latin typeface="Arial" charset="0"/>
              </a:defRPr>
            </a:lvl3pPr>
            <a:lvl4pPr algn="l" rtl="0" eaLnBrk="1" fontAlgn="base" hangingPunct="1">
              <a:spcBef>
                <a:spcPct val="0"/>
              </a:spcBef>
              <a:spcAft>
                <a:spcPct val="0"/>
              </a:spcAft>
              <a:defRPr sz="1600" b="1">
                <a:solidFill>
                  <a:schemeClr val="tx2"/>
                </a:solidFill>
                <a:latin typeface="Arial" charset="0"/>
              </a:defRPr>
            </a:lvl4pPr>
            <a:lvl5pPr algn="l" rtl="0" eaLnBrk="1" fontAlgn="base" hangingPunct="1">
              <a:spcBef>
                <a:spcPct val="0"/>
              </a:spcBef>
              <a:spcAft>
                <a:spcPct val="0"/>
              </a:spcAft>
              <a:defRPr sz="1600" b="1">
                <a:solidFill>
                  <a:schemeClr val="tx2"/>
                </a:solidFill>
                <a:latin typeface="Arial" charset="0"/>
              </a:defRPr>
            </a:lvl5pPr>
            <a:lvl6pPr marL="457200" algn="l" rtl="0" eaLnBrk="1" fontAlgn="base" hangingPunct="1">
              <a:spcBef>
                <a:spcPct val="0"/>
              </a:spcBef>
              <a:spcAft>
                <a:spcPct val="0"/>
              </a:spcAft>
              <a:defRPr sz="1600" b="1">
                <a:solidFill>
                  <a:schemeClr val="tx2"/>
                </a:solidFill>
                <a:latin typeface="Arial" charset="0"/>
              </a:defRPr>
            </a:lvl6pPr>
            <a:lvl7pPr marL="914400" algn="l" rtl="0" eaLnBrk="1" fontAlgn="base" hangingPunct="1">
              <a:spcBef>
                <a:spcPct val="0"/>
              </a:spcBef>
              <a:spcAft>
                <a:spcPct val="0"/>
              </a:spcAft>
              <a:defRPr sz="1600" b="1">
                <a:solidFill>
                  <a:schemeClr val="tx2"/>
                </a:solidFill>
                <a:latin typeface="Arial" charset="0"/>
              </a:defRPr>
            </a:lvl7pPr>
            <a:lvl8pPr marL="1371600" algn="l" rtl="0" eaLnBrk="1" fontAlgn="base" hangingPunct="1">
              <a:spcBef>
                <a:spcPct val="0"/>
              </a:spcBef>
              <a:spcAft>
                <a:spcPct val="0"/>
              </a:spcAft>
              <a:defRPr sz="1600" b="1">
                <a:solidFill>
                  <a:schemeClr val="tx2"/>
                </a:solidFill>
                <a:latin typeface="Arial" charset="0"/>
              </a:defRPr>
            </a:lvl8pPr>
            <a:lvl9pPr marL="1828800" algn="l" rtl="0" eaLnBrk="1" fontAlgn="base" hangingPunct="1">
              <a:spcBef>
                <a:spcPct val="0"/>
              </a:spcBef>
              <a:spcAft>
                <a:spcPct val="0"/>
              </a:spcAft>
              <a:defRPr sz="1600" b="1">
                <a:solidFill>
                  <a:schemeClr val="tx2"/>
                </a:solidFill>
                <a:latin typeface="Arial" charset="0"/>
              </a:defRPr>
            </a:lvl9pPr>
          </a:lstStyle>
          <a:p>
            <a:pPr marL="285750" indent="-285750">
              <a:buFont typeface="Arial" pitchFamily="34" charset="0"/>
              <a:buChar char="•"/>
            </a:pPr>
            <a:r>
              <a:rPr lang="en-US" sz="1200" dirty="0" smtClean="0"/>
              <a:t>No significant impacts</a:t>
            </a:r>
            <a:endParaRPr lang="en-US" sz="1200" dirty="0"/>
          </a:p>
        </p:txBody>
      </p:sp>
      <p:sp>
        <p:nvSpPr>
          <p:cNvPr id="28" name="Title 1"/>
          <p:cNvSpPr txBox="1">
            <a:spLocks/>
          </p:cNvSpPr>
          <p:nvPr/>
        </p:nvSpPr>
        <p:spPr bwMode="auto">
          <a:xfrm>
            <a:off x="4212759" y="1950592"/>
            <a:ext cx="1470807" cy="4195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91440" bIns="45720" numCol="1" anchor="t" anchorCtr="0" compatLnSpc="1">
            <a:prstTxWarp prst="textNoShape">
              <a:avLst/>
            </a:prstTxWarp>
          </a:bodyPr>
          <a:lstStyle>
            <a:lvl1pPr algn="l" rtl="0" eaLnBrk="1" fontAlgn="base" hangingPunct="1">
              <a:spcBef>
                <a:spcPct val="0"/>
              </a:spcBef>
              <a:spcAft>
                <a:spcPct val="0"/>
              </a:spcAft>
              <a:defRPr sz="1600" b="1">
                <a:solidFill>
                  <a:schemeClr val="tx1">
                    <a:lumMod val="95000"/>
                    <a:lumOff val="5000"/>
                  </a:schemeClr>
                </a:solidFill>
                <a:latin typeface="+mj-lt"/>
                <a:ea typeface="+mj-ea"/>
                <a:cs typeface="+mj-cs"/>
              </a:defRPr>
            </a:lvl1pPr>
            <a:lvl2pPr algn="l" rtl="0" eaLnBrk="1" fontAlgn="base" hangingPunct="1">
              <a:spcBef>
                <a:spcPct val="0"/>
              </a:spcBef>
              <a:spcAft>
                <a:spcPct val="0"/>
              </a:spcAft>
              <a:defRPr sz="1600" b="1">
                <a:solidFill>
                  <a:schemeClr val="tx2"/>
                </a:solidFill>
                <a:latin typeface="Arial" charset="0"/>
              </a:defRPr>
            </a:lvl2pPr>
            <a:lvl3pPr algn="l" rtl="0" eaLnBrk="1" fontAlgn="base" hangingPunct="1">
              <a:spcBef>
                <a:spcPct val="0"/>
              </a:spcBef>
              <a:spcAft>
                <a:spcPct val="0"/>
              </a:spcAft>
              <a:defRPr sz="1600" b="1">
                <a:solidFill>
                  <a:schemeClr val="tx2"/>
                </a:solidFill>
                <a:latin typeface="Arial" charset="0"/>
              </a:defRPr>
            </a:lvl3pPr>
            <a:lvl4pPr algn="l" rtl="0" eaLnBrk="1" fontAlgn="base" hangingPunct="1">
              <a:spcBef>
                <a:spcPct val="0"/>
              </a:spcBef>
              <a:spcAft>
                <a:spcPct val="0"/>
              </a:spcAft>
              <a:defRPr sz="1600" b="1">
                <a:solidFill>
                  <a:schemeClr val="tx2"/>
                </a:solidFill>
                <a:latin typeface="Arial" charset="0"/>
              </a:defRPr>
            </a:lvl4pPr>
            <a:lvl5pPr algn="l" rtl="0" eaLnBrk="1" fontAlgn="base" hangingPunct="1">
              <a:spcBef>
                <a:spcPct val="0"/>
              </a:spcBef>
              <a:spcAft>
                <a:spcPct val="0"/>
              </a:spcAft>
              <a:defRPr sz="1600" b="1">
                <a:solidFill>
                  <a:schemeClr val="tx2"/>
                </a:solidFill>
                <a:latin typeface="Arial" charset="0"/>
              </a:defRPr>
            </a:lvl5pPr>
            <a:lvl6pPr marL="457200" algn="l" rtl="0" eaLnBrk="1" fontAlgn="base" hangingPunct="1">
              <a:spcBef>
                <a:spcPct val="0"/>
              </a:spcBef>
              <a:spcAft>
                <a:spcPct val="0"/>
              </a:spcAft>
              <a:defRPr sz="1600" b="1">
                <a:solidFill>
                  <a:schemeClr val="tx2"/>
                </a:solidFill>
                <a:latin typeface="Arial" charset="0"/>
              </a:defRPr>
            </a:lvl6pPr>
            <a:lvl7pPr marL="914400" algn="l" rtl="0" eaLnBrk="1" fontAlgn="base" hangingPunct="1">
              <a:spcBef>
                <a:spcPct val="0"/>
              </a:spcBef>
              <a:spcAft>
                <a:spcPct val="0"/>
              </a:spcAft>
              <a:defRPr sz="1600" b="1">
                <a:solidFill>
                  <a:schemeClr val="tx2"/>
                </a:solidFill>
                <a:latin typeface="Arial" charset="0"/>
              </a:defRPr>
            </a:lvl7pPr>
            <a:lvl8pPr marL="1371600" algn="l" rtl="0" eaLnBrk="1" fontAlgn="base" hangingPunct="1">
              <a:spcBef>
                <a:spcPct val="0"/>
              </a:spcBef>
              <a:spcAft>
                <a:spcPct val="0"/>
              </a:spcAft>
              <a:defRPr sz="1600" b="1">
                <a:solidFill>
                  <a:schemeClr val="tx2"/>
                </a:solidFill>
                <a:latin typeface="Arial" charset="0"/>
              </a:defRPr>
            </a:lvl8pPr>
            <a:lvl9pPr marL="1828800" algn="l" rtl="0" eaLnBrk="1" fontAlgn="base" hangingPunct="1">
              <a:spcBef>
                <a:spcPct val="0"/>
              </a:spcBef>
              <a:spcAft>
                <a:spcPct val="0"/>
              </a:spcAft>
              <a:defRPr sz="1600" b="1">
                <a:solidFill>
                  <a:schemeClr val="tx2"/>
                </a:solidFill>
                <a:latin typeface="Arial" charset="0"/>
              </a:defRPr>
            </a:lvl9pPr>
          </a:lstStyle>
          <a:p>
            <a:r>
              <a:rPr lang="en-US" sz="1200" b="0" i="1" dirty="0" smtClean="0"/>
              <a:t>Ex: med only, quick to settle, &lt;25K</a:t>
            </a:r>
            <a:endParaRPr lang="en-US" sz="1200" b="0" i="1" dirty="0"/>
          </a:p>
        </p:txBody>
      </p:sp>
      <p:sp>
        <p:nvSpPr>
          <p:cNvPr id="30" name="Title 1"/>
          <p:cNvSpPr txBox="1">
            <a:spLocks/>
          </p:cNvSpPr>
          <p:nvPr/>
        </p:nvSpPr>
        <p:spPr bwMode="auto">
          <a:xfrm>
            <a:off x="4212759" y="3440594"/>
            <a:ext cx="1470807" cy="4195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91440" bIns="45720" numCol="1" anchor="t" anchorCtr="0" compatLnSpc="1">
            <a:prstTxWarp prst="textNoShape">
              <a:avLst/>
            </a:prstTxWarp>
          </a:bodyPr>
          <a:lstStyle>
            <a:lvl1pPr algn="l" rtl="0" eaLnBrk="1" fontAlgn="base" hangingPunct="1">
              <a:spcBef>
                <a:spcPct val="0"/>
              </a:spcBef>
              <a:spcAft>
                <a:spcPct val="0"/>
              </a:spcAft>
              <a:defRPr sz="1600" b="1">
                <a:solidFill>
                  <a:schemeClr val="tx1">
                    <a:lumMod val="95000"/>
                    <a:lumOff val="5000"/>
                  </a:schemeClr>
                </a:solidFill>
                <a:latin typeface="+mj-lt"/>
                <a:ea typeface="+mj-ea"/>
                <a:cs typeface="+mj-cs"/>
              </a:defRPr>
            </a:lvl1pPr>
            <a:lvl2pPr algn="l" rtl="0" eaLnBrk="1" fontAlgn="base" hangingPunct="1">
              <a:spcBef>
                <a:spcPct val="0"/>
              </a:spcBef>
              <a:spcAft>
                <a:spcPct val="0"/>
              </a:spcAft>
              <a:defRPr sz="1600" b="1">
                <a:solidFill>
                  <a:schemeClr val="tx2"/>
                </a:solidFill>
                <a:latin typeface="Arial" charset="0"/>
              </a:defRPr>
            </a:lvl2pPr>
            <a:lvl3pPr algn="l" rtl="0" eaLnBrk="1" fontAlgn="base" hangingPunct="1">
              <a:spcBef>
                <a:spcPct val="0"/>
              </a:spcBef>
              <a:spcAft>
                <a:spcPct val="0"/>
              </a:spcAft>
              <a:defRPr sz="1600" b="1">
                <a:solidFill>
                  <a:schemeClr val="tx2"/>
                </a:solidFill>
                <a:latin typeface="Arial" charset="0"/>
              </a:defRPr>
            </a:lvl3pPr>
            <a:lvl4pPr algn="l" rtl="0" eaLnBrk="1" fontAlgn="base" hangingPunct="1">
              <a:spcBef>
                <a:spcPct val="0"/>
              </a:spcBef>
              <a:spcAft>
                <a:spcPct val="0"/>
              </a:spcAft>
              <a:defRPr sz="1600" b="1">
                <a:solidFill>
                  <a:schemeClr val="tx2"/>
                </a:solidFill>
                <a:latin typeface="Arial" charset="0"/>
              </a:defRPr>
            </a:lvl4pPr>
            <a:lvl5pPr algn="l" rtl="0" eaLnBrk="1" fontAlgn="base" hangingPunct="1">
              <a:spcBef>
                <a:spcPct val="0"/>
              </a:spcBef>
              <a:spcAft>
                <a:spcPct val="0"/>
              </a:spcAft>
              <a:defRPr sz="1600" b="1">
                <a:solidFill>
                  <a:schemeClr val="tx2"/>
                </a:solidFill>
                <a:latin typeface="Arial" charset="0"/>
              </a:defRPr>
            </a:lvl5pPr>
            <a:lvl6pPr marL="457200" algn="l" rtl="0" eaLnBrk="1" fontAlgn="base" hangingPunct="1">
              <a:spcBef>
                <a:spcPct val="0"/>
              </a:spcBef>
              <a:spcAft>
                <a:spcPct val="0"/>
              </a:spcAft>
              <a:defRPr sz="1600" b="1">
                <a:solidFill>
                  <a:schemeClr val="tx2"/>
                </a:solidFill>
                <a:latin typeface="Arial" charset="0"/>
              </a:defRPr>
            </a:lvl6pPr>
            <a:lvl7pPr marL="914400" algn="l" rtl="0" eaLnBrk="1" fontAlgn="base" hangingPunct="1">
              <a:spcBef>
                <a:spcPct val="0"/>
              </a:spcBef>
              <a:spcAft>
                <a:spcPct val="0"/>
              </a:spcAft>
              <a:defRPr sz="1600" b="1">
                <a:solidFill>
                  <a:schemeClr val="tx2"/>
                </a:solidFill>
                <a:latin typeface="Arial" charset="0"/>
              </a:defRPr>
            </a:lvl7pPr>
            <a:lvl8pPr marL="1371600" algn="l" rtl="0" eaLnBrk="1" fontAlgn="base" hangingPunct="1">
              <a:spcBef>
                <a:spcPct val="0"/>
              </a:spcBef>
              <a:spcAft>
                <a:spcPct val="0"/>
              </a:spcAft>
              <a:defRPr sz="1600" b="1">
                <a:solidFill>
                  <a:schemeClr val="tx2"/>
                </a:solidFill>
                <a:latin typeface="Arial" charset="0"/>
              </a:defRPr>
            </a:lvl8pPr>
            <a:lvl9pPr marL="1828800" algn="l" rtl="0" eaLnBrk="1" fontAlgn="base" hangingPunct="1">
              <a:spcBef>
                <a:spcPct val="0"/>
              </a:spcBef>
              <a:spcAft>
                <a:spcPct val="0"/>
              </a:spcAft>
              <a:defRPr sz="1600" b="1">
                <a:solidFill>
                  <a:schemeClr val="tx2"/>
                </a:solidFill>
                <a:latin typeface="Arial" charset="0"/>
              </a:defRPr>
            </a:lvl9pPr>
          </a:lstStyle>
          <a:p>
            <a:r>
              <a:rPr lang="en-US" sz="1200" b="0" i="1" dirty="0" smtClean="0"/>
              <a:t>Ex: back pain claims, very litigious</a:t>
            </a:r>
            <a:endParaRPr lang="en-US" sz="1200" b="0" i="1" dirty="0"/>
          </a:p>
        </p:txBody>
      </p:sp>
      <p:sp>
        <p:nvSpPr>
          <p:cNvPr id="31" name="Title 1"/>
          <p:cNvSpPr txBox="1">
            <a:spLocks/>
          </p:cNvSpPr>
          <p:nvPr/>
        </p:nvSpPr>
        <p:spPr bwMode="auto">
          <a:xfrm>
            <a:off x="4208830" y="5049398"/>
            <a:ext cx="1617888" cy="4195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91440" bIns="45720" numCol="1" anchor="t" anchorCtr="0" compatLnSpc="1">
            <a:prstTxWarp prst="textNoShape">
              <a:avLst/>
            </a:prstTxWarp>
          </a:bodyPr>
          <a:lstStyle>
            <a:lvl1pPr algn="l" rtl="0" eaLnBrk="1" fontAlgn="base" hangingPunct="1">
              <a:spcBef>
                <a:spcPct val="0"/>
              </a:spcBef>
              <a:spcAft>
                <a:spcPct val="0"/>
              </a:spcAft>
              <a:defRPr sz="1600" b="1">
                <a:solidFill>
                  <a:schemeClr val="tx1">
                    <a:lumMod val="95000"/>
                    <a:lumOff val="5000"/>
                  </a:schemeClr>
                </a:solidFill>
                <a:latin typeface="+mj-lt"/>
                <a:ea typeface="+mj-ea"/>
                <a:cs typeface="+mj-cs"/>
              </a:defRPr>
            </a:lvl1pPr>
            <a:lvl2pPr algn="l" rtl="0" eaLnBrk="1" fontAlgn="base" hangingPunct="1">
              <a:spcBef>
                <a:spcPct val="0"/>
              </a:spcBef>
              <a:spcAft>
                <a:spcPct val="0"/>
              </a:spcAft>
              <a:defRPr sz="1600" b="1">
                <a:solidFill>
                  <a:schemeClr val="tx2"/>
                </a:solidFill>
                <a:latin typeface="Arial" charset="0"/>
              </a:defRPr>
            </a:lvl2pPr>
            <a:lvl3pPr algn="l" rtl="0" eaLnBrk="1" fontAlgn="base" hangingPunct="1">
              <a:spcBef>
                <a:spcPct val="0"/>
              </a:spcBef>
              <a:spcAft>
                <a:spcPct val="0"/>
              </a:spcAft>
              <a:defRPr sz="1600" b="1">
                <a:solidFill>
                  <a:schemeClr val="tx2"/>
                </a:solidFill>
                <a:latin typeface="Arial" charset="0"/>
              </a:defRPr>
            </a:lvl3pPr>
            <a:lvl4pPr algn="l" rtl="0" eaLnBrk="1" fontAlgn="base" hangingPunct="1">
              <a:spcBef>
                <a:spcPct val="0"/>
              </a:spcBef>
              <a:spcAft>
                <a:spcPct val="0"/>
              </a:spcAft>
              <a:defRPr sz="1600" b="1">
                <a:solidFill>
                  <a:schemeClr val="tx2"/>
                </a:solidFill>
                <a:latin typeface="Arial" charset="0"/>
              </a:defRPr>
            </a:lvl4pPr>
            <a:lvl5pPr algn="l" rtl="0" eaLnBrk="1" fontAlgn="base" hangingPunct="1">
              <a:spcBef>
                <a:spcPct val="0"/>
              </a:spcBef>
              <a:spcAft>
                <a:spcPct val="0"/>
              </a:spcAft>
              <a:defRPr sz="1600" b="1">
                <a:solidFill>
                  <a:schemeClr val="tx2"/>
                </a:solidFill>
                <a:latin typeface="Arial" charset="0"/>
              </a:defRPr>
            </a:lvl5pPr>
            <a:lvl6pPr marL="457200" algn="l" rtl="0" eaLnBrk="1" fontAlgn="base" hangingPunct="1">
              <a:spcBef>
                <a:spcPct val="0"/>
              </a:spcBef>
              <a:spcAft>
                <a:spcPct val="0"/>
              </a:spcAft>
              <a:defRPr sz="1600" b="1">
                <a:solidFill>
                  <a:schemeClr val="tx2"/>
                </a:solidFill>
                <a:latin typeface="Arial" charset="0"/>
              </a:defRPr>
            </a:lvl6pPr>
            <a:lvl7pPr marL="914400" algn="l" rtl="0" eaLnBrk="1" fontAlgn="base" hangingPunct="1">
              <a:spcBef>
                <a:spcPct val="0"/>
              </a:spcBef>
              <a:spcAft>
                <a:spcPct val="0"/>
              </a:spcAft>
              <a:defRPr sz="1600" b="1">
                <a:solidFill>
                  <a:schemeClr val="tx2"/>
                </a:solidFill>
                <a:latin typeface="Arial" charset="0"/>
              </a:defRPr>
            </a:lvl7pPr>
            <a:lvl8pPr marL="1371600" algn="l" rtl="0" eaLnBrk="1" fontAlgn="base" hangingPunct="1">
              <a:spcBef>
                <a:spcPct val="0"/>
              </a:spcBef>
              <a:spcAft>
                <a:spcPct val="0"/>
              </a:spcAft>
              <a:defRPr sz="1600" b="1">
                <a:solidFill>
                  <a:schemeClr val="tx2"/>
                </a:solidFill>
                <a:latin typeface="Arial" charset="0"/>
              </a:defRPr>
            </a:lvl8pPr>
            <a:lvl9pPr marL="1828800" algn="l" rtl="0" eaLnBrk="1" fontAlgn="base" hangingPunct="1">
              <a:spcBef>
                <a:spcPct val="0"/>
              </a:spcBef>
              <a:spcAft>
                <a:spcPct val="0"/>
              </a:spcAft>
              <a:defRPr sz="1600" b="1">
                <a:solidFill>
                  <a:schemeClr val="tx2"/>
                </a:solidFill>
                <a:latin typeface="Arial" charset="0"/>
              </a:defRPr>
            </a:lvl9pPr>
          </a:lstStyle>
          <a:p>
            <a:r>
              <a:rPr lang="en-US" sz="1200" b="0" i="1" dirty="0" smtClean="0"/>
              <a:t>Ex: spinal cord injury, multiple trauma claims</a:t>
            </a:r>
            <a:endParaRPr lang="en-US" sz="1200" b="0" i="1" dirty="0"/>
          </a:p>
        </p:txBody>
      </p:sp>
      <p:sp>
        <p:nvSpPr>
          <p:cNvPr id="35" name="Rectangle 34"/>
          <p:cNvSpPr/>
          <p:nvPr/>
        </p:nvSpPr>
        <p:spPr>
          <a:xfrm>
            <a:off x="6414969" y="1053700"/>
            <a:ext cx="1992340" cy="307777"/>
          </a:xfrm>
          <a:prstGeom prst="rect">
            <a:avLst/>
          </a:prstGeom>
          <a:solidFill>
            <a:schemeClr val="bg1"/>
          </a:solidFill>
        </p:spPr>
        <p:txBody>
          <a:bodyPr wrap="square">
            <a:spAutoFit/>
          </a:bodyPr>
          <a:lstStyle/>
          <a:p>
            <a:r>
              <a:rPr lang="en-US" sz="1400" b="1" i="1" u="sng" dirty="0" smtClean="0"/>
              <a:t>Potential ACA </a:t>
            </a:r>
            <a:r>
              <a:rPr lang="en-US" sz="1400" b="1" i="1" u="sng" dirty="0"/>
              <a:t>Impact</a:t>
            </a:r>
          </a:p>
        </p:txBody>
      </p:sp>
      <p:sp>
        <p:nvSpPr>
          <p:cNvPr id="24" name="Content Placeholder 3"/>
          <p:cNvSpPr>
            <a:spLocks noGrp="1"/>
          </p:cNvSpPr>
          <p:nvPr>
            <p:ph sz="quarter" idx="11"/>
          </p:nvPr>
        </p:nvSpPr>
        <p:spPr>
          <a:xfrm>
            <a:off x="91293" y="6639107"/>
            <a:ext cx="8316016" cy="45719"/>
          </a:xfrm>
        </p:spPr>
        <p:txBody>
          <a:bodyPr/>
          <a:lstStyle/>
          <a:p>
            <a:r>
              <a:rPr lang="en-US" sz="1050" i="1" dirty="0" smtClean="0">
                <a:solidFill>
                  <a:srgbClr val="666666"/>
                </a:solidFill>
              </a:rPr>
              <a:t>SOURCE: </a:t>
            </a:r>
            <a:r>
              <a:rPr lang="en-US" sz="1050" dirty="0" smtClean="0"/>
              <a:t>Christopher </a:t>
            </a:r>
            <a:r>
              <a:rPr lang="en-US" sz="1050" dirty="0" err="1"/>
              <a:t>Cunniff</a:t>
            </a:r>
            <a:r>
              <a:rPr lang="en-US" sz="1050" dirty="0"/>
              <a:t>, FCAS, </a:t>
            </a:r>
            <a:r>
              <a:rPr lang="en-US" sz="1050" i="1" dirty="0" smtClean="0"/>
              <a:t>Impacts of Healthcare Reform on Workers Compensation.</a:t>
            </a:r>
            <a:endParaRPr lang="en-US" sz="1050" dirty="0"/>
          </a:p>
          <a:p>
            <a:endParaRPr lang="en-US" sz="1050" i="1" dirty="0">
              <a:solidFill>
                <a:srgbClr val="666666"/>
              </a:solidFill>
            </a:endParaRPr>
          </a:p>
        </p:txBody>
      </p:sp>
      <p:sp>
        <p:nvSpPr>
          <p:cNvPr id="25" name="Title 1"/>
          <p:cNvSpPr txBox="1">
            <a:spLocks/>
          </p:cNvSpPr>
          <p:nvPr/>
        </p:nvSpPr>
        <p:spPr bwMode="auto">
          <a:xfrm>
            <a:off x="148681" y="1071759"/>
            <a:ext cx="5417228" cy="4588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91440" bIns="45720" numCol="1" anchor="t" anchorCtr="0" compatLnSpc="1">
            <a:prstTxWarp prst="textNoShape">
              <a:avLst/>
            </a:prstTxWarp>
          </a:bodyPr>
          <a:lstStyle>
            <a:lvl1pPr algn="l" rtl="0" eaLnBrk="1" fontAlgn="base" hangingPunct="1">
              <a:spcBef>
                <a:spcPct val="0"/>
              </a:spcBef>
              <a:spcAft>
                <a:spcPct val="0"/>
              </a:spcAft>
              <a:defRPr sz="1600" b="1">
                <a:solidFill>
                  <a:schemeClr val="tx1">
                    <a:lumMod val="95000"/>
                    <a:lumOff val="5000"/>
                  </a:schemeClr>
                </a:solidFill>
                <a:latin typeface="+mj-lt"/>
                <a:ea typeface="+mj-ea"/>
                <a:cs typeface="+mj-cs"/>
              </a:defRPr>
            </a:lvl1pPr>
            <a:lvl2pPr algn="l" rtl="0" eaLnBrk="1" fontAlgn="base" hangingPunct="1">
              <a:spcBef>
                <a:spcPct val="0"/>
              </a:spcBef>
              <a:spcAft>
                <a:spcPct val="0"/>
              </a:spcAft>
              <a:defRPr sz="1600" b="1">
                <a:solidFill>
                  <a:schemeClr val="tx2"/>
                </a:solidFill>
                <a:latin typeface="Arial" charset="0"/>
              </a:defRPr>
            </a:lvl2pPr>
            <a:lvl3pPr algn="l" rtl="0" eaLnBrk="1" fontAlgn="base" hangingPunct="1">
              <a:spcBef>
                <a:spcPct val="0"/>
              </a:spcBef>
              <a:spcAft>
                <a:spcPct val="0"/>
              </a:spcAft>
              <a:defRPr sz="1600" b="1">
                <a:solidFill>
                  <a:schemeClr val="tx2"/>
                </a:solidFill>
                <a:latin typeface="Arial" charset="0"/>
              </a:defRPr>
            </a:lvl3pPr>
            <a:lvl4pPr algn="l" rtl="0" eaLnBrk="1" fontAlgn="base" hangingPunct="1">
              <a:spcBef>
                <a:spcPct val="0"/>
              </a:spcBef>
              <a:spcAft>
                <a:spcPct val="0"/>
              </a:spcAft>
              <a:defRPr sz="1600" b="1">
                <a:solidFill>
                  <a:schemeClr val="tx2"/>
                </a:solidFill>
                <a:latin typeface="Arial" charset="0"/>
              </a:defRPr>
            </a:lvl4pPr>
            <a:lvl5pPr algn="l" rtl="0" eaLnBrk="1" fontAlgn="base" hangingPunct="1">
              <a:spcBef>
                <a:spcPct val="0"/>
              </a:spcBef>
              <a:spcAft>
                <a:spcPct val="0"/>
              </a:spcAft>
              <a:defRPr sz="1600" b="1">
                <a:solidFill>
                  <a:schemeClr val="tx2"/>
                </a:solidFill>
                <a:latin typeface="Arial" charset="0"/>
              </a:defRPr>
            </a:lvl5pPr>
            <a:lvl6pPr marL="457200" algn="l" rtl="0" eaLnBrk="1" fontAlgn="base" hangingPunct="1">
              <a:spcBef>
                <a:spcPct val="0"/>
              </a:spcBef>
              <a:spcAft>
                <a:spcPct val="0"/>
              </a:spcAft>
              <a:defRPr sz="1600" b="1">
                <a:solidFill>
                  <a:schemeClr val="tx2"/>
                </a:solidFill>
                <a:latin typeface="Arial" charset="0"/>
              </a:defRPr>
            </a:lvl6pPr>
            <a:lvl7pPr marL="914400" algn="l" rtl="0" eaLnBrk="1" fontAlgn="base" hangingPunct="1">
              <a:spcBef>
                <a:spcPct val="0"/>
              </a:spcBef>
              <a:spcAft>
                <a:spcPct val="0"/>
              </a:spcAft>
              <a:defRPr sz="1600" b="1">
                <a:solidFill>
                  <a:schemeClr val="tx2"/>
                </a:solidFill>
                <a:latin typeface="Arial" charset="0"/>
              </a:defRPr>
            </a:lvl7pPr>
            <a:lvl8pPr marL="1371600" algn="l" rtl="0" eaLnBrk="1" fontAlgn="base" hangingPunct="1">
              <a:spcBef>
                <a:spcPct val="0"/>
              </a:spcBef>
              <a:spcAft>
                <a:spcPct val="0"/>
              </a:spcAft>
              <a:defRPr sz="1600" b="1">
                <a:solidFill>
                  <a:schemeClr val="tx2"/>
                </a:solidFill>
                <a:latin typeface="Arial" charset="0"/>
              </a:defRPr>
            </a:lvl8pPr>
            <a:lvl9pPr marL="1828800" algn="l" rtl="0" eaLnBrk="1" fontAlgn="base" hangingPunct="1">
              <a:spcBef>
                <a:spcPct val="0"/>
              </a:spcBef>
              <a:spcAft>
                <a:spcPct val="0"/>
              </a:spcAft>
              <a:defRPr sz="1600" b="1">
                <a:solidFill>
                  <a:schemeClr val="tx2"/>
                </a:solidFill>
                <a:latin typeface="Arial" charset="0"/>
              </a:defRPr>
            </a:lvl9pPr>
          </a:lstStyle>
          <a:p>
            <a:r>
              <a:rPr lang="en-US" sz="1400" dirty="0">
                <a:solidFill>
                  <a:srgbClr val="225A7A"/>
                </a:solidFill>
              </a:rPr>
              <a:t>Industry Portfolio by Claim Type</a:t>
            </a:r>
          </a:p>
          <a:p>
            <a:r>
              <a:rPr lang="en-US" sz="1200" b="0" dirty="0">
                <a:solidFill>
                  <a:srgbClr val="225A7A"/>
                </a:solidFill>
              </a:rPr>
              <a:t>(</a:t>
            </a:r>
            <a:r>
              <a:rPr lang="en-US" sz="1100" i="1" dirty="0">
                <a:solidFill>
                  <a:srgbClr val="225A7A"/>
                </a:solidFill>
              </a:rPr>
              <a:t>Relative Volume by Claim Frequency &amp; Paid Dollars)</a:t>
            </a:r>
          </a:p>
        </p:txBody>
      </p:sp>
    </p:spTree>
    <p:extLst>
      <p:ext uri="{BB962C8B-B14F-4D97-AF65-F5344CB8AC3E}">
        <p14:creationId xmlns:p14="http://schemas.microsoft.com/office/powerpoint/2010/main" val="29281276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2.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97282" name="Rectangle 105"/>
          <p:cNvSpPr>
            <a:spLocks noGrp="1" noChangeArrowheads="1"/>
          </p:cNvSpPr>
          <p:nvPr>
            <p:ph type="dt" sz="quarter" idx="10"/>
          </p:nvPr>
        </p:nvSpPr>
        <p:spPr/>
        <p:txBody>
          <a:bodyPr/>
          <a:lstStyle/>
          <a:p>
            <a:pPr>
              <a:defRPr/>
            </a:pPr>
            <a:r>
              <a:rPr lang="en-US"/>
              <a:t>12/01/09 - 9pm</a:t>
            </a:r>
          </a:p>
        </p:txBody>
      </p:sp>
      <p:sp>
        <p:nvSpPr>
          <p:cNvPr id="97283" name="Rectangle 106"/>
          <p:cNvSpPr>
            <a:spLocks noGrp="1" noChangeArrowheads="1"/>
          </p:cNvSpPr>
          <p:nvPr>
            <p:ph type="ftr" sz="quarter" idx="11"/>
          </p:nvPr>
        </p:nvSpPr>
        <p:spPr/>
        <p:txBody>
          <a:bodyPr/>
          <a:lstStyle/>
          <a:p>
            <a:pPr>
              <a:defRPr/>
            </a:pPr>
            <a:r>
              <a:rPr lang="en-US" smtClean="0"/>
              <a:t>eSlide – P6466 – The Financial Crisis and the Future of the P/C</a:t>
            </a:r>
          </a:p>
        </p:txBody>
      </p:sp>
      <p:sp>
        <p:nvSpPr>
          <p:cNvPr id="97284" name="Rectangle 110"/>
          <p:cNvSpPr>
            <a:spLocks noGrp="1" noChangeArrowheads="1"/>
          </p:cNvSpPr>
          <p:nvPr>
            <p:ph type="sldNum" sz="quarter" idx="12"/>
          </p:nvPr>
        </p:nvSpPr>
        <p:spPr/>
        <p:txBody>
          <a:bodyPr/>
          <a:lstStyle/>
          <a:p>
            <a:pPr>
              <a:defRPr/>
            </a:pPr>
            <a:fld id="{4AB53FF3-CEA7-4C26-B826-C66BAA9B7D75}" type="slidenum">
              <a:rPr lang="en-US" smtClean="0"/>
              <a:pPr>
                <a:defRPr/>
              </a:pPr>
              <a:t>172</a:t>
            </a:fld>
            <a:endParaRPr lang="en-US" smtClean="0"/>
          </a:p>
        </p:txBody>
      </p:sp>
      <p:sp>
        <p:nvSpPr>
          <p:cNvPr id="19461" name="Rectangle 2"/>
          <p:cNvSpPr>
            <a:spLocks noGrp="1" noChangeArrowheads="1"/>
          </p:cNvSpPr>
          <p:nvPr>
            <p:ph type="title"/>
          </p:nvPr>
        </p:nvSpPr>
        <p:spPr>
          <a:xfrm>
            <a:off x="573088" y="296863"/>
            <a:ext cx="6931025" cy="630237"/>
          </a:xfrm>
        </p:spPr>
        <p:txBody>
          <a:bodyPr/>
          <a:lstStyle/>
          <a:p>
            <a:r>
              <a:rPr lang="en-US" smtClean="0"/>
              <a:t>Possible Effects on Workers Comp</a:t>
            </a:r>
          </a:p>
        </p:txBody>
      </p:sp>
      <p:sp>
        <p:nvSpPr>
          <p:cNvPr id="1922051" name="Rectangle 3"/>
          <p:cNvSpPr>
            <a:spLocks noGrp="1" noChangeArrowheads="1"/>
          </p:cNvSpPr>
          <p:nvPr>
            <p:ph type="body" idx="1"/>
          </p:nvPr>
        </p:nvSpPr>
        <p:spPr>
          <a:xfrm>
            <a:off x="663575" y="1073150"/>
            <a:ext cx="7948613" cy="5519738"/>
          </a:xfrm>
        </p:spPr>
        <p:txBody>
          <a:bodyPr/>
          <a:lstStyle/>
          <a:p>
            <a:pPr marL="342900" indent="-342900">
              <a:lnSpc>
                <a:spcPct val="100000"/>
              </a:lnSpc>
              <a:spcBef>
                <a:spcPct val="50000"/>
              </a:spcBef>
              <a:buFont typeface="Verdana" pitchFamily="34" charset="0"/>
              <a:buAutoNum type="arabicPeriod"/>
              <a:defRPr/>
            </a:pPr>
            <a:r>
              <a:rPr lang="en-US" b="1" dirty="0" smtClean="0"/>
              <a:t>Could slow the growth in WC medical care costs</a:t>
            </a:r>
          </a:p>
          <a:p>
            <a:pPr marL="749300" lvl="1" indent="-342900">
              <a:lnSpc>
                <a:spcPct val="100000"/>
              </a:lnSpc>
              <a:buFont typeface="Wingdings" pitchFamily="2" charset="2"/>
              <a:buChar char="§"/>
              <a:defRPr/>
            </a:pPr>
            <a:r>
              <a:rPr lang="en-US" sz="2000" dirty="0" smtClean="0"/>
              <a:t>IPAB recommendations and PCORI reports, plus Medicare changes, could have beneficial effects on cost and treatment effectiveness</a:t>
            </a:r>
          </a:p>
          <a:p>
            <a:pPr marL="342900" indent="-342900">
              <a:lnSpc>
                <a:spcPct val="100000"/>
              </a:lnSpc>
              <a:spcBef>
                <a:spcPct val="50000"/>
              </a:spcBef>
              <a:buFont typeface="Verdana" pitchFamily="34" charset="0"/>
              <a:buAutoNum type="arabicPeriod"/>
              <a:defRPr/>
            </a:pPr>
            <a:r>
              <a:rPr lang="en-US" b="1" dirty="0" smtClean="0"/>
              <a:t>Could ACA be first step in federal regulation of insurance products and markets?</a:t>
            </a:r>
          </a:p>
          <a:p>
            <a:pPr marL="685800" lvl="1" indent="-342900">
              <a:lnSpc>
                <a:spcPct val="100000"/>
              </a:lnSpc>
              <a:buFont typeface="Wingdings" pitchFamily="2" charset="2"/>
              <a:buChar char="§"/>
              <a:defRPr/>
            </a:pPr>
            <a:r>
              <a:rPr lang="en-US" sz="2000" dirty="0" smtClean="0"/>
              <a:t>Will regulation like that requiring products to be priced to meet Medical Loss Ratios be applied to WC?</a:t>
            </a:r>
          </a:p>
          <a:p>
            <a:pPr marL="685800" lvl="1" indent="-342900">
              <a:lnSpc>
                <a:spcPct val="100000"/>
              </a:lnSpc>
              <a:buFont typeface="Wingdings" pitchFamily="2" charset="2"/>
              <a:buChar char="§"/>
              <a:defRPr/>
            </a:pPr>
            <a:r>
              <a:rPr lang="en-US" sz="2000" dirty="0" smtClean="0"/>
              <a:t>Will cost-control mechanisms such as the Independent Payment Advisory Board be developed for WC?</a:t>
            </a:r>
          </a:p>
          <a:p>
            <a:pPr marL="685800" lvl="1" indent="-342900">
              <a:lnSpc>
                <a:spcPct val="100000"/>
              </a:lnSpc>
              <a:buFont typeface="Wingdings" pitchFamily="2" charset="2"/>
              <a:buChar char="§"/>
              <a:defRPr/>
            </a:pPr>
            <a:r>
              <a:rPr lang="en-US" sz="2000" dirty="0" smtClean="0"/>
              <a:t>Will WC insurers lose their limited exemption from anti-trust laws that they have had under McCarran-Ferguson since 1945?</a:t>
            </a:r>
          </a:p>
        </p:txBody>
      </p:sp>
    </p:spTree>
    <p:extLst>
      <p:ext uri="{BB962C8B-B14F-4D97-AF65-F5344CB8AC3E}">
        <p14:creationId xmlns:p14="http://schemas.microsoft.com/office/powerpoint/2010/main" val="109467763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22051">
                                            <p:txEl>
                                              <p:pRg st="0" end="0"/>
                                            </p:txEl>
                                          </p:spTgt>
                                        </p:tgtEl>
                                        <p:attrNameLst>
                                          <p:attrName>style.visibility</p:attrName>
                                        </p:attrNameLst>
                                      </p:cBhvr>
                                      <p:to>
                                        <p:strVal val="visible"/>
                                      </p:to>
                                    </p:set>
                                    <p:animEffect transition="in" filter="wipe(left)">
                                      <p:cBhvr>
                                        <p:cTn id="7" dur="500"/>
                                        <p:tgtEl>
                                          <p:spTgt spid="1922051">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922051">
                                            <p:txEl>
                                              <p:pRg st="1" end="1"/>
                                            </p:txEl>
                                          </p:spTgt>
                                        </p:tgtEl>
                                        <p:attrNameLst>
                                          <p:attrName>style.visibility</p:attrName>
                                        </p:attrNameLst>
                                      </p:cBhvr>
                                      <p:to>
                                        <p:strVal val="visible"/>
                                      </p:to>
                                    </p:set>
                                    <p:animEffect transition="in" filter="wipe(left)">
                                      <p:cBhvr>
                                        <p:cTn id="10" dur="500"/>
                                        <p:tgtEl>
                                          <p:spTgt spid="1922051">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1922051">
                                            <p:txEl>
                                              <p:pRg st="2" end="2"/>
                                            </p:txEl>
                                          </p:spTgt>
                                        </p:tgtEl>
                                        <p:attrNameLst>
                                          <p:attrName>style.visibility</p:attrName>
                                        </p:attrNameLst>
                                      </p:cBhvr>
                                      <p:to>
                                        <p:strVal val="visible"/>
                                      </p:to>
                                    </p:set>
                                    <p:animEffect transition="in" filter="wipe(left)">
                                      <p:cBhvr>
                                        <p:cTn id="15" dur="500"/>
                                        <p:tgtEl>
                                          <p:spTgt spid="1922051">
                                            <p:txEl>
                                              <p:pRg st="2" end="2"/>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922051">
                                            <p:txEl>
                                              <p:pRg st="3" end="3"/>
                                            </p:txEl>
                                          </p:spTgt>
                                        </p:tgtEl>
                                        <p:attrNameLst>
                                          <p:attrName>style.visibility</p:attrName>
                                        </p:attrNameLst>
                                      </p:cBhvr>
                                      <p:to>
                                        <p:strVal val="visible"/>
                                      </p:to>
                                    </p:set>
                                    <p:animEffect transition="in" filter="wipe(left)">
                                      <p:cBhvr>
                                        <p:cTn id="18" dur="500"/>
                                        <p:tgtEl>
                                          <p:spTgt spid="1922051">
                                            <p:txEl>
                                              <p:pRg st="3" end="3"/>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1922051">
                                            <p:txEl>
                                              <p:pRg st="4" end="4"/>
                                            </p:txEl>
                                          </p:spTgt>
                                        </p:tgtEl>
                                        <p:attrNameLst>
                                          <p:attrName>style.visibility</p:attrName>
                                        </p:attrNameLst>
                                      </p:cBhvr>
                                      <p:to>
                                        <p:strVal val="visible"/>
                                      </p:to>
                                    </p:set>
                                    <p:animEffect transition="in" filter="wipe(left)">
                                      <p:cBhvr>
                                        <p:cTn id="21" dur="500"/>
                                        <p:tgtEl>
                                          <p:spTgt spid="1922051">
                                            <p:txEl>
                                              <p:pRg st="4" end="4"/>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922051">
                                            <p:txEl>
                                              <p:pRg st="5" end="5"/>
                                            </p:txEl>
                                          </p:spTgt>
                                        </p:tgtEl>
                                        <p:attrNameLst>
                                          <p:attrName>style.visibility</p:attrName>
                                        </p:attrNameLst>
                                      </p:cBhvr>
                                      <p:to>
                                        <p:strVal val="visible"/>
                                      </p:to>
                                    </p:set>
                                    <p:animEffect transition="in" filter="wipe(left)">
                                      <p:cBhvr>
                                        <p:cTn id="24" dur="500"/>
                                        <p:tgtEl>
                                          <p:spTgt spid="192205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2051" grpId="0" build="p" autoUpdateAnimBg="0"/>
    </p:bldLst>
  </p:timing>
</p:sld>
</file>

<file path=ppt/slides/slide17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6" name="Group 57"/>
          <p:cNvGraphicFramePr>
            <a:graphicFrameLocks noGrp="1"/>
          </p:cNvGraphicFramePr>
          <p:nvPr>
            <p:ph/>
          </p:nvPr>
        </p:nvGraphicFramePr>
        <p:xfrm>
          <a:off x="482599" y="1060598"/>
          <a:ext cx="8261352" cy="5408122"/>
        </p:xfrm>
        <a:graphic>
          <a:graphicData uri="http://schemas.openxmlformats.org/drawingml/2006/table">
            <a:tbl>
              <a:tblPr>
                <a:effectLst/>
              </a:tblPr>
              <a:tblGrid>
                <a:gridCol w="2489201"/>
                <a:gridCol w="2343150"/>
                <a:gridCol w="3429001"/>
              </a:tblGrid>
              <a:tr h="631906">
                <a:tc>
                  <a:txBody>
                    <a:bodyPr/>
                    <a:lstStyle/>
                    <a:p>
                      <a:pPr marL="0" marR="0" lvl="0" indent="0" algn="l" defTabSz="914400" rtl="0" eaLnBrk="1" fontAlgn="base" latinLnBrk="0" hangingPunct="1">
                        <a:lnSpc>
                          <a:spcPct val="100000"/>
                        </a:lnSpc>
                        <a:spcBef>
                          <a:spcPct val="50000"/>
                        </a:spcBef>
                        <a:spcAft>
                          <a:spcPct val="0"/>
                        </a:spcAft>
                        <a:buClrTx/>
                        <a:buSzTx/>
                        <a:buFont typeface="Wingdings" pitchFamily="2" charset="2"/>
                        <a:buNone/>
                        <a:tabLst/>
                      </a:pPr>
                      <a:r>
                        <a:rPr kumimoji="0" lang="en-US" sz="1600" b="1" i="0" u="none" strike="noStrike" cap="none" normalizeH="0" baseline="0" dirty="0" smtClean="0">
                          <a:ln>
                            <a:noFill/>
                          </a:ln>
                          <a:solidFill>
                            <a:schemeClr val="bg1"/>
                          </a:solidFill>
                          <a:effectLst/>
                          <a:latin typeface="Arial" charset="0"/>
                        </a:rPr>
                        <a:t>Issue</a:t>
                      </a:r>
                    </a:p>
                  </a:txBody>
                  <a:tcPr marT="91440" anchor="b" horzOverflow="overflow">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225A7A"/>
                    </a:solidFill>
                  </a:tcPr>
                </a:tc>
                <a:tc>
                  <a:txBody>
                    <a:bodyPr/>
                    <a:lstStyle/>
                    <a:p>
                      <a:pPr marL="0" marR="0" lvl="0" indent="0" algn="l" defTabSz="914400" rtl="0" eaLnBrk="1" fontAlgn="base" latinLnBrk="0" hangingPunct="1">
                        <a:lnSpc>
                          <a:spcPct val="100000"/>
                        </a:lnSpc>
                        <a:spcBef>
                          <a:spcPct val="50000"/>
                        </a:spcBef>
                        <a:spcAft>
                          <a:spcPct val="0"/>
                        </a:spcAft>
                        <a:buClrTx/>
                        <a:buSzTx/>
                        <a:buFont typeface="Wingdings" pitchFamily="2" charset="2"/>
                        <a:buNone/>
                        <a:tabLst/>
                      </a:pPr>
                      <a:r>
                        <a:rPr kumimoji="0" lang="en-US" sz="1600" b="1" i="0" u="none" strike="noStrike" cap="none" normalizeH="0" baseline="0" dirty="0" smtClean="0">
                          <a:ln>
                            <a:noFill/>
                          </a:ln>
                          <a:solidFill>
                            <a:schemeClr val="bg1"/>
                          </a:solidFill>
                          <a:effectLst/>
                          <a:latin typeface="Arial" charset="0"/>
                        </a:rPr>
                        <a:t>Concern</a:t>
                      </a:r>
                    </a:p>
                  </a:txBody>
                  <a:tcPr marT="91440" anchor="b"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225A7A"/>
                    </a:solidFill>
                  </a:tcPr>
                </a:tc>
                <a:tc>
                  <a:txBody>
                    <a:bodyPr/>
                    <a:lstStyle/>
                    <a:p>
                      <a:pPr marL="0" marR="0" lvl="0" indent="0" algn="l" defTabSz="914400" rtl="0" eaLnBrk="1" fontAlgn="base" latinLnBrk="0" hangingPunct="1">
                        <a:lnSpc>
                          <a:spcPct val="100000"/>
                        </a:lnSpc>
                        <a:spcBef>
                          <a:spcPct val="50000"/>
                        </a:spcBef>
                        <a:spcAft>
                          <a:spcPct val="0"/>
                        </a:spcAft>
                        <a:buClrTx/>
                        <a:buSzTx/>
                        <a:buFont typeface="Wingdings" pitchFamily="2" charset="2"/>
                        <a:buNone/>
                        <a:tabLst/>
                      </a:pPr>
                      <a:r>
                        <a:rPr kumimoji="0" lang="en-US" sz="1600" b="1" i="0" u="none" strike="noStrike" cap="none" normalizeH="0" baseline="0" dirty="0" smtClean="0">
                          <a:ln>
                            <a:noFill/>
                          </a:ln>
                          <a:solidFill>
                            <a:schemeClr val="bg1"/>
                          </a:solidFill>
                          <a:effectLst/>
                          <a:latin typeface="Arial" charset="0"/>
                        </a:rPr>
                        <a:t>Contravening Argument</a:t>
                      </a:r>
                    </a:p>
                  </a:txBody>
                  <a:tcPr marT="91440" anchor="b"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225A7A"/>
                    </a:solidFill>
                  </a:tcPr>
                </a:tc>
              </a:tr>
              <a:tr h="461777">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pPr>
                      <a:r>
                        <a:rPr kumimoji="0" lang="en-US" sz="1600" b="1" i="0" u="none" strike="noStrike" cap="none" normalizeH="0" baseline="0" dirty="0" smtClean="0">
                          <a:ln>
                            <a:noFill/>
                          </a:ln>
                          <a:solidFill>
                            <a:schemeClr val="tx1"/>
                          </a:solidFill>
                          <a:effectLst/>
                          <a:latin typeface="Arial" charset="0"/>
                        </a:rPr>
                        <a:t>Surge in People Covered by Health Insurance</a:t>
                      </a:r>
                    </a:p>
                  </a:txBody>
                  <a:tcPr marT="91440" anchor="ctr" horzOverflow="overflow">
                    <a:lnL w="12700" cap="flat" cmpd="sng" algn="ctr">
                      <a:solidFill>
                        <a:schemeClr val="tx1"/>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285750" marR="0" lvl="0" indent="-285750" algn="l" defTabSz="914400" rtl="0" eaLnBrk="1" fontAlgn="base" latinLnBrk="0" hangingPunct="1">
                        <a:lnSpc>
                          <a:spcPct val="130000"/>
                        </a:lnSpc>
                        <a:spcBef>
                          <a:spcPct val="50000"/>
                        </a:spcBef>
                        <a:spcAft>
                          <a:spcPct val="0"/>
                        </a:spcAft>
                        <a:buClrTx/>
                        <a:buSzTx/>
                        <a:buFont typeface="Arial" panose="020B0604020202020204" pitchFamily="34" charset="0"/>
                        <a:buChar char="•"/>
                        <a:tabLst/>
                        <a:defRPr/>
                      </a:pPr>
                      <a:r>
                        <a:rPr kumimoji="0" lang="en-US" sz="1600" b="0" i="0" u="none" strike="noStrike" cap="none" normalizeH="0" baseline="0" dirty="0" smtClean="0">
                          <a:ln>
                            <a:noFill/>
                          </a:ln>
                          <a:solidFill>
                            <a:schemeClr val="tx1"/>
                          </a:solidFill>
                          <a:effectLst/>
                          <a:latin typeface="Arial" charset="0"/>
                        </a:rPr>
                        <a:t>System is overwhelmed</a:t>
                      </a:r>
                    </a:p>
                    <a:p>
                      <a:pPr marL="285750" marR="0" lvl="0" indent="-285750" algn="l" defTabSz="914400" rtl="0" eaLnBrk="1" fontAlgn="base" latinLnBrk="0" hangingPunct="1">
                        <a:lnSpc>
                          <a:spcPct val="130000"/>
                        </a:lnSpc>
                        <a:spcBef>
                          <a:spcPct val="50000"/>
                        </a:spcBef>
                        <a:spcAft>
                          <a:spcPct val="0"/>
                        </a:spcAft>
                        <a:buClrTx/>
                        <a:buSzTx/>
                        <a:buFont typeface="Arial" panose="020B0604020202020204" pitchFamily="34" charset="0"/>
                        <a:buChar char="•"/>
                        <a:tabLst/>
                        <a:defRPr/>
                      </a:pPr>
                      <a:r>
                        <a:rPr kumimoji="0" lang="en-US" sz="1600" b="0" i="0" u="none" strike="noStrike" cap="none" normalizeH="0" baseline="0" dirty="0" smtClean="0">
                          <a:ln>
                            <a:noFill/>
                          </a:ln>
                          <a:solidFill>
                            <a:schemeClr val="tx1"/>
                          </a:solidFill>
                          <a:effectLst/>
                          <a:latin typeface="Arial" charset="0"/>
                        </a:rPr>
                        <a:t>Doctors spend less time on patients</a:t>
                      </a:r>
                    </a:p>
                    <a:p>
                      <a:pPr marL="285750" marR="0" lvl="0" indent="-285750" algn="l" defTabSz="914400" rtl="0" eaLnBrk="1" fontAlgn="base" latinLnBrk="0" hangingPunct="1">
                        <a:lnSpc>
                          <a:spcPct val="130000"/>
                        </a:lnSpc>
                        <a:spcBef>
                          <a:spcPct val="50000"/>
                        </a:spcBef>
                        <a:spcAft>
                          <a:spcPct val="0"/>
                        </a:spcAft>
                        <a:buClrTx/>
                        <a:buSzTx/>
                        <a:buFont typeface="Arial" panose="020B0604020202020204" pitchFamily="34" charset="0"/>
                        <a:buChar char="•"/>
                        <a:tabLst/>
                        <a:defRPr/>
                      </a:pPr>
                      <a:r>
                        <a:rPr kumimoji="0" lang="en-US" sz="1600" b="0" i="0" u="none" strike="noStrike" cap="none" normalizeH="0" baseline="0" dirty="0" smtClean="0">
                          <a:ln>
                            <a:noFill/>
                          </a:ln>
                          <a:solidFill>
                            <a:schemeClr val="tx1"/>
                          </a:solidFill>
                          <a:effectLst/>
                          <a:latin typeface="Arial" charset="0"/>
                        </a:rPr>
                        <a:t>Patient care adversely impacted</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285750" marR="0" lvl="0" indent="-285750" algn="l" defTabSz="914400" rtl="0" eaLnBrk="1" fontAlgn="base" latinLnBrk="0" hangingPunct="1">
                        <a:lnSpc>
                          <a:spcPct val="130000"/>
                        </a:lnSpc>
                        <a:spcBef>
                          <a:spcPct val="50000"/>
                        </a:spcBef>
                        <a:spcAft>
                          <a:spcPct val="0"/>
                        </a:spcAft>
                        <a:buClrTx/>
                        <a:buSzTx/>
                        <a:buFont typeface="Arial" panose="020B0604020202020204" pitchFamily="34" charset="0"/>
                        <a:buChar char="•"/>
                        <a:tabLst/>
                        <a:defRPr/>
                      </a:pPr>
                      <a:r>
                        <a:rPr kumimoji="0" lang="en-US" sz="1600" b="0" i="0" u="none" strike="noStrike" cap="none" normalizeH="0" baseline="0" dirty="0" smtClean="0">
                          <a:ln>
                            <a:noFill/>
                          </a:ln>
                          <a:solidFill>
                            <a:schemeClr val="tx1"/>
                          </a:solidFill>
                          <a:effectLst/>
                          <a:latin typeface="Arial" charset="0"/>
                        </a:rPr>
                        <a:t>Over time, people will have access to preventative care, improving the general health of the population</a:t>
                      </a:r>
                    </a:p>
                    <a:p>
                      <a:pPr marL="285750" marR="0" lvl="0" indent="-285750" algn="l" defTabSz="914400" rtl="0" eaLnBrk="1" fontAlgn="base" latinLnBrk="0" hangingPunct="1">
                        <a:lnSpc>
                          <a:spcPct val="130000"/>
                        </a:lnSpc>
                        <a:spcBef>
                          <a:spcPct val="50000"/>
                        </a:spcBef>
                        <a:spcAft>
                          <a:spcPct val="0"/>
                        </a:spcAft>
                        <a:buClrTx/>
                        <a:buSzTx/>
                        <a:buFont typeface="Arial" panose="020B0604020202020204" pitchFamily="34" charset="0"/>
                        <a:buChar char="•"/>
                        <a:tabLst/>
                        <a:defRPr/>
                      </a:pPr>
                      <a:r>
                        <a:rPr kumimoji="0" lang="en-US" sz="1600" b="0" i="0" u="none" strike="noStrike" cap="none" normalizeH="0" baseline="0" dirty="0" smtClean="0">
                          <a:ln>
                            <a:noFill/>
                          </a:ln>
                          <a:solidFill>
                            <a:schemeClr val="tx1"/>
                          </a:solidFill>
                          <a:effectLst/>
                          <a:latin typeface="Arial" charset="0"/>
                        </a:rPr>
                        <a:t>People are receiving care already via suboptimal channels</a:t>
                      </a:r>
                    </a:p>
                    <a:p>
                      <a:pPr marL="285750" marR="0" lvl="0" indent="-285750" algn="l" defTabSz="914400" rtl="0" eaLnBrk="1" fontAlgn="base" latinLnBrk="0" hangingPunct="1">
                        <a:lnSpc>
                          <a:spcPct val="130000"/>
                        </a:lnSpc>
                        <a:spcBef>
                          <a:spcPct val="50000"/>
                        </a:spcBef>
                        <a:spcAft>
                          <a:spcPct val="0"/>
                        </a:spcAft>
                        <a:buClrTx/>
                        <a:buSzTx/>
                        <a:buFont typeface="Arial" panose="020B0604020202020204" pitchFamily="34" charset="0"/>
                        <a:buChar char="•"/>
                        <a:tabLst/>
                        <a:defRPr/>
                      </a:pPr>
                      <a:r>
                        <a:rPr kumimoji="0" lang="en-US" sz="1600" b="0" i="0" u="none" strike="noStrike" cap="none" normalizeH="0" baseline="0" dirty="0" smtClean="0">
                          <a:ln>
                            <a:noFill/>
                          </a:ln>
                          <a:solidFill>
                            <a:schemeClr val="tx1"/>
                          </a:solidFill>
                          <a:effectLst/>
                          <a:latin typeface="Arial" charset="0"/>
                        </a:rPr>
                        <a:t>Less use of ERs</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r>
              <a:tr h="461777">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pPr>
                      <a:r>
                        <a:rPr kumimoji="0" lang="en-US" sz="1600" b="1" i="0" u="none" strike="noStrike" cap="none" normalizeH="0" baseline="0" dirty="0" smtClean="0">
                          <a:ln>
                            <a:noFill/>
                          </a:ln>
                          <a:solidFill>
                            <a:schemeClr val="tx1"/>
                          </a:solidFill>
                          <a:effectLst/>
                          <a:latin typeface="Arial" charset="0"/>
                        </a:rPr>
                        <a:t>Electronic Health Records</a:t>
                      </a:r>
                    </a:p>
                  </a:txBody>
                  <a:tcPr marT="91440" anchor="ctr" horzOverflow="overflow">
                    <a:lnL w="12700" cap="flat" cmpd="sng" algn="ctr">
                      <a:solidFill>
                        <a:schemeClr val="tx1"/>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285750" marR="0" lvl="0" indent="-285750" algn="l" defTabSz="914400" rtl="0" eaLnBrk="1" fontAlgn="base" latinLnBrk="0" hangingPunct="1">
                        <a:lnSpc>
                          <a:spcPct val="130000"/>
                        </a:lnSpc>
                        <a:spcBef>
                          <a:spcPct val="50000"/>
                        </a:spcBef>
                        <a:spcAft>
                          <a:spcPct val="0"/>
                        </a:spcAft>
                        <a:buClrTx/>
                        <a:buSzTx/>
                        <a:buFont typeface="Arial" panose="020B0604020202020204" pitchFamily="34" charset="0"/>
                        <a:buChar char="•"/>
                        <a:tabLst/>
                      </a:pPr>
                      <a:r>
                        <a:rPr kumimoji="0" lang="en-US" sz="1600" b="0" i="0" u="none" strike="noStrike" cap="none" normalizeH="0" baseline="0" dirty="0" smtClean="0">
                          <a:ln>
                            <a:noFill/>
                          </a:ln>
                          <a:solidFill>
                            <a:schemeClr val="tx1"/>
                          </a:solidFill>
                          <a:effectLst/>
                          <a:latin typeface="Arial" charset="0"/>
                        </a:rPr>
                        <a:t>Digitization could create a treasure trove of data for plaintiff attorneys</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285750" marR="0" lvl="0" indent="-285750" algn="l" defTabSz="914400" rtl="0" eaLnBrk="1" fontAlgn="base" latinLnBrk="0" hangingPunct="1">
                        <a:lnSpc>
                          <a:spcPct val="130000"/>
                        </a:lnSpc>
                        <a:spcBef>
                          <a:spcPct val="50000"/>
                        </a:spcBef>
                        <a:spcAft>
                          <a:spcPct val="0"/>
                        </a:spcAft>
                        <a:buClrTx/>
                        <a:buSzTx/>
                        <a:buFont typeface="Arial" panose="020B0604020202020204" pitchFamily="34" charset="0"/>
                        <a:buChar char="•"/>
                        <a:tabLst/>
                      </a:pPr>
                      <a:r>
                        <a:rPr kumimoji="0" lang="en-US" sz="1600" b="0" i="0" u="none" strike="noStrike" cap="none" normalizeH="0" baseline="0" dirty="0" smtClean="0">
                          <a:ln>
                            <a:noFill/>
                          </a:ln>
                          <a:solidFill>
                            <a:schemeClr val="tx1"/>
                          </a:solidFill>
                          <a:effectLst/>
                          <a:latin typeface="Arial" charset="0"/>
                        </a:rPr>
                        <a:t>Computerization of patient data could help flag issues and improve risk management and improve patient outcomes</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r>
              <a:tr h="461777">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pPr>
                      <a:r>
                        <a:rPr kumimoji="0" lang="en-US" sz="1600" b="1" i="0" u="none" strike="noStrike" cap="none" normalizeH="0" baseline="0" dirty="0" smtClean="0">
                          <a:ln>
                            <a:noFill/>
                          </a:ln>
                          <a:solidFill>
                            <a:schemeClr val="tx1"/>
                          </a:solidFill>
                          <a:effectLst/>
                          <a:latin typeface="Arial" charset="0"/>
                        </a:rPr>
                        <a:t>MPL Claim Severity</a:t>
                      </a:r>
                    </a:p>
                  </a:txBody>
                  <a:tcPr marT="91440" anchor="ctr" horzOverflow="overflow">
                    <a:lnL w="12700" cap="flat" cmpd="sng" algn="ctr">
                      <a:solidFill>
                        <a:schemeClr val="tx1"/>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285750" marR="0" lvl="0" indent="-285750" algn="l" defTabSz="914400" rtl="0" eaLnBrk="1" fontAlgn="base" latinLnBrk="0" hangingPunct="1">
                        <a:lnSpc>
                          <a:spcPct val="130000"/>
                        </a:lnSpc>
                        <a:spcBef>
                          <a:spcPct val="50000"/>
                        </a:spcBef>
                        <a:spcAft>
                          <a:spcPct val="0"/>
                        </a:spcAft>
                        <a:buClrTx/>
                        <a:buSzTx/>
                        <a:buFont typeface="Arial" panose="020B0604020202020204" pitchFamily="34" charset="0"/>
                        <a:buChar char="•"/>
                        <a:tabLst/>
                      </a:pPr>
                      <a:r>
                        <a:rPr kumimoji="0" lang="en-US" sz="1600" b="0" i="0" u="none" strike="noStrike" cap="none" normalizeH="0" baseline="0" dirty="0" smtClean="0">
                          <a:ln>
                            <a:noFill/>
                          </a:ln>
                          <a:solidFill>
                            <a:schemeClr val="tx1"/>
                          </a:solidFill>
                          <a:effectLst/>
                          <a:latin typeface="Arial" charset="0"/>
                        </a:rPr>
                        <a:t>More large verdicts will </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285750" marR="0" lvl="0" indent="-285750" algn="l" defTabSz="914400" rtl="0" eaLnBrk="1" fontAlgn="base" latinLnBrk="0" hangingPunct="1">
                        <a:lnSpc>
                          <a:spcPct val="130000"/>
                        </a:lnSpc>
                        <a:spcBef>
                          <a:spcPct val="50000"/>
                        </a:spcBef>
                        <a:spcAft>
                          <a:spcPct val="0"/>
                        </a:spcAft>
                        <a:buClrTx/>
                        <a:buSzTx/>
                        <a:buFont typeface="Arial" panose="020B0604020202020204" pitchFamily="34" charset="0"/>
                        <a:buChar char="•"/>
                        <a:tabLst/>
                      </a:pPr>
                      <a:r>
                        <a:rPr kumimoji="0" lang="en-US" sz="1600" b="0" i="0" u="none" strike="noStrike" cap="none" normalizeH="0" baseline="0" dirty="0" smtClean="0">
                          <a:ln>
                            <a:noFill/>
                          </a:ln>
                          <a:solidFill>
                            <a:schemeClr val="tx1"/>
                          </a:solidFill>
                          <a:effectLst/>
                          <a:latin typeface="Arial" charset="0"/>
                        </a:rPr>
                        <a:t>ACA will help contain system costs</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r>
            </a:tbl>
          </a:graphicData>
        </a:graphic>
      </p:graphicFrame>
      <p:sp>
        <p:nvSpPr>
          <p:cNvPr id="11" name="Rectangle 3"/>
          <p:cNvSpPr>
            <a:spLocks noChangeArrowheads="1"/>
          </p:cNvSpPr>
          <p:nvPr/>
        </p:nvSpPr>
        <p:spPr bwMode="auto">
          <a:xfrm>
            <a:off x="2" y="6554583"/>
            <a:ext cx="3500436" cy="246221"/>
          </a:xfrm>
          <a:prstGeom prst="rect">
            <a:avLst/>
          </a:prstGeom>
          <a:noFill/>
          <a:ln w="9525" algn="ctr">
            <a:noFill/>
            <a:miter lim="800000"/>
            <a:headEnd/>
            <a:tailEnd/>
          </a:ln>
        </p:spPr>
        <p:txBody>
          <a:bodyPr wrap="square" anchor="ctr">
            <a:spAutoFit/>
          </a:bodyPr>
          <a:lstStyle/>
          <a:p>
            <a:pPr eaLnBrk="1" hangingPunct="1">
              <a:buClrTx/>
              <a:buFontTx/>
              <a:buNone/>
            </a:pPr>
            <a:r>
              <a:rPr lang="en-US" sz="1000" dirty="0" smtClean="0">
                <a:solidFill>
                  <a:schemeClr val="accent4">
                    <a:lumMod val="75000"/>
                  </a:schemeClr>
                </a:solidFill>
                <a:latin typeface="Arial" charset="0"/>
              </a:rPr>
              <a:t>Source: </a:t>
            </a:r>
            <a:r>
              <a:rPr lang="en-US" sz="1000" dirty="0" smtClean="0">
                <a:solidFill>
                  <a:schemeClr val="accent4">
                    <a:lumMod val="75000"/>
                  </a:schemeClr>
                </a:solidFill>
              </a:rPr>
              <a:t>Insurance Information Institute research.</a:t>
            </a:r>
            <a:endParaRPr lang="en-US" sz="1000" i="1" dirty="0">
              <a:solidFill>
                <a:schemeClr val="accent4">
                  <a:lumMod val="75000"/>
                </a:schemeClr>
              </a:solidFill>
              <a:latin typeface="Arial" charset="0"/>
              <a:cs typeface="Arial" charset="0"/>
            </a:endParaRPr>
          </a:p>
        </p:txBody>
      </p:sp>
      <p:sp>
        <p:nvSpPr>
          <p:cNvPr id="9" name="TextBox 8"/>
          <p:cNvSpPr txBox="1"/>
          <p:nvPr/>
        </p:nvSpPr>
        <p:spPr>
          <a:xfrm>
            <a:off x="8414658" y="6554583"/>
            <a:ext cx="685800" cy="246221"/>
          </a:xfrm>
          <a:prstGeom prst="rect">
            <a:avLst/>
          </a:prstGeom>
          <a:noFill/>
        </p:spPr>
        <p:txBody>
          <a:bodyPr wrap="square" rtlCol="0" anchor="ctr">
            <a:spAutoFit/>
          </a:bodyPr>
          <a:lstStyle/>
          <a:p>
            <a:pPr algn="r"/>
            <a:fld id="{09D5B349-258F-4228-B765-8A08036DA0B9}" type="slidenum">
              <a:rPr lang="en-US" sz="1000" smtClean="0">
                <a:solidFill>
                  <a:schemeClr val="accent4">
                    <a:lumMod val="75000"/>
                  </a:schemeClr>
                </a:solidFill>
                <a:latin typeface="+mn-lt"/>
              </a:rPr>
              <a:pPr algn="r"/>
              <a:t>173</a:t>
            </a:fld>
            <a:endParaRPr lang="en-US" sz="1000" dirty="0">
              <a:solidFill>
                <a:schemeClr val="accent4">
                  <a:lumMod val="75000"/>
                </a:schemeClr>
              </a:solidFill>
              <a:latin typeface="+mn-lt"/>
            </a:endParaRPr>
          </a:p>
        </p:txBody>
      </p:sp>
      <p:sp>
        <p:nvSpPr>
          <p:cNvPr id="8" name="Title 7"/>
          <p:cNvSpPr txBox="1">
            <a:spLocks/>
          </p:cNvSpPr>
          <p:nvPr/>
        </p:nvSpPr>
        <p:spPr bwMode="black">
          <a:xfrm>
            <a:off x="231752" y="73740"/>
            <a:ext cx="7525899" cy="812800"/>
          </a:xfrm>
          <a:prstGeom prst="rect">
            <a:avLst/>
          </a:prstGeom>
          <a:noFill/>
          <a:ln w="9525">
            <a:noFill/>
            <a:miter lim="800000"/>
            <a:headEnd/>
            <a:tailEnd/>
          </a:ln>
        </p:spPr>
        <p:txBody>
          <a:bodyPr vert="horz" wrap="square" lIns="45720" tIns="45720" rIns="45720" bIns="45720" numCol="1" anchor="ctr" anchorCtr="0" compatLnSpc="1">
            <a:prstTxWarp prst="textNoShape">
              <a:avLst/>
            </a:prstTxWarp>
          </a:bodyPr>
          <a:lstStyle/>
          <a:p>
            <a:pPr marL="0" marR="0" lvl="0" indent="0" algn="l" defTabSz="114300" rtl="0" eaLnBrk="0" fontAlgn="base" latinLnBrk="0" hangingPunct="0">
              <a:lnSpc>
                <a:spcPct val="90000"/>
              </a:lnSpc>
              <a:spcBef>
                <a:spcPct val="0"/>
              </a:spcBef>
              <a:spcAft>
                <a:spcPct val="0"/>
              </a:spcAft>
              <a:buClrTx/>
              <a:buSzTx/>
              <a:buFontTx/>
              <a:buNone/>
              <a:tabLst/>
              <a:defRPr/>
            </a:pPr>
            <a:r>
              <a:rPr lang="en-US" sz="3000" b="1" noProof="0" dirty="0" smtClean="0">
                <a:solidFill>
                  <a:srgbClr val="225A7A"/>
                </a:solidFill>
                <a:latin typeface="Arial"/>
                <a:cs typeface="Arial"/>
              </a:rPr>
              <a:t>Potential Impacts of </a:t>
            </a:r>
            <a:r>
              <a:rPr lang="en-US" sz="3000" b="1" noProof="0" dirty="0" err="1" smtClean="0">
                <a:solidFill>
                  <a:srgbClr val="225A7A"/>
                </a:solidFill>
                <a:latin typeface="Arial"/>
                <a:cs typeface="Arial"/>
              </a:rPr>
              <a:t>th</a:t>
            </a:r>
            <a:r>
              <a:rPr lang="en-US" sz="3000" b="1" dirty="0" smtClean="0">
                <a:solidFill>
                  <a:srgbClr val="225A7A"/>
                </a:solidFill>
                <a:latin typeface="Arial"/>
                <a:cs typeface="Arial"/>
              </a:rPr>
              <a:t>e ACA on    Medical Professional Liability</a:t>
            </a:r>
            <a:endParaRPr kumimoji="0" lang="en-US" sz="3000" b="1" i="0" u="none" strike="noStrike" kern="0" cap="none" spc="0" normalizeH="0" baseline="0" noProof="0" dirty="0">
              <a:ln>
                <a:noFill/>
              </a:ln>
              <a:solidFill>
                <a:srgbClr val="225A7A"/>
              </a:solidFill>
              <a:effectLst/>
              <a:uLnTx/>
              <a:uFillTx/>
              <a:latin typeface="Arial" charset="0"/>
              <a:ea typeface="+mj-ea"/>
              <a:cs typeface="+mj-cs"/>
            </a:endParaRPr>
          </a:p>
        </p:txBody>
      </p:sp>
    </p:spTree>
    <p:custDataLst>
      <p:tags r:id="rId1"/>
    </p:custDataLst>
    <p:extLst>
      <p:ext uri="{BB962C8B-B14F-4D97-AF65-F5344CB8AC3E}">
        <p14:creationId xmlns:p14="http://schemas.microsoft.com/office/powerpoint/2010/main" val="1745633933"/>
      </p:ext>
    </p:extLst>
  </p:cSld>
  <p:clrMapOvr>
    <a:masterClrMapping/>
  </p:clrMapOvr>
  <p:transition/>
  <p:timing>
    <p:tnLst>
      <p:par>
        <p:cTn id="1" dur="indefinite" restart="never" nodeType="tmRoot"/>
      </p:par>
    </p:tnLst>
  </p:timing>
</p:sld>
</file>

<file path=ppt/slides/slide17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6258"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96259"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FB4FC32C-87B1-44C7-8DC7-77CCE9CCF57C}" type="slidenum">
              <a:rPr lang="en-US" sz="900">
                <a:solidFill>
                  <a:schemeClr val="bg1"/>
                </a:solidFill>
              </a:rPr>
              <a:pPr algn="r" eaLnBrk="0" hangingPunct="0">
                <a:lnSpc>
                  <a:spcPct val="85000"/>
                </a:lnSpc>
                <a:spcBef>
                  <a:spcPct val="20000"/>
                </a:spcBef>
              </a:pPr>
              <a:t>174</a:t>
            </a:fld>
            <a:endParaRPr lang="en-US" sz="900">
              <a:solidFill>
                <a:schemeClr val="bg1"/>
              </a:solidFill>
            </a:endParaRPr>
          </a:p>
        </p:txBody>
      </p:sp>
      <p:pic>
        <p:nvPicPr>
          <p:cNvPr id="96260"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1924102" name="Rectangle 6"/>
          <p:cNvSpPr>
            <a:spLocks noChangeArrowheads="1"/>
          </p:cNvSpPr>
          <p:nvPr/>
        </p:nvSpPr>
        <p:spPr bwMode="blackWhite">
          <a:xfrm>
            <a:off x="609600" y="1971675"/>
            <a:ext cx="8239125" cy="207645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300">
              <a:lnSpc>
                <a:spcPct val="95000"/>
              </a:lnSpc>
              <a:spcBef>
                <a:spcPct val="25000"/>
              </a:spcBef>
            </a:pPr>
            <a:r>
              <a:rPr lang="en-US" sz="4800" b="1" dirty="0" smtClean="0">
                <a:solidFill>
                  <a:srgbClr val="FFFFFF"/>
                </a:solidFill>
              </a:rPr>
              <a:t>U.S. Insured Catastrophe Loss Update</a:t>
            </a:r>
          </a:p>
        </p:txBody>
      </p:sp>
      <p:sp>
        <p:nvSpPr>
          <p:cNvPr id="7" name="TextBox 5"/>
          <p:cNvSpPr txBox="1">
            <a:spLocks noChangeArrowheads="1"/>
          </p:cNvSpPr>
          <p:nvPr/>
        </p:nvSpPr>
        <p:spPr bwMode="auto">
          <a:xfrm>
            <a:off x="245297" y="4517420"/>
            <a:ext cx="8643879" cy="1569660"/>
          </a:xfrm>
          <a:prstGeom prst="rect">
            <a:avLst/>
          </a:prstGeom>
          <a:noFill/>
          <a:ln w="9525">
            <a:noFill/>
            <a:miter lim="800000"/>
            <a:headEnd/>
            <a:tailEnd/>
          </a:ln>
        </p:spPr>
        <p:txBody>
          <a:bodyPr wrap="square">
            <a:spAutoFit/>
          </a:bodyPr>
          <a:lstStyle/>
          <a:p>
            <a:pPr algn="ctr"/>
            <a:r>
              <a:rPr lang="en-US" sz="3200" b="1" dirty="0" smtClean="0">
                <a:solidFill>
                  <a:srgbClr val="225A7A"/>
                </a:solidFill>
              </a:rPr>
              <a:t>2014 Experiencing Below Average CAT Activity Following a Welcome Respite in 2013 from Very High CAT Losses in 2011/12</a:t>
            </a:r>
            <a:endParaRPr lang="en-US" sz="3200" b="1" i="1" dirty="0">
              <a:solidFill>
                <a:srgbClr val="FF0000"/>
              </a:solidFill>
            </a:endParaRPr>
          </a:p>
        </p:txBody>
      </p:sp>
      <p:sp>
        <p:nvSpPr>
          <p:cNvPr id="8" name="Date Placeholder 7"/>
          <p:cNvSpPr>
            <a:spLocks noGrp="1"/>
          </p:cNvSpPr>
          <p:nvPr>
            <p:ph type="dt" sz="half" idx="10"/>
          </p:nvPr>
        </p:nvSpPr>
        <p:spPr/>
        <p:txBody>
          <a:bodyPr/>
          <a:lstStyle/>
          <a:p>
            <a:pPr>
              <a:defRPr/>
            </a:pPr>
            <a:r>
              <a:rPr lang="en-US" smtClean="0"/>
              <a:t>12/01/09 - 9pm</a:t>
            </a:r>
            <a:endParaRPr lang="en-US"/>
          </a:p>
        </p:txBody>
      </p:sp>
      <p:sp>
        <p:nvSpPr>
          <p:cNvPr id="9" name="Slide Number Placeholder 8"/>
          <p:cNvSpPr>
            <a:spLocks noGrp="1"/>
          </p:cNvSpPr>
          <p:nvPr>
            <p:ph type="sldNum" sz="quarter" idx="12"/>
          </p:nvPr>
        </p:nvSpPr>
        <p:spPr/>
        <p:txBody>
          <a:bodyPr/>
          <a:lstStyle/>
          <a:p>
            <a:pPr>
              <a:defRPr/>
            </a:pPr>
            <a:fld id="{79649112-2361-4913-9798-B6AEBB59A8D4}" type="slidenum">
              <a:rPr lang="en-US" smtClean="0"/>
              <a:pPr>
                <a:defRPr/>
              </a:pPr>
              <a:t>174</a:t>
            </a:fld>
            <a:endParaRPr lang="en-US"/>
          </a:p>
        </p:txBody>
      </p:sp>
    </p:spTree>
    <p:extLst>
      <p:ext uri="{BB962C8B-B14F-4D97-AF65-F5344CB8AC3E}">
        <p14:creationId xmlns:p14="http://schemas.microsoft.com/office/powerpoint/2010/main" val="838423290"/>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1924102"/>
                                        </p:tgtEl>
                                        <p:attrNameLst>
                                          <p:attrName>style.visibility</p:attrName>
                                        </p:attrNameLst>
                                      </p:cBhvr>
                                      <p:to>
                                        <p:strVal val="visible"/>
                                      </p:to>
                                    </p:set>
                                    <p:animEffect transition="in" filter="barn(outVertical)">
                                      <p:cBhvr>
                                        <p:cTn id="7" dur="1000"/>
                                        <p:tgtEl>
                                          <p:spTgt spid="1924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4102" grpId="0" animBg="1"/>
    </p:bld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9219"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rgbClr val="FFFFFF"/>
                </a:solidFill>
                <a:latin typeface="Times New Roman" pitchFamily="18" charset="0"/>
              </a:rPr>
              <a:t>12/01/09 - 9pm</a:t>
            </a:r>
          </a:p>
        </p:txBody>
      </p:sp>
      <p:sp>
        <p:nvSpPr>
          <p:cNvPr id="1929220"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rgbClr val="FFFFFF"/>
                </a:solidFill>
                <a:latin typeface="Times New Roman" pitchFamily="18" charset="0"/>
              </a:rPr>
              <a:t>eSlide – P6466 – The Financial Crisis and the Future of the P/C</a:t>
            </a:r>
          </a:p>
        </p:txBody>
      </p:sp>
      <p:sp>
        <p:nvSpPr>
          <p:cNvPr id="1929221"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EBF83BB6-F6BE-4086-BDD1-22EA1B241088}" type="slidenum">
              <a:rPr lang="en-US" sz="900">
                <a:solidFill>
                  <a:srgbClr val="000000"/>
                </a:solidFill>
                <a:latin typeface="Times New Roman" pitchFamily="18" charset="0"/>
              </a:rPr>
              <a:pPr algn="r" eaLnBrk="0" hangingPunct="0">
                <a:lnSpc>
                  <a:spcPct val="85000"/>
                </a:lnSpc>
                <a:spcBef>
                  <a:spcPct val="20000"/>
                </a:spcBef>
              </a:pPr>
              <a:t>175</a:t>
            </a:fld>
            <a:endParaRPr lang="en-US" sz="900">
              <a:solidFill>
                <a:srgbClr val="000000"/>
              </a:solidFill>
              <a:latin typeface="Times New Roman" pitchFamily="18" charset="0"/>
            </a:endParaRPr>
          </a:p>
        </p:txBody>
      </p:sp>
      <p:graphicFrame>
        <p:nvGraphicFramePr>
          <p:cNvPr id="1929218" name="Object 2"/>
          <p:cNvGraphicFramePr>
            <a:graphicFrameLocks noChangeAspect="1"/>
          </p:cNvGraphicFramePr>
          <p:nvPr>
            <p:extLst>
              <p:ext uri="{D42A27DB-BD31-4B8C-83A1-F6EECF244321}">
                <p14:modId xmlns:p14="http://schemas.microsoft.com/office/powerpoint/2010/main" val="1072013106"/>
              </p:ext>
            </p:extLst>
          </p:nvPr>
        </p:nvGraphicFramePr>
        <p:xfrm>
          <a:off x="215900" y="1371600"/>
          <a:ext cx="8661400" cy="3594100"/>
        </p:xfrm>
        <a:graphic>
          <a:graphicData uri="http://schemas.openxmlformats.org/presentationml/2006/ole">
            <mc:AlternateContent xmlns:mc="http://schemas.openxmlformats.org/markup-compatibility/2006">
              <mc:Choice xmlns:v="urn:schemas-microsoft-com:vml" Requires="v">
                <p:oleObj spid="_x0000_s28107855" name="Chart" r:id="rId4" imgW="8543971" imgH="3552970" progId="MSGraph.Chart.8">
                  <p:embed followColorScheme="full"/>
                </p:oleObj>
              </mc:Choice>
              <mc:Fallback>
                <p:oleObj name="Chart" r:id="rId4" imgW="8543971" imgH="3552970" progId="MSGraph.Chart.8">
                  <p:embed followColorScheme="full"/>
                  <p:pic>
                    <p:nvPicPr>
                      <p:cNvPr id="0" name=""/>
                      <p:cNvPicPr>
                        <a:picLocks noChangeAspect="1" noChangeArrowheads="1"/>
                      </p:cNvPicPr>
                      <p:nvPr/>
                    </p:nvPicPr>
                    <p:blipFill>
                      <a:blip r:embed="rId5"/>
                      <a:srcRect/>
                      <a:stretch>
                        <a:fillRect/>
                      </a:stretch>
                    </p:blipFill>
                    <p:spPr bwMode="gray">
                      <a:xfrm>
                        <a:off x="215900" y="1371600"/>
                        <a:ext cx="8661400" cy="3594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29222" name="Rectangle 3"/>
          <p:cNvSpPr>
            <a:spLocks noGrp="1" noChangeArrowheads="1"/>
          </p:cNvSpPr>
          <p:nvPr>
            <p:ph type="title" idx="4294967295"/>
          </p:nvPr>
        </p:nvSpPr>
        <p:spPr/>
        <p:txBody>
          <a:bodyPr/>
          <a:lstStyle/>
          <a:p>
            <a:r>
              <a:rPr lang="en-US" dirty="0" smtClean="0"/>
              <a:t>U.S. Insured Catastrophe Losses</a:t>
            </a:r>
          </a:p>
        </p:txBody>
      </p:sp>
      <p:sp>
        <p:nvSpPr>
          <p:cNvPr id="1929223" name="Rectangle 4"/>
          <p:cNvSpPr>
            <a:spLocks noChangeArrowheads="1"/>
          </p:cNvSpPr>
          <p:nvPr/>
        </p:nvSpPr>
        <p:spPr bwMode="auto">
          <a:xfrm>
            <a:off x="0" y="5733846"/>
            <a:ext cx="9144000" cy="1124154"/>
          </a:xfrm>
          <a:prstGeom prst="rect">
            <a:avLst/>
          </a:prstGeom>
          <a:noFill/>
          <a:ln w="9525" algn="ctr">
            <a:noFill/>
            <a:miter lim="800000"/>
            <a:headEnd/>
            <a:tailEnd/>
          </a:ln>
        </p:spPr>
        <p:txBody>
          <a:bodyPr wrap="square" lIns="365760" tIns="0" rIns="0" bIns="137160" anchor="b">
            <a:spAutoFit/>
          </a:bodyPr>
          <a:lstStyle/>
          <a:p>
            <a:pPr algn="l" eaLnBrk="0" hangingPunct="0">
              <a:lnSpc>
                <a:spcPct val="85000"/>
              </a:lnSpc>
              <a:spcBef>
                <a:spcPct val="25000"/>
              </a:spcBef>
              <a:buClr>
                <a:srgbClr val="FF6801"/>
              </a:buClr>
              <a:buFont typeface="Wingdings" pitchFamily="2" charset="2"/>
              <a:buNone/>
            </a:pPr>
            <a:endParaRPr lang="en-US" sz="1050" dirty="0">
              <a:solidFill>
                <a:srgbClr val="000000"/>
              </a:solidFill>
              <a:latin typeface="Times New Roman" pitchFamily="18" charset="0"/>
            </a:endParaRPr>
          </a:p>
          <a:p>
            <a:pPr algn="l" eaLnBrk="0" hangingPunct="0">
              <a:lnSpc>
                <a:spcPct val="85000"/>
              </a:lnSpc>
              <a:spcBef>
                <a:spcPct val="25000"/>
              </a:spcBef>
              <a:buClr>
                <a:srgbClr val="FF6801"/>
              </a:buClr>
              <a:buFont typeface="Wingdings" pitchFamily="2" charset="2"/>
              <a:buNone/>
            </a:pPr>
            <a:endParaRPr lang="en-US" sz="1050" dirty="0">
              <a:solidFill>
                <a:srgbClr val="000000"/>
              </a:solidFill>
              <a:latin typeface="Times New Roman" pitchFamily="18" charset="0"/>
            </a:endParaRPr>
          </a:p>
          <a:p>
            <a:pPr algn="l" eaLnBrk="0" hangingPunct="0">
              <a:lnSpc>
                <a:spcPct val="85000"/>
              </a:lnSpc>
              <a:spcBef>
                <a:spcPct val="25000"/>
              </a:spcBef>
              <a:buClr>
                <a:srgbClr val="FF6801"/>
              </a:buClr>
              <a:buFont typeface="Wingdings" pitchFamily="2" charset="2"/>
              <a:buNone/>
            </a:pPr>
            <a:r>
              <a:rPr lang="en-US" sz="1050" dirty="0" smtClean="0">
                <a:solidFill>
                  <a:srgbClr val="000000"/>
                </a:solidFill>
              </a:rPr>
              <a:t>*Through 12/31/14.</a:t>
            </a:r>
            <a:endParaRPr lang="en-US" sz="1050" dirty="0">
              <a:solidFill>
                <a:srgbClr val="000000"/>
              </a:solidFill>
            </a:endParaRPr>
          </a:p>
          <a:p>
            <a:pPr algn="l" eaLnBrk="0" hangingPunct="0">
              <a:lnSpc>
                <a:spcPct val="85000"/>
              </a:lnSpc>
              <a:spcBef>
                <a:spcPct val="25000"/>
              </a:spcBef>
              <a:buClr>
                <a:srgbClr val="FF6801"/>
              </a:buClr>
              <a:buFont typeface="Wingdings" pitchFamily="2" charset="2"/>
              <a:buNone/>
            </a:pPr>
            <a:r>
              <a:rPr lang="en-US" sz="1050" dirty="0">
                <a:solidFill>
                  <a:srgbClr val="000000"/>
                </a:solidFill>
              </a:rPr>
              <a:t>Note: 2001 figure includes $20.3B for 9/11 losses reported through 12/31/01 ($25.9B 2011 dollars). Includes only business and personal property claims, business interruption and auto claims. Non-prop/BI losses = $12.2B ($15.6B in 2011 dollars.)  </a:t>
            </a:r>
          </a:p>
          <a:p>
            <a:pPr algn="l" eaLnBrk="0" hangingPunct="0">
              <a:lnSpc>
                <a:spcPct val="85000"/>
              </a:lnSpc>
              <a:spcBef>
                <a:spcPct val="25000"/>
              </a:spcBef>
              <a:buClr>
                <a:srgbClr val="FF6801"/>
              </a:buClr>
              <a:buFont typeface="Wingdings" pitchFamily="2" charset="2"/>
              <a:buNone/>
            </a:pPr>
            <a:r>
              <a:rPr lang="en-US" sz="1050" dirty="0">
                <a:solidFill>
                  <a:srgbClr val="000000"/>
                </a:solidFill>
              </a:rPr>
              <a:t>Sources: Property Claims Service/ISO;  Insurance Information Institute.</a:t>
            </a:r>
          </a:p>
        </p:txBody>
      </p:sp>
      <p:sp>
        <p:nvSpPr>
          <p:cNvPr id="2120710" name="Rectangle 6"/>
          <p:cNvSpPr>
            <a:spLocks noChangeArrowheads="1"/>
          </p:cNvSpPr>
          <p:nvPr/>
        </p:nvSpPr>
        <p:spPr bwMode="blackWhite">
          <a:xfrm>
            <a:off x="206476" y="4872039"/>
            <a:ext cx="6465787" cy="117974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000" b="1" dirty="0" smtClean="0">
                <a:solidFill>
                  <a:srgbClr val="FFFFFF"/>
                </a:solidFill>
              </a:rPr>
              <a:t>2013 Was a Welcome Respite from 2012, the 3</a:t>
            </a:r>
            <a:r>
              <a:rPr lang="en-US" sz="2000" b="1" baseline="30000" dirty="0" smtClean="0">
                <a:solidFill>
                  <a:srgbClr val="FFFFFF"/>
                </a:solidFill>
              </a:rPr>
              <a:t>rd</a:t>
            </a:r>
            <a:r>
              <a:rPr lang="en-US" sz="2000" b="1" dirty="0" smtClean="0">
                <a:solidFill>
                  <a:srgbClr val="FFFFFF"/>
                </a:solidFill>
              </a:rPr>
              <a:t> Costliest Year for Insured </a:t>
            </a:r>
            <a:r>
              <a:rPr lang="en-US" sz="2000" b="1" dirty="0">
                <a:solidFill>
                  <a:srgbClr val="FFFFFF"/>
                </a:solidFill>
              </a:rPr>
              <a:t>D</a:t>
            </a:r>
            <a:r>
              <a:rPr lang="en-US" sz="2000" b="1" dirty="0" smtClean="0">
                <a:solidFill>
                  <a:srgbClr val="FFFFFF"/>
                </a:solidFill>
              </a:rPr>
              <a:t>isaster </a:t>
            </a:r>
            <a:r>
              <a:rPr lang="en-US" sz="2000" b="1" dirty="0">
                <a:solidFill>
                  <a:srgbClr val="FFFFFF"/>
                </a:solidFill>
              </a:rPr>
              <a:t>L</a:t>
            </a:r>
            <a:r>
              <a:rPr lang="en-US" sz="2000" b="1" dirty="0" smtClean="0">
                <a:solidFill>
                  <a:srgbClr val="FFFFFF"/>
                </a:solidFill>
              </a:rPr>
              <a:t>osses in US History.  Longer-term Trend is for more—not fewer—Costly Events</a:t>
            </a:r>
            <a:endParaRPr lang="en-US" sz="2000" b="1" i="1" dirty="0">
              <a:solidFill>
                <a:srgbClr val="FFFFFF"/>
              </a:solidFill>
            </a:endParaRPr>
          </a:p>
        </p:txBody>
      </p:sp>
      <p:sp>
        <p:nvSpPr>
          <p:cNvPr id="2120711" name="AutoShape 7"/>
          <p:cNvSpPr>
            <a:spLocks noChangeArrowheads="1"/>
          </p:cNvSpPr>
          <p:nvPr/>
        </p:nvSpPr>
        <p:spPr bwMode="blackWhite">
          <a:xfrm>
            <a:off x="6548284" y="1399642"/>
            <a:ext cx="2271251" cy="965657"/>
          </a:xfrm>
          <a:prstGeom prst="wedgeRectCallout">
            <a:avLst>
              <a:gd name="adj1" fmla="val 15506"/>
              <a:gd name="adj2" fmla="val 75763"/>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sz="1400" b="1" dirty="0" smtClean="0">
                <a:solidFill>
                  <a:srgbClr val="FFFFFF"/>
                </a:solidFill>
                <a:latin typeface="Arial" pitchFamily="34" charset="0"/>
                <a:cs typeface="Arial" pitchFamily="34" charset="0"/>
              </a:rPr>
              <a:t> 2012  was the 3</a:t>
            </a:r>
            <a:r>
              <a:rPr lang="en-US" sz="1400" b="1" baseline="30000" dirty="0" smtClean="0">
                <a:solidFill>
                  <a:srgbClr val="FFFFFF"/>
                </a:solidFill>
                <a:latin typeface="Arial" pitchFamily="34" charset="0"/>
                <a:cs typeface="Arial" pitchFamily="34" charset="0"/>
              </a:rPr>
              <a:t>rd</a:t>
            </a:r>
            <a:r>
              <a:rPr lang="en-US" sz="1400" b="1" dirty="0" smtClean="0">
                <a:solidFill>
                  <a:srgbClr val="FFFFFF"/>
                </a:solidFill>
                <a:latin typeface="Arial" pitchFamily="34" charset="0"/>
                <a:cs typeface="Arial" pitchFamily="34" charset="0"/>
              </a:rPr>
              <a:t> most expensive year ever for insured CAT losses</a:t>
            </a:r>
            <a:endParaRPr lang="en-US" sz="1400" b="1" dirty="0">
              <a:solidFill>
                <a:srgbClr val="FFFFFF"/>
              </a:solidFill>
              <a:latin typeface="Arial" pitchFamily="34" charset="0"/>
              <a:cs typeface="Arial" pitchFamily="34" charset="0"/>
            </a:endParaRPr>
          </a:p>
        </p:txBody>
      </p:sp>
      <p:sp>
        <p:nvSpPr>
          <p:cNvPr id="2120712" name="AutoShape 8"/>
          <p:cNvSpPr>
            <a:spLocks noChangeArrowheads="1"/>
          </p:cNvSpPr>
          <p:nvPr/>
        </p:nvSpPr>
        <p:spPr bwMode="blackWhite">
          <a:xfrm>
            <a:off x="7189654" y="5061187"/>
            <a:ext cx="1717675" cy="1004887"/>
          </a:xfrm>
          <a:prstGeom prst="wedgeRectCallout">
            <a:avLst>
              <a:gd name="adj1" fmla="val 33248"/>
              <a:gd name="adj2" fmla="val -68471"/>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sz="1400" b="1" dirty="0" smtClean="0">
                <a:solidFill>
                  <a:srgbClr val="FFFFFF"/>
                </a:solidFill>
                <a:latin typeface="Arial" pitchFamily="34" charset="0"/>
                <a:cs typeface="Arial" pitchFamily="34" charset="0"/>
              </a:rPr>
              <a:t>$15.3 billion in insured CAT losses estimated for 2014</a:t>
            </a:r>
            <a:endParaRPr lang="en-US" sz="1400" b="1" dirty="0">
              <a:solidFill>
                <a:srgbClr val="FFFFFF"/>
              </a:solidFill>
              <a:latin typeface="Arial" pitchFamily="34" charset="0"/>
              <a:cs typeface="Arial" pitchFamily="34" charset="0"/>
            </a:endParaRPr>
          </a:p>
        </p:txBody>
      </p:sp>
      <p:sp>
        <p:nvSpPr>
          <p:cNvPr id="1929227" name="Rectangle 9"/>
          <p:cNvSpPr>
            <a:spLocks noChangeArrowheads="1"/>
          </p:cNvSpPr>
          <p:nvPr/>
        </p:nvSpPr>
        <p:spPr bwMode="black">
          <a:xfrm>
            <a:off x="110968" y="1162050"/>
            <a:ext cx="8534400"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 Billions, </a:t>
            </a:r>
            <a:r>
              <a:rPr lang="en-US" sz="1600" b="1" dirty="0" smtClean="0">
                <a:solidFill>
                  <a:srgbClr val="225A7A"/>
                </a:solidFill>
              </a:rPr>
              <a:t>$ 2013)</a:t>
            </a:r>
            <a:endParaRPr lang="en-US" sz="1600" b="1" dirty="0">
              <a:solidFill>
                <a:srgbClr val="225A7A"/>
              </a:solidFill>
            </a:endParaRPr>
          </a:p>
        </p:txBody>
      </p:sp>
      <p:sp>
        <p:nvSpPr>
          <p:cNvPr id="12" name="Date Placeholder 11"/>
          <p:cNvSpPr>
            <a:spLocks noGrp="1"/>
          </p:cNvSpPr>
          <p:nvPr>
            <p:ph type="dt" sz="quarter" idx="10"/>
          </p:nvPr>
        </p:nvSpPr>
        <p:spPr/>
        <p:txBody>
          <a:bodyPr/>
          <a:lstStyle/>
          <a:p>
            <a:pPr>
              <a:defRPr/>
            </a:pPr>
            <a:r>
              <a:rPr lang="en-US" smtClean="0"/>
              <a:t>12/01/09 - 9pm</a:t>
            </a:r>
            <a:endParaRPr lang="en-US"/>
          </a:p>
        </p:txBody>
      </p:sp>
      <p:sp>
        <p:nvSpPr>
          <p:cNvPr id="13" name="Slide Number Placeholder 12"/>
          <p:cNvSpPr>
            <a:spLocks noGrp="1"/>
          </p:cNvSpPr>
          <p:nvPr>
            <p:ph type="sldNum" sz="quarter" idx="12"/>
          </p:nvPr>
        </p:nvSpPr>
        <p:spPr/>
        <p:txBody>
          <a:bodyPr/>
          <a:lstStyle/>
          <a:p>
            <a:pPr>
              <a:defRPr/>
            </a:pPr>
            <a:fld id="{F6240343-96C3-4428-9289-DDDB4F32FA97}" type="slidenum">
              <a:rPr lang="en-US" smtClean="0"/>
              <a:pPr>
                <a:defRPr/>
              </a:pPr>
              <a:t>175</a:t>
            </a:fld>
            <a:endParaRPr lang="en-US"/>
          </a:p>
        </p:txBody>
      </p:sp>
    </p:spTree>
    <p:extLst>
      <p:ext uri="{BB962C8B-B14F-4D97-AF65-F5344CB8AC3E}">
        <p14:creationId xmlns:p14="http://schemas.microsoft.com/office/powerpoint/2010/main" val="186233719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700"/>
                                  </p:stCondLst>
                                  <p:childTnLst>
                                    <p:set>
                                      <p:cBhvr>
                                        <p:cTn id="6" dur="1" fill="hold">
                                          <p:stCondLst>
                                            <p:cond delay="0"/>
                                          </p:stCondLst>
                                        </p:cTn>
                                        <p:tgtEl>
                                          <p:spTgt spid="2120712"/>
                                        </p:tgtEl>
                                        <p:attrNameLst>
                                          <p:attrName>style.visibility</p:attrName>
                                        </p:attrNameLst>
                                      </p:cBhvr>
                                      <p:to>
                                        <p:strVal val="visible"/>
                                      </p:to>
                                    </p:set>
                                    <p:animEffect transition="in" filter="wipe(down)">
                                      <p:cBhvr>
                                        <p:cTn id="7" dur="500"/>
                                        <p:tgtEl>
                                          <p:spTgt spid="2120712"/>
                                        </p:tgtEl>
                                      </p:cBhvr>
                                    </p:animEffect>
                                  </p:childTnLst>
                                </p:cTn>
                              </p:par>
                            </p:childTnLst>
                          </p:cTn>
                        </p:par>
                        <p:par>
                          <p:cTn id="8" fill="hold">
                            <p:stCondLst>
                              <p:cond delay="1200"/>
                            </p:stCondLst>
                            <p:childTnLst>
                              <p:par>
                                <p:cTn id="9" presetID="22" presetClass="entr" presetSubtype="2" fill="hold" grpId="0" nodeType="afterEffect">
                                  <p:stCondLst>
                                    <p:cond delay="700"/>
                                  </p:stCondLst>
                                  <p:childTnLst>
                                    <p:set>
                                      <p:cBhvr>
                                        <p:cTn id="10" dur="1" fill="hold">
                                          <p:stCondLst>
                                            <p:cond delay="0"/>
                                          </p:stCondLst>
                                        </p:cTn>
                                        <p:tgtEl>
                                          <p:spTgt spid="2120711"/>
                                        </p:tgtEl>
                                        <p:attrNameLst>
                                          <p:attrName>style.visibility</p:attrName>
                                        </p:attrNameLst>
                                      </p:cBhvr>
                                      <p:to>
                                        <p:strVal val="visible"/>
                                      </p:to>
                                    </p:set>
                                    <p:animEffect transition="in" filter="wipe(right)">
                                      <p:cBhvr>
                                        <p:cTn id="11" dur="500"/>
                                        <p:tgtEl>
                                          <p:spTgt spid="2120711"/>
                                        </p:tgtEl>
                                      </p:cBhvr>
                                    </p:animEffect>
                                  </p:childTnLst>
                                </p:cTn>
                              </p:par>
                            </p:childTnLst>
                          </p:cTn>
                        </p:par>
                        <p:par>
                          <p:cTn id="12" fill="hold">
                            <p:stCondLst>
                              <p:cond delay="2400"/>
                            </p:stCondLst>
                            <p:childTnLst>
                              <p:par>
                                <p:cTn id="13" presetID="53" presetClass="entr" presetSubtype="0" fill="hold" grpId="0" nodeType="afterEffect">
                                  <p:stCondLst>
                                    <p:cond delay="700"/>
                                  </p:stCondLst>
                                  <p:childTnLst>
                                    <p:set>
                                      <p:cBhvr>
                                        <p:cTn id="14" dur="1" fill="hold">
                                          <p:stCondLst>
                                            <p:cond delay="0"/>
                                          </p:stCondLst>
                                        </p:cTn>
                                        <p:tgtEl>
                                          <p:spTgt spid="2120710"/>
                                        </p:tgtEl>
                                        <p:attrNameLst>
                                          <p:attrName>style.visibility</p:attrName>
                                        </p:attrNameLst>
                                      </p:cBhvr>
                                      <p:to>
                                        <p:strVal val="visible"/>
                                      </p:to>
                                    </p:set>
                                    <p:anim calcmode="lin" valueType="num">
                                      <p:cBhvr>
                                        <p:cTn id="15" dur="500" fill="hold"/>
                                        <p:tgtEl>
                                          <p:spTgt spid="2120710"/>
                                        </p:tgtEl>
                                        <p:attrNameLst>
                                          <p:attrName>ppt_w</p:attrName>
                                        </p:attrNameLst>
                                      </p:cBhvr>
                                      <p:tavLst>
                                        <p:tav tm="0">
                                          <p:val>
                                            <p:fltVal val="0"/>
                                          </p:val>
                                        </p:tav>
                                        <p:tav tm="100000">
                                          <p:val>
                                            <p:strVal val="#ppt_w"/>
                                          </p:val>
                                        </p:tav>
                                      </p:tavLst>
                                    </p:anim>
                                    <p:anim calcmode="lin" valueType="num">
                                      <p:cBhvr>
                                        <p:cTn id="16" dur="500" fill="hold"/>
                                        <p:tgtEl>
                                          <p:spTgt spid="2120710"/>
                                        </p:tgtEl>
                                        <p:attrNameLst>
                                          <p:attrName>ppt_h</p:attrName>
                                        </p:attrNameLst>
                                      </p:cBhvr>
                                      <p:tavLst>
                                        <p:tav tm="0">
                                          <p:val>
                                            <p:fltVal val="0"/>
                                          </p:val>
                                        </p:tav>
                                        <p:tav tm="100000">
                                          <p:val>
                                            <p:strVal val="#ppt_h"/>
                                          </p:val>
                                        </p:tav>
                                      </p:tavLst>
                                    </p:anim>
                                    <p:animEffect transition="in" filter="fade">
                                      <p:cBhvr>
                                        <p:cTn id="17" dur="500"/>
                                        <p:tgtEl>
                                          <p:spTgt spid="21207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20710" grpId="0" animBg="1"/>
      <p:bldP spid="2120711" grpId="0" animBg="1"/>
      <p:bldP spid="2120712" grpId="0" animBg="1"/>
    </p:bldLst>
  </p:timing>
</p:sld>
</file>

<file path=ppt/slides/slide17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0355" name="Rectangle 105"/>
          <p:cNvSpPr>
            <a:spLocks noGrp="1" noChangeArrowheads="1"/>
          </p:cNvSpPr>
          <p:nvPr>
            <p:ph type="dt" sz="quarter" idx="10"/>
          </p:nvPr>
        </p:nvSpPr>
        <p:spPr/>
        <p:txBody>
          <a:bodyPr/>
          <a:lstStyle/>
          <a:p>
            <a:pPr>
              <a:defRPr/>
            </a:pPr>
            <a:r>
              <a:rPr lang="en-US" smtClean="0">
                <a:solidFill>
                  <a:srgbClr val="FFFFFF"/>
                </a:solidFill>
              </a:rPr>
              <a:t>12/01/09 - 9pm</a:t>
            </a:r>
          </a:p>
        </p:txBody>
      </p:sp>
      <p:sp>
        <p:nvSpPr>
          <p:cNvPr id="100357" name="Rectangle 110"/>
          <p:cNvSpPr>
            <a:spLocks noGrp="1" noChangeArrowheads="1"/>
          </p:cNvSpPr>
          <p:nvPr>
            <p:ph type="sldNum" sz="quarter" idx="12"/>
          </p:nvPr>
        </p:nvSpPr>
        <p:spPr/>
        <p:txBody>
          <a:bodyPr/>
          <a:lstStyle/>
          <a:p>
            <a:pPr>
              <a:defRPr/>
            </a:pPr>
            <a:fld id="{CFBF3661-802E-4715-888C-25186D51C531}" type="slidenum">
              <a:rPr lang="en-US" smtClean="0">
                <a:solidFill>
                  <a:srgbClr val="000000"/>
                </a:solidFill>
              </a:rPr>
              <a:pPr>
                <a:defRPr/>
              </a:pPr>
              <a:t>176</a:t>
            </a:fld>
            <a:endParaRPr lang="en-US" smtClean="0">
              <a:solidFill>
                <a:srgbClr val="000000"/>
              </a:solidFill>
            </a:endParaRPr>
          </a:p>
        </p:txBody>
      </p:sp>
      <p:sp>
        <p:nvSpPr>
          <p:cNvPr id="32774" name="Rectangle 2"/>
          <p:cNvSpPr>
            <a:spLocks noGrp="1" noChangeArrowheads="1"/>
          </p:cNvSpPr>
          <p:nvPr>
            <p:ph type="title"/>
          </p:nvPr>
        </p:nvSpPr>
        <p:spPr/>
        <p:txBody>
          <a:bodyPr/>
          <a:lstStyle/>
          <a:p>
            <a:r>
              <a:rPr lang="en-US" dirty="0" smtClean="0"/>
              <a:t>Combined Ratio Points Associated with Catastrophe Losses: 1960 – 2013*</a:t>
            </a:r>
          </a:p>
        </p:txBody>
      </p:sp>
      <p:sp>
        <p:nvSpPr>
          <p:cNvPr id="32775" name="Rectangle 3"/>
          <p:cNvSpPr>
            <a:spLocks noChangeArrowheads="1"/>
          </p:cNvSpPr>
          <p:nvPr/>
        </p:nvSpPr>
        <p:spPr bwMode="auto">
          <a:xfrm>
            <a:off x="0" y="6093938"/>
            <a:ext cx="8888413" cy="798680"/>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rgbClr val="FF6801"/>
              </a:buClr>
              <a:buFont typeface="Wingdings" pitchFamily="2" charset="2"/>
              <a:buNone/>
            </a:pPr>
            <a:r>
              <a:rPr lang="en-US" sz="1100" dirty="0" smtClean="0">
                <a:solidFill>
                  <a:srgbClr val="000000"/>
                </a:solidFill>
              </a:rPr>
              <a:t>*2010s represent 2010-2013.</a:t>
            </a:r>
          </a:p>
          <a:p>
            <a:pPr eaLnBrk="0" hangingPunct="0">
              <a:lnSpc>
                <a:spcPct val="85000"/>
              </a:lnSpc>
              <a:spcBef>
                <a:spcPct val="25000"/>
              </a:spcBef>
              <a:buClr>
                <a:srgbClr val="FF6801"/>
              </a:buClr>
              <a:buFont typeface="Wingdings" pitchFamily="2" charset="2"/>
              <a:buNone/>
            </a:pPr>
            <a:r>
              <a:rPr lang="en-US" sz="1100" dirty="0" smtClean="0">
                <a:solidFill>
                  <a:srgbClr val="000000"/>
                </a:solidFill>
              </a:rPr>
              <a:t>Notes</a:t>
            </a:r>
            <a:r>
              <a:rPr lang="en-US" sz="1100" dirty="0">
                <a:solidFill>
                  <a:srgbClr val="000000"/>
                </a:solidFill>
              </a:rPr>
              <a:t>: Private carrier losses only.  Excludes loss adjustment expenses and reinsurance reinstatement premiums. Figures are adjusted for losses ultimately paid by foreign insurers and reinsurers.</a:t>
            </a:r>
          </a:p>
          <a:p>
            <a:pPr eaLnBrk="0" hangingPunct="0">
              <a:lnSpc>
                <a:spcPct val="85000"/>
              </a:lnSpc>
              <a:spcBef>
                <a:spcPct val="25000"/>
              </a:spcBef>
              <a:buClr>
                <a:srgbClr val="FF6801"/>
              </a:buClr>
              <a:buFont typeface="Wingdings" pitchFamily="2" charset="2"/>
              <a:buNone/>
            </a:pPr>
            <a:r>
              <a:rPr lang="en-US" sz="1100" dirty="0">
                <a:solidFill>
                  <a:srgbClr val="000000"/>
                </a:solidFill>
              </a:rPr>
              <a:t>Source: </a:t>
            </a:r>
            <a:r>
              <a:rPr lang="en-US" sz="1100" dirty="0" smtClean="0">
                <a:solidFill>
                  <a:srgbClr val="000000"/>
                </a:solidFill>
              </a:rPr>
              <a:t>ISO (1960-2011); A.M. Best (2012E) </a:t>
            </a:r>
            <a:r>
              <a:rPr lang="en-US" sz="1100" dirty="0">
                <a:solidFill>
                  <a:srgbClr val="000000"/>
                </a:solidFill>
              </a:rPr>
              <a:t>Insurance Information Institute.				</a:t>
            </a:r>
          </a:p>
        </p:txBody>
      </p:sp>
      <p:graphicFrame>
        <p:nvGraphicFramePr>
          <p:cNvPr id="32770" name="Object 2"/>
          <p:cNvGraphicFramePr>
            <a:graphicFrameLocks noChangeAspect="1"/>
          </p:cNvGraphicFramePr>
          <p:nvPr/>
        </p:nvGraphicFramePr>
        <p:xfrm>
          <a:off x="271463" y="1301750"/>
          <a:ext cx="8670925" cy="4243388"/>
        </p:xfrm>
        <a:graphic>
          <a:graphicData uri="http://schemas.openxmlformats.org/presentationml/2006/ole">
            <mc:AlternateContent xmlns:mc="http://schemas.openxmlformats.org/markup-compatibility/2006">
              <mc:Choice xmlns:v="urn:schemas-microsoft-com:vml" Requires="v">
                <p:oleObj spid="_x0000_s28108879" name="Chart" r:id="rId4" imgW="8572457" imgH="3743286" progId="MSGraph.Chart.8">
                  <p:embed followColorScheme="full"/>
                </p:oleObj>
              </mc:Choice>
              <mc:Fallback>
                <p:oleObj name="Chart" r:id="rId4" imgW="8572457" imgH="3743286" progId="MSGraph.Chart.8">
                  <p:embed followColorScheme="full"/>
                  <p:pic>
                    <p:nvPicPr>
                      <p:cNvPr id="0" name=""/>
                      <p:cNvPicPr>
                        <a:picLocks noChangeAspect="1" noChangeArrowheads="1"/>
                      </p:cNvPicPr>
                      <p:nvPr/>
                    </p:nvPicPr>
                    <p:blipFill>
                      <a:blip r:embed="rId5"/>
                      <a:srcRect/>
                      <a:stretch>
                        <a:fillRect/>
                      </a:stretch>
                    </p:blipFill>
                    <p:spPr bwMode="gray">
                      <a:xfrm>
                        <a:off x="271463" y="1301750"/>
                        <a:ext cx="8670925" cy="42433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Rectangle 6"/>
          <p:cNvSpPr>
            <a:spLocks noChangeArrowheads="1"/>
          </p:cNvSpPr>
          <p:nvPr/>
        </p:nvSpPr>
        <p:spPr bwMode="blackWhite">
          <a:xfrm>
            <a:off x="700088" y="5392644"/>
            <a:ext cx="7834312" cy="642938"/>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a:solidFill>
                  <a:srgbClr val="FFFFFF"/>
                </a:solidFill>
              </a:rPr>
              <a:t>The Catastrophe Loss Component of Private Insurer Losses Has Increased Sharply in Recent Decades</a:t>
            </a:r>
            <a:endParaRPr lang="en-US" b="1" i="1">
              <a:solidFill>
                <a:srgbClr val="FFFFFF"/>
              </a:solidFill>
            </a:endParaRPr>
          </a:p>
        </p:txBody>
      </p:sp>
      <p:sp>
        <p:nvSpPr>
          <p:cNvPr id="11" name="AutoShape 38"/>
          <p:cNvSpPr>
            <a:spLocks noChangeArrowheads="1"/>
          </p:cNvSpPr>
          <p:nvPr/>
        </p:nvSpPr>
        <p:spPr bwMode="blackWhite">
          <a:xfrm>
            <a:off x="2789238" y="1063625"/>
            <a:ext cx="2130425" cy="2668588"/>
          </a:xfrm>
          <a:prstGeom prst="wedgeRectCallout">
            <a:avLst>
              <a:gd name="adj1" fmla="val 42806"/>
              <a:gd name="adj2" fmla="val -45051"/>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100000"/>
              </a:spcBef>
              <a:buClr>
                <a:schemeClr val="accent2"/>
              </a:buClr>
              <a:buFont typeface="Wingdings" pitchFamily="2" charset="2"/>
              <a:buNone/>
            </a:pPr>
            <a:r>
              <a:rPr lang="en-US" sz="1600" b="1" dirty="0">
                <a:solidFill>
                  <a:schemeClr val="bg1"/>
                </a:solidFill>
              </a:rPr>
              <a:t>Avg. CAT  Loss Component of the</a:t>
            </a:r>
            <a:r>
              <a:rPr lang="en-US" sz="1600" b="1" u="sng" dirty="0">
                <a:solidFill>
                  <a:schemeClr val="bg1"/>
                </a:solidFill>
              </a:rPr>
              <a:t> </a:t>
            </a:r>
            <a:r>
              <a:rPr lang="en-US" sz="1600" b="1" dirty="0">
                <a:solidFill>
                  <a:schemeClr val="bg1"/>
                </a:solidFill>
              </a:rPr>
              <a:t>Combined Ratio  </a:t>
            </a:r>
            <a:r>
              <a:rPr lang="en-US" sz="1600" b="1" u="sng" dirty="0">
                <a:solidFill>
                  <a:schemeClr val="bg1"/>
                </a:solidFill>
              </a:rPr>
              <a:t> by Decade</a:t>
            </a:r>
          </a:p>
          <a:p>
            <a:pPr algn="ctr" eaLnBrk="0" hangingPunct="0">
              <a:lnSpc>
                <a:spcPct val="90000"/>
              </a:lnSpc>
              <a:spcBef>
                <a:spcPct val="100000"/>
              </a:spcBef>
              <a:buClr>
                <a:schemeClr val="accent2"/>
              </a:buClr>
              <a:buFont typeface="Wingdings" pitchFamily="2" charset="2"/>
              <a:buNone/>
            </a:pPr>
            <a:r>
              <a:rPr lang="en-US" sz="1600" b="1" dirty="0">
                <a:solidFill>
                  <a:schemeClr val="bg1"/>
                </a:solidFill>
              </a:rPr>
              <a:t>1960s: 1.04       1970s: 0.85     1980s: 1.31     1990s: 3.39     2000s: 3.52     2010s: </a:t>
            </a:r>
            <a:r>
              <a:rPr lang="en-US" sz="1600" b="1" dirty="0" smtClean="0">
                <a:solidFill>
                  <a:schemeClr val="bg1"/>
                </a:solidFill>
              </a:rPr>
              <a:t>6.1E*</a:t>
            </a:r>
            <a:endParaRPr lang="en-US" sz="1600" b="1" dirty="0">
              <a:solidFill>
                <a:schemeClr val="bg1"/>
              </a:solidFill>
            </a:endParaRPr>
          </a:p>
        </p:txBody>
      </p:sp>
      <p:sp>
        <p:nvSpPr>
          <p:cNvPr id="32778" name="Rectangle 6"/>
          <p:cNvSpPr>
            <a:spLocks noChangeArrowheads="1"/>
          </p:cNvSpPr>
          <p:nvPr/>
        </p:nvSpPr>
        <p:spPr bwMode="black">
          <a:xfrm>
            <a:off x="201613" y="1131888"/>
            <a:ext cx="8221662" cy="220662"/>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Combined Ratio Points</a:t>
            </a:r>
          </a:p>
        </p:txBody>
      </p:sp>
      <p:sp>
        <p:nvSpPr>
          <p:cNvPr id="12" name="AutoShape 7"/>
          <p:cNvSpPr>
            <a:spLocks noChangeArrowheads="1"/>
          </p:cNvSpPr>
          <p:nvPr/>
        </p:nvSpPr>
        <p:spPr bwMode="blackWhite">
          <a:xfrm>
            <a:off x="5515898" y="1091381"/>
            <a:ext cx="2875936" cy="766916"/>
          </a:xfrm>
          <a:prstGeom prst="wedgeRectCallout">
            <a:avLst>
              <a:gd name="adj1" fmla="val 57755"/>
              <a:gd name="adj2" fmla="val 40809"/>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600" b="1" dirty="0" smtClean="0">
                <a:solidFill>
                  <a:srgbClr val="FFFFFF"/>
                </a:solidFill>
              </a:rPr>
              <a:t>Catastrophe losses as a share of all losses reached a record high in 2012</a:t>
            </a:r>
            <a:endParaRPr lang="en-US" sz="1600" b="1" dirty="0">
              <a:solidFill>
                <a:srgbClr val="FFFFFF"/>
              </a:solidFill>
              <a:latin typeface="Arial" charset="0"/>
              <a:cs typeface="Arial" charset="0"/>
            </a:endParaRPr>
          </a:p>
        </p:txBody>
      </p:sp>
    </p:spTree>
    <p:extLst>
      <p:ext uri="{BB962C8B-B14F-4D97-AF65-F5344CB8AC3E}">
        <p14:creationId xmlns:p14="http://schemas.microsoft.com/office/powerpoint/2010/main" val="144362464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70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par>
                          <p:cTn id="10" fill="hold">
                            <p:stCondLst>
                              <p:cond delay="1200"/>
                            </p:stCondLst>
                            <p:childTnLst>
                              <p:par>
                                <p:cTn id="11" presetID="22" presetClass="entr" presetSubtype="8" fill="hold" grpId="0" nodeType="afterEffect">
                                  <p:stCondLst>
                                    <p:cond delay="500"/>
                                  </p:stCondLst>
                                  <p:childTnLst>
                                    <p:set>
                                      <p:cBhvr>
                                        <p:cTn id="12" dur="1" fill="hold">
                                          <p:stCondLst>
                                            <p:cond delay="0"/>
                                          </p:stCondLst>
                                        </p:cTn>
                                        <p:tgtEl>
                                          <p:spTgt spid="11"/>
                                        </p:tgtEl>
                                        <p:attrNameLst>
                                          <p:attrName>style.visibility</p:attrName>
                                        </p:attrNameLst>
                                      </p:cBhvr>
                                      <p:to>
                                        <p:strVal val="visible"/>
                                      </p:to>
                                    </p:set>
                                    <p:animEffect transition="in" filter="wipe(left)">
                                      <p:cBhvr>
                                        <p:cTn id="13" dur="500"/>
                                        <p:tgtEl>
                                          <p:spTgt spid="11"/>
                                        </p:tgtEl>
                                      </p:cBhvr>
                                    </p:animEffect>
                                  </p:childTnLst>
                                </p:cTn>
                              </p:par>
                            </p:childTnLst>
                          </p:cTn>
                        </p:par>
                        <p:par>
                          <p:cTn id="14" fill="hold">
                            <p:stCondLst>
                              <p:cond delay="2200"/>
                            </p:stCondLst>
                            <p:childTnLst>
                              <p:par>
                                <p:cTn id="15" presetID="22" presetClass="entr" presetSubtype="4" fill="hold" grpId="0" nodeType="afterEffect">
                                  <p:stCondLst>
                                    <p:cond delay="700"/>
                                  </p:stCondLst>
                                  <p:childTnLst>
                                    <p:set>
                                      <p:cBhvr>
                                        <p:cTn id="16" dur="1" fill="hold">
                                          <p:stCondLst>
                                            <p:cond delay="0"/>
                                          </p:stCondLst>
                                        </p:cTn>
                                        <p:tgtEl>
                                          <p:spTgt spid="12"/>
                                        </p:tgtEl>
                                        <p:attrNameLst>
                                          <p:attrName>style.visibility</p:attrName>
                                        </p:attrNameLst>
                                      </p:cBhvr>
                                      <p:to>
                                        <p:strVal val="visible"/>
                                      </p:to>
                                    </p:set>
                                    <p:animEffect transition="in" filter="wipe(down)">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Lst>
  </p:timing>
</p:sld>
</file>

<file path=ppt/slides/slide17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4275" name="Rectangle 2"/>
          <p:cNvSpPr>
            <a:spLocks noGrp="1" noChangeArrowheads="1"/>
          </p:cNvSpPr>
          <p:nvPr>
            <p:ph type="title"/>
          </p:nvPr>
        </p:nvSpPr>
        <p:spPr/>
        <p:txBody>
          <a:bodyPr/>
          <a:lstStyle/>
          <a:p>
            <a:r>
              <a:rPr lang="en-US" dirty="0" smtClean="0"/>
              <a:t>Homeowners Insurance Combined Ratio: 1990–2015F</a:t>
            </a:r>
            <a:endParaRPr lang="en-US" baseline="30000" dirty="0" smtClean="0"/>
          </a:p>
        </p:txBody>
      </p:sp>
      <p:graphicFrame>
        <p:nvGraphicFramePr>
          <p:cNvPr id="54274" name="Object 3"/>
          <p:cNvGraphicFramePr>
            <a:graphicFrameLocks/>
          </p:cNvGraphicFramePr>
          <p:nvPr>
            <p:extLst/>
          </p:nvPr>
        </p:nvGraphicFramePr>
        <p:xfrm>
          <a:off x="250723" y="1587500"/>
          <a:ext cx="8686799" cy="3663950"/>
        </p:xfrm>
        <a:graphic>
          <a:graphicData uri="http://schemas.openxmlformats.org/presentationml/2006/ole">
            <mc:AlternateContent xmlns:mc="http://schemas.openxmlformats.org/markup-compatibility/2006">
              <mc:Choice xmlns:v="urn:schemas-microsoft-com:vml" Requires="v">
                <p:oleObj spid="_x0000_s28109903" name="Chart" r:id="rId4" imgW="8439201" imgH="3648062" progId="MSGraph.Chart.8">
                  <p:embed followColorScheme="full"/>
                </p:oleObj>
              </mc:Choice>
              <mc:Fallback>
                <p:oleObj name="Chart" r:id="rId4" imgW="8439201" imgH="3648062" progId="MSGraph.Chart.8">
                  <p:embed followColorScheme="full"/>
                  <p:pic>
                    <p:nvPicPr>
                      <p:cNvPr id="0" name=""/>
                      <p:cNvPicPr>
                        <a:picLocks noChangeArrowheads="1"/>
                      </p:cNvPicPr>
                      <p:nvPr/>
                    </p:nvPicPr>
                    <p:blipFill>
                      <a:blip r:embed="rId5"/>
                      <a:srcRect/>
                      <a:stretch>
                        <a:fillRect/>
                      </a:stretch>
                    </p:blipFill>
                    <p:spPr bwMode="auto">
                      <a:xfrm>
                        <a:off x="250723" y="1587500"/>
                        <a:ext cx="8686799" cy="3663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42692" name="Rectangle 4"/>
          <p:cNvSpPr>
            <a:spLocks noChangeArrowheads="1"/>
          </p:cNvSpPr>
          <p:nvPr/>
        </p:nvSpPr>
        <p:spPr bwMode="blackWhite">
          <a:xfrm>
            <a:off x="1196975" y="5338763"/>
            <a:ext cx="7404100" cy="103254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Homeowners </a:t>
            </a:r>
            <a:r>
              <a:rPr lang="en-US" b="1" dirty="0" smtClean="0">
                <a:solidFill>
                  <a:srgbClr val="FFFFFF"/>
                </a:solidFill>
              </a:rPr>
              <a:t>Performance in 2011/12 Impacted by Large Cat Losses but Lower CATs Helped 2013.  </a:t>
            </a:r>
            <a:r>
              <a:rPr lang="en-US" b="1" dirty="0">
                <a:solidFill>
                  <a:srgbClr val="FFFFFF"/>
                </a:solidFill>
              </a:rPr>
              <a:t>Extreme Regional Variation Can Be Expected Due to Local Catastrophe Loss Activity</a:t>
            </a:r>
          </a:p>
        </p:txBody>
      </p:sp>
      <p:sp>
        <p:nvSpPr>
          <p:cNvPr id="54277" name="Rectangle 5"/>
          <p:cNvSpPr>
            <a:spLocks noChangeArrowheads="1"/>
          </p:cNvSpPr>
          <p:nvPr/>
        </p:nvSpPr>
        <p:spPr bwMode="auto">
          <a:xfrm>
            <a:off x="0" y="6415088"/>
            <a:ext cx="7569200" cy="442912"/>
          </a:xfrm>
          <a:prstGeom prst="rect">
            <a:avLst/>
          </a:prstGeom>
          <a:noFill/>
          <a:ln w="9525" algn="ctr">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endParaRPr lang="en-US" sz="1100" dirty="0"/>
          </a:p>
          <a:p>
            <a:pPr marL="133350" indent="-133350" eaLnBrk="0" hangingPunct="0">
              <a:lnSpc>
                <a:spcPct val="90000"/>
              </a:lnSpc>
              <a:buClr>
                <a:schemeClr val="accent2"/>
              </a:buClr>
              <a:buFont typeface="Wingdings" pitchFamily="2" charset="2"/>
              <a:buNone/>
              <a:tabLst>
                <a:tab pos="112713" algn="r"/>
              </a:tabLst>
            </a:pPr>
            <a:r>
              <a:rPr lang="en-US" sz="1100" dirty="0"/>
              <a:t>Sources: A.M. Best (</a:t>
            </a:r>
            <a:r>
              <a:rPr lang="en-US" sz="1100" dirty="0" smtClean="0"/>
              <a:t>1990-2013); Insurance Information </a:t>
            </a:r>
            <a:r>
              <a:rPr lang="en-US" sz="1100" dirty="0"/>
              <a:t>Institute (</a:t>
            </a:r>
            <a:r>
              <a:rPr lang="en-US" sz="1100" dirty="0" smtClean="0"/>
              <a:t>2014E-2015F</a:t>
            </a:r>
            <a:r>
              <a:rPr lang="en-US" sz="1100" dirty="0"/>
              <a:t>).</a:t>
            </a:r>
          </a:p>
        </p:txBody>
      </p:sp>
      <p:sp>
        <p:nvSpPr>
          <p:cNvPr id="6" name="Date Placeholder 5"/>
          <p:cNvSpPr>
            <a:spLocks noGrp="1"/>
          </p:cNvSpPr>
          <p:nvPr>
            <p:ph type="dt" sz="half" idx="10"/>
          </p:nvPr>
        </p:nvSpPr>
        <p:spPr/>
        <p:txBody>
          <a:bodyPr/>
          <a:lstStyle/>
          <a:p>
            <a:pPr>
              <a:defRPr/>
            </a:pPr>
            <a:r>
              <a:rPr lang="en-US" smtClean="0"/>
              <a:t>12/01/09 - 9pm</a:t>
            </a:r>
            <a:endParaRPr lang="en-US"/>
          </a:p>
        </p:txBody>
      </p:sp>
      <p:sp>
        <p:nvSpPr>
          <p:cNvPr id="7" name="Slide Number Placeholder 6"/>
          <p:cNvSpPr>
            <a:spLocks noGrp="1"/>
          </p:cNvSpPr>
          <p:nvPr>
            <p:ph type="sldNum" sz="quarter" idx="12"/>
          </p:nvPr>
        </p:nvSpPr>
        <p:spPr/>
        <p:txBody>
          <a:bodyPr/>
          <a:lstStyle/>
          <a:p>
            <a:pPr>
              <a:defRPr/>
            </a:pPr>
            <a:fld id="{103D1549-189B-430A-BC2E-B6FA9183E25C}" type="slidenum">
              <a:rPr lang="en-US" smtClean="0"/>
              <a:pPr>
                <a:defRPr/>
              </a:pPr>
              <a:t>177</a:t>
            </a:fld>
            <a:endParaRPr lang="en-US"/>
          </a:p>
        </p:txBody>
      </p:sp>
      <p:sp>
        <p:nvSpPr>
          <p:cNvPr id="8" name="AutoShape 13"/>
          <p:cNvSpPr>
            <a:spLocks noChangeArrowheads="1"/>
          </p:cNvSpPr>
          <p:nvPr/>
        </p:nvSpPr>
        <p:spPr bwMode="blackWhite">
          <a:xfrm>
            <a:off x="4955460" y="2492477"/>
            <a:ext cx="1165122" cy="636784"/>
          </a:xfrm>
          <a:prstGeom prst="wedgeRectCallout">
            <a:avLst>
              <a:gd name="adj1" fmla="val 77951"/>
              <a:gd name="adj2" fmla="val 48659"/>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rPr>
              <a:t>Hurricane Ike</a:t>
            </a:r>
            <a:endParaRPr lang="en-US" sz="1600" b="1" dirty="0">
              <a:solidFill>
                <a:schemeClr val="bg1"/>
              </a:solidFill>
            </a:endParaRPr>
          </a:p>
        </p:txBody>
      </p:sp>
      <p:sp>
        <p:nvSpPr>
          <p:cNvPr id="9" name="AutoShape 13"/>
          <p:cNvSpPr>
            <a:spLocks noChangeArrowheads="1"/>
          </p:cNvSpPr>
          <p:nvPr/>
        </p:nvSpPr>
        <p:spPr bwMode="blackWhite">
          <a:xfrm>
            <a:off x="7772403" y="2025446"/>
            <a:ext cx="1253613" cy="813764"/>
          </a:xfrm>
          <a:prstGeom prst="wedgeRectCallout">
            <a:avLst>
              <a:gd name="adj1" fmla="val -46353"/>
              <a:gd name="adj2" fmla="val 115020"/>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rPr>
              <a:t>Hurricane Sandy</a:t>
            </a:r>
            <a:endParaRPr lang="en-US" sz="1600" b="1" dirty="0">
              <a:solidFill>
                <a:schemeClr val="bg1"/>
              </a:solidFill>
            </a:endParaRPr>
          </a:p>
        </p:txBody>
      </p:sp>
      <p:sp>
        <p:nvSpPr>
          <p:cNvPr id="10" name="AutoShape 13"/>
          <p:cNvSpPr>
            <a:spLocks noChangeArrowheads="1"/>
          </p:cNvSpPr>
          <p:nvPr/>
        </p:nvSpPr>
        <p:spPr bwMode="blackWhite">
          <a:xfrm>
            <a:off x="6140246" y="1612491"/>
            <a:ext cx="1366683" cy="813764"/>
          </a:xfrm>
          <a:prstGeom prst="wedgeRectCallout">
            <a:avLst>
              <a:gd name="adj1" fmla="val 49834"/>
              <a:gd name="adj2" fmla="val 10414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rPr>
              <a:t>Record tornado activity</a:t>
            </a:r>
            <a:endParaRPr lang="en-US" sz="1600" b="1" dirty="0">
              <a:solidFill>
                <a:schemeClr val="bg1"/>
              </a:solidFill>
            </a:endParaRPr>
          </a:p>
        </p:txBody>
      </p:sp>
      <p:sp>
        <p:nvSpPr>
          <p:cNvPr id="11" name="AutoShape 13"/>
          <p:cNvSpPr>
            <a:spLocks noChangeArrowheads="1"/>
          </p:cNvSpPr>
          <p:nvPr/>
        </p:nvSpPr>
        <p:spPr bwMode="blackWhite">
          <a:xfrm>
            <a:off x="2099188" y="1391265"/>
            <a:ext cx="1165122" cy="636784"/>
          </a:xfrm>
          <a:prstGeom prst="wedgeRectCallout">
            <a:avLst>
              <a:gd name="adj1" fmla="val -77745"/>
              <a:gd name="adj2" fmla="val 11582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rPr>
              <a:t>Hurricane Andrew</a:t>
            </a:r>
            <a:endParaRPr lang="en-US" sz="1600" b="1" dirty="0">
              <a:solidFill>
                <a:schemeClr val="bg1"/>
              </a:solidFill>
            </a:endParaRPr>
          </a:p>
        </p:txBody>
      </p:sp>
    </p:spTree>
    <p:extLst>
      <p:ext uri="{BB962C8B-B14F-4D97-AF65-F5344CB8AC3E}">
        <p14:creationId xmlns:p14="http://schemas.microsoft.com/office/powerpoint/2010/main" val="180265505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2" fill="hold" grpId="0" nodeType="afterEffect">
                                  <p:stCondLst>
                                    <p:cond delay="500"/>
                                  </p:stCondLst>
                                  <p:childTnLst>
                                    <p:set>
                                      <p:cBhvr>
                                        <p:cTn id="11" dur="1" fill="hold">
                                          <p:stCondLst>
                                            <p:cond delay="0"/>
                                          </p:stCondLst>
                                        </p:cTn>
                                        <p:tgtEl>
                                          <p:spTgt spid="8"/>
                                        </p:tgtEl>
                                        <p:attrNameLst>
                                          <p:attrName>style.visibility</p:attrName>
                                        </p:attrNameLst>
                                      </p:cBhvr>
                                      <p:to>
                                        <p:strVal val="visible"/>
                                      </p:to>
                                    </p:set>
                                    <p:animEffect transition="in" filter="wipe(right)">
                                      <p:cBhvr>
                                        <p:cTn id="12" dur="500"/>
                                        <p:tgtEl>
                                          <p:spTgt spid="8"/>
                                        </p:tgtEl>
                                      </p:cBhvr>
                                    </p:animEffect>
                                  </p:childTnLst>
                                </p:cTn>
                              </p:par>
                            </p:childTnLst>
                          </p:cTn>
                        </p:par>
                        <p:par>
                          <p:cTn id="13" fill="hold">
                            <p:stCondLst>
                              <p:cond delay="2500"/>
                            </p:stCondLst>
                            <p:childTnLst>
                              <p:par>
                                <p:cTn id="14" presetID="22" presetClass="entr" presetSubtype="2" fill="hold" grpId="0" nodeType="afterEffect">
                                  <p:stCondLst>
                                    <p:cond delay="500"/>
                                  </p:stCondLst>
                                  <p:childTnLst>
                                    <p:set>
                                      <p:cBhvr>
                                        <p:cTn id="15" dur="1" fill="hold">
                                          <p:stCondLst>
                                            <p:cond delay="0"/>
                                          </p:stCondLst>
                                        </p:cTn>
                                        <p:tgtEl>
                                          <p:spTgt spid="9"/>
                                        </p:tgtEl>
                                        <p:attrNameLst>
                                          <p:attrName>style.visibility</p:attrName>
                                        </p:attrNameLst>
                                      </p:cBhvr>
                                      <p:to>
                                        <p:strVal val="visible"/>
                                      </p:to>
                                    </p:set>
                                    <p:animEffect transition="in" filter="wipe(right)">
                                      <p:cBhvr>
                                        <p:cTn id="16" dur="500"/>
                                        <p:tgtEl>
                                          <p:spTgt spid="9"/>
                                        </p:tgtEl>
                                      </p:cBhvr>
                                    </p:animEffect>
                                  </p:childTnLst>
                                </p:cTn>
                              </p:par>
                            </p:childTnLst>
                          </p:cTn>
                        </p:par>
                        <p:par>
                          <p:cTn id="17" fill="hold">
                            <p:stCondLst>
                              <p:cond delay="3500"/>
                            </p:stCondLst>
                            <p:childTnLst>
                              <p:par>
                                <p:cTn id="18" presetID="22" presetClass="entr" presetSubtype="2" fill="hold" grpId="0" nodeType="afterEffect">
                                  <p:stCondLst>
                                    <p:cond delay="500"/>
                                  </p:stCondLst>
                                  <p:childTnLst>
                                    <p:set>
                                      <p:cBhvr>
                                        <p:cTn id="19" dur="1" fill="hold">
                                          <p:stCondLst>
                                            <p:cond delay="0"/>
                                          </p:stCondLst>
                                        </p:cTn>
                                        <p:tgtEl>
                                          <p:spTgt spid="10"/>
                                        </p:tgtEl>
                                        <p:attrNameLst>
                                          <p:attrName>style.visibility</p:attrName>
                                        </p:attrNameLst>
                                      </p:cBhvr>
                                      <p:to>
                                        <p:strVal val="visible"/>
                                      </p:to>
                                    </p:set>
                                    <p:animEffect transition="in" filter="wipe(right)">
                                      <p:cBhvr>
                                        <p:cTn id="20" dur="500"/>
                                        <p:tgtEl>
                                          <p:spTgt spid="10"/>
                                        </p:tgtEl>
                                      </p:cBhvr>
                                    </p:animEffect>
                                  </p:childTnLst>
                                </p:cTn>
                              </p:par>
                            </p:childTnLst>
                          </p:cTn>
                        </p:par>
                        <p:par>
                          <p:cTn id="21" fill="hold">
                            <p:stCondLst>
                              <p:cond delay="4500"/>
                            </p:stCondLst>
                            <p:childTnLst>
                              <p:par>
                                <p:cTn id="22" presetID="22" presetClass="entr" presetSubtype="2" fill="hold" grpId="0" nodeType="afterEffect">
                                  <p:stCondLst>
                                    <p:cond delay="500"/>
                                  </p:stCondLst>
                                  <p:childTnLst>
                                    <p:set>
                                      <p:cBhvr>
                                        <p:cTn id="23" dur="1" fill="hold">
                                          <p:stCondLst>
                                            <p:cond delay="0"/>
                                          </p:stCondLst>
                                        </p:cTn>
                                        <p:tgtEl>
                                          <p:spTgt spid="11"/>
                                        </p:tgtEl>
                                        <p:attrNameLst>
                                          <p:attrName>style.visibility</p:attrName>
                                        </p:attrNameLst>
                                      </p:cBhvr>
                                      <p:to>
                                        <p:strVal val="visible"/>
                                      </p:to>
                                    </p:set>
                                    <p:animEffect transition="in" filter="wipe(right)">
                                      <p:cBhvr>
                                        <p:cTn id="2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P spid="8" grpId="0" animBg="1"/>
      <p:bldP spid="9" grpId="0" animBg="1"/>
      <p:bldP spid="10" grpId="0" animBg="1"/>
      <p:bldP spid="11" grpId="0" animBg="1"/>
    </p:bldLst>
  </p:timing>
</p:sld>
</file>

<file path=ppt/slides/slide17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27" name="Rectangle 110"/>
          <p:cNvSpPr>
            <a:spLocks noGrp="1" noChangeArrowheads="1"/>
          </p:cNvSpPr>
          <p:nvPr>
            <p:ph type="sldNum" sz="quarter" idx="12"/>
          </p:nvPr>
        </p:nvSpPr>
        <p:spPr>
          <a:noFill/>
        </p:spPr>
        <p:txBody>
          <a:bodyPr/>
          <a:lstStyle/>
          <a:p>
            <a:fld id="{07B60A3C-7945-48ED-8FB7-EBC2B54C404D}" type="slidenum">
              <a:rPr lang="en-US" smtClean="0">
                <a:solidFill>
                  <a:srgbClr val="000000"/>
                </a:solidFill>
              </a:rPr>
              <a:pPr/>
              <a:t>178</a:t>
            </a:fld>
            <a:endParaRPr lang="en-US" smtClean="0">
              <a:solidFill>
                <a:srgbClr val="000000"/>
              </a:solidFill>
            </a:endParaRPr>
          </a:p>
        </p:txBody>
      </p:sp>
      <p:sp>
        <p:nvSpPr>
          <p:cNvPr id="1028" name="Rectangle 2"/>
          <p:cNvSpPr>
            <a:spLocks noGrp="1" noChangeArrowheads="1"/>
          </p:cNvSpPr>
          <p:nvPr>
            <p:ph type="title" idx="4294967295"/>
          </p:nvPr>
        </p:nvSpPr>
        <p:spPr>
          <a:xfrm>
            <a:off x="0" y="-123825"/>
            <a:ext cx="8686800" cy="1143000"/>
          </a:xfrm>
        </p:spPr>
        <p:txBody>
          <a:bodyPr lIns="92075" tIns="46038" rIns="92075" bIns="46038" anchor="b"/>
          <a:lstStyle/>
          <a:p>
            <a:r>
              <a:rPr lang="en-US" sz="3200" dirty="0" smtClean="0"/>
              <a:t>Top 8 States for Insured</a:t>
            </a:r>
            <a:br>
              <a:rPr lang="en-US" sz="3200" dirty="0" smtClean="0"/>
            </a:br>
            <a:r>
              <a:rPr lang="en-US" sz="3200" dirty="0" smtClean="0"/>
              <a:t>Catastrophe Losses, 2013</a:t>
            </a:r>
          </a:p>
        </p:txBody>
      </p:sp>
      <p:graphicFrame>
        <p:nvGraphicFramePr>
          <p:cNvPr id="1026" name="Object 3"/>
          <p:cNvGraphicFramePr>
            <a:graphicFrameLocks noGrp="1" noChangeAspect="1"/>
          </p:cNvGraphicFramePr>
          <p:nvPr>
            <p:ph idx="4294967295"/>
            <p:extLst/>
          </p:nvPr>
        </p:nvGraphicFramePr>
        <p:xfrm>
          <a:off x="0" y="1704975"/>
          <a:ext cx="9144000" cy="4749800"/>
        </p:xfrm>
        <a:graphic>
          <a:graphicData uri="http://schemas.openxmlformats.org/presentationml/2006/ole">
            <mc:AlternateContent xmlns:mc="http://schemas.openxmlformats.org/markup-compatibility/2006">
              <mc:Choice xmlns:v="urn:schemas-microsoft-com:vml" Requires="v">
                <p:oleObj spid="_x0000_s28110927" name="Chart" r:id="rId4" imgW="8820230" imgH="4581538" progId="MSGraph.Chart.8">
                  <p:embed followColorScheme="full"/>
                </p:oleObj>
              </mc:Choice>
              <mc:Fallback>
                <p:oleObj name="Chart" r:id="rId4" imgW="8820230" imgH="4581538" progId="MSGraph.Chart.8">
                  <p:embed followColorScheme="full"/>
                  <p:pic>
                    <p:nvPicPr>
                      <p:cNvPr id="0" name=""/>
                      <p:cNvPicPr>
                        <a:picLocks noChangeAspect="1" noChangeArrowheads="1"/>
                      </p:cNvPicPr>
                      <p:nvPr/>
                    </p:nvPicPr>
                    <p:blipFill>
                      <a:blip r:embed="rId5"/>
                      <a:srcRect/>
                      <a:stretch>
                        <a:fillRect/>
                      </a:stretch>
                    </p:blipFill>
                    <p:spPr bwMode="auto">
                      <a:xfrm>
                        <a:off x="0" y="1704975"/>
                        <a:ext cx="9144000" cy="4749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29" name="Text Box 4"/>
          <p:cNvSpPr txBox="1">
            <a:spLocks noChangeArrowheads="1"/>
          </p:cNvSpPr>
          <p:nvPr/>
        </p:nvSpPr>
        <p:spPr bwMode="auto">
          <a:xfrm>
            <a:off x="0" y="6367463"/>
            <a:ext cx="9017000" cy="387608"/>
          </a:xfrm>
          <a:prstGeom prst="rect">
            <a:avLst/>
          </a:prstGeom>
          <a:noFill/>
          <a:ln w="9525">
            <a:noFill/>
            <a:miter lim="800000"/>
            <a:headEnd/>
            <a:tailEnd/>
          </a:ln>
        </p:spPr>
        <p:txBody>
          <a:bodyPr lIns="92075" tIns="46038" rIns="92075" bIns="46038">
            <a:spAutoFit/>
          </a:bodyPr>
          <a:lstStyle/>
          <a:p>
            <a:pPr eaLnBrk="0" fontAlgn="base" hangingPunct="0">
              <a:lnSpc>
                <a:spcPct val="70000"/>
              </a:lnSpc>
              <a:spcBef>
                <a:spcPct val="50000"/>
              </a:spcBef>
              <a:spcAft>
                <a:spcPct val="0"/>
              </a:spcAft>
              <a:buClr>
                <a:srgbClr val="FF3300"/>
              </a:buClr>
              <a:buFont typeface="Wingdings" pitchFamily="2" charset="2"/>
              <a:buNone/>
            </a:pPr>
            <a:endParaRPr lang="en-US" sz="1000" dirty="0" smtClean="0">
              <a:latin typeface="Arial" pitchFamily="34" charset="0"/>
              <a:cs typeface="Arial" pitchFamily="34" charset="0"/>
            </a:endParaRPr>
          </a:p>
          <a:p>
            <a:pPr eaLnBrk="0" fontAlgn="base" hangingPunct="0">
              <a:lnSpc>
                <a:spcPct val="70000"/>
              </a:lnSpc>
              <a:spcBef>
                <a:spcPct val="50000"/>
              </a:spcBef>
              <a:spcAft>
                <a:spcPct val="0"/>
              </a:spcAft>
              <a:buClr>
                <a:srgbClr val="FF3300"/>
              </a:buClr>
              <a:buFont typeface="Wingdings" pitchFamily="2" charset="2"/>
              <a:buNone/>
            </a:pPr>
            <a:r>
              <a:rPr lang="en-US" sz="1000" dirty="0" smtClean="0">
                <a:latin typeface="Arial" pitchFamily="34" charset="0"/>
                <a:cs typeface="Arial" pitchFamily="34" charset="0"/>
              </a:rPr>
              <a:t>Source</a:t>
            </a:r>
            <a:r>
              <a:rPr lang="en-US" sz="1000" dirty="0">
                <a:latin typeface="Arial" pitchFamily="34" charset="0"/>
                <a:cs typeface="Arial" pitchFamily="34" charset="0"/>
              </a:rPr>
              <a:t>: The Property Claim Services (PCS) unit of ISO, a </a:t>
            </a:r>
            <a:r>
              <a:rPr lang="en-US" sz="1000" dirty="0" err="1">
                <a:latin typeface="Arial" pitchFamily="34" charset="0"/>
                <a:cs typeface="Arial" pitchFamily="34" charset="0"/>
              </a:rPr>
              <a:t>Verisk</a:t>
            </a:r>
            <a:r>
              <a:rPr lang="en-US" sz="1000" dirty="0">
                <a:latin typeface="Arial" pitchFamily="34" charset="0"/>
                <a:cs typeface="Arial" pitchFamily="34" charset="0"/>
              </a:rPr>
              <a:t> Analytics company.</a:t>
            </a:r>
            <a:r>
              <a:rPr lang="en-US" sz="1000" dirty="0" smtClean="0">
                <a:latin typeface="Arial" pitchFamily="34" charset="0"/>
                <a:cs typeface="Arial" pitchFamily="34" charset="0"/>
              </a:rPr>
              <a:t> </a:t>
            </a:r>
            <a:r>
              <a:rPr lang="en-US" sz="1000" dirty="0">
                <a:solidFill>
                  <a:srgbClr val="000000"/>
                </a:solidFill>
                <a:latin typeface="Arial" pitchFamily="34" charset="0"/>
                <a:cs typeface="Arial" pitchFamily="34" charset="0"/>
              </a:rPr>
              <a:t>		</a:t>
            </a:r>
          </a:p>
        </p:txBody>
      </p:sp>
      <p:sp>
        <p:nvSpPr>
          <p:cNvPr id="6" name="Rectangle 3"/>
          <p:cNvSpPr>
            <a:spLocks noChangeArrowheads="1"/>
          </p:cNvSpPr>
          <p:nvPr/>
        </p:nvSpPr>
        <p:spPr bwMode="black">
          <a:xfrm>
            <a:off x="347663" y="1266825"/>
            <a:ext cx="8221662" cy="220663"/>
          </a:xfrm>
          <a:prstGeom prst="rect">
            <a:avLst/>
          </a:prstGeom>
          <a:noFill/>
          <a:ln w="9525" algn="ctr">
            <a:noFill/>
            <a:miter lim="800000"/>
            <a:headEnd/>
            <a:tailEnd/>
          </a:ln>
        </p:spPr>
        <p:txBody>
          <a:bodyPr lIns="0" tIns="0" rIns="0" bIns="0">
            <a:spAutoFit/>
          </a:bodyPr>
          <a:lstStyle/>
          <a:p>
            <a:pPr defTabSz="114300" eaLnBrk="0" fontAlgn="base" hangingPunct="0">
              <a:lnSpc>
                <a:spcPct val="90000"/>
              </a:lnSpc>
              <a:spcBef>
                <a:spcPct val="20000"/>
              </a:spcBef>
              <a:spcAft>
                <a:spcPct val="0"/>
              </a:spcAft>
            </a:pPr>
            <a:r>
              <a:rPr lang="en-US" sz="1600" b="1" dirty="0" smtClean="0">
                <a:solidFill>
                  <a:srgbClr val="225A7A"/>
                </a:solidFill>
              </a:rPr>
              <a:t>$ Millions</a:t>
            </a:r>
            <a:endParaRPr lang="en-US" sz="1600" b="1" dirty="0">
              <a:solidFill>
                <a:srgbClr val="225A7A"/>
              </a:solidFill>
              <a:latin typeface="Arial" charset="0"/>
              <a:cs typeface="Arial" charset="0"/>
            </a:endParaRPr>
          </a:p>
        </p:txBody>
      </p:sp>
      <p:sp>
        <p:nvSpPr>
          <p:cNvPr id="7" name="AutoShape 8"/>
          <p:cNvSpPr>
            <a:spLocks noChangeArrowheads="1"/>
          </p:cNvSpPr>
          <p:nvPr/>
        </p:nvSpPr>
        <p:spPr bwMode="blackWhite">
          <a:xfrm>
            <a:off x="3533642" y="1377156"/>
            <a:ext cx="2753516" cy="1336896"/>
          </a:xfrm>
          <a:prstGeom prst="wedgeRectCallout">
            <a:avLst>
              <a:gd name="adj1" fmla="val -101747"/>
              <a:gd name="adj2" fmla="val 31969"/>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sz="2000" b="1" dirty="0" smtClean="0">
                <a:solidFill>
                  <a:srgbClr val="FFFFFF"/>
                </a:solidFill>
                <a:latin typeface="Arial" pitchFamily="34" charset="0"/>
                <a:cs typeface="Arial" pitchFamily="34" charset="0"/>
              </a:rPr>
              <a:t>Oklahoma led the US with nearly $2 billion in insured CAT losses in 2013</a:t>
            </a:r>
            <a:endParaRPr lang="en-US" sz="2000" b="1" dirty="0">
              <a:solidFill>
                <a:srgbClr val="FFFFFF"/>
              </a:solidFill>
              <a:latin typeface="Arial" pitchFamily="34" charset="0"/>
              <a:cs typeface="Arial" pitchFamily="34" charset="0"/>
            </a:endParaRPr>
          </a:p>
        </p:txBody>
      </p:sp>
    </p:spTree>
    <p:extLst>
      <p:ext uri="{BB962C8B-B14F-4D97-AF65-F5344CB8AC3E}">
        <p14:creationId xmlns:p14="http://schemas.microsoft.com/office/powerpoint/2010/main" val="123766313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70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105"/>
          <p:cNvSpPr>
            <a:spLocks noGrp="1" noChangeArrowheads="1"/>
          </p:cNvSpPr>
          <p:nvPr>
            <p:ph type="dt" sz="quarter" idx="10"/>
          </p:nvPr>
        </p:nvSpPr>
        <p:spPr/>
        <p:txBody>
          <a:bodyPr/>
          <a:lstStyle/>
          <a:p>
            <a:pPr>
              <a:defRPr/>
            </a:pPr>
            <a:r>
              <a:rPr lang="en-US" smtClean="0"/>
              <a:t>12/01/09 - 9pm</a:t>
            </a:r>
          </a:p>
        </p:txBody>
      </p:sp>
      <p:sp>
        <p:nvSpPr>
          <p:cNvPr id="39941" name="Rectangle 110"/>
          <p:cNvSpPr>
            <a:spLocks noGrp="1" noChangeArrowheads="1"/>
          </p:cNvSpPr>
          <p:nvPr>
            <p:ph type="sldNum" sz="quarter" idx="12"/>
          </p:nvPr>
        </p:nvSpPr>
        <p:spPr/>
        <p:txBody>
          <a:bodyPr/>
          <a:lstStyle/>
          <a:p>
            <a:pPr>
              <a:defRPr/>
            </a:pPr>
            <a:fld id="{1FD7B5BD-624F-4B7E-8F48-4832CB39796A}" type="slidenum">
              <a:rPr lang="en-US" smtClean="0"/>
              <a:pPr>
                <a:defRPr/>
              </a:pPr>
              <a:t>179</a:t>
            </a:fld>
            <a:endParaRPr lang="en-US" smtClean="0"/>
          </a:p>
        </p:txBody>
      </p:sp>
      <p:sp>
        <p:nvSpPr>
          <p:cNvPr id="33798" name="Freeform 2"/>
          <p:cNvSpPr>
            <a:spLocks/>
          </p:cNvSpPr>
          <p:nvPr/>
        </p:nvSpPr>
        <p:spPr bwMode="gray">
          <a:xfrm>
            <a:off x="4424363" y="2084388"/>
            <a:ext cx="120650" cy="531812"/>
          </a:xfrm>
          <a:custGeom>
            <a:avLst/>
            <a:gdLst>
              <a:gd name="T0" fmla="*/ 0 w 102"/>
              <a:gd name="T1" fmla="*/ 2147483647 h 180"/>
              <a:gd name="T2" fmla="*/ 0 w 102"/>
              <a:gd name="T3" fmla="*/ 0 h 180"/>
              <a:gd name="T4" fmla="*/ 2147483647 w 102"/>
              <a:gd name="T5" fmla="*/ 0 h 180"/>
              <a:gd name="T6" fmla="*/ 0 60000 65536"/>
              <a:gd name="T7" fmla="*/ 0 60000 65536"/>
              <a:gd name="T8" fmla="*/ 0 60000 65536"/>
              <a:gd name="T9" fmla="*/ 0 w 102"/>
              <a:gd name="T10" fmla="*/ 0 h 180"/>
              <a:gd name="T11" fmla="*/ 102 w 102"/>
              <a:gd name="T12" fmla="*/ 180 h 180"/>
            </a:gdLst>
            <a:ahLst/>
            <a:cxnLst>
              <a:cxn ang="T6">
                <a:pos x="T0" y="T1"/>
              </a:cxn>
              <a:cxn ang="T7">
                <a:pos x="T2" y="T3"/>
              </a:cxn>
              <a:cxn ang="T8">
                <a:pos x="T4" y="T5"/>
              </a:cxn>
            </a:cxnLst>
            <a:rect l="T9" t="T10" r="T11" b="T12"/>
            <a:pathLst>
              <a:path w="102" h="180">
                <a:moveTo>
                  <a:pt x="0" y="180"/>
                </a:moveTo>
                <a:lnTo>
                  <a:pt x="0" y="0"/>
                </a:lnTo>
                <a:lnTo>
                  <a:pt x="102" y="0"/>
                </a:lnTo>
              </a:path>
            </a:pathLst>
          </a:custGeom>
          <a:noFill/>
          <a:ln w="12700" cmpd="sng">
            <a:solidFill>
              <a:schemeClr val="tx1"/>
            </a:solidFill>
            <a:round/>
            <a:headEnd/>
            <a:tailEnd/>
          </a:ln>
        </p:spPr>
        <p:txBody>
          <a:bodyPr/>
          <a:lstStyle/>
          <a:p>
            <a:endParaRPr lang="en-US"/>
          </a:p>
        </p:txBody>
      </p:sp>
      <p:sp>
        <p:nvSpPr>
          <p:cNvPr id="33799" name="Rectangle 3"/>
          <p:cNvSpPr>
            <a:spLocks noGrp="1" noChangeArrowheads="1"/>
          </p:cNvSpPr>
          <p:nvPr>
            <p:ph type="title"/>
          </p:nvPr>
        </p:nvSpPr>
        <p:spPr>
          <a:xfrm>
            <a:off x="44450" y="90488"/>
            <a:ext cx="7699375" cy="860425"/>
          </a:xfrm>
        </p:spPr>
        <p:txBody>
          <a:bodyPr/>
          <a:lstStyle/>
          <a:p>
            <a:r>
              <a:rPr lang="en-US" dirty="0" smtClean="0"/>
              <a:t>Inflation Adjusted U.S. Catastrophe Losses by Cause of Loss, 1994–2013</a:t>
            </a:r>
            <a:r>
              <a:rPr lang="en-US" baseline="30000" dirty="0" smtClean="0"/>
              <a:t>1</a:t>
            </a:r>
          </a:p>
        </p:txBody>
      </p:sp>
      <p:graphicFrame>
        <p:nvGraphicFramePr>
          <p:cNvPr id="6151176" name="Object 8"/>
          <p:cNvGraphicFramePr>
            <a:graphicFrameLocks noGrp="1"/>
          </p:cNvGraphicFramePr>
          <p:nvPr>
            <p:ph idx="4294967295"/>
            <p:extLst/>
          </p:nvPr>
        </p:nvGraphicFramePr>
        <p:xfrm>
          <a:off x="2159000" y="1584325"/>
          <a:ext cx="4486275" cy="3695700"/>
        </p:xfrm>
        <a:graphic>
          <a:graphicData uri="http://schemas.openxmlformats.org/presentationml/2006/ole">
            <mc:AlternateContent xmlns:mc="http://schemas.openxmlformats.org/markup-compatibility/2006">
              <mc:Choice xmlns:v="urn:schemas-microsoft-com:vml" Requires="v">
                <p:oleObj spid="_x0000_s28111951" name="Chart" r:id="rId4" imgW="4486286" imgH="3695674" progId="MSGraph.Chart.8">
                  <p:embed followColorScheme="full"/>
                </p:oleObj>
              </mc:Choice>
              <mc:Fallback>
                <p:oleObj name="Chart" r:id="rId4" imgW="4486286" imgH="3695674" progId="MSGraph.Chart.8">
                  <p:embed followColorScheme="full"/>
                  <p:pic>
                    <p:nvPicPr>
                      <p:cNvPr id="0" name=""/>
                      <p:cNvPicPr preferRelativeResize="0">
                        <a:picLocks noGrp="1" noChangeArrowheads="1"/>
                      </p:cNvPicPr>
                      <p:nvPr/>
                    </p:nvPicPr>
                    <p:blipFill>
                      <a:blip r:embed="rId5"/>
                      <a:srcRect/>
                      <a:stretch>
                        <a:fillRect/>
                      </a:stretch>
                    </p:blipFill>
                    <p:spPr bwMode="gray">
                      <a:xfrm>
                        <a:off x="2159000" y="1584325"/>
                        <a:ext cx="4486275" cy="3695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4280" name="Rectangle 5"/>
          <p:cNvSpPr>
            <a:spLocks noChangeArrowheads="1"/>
          </p:cNvSpPr>
          <p:nvPr/>
        </p:nvSpPr>
        <p:spPr bwMode="auto">
          <a:xfrm>
            <a:off x="0" y="5457825"/>
            <a:ext cx="8821738" cy="140017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defRPr/>
            </a:pPr>
            <a:r>
              <a:rPr lang="en-US" sz="1100" dirty="0"/>
              <a:t>							</a:t>
            </a:r>
          </a:p>
          <a:p>
            <a:pPr marL="228600" indent="-228600" eaLnBrk="0" hangingPunct="0">
              <a:lnSpc>
                <a:spcPct val="85000"/>
              </a:lnSpc>
              <a:spcBef>
                <a:spcPct val="25000"/>
              </a:spcBef>
              <a:buClr>
                <a:schemeClr val="accent2"/>
              </a:buClr>
              <a:buFont typeface="Wingdings" pitchFamily="2" charset="2"/>
              <a:buAutoNum type="arabicPeriod"/>
              <a:defRPr/>
            </a:pPr>
            <a:r>
              <a:rPr lang="en-US" sz="1100" dirty="0"/>
              <a:t>Catastrophes are defined as events causing direct insured losses to property of $25 million or more in </a:t>
            </a:r>
            <a:r>
              <a:rPr lang="en-US" sz="1100" dirty="0" smtClean="0"/>
              <a:t>2013 </a:t>
            </a:r>
            <a:r>
              <a:rPr lang="en-US" sz="1100" dirty="0"/>
              <a:t>dollars.</a:t>
            </a:r>
          </a:p>
          <a:p>
            <a:pPr marL="228600" indent="-228600" eaLnBrk="0" hangingPunct="0">
              <a:lnSpc>
                <a:spcPct val="85000"/>
              </a:lnSpc>
              <a:spcBef>
                <a:spcPct val="25000"/>
              </a:spcBef>
              <a:buClr>
                <a:schemeClr val="accent2"/>
              </a:buClr>
              <a:buFont typeface="Wingdings" pitchFamily="2" charset="2"/>
              <a:buAutoNum type="arabicPeriod"/>
              <a:defRPr/>
            </a:pPr>
            <a:r>
              <a:rPr lang="en-US" sz="1100" dirty="0"/>
              <a:t>Excludes snow.</a:t>
            </a:r>
          </a:p>
          <a:p>
            <a:pPr marL="228600" indent="-228600" eaLnBrk="0" hangingPunct="0">
              <a:lnSpc>
                <a:spcPct val="85000"/>
              </a:lnSpc>
              <a:spcBef>
                <a:spcPct val="25000"/>
              </a:spcBef>
              <a:buClr>
                <a:schemeClr val="accent2"/>
              </a:buClr>
              <a:buFont typeface="Wingdings" pitchFamily="2" charset="2"/>
              <a:buAutoNum type="arabicPeriod"/>
              <a:defRPr/>
            </a:pPr>
            <a:r>
              <a:rPr lang="en-US" sz="1100" dirty="0"/>
              <a:t>Does not include NFIP flood losses</a:t>
            </a:r>
          </a:p>
          <a:p>
            <a:pPr marL="228600" indent="-228600" eaLnBrk="0" hangingPunct="0">
              <a:lnSpc>
                <a:spcPct val="85000"/>
              </a:lnSpc>
              <a:spcBef>
                <a:spcPct val="25000"/>
              </a:spcBef>
              <a:buClr>
                <a:schemeClr val="accent2"/>
              </a:buClr>
              <a:buFont typeface="Wingdings" pitchFamily="2" charset="2"/>
              <a:buAutoNum type="arabicPeriod"/>
              <a:defRPr/>
            </a:pPr>
            <a:r>
              <a:rPr lang="en-US" sz="1100" dirty="0"/>
              <a:t>Includes </a:t>
            </a:r>
            <a:r>
              <a:rPr lang="en-US" sz="1100" dirty="0" err="1"/>
              <a:t>wildland</a:t>
            </a:r>
            <a:r>
              <a:rPr lang="en-US" sz="1100" dirty="0"/>
              <a:t> fires</a:t>
            </a:r>
          </a:p>
          <a:p>
            <a:pPr marL="228600" indent="-228600" eaLnBrk="0" hangingPunct="0">
              <a:lnSpc>
                <a:spcPct val="85000"/>
              </a:lnSpc>
              <a:spcBef>
                <a:spcPct val="25000"/>
              </a:spcBef>
              <a:buClr>
                <a:schemeClr val="accent2"/>
              </a:buClr>
              <a:buFont typeface="Wingdings" pitchFamily="2" charset="2"/>
              <a:buAutoNum type="arabicPeriod"/>
              <a:defRPr/>
            </a:pPr>
            <a:r>
              <a:rPr lang="en-US" sz="1100" dirty="0"/>
              <a:t>Includes civil disorders, water damage, utility disruptions and non-property losses such as those covered by workers compensation.</a:t>
            </a:r>
          </a:p>
          <a:p>
            <a:pPr eaLnBrk="0" hangingPunct="0">
              <a:lnSpc>
                <a:spcPct val="85000"/>
              </a:lnSpc>
              <a:spcBef>
                <a:spcPct val="25000"/>
              </a:spcBef>
              <a:buClr>
                <a:schemeClr val="accent2"/>
              </a:buClr>
              <a:buFont typeface="Wingdings" pitchFamily="2" charset="2"/>
              <a:buNone/>
              <a:defRPr/>
            </a:pPr>
            <a:r>
              <a:rPr lang="en-US" sz="1100" dirty="0"/>
              <a:t>Source: ISO’s Property Claim Services Unit.  </a:t>
            </a:r>
          </a:p>
        </p:txBody>
      </p:sp>
      <p:sp>
        <p:nvSpPr>
          <p:cNvPr id="33801" name="Rectangle 7"/>
          <p:cNvSpPr>
            <a:spLocks noChangeArrowheads="1"/>
          </p:cNvSpPr>
          <p:nvPr/>
        </p:nvSpPr>
        <p:spPr bwMode="gray">
          <a:xfrm>
            <a:off x="6396038" y="3287713"/>
            <a:ext cx="2532062" cy="366712"/>
          </a:xfrm>
          <a:prstGeom prst="rect">
            <a:avLst/>
          </a:prstGeom>
          <a:noFill/>
          <a:ln w="9525">
            <a:noFill/>
            <a:miter lim="800000"/>
            <a:headEnd/>
            <a:tailEnd/>
          </a:ln>
        </p:spPr>
        <p:txBody>
          <a:bodyPr lIns="0" tIns="0" rIns="0" bIns="0" anchor="ctr">
            <a:spAutoFit/>
          </a:bodyPr>
          <a:lstStyle/>
          <a:p>
            <a:pPr algn="ctr">
              <a:lnSpc>
                <a:spcPct val="85000"/>
              </a:lnSpc>
            </a:pPr>
            <a:r>
              <a:rPr lang="en-US" sz="1400" dirty="0"/>
              <a:t>Hurricanes &amp; Tropical Storms, $</a:t>
            </a:r>
            <a:r>
              <a:rPr lang="en-US" sz="1400" dirty="0" smtClean="0"/>
              <a:t>159.1</a:t>
            </a:r>
            <a:endParaRPr lang="en-US" sz="1400" dirty="0"/>
          </a:p>
        </p:txBody>
      </p:sp>
      <p:sp>
        <p:nvSpPr>
          <p:cNvPr id="33802" name="Rectangle 8"/>
          <p:cNvSpPr>
            <a:spLocks noChangeArrowheads="1"/>
          </p:cNvSpPr>
          <p:nvPr/>
        </p:nvSpPr>
        <p:spPr bwMode="gray">
          <a:xfrm>
            <a:off x="4957606" y="1213976"/>
            <a:ext cx="1593850" cy="184150"/>
          </a:xfrm>
          <a:prstGeom prst="rect">
            <a:avLst/>
          </a:prstGeom>
          <a:noFill/>
          <a:ln w="9525">
            <a:noFill/>
            <a:miter lim="800000"/>
            <a:headEnd/>
            <a:tailEnd/>
          </a:ln>
        </p:spPr>
        <p:txBody>
          <a:bodyPr lIns="0" tIns="0" rIns="0" bIns="0" anchor="ctr">
            <a:spAutoFit/>
          </a:bodyPr>
          <a:lstStyle/>
          <a:p>
            <a:pPr>
              <a:lnSpc>
                <a:spcPct val="85000"/>
              </a:lnSpc>
            </a:pPr>
            <a:r>
              <a:rPr lang="en-US" sz="1400" dirty="0"/>
              <a:t>Fires (4), </a:t>
            </a:r>
            <a:r>
              <a:rPr lang="en-US" sz="1400" dirty="0" smtClean="0"/>
              <a:t>$5.5</a:t>
            </a:r>
            <a:endParaRPr lang="en-US" sz="1400" dirty="0"/>
          </a:p>
        </p:txBody>
      </p:sp>
      <p:sp>
        <p:nvSpPr>
          <p:cNvPr id="33803" name="Rectangle 11"/>
          <p:cNvSpPr>
            <a:spLocks noChangeArrowheads="1"/>
          </p:cNvSpPr>
          <p:nvPr/>
        </p:nvSpPr>
        <p:spPr bwMode="gray">
          <a:xfrm>
            <a:off x="1547813" y="4760348"/>
            <a:ext cx="1831975" cy="366254"/>
          </a:xfrm>
          <a:prstGeom prst="rect">
            <a:avLst/>
          </a:prstGeom>
          <a:noFill/>
          <a:ln w="9525">
            <a:noFill/>
            <a:miter lim="800000"/>
            <a:headEnd/>
            <a:tailEnd/>
          </a:ln>
        </p:spPr>
        <p:txBody>
          <a:bodyPr lIns="0" tIns="0" rIns="0" bIns="0" anchor="ctr">
            <a:spAutoFit/>
          </a:bodyPr>
          <a:lstStyle/>
          <a:p>
            <a:pPr algn="r">
              <a:lnSpc>
                <a:spcPct val="85000"/>
              </a:lnSpc>
            </a:pPr>
            <a:r>
              <a:rPr lang="en-US" sz="1400" dirty="0" smtClean="0"/>
              <a:t>Events Involving Tornadoes </a:t>
            </a:r>
            <a:r>
              <a:rPr lang="en-US" sz="1400" dirty="0"/>
              <a:t>(2), $</a:t>
            </a:r>
            <a:r>
              <a:rPr lang="en-US" sz="1400" dirty="0" smtClean="0"/>
              <a:t>139.3</a:t>
            </a:r>
            <a:endParaRPr lang="en-US" sz="1400" dirty="0"/>
          </a:p>
        </p:txBody>
      </p:sp>
      <p:sp>
        <p:nvSpPr>
          <p:cNvPr id="33804" name="Rectangle 13"/>
          <p:cNvSpPr>
            <a:spLocks noChangeArrowheads="1"/>
          </p:cNvSpPr>
          <p:nvPr/>
        </p:nvSpPr>
        <p:spPr bwMode="gray">
          <a:xfrm>
            <a:off x="737266" y="2856475"/>
            <a:ext cx="2095500" cy="182563"/>
          </a:xfrm>
          <a:prstGeom prst="rect">
            <a:avLst/>
          </a:prstGeom>
          <a:noFill/>
          <a:ln w="9525">
            <a:noFill/>
            <a:miter lim="800000"/>
            <a:headEnd/>
            <a:tailEnd/>
          </a:ln>
        </p:spPr>
        <p:txBody>
          <a:bodyPr lIns="0" tIns="0" rIns="0" bIns="0" anchor="ctr">
            <a:spAutoFit/>
          </a:bodyPr>
          <a:lstStyle/>
          <a:p>
            <a:pPr algn="ctr">
              <a:lnSpc>
                <a:spcPct val="85000"/>
              </a:lnSpc>
            </a:pPr>
            <a:r>
              <a:rPr lang="en-US" sz="1400" dirty="0"/>
              <a:t>Winter Storms, </a:t>
            </a:r>
            <a:r>
              <a:rPr lang="en-US" sz="1400" dirty="0" smtClean="0"/>
              <a:t>$24.7</a:t>
            </a:r>
            <a:endParaRPr lang="en-US" sz="1400" i="1" dirty="0"/>
          </a:p>
        </p:txBody>
      </p:sp>
      <p:sp>
        <p:nvSpPr>
          <p:cNvPr id="33805" name="Rectangle 14"/>
          <p:cNvSpPr>
            <a:spLocks noChangeArrowheads="1"/>
          </p:cNvSpPr>
          <p:nvPr/>
        </p:nvSpPr>
        <p:spPr bwMode="gray">
          <a:xfrm>
            <a:off x="1831309" y="2119439"/>
            <a:ext cx="1344612" cy="183127"/>
          </a:xfrm>
          <a:prstGeom prst="rect">
            <a:avLst/>
          </a:prstGeom>
          <a:noFill/>
          <a:ln w="9525">
            <a:noFill/>
            <a:miter lim="800000"/>
            <a:headEnd/>
            <a:tailEnd/>
          </a:ln>
        </p:spPr>
        <p:txBody>
          <a:bodyPr lIns="0" tIns="0" rIns="0" bIns="0" anchor="ctr">
            <a:spAutoFit/>
          </a:bodyPr>
          <a:lstStyle/>
          <a:p>
            <a:pPr algn="r">
              <a:lnSpc>
                <a:spcPct val="85000"/>
              </a:lnSpc>
            </a:pPr>
            <a:r>
              <a:rPr lang="en-US" sz="1400" dirty="0"/>
              <a:t>Terrorism, $</a:t>
            </a:r>
            <a:r>
              <a:rPr lang="en-US" sz="1400" dirty="0" smtClean="0"/>
              <a:t>24.8</a:t>
            </a:r>
            <a:endParaRPr lang="en-US" sz="1400" dirty="0"/>
          </a:p>
        </p:txBody>
      </p:sp>
      <p:sp>
        <p:nvSpPr>
          <p:cNvPr id="33806" name="Rectangle 15"/>
          <p:cNvSpPr>
            <a:spLocks noChangeArrowheads="1"/>
          </p:cNvSpPr>
          <p:nvPr/>
        </p:nvSpPr>
        <p:spPr bwMode="gray">
          <a:xfrm>
            <a:off x="1089025" y="1730375"/>
            <a:ext cx="2614613" cy="182563"/>
          </a:xfrm>
          <a:prstGeom prst="rect">
            <a:avLst/>
          </a:prstGeom>
          <a:noFill/>
          <a:ln w="9525">
            <a:noFill/>
            <a:miter lim="800000"/>
            <a:headEnd/>
            <a:tailEnd/>
          </a:ln>
        </p:spPr>
        <p:txBody>
          <a:bodyPr lIns="0" tIns="0" rIns="0" bIns="0" anchor="ctr">
            <a:spAutoFit/>
          </a:bodyPr>
          <a:lstStyle/>
          <a:p>
            <a:pPr algn="r">
              <a:lnSpc>
                <a:spcPct val="85000"/>
              </a:lnSpc>
            </a:pPr>
            <a:r>
              <a:rPr lang="en-US" sz="1400" dirty="0"/>
              <a:t>Geological Events, $</a:t>
            </a:r>
            <a:r>
              <a:rPr lang="en-US" sz="1400" dirty="0" smtClean="0"/>
              <a:t>18.4</a:t>
            </a:r>
            <a:endParaRPr lang="en-US" sz="1400" dirty="0"/>
          </a:p>
        </p:txBody>
      </p:sp>
      <p:sp>
        <p:nvSpPr>
          <p:cNvPr id="33807" name="Rectangle 15"/>
          <p:cNvSpPr>
            <a:spLocks noChangeArrowheads="1"/>
          </p:cNvSpPr>
          <p:nvPr/>
        </p:nvSpPr>
        <p:spPr bwMode="gray">
          <a:xfrm>
            <a:off x="1317625" y="1155700"/>
            <a:ext cx="2203450" cy="182563"/>
          </a:xfrm>
          <a:prstGeom prst="rect">
            <a:avLst/>
          </a:prstGeom>
          <a:noFill/>
          <a:ln w="9525">
            <a:noFill/>
            <a:miter lim="800000"/>
            <a:headEnd/>
            <a:tailEnd/>
          </a:ln>
        </p:spPr>
        <p:txBody>
          <a:bodyPr lIns="0" tIns="0" rIns="0" bIns="0" anchor="ctr">
            <a:spAutoFit/>
          </a:bodyPr>
          <a:lstStyle/>
          <a:p>
            <a:pPr algn="r">
              <a:lnSpc>
                <a:spcPct val="85000"/>
              </a:lnSpc>
            </a:pPr>
            <a:r>
              <a:rPr lang="en-US" sz="1400" dirty="0"/>
              <a:t>Wind/Hail/Flood (3), $</a:t>
            </a:r>
            <a:r>
              <a:rPr lang="en-US" sz="1400" dirty="0" smtClean="0"/>
              <a:t>14.6</a:t>
            </a:r>
            <a:endParaRPr lang="en-US" sz="1400" dirty="0"/>
          </a:p>
        </p:txBody>
      </p:sp>
      <p:sp>
        <p:nvSpPr>
          <p:cNvPr id="33808" name="Freeform 2"/>
          <p:cNvSpPr>
            <a:spLocks/>
          </p:cNvSpPr>
          <p:nvPr/>
        </p:nvSpPr>
        <p:spPr bwMode="gray">
          <a:xfrm>
            <a:off x="4608767" y="1489742"/>
            <a:ext cx="425450" cy="187325"/>
          </a:xfrm>
          <a:custGeom>
            <a:avLst/>
            <a:gdLst>
              <a:gd name="T0" fmla="*/ 0 w 102"/>
              <a:gd name="T1" fmla="*/ 2147483647 h 180"/>
              <a:gd name="T2" fmla="*/ 0 w 102"/>
              <a:gd name="T3" fmla="*/ 0 h 180"/>
              <a:gd name="T4" fmla="*/ 2147483647 w 102"/>
              <a:gd name="T5" fmla="*/ 0 h 180"/>
              <a:gd name="T6" fmla="*/ 0 60000 65536"/>
              <a:gd name="T7" fmla="*/ 0 60000 65536"/>
              <a:gd name="T8" fmla="*/ 0 60000 65536"/>
              <a:gd name="T9" fmla="*/ 0 w 102"/>
              <a:gd name="T10" fmla="*/ 0 h 180"/>
              <a:gd name="T11" fmla="*/ 102 w 102"/>
              <a:gd name="T12" fmla="*/ 180 h 180"/>
            </a:gdLst>
            <a:ahLst/>
            <a:cxnLst>
              <a:cxn ang="T6">
                <a:pos x="T0" y="T1"/>
              </a:cxn>
              <a:cxn ang="T7">
                <a:pos x="T2" y="T3"/>
              </a:cxn>
              <a:cxn ang="T8">
                <a:pos x="T4" y="T5"/>
              </a:cxn>
            </a:cxnLst>
            <a:rect l="T9" t="T10" r="T11" b="T12"/>
            <a:pathLst>
              <a:path w="102" h="180">
                <a:moveTo>
                  <a:pt x="0" y="180"/>
                </a:moveTo>
                <a:lnTo>
                  <a:pt x="0" y="0"/>
                </a:lnTo>
                <a:lnTo>
                  <a:pt x="102" y="0"/>
                </a:lnTo>
              </a:path>
            </a:pathLst>
          </a:custGeom>
          <a:noFill/>
          <a:ln w="12700" cmpd="sng">
            <a:solidFill>
              <a:schemeClr val="tx1"/>
            </a:solidFill>
            <a:round/>
            <a:headEnd/>
            <a:tailEnd/>
          </a:ln>
        </p:spPr>
        <p:txBody>
          <a:bodyPr/>
          <a:lstStyle/>
          <a:p>
            <a:endParaRPr lang="en-US"/>
          </a:p>
        </p:txBody>
      </p:sp>
      <p:sp>
        <p:nvSpPr>
          <p:cNvPr id="33809" name="Rectangle 8"/>
          <p:cNvSpPr>
            <a:spLocks noChangeArrowheads="1"/>
          </p:cNvSpPr>
          <p:nvPr/>
        </p:nvSpPr>
        <p:spPr bwMode="gray">
          <a:xfrm>
            <a:off x="5107036" y="1474788"/>
            <a:ext cx="1593850" cy="184150"/>
          </a:xfrm>
          <a:prstGeom prst="rect">
            <a:avLst/>
          </a:prstGeom>
          <a:noFill/>
          <a:ln w="9525">
            <a:noFill/>
            <a:miter lim="800000"/>
            <a:headEnd/>
            <a:tailEnd/>
          </a:ln>
        </p:spPr>
        <p:txBody>
          <a:bodyPr lIns="0" tIns="0" rIns="0" bIns="0" anchor="ctr">
            <a:spAutoFit/>
          </a:bodyPr>
          <a:lstStyle/>
          <a:p>
            <a:pPr>
              <a:lnSpc>
                <a:spcPct val="85000"/>
              </a:lnSpc>
            </a:pPr>
            <a:r>
              <a:rPr lang="en-US" sz="1400" dirty="0"/>
              <a:t>Other (5), </a:t>
            </a:r>
            <a:r>
              <a:rPr lang="en-US" sz="1400" dirty="0" smtClean="0"/>
              <a:t>$0.2</a:t>
            </a:r>
            <a:endParaRPr lang="en-US" sz="1400" dirty="0"/>
          </a:p>
        </p:txBody>
      </p:sp>
      <p:sp>
        <p:nvSpPr>
          <p:cNvPr id="33810" name="Freeform 2"/>
          <p:cNvSpPr>
            <a:spLocks/>
          </p:cNvSpPr>
          <p:nvPr/>
        </p:nvSpPr>
        <p:spPr bwMode="gray">
          <a:xfrm rot="5400000">
            <a:off x="3577432" y="1141746"/>
            <a:ext cx="501650" cy="630237"/>
          </a:xfrm>
          <a:custGeom>
            <a:avLst/>
            <a:gdLst>
              <a:gd name="T0" fmla="*/ 0 w 102"/>
              <a:gd name="T1" fmla="*/ 2147483647 h 180"/>
              <a:gd name="T2" fmla="*/ 0 w 102"/>
              <a:gd name="T3" fmla="*/ 0 h 180"/>
              <a:gd name="T4" fmla="*/ 2147483647 w 102"/>
              <a:gd name="T5" fmla="*/ 0 h 180"/>
              <a:gd name="T6" fmla="*/ 0 60000 65536"/>
              <a:gd name="T7" fmla="*/ 0 60000 65536"/>
              <a:gd name="T8" fmla="*/ 0 60000 65536"/>
              <a:gd name="T9" fmla="*/ 0 w 102"/>
              <a:gd name="T10" fmla="*/ 0 h 180"/>
              <a:gd name="T11" fmla="*/ 102 w 102"/>
              <a:gd name="T12" fmla="*/ 180 h 180"/>
            </a:gdLst>
            <a:ahLst/>
            <a:cxnLst>
              <a:cxn ang="T6">
                <a:pos x="T0" y="T1"/>
              </a:cxn>
              <a:cxn ang="T7">
                <a:pos x="T2" y="T3"/>
              </a:cxn>
              <a:cxn ang="T8">
                <a:pos x="T4" y="T5"/>
              </a:cxn>
            </a:cxnLst>
            <a:rect l="T9" t="T10" r="T11" b="T12"/>
            <a:pathLst>
              <a:path w="102" h="180">
                <a:moveTo>
                  <a:pt x="0" y="180"/>
                </a:moveTo>
                <a:lnTo>
                  <a:pt x="0" y="0"/>
                </a:lnTo>
                <a:lnTo>
                  <a:pt x="102" y="0"/>
                </a:lnTo>
              </a:path>
            </a:pathLst>
          </a:custGeom>
          <a:noFill/>
          <a:ln w="12700" cmpd="sng">
            <a:solidFill>
              <a:schemeClr val="tx1"/>
            </a:solidFill>
            <a:round/>
            <a:headEnd/>
            <a:tailEnd/>
          </a:ln>
        </p:spPr>
        <p:txBody>
          <a:bodyPr/>
          <a:lstStyle/>
          <a:p>
            <a:endParaRPr lang="en-US"/>
          </a:p>
        </p:txBody>
      </p:sp>
      <p:sp>
        <p:nvSpPr>
          <p:cNvPr id="33811" name="Freeform 2"/>
          <p:cNvSpPr>
            <a:spLocks/>
          </p:cNvSpPr>
          <p:nvPr/>
        </p:nvSpPr>
        <p:spPr bwMode="gray">
          <a:xfrm>
            <a:off x="4488166" y="1304925"/>
            <a:ext cx="425450" cy="338138"/>
          </a:xfrm>
          <a:custGeom>
            <a:avLst/>
            <a:gdLst>
              <a:gd name="T0" fmla="*/ 0 w 102"/>
              <a:gd name="T1" fmla="*/ 2147483647 h 180"/>
              <a:gd name="T2" fmla="*/ 0 w 102"/>
              <a:gd name="T3" fmla="*/ 0 h 180"/>
              <a:gd name="T4" fmla="*/ 2147483647 w 102"/>
              <a:gd name="T5" fmla="*/ 0 h 180"/>
              <a:gd name="T6" fmla="*/ 0 60000 65536"/>
              <a:gd name="T7" fmla="*/ 0 60000 65536"/>
              <a:gd name="T8" fmla="*/ 0 60000 65536"/>
              <a:gd name="T9" fmla="*/ 0 w 102"/>
              <a:gd name="T10" fmla="*/ 0 h 180"/>
              <a:gd name="T11" fmla="*/ 102 w 102"/>
              <a:gd name="T12" fmla="*/ 180 h 180"/>
            </a:gdLst>
            <a:ahLst/>
            <a:cxnLst>
              <a:cxn ang="T6">
                <a:pos x="T0" y="T1"/>
              </a:cxn>
              <a:cxn ang="T7">
                <a:pos x="T2" y="T3"/>
              </a:cxn>
              <a:cxn ang="T8">
                <a:pos x="T4" y="T5"/>
              </a:cxn>
            </a:cxnLst>
            <a:rect l="T9" t="T10" r="T11" b="T12"/>
            <a:pathLst>
              <a:path w="102" h="180">
                <a:moveTo>
                  <a:pt x="0" y="180"/>
                </a:moveTo>
                <a:lnTo>
                  <a:pt x="0" y="0"/>
                </a:lnTo>
                <a:lnTo>
                  <a:pt x="102" y="0"/>
                </a:lnTo>
              </a:path>
            </a:pathLst>
          </a:custGeom>
          <a:noFill/>
          <a:ln w="12700" cmpd="sng">
            <a:solidFill>
              <a:schemeClr val="tx1"/>
            </a:solidFill>
            <a:round/>
            <a:headEnd/>
            <a:tailEnd/>
          </a:ln>
        </p:spPr>
        <p:txBody>
          <a:bodyPr/>
          <a:lstStyle/>
          <a:p>
            <a:endParaRPr lang="en-US"/>
          </a:p>
        </p:txBody>
      </p:sp>
      <p:sp>
        <p:nvSpPr>
          <p:cNvPr id="33812" name="Text Box 6"/>
          <p:cNvSpPr txBox="1">
            <a:spLocks noChangeArrowheads="1"/>
          </p:cNvSpPr>
          <p:nvPr/>
        </p:nvSpPr>
        <p:spPr bwMode="blackWhite">
          <a:xfrm>
            <a:off x="6284913" y="4003675"/>
            <a:ext cx="2784475" cy="1404938"/>
          </a:xfrm>
          <a:prstGeom prst="rect">
            <a:avLst/>
          </a:prstGeom>
          <a:gradFill rotWithShape="1">
            <a:gsLst>
              <a:gs pos="0">
                <a:srgbClr val="225A7A"/>
              </a:gs>
              <a:gs pos="100000">
                <a:srgbClr val="173C51"/>
              </a:gs>
            </a:gsLst>
            <a:lin ang="5400000" scaled="1"/>
          </a:gradFill>
          <a:ln w="28575" algn="ctr">
            <a:solidFill>
              <a:srgbClr val="FFFFFF"/>
            </a:solidFill>
            <a:miter lim="800000"/>
            <a:headEnd type="none" w="sm" len="sm"/>
            <a:tailEnd type="none" w="sm" len="sm"/>
          </a:ln>
        </p:spPr>
        <p:txBody>
          <a:bodyPr tIns="91440" bIns="91440" anchor="ctr"/>
          <a:lstStyle/>
          <a:p>
            <a:pPr algn="ctr" eaLnBrk="0" hangingPunct="0">
              <a:lnSpc>
                <a:spcPct val="85000"/>
              </a:lnSpc>
              <a:spcBef>
                <a:spcPct val="50000"/>
              </a:spcBef>
              <a:buClr>
                <a:srgbClr val="FFFFFF"/>
              </a:buClr>
              <a:buFont typeface="Wingdings" pitchFamily="2" charset="2"/>
              <a:buNone/>
            </a:pPr>
            <a:r>
              <a:rPr lang="en-US" sz="2000" b="1">
                <a:solidFill>
                  <a:srgbClr val="FFFFFF"/>
                </a:solidFill>
              </a:rPr>
              <a:t>Wind losses are by far cause the most catastrophe losses, even if hurricanes/TS are excluded.</a:t>
            </a:r>
          </a:p>
        </p:txBody>
      </p:sp>
      <p:sp>
        <p:nvSpPr>
          <p:cNvPr id="21" name="AutoShape 7"/>
          <p:cNvSpPr>
            <a:spLocks noChangeArrowheads="1"/>
          </p:cNvSpPr>
          <p:nvPr/>
        </p:nvSpPr>
        <p:spPr bwMode="blackWhite">
          <a:xfrm>
            <a:off x="258763" y="3479800"/>
            <a:ext cx="2244725" cy="987425"/>
          </a:xfrm>
          <a:prstGeom prst="wedgeRectCallout">
            <a:avLst>
              <a:gd name="adj1" fmla="val 87148"/>
              <a:gd name="adj2" fmla="val 23081"/>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2000" b="1" dirty="0">
                <a:solidFill>
                  <a:schemeClr val="bg1"/>
                </a:solidFill>
                <a:cs typeface="+mn-cs"/>
              </a:rPr>
              <a:t>Tornado share of CAT losses is rising</a:t>
            </a:r>
          </a:p>
        </p:txBody>
      </p:sp>
      <p:sp>
        <p:nvSpPr>
          <p:cNvPr id="22" name="Text Box 6"/>
          <p:cNvSpPr txBox="1">
            <a:spLocks noChangeArrowheads="1"/>
          </p:cNvSpPr>
          <p:nvPr/>
        </p:nvSpPr>
        <p:spPr bwMode="blackWhite">
          <a:xfrm>
            <a:off x="6415550" y="1356852"/>
            <a:ext cx="2684206" cy="1637941"/>
          </a:xfrm>
          <a:prstGeom prst="rect">
            <a:avLst/>
          </a:prstGeom>
          <a:gradFill rotWithShape="1">
            <a:gsLst>
              <a:gs pos="0">
                <a:srgbClr val="225A7A"/>
              </a:gs>
              <a:gs pos="100000">
                <a:srgbClr val="173C51"/>
              </a:gs>
            </a:gsLst>
            <a:lin ang="5400000" scaled="1"/>
          </a:gradFill>
          <a:ln w="28575" algn="ctr">
            <a:solidFill>
              <a:srgbClr val="FFFFFF"/>
            </a:solidFill>
            <a:miter lim="800000"/>
            <a:headEnd type="none" w="sm" len="sm"/>
            <a:tailEnd type="none" w="sm" len="sm"/>
          </a:ln>
        </p:spPr>
        <p:txBody>
          <a:bodyPr tIns="91440" bIns="91440" anchor="ctr"/>
          <a:lstStyle/>
          <a:p>
            <a:pPr algn="ctr" eaLnBrk="0" hangingPunct="0">
              <a:lnSpc>
                <a:spcPct val="85000"/>
              </a:lnSpc>
              <a:spcBef>
                <a:spcPct val="50000"/>
              </a:spcBef>
              <a:buClr>
                <a:srgbClr val="FFFFFF"/>
              </a:buClr>
              <a:buFont typeface="Wingdings" pitchFamily="2" charset="2"/>
              <a:buNone/>
            </a:pPr>
            <a:r>
              <a:rPr lang="en-US" sz="2000" b="1" dirty="0" smtClean="0">
                <a:solidFill>
                  <a:srgbClr val="FFFFFF"/>
                </a:solidFill>
              </a:rPr>
              <a:t>Insured cat losses from 1993-2012 totaled $386.7B, an average of $19.3B per year or $1.6B per month</a:t>
            </a:r>
            <a:endParaRPr lang="en-US" sz="2000" b="1" dirty="0">
              <a:solidFill>
                <a:srgbClr val="FFFFFF"/>
              </a:solidFill>
            </a:endParaRPr>
          </a:p>
        </p:txBody>
      </p:sp>
    </p:spTree>
    <p:extLst>
      <p:ext uri="{BB962C8B-B14F-4D97-AF65-F5344CB8AC3E}">
        <p14:creationId xmlns:p14="http://schemas.microsoft.com/office/powerpoint/2010/main" val="170212872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700"/>
                                  </p:stCondLst>
                                  <p:childTnLst>
                                    <p:set>
                                      <p:cBhvr>
                                        <p:cTn id="6" dur="1" fill="hold">
                                          <p:stCondLst>
                                            <p:cond delay="0"/>
                                          </p:stCondLst>
                                        </p:cTn>
                                        <p:tgtEl>
                                          <p:spTgt spid="21"/>
                                        </p:tgtEl>
                                        <p:attrNameLst>
                                          <p:attrName>style.visibility</p:attrName>
                                        </p:attrNameLst>
                                      </p:cBhvr>
                                      <p:to>
                                        <p:strVal val="visible"/>
                                      </p:to>
                                    </p:set>
                                    <p:animEffect transition="in" filter="wipe(down)">
                                      <p:cBhvr>
                                        <p:cTn id="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0" name="Rectangle 110"/>
          <p:cNvSpPr txBox="1">
            <a:spLocks noGrp="1" noChangeArrowheads="1"/>
          </p:cNvSpPr>
          <p:nvPr/>
        </p:nvSpPr>
        <p:spPr bwMode="auto">
          <a:xfrm>
            <a:off x="8601075" y="6656388"/>
            <a:ext cx="447675"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r">
              <a:lnSpc>
                <a:spcPct val="85000"/>
              </a:lnSpc>
              <a:spcBef>
                <a:spcPct val="20000"/>
              </a:spcBef>
              <a:buClrTx/>
              <a:buFontTx/>
              <a:buNone/>
            </a:pPr>
            <a:fld id="{BF6F6977-959E-400F-8BAF-8E7FAF95E658}" type="slidenum">
              <a:rPr lang="en-US" altLang="en-US" sz="900"/>
              <a:pPr algn="r">
                <a:lnSpc>
                  <a:spcPct val="85000"/>
                </a:lnSpc>
                <a:spcBef>
                  <a:spcPct val="20000"/>
                </a:spcBef>
                <a:buClrTx/>
                <a:buFontTx/>
                <a:buNone/>
              </a:pPr>
              <a:t>18</a:t>
            </a:fld>
            <a:endParaRPr lang="en-US" altLang="en-US" sz="900"/>
          </a:p>
        </p:txBody>
      </p:sp>
      <p:sp>
        <p:nvSpPr>
          <p:cNvPr id="7171" name="Rectangle 2"/>
          <p:cNvSpPr>
            <a:spLocks noGrp="1" noChangeArrowheads="1"/>
          </p:cNvSpPr>
          <p:nvPr>
            <p:ph type="title" idx="4294967295"/>
          </p:nvPr>
        </p:nvSpPr>
        <p:spPr/>
        <p:txBody>
          <a:bodyPr/>
          <a:lstStyle/>
          <a:p>
            <a:r>
              <a:rPr lang="en-US" altLang="en-US" smtClean="0">
                <a:latin typeface="Arial" panose="020B0604020202020204" pitchFamily="34" charset="0"/>
              </a:rPr>
              <a:t>RNW All Lines: NY vs. U.S., 2004-2013</a:t>
            </a:r>
          </a:p>
        </p:txBody>
      </p:sp>
      <p:sp>
        <p:nvSpPr>
          <p:cNvPr id="7172" name="Rectangle 3"/>
          <p:cNvSpPr>
            <a:spLocks noChangeArrowheads="1"/>
          </p:cNvSpPr>
          <p:nvPr/>
        </p:nvSpPr>
        <p:spPr bwMode="auto">
          <a:xfrm>
            <a:off x="0" y="6567488"/>
            <a:ext cx="7569200" cy="290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5760" tIns="0" rIns="0" bIns="137160" anchor="b">
            <a:spAutoFit/>
          </a:bodyPr>
          <a:lstStyle>
            <a:lvl1pPr marL="133350" indent="-133350">
              <a:lnSpc>
                <a:spcPct val="90000"/>
              </a:lnSpc>
              <a:spcBef>
                <a:spcPct val="100000"/>
              </a:spcBef>
              <a:buClr>
                <a:schemeClr val="accent2"/>
              </a:buClr>
              <a:buFont typeface="Wingdings" panose="05000000000000000000" pitchFamily="2" charset="2"/>
              <a:buChar char="n"/>
              <a:tabLst>
                <a:tab pos="112713" algn="r"/>
              </a:tabLst>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tabLst>
                <a:tab pos="112713" algn="r"/>
              </a:tabLst>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tabLst>
                <a:tab pos="112713" algn="r"/>
              </a:tabLst>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tabLst>
                <a:tab pos="112713" algn="r"/>
              </a:tabLst>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tabLst>
                <a:tab pos="112713" algn="r"/>
              </a:tabLst>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9pPr>
          </a:lstStyle>
          <a:p>
            <a:pPr>
              <a:spcBef>
                <a:spcPct val="0"/>
              </a:spcBef>
              <a:buFont typeface="Wingdings" panose="05000000000000000000" pitchFamily="2" charset="2"/>
              <a:buNone/>
            </a:pPr>
            <a:r>
              <a:rPr lang="en-US" altLang="en-US" sz="1100"/>
              <a:t>	Source: NAIC, Insurance Information Institute</a:t>
            </a:r>
          </a:p>
        </p:txBody>
      </p:sp>
      <p:graphicFrame>
        <p:nvGraphicFramePr>
          <p:cNvPr id="2026500" name="Object 2"/>
          <p:cNvGraphicFramePr>
            <a:graphicFrameLocks/>
          </p:cNvGraphicFramePr>
          <p:nvPr/>
        </p:nvGraphicFramePr>
        <p:xfrm>
          <a:off x="304800" y="1296988"/>
          <a:ext cx="8569325" cy="4579937"/>
        </p:xfrm>
        <a:graphic>
          <a:graphicData uri="http://schemas.openxmlformats.org/presentationml/2006/ole">
            <mc:AlternateContent xmlns:mc="http://schemas.openxmlformats.org/markup-compatibility/2006">
              <mc:Choice xmlns:v="urn:schemas-microsoft-com:vml" Requires="v">
                <p:oleObj spid="_x0000_s28142601" name="Chart" r:id="rId4" imgW="8600977" imgH="4600596" progId="MSGraph.Chart.8">
                  <p:embed followColorScheme="full"/>
                </p:oleObj>
              </mc:Choice>
              <mc:Fallback>
                <p:oleObj name="Chart" r:id="rId4" imgW="8600977" imgH="4600596" progId="MSGraph.Chart.8">
                  <p:embed followColorScheme="full"/>
                  <p:pic>
                    <p:nvPicPr>
                      <p:cNvPr id="0" name=""/>
                      <p:cNvPicPr>
                        <a:picLocks noChangeArrowheads="1"/>
                      </p:cNvPicPr>
                      <p:nvPr/>
                    </p:nvPicPr>
                    <p:blipFill>
                      <a:blip r:embed="rId5"/>
                      <a:srcRect/>
                      <a:stretch>
                        <a:fillRect/>
                      </a:stretch>
                    </p:blipFill>
                    <p:spPr bwMode="gray">
                      <a:xfrm>
                        <a:off x="304800" y="1296988"/>
                        <a:ext cx="8569325" cy="45799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7174" name="Rectangle 31"/>
          <p:cNvSpPr>
            <a:spLocks noChangeArrowheads="1"/>
          </p:cNvSpPr>
          <p:nvPr/>
        </p:nvSpPr>
        <p:spPr bwMode="black">
          <a:xfrm>
            <a:off x="347663" y="1139825"/>
            <a:ext cx="8221662" cy="220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defTabSz="114300">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defTabSz="11430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defTabSz="1143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defTabSz="1143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defTabSz="1143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spcBef>
                <a:spcPct val="20000"/>
              </a:spcBef>
              <a:buClrTx/>
              <a:buFontTx/>
              <a:buNone/>
            </a:pPr>
            <a:r>
              <a:rPr lang="en-US" altLang="en-US" sz="1600" b="1">
                <a:solidFill>
                  <a:srgbClr val="225A7A"/>
                </a:solidFill>
              </a:rPr>
              <a:t>(Percent)</a:t>
            </a:r>
          </a:p>
        </p:txBody>
      </p:sp>
      <p:sp>
        <p:nvSpPr>
          <p:cNvPr id="8" name="Text Box 6"/>
          <p:cNvSpPr txBox="1">
            <a:spLocks noChangeArrowheads="1"/>
          </p:cNvSpPr>
          <p:nvPr/>
        </p:nvSpPr>
        <p:spPr bwMode="blackWhite">
          <a:xfrm>
            <a:off x="3998913" y="1249363"/>
            <a:ext cx="2474912" cy="1417637"/>
          </a:xfrm>
          <a:prstGeom prst="rect">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type="none" w="sm" len="sm"/>
            <a:tailEnd type="none" w="sm" len="sm"/>
          </a:ln>
          <a:effectLst/>
        </p:spPr>
        <p:txBody>
          <a:bodyPr tIns="91440" bIns="91440" anchor="ctr"/>
          <a:lstStyle/>
          <a:p>
            <a:pPr algn="ctr">
              <a:lnSpc>
                <a:spcPct val="85000"/>
              </a:lnSpc>
              <a:spcBef>
                <a:spcPct val="50000"/>
              </a:spcBef>
              <a:buClr>
                <a:schemeClr val="bg1"/>
              </a:buClr>
              <a:buFont typeface="Wingdings" pitchFamily="2" charset="2"/>
              <a:buNone/>
              <a:defRPr/>
            </a:pPr>
            <a:r>
              <a:rPr lang="en-US" b="1" u="sng" dirty="0">
                <a:solidFill>
                  <a:schemeClr val="bg1"/>
                </a:solidFill>
                <a:latin typeface="Arial" charset="0"/>
                <a:cs typeface="Arial" charset="0"/>
              </a:rPr>
              <a:t>Average 2004-2013</a:t>
            </a:r>
          </a:p>
          <a:p>
            <a:pPr algn="ctr">
              <a:lnSpc>
                <a:spcPct val="85000"/>
              </a:lnSpc>
              <a:spcBef>
                <a:spcPct val="50000"/>
              </a:spcBef>
              <a:buClr>
                <a:schemeClr val="bg1"/>
              </a:buClr>
              <a:buFont typeface="Wingdings" pitchFamily="2" charset="2"/>
              <a:buNone/>
              <a:defRPr/>
            </a:pPr>
            <a:r>
              <a:rPr lang="en-US" b="1" dirty="0">
                <a:solidFill>
                  <a:schemeClr val="bg1"/>
                </a:solidFill>
                <a:latin typeface="Arial" charset="0"/>
                <a:cs typeface="Arial" charset="0"/>
              </a:rPr>
              <a:t>US: 7.9%</a:t>
            </a:r>
          </a:p>
          <a:p>
            <a:pPr algn="ctr">
              <a:lnSpc>
                <a:spcPct val="85000"/>
              </a:lnSpc>
              <a:spcBef>
                <a:spcPct val="50000"/>
              </a:spcBef>
              <a:buClr>
                <a:schemeClr val="bg1"/>
              </a:buClr>
              <a:buFont typeface="Wingdings" pitchFamily="2" charset="2"/>
              <a:buNone/>
              <a:defRPr/>
            </a:pPr>
            <a:r>
              <a:rPr lang="en-US" b="1" dirty="0">
                <a:solidFill>
                  <a:schemeClr val="bg1"/>
                </a:solidFill>
                <a:latin typeface="Arial" charset="0"/>
                <a:cs typeface="Arial" charset="0"/>
              </a:rPr>
              <a:t>NY: 5.2%</a:t>
            </a:r>
          </a:p>
        </p:txBody>
      </p:sp>
      <p:sp>
        <p:nvSpPr>
          <p:cNvPr id="10" name="AutoShape 9"/>
          <p:cNvSpPr>
            <a:spLocks noChangeArrowheads="1"/>
          </p:cNvSpPr>
          <p:nvPr/>
        </p:nvSpPr>
        <p:spPr bwMode="blackWhite">
          <a:xfrm>
            <a:off x="2085310" y="3929063"/>
            <a:ext cx="1429416" cy="732810"/>
          </a:xfrm>
          <a:prstGeom prst="wedgeRectCallout">
            <a:avLst>
              <a:gd name="adj1" fmla="val 85966"/>
              <a:gd name="adj2" fmla="val -23473"/>
            </a:avLst>
          </a:prstGeom>
          <a:solidFill>
            <a:srgbClr val="225A7A"/>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rgbClr val="FFFFFF"/>
              </a:buClr>
              <a:buFont typeface="Wingdings" pitchFamily="2" charset="2"/>
              <a:buNone/>
            </a:pPr>
            <a:r>
              <a:rPr lang="en-US" b="1" dirty="0" smtClean="0">
                <a:solidFill>
                  <a:srgbClr val="FFFFFF"/>
                </a:solidFill>
              </a:rPr>
              <a:t>Great Recession</a:t>
            </a:r>
            <a:endParaRPr lang="en-US" b="1" dirty="0">
              <a:solidFill>
                <a:srgbClr val="FFFFFF"/>
              </a:solidFill>
            </a:endParaRPr>
          </a:p>
        </p:txBody>
      </p:sp>
      <p:sp>
        <p:nvSpPr>
          <p:cNvPr id="11" name="AutoShape 9"/>
          <p:cNvSpPr>
            <a:spLocks noChangeArrowheads="1"/>
          </p:cNvSpPr>
          <p:nvPr/>
        </p:nvSpPr>
        <p:spPr bwMode="blackWhite">
          <a:xfrm>
            <a:off x="5969627" y="4027001"/>
            <a:ext cx="1008395" cy="489923"/>
          </a:xfrm>
          <a:prstGeom prst="wedgeRectCallout">
            <a:avLst>
              <a:gd name="adj1" fmla="val 84966"/>
              <a:gd name="adj2" fmla="val -27372"/>
            </a:avLst>
          </a:prstGeom>
          <a:solidFill>
            <a:srgbClr val="225A7A"/>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rgbClr val="FFFFFF"/>
              </a:buClr>
              <a:buFont typeface="Wingdings" pitchFamily="2" charset="2"/>
              <a:buNone/>
            </a:pPr>
            <a:r>
              <a:rPr lang="en-US" b="1" dirty="0" smtClean="0">
                <a:solidFill>
                  <a:srgbClr val="FFFFFF"/>
                </a:solidFill>
              </a:rPr>
              <a:t>Sandy</a:t>
            </a:r>
            <a:endParaRPr lang="en-US" b="1" dirty="0">
              <a:solidFill>
                <a:srgbClr val="FFFFFF"/>
              </a:solidFill>
            </a:endParaRPr>
          </a:p>
        </p:txBody>
      </p:sp>
    </p:spTree>
    <p:extLst>
      <p:ext uri="{BB962C8B-B14F-4D97-AF65-F5344CB8AC3E}">
        <p14:creationId xmlns:p14="http://schemas.microsoft.com/office/powerpoint/2010/main" val="137440631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700"/>
                                  </p:stCondLst>
                                  <p:childTnLst>
                                    <p:set>
                                      <p:cBhvr>
                                        <p:cTn id="6" dur="1" fill="hold">
                                          <p:stCondLst>
                                            <p:cond delay="0"/>
                                          </p:stCondLst>
                                        </p:cTn>
                                        <p:tgtEl>
                                          <p:spTgt spid="2026500"/>
                                        </p:tgtEl>
                                        <p:attrNameLst>
                                          <p:attrName>style.visibility</p:attrName>
                                        </p:attrNameLst>
                                      </p:cBhvr>
                                      <p:to>
                                        <p:strVal val="visible"/>
                                      </p:to>
                                    </p:set>
                                    <p:animEffect transition="in" filter="wipe(left)">
                                      <p:cBhvr>
                                        <p:cTn id="7" dur="1000"/>
                                        <p:tgtEl>
                                          <p:spTgt spid="2026500"/>
                                        </p:tgtEl>
                                      </p:cBhvr>
                                    </p:animEffect>
                                  </p:childTnLst>
                                </p:cTn>
                              </p:par>
                            </p:childTnLst>
                          </p:cTn>
                        </p:par>
                        <p:par>
                          <p:cTn id="8" fill="hold" nodeType="afterGroup">
                            <p:stCondLst>
                              <p:cond delay="1700"/>
                            </p:stCondLst>
                            <p:childTnLst>
                              <p:par>
                                <p:cTn id="9" presetID="22" presetClass="entr" presetSubtype="8" fill="hold" grpId="0" nodeType="afterEffect">
                                  <p:stCondLst>
                                    <p:cond delay="700"/>
                                  </p:stCondLst>
                                  <p:childTnLst>
                                    <p:set>
                                      <p:cBhvr>
                                        <p:cTn id="10" dur="1" fill="hold">
                                          <p:stCondLst>
                                            <p:cond delay="0"/>
                                          </p:stCondLst>
                                        </p:cTn>
                                        <p:tgtEl>
                                          <p:spTgt spid="2026500"/>
                                        </p:tgtEl>
                                        <p:attrNameLst>
                                          <p:attrName>style.visibility</p:attrName>
                                        </p:attrNameLst>
                                      </p:cBhvr>
                                      <p:to>
                                        <p:strVal val="visible"/>
                                      </p:to>
                                    </p:set>
                                    <p:animEffect transition="in" filter="wipe(left)">
                                      <p:cBhvr>
                                        <p:cTn id="11" dur="1000"/>
                                        <p:tgtEl>
                                          <p:spTgt spid="2026500"/>
                                        </p:tgtEl>
                                      </p:cBhvr>
                                    </p:animEffect>
                                  </p:childTnLst>
                                </p:cTn>
                              </p:par>
                            </p:childTnLst>
                          </p:cTn>
                        </p:par>
                        <p:par>
                          <p:cTn id="12" fill="hold" nodeType="afterGroup">
                            <p:stCondLst>
                              <p:cond delay="3400"/>
                            </p:stCondLst>
                            <p:childTnLst>
                              <p:par>
                                <p:cTn id="13" presetID="10" presetClass="entr" presetSubtype="0" fill="hold" grpId="0" nodeType="afterEffect">
                                  <p:stCondLst>
                                    <p:cond delay="70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par>
                          <p:cTn id="16" fill="hold">
                            <p:stCondLst>
                              <p:cond delay="4600"/>
                            </p:stCondLst>
                            <p:childTnLst>
                              <p:par>
                                <p:cTn id="17" presetID="22" presetClass="entr" presetSubtype="4" fill="hold" grpId="0" nodeType="afterEffect">
                                  <p:stCondLst>
                                    <p:cond delay="500"/>
                                  </p:stCondLst>
                                  <p:childTnLst>
                                    <p:set>
                                      <p:cBhvr>
                                        <p:cTn id="18" dur="1" fill="hold">
                                          <p:stCondLst>
                                            <p:cond delay="0"/>
                                          </p:stCondLst>
                                        </p:cTn>
                                        <p:tgtEl>
                                          <p:spTgt spid="10"/>
                                        </p:tgtEl>
                                        <p:attrNameLst>
                                          <p:attrName>style.visibility</p:attrName>
                                        </p:attrNameLst>
                                      </p:cBhvr>
                                      <p:to>
                                        <p:strVal val="visible"/>
                                      </p:to>
                                    </p:set>
                                    <p:animEffect transition="in" filter="wipe(down)">
                                      <p:cBhvr>
                                        <p:cTn id="19" dur="500"/>
                                        <p:tgtEl>
                                          <p:spTgt spid="10"/>
                                        </p:tgtEl>
                                      </p:cBhvr>
                                    </p:animEffect>
                                  </p:childTnLst>
                                </p:cTn>
                              </p:par>
                            </p:childTnLst>
                          </p:cTn>
                        </p:par>
                        <p:par>
                          <p:cTn id="20" fill="hold">
                            <p:stCondLst>
                              <p:cond delay="5600"/>
                            </p:stCondLst>
                            <p:childTnLst>
                              <p:par>
                                <p:cTn id="21" presetID="22" presetClass="entr" presetSubtype="4" fill="hold" grpId="0" nodeType="afterEffect">
                                  <p:stCondLst>
                                    <p:cond delay="500"/>
                                  </p:stCondLst>
                                  <p:childTnLst>
                                    <p:set>
                                      <p:cBhvr>
                                        <p:cTn id="22" dur="1" fill="hold">
                                          <p:stCondLst>
                                            <p:cond delay="0"/>
                                          </p:stCondLst>
                                        </p:cTn>
                                        <p:tgtEl>
                                          <p:spTgt spid="11"/>
                                        </p:tgtEl>
                                        <p:attrNameLst>
                                          <p:attrName>style.visibility</p:attrName>
                                        </p:attrNameLst>
                                      </p:cBhvr>
                                      <p:to>
                                        <p:strVal val="visible"/>
                                      </p:to>
                                    </p:set>
                                    <p:animEffect transition="in" filter="wipe(down)">
                                      <p:cBhvr>
                                        <p:cTn id="2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2026500" grpId="0" bld="series" animBg="0"/>
      <p:bldP spid="8" grpId="0" animBg="1"/>
      <p:bldP spid="10" grpId="0" animBg="1"/>
      <p:bldP spid="11" grpId="0" animBg="1"/>
    </p:bldLst>
  </p:timing>
</p:sld>
</file>

<file path=ppt/slides/slide18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03" name="Rectangle 105"/>
          <p:cNvSpPr>
            <a:spLocks noGrp="1" noChangeArrowheads="1"/>
          </p:cNvSpPr>
          <p:nvPr>
            <p:ph type="dt" sz="quarter" idx="10"/>
          </p:nvPr>
        </p:nvSpPr>
        <p:spPr/>
        <p:txBody>
          <a:bodyPr/>
          <a:lstStyle/>
          <a:p>
            <a:pPr>
              <a:defRPr/>
            </a:pPr>
            <a:r>
              <a:rPr lang="en-US" smtClean="0">
                <a:solidFill>
                  <a:srgbClr val="FFFFFF"/>
                </a:solidFill>
              </a:rPr>
              <a:t>12/01/09 - 9pm</a:t>
            </a:r>
          </a:p>
        </p:txBody>
      </p:sp>
      <p:sp>
        <p:nvSpPr>
          <p:cNvPr id="102405" name="Rectangle 110"/>
          <p:cNvSpPr>
            <a:spLocks noGrp="1" noChangeArrowheads="1"/>
          </p:cNvSpPr>
          <p:nvPr>
            <p:ph type="sldNum" sz="quarter" idx="12"/>
          </p:nvPr>
        </p:nvSpPr>
        <p:spPr/>
        <p:txBody>
          <a:bodyPr/>
          <a:lstStyle/>
          <a:p>
            <a:pPr>
              <a:defRPr/>
            </a:pPr>
            <a:fld id="{E220AE91-0BB9-4CEB-8C50-0B03C716B4B3}" type="slidenum">
              <a:rPr lang="en-US" smtClean="0">
                <a:solidFill>
                  <a:srgbClr val="000000"/>
                </a:solidFill>
              </a:rPr>
              <a:pPr>
                <a:defRPr/>
              </a:pPr>
              <a:t>180</a:t>
            </a:fld>
            <a:endParaRPr lang="en-US" smtClean="0">
              <a:solidFill>
                <a:srgbClr val="000000"/>
              </a:solidFill>
            </a:endParaRPr>
          </a:p>
        </p:txBody>
      </p:sp>
      <p:sp>
        <p:nvSpPr>
          <p:cNvPr id="31750" name="Rectangle 2"/>
          <p:cNvSpPr>
            <a:spLocks noGrp="1" noChangeArrowheads="1"/>
          </p:cNvSpPr>
          <p:nvPr>
            <p:ph type="title"/>
          </p:nvPr>
        </p:nvSpPr>
        <p:spPr>
          <a:xfrm>
            <a:off x="228600" y="90488"/>
            <a:ext cx="7400925" cy="860425"/>
          </a:xfrm>
        </p:spPr>
        <p:txBody>
          <a:bodyPr/>
          <a:lstStyle/>
          <a:p>
            <a:r>
              <a:rPr lang="en-US" dirty="0" smtClean="0"/>
              <a:t>Top 16 Most Costly Disasters</a:t>
            </a:r>
            <a:br>
              <a:rPr lang="en-US" dirty="0" smtClean="0"/>
            </a:br>
            <a:r>
              <a:rPr lang="en-US" dirty="0" smtClean="0"/>
              <a:t>in U.S. History</a:t>
            </a:r>
          </a:p>
        </p:txBody>
      </p:sp>
      <p:sp>
        <p:nvSpPr>
          <p:cNvPr id="31751" name="Rectangle 3"/>
          <p:cNvSpPr>
            <a:spLocks noChangeArrowheads="1"/>
          </p:cNvSpPr>
          <p:nvPr/>
        </p:nvSpPr>
        <p:spPr bwMode="black">
          <a:xfrm>
            <a:off x="347663" y="1365250"/>
            <a:ext cx="8534400" cy="220663"/>
          </a:xfrm>
          <a:prstGeom prst="rect">
            <a:avLst/>
          </a:prstGeom>
          <a:noFill/>
          <a:ln w="9525" algn="ctr">
            <a:noFill/>
            <a:miter lim="800000"/>
            <a:headEnd/>
            <a:tailEnd/>
          </a:ln>
        </p:spPr>
        <p:txBody>
          <a:bodyPr lIns="0" tIns="0" rIns="0" bIns="0">
            <a:spAutoFit/>
          </a:bodyPr>
          <a:lstStyle/>
          <a:p>
            <a:pPr defTabSz="114300" eaLnBrk="0" fontAlgn="base" hangingPunct="0">
              <a:lnSpc>
                <a:spcPct val="90000"/>
              </a:lnSpc>
              <a:spcBef>
                <a:spcPct val="20000"/>
              </a:spcBef>
              <a:spcAft>
                <a:spcPct val="0"/>
              </a:spcAft>
            </a:pPr>
            <a:r>
              <a:rPr lang="en-US" sz="1600" b="1" dirty="0">
                <a:solidFill>
                  <a:srgbClr val="225A7A"/>
                </a:solidFill>
                <a:latin typeface="Arial" charset="0"/>
                <a:cs typeface="Arial" charset="0"/>
              </a:rPr>
              <a:t>(Insured Losses, </a:t>
            </a:r>
            <a:r>
              <a:rPr lang="en-US" sz="1600" b="1" dirty="0" smtClean="0">
                <a:solidFill>
                  <a:srgbClr val="225A7A"/>
                </a:solidFill>
                <a:latin typeface="Arial" charset="0"/>
                <a:cs typeface="Arial" charset="0"/>
              </a:rPr>
              <a:t>2013 </a:t>
            </a:r>
            <a:r>
              <a:rPr lang="en-US" sz="1600" b="1" dirty="0">
                <a:solidFill>
                  <a:srgbClr val="225A7A"/>
                </a:solidFill>
                <a:latin typeface="Arial" charset="0"/>
                <a:cs typeface="Arial" charset="0"/>
              </a:rPr>
              <a:t>Dollars, $ Billions</a:t>
            </a:r>
            <a:r>
              <a:rPr lang="en-US" sz="1600" b="1" dirty="0" smtClean="0">
                <a:solidFill>
                  <a:srgbClr val="225A7A"/>
                </a:solidFill>
                <a:latin typeface="Arial" charset="0"/>
                <a:cs typeface="Arial" charset="0"/>
              </a:rPr>
              <a:t>)</a:t>
            </a:r>
            <a:endParaRPr lang="en-US" sz="1600" b="1" dirty="0">
              <a:solidFill>
                <a:srgbClr val="225A7A"/>
              </a:solidFill>
              <a:latin typeface="Arial" charset="0"/>
              <a:cs typeface="Arial" charset="0"/>
            </a:endParaRPr>
          </a:p>
        </p:txBody>
      </p:sp>
      <p:graphicFrame>
        <p:nvGraphicFramePr>
          <p:cNvPr id="31746" name="Object 5"/>
          <p:cNvGraphicFramePr>
            <a:graphicFrameLocks noChangeAspect="1"/>
          </p:cNvGraphicFramePr>
          <p:nvPr>
            <p:extLst/>
          </p:nvPr>
        </p:nvGraphicFramePr>
        <p:xfrm>
          <a:off x="40341" y="2176463"/>
          <a:ext cx="8964613" cy="3348037"/>
        </p:xfrm>
        <a:graphic>
          <a:graphicData uri="http://schemas.openxmlformats.org/presentationml/2006/ole">
            <mc:AlternateContent xmlns:mc="http://schemas.openxmlformats.org/markup-compatibility/2006">
              <mc:Choice xmlns:v="urn:schemas-microsoft-com:vml" Requires="v">
                <p:oleObj spid="_x0000_s28112975" name="Chart" r:id="rId4" imgW="8420114" imgH="3371773" progId="MSGraph.Chart.8">
                  <p:embed followColorScheme="full"/>
                </p:oleObj>
              </mc:Choice>
              <mc:Fallback>
                <p:oleObj name="Chart" r:id="rId4" imgW="8420114" imgH="3371773" progId="MSGraph.Chart.8">
                  <p:embed followColorScheme="full"/>
                  <p:pic>
                    <p:nvPicPr>
                      <p:cNvPr id="0" name=""/>
                      <p:cNvPicPr>
                        <a:picLocks noChangeAspect="1" noChangeArrowheads="1"/>
                      </p:cNvPicPr>
                      <p:nvPr/>
                    </p:nvPicPr>
                    <p:blipFill>
                      <a:blip r:embed="rId5"/>
                      <a:srcRect/>
                      <a:stretch>
                        <a:fillRect/>
                      </a:stretch>
                    </p:blipFill>
                    <p:spPr bwMode="gray">
                      <a:xfrm>
                        <a:off x="40341" y="2176463"/>
                        <a:ext cx="8964613" cy="33480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67463" name="AutoShape 7"/>
          <p:cNvSpPr>
            <a:spLocks noChangeArrowheads="1"/>
          </p:cNvSpPr>
          <p:nvPr/>
        </p:nvSpPr>
        <p:spPr bwMode="blackWhite">
          <a:xfrm>
            <a:off x="3893574" y="1680913"/>
            <a:ext cx="3501005" cy="1487488"/>
          </a:xfrm>
          <a:prstGeom prst="wedgeRectCallout">
            <a:avLst>
              <a:gd name="adj1" fmla="val 25165"/>
              <a:gd name="adj2" fmla="val 81041"/>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2400" b="1" dirty="0" err="1" smtClean="0">
                <a:solidFill>
                  <a:srgbClr val="FFFFFF"/>
                </a:solidFill>
              </a:rPr>
              <a:t>Superstorm</a:t>
            </a:r>
            <a:r>
              <a:rPr lang="en-US" sz="2400" b="1" dirty="0" smtClean="0">
                <a:solidFill>
                  <a:srgbClr val="FFFFFF"/>
                </a:solidFill>
              </a:rPr>
              <a:t> Sandy in 2012 was the last mega-CAT to hit the US</a:t>
            </a:r>
            <a:endParaRPr lang="en-US" sz="2400" b="1" dirty="0">
              <a:solidFill>
                <a:srgbClr val="FFFFFF"/>
              </a:solidFill>
              <a:latin typeface="Arial" charset="0"/>
              <a:cs typeface="Arial" charset="0"/>
            </a:endParaRPr>
          </a:p>
        </p:txBody>
      </p:sp>
      <p:sp>
        <p:nvSpPr>
          <p:cNvPr id="11" name="AutoShape 17"/>
          <p:cNvSpPr>
            <a:spLocks noChangeArrowheads="1"/>
          </p:cNvSpPr>
          <p:nvPr/>
        </p:nvSpPr>
        <p:spPr bwMode="blackWhite">
          <a:xfrm>
            <a:off x="870155" y="3278954"/>
            <a:ext cx="1589504" cy="711200"/>
          </a:xfrm>
          <a:prstGeom prst="wedgeRectCallout">
            <a:avLst>
              <a:gd name="adj1" fmla="val 79786"/>
              <a:gd name="adj2" fmla="val 7253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rPr>
              <a:t>Includes Tuscaloosa, AL, tornado</a:t>
            </a:r>
            <a:endParaRPr lang="en-US" sz="1400" b="1" dirty="0">
              <a:solidFill>
                <a:schemeClr val="bg1"/>
              </a:solidFill>
            </a:endParaRPr>
          </a:p>
        </p:txBody>
      </p:sp>
      <p:sp>
        <p:nvSpPr>
          <p:cNvPr id="12" name="AutoShape 17"/>
          <p:cNvSpPr>
            <a:spLocks noChangeArrowheads="1"/>
          </p:cNvSpPr>
          <p:nvPr/>
        </p:nvSpPr>
        <p:spPr bwMode="blackWhite">
          <a:xfrm>
            <a:off x="3145939" y="3254374"/>
            <a:ext cx="1265424" cy="711200"/>
          </a:xfrm>
          <a:prstGeom prst="wedgeRectCallout">
            <a:avLst>
              <a:gd name="adj1" fmla="val -23514"/>
              <a:gd name="adj2" fmla="val 7875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eaLnBrk="0" hangingPunct="0">
              <a:lnSpc>
                <a:spcPct val="90000"/>
              </a:lnSpc>
              <a:spcBef>
                <a:spcPct val="50000"/>
              </a:spcBef>
              <a:buClr>
                <a:schemeClr val="bg1"/>
              </a:buClr>
              <a:defRPr/>
            </a:pPr>
            <a:r>
              <a:rPr lang="en-US" sz="1400" b="1" dirty="0" smtClean="0">
                <a:solidFill>
                  <a:schemeClr val="bg1"/>
                </a:solidFill>
              </a:rPr>
              <a:t>Includes Joplin, MO, tornado</a:t>
            </a:r>
            <a:endParaRPr lang="en-US" sz="1400" b="1" dirty="0">
              <a:solidFill>
                <a:schemeClr val="bg1"/>
              </a:solidFill>
            </a:endParaRPr>
          </a:p>
        </p:txBody>
      </p:sp>
      <p:sp>
        <p:nvSpPr>
          <p:cNvPr id="14" name="Rectangle 5"/>
          <p:cNvSpPr>
            <a:spLocks noChangeArrowheads="1"/>
          </p:cNvSpPr>
          <p:nvPr/>
        </p:nvSpPr>
        <p:spPr bwMode="blackWhite">
          <a:xfrm>
            <a:off x="4454005" y="5327341"/>
            <a:ext cx="4409769" cy="91122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fontAlgn="base">
              <a:lnSpc>
                <a:spcPct val="95000"/>
              </a:lnSpc>
              <a:spcBef>
                <a:spcPct val="25000"/>
              </a:spcBef>
              <a:spcAft>
                <a:spcPct val="0"/>
              </a:spcAft>
            </a:pPr>
            <a:r>
              <a:rPr lang="en-US" sz="2000" b="1" dirty="0" smtClean="0">
                <a:solidFill>
                  <a:srgbClr val="FFFFFF"/>
                </a:solidFill>
              </a:rPr>
              <a:t>12 of the 16 Most Expensive Events in US History Have Occurred Over the Past Decade</a:t>
            </a:r>
            <a:endParaRPr lang="en-US" sz="2000" b="1" dirty="0">
              <a:solidFill>
                <a:srgbClr val="FFFFFF"/>
              </a:solidFill>
              <a:latin typeface="Arial" charset="0"/>
              <a:cs typeface="Arial" charset="0"/>
            </a:endParaRPr>
          </a:p>
        </p:txBody>
      </p:sp>
      <p:sp>
        <p:nvSpPr>
          <p:cNvPr id="13" name="Rectangle 4"/>
          <p:cNvSpPr>
            <a:spLocks noChangeArrowheads="1"/>
          </p:cNvSpPr>
          <p:nvPr/>
        </p:nvSpPr>
        <p:spPr bwMode="auto">
          <a:xfrm>
            <a:off x="-104932" y="6434380"/>
            <a:ext cx="9144001" cy="468590"/>
          </a:xfrm>
          <a:prstGeom prst="rect">
            <a:avLst/>
          </a:prstGeom>
          <a:noFill/>
          <a:ln w="9525">
            <a:noFill/>
            <a:miter lim="800000"/>
            <a:headEnd/>
            <a:tailEnd/>
          </a:ln>
        </p:spPr>
        <p:txBody>
          <a:bodyPr wrap="square" lIns="365760" tIns="0" rIns="0" bIns="137160" anchor="b">
            <a:spAutoFit/>
          </a:bodyPr>
          <a:lstStyle/>
          <a:p>
            <a:pPr algn="l" eaLnBrk="0" fontAlgn="base" hangingPunct="0">
              <a:lnSpc>
                <a:spcPct val="85000"/>
              </a:lnSpc>
              <a:spcBef>
                <a:spcPct val="25000"/>
              </a:spcBef>
              <a:spcAft>
                <a:spcPct val="0"/>
              </a:spcAft>
              <a:buClr>
                <a:srgbClr val="FF6801"/>
              </a:buClr>
              <a:buFont typeface="Wingdings" pitchFamily="2" charset="2"/>
              <a:buNone/>
            </a:pPr>
            <a:endParaRPr lang="en-US" sz="1100" dirty="0" smtClean="0">
              <a:solidFill>
                <a:srgbClr val="000000"/>
              </a:solidFill>
              <a:latin typeface="Arial" charset="0"/>
              <a:cs typeface="Arial" charset="0"/>
            </a:endParaRPr>
          </a:p>
          <a:p>
            <a:pPr algn="l" eaLnBrk="0" fontAlgn="base" hangingPunct="0">
              <a:lnSpc>
                <a:spcPct val="85000"/>
              </a:lnSpc>
              <a:spcBef>
                <a:spcPct val="25000"/>
              </a:spcBef>
              <a:spcAft>
                <a:spcPct val="0"/>
              </a:spcAft>
              <a:buClr>
                <a:srgbClr val="FF6801"/>
              </a:buClr>
              <a:buFont typeface="Wingdings" pitchFamily="2" charset="2"/>
              <a:buNone/>
            </a:pPr>
            <a:r>
              <a:rPr lang="en-US" sz="1100" dirty="0" smtClean="0">
                <a:solidFill>
                  <a:srgbClr val="000000"/>
                </a:solidFill>
                <a:latin typeface="Arial" charset="0"/>
                <a:cs typeface="Arial" charset="0"/>
              </a:rPr>
              <a:t>Sources</a:t>
            </a:r>
            <a:r>
              <a:rPr lang="en-US" sz="1100" dirty="0">
                <a:solidFill>
                  <a:srgbClr val="000000"/>
                </a:solidFill>
                <a:latin typeface="Arial" charset="0"/>
                <a:cs typeface="Arial" charset="0"/>
              </a:rPr>
              <a:t>: PCS; Insurance Information Institute inflation </a:t>
            </a:r>
            <a:r>
              <a:rPr lang="en-US" sz="1100" dirty="0" smtClean="0">
                <a:solidFill>
                  <a:srgbClr val="000000"/>
                </a:solidFill>
                <a:latin typeface="Arial" charset="0"/>
                <a:cs typeface="Arial" charset="0"/>
              </a:rPr>
              <a:t>adjustments to 2013 dollars using the CPI.</a:t>
            </a:r>
            <a:endParaRPr lang="en-US" sz="1100" dirty="0">
              <a:solidFill>
                <a:srgbClr val="000000"/>
              </a:solidFill>
              <a:latin typeface="Arial" charset="0"/>
              <a:cs typeface="Arial" charset="0"/>
            </a:endParaRPr>
          </a:p>
        </p:txBody>
      </p:sp>
    </p:spTree>
    <p:extLst>
      <p:ext uri="{BB962C8B-B14F-4D97-AF65-F5344CB8AC3E}">
        <p14:creationId xmlns:p14="http://schemas.microsoft.com/office/powerpoint/2010/main" val="175166729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700"/>
                                  </p:stCondLst>
                                  <p:childTnLst>
                                    <p:set>
                                      <p:cBhvr>
                                        <p:cTn id="6" dur="1" fill="hold">
                                          <p:stCondLst>
                                            <p:cond delay="0"/>
                                          </p:stCondLst>
                                        </p:cTn>
                                        <p:tgtEl>
                                          <p:spTgt spid="2067463"/>
                                        </p:tgtEl>
                                        <p:attrNameLst>
                                          <p:attrName>style.visibility</p:attrName>
                                        </p:attrNameLst>
                                      </p:cBhvr>
                                      <p:to>
                                        <p:strVal val="visible"/>
                                      </p:to>
                                    </p:set>
                                    <p:animEffect transition="in" filter="wipe(down)">
                                      <p:cBhvr>
                                        <p:cTn id="7" dur="500"/>
                                        <p:tgtEl>
                                          <p:spTgt spid="2067463"/>
                                        </p:tgtEl>
                                      </p:cBhvr>
                                    </p:animEffect>
                                  </p:childTnLst>
                                </p:cTn>
                              </p:par>
                            </p:childTnLst>
                          </p:cTn>
                        </p:par>
                        <p:par>
                          <p:cTn id="8" fill="hold">
                            <p:stCondLst>
                              <p:cond delay="1200"/>
                            </p:stCondLst>
                            <p:childTnLst>
                              <p:par>
                                <p:cTn id="9" presetID="2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up)">
                                      <p:cBhvr>
                                        <p:cTn id="11" dur="500"/>
                                        <p:tgtEl>
                                          <p:spTgt spid="11"/>
                                        </p:tgtEl>
                                      </p:cBhvr>
                                    </p:animEffect>
                                  </p:childTnLst>
                                </p:cTn>
                              </p:par>
                            </p:childTnLst>
                          </p:cTn>
                        </p:par>
                        <p:par>
                          <p:cTn id="12" fill="hold">
                            <p:stCondLst>
                              <p:cond delay="1700"/>
                            </p:stCondLst>
                            <p:childTnLst>
                              <p:par>
                                <p:cTn id="13" presetID="22" presetClass="entr" presetSubtype="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500"/>
                                        <p:tgtEl>
                                          <p:spTgt spid="12"/>
                                        </p:tgtEl>
                                      </p:cBhvr>
                                    </p:animEffect>
                                  </p:childTnLst>
                                </p:cTn>
                              </p:par>
                            </p:childTnLst>
                          </p:cTn>
                        </p:par>
                        <p:par>
                          <p:cTn id="16" fill="hold">
                            <p:stCondLst>
                              <p:cond delay="2200"/>
                            </p:stCondLst>
                            <p:childTnLst>
                              <p:par>
                                <p:cTn id="17" presetID="23" presetClass="entr" presetSubtype="16" fill="hold" grpId="0" nodeType="afterEffect">
                                  <p:stCondLst>
                                    <p:cond delay="70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7463" grpId="0" animBg="1"/>
      <p:bldP spid="11" grpId="0" animBg="1"/>
      <p:bldP spid="12" grpId="0" animBg="1"/>
      <p:bldP spid="14" grpId="0" animBg="1"/>
    </p:bldLst>
  </p:timing>
</p:sld>
</file>

<file path=ppt/slides/slide181.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96258"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96259"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FB4FC32C-87B1-44C7-8DC7-77CCE9CCF57C}" type="slidenum">
              <a:rPr lang="en-US" sz="900">
                <a:solidFill>
                  <a:schemeClr val="bg1"/>
                </a:solidFill>
              </a:rPr>
              <a:pPr algn="r" eaLnBrk="0" hangingPunct="0">
                <a:lnSpc>
                  <a:spcPct val="85000"/>
                </a:lnSpc>
                <a:spcBef>
                  <a:spcPct val="20000"/>
                </a:spcBef>
              </a:pPr>
              <a:t>181</a:t>
            </a:fld>
            <a:endParaRPr lang="en-US" sz="900">
              <a:solidFill>
                <a:schemeClr val="bg1"/>
              </a:solidFill>
            </a:endParaRPr>
          </a:p>
        </p:txBody>
      </p:sp>
      <p:pic>
        <p:nvPicPr>
          <p:cNvPr id="96260"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1924102" name="Rectangle 6"/>
          <p:cNvSpPr>
            <a:spLocks noChangeArrowheads="1"/>
          </p:cNvSpPr>
          <p:nvPr/>
        </p:nvSpPr>
        <p:spPr bwMode="blackWhite">
          <a:xfrm>
            <a:off x="609600" y="1971674"/>
            <a:ext cx="8239125" cy="223161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300">
              <a:lnSpc>
                <a:spcPct val="95000"/>
              </a:lnSpc>
              <a:spcBef>
                <a:spcPct val="25000"/>
              </a:spcBef>
            </a:pPr>
            <a:r>
              <a:rPr lang="en-US" sz="4800" b="1" dirty="0" smtClean="0">
                <a:solidFill>
                  <a:srgbClr val="FFFFFF"/>
                </a:solidFill>
              </a:rPr>
              <a:t>Federal Disaster Declarations Patterns: 1953-2014</a:t>
            </a:r>
          </a:p>
        </p:txBody>
      </p:sp>
      <p:sp>
        <p:nvSpPr>
          <p:cNvPr id="8" name="Date Placeholder 7"/>
          <p:cNvSpPr>
            <a:spLocks noGrp="1"/>
          </p:cNvSpPr>
          <p:nvPr>
            <p:ph type="dt" sz="half" idx="10"/>
          </p:nvPr>
        </p:nvSpPr>
        <p:spPr/>
        <p:txBody>
          <a:bodyPr/>
          <a:lstStyle/>
          <a:p>
            <a:pPr>
              <a:defRPr/>
            </a:pPr>
            <a:r>
              <a:rPr lang="en-US" smtClean="0"/>
              <a:t>12/01/09 - 9pm</a:t>
            </a:r>
            <a:endParaRPr lang="en-US"/>
          </a:p>
        </p:txBody>
      </p:sp>
      <p:sp>
        <p:nvSpPr>
          <p:cNvPr id="9" name="Slide Number Placeholder 8"/>
          <p:cNvSpPr>
            <a:spLocks noGrp="1"/>
          </p:cNvSpPr>
          <p:nvPr>
            <p:ph type="sldNum" sz="quarter" idx="12"/>
          </p:nvPr>
        </p:nvSpPr>
        <p:spPr/>
        <p:txBody>
          <a:bodyPr/>
          <a:lstStyle/>
          <a:p>
            <a:pPr>
              <a:defRPr/>
            </a:pPr>
            <a:fld id="{79649112-2361-4913-9798-B6AEBB59A8D4}" type="slidenum">
              <a:rPr lang="en-US" smtClean="0"/>
              <a:pPr>
                <a:defRPr/>
              </a:pPr>
              <a:t>181</a:t>
            </a:fld>
            <a:endParaRPr lang="en-US"/>
          </a:p>
        </p:txBody>
      </p:sp>
      <p:sp>
        <p:nvSpPr>
          <p:cNvPr id="10" name="Rectangle 8"/>
          <p:cNvSpPr>
            <a:spLocks noChangeArrowheads="1"/>
          </p:cNvSpPr>
          <p:nvPr/>
        </p:nvSpPr>
        <p:spPr bwMode="auto">
          <a:xfrm>
            <a:off x="576158" y="4499145"/>
            <a:ext cx="8008373" cy="1089529"/>
          </a:xfrm>
          <a:prstGeom prst="rect">
            <a:avLst/>
          </a:prstGeom>
          <a:noFill/>
          <a:ln w="9525" algn="ctr">
            <a:noFill/>
            <a:miter lim="800000"/>
            <a:headEnd/>
            <a:tailEnd/>
          </a:ln>
        </p:spPr>
        <p:txBody>
          <a:bodyPr wrap="square" lIns="45720" rIns="45720">
            <a:spAutoFit/>
          </a:bodyPr>
          <a:lstStyle/>
          <a:p>
            <a:pPr marL="292100" indent="-292100" algn="ctr" eaLnBrk="0" fontAlgn="base" hangingPunct="0">
              <a:lnSpc>
                <a:spcPct val="90000"/>
              </a:lnSpc>
              <a:spcBef>
                <a:spcPct val="25000"/>
              </a:spcBef>
              <a:spcAft>
                <a:spcPct val="0"/>
              </a:spcAft>
              <a:buClr>
                <a:srgbClr val="FF6801"/>
              </a:buClr>
              <a:buFont typeface="Wingdings" pitchFamily="2" charset="2"/>
              <a:buNone/>
            </a:pPr>
            <a:r>
              <a:rPr lang="en-US" sz="3600" b="1" dirty="0" smtClean="0">
                <a:solidFill>
                  <a:srgbClr val="225A7A"/>
                </a:solidFill>
              </a:rPr>
              <a:t>Disaster Declarations Set New Records in Recent Years</a:t>
            </a:r>
            <a:endParaRPr lang="en-US" sz="3600" b="1" dirty="0">
              <a:solidFill>
                <a:srgbClr val="225A7A"/>
              </a:solidFill>
              <a:latin typeface="Arial" charset="0"/>
              <a:cs typeface="Arial" charset="0"/>
            </a:endParaRPr>
          </a:p>
        </p:txBody>
      </p:sp>
    </p:spTree>
    <p:extLst>
      <p:ext uri="{BB962C8B-B14F-4D97-AF65-F5344CB8AC3E}">
        <p14:creationId xmlns:p14="http://schemas.microsoft.com/office/powerpoint/2010/main" val="3471832078"/>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1924102"/>
                                        </p:tgtEl>
                                        <p:attrNameLst>
                                          <p:attrName>style.visibility</p:attrName>
                                        </p:attrNameLst>
                                      </p:cBhvr>
                                      <p:to>
                                        <p:strVal val="visible"/>
                                      </p:to>
                                    </p:set>
                                    <p:animEffect transition="in" filter="barn(outVertical)">
                                      <p:cBhvr>
                                        <p:cTn id="7" dur="1000"/>
                                        <p:tgtEl>
                                          <p:spTgt spid="1924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4102" grpId="0" animBg="1"/>
    </p:bldLst>
  </p:timing>
</p:sld>
</file>

<file path=ppt/slides/slide18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4819" name="Rectangle 2"/>
          <p:cNvSpPr>
            <a:spLocks noGrp="1" noChangeArrowheads="1"/>
          </p:cNvSpPr>
          <p:nvPr>
            <p:ph type="title"/>
          </p:nvPr>
        </p:nvSpPr>
        <p:spPr>
          <a:xfrm>
            <a:off x="228600" y="90488"/>
            <a:ext cx="7400925" cy="860425"/>
          </a:xfrm>
        </p:spPr>
        <p:txBody>
          <a:bodyPr/>
          <a:lstStyle/>
          <a:p>
            <a:r>
              <a:rPr lang="en-US" dirty="0" smtClean="0"/>
              <a:t>Number of Federal Major Disaster Declarations, 1953-2014*</a:t>
            </a:r>
          </a:p>
        </p:txBody>
      </p:sp>
      <p:graphicFrame>
        <p:nvGraphicFramePr>
          <p:cNvPr id="34818" name="Object 3"/>
          <p:cNvGraphicFramePr>
            <a:graphicFrameLocks noGrp="1"/>
          </p:cNvGraphicFramePr>
          <p:nvPr>
            <p:ph idx="4294967295"/>
            <p:extLst/>
          </p:nvPr>
        </p:nvGraphicFramePr>
        <p:xfrm>
          <a:off x="207963" y="1300163"/>
          <a:ext cx="8559800" cy="4068762"/>
        </p:xfrm>
        <a:graphic>
          <a:graphicData uri="http://schemas.openxmlformats.org/presentationml/2006/ole">
            <mc:AlternateContent xmlns:mc="http://schemas.openxmlformats.org/markup-compatibility/2006">
              <mc:Choice xmlns:v="urn:schemas-microsoft-com:vml" Requires="v">
                <p:oleObj spid="_x0000_s28113999" name="Chart" r:id="rId4" imgW="8600912" imgH="4086302" progId="MSGraph.Chart.8">
                  <p:embed followColorScheme="full"/>
                </p:oleObj>
              </mc:Choice>
              <mc:Fallback>
                <p:oleObj name="Chart" r:id="rId4" imgW="8600912" imgH="4086302" progId="MSGraph.Chart.8">
                  <p:embed followColorScheme="full"/>
                  <p:pic>
                    <p:nvPicPr>
                      <p:cNvPr id="0" name=""/>
                      <p:cNvPicPr preferRelativeResize="0">
                        <a:picLocks noChangeArrowheads="1"/>
                      </p:cNvPicPr>
                      <p:nvPr/>
                    </p:nvPicPr>
                    <p:blipFill>
                      <a:blip r:embed="rId5"/>
                      <a:srcRect/>
                      <a:stretch>
                        <a:fillRect/>
                      </a:stretch>
                    </p:blipFill>
                    <p:spPr bwMode="gray">
                      <a:xfrm>
                        <a:off x="207963" y="1300163"/>
                        <a:ext cx="8559800" cy="40687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4820" name="Rectangle 4"/>
          <p:cNvSpPr>
            <a:spLocks noChangeArrowheads="1"/>
          </p:cNvSpPr>
          <p:nvPr/>
        </p:nvSpPr>
        <p:spPr bwMode="auto">
          <a:xfrm>
            <a:off x="0" y="6113295"/>
            <a:ext cx="8214852" cy="798680"/>
          </a:xfrm>
          <a:prstGeom prst="rect">
            <a:avLst/>
          </a:prstGeom>
          <a:noFill/>
          <a:ln w="9525">
            <a:noFill/>
            <a:miter lim="800000"/>
            <a:headEnd/>
            <a:tailEnd/>
          </a:ln>
        </p:spPr>
        <p:txBody>
          <a:bodyPr wrap="square" lIns="365760" tIns="0" rIns="0" bIns="137160" anchor="b">
            <a:spAutoFit/>
          </a:bodyPr>
          <a:lstStyle/>
          <a:p>
            <a:pPr algn="l" eaLnBrk="0" fontAlgn="base" hangingPunct="0">
              <a:lnSpc>
                <a:spcPct val="85000"/>
              </a:lnSpc>
              <a:spcBef>
                <a:spcPct val="25000"/>
              </a:spcBef>
              <a:spcAft>
                <a:spcPct val="0"/>
              </a:spcAft>
              <a:buClr>
                <a:srgbClr val="FF6801"/>
              </a:buClr>
              <a:buFont typeface="Wingdings" pitchFamily="2" charset="2"/>
              <a:buNone/>
            </a:pPr>
            <a:r>
              <a:rPr lang="en-US" sz="1100" dirty="0">
                <a:solidFill>
                  <a:srgbClr val="000000"/>
                </a:solidFill>
                <a:latin typeface="Arial" charset="0"/>
                <a:cs typeface="Arial" charset="0"/>
              </a:rPr>
              <a:t/>
            </a:r>
            <a:br>
              <a:rPr lang="en-US" sz="1100" dirty="0">
                <a:solidFill>
                  <a:srgbClr val="000000"/>
                </a:solidFill>
                <a:latin typeface="Arial" charset="0"/>
                <a:cs typeface="Arial" charset="0"/>
              </a:rPr>
            </a:br>
            <a:endParaRPr lang="en-US" sz="1100" dirty="0">
              <a:solidFill>
                <a:srgbClr val="000000"/>
              </a:solidFill>
              <a:latin typeface="Arial" charset="0"/>
              <a:cs typeface="Arial" charset="0"/>
            </a:endParaRPr>
          </a:p>
          <a:p>
            <a:pPr algn="l" eaLnBrk="0" fontAlgn="base" hangingPunct="0">
              <a:lnSpc>
                <a:spcPct val="85000"/>
              </a:lnSpc>
              <a:spcBef>
                <a:spcPct val="25000"/>
              </a:spcBef>
              <a:spcAft>
                <a:spcPct val="0"/>
              </a:spcAft>
              <a:buClr>
                <a:srgbClr val="FF6801"/>
              </a:buClr>
              <a:buFont typeface="Wingdings" pitchFamily="2" charset="2"/>
              <a:buNone/>
            </a:pPr>
            <a:r>
              <a:rPr lang="en-US" sz="1100" dirty="0">
                <a:solidFill>
                  <a:srgbClr val="000000"/>
                </a:solidFill>
                <a:latin typeface="Arial" charset="0"/>
                <a:cs typeface="Arial" charset="0"/>
              </a:rPr>
              <a:t>*Through </a:t>
            </a:r>
            <a:r>
              <a:rPr lang="en-US" sz="1100" dirty="0" smtClean="0">
                <a:solidFill>
                  <a:srgbClr val="000000"/>
                </a:solidFill>
              </a:rPr>
              <a:t>December 31</a:t>
            </a:r>
            <a:r>
              <a:rPr lang="en-US" sz="1100" dirty="0" smtClean="0">
                <a:solidFill>
                  <a:srgbClr val="000000"/>
                </a:solidFill>
                <a:latin typeface="Arial" charset="0"/>
                <a:cs typeface="Arial" charset="0"/>
              </a:rPr>
              <a:t>, 2014.</a:t>
            </a:r>
            <a:endParaRPr lang="en-US" sz="1100" dirty="0">
              <a:solidFill>
                <a:srgbClr val="000000"/>
              </a:solidFill>
              <a:latin typeface="Arial" charset="0"/>
              <a:cs typeface="Arial" charset="0"/>
            </a:endParaRPr>
          </a:p>
          <a:p>
            <a:pPr algn="l" eaLnBrk="0" hangingPunct="0">
              <a:lnSpc>
                <a:spcPct val="85000"/>
              </a:lnSpc>
              <a:spcBef>
                <a:spcPct val="25000"/>
              </a:spcBef>
              <a:buClr>
                <a:srgbClr val="FF6801"/>
              </a:buClr>
            </a:pPr>
            <a:r>
              <a:rPr lang="en-US" sz="1100" dirty="0">
                <a:solidFill>
                  <a:srgbClr val="000000"/>
                </a:solidFill>
                <a:latin typeface="Arial" charset="0"/>
                <a:cs typeface="Arial" charset="0"/>
              </a:rPr>
              <a:t>Source: Federal Emergency Management </a:t>
            </a:r>
            <a:r>
              <a:rPr lang="en-US" sz="1100" dirty="0" smtClean="0">
                <a:solidFill>
                  <a:srgbClr val="000000"/>
                </a:solidFill>
              </a:rPr>
              <a:t>Administration; </a:t>
            </a:r>
            <a:r>
              <a:rPr lang="en-US" sz="1100" dirty="0" smtClean="0">
                <a:solidFill>
                  <a:srgbClr val="000000"/>
                </a:solidFill>
                <a:hlinkClick r:id="rId6"/>
              </a:rPr>
              <a:t>http://www.fema.gov/disasters</a:t>
            </a:r>
            <a:r>
              <a:rPr lang="en-US" sz="1100" dirty="0" smtClean="0">
                <a:solidFill>
                  <a:srgbClr val="000000"/>
                </a:solidFill>
              </a:rPr>
              <a:t>;  </a:t>
            </a:r>
            <a:r>
              <a:rPr lang="en-US" sz="1100" dirty="0">
                <a:solidFill>
                  <a:srgbClr val="000000"/>
                </a:solidFill>
                <a:latin typeface="Arial" charset="0"/>
                <a:cs typeface="Arial" charset="0"/>
              </a:rPr>
              <a:t>Insurance Information Institute.</a:t>
            </a:r>
          </a:p>
        </p:txBody>
      </p:sp>
      <p:sp>
        <p:nvSpPr>
          <p:cNvPr id="321541" name="Rectangle 5"/>
          <p:cNvSpPr>
            <a:spLocks noChangeArrowheads="1"/>
          </p:cNvSpPr>
          <p:nvPr/>
        </p:nvSpPr>
        <p:spPr bwMode="blackWhite">
          <a:xfrm>
            <a:off x="353960" y="5592812"/>
            <a:ext cx="8604352" cy="6096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fontAlgn="base">
              <a:lnSpc>
                <a:spcPct val="95000"/>
              </a:lnSpc>
              <a:spcBef>
                <a:spcPct val="25000"/>
              </a:spcBef>
              <a:spcAft>
                <a:spcPct val="0"/>
              </a:spcAft>
            </a:pPr>
            <a:r>
              <a:rPr lang="en-US" b="1" dirty="0">
                <a:solidFill>
                  <a:srgbClr val="FFFFFF"/>
                </a:solidFill>
                <a:latin typeface="Arial" charset="0"/>
                <a:cs typeface="Arial" charset="0"/>
              </a:rPr>
              <a:t>The Number of Federal Disaster Declarations Is </a:t>
            </a:r>
            <a:r>
              <a:rPr lang="en-US" b="1" dirty="0" smtClean="0">
                <a:solidFill>
                  <a:srgbClr val="FFFFFF"/>
                </a:solidFill>
                <a:latin typeface="Arial" charset="0"/>
                <a:cs typeface="Arial" charset="0"/>
              </a:rPr>
              <a:t>Rising and Set New Records in 2010 </a:t>
            </a:r>
            <a:r>
              <a:rPr lang="en-US" b="1" i="1" dirty="0" smtClean="0">
                <a:solidFill>
                  <a:srgbClr val="FFFFFF"/>
                </a:solidFill>
                <a:latin typeface="Arial" charset="0"/>
                <a:cs typeface="Arial" charset="0"/>
              </a:rPr>
              <a:t>and</a:t>
            </a:r>
            <a:r>
              <a:rPr lang="en-US" b="1" dirty="0" smtClean="0">
                <a:solidFill>
                  <a:srgbClr val="FFFFFF"/>
                </a:solidFill>
                <a:latin typeface="Arial" charset="0"/>
                <a:cs typeface="Arial" charset="0"/>
              </a:rPr>
              <a:t> 2011</a:t>
            </a:r>
            <a:r>
              <a:rPr lang="en-US" b="1" dirty="0" smtClean="0">
                <a:solidFill>
                  <a:srgbClr val="FFFFFF"/>
                </a:solidFill>
              </a:rPr>
              <a:t> Before Dropping in 2012-2014</a:t>
            </a:r>
            <a:endParaRPr lang="en-US" b="1" dirty="0">
              <a:solidFill>
                <a:srgbClr val="FFFFFF"/>
              </a:solidFill>
              <a:latin typeface="Arial" charset="0"/>
              <a:cs typeface="Arial" charset="0"/>
            </a:endParaRPr>
          </a:p>
        </p:txBody>
      </p:sp>
      <p:sp>
        <p:nvSpPr>
          <p:cNvPr id="7" name="AutoShape 7"/>
          <p:cNvSpPr>
            <a:spLocks noChangeArrowheads="1"/>
          </p:cNvSpPr>
          <p:nvPr/>
        </p:nvSpPr>
        <p:spPr bwMode="blackWhite">
          <a:xfrm>
            <a:off x="3529269" y="1191582"/>
            <a:ext cx="3667944" cy="1256651"/>
          </a:xfrm>
          <a:prstGeom prst="wedgeRectCallout">
            <a:avLst>
              <a:gd name="adj1" fmla="val 72007"/>
              <a:gd name="adj2" fmla="val 23721"/>
            </a:avLst>
          </a:prstGeom>
          <a:gradFill rotWithShape="1">
            <a:gsLst>
              <a:gs pos="0">
                <a:schemeClr val="tx2">
                  <a:alpha val="42000"/>
                </a:schemeClr>
              </a:gs>
              <a:gs pos="100000">
                <a:schemeClr val="tx2">
                  <a:gamma/>
                  <a:shade val="66275"/>
                  <a:invGamma/>
                </a:schemeClr>
              </a:gs>
            </a:gsLst>
            <a:lin ang="5400000" scaled="1"/>
          </a:gradFill>
          <a:ln w="28575" algn="ctr">
            <a:no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a:solidFill>
                  <a:srgbClr val="FFFFFF"/>
                </a:solidFill>
                <a:latin typeface="Arial" charset="0"/>
                <a:cs typeface="Arial" charset="0"/>
              </a:rPr>
              <a:t>The number of federal disaster declarations </a:t>
            </a:r>
            <a:r>
              <a:rPr lang="en-US" b="1" dirty="0" smtClean="0">
                <a:solidFill>
                  <a:srgbClr val="FFFFFF"/>
                </a:solidFill>
                <a:latin typeface="Arial" charset="0"/>
                <a:cs typeface="Arial" charset="0"/>
              </a:rPr>
              <a:t>set a </a:t>
            </a:r>
            <a:r>
              <a:rPr lang="en-US" b="1" dirty="0">
                <a:solidFill>
                  <a:srgbClr val="FFFFFF"/>
                </a:solidFill>
                <a:latin typeface="Arial" charset="0"/>
                <a:cs typeface="Arial" charset="0"/>
              </a:rPr>
              <a:t>new record in 2011, </a:t>
            </a:r>
            <a:r>
              <a:rPr lang="en-US" b="1" dirty="0" smtClean="0">
                <a:solidFill>
                  <a:srgbClr val="FFFFFF"/>
                </a:solidFill>
                <a:latin typeface="Arial" charset="0"/>
                <a:cs typeface="Arial" charset="0"/>
              </a:rPr>
              <a:t>with 99, shattering 2010’s record 81 declarations.</a:t>
            </a:r>
            <a:endParaRPr lang="en-US" b="1" dirty="0">
              <a:solidFill>
                <a:srgbClr val="FFFFFF"/>
              </a:solidFill>
              <a:latin typeface="Arial" charset="0"/>
              <a:cs typeface="Arial" charset="0"/>
            </a:endParaRPr>
          </a:p>
        </p:txBody>
      </p:sp>
      <p:cxnSp>
        <p:nvCxnSpPr>
          <p:cNvPr id="9" name="Straight Connector 8"/>
          <p:cNvCxnSpPr/>
          <p:nvPr/>
        </p:nvCxnSpPr>
        <p:spPr>
          <a:xfrm flipV="1">
            <a:off x="725488" y="3978840"/>
            <a:ext cx="8081962" cy="41275"/>
          </a:xfrm>
          <a:prstGeom prst="line">
            <a:avLst/>
          </a:prstGeom>
          <a:ln w="25400">
            <a:solidFill>
              <a:srgbClr val="C00000"/>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11" name="AutoShape 7"/>
          <p:cNvSpPr>
            <a:spLocks noChangeArrowheads="1"/>
          </p:cNvSpPr>
          <p:nvPr/>
        </p:nvSpPr>
        <p:spPr bwMode="blackWhite">
          <a:xfrm>
            <a:off x="880190" y="1209675"/>
            <a:ext cx="2165350" cy="1924050"/>
          </a:xfrm>
          <a:prstGeom prst="wedgeRectCallout">
            <a:avLst>
              <a:gd name="adj1" fmla="val -27185"/>
              <a:gd name="adj2" fmla="val 92884"/>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400" b="1" dirty="0">
                <a:solidFill>
                  <a:srgbClr val="FFFFFF"/>
                </a:solidFill>
                <a:latin typeface="Arial" charset="0"/>
                <a:cs typeface="Arial" charset="0"/>
              </a:rPr>
              <a:t>There have been </a:t>
            </a:r>
            <a:r>
              <a:rPr lang="en-US" sz="1400" b="1" dirty="0" smtClean="0">
                <a:solidFill>
                  <a:srgbClr val="FFFFFF"/>
                </a:solidFill>
                <a:latin typeface="Arial" charset="0"/>
                <a:cs typeface="Arial" charset="0"/>
              </a:rPr>
              <a:t>2,180 </a:t>
            </a:r>
            <a:r>
              <a:rPr lang="en-US" sz="1400" b="1" dirty="0">
                <a:solidFill>
                  <a:srgbClr val="FFFFFF"/>
                </a:solidFill>
                <a:latin typeface="Arial" charset="0"/>
                <a:cs typeface="Arial" charset="0"/>
              </a:rPr>
              <a:t>federal disaster declarations since 1953.  The average number of declarations per year is </a:t>
            </a:r>
            <a:r>
              <a:rPr lang="en-US" sz="1400" b="1" dirty="0" smtClean="0">
                <a:solidFill>
                  <a:srgbClr val="FFFFFF"/>
                </a:solidFill>
                <a:latin typeface="Arial" charset="0"/>
                <a:cs typeface="Arial" charset="0"/>
              </a:rPr>
              <a:t>35 </a:t>
            </a:r>
            <a:r>
              <a:rPr lang="en-US" sz="1400" b="1" dirty="0">
                <a:solidFill>
                  <a:srgbClr val="FFFFFF"/>
                </a:solidFill>
                <a:latin typeface="Arial" charset="0"/>
                <a:cs typeface="Arial" charset="0"/>
              </a:rPr>
              <a:t>from </a:t>
            </a:r>
            <a:r>
              <a:rPr lang="en-US" sz="1400" b="1" dirty="0" smtClean="0">
                <a:solidFill>
                  <a:srgbClr val="FFFFFF"/>
                </a:solidFill>
                <a:latin typeface="Arial" charset="0"/>
                <a:cs typeface="Arial" charset="0"/>
              </a:rPr>
              <a:t>1953-2013, </a:t>
            </a:r>
            <a:r>
              <a:rPr lang="en-US" sz="1400" b="1" dirty="0">
                <a:solidFill>
                  <a:srgbClr val="FFFFFF"/>
                </a:solidFill>
                <a:latin typeface="Arial" charset="0"/>
                <a:cs typeface="Arial" charset="0"/>
              </a:rPr>
              <a:t>though </a:t>
            </a:r>
            <a:r>
              <a:rPr lang="en-US" sz="1400" b="1" dirty="0" smtClean="0">
                <a:solidFill>
                  <a:srgbClr val="FFFFFF"/>
                </a:solidFill>
                <a:latin typeface="Arial" charset="0"/>
                <a:cs typeface="Arial" charset="0"/>
              </a:rPr>
              <a:t>there </a:t>
            </a:r>
            <a:r>
              <a:rPr lang="en-US" sz="1400" b="1" dirty="0">
                <a:solidFill>
                  <a:srgbClr val="FFFFFF"/>
                </a:solidFill>
                <a:latin typeface="Arial" charset="0"/>
                <a:cs typeface="Arial" charset="0"/>
              </a:rPr>
              <a:t>few haven’t been recorded since 1995.</a:t>
            </a:r>
          </a:p>
        </p:txBody>
      </p:sp>
      <p:sp>
        <p:nvSpPr>
          <p:cNvPr id="10" name="AutoShape 7"/>
          <p:cNvSpPr>
            <a:spLocks noChangeArrowheads="1"/>
          </p:cNvSpPr>
          <p:nvPr/>
        </p:nvSpPr>
        <p:spPr bwMode="blackWhite">
          <a:xfrm>
            <a:off x="5561349" y="4332156"/>
            <a:ext cx="2685175" cy="601371"/>
          </a:xfrm>
          <a:prstGeom prst="wedgeRectCallout">
            <a:avLst>
              <a:gd name="adj1" fmla="val 63458"/>
              <a:gd name="adj2" fmla="val 3117"/>
            </a:avLst>
          </a:prstGeom>
          <a:gradFill rotWithShape="1">
            <a:gsLst>
              <a:gs pos="0">
                <a:schemeClr val="tx2"/>
              </a:gs>
              <a:gs pos="100000">
                <a:schemeClr val="tx2">
                  <a:gamma/>
                  <a:shade val="66275"/>
                  <a:invGamma/>
                </a:schemeClr>
              </a:gs>
            </a:gsLst>
            <a:lin ang="5400000" scaled="1"/>
          </a:gradFill>
          <a:ln w="28575" algn="ctr">
            <a:no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600" b="1" dirty="0" smtClean="0">
                <a:solidFill>
                  <a:srgbClr val="FFFFFF"/>
                </a:solidFill>
              </a:rPr>
              <a:t>54 </a:t>
            </a:r>
            <a:r>
              <a:rPr lang="en-US" sz="1600" b="1" dirty="0" smtClean="0">
                <a:solidFill>
                  <a:srgbClr val="FFFFFF"/>
                </a:solidFill>
                <a:latin typeface="Arial" charset="0"/>
                <a:cs typeface="Arial" charset="0"/>
              </a:rPr>
              <a:t>federal disasters were declared </a:t>
            </a:r>
            <a:r>
              <a:rPr lang="en-US" sz="1600" b="1" dirty="0" smtClean="0">
                <a:solidFill>
                  <a:srgbClr val="FFFFFF"/>
                </a:solidFill>
              </a:rPr>
              <a:t>i</a:t>
            </a:r>
            <a:r>
              <a:rPr lang="en-US" sz="1600" b="1" dirty="0" smtClean="0">
                <a:solidFill>
                  <a:srgbClr val="FFFFFF"/>
                </a:solidFill>
                <a:latin typeface="Arial" charset="0"/>
                <a:cs typeface="Arial" charset="0"/>
              </a:rPr>
              <a:t>n 2014*</a:t>
            </a:r>
            <a:endParaRPr lang="en-US" sz="1600" b="1" dirty="0">
              <a:solidFill>
                <a:srgbClr val="FFFFFF"/>
              </a:solidFill>
              <a:latin typeface="Arial" charset="0"/>
              <a:cs typeface="Arial" charset="0"/>
            </a:endParaRPr>
          </a:p>
        </p:txBody>
      </p:sp>
      <p:sp>
        <p:nvSpPr>
          <p:cNvPr id="12" name="Date Placeholder 11"/>
          <p:cNvSpPr>
            <a:spLocks noGrp="1"/>
          </p:cNvSpPr>
          <p:nvPr>
            <p:ph type="dt" sz="half" idx="10"/>
          </p:nvPr>
        </p:nvSpPr>
        <p:spPr/>
        <p:txBody>
          <a:bodyPr/>
          <a:lstStyle/>
          <a:p>
            <a:pPr>
              <a:defRPr/>
            </a:pPr>
            <a:r>
              <a:rPr lang="en-US" smtClean="0"/>
              <a:t>12/01/09 - 9pm</a:t>
            </a:r>
            <a:endParaRPr lang="en-US"/>
          </a:p>
        </p:txBody>
      </p:sp>
      <p:sp>
        <p:nvSpPr>
          <p:cNvPr id="13" name="Slide Number Placeholder 12"/>
          <p:cNvSpPr>
            <a:spLocks noGrp="1"/>
          </p:cNvSpPr>
          <p:nvPr>
            <p:ph type="sldNum" sz="quarter" idx="12"/>
          </p:nvPr>
        </p:nvSpPr>
        <p:spPr/>
        <p:txBody>
          <a:bodyPr/>
          <a:lstStyle/>
          <a:p>
            <a:pPr>
              <a:defRPr/>
            </a:pPr>
            <a:fld id="{103D1549-189B-430A-BC2E-B6FA9183E25C}" type="slidenum">
              <a:rPr lang="en-US" smtClean="0"/>
              <a:pPr>
                <a:defRPr/>
              </a:pPr>
              <a:t>182</a:t>
            </a:fld>
            <a:endParaRPr lang="en-US"/>
          </a:p>
        </p:txBody>
      </p:sp>
    </p:spTree>
    <p:extLst>
      <p:ext uri="{BB962C8B-B14F-4D97-AF65-F5344CB8AC3E}">
        <p14:creationId xmlns:p14="http://schemas.microsoft.com/office/powerpoint/2010/main" val="401806135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700"/>
                                  </p:stCondLst>
                                  <p:childTnLst>
                                    <p:set>
                                      <p:cBhvr>
                                        <p:cTn id="6" dur="1" fill="hold">
                                          <p:stCondLst>
                                            <p:cond delay="0"/>
                                          </p:stCondLst>
                                        </p:cTn>
                                        <p:tgtEl>
                                          <p:spTgt spid="321541"/>
                                        </p:tgtEl>
                                        <p:attrNameLst>
                                          <p:attrName>style.visibility</p:attrName>
                                        </p:attrNameLst>
                                      </p:cBhvr>
                                      <p:to>
                                        <p:strVal val="visible"/>
                                      </p:to>
                                    </p:set>
                                    <p:anim calcmode="lin" valueType="num">
                                      <p:cBhvr>
                                        <p:cTn id="7" dur="500" fill="hold"/>
                                        <p:tgtEl>
                                          <p:spTgt spid="321541"/>
                                        </p:tgtEl>
                                        <p:attrNameLst>
                                          <p:attrName>ppt_w</p:attrName>
                                        </p:attrNameLst>
                                      </p:cBhvr>
                                      <p:tavLst>
                                        <p:tav tm="0">
                                          <p:val>
                                            <p:fltVal val="0"/>
                                          </p:val>
                                        </p:tav>
                                        <p:tav tm="100000">
                                          <p:val>
                                            <p:strVal val="#ppt_w"/>
                                          </p:val>
                                        </p:tav>
                                      </p:tavLst>
                                    </p:anim>
                                    <p:anim calcmode="lin" valueType="num">
                                      <p:cBhvr>
                                        <p:cTn id="8" dur="500" fill="hold"/>
                                        <p:tgtEl>
                                          <p:spTgt spid="321541"/>
                                        </p:tgtEl>
                                        <p:attrNameLst>
                                          <p:attrName>ppt_h</p:attrName>
                                        </p:attrNameLst>
                                      </p:cBhvr>
                                      <p:tavLst>
                                        <p:tav tm="0">
                                          <p:val>
                                            <p:fltVal val="0"/>
                                          </p:val>
                                        </p:tav>
                                        <p:tav tm="100000">
                                          <p:val>
                                            <p:strVal val="#ppt_h"/>
                                          </p:val>
                                        </p:tav>
                                      </p:tavLst>
                                    </p:anim>
                                  </p:childTnLst>
                                </p:cTn>
                              </p:par>
                            </p:childTnLst>
                          </p:cTn>
                        </p:par>
                        <p:par>
                          <p:cTn id="9" fill="hold">
                            <p:stCondLst>
                              <p:cond delay="1200"/>
                            </p:stCondLst>
                            <p:childTnLst>
                              <p:par>
                                <p:cTn id="10" presetID="22" presetClass="entr" presetSubtype="4" fill="hold" grpId="0" nodeType="afterEffect">
                                  <p:stCondLst>
                                    <p:cond delay="70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par>
                          <p:cTn id="13" fill="hold">
                            <p:stCondLst>
                              <p:cond delay="2400"/>
                            </p:stCondLst>
                            <p:childTnLst>
                              <p:par>
                                <p:cTn id="14" presetID="22" presetClass="entr" presetSubtype="2" fill="hold" grpId="0" nodeType="afterEffect">
                                  <p:stCondLst>
                                    <p:cond delay="700"/>
                                  </p:stCondLst>
                                  <p:childTnLst>
                                    <p:set>
                                      <p:cBhvr>
                                        <p:cTn id="15" dur="1" fill="hold">
                                          <p:stCondLst>
                                            <p:cond delay="0"/>
                                          </p:stCondLst>
                                        </p:cTn>
                                        <p:tgtEl>
                                          <p:spTgt spid="11"/>
                                        </p:tgtEl>
                                        <p:attrNameLst>
                                          <p:attrName>style.visibility</p:attrName>
                                        </p:attrNameLst>
                                      </p:cBhvr>
                                      <p:to>
                                        <p:strVal val="visible"/>
                                      </p:to>
                                    </p:set>
                                    <p:animEffect transition="in" filter="wipe(right)">
                                      <p:cBhvr>
                                        <p:cTn id="16" dur="500"/>
                                        <p:tgtEl>
                                          <p:spTgt spid="11"/>
                                        </p:tgtEl>
                                      </p:cBhvr>
                                    </p:animEffect>
                                  </p:childTnLst>
                                </p:cTn>
                              </p:par>
                            </p:childTnLst>
                          </p:cTn>
                        </p:par>
                        <p:par>
                          <p:cTn id="17" fill="hold">
                            <p:stCondLst>
                              <p:cond delay="3600"/>
                            </p:stCondLst>
                            <p:childTnLst>
                              <p:par>
                                <p:cTn id="18" presetID="22" presetClass="entr" presetSubtype="4" fill="hold" grpId="0" nodeType="afterEffect">
                                  <p:stCondLst>
                                    <p:cond delay="700"/>
                                  </p:stCondLst>
                                  <p:childTnLst>
                                    <p:set>
                                      <p:cBhvr>
                                        <p:cTn id="19" dur="1" fill="hold">
                                          <p:stCondLst>
                                            <p:cond delay="0"/>
                                          </p:stCondLst>
                                        </p:cTn>
                                        <p:tgtEl>
                                          <p:spTgt spid="10"/>
                                        </p:tgtEl>
                                        <p:attrNameLst>
                                          <p:attrName>style.visibility</p:attrName>
                                        </p:attrNameLst>
                                      </p:cBhvr>
                                      <p:to>
                                        <p:strVal val="visible"/>
                                      </p:to>
                                    </p:set>
                                    <p:animEffect transition="in" filter="wipe(down)">
                                      <p:cBhvr>
                                        <p:cTn id="2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1541" grpId="0" animBg="1"/>
      <p:bldP spid="7" grpId="0" animBg="1"/>
      <p:bldP spid="11" grpId="0" animBg="1"/>
      <p:bldP spid="10" grpId="0" animBg="1"/>
    </p:bldLst>
  </p:timing>
</p:sld>
</file>

<file path=ppt/slides/slide18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27" name="Rectangle 110"/>
          <p:cNvSpPr>
            <a:spLocks noGrp="1" noChangeArrowheads="1"/>
          </p:cNvSpPr>
          <p:nvPr>
            <p:ph type="sldNum" sz="quarter" idx="12"/>
          </p:nvPr>
        </p:nvSpPr>
        <p:spPr/>
        <p:txBody>
          <a:bodyPr/>
          <a:lstStyle/>
          <a:p>
            <a:pPr>
              <a:defRPr/>
            </a:pPr>
            <a:fld id="{2FED0B32-072D-409A-B530-B21CB09A71EC}" type="slidenum">
              <a:rPr lang="en-US" smtClean="0">
                <a:solidFill>
                  <a:srgbClr val="000000"/>
                </a:solidFill>
              </a:rPr>
              <a:pPr>
                <a:defRPr/>
              </a:pPr>
              <a:t>183</a:t>
            </a:fld>
            <a:endParaRPr lang="en-US" smtClean="0">
              <a:solidFill>
                <a:srgbClr val="000000"/>
              </a:solidFill>
            </a:endParaRPr>
          </a:p>
        </p:txBody>
      </p:sp>
      <p:sp>
        <p:nvSpPr>
          <p:cNvPr id="35844" name="Rectangle 2"/>
          <p:cNvSpPr>
            <a:spLocks noGrp="1" noChangeArrowheads="1"/>
          </p:cNvSpPr>
          <p:nvPr>
            <p:ph type="title" idx="4294967295"/>
          </p:nvPr>
        </p:nvSpPr>
        <p:spPr>
          <a:xfrm>
            <a:off x="152400" y="-123825"/>
            <a:ext cx="8686801" cy="1143000"/>
          </a:xfrm>
        </p:spPr>
        <p:txBody>
          <a:bodyPr lIns="92075" tIns="46038" rIns="92075" bIns="46038" anchor="b"/>
          <a:lstStyle/>
          <a:p>
            <a:r>
              <a:rPr lang="en-US" dirty="0" smtClean="0"/>
              <a:t>Federal Disasters Declarations by State, </a:t>
            </a:r>
            <a:br>
              <a:rPr lang="en-US" dirty="0" smtClean="0"/>
            </a:br>
            <a:r>
              <a:rPr lang="en-US" dirty="0" smtClean="0"/>
              <a:t>1953 – 2014: Highest 25 States*</a:t>
            </a:r>
          </a:p>
        </p:txBody>
      </p:sp>
      <p:graphicFrame>
        <p:nvGraphicFramePr>
          <p:cNvPr id="35842" name="Object 3"/>
          <p:cNvGraphicFramePr>
            <a:graphicFrameLocks noGrp="1" noChangeAspect="1"/>
          </p:cNvGraphicFramePr>
          <p:nvPr>
            <p:ph idx="4294967295"/>
            <p:extLst/>
          </p:nvPr>
        </p:nvGraphicFramePr>
        <p:xfrm>
          <a:off x="36513" y="1854812"/>
          <a:ext cx="9075737" cy="4705350"/>
        </p:xfrm>
        <a:graphic>
          <a:graphicData uri="http://schemas.openxmlformats.org/presentationml/2006/ole">
            <mc:AlternateContent xmlns:mc="http://schemas.openxmlformats.org/markup-compatibility/2006">
              <mc:Choice xmlns:v="urn:schemas-microsoft-com:vml" Requires="v">
                <p:oleObj spid="_x0000_s28115023" name="Chart" r:id="rId4" imgW="8820230" imgH="4572154" progId="MSGraph.Chart.8">
                  <p:embed followColorScheme="full"/>
                </p:oleObj>
              </mc:Choice>
              <mc:Fallback>
                <p:oleObj name="Chart" r:id="rId4" imgW="8820230" imgH="4572154" progId="MSGraph.Chart.8">
                  <p:embed followColorScheme="full"/>
                  <p:pic>
                    <p:nvPicPr>
                      <p:cNvPr id="0" name=""/>
                      <p:cNvPicPr>
                        <a:picLocks noChangeAspect="1" noChangeArrowheads="1"/>
                      </p:cNvPicPr>
                      <p:nvPr/>
                    </p:nvPicPr>
                    <p:blipFill>
                      <a:blip r:embed="rId5"/>
                      <a:srcRect/>
                      <a:stretch>
                        <a:fillRect/>
                      </a:stretch>
                    </p:blipFill>
                    <p:spPr bwMode="auto">
                      <a:xfrm>
                        <a:off x="36513" y="1854812"/>
                        <a:ext cx="9075737" cy="47053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AutoShape 7"/>
          <p:cNvSpPr>
            <a:spLocks noChangeArrowheads="1"/>
          </p:cNvSpPr>
          <p:nvPr/>
        </p:nvSpPr>
        <p:spPr bwMode="blackWhite">
          <a:xfrm>
            <a:off x="3348318" y="1430338"/>
            <a:ext cx="3366807" cy="1608697"/>
          </a:xfrm>
          <a:prstGeom prst="wedgeRectCallout">
            <a:avLst>
              <a:gd name="adj1" fmla="val -97447"/>
              <a:gd name="adj2" fmla="val 19358"/>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a:solidFill>
                  <a:srgbClr val="FFFFFF"/>
                </a:solidFill>
                <a:latin typeface="Arial" charset="0"/>
                <a:cs typeface="Arial" charset="0"/>
              </a:rPr>
              <a:t>Over the </a:t>
            </a:r>
            <a:r>
              <a:rPr lang="en-US" b="1" dirty="0" smtClean="0">
                <a:solidFill>
                  <a:srgbClr val="FFFFFF"/>
                </a:solidFill>
                <a:latin typeface="Arial" charset="0"/>
                <a:cs typeface="Arial" charset="0"/>
              </a:rPr>
              <a:t>past 60 years, </a:t>
            </a:r>
            <a:r>
              <a:rPr lang="en-US" b="1" dirty="0" smtClean="0">
                <a:solidFill>
                  <a:srgbClr val="FFFFFF"/>
                </a:solidFill>
              </a:rPr>
              <a:t>Texas</a:t>
            </a:r>
            <a:r>
              <a:rPr lang="en-US" b="1" dirty="0" smtClean="0">
                <a:solidFill>
                  <a:srgbClr val="FFFFFF"/>
                </a:solidFill>
                <a:latin typeface="Arial" charset="0"/>
                <a:cs typeface="Arial" charset="0"/>
              </a:rPr>
              <a:t> has had the highest </a:t>
            </a:r>
            <a:r>
              <a:rPr lang="en-US" b="1" dirty="0">
                <a:solidFill>
                  <a:srgbClr val="FFFFFF"/>
                </a:solidFill>
                <a:latin typeface="Arial" charset="0"/>
                <a:cs typeface="Arial" charset="0"/>
              </a:rPr>
              <a:t>number of Federal Disaster </a:t>
            </a:r>
            <a:r>
              <a:rPr lang="en-US" b="1" dirty="0" smtClean="0">
                <a:solidFill>
                  <a:srgbClr val="FFFFFF"/>
                </a:solidFill>
                <a:latin typeface="Arial" charset="0"/>
                <a:cs typeface="Arial" charset="0"/>
              </a:rPr>
              <a:t>Declarations</a:t>
            </a:r>
            <a:endParaRPr lang="en-US" b="1" dirty="0">
              <a:solidFill>
                <a:srgbClr val="FFFFFF"/>
              </a:solidFill>
              <a:latin typeface="Arial" charset="0"/>
              <a:cs typeface="Arial" charset="0"/>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Text Box 4"/>
          <p:cNvSpPr txBox="1">
            <a:spLocks noChangeArrowheads="1"/>
          </p:cNvSpPr>
          <p:nvPr/>
        </p:nvSpPr>
        <p:spPr bwMode="auto">
          <a:xfrm>
            <a:off x="100106" y="6400556"/>
            <a:ext cx="9017000" cy="417103"/>
          </a:xfrm>
          <a:prstGeom prst="rect">
            <a:avLst/>
          </a:prstGeom>
          <a:noFill/>
          <a:ln w="9525">
            <a:noFill/>
            <a:miter lim="800000"/>
            <a:headEnd/>
            <a:tailEnd/>
          </a:ln>
        </p:spPr>
        <p:txBody>
          <a:bodyPr lIns="92075" tIns="46038" rIns="92075" bIns="46038">
            <a:spAutoFit/>
          </a:bodyPr>
          <a:lstStyle/>
          <a:p>
            <a:pPr eaLnBrk="0" fontAlgn="base" hangingPunct="0">
              <a:lnSpc>
                <a:spcPct val="70000"/>
              </a:lnSpc>
              <a:spcBef>
                <a:spcPct val="50000"/>
              </a:spcBef>
              <a:spcAft>
                <a:spcPct val="0"/>
              </a:spcAft>
              <a:buClr>
                <a:srgbClr val="FF3300"/>
              </a:buClr>
              <a:buFont typeface="Wingdings" pitchFamily="2" charset="2"/>
              <a:buNone/>
            </a:pPr>
            <a:r>
              <a:rPr lang="en-US" sz="1100" dirty="0" smtClean="0">
                <a:solidFill>
                  <a:srgbClr val="000000"/>
                </a:solidFill>
                <a:latin typeface="Arial" charset="0"/>
                <a:cs typeface="Arial" charset="0"/>
              </a:rPr>
              <a:t>*Through </a:t>
            </a:r>
            <a:r>
              <a:rPr lang="en-US" sz="1100" dirty="0" smtClean="0">
                <a:solidFill>
                  <a:srgbClr val="000000"/>
                </a:solidFill>
              </a:rPr>
              <a:t>December 31, 2014</a:t>
            </a:r>
            <a:r>
              <a:rPr lang="en-US" sz="1100" dirty="0" smtClean="0">
                <a:solidFill>
                  <a:srgbClr val="000000"/>
                </a:solidFill>
                <a:latin typeface="Arial" charset="0"/>
                <a:cs typeface="Arial" charset="0"/>
              </a:rPr>
              <a:t>. Includes Puerto Rico and the District of Columbia.</a:t>
            </a:r>
          </a:p>
          <a:p>
            <a:pPr eaLnBrk="0" fontAlgn="base" hangingPunct="0">
              <a:lnSpc>
                <a:spcPct val="70000"/>
              </a:lnSpc>
              <a:spcBef>
                <a:spcPct val="50000"/>
              </a:spcBef>
              <a:spcAft>
                <a:spcPct val="0"/>
              </a:spcAft>
              <a:buClr>
                <a:srgbClr val="FF3300"/>
              </a:buClr>
              <a:buFont typeface="Wingdings" pitchFamily="2" charset="2"/>
              <a:buNone/>
            </a:pPr>
            <a:r>
              <a:rPr lang="en-US" sz="1100" dirty="0" smtClean="0">
                <a:solidFill>
                  <a:srgbClr val="000000"/>
                </a:solidFill>
                <a:latin typeface="Arial" charset="0"/>
                <a:cs typeface="Arial" charset="0"/>
              </a:rPr>
              <a:t>Source</a:t>
            </a:r>
            <a:r>
              <a:rPr lang="en-US" sz="1100" dirty="0">
                <a:solidFill>
                  <a:srgbClr val="000000"/>
                </a:solidFill>
                <a:latin typeface="Arial" charset="0"/>
                <a:cs typeface="Arial" charset="0"/>
              </a:rPr>
              <a:t>:  </a:t>
            </a:r>
            <a:r>
              <a:rPr lang="en-US" sz="1100" dirty="0" smtClean="0">
                <a:solidFill>
                  <a:srgbClr val="000000"/>
                </a:solidFill>
                <a:latin typeface="Arial" charset="0"/>
                <a:cs typeface="Arial" charset="0"/>
              </a:rPr>
              <a:t>FEMA: </a:t>
            </a:r>
            <a:r>
              <a:rPr lang="en-US" sz="1100" dirty="0" smtClean="0">
                <a:solidFill>
                  <a:srgbClr val="000000"/>
                </a:solidFill>
                <a:latin typeface="Arial" charset="0"/>
                <a:cs typeface="Arial" charset="0"/>
                <a:hlinkClick r:id="rId6"/>
              </a:rPr>
              <a:t>http://www.fema.gov/news/disaster_totals_annual.fema</a:t>
            </a:r>
            <a:r>
              <a:rPr lang="en-US" sz="1100" dirty="0" smtClean="0">
                <a:solidFill>
                  <a:srgbClr val="000000"/>
                </a:solidFill>
                <a:latin typeface="Arial" charset="0"/>
                <a:cs typeface="Arial" charset="0"/>
              </a:rPr>
              <a:t>; Insurance Information Institute.</a:t>
            </a:r>
            <a:r>
              <a:rPr lang="en-US" sz="1100" dirty="0">
                <a:solidFill>
                  <a:srgbClr val="000000"/>
                </a:solidFill>
                <a:latin typeface="Arial" charset="0"/>
                <a:cs typeface="Arial" charset="0"/>
              </a:rPr>
              <a:t>		</a:t>
            </a:r>
          </a:p>
        </p:txBody>
      </p:sp>
    </p:spTree>
    <p:extLst>
      <p:ext uri="{BB962C8B-B14F-4D97-AF65-F5344CB8AC3E}">
        <p14:creationId xmlns:p14="http://schemas.microsoft.com/office/powerpoint/2010/main" val="167557242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8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051" name="Rectangle 110"/>
          <p:cNvSpPr>
            <a:spLocks noGrp="1" noChangeArrowheads="1"/>
          </p:cNvSpPr>
          <p:nvPr>
            <p:ph type="sldNum" sz="quarter" idx="12"/>
          </p:nvPr>
        </p:nvSpPr>
        <p:spPr/>
        <p:txBody>
          <a:bodyPr/>
          <a:lstStyle/>
          <a:p>
            <a:pPr>
              <a:defRPr/>
            </a:pPr>
            <a:fld id="{9DB28C07-2B9F-4138-A2C4-BE11C1A53A4D}" type="slidenum">
              <a:rPr lang="en-US" smtClean="0">
                <a:solidFill>
                  <a:srgbClr val="000000"/>
                </a:solidFill>
              </a:rPr>
              <a:pPr>
                <a:defRPr/>
              </a:pPr>
              <a:t>184</a:t>
            </a:fld>
            <a:endParaRPr lang="en-US" smtClean="0">
              <a:solidFill>
                <a:srgbClr val="000000"/>
              </a:solidFill>
            </a:endParaRPr>
          </a:p>
        </p:txBody>
      </p:sp>
      <p:sp>
        <p:nvSpPr>
          <p:cNvPr id="36868" name="Rectangle 2"/>
          <p:cNvSpPr>
            <a:spLocks noGrp="1" noChangeArrowheads="1"/>
          </p:cNvSpPr>
          <p:nvPr>
            <p:ph type="title" idx="4294967295"/>
          </p:nvPr>
        </p:nvSpPr>
        <p:spPr>
          <a:xfrm>
            <a:off x="152400" y="-123825"/>
            <a:ext cx="8686800" cy="1143000"/>
          </a:xfrm>
        </p:spPr>
        <p:txBody>
          <a:bodyPr lIns="92075" tIns="46038" rIns="92075" bIns="46038" anchor="b"/>
          <a:lstStyle/>
          <a:p>
            <a:r>
              <a:rPr lang="en-US" dirty="0" smtClean="0"/>
              <a:t>Federal Disasters Declarations by State, </a:t>
            </a:r>
            <a:br>
              <a:rPr lang="en-US" dirty="0" smtClean="0"/>
            </a:br>
            <a:r>
              <a:rPr lang="en-US" dirty="0" smtClean="0"/>
              <a:t>1953 – 2014: Lowest 25 States*</a:t>
            </a:r>
          </a:p>
        </p:txBody>
      </p:sp>
      <p:graphicFrame>
        <p:nvGraphicFramePr>
          <p:cNvPr id="36866" name="Object 3"/>
          <p:cNvGraphicFramePr>
            <a:graphicFrameLocks noGrp="1" noChangeAspect="1"/>
          </p:cNvGraphicFramePr>
          <p:nvPr>
            <p:ph idx="4294967295"/>
            <p:extLst/>
          </p:nvPr>
        </p:nvGraphicFramePr>
        <p:xfrm>
          <a:off x="26988" y="1790700"/>
          <a:ext cx="9051925" cy="4713288"/>
        </p:xfrm>
        <a:graphic>
          <a:graphicData uri="http://schemas.openxmlformats.org/presentationml/2006/ole">
            <mc:AlternateContent xmlns:mc="http://schemas.openxmlformats.org/markup-compatibility/2006">
              <mc:Choice xmlns:v="urn:schemas-microsoft-com:vml" Requires="v">
                <p:oleObj spid="_x0000_s28116047" name="Chart" r:id="rId4" imgW="8820230" imgH="4590921" progId="MSGraph.Chart.8">
                  <p:embed followColorScheme="full"/>
                </p:oleObj>
              </mc:Choice>
              <mc:Fallback>
                <p:oleObj name="Chart" r:id="rId4" imgW="8820230" imgH="4590921" progId="MSGraph.Chart.8">
                  <p:embed followColorScheme="full"/>
                  <p:pic>
                    <p:nvPicPr>
                      <p:cNvPr id="0" name=""/>
                      <p:cNvPicPr>
                        <a:picLocks noChangeAspect="1" noChangeArrowheads="1"/>
                      </p:cNvPicPr>
                      <p:nvPr/>
                    </p:nvPicPr>
                    <p:blipFill>
                      <a:blip r:embed="rId5"/>
                      <a:srcRect/>
                      <a:stretch>
                        <a:fillRect/>
                      </a:stretch>
                    </p:blipFill>
                    <p:spPr bwMode="auto">
                      <a:xfrm>
                        <a:off x="26988" y="1790700"/>
                        <a:ext cx="9051925" cy="47132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AutoShape 7"/>
          <p:cNvSpPr>
            <a:spLocks noChangeArrowheads="1"/>
          </p:cNvSpPr>
          <p:nvPr/>
        </p:nvSpPr>
        <p:spPr bwMode="blackWhite">
          <a:xfrm>
            <a:off x="5462543" y="1527019"/>
            <a:ext cx="2784475" cy="1626534"/>
          </a:xfrm>
          <a:prstGeom prst="wedgeRectCallout">
            <a:avLst>
              <a:gd name="adj1" fmla="val 60027"/>
              <a:gd name="adj2" fmla="val 158780"/>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a:solidFill>
                  <a:srgbClr val="FFFFFF"/>
                </a:solidFill>
                <a:latin typeface="Arial" charset="0"/>
                <a:cs typeface="Arial" charset="0"/>
              </a:rPr>
              <a:t>Over the past </a:t>
            </a:r>
            <a:r>
              <a:rPr lang="en-US" b="1" dirty="0" smtClean="0">
                <a:solidFill>
                  <a:srgbClr val="FFFFFF"/>
                </a:solidFill>
                <a:latin typeface="Arial" charset="0"/>
                <a:cs typeface="Arial" charset="0"/>
              </a:rPr>
              <a:t>60 years, Wyoming  and Rhode Island had the fewest </a:t>
            </a:r>
            <a:r>
              <a:rPr lang="en-US" b="1" dirty="0">
                <a:solidFill>
                  <a:srgbClr val="FFFFFF"/>
                </a:solidFill>
                <a:latin typeface="Arial" charset="0"/>
                <a:cs typeface="Arial" charset="0"/>
              </a:rPr>
              <a:t>number of Federal Disaster Declarations</a:t>
            </a: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10" name="Text Box 4"/>
          <p:cNvSpPr txBox="1">
            <a:spLocks noChangeArrowheads="1"/>
          </p:cNvSpPr>
          <p:nvPr/>
        </p:nvSpPr>
        <p:spPr bwMode="auto">
          <a:xfrm>
            <a:off x="100106" y="6400556"/>
            <a:ext cx="9017000" cy="417103"/>
          </a:xfrm>
          <a:prstGeom prst="rect">
            <a:avLst/>
          </a:prstGeom>
          <a:noFill/>
          <a:ln w="9525">
            <a:noFill/>
            <a:miter lim="800000"/>
            <a:headEnd/>
            <a:tailEnd/>
          </a:ln>
        </p:spPr>
        <p:txBody>
          <a:bodyPr lIns="92075" tIns="46038" rIns="92075" bIns="46038">
            <a:spAutoFit/>
          </a:bodyPr>
          <a:lstStyle/>
          <a:p>
            <a:pPr eaLnBrk="0" fontAlgn="base" hangingPunct="0">
              <a:lnSpc>
                <a:spcPct val="70000"/>
              </a:lnSpc>
              <a:spcBef>
                <a:spcPct val="50000"/>
              </a:spcBef>
              <a:spcAft>
                <a:spcPct val="0"/>
              </a:spcAft>
              <a:buClr>
                <a:srgbClr val="FF3300"/>
              </a:buClr>
              <a:buFont typeface="Wingdings" pitchFamily="2" charset="2"/>
              <a:buNone/>
            </a:pPr>
            <a:r>
              <a:rPr lang="en-US" sz="1100" dirty="0" smtClean="0">
                <a:solidFill>
                  <a:srgbClr val="000000"/>
                </a:solidFill>
                <a:latin typeface="Arial" charset="0"/>
                <a:cs typeface="Arial" charset="0"/>
              </a:rPr>
              <a:t>*Through </a:t>
            </a:r>
            <a:r>
              <a:rPr lang="en-US" sz="1100" dirty="0" smtClean="0">
                <a:solidFill>
                  <a:srgbClr val="000000"/>
                </a:solidFill>
              </a:rPr>
              <a:t>December 31, 2014</a:t>
            </a:r>
            <a:r>
              <a:rPr lang="en-US" sz="1100" dirty="0" smtClean="0">
                <a:solidFill>
                  <a:srgbClr val="000000"/>
                </a:solidFill>
                <a:latin typeface="Arial" charset="0"/>
                <a:cs typeface="Arial" charset="0"/>
              </a:rPr>
              <a:t>. Includes Puerto Rico and the District of Columbia.</a:t>
            </a:r>
          </a:p>
          <a:p>
            <a:pPr eaLnBrk="0" fontAlgn="base" hangingPunct="0">
              <a:lnSpc>
                <a:spcPct val="70000"/>
              </a:lnSpc>
              <a:spcBef>
                <a:spcPct val="50000"/>
              </a:spcBef>
              <a:spcAft>
                <a:spcPct val="0"/>
              </a:spcAft>
              <a:buClr>
                <a:srgbClr val="FF3300"/>
              </a:buClr>
              <a:buFont typeface="Wingdings" pitchFamily="2" charset="2"/>
              <a:buNone/>
            </a:pPr>
            <a:r>
              <a:rPr lang="en-US" sz="1100" dirty="0" smtClean="0">
                <a:solidFill>
                  <a:srgbClr val="000000"/>
                </a:solidFill>
                <a:latin typeface="Arial" charset="0"/>
                <a:cs typeface="Arial" charset="0"/>
              </a:rPr>
              <a:t>Source</a:t>
            </a:r>
            <a:r>
              <a:rPr lang="en-US" sz="1100" dirty="0">
                <a:solidFill>
                  <a:srgbClr val="000000"/>
                </a:solidFill>
                <a:latin typeface="Arial" charset="0"/>
                <a:cs typeface="Arial" charset="0"/>
              </a:rPr>
              <a:t>:  </a:t>
            </a:r>
            <a:r>
              <a:rPr lang="en-US" sz="1100" dirty="0" smtClean="0">
                <a:solidFill>
                  <a:srgbClr val="000000"/>
                </a:solidFill>
                <a:latin typeface="Arial" charset="0"/>
                <a:cs typeface="Arial" charset="0"/>
              </a:rPr>
              <a:t>FEMA: </a:t>
            </a:r>
            <a:r>
              <a:rPr lang="en-US" sz="1100" dirty="0" smtClean="0">
                <a:solidFill>
                  <a:srgbClr val="000000"/>
                </a:solidFill>
                <a:latin typeface="Arial" charset="0"/>
                <a:cs typeface="Arial" charset="0"/>
                <a:hlinkClick r:id="rId6"/>
              </a:rPr>
              <a:t>http://www.fema.gov/news/disaster_totals_annual.fema</a:t>
            </a:r>
            <a:r>
              <a:rPr lang="en-US" sz="1100" dirty="0" smtClean="0">
                <a:solidFill>
                  <a:srgbClr val="000000"/>
                </a:solidFill>
                <a:latin typeface="Arial" charset="0"/>
                <a:cs typeface="Arial" charset="0"/>
              </a:rPr>
              <a:t>; Insurance Information Institute.</a:t>
            </a:r>
            <a:r>
              <a:rPr lang="en-US" sz="1100" dirty="0">
                <a:solidFill>
                  <a:srgbClr val="000000"/>
                </a:solidFill>
                <a:latin typeface="Arial" charset="0"/>
                <a:cs typeface="Arial" charset="0"/>
              </a:rPr>
              <a:t>		</a:t>
            </a:r>
          </a:p>
        </p:txBody>
      </p:sp>
    </p:spTree>
    <p:extLst>
      <p:ext uri="{BB962C8B-B14F-4D97-AF65-F5344CB8AC3E}">
        <p14:creationId xmlns:p14="http://schemas.microsoft.com/office/powerpoint/2010/main" val="2714710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8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122" name="Rectangle 110"/>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0000"/>
              </a:spcBef>
              <a:buClrTx/>
              <a:buFontTx/>
              <a:buNone/>
            </a:pPr>
            <a:fld id="{F56FDE7A-220C-4524-92A0-0389C83E5601}" type="slidenum">
              <a:rPr lang="en-US" altLang="en-US" sz="900" smtClean="0"/>
              <a:pPr>
                <a:lnSpc>
                  <a:spcPct val="85000"/>
                </a:lnSpc>
                <a:spcBef>
                  <a:spcPct val="20000"/>
                </a:spcBef>
                <a:buClrTx/>
                <a:buFontTx/>
                <a:buNone/>
              </a:pPr>
              <a:t>185</a:t>
            </a:fld>
            <a:endParaRPr lang="en-US" altLang="en-US" sz="900" smtClean="0"/>
          </a:p>
        </p:txBody>
      </p:sp>
      <p:sp>
        <p:nvSpPr>
          <p:cNvPr id="5123" name="Rectangle 2"/>
          <p:cNvSpPr>
            <a:spLocks noGrp="1" noChangeArrowheads="1"/>
          </p:cNvSpPr>
          <p:nvPr>
            <p:ph type="title" idx="4294967295"/>
          </p:nvPr>
        </p:nvSpPr>
        <p:spPr>
          <a:xfrm>
            <a:off x="0" y="-123825"/>
            <a:ext cx="8686800" cy="1143000"/>
          </a:xfrm>
        </p:spPr>
        <p:txBody>
          <a:bodyPr lIns="92075" tIns="46038" rIns="92075" bIns="46038" anchor="b"/>
          <a:lstStyle/>
          <a:p>
            <a:r>
              <a:rPr lang="en-US" altLang="en-US" dirty="0" smtClean="0">
                <a:latin typeface="Arial" panose="020B0604020202020204" pitchFamily="34" charset="0"/>
              </a:rPr>
              <a:t>Natural Hazard Risk Scores, 2014</a:t>
            </a:r>
            <a:br>
              <a:rPr lang="en-US" altLang="en-US" dirty="0" smtClean="0">
                <a:latin typeface="Arial" panose="020B0604020202020204" pitchFamily="34" charset="0"/>
              </a:rPr>
            </a:br>
            <a:r>
              <a:rPr lang="en-US" altLang="en-US" dirty="0" smtClean="0">
                <a:latin typeface="Arial" panose="020B0604020202020204" pitchFamily="34" charset="0"/>
              </a:rPr>
              <a:t>Highest 25 States*</a:t>
            </a:r>
          </a:p>
        </p:txBody>
      </p:sp>
      <p:graphicFrame>
        <p:nvGraphicFramePr>
          <p:cNvPr id="5124" name="Object 3"/>
          <p:cNvGraphicFramePr>
            <a:graphicFrameLocks noGrp="1" noChangeAspect="1"/>
          </p:cNvGraphicFramePr>
          <p:nvPr>
            <p:ph idx="4294967295"/>
            <p:extLst/>
          </p:nvPr>
        </p:nvGraphicFramePr>
        <p:xfrm>
          <a:off x="25400" y="1397000"/>
          <a:ext cx="9140825" cy="4730750"/>
        </p:xfrm>
        <a:graphic>
          <a:graphicData uri="http://schemas.openxmlformats.org/presentationml/2006/ole">
            <mc:AlternateContent xmlns:mc="http://schemas.openxmlformats.org/markup-compatibility/2006">
              <mc:Choice xmlns:v="urn:schemas-microsoft-com:vml" Requires="v">
                <p:oleObj spid="_x0000_s28117071" name="Chart" r:id="rId4" imgW="8820230" imgH="4562424" progId="MSGraph.Chart.8">
                  <p:embed followColorScheme="full"/>
                </p:oleObj>
              </mc:Choice>
              <mc:Fallback>
                <p:oleObj name="Chart" r:id="rId4" imgW="8820230" imgH="4562424" progId="MSGraph.Chart.8">
                  <p:embed followColorScheme="full"/>
                  <p:pic>
                    <p:nvPicPr>
                      <p:cNvPr id="0" name=""/>
                      <p:cNvPicPr>
                        <a:picLocks noChangeAspect="1" noChangeArrowheads="1"/>
                      </p:cNvPicPr>
                      <p:nvPr/>
                    </p:nvPicPr>
                    <p:blipFill>
                      <a:blip r:embed="rId5"/>
                      <a:srcRect/>
                      <a:stretch>
                        <a:fillRect/>
                      </a:stretch>
                    </p:blipFill>
                    <p:spPr bwMode="auto">
                      <a:xfrm>
                        <a:off x="25400" y="1397000"/>
                        <a:ext cx="9140825" cy="473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125" name="Text Box 4"/>
          <p:cNvSpPr txBox="1">
            <a:spLocks noChangeArrowheads="1"/>
          </p:cNvSpPr>
          <p:nvPr/>
        </p:nvSpPr>
        <p:spPr bwMode="auto">
          <a:xfrm>
            <a:off x="28576" y="5895963"/>
            <a:ext cx="9017000" cy="9393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0000"/>
              </a:lnSpc>
              <a:spcBef>
                <a:spcPct val="50000"/>
              </a:spcBef>
              <a:buClr>
                <a:srgbClr val="FF3300"/>
              </a:buClr>
              <a:buFont typeface="Wingdings" panose="05000000000000000000" pitchFamily="2" charset="2"/>
              <a:buNone/>
            </a:pPr>
            <a:r>
              <a:rPr lang="en-US" altLang="en-US" sz="1100" dirty="0" smtClean="0"/>
              <a:t>Note: Score is based on data on 9 natural hazards: flood, wildfire, tornado, storm surge, earthquake, straight-line wind, hurricane, wind, hail and sinkhole.</a:t>
            </a:r>
          </a:p>
          <a:p>
            <a:pPr>
              <a:lnSpc>
                <a:spcPct val="80000"/>
              </a:lnSpc>
              <a:spcBef>
                <a:spcPct val="50000"/>
              </a:spcBef>
              <a:buClr>
                <a:srgbClr val="FF3300"/>
              </a:buClr>
              <a:buFont typeface="Wingdings" panose="05000000000000000000" pitchFamily="2" charset="2"/>
              <a:buNone/>
            </a:pPr>
            <a:r>
              <a:rPr lang="en-US" altLang="en-US" sz="1100" dirty="0" smtClean="0"/>
              <a:t>*Analysis Includes DC.  Excludes Alaska and Hawaii due to limited natural hazard risk data.</a:t>
            </a:r>
            <a:endParaRPr lang="en-US" altLang="en-US" sz="1100" dirty="0"/>
          </a:p>
          <a:p>
            <a:pPr>
              <a:lnSpc>
                <a:spcPct val="80000"/>
              </a:lnSpc>
              <a:spcBef>
                <a:spcPct val="50000"/>
              </a:spcBef>
              <a:buClr>
                <a:srgbClr val="FF3300"/>
              </a:buClr>
              <a:buFont typeface="Wingdings" panose="05000000000000000000" pitchFamily="2" charset="2"/>
              <a:buNone/>
            </a:pPr>
            <a:r>
              <a:rPr lang="en-US" altLang="en-US" sz="1100" dirty="0"/>
              <a:t>Sources: </a:t>
            </a:r>
            <a:r>
              <a:rPr lang="en-US" altLang="en-US" sz="1100" dirty="0" err="1" smtClean="0"/>
              <a:t>CoreLogic</a:t>
            </a:r>
            <a:r>
              <a:rPr lang="en-US" altLang="en-US" sz="1100" dirty="0" smtClean="0"/>
              <a:t> release </a:t>
            </a:r>
            <a:r>
              <a:rPr lang="en-US" altLang="en-US" sz="1100" i="1" dirty="0" smtClean="0"/>
              <a:t>“</a:t>
            </a:r>
            <a:r>
              <a:rPr lang="en-US" altLang="en-US" sz="1100" i="1" dirty="0" err="1" smtClean="0"/>
              <a:t>CoreLogic</a:t>
            </a:r>
            <a:r>
              <a:rPr lang="en-US" altLang="en-US" sz="1100" i="1" dirty="0" smtClean="0"/>
              <a:t> Identifies US States at Highest Risk of Property Damage Loss from Natural Hazards,”</a:t>
            </a:r>
            <a:r>
              <a:rPr lang="en-US" altLang="en-US" sz="1100" dirty="0" smtClean="0"/>
              <a:t> Sept. 10, 2014; </a:t>
            </a:r>
            <a:r>
              <a:rPr lang="en-US" altLang="en-US" sz="1100" dirty="0"/>
              <a:t>Insurance Information Institute.		</a:t>
            </a:r>
          </a:p>
        </p:txBody>
      </p:sp>
      <p:sp>
        <p:nvSpPr>
          <p:cNvPr id="7" name="AutoShape 6"/>
          <p:cNvSpPr>
            <a:spLocks noChangeArrowheads="1"/>
          </p:cNvSpPr>
          <p:nvPr/>
        </p:nvSpPr>
        <p:spPr bwMode="blackWhite">
          <a:xfrm>
            <a:off x="3687764" y="1268407"/>
            <a:ext cx="3098800" cy="1090618"/>
          </a:xfrm>
          <a:prstGeom prst="wedgeRectCallout">
            <a:avLst>
              <a:gd name="adj1" fmla="val -119128"/>
              <a:gd name="adj2" fmla="val 590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chemeClr val="bg1"/>
              </a:buClr>
              <a:defRPr/>
            </a:pPr>
            <a:r>
              <a:rPr lang="en-US" b="1" dirty="0" smtClean="0">
                <a:solidFill>
                  <a:schemeClr val="bg1"/>
                </a:solidFill>
              </a:rPr>
              <a:t>Florida received the  highest Natural Hazard Risk Score</a:t>
            </a:r>
            <a:endParaRPr lang="en-US" b="1" dirty="0">
              <a:solidFill>
                <a:schemeClr val="bg1"/>
              </a:solidFill>
            </a:endParaRPr>
          </a:p>
        </p:txBody>
      </p:sp>
    </p:spTree>
    <p:extLst>
      <p:ext uri="{BB962C8B-B14F-4D97-AF65-F5344CB8AC3E}">
        <p14:creationId xmlns:p14="http://schemas.microsoft.com/office/powerpoint/2010/main" val="395259099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100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8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122" name="Rectangle 110"/>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0000"/>
              </a:spcBef>
              <a:buClrTx/>
              <a:buFontTx/>
              <a:buNone/>
            </a:pPr>
            <a:fld id="{F56FDE7A-220C-4524-92A0-0389C83E5601}" type="slidenum">
              <a:rPr lang="en-US" altLang="en-US" sz="900" smtClean="0"/>
              <a:pPr>
                <a:lnSpc>
                  <a:spcPct val="85000"/>
                </a:lnSpc>
                <a:spcBef>
                  <a:spcPct val="20000"/>
                </a:spcBef>
                <a:buClrTx/>
                <a:buFontTx/>
                <a:buNone/>
              </a:pPr>
              <a:t>186</a:t>
            </a:fld>
            <a:endParaRPr lang="en-US" altLang="en-US" sz="900" smtClean="0"/>
          </a:p>
        </p:txBody>
      </p:sp>
      <p:sp>
        <p:nvSpPr>
          <p:cNvPr id="5123" name="Rectangle 2"/>
          <p:cNvSpPr>
            <a:spLocks noGrp="1" noChangeArrowheads="1"/>
          </p:cNvSpPr>
          <p:nvPr>
            <p:ph type="title" idx="4294967295"/>
          </p:nvPr>
        </p:nvSpPr>
        <p:spPr>
          <a:xfrm>
            <a:off x="0" y="-123825"/>
            <a:ext cx="8686800" cy="1143000"/>
          </a:xfrm>
        </p:spPr>
        <p:txBody>
          <a:bodyPr lIns="92075" tIns="46038" rIns="92075" bIns="46038" anchor="b"/>
          <a:lstStyle/>
          <a:p>
            <a:r>
              <a:rPr lang="en-US" altLang="en-US" dirty="0" smtClean="0">
                <a:latin typeface="Arial" panose="020B0604020202020204" pitchFamily="34" charset="0"/>
              </a:rPr>
              <a:t>Natural Hazard Risk Scores, 2014</a:t>
            </a:r>
            <a:br>
              <a:rPr lang="en-US" altLang="en-US" dirty="0" smtClean="0">
                <a:latin typeface="Arial" panose="020B0604020202020204" pitchFamily="34" charset="0"/>
              </a:rPr>
            </a:br>
            <a:r>
              <a:rPr lang="en-US" altLang="en-US" dirty="0" smtClean="0">
                <a:latin typeface="Arial" panose="020B0604020202020204" pitchFamily="34" charset="0"/>
              </a:rPr>
              <a:t>Bottom 24 States*</a:t>
            </a:r>
          </a:p>
        </p:txBody>
      </p:sp>
      <p:graphicFrame>
        <p:nvGraphicFramePr>
          <p:cNvPr id="5124" name="Object 3"/>
          <p:cNvGraphicFramePr>
            <a:graphicFrameLocks noGrp="1" noChangeAspect="1"/>
          </p:cNvGraphicFramePr>
          <p:nvPr>
            <p:ph idx="4294967295"/>
            <p:extLst/>
          </p:nvPr>
        </p:nvGraphicFramePr>
        <p:xfrm>
          <a:off x="11113" y="1439863"/>
          <a:ext cx="9140825" cy="4730750"/>
        </p:xfrm>
        <a:graphic>
          <a:graphicData uri="http://schemas.openxmlformats.org/presentationml/2006/ole">
            <mc:AlternateContent xmlns:mc="http://schemas.openxmlformats.org/markup-compatibility/2006">
              <mc:Choice xmlns:v="urn:schemas-microsoft-com:vml" Requires="v">
                <p:oleObj spid="_x0000_s28118095" name="Chart" r:id="rId4" imgW="8820230" imgH="4562424" progId="MSGraph.Chart.8">
                  <p:embed followColorScheme="full"/>
                </p:oleObj>
              </mc:Choice>
              <mc:Fallback>
                <p:oleObj name="Chart" r:id="rId4" imgW="8820230" imgH="4562424" progId="MSGraph.Chart.8">
                  <p:embed followColorScheme="full"/>
                  <p:pic>
                    <p:nvPicPr>
                      <p:cNvPr id="0" name=""/>
                      <p:cNvPicPr>
                        <a:picLocks noChangeAspect="1" noChangeArrowheads="1"/>
                      </p:cNvPicPr>
                      <p:nvPr/>
                    </p:nvPicPr>
                    <p:blipFill>
                      <a:blip r:embed="rId5"/>
                      <a:srcRect/>
                      <a:stretch>
                        <a:fillRect/>
                      </a:stretch>
                    </p:blipFill>
                    <p:spPr bwMode="auto">
                      <a:xfrm>
                        <a:off x="11113" y="1439863"/>
                        <a:ext cx="9140825" cy="473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9" name="Text Box 4"/>
          <p:cNvSpPr txBox="1">
            <a:spLocks noChangeArrowheads="1"/>
          </p:cNvSpPr>
          <p:nvPr/>
        </p:nvSpPr>
        <p:spPr bwMode="auto">
          <a:xfrm>
            <a:off x="28576" y="5895963"/>
            <a:ext cx="9017000" cy="9393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0000"/>
              </a:lnSpc>
              <a:spcBef>
                <a:spcPct val="50000"/>
              </a:spcBef>
              <a:buClr>
                <a:srgbClr val="FF3300"/>
              </a:buClr>
              <a:buFont typeface="Wingdings" panose="05000000000000000000" pitchFamily="2" charset="2"/>
              <a:buNone/>
            </a:pPr>
            <a:r>
              <a:rPr lang="en-US" altLang="en-US" sz="1100" dirty="0" smtClean="0"/>
              <a:t>Note: Score is based on data on 9 natural hazards: flood, wildfire, tornado, storm surge, earthquake, straight-line wind, hurricane, wind, hail and sinkhole.</a:t>
            </a:r>
          </a:p>
          <a:p>
            <a:pPr>
              <a:lnSpc>
                <a:spcPct val="80000"/>
              </a:lnSpc>
              <a:spcBef>
                <a:spcPct val="50000"/>
              </a:spcBef>
              <a:buClr>
                <a:srgbClr val="FF3300"/>
              </a:buClr>
              <a:buFont typeface="Wingdings" panose="05000000000000000000" pitchFamily="2" charset="2"/>
              <a:buNone/>
            </a:pPr>
            <a:r>
              <a:rPr lang="en-US" altLang="en-US" sz="1100" dirty="0" smtClean="0"/>
              <a:t>*Analysis Includes DC.  Excludes Alaska and Hawaii due to limited natural hazard risk data.</a:t>
            </a:r>
            <a:endParaRPr lang="en-US" altLang="en-US" sz="1100" dirty="0"/>
          </a:p>
          <a:p>
            <a:pPr>
              <a:lnSpc>
                <a:spcPct val="80000"/>
              </a:lnSpc>
              <a:spcBef>
                <a:spcPct val="50000"/>
              </a:spcBef>
              <a:buClr>
                <a:srgbClr val="FF3300"/>
              </a:buClr>
              <a:buFont typeface="Wingdings" panose="05000000000000000000" pitchFamily="2" charset="2"/>
              <a:buNone/>
            </a:pPr>
            <a:r>
              <a:rPr lang="en-US" altLang="en-US" sz="1100" dirty="0"/>
              <a:t>Sources: </a:t>
            </a:r>
            <a:r>
              <a:rPr lang="en-US" altLang="en-US" sz="1100" dirty="0" err="1" smtClean="0"/>
              <a:t>CoreLogic</a:t>
            </a:r>
            <a:r>
              <a:rPr lang="en-US" altLang="en-US" sz="1100" dirty="0" smtClean="0"/>
              <a:t> release </a:t>
            </a:r>
            <a:r>
              <a:rPr lang="en-US" altLang="en-US" sz="1100" i="1" dirty="0" smtClean="0"/>
              <a:t>“</a:t>
            </a:r>
            <a:r>
              <a:rPr lang="en-US" altLang="en-US" sz="1100" i="1" dirty="0" err="1" smtClean="0"/>
              <a:t>CoreLogic</a:t>
            </a:r>
            <a:r>
              <a:rPr lang="en-US" altLang="en-US" sz="1100" i="1" dirty="0" smtClean="0"/>
              <a:t> Identifies US States at Highest Risk of Property Damage Loss from Natural Hazards,”</a:t>
            </a:r>
            <a:r>
              <a:rPr lang="en-US" altLang="en-US" sz="1100" dirty="0" smtClean="0"/>
              <a:t> Sept. 10, 2014; </a:t>
            </a:r>
            <a:r>
              <a:rPr lang="en-US" altLang="en-US" sz="1100" dirty="0"/>
              <a:t>Insurance Information Institute.		</a:t>
            </a:r>
          </a:p>
        </p:txBody>
      </p:sp>
      <p:sp>
        <p:nvSpPr>
          <p:cNvPr id="10" name="AutoShape 6"/>
          <p:cNvSpPr>
            <a:spLocks noChangeArrowheads="1"/>
          </p:cNvSpPr>
          <p:nvPr/>
        </p:nvSpPr>
        <p:spPr bwMode="blackWhite">
          <a:xfrm>
            <a:off x="4887913" y="1396995"/>
            <a:ext cx="3495675" cy="1090618"/>
          </a:xfrm>
          <a:prstGeom prst="wedgeRectCallout">
            <a:avLst>
              <a:gd name="adj1" fmla="val 49704"/>
              <a:gd name="adj2" fmla="val 152899"/>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chemeClr val="bg1"/>
              </a:buClr>
              <a:defRPr/>
            </a:pPr>
            <a:r>
              <a:rPr lang="en-US" b="1" dirty="0" smtClean="0">
                <a:solidFill>
                  <a:schemeClr val="bg1"/>
                </a:solidFill>
              </a:rPr>
              <a:t>Michigan and West Virginia received the lowest Natural Hazard Risk Score</a:t>
            </a:r>
            <a:endParaRPr lang="en-US" b="1" dirty="0">
              <a:solidFill>
                <a:schemeClr val="bg1"/>
              </a:solidFill>
            </a:endParaRPr>
          </a:p>
        </p:txBody>
      </p:sp>
    </p:spTree>
    <p:extLst>
      <p:ext uri="{BB962C8B-B14F-4D97-AF65-F5344CB8AC3E}">
        <p14:creationId xmlns:p14="http://schemas.microsoft.com/office/powerpoint/2010/main" val="324582643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100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8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8594" name="Rectangle 2"/>
          <p:cNvSpPr>
            <a:spLocks noGrp="1" noChangeArrowheads="1"/>
          </p:cNvSpPr>
          <p:nvPr>
            <p:ph type="ctrTitle" idx="4294967295"/>
          </p:nvPr>
        </p:nvSpPr>
        <p:spPr bwMode="blackWhite">
          <a:xfrm>
            <a:off x="561706" y="2070714"/>
            <a:ext cx="7981950" cy="1485900"/>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3800" dirty="0" smtClean="0">
                <a:solidFill>
                  <a:schemeClr val="bg1"/>
                </a:solidFill>
              </a:rPr>
              <a:t>CYBER RISK &amp;                     CYBER INSURANCE</a:t>
            </a:r>
          </a:p>
        </p:txBody>
      </p:sp>
      <p:sp>
        <p:nvSpPr>
          <p:cNvPr id="132099"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32100"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BB2701F8-62E7-47D2-B0A1-8E4DCCE89FD3}" type="slidenum">
              <a:rPr lang="en-US" sz="900">
                <a:solidFill>
                  <a:schemeClr val="bg1"/>
                </a:solidFill>
              </a:rPr>
              <a:pPr algn="r" eaLnBrk="0" hangingPunct="0">
                <a:lnSpc>
                  <a:spcPct val="85000"/>
                </a:lnSpc>
                <a:spcBef>
                  <a:spcPct val="20000"/>
                </a:spcBef>
              </a:pPr>
              <a:t>187</a:t>
            </a:fld>
            <a:endParaRPr lang="en-US" sz="900">
              <a:solidFill>
                <a:schemeClr val="bg1"/>
              </a:solidFill>
            </a:endParaRPr>
          </a:p>
        </p:txBody>
      </p:sp>
      <p:pic>
        <p:nvPicPr>
          <p:cNvPr id="132101"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2158598" name="Rectangle 6"/>
          <p:cNvSpPr>
            <a:spLocks noChangeArrowheads="1"/>
          </p:cNvSpPr>
          <p:nvPr/>
        </p:nvSpPr>
        <p:spPr bwMode="auto">
          <a:xfrm>
            <a:off x="218940" y="3865546"/>
            <a:ext cx="8667481" cy="2597634"/>
          </a:xfrm>
          <a:prstGeom prst="rect">
            <a:avLst/>
          </a:prstGeom>
          <a:noFill/>
          <a:ln w="9525" algn="ctr">
            <a:noFill/>
            <a:miter lim="800000"/>
            <a:headEnd/>
            <a:tailEnd/>
          </a:ln>
        </p:spPr>
        <p:txBody>
          <a:bodyPr wrap="square" lIns="45720" rIns="45720">
            <a:spAutoFit/>
          </a:bodyPr>
          <a:lstStyle/>
          <a:p>
            <a:pPr marL="292100" indent="-292100" algn="ctr" eaLnBrk="0" hangingPunct="0">
              <a:lnSpc>
                <a:spcPct val="90000"/>
              </a:lnSpc>
              <a:spcBef>
                <a:spcPct val="25000"/>
              </a:spcBef>
              <a:buClr>
                <a:schemeClr val="accent2"/>
              </a:buClr>
              <a:buFont typeface="Wingdings" pitchFamily="2" charset="2"/>
              <a:buNone/>
            </a:pPr>
            <a:r>
              <a:rPr lang="en-US" sz="3600" b="1" dirty="0" smtClean="0">
                <a:solidFill>
                  <a:srgbClr val="225A7A"/>
                </a:solidFill>
                <a:latin typeface="Arial "/>
              </a:rPr>
              <a:t>Cyber Risk is a Rapidly Emerging Exposure for Businesses Large and Small in Every Industry</a:t>
            </a:r>
          </a:p>
          <a:p>
            <a:pPr marL="292100" indent="-292100" algn="ctr" eaLnBrk="0" hangingPunct="0">
              <a:lnSpc>
                <a:spcPct val="90000"/>
              </a:lnSpc>
              <a:spcBef>
                <a:spcPct val="25000"/>
              </a:spcBef>
              <a:buClr>
                <a:schemeClr val="accent2"/>
              </a:buClr>
              <a:buFont typeface="Wingdings" pitchFamily="2" charset="2"/>
              <a:buNone/>
            </a:pPr>
            <a:r>
              <a:rPr lang="en-US" sz="3200" b="1" i="1" dirty="0" smtClean="0">
                <a:solidFill>
                  <a:srgbClr val="C00000"/>
                </a:solidFill>
                <a:latin typeface="Arial "/>
              </a:rPr>
              <a:t>Rapidly Increasing Interest from Businesses, Media &amp; Public Policymakers</a:t>
            </a: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187</a:t>
            </a:fld>
            <a:endParaRPr lang="en-US"/>
          </a:p>
        </p:txBody>
      </p:sp>
    </p:spTree>
    <p:extLst>
      <p:ext uri="{BB962C8B-B14F-4D97-AF65-F5344CB8AC3E}">
        <p14:creationId xmlns:p14="http://schemas.microsoft.com/office/powerpoint/2010/main" val="2477839736"/>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8594"/>
                                        </p:tgtEl>
                                        <p:attrNameLst>
                                          <p:attrName>style.visibility</p:attrName>
                                        </p:attrNameLst>
                                      </p:cBhvr>
                                      <p:to>
                                        <p:strVal val="visible"/>
                                      </p:to>
                                    </p:set>
                                    <p:animEffect transition="in" filter="barn(outVertical)">
                                      <p:cBhvr>
                                        <p:cTn id="7" dur="1000"/>
                                        <p:tgtEl>
                                          <p:spTgt spid="2158594"/>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2158598"/>
                                        </p:tgtEl>
                                        <p:attrNameLst>
                                          <p:attrName>style.visibility</p:attrName>
                                        </p:attrNameLst>
                                      </p:cBhvr>
                                      <p:to>
                                        <p:strVal val="visible"/>
                                      </p:to>
                                    </p:set>
                                    <p:animEffect transition="in" filter="barn(outVertical)">
                                      <p:cBhvr>
                                        <p:cTn id="10" dur="1000"/>
                                        <p:tgtEl>
                                          <p:spTgt spid="21585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8594" grpId="0" animBg="1"/>
      <p:bldP spid="2158598" grpId="0"/>
    </p:bldLst>
  </p:timing>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260350" y="90488"/>
            <a:ext cx="7550150" cy="860425"/>
          </a:xfrm>
        </p:spPr>
        <p:txBody>
          <a:bodyPr/>
          <a:lstStyle/>
          <a:p>
            <a:r>
              <a:rPr lang="en-US" altLang="en-US" dirty="0" smtClean="0">
                <a:latin typeface="Arial" panose="020B0604020202020204" pitchFamily="34" charset="0"/>
                <a:ea typeface="ＭＳ Ｐゴシック" panose="020B0600070205080204" pitchFamily="34" charset="-128"/>
              </a:rPr>
              <a:t>Data Breaches 2005-2014, by Number of Breaches and Records Exposed</a:t>
            </a:r>
          </a:p>
        </p:txBody>
      </p:sp>
      <p:sp>
        <p:nvSpPr>
          <p:cNvPr id="1028" name="Rectangle 3"/>
          <p:cNvSpPr>
            <a:spLocks noChangeArrowheads="1"/>
          </p:cNvSpPr>
          <p:nvPr/>
        </p:nvSpPr>
        <p:spPr bwMode="black">
          <a:xfrm>
            <a:off x="347663" y="1139825"/>
            <a:ext cx="8221662" cy="220663"/>
          </a:xfrm>
          <a:prstGeom prst="rect">
            <a:avLst/>
          </a:prstGeom>
          <a:noFill/>
          <a:ln w="9525" algn="ctr">
            <a:noFill/>
            <a:miter lim="800000"/>
            <a:headEnd/>
            <a:tailEnd/>
          </a:ln>
        </p:spPr>
        <p:txBody>
          <a:bodyPr lIns="0" tIns="0" rIns="0" bIns="0">
            <a:spAutoFit/>
          </a:bodyPr>
          <a:lstStyle/>
          <a:p>
            <a:pPr defTabSz="114300">
              <a:lnSpc>
                <a:spcPct val="90000"/>
              </a:lnSpc>
              <a:spcBef>
                <a:spcPct val="20000"/>
              </a:spcBef>
              <a:defRPr/>
            </a:pPr>
            <a:r>
              <a:rPr lang="en-US" sz="1600" b="1">
                <a:solidFill>
                  <a:srgbClr val="225A7A"/>
                </a:solidFill>
                <a:latin typeface="Arial" charset="0"/>
                <a:ea typeface="+mn-ea"/>
                <a:cs typeface="Arial" pitchFamily="34" charset="0"/>
              </a:rPr>
              <a:t># Data Breaches/Millions of Records Exposed</a:t>
            </a:r>
          </a:p>
        </p:txBody>
      </p:sp>
      <p:sp>
        <p:nvSpPr>
          <p:cNvPr id="1029" name="Rectangle 4"/>
          <p:cNvSpPr>
            <a:spLocks noChangeArrowheads="1"/>
          </p:cNvSpPr>
          <p:nvPr/>
        </p:nvSpPr>
        <p:spPr bwMode="auto">
          <a:xfrm>
            <a:off x="0" y="6415088"/>
            <a:ext cx="9144000" cy="442912"/>
          </a:xfrm>
          <a:prstGeom prst="rect">
            <a:avLst/>
          </a:prstGeom>
          <a:noFill/>
          <a:ln w="9525">
            <a:noFill/>
            <a:miter lim="800000"/>
            <a:headEnd/>
            <a:tailEnd/>
          </a:ln>
        </p:spPr>
        <p:txBody>
          <a:bodyPr lIns="365760" tIns="0" rIns="0" bIns="137160" anchor="b">
            <a:spAutoFit/>
          </a:bodyPr>
          <a:lstStyle/>
          <a:p>
            <a:pPr marL="133350" indent="-133350">
              <a:lnSpc>
                <a:spcPct val="90000"/>
              </a:lnSpc>
              <a:buClr>
                <a:srgbClr val="FF6801"/>
              </a:buClr>
              <a:buFont typeface="Wingdings" pitchFamily="2" charset="2"/>
              <a:buNone/>
              <a:tabLst>
                <a:tab pos="112713" algn="r"/>
              </a:tabLst>
              <a:defRPr/>
            </a:pPr>
            <a:r>
              <a:rPr lang="en-US" sz="1100" dirty="0">
                <a:solidFill>
                  <a:srgbClr val="000000"/>
                </a:solidFill>
                <a:latin typeface="Arial" charset="0"/>
                <a:ea typeface="+mn-ea"/>
                <a:cs typeface="Arial" pitchFamily="34" charset="0"/>
              </a:rPr>
              <a:t>*	 </a:t>
            </a:r>
            <a:r>
              <a:rPr lang="en-US" sz="1100" dirty="0" smtClean="0">
                <a:solidFill>
                  <a:srgbClr val="000000"/>
                </a:solidFill>
                <a:latin typeface="Arial" charset="0"/>
                <a:ea typeface="+mn-ea"/>
                <a:cs typeface="Arial" pitchFamily="34" charset="0"/>
              </a:rPr>
              <a:t>2014 </a:t>
            </a:r>
            <a:r>
              <a:rPr lang="en-US" sz="1100" dirty="0">
                <a:solidFill>
                  <a:srgbClr val="000000"/>
                </a:solidFill>
                <a:latin typeface="Arial" charset="0"/>
                <a:ea typeface="+mn-ea"/>
                <a:cs typeface="Arial" pitchFamily="34" charset="0"/>
              </a:rPr>
              <a:t>figures as of Jan. </a:t>
            </a:r>
            <a:r>
              <a:rPr lang="en-US" sz="1100" dirty="0" smtClean="0">
                <a:solidFill>
                  <a:srgbClr val="000000"/>
                </a:solidFill>
                <a:latin typeface="Arial" charset="0"/>
                <a:ea typeface="+mn-ea"/>
                <a:cs typeface="Arial" pitchFamily="34" charset="0"/>
              </a:rPr>
              <a:t>12, </a:t>
            </a:r>
            <a:r>
              <a:rPr lang="en-US" sz="1100" dirty="0">
                <a:solidFill>
                  <a:srgbClr val="000000"/>
                </a:solidFill>
                <a:latin typeface="Arial" charset="0"/>
                <a:ea typeface="+mn-ea"/>
                <a:cs typeface="Arial" pitchFamily="34" charset="0"/>
              </a:rPr>
              <a:t>2014 from the </a:t>
            </a:r>
            <a:r>
              <a:rPr lang="en-US" sz="1100" dirty="0" smtClean="0">
                <a:solidFill>
                  <a:srgbClr val="000000"/>
                </a:solidFill>
                <a:latin typeface="Arial" charset="0"/>
                <a:ea typeface="+mn-ea"/>
                <a:cs typeface="Arial" pitchFamily="34" charset="0"/>
              </a:rPr>
              <a:t>ITRC.</a:t>
            </a:r>
            <a:endParaRPr lang="en-US" sz="1100" dirty="0">
              <a:solidFill>
                <a:srgbClr val="000000"/>
              </a:solidFill>
              <a:latin typeface="Arial" charset="0"/>
              <a:ea typeface="+mn-ea"/>
              <a:cs typeface="Arial" pitchFamily="34" charset="0"/>
            </a:endParaRPr>
          </a:p>
          <a:p>
            <a:pPr marL="133350" indent="-133350">
              <a:lnSpc>
                <a:spcPct val="90000"/>
              </a:lnSpc>
              <a:buClr>
                <a:srgbClr val="FF6801"/>
              </a:buClr>
              <a:buFont typeface="Wingdings" pitchFamily="2" charset="2"/>
              <a:buNone/>
              <a:tabLst>
                <a:tab pos="112713" algn="r"/>
              </a:tabLst>
              <a:defRPr/>
            </a:pPr>
            <a:r>
              <a:rPr lang="en-US" sz="1100" dirty="0">
                <a:solidFill>
                  <a:srgbClr val="000000"/>
                </a:solidFill>
                <a:latin typeface="Arial" charset="0"/>
                <a:ea typeface="+mn-ea"/>
                <a:cs typeface="Arial" pitchFamily="34" charset="0"/>
              </a:rPr>
              <a:t>	Source: Identity Theft Resource Center.</a:t>
            </a:r>
          </a:p>
        </p:txBody>
      </p:sp>
      <p:graphicFrame>
        <p:nvGraphicFramePr>
          <p:cNvPr id="39941" name="Object 2"/>
          <p:cNvGraphicFramePr>
            <a:graphicFrameLocks/>
          </p:cNvGraphicFramePr>
          <p:nvPr>
            <p:extLst/>
          </p:nvPr>
        </p:nvGraphicFramePr>
        <p:xfrm>
          <a:off x="279400" y="1333500"/>
          <a:ext cx="8597900" cy="4203700"/>
        </p:xfrm>
        <a:graphic>
          <a:graphicData uri="http://schemas.openxmlformats.org/presentationml/2006/ole">
            <mc:AlternateContent xmlns:mc="http://schemas.openxmlformats.org/markup-compatibility/2006">
              <mc:Choice xmlns:v="urn:schemas-microsoft-com:vml" Requires="v">
                <p:oleObj spid="_x0000_s28122190" name="Chart" r:id="rId4" imgW="8600912" imgH="4114800" progId="MSGraph.Chart.8">
                  <p:embed followColorScheme="full"/>
                </p:oleObj>
              </mc:Choice>
              <mc:Fallback>
                <p:oleObj name="Chart" r:id="rId4" imgW="8600912" imgH="4114800" progId="MSGraph.Chart.8">
                  <p:embed followColorScheme="full"/>
                  <p:pic>
                    <p:nvPicPr>
                      <p:cNvPr id="0" name=""/>
                      <p:cNvPicPr>
                        <a:picLocks noChangeArrowheads="1"/>
                      </p:cNvPicPr>
                      <p:nvPr/>
                    </p:nvPicPr>
                    <p:blipFill>
                      <a:blip r:embed="rId5"/>
                      <a:srcRect/>
                      <a:stretch>
                        <a:fillRect/>
                      </a:stretch>
                    </p:blipFill>
                    <p:spPr bwMode="gray">
                      <a:xfrm>
                        <a:off x="279400" y="1333500"/>
                        <a:ext cx="8597900" cy="4203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307206" name="Rectangle 6"/>
          <p:cNvSpPr>
            <a:spLocks noChangeArrowheads="1"/>
          </p:cNvSpPr>
          <p:nvPr/>
        </p:nvSpPr>
        <p:spPr bwMode="blackWhite">
          <a:xfrm>
            <a:off x="414338" y="5537200"/>
            <a:ext cx="7688262" cy="655638"/>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eaLnBrk="1" hangingPunct="1">
              <a:lnSpc>
                <a:spcPct val="95000"/>
              </a:lnSpc>
              <a:spcBef>
                <a:spcPct val="25000"/>
              </a:spcBef>
              <a:defRPr/>
            </a:pPr>
            <a:r>
              <a:rPr lang="en-US" sz="1800" b="1" dirty="0">
                <a:solidFill>
                  <a:srgbClr val="FFFFFF"/>
                </a:solidFill>
                <a:latin typeface="Arial" charset="0"/>
                <a:ea typeface="+mn-ea"/>
                <a:cs typeface="Arial" pitchFamily="34" charset="0"/>
              </a:rPr>
              <a:t>The Total Number of Data Breaches </a:t>
            </a:r>
            <a:r>
              <a:rPr lang="en-US" sz="1800" b="1" dirty="0" smtClean="0">
                <a:solidFill>
                  <a:srgbClr val="FFFFFF"/>
                </a:solidFill>
                <a:latin typeface="Arial" charset="0"/>
                <a:ea typeface="+mn-ea"/>
                <a:cs typeface="Arial" pitchFamily="34" charset="0"/>
              </a:rPr>
              <a:t>Rose 28% While the Number of Records Exposed Was Relatively Flat (-2.6%)</a:t>
            </a:r>
            <a:endParaRPr lang="en-US" sz="1800" b="1" dirty="0">
              <a:solidFill>
                <a:srgbClr val="FFFFFF"/>
              </a:solidFill>
              <a:latin typeface="Arial" charset="0"/>
              <a:ea typeface="+mn-ea"/>
              <a:cs typeface="Arial" pitchFamily="34" charset="0"/>
            </a:endParaRPr>
          </a:p>
        </p:txBody>
      </p:sp>
      <p:sp>
        <p:nvSpPr>
          <p:cNvPr id="1031" name="Rectangle 3"/>
          <p:cNvSpPr>
            <a:spLocks noChangeArrowheads="1"/>
          </p:cNvSpPr>
          <p:nvPr/>
        </p:nvSpPr>
        <p:spPr bwMode="black">
          <a:xfrm>
            <a:off x="8225632" y="1154113"/>
            <a:ext cx="769937" cy="222250"/>
          </a:xfrm>
          <a:prstGeom prst="rect">
            <a:avLst/>
          </a:prstGeom>
          <a:noFill/>
          <a:ln w="9525" algn="ctr">
            <a:noFill/>
            <a:miter lim="800000"/>
            <a:headEnd/>
            <a:tailEnd/>
          </a:ln>
        </p:spPr>
        <p:txBody>
          <a:bodyPr lIns="0" tIns="0" rIns="0" bIns="0">
            <a:spAutoFit/>
          </a:bodyPr>
          <a:lstStyle/>
          <a:p>
            <a:pPr defTabSz="114300">
              <a:lnSpc>
                <a:spcPct val="90000"/>
              </a:lnSpc>
              <a:spcBef>
                <a:spcPct val="20000"/>
              </a:spcBef>
              <a:defRPr/>
            </a:pPr>
            <a:r>
              <a:rPr lang="en-US" sz="1600" b="1" dirty="0">
                <a:solidFill>
                  <a:srgbClr val="225A7A"/>
                </a:solidFill>
                <a:latin typeface="Arial" charset="0"/>
                <a:ea typeface="+mn-ea"/>
                <a:cs typeface="Arial" pitchFamily="34" charset="0"/>
              </a:rPr>
              <a:t>Millions</a:t>
            </a:r>
          </a:p>
        </p:txBody>
      </p:sp>
      <p:pic>
        <p:nvPicPr>
          <p:cNvPr id="39944" name="Picture 4" descr="https://encrypted-tbn0.gstatic.com/images?q=tbn:ANd9GcSh6ORZLNYgoUo4jcSKlBVamg_OKlcLZwHcqkIqZ8NpxyY1NNE7Tg"/>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5775324" y="1100931"/>
            <a:ext cx="1049338" cy="785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5" name="Picture 6" descr="https://encrypted-tbn1.gstatic.com/images?q=tbn:ANd9GcSeBgsNxlNaQIhvKEG6z6qkYkA8aIc98ml1fT6fbfbB6_gf_WFu"/>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1079500" y="1519238"/>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6" name="Picture 8" descr="https://encrypted-tbn0.gstatic.com/images?q=tbn:ANd9GcQswUNxtm-FcMeh3nX4EITVp8NZi2OlgrArnWSxjDiwVJkZkjs1"/>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5713251" y="2315370"/>
            <a:ext cx="1009650" cy="449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7" name="Picture 10" descr="https://encrypted-tbn3.gstatic.com/images?q=tbn:ANd9GcQQYQry84VkOscN14W7uWSbNYgA4h5yOSJcox3_n1S2VCbgIUvO"/>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928688" y="2608263"/>
            <a:ext cx="158115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8" name="Picture 12" descr="https://encrypted-tbn1.gstatic.com/images?q=tbn:ANd9GcTBNSV9fdPqbt6bFgA0SHemOBcksTgGGfjPEWEDbknzuRlfGouJ"/>
          <p:cNvPicPr>
            <a:picLocks noChangeAspect="1" noChangeArrowheads="1"/>
          </p:cNvPicPr>
          <p:nvPr/>
        </p:nvPicPr>
        <p:blipFill>
          <a:blip r:embed="rId10">
            <a:extLst>
              <a:ext uri="{28A0092B-C50C-407E-A947-70E740481C1C}">
                <a14:useLocalDpi xmlns:a14="http://schemas.microsoft.com/office/drawing/2010/main"/>
              </a:ext>
            </a:extLst>
          </a:blip>
          <a:srcRect/>
          <a:stretch>
            <a:fillRect/>
          </a:stretch>
        </p:blipFill>
        <p:spPr bwMode="auto">
          <a:xfrm>
            <a:off x="2263775" y="1470025"/>
            <a:ext cx="854075" cy="1017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9" name="Picture 1"/>
          <p:cNvPicPr>
            <a:picLocks noChangeAspect="1"/>
          </p:cNvPicPr>
          <p:nvPr/>
        </p:nvPicPr>
        <p:blipFill>
          <a:blip r:embed="rId11" cstate="screen">
            <a:extLst>
              <a:ext uri="{28A0092B-C50C-407E-A947-70E740481C1C}">
                <a14:useLocalDpi xmlns:a14="http://schemas.microsoft.com/office/drawing/2010/main"/>
              </a:ext>
            </a:extLst>
          </a:blip>
          <a:srcRect/>
          <a:stretch>
            <a:fillRect/>
          </a:stretch>
        </p:blipFill>
        <p:spPr bwMode="auto">
          <a:xfrm>
            <a:off x="6900862" y="1103529"/>
            <a:ext cx="661988" cy="661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50" name="Picture 2"/>
          <p:cNvPicPr>
            <a:picLocks noChangeAspect="1"/>
          </p:cNvPicPr>
          <p:nvPr/>
        </p:nvPicPr>
        <p:blipFill>
          <a:blip r:embed="rId12" cstate="screen">
            <a:extLst>
              <a:ext uri="{28A0092B-C50C-407E-A947-70E740481C1C}">
                <a14:useLocalDpi xmlns:a14="http://schemas.microsoft.com/office/drawing/2010/main"/>
              </a:ext>
            </a:extLst>
          </a:blip>
          <a:srcRect/>
          <a:stretch>
            <a:fillRect/>
          </a:stretch>
        </p:blipFill>
        <p:spPr bwMode="auto">
          <a:xfrm>
            <a:off x="5203532" y="2090737"/>
            <a:ext cx="1801812"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51" name="TextBox 4"/>
          <p:cNvSpPr txBox="1">
            <a:spLocks noChangeArrowheads="1"/>
          </p:cNvSpPr>
          <p:nvPr/>
        </p:nvSpPr>
        <p:spPr bwMode="auto">
          <a:xfrm>
            <a:off x="8382000" y="6107113"/>
            <a:ext cx="5334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a:fld id="{3AEF8B38-25CF-4EB6-8541-98ABE8722141}" type="slidenum">
              <a:rPr lang="en-US" altLang="en-US" sz="1200"/>
              <a:pPr algn="r"/>
              <a:t>188</a:t>
            </a:fld>
            <a:endParaRPr lang="en-US" altLang="en-US" sz="1800"/>
          </a:p>
        </p:txBody>
      </p:sp>
      <p:pic>
        <p:nvPicPr>
          <p:cNvPr id="2" name="Picture 1"/>
          <p:cNvPicPr>
            <a:picLocks noChangeAspect="1"/>
          </p:cNvPicPr>
          <p:nvPr/>
        </p:nvPicPr>
        <p:blipFill rotWithShape="1">
          <a:blip r:embed="rId13" cstate="screen">
            <a:extLst>
              <a:ext uri="{28A0092B-C50C-407E-A947-70E740481C1C}">
                <a14:useLocalDpi xmlns:a14="http://schemas.microsoft.com/office/drawing/2010/main"/>
              </a:ext>
            </a:extLst>
          </a:blip>
          <a:srcRect l="-1" t="36631" r="-9371" b="38519"/>
          <a:stretch/>
        </p:blipFill>
        <p:spPr>
          <a:xfrm>
            <a:off x="5068386" y="1173163"/>
            <a:ext cx="1036052" cy="257453"/>
          </a:xfrm>
          <a:prstGeom prst="rect">
            <a:avLst/>
          </a:prstGeom>
        </p:spPr>
      </p:pic>
    </p:spTree>
    <p:extLst>
      <p:ext uri="{BB962C8B-B14F-4D97-AF65-F5344CB8AC3E}">
        <p14:creationId xmlns:p14="http://schemas.microsoft.com/office/powerpoint/2010/main" val="178163308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307206"/>
                                        </p:tgtEl>
                                        <p:attrNameLst>
                                          <p:attrName>style.visibility</p:attrName>
                                        </p:attrNameLst>
                                      </p:cBhvr>
                                      <p:to>
                                        <p:strVal val="visible"/>
                                      </p:to>
                                    </p:set>
                                    <p:anim calcmode="lin" valueType="num">
                                      <p:cBhvr>
                                        <p:cTn id="7" dur="500" fill="hold"/>
                                        <p:tgtEl>
                                          <p:spTgt spid="307206"/>
                                        </p:tgtEl>
                                        <p:attrNameLst>
                                          <p:attrName>ppt_w</p:attrName>
                                        </p:attrNameLst>
                                      </p:cBhvr>
                                      <p:tavLst>
                                        <p:tav tm="0">
                                          <p:val>
                                            <p:fltVal val="0"/>
                                          </p:val>
                                        </p:tav>
                                        <p:tav tm="100000">
                                          <p:val>
                                            <p:strVal val="#ppt_w"/>
                                          </p:val>
                                        </p:tav>
                                      </p:tavLst>
                                    </p:anim>
                                    <p:anim calcmode="lin" valueType="num">
                                      <p:cBhvr>
                                        <p:cTn id="8" dur="500" fill="hold"/>
                                        <p:tgtEl>
                                          <p:spTgt spid="30720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06" grpId="0" animBg="1"/>
    </p:bldLst>
  </p:timing>
</p:sld>
</file>

<file path=ppt/slides/slide18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260350" y="90488"/>
            <a:ext cx="7550150" cy="860425"/>
          </a:xfrm>
        </p:spPr>
        <p:txBody>
          <a:bodyPr/>
          <a:lstStyle/>
          <a:p>
            <a:r>
              <a:rPr lang="en-US" altLang="en-US" smtClean="0">
                <a:latin typeface="Arial" panose="020B0604020202020204" pitchFamily="34" charset="0"/>
                <a:ea typeface="ＭＳ Ｐゴシック" panose="020B0600070205080204" pitchFamily="34" charset="-128"/>
              </a:rPr>
              <a:t>Worldwide Cybersecurity Spending, 2011- 2016F </a:t>
            </a:r>
          </a:p>
        </p:txBody>
      </p:sp>
      <p:sp>
        <p:nvSpPr>
          <p:cNvPr id="1028" name="Rectangle 3"/>
          <p:cNvSpPr>
            <a:spLocks noChangeArrowheads="1"/>
          </p:cNvSpPr>
          <p:nvPr/>
        </p:nvSpPr>
        <p:spPr bwMode="black">
          <a:xfrm>
            <a:off x="347663" y="1139825"/>
            <a:ext cx="8221662" cy="220663"/>
          </a:xfrm>
          <a:prstGeom prst="rect">
            <a:avLst/>
          </a:prstGeom>
          <a:noFill/>
          <a:ln w="9525" algn="ctr">
            <a:noFill/>
            <a:miter lim="800000"/>
            <a:headEnd/>
            <a:tailEnd/>
          </a:ln>
        </p:spPr>
        <p:txBody>
          <a:bodyPr lIns="0" tIns="0" rIns="0" bIns="0">
            <a:spAutoFit/>
          </a:bodyPr>
          <a:lstStyle/>
          <a:p>
            <a:pPr defTabSz="114300">
              <a:lnSpc>
                <a:spcPct val="90000"/>
              </a:lnSpc>
              <a:spcBef>
                <a:spcPct val="20000"/>
              </a:spcBef>
              <a:defRPr/>
            </a:pPr>
            <a:r>
              <a:rPr lang="en-US" sz="1600" b="1" dirty="0">
                <a:solidFill>
                  <a:srgbClr val="225A7A"/>
                </a:solidFill>
                <a:latin typeface="Arial" charset="0"/>
                <a:ea typeface="+mn-ea"/>
                <a:cs typeface="Arial" pitchFamily="34" charset="0"/>
              </a:rPr>
              <a:t>($ Billions)</a:t>
            </a:r>
          </a:p>
        </p:txBody>
      </p:sp>
      <p:graphicFrame>
        <p:nvGraphicFramePr>
          <p:cNvPr id="41988" name="Object 2"/>
          <p:cNvGraphicFramePr>
            <a:graphicFrameLocks/>
          </p:cNvGraphicFramePr>
          <p:nvPr>
            <p:extLst/>
          </p:nvPr>
        </p:nvGraphicFramePr>
        <p:xfrm>
          <a:off x="260350" y="1336675"/>
          <a:ext cx="8597900" cy="4203700"/>
        </p:xfrm>
        <a:graphic>
          <a:graphicData uri="http://schemas.openxmlformats.org/presentationml/2006/ole">
            <mc:AlternateContent xmlns:mc="http://schemas.openxmlformats.org/markup-compatibility/2006">
              <mc:Choice xmlns:v="urn:schemas-microsoft-com:vml" Requires="v">
                <p:oleObj spid="_x0000_s28123214" name="Chart" r:id="rId4" imgW="8600912" imgH="4114800" progId="MSGraph.Chart.8">
                  <p:embed followColorScheme="full"/>
                </p:oleObj>
              </mc:Choice>
              <mc:Fallback>
                <p:oleObj name="Chart" r:id="rId4" imgW="8600912" imgH="4114800" progId="MSGraph.Chart.8">
                  <p:embed followColorScheme="full"/>
                  <p:pic>
                    <p:nvPicPr>
                      <p:cNvPr id="0" name=""/>
                      <p:cNvPicPr>
                        <a:picLocks noChangeArrowheads="1"/>
                      </p:cNvPicPr>
                      <p:nvPr/>
                    </p:nvPicPr>
                    <p:blipFill>
                      <a:blip r:embed="rId5"/>
                      <a:srcRect/>
                      <a:stretch>
                        <a:fillRect/>
                      </a:stretch>
                    </p:blipFill>
                    <p:spPr bwMode="gray">
                      <a:xfrm>
                        <a:off x="260350" y="1336675"/>
                        <a:ext cx="8597900" cy="4203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307206" name="Rectangle 6"/>
          <p:cNvSpPr>
            <a:spLocks noChangeArrowheads="1"/>
          </p:cNvSpPr>
          <p:nvPr/>
        </p:nvSpPr>
        <p:spPr bwMode="blackWhite">
          <a:xfrm>
            <a:off x="501650" y="5699125"/>
            <a:ext cx="7796213" cy="655638"/>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lnSpc>
                <a:spcPct val="95000"/>
              </a:lnSpc>
              <a:spcBef>
                <a:spcPct val="25000"/>
              </a:spcBef>
            </a:pPr>
            <a:r>
              <a:rPr lang="en-US" altLang="en-US" sz="1800" b="1">
                <a:solidFill>
                  <a:srgbClr val="FFFFFF"/>
                </a:solidFill>
                <a:cs typeface="Arial" panose="020B0604020202020204" pitchFamily="34" charset="0"/>
              </a:rPr>
              <a:t>Cybersecurity Spending Is Rising Sharply, Up by About 8%+ Annually through 2016—a Projected Increase of $12.1 Billion from 2014 to 2016</a:t>
            </a:r>
          </a:p>
        </p:txBody>
      </p:sp>
      <p:sp>
        <p:nvSpPr>
          <p:cNvPr id="15" name="AutoShape 5"/>
          <p:cNvSpPr>
            <a:spLocks noChangeArrowheads="1"/>
          </p:cNvSpPr>
          <p:nvPr/>
        </p:nvSpPr>
        <p:spPr bwMode="blackWhite">
          <a:xfrm>
            <a:off x="4092575" y="3687763"/>
            <a:ext cx="3717925" cy="806450"/>
          </a:xfrm>
          <a:prstGeom prst="wedgeRectCallout">
            <a:avLst>
              <a:gd name="adj1" fmla="val -13250"/>
              <a:gd name="adj2" fmla="val -10969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rgbClr val="FFFFFF"/>
              </a:buClr>
              <a:buFont typeface="Wingdings" pitchFamily="2" charset="2"/>
              <a:buNone/>
              <a:defRPr/>
            </a:pPr>
            <a:r>
              <a:rPr lang="en-US" sz="1600" b="1" dirty="0">
                <a:solidFill>
                  <a:srgbClr val="FFFFFF"/>
                </a:solidFill>
                <a:latin typeface="Arial" charset="0"/>
                <a:ea typeface="+mn-ea"/>
                <a:cs typeface="Arial" charset="0"/>
              </a:rPr>
              <a:t>Cybersecurity spending </a:t>
            </a:r>
            <a:r>
              <a:rPr lang="en-US" sz="1600" b="1" dirty="0" smtClean="0">
                <a:solidFill>
                  <a:srgbClr val="FFFFFF"/>
                </a:solidFill>
                <a:latin typeface="Arial" charset="0"/>
                <a:ea typeface="+mn-ea"/>
                <a:cs typeface="Arial" charset="0"/>
              </a:rPr>
              <a:t>increased </a:t>
            </a:r>
            <a:r>
              <a:rPr lang="en-US" sz="1600" b="1" dirty="0">
                <a:solidFill>
                  <a:srgbClr val="FFFFFF"/>
                </a:solidFill>
                <a:latin typeface="Arial" charset="0"/>
                <a:ea typeface="+mn-ea"/>
                <a:cs typeface="Arial" charset="0"/>
              </a:rPr>
              <a:t>by </a:t>
            </a:r>
            <a:r>
              <a:rPr lang="en-US" sz="1600" b="1" dirty="0" smtClean="0">
                <a:solidFill>
                  <a:srgbClr val="FFFFFF"/>
                </a:solidFill>
                <a:latin typeface="Arial" charset="0"/>
                <a:ea typeface="+mn-ea"/>
                <a:cs typeface="Arial" charset="0"/>
              </a:rPr>
              <a:t>an estimated $5.2B </a:t>
            </a:r>
            <a:r>
              <a:rPr lang="en-US" sz="1600" b="1" dirty="0">
                <a:solidFill>
                  <a:srgbClr val="FFFFFF"/>
                </a:solidFill>
                <a:latin typeface="Arial" charset="0"/>
                <a:ea typeface="+mn-ea"/>
                <a:cs typeface="Arial" charset="0"/>
              </a:rPr>
              <a:t>in 2014, $5.8B in 2015 and $6.3B in 2016</a:t>
            </a:r>
          </a:p>
        </p:txBody>
      </p:sp>
      <p:sp>
        <p:nvSpPr>
          <p:cNvPr id="41991" name="Rectangle 4"/>
          <p:cNvSpPr>
            <a:spLocks noChangeArrowheads="1"/>
          </p:cNvSpPr>
          <p:nvPr/>
        </p:nvSpPr>
        <p:spPr bwMode="auto">
          <a:xfrm>
            <a:off x="0" y="6581775"/>
            <a:ext cx="91440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5760" tIns="0" rIns="0" bIns="137160" anchor="b">
            <a:spAutoFit/>
          </a:bodyPr>
          <a:lstStyle>
            <a:lvl1pPr marL="133350" indent="-133350">
              <a:tabLst>
                <a:tab pos="112713" algn="r"/>
              </a:tabLst>
              <a:defRPr sz="2400">
                <a:solidFill>
                  <a:schemeClr val="tx1"/>
                </a:solidFill>
                <a:latin typeface="Arial" panose="020B0604020202020204" pitchFamily="34" charset="0"/>
                <a:ea typeface="ＭＳ Ｐゴシック" panose="020B0600070205080204" pitchFamily="34" charset="-128"/>
              </a:defRPr>
            </a:lvl1pPr>
            <a:lvl2pPr marL="742950" indent="-285750">
              <a:tabLst>
                <a:tab pos="112713" algn="r"/>
              </a:tabLst>
              <a:defRPr sz="2400">
                <a:solidFill>
                  <a:schemeClr val="tx1"/>
                </a:solidFill>
                <a:latin typeface="Arial" panose="020B0604020202020204" pitchFamily="34" charset="0"/>
                <a:ea typeface="ＭＳ Ｐゴシック" panose="020B0600070205080204" pitchFamily="34" charset="-128"/>
              </a:defRPr>
            </a:lvl2pPr>
            <a:lvl3pPr marL="1143000" indent="-228600">
              <a:tabLst>
                <a:tab pos="112713" algn="r"/>
              </a:tabLst>
              <a:defRPr sz="2400">
                <a:solidFill>
                  <a:schemeClr val="tx1"/>
                </a:solidFill>
                <a:latin typeface="Arial" panose="020B0604020202020204" pitchFamily="34" charset="0"/>
                <a:ea typeface="ＭＳ Ｐゴシック" panose="020B0600070205080204" pitchFamily="34" charset="-128"/>
              </a:defRPr>
            </a:lvl3pPr>
            <a:lvl4pPr marL="1600200" indent="-228600">
              <a:tabLst>
                <a:tab pos="112713" algn="r"/>
              </a:tabLst>
              <a:defRPr sz="2400">
                <a:solidFill>
                  <a:schemeClr val="tx1"/>
                </a:solidFill>
                <a:latin typeface="Arial" panose="020B0604020202020204" pitchFamily="34" charset="0"/>
                <a:ea typeface="ＭＳ Ｐゴシック" panose="020B0600070205080204" pitchFamily="34" charset="-128"/>
              </a:defRPr>
            </a:lvl4pPr>
            <a:lvl5pPr marL="2057400" indent="-228600">
              <a:tabLst>
                <a:tab pos="112713" algn="r"/>
              </a:tabLst>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tabLst>
                <a:tab pos="112713" algn="r"/>
              </a:tabLs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tabLst>
                <a:tab pos="112713" algn="r"/>
              </a:tabLs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tabLst>
                <a:tab pos="112713" algn="r"/>
              </a:tabLs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tabLst>
                <a:tab pos="112713" algn="r"/>
              </a:tabLst>
              <a:defRPr sz="2400">
                <a:solidFill>
                  <a:schemeClr val="tx1"/>
                </a:solidFill>
                <a:latin typeface="Arial" panose="020B0604020202020204" pitchFamily="34" charset="0"/>
                <a:ea typeface="ＭＳ Ｐゴシック" panose="020B0600070205080204" pitchFamily="34" charset="-128"/>
              </a:defRPr>
            </a:lvl9pPr>
          </a:lstStyle>
          <a:p>
            <a:pPr>
              <a:lnSpc>
                <a:spcPct val="90000"/>
              </a:lnSpc>
              <a:buClr>
                <a:srgbClr val="FF6801"/>
              </a:buClr>
              <a:buFont typeface="Wingdings" panose="05000000000000000000" pitchFamily="2" charset="2"/>
              <a:buNone/>
            </a:pPr>
            <a:r>
              <a:rPr lang="en-US" altLang="en-US" sz="1000">
                <a:solidFill>
                  <a:srgbClr val="000000"/>
                </a:solidFill>
                <a:cs typeface="Arial" panose="020B0604020202020204" pitchFamily="34" charset="0"/>
              </a:rPr>
              <a:t>	Source: Gartner Group; Insurance Information Institute; Adapted from </a:t>
            </a:r>
            <a:r>
              <a:rPr lang="en-US" altLang="en-US" sz="1000" i="1">
                <a:solidFill>
                  <a:srgbClr val="000000"/>
                </a:solidFill>
                <a:cs typeface="Arial" panose="020B0604020202020204" pitchFamily="34" charset="0"/>
              </a:rPr>
              <a:t>Wall Street Journal</a:t>
            </a:r>
            <a:r>
              <a:rPr lang="en-US" altLang="en-US" sz="1000">
                <a:solidFill>
                  <a:srgbClr val="000000"/>
                </a:solidFill>
                <a:cs typeface="Arial" panose="020B0604020202020204" pitchFamily="34" charset="0"/>
              </a:rPr>
              <a:t>: “Financial Firms Boost Cybersecurity Funds,” Nov. 17, 2014.</a:t>
            </a:r>
          </a:p>
        </p:txBody>
      </p:sp>
      <p:sp>
        <p:nvSpPr>
          <p:cNvPr id="41992" name="TextBox 4"/>
          <p:cNvSpPr txBox="1">
            <a:spLocks noChangeArrowheads="1"/>
          </p:cNvSpPr>
          <p:nvPr/>
        </p:nvSpPr>
        <p:spPr bwMode="auto">
          <a:xfrm>
            <a:off x="8382000" y="6107113"/>
            <a:ext cx="5334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a:fld id="{B299D7D1-5BFD-459E-81CF-D751E3E56F22}" type="slidenum">
              <a:rPr lang="en-US" altLang="en-US" sz="1200"/>
              <a:pPr algn="r"/>
              <a:t>189</a:t>
            </a:fld>
            <a:endParaRPr lang="en-US" altLang="en-US" sz="1800"/>
          </a:p>
        </p:txBody>
      </p:sp>
    </p:spTree>
    <p:extLst>
      <p:ext uri="{BB962C8B-B14F-4D97-AF65-F5344CB8AC3E}">
        <p14:creationId xmlns:p14="http://schemas.microsoft.com/office/powerpoint/2010/main" val="381579067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307206"/>
                                        </p:tgtEl>
                                        <p:attrNameLst>
                                          <p:attrName>style.visibility</p:attrName>
                                        </p:attrNameLst>
                                      </p:cBhvr>
                                      <p:to>
                                        <p:strVal val="visible"/>
                                      </p:to>
                                    </p:set>
                                    <p:anim calcmode="lin" valueType="num">
                                      <p:cBhvr>
                                        <p:cTn id="7" dur="500" fill="hold"/>
                                        <p:tgtEl>
                                          <p:spTgt spid="307206"/>
                                        </p:tgtEl>
                                        <p:attrNameLst>
                                          <p:attrName>ppt_w</p:attrName>
                                        </p:attrNameLst>
                                      </p:cBhvr>
                                      <p:tavLst>
                                        <p:tav tm="0">
                                          <p:val>
                                            <p:fltVal val="0"/>
                                          </p:val>
                                        </p:tav>
                                        <p:tav tm="100000">
                                          <p:val>
                                            <p:strVal val="#ppt_w"/>
                                          </p:val>
                                        </p:tav>
                                      </p:tavLst>
                                    </p:anim>
                                    <p:anim calcmode="lin" valueType="num">
                                      <p:cBhvr>
                                        <p:cTn id="8" dur="500" fill="hold"/>
                                        <p:tgtEl>
                                          <p:spTgt spid="307206"/>
                                        </p:tgtEl>
                                        <p:attrNameLst>
                                          <p:attrName>ppt_h</p:attrName>
                                        </p:attrNameLst>
                                      </p:cBhvr>
                                      <p:tavLst>
                                        <p:tav tm="0">
                                          <p:val>
                                            <p:fltVal val="0"/>
                                          </p:val>
                                        </p:tav>
                                        <p:tav tm="100000">
                                          <p:val>
                                            <p:strVal val="#ppt_h"/>
                                          </p:val>
                                        </p:tav>
                                      </p:tavLst>
                                    </p:anim>
                                  </p:childTnLst>
                                </p:cTn>
                              </p:par>
                            </p:childTnLst>
                          </p:cTn>
                        </p:par>
                        <p:par>
                          <p:cTn id="9" fill="hold" nodeType="afterGroup">
                            <p:stCondLst>
                              <p:cond delay="1500"/>
                            </p:stCondLst>
                            <p:childTnLst>
                              <p:par>
                                <p:cTn id="10" presetID="22" presetClass="entr" presetSubtype="1" fill="hold" grpId="0" nodeType="afterEffect">
                                  <p:stCondLst>
                                    <p:cond delay="700"/>
                                  </p:stCondLst>
                                  <p:childTnLst>
                                    <p:set>
                                      <p:cBhvr>
                                        <p:cTn id="11" dur="1" fill="hold">
                                          <p:stCondLst>
                                            <p:cond delay="0"/>
                                          </p:stCondLst>
                                        </p:cTn>
                                        <p:tgtEl>
                                          <p:spTgt spid="15"/>
                                        </p:tgtEl>
                                        <p:attrNameLst>
                                          <p:attrName>style.visibility</p:attrName>
                                        </p:attrNameLst>
                                      </p:cBhvr>
                                      <p:to>
                                        <p:strVal val="visible"/>
                                      </p:to>
                                    </p:set>
                                    <p:animEffect transition="in" filter="wipe(up)">
                                      <p:cBhvr>
                                        <p:cTn id="1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06" grpId="0" animBg="1"/>
      <p:bldP spid="15" grpId="0" animBg="1"/>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8" name="Rectangle 110"/>
          <p:cNvSpPr txBox="1">
            <a:spLocks noGrp="1" noChangeArrowheads="1"/>
          </p:cNvSpPr>
          <p:nvPr/>
        </p:nvSpPr>
        <p:spPr bwMode="auto">
          <a:xfrm>
            <a:off x="8601075" y="6656388"/>
            <a:ext cx="447675"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r">
              <a:lnSpc>
                <a:spcPct val="85000"/>
              </a:lnSpc>
              <a:spcBef>
                <a:spcPct val="20000"/>
              </a:spcBef>
              <a:buClrTx/>
              <a:buFontTx/>
              <a:buNone/>
            </a:pPr>
            <a:fld id="{22AD79DF-D2CC-4C28-8C8D-E8DBA73B6E7A}" type="slidenum">
              <a:rPr lang="en-US" altLang="en-US" sz="900"/>
              <a:pPr algn="r">
                <a:lnSpc>
                  <a:spcPct val="85000"/>
                </a:lnSpc>
                <a:spcBef>
                  <a:spcPct val="20000"/>
                </a:spcBef>
                <a:buClrTx/>
                <a:buFontTx/>
                <a:buNone/>
              </a:pPr>
              <a:t>19</a:t>
            </a:fld>
            <a:endParaRPr lang="en-US" altLang="en-US" sz="900"/>
          </a:p>
        </p:txBody>
      </p:sp>
      <p:sp>
        <p:nvSpPr>
          <p:cNvPr id="9219" name="Rectangle 2"/>
          <p:cNvSpPr>
            <a:spLocks noGrp="1" noChangeArrowheads="1"/>
          </p:cNvSpPr>
          <p:nvPr>
            <p:ph type="title" idx="4294967295"/>
          </p:nvPr>
        </p:nvSpPr>
        <p:spPr/>
        <p:txBody>
          <a:bodyPr/>
          <a:lstStyle/>
          <a:p>
            <a:r>
              <a:rPr lang="en-US" altLang="en-US" smtClean="0">
                <a:latin typeface="Arial" panose="020B0604020202020204" pitchFamily="34" charset="0"/>
              </a:rPr>
              <a:t>RNW PP Auto: NY vs. U.S., 2004-2013</a:t>
            </a:r>
          </a:p>
        </p:txBody>
      </p:sp>
      <p:sp>
        <p:nvSpPr>
          <p:cNvPr id="9220" name="Rectangle 3"/>
          <p:cNvSpPr>
            <a:spLocks noChangeArrowheads="1"/>
          </p:cNvSpPr>
          <p:nvPr/>
        </p:nvSpPr>
        <p:spPr bwMode="auto">
          <a:xfrm>
            <a:off x="0" y="6567488"/>
            <a:ext cx="7569200" cy="290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5760" tIns="0" rIns="0" bIns="137160" anchor="b">
            <a:spAutoFit/>
          </a:bodyPr>
          <a:lstStyle>
            <a:lvl1pPr marL="133350" indent="-133350">
              <a:lnSpc>
                <a:spcPct val="90000"/>
              </a:lnSpc>
              <a:spcBef>
                <a:spcPct val="100000"/>
              </a:spcBef>
              <a:buClr>
                <a:schemeClr val="accent2"/>
              </a:buClr>
              <a:buFont typeface="Wingdings" panose="05000000000000000000" pitchFamily="2" charset="2"/>
              <a:buChar char="n"/>
              <a:tabLst>
                <a:tab pos="112713" algn="r"/>
              </a:tabLst>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tabLst>
                <a:tab pos="112713" algn="r"/>
              </a:tabLst>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tabLst>
                <a:tab pos="112713" algn="r"/>
              </a:tabLst>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tabLst>
                <a:tab pos="112713" algn="r"/>
              </a:tabLst>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tabLst>
                <a:tab pos="112713" algn="r"/>
              </a:tabLst>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9pPr>
          </a:lstStyle>
          <a:p>
            <a:pPr>
              <a:spcBef>
                <a:spcPct val="0"/>
              </a:spcBef>
              <a:buFont typeface="Wingdings" panose="05000000000000000000" pitchFamily="2" charset="2"/>
              <a:buNone/>
            </a:pPr>
            <a:r>
              <a:rPr lang="en-US" altLang="en-US" sz="1100"/>
              <a:t>	Source: NAIC, Insurance Information Institute</a:t>
            </a:r>
          </a:p>
        </p:txBody>
      </p:sp>
      <p:graphicFrame>
        <p:nvGraphicFramePr>
          <p:cNvPr id="2026500" name="Object 2"/>
          <p:cNvGraphicFramePr>
            <a:graphicFrameLocks/>
          </p:cNvGraphicFramePr>
          <p:nvPr/>
        </p:nvGraphicFramePr>
        <p:xfrm>
          <a:off x="276225" y="1296988"/>
          <a:ext cx="8569325" cy="4579937"/>
        </p:xfrm>
        <a:graphic>
          <a:graphicData uri="http://schemas.openxmlformats.org/presentationml/2006/ole">
            <mc:AlternateContent xmlns:mc="http://schemas.openxmlformats.org/markup-compatibility/2006">
              <mc:Choice xmlns:v="urn:schemas-microsoft-com:vml" Requires="v">
                <p:oleObj spid="_x0000_s28143625" name="Chart" r:id="rId4" imgW="8600977" imgH="4600596" progId="MSGraph.Chart.8">
                  <p:embed followColorScheme="full"/>
                </p:oleObj>
              </mc:Choice>
              <mc:Fallback>
                <p:oleObj name="Chart" r:id="rId4" imgW="8600977" imgH="4600596" progId="MSGraph.Chart.8">
                  <p:embed followColorScheme="full"/>
                  <p:pic>
                    <p:nvPicPr>
                      <p:cNvPr id="0" name=""/>
                      <p:cNvPicPr>
                        <a:picLocks noChangeArrowheads="1"/>
                      </p:cNvPicPr>
                      <p:nvPr/>
                    </p:nvPicPr>
                    <p:blipFill>
                      <a:blip r:embed="rId5"/>
                      <a:srcRect/>
                      <a:stretch>
                        <a:fillRect/>
                      </a:stretch>
                    </p:blipFill>
                    <p:spPr bwMode="gray">
                      <a:xfrm>
                        <a:off x="276225" y="1296988"/>
                        <a:ext cx="8569325" cy="45799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9" name="Text Box 6"/>
          <p:cNvSpPr txBox="1">
            <a:spLocks noChangeArrowheads="1"/>
          </p:cNvSpPr>
          <p:nvPr/>
        </p:nvSpPr>
        <p:spPr bwMode="blackWhite">
          <a:xfrm>
            <a:off x="5559425" y="1555750"/>
            <a:ext cx="2474913" cy="1417638"/>
          </a:xfrm>
          <a:prstGeom prst="rect">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type="none" w="sm" len="sm"/>
            <a:tailEnd type="none" w="sm" len="sm"/>
          </a:ln>
          <a:effectLst/>
        </p:spPr>
        <p:txBody>
          <a:bodyPr tIns="91440" bIns="91440" anchor="ctr"/>
          <a:lstStyle/>
          <a:p>
            <a:pPr algn="ctr">
              <a:lnSpc>
                <a:spcPct val="85000"/>
              </a:lnSpc>
              <a:spcBef>
                <a:spcPct val="50000"/>
              </a:spcBef>
              <a:buClr>
                <a:schemeClr val="bg1"/>
              </a:buClr>
              <a:buFont typeface="Wingdings" pitchFamily="2" charset="2"/>
              <a:buNone/>
              <a:defRPr/>
            </a:pPr>
            <a:r>
              <a:rPr lang="en-US" b="1" u="sng" dirty="0">
                <a:solidFill>
                  <a:schemeClr val="bg1"/>
                </a:solidFill>
                <a:latin typeface="Arial" charset="0"/>
                <a:cs typeface="Arial" charset="0"/>
              </a:rPr>
              <a:t>Average 2004-2013</a:t>
            </a:r>
          </a:p>
          <a:p>
            <a:pPr algn="ctr">
              <a:lnSpc>
                <a:spcPct val="85000"/>
              </a:lnSpc>
              <a:spcBef>
                <a:spcPct val="50000"/>
              </a:spcBef>
              <a:buClr>
                <a:schemeClr val="bg1"/>
              </a:buClr>
              <a:buFont typeface="Wingdings" pitchFamily="2" charset="2"/>
              <a:buNone/>
              <a:defRPr/>
            </a:pPr>
            <a:r>
              <a:rPr lang="en-US" b="1" dirty="0">
                <a:solidFill>
                  <a:schemeClr val="bg1"/>
                </a:solidFill>
                <a:latin typeface="Arial" charset="0"/>
                <a:cs typeface="Arial" charset="0"/>
              </a:rPr>
              <a:t>US: 7.1%</a:t>
            </a:r>
          </a:p>
          <a:p>
            <a:pPr algn="ctr">
              <a:lnSpc>
                <a:spcPct val="85000"/>
              </a:lnSpc>
              <a:spcBef>
                <a:spcPct val="50000"/>
              </a:spcBef>
              <a:buClr>
                <a:schemeClr val="bg1"/>
              </a:buClr>
              <a:buFont typeface="Wingdings" pitchFamily="2" charset="2"/>
              <a:buNone/>
              <a:defRPr/>
            </a:pPr>
            <a:r>
              <a:rPr lang="en-US" b="1" dirty="0">
                <a:solidFill>
                  <a:schemeClr val="bg1"/>
                </a:solidFill>
                <a:latin typeface="Arial" charset="0"/>
                <a:cs typeface="Arial" charset="0"/>
              </a:rPr>
              <a:t>NY: 8.3%</a:t>
            </a:r>
          </a:p>
        </p:txBody>
      </p:sp>
      <p:sp>
        <p:nvSpPr>
          <p:cNvPr id="7" name="AutoShape 9"/>
          <p:cNvSpPr>
            <a:spLocks noChangeArrowheads="1"/>
          </p:cNvSpPr>
          <p:nvPr/>
        </p:nvSpPr>
        <p:spPr bwMode="blackWhite">
          <a:xfrm>
            <a:off x="5669589" y="4627076"/>
            <a:ext cx="1008395" cy="489923"/>
          </a:xfrm>
          <a:prstGeom prst="wedgeRectCallout">
            <a:avLst>
              <a:gd name="adj1" fmla="val 107636"/>
              <a:gd name="adj2" fmla="val -12791"/>
            </a:avLst>
          </a:prstGeom>
          <a:solidFill>
            <a:srgbClr val="225A7A"/>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rgbClr val="FFFFFF"/>
              </a:buClr>
              <a:buFont typeface="Wingdings" pitchFamily="2" charset="2"/>
              <a:buNone/>
            </a:pPr>
            <a:r>
              <a:rPr lang="en-US" b="1" dirty="0" smtClean="0">
                <a:solidFill>
                  <a:srgbClr val="FFFFFF"/>
                </a:solidFill>
              </a:rPr>
              <a:t>Sandy</a:t>
            </a:r>
            <a:endParaRPr lang="en-US" b="1" dirty="0">
              <a:solidFill>
                <a:srgbClr val="FFFFFF"/>
              </a:solidFill>
            </a:endParaRPr>
          </a:p>
        </p:txBody>
      </p:sp>
    </p:spTree>
    <p:extLst>
      <p:ext uri="{BB962C8B-B14F-4D97-AF65-F5344CB8AC3E}">
        <p14:creationId xmlns:p14="http://schemas.microsoft.com/office/powerpoint/2010/main" val="210985246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700"/>
                                  </p:stCondLst>
                                  <p:childTnLst>
                                    <p:set>
                                      <p:cBhvr>
                                        <p:cTn id="6" dur="1" fill="hold">
                                          <p:stCondLst>
                                            <p:cond delay="0"/>
                                          </p:stCondLst>
                                        </p:cTn>
                                        <p:tgtEl>
                                          <p:spTgt spid="2026500"/>
                                        </p:tgtEl>
                                        <p:attrNameLst>
                                          <p:attrName>style.visibility</p:attrName>
                                        </p:attrNameLst>
                                      </p:cBhvr>
                                      <p:to>
                                        <p:strVal val="visible"/>
                                      </p:to>
                                    </p:set>
                                    <p:animEffect transition="in" filter="wipe(left)">
                                      <p:cBhvr>
                                        <p:cTn id="7" dur="1000"/>
                                        <p:tgtEl>
                                          <p:spTgt spid="2026500"/>
                                        </p:tgtEl>
                                      </p:cBhvr>
                                    </p:animEffect>
                                  </p:childTnLst>
                                </p:cTn>
                              </p:par>
                            </p:childTnLst>
                          </p:cTn>
                        </p:par>
                        <p:par>
                          <p:cTn id="8" fill="hold" nodeType="afterGroup">
                            <p:stCondLst>
                              <p:cond delay="1700"/>
                            </p:stCondLst>
                            <p:childTnLst>
                              <p:par>
                                <p:cTn id="9" presetID="22" presetClass="entr" presetSubtype="8" fill="hold" grpId="0" nodeType="afterEffect">
                                  <p:stCondLst>
                                    <p:cond delay="700"/>
                                  </p:stCondLst>
                                  <p:childTnLst>
                                    <p:set>
                                      <p:cBhvr>
                                        <p:cTn id="10" dur="1" fill="hold">
                                          <p:stCondLst>
                                            <p:cond delay="0"/>
                                          </p:stCondLst>
                                        </p:cTn>
                                        <p:tgtEl>
                                          <p:spTgt spid="2026500"/>
                                        </p:tgtEl>
                                        <p:attrNameLst>
                                          <p:attrName>style.visibility</p:attrName>
                                        </p:attrNameLst>
                                      </p:cBhvr>
                                      <p:to>
                                        <p:strVal val="visible"/>
                                      </p:to>
                                    </p:set>
                                    <p:animEffect transition="in" filter="wipe(left)">
                                      <p:cBhvr>
                                        <p:cTn id="11" dur="1000"/>
                                        <p:tgtEl>
                                          <p:spTgt spid="2026500"/>
                                        </p:tgtEl>
                                      </p:cBhvr>
                                    </p:animEffect>
                                  </p:childTnLst>
                                </p:cTn>
                              </p:par>
                            </p:childTnLst>
                          </p:cTn>
                        </p:par>
                        <p:par>
                          <p:cTn id="12" fill="hold" nodeType="afterGroup">
                            <p:stCondLst>
                              <p:cond delay="3400"/>
                            </p:stCondLst>
                            <p:childTnLst>
                              <p:par>
                                <p:cTn id="13" presetID="10" presetClass="entr" presetSubtype="0" fill="hold" grpId="0" nodeType="afterEffect">
                                  <p:stCondLst>
                                    <p:cond delay="70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par>
                          <p:cTn id="16" fill="hold">
                            <p:stCondLst>
                              <p:cond delay="4600"/>
                            </p:stCondLst>
                            <p:childTnLst>
                              <p:par>
                                <p:cTn id="17" presetID="22" presetClass="entr" presetSubtype="4" fill="hold" grpId="0" nodeType="afterEffect">
                                  <p:stCondLst>
                                    <p:cond delay="500"/>
                                  </p:stCondLst>
                                  <p:childTnLst>
                                    <p:set>
                                      <p:cBhvr>
                                        <p:cTn id="18" dur="1" fill="hold">
                                          <p:stCondLst>
                                            <p:cond delay="0"/>
                                          </p:stCondLst>
                                        </p:cTn>
                                        <p:tgtEl>
                                          <p:spTgt spid="7"/>
                                        </p:tgtEl>
                                        <p:attrNameLst>
                                          <p:attrName>style.visibility</p:attrName>
                                        </p:attrNameLst>
                                      </p:cBhvr>
                                      <p:to>
                                        <p:strVal val="visible"/>
                                      </p:to>
                                    </p:set>
                                    <p:animEffect transition="in" filter="wipe(down)">
                                      <p:cBhvr>
                                        <p:cTn id="1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2026500" grpId="0" bld="series" animBg="0"/>
      <p:bldP spid="9" grpId="0" animBg="1"/>
      <p:bldP spid="7" grpId="0" animBg="1"/>
    </p:bldLst>
  </p:timing>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105"/>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900" smtClean="0">
                <a:solidFill>
                  <a:srgbClr val="FFFFFF"/>
                </a:solidFill>
              </a:rPr>
              <a:t>12/01/09 - 9pm</a:t>
            </a:r>
          </a:p>
        </p:txBody>
      </p:sp>
      <p:sp>
        <p:nvSpPr>
          <p:cNvPr id="68611" name="Rectangle 106"/>
          <p:cNvSpPr>
            <a:spLocks noGrp="1" noChangeArrowheads="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900">
                <a:solidFill>
                  <a:srgbClr val="FFFFFF"/>
                </a:solidFill>
              </a:rPr>
              <a:t>eSlide – P6466 – The Financial Crisis and the Future of the P/C</a:t>
            </a:r>
          </a:p>
        </p:txBody>
      </p:sp>
      <p:sp>
        <p:nvSpPr>
          <p:cNvPr id="68612" name="Rectangle 2"/>
          <p:cNvSpPr>
            <a:spLocks noGrp="1" noChangeArrowheads="1"/>
          </p:cNvSpPr>
          <p:nvPr>
            <p:ph type="title"/>
          </p:nvPr>
        </p:nvSpPr>
        <p:spPr/>
        <p:txBody>
          <a:bodyPr/>
          <a:lstStyle/>
          <a:p>
            <a:r>
              <a:rPr lang="en-US" altLang="en-US" smtClean="0">
                <a:latin typeface="Arial" panose="020B0604020202020204" pitchFamily="34" charset="0"/>
                <a:ea typeface="ＭＳ Ｐゴシック" panose="020B0600070205080204" pitchFamily="34" charset="-128"/>
              </a:rPr>
              <a:t>Data/Privacy Breach:</a:t>
            </a:r>
            <a:br>
              <a:rPr lang="en-US" altLang="en-US" smtClean="0">
                <a:latin typeface="Arial" panose="020B0604020202020204" pitchFamily="34" charset="0"/>
                <a:ea typeface="ＭＳ Ｐゴシック" panose="020B0600070205080204" pitchFamily="34" charset="-128"/>
              </a:rPr>
            </a:br>
            <a:r>
              <a:rPr lang="en-US" altLang="en-US" smtClean="0">
                <a:latin typeface="Arial" panose="020B0604020202020204" pitchFamily="34" charset="0"/>
                <a:ea typeface="ＭＳ Ｐゴシック" panose="020B0600070205080204" pitchFamily="34" charset="-128"/>
              </a:rPr>
              <a:t>Many Potential Costs Can Be Insured</a:t>
            </a:r>
          </a:p>
        </p:txBody>
      </p:sp>
      <p:sp>
        <p:nvSpPr>
          <p:cNvPr id="11" name="Rectangle 6"/>
          <p:cNvSpPr>
            <a:spLocks noChangeArrowheads="1"/>
          </p:cNvSpPr>
          <p:nvPr/>
        </p:nvSpPr>
        <p:spPr bwMode="auto">
          <a:xfrm>
            <a:off x="-201613" y="6429375"/>
            <a:ext cx="7569201" cy="468313"/>
          </a:xfrm>
          <a:prstGeom prst="rect">
            <a:avLst/>
          </a:prstGeom>
          <a:noFill/>
          <a:ln w="9525">
            <a:noFill/>
            <a:miter lim="800000"/>
            <a:headEnd/>
            <a:tailEnd/>
          </a:ln>
        </p:spPr>
        <p:txBody>
          <a:bodyPr lIns="365760" tIns="0" rIns="0" bIns="137160" anchor="b">
            <a:spAutoFit/>
          </a:bodyPr>
          <a:lstStyle/>
          <a:p>
            <a:pPr>
              <a:lnSpc>
                <a:spcPct val="85000"/>
              </a:lnSpc>
              <a:spcBef>
                <a:spcPct val="25000"/>
              </a:spcBef>
              <a:buClr>
                <a:srgbClr val="FF6801"/>
              </a:buClr>
              <a:buFont typeface="Wingdings" pitchFamily="2" charset="2"/>
              <a:buNone/>
              <a:defRPr/>
            </a:pPr>
            <a:endParaRPr lang="en-US" sz="1100" dirty="0">
              <a:solidFill>
                <a:srgbClr val="000000"/>
              </a:solidFill>
              <a:latin typeface="Arial" charset="0"/>
              <a:ea typeface="+mn-ea"/>
              <a:cs typeface="Arial" charset="0"/>
            </a:endParaRPr>
          </a:p>
          <a:p>
            <a:pPr>
              <a:lnSpc>
                <a:spcPct val="85000"/>
              </a:lnSpc>
              <a:spcBef>
                <a:spcPct val="25000"/>
              </a:spcBef>
              <a:buClr>
                <a:srgbClr val="FF6801"/>
              </a:buClr>
              <a:buFont typeface="Wingdings" pitchFamily="2" charset="2"/>
              <a:buNone/>
              <a:defRPr/>
            </a:pPr>
            <a:r>
              <a:rPr lang="en-US" sz="1100" dirty="0">
                <a:solidFill>
                  <a:srgbClr val="000000"/>
                </a:solidFill>
                <a:latin typeface="Arial" charset="0"/>
                <a:ea typeface="+mn-ea"/>
                <a:cs typeface="Arial" charset="0"/>
              </a:rPr>
              <a:t>Source: Zurich Insurance;  Insurance Information Institute</a:t>
            </a:r>
          </a:p>
        </p:txBody>
      </p:sp>
      <p:graphicFrame>
        <p:nvGraphicFramePr>
          <p:cNvPr id="3" name="Diagram 2"/>
          <p:cNvGraphicFramePr/>
          <p:nvPr/>
        </p:nvGraphicFramePr>
        <p:xfrm>
          <a:off x="871539" y="1227613"/>
          <a:ext cx="7286624" cy="498082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Rounded Rectangle 1"/>
          <p:cNvSpPr/>
          <p:nvPr/>
        </p:nvSpPr>
        <p:spPr>
          <a:xfrm>
            <a:off x="1143000" y="4786313"/>
            <a:ext cx="1824038" cy="88265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600" dirty="0">
                <a:solidFill>
                  <a:srgbClr val="FFFFFF"/>
                </a:solidFill>
              </a:rPr>
              <a:t>Forensic costs to discover cause</a:t>
            </a:r>
          </a:p>
        </p:txBody>
      </p:sp>
      <p:cxnSp>
        <p:nvCxnSpPr>
          <p:cNvPr id="5" name="Straight Connector 4"/>
          <p:cNvCxnSpPr/>
          <p:nvPr/>
        </p:nvCxnSpPr>
        <p:spPr>
          <a:xfrm flipV="1">
            <a:off x="2843213" y="4357688"/>
            <a:ext cx="885825" cy="428625"/>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68617" name="TextBox 4"/>
          <p:cNvSpPr txBox="1">
            <a:spLocks noChangeArrowheads="1"/>
          </p:cNvSpPr>
          <p:nvPr/>
        </p:nvSpPr>
        <p:spPr bwMode="auto">
          <a:xfrm>
            <a:off x="8596313" y="6477000"/>
            <a:ext cx="5334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a:fld id="{E606A481-C36E-4059-9632-DCF5118F4A44}" type="slidenum">
              <a:rPr lang="en-US" altLang="en-US" sz="1200"/>
              <a:pPr algn="r"/>
              <a:t>190</a:t>
            </a:fld>
            <a:endParaRPr lang="en-US" altLang="en-US" sz="1800"/>
          </a:p>
        </p:txBody>
      </p:sp>
    </p:spTree>
    <p:extLst>
      <p:ext uri="{BB962C8B-B14F-4D97-AF65-F5344CB8AC3E}">
        <p14:creationId xmlns:p14="http://schemas.microsoft.com/office/powerpoint/2010/main" val="2630516983"/>
      </p:ext>
    </p:extLst>
  </p:cSld>
  <p:clrMapOvr>
    <a:masterClrMapping/>
  </p:clrMapOvr>
  <p:transition>
    <p:wipe dir="r"/>
  </p:transition>
  <p:timing>
    <p:tnLst>
      <p:par>
        <p:cTn id="1" dur="indefinite" restart="never" nodeType="tmRoot"/>
      </p:par>
    </p:tnLst>
  </p:timing>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3"/>
          <p:cNvSpPr>
            <a:spLocks noChangeArrowheads="1"/>
          </p:cNvSpPr>
          <p:nvPr/>
        </p:nvSpPr>
        <p:spPr bwMode="auto">
          <a:xfrm>
            <a:off x="0" y="6554788"/>
            <a:ext cx="3500438" cy="246062"/>
          </a:xfrm>
          <a:prstGeom prst="rect">
            <a:avLst/>
          </a:prstGeom>
          <a:noFill/>
          <a:ln w="9525" algn="ctr">
            <a:noFill/>
            <a:miter lim="800000"/>
            <a:headEnd/>
            <a:tailEnd/>
          </a:ln>
        </p:spPr>
        <p:txBody>
          <a:bodyPr anchor="ctr">
            <a:spAutoFit/>
          </a:bodyPr>
          <a:lstStyle/>
          <a:p>
            <a:pPr eaLnBrk="1" hangingPunct="1">
              <a:defRPr/>
            </a:pPr>
            <a:r>
              <a:rPr lang="en-US" sz="1000" dirty="0">
                <a:solidFill>
                  <a:srgbClr val="000000">
                    <a:lumMod val="75000"/>
                  </a:srgbClr>
                </a:solidFill>
                <a:latin typeface="Arial" charset="0"/>
                <a:ea typeface="+mn-ea"/>
                <a:cs typeface="Arial" charset="0"/>
              </a:rPr>
              <a:t>Source: Insurance Information Institute research.</a:t>
            </a:r>
            <a:endParaRPr lang="en-US" sz="1000" i="1" dirty="0">
              <a:solidFill>
                <a:srgbClr val="000000">
                  <a:lumMod val="75000"/>
                </a:srgbClr>
              </a:solidFill>
              <a:latin typeface="Arial" charset="0"/>
              <a:ea typeface="+mn-ea"/>
              <a:cs typeface="Arial" charset="0"/>
            </a:endParaRPr>
          </a:p>
        </p:txBody>
      </p:sp>
      <p:sp>
        <p:nvSpPr>
          <p:cNvPr id="62467" name="Title 1"/>
          <p:cNvSpPr>
            <a:spLocks noGrp="1"/>
          </p:cNvSpPr>
          <p:nvPr>
            <p:ph type="title"/>
          </p:nvPr>
        </p:nvSpPr>
        <p:spPr>
          <a:xfrm>
            <a:off x="0" y="61913"/>
            <a:ext cx="7858125" cy="860425"/>
          </a:xfrm>
        </p:spPr>
        <p:txBody>
          <a:bodyPr/>
          <a:lstStyle/>
          <a:p>
            <a:r>
              <a:rPr lang="en-US" altLang="en-US" smtClean="0">
                <a:latin typeface="Arial" panose="020B0604020202020204" pitchFamily="34" charset="0"/>
                <a:ea typeface="ＭＳ Ｐゴシック" panose="020B0600070205080204" pitchFamily="34" charset="-128"/>
              </a:rPr>
              <a:t>The Three Basic Elements of Cyber Coverage: Prevention, Transfer, Response</a:t>
            </a:r>
          </a:p>
        </p:txBody>
      </p:sp>
      <p:graphicFrame>
        <p:nvGraphicFramePr>
          <p:cNvPr id="4" name="Diagram 3"/>
          <p:cNvGraphicFramePr/>
          <p:nvPr/>
        </p:nvGraphicFramePr>
        <p:xfrm>
          <a:off x="556176" y="1325563"/>
          <a:ext cx="7858482" cy="4064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0" name="Text Box 17"/>
          <p:cNvSpPr txBox="1">
            <a:spLocks noChangeArrowheads="1"/>
          </p:cNvSpPr>
          <p:nvPr/>
        </p:nvSpPr>
        <p:spPr bwMode="auto">
          <a:xfrm>
            <a:off x="1728788" y="4546600"/>
            <a:ext cx="5486400" cy="1631950"/>
          </a:xfrm>
          <a:prstGeom prst="rect">
            <a:avLst/>
          </a:prstGeom>
          <a:solidFill>
            <a:srgbClr val="28688C"/>
          </a:solidFill>
          <a:ln>
            <a:noFill/>
          </a:ln>
          <a:extLst>
            <a:ext uri="{91240B29-F687-4f45-9708-019B960494DF}"/>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r>
              <a:rPr lang="en-US" sz="2000" b="1" dirty="0" smtClean="0">
                <a:solidFill>
                  <a:srgbClr val="FFFFFF"/>
                </a:solidFill>
                <a:ea typeface="+mn-ea"/>
              </a:rPr>
              <a:t>Cyber risk management today involves three essential components, each designed to reduce, mitigate or avoid loss.  An increasing number of cyber risk products offered by insurers today provide all three.</a:t>
            </a:r>
            <a:endParaRPr lang="en-US" sz="2000" b="1" dirty="0">
              <a:solidFill>
                <a:srgbClr val="FFFFFF"/>
              </a:solidFill>
              <a:ea typeface="+mn-ea"/>
            </a:endParaRPr>
          </a:p>
        </p:txBody>
      </p:sp>
      <p:sp>
        <p:nvSpPr>
          <p:cNvPr id="62470" name="TextBox 4"/>
          <p:cNvSpPr txBox="1">
            <a:spLocks noChangeArrowheads="1"/>
          </p:cNvSpPr>
          <p:nvPr/>
        </p:nvSpPr>
        <p:spPr bwMode="auto">
          <a:xfrm>
            <a:off x="8534400" y="6477000"/>
            <a:ext cx="5334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a:fld id="{99106BC4-F48F-4E8A-9FAC-A0B9B99623CC}" type="slidenum">
              <a:rPr lang="en-US" altLang="en-US" sz="1200"/>
              <a:pPr algn="r"/>
              <a:t>191</a:t>
            </a:fld>
            <a:endParaRPr lang="en-US" altLang="en-US" sz="1800"/>
          </a:p>
        </p:txBody>
      </p:sp>
    </p:spTree>
    <p:custDataLst>
      <p:tags r:id="rId1"/>
    </p:custDataLst>
    <p:extLst>
      <p:ext uri="{BB962C8B-B14F-4D97-AF65-F5344CB8AC3E}">
        <p14:creationId xmlns:p14="http://schemas.microsoft.com/office/powerpoint/2010/main" val="1223508782"/>
      </p:ext>
    </p:extLst>
  </p:cSld>
  <p:clrMapOvr>
    <a:masterClrMapping/>
  </p:clrMapOvr>
  <p:transition/>
  <p:timing>
    <p:tnLst>
      <p:par>
        <p:cTn id="1" dur="indefinite" restart="never" nodeType="tmRoot"/>
      </p:par>
    </p:tnLst>
  </p:timing>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105"/>
          <p:cNvSpPr>
            <a:spLocks noGrp="1" noChangeArrowheads="1"/>
          </p:cNvSpPr>
          <p:nvPr>
            <p:ph type="dt" sz="quarter" idx="10"/>
          </p:nvPr>
        </p:nvSpPr>
        <p:spPr>
          <a:noFill/>
        </p:spPr>
        <p:txBody>
          <a:bodyPr/>
          <a:lstStyle/>
          <a:p>
            <a:r>
              <a:rPr lang="en-US" smtClean="0"/>
              <a:t>12/01/09 - 9pm</a:t>
            </a:r>
          </a:p>
        </p:txBody>
      </p:sp>
      <p:sp>
        <p:nvSpPr>
          <p:cNvPr id="11267" name="Rectangle 106"/>
          <p:cNvSpPr>
            <a:spLocks noGrp="1" noChangeArrowheads="1"/>
          </p:cNvSpPr>
          <p:nvPr>
            <p:ph type="ftr" sz="quarter" idx="11"/>
          </p:nvPr>
        </p:nvSpPr>
        <p:spPr>
          <a:noFill/>
        </p:spPr>
        <p:txBody>
          <a:bodyPr/>
          <a:lstStyle/>
          <a:p>
            <a:r>
              <a:rPr lang="en-US" smtClean="0"/>
              <a:t>eSlide – P6466 – The Financial Crisis and the Future of the P/C</a:t>
            </a:r>
          </a:p>
        </p:txBody>
      </p:sp>
      <p:sp>
        <p:nvSpPr>
          <p:cNvPr id="11268" name="Rectangle 110"/>
          <p:cNvSpPr>
            <a:spLocks noGrp="1" noChangeArrowheads="1"/>
          </p:cNvSpPr>
          <p:nvPr>
            <p:ph type="sldNum" sz="quarter" idx="12"/>
          </p:nvPr>
        </p:nvSpPr>
        <p:spPr>
          <a:noFill/>
        </p:spPr>
        <p:txBody>
          <a:bodyPr/>
          <a:lstStyle/>
          <a:p>
            <a:fld id="{CE588EF0-0E3C-4A09-A53A-6DFC514A5652}" type="slidenum">
              <a:rPr lang="en-US" smtClean="0"/>
              <a:pPr/>
              <a:t>192</a:t>
            </a:fld>
            <a:endParaRPr lang="en-US" smtClean="0"/>
          </a:p>
        </p:txBody>
      </p:sp>
      <p:sp>
        <p:nvSpPr>
          <p:cNvPr id="11269" name="Rectangle 2"/>
          <p:cNvSpPr>
            <a:spLocks noGrp="1" noChangeArrowheads="1"/>
          </p:cNvSpPr>
          <p:nvPr>
            <p:ph type="title"/>
          </p:nvPr>
        </p:nvSpPr>
        <p:spPr>
          <a:xfrm>
            <a:off x="122746" y="109324"/>
            <a:ext cx="7913671" cy="860425"/>
          </a:xfrm>
        </p:spPr>
        <p:txBody>
          <a:bodyPr/>
          <a:lstStyle/>
          <a:p>
            <a:r>
              <a:rPr lang="en-US" dirty="0" smtClean="0"/>
              <a:t>I.I.I. Released its Second Cyber Report in 2014: </a:t>
            </a:r>
            <a:r>
              <a:rPr lang="en-US" i="1" dirty="0" smtClean="0"/>
              <a:t>Cyber Risk: The Growing Threat</a:t>
            </a:r>
            <a:endParaRPr lang="en-US" sz="2400" i="1" dirty="0" smtClean="0"/>
          </a:p>
        </p:txBody>
      </p:sp>
      <p:sp>
        <p:nvSpPr>
          <p:cNvPr id="11" name="Rectangle 3"/>
          <p:cNvSpPr txBox="1">
            <a:spLocks noChangeArrowheads="1"/>
          </p:cNvSpPr>
          <p:nvPr/>
        </p:nvSpPr>
        <p:spPr bwMode="auto">
          <a:xfrm>
            <a:off x="4601980" y="1169118"/>
            <a:ext cx="4542020" cy="4652962"/>
          </a:xfrm>
          <a:prstGeom prst="rect">
            <a:avLst/>
          </a:prstGeom>
          <a:noFill/>
          <a:ln w="9525" algn="ctr">
            <a:noFill/>
            <a:miter lim="800000"/>
            <a:headEnd/>
            <a:tailEnd/>
          </a:ln>
        </p:spPr>
        <p:txBody>
          <a:bodyPr vert="horz" wrap="square" lIns="45720" tIns="45720" rIns="45720" bIns="45720" numCol="1" anchor="t" anchorCtr="0" compatLnSpc="1">
            <a:prstTxWarp prst="textNoShape">
              <a:avLst/>
            </a:prstTxWarp>
          </a:bodyPr>
          <a:lstStyle/>
          <a:p>
            <a:pPr marL="292100" marR="0" lvl="0" indent="-292100" algn="l" defTabSz="914400" rtl="0" eaLnBrk="0" fontAlgn="base" latinLnBrk="0" hangingPunct="0">
              <a:lnSpc>
                <a:spcPct val="70000"/>
              </a:lnSpc>
              <a:spcBef>
                <a:spcPct val="100000"/>
              </a:spcBef>
              <a:spcAft>
                <a:spcPct val="0"/>
              </a:spcAft>
              <a:buClr>
                <a:schemeClr val="accent2"/>
              </a:buClr>
              <a:buSzTx/>
              <a:buFont typeface="Wingdings" pitchFamily="2" charset="2"/>
              <a:buChar char="n"/>
              <a:tabLst/>
              <a:defRPr/>
            </a:pPr>
            <a:r>
              <a:rPr kumimoji="0" lang="en-US" sz="1900" b="1" i="0" u="none" strike="noStrike" kern="0" cap="none" spc="0" normalizeH="0" baseline="0" noProof="0" dirty="0" smtClean="0">
                <a:ln>
                  <a:noFill/>
                </a:ln>
                <a:solidFill>
                  <a:schemeClr val="tx1"/>
                </a:solidFill>
                <a:effectLst/>
                <a:uLnTx/>
                <a:uFillTx/>
                <a:latin typeface="Arial" panose="020B0604020202020204" pitchFamily="34" charset="0"/>
                <a:cs typeface="Arial" panose="020B0604020202020204" pitchFamily="34" charset="0"/>
              </a:rPr>
              <a:t>I.I.I.’s 2</a:t>
            </a:r>
            <a:r>
              <a:rPr kumimoji="0" lang="en-US" sz="1900" b="1" i="0" u="none" strike="noStrike" kern="0" cap="none" spc="0" normalizeH="0" baseline="30000" noProof="0" dirty="0" smtClean="0">
                <a:ln>
                  <a:noFill/>
                </a:ln>
                <a:solidFill>
                  <a:schemeClr val="tx1"/>
                </a:solidFill>
                <a:effectLst/>
                <a:uLnTx/>
                <a:uFillTx/>
                <a:latin typeface="Arial" panose="020B0604020202020204" pitchFamily="34" charset="0"/>
                <a:cs typeface="Arial" panose="020B0604020202020204" pitchFamily="34" charset="0"/>
              </a:rPr>
              <a:t>nd</a:t>
            </a:r>
            <a:r>
              <a:rPr kumimoji="0" lang="en-US" sz="1900" b="1" i="0" u="none" strike="noStrike" kern="0" cap="none" spc="0" normalizeH="0" baseline="0" noProof="0" dirty="0" smtClean="0">
                <a:ln>
                  <a:noFill/>
                </a:ln>
                <a:solidFill>
                  <a:schemeClr val="tx1"/>
                </a:solidFill>
                <a:effectLst/>
                <a:uLnTx/>
                <a:uFillTx/>
                <a:latin typeface="Arial" panose="020B0604020202020204" pitchFamily="34" charset="0"/>
                <a:cs typeface="Arial" panose="020B0604020202020204" pitchFamily="34" charset="0"/>
              </a:rPr>
              <a:t> report on cyber risk released June 2014</a:t>
            </a:r>
          </a:p>
          <a:p>
            <a:pPr marL="292100" marR="0" lvl="0" indent="-292100" algn="l" defTabSz="914400" rtl="0" eaLnBrk="0" fontAlgn="base" latinLnBrk="0" hangingPunct="0">
              <a:lnSpc>
                <a:spcPct val="70000"/>
              </a:lnSpc>
              <a:spcBef>
                <a:spcPct val="100000"/>
              </a:spcBef>
              <a:spcAft>
                <a:spcPct val="0"/>
              </a:spcAft>
              <a:buClr>
                <a:schemeClr val="accent2"/>
              </a:buClr>
              <a:buSzTx/>
              <a:buFont typeface="Wingdings" pitchFamily="2" charset="2"/>
              <a:buChar char="n"/>
              <a:tabLst/>
              <a:defRPr/>
            </a:pPr>
            <a:r>
              <a:rPr lang="en-US" sz="1900" b="1" kern="0" dirty="0" smtClean="0">
                <a:latin typeface="Arial" panose="020B0604020202020204" pitchFamily="34" charset="0"/>
                <a:cs typeface="Arial" panose="020B0604020202020204" pitchFamily="34" charset="0"/>
              </a:rPr>
              <a:t>Provides information on cyber threats and insurance market solutions</a:t>
            </a:r>
            <a:endParaRPr kumimoji="0" lang="en-US" sz="1900" b="1" i="0" u="none" strike="noStrike" kern="0" cap="none" spc="0" normalizeH="0" baseline="0" noProof="0" dirty="0" smtClean="0">
              <a:ln>
                <a:noFill/>
              </a:ln>
              <a:solidFill>
                <a:schemeClr val="tx1"/>
              </a:solidFill>
              <a:effectLst/>
              <a:uLnTx/>
              <a:uFillTx/>
              <a:latin typeface="Arial" panose="020B0604020202020204" pitchFamily="34" charset="0"/>
              <a:cs typeface="Arial" panose="020B0604020202020204" pitchFamily="34" charset="0"/>
            </a:endParaRPr>
          </a:p>
          <a:p>
            <a:pPr marL="292100" indent="-292100" eaLnBrk="0" hangingPunct="0">
              <a:lnSpc>
                <a:spcPct val="70000"/>
              </a:lnSpc>
              <a:spcBef>
                <a:spcPct val="100000"/>
              </a:spcBef>
              <a:buClr>
                <a:schemeClr val="accent2"/>
              </a:buClr>
              <a:buFont typeface="Wingdings" pitchFamily="2" charset="2"/>
              <a:buChar char="n"/>
            </a:pPr>
            <a:r>
              <a:rPr lang="en-US" sz="1900" b="1" kern="0" dirty="0" smtClean="0">
                <a:latin typeface="Arial" panose="020B0604020202020204" pitchFamily="34" charset="0"/>
                <a:cs typeface="Arial" panose="020B0604020202020204" pitchFamily="34" charset="0"/>
              </a:rPr>
              <a:t>Global cyber risk overview</a:t>
            </a:r>
          </a:p>
          <a:p>
            <a:pPr marL="749300" lvl="1" indent="-292100" eaLnBrk="0" hangingPunct="0">
              <a:lnSpc>
                <a:spcPct val="70000"/>
              </a:lnSpc>
              <a:spcBef>
                <a:spcPct val="100000"/>
              </a:spcBef>
              <a:buClr>
                <a:schemeClr val="accent2"/>
              </a:buClr>
              <a:buFont typeface="Wingdings" pitchFamily="2" charset="2"/>
              <a:buChar char="n"/>
            </a:pPr>
            <a:r>
              <a:rPr lang="en-US" sz="1900" b="1" kern="0" dirty="0" smtClean="0">
                <a:latin typeface="Arial" panose="020B0604020202020204" pitchFamily="34" charset="0"/>
                <a:cs typeface="Arial" panose="020B0604020202020204" pitchFamily="34" charset="0"/>
              </a:rPr>
              <a:t>Quantification of threats by type and industry</a:t>
            </a:r>
          </a:p>
          <a:p>
            <a:pPr marL="292100" marR="0" lvl="0" indent="-292100" algn="l" defTabSz="914400" rtl="0" eaLnBrk="0" fontAlgn="base" latinLnBrk="0" hangingPunct="0">
              <a:lnSpc>
                <a:spcPct val="70000"/>
              </a:lnSpc>
              <a:spcBef>
                <a:spcPct val="100000"/>
              </a:spcBef>
              <a:spcAft>
                <a:spcPct val="0"/>
              </a:spcAft>
              <a:buClr>
                <a:schemeClr val="accent2"/>
              </a:buClr>
              <a:buSzTx/>
              <a:buFont typeface="Wingdings" pitchFamily="2" charset="2"/>
              <a:buChar char="n"/>
              <a:tabLst/>
              <a:defRPr/>
            </a:pPr>
            <a:r>
              <a:rPr lang="en-US" sz="1900" b="1" kern="0" dirty="0" smtClean="0">
                <a:latin typeface="Arial" panose="020B0604020202020204" pitchFamily="34" charset="0"/>
                <a:cs typeface="Arial" panose="020B0604020202020204" pitchFamily="34" charset="0"/>
              </a:rPr>
              <a:t>Cyber security and cost of attacks</a:t>
            </a:r>
          </a:p>
          <a:p>
            <a:pPr marL="292100" marR="0" lvl="0" indent="-292100" algn="l" defTabSz="914400" rtl="0" eaLnBrk="0" fontAlgn="base" latinLnBrk="0" hangingPunct="0">
              <a:lnSpc>
                <a:spcPct val="70000"/>
              </a:lnSpc>
              <a:spcBef>
                <a:spcPct val="100000"/>
              </a:spcBef>
              <a:spcAft>
                <a:spcPct val="0"/>
              </a:spcAft>
              <a:buClr>
                <a:schemeClr val="accent2"/>
              </a:buClr>
              <a:buSzTx/>
              <a:buFont typeface="Wingdings" pitchFamily="2" charset="2"/>
              <a:buChar char="n"/>
              <a:tabLst/>
              <a:defRPr/>
            </a:pPr>
            <a:r>
              <a:rPr lang="en-US" sz="1900" b="1" kern="0" dirty="0" smtClean="0">
                <a:latin typeface="Arial" panose="020B0604020202020204" pitchFamily="34" charset="0"/>
                <a:cs typeface="Arial" panose="020B0604020202020204" pitchFamily="34" charset="0"/>
              </a:rPr>
              <a:t>Cyber terrorism</a:t>
            </a:r>
          </a:p>
          <a:p>
            <a:pPr marL="292100" marR="0" lvl="0" indent="-292100" algn="l" defTabSz="914400" rtl="0" eaLnBrk="0" fontAlgn="base" latinLnBrk="0" hangingPunct="0">
              <a:lnSpc>
                <a:spcPct val="70000"/>
              </a:lnSpc>
              <a:spcBef>
                <a:spcPct val="100000"/>
              </a:spcBef>
              <a:spcAft>
                <a:spcPct val="0"/>
              </a:spcAft>
              <a:buClr>
                <a:schemeClr val="accent2"/>
              </a:buClr>
              <a:buSzTx/>
              <a:buFont typeface="Wingdings" pitchFamily="2" charset="2"/>
              <a:buChar char="n"/>
              <a:tabLst/>
              <a:defRPr/>
            </a:pPr>
            <a:r>
              <a:rPr lang="en-US" sz="1900" b="1" kern="0" dirty="0" smtClean="0">
                <a:latin typeface="Arial" panose="020B0604020202020204" pitchFamily="34" charset="0"/>
                <a:cs typeface="Arial" panose="020B0604020202020204" pitchFamily="34" charset="0"/>
              </a:rPr>
              <a:t>Cyber liability</a:t>
            </a:r>
          </a:p>
          <a:p>
            <a:pPr marL="292100" marR="0" lvl="0" indent="-292100" algn="l" defTabSz="914400" rtl="0" eaLnBrk="0" fontAlgn="base" latinLnBrk="0" hangingPunct="0">
              <a:lnSpc>
                <a:spcPct val="70000"/>
              </a:lnSpc>
              <a:spcBef>
                <a:spcPct val="100000"/>
              </a:spcBef>
              <a:spcAft>
                <a:spcPct val="0"/>
              </a:spcAft>
              <a:buClr>
                <a:schemeClr val="accent2"/>
              </a:buClr>
              <a:buSzTx/>
              <a:buFont typeface="Wingdings" pitchFamily="2" charset="2"/>
              <a:buChar char="n"/>
              <a:tabLst/>
              <a:defRPr/>
            </a:pPr>
            <a:r>
              <a:rPr lang="en-US" sz="1900" b="1" kern="0" dirty="0" smtClean="0">
                <a:latin typeface="Arial" panose="020B0604020202020204" pitchFamily="34" charset="0"/>
                <a:cs typeface="Arial" panose="020B0604020202020204" pitchFamily="34" charset="0"/>
              </a:rPr>
              <a:t>Insurance market for cyber risk</a:t>
            </a:r>
          </a:p>
          <a:p>
            <a:pPr marL="292100" marR="0" lvl="0" indent="-292100" algn="l" defTabSz="914400" rtl="0" eaLnBrk="0" fontAlgn="base" latinLnBrk="0" hangingPunct="0">
              <a:lnSpc>
                <a:spcPct val="70000"/>
              </a:lnSpc>
              <a:spcBef>
                <a:spcPct val="100000"/>
              </a:spcBef>
              <a:spcAft>
                <a:spcPct val="0"/>
              </a:spcAft>
              <a:buClr>
                <a:schemeClr val="accent2"/>
              </a:buClr>
              <a:buSzTx/>
              <a:buFont typeface="Wingdings" pitchFamily="2" charset="2"/>
              <a:buChar char="n"/>
              <a:tabLst/>
              <a:defRPr/>
            </a:pPr>
            <a:r>
              <a:rPr lang="en-US" sz="1900" b="1" i="1" kern="0" dirty="0" smtClean="0">
                <a:solidFill>
                  <a:srgbClr val="C00000"/>
                </a:solidFill>
                <a:latin typeface="Arial" panose="020B0604020202020204" pitchFamily="34" charset="0"/>
                <a:cs typeface="Arial" panose="020B0604020202020204" pitchFamily="34" charset="0"/>
              </a:rPr>
              <a:t>3</a:t>
            </a:r>
            <a:r>
              <a:rPr lang="en-US" sz="1900" b="1" i="1" kern="0" baseline="30000" dirty="0" smtClean="0">
                <a:solidFill>
                  <a:srgbClr val="C00000"/>
                </a:solidFill>
                <a:latin typeface="Arial" panose="020B0604020202020204" pitchFamily="34" charset="0"/>
                <a:cs typeface="Arial" panose="020B0604020202020204" pitchFamily="34" charset="0"/>
              </a:rPr>
              <a:t>rd</a:t>
            </a:r>
            <a:r>
              <a:rPr lang="en-US" sz="1900" b="1" i="1" kern="0" dirty="0" smtClean="0">
                <a:solidFill>
                  <a:srgbClr val="C00000"/>
                </a:solidFill>
                <a:latin typeface="Arial" panose="020B0604020202020204" pitchFamily="34" charset="0"/>
                <a:cs typeface="Arial" panose="020B0604020202020204" pitchFamily="34" charset="0"/>
              </a:rPr>
              <a:t> Report in Q2 2015</a:t>
            </a:r>
          </a:p>
          <a:p>
            <a:pPr marL="749300" lvl="1" indent="-292100" eaLnBrk="0" hangingPunct="0">
              <a:lnSpc>
                <a:spcPct val="70000"/>
              </a:lnSpc>
              <a:spcBef>
                <a:spcPct val="100000"/>
              </a:spcBef>
              <a:buClr>
                <a:schemeClr val="accent2"/>
              </a:buClr>
              <a:defRPr/>
            </a:pPr>
            <a:endParaRPr kumimoji="0" lang="en-US" sz="1900" b="1" i="0" u="none" strike="noStrike" kern="0" cap="none" spc="0" normalizeH="0" baseline="0" noProof="0" dirty="0" smtClean="0">
              <a:ln>
                <a:noFill/>
              </a:ln>
              <a:solidFill>
                <a:schemeClr val="tx1"/>
              </a:solidFill>
              <a:effectLst/>
              <a:uLnTx/>
              <a:uFillTx/>
              <a:latin typeface="Arial" panose="020B0604020202020204" pitchFamily="34" charset="0"/>
              <a:cs typeface="Arial" panose="020B0604020202020204" pitchFamily="34" charset="0"/>
            </a:endParaRPr>
          </a:p>
        </p:txBody>
      </p:sp>
      <p:pic>
        <p:nvPicPr>
          <p:cNvPr id="9" name="Picture 8"/>
          <p:cNvPicPr>
            <a:picLocks noChangeAspect="1"/>
          </p:cNvPicPr>
          <p:nvPr/>
        </p:nvPicPr>
        <p:blipFill>
          <a:blip r:embed="rId3"/>
          <a:stretch>
            <a:fillRect/>
          </a:stretch>
        </p:blipFill>
        <p:spPr>
          <a:xfrm>
            <a:off x="145255" y="1117602"/>
            <a:ext cx="4318797" cy="5523819"/>
          </a:xfrm>
          <a:prstGeom prst="rect">
            <a:avLst/>
          </a:prstGeom>
          <a:ln w="12700">
            <a:solidFill>
              <a:srgbClr val="225A7A"/>
            </a:solidFill>
          </a:ln>
        </p:spPr>
      </p:pic>
    </p:spTree>
    <p:extLst>
      <p:ext uri="{BB962C8B-B14F-4D97-AF65-F5344CB8AC3E}">
        <p14:creationId xmlns:p14="http://schemas.microsoft.com/office/powerpoint/2010/main" val="329327912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wipe(left)">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
                                            <p:txEl>
                                              <p:pRg st="1" end="1"/>
                                            </p:txEl>
                                          </p:spTgt>
                                        </p:tgtEl>
                                        <p:attrNameLst>
                                          <p:attrName>style.visibility</p:attrName>
                                        </p:attrNameLst>
                                      </p:cBhvr>
                                      <p:to>
                                        <p:strVal val="visible"/>
                                      </p:to>
                                    </p:set>
                                    <p:animEffect transition="in" filter="wipe(left)">
                                      <p:cBhvr>
                                        <p:cTn id="12" dur="500"/>
                                        <p:tgtEl>
                                          <p:spTgt spid="1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1">
                                            <p:txEl>
                                              <p:pRg st="2" end="2"/>
                                            </p:txEl>
                                          </p:spTgt>
                                        </p:tgtEl>
                                        <p:attrNameLst>
                                          <p:attrName>style.visibility</p:attrName>
                                        </p:attrNameLst>
                                      </p:cBhvr>
                                      <p:to>
                                        <p:strVal val="visible"/>
                                      </p:to>
                                    </p:set>
                                    <p:animEffect transition="in" filter="wipe(left)">
                                      <p:cBhvr>
                                        <p:cTn id="17" dur="500"/>
                                        <p:tgtEl>
                                          <p:spTgt spid="11">
                                            <p:txEl>
                                              <p:pRg st="2" end="2"/>
                                            </p:txEl>
                                          </p:spTgt>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11">
                                            <p:txEl>
                                              <p:pRg st="3" end="3"/>
                                            </p:txEl>
                                          </p:spTgt>
                                        </p:tgtEl>
                                        <p:attrNameLst>
                                          <p:attrName>style.visibility</p:attrName>
                                        </p:attrNameLst>
                                      </p:cBhvr>
                                      <p:to>
                                        <p:strVal val="visible"/>
                                      </p:to>
                                    </p:set>
                                    <p:animEffect transition="in" filter="wipe(left)">
                                      <p:cBhvr>
                                        <p:cTn id="20" dur="500"/>
                                        <p:tgtEl>
                                          <p:spTgt spid="11">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11">
                                            <p:txEl>
                                              <p:pRg st="4" end="4"/>
                                            </p:txEl>
                                          </p:spTgt>
                                        </p:tgtEl>
                                        <p:attrNameLst>
                                          <p:attrName>style.visibility</p:attrName>
                                        </p:attrNameLst>
                                      </p:cBhvr>
                                      <p:to>
                                        <p:strVal val="visible"/>
                                      </p:to>
                                    </p:set>
                                    <p:animEffect transition="in" filter="wipe(left)">
                                      <p:cBhvr>
                                        <p:cTn id="25" dur="500"/>
                                        <p:tgtEl>
                                          <p:spTgt spid="11">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11">
                                            <p:txEl>
                                              <p:pRg st="5" end="5"/>
                                            </p:txEl>
                                          </p:spTgt>
                                        </p:tgtEl>
                                        <p:attrNameLst>
                                          <p:attrName>style.visibility</p:attrName>
                                        </p:attrNameLst>
                                      </p:cBhvr>
                                      <p:to>
                                        <p:strVal val="visible"/>
                                      </p:to>
                                    </p:set>
                                    <p:animEffect transition="in" filter="wipe(left)">
                                      <p:cBhvr>
                                        <p:cTn id="30" dur="500"/>
                                        <p:tgtEl>
                                          <p:spTgt spid="11">
                                            <p:txEl>
                                              <p:pRg st="5" end="5"/>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11">
                                            <p:txEl>
                                              <p:pRg st="6" end="6"/>
                                            </p:txEl>
                                          </p:spTgt>
                                        </p:tgtEl>
                                        <p:attrNameLst>
                                          <p:attrName>style.visibility</p:attrName>
                                        </p:attrNameLst>
                                      </p:cBhvr>
                                      <p:to>
                                        <p:strVal val="visible"/>
                                      </p:to>
                                    </p:set>
                                    <p:animEffect transition="in" filter="wipe(left)">
                                      <p:cBhvr>
                                        <p:cTn id="35" dur="500"/>
                                        <p:tgtEl>
                                          <p:spTgt spid="11">
                                            <p:txEl>
                                              <p:pRg st="6" end="6"/>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11">
                                            <p:txEl>
                                              <p:pRg st="7" end="7"/>
                                            </p:txEl>
                                          </p:spTgt>
                                        </p:tgtEl>
                                        <p:attrNameLst>
                                          <p:attrName>style.visibility</p:attrName>
                                        </p:attrNameLst>
                                      </p:cBhvr>
                                      <p:to>
                                        <p:strVal val="visible"/>
                                      </p:to>
                                    </p:set>
                                    <p:animEffect transition="in" filter="wipe(left)">
                                      <p:cBhvr>
                                        <p:cTn id="40" dur="500"/>
                                        <p:tgtEl>
                                          <p:spTgt spid="11">
                                            <p:txEl>
                                              <p:pRg st="7" end="7"/>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11">
                                            <p:txEl>
                                              <p:pRg st="8" end="8"/>
                                            </p:txEl>
                                          </p:spTgt>
                                        </p:tgtEl>
                                        <p:attrNameLst>
                                          <p:attrName>style.visibility</p:attrName>
                                        </p:attrNameLst>
                                      </p:cBhvr>
                                      <p:to>
                                        <p:strVal val="visible"/>
                                      </p:to>
                                    </p:set>
                                    <p:animEffect transition="in" filter="wipe(left)">
                                      <p:cBhvr>
                                        <p:cTn id="45" dur="500"/>
                                        <p:tgtEl>
                                          <p:spTgt spid="11">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autoUpdateAnimBg="0"/>
    </p:bldLst>
  </p:timing>
</p:sld>
</file>

<file path=ppt/slides/slide193.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2142210" name="Rectangle 2"/>
          <p:cNvSpPr>
            <a:spLocks noGrp="1" noChangeArrowheads="1"/>
          </p:cNvSpPr>
          <p:nvPr>
            <p:ph type="ctrTitle" idx="4294967295"/>
          </p:nvPr>
        </p:nvSpPr>
        <p:spPr bwMode="blackWhite">
          <a:xfrm>
            <a:off x="581025" y="2268538"/>
            <a:ext cx="7981950" cy="1470025"/>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4000" smtClean="0">
                <a:solidFill>
                  <a:schemeClr val="bg1"/>
                </a:solidFill>
              </a:rPr>
              <a:t>Shifting Legal Liability &amp; </a:t>
            </a:r>
            <a:br>
              <a:rPr lang="en-US" sz="4000" smtClean="0">
                <a:solidFill>
                  <a:schemeClr val="bg1"/>
                </a:solidFill>
              </a:rPr>
            </a:br>
            <a:r>
              <a:rPr lang="en-US" sz="4000" smtClean="0">
                <a:solidFill>
                  <a:schemeClr val="bg1"/>
                </a:solidFill>
              </a:rPr>
              <a:t>Tort Environment</a:t>
            </a:r>
          </a:p>
        </p:txBody>
      </p:sp>
      <p:sp>
        <p:nvSpPr>
          <p:cNvPr id="144387"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44388"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C710E649-C827-46C1-98F4-B0DC0381DD96}" type="slidenum">
              <a:rPr lang="en-US" sz="900">
                <a:solidFill>
                  <a:schemeClr val="bg1"/>
                </a:solidFill>
              </a:rPr>
              <a:pPr algn="r" eaLnBrk="0" hangingPunct="0">
                <a:lnSpc>
                  <a:spcPct val="85000"/>
                </a:lnSpc>
                <a:spcBef>
                  <a:spcPct val="20000"/>
                </a:spcBef>
              </a:pPr>
              <a:t>193</a:t>
            </a:fld>
            <a:endParaRPr lang="en-US" sz="900">
              <a:solidFill>
                <a:schemeClr val="bg1"/>
              </a:solidFill>
            </a:endParaRPr>
          </a:p>
        </p:txBody>
      </p:sp>
      <p:pic>
        <p:nvPicPr>
          <p:cNvPr id="144389"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2142214" name="Rectangle 6"/>
          <p:cNvSpPr>
            <a:spLocks noChangeArrowheads="1"/>
          </p:cNvSpPr>
          <p:nvPr/>
        </p:nvSpPr>
        <p:spPr bwMode="auto">
          <a:xfrm>
            <a:off x="363538" y="4324350"/>
            <a:ext cx="8416925" cy="1076325"/>
          </a:xfrm>
          <a:prstGeom prst="rect">
            <a:avLst/>
          </a:prstGeom>
          <a:noFill/>
          <a:ln w="9525" algn="ctr">
            <a:noFill/>
            <a:miter lim="800000"/>
            <a:headEnd/>
            <a:tailEnd/>
          </a:ln>
        </p:spPr>
        <p:txBody>
          <a:bodyPr lIns="45720" rIns="45720">
            <a:spAutoFit/>
          </a:bodyPr>
          <a:lstStyle/>
          <a:p>
            <a:pPr marL="292100" indent="-292100" algn="ctr" eaLnBrk="0" hangingPunct="0">
              <a:lnSpc>
                <a:spcPct val="85000"/>
              </a:lnSpc>
              <a:spcBef>
                <a:spcPct val="25000"/>
              </a:spcBef>
              <a:buClr>
                <a:schemeClr val="accent2"/>
              </a:buClr>
              <a:buFont typeface="Wingdings" pitchFamily="2" charset="2"/>
              <a:buNone/>
            </a:pPr>
            <a:r>
              <a:rPr lang="en-US" sz="3800" b="1" dirty="0" smtClean="0">
                <a:solidFill>
                  <a:srgbClr val="225A7A"/>
                </a:solidFill>
              </a:rPr>
              <a:t>Will </a:t>
            </a:r>
            <a:r>
              <a:rPr lang="en-US" sz="3800" b="1" dirty="0">
                <a:solidFill>
                  <a:srgbClr val="225A7A"/>
                </a:solidFill>
              </a:rPr>
              <a:t>the Tort Pendulum</a:t>
            </a:r>
            <a:br>
              <a:rPr lang="en-US" sz="3800" b="1" dirty="0">
                <a:solidFill>
                  <a:srgbClr val="225A7A"/>
                </a:solidFill>
              </a:rPr>
            </a:br>
            <a:r>
              <a:rPr lang="en-US" sz="3800" b="1" dirty="0" smtClean="0">
                <a:solidFill>
                  <a:srgbClr val="225A7A"/>
                </a:solidFill>
              </a:rPr>
              <a:t>Swing </a:t>
            </a:r>
            <a:r>
              <a:rPr lang="en-US" sz="3800" b="1" dirty="0">
                <a:solidFill>
                  <a:srgbClr val="225A7A"/>
                </a:solidFill>
              </a:rPr>
              <a:t>Against Insurers?</a:t>
            </a: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193</a:t>
            </a:fld>
            <a:endParaRPr lang="en-US"/>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42210"/>
                                        </p:tgtEl>
                                        <p:attrNameLst>
                                          <p:attrName>style.visibility</p:attrName>
                                        </p:attrNameLst>
                                      </p:cBhvr>
                                      <p:to>
                                        <p:strVal val="visible"/>
                                      </p:to>
                                    </p:set>
                                    <p:animEffect transition="in" filter="barn(outVertical)">
                                      <p:cBhvr>
                                        <p:cTn id="7" dur="1000"/>
                                        <p:tgtEl>
                                          <p:spTgt spid="2142210"/>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2142214"/>
                                        </p:tgtEl>
                                        <p:attrNameLst>
                                          <p:attrName>style.visibility</p:attrName>
                                        </p:attrNameLst>
                                      </p:cBhvr>
                                      <p:to>
                                        <p:strVal val="visible"/>
                                      </p:to>
                                    </p:set>
                                    <p:animEffect transition="in" filter="barn(outVertical)">
                                      <p:cBhvr>
                                        <p:cTn id="10" dur="1000"/>
                                        <p:tgtEl>
                                          <p:spTgt spid="21422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42210" grpId="0" animBg="1"/>
      <p:bldP spid="2142214" grpId="0"/>
    </p:bldLst>
  </p:timing>
</p:sld>
</file>

<file path=ppt/slides/slide19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0419" name="Rectangle 105"/>
          <p:cNvSpPr>
            <a:spLocks noGrp="1" noChangeArrowheads="1"/>
          </p:cNvSpPr>
          <p:nvPr>
            <p:ph type="dt" sz="quarter" idx="10"/>
          </p:nvPr>
        </p:nvSpPr>
        <p:spPr/>
        <p:txBody>
          <a:bodyPr/>
          <a:lstStyle/>
          <a:p>
            <a:pPr>
              <a:defRPr/>
            </a:pPr>
            <a:r>
              <a:rPr lang="en-US" smtClean="0"/>
              <a:t>12/01/09 - 9pm</a:t>
            </a:r>
          </a:p>
        </p:txBody>
      </p:sp>
      <p:sp>
        <p:nvSpPr>
          <p:cNvPr id="60421" name="Rectangle 110"/>
          <p:cNvSpPr>
            <a:spLocks noGrp="1" noChangeArrowheads="1"/>
          </p:cNvSpPr>
          <p:nvPr>
            <p:ph type="sldNum" sz="quarter" idx="12"/>
          </p:nvPr>
        </p:nvSpPr>
        <p:spPr/>
        <p:txBody>
          <a:bodyPr/>
          <a:lstStyle/>
          <a:p>
            <a:pPr>
              <a:defRPr/>
            </a:pPr>
            <a:fld id="{73AB3AF9-3C12-49F0-BEBE-033FFF75D5DB}" type="slidenum">
              <a:rPr lang="en-US" smtClean="0"/>
              <a:pPr>
                <a:defRPr/>
              </a:pPr>
              <a:t>194</a:t>
            </a:fld>
            <a:endParaRPr lang="en-US" smtClean="0"/>
          </a:p>
        </p:txBody>
      </p:sp>
      <p:sp>
        <p:nvSpPr>
          <p:cNvPr id="61446" name="Rectangle 2"/>
          <p:cNvSpPr>
            <a:spLocks noGrp="1" noChangeArrowheads="1"/>
          </p:cNvSpPr>
          <p:nvPr>
            <p:ph type="title"/>
          </p:nvPr>
        </p:nvSpPr>
        <p:spPr>
          <a:xfrm>
            <a:off x="134470" y="90488"/>
            <a:ext cx="7699375" cy="860425"/>
          </a:xfrm>
        </p:spPr>
        <p:txBody>
          <a:bodyPr/>
          <a:lstStyle/>
          <a:p>
            <a:r>
              <a:rPr lang="en-US" sz="2400" dirty="0" smtClean="0"/>
              <a:t>Over the Last Three Decades, Total Tort Costs as a % of GDP Appear Somewhat Cyclical, 1980-2013E</a:t>
            </a:r>
          </a:p>
        </p:txBody>
      </p:sp>
      <p:graphicFrame>
        <p:nvGraphicFramePr>
          <p:cNvPr id="61442" name="Object 3"/>
          <p:cNvGraphicFramePr>
            <a:graphicFrameLocks noGrp="1"/>
          </p:cNvGraphicFramePr>
          <p:nvPr>
            <p:ph type="chart" idx="4294967295"/>
          </p:nvPr>
        </p:nvGraphicFramePr>
        <p:xfrm>
          <a:off x="166688" y="1627188"/>
          <a:ext cx="8731250" cy="4532312"/>
        </p:xfrm>
        <a:graphic>
          <a:graphicData uri="http://schemas.openxmlformats.org/presentationml/2006/ole">
            <mc:AlternateContent xmlns:mc="http://schemas.openxmlformats.org/markup-compatibility/2006">
              <mc:Choice xmlns:v="urn:schemas-microsoft-com:vml" Requires="v">
                <p:oleObj spid="_x0000_s61758" name="Chart" r:id="rId4" imgW="8715311" imgH="4524357" progId="MSGraph.Chart.8">
                  <p:embed followColorScheme="full"/>
                </p:oleObj>
              </mc:Choice>
              <mc:Fallback>
                <p:oleObj name="Chart" r:id="rId4" imgW="8715311" imgH="4524357" progId="MSGraph.Chart.8">
                  <p:embed followColorScheme="full"/>
                  <p:pic>
                    <p:nvPicPr>
                      <p:cNvPr id="0" name="Object 3"/>
                      <p:cNvPicPr preferRelativeResize="0">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gray">
                      <a:xfrm>
                        <a:off x="166688" y="1627188"/>
                        <a:ext cx="8731250" cy="4532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1447" name="Rectangle 4"/>
          <p:cNvSpPr>
            <a:spLocks noChangeArrowheads="1"/>
          </p:cNvSpPr>
          <p:nvPr/>
        </p:nvSpPr>
        <p:spPr bwMode="black">
          <a:xfrm>
            <a:off x="347663" y="1266825"/>
            <a:ext cx="8534400"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 Billions)</a:t>
            </a:r>
          </a:p>
        </p:txBody>
      </p:sp>
      <p:sp>
        <p:nvSpPr>
          <p:cNvPr id="61448" name="Rectangle 5"/>
          <p:cNvSpPr>
            <a:spLocks noChangeArrowheads="1"/>
          </p:cNvSpPr>
          <p:nvPr/>
        </p:nvSpPr>
        <p:spPr bwMode="auto">
          <a:xfrm>
            <a:off x="0" y="6575425"/>
            <a:ext cx="7569200" cy="28257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Sources: Towers Watson, </a:t>
            </a:r>
            <a:r>
              <a:rPr lang="en-US" sz="1100" i="1" dirty="0" smtClean="0"/>
              <a:t>2011 </a:t>
            </a:r>
            <a:r>
              <a:rPr lang="en-US" sz="1100" i="1" dirty="0"/>
              <a:t>Update on US Tort Cost Trends</a:t>
            </a:r>
            <a:r>
              <a:rPr lang="en-US" sz="1100" dirty="0"/>
              <a:t>, Appendix 1A</a:t>
            </a:r>
          </a:p>
        </p:txBody>
      </p:sp>
      <p:sp>
        <p:nvSpPr>
          <p:cNvPr id="1989639" name="AutoShape 7"/>
          <p:cNvSpPr>
            <a:spLocks noChangeArrowheads="1"/>
          </p:cNvSpPr>
          <p:nvPr/>
        </p:nvSpPr>
        <p:spPr bwMode="blackWhite">
          <a:xfrm>
            <a:off x="2402262" y="4775667"/>
            <a:ext cx="3864067" cy="935037"/>
          </a:xfrm>
          <a:prstGeom prst="wedgeRectCallout">
            <a:avLst>
              <a:gd name="adj1" fmla="val 71004"/>
              <a:gd name="adj2" fmla="val -34101"/>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a:solidFill>
                  <a:schemeClr val="bg1"/>
                </a:solidFill>
                <a:cs typeface="+mn-cs"/>
              </a:rPr>
              <a:t>Tort </a:t>
            </a:r>
            <a:r>
              <a:rPr lang="en-US" sz="1600" b="1" dirty="0" smtClean="0">
                <a:solidFill>
                  <a:schemeClr val="bg1"/>
                </a:solidFill>
                <a:cs typeface="+mn-cs"/>
              </a:rPr>
              <a:t>costs  in dollar terms have </a:t>
            </a:r>
            <a:r>
              <a:rPr lang="en-US" sz="1600" b="1" dirty="0">
                <a:solidFill>
                  <a:schemeClr val="bg1"/>
                </a:solidFill>
                <a:cs typeface="+mn-cs"/>
              </a:rPr>
              <a:t>r</a:t>
            </a:r>
            <a:r>
              <a:rPr lang="en-US" sz="1600" b="1" dirty="0" smtClean="0">
                <a:solidFill>
                  <a:schemeClr val="bg1"/>
                </a:solidFill>
                <a:cs typeface="+mn-cs"/>
              </a:rPr>
              <a:t>emained </a:t>
            </a:r>
            <a:r>
              <a:rPr lang="en-US" sz="1600" b="1" dirty="0">
                <a:solidFill>
                  <a:schemeClr val="bg1"/>
                </a:solidFill>
                <a:cs typeface="+mn-cs"/>
              </a:rPr>
              <a:t>h</a:t>
            </a:r>
            <a:r>
              <a:rPr lang="en-US" sz="1600" b="1" dirty="0" smtClean="0">
                <a:solidFill>
                  <a:schemeClr val="bg1"/>
                </a:solidFill>
                <a:cs typeface="+mn-cs"/>
              </a:rPr>
              <a:t>igh </a:t>
            </a:r>
            <a:r>
              <a:rPr lang="en-US" sz="1600" b="1" dirty="0">
                <a:solidFill>
                  <a:schemeClr val="bg1"/>
                </a:solidFill>
                <a:cs typeface="+mn-cs"/>
              </a:rPr>
              <a:t>but </a:t>
            </a:r>
            <a:r>
              <a:rPr lang="en-US" sz="1600" b="1" dirty="0" smtClean="0">
                <a:solidFill>
                  <a:schemeClr val="bg1"/>
                </a:solidFill>
                <a:cs typeface="+mn-cs"/>
              </a:rPr>
              <a:t>relatively </a:t>
            </a:r>
            <a:r>
              <a:rPr lang="en-US" sz="1600" b="1" dirty="0">
                <a:solidFill>
                  <a:schemeClr val="bg1"/>
                </a:solidFill>
                <a:cs typeface="+mn-cs"/>
              </a:rPr>
              <a:t>s</a:t>
            </a:r>
            <a:r>
              <a:rPr lang="en-US" sz="1600" b="1" dirty="0" smtClean="0">
                <a:solidFill>
                  <a:schemeClr val="bg1"/>
                </a:solidFill>
                <a:cs typeface="+mn-cs"/>
              </a:rPr>
              <a:t>table since </a:t>
            </a:r>
            <a:r>
              <a:rPr lang="en-US" sz="1600" b="1" dirty="0">
                <a:solidFill>
                  <a:schemeClr val="bg1"/>
                </a:solidFill>
                <a:cs typeface="+mn-cs"/>
              </a:rPr>
              <a:t>the mid-2000s</a:t>
            </a:r>
            <a:r>
              <a:rPr lang="en-US" sz="1600" b="1" dirty="0" smtClean="0">
                <a:solidFill>
                  <a:schemeClr val="bg1"/>
                </a:solidFill>
                <a:cs typeface="+mn-cs"/>
              </a:rPr>
              <a:t>., but are down   substantially as a share of GDP</a:t>
            </a:r>
            <a:endParaRPr lang="en-US" sz="1600" b="1" dirty="0">
              <a:solidFill>
                <a:schemeClr val="bg1"/>
              </a:solidFill>
              <a:cs typeface="+mn-cs"/>
            </a:endParaRPr>
          </a:p>
        </p:txBody>
      </p:sp>
      <p:sp>
        <p:nvSpPr>
          <p:cNvPr id="11" name="AutoShape 7"/>
          <p:cNvSpPr>
            <a:spLocks noChangeArrowheads="1"/>
          </p:cNvSpPr>
          <p:nvPr/>
        </p:nvSpPr>
        <p:spPr bwMode="blackWhite">
          <a:xfrm>
            <a:off x="6213363" y="2904565"/>
            <a:ext cx="1559037" cy="753035"/>
          </a:xfrm>
          <a:prstGeom prst="wedgeRectCallout">
            <a:avLst>
              <a:gd name="adj1" fmla="val 2754"/>
              <a:gd name="adj2" fmla="val 151715"/>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latin typeface="Arial" pitchFamily="34" charset="0"/>
                <a:cs typeface="+mn-cs"/>
              </a:rPr>
              <a:t>Deepwater Horizon Spike in 2010</a:t>
            </a:r>
            <a:endParaRPr lang="en-US" sz="1600" b="1" dirty="0">
              <a:solidFill>
                <a:schemeClr val="bg1"/>
              </a:solidFill>
              <a:latin typeface="Arial" pitchFamily="34" charset="0"/>
              <a:cs typeface="+mn-cs"/>
            </a:endParaRPr>
          </a:p>
        </p:txBody>
      </p:sp>
      <p:sp>
        <p:nvSpPr>
          <p:cNvPr id="12" name="AutoShape 7"/>
          <p:cNvSpPr>
            <a:spLocks noChangeArrowheads="1"/>
          </p:cNvSpPr>
          <p:nvPr/>
        </p:nvSpPr>
        <p:spPr bwMode="blackWhite">
          <a:xfrm>
            <a:off x="7894246" y="4927226"/>
            <a:ext cx="1061495" cy="720538"/>
          </a:xfrm>
          <a:prstGeom prst="wedgeRectCallout">
            <a:avLst>
              <a:gd name="adj1" fmla="val -69415"/>
              <a:gd name="adj2" fmla="val -38159"/>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latin typeface="Arial" pitchFamily="34" charset="0"/>
                <a:cs typeface="+mn-cs"/>
              </a:rPr>
              <a:t>1.68% of GDP in 2013</a:t>
            </a:r>
            <a:endParaRPr lang="en-US" sz="1600" b="1" dirty="0">
              <a:solidFill>
                <a:schemeClr val="bg1"/>
              </a:solidFill>
              <a:latin typeface="Arial" pitchFamily="34" charset="0"/>
              <a:cs typeface="+mn-cs"/>
            </a:endParaRPr>
          </a:p>
        </p:txBody>
      </p:sp>
      <p:sp>
        <p:nvSpPr>
          <p:cNvPr id="13" name="AutoShape 7"/>
          <p:cNvSpPr>
            <a:spLocks noChangeArrowheads="1"/>
          </p:cNvSpPr>
          <p:nvPr/>
        </p:nvSpPr>
        <p:spPr bwMode="blackWhite">
          <a:xfrm>
            <a:off x="3980329" y="2094378"/>
            <a:ext cx="1456765" cy="958103"/>
          </a:xfrm>
          <a:prstGeom prst="wedgeRectCallout">
            <a:avLst>
              <a:gd name="adj1" fmla="val 68667"/>
              <a:gd name="adj2" fmla="val 39684"/>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latin typeface="Arial" pitchFamily="34" charset="0"/>
                <a:cs typeface="+mn-cs"/>
              </a:rPr>
              <a:t>2.21% of GDP in 2003 = pre-tort reform peak</a:t>
            </a:r>
            <a:endParaRPr lang="en-US" sz="1600" b="1" dirty="0">
              <a:solidFill>
                <a:schemeClr val="bg1"/>
              </a:solidFill>
              <a:latin typeface="Arial" pitchFamily="34" charset="0"/>
              <a:cs typeface="+mn-cs"/>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1989639"/>
                                        </p:tgtEl>
                                        <p:attrNameLst>
                                          <p:attrName>style.visibility</p:attrName>
                                        </p:attrNameLst>
                                      </p:cBhvr>
                                      <p:to>
                                        <p:strVal val="visible"/>
                                      </p:to>
                                    </p:set>
                                    <p:animEffect transition="in" filter="wipe(right)">
                                      <p:cBhvr>
                                        <p:cTn id="7" dur="500"/>
                                        <p:tgtEl>
                                          <p:spTgt spid="1989639"/>
                                        </p:tgtEl>
                                      </p:cBhvr>
                                    </p:animEffect>
                                  </p:childTnLst>
                                </p:cTn>
                              </p:par>
                            </p:childTnLst>
                          </p:cTn>
                        </p:par>
                        <p:par>
                          <p:cTn id="8" fill="hold">
                            <p:stCondLst>
                              <p:cond delay="1200"/>
                            </p:stCondLst>
                            <p:childTnLst>
                              <p:par>
                                <p:cTn id="9" presetID="22" presetClass="entr" presetSubtype="4" fill="hold" grpId="0" nodeType="afterEffect">
                                  <p:stCondLst>
                                    <p:cond delay="700"/>
                                  </p:stCondLst>
                                  <p:childTnLst>
                                    <p:set>
                                      <p:cBhvr>
                                        <p:cTn id="10" dur="1" fill="hold">
                                          <p:stCondLst>
                                            <p:cond delay="0"/>
                                          </p:stCondLst>
                                        </p:cTn>
                                        <p:tgtEl>
                                          <p:spTgt spid="11"/>
                                        </p:tgtEl>
                                        <p:attrNameLst>
                                          <p:attrName>style.visibility</p:attrName>
                                        </p:attrNameLst>
                                      </p:cBhvr>
                                      <p:to>
                                        <p:strVal val="visible"/>
                                      </p:to>
                                    </p:set>
                                    <p:animEffect transition="in" filter="wipe(down)">
                                      <p:cBhvr>
                                        <p:cTn id="11" dur="500"/>
                                        <p:tgtEl>
                                          <p:spTgt spid="11"/>
                                        </p:tgtEl>
                                      </p:cBhvr>
                                    </p:animEffect>
                                  </p:childTnLst>
                                </p:cTn>
                              </p:par>
                            </p:childTnLst>
                          </p:cTn>
                        </p:par>
                        <p:par>
                          <p:cTn id="12" fill="hold">
                            <p:stCondLst>
                              <p:cond delay="2400"/>
                            </p:stCondLst>
                            <p:childTnLst>
                              <p:par>
                                <p:cTn id="13" presetID="22" presetClass="entr" presetSubtype="4" fill="hold" grpId="0" nodeType="afterEffect">
                                  <p:stCondLst>
                                    <p:cond delay="700"/>
                                  </p:stCondLst>
                                  <p:childTnLst>
                                    <p:set>
                                      <p:cBhvr>
                                        <p:cTn id="14" dur="1" fill="hold">
                                          <p:stCondLst>
                                            <p:cond delay="0"/>
                                          </p:stCondLst>
                                        </p:cTn>
                                        <p:tgtEl>
                                          <p:spTgt spid="12"/>
                                        </p:tgtEl>
                                        <p:attrNameLst>
                                          <p:attrName>style.visibility</p:attrName>
                                        </p:attrNameLst>
                                      </p:cBhvr>
                                      <p:to>
                                        <p:strVal val="visible"/>
                                      </p:to>
                                    </p:set>
                                    <p:animEffect transition="in" filter="wipe(down)">
                                      <p:cBhvr>
                                        <p:cTn id="15" dur="500"/>
                                        <p:tgtEl>
                                          <p:spTgt spid="12"/>
                                        </p:tgtEl>
                                      </p:cBhvr>
                                    </p:animEffect>
                                  </p:childTnLst>
                                </p:cTn>
                              </p:par>
                            </p:childTnLst>
                          </p:cTn>
                        </p:par>
                        <p:par>
                          <p:cTn id="16" fill="hold">
                            <p:stCondLst>
                              <p:cond delay="3600"/>
                            </p:stCondLst>
                            <p:childTnLst>
                              <p:par>
                                <p:cTn id="17" presetID="22" presetClass="entr" presetSubtype="4" fill="hold" grpId="0" nodeType="afterEffect">
                                  <p:stCondLst>
                                    <p:cond delay="700"/>
                                  </p:stCondLst>
                                  <p:childTnLst>
                                    <p:set>
                                      <p:cBhvr>
                                        <p:cTn id="18" dur="1" fill="hold">
                                          <p:stCondLst>
                                            <p:cond delay="0"/>
                                          </p:stCondLst>
                                        </p:cTn>
                                        <p:tgtEl>
                                          <p:spTgt spid="13"/>
                                        </p:tgtEl>
                                        <p:attrNameLst>
                                          <p:attrName>style.visibility</p:attrName>
                                        </p:attrNameLst>
                                      </p:cBhvr>
                                      <p:to>
                                        <p:strVal val="visible"/>
                                      </p:to>
                                    </p:set>
                                    <p:animEffect transition="in" filter="wipe(down)">
                                      <p:cBhvr>
                                        <p:cTn id="1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89639" grpId="0" animBg="1"/>
      <p:bldP spid="11" grpId="0" animBg="1"/>
      <p:bldP spid="12" grpId="0" animBg="1"/>
      <p:bldP spid="13" grpId="0" animBg="1"/>
    </p:bldLst>
  </p:timing>
</p:sld>
</file>

<file path=ppt/slides/slide19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0179"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50180"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50181"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A6E6B276-B00D-4649-880D-E50F174CC9ED}" type="slidenum">
              <a:rPr lang="en-US" sz="900"/>
              <a:pPr algn="r" eaLnBrk="0" hangingPunct="0">
                <a:lnSpc>
                  <a:spcPct val="85000"/>
                </a:lnSpc>
                <a:spcBef>
                  <a:spcPct val="20000"/>
                </a:spcBef>
              </a:pPr>
              <a:t>195</a:t>
            </a:fld>
            <a:endParaRPr lang="en-US" sz="900"/>
          </a:p>
        </p:txBody>
      </p:sp>
      <p:sp>
        <p:nvSpPr>
          <p:cNvPr id="50182" name="Rectangle 2"/>
          <p:cNvSpPr>
            <a:spLocks noGrp="1" noChangeArrowheads="1"/>
          </p:cNvSpPr>
          <p:nvPr>
            <p:ph type="title" idx="4294967295"/>
          </p:nvPr>
        </p:nvSpPr>
        <p:spPr/>
        <p:txBody>
          <a:bodyPr/>
          <a:lstStyle/>
          <a:p>
            <a:r>
              <a:rPr lang="en-US" dirty="0" smtClean="0"/>
              <a:t>Commercial Lines Tort Costs: Insured vs. Self-(Un)Insured Shares, 1973-2010</a:t>
            </a:r>
          </a:p>
        </p:txBody>
      </p:sp>
      <p:sp>
        <p:nvSpPr>
          <p:cNvPr id="50184" name="Rectangle 4"/>
          <p:cNvSpPr>
            <a:spLocks noChangeArrowheads="1"/>
          </p:cNvSpPr>
          <p:nvPr/>
        </p:nvSpPr>
        <p:spPr bwMode="black">
          <a:xfrm>
            <a:off x="174813" y="1506071"/>
            <a:ext cx="2030506" cy="221599"/>
          </a:xfrm>
          <a:prstGeom prst="rect">
            <a:avLst/>
          </a:prstGeom>
          <a:noFill/>
          <a:ln w="9525" algn="ctr">
            <a:noFill/>
            <a:miter lim="800000"/>
            <a:headEnd/>
            <a:tailEnd/>
          </a:ln>
        </p:spPr>
        <p:txBody>
          <a:bodyPr wrap="square" lIns="0" tIns="0" rIns="0" bIns="0">
            <a:spAutoFit/>
          </a:bodyPr>
          <a:lstStyle/>
          <a:p>
            <a:pPr defTabSz="114300" eaLnBrk="0" hangingPunct="0">
              <a:lnSpc>
                <a:spcPct val="90000"/>
              </a:lnSpc>
              <a:spcBef>
                <a:spcPct val="20000"/>
              </a:spcBef>
            </a:pPr>
            <a:r>
              <a:rPr lang="en-US" sz="1600" b="1" dirty="0" smtClean="0">
                <a:solidFill>
                  <a:srgbClr val="225A7A"/>
                </a:solidFill>
              </a:rPr>
              <a:t>Billions of Dollars</a:t>
            </a:r>
            <a:endParaRPr lang="en-US" sz="1600" b="1" dirty="0">
              <a:solidFill>
                <a:srgbClr val="225A7A"/>
              </a:solidFill>
            </a:endParaRPr>
          </a:p>
        </p:txBody>
      </p:sp>
      <p:graphicFrame>
        <p:nvGraphicFramePr>
          <p:cNvPr id="50178" name="Object 3"/>
          <p:cNvGraphicFramePr>
            <a:graphicFrameLocks/>
          </p:cNvGraphicFramePr>
          <p:nvPr/>
        </p:nvGraphicFramePr>
        <p:xfrm>
          <a:off x="263525" y="1922929"/>
          <a:ext cx="8537575" cy="3832412"/>
        </p:xfrm>
        <a:graphic>
          <a:graphicData uri="http://schemas.openxmlformats.org/presentationml/2006/ole">
            <mc:AlternateContent xmlns:mc="http://schemas.openxmlformats.org/markup-compatibility/2006">
              <mc:Choice xmlns:v="urn:schemas-microsoft-com:vml" Requires="v">
                <p:oleObj spid="_x0000_s4454718" name="Chart" r:id="rId4" imgW="8772538" imgH="3305067" progId="MSGraph.Chart.8">
                  <p:embed followColorScheme="full"/>
                </p:oleObj>
              </mc:Choice>
              <mc:Fallback>
                <p:oleObj name="Chart" r:id="rId4" imgW="8772538" imgH="3305067" progId="MSGraph.Chart.8">
                  <p:embed followColorScheme="full"/>
                  <p:pic>
                    <p:nvPicPr>
                      <p:cNvPr id="0" name="Object 3"/>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3525" y="1922929"/>
                        <a:ext cx="8537575" cy="3832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 name="Rectangle 5"/>
          <p:cNvSpPr>
            <a:spLocks noChangeArrowheads="1"/>
          </p:cNvSpPr>
          <p:nvPr/>
        </p:nvSpPr>
        <p:spPr bwMode="blackWhite">
          <a:xfrm>
            <a:off x="833718" y="5724804"/>
            <a:ext cx="7812741" cy="82391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Tort Costs and the Share Retained by Risks Both Grew Rapidly from the mid-1970s to mid-2000s, When Tort Costs Began to Fall But Self-Insurance Shares Continued to Rise</a:t>
            </a:r>
            <a:endParaRPr lang="en-US" b="1" dirty="0">
              <a:solidFill>
                <a:srgbClr val="FFFFFF"/>
              </a:solidFill>
            </a:endParaRPr>
          </a:p>
        </p:txBody>
      </p:sp>
      <p:sp>
        <p:nvSpPr>
          <p:cNvPr id="26" name="TextBox 10"/>
          <p:cNvSpPr txBox="1">
            <a:spLocks noChangeArrowheads="1"/>
          </p:cNvSpPr>
          <p:nvPr/>
        </p:nvSpPr>
        <p:spPr bwMode="auto">
          <a:xfrm>
            <a:off x="2631926" y="3421898"/>
            <a:ext cx="889000" cy="307777"/>
          </a:xfrm>
          <a:prstGeom prst="rect">
            <a:avLst/>
          </a:prstGeom>
          <a:noFill/>
          <a:ln w="9525">
            <a:noFill/>
            <a:miter lim="800000"/>
            <a:headEnd/>
            <a:tailEnd/>
          </a:ln>
        </p:spPr>
        <p:txBody>
          <a:bodyPr>
            <a:spAutoFit/>
          </a:bodyPr>
          <a:lstStyle/>
          <a:p>
            <a:pPr algn="ctr"/>
            <a:r>
              <a:rPr lang="en-US" sz="1400" b="1" dirty="0" smtClean="0">
                <a:solidFill>
                  <a:schemeClr val="accent3"/>
                </a:solidFill>
              </a:rPr>
              <a:t>$9.5</a:t>
            </a:r>
            <a:endParaRPr lang="en-US" sz="1400" b="1" dirty="0">
              <a:solidFill>
                <a:schemeClr val="accent3"/>
              </a:solidFill>
            </a:endParaRPr>
          </a:p>
        </p:txBody>
      </p:sp>
      <p:sp>
        <p:nvSpPr>
          <p:cNvPr id="27" name="TextBox 10"/>
          <p:cNvSpPr txBox="1">
            <a:spLocks noChangeArrowheads="1"/>
          </p:cNvSpPr>
          <p:nvPr/>
        </p:nvSpPr>
        <p:spPr bwMode="auto">
          <a:xfrm>
            <a:off x="1058617" y="2265458"/>
            <a:ext cx="889000" cy="307777"/>
          </a:xfrm>
          <a:prstGeom prst="rect">
            <a:avLst/>
          </a:prstGeom>
          <a:noFill/>
          <a:ln w="9525">
            <a:noFill/>
            <a:miter lim="800000"/>
            <a:headEnd/>
            <a:tailEnd/>
          </a:ln>
        </p:spPr>
        <p:txBody>
          <a:bodyPr>
            <a:spAutoFit/>
          </a:bodyPr>
          <a:lstStyle/>
          <a:p>
            <a:pPr algn="ctr"/>
            <a:r>
              <a:rPr lang="en-US" sz="1400" b="1" dirty="0" smtClean="0">
                <a:solidFill>
                  <a:schemeClr val="accent3"/>
                </a:solidFill>
              </a:rPr>
              <a:t>$15.0</a:t>
            </a:r>
            <a:endParaRPr lang="en-US" sz="1400" b="1" dirty="0">
              <a:solidFill>
                <a:schemeClr val="accent3"/>
              </a:solidFill>
            </a:endParaRPr>
          </a:p>
        </p:txBody>
      </p:sp>
      <p:sp>
        <p:nvSpPr>
          <p:cNvPr id="31" name="TextBox 10"/>
          <p:cNvSpPr txBox="1">
            <a:spLocks noChangeArrowheads="1"/>
          </p:cNvSpPr>
          <p:nvPr/>
        </p:nvSpPr>
        <p:spPr bwMode="auto">
          <a:xfrm>
            <a:off x="4182821" y="3480168"/>
            <a:ext cx="889000" cy="307777"/>
          </a:xfrm>
          <a:prstGeom prst="rect">
            <a:avLst/>
          </a:prstGeom>
          <a:noFill/>
          <a:ln w="9525">
            <a:noFill/>
            <a:miter lim="800000"/>
            <a:headEnd/>
            <a:tailEnd/>
          </a:ln>
        </p:spPr>
        <p:txBody>
          <a:bodyPr>
            <a:spAutoFit/>
          </a:bodyPr>
          <a:lstStyle/>
          <a:p>
            <a:pPr algn="ctr"/>
            <a:r>
              <a:rPr lang="en-US" sz="1400" b="1" dirty="0" smtClean="0">
                <a:solidFill>
                  <a:schemeClr val="accent3"/>
                </a:solidFill>
              </a:rPr>
              <a:t>$6.0</a:t>
            </a:r>
            <a:endParaRPr lang="en-US" sz="1400" b="1" dirty="0">
              <a:solidFill>
                <a:schemeClr val="accent3"/>
              </a:solidFill>
            </a:endParaRPr>
          </a:p>
        </p:txBody>
      </p:sp>
      <p:sp>
        <p:nvSpPr>
          <p:cNvPr id="39" name="AutoShape 8"/>
          <p:cNvSpPr>
            <a:spLocks noChangeArrowheads="1"/>
          </p:cNvSpPr>
          <p:nvPr/>
        </p:nvSpPr>
        <p:spPr bwMode="blackWhite">
          <a:xfrm>
            <a:off x="1362633" y="2743200"/>
            <a:ext cx="1474696" cy="1873625"/>
          </a:xfrm>
          <a:prstGeom prst="wedgeRectCallout">
            <a:avLst>
              <a:gd name="adj1" fmla="val -59804"/>
              <a:gd name="adj2" fmla="val 75915"/>
            </a:avLst>
          </a:prstGeom>
          <a:solidFill>
            <a:schemeClr val="accent1"/>
          </a:soli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1973: Commercial Tort Costs Totaled $6.49B, 94% was insured, 6% self-(un)insured</a:t>
            </a:r>
            <a:endParaRPr lang="en-US" sz="1600" b="1" dirty="0">
              <a:solidFill>
                <a:schemeClr val="bg1"/>
              </a:solidFill>
            </a:endParaRPr>
          </a:p>
        </p:txBody>
      </p:sp>
      <p:sp>
        <p:nvSpPr>
          <p:cNvPr id="36" name="AutoShape 8"/>
          <p:cNvSpPr>
            <a:spLocks noChangeArrowheads="1"/>
          </p:cNvSpPr>
          <p:nvPr/>
        </p:nvSpPr>
        <p:spPr bwMode="blackWhite">
          <a:xfrm>
            <a:off x="2926968" y="2756648"/>
            <a:ext cx="1658479" cy="1089211"/>
          </a:xfrm>
          <a:prstGeom prst="wedgeRectCallout">
            <a:avLst>
              <a:gd name="adj1" fmla="val -13186"/>
              <a:gd name="adj2" fmla="val 90730"/>
            </a:avLst>
          </a:prstGeom>
          <a:solidFill>
            <a:schemeClr val="accent1"/>
          </a:soli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1985: $46.6B 74.5% insured, 25.5% self-(un)insured</a:t>
            </a:r>
            <a:endParaRPr lang="en-US" sz="1600" b="1" dirty="0">
              <a:solidFill>
                <a:schemeClr val="bg1"/>
              </a:solidFill>
            </a:endParaRPr>
          </a:p>
        </p:txBody>
      </p:sp>
      <p:sp>
        <p:nvSpPr>
          <p:cNvPr id="43" name="AutoShape 8"/>
          <p:cNvSpPr>
            <a:spLocks noChangeArrowheads="1"/>
          </p:cNvSpPr>
          <p:nvPr/>
        </p:nvSpPr>
        <p:spPr bwMode="blackWhite">
          <a:xfrm>
            <a:off x="4719902" y="2129122"/>
            <a:ext cx="1658479" cy="1089211"/>
          </a:xfrm>
          <a:prstGeom prst="wedgeRectCallout">
            <a:avLst>
              <a:gd name="adj1" fmla="val -5078"/>
              <a:gd name="adj2" fmla="val 88261"/>
            </a:avLst>
          </a:prstGeom>
          <a:solidFill>
            <a:schemeClr val="accent1"/>
          </a:soli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1995: $83.6B 69.5% insured, 30.5% self-(un)insured</a:t>
            </a:r>
            <a:endParaRPr lang="en-US" sz="1600" b="1" dirty="0">
              <a:solidFill>
                <a:schemeClr val="bg1"/>
              </a:solidFill>
            </a:endParaRPr>
          </a:p>
        </p:txBody>
      </p:sp>
      <p:sp>
        <p:nvSpPr>
          <p:cNvPr id="44" name="AutoShape 8"/>
          <p:cNvSpPr>
            <a:spLocks noChangeArrowheads="1"/>
          </p:cNvSpPr>
          <p:nvPr/>
        </p:nvSpPr>
        <p:spPr bwMode="blackWhite">
          <a:xfrm>
            <a:off x="6459048" y="1098187"/>
            <a:ext cx="1658479" cy="1089211"/>
          </a:xfrm>
          <a:prstGeom prst="wedgeRectCallout">
            <a:avLst>
              <a:gd name="adj1" fmla="val 11139"/>
              <a:gd name="adj2" fmla="val 69742"/>
            </a:avLst>
          </a:prstGeom>
          <a:solidFill>
            <a:schemeClr val="accent1"/>
          </a:soli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2005: $143.5B 66.4% insured, 33.6% self-(un)insured</a:t>
            </a:r>
            <a:endParaRPr lang="en-US" sz="1600" b="1" dirty="0">
              <a:solidFill>
                <a:schemeClr val="bg1"/>
              </a:solidFill>
            </a:endParaRPr>
          </a:p>
        </p:txBody>
      </p:sp>
      <p:sp>
        <p:nvSpPr>
          <p:cNvPr id="45" name="AutoShape 8"/>
          <p:cNvSpPr>
            <a:spLocks noChangeArrowheads="1"/>
          </p:cNvSpPr>
          <p:nvPr/>
        </p:nvSpPr>
        <p:spPr bwMode="blackWhite">
          <a:xfrm>
            <a:off x="6719024" y="4101363"/>
            <a:ext cx="1658479" cy="1089211"/>
          </a:xfrm>
          <a:prstGeom prst="wedgeRectCallout">
            <a:avLst>
              <a:gd name="adj1" fmla="val 54112"/>
              <a:gd name="adj2" fmla="val -132727"/>
            </a:avLst>
          </a:prstGeom>
          <a:solidFill>
            <a:schemeClr val="accent1"/>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2009: $126.5B 64.4% insured, 35.6% self-(un)insured</a:t>
            </a:r>
            <a:endParaRPr lang="en-US" sz="1600" b="1" dirty="0">
              <a:solidFill>
                <a:schemeClr val="bg1"/>
              </a:solidFill>
            </a:endParaRPr>
          </a:p>
        </p:txBody>
      </p:sp>
      <p:sp>
        <p:nvSpPr>
          <p:cNvPr id="46" name="Rectangle 5"/>
          <p:cNvSpPr>
            <a:spLocks noChangeArrowheads="1"/>
          </p:cNvSpPr>
          <p:nvPr/>
        </p:nvSpPr>
        <p:spPr bwMode="auto">
          <a:xfrm>
            <a:off x="0" y="6615766"/>
            <a:ext cx="7569200" cy="28257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Sources: Towers Watson, </a:t>
            </a:r>
            <a:r>
              <a:rPr lang="en-US" sz="1100" i="1" dirty="0" smtClean="0"/>
              <a:t>2011 </a:t>
            </a:r>
            <a:r>
              <a:rPr lang="en-US" sz="1100" i="1" dirty="0"/>
              <a:t>Update on US Tort Cost Trends</a:t>
            </a:r>
            <a:r>
              <a:rPr lang="en-US" sz="1100" dirty="0"/>
              <a:t>, </a:t>
            </a:r>
            <a:r>
              <a:rPr lang="en-US" sz="1100" dirty="0" smtClean="0"/>
              <a:t>III Calculations based on data from Appendix  4.</a:t>
            </a:r>
            <a:endParaRPr lang="en-US" sz="1100" dirty="0"/>
          </a:p>
        </p:txBody>
      </p:sp>
      <p:sp>
        <p:nvSpPr>
          <p:cNvPr id="18" name="Date Placeholder 17"/>
          <p:cNvSpPr>
            <a:spLocks noGrp="1"/>
          </p:cNvSpPr>
          <p:nvPr>
            <p:ph type="dt" sz="half" idx="10"/>
          </p:nvPr>
        </p:nvSpPr>
        <p:spPr/>
        <p:txBody>
          <a:bodyPr/>
          <a:lstStyle/>
          <a:p>
            <a:pPr>
              <a:defRPr/>
            </a:pPr>
            <a:r>
              <a:rPr lang="en-US" smtClean="0"/>
              <a:t>12/01/09 - 9pm</a:t>
            </a:r>
            <a:endParaRPr lang="en-US"/>
          </a:p>
        </p:txBody>
      </p:sp>
      <p:sp>
        <p:nvSpPr>
          <p:cNvPr id="19" name="Slide Number Placeholder 18"/>
          <p:cNvSpPr>
            <a:spLocks noGrp="1"/>
          </p:cNvSpPr>
          <p:nvPr>
            <p:ph type="sldNum" sz="quarter" idx="12"/>
          </p:nvPr>
        </p:nvSpPr>
        <p:spPr/>
        <p:txBody>
          <a:bodyPr/>
          <a:lstStyle/>
          <a:p>
            <a:pPr>
              <a:defRPr/>
            </a:pPr>
            <a:fld id="{79649112-2361-4913-9798-B6AEBB59A8D4}" type="slidenum">
              <a:rPr lang="en-US" smtClean="0"/>
              <a:pPr>
                <a:defRPr/>
              </a:pPr>
              <a:t>195</a:t>
            </a:fld>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8" fill="hold" grpId="0" nodeType="afterEffect">
                                  <p:stCondLst>
                                    <p:cond delay="0"/>
                                  </p:stCondLst>
                                  <p:childTnLst>
                                    <p:set>
                                      <p:cBhvr>
                                        <p:cTn id="11" dur="1" fill="hold">
                                          <p:stCondLst>
                                            <p:cond delay="0"/>
                                          </p:stCondLst>
                                        </p:cTn>
                                        <p:tgtEl>
                                          <p:spTgt spid="39"/>
                                        </p:tgtEl>
                                        <p:attrNameLst>
                                          <p:attrName>style.visibility</p:attrName>
                                        </p:attrNameLst>
                                      </p:cBhvr>
                                      <p:to>
                                        <p:strVal val="visible"/>
                                      </p:to>
                                    </p:set>
                                    <p:animEffect transition="in" filter="wipe(left)">
                                      <p:cBhvr>
                                        <p:cTn id="12" dur="500"/>
                                        <p:tgtEl>
                                          <p:spTgt spid="39"/>
                                        </p:tgtEl>
                                      </p:cBhvr>
                                    </p:animEffect>
                                  </p:childTnLst>
                                </p:cTn>
                              </p:par>
                            </p:childTnLst>
                          </p:cTn>
                        </p:par>
                        <p:par>
                          <p:cTn id="13" fill="hold">
                            <p:stCondLst>
                              <p:cond delay="2000"/>
                            </p:stCondLst>
                            <p:childTnLst>
                              <p:par>
                                <p:cTn id="14" presetID="22" presetClass="entr" presetSubtype="8" fill="hold" grpId="0" nodeType="after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wipe(left)">
                                      <p:cBhvr>
                                        <p:cTn id="16" dur="500"/>
                                        <p:tgtEl>
                                          <p:spTgt spid="36"/>
                                        </p:tgtEl>
                                      </p:cBhvr>
                                    </p:animEffect>
                                  </p:childTnLst>
                                </p:cTn>
                              </p:par>
                            </p:childTnLst>
                          </p:cTn>
                        </p:par>
                        <p:par>
                          <p:cTn id="17" fill="hold">
                            <p:stCondLst>
                              <p:cond delay="2500"/>
                            </p:stCondLst>
                            <p:childTnLst>
                              <p:par>
                                <p:cTn id="18" presetID="22" presetClass="entr" presetSubtype="8" fill="hold" grpId="0" nodeType="afterEffect">
                                  <p:stCondLst>
                                    <p:cond delay="0"/>
                                  </p:stCondLst>
                                  <p:childTnLst>
                                    <p:set>
                                      <p:cBhvr>
                                        <p:cTn id="19" dur="1" fill="hold">
                                          <p:stCondLst>
                                            <p:cond delay="0"/>
                                          </p:stCondLst>
                                        </p:cTn>
                                        <p:tgtEl>
                                          <p:spTgt spid="43"/>
                                        </p:tgtEl>
                                        <p:attrNameLst>
                                          <p:attrName>style.visibility</p:attrName>
                                        </p:attrNameLst>
                                      </p:cBhvr>
                                      <p:to>
                                        <p:strVal val="visible"/>
                                      </p:to>
                                    </p:set>
                                    <p:animEffect transition="in" filter="wipe(left)">
                                      <p:cBhvr>
                                        <p:cTn id="20" dur="500"/>
                                        <p:tgtEl>
                                          <p:spTgt spid="43"/>
                                        </p:tgtEl>
                                      </p:cBhvr>
                                    </p:animEffect>
                                  </p:childTnLst>
                                </p:cTn>
                              </p:par>
                            </p:childTnLst>
                          </p:cTn>
                        </p:par>
                        <p:par>
                          <p:cTn id="21" fill="hold">
                            <p:stCondLst>
                              <p:cond delay="3000"/>
                            </p:stCondLst>
                            <p:childTnLst>
                              <p:par>
                                <p:cTn id="22" presetID="22" presetClass="entr" presetSubtype="8" fill="hold" grpId="0" nodeType="afterEffect">
                                  <p:stCondLst>
                                    <p:cond delay="0"/>
                                  </p:stCondLst>
                                  <p:childTnLst>
                                    <p:set>
                                      <p:cBhvr>
                                        <p:cTn id="23" dur="1" fill="hold">
                                          <p:stCondLst>
                                            <p:cond delay="0"/>
                                          </p:stCondLst>
                                        </p:cTn>
                                        <p:tgtEl>
                                          <p:spTgt spid="44"/>
                                        </p:tgtEl>
                                        <p:attrNameLst>
                                          <p:attrName>style.visibility</p:attrName>
                                        </p:attrNameLst>
                                      </p:cBhvr>
                                      <p:to>
                                        <p:strVal val="visible"/>
                                      </p:to>
                                    </p:set>
                                    <p:animEffect transition="in" filter="wipe(left)">
                                      <p:cBhvr>
                                        <p:cTn id="24" dur="500"/>
                                        <p:tgtEl>
                                          <p:spTgt spid="44"/>
                                        </p:tgtEl>
                                      </p:cBhvr>
                                    </p:animEffect>
                                  </p:childTnLst>
                                </p:cTn>
                              </p:par>
                            </p:childTnLst>
                          </p:cTn>
                        </p:par>
                        <p:par>
                          <p:cTn id="25" fill="hold">
                            <p:stCondLst>
                              <p:cond delay="3500"/>
                            </p:stCondLst>
                            <p:childTnLst>
                              <p:par>
                                <p:cTn id="26" presetID="22" presetClass="entr" presetSubtype="8" fill="hold" grpId="0" nodeType="afterEffect">
                                  <p:stCondLst>
                                    <p:cond delay="0"/>
                                  </p:stCondLst>
                                  <p:childTnLst>
                                    <p:set>
                                      <p:cBhvr>
                                        <p:cTn id="27" dur="1" fill="hold">
                                          <p:stCondLst>
                                            <p:cond delay="0"/>
                                          </p:stCondLst>
                                        </p:cTn>
                                        <p:tgtEl>
                                          <p:spTgt spid="45"/>
                                        </p:tgtEl>
                                        <p:attrNameLst>
                                          <p:attrName>style.visibility</p:attrName>
                                        </p:attrNameLst>
                                      </p:cBhvr>
                                      <p:to>
                                        <p:strVal val="visible"/>
                                      </p:to>
                                    </p:set>
                                    <p:animEffect transition="in" filter="wipe(left)">
                                      <p:cBhvr>
                                        <p:cTn id="28"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39" grpId="0" animBg="1"/>
      <p:bldP spid="36" grpId="0" animBg="1"/>
      <p:bldP spid="43" grpId="0" animBg="1"/>
      <p:bldP spid="44" grpId="0" animBg="1"/>
      <p:bldP spid="45" grpId="0" animBg="1"/>
    </p:bldLst>
  </p:timing>
</p:sld>
</file>

<file path=ppt/slides/slide19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0179"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50180"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50181"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A6E6B276-B00D-4649-880D-E50F174CC9ED}" type="slidenum">
              <a:rPr lang="en-US" sz="900"/>
              <a:pPr algn="r" eaLnBrk="0" hangingPunct="0">
                <a:lnSpc>
                  <a:spcPct val="85000"/>
                </a:lnSpc>
                <a:spcBef>
                  <a:spcPct val="20000"/>
                </a:spcBef>
              </a:pPr>
              <a:t>196</a:t>
            </a:fld>
            <a:endParaRPr lang="en-US" sz="900"/>
          </a:p>
        </p:txBody>
      </p:sp>
      <p:sp>
        <p:nvSpPr>
          <p:cNvPr id="50182" name="Rectangle 2"/>
          <p:cNvSpPr>
            <a:spLocks noGrp="1" noChangeArrowheads="1"/>
          </p:cNvSpPr>
          <p:nvPr>
            <p:ph type="title" idx="4294967295"/>
          </p:nvPr>
        </p:nvSpPr>
        <p:spPr/>
        <p:txBody>
          <a:bodyPr/>
          <a:lstStyle/>
          <a:p>
            <a:r>
              <a:rPr lang="en-US" dirty="0" smtClean="0"/>
              <a:t>Commercial Lines Tort Costs: Insured vs. Self-(Un)Insured Shares, 1973-2010</a:t>
            </a:r>
          </a:p>
        </p:txBody>
      </p:sp>
      <p:sp>
        <p:nvSpPr>
          <p:cNvPr id="50184" name="Rectangle 4"/>
          <p:cNvSpPr>
            <a:spLocks noChangeArrowheads="1"/>
          </p:cNvSpPr>
          <p:nvPr/>
        </p:nvSpPr>
        <p:spPr bwMode="black">
          <a:xfrm>
            <a:off x="174813" y="1506071"/>
            <a:ext cx="2030506" cy="221599"/>
          </a:xfrm>
          <a:prstGeom prst="rect">
            <a:avLst/>
          </a:prstGeom>
          <a:noFill/>
          <a:ln w="9525" algn="ctr">
            <a:noFill/>
            <a:miter lim="800000"/>
            <a:headEnd/>
            <a:tailEnd/>
          </a:ln>
        </p:spPr>
        <p:txBody>
          <a:bodyPr wrap="square" lIns="0" tIns="0" rIns="0" bIns="0">
            <a:spAutoFit/>
          </a:bodyPr>
          <a:lstStyle/>
          <a:p>
            <a:pPr defTabSz="114300" eaLnBrk="0" hangingPunct="0">
              <a:lnSpc>
                <a:spcPct val="90000"/>
              </a:lnSpc>
              <a:spcBef>
                <a:spcPct val="20000"/>
              </a:spcBef>
            </a:pPr>
            <a:r>
              <a:rPr lang="en-US" sz="1600" b="1" dirty="0" smtClean="0">
                <a:solidFill>
                  <a:srgbClr val="225A7A"/>
                </a:solidFill>
              </a:rPr>
              <a:t>Percent</a:t>
            </a:r>
            <a:endParaRPr lang="en-US" sz="1600" b="1" dirty="0">
              <a:solidFill>
                <a:srgbClr val="225A7A"/>
              </a:solidFill>
            </a:endParaRPr>
          </a:p>
        </p:txBody>
      </p:sp>
      <p:graphicFrame>
        <p:nvGraphicFramePr>
          <p:cNvPr id="50178" name="Object 3"/>
          <p:cNvGraphicFramePr>
            <a:graphicFrameLocks/>
          </p:cNvGraphicFramePr>
          <p:nvPr/>
        </p:nvGraphicFramePr>
        <p:xfrm>
          <a:off x="263525" y="1922929"/>
          <a:ext cx="8537575" cy="3832412"/>
        </p:xfrm>
        <a:graphic>
          <a:graphicData uri="http://schemas.openxmlformats.org/presentationml/2006/ole">
            <mc:AlternateContent xmlns:mc="http://schemas.openxmlformats.org/markup-compatibility/2006">
              <mc:Choice xmlns:v="urn:schemas-microsoft-com:vml" Requires="v">
                <p:oleObj spid="_x0000_s4457790" name="Chart" r:id="rId4" imgW="8772538" imgH="3305067" progId="MSGraph.Chart.8">
                  <p:embed followColorScheme="full"/>
                </p:oleObj>
              </mc:Choice>
              <mc:Fallback>
                <p:oleObj name="Chart" r:id="rId4" imgW="8772538" imgH="3305067" progId="MSGraph.Chart.8">
                  <p:embed followColorScheme="full"/>
                  <p:pic>
                    <p:nvPicPr>
                      <p:cNvPr id="0" name="Object 3"/>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3525" y="1922929"/>
                        <a:ext cx="8537575" cy="3832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 name="Rectangle 5"/>
          <p:cNvSpPr>
            <a:spLocks noChangeArrowheads="1"/>
          </p:cNvSpPr>
          <p:nvPr/>
        </p:nvSpPr>
        <p:spPr bwMode="blackWhite">
          <a:xfrm>
            <a:off x="833718" y="5724804"/>
            <a:ext cx="7812741" cy="82391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The Share of Tort Costs Retained by Risks Has Been Steadily Increasing for Nearly 40 Years.  This Trend Contributes Has Left Insurers With Less Control Over Pricing.</a:t>
            </a:r>
            <a:endParaRPr lang="en-US" b="1" dirty="0">
              <a:solidFill>
                <a:srgbClr val="FFFFFF"/>
              </a:solidFill>
            </a:endParaRPr>
          </a:p>
        </p:txBody>
      </p:sp>
      <p:sp>
        <p:nvSpPr>
          <p:cNvPr id="39" name="AutoShape 8"/>
          <p:cNvSpPr>
            <a:spLocks noChangeArrowheads="1"/>
          </p:cNvSpPr>
          <p:nvPr/>
        </p:nvSpPr>
        <p:spPr bwMode="blackWhite">
          <a:xfrm>
            <a:off x="1510552" y="3133164"/>
            <a:ext cx="1461248" cy="1062319"/>
          </a:xfrm>
          <a:prstGeom prst="wedgeRectCallout">
            <a:avLst>
              <a:gd name="adj1" fmla="val -60734"/>
              <a:gd name="adj2" fmla="val -121469"/>
            </a:avLst>
          </a:prstGeom>
          <a:solidFill>
            <a:schemeClr val="accent1"/>
          </a:soli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1973: 94% was insured, 6% self-(un)insured</a:t>
            </a:r>
            <a:endParaRPr lang="en-US" sz="1600" b="1" dirty="0">
              <a:solidFill>
                <a:schemeClr val="bg1"/>
              </a:solidFill>
            </a:endParaRPr>
          </a:p>
        </p:txBody>
      </p:sp>
      <p:sp>
        <p:nvSpPr>
          <p:cNvPr id="36" name="AutoShape 8"/>
          <p:cNvSpPr>
            <a:spLocks noChangeArrowheads="1"/>
          </p:cNvSpPr>
          <p:nvPr/>
        </p:nvSpPr>
        <p:spPr bwMode="blackWhite">
          <a:xfrm>
            <a:off x="3088334" y="3133165"/>
            <a:ext cx="1389538" cy="1089211"/>
          </a:xfrm>
          <a:prstGeom prst="wedgeRectCallout">
            <a:avLst>
              <a:gd name="adj1" fmla="val -23727"/>
              <a:gd name="adj2" fmla="val -67295"/>
            </a:avLst>
          </a:prstGeom>
          <a:solidFill>
            <a:schemeClr val="accent1"/>
          </a:soli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1985:74.5% insured, 25.5% self-(un)insured</a:t>
            </a:r>
            <a:endParaRPr lang="en-US" sz="1600" b="1" dirty="0">
              <a:solidFill>
                <a:schemeClr val="bg1"/>
              </a:solidFill>
            </a:endParaRPr>
          </a:p>
        </p:txBody>
      </p:sp>
      <p:sp>
        <p:nvSpPr>
          <p:cNvPr id="43" name="AutoShape 8"/>
          <p:cNvSpPr>
            <a:spLocks noChangeArrowheads="1"/>
          </p:cNvSpPr>
          <p:nvPr/>
        </p:nvSpPr>
        <p:spPr bwMode="blackWhite">
          <a:xfrm>
            <a:off x="4585431" y="3514169"/>
            <a:ext cx="1479193" cy="1089211"/>
          </a:xfrm>
          <a:prstGeom prst="wedgeRectCallout">
            <a:avLst>
              <a:gd name="adj1" fmla="val 14774"/>
              <a:gd name="adj2" fmla="val -84579"/>
            </a:avLst>
          </a:prstGeom>
          <a:solidFill>
            <a:schemeClr val="accent1"/>
          </a:soli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1995: 69.5% insured, 30.5% self-(un)insured</a:t>
            </a:r>
            <a:endParaRPr lang="en-US" sz="1600" b="1" dirty="0">
              <a:solidFill>
                <a:schemeClr val="bg1"/>
              </a:solidFill>
            </a:endParaRPr>
          </a:p>
        </p:txBody>
      </p:sp>
      <p:sp>
        <p:nvSpPr>
          <p:cNvPr id="44" name="AutoShape 8"/>
          <p:cNvSpPr>
            <a:spLocks noChangeArrowheads="1"/>
          </p:cNvSpPr>
          <p:nvPr/>
        </p:nvSpPr>
        <p:spPr bwMode="blackWhite">
          <a:xfrm>
            <a:off x="6230447" y="3451422"/>
            <a:ext cx="1367141" cy="1187813"/>
          </a:xfrm>
          <a:prstGeom prst="wedgeRectCallout">
            <a:avLst>
              <a:gd name="adj1" fmla="val 39392"/>
              <a:gd name="adj2" fmla="val -72234"/>
            </a:avLst>
          </a:prstGeom>
          <a:solidFill>
            <a:schemeClr val="accent1"/>
          </a:soli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2005: 66.4% insured, 33.6% self-(un)insured</a:t>
            </a:r>
            <a:endParaRPr lang="en-US" sz="1600" b="1" dirty="0">
              <a:solidFill>
                <a:schemeClr val="bg1"/>
              </a:solidFill>
            </a:endParaRPr>
          </a:p>
        </p:txBody>
      </p:sp>
      <p:sp>
        <p:nvSpPr>
          <p:cNvPr id="45" name="AutoShape 8"/>
          <p:cNvSpPr>
            <a:spLocks noChangeArrowheads="1"/>
          </p:cNvSpPr>
          <p:nvPr/>
        </p:nvSpPr>
        <p:spPr bwMode="blackWhite">
          <a:xfrm>
            <a:off x="5096435" y="1438836"/>
            <a:ext cx="3119717" cy="1317811"/>
          </a:xfrm>
          <a:prstGeom prst="wedgeRectCallout">
            <a:avLst>
              <a:gd name="adj1" fmla="val 57644"/>
              <a:gd name="adj2" fmla="val 103995"/>
            </a:avLst>
          </a:prstGeom>
          <a:solidFill>
            <a:schemeClr val="accent1"/>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2010: $138.1B 56.6% insured, 44.4% self-(un)insured (distorted by Deepwater Horizon event with most losses retained by BP)</a:t>
            </a:r>
            <a:endParaRPr lang="en-US" sz="1600" b="1" dirty="0">
              <a:solidFill>
                <a:schemeClr val="bg1"/>
              </a:solidFill>
            </a:endParaRPr>
          </a:p>
        </p:txBody>
      </p:sp>
      <p:sp>
        <p:nvSpPr>
          <p:cNvPr id="46" name="Rectangle 5"/>
          <p:cNvSpPr>
            <a:spLocks noChangeArrowheads="1"/>
          </p:cNvSpPr>
          <p:nvPr/>
        </p:nvSpPr>
        <p:spPr bwMode="auto">
          <a:xfrm>
            <a:off x="0" y="6615766"/>
            <a:ext cx="7569200" cy="28257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Sources: Towers Watson, </a:t>
            </a:r>
            <a:r>
              <a:rPr lang="en-US" sz="1100" i="1" dirty="0" smtClean="0"/>
              <a:t>2011 </a:t>
            </a:r>
            <a:r>
              <a:rPr lang="en-US" sz="1100" i="1" dirty="0"/>
              <a:t>Update on US Tort Cost Trends</a:t>
            </a:r>
            <a:r>
              <a:rPr lang="en-US" sz="1100" dirty="0"/>
              <a:t>, </a:t>
            </a:r>
            <a:r>
              <a:rPr lang="en-US" sz="1100" dirty="0" smtClean="0"/>
              <a:t>III Calculations based on data from Appendix  4.</a:t>
            </a:r>
            <a:endParaRPr lang="en-US" sz="1100" dirty="0"/>
          </a:p>
        </p:txBody>
      </p:sp>
      <p:sp>
        <p:nvSpPr>
          <p:cNvPr id="15" name="Date Placeholder 14"/>
          <p:cNvSpPr>
            <a:spLocks noGrp="1"/>
          </p:cNvSpPr>
          <p:nvPr>
            <p:ph type="dt" sz="half" idx="10"/>
          </p:nvPr>
        </p:nvSpPr>
        <p:spPr/>
        <p:txBody>
          <a:bodyPr/>
          <a:lstStyle/>
          <a:p>
            <a:pPr>
              <a:defRPr/>
            </a:pPr>
            <a:r>
              <a:rPr lang="en-US" smtClean="0"/>
              <a:t>12/01/09 - 9pm</a:t>
            </a:r>
            <a:endParaRPr lang="en-US"/>
          </a:p>
        </p:txBody>
      </p:sp>
      <p:sp>
        <p:nvSpPr>
          <p:cNvPr id="16" name="Slide Number Placeholder 15"/>
          <p:cNvSpPr>
            <a:spLocks noGrp="1"/>
          </p:cNvSpPr>
          <p:nvPr>
            <p:ph type="sldNum" sz="quarter" idx="12"/>
          </p:nvPr>
        </p:nvSpPr>
        <p:spPr/>
        <p:txBody>
          <a:bodyPr/>
          <a:lstStyle/>
          <a:p>
            <a:pPr>
              <a:defRPr/>
            </a:pPr>
            <a:fld id="{79649112-2361-4913-9798-B6AEBB59A8D4}" type="slidenum">
              <a:rPr lang="en-US" smtClean="0"/>
              <a:pPr>
                <a:defRPr/>
              </a:pPr>
              <a:t>196</a:t>
            </a:fld>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8" fill="hold" grpId="0" nodeType="afterEffect">
                                  <p:stCondLst>
                                    <p:cond delay="0"/>
                                  </p:stCondLst>
                                  <p:childTnLst>
                                    <p:set>
                                      <p:cBhvr>
                                        <p:cTn id="11" dur="1" fill="hold">
                                          <p:stCondLst>
                                            <p:cond delay="0"/>
                                          </p:stCondLst>
                                        </p:cTn>
                                        <p:tgtEl>
                                          <p:spTgt spid="39"/>
                                        </p:tgtEl>
                                        <p:attrNameLst>
                                          <p:attrName>style.visibility</p:attrName>
                                        </p:attrNameLst>
                                      </p:cBhvr>
                                      <p:to>
                                        <p:strVal val="visible"/>
                                      </p:to>
                                    </p:set>
                                    <p:animEffect transition="in" filter="wipe(left)">
                                      <p:cBhvr>
                                        <p:cTn id="12" dur="500"/>
                                        <p:tgtEl>
                                          <p:spTgt spid="39"/>
                                        </p:tgtEl>
                                      </p:cBhvr>
                                    </p:animEffect>
                                  </p:childTnLst>
                                </p:cTn>
                              </p:par>
                            </p:childTnLst>
                          </p:cTn>
                        </p:par>
                        <p:par>
                          <p:cTn id="13" fill="hold">
                            <p:stCondLst>
                              <p:cond delay="2000"/>
                            </p:stCondLst>
                            <p:childTnLst>
                              <p:par>
                                <p:cTn id="14" presetID="22" presetClass="entr" presetSubtype="8" fill="hold" grpId="0" nodeType="after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wipe(left)">
                                      <p:cBhvr>
                                        <p:cTn id="16" dur="500"/>
                                        <p:tgtEl>
                                          <p:spTgt spid="36"/>
                                        </p:tgtEl>
                                      </p:cBhvr>
                                    </p:animEffect>
                                  </p:childTnLst>
                                </p:cTn>
                              </p:par>
                            </p:childTnLst>
                          </p:cTn>
                        </p:par>
                        <p:par>
                          <p:cTn id="17" fill="hold">
                            <p:stCondLst>
                              <p:cond delay="2500"/>
                            </p:stCondLst>
                            <p:childTnLst>
                              <p:par>
                                <p:cTn id="18" presetID="22" presetClass="entr" presetSubtype="8" fill="hold" grpId="0" nodeType="afterEffect">
                                  <p:stCondLst>
                                    <p:cond delay="0"/>
                                  </p:stCondLst>
                                  <p:childTnLst>
                                    <p:set>
                                      <p:cBhvr>
                                        <p:cTn id="19" dur="1" fill="hold">
                                          <p:stCondLst>
                                            <p:cond delay="0"/>
                                          </p:stCondLst>
                                        </p:cTn>
                                        <p:tgtEl>
                                          <p:spTgt spid="43"/>
                                        </p:tgtEl>
                                        <p:attrNameLst>
                                          <p:attrName>style.visibility</p:attrName>
                                        </p:attrNameLst>
                                      </p:cBhvr>
                                      <p:to>
                                        <p:strVal val="visible"/>
                                      </p:to>
                                    </p:set>
                                    <p:animEffect transition="in" filter="wipe(left)">
                                      <p:cBhvr>
                                        <p:cTn id="20" dur="500"/>
                                        <p:tgtEl>
                                          <p:spTgt spid="43"/>
                                        </p:tgtEl>
                                      </p:cBhvr>
                                    </p:animEffect>
                                  </p:childTnLst>
                                </p:cTn>
                              </p:par>
                            </p:childTnLst>
                          </p:cTn>
                        </p:par>
                        <p:par>
                          <p:cTn id="21" fill="hold">
                            <p:stCondLst>
                              <p:cond delay="3000"/>
                            </p:stCondLst>
                            <p:childTnLst>
                              <p:par>
                                <p:cTn id="22" presetID="22" presetClass="entr" presetSubtype="8" fill="hold" grpId="0" nodeType="afterEffect">
                                  <p:stCondLst>
                                    <p:cond delay="0"/>
                                  </p:stCondLst>
                                  <p:childTnLst>
                                    <p:set>
                                      <p:cBhvr>
                                        <p:cTn id="23" dur="1" fill="hold">
                                          <p:stCondLst>
                                            <p:cond delay="0"/>
                                          </p:stCondLst>
                                        </p:cTn>
                                        <p:tgtEl>
                                          <p:spTgt spid="44"/>
                                        </p:tgtEl>
                                        <p:attrNameLst>
                                          <p:attrName>style.visibility</p:attrName>
                                        </p:attrNameLst>
                                      </p:cBhvr>
                                      <p:to>
                                        <p:strVal val="visible"/>
                                      </p:to>
                                    </p:set>
                                    <p:animEffect transition="in" filter="wipe(left)">
                                      <p:cBhvr>
                                        <p:cTn id="24" dur="500"/>
                                        <p:tgtEl>
                                          <p:spTgt spid="44"/>
                                        </p:tgtEl>
                                      </p:cBhvr>
                                    </p:animEffect>
                                  </p:childTnLst>
                                </p:cTn>
                              </p:par>
                            </p:childTnLst>
                          </p:cTn>
                        </p:par>
                        <p:par>
                          <p:cTn id="25" fill="hold">
                            <p:stCondLst>
                              <p:cond delay="3500"/>
                            </p:stCondLst>
                            <p:childTnLst>
                              <p:par>
                                <p:cTn id="26" presetID="22" presetClass="entr" presetSubtype="8" fill="hold" grpId="0" nodeType="afterEffect">
                                  <p:stCondLst>
                                    <p:cond delay="0"/>
                                  </p:stCondLst>
                                  <p:childTnLst>
                                    <p:set>
                                      <p:cBhvr>
                                        <p:cTn id="27" dur="1" fill="hold">
                                          <p:stCondLst>
                                            <p:cond delay="0"/>
                                          </p:stCondLst>
                                        </p:cTn>
                                        <p:tgtEl>
                                          <p:spTgt spid="45"/>
                                        </p:tgtEl>
                                        <p:attrNameLst>
                                          <p:attrName>style.visibility</p:attrName>
                                        </p:attrNameLst>
                                      </p:cBhvr>
                                      <p:to>
                                        <p:strVal val="visible"/>
                                      </p:to>
                                    </p:set>
                                    <p:animEffect transition="in" filter="wipe(left)">
                                      <p:cBhvr>
                                        <p:cTn id="28"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39" grpId="0" animBg="1"/>
      <p:bldP spid="36" grpId="0" animBg="1"/>
      <p:bldP spid="43" grpId="0" animBg="1"/>
      <p:bldP spid="44" grpId="0" animBg="1"/>
      <p:bldP spid="45" grpId="0" animBg="1"/>
    </p:bldLst>
  </p:timing>
</p:sld>
</file>

<file path=ppt/slides/slide197.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145410" name="Rectangle 2"/>
          <p:cNvSpPr>
            <a:spLocks noGrp="1" noChangeArrowheads="1"/>
          </p:cNvSpPr>
          <p:nvPr>
            <p:ph type="title"/>
          </p:nvPr>
        </p:nvSpPr>
        <p:spPr>
          <a:xfrm>
            <a:off x="274638" y="0"/>
            <a:ext cx="7086600" cy="1143000"/>
          </a:xfrm>
        </p:spPr>
        <p:txBody>
          <a:bodyPr/>
          <a:lstStyle/>
          <a:p>
            <a:r>
              <a:rPr lang="en-US" dirty="0" smtClean="0"/>
              <a:t>Business Leaders Ranking of Liability Systems in 2012</a:t>
            </a:r>
          </a:p>
        </p:txBody>
      </p:sp>
      <p:sp>
        <p:nvSpPr>
          <p:cNvPr id="145411" name="Rectangle 3"/>
          <p:cNvSpPr>
            <a:spLocks noGrp="1" noChangeArrowheads="1"/>
          </p:cNvSpPr>
          <p:nvPr>
            <p:ph type="body" sz="half" idx="1"/>
          </p:nvPr>
        </p:nvSpPr>
        <p:spPr>
          <a:xfrm>
            <a:off x="0" y="1246188"/>
            <a:ext cx="3810000" cy="4572000"/>
          </a:xfrm>
        </p:spPr>
        <p:txBody>
          <a:bodyPr/>
          <a:lstStyle/>
          <a:p>
            <a:pPr marL="533400" indent="-533400"/>
            <a:r>
              <a:rPr lang="en-US" sz="2400" b="1" u="sng" dirty="0" smtClean="0"/>
              <a:t>Best States</a:t>
            </a:r>
          </a:p>
          <a:p>
            <a:pPr marL="533400" indent="-533400">
              <a:buFontTx/>
              <a:buAutoNum type="arabicPeriod"/>
            </a:pPr>
            <a:r>
              <a:rPr lang="en-US" sz="1600" dirty="0" smtClean="0"/>
              <a:t>Delaware</a:t>
            </a:r>
          </a:p>
          <a:p>
            <a:pPr marL="533400" indent="-533400">
              <a:buFontTx/>
              <a:buAutoNum type="arabicPeriod"/>
            </a:pPr>
            <a:r>
              <a:rPr lang="en-US" sz="1600" dirty="0" smtClean="0"/>
              <a:t>Nebraska</a:t>
            </a:r>
          </a:p>
          <a:p>
            <a:pPr marL="533400" indent="-533400">
              <a:buFontTx/>
              <a:buAutoNum type="arabicPeriod"/>
            </a:pPr>
            <a:r>
              <a:rPr lang="en-US" sz="1600" dirty="0" smtClean="0"/>
              <a:t>Wyoming</a:t>
            </a:r>
          </a:p>
          <a:p>
            <a:pPr marL="533400" indent="-533400">
              <a:buFontTx/>
              <a:buAutoNum type="arabicPeriod"/>
            </a:pPr>
            <a:r>
              <a:rPr lang="en-US" sz="1600" dirty="0" smtClean="0"/>
              <a:t>Minnesota</a:t>
            </a:r>
          </a:p>
          <a:p>
            <a:pPr marL="533400" indent="-533400">
              <a:buFontTx/>
              <a:buAutoNum type="arabicPeriod"/>
            </a:pPr>
            <a:r>
              <a:rPr lang="en-US" sz="1600" dirty="0" smtClean="0"/>
              <a:t>Kansas</a:t>
            </a:r>
          </a:p>
          <a:p>
            <a:pPr marL="533400" indent="-533400">
              <a:buFontTx/>
              <a:buAutoNum type="arabicPeriod"/>
            </a:pPr>
            <a:r>
              <a:rPr lang="en-US" sz="1600" dirty="0" smtClean="0"/>
              <a:t>Idaho</a:t>
            </a:r>
          </a:p>
          <a:p>
            <a:pPr marL="533400" indent="-533400">
              <a:buFontTx/>
              <a:buAutoNum type="arabicPeriod"/>
            </a:pPr>
            <a:r>
              <a:rPr lang="en-US" sz="1600" dirty="0" smtClean="0"/>
              <a:t>Virginia</a:t>
            </a:r>
          </a:p>
          <a:p>
            <a:pPr marL="533400" indent="-533400">
              <a:buFontTx/>
              <a:buAutoNum type="arabicPeriod"/>
            </a:pPr>
            <a:r>
              <a:rPr lang="en-US" sz="1600" dirty="0" smtClean="0"/>
              <a:t>North Dakota</a:t>
            </a:r>
          </a:p>
          <a:p>
            <a:pPr marL="533400" indent="-533400">
              <a:buFontTx/>
              <a:buAutoNum type="arabicPeriod"/>
            </a:pPr>
            <a:r>
              <a:rPr lang="en-US" sz="1600" dirty="0" smtClean="0"/>
              <a:t>Utah</a:t>
            </a:r>
          </a:p>
          <a:p>
            <a:pPr marL="533400" indent="-533400">
              <a:buFontTx/>
              <a:buAutoNum type="arabicPeriod"/>
            </a:pPr>
            <a:r>
              <a:rPr lang="en-US" sz="2000" dirty="0" smtClean="0"/>
              <a:t>Iowa</a:t>
            </a:r>
          </a:p>
        </p:txBody>
      </p:sp>
      <p:sp>
        <p:nvSpPr>
          <p:cNvPr id="145412" name="Rectangle 4"/>
          <p:cNvSpPr>
            <a:spLocks noGrp="1" noChangeArrowheads="1"/>
          </p:cNvSpPr>
          <p:nvPr>
            <p:ph type="body" sz="half" idx="2"/>
          </p:nvPr>
        </p:nvSpPr>
        <p:spPr>
          <a:xfrm>
            <a:off x="4856163" y="1222375"/>
            <a:ext cx="3810000" cy="4572000"/>
          </a:xfrm>
        </p:spPr>
        <p:txBody>
          <a:bodyPr/>
          <a:lstStyle/>
          <a:p>
            <a:pPr marL="533400" indent="-533400"/>
            <a:r>
              <a:rPr lang="en-US" sz="2400" b="1" u="sng" dirty="0" smtClean="0"/>
              <a:t>Worst States</a:t>
            </a:r>
          </a:p>
          <a:p>
            <a:pPr marL="533400" indent="-533400">
              <a:buFontTx/>
              <a:buAutoNum type="arabicPeriod" startAt="41"/>
            </a:pPr>
            <a:r>
              <a:rPr lang="en-US" sz="1600" dirty="0" smtClean="0"/>
              <a:t>Florida</a:t>
            </a:r>
          </a:p>
          <a:p>
            <a:pPr marL="533400" indent="-533400">
              <a:buFontTx/>
              <a:buAutoNum type="arabicPeriod" startAt="41"/>
            </a:pPr>
            <a:r>
              <a:rPr lang="en-US" sz="1600" dirty="0" smtClean="0"/>
              <a:t>Oklahoma</a:t>
            </a:r>
          </a:p>
          <a:p>
            <a:pPr marL="533400" indent="-533400">
              <a:buFontTx/>
              <a:buAutoNum type="arabicPeriod" startAt="41"/>
            </a:pPr>
            <a:r>
              <a:rPr lang="en-US" sz="1600" dirty="0" smtClean="0"/>
              <a:t>Alabama</a:t>
            </a:r>
          </a:p>
          <a:p>
            <a:pPr marL="533400" indent="-533400">
              <a:buFontTx/>
              <a:buAutoNum type="arabicPeriod" startAt="41"/>
            </a:pPr>
            <a:r>
              <a:rPr lang="en-US" sz="1600" dirty="0" smtClean="0"/>
              <a:t>New Mexico</a:t>
            </a:r>
          </a:p>
          <a:p>
            <a:pPr marL="533400" indent="-533400">
              <a:buFontTx/>
              <a:buAutoNum type="arabicPeriod" startAt="41"/>
            </a:pPr>
            <a:r>
              <a:rPr lang="en-US" sz="1600" dirty="0" smtClean="0"/>
              <a:t>Montana</a:t>
            </a:r>
          </a:p>
          <a:p>
            <a:pPr marL="533400" indent="-533400">
              <a:buFontTx/>
              <a:buAutoNum type="arabicPeriod" startAt="41"/>
            </a:pPr>
            <a:r>
              <a:rPr lang="en-US" sz="1600" dirty="0" smtClean="0"/>
              <a:t>Illinois</a:t>
            </a:r>
          </a:p>
          <a:p>
            <a:pPr marL="533400" indent="-533400">
              <a:buFontTx/>
              <a:buAutoNum type="arabicPeriod" startAt="41"/>
            </a:pPr>
            <a:r>
              <a:rPr lang="en-US" sz="1600" dirty="0" smtClean="0"/>
              <a:t>California</a:t>
            </a:r>
          </a:p>
          <a:p>
            <a:pPr marL="533400" indent="-533400">
              <a:buFontTx/>
              <a:buAutoNum type="arabicPeriod" startAt="41"/>
            </a:pPr>
            <a:r>
              <a:rPr lang="en-US" sz="1600" dirty="0" smtClean="0"/>
              <a:t>Mississippi</a:t>
            </a:r>
          </a:p>
          <a:p>
            <a:pPr marL="533400" indent="-533400">
              <a:buFontTx/>
              <a:buAutoNum type="arabicPeriod" startAt="41"/>
            </a:pPr>
            <a:r>
              <a:rPr lang="en-US" sz="1600" dirty="0" smtClean="0"/>
              <a:t>Louisiana</a:t>
            </a:r>
          </a:p>
          <a:p>
            <a:pPr marL="533400" indent="-533400">
              <a:buFontTx/>
              <a:buAutoNum type="arabicPeriod" startAt="41"/>
            </a:pPr>
            <a:r>
              <a:rPr lang="en-US" sz="1600" dirty="0" smtClean="0"/>
              <a:t>West Virginia</a:t>
            </a:r>
          </a:p>
        </p:txBody>
      </p:sp>
      <p:sp>
        <p:nvSpPr>
          <p:cNvPr id="145413" name="Rectangle 5"/>
          <p:cNvSpPr>
            <a:spLocks noChangeArrowheads="1"/>
          </p:cNvSpPr>
          <p:nvPr/>
        </p:nvSpPr>
        <p:spPr bwMode="auto">
          <a:xfrm>
            <a:off x="76200" y="6477000"/>
            <a:ext cx="6789738" cy="261938"/>
          </a:xfrm>
          <a:prstGeom prst="rect">
            <a:avLst/>
          </a:prstGeom>
          <a:noFill/>
          <a:ln w="9525">
            <a:noFill/>
            <a:miter lim="800000"/>
            <a:headEnd/>
            <a:tailEnd/>
          </a:ln>
        </p:spPr>
        <p:txBody>
          <a:bodyPr wrap="none" lIns="92075" tIns="46038" rIns="92075" bIns="46038">
            <a:spAutoFit/>
          </a:bodyPr>
          <a:lstStyle/>
          <a:p>
            <a:r>
              <a:rPr lang="en-US" sz="1100" dirty="0"/>
              <a:t>Source:  US Chamber of Commerce </a:t>
            </a:r>
            <a:r>
              <a:rPr lang="en-US" sz="1100" dirty="0" smtClean="0"/>
              <a:t>2012 </a:t>
            </a:r>
            <a:r>
              <a:rPr lang="en-US" sz="1100" dirty="0"/>
              <a:t>State Liability Systems Ranking Study; Insurance Info. Institute.</a:t>
            </a:r>
          </a:p>
        </p:txBody>
      </p:sp>
      <p:grpSp>
        <p:nvGrpSpPr>
          <p:cNvPr id="2" name="Group 98"/>
          <p:cNvGrpSpPr>
            <a:grpSpLocks/>
          </p:cNvGrpSpPr>
          <p:nvPr/>
        </p:nvGrpSpPr>
        <p:grpSpPr bwMode="auto">
          <a:xfrm>
            <a:off x="2451100" y="1450975"/>
            <a:ext cx="1889125" cy="4000858"/>
            <a:chOff x="69" y="668"/>
            <a:chExt cx="1432" cy="2778"/>
          </a:xfrm>
        </p:grpSpPr>
        <p:sp>
          <p:nvSpPr>
            <p:cNvPr id="145423" name="Rectangle 99"/>
            <p:cNvSpPr>
              <a:spLocks noChangeArrowheads="1"/>
            </p:cNvSpPr>
            <p:nvPr/>
          </p:nvSpPr>
          <p:spPr bwMode="blackWhite">
            <a:xfrm>
              <a:off x="77" y="672"/>
              <a:ext cx="1391" cy="1064"/>
            </a:xfrm>
            <a:prstGeom prst="rect">
              <a:avLst/>
            </a:prstGeom>
            <a:solidFill>
              <a:srgbClr val="ECF6F8"/>
            </a:solidFill>
            <a:ln w="12700">
              <a:solidFill>
                <a:srgbClr val="378798"/>
              </a:solidFill>
              <a:miter lim="800000"/>
              <a:headEnd/>
              <a:tailEnd/>
            </a:ln>
          </p:spPr>
          <p:txBody>
            <a:bodyPr wrap="none" anchor="ctr"/>
            <a:lstStyle/>
            <a:p>
              <a:endParaRPr lang="en-US"/>
            </a:p>
          </p:txBody>
        </p:sp>
        <p:sp>
          <p:nvSpPr>
            <p:cNvPr id="145424" name="Rectangle 100"/>
            <p:cNvSpPr>
              <a:spLocks noChangeArrowheads="1"/>
            </p:cNvSpPr>
            <p:nvPr/>
          </p:nvSpPr>
          <p:spPr bwMode="blackWhite">
            <a:xfrm>
              <a:off x="69" y="668"/>
              <a:ext cx="1416" cy="289"/>
            </a:xfrm>
            <a:prstGeom prst="rect">
              <a:avLst/>
            </a:prstGeom>
            <a:gradFill rotWithShape="1">
              <a:gsLst>
                <a:gs pos="0">
                  <a:srgbClr val="378798"/>
                </a:gs>
                <a:gs pos="100000">
                  <a:srgbClr val="2A6774"/>
                </a:gs>
              </a:gsLst>
              <a:lin ang="5400000" scaled="1"/>
            </a:gradFill>
            <a:ln w="12700">
              <a:solidFill>
                <a:srgbClr val="378798"/>
              </a:solidFill>
              <a:miter lim="800000"/>
              <a:headEnd/>
              <a:tailEnd/>
            </a:ln>
          </p:spPr>
          <p:txBody>
            <a:bodyPr lIns="45720" rIns="45720" anchor="ctr"/>
            <a:lstStyle/>
            <a:p>
              <a:pPr algn="ctr">
                <a:lnSpc>
                  <a:spcPct val="95000"/>
                </a:lnSpc>
                <a:spcBef>
                  <a:spcPct val="25000"/>
                </a:spcBef>
              </a:pPr>
              <a:r>
                <a:rPr lang="en-US" b="1" dirty="0">
                  <a:solidFill>
                    <a:srgbClr val="FFFFFF"/>
                  </a:solidFill>
                </a:rPr>
                <a:t>New in </a:t>
              </a:r>
              <a:r>
                <a:rPr lang="en-US" b="1" dirty="0" smtClean="0">
                  <a:solidFill>
                    <a:srgbClr val="FFFFFF"/>
                  </a:solidFill>
                </a:rPr>
                <a:t>2012</a:t>
              </a:r>
              <a:endParaRPr lang="en-US" b="1" dirty="0">
                <a:solidFill>
                  <a:srgbClr val="FFFFFF"/>
                </a:solidFill>
              </a:endParaRPr>
            </a:p>
          </p:txBody>
        </p:sp>
        <p:sp>
          <p:nvSpPr>
            <p:cNvPr id="145425" name="Text Box 101"/>
            <p:cNvSpPr txBox="1">
              <a:spLocks noChangeArrowheads="1"/>
            </p:cNvSpPr>
            <p:nvPr/>
          </p:nvSpPr>
          <p:spPr bwMode="auto">
            <a:xfrm>
              <a:off x="89" y="974"/>
              <a:ext cx="1387" cy="761"/>
            </a:xfrm>
            <a:prstGeom prst="rect">
              <a:avLst/>
            </a:prstGeom>
            <a:noFill/>
            <a:ln w="9525">
              <a:noFill/>
              <a:miter lim="800000"/>
              <a:headEnd/>
              <a:tailEnd/>
            </a:ln>
          </p:spPr>
          <p:txBody>
            <a:bodyPr wrap="square" lIns="45720" rIns="45720">
              <a:spAutoFit/>
            </a:bodyPr>
            <a:lstStyle/>
            <a:p>
              <a:pPr marL="228600" indent="-228600" eaLnBrk="0" hangingPunct="0">
                <a:lnSpc>
                  <a:spcPct val="90000"/>
                </a:lnSpc>
                <a:spcBef>
                  <a:spcPct val="25000"/>
                </a:spcBef>
                <a:buClr>
                  <a:schemeClr val="accent2"/>
                </a:buClr>
                <a:buFont typeface="Wingdings" pitchFamily="2" charset="2"/>
                <a:buChar char="n"/>
              </a:pPr>
              <a:r>
                <a:rPr lang="en-US" sz="1500" dirty="0" smtClean="0"/>
                <a:t>Wyoming</a:t>
              </a:r>
            </a:p>
            <a:p>
              <a:pPr marL="228600" indent="-228600" eaLnBrk="0" hangingPunct="0">
                <a:lnSpc>
                  <a:spcPct val="90000"/>
                </a:lnSpc>
                <a:spcBef>
                  <a:spcPct val="25000"/>
                </a:spcBef>
                <a:buClr>
                  <a:schemeClr val="accent2"/>
                </a:buClr>
                <a:buFont typeface="Wingdings" pitchFamily="2" charset="2"/>
                <a:buChar char="n"/>
              </a:pPr>
              <a:r>
                <a:rPr lang="en-US" sz="1500" dirty="0" smtClean="0"/>
                <a:t>Minnesota</a:t>
              </a:r>
            </a:p>
            <a:p>
              <a:pPr marL="228600" indent="-228600" eaLnBrk="0" hangingPunct="0">
                <a:lnSpc>
                  <a:spcPct val="90000"/>
                </a:lnSpc>
                <a:spcBef>
                  <a:spcPct val="25000"/>
                </a:spcBef>
                <a:buClr>
                  <a:schemeClr val="accent2"/>
                </a:buClr>
                <a:buFont typeface="Wingdings" pitchFamily="2" charset="2"/>
                <a:buChar char="n"/>
              </a:pPr>
              <a:r>
                <a:rPr lang="en-US" sz="1500" dirty="0" smtClean="0"/>
                <a:t>Kansas</a:t>
              </a:r>
            </a:p>
            <a:p>
              <a:pPr marL="228600" indent="-228600" eaLnBrk="0" hangingPunct="0">
                <a:lnSpc>
                  <a:spcPct val="90000"/>
                </a:lnSpc>
                <a:spcBef>
                  <a:spcPct val="25000"/>
                </a:spcBef>
                <a:buClr>
                  <a:schemeClr val="accent2"/>
                </a:buClr>
                <a:buFont typeface="Wingdings" pitchFamily="2" charset="2"/>
                <a:buChar char="n"/>
              </a:pPr>
              <a:r>
                <a:rPr lang="en-US" sz="1500" dirty="0" smtClean="0"/>
                <a:t>Idaho</a:t>
              </a:r>
              <a:endParaRPr lang="en-US" sz="1500" dirty="0"/>
            </a:p>
          </p:txBody>
        </p:sp>
        <p:sp>
          <p:nvSpPr>
            <p:cNvPr id="145426" name="Rectangle 102"/>
            <p:cNvSpPr>
              <a:spLocks noChangeArrowheads="1"/>
            </p:cNvSpPr>
            <p:nvPr/>
          </p:nvSpPr>
          <p:spPr bwMode="blackWhite">
            <a:xfrm>
              <a:off x="77" y="2071"/>
              <a:ext cx="1416" cy="1205"/>
            </a:xfrm>
            <a:prstGeom prst="rect">
              <a:avLst/>
            </a:prstGeom>
            <a:solidFill>
              <a:srgbClr val="F0F1EF"/>
            </a:solidFill>
            <a:ln w="12700" algn="ctr">
              <a:solidFill>
                <a:srgbClr val="808080"/>
              </a:solidFill>
              <a:miter lim="800000"/>
              <a:headEnd/>
              <a:tailEnd/>
            </a:ln>
          </p:spPr>
          <p:txBody>
            <a:bodyPr wrap="none" anchor="ctr"/>
            <a:lstStyle/>
            <a:p>
              <a:endParaRPr lang="en-US"/>
            </a:p>
          </p:txBody>
        </p:sp>
        <p:sp>
          <p:nvSpPr>
            <p:cNvPr id="145427" name="Rectangle 103"/>
            <p:cNvSpPr>
              <a:spLocks noChangeArrowheads="1"/>
            </p:cNvSpPr>
            <p:nvPr/>
          </p:nvSpPr>
          <p:spPr bwMode="blackWhite">
            <a:xfrm>
              <a:off x="85" y="2063"/>
              <a:ext cx="1416" cy="310"/>
            </a:xfrm>
            <a:prstGeom prst="rect">
              <a:avLst/>
            </a:prstGeom>
            <a:gradFill rotWithShape="1">
              <a:gsLst>
                <a:gs pos="0">
                  <a:srgbClr val="808080"/>
                </a:gs>
                <a:gs pos="100000">
                  <a:srgbClr val="3B3B3B"/>
                </a:gs>
              </a:gsLst>
              <a:lin ang="5400000" scaled="1"/>
            </a:gradFill>
            <a:ln w="12700" algn="ctr">
              <a:solidFill>
                <a:srgbClr val="808080"/>
              </a:solidFill>
              <a:miter lim="800000"/>
              <a:headEnd/>
              <a:tailEnd/>
            </a:ln>
          </p:spPr>
          <p:txBody>
            <a:bodyPr lIns="45720" rIns="45720" anchor="ctr"/>
            <a:lstStyle/>
            <a:p>
              <a:pPr algn="ctr">
                <a:lnSpc>
                  <a:spcPct val="90000"/>
                </a:lnSpc>
                <a:spcBef>
                  <a:spcPct val="25000"/>
                </a:spcBef>
              </a:pPr>
              <a:r>
                <a:rPr lang="en-US" b="1">
                  <a:solidFill>
                    <a:srgbClr val="FFFFFF"/>
                  </a:solidFill>
                </a:rPr>
                <a:t>Drop-offs</a:t>
              </a:r>
            </a:p>
          </p:txBody>
        </p:sp>
        <p:sp>
          <p:nvSpPr>
            <p:cNvPr id="145428" name="Text Box 104"/>
            <p:cNvSpPr txBox="1">
              <a:spLocks noChangeArrowheads="1"/>
            </p:cNvSpPr>
            <p:nvPr/>
          </p:nvSpPr>
          <p:spPr bwMode="auto">
            <a:xfrm>
              <a:off x="109" y="2500"/>
              <a:ext cx="1369" cy="946"/>
            </a:xfrm>
            <a:prstGeom prst="rect">
              <a:avLst/>
            </a:prstGeom>
            <a:noFill/>
            <a:ln w="9525">
              <a:noFill/>
              <a:miter lim="800000"/>
              <a:headEnd/>
              <a:tailEnd/>
            </a:ln>
          </p:spPr>
          <p:txBody>
            <a:bodyPr lIns="45720" rIns="45720">
              <a:spAutoFit/>
            </a:bodyPr>
            <a:lstStyle/>
            <a:p>
              <a:pPr marL="228600" indent="-228600" eaLnBrk="0" hangingPunct="0">
                <a:lnSpc>
                  <a:spcPct val="90000"/>
                </a:lnSpc>
                <a:spcBef>
                  <a:spcPct val="25000"/>
                </a:spcBef>
                <a:buClr>
                  <a:schemeClr val="accent2"/>
                </a:buClr>
                <a:buFont typeface="Wingdings" pitchFamily="2" charset="2"/>
                <a:buChar char="n"/>
              </a:pPr>
              <a:r>
                <a:rPr lang="en-US" sz="1500" dirty="0" smtClean="0"/>
                <a:t>Indiana</a:t>
              </a:r>
            </a:p>
            <a:p>
              <a:pPr marL="228600" indent="-228600" eaLnBrk="0" hangingPunct="0">
                <a:lnSpc>
                  <a:spcPct val="90000"/>
                </a:lnSpc>
                <a:spcBef>
                  <a:spcPct val="25000"/>
                </a:spcBef>
                <a:buClr>
                  <a:schemeClr val="accent2"/>
                </a:buClr>
                <a:buFont typeface="Wingdings" pitchFamily="2" charset="2"/>
                <a:buChar char="n"/>
              </a:pPr>
              <a:r>
                <a:rPr lang="en-US" sz="1500" dirty="0" smtClean="0"/>
                <a:t>Colorado</a:t>
              </a:r>
            </a:p>
            <a:p>
              <a:pPr marL="228600" indent="-228600" eaLnBrk="0" hangingPunct="0">
                <a:lnSpc>
                  <a:spcPct val="90000"/>
                </a:lnSpc>
                <a:spcBef>
                  <a:spcPct val="25000"/>
                </a:spcBef>
                <a:buClr>
                  <a:schemeClr val="accent2"/>
                </a:buClr>
                <a:buFont typeface="Wingdings" pitchFamily="2" charset="2"/>
                <a:buChar char="n"/>
              </a:pPr>
              <a:r>
                <a:rPr lang="en-US" sz="1500" dirty="0" smtClean="0"/>
                <a:t>Massachusetts</a:t>
              </a:r>
            </a:p>
            <a:p>
              <a:pPr marL="228600" indent="-228600" eaLnBrk="0" hangingPunct="0">
                <a:lnSpc>
                  <a:spcPct val="90000"/>
                </a:lnSpc>
                <a:spcBef>
                  <a:spcPct val="25000"/>
                </a:spcBef>
                <a:buClr>
                  <a:schemeClr val="accent2"/>
                </a:buClr>
                <a:buFont typeface="Wingdings" pitchFamily="2" charset="2"/>
                <a:buChar char="n"/>
              </a:pPr>
              <a:r>
                <a:rPr lang="en-US" sz="1500" dirty="0" smtClean="0"/>
                <a:t>South Dakota</a:t>
              </a:r>
            </a:p>
            <a:p>
              <a:pPr marL="228600" indent="-228600" eaLnBrk="0" hangingPunct="0">
                <a:lnSpc>
                  <a:spcPct val="90000"/>
                </a:lnSpc>
                <a:spcBef>
                  <a:spcPct val="25000"/>
                </a:spcBef>
                <a:buClr>
                  <a:schemeClr val="accent2"/>
                </a:buClr>
                <a:buFont typeface="Wingdings" pitchFamily="2" charset="2"/>
                <a:buChar char="n"/>
              </a:pPr>
              <a:endParaRPr lang="en-US" sz="1500" dirty="0"/>
            </a:p>
          </p:txBody>
        </p:sp>
      </p:grpSp>
      <p:grpSp>
        <p:nvGrpSpPr>
          <p:cNvPr id="3" name="Group 98"/>
          <p:cNvGrpSpPr>
            <a:grpSpLocks/>
          </p:cNvGrpSpPr>
          <p:nvPr/>
        </p:nvGrpSpPr>
        <p:grpSpPr bwMode="auto">
          <a:xfrm>
            <a:off x="6896100" y="1762125"/>
            <a:ext cx="1987550" cy="3228975"/>
            <a:chOff x="69" y="668"/>
            <a:chExt cx="1424" cy="1862"/>
          </a:xfrm>
        </p:grpSpPr>
        <p:sp>
          <p:nvSpPr>
            <p:cNvPr id="145417" name="Rectangle 99"/>
            <p:cNvSpPr>
              <a:spLocks noChangeArrowheads="1"/>
            </p:cNvSpPr>
            <p:nvPr/>
          </p:nvSpPr>
          <p:spPr bwMode="blackWhite">
            <a:xfrm>
              <a:off x="77" y="672"/>
              <a:ext cx="1416" cy="830"/>
            </a:xfrm>
            <a:prstGeom prst="rect">
              <a:avLst/>
            </a:prstGeom>
            <a:solidFill>
              <a:srgbClr val="ECF6F8"/>
            </a:solidFill>
            <a:ln w="12700">
              <a:solidFill>
                <a:srgbClr val="378798"/>
              </a:solidFill>
              <a:miter lim="800000"/>
              <a:headEnd/>
              <a:tailEnd/>
            </a:ln>
          </p:spPr>
          <p:txBody>
            <a:bodyPr wrap="none" anchor="ctr"/>
            <a:lstStyle/>
            <a:p>
              <a:endParaRPr lang="en-US"/>
            </a:p>
          </p:txBody>
        </p:sp>
        <p:sp>
          <p:nvSpPr>
            <p:cNvPr id="145418" name="Rectangle 100"/>
            <p:cNvSpPr>
              <a:spLocks noChangeArrowheads="1"/>
            </p:cNvSpPr>
            <p:nvPr/>
          </p:nvSpPr>
          <p:spPr bwMode="blackWhite">
            <a:xfrm>
              <a:off x="69" y="668"/>
              <a:ext cx="1416" cy="289"/>
            </a:xfrm>
            <a:prstGeom prst="rect">
              <a:avLst/>
            </a:prstGeom>
            <a:gradFill rotWithShape="1">
              <a:gsLst>
                <a:gs pos="0">
                  <a:srgbClr val="378798"/>
                </a:gs>
                <a:gs pos="100000">
                  <a:srgbClr val="2A6774"/>
                </a:gs>
              </a:gsLst>
              <a:lin ang="5400000" scaled="1"/>
            </a:gradFill>
            <a:ln w="12700">
              <a:solidFill>
                <a:srgbClr val="378798"/>
              </a:solidFill>
              <a:miter lim="800000"/>
              <a:headEnd/>
              <a:tailEnd/>
            </a:ln>
          </p:spPr>
          <p:txBody>
            <a:bodyPr lIns="45720" rIns="45720" anchor="ctr"/>
            <a:lstStyle/>
            <a:p>
              <a:pPr algn="ctr">
                <a:lnSpc>
                  <a:spcPct val="95000"/>
                </a:lnSpc>
                <a:spcBef>
                  <a:spcPct val="25000"/>
                </a:spcBef>
              </a:pPr>
              <a:r>
                <a:rPr lang="en-US" b="1">
                  <a:solidFill>
                    <a:srgbClr val="FFFFFF"/>
                  </a:solidFill>
                </a:rPr>
                <a:t>Newly Notorious</a:t>
              </a:r>
            </a:p>
          </p:txBody>
        </p:sp>
        <p:sp>
          <p:nvSpPr>
            <p:cNvPr id="145419" name="Text Box 101"/>
            <p:cNvSpPr txBox="1">
              <a:spLocks noChangeArrowheads="1"/>
            </p:cNvSpPr>
            <p:nvPr/>
          </p:nvSpPr>
          <p:spPr bwMode="auto">
            <a:xfrm>
              <a:off x="96" y="1056"/>
              <a:ext cx="1385" cy="173"/>
            </a:xfrm>
            <a:prstGeom prst="rect">
              <a:avLst/>
            </a:prstGeom>
            <a:noFill/>
            <a:ln w="9525">
              <a:noFill/>
              <a:miter lim="800000"/>
              <a:headEnd/>
              <a:tailEnd/>
            </a:ln>
          </p:spPr>
          <p:txBody>
            <a:bodyPr lIns="45720" rIns="45720">
              <a:spAutoFit/>
            </a:bodyPr>
            <a:lstStyle/>
            <a:p>
              <a:pPr marL="228600" indent="-228600" eaLnBrk="0" hangingPunct="0">
                <a:lnSpc>
                  <a:spcPct val="90000"/>
                </a:lnSpc>
                <a:spcBef>
                  <a:spcPct val="25000"/>
                </a:spcBef>
                <a:buClr>
                  <a:schemeClr val="accent2"/>
                </a:buClr>
                <a:buFont typeface="Wingdings" pitchFamily="2" charset="2"/>
                <a:buChar char="n"/>
              </a:pPr>
              <a:r>
                <a:rPr lang="en-US" sz="1500" dirty="0" smtClean="0"/>
                <a:t>Oklahoma</a:t>
              </a:r>
              <a:endParaRPr lang="en-US" sz="1500" dirty="0"/>
            </a:p>
          </p:txBody>
        </p:sp>
        <p:sp>
          <p:nvSpPr>
            <p:cNvPr id="145420" name="Rectangle 102"/>
            <p:cNvSpPr>
              <a:spLocks noChangeArrowheads="1"/>
            </p:cNvSpPr>
            <p:nvPr/>
          </p:nvSpPr>
          <p:spPr bwMode="blackWhite">
            <a:xfrm>
              <a:off x="77" y="1597"/>
              <a:ext cx="1416" cy="933"/>
            </a:xfrm>
            <a:prstGeom prst="rect">
              <a:avLst/>
            </a:prstGeom>
            <a:solidFill>
              <a:srgbClr val="F0F1EF"/>
            </a:solidFill>
            <a:ln w="12700" algn="ctr">
              <a:solidFill>
                <a:srgbClr val="808080"/>
              </a:solidFill>
              <a:miter lim="800000"/>
              <a:headEnd/>
              <a:tailEnd/>
            </a:ln>
          </p:spPr>
          <p:txBody>
            <a:bodyPr wrap="none" anchor="ctr"/>
            <a:lstStyle/>
            <a:p>
              <a:endParaRPr lang="en-US"/>
            </a:p>
          </p:txBody>
        </p:sp>
        <p:sp>
          <p:nvSpPr>
            <p:cNvPr id="145421" name="Rectangle 103"/>
            <p:cNvSpPr>
              <a:spLocks noChangeArrowheads="1"/>
            </p:cNvSpPr>
            <p:nvPr/>
          </p:nvSpPr>
          <p:spPr bwMode="blackWhite">
            <a:xfrm>
              <a:off x="76" y="1614"/>
              <a:ext cx="1416" cy="310"/>
            </a:xfrm>
            <a:prstGeom prst="rect">
              <a:avLst/>
            </a:prstGeom>
            <a:gradFill rotWithShape="1">
              <a:gsLst>
                <a:gs pos="0">
                  <a:srgbClr val="808080"/>
                </a:gs>
                <a:gs pos="100000">
                  <a:srgbClr val="3B3B3B"/>
                </a:gs>
              </a:gsLst>
              <a:lin ang="5400000" scaled="1"/>
            </a:gradFill>
            <a:ln w="12700" algn="ctr">
              <a:solidFill>
                <a:srgbClr val="808080"/>
              </a:solidFill>
              <a:miter lim="800000"/>
              <a:headEnd/>
              <a:tailEnd/>
            </a:ln>
          </p:spPr>
          <p:txBody>
            <a:bodyPr lIns="45720" rIns="45720" anchor="ctr"/>
            <a:lstStyle/>
            <a:p>
              <a:pPr algn="ctr">
                <a:lnSpc>
                  <a:spcPct val="90000"/>
                </a:lnSpc>
                <a:spcBef>
                  <a:spcPct val="25000"/>
                </a:spcBef>
              </a:pPr>
              <a:r>
                <a:rPr lang="en-US" b="1">
                  <a:solidFill>
                    <a:srgbClr val="FFFFFF"/>
                  </a:solidFill>
                </a:rPr>
                <a:t>Rising Above</a:t>
              </a:r>
            </a:p>
          </p:txBody>
        </p:sp>
        <p:sp>
          <p:nvSpPr>
            <p:cNvPr id="145422" name="Text Box 104"/>
            <p:cNvSpPr txBox="1">
              <a:spLocks noChangeArrowheads="1"/>
            </p:cNvSpPr>
            <p:nvPr/>
          </p:nvSpPr>
          <p:spPr bwMode="auto">
            <a:xfrm>
              <a:off x="91" y="2009"/>
              <a:ext cx="1369" cy="173"/>
            </a:xfrm>
            <a:prstGeom prst="rect">
              <a:avLst/>
            </a:prstGeom>
            <a:noFill/>
            <a:ln w="9525">
              <a:noFill/>
              <a:miter lim="800000"/>
              <a:headEnd/>
              <a:tailEnd/>
            </a:ln>
          </p:spPr>
          <p:txBody>
            <a:bodyPr lIns="45720" rIns="45720">
              <a:spAutoFit/>
            </a:bodyPr>
            <a:lstStyle/>
            <a:p>
              <a:pPr marL="228600" indent="-228600" eaLnBrk="0" hangingPunct="0">
                <a:lnSpc>
                  <a:spcPct val="90000"/>
                </a:lnSpc>
                <a:spcBef>
                  <a:spcPct val="25000"/>
                </a:spcBef>
                <a:buClr>
                  <a:schemeClr val="accent2"/>
                </a:buClr>
                <a:buFont typeface="Wingdings" pitchFamily="2" charset="2"/>
                <a:buChar char="n"/>
              </a:pPr>
              <a:r>
                <a:rPr lang="en-US" sz="1500" dirty="0" smtClean="0"/>
                <a:t>Arkansas</a:t>
              </a:r>
              <a:endParaRPr lang="en-US" sz="1500" dirty="0"/>
            </a:p>
          </p:txBody>
        </p:sp>
      </p:grpSp>
      <p:sp>
        <p:nvSpPr>
          <p:cNvPr id="21" name="Date Placeholder 20"/>
          <p:cNvSpPr>
            <a:spLocks noGrp="1"/>
          </p:cNvSpPr>
          <p:nvPr>
            <p:ph type="dt" sz="half" idx="10"/>
          </p:nvPr>
        </p:nvSpPr>
        <p:spPr/>
        <p:txBody>
          <a:bodyPr/>
          <a:lstStyle/>
          <a:p>
            <a:pPr>
              <a:defRPr/>
            </a:pPr>
            <a:r>
              <a:rPr lang="en-US" smtClean="0"/>
              <a:t>12/01/09 - 9pm</a:t>
            </a:r>
            <a:endParaRPr lang="en-US"/>
          </a:p>
        </p:txBody>
      </p:sp>
      <p:sp>
        <p:nvSpPr>
          <p:cNvPr id="22" name="Slide Number Placeholder 21"/>
          <p:cNvSpPr>
            <a:spLocks noGrp="1"/>
          </p:cNvSpPr>
          <p:nvPr>
            <p:ph type="sldNum" sz="quarter" idx="12"/>
          </p:nvPr>
        </p:nvSpPr>
        <p:spPr/>
        <p:txBody>
          <a:bodyPr/>
          <a:lstStyle/>
          <a:p>
            <a:pPr>
              <a:defRPr/>
            </a:pPr>
            <a:fld id="{DB690DBB-527D-49DE-BE17-F2C090C1D32C}" type="slidenum">
              <a:rPr lang="en-US" smtClean="0"/>
              <a:pPr>
                <a:defRPr/>
              </a:pPr>
              <a:t>197</a:t>
            </a:fld>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8.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139266" name="Rectangle 105"/>
          <p:cNvSpPr>
            <a:spLocks noGrp="1" noChangeArrowheads="1"/>
          </p:cNvSpPr>
          <p:nvPr>
            <p:ph type="dt" sz="quarter" idx="10"/>
          </p:nvPr>
        </p:nvSpPr>
        <p:spPr/>
        <p:txBody>
          <a:bodyPr/>
          <a:lstStyle/>
          <a:p>
            <a:pPr>
              <a:defRPr/>
            </a:pPr>
            <a:r>
              <a:rPr lang="en-US" smtClean="0"/>
              <a:t>12/01/09 - 9pm</a:t>
            </a:r>
          </a:p>
        </p:txBody>
      </p:sp>
      <p:sp>
        <p:nvSpPr>
          <p:cNvPr id="139268" name="Rectangle 110"/>
          <p:cNvSpPr>
            <a:spLocks noGrp="1" noChangeArrowheads="1"/>
          </p:cNvSpPr>
          <p:nvPr>
            <p:ph type="sldNum" sz="quarter" idx="12"/>
          </p:nvPr>
        </p:nvSpPr>
        <p:spPr/>
        <p:txBody>
          <a:bodyPr/>
          <a:lstStyle/>
          <a:p>
            <a:pPr>
              <a:defRPr/>
            </a:pPr>
            <a:fld id="{67472DED-89E9-44F4-98CD-CF15D6D469E8}" type="slidenum">
              <a:rPr lang="en-US" smtClean="0"/>
              <a:pPr>
                <a:defRPr/>
              </a:pPr>
              <a:t>198</a:t>
            </a:fld>
            <a:endParaRPr lang="en-US" smtClean="0"/>
          </a:p>
        </p:txBody>
      </p:sp>
      <p:sp>
        <p:nvSpPr>
          <p:cNvPr id="146437" name="Rectangle 2"/>
          <p:cNvSpPr>
            <a:spLocks noGrp="1" noChangeArrowheads="1"/>
          </p:cNvSpPr>
          <p:nvPr>
            <p:ph type="title"/>
          </p:nvPr>
        </p:nvSpPr>
        <p:spPr/>
        <p:txBody>
          <a:bodyPr/>
          <a:lstStyle/>
          <a:p>
            <a:r>
              <a:rPr lang="en-US" dirty="0" smtClean="0"/>
              <a:t>The Nation’s Judicial Hellholes: 2012/2013</a:t>
            </a:r>
          </a:p>
        </p:txBody>
      </p:sp>
      <p:grpSp>
        <p:nvGrpSpPr>
          <p:cNvPr id="2" name="Group 3"/>
          <p:cNvGrpSpPr>
            <a:grpSpLocks/>
          </p:cNvGrpSpPr>
          <p:nvPr/>
        </p:nvGrpSpPr>
        <p:grpSpPr bwMode="auto">
          <a:xfrm>
            <a:off x="1327150" y="1697038"/>
            <a:ext cx="7334250" cy="4130675"/>
            <a:chOff x="691" y="950"/>
            <a:chExt cx="4194" cy="2361"/>
          </a:xfrm>
        </p:grpSpPr>
        <p:grpSp>
          <p:nvGrpSpPr>
            <p:cNvPr id="3" name="Group 4"/>
            <p:cNvGrpSpPr>
              <a:grpSpLocks/>
            </p:cNvGrpSpPr>
            <p:nvPr/>
          </p:nvGrpSpPr>
          <p:grpSpPr bwMode="auto">
            <a:xfrm>
              <a:off x="691" y="2497"/>
              <a:ext cx="815" cy="764"/>
              <a:chOff x="395" y="1153"/>
              <a:chExt cx="207" cy="194"/>
            </a:xfrm>
          </p:grpSpPr>
          <p:sp>
            <p:nvSpPr>
              <p:cNvPr id="146531" name="Freeform 5"/>
              <p:cNvSpPr>
                <a:spLocks/>
              </p:cNvSpPr>
              <p:nvPr/>
            </p:nvSpPr>
            <p:spPr bwMode="grayWhite">
              <a:xfrm>
                <a:off x="573" y="1313"/>
                <a:ext cx="4" cy="7"/>
              </a:xfrm>
              <a:custGeom>
                <a:avLst/>
                <a:gdLst>
                  <a:gd name="T0" fmla="*/ 1 w 8"/>
                  <a:gd name="T1" fmla="*/ 1 h 13"/>
                  <a:gd name="T2" fmla="*/ 1 w 8"/>
                  <a:gd name="T3" fmla="*/ 1 h 13"/>
                  <a:gd name="T4" fmla="*/ 1 w 8"/>
                  <a:gd name="T5" fmla="*/ 0 h 13"/>
                  <a:gd name="T6" fmla="*/ 1 w 8"/>
                  <a:gd name="T7" fmla="*/ 1 h 13"/>
                  <a:gd name="T8" fmla="*/ 0 w 8"/>
                  <a:gd name="T9" fmla="*/ 1 h 13"/>
                  <a:gd name="T10" fmla="*/ 0 w 8"/>
                  <a:gd name="T11" fmla="*/ 1 h 13"/>
                  <a:gd name="T12" fmla="*/ 0 w 8"/>
                  <a:gd name="T13" fmla="*/ 1 h 13"/>
                  <a:gd name="T14" fmla="*/ 1 w 8"/>
                  <a:gd name="T15" fmla="*/ 1 h 13"/>
                  <a:gd name="T16" fmla="*/ 1 w 8"/>
                  <a:gd name="T17" fmla="*/ 1 h 13"/>
                  <a:gd name="T18" fmla="*/ 1 w 8"/>
                  <a:gd name="T19" fmla="*/ 1 h 13"/>
                  <a:gd name="T20" fmla="*/ 1 w 8"/>
                  <a:gd name="T21" fmla="*/ 1 h 13"/>
                  <a:gd name="T22" fmla="*/ 1 w 8"/>
                  <a:gd name="T23" fmla="*/ 1 h 13"/>
                  <a:gd name="T24" fmla="*/ 1 w 8"/>
                  <a:gd name="T25" fmla="*/ 1 h 13"/>
                  <a:gd name="T26" fmla="*/ 1 w 8"/>
                  <a:gd name="T27" fmla="*/ 1 h 13"/>
                  <a:gd name="T28" fmla="*/ 1 w 8"/>
                  <a:gd name="T29" fmla="*/ 1 h 13"/>
                  <a:gd name="T30" fmla="*/ 1 w 8"/>
                  <a:gd name="T31" fmla="*/ 1 h 1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8"/>
                  <a:gd name="T49" fmla="*/ 0 h 13"/>
                  <a:gd name="T50" fmla="*/ 8 w 8"/>
                  <a:gd name="T51" fmla="*/ 13 h 1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8" h="13">
                    <a:moveTo>
                      <a:pt x="5" y="1"/>
                    </a:moveTo>
                    <a:lnTo>
                      <a:pt x="5" y="1"/>
                    </a:lnTo>
                    <a:lnTo>
                      <a:pt x="4" y="0"/>
                    </a:lnTo>
                    <a:lnTo>
                      <a:pt x="1" y="1"/>
                    </a:lnTo>
                    <a:lnTo>
                      <a:pt x="0" y="1"/>
                    </a:lnTo>
                    <a:lnTo>
                      <a:pt x="0" y="4"/>
                    </a:lnTo>
                    <a:lnTo>
                      <a:pt x="0" y="6"/>
                    </a:lnTo>
                    <a:lnTo>
                      <a:pt x="1" y="10"/>
                    </a:lnTo>
                    <a:lnTo>
                      <a:pt x="2" y="11"/>
                    </a:lnTo>
                    <a:lnTo>
                      <a:pt x="5" y="13"/>
                    </a:lnTo>
                    <a:lnTo>
                      <a:pt x="6" y="11"/>
                    </a:lnTo>
                    <a:lnTo>
                      <a:pt x="8" y="10"/>
                    </a:lnTo>
                    <a:lnTo>
                      <a:pt x="8" y="6"/>
                    </a:lnTo>
                    <a:lnTo>
                      <a:pt x="5" y="1"/>
                    </a:lnTo>
                    <a:close/>
                  </a:path>
                </a:pathLst>
              </a:custGeom>
              <a:solidFill>
                <a:srgbClr val="BADEDA"/>
              </a:solidFill>
              <a:ln w="6350" cap="flat" cmpd="sng">
                <a:solidFill>
                  <a:srgbClr val="50A69C"/>
                </a:solidFill>
                <a:prstDash val="solid"/>
                <a:round/>
                <a:headEnd type="none" w="med" len="med"/>
                <a:tailEnd type="none" w="med" len="med"/>
              </a:ln>
            </p:spPr>
            <p:txBody>
              <a:bodyPr/>
              <a:lstStyle/>
              <a:p>
                <a:endParaRPr lang="en-US"/>
              </a:p>
            </p:txBody>
          </p:sp>
          <p:sp>
            <p:nvSpPr>
              <p:cNvPr id="146532" name="Freeform 6"/>
              <p:cNvSpPr>
                <a:spLocks/>
              </p:cNvSpPr>
              <p:nvPr/>
            </p:nvSpPr>
            <p:spPr bwMode="grayWhite">
              <a:xfrm>
                <a:off x="411" y="1153"/>
                <a:ext cx="191" cy="194"/>
              </a:xfrm>
              <a:custGeom>
                <a:avLst/>
                <a:gdLst>
                  <a:gd name="T0" fmla="*/ 1 w 382"/>
                  <a:gd name="T1" fmla="*/ 1 h 386"/>
                  <a:gd name="T2" fmla="*/ 1 w 382"/>
                  <a:gd name="T3" fmla="*/ 1 h 386"/>
                  <a:gd name="T4" fmla="*/ 1 w 382"/>
                  <a:gd name="T5" fmla="*/ 1 h 386"/>
                  <a:gd name="T6" fmla="*/ 1 w 382"/>
                  <a:gd name="T7" fmla="*/ 1 h 386"/>
                  <a:gd name="T8" fmla="*/ 1 w 382"/>
                  <a:gd name="T9" fmla="*/ 1 h 386"/>
                  <a:gd name="T10" fmla="*/ 1 w 382"/>
                  <a:gd name="T11" fmla="*/ 1 h 386"/>
                  <a:gd name="T12" fmla="*/ 1 w 382"/>
                  <a:gd name="T13" fmla="*/ 1 h 386"/>
                  <a:gd name="T14" fmla="*/ 1 w 382"/>
                  <a:gd name="T15" fmla="*/ 1 h 386"/>
                  <a:gd name="T16" fmla="*/ 1 w 382"/>
                  <a:gd name="T17" fmla="*/ 1 h 386"/>
                  <a:gd name="T18" fmla="*/ 1 w 382"/>
                  <a:gd name="T19" fmla="*/ 1 h 386"/>
                  <a:gd name="T20" fmla="*/ 1 w 382"/>
                  <a:gd name="T21" fmla="*/ 1 h 386"/>
                  <a:gd name="T22" fmla="*/ 1 w 382"/>
                  <a:gd name="T23" fmla="*/ 1 h 386"/>
                  <a:gd name="T24" fmla="*/ 1 w 382"/>
                  <a:gd name="T25" fmla="*/ 1 h 386"/>
                  <a:gd name="T26" fmla="*/ 1 w 382"/>
                  <a:gd name="T27" fmla="*/ 1 h 386"/>
                  <a:gd name="T28" fmla="*/ 1 w 382"/>
                  <a:gd name="T29" fmla="*/ 1 h 386"/>
                  <a:gd name="T30" fmla="*/ 1 w 382"/>
                  <a:gd name="T31" fmla="*/ 1 h 386"/>
                  <a:gd name="T32" fmla="*/ 1 w 382"/>
                  <a:gd name="T33" fmla="*/ 1 h 386"/>
                  <a:gd name="T34" fmla="*/ 1 w 382"/>
                  <a:gd name="T35" fmla="*/ 1 h 386"/>
                  <a:gd name="T36" fmla="*/ 1 w 382"/>
                  <a:gd name="T37" fmla="*/ 1 h 386"/>
                  <a:gd name="T38" fmla="*/ 1 w 382"/>
                  <a:gd name="T39" fmla="*/ 1 h 386"/>
                  <a:gd name="T40" fmla="*/ 1 w 382"/>
                  <a:gd name="T41" fmla="*/ 1 h 386"/>
                  <a:gd name="T42" fmla="*/ 1 w 382"/>
                  <a:gd name="T43" fmla="*/ 1 h 386"/>
                  <a:gd name="T44" fmla="*/ 1 w 382"/>
                  <a:gd name="T45" fmla="*/ 1 h 386"/>
                  <a:gd name="T46" fmla="*/ 1 w 382"/>
                  <a:gd name="T47" fmla="*/ 1 h 386"/>
                  <a:gd name="T48" fmla="*/ 1 w 382"/>
                  <a:gd name="T49" fmla="*/ 1 h 386"/>
                  <a:gd name="T50" fmla="*/ 1 w 382"/>
                  <a:gd name="T51" fmla="*/ 1 h 386"/>
                  <a:gd name="T52" fmla="*/ 1 w 382"/>
                  <a:gd name="T53" fmla="*/ 1 h 386"/>
                  <a:gd name="T54" fmla="*/ 1 w 382"/>
                  <a:gd name="T55" fmla="*/ 1 h 386"/>
                  <a:gd name="T56" fmla="*/ 1 w 382"/>
                  <a:gd name="T57" fmla="*/ 1 h 386"/>
                  <a:gd name="T58" fmla="*/ 1 w 382"/>
                  <a:gd name="T59" fmla="*/ 1 h 386"/>
                  <a:gd name="T60" fmla="*/ 1 w 382"/>
                  <a:gd name="T61" fmla="*/ 1 h 386"/>
                  <a:gd name="T62" fmla="*/ 1 w 382"/>
                  <a:gd name="T63" fmla="*/ 1 h 386"/>
                  <a:gd name="T64" fmla="*/ 1 w 382"/>
                  <a:gd name="T65" fmla="*/ 1 h 386"/>
                  <a:gd name="T66" fmla="*/ 1 w 382"/>
                  <a:gd name="T67" fmla="*/ 1 h 386"/>
                  <a:gd name="T68" fmla="*/ 1 w 382"/>
                  <a:gd name="T69" fmla="*/ 1 h 386"/>
                  <a:gd name="T70" fmla="*/ 1 w 382"/>
                  <a:gd name="T71" fmla="*/ 1 h 386"/>
                  <a:gd name="T72" fmla="*/ 1 w 382"/>
                  <a:gd name="T73" fmla="*/ 1 h 386"/>
                  <a:gd name="T74" fmla="*/ 1 w 382"/>
                  <a:gd name="T75" fmla="*/ 1 h 386"/>
                  <a:gd name="T76" fmla="*/ 1 w 382"/>
                  <a:gd name="T77" fmla="*/ 1 h 386"/>
                  <a:gd name="T78" fmla="*/ 1 w 382"/>
                  <a:gd name="T79" fmla="*/ 1 h 386"/>
                  <a:gd name="T80" fmla="*/ 1 w 382"/>
                  <a:gd name="T81" fmla="*/ 1 h 386"/>
                  <a:gd name="T82" fmla="*/ 1 w 382"/>
                  <a:gd name="T83" fmla="*/ 1 h 386"/>
                  <a:gd name="T84" fmla="*/ 1 w 382"/>
                  <a:gd name="T85" fmla="*/ 1 h 386"/>
                  <a:gd name="T86" fmla="*/ 1 w 382"/>
                  <a:gd name="T87" fmla="*/ 1 h 386"/>
                  <a:gd name="T88" fmla="*/ 1 w 382"/>
                  <a:gd name="T89" fmla="*/ 1 h 386"/>
                  <a:gd name="T90" fmla="*/ 1 w 382"/>
                  <a:gd name="T91" fmla="*/ 1 h 386"/>
                  <a:gd name="T92" fmla="*/ 1 w 382"/>
                  <a:gd name="T93" fmla="*/ 1 h 386"/>
                  <a:gd name="T94" fmla="*/ 1 w 382"/>
                  <a:gd name="T95" fmla="*/ 1 h 386"/>
                  <a:gd name="T96" fmla="*/ 1 w 382"/>
                  <a:gd name="T97" fmla="*/ 1 h 386"/>
                  <a:gd name="T98" fmla="*/ 1 w 382"/>
                  <a:gd name="T99" fmla="*/ 1 h 386"/>
                  <a:gd name="T100" fmla="*/ 1 w 382"/>
                  <a:gd name="T101" fmla="*/ 1 h 386"/>
                  <a:gd name="T102" fmla="*/ 1 w 382"/>
                  <a:gd name="T103" fmla="*/ 1 h 386"/>
                  <a:gd name="T104" fmla="*/ 1 w 382"/>
                  <a:gd name="T105" fmla="*/ 1 h 386"/>
                  <a:gd name="T106" fmla="*/ 1 w 382"/>
                  <a:gd name="T107" fmla="*/ 1 h 386"/>
                  <a:gd name="T108" fmla="*/ 1 w 382"/>
                  <a:gd name="T109" fmla="*/ 1 h 386"/>
                  <a:gd name="T110" fmla="*/ 1 w 382"/>
                  <a:gd name="T111" fmla="*/ 1 h 386"/>
                  <a:gd name="T112" fmla="*/ 1 w 382"/>
                  <a:gd name="T113" fmla="*/ 1 h 38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382"/>
                  <a:gd name="T172" fmla="*/ 0 h 386"/>
                  <a:gd name="T173" fmla="*/ 382 w 382"/>
                  <a:gd name="T174" fmla="*/ 386 h 38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382" h="386">
                    <a:moveTo>
                      <a:pt x="263" y="38"/>
                    </a:moveTo>
                    <a:lnTo>
                      <a:pt x="263" y="38"/>
                    </a:lnTo>
                    <a:lnTo>
                      <a:pt x="261" y="36"/>
                    </a:lnTo>
                    <a:lnTo>
                      <a:pt x="257" y="34"/>
                    </a:lnTo>
                    <a:lnTo>
                      <a:pt x="254" y="34"/>
                    </a:lnTo>
                    <a:lnTo>
                      <a:pt x="251" y="34"/>
                    </a:lnTo>
                    <a:lnTo>
                      <a:pt x="247" y="34"/>
                    </a:lnTo>
                    <a:lnTo>
                      <a:pt x="242" y="36"/>
                    </a:lnTo>
                    <a:lnTo>
                      <a:pt x="234" y="36"/>
                    </a:lnTo>
                    <a:lnTo>
                      <a:pt x="227" y="35"/>
                    </a:lnTo>
                    <a:lnTo>
                      <a:pt x="224" y="34"/>
                    </a:lnTo>
                    <a:lnTo>
                      <a:pt x="220" y="31"/>
                    </a:lnTo>
                    <a:lnTo>
                      <a:pt x="218" y="31"/>
                    </a:lnTo>
                    <a:lnTo>
                      <a:pt x="213" y="31"/>
                    </a:lnTo>
                    <a:lnTo>
                      <a:pt x="207" y="28"/>
                    </a:lnTo>
                    <a:lnTo>
                      <a:pt x="205" y="27"/>
                    </a:lnTo>
                    <a:lnTo>
                      <a:pt x="204" y="25"/>
                    </a:lnTo>
                    <a:lnTo>
                      <a:pt x="199" y="22"/>
                    </a:lnTo>
                    <a:lnTo>
                      <a:pt x="195" y="21"/>
                    </a:lnTo>
                    <a:lnTo>
                      <a:pt x="191" y="19"/>
                    </a:lnTo>
                    <a:lnTo>
                      <a:pt x="186" y="17"/>
                    </a:lnTo>
                    <a:lnTo>
                      <a:pt x="181" y="15"/>
                    </a:lnTo>
                    <a:lnTo>
                      <a:pt x="179" y="17"/>
                    </a:lnTo>
                    <a:lnTo>
                      <a:pt x="178" y="17"/>
                    </a:lnTo>
                    <a:lnTo>
                      <a:pt x="178" y="21"/>
                    </a:lnTo>
                    <a:lnTo>
                      <a:pt x="179" y="25"/>
                    </a:lnTo>
                    <a:lnTo>
                      <a:pt x="179" y="27"/>
                    </a:lnTo>
                    <a:lnTo>
                      <a:pt x="178" y="28"/>
                    </a:lnTo>
                    <a:lnTo>
                      <a:pt x="177" y="28"/>
                    </a:lnTo>
                    <a:lnTo>
                      <a:pt x="173" y="26"/>
                    </a:lnTo>
                    <a:lnTo>
                      <a:pt x="170" y="23"/>
                    </a:lnTo>
                    <a:lnTo>
                      <a:pt x="166" y="19"/>
                    </a:lnTo>
                    <a:lnTo>
                      <a:pt x="162" y="15"/>
                    </a:lnTo>
                    <a:lnTo>
                      <a:pt x="136" y="4"/>
                    </a:lnTo>
                    <a:lnTo>
                      <a:pt x="134" y="2"/>
                    </a:lnTo>
                    <a:lnTo>
                      <a:pt x="127" y="0"/>
                    </a:lnTo>
                    <a:lnTo>
                      <a:pt x="123" y="0"/>
                    </a:lnTo>
                    <a:lnTo>
                      <a:pt x="118" y="0"/>
                    </a:lnTo>
                    <a:lnTo>
                      <a:pt x="112" y="1"/>
                    </a:lnTo>
                    <a:lnTo>
                      <a:pt x="105" y="4"/>
                    </a:lnTo>
                    <a:lnTo>
                      <a:pt x="95" y="8"/>
                    </a:lnTo>
                    <a:lnTo>
                      <a:pt x="90" y="9"/>
                    </a:lnTo>
                    <a:lnTo>
                      <a:pt x="86" y="9"/>
                    </a:lnTo>
                    <a:lnTo>
                      <a:pt x="82" y="9"/>
                    </a:lnTo>
                    <a:lnTo>
                      <a:pt x="77" y="10"/>
                    </a:lnTo>
                    <a:lnTo>
                      <a:pt x="71" y="13"/>
                    </a:lnTo>
                    <a:lnTo>
                      <a:pt x="67" y="17"/>
                    </a:lnTo>
                    <a:lnTo>
                      <a:pt x="65" y="21"/>
                    </a:lnTo>
                    <a:lnTo>
                      <a:pt x="62" y="30"/>
                    </a:lnTo>
                    <a:lnTo>
                      <a:pt x="56" y="41"/>
                    </a:lnTo>
                    <a:lnTo>
                      <a:pt x="52" y="48"/>
                    </a:lnTo>
                    <a:lnTo>
                      <a:pt x="48" y="53"/>
                    </a:lnTo>
                    <a:lnTo>
                      <a:pt x="43" y="56"/>
                    </a:lnTo>
                    <a:lnTo>
                      <a:pt x="39" y="57"/>
                    </a:lnTo>
                    <a:lnTo>
                      <a:pt x="30" y="58"/>
                    </a:lnTo>
                    <a:lnTo>
                      <a:pt x="22" y="61"/>
                    </a:lnTo>
                    <a:lnTo>
                      <a:pt x="19" y="62"/>
                    </a:lnTo>
                    <a:lnTo>
                      <a:pt x="17" y="65"/>
                    </a:lnTo>
                    <a:lnTo>
                      <a:pt x="14" y="68"/>
                    </a:lnTo>
                    <a:lnTo>
                      <a:pt x="14" y="71"/>
                    </a:lnTo>
                    <a:lnTo>
                      <a:pt x="15" y="77"/>
                    </a:lnTo>
                    <a:lnTo>
                      <a:pt x="18" y="82"/>
                    </a:lnTo>
                    <a:lnTo>
                      <a:pt x="31" y="94"/>
                    </a:lnTo>
                    <a:lnTo>
                      <a:pt x="40" y="104"/>
                    </a:lnTo>
                    <a:lnTo>
                      <a:pt x="52" y="117"/>
                    </a:lnTo>
                    <a:lnTo>
                      <a:pt x="56" y="122"/>
                    </a:lnTo>
                    <a:lnTo>
                      <a:pt x="58" y="129"/>
                    </a:lnTo>
                    <a:lnTo>
                      <a:pt x="58" y="134"/>
                    </a:lnTo>
                    <a:lnTo>
                      <a:pt x="58" y="135"/>
                    </a:lnTo>
                    <a:lnTo>
                      <a:pt x="57" y="138"/>
                    </a:lnTo>
                    <a:lnTo>
                      <a:pt x="53" y="139"/>
                    </a:lnTo>
                    <a:lnTo>
                      <a:pt x="50" y="140"/>
                    </a:lnTo>
                    <a:lnTo>
                      <a:pt x="48" y="139"/>
                    </a:lnTo>
                    <a:lnTo>
                      <a:pt x="45" y="138"/>
                    </a:lnTo>
                    <a:lnTo>
                      <a:pt x="41" y="134"/>
                    </a:lnTo>
                    <a:lnTo>
                      <a:pt x="36" y="130"/>
                    </a:lnTo>
                    <a:lnTo>
                      <a:pt x="30" y="130"/>
                    </a:lnTo>
                    <a:lnTo>
                      <a:pt x="22" y="131"/>
                    </a:lnTo>
                    <a:lnTo>
                      <a:pt x="14" y="135"/>
                    </a:lnTo>
                    <a:lnTo>
                      <a:pt x="10" y="138"/>
                    </a:lnTo>
                    <a:lnTo>
                      <a:pt x="8" y="142"/>
                    </a:lnTo>
                    <a:lnTo>
                      <a:pt x="2" y="148"/>
                    </a:lnTo>
                    <a:lnTo>
                      <a:pt x="0" y="155"/>
                    </a:lnTo>
                    <a:lnTo>
                      <a:pt x="0" y="159"/>
                    </a:lnTo>
                    <a:lnTo>
                      <a:pt x="1" y="161"/>
                    </a:lnTo>
                    <a:lnTo>
                      <a:pt x="4" y="165"/>
                    </a:lnTo>
                    <a:lnTo>
                      <a:pt x="8" y="168"/>
                    </a:lnTo>
                    <a:lnTo>
                      <a:pt x="17" y="174"/>
                    </a:lnTo>
                    <a:lnTo>
                      <a:pt x="27" y="178"/>
                    </a:lnTo>
                    <a:lnTo>
                      <a:pt x="32" y="179"/>
                    </a:lnTo>
                    <a:lnTo>
                      <a:pt x="37" y="179"/>
                    </a:lnTo>
                    <a:lnTo>
                      <a:pt x="44" y="179"/>
                    </a:lnTo>
                    <a:lnTo>
                      <a:pt x="49" y="177"/>
                    </a:lnTo>
                    <a:lnTo>
                      <a:pt x="58" y="173"/>
                    </a:lnTo>
                    <a:lnTo>
                      <a:pt x="65" y="170"/>
                    </a:lnTo>
                    <a:lnTo>
                      <a:pt x="67" y="170"/>
                    </a:lnTo>
                    <a:lnTo>
                      <a:pt x="69" y="172"/>
                    </a:lnTo>
                    <a:lnTo>
                      <a:pt x="70" y="174"/>
                    </a:lnTo>
                    <a:lnTo>
                      <a:pt x="70" y="176"/>
                    </a:lnTo>
                    <a:lnTo>
                      <a:pt x="67" y="177"/>
                    </a:lnTo>
                    <a:lnTo>
                      <a:pt x="66" y="179"/>
                    </a:lnTo>
                    <a:lnTo>
                      <a:pt x="66" y="181"/>
                    </a:lnTo>
                    <a:lnTo>
                      <a:pt x="66" y="183"/>
                    </a:lnTo>
                    <a:lnTo>
                      <a:pt x="71" y="191"/>
                    </a:lnTo>
                    <a:lnTo>
                      <a:pt x="71" y="192"/>
                    </a:lnTo>
                    <a:lnTo>
                      <a:pt x="71" y="194"/>
                    </a:lnTo>
                    <a:lnTo>
                      <a:pt x="70" y="196"/>
                    </a:lnTo>
                    <a:lnTo>
                      <a:pt x="67" y="199"/>
                    </a:lnTo>
                    <a:lnTo>
                      <a:pt x="60" y="203"/>
                    </a:lnTo>
                    <a:lnTo>
                      <a:pt x="50" y="207"/>
                    </a:lnTo>
                    <a:lnTo>
                      <a:pt x="47" y="209"/>
                    </a:lnTo>
                    <a:lnTo>
                      <a:pt x="44" y="212"/>
                    </a:lnTo>
                    <a:lnTo>
                      <a:pt x="41" y="216"/>
                    </a:lnTo>
                    <a:lnTo>
                      <a:pt x="41" y="220"/>
                    </a:lnTo>
                    <a:lnTo>
                      <a:pt x="41" y="221"/>
                    </a:lnTo>
                    <a:lnTo>
                      <a:pt x="30" y="229"/>
                    </a:lnTo>
                    <a:lnTo>
                      <a:pt x="19" y="235"/>
                    </a:lnTo>
                    <a:lnTo>
                      <a:pt x="13" y="241"/>
                    </a:lnTo>
                    <a:lnTo>
                      <a:pt x="11" y="243"/>
                    </a:lnTo>
                    <a:lnTo>
                      <a:pt x="13" y="246"/>
                    </a:lnTo>
                    <a:lnTo>
                      <a:pt x="14" y="248"/>
                    </a:lnTo>
                    <a:lnTo>
                      <a:pt x="17" y="252"/>
                    </a:lnTo>
                    <a:lnTo>
                      <a:pt x="21" y="255"/>
                    </a:lnTo>
                    <a:lnTo>
                      <a:pt x="31" y="258"/>
                    </a:lnTo>
                    <a:lnTo>
                      <a:pt x="30" y="260"/>
                    </a:lnTo>
                    <a:lnTo>
                      <a:pt x="30" y="267"/>
                    </a:lnTo>
                    <a:lnTo>
                      <a:pt x="30" y="271"/>
                    </a:lnTo>
                    <a:lnTo>
                      <a:pt x="31" y="274"/>
                    </a:lnTo>
                    <a:lnTo>
                      <a:pt x="34" y="278"/>
                    </a:lnTo>
                    <a:lnTo>
                      <a:pt x="37" y="281"/>
                    </a:lnTo>
                    <a:lnTo>
                      <a:pt x="53" y="281"/>
                    </a:lnTo>
                    <a:lnTo>
                      <a:pt x="56" y="286"/>
                    </a:lnTo>
                    <a:lnTo>
                      <a:pt x="57" y="293"/>
                    </a:lnTo>
                    <a:lnTo>
                      <a:pt x="58" y="299"/>
                    </a:lnTo>
                    <a:lnTo>
                      <a:pt x="60" y="301"/>
                    </a:lnTo>
                    <a:lnTo>
                      <a:pt x="62" y="302"/>
                    </a:lnTo>
                    <a:lnTo>
                      <a:pt x="66" y="301"/>
                    </a:lnTo>
                    <a:lnTo>
                      <a:pt x="69" y="299"/>
                    </a:lnTo>
                    <a:lnTo>
                      <a:pt x="70" y="297"/>
                    </a:lnTo>
                    <a:lnTo>
                      <a:pt x="74" y="297"/>
                    </a:lnTo>
                    <a:lnTo>
                      <a:pt x="77" y="298"/>
                    </a:lnTo>
                    <a:lnTo>
                      <a:pt x="78" y="302"/>
                    </a:lnTo>
                    <a:lnTo>
                      <a:pt x="78" y="304"/>
                    </a:lnTo>
                    <a:lnTo>
                      <a:pt x="82" y="307"/>
                    </a:lnTo>
                    <a:lnTo>
                      <a:pt x="83" y="308"/>
                    </a:lnTo>
                    <a:lnTo>
                      <a:pt x="87" y="308"/>
                    </a:lnTo>
                    <a:lnTo>
                      <a:pt x="90" y="307"/>
                    </a:lnTo>
                    <a:lnTo>
                      <a:pt x="95" y="304"/>
                    </a:lnTo>
                    <a:lnTo>
                      <a:pt x="101" y="298"/>
                    </a:lnTo>
                    <a:lnTo>
                      <a:pt x="105" y="295"/>
                    </a:lnTo>
                    <a:lnTo>
                      <a:pt x="108" y="295"/>
                    </a:lnTo>
                    <a:lnTo>
                      <a:pt x="108" y="298"/>
                    </a:lnTo>
                    <a:lnTo>
                      <a:pt x="105" y="308"/>
                    </a:lnTo>
                    <a:lnTo>
                      <a:pt x="103" y="316"/>
                    </a:lnTo>
                    <a:lnTo>
                      <a:pt x="99" y="324"/>
                    </a:lnTo>
                    <a:lnTo>
                      <a:pt x="86" y="334"/>
                    </a:lnTo>
                    <a:lnTo>
                      <a:pt x="75" y="343"/>
                    </a:lnTo>
                    <a:lnTo>
                      <a:pt x="66" y="353"/>
                    </a:lnTo>
                    <a:lnTo>
                      <a:pt x="60" y="357"/>
                    </a:lnTo>
                    <a:lnTo>
                      <a:pt x="53" y="362"/>
                    </a:lnTo>
                    <a:lnTo>
                      <a:pt x="50" y="364"/>
                    </a:lnTo>
                    <a:lnTo>
                      <a:pt x="49" y="368"/>
                    </a:lnTo>
                    <a:lnTo>
                      <a:pt x="56" y="366"/>
                    </a:lnTo>
                    <a:lnTo>
                      <a:pt x="74" y="360"/>
                    </a:lnTo>
                    <a:lnTo>
                      <a:pt x="79" y="358"/>
                    </a:lnTo>
                    <a:lnTo>
                      <a:pt x="86" y="354"/>
                    </a:lnTo>
                    <a:lnTo>
                      <a:pt x="100" y="343"/>
                    </a:lnTo>
                    <a:lnTo>
                      <a:pt x="113" y="332"/>
                    </a:lnTo>
                    <a:lnTo>
                      <a:pt x="125" y="320"/>
                    </a:lnTo>
                    <a:lnTo>
                      <a:pt x="129" y="317"/>
                    </a:lnTo>
                    <a:lnTo>
                      <a:pt x="138" y="312"/>
                    </a:lnTo>
                    <a:lnTo>
                      <a:pt x="142" y="308"/>
                    </a:lnTo>
                    <a:lnTo>
                      <a:pt x="144" y="304"/>
                    </a:lnTo>
                    <a:lnTo>
                      <a:pt x="144" y="301"/>
                    </a:lnTo>
                    <a:lnTo>
                      <a:pt x="142" y="297"/>
                    </a:lnTo>
                    <a:lnTo>
                      <a:pt x="140" y="295"/>
                    </a:lnTo>
                    <a:lnTo>
                      <a:pt x="138" y="294"/>
                    </a:lnTo>
                    <a:lnTo>
                      <a:pt x="138" y="293"/>
                    </a:lnTo>
                    <a:lnTo>
                      <a:pt x="138" y="291"/>
                    </a:lnTo>
                    <a:lnTo>
                      <a:pt x="139" y="290"/>
                    </a:lnTo>
                    <a:lnTo>
                      <a:pt x="142" y="288"/>
                    </a:lnTo>
                    <a:lnTo>
                      <a:pt x="149" y="276"/>
                    </a:lnTo>
                    <a:lnTo>
                      <a:pt x="156" y="265"/>
                    </a:lnTo>
                    <a:lnTo>
                      <a:pt x="160" y="255"/>
                    </a:lnTo>
                    <a:lnTo>
                      <a:pt x="161" y="254"/>
                    </a:lnTo>
                    <a:lnTo>
                      <a:pt x="168" y="250"/>
                    </a:lnTo>
                    <a:lnTo>
                      <a:pt x="177" y="247"/>
                    </a:lnTo>
                    <a:lnTo>
                      <a:pt x="183" y="247"/>
                    </a:lnTo>
                    <a:lnTo>
                      <a:pt x="190" y="247"/>
                    </a:lnTo>
                    <a:lnTo>
                      <a:pt x="194" y="250"/>
                    </a:lnTo>
                    <a:lnTo>
                      <a:pt x="196" y="252"/>
                    </a:lnTo>
                    <a:lnTo>
                      <a:pt x="195" y="254"/>
                    </a:lnTo>
                    <a:lnTo>
                      <a:pt x="194" y="255"/>
                    </a:lnTo>
                    <a:lnTo>
                      <a:pt x="190" y="255"/>
                    </a:lnTo>
                    <a:lnTo>
                      <a:pt x="182" y="258"/>
                    </a:lnTo>
                    <a:lnTo>
                      <a:pt x="177" y="259"/>
                    </a:lnTo>
                    <a:lnTo>
                      <a:pt x="172" y="261"/>
                    </a:lnTo>
                    <a:lnTo>
                      <a:pt x="169" y="264"/>
                    </a:lnTo>
                    <a:lnTo>
                      <a:pt x="166" y="269"/>
                    </a:lnTo>
                    <a:lnTo>
                      <a:pt x="165" y="273"/>
                    </a:lnTo>
                    <a:lnTo>
                      <a:pt x="164" y="277"/>
                    </a:lnTo>
                    <a:lnTo>
                      <a:pt x="161" y="280"/>
                    </a:lnTo>
                    <a:lnTo>
                      <a:pt x="160" y="282"/>
                    </a:lnTo>
                    <a:lnTo>
                      <a:pt x="161" y="288"/>
                    </a:lnTo>
                    <a:lnTo>
                      <a:pt x="162" y="290"/>
                    </a:lnTo>
                    <a:lnTo>
                      <a:pt x="164" y="293"/>
                    </a:lnTo>
                    <a:lnTo>
                      <a:pt x="168" y="293"/>
                    </a:lnTo>
                    <a:lnTo>
                      <a:pt x="172" y="291"/>
                    </a:lnTo>
                    <a:lnTo>
                      <a:pt x="183" y="284"/>
                    </a:lnTo>
                    <a:lnTo>
                      <a:pt x="191" y="277"/>
                    </a:lnTo>
                    <a:lnTo>
                      <a:pt x="194" y="274"/>
                    </a:lnTo>
                    <a:lnTo>
                      <a:pt x="195" y="272"/>
                    </a:lnTo>
                    <a:lnTo>
                      <a:pt x="195" y="268"/>
                    </a:lnTo>
                    <a:lnTo>
                      <a:pt x="198" y="261"/>
                    </a:lnTo>
                    <a:lnTo>
                      <a:pt x="199" y="259"/>
                    </a:lnTo>
                    <a:lnTo>
                      <a:pt x="201" y="258"/>
                    </a:lnTo>
                    <a:lnTo>
                      <a:pt x="205" y="259"/>
                    </a:lnTo>
                    <a:lnTo>
                      <a:pt x="211" y="261"/>
                    </a:lnTo>
                    <a:lnTo>
                      <a:pt x="213" y="263"/>
                    </a:lnTo>
                    <a:lnTo>
                      <a:pt x="220" y="263"/>
                    </a:lnTo>
                    <a:lnTo>
                      <a:pt x="226" y="265"/>
                    </a:lnTo>
                    <a:lnTo>
                      <a:pt x="229" y="268"/>
                    </a:lnTo>
                    <a:lnTo>
                      <a:pt x="231" y="272"/>
                    </a:lnTo>
                    <a:lnTo>
                      <a:pt x="238" y="273"/>
                    </a:lnTo>
                    <a:lnTo>
                      <a:pt x="246" y="276"/>
                    </a:lnTo>
                    <a:lnTo>
                      <a:pt x="257" y="277"/>
                    </a:lnTo>
                    <a:lnTo>
                      <a:pt x="263" y="280"/>
                    </a:lnTo>
                    <a:lnTo>
                      <a:pt x="268" y="282"/>
                    </a:lnTo>
                    <a:lnTo>
                      <a:pt x="270" y="286"/>
                    </a:lnTo>
                    <a:lnTo>
                      <a:pt x="273" y="285"/>
                    </a:lnTo>
                    <a:lnTo>
                      <a:pt x="277" y="282"/>
                    </a:lnTo>
                    <a:lnTo>
                      <a:pt x="278" y="281"/>
                    </a:lnTo>
                    <a:lnTo>
                      <a:pt x="281" y="281"/>
                    </a:lnTo>
                    <a:lnTo>
                      <a:pt x="283" y="282"/>
                    </a:lnTo>
                    <a:lnTo>
                      <a:pt x="285" y="284"/>
                    </a:lnTo>
                    <a:lnTo>
                      <a:pt x="291" y="293"/>
                    </a:lnTo>
                    <a:lnTo>
                      <a:pt x="303" y="304"/>
                    </a:lnTo>
                    <a:lnTo>
                      <a:pt x="319" y="319"/>
                    </a:lnTo>
                    <a:lnTo>
                      <a:pt x="329" y="299"/>
                    </a:lnTo>
                    <a:lnTo>
                      <a:pt x="337" y="308"/>
                    </a:lnTo>
                    <a:lnTo>
                      <a:pt x="341" y="316"/>
                    </a:lnTo>
                    <a:lnTo>
                      <a:pt x="345" y="324"/>
                    </a:lnTo>
                    <a:lnTo>
                      <a:pt x="349" y="329"/>
                    </a:lnTo>
                    <a:lnTo>
                      <a:pt x="356" y="338"/>
                    </a:lnTo>
                    <a:lnTo>
                      <a:pt x="356" y="345"/>
                    </a:lnTo>
                    <a:lnTo>
                      <a:pt x="359" y="351"/>
                    </a:lnTo>
                    <a:lnTo>
                      <a:pt x="360" y="354"/>
                    </a:lnTo>
                    <a:lnTo>
                      <a:pt x="363" y="357"/>
                    </a:lnTo>
                    <a:lnTo>
                      <a:pt x="363" y="359"/>
                    </a:lnTo>
                    <a:lnTo>
                      <a:pt x="365" y="359"/>
                    </a:lnTo>
                    <a:lnTo>
                      <a:pt x="371" y="357"/>
                    </a:lnTo>
                    <a:lnTo>
                      <a:pt x="372" y="358"/>
                    </a:lnTo>
                    <a:lnTo>
                      <a:pt x="372" y="360"/>
                    </a:lnTo>
                    <a:lnTo>
                      <a:pt x="373" y="368"/>
                    </a:lnTo>
                    <a:lnTo>
                      <a:pt x="372" y="371"/>
                    </a:lnTo>
                    <a:lnTo>
                      <a:pt x="371" y="376"/>
                    </a:lnTo>
                    <a:lnTo>
                      <a:pt x="371" y="380"/>
                    </a:lnTo>
                    <a:lnTo>
                      <a:pt x="371" y="383"/>
                    </a:lnTo>
                    <a:lnTo>
                      <a:pt x="373" y="385"/>
                    </a:lnTo>
                    <a:lnTo>
                      <a:pt x="377" y="386"/>
                    </a:lnTo>
                    <a:lnTo>
                      <a:pt x="381" y="373"/>
                    </a:lnTo>
                    <a:lnTo>
                      <a:pt x="382" y="362"/>
                    </a:lnTo>
                    <a:lnTo>
                      <a:pt x="382" y="358"/>
                    </a:lnTo>
                    <a:lnTo>
                      <a:pt x="382" y="355"/>
                    </a:lnTo>
                    <a:lnTo>
                      <a:pt x="376" y="349"/>
                    </a:lnTo>
                    <a:lnTo>
                      <a:pt x="371" y="342"/>
                    </a:lnTo>
                    <a:lnTo>
                      <a:pt x="365" y="333"/>
                    </a:lnTo>
                    <a:lnTo>
                      <a:pt x="349" y="310"/>
                    </a:lnTo>
                    <a:lnTo>
                      <a:pt x="335" y="293"/>
                    </a:lnTo>
                    <a:lnTo>
                      <a:pt x="330" y="286"/>
                    </a:lnTo>
                    <a:lnTo>
                      <a:pt x="326" y="284"/>
                    </a:lnTo>
                    <a:lnTo>
                      <a:pt x="321" y="289"/>
                    </a:lnTo>
                    <a:lnTo>
                      <a:pt x="316" y="291"/>
                    </a:lnTo>
                    <a:lnTo>
                      <a:pt x="309" y="294"/>
                    </a:lnTo>
                    <a:lnTo>
                      <a:pt x="294" y="281"/>
                    </a:lnTo>
                    <a:lnTo>
                      <a:pt x="282" y="272"/>
                    </a:lnTo>
                    <a:lnTo>
                      <a:pt x="273" y="267"/>
                    </a:lnTo>
                    <a:lnTo>
                      <a:pt x="263" y="264"/>
                    </a:lnTo>
                    <a:lnTo>
                      <a:pt x="263" y="38"/>
                    </a:lnTo>
                    <a:close/>
                  </a:path>
                </a:pathLst>
              </a:custGeom>
              <a:solidFill>
                <a:srgbClr val="BADEDA"/>
              </a:solidFill>
              <a:ln w="6350" cap="flat" cmpd="sng">
                <a:solidFill>
                  <a:srgbClr val="50A69C"/>
                </a:solidFill>
                <a:prstDash val="solid"/>
                <a:round/>
                <a:headEnd type="none" w="med" len="med"/>
                <a:tailEnd type="none" w="med" len="med"/>
              </a:ln>
            </p:spPr>
            <p:txBody>
              <a:bodyPr/>
              <a:lstStyle/>
              <a:p>
                <a:endParaRPr lang="en-US"/>
              </a:p>
            </p:txBody>
          </p:sp>
          <p:sp>
            <p:nvSpPr>
              <p:cNvPr id="146533" name="Freeform 7"/>
              <p:cNvSpPr>
                <a:spLocks/>
              </p:cNvSpPr>
              <p:nvPr/>
            </p:nvSpPr>
            <p:spPr bwMode="grayWhite">
              <a:xfrm>
                <a:off x="395" y="1251"/>
                <a:ext cx="10" cy="10"/>
              </a:xfrm>
              <a:custGeom>
                <a:avLst/>
                <a:gdLst>
                  <a:gd name="T0" fmla="*/ 0 w 21"/>
                  <a:gd name="T1" fmla="*/ 1 h 19"/>
                  <a:gd name="T2" fmla="*/ 0 w 21"/>
                  <a:gd name="T3" fmla="*/ 1 h 19"/>
                  <a:gd name="T4" fmla="*/ 0 w 21"/>
                  <a:gd name="T5" fmla="*/ 0 h 19"/>
                  <a:gd name="T6" fmla="*/ 0 w 21"/>
                  <a:gd name="T7" fmla="*/ 0 h 19"/>
                  <a:gd name="T8" fmla="*/ 0 w 21"/>
                  <a:gd name="T9" fmla="*/ 0 h 19"/>
                  <a:gd name="T10" fmla="*/ 0 w 21"/>
                  <a:gd name="T11" fmla="*/ 1 h 19"/>
                  <a:gd name="T12" fmla="*/ 0 w 21"/>
                  <a:gd name="T13" fmla="*/ 1 h 19"/>
                  <a:gd name="T14" fmla="*/ 0 w 21"/>
                  <a:gd name="T15" fmla="*/ 1 h 19"/>
                  <a:gd name="T16" fmla="*/ 0 w 21"/>
                  <a:gd name="T17" fmla="*/ 1 h 19"/>
                  <a:gd name="T18" fmla="*/ 0 w 21"/>
                  <a:gd name="T19" fmla="*/ 1 h 19"/>
                  <a:gd name="T20" fmla="*/ 0 w 21"/>
                  <a:gd name="T21" fmla="*/ 1 h 19"/>
                  <a:gd name="T22" fmla="*/ 0 w 21"/>
                  <a:gd name="T23" fmla="*/ 1 h 19"/>
                  <a:gd name="T24" fmla="*/ 0 w 21"/>
                  <a:gd name="T25" fmla="*/ 1 h 19"/>
                  <a:gd name="T26" fmla="*/ 0 w 21"/>
                  <a:gd name="T27" fmla="*/ 1 h 19"/>
                  <a:gd name="T28" fmla="*/ 0 w 21"/>
                  <a:gd name="T29" fmla="*/ 1 h 19"/>
                  <a:gd name="T30" fmla="*/ 0 w 21"/>
                  <a:gd name="T31" fmla="*/ 1 h 19"/>
                  <a:gd name="T32" fmla="*/ 0 w 21"/>
                  <a:gd name="T33" fmla="*/ 1 h 19"/>
                  <a:gd name="T34" fmla="*/ 0 w 21"/>
                  <a:gd name="T35" fmla="*/ 1 h 19"/>
                  <a:gd name="T36" fmla="*/ 0 w 21"/>
                  <a:gd name="T37" fmla="*/ 1 h 19"/>
                  <a:gd name="T38" fmla="*/ 0 w 21"/>
                  <a:gd name="T39" fmla="*/ 1 h 19"/>
                  <a:gd name="T40" fmla="*/ 0 w 21"/>
                  <a:gd name="T41" fmla="*/ 1 h 19"/>
                  <a:gd name="T42" fmla="*/ 0 w 21"/>
                  <a:gd name="T43" fmla="*/ 1 h 1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1"/>
                  <a:gd name="T67" fmla="*/ 0 h 19"/>
                  <a:gd name="T68" fmla="*/ 21 w 21"/>
                  <a:gd name="T69" fmla="*/ 19 h 19"/>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1" h="19">
                    <a:moveTo>
                      <a:pt x="11" y="2"/>
                    </a:moveTo>
                    <a:lnTo>
                      <a:pt x="11" y="2"/>
                    </a:lnTo>
                    <a:lnTo>
                      <a:pt x="8" y="0"/>
                    </a:lnTo>
                    <a:lnTo>
                      <a:pt x="3" y="0"/>
                    </a:lnTo>
                    <a:lnTo>
                      <a:pt x="2" y="0"/>
                    </a:lnTo>
                    <a:lnTo>
                      <a:pt x="0" y="3"/>
                    </a:lnTo>
                    <a:lnTo>
                      <a:pt x="0" y="6"/>
                    </a:lnTo>
                    <a:lnTo>
                      <a:pt x="3" y="11"/>
                    </a:lnTo>
                    <a:lnTo>
                      <a:pt x="8" y="15"/>
                    </a:lnTo>
                    <a:lnTo>
                      <a:pt x="12" y="17"/>
                    </a:lnTo>
                    <a:lnTo>
                      <a:pt x="15" y="19"/>
                    </a:lnTo>
                    <a:lnTo>
                      <a:pt x="18" y="17"/>
                    </a:lnTo>
                    <a:lnTo>
                      <a:pt x="21" y="15"/>
                    </a:lnTo>
                    <a:lnTo>
                      <a:pt x="21" y="11"/>
                    </a:lnTo>
                    <a:lnTo>
                      <a:pt x="21" y="10"/>
                    </a:lnTo>
                    <a:lnTo>
                      <a:pt x="20" y="8"/>
                    </a:lnTo>
                    <a:lnTo>
                      <a:pt x="13" y="3"/>
                    </a:lnTo>
                    <a:lnTo>
                      <a:pt x="11" y="2"/>
                    </a:lnTo>
                    <a:close/>
                  </a:path>
                </a:pathLst>
              </a:custGeom>
              <a:solidFill>
                <a:srgbClr val="BADEDA"/>
              </a:solidFill>
              <a:ln w="6350" cap="flat" cmpd="sng">
                <a:solidFill>
                  <a:srgbClr val="50A69C"/>
                </a:solidFill>
                <a:prstDash val="solid"/>
                <a:round/>
                <a:headEnd type="none" w="med" len="med"/>
                <a:tailEnd type="none" w="med" len="med"/>
              </a:ln>
            </p:spPr>
            <p:txBody>
              <a:bodyPr/>
              <a:lstStyle/>
              <a:p>
                <a:endParaRPr lang="en-US"/>
              </a:p>
            </p:txBody>
          </p:sp>
          <p:sp>
            <p:nvSpPr>
              <p:cNvPr id="146534" name="Freeform 8"/>
              <p:cNvSpPr>
                <a:spLocks/>
              </p:cNvSpPr>
              <p:nvPr/>
            </p:nvSpPr>
            <p:spPr bwMode="grayWhite">
              <a:xfrm>
                <a:off x="477" y="1315"/>
                <a:ext cx="6" cy="8"/>
              </a:xfrm>
              <a:custGeom>
                <a:avLst/>
                <a:gdLst>
                  <a:gd name="T0" fmla="*/ 1 w 12"/>
                  <a:gd name="T1" fmla="*/ 0 h 17"/>
                  <a:gd name="T2" fmla="*/ 1 w 12"/>
                  <a:gd name="T3" fmla="*/ 0 h 17"/>
                  <a:gd name="T4" fmla="*/ 1 w 12"/>
                  <a:gd name="T5" fmla="*/ 0 h 17"/>
                  <a:gd name="T6" fmla="*/ 1 w 12"/>
                  <a:gd name="T7" fmla="*/ 0 h 17"/>
                  <a:gd name="T8" fmla="*/ 1 w 12"/>
                  <a:gd name="T9" fmla="*/ 0 h 17"/>
                  <a:gd name="T10" fmla="*/ 0 w 12"/>
                  <a:gd name="T11" fmla="*/ 0 h 17"/>
                  <a:gd name="T12" fmla="*/ 0 w 12"/>
                  <a:gd name="T13" fmla="*/ 0 h 17"/>
                  <a:gd name="T14" fmla="*/ 0 w 12"/>
                  <a:gd name="T15" fmla="*/ 0 h 17"/>
                  <a:gd name="T16" fmla="*/ 1 w 12"/>
                  <a:gd name="T17" fmla="*/ 0 h 17"/>
                  <a:gd name="T18" fmla="*/ 1 w 12"/>
                  <a:gd name="T19" fmla="*/ 0 h 17"/>
                  <a:gd name="T20" fmla="*/ 1 w 12"/>
                  <a:gd name="T21" fmla="*/ 0 h 17"/>
                  <a:gd name="T22" fmla="*/ 1 w 12"/>
                  <a:gd name="T23" fmla="*/ 0 h 17"/>
                  <a:gd name="T24" fmla="*/ 1 w 12"/>
                  <a:gd name="T25" fmla="*/ 0 h 17"/>
                  <a:gd name="T26" fmla="*/ 1 w 12"/>
                  <a:gd name="T27" fmla="*/ 0 h 17"/>
                  <a:gd name="T28" fmla="*/ 1 w 12"/>
                  <a:gd name="T29" fmla="*/ 0 h 17"/>
                  <a:gd name="T30" fmla="*/ 1 w 12"/>
                  <a:gd name="T31" fmla="*/ 0 h 17"/>
                  <a:gd name="T32" fmla="*/ 1 w 12"/>
                  <a:gd name="T33" fmla="*/ 0 h 17"/>
                  <a:gd name="T34" fmla="*/ 1 w 12"/>
                  <a:gd name="T35" fmla="*/ 0 h 17"/>
                  <a:gd name="T36" fmla="*/ 1 w 12"/>
                  <a:gd name="T37" fmla="*/ 0 h 1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2"/>
                  <a:gd name="T58" fmla="*/ 0 h 17"/>
                  <a:gd name="T59" fmla="*/ 12 w 12"/>
                  <a:gd name="T60" fmla="*/ 17 h 1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2" h="17">
                    <a:moveTo>
                      <a:pt x="7" y="0"/>
                    </a:moveTo>
                    <a:lnTo>
                      <a:pt x="7" y="0"/>
                    </a:lnTo>
                    <a:lnTo>
                      <a:pt x="4" y="0"/>
                    </a:lnTo>
                    <a:lnTo>
                      <a:pt x="2" y="4"/>
                    </a:lnTo>
                    <a:lnTo>
                      <a:pt x="0" y="11"/>
                    </a:lnTo>
                    <a:lnTo>
                      <a:pt x="0" y="13"/>
                    </a:lnTo>
                    <a:lnTo>
                      <a:pt x="2" y="16"/>
                    </a:lnTo>
                    <a:lnTo>
                      <a:pt x="2" y="17"/>
                    </a:lnTo>
                    <a:lnTo>
                      <a:pt x="4" y="17"/>
                    </a:lnTo>
                    <a:lnTo>
                      <a:pt x="7" y="17"/>
                    </a:lnTo>
                    <a:lnTo>
                      <a:pt x="12" y="13"/>
                    </a:lnTo>
                    <a:lnTo>
                      <a:pt x="12" y="8"/>
                    </a:lnTo>
                    <a:lnTo>
                      <a:pt x="11" y="3"/>
                    </a:lnTo>
                    <a:lnTo>
                      <a:pt x="10" y="2"/>
                    </a:lnTo>
                    <a:lnTo>
                      <a:pt x="7" y="0"/>
                    </a:lnTo>
                    <a:close/>
                  </a:path>
                </a:pathLst>
              </a:custGeom>
              <a:solidFill>
                <a:srgbClr val="BADEDA"/>
              </a:solidFill>
              <a:ln w="6350" cap="flat" cmpd="sng">
                <a:solidFill>
                  <a:srgbClr val="50A69C"/>
                </a:solidFill>
                <a:prstDash val="solid"/>
                <a:round/>
                <a:headEnd type="none" w="med" len="med"/>
                <a:tailEnd type="none" w="med" len="med"/>
              </a:ln>
            </p:spPr>
            <p:txBody>
              <a:bodyPr/>
              <a:lstStyle/>
              <a:p>
                <a:endParaRPr lang="en-US"/>
              </a:p>
            </p:txBody>
          </p:sp>
        </p:grpSp>
        <p:sp>
          <p:nvSpPr>
            <p:cNvPr id="146478" name="Freeform 9"/>
            <p:cNvSpPr>
              <a:spLocks/>
            </p:cNvSpPr>
            <p:nvPr/>
          </p:nvSpPr>
          <p:spPr bwMode="grayWhite">
            <a:xfrm>
              <a:off x="1246" y="950"/>
              <a:ext cx="489" cy="356"/>
            </a:xfrm>
            <a:custGeom>
              <a:avLst/>
              <a:gdLst>
                <a:gd name="T0" fmla="*/ 6 w 526"/>
                <a:gd name="T1" fmla="*/ 6 h 384"/>
                <a:gd name="T2" fmla="*/ 0 w 526"/>
                <a:gd name="T3" fmla="*/ 6 h 384"/>
                <a:gd name="T4" fmla="*/ 4 w 526"/>
                <a:gd name="T5" fmla="*/ 6 h 384"/>
                <a:gd name="T6" fmla="*/ 6 w 526"/>
                <a:gd name="T7" fmla="*/ 6 h 384"/>
                <a:gd name="T8" fmla="*/ 7 w 526"/>
                <a:gd name="T9" fmla="*/ 6 h 384"/>
                <a:gd name="T10" fmla="*/ 7 w 526"/>
                <a:gd name="T11" fmla="*/ 6 h 384"/>
                <a:gd name="T12" fmla="*/ 7 w 526"/>
                <a:gd name="T13" fmla="*/ 6 h 384"/>
                <a:gd name="T14" fmla="*/ 7 w 526"/>
                <a:gd name="T15" fmla="*/ 6 h 384"/>
                <a:gd name="T16" fmla="*/ 7 w 526"/>
                <a:gd name="T17" fmla="*/ 6 h 384"/>
                <a:gd name="T18" fmla="*/ 7 w 526"/>
                <a:gd name="T19" fmla="*/ 6 h 384"/>
                <a:gd name="T20" fmla="*/ 7 w 526"/>
                <a:gd name="T21" fmla="*/ 6 h 384"/>
                <a:gd name="T22" fmla="*/ 7 w 526"/>
                <a:gd name="T23" fmla="*/ 6 h 384"/>
                <a:gd name="T24" fmla="*/ 7 w 526"/>
                <a:gd name="T25" fmla="*/ 6 h 384"/>
                <a:gd name="T26" fmla="*/ 7 w 526"/>
                <a:gd name="T27" fmla="*/ 6 h 384"/>
                <a:gd name="T28" fmla="*/ 7 w 526"/>
                <a:gd name="T29" fmla="*/ 6 h 384"/>
                <a:gd name="T30" fmla="*/ 7 w 526"/>
                <a:gd name="T31" fmla="*/ 6 h 384"/>
                <a:gd name="T32" fmla="*/ 7 w 526"/>
                <a:gd name="T33" fmla="*/ 6 h 384"/>
                <a:gd name="T34" fmla="*/ 7 w 526"/>
                <a:gd name="T35" fmla="*/ 6 h 384"/>
                <a:gd name="T36" fmla="*/ 7 w 526"/>
                <a:gd name="T37" fmla="*/ 6 h 384"/>
                <a:gd name="T38" fmla="*/ 7 w 526"/>
                <a:gd name="T39" fmla="*/ 6 h 384"/>
                <a:gd name="T40" fmla="*/ 7 w 526"/>
                <a:gd name="T41" fmla="*/ 6 h 384"/>
                <a:gd name="T42" fmla="*/ 7 w 526"/>
                <a:gd name="T43" fmla="*/ 6 h 384"/>
                <a:gd name="T44" fmla="*/ 7 w 526"/>
                <a:gd name="T45" fmla="*/ 6 h 384"/>
                <a:gd name="T46" fmla="*/ 7 w 526"/>
                <a:gd name="T47" fmla="*/ 6 h 384"/>
                <a:gd name="T48" fmla="*/ 7 w 526"/>
                <a:gd name="T49" fmla="*/ 6 h 384"/>
                <a:gd name="T50" fmla="*/ 7 w 526"/>
                <a:gd name="T51" fmla="*/ 6 h 384"/>
                <a:gd name="T52" fmla="*/ 7 w 526"/>
                <a:gd name="T53" fmla="*/ 6 h 384"/>
                <a:gd name="T54" fmla="*/ 7 w 526"/>
                <a:gd name="T55" fmla="*/ 6 h 384"/>
                <a:gd name="T56" fmla="*/ 7 w 526"/>
                <a:gd name="T57" fmla="*/ 6 h 384"/>
                <a:gd name="T58" fmla="*/ 7 w 526"/>
                <a:gd name="T59" fmla="*/ 6 h 384"/>
                <a:gd name="T60" fmla="*/ 7 w 526"/>
                <a:gd name="T61" fmla="*/ 6 h 384"/>
                <a:gd name="T62" fmla="*/ 7 w 526"/>
                <a:gd name="T63" fmla="*/ 6 h 384"/>
                <a:gd name="T64" fmla="*/ 7 w 526"/>
                <a:gd name="T65" fmla="*/ 6 h 384"/>
                <a:gd name="T66" fmla="*/ 7 w 526"/>
                <a:gd name="T67" fmla="*/ 6 h 384"/>
                <a:gd name="T68" fmla="*/ 7 w 526"/>
                <a:gd name="T69" fmla="*/ 6 h 384"/>
                <a:gd name="T70" fmla="*/ 7 w 526"/>
                <a:gd name="T71" fmla="*/ 6 h 384"/>
                <a:gd name="T72" fmla="*/ 7 w 526"/>
                <a:gd name="T73" fmla="*/ 0 h 384"/>
                <a:gd name="T74" fmla="*/ 7 w 526"/>
                <a:gd name="T75" fmla="*/ 6 h 384"/>
                <a:gd name="T76" fmla="*/ 7 w 526"/>
                <a:gd name="T77" fmla="*/ 6 h 384"/>
                <a:gd name="T78" fmla="*/ 7 w 526"/>
                <a:gd name="T79" fmla="*/ 6 h 384"/>
                <a:gd name="T80" fmla="*/ 7 w 526"/>
                <a:gd name="T81" fmla="*/ 6 h 384"/>
                <a:gd name="T82" fmla="*/ 7 w 526"/>
                <a:gd name="T83" fmla="*/ 6 h 384"/>
                <a:gd name="T84" fmla="*/ 7 w 526"/>
                <a:gd name="T85" fmla="*/ 6 h 384"/>
                <a:gd name="T86" fmla="*/ 7 w 526"/>
                <a:gd name="T87" fmla="*/ 6 h 384"/>
                <a:gd name="T88" fmla="*/ 7 w 526"/>
                <a:gd name="T89" fmla="*/ 6 h 384"/>
                <a:gd name="T90" fmla="*/ 7 w 526"/>
                <a:gd name="T91" fmla="*/ 6 h 384"/>
                <a:gd name="T92" fmla="*/ 7 w 526"/>
                <a:gd name="T93" fmla="*/ 6 h 384"/>
                <a:gd name="T94" fmla="*/ 7 w 526"/>
                <a:gd name="T95" fmla="*/ 6 h 384"/>
                <a:gd name="T96" fmla="*/ 7 w 526"/>
                <a:gd name="T97" fmla="*/ 6 h 384"/>
                <a:gd name="T98" fmla="*/ 7 w 526"/>
                <a:gd name="T99" fmla="*/ 6 h 384"/>
                <a:gd name="T100" fmla="*/ 7 w 526"/>
                <a:gd name="T101" fmla="*/ 6 h 384"/>
                <a:gd name="T102" fmla="*/ 7 w 526"/>
                <a:gd name="T103" fmla="*/ 6 h 384"/>
                <a:gd name="T104" fmla="*/ 7 w 526"/>
                <a:gd name="T105" fmla="*/ 6 h 384"/>
                <a:gd name="T106" fmla="*/ 7 w 526"/>
                <a:gd name="T107" fmla="*/ 6 h 384"/>
                <a:gd name="T108" fmla="*/ 7 w 526"/>
                <a:gd name="T109" fmla="*/ 6 h 384"/>
                <a:gd name="T110" fmla="*/ 7 w 526"/>
                <a:gd name="T111" fmla="*/ 6 h 384"/>
                <a:gd name="T112" fmla="*/ 7 w 526"/>
                <a:gd name="T113" fmla="*/ 6 h 384"/>
                <a:gd name="T114" fmla="*/ 7 w 526"/>
                <a:gd name="T115" fmla="*/ 6 h 384"/>
                <a:gd name="T116" fmla="*/ 7 w 526"/>
                <a:gd name="T117" fmla="*/ 6 h 384"/>
                <a:gd name="T118" fmla="*/ 7 w 526"/>
                <a:gd name="T119" fmla="*/ 6 h 38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526"/>
                <a:gd name="T181" fmla="*/ 0 h 384"/>
                <a:gd name="T182" fmla="*/ 526 w 526"/>
                <a:gd name="T183" fmla="*/ 384 h 384"/>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526" h="384">
                  <a:moveTo>
                    <a:pt x="20" y="242"/>
                  </a:moveTo>
                  <a:lnTo>
                    <a:pt x="6" y="232"/>
                  </a:lnTo>
                  <a:lnTo>
                    <a:pt x="2" y="232"/>
                  </a:lnTo>
                  <a:lnTo>
                    <a:pt x="0" y="232"/>
                  </a:lnTo>
                  <a:lnTo>
                    <a:pt x="0" y="228"/>
                  </a:lnTo>
                  <a:lnTo>
                    <a:pt x="4" y="216"/>
                  </a:lnTo>
                  <a:lnTo>
                    <a:pt x="6" y="210"/>
                  </a:lnTo>
                  <a:lnTo>
                    <a:pt x="6" y="206"/>
                  </a:lnTo>
                  <a:lnTo>
                    <a:pt x="6" y="202"/>
                  </a:lnTo>
                  <a:lnTo>
                    <a:pt x="8" y="202"/>
                  </a:lnTo>
                  <a:lnTo>
                    <a:pt x="10" y="202"/>
                  </a:lnTo>
                  <a:lnTo>
                    <a:pt x="12" y="210"/>
                  </a:lnTo>
                  <a:lnTo>
                    <a:pt x="10" y="214"/>
                  </a:lnTo>
                  <a:lnTo>
                    <a:pt x="10" y="216"/>
                  </a:lnTo>
                  <a:lnTo>
                    <a:pt x="10" y="218"/>
                  </a:lnTo>
                  <a:lnTo>
                    <a:pt x="20" y="210"/>
                  </a:lnTo>
                  <a:lnTo>
                    <a:pt x="18" y="208"/>
                  </a:lnTo>
                  <a:lnTo>
                    <a:pt x="18" y="202"/>
                  </a:lnTo>
                  <a:lnTo>
                    <a:pt x="22" y="198"/>
                  </a:lnTo>
                  <a:lnTo>
                    <a:pt x="20" y="192"/>
                  </a:lnTo>
                  <a:lnTo>
                    <a:pt x="14" y="190"/>
                  </a:lnTo>
                  <a:lnTo>
                    <a:pt x="14" y="176"/>
                  </a:lnTo>
                  <a:lnTo>
                    <a:pt x="16" y="174"/>
                  </a:lnTo>
                  <a:lnTo>
                    <a:pt x="20" y="176"/>
                  </a:lnTo>
                  <a:lnTo>
                    <a:pt x="22" y="174"/>
                  </a:lnTo>
                  <a:lnTo>
                    <a:pt x="32" y="170"/>
                  </a:lnTo>
                  <a:lnTo>
                    <a:pt x="24" y="164"/>
                  </a:lnTo>
                  <a:lnTo>
                    <a:pt x="24" y="162"/>
                  </a:lnTo>
                  <a:lnTo>
                    <a:pt x="16" y="166"/>
                  </a:lnTo>
                  <a:lnTo>
                    <a:pt x="16" y="154"/>
                  </a:lnTo>
                  <a:lnTo>
                    <a:pt x="16" y="148"/>
                  </a:lnTo>
                  <a:lnTo>
                    <a:pt x="18" y="136"/>
                  </a:lnTo>
                  <a:lnTo>
                    <a:pt x="18" y="126"/>
                  </a:lnTo>
                  <a:lnTo>
                    <a:pt x="16" y="118"/>
                  </a:lnTo>
                  <a:lnTo>
                    <a:pt x="18" y="98"/>
                  </a:lnTo>
                  <a:lnTo>
                    <a:pt x="20" y="90"/>
                  </a:lnTo>
                  <a:lnTo>
                    <a:pt x="12" y="62"/>
                  </a:lnTo>
                  <a:lnTo>
                    <a:pt x="12" y="44"/>
                  </a:lnTo>
                  <a:lnTo>
                    <a:pt x="14" y="34"/>
                  </a:lnTo>
                  <a:lnTo>
                    <a:pt x="18" y="18"/>
                  </a:lnTo>
                  <a:lnTo>
                    <a:pt x="68" y="54"/>
                  </a:lnTo>
                  <a:lnTo>
                    <a:pt x="92" y="68"/>
                  </a:lnTo>
                  <a:lnTo>
                    <a:pt x="112" y="74"/>
                  </a:lnTo>
                  <a:lnTo>
                    <a:pt x="124" y="82"/>
                  </a:lnTo>
                  <a:lnTo>
                    <a:pt x="134" y="82"/>
                  </a:lnTo>
                  <a:lnTo>
                    <a:pt x="138" y="84"/>
                  </a:lnTo>
                  <a:lnTo>
                    <a:pt x="142" y="88"/>
                  </a:lnTo>
                  <a:lnTo>
                    <a:pt x="144" y="114"/>
                  </a:lnTo>
                  <a:lnTo>
                    <a:pt x="142" y="118"/>
                  </a:lnTo>
                  <a:lnTo>
                    <a:pt x="134" y="124"/>
                  </a:lnTo>
                  <a:lnTo>
                    <a:pt x="130" y="134"/>
                  </a:lnTo>
                  <a:lnTo>
                    <a:pt x="130" y="144"/>
                  </a:lnTo>
                  <a:lnTo>
                    <a:pt x="132" y="148"/>
                  </a:lnTo>
                  <a:lnTo>
                    <a:pt x="132" y="152"/>
                  </a:lnTo>
                  <a:lnTo>
                    <a:pt x="130" y="156"/>
                  </a:lnTo>
                  <a:lnTo>
                    <a:pt x="130" y="162"/>
                  </a:lnTo>
                  <a:lnTo>
                    <a:pt x="134" y="166"/>
                  </a:lnTo>
                  <a:lnTo>
                    <a:pt x="144" y="160"/>
                  </a:lnTo>
                  <a:lnTo>
                    <a:pt x="148" y="138"/>
                  </a:lnTo>
                  <a:lnTo>
                    <a:pt x="154" y="134"/>
                  </a:lnTo>
                  <a:lnTo>
                    <a:pt x="158" y="124"/>
                  </a:lnTo>
                  <a:lnTo>
                    <a:pt x="170" y="110"/>
                  </a:lnTo>
                  <a:lnTo>
                    <a:pt x="170" y="106"/>
                  </a:lnTo>
                  <a:lnTo>
                    <a:pt x="164" y="86"/>
                  </a:lnTo>
                  <a:lnTo>
                    <a:pt x="154" y="58"/>
                  </a:lnTo>
                  <a:lnTo>
                    <a:pt x="154" y="54"/>
                  </a:lnTo>
                  <a:lnTo>
                    <a:pt x="158" y="52"/>
                  </a:lnTo>
                  <a:lnTo>
                    <a:pt x="164" y="54"/>
                  </a:lnTo>
                  <a:lnTo>
                    <a:pt x="170" y="42"/>
                  </a:lnTo>
                  <a:lnTo>
                    <a:pt x="168" y="28"/>
                  </a:lnTo>
                  <a:lnTo>
                    <a:pt x="160" y="26"/>
                  </a:lnTo>
                  <a:lnTo>
                    <a:pt x="158" y="18"/>
                  </a:lnTo>
                  <a:lnTo>
                    <a:pt x="158" y="0"/>
                  </a:lnTo>
                  <a:lnTo>
                    <a:pt x="262" y="28"/>
                  </a:lnTo>
                  <a:lnTo>
                    <a:pt x="362" y="54"/>
                  </a:lnTo>
                  <a:lnTo>
                    <a:pt x="524" y="92"/>
                  </a:lnTo>
                  <a:lnTo>
                    <a:pt x="526" y="92"/>
                  </a:lnTo>
                  <a:lnTo>
                    <a:pt x="470" y="342"/>
                  </a:lnTo>
                  <a:lnTo>
                    <a:pt x="468" y="344"/>
                  </a:lnTo>
                  <a:lnTo>
                    <a:pt x="466" y="350"/>
                  </a:lnTo>
                  <a:lnTo>
                    <a:pt x="468" y="354"/>
                  </a:lnTo>
                  <a:lnTo>
                    <a:pt x="470" y="358"/>
                  </a:lnTo>
                  <a:lnTo>
                    <a:pt x="472" y="362"/>
                  </a:lnTo>
                  <a:lnTo>
                    <a:pt x="472" y="366"/>
                  </a:lnTo>
                  <a:lnTo>
                    <a:pt x="470" y="366"/>
                  </a:lnTo>
                  <a:lnTo>
                    <a:pt x="466" y="372"/>
                  </a:lnTo>
                  <a:lnTo>
                    <a:pt x="466" y="378"/>
                  </a:lnTo>
                  <a:lnTo>
                    <a:pt x="468" y="384"/>
                  </a:lnTo>
                  <a:lnTo>
                    <a:pt x="330" y="352"/>
                  </a:lnTo>
                  <a:lnTo>
                    <a:pt x="318" y="354"/>
                  </a:lnTo>
                  <a:lnTo>
                    <a:pt x="312" y="354"/>
                  </a:lnTo>
                  <a:lnTo>
                    <a:pt x="304" y="352"/>
                  </a:lnTo>
                  <a:lnTo>
                    <a:pt x="296" y="352"/>
                  </a:lnTo>
                  <a:lnTo>
                    <a:pt x="290" y="350"/>
                  </a:lnTo>
                  <a:lnTo>
                    <a:pt x="284" y="350"/>
                  </a:lnTo>
                  <a:lnTo>
                    <a:pt x="276" y="352"/>
                  </a:lnTo>
                  <a:lnTo>
                    <a:pt x="266" y="350"/>
                  </a:lnTo>
                  <a:lnTo>
                    <a:pt x="256" y="350"/>
                  </a:lnTo>
                  <a:lnTo>
                    <a:pt x="246" y="354"/>
                  </a:lnTo>
                  <a:lnTo>
                    <a:pt x="238" y="356"/>
                  </a:lnTo>
                  <a:lnTo>
                    <a:pt x="222" y="354"/>
                  </a:lnTo>
                  <a:lnTo>
                    <a:pt x="218" y="352"/>
                  </a:lnTo>
                  <a:lnTo>
                    <a:pt x="206" y="346"/>
                  </a:lnTo>
                  <a:lnTo>
                    <a:pt x="176" y="352"/>
                  </a:lnTo>
                  <a:lnTo>
                    <a:pt x="170" y="342"/>
                  </a:lnTo>
                  <a:lnTo>
                    <a:pt x="144" y="334"/>
                  </a:lnTo>
                  <a:lnTo>
                    <a:pt x="130" y="332"/>
                  </a:lnTo>
                  <a:lnTo>
                    <a:pt x="114" y="334"/>
                  </a:lnTo>
                  <a:lnTo>
                    <a:pt x="90" y="332"/>
                  </a:lnTo>
                  <a:lnTo>
                    <a:pt x="70" y="324"/>
                  </a:lnTo>
                  <a:lnTo>
                    <a:pt x="66" y="314"/>
                  </a:lnTo>
                  <a:lnTo>
                    <a:pt x="68" y="290"/>
                  </a:lnTo>
                  <a:lnTo>
                    <a:pt x="70" y="284"/>
                  </a:lnTo>
                  <a:lnTo>
                    <a:pt x="66" y="270"/>
                  </a:lnTo>
                  <a:lnTo>
                    <a:pt x="52" y="258"/>
                  </a:lnTo>
                  <a:lnTo>
                    <a:pt x="40" y="258"/>
                  </a:lnTo>
                  <a:lnTo>
                    <a:pt x="40" y="254"/>
                  </a:lnTo>
                  <a:lnTo>
                    <a:pt x="34" y="248"/>
                  </a:lnTo>
                  <a:lnTo>
                    <a:pt x="20" y="242"/>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79" name="Freeform 10"/>
            <p:cNvSpPr>
              <a:spLocks/>
            </p:cNvSpPr>
            <p:nvPr/>
          </p:nvSpPr>
          <p:spPr bwMode="grayWhite">
            <a:xfrm>
              <a:off x="1115" y="1175"/>
              <a:ext cx="587" cy="489"/>
            </a:xfrm>
            <a:custGeom>
              <a:avLst/>
              <a:gdLst>
                <a:gd name="T0" fmla="*/ 6 w 634"/>
                <a:gd name="T1" fmla="*/ 6 h 528"/>
                <a:gd name="T2" fmla="*/ 4 w 634"/>
                <a:gd name="T3" fmla="*/ 6 h 528"/>
                <a:gd name="T4" fmla="*/ 6 w 634"/>
                <a:gd name="T5" fmla="*/ 6 h 528"/>
                <a:gd name="T6" fmla="*/ 6 w 634"/>
                <a:gd name="T7" fmla="*/ 6 h 528"/>
                <a:gd name="T8" fmla="*/ 6 w 634"/>
                <a:gd name="T9" fmla="*/ 6 h 528"/>
                <a:gd name="T10" fmla="*/ 6 w 634"/>
                <a:gd name="T11" fmla="*/ 6 h 528"/>
                <a:gd name="T12" fmla="*/ 6 w 634"/>
                <a:gd name="T13" fmla="*/ 6 h 528"/>
                <a:gd name="T14" fmla="*/ 6 w 634"/>
                <a:gd name="T15" fmla="*/ 6 h 528"/>
                <a:gd name="T16" fmla="*/ 6 w 634"/>
                <a:gd name="T17" fmla="*/ 6 h 528"/>
                <a:gd name="T18" fmla="*/ 6 w 634"/>
                <a:gd name="T19" fmla="*/ 6 h 528"/>
                <a:gd name="T20" fmla="*/ 6 w 634"/>
                <a:gd name="T21" fmla="*/ 6 h 528"/>
                <a:gd name="T22" fmla="*/ 6 w 634"/>
                <a:gd name="T23" fmla="*/ 2 h 528"/>
                <a:gd name="T24" fmla="*/ 6 w 634"/>
                <a:gd name="T25" fmla="*/ 2 h 528"/>
                <a:gd name="T26" fmla="*/ 6 w 634"/>
                <a:gd name="T27" fmla="*/ 6 h 528"/>
                <a:gd name="T28" fmla="*/ 6 w 634"/>
                <a:gd name="T29" fmla="*/ 6 h 528"/>
                <a:gd name="T30" fmla="*/ 6 w 634"/>
                <a:gd name="T31" fmla="*/ 6 h 528"/>
                <a:gd name="T32" fmla="*/ 6 w 634"/>
                <a:gd name="T33" fmla="*/ 6 h 528"/>
                <a:gd name="T34" fmla="*/ 6 w 634"/>
                <a:gd name="T35" fmla="*/ 6 h 528"/>
                <a:gd name="T36" fmla="*/ 6 w 634"/>
                <a:gd name="T37" fmla="*/ 6 h 528"/>
                <a:gd name="T38" fmla="*/ 6 w 634"/>
                <a:gd name="T39" fmla="*/ 6 h 528"/>
                <a:gd name="T40" fmla="*/ 6 w 634"/>
                <a:gd name="T41" fmla="*/ 6 h 528"/>
                <a:gd name="T42" fmla="*/ 6 w 634"/>
                <a:gd name="T43" fmla="*/ 6 h 528"/>
                <a:gd name="T44" fmla="*/ 6 w 634"/>
                <a:gd name="T45" fmla="*/ 6 h 528"/>
                <a:gd name="T46" fmla="*/ 6 w 634"/>
                <a:gd name="T47" fmla="*/ 6 h 528"/>
                <a:gd name="T48" fmla="*/ 6 w 634"/>
                <a:gd name="T49" fmla="*/ 6 h 528"/>
                <a:gd name="T50" fmla="*/ 6 w 634"/>
                <a:gd name="T51" fmla="*/ 6 h 528"/>
                <a:gd name="T52" fmla="*/ 6 w 634"/>
                <a:gd name="T53" fmla="*/ 6 h 528"/>
                <a:gd name="T54" fmla="*/ 6 w 634"/>
                <a:gd name="T55" fmla="*/ 6 h 528"/>
                <a:gd name="T56" fmla="*/ 6 w 634"/>
                <a:gd name="T57" fmla="*/ 6 h 528"/>
                <a:gd name="T58" fmla="*/ 6 w 634"/>
                <a:gd name="T59" fmla="*/ 6 h 528"/>
                <a:gd name="T60" fmla="*/ 6 w 634"/>
                <a:gd name="T61" fmla="*/ 6 h 528"/>
                <a:gd name="T62" fmla="*/ 6 w 634"/>
                <a:gd name="T63" fmla="*/ 6 h 528"/>
                <a:gd name="T64" fmla="*/ 6 w 634"/>
                <a:gd name="T65" fmla="*/ 6 h 528"/>
                <a:gd name="T66" fmla="*/ 6 w 634"/>
                <a:gd name="T67" fmla="*/ 6 h 528"/>
                <a:gd name="T68" fmla="*/ 6 w 634"/>
                <a:gd name="T69" fmla="*/ 6 h 528"/>
                <a:gd name="T70" fmla="*/ 6 w 634"/>
                <a:gd name="T71" fmla="*/ 6 h 528"/>
                <a:gd name="T72" fmla="*/ 6 w 634"/>
                <a:gd name="T73" fmla="*/ 6 h 528"/>
                <a:gd name="T74" fmla="*/ 6 w 634"/>
                <a:gd name="T75" fmla="*/ 6 h 528"/>
                <a:gd name="T76" fmla="*/ 6 w 634"/>
                <a:gd name="T77" fmla="*/ 6 h 528"/>
                <a:gd name="T78" fmla="*/ 6 w 634"/>
                <a:gd name="T79" fmla="*/ 6 h 52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634"/>
                <a:gd name="T121" fmla="*/ 0 h 528"/>
                <a:gd name="T122" fmla="*/ 634 w 634"/>
                <a:gd name="T123" fmla="*/ 528 h 528"/>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634" h="528">
                  <a:moveTo>
                    <a:pt x="8" y="398"/>
                  </a:moveTo>
                  <a:lnTo>
                    <a:pt x="6" y="392"/>
                  </a:lnTo>
                  <a:lnTo>
                    <a:pt x="0" y="372"/>
                  </a:lnTo>
                  <a:lnTo>
                    <a:pt x="4" y="362"/>
                  </a:lnTo>
                  <a:lnTo>
                    <a:pt x="4" y="354"/>
                  </a:lnTo>
                  <a:lnTo>
                    <a:pt x="10" y="338"/>
                  </a:lnTo>
                  <a:lnTo>
                    <a:pt x="8" y="306"/>
                  </a:lnTo>
                  <a:lnTo>
                    <a:pt x="12" y="300"/>
                  </a:lnTo>
                  <a:lnTo>
                    <a:pt x="18" y="296"/>
                  </a:lnTo>
                  <a:lnTo>
                    <a:pt x="22" y="292"/>
                  </a:lnTo>
                  <a:lnTo>
                    <a:pt x="26" y="282"/>
                  </a:lnTo>
                  <a:lnTo>
                    <a:pt x="30" y="278"/>
                  </a:lnTo>
                  <a:lnTo>
                    <a:pt x="32" y="264"/>
                  </a:lnTo>
                  <a:lnTo>
                    <a:pt x="34" y="262"/>
                  </a:lnTo>
                  <a:lnTo>
                    <a:pt x="54" y="240"/>
                  </a:lnTo>
                  <a:lnTo>
                    <a:pt x="62" y="220"/>
                  </a:lnTo>
                  <a:lnTo>
                    <a:pt x="78" y="188"/>
                  </a:lnTo>
                  <a:lnTo>
                    <a:pt x="98" y="134"/>
                  </a:lnTo>
                  <a:lnTo>
                    <a:pt x="110" y="110"/>
                  </a:lnTo>
                  <a:lnTo>
                    <a:pt x="122" y="76"/>
                  </a:lnTo>
                  <a:lnTo>
                    <a:pt x="136" y="34"/>
                  </a:lnTo>
                  <a:lnTo>
                    <a:pt x="142" y="20"/>
                  </a:lnTo>
                  <a:lnTo>
                    <a:pt x="144" y="6"/>
                  </a:lnTo>
                  <a:lnTo>
                    <a:pt x="144" y="2"/>
                  </a:lnTo>
                  <a:lnTo>
                    <a:pt x="150" y="0"/>
                  </a:lnTo>
                  <a:lnTo>
                    <a:pt x="158" y="2"/>
                  </a:lnTo>
                  <a:lnTo>
                    <a:pt x="162" y="0"/>
                  </a:lnTo>
                  <a:lnTo>
                    <a:pt x="176" y="6"/>
                  </a:lnTo>
                  <a:lnTo>
                    <a:pt x="182" y="12"/>
                  </a:lnTo>
                  <a:lnTo>
                    <a:pt x="182" y="16"/>
                  </a:lnTo>
                  <a:lnTo>
                    <a:pt x="194" y="16"/>
                  </a:lnTo>
                  <a:lnTo>
                    <a:pt x="208" y="28"/>
                  </a:lnTo>
                  <a:lnTo>
                    <a:pt x="212" y="42"/>
                  </a:lnTo>
                  <a:lnTo>
                    <a:pt x="210" y="48"/>
                  </a:lnTo>
                  <a:lnTo>
                    <a:pt x="208" y="72"/>
                  </a:lnTo>
                  <a:lnTo>
                    <a:pt x="212" y="82"/>
                  </a:lnTo>
                  <a:lnTo>
                    <a:pt x="232" y="90"/>
                  </a:lnTo>
                  <a:lnTo>
                    <a:pt x="256" y="92"/>
                  </a:lnTo>
                  <a:lnTo>
                    <a:pt x="272" y="90"/>
                  </a:lnTo>
                  <a:lnTo>
                    <a:pt x="286" y="92"/>
                  </a:lnTo>
                  <a:lnTo>
                    <a:pt x="312" y="100"/>
                  </a:lnTo>
                  <a:lnTo>
                    <a:pt x="318" y="110"/>
                  </a:lnTo>
                  <a:lnTo>
                    <a:pt x="348" y="104"/>
                  </a:lnTo>
                  <a:lnTo>
                    <a:pt x="360" y="110"/>
                  </a:lnTo>
                  <a:lnTo>
                    <a:pt x="364" y="112"/>
                  </a:lnTo>
                  <a:lnTo>
                    <a:pt x="380" y="114"/>
                  </a:lnTo>
                  <a:lnTo>
                    <a:pt x="388" y="112"/>
                  </a:lnTo>
                  <a:lnTo>
                    <a:pt x="398" y="108"/>
                  </a:lnTo>
                  <a:lnTo>
                    <a:pt x="408" y="108"/>
                  </a:lnTo>
                  <a:lnTo>
                    <a:pt x="418" y="110"/>
                  </a:lnTo>
                  <a:lnTo>
                    <a:pt x="426" y="108"/>
                  </a:lnTo>
                  <a:lnTo>
                    <a:pt x="432" y="108"/>
                  </a:lnTo>
                  <a:lnTo>
                    <a:pt x="438" y="110"/>
                  </a:lnTo>
                  <a:lnTo>
                    <a:pt x="446" y="110"/>
                  </a:lnTo>
                  <a:lnTo>
                    <a:pt x="454" y="112"/>
                  </a:lnTo>
                  <a:lnTo>
                    <a:pt x="460" y="112"/>
                  </a:lnTo>
                  <a:lnTo>
                    <a:pt x="472" y="110"/>
                  </a:lnTo>
                  <a:lnTo>
                    <a:pt x="610" y="142"/>
                  </a:lnTo>
                  <a:lnTo>
                    <a:pt x="612" y="150"/>
                  </a:lnTo>
                  <a:lnTo>
                    <a:pt x="618" y="160"/>
                  </a:lnTo>
                  <a:lnTo>
                    <a:pt x="624" y="162"/>
                  </a:lnTo>
                  <a:lnTo>
                    <a:pt x="632" y="168"/>
                  </a:lnTo>
                  <a:lnTo>
                    <a:pt x="634" y="182"/>
                  </a:lnTo>
                  <a:lnTo>
                    <a:pt x="600" y="234"/>
                  </a:lnTo>
                  <a:lnTo>
                    <a:pt x="594" y="240"/>
                  </a:lnTo>
                  <a:lnTo>
                    <a:pt x="592" y="246"/>
                  </a:lnTo>
                  <a:lnTo>
                    <a:pt x="586" y="254"/>
                  </a:lnTo>
                  <a:lnTo>
                    <a:pt x="574" y="260"/>
                  </a:lnTo>
                  <a:lnTo>
                    <a:pt x="558" y="286"/>
                  </a:lnTo>
                  <a:lnTo>
                    <a:pt x="554" y="298"/>
                  </a:lnTo>
                  <a:lnTo>
                    <a:pt x="556" y="306"/>
                  </a:lnTo>
                  <a:lnTo>
                    <a:pt x="568" y="310"/>
                  </a:lnTo>
                  <a:lnTo>
                    <a:pt x="572" y="318"/>
                  </a:lnTo>
                  <a:lnTo>
                    <a:pt x="570" y="324"/>
                  </a:lnTo>
                  <a:lnTo>
                    <a:pt x="568" y="326"/>
                  </a:lnTo>
                  <a:lnTo>
                    <a:pt x="566" y="328"/>
                  </a:lnTo>
                  <a:lnTo>
                    <a:pt x="566" y="340"/>
                  </a:lnTo>
                  <a:lnTo>
                    <a:pt x="556" y="352"/>
                  </a:lnTo>
                  <a:lnTo>
                    <a:pt x="516" y="528"/>
                  </a:lnTo>
                  <a:lnTo>
                    <a:pt x="304" y="478"/>
                  </a:lnTo>
                  <a:lnTo>
                    <a:pt x="8" y="398"/>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80" name="Freeform 11"/>
            <p:cNvSpPr>
              <a:spLocks/>
            </p:cNvSpPr>
            <p:nvPr/>
          </p:nvSpPr>
          <p:spPr bwMode="grayWhite">
            <a:xfrm>
              <a:off x="1066" y="1544"/>
              <a:ext cx="585" cy="998"/>
            </a:xfrm>
            <a:custGeom>
              <a:avLst/>
              <a:gdLst>
                <a:gd name="T0" fmla="*/ 6 w 630"/>
                <a:gd name="T1" fmla="*/ 6 h 1076"/>
                <a:gd name="T2" fmla="*/ 6 w 630"/>
                <a:gd name="T3" fmla="*/ 6 h 1076"/>
                <a:gd name="T4" fmla="*/ 6 w 630"/>
                <a:gd name="T5" fmla="*/ 6 h 1076"/>
                <a:gd name="T6" fmla="*/ 6 w 630"/>
                <a:gd name="T7" fmla="*/ 6 h 1076"/>
                <a:gd name="T8" fmla="*/ 6 w 630"/>
                <a:gd name="T9" fmla="*/ 6 h 1076"/>
                <a:gd name="T10" fmla="*/ 6 w 630"/>
                <a:gd name="T11" fmla="*/ 6 h 1076"/>
                <a:gd name="T12" fmla="*/ 6 w 630"/>
                <a:gd name="T13" fmla="*/ 6 h 1076"/>
                <a:gd name="T14" fmla="*/ 6 w 630"/>
                <a:gd name="T15" fmla="*/ 6 h 1076"/>
                <a:gd name="T16" fmla="*/ 6 w 630"/>
                <a:gd name="T17" fmla="*/ 6 h 1076"/>
                <a:gd name="T18" fmla="*/ 6 w 630"/>
                <a:gd name="T19" fmla="*/ 6 h 1076"/>
                <a:gd name="T20" fmla="*/ 6 w 630"/>
                <a:gd name="T21" fmla="*/ 6 h 1076"/>
                <a:gd name="T22" fmla="*/ 6 w 630"/>
                <a:gd name="T23" fmla="*/ 6 h 1076"/>
                <a:gd name="T24" fmla="*/ 6 w 630"/>
                <a:gd name="T25" fmla="*/ 6 h 1076"/>
                <a:gd name="T26" fmla="*/ 6 w 630"/>
                <a:gd name="T27" fmla="*/ 6 h 1076"/>
                <a:gd name="T28" fmla="*/ 6 w 630"/>
                <a:gd name="T29" fmla="*/ 6 h 1076"/>
                <a:gd name="T30" fmla="*/ 6 w 630"/>
                <a:gd name="T31" fmla="*/ 6 h 1076"/>
                <a:gd name="T32" fmla="*/ 6 w 630"/>
                <a:gd name="T33" fmla="*/ 6 h 1076"/>
                <a:gd name="T34" fmla="*/ 6 w 630"/>
                <a:gd name="T35" fmla="*/ 6 h 1076"/>
                <a:gd name="T36" fmla="*/ 6 w 630"/>
                <a:gd name="T37" fmla="*/ 6 h 1076"/>
                <a:gd name="T38" fmla="*/ 6 w 630"/>
                <a:gd name="T39" fmla="*/ 6 h 1076"/>
                <a:gd name="T40" fmla="*/ 6 w 630"/>
                <a:gd name="T41" fmla="*/ 6 h 1076"/>
                <a:gd name="T42" fmla="*/ 6 w 630"/>
                <a:gd name="T43" fmla="*/ 6 h 1076"/>
                <a:gd name="T44" fmla="*/ 6 w 630"/>
                <a:gd name="T45" fmla="*/ 6 h 1076"/>
                <a:gd name="T46" fmla="*/ 6 w 630"/>
                <a:gd name="T47" fmla="*/ 6 h 1076"/>
                <a:gd name="T48" fmla="*/ 6 w 630"/>
                <a:gd name="T49" fmla="*/ 6 h 1076"/>
                <a:gd name="T50" fmla="*/ 6 w 630"/>
                <a:gd name="T51" fmla="*/ 6 h 1076"/>
                <a:gd name="T52" fmla="*/ 6 w 630"/>
                <a:gd name="T53" fmla="*/ 6 h 1076"/>
                <a:gd name="T54" fmla="*/ 6 w 630"/>
                <a:gd name="T55" fmla="*/ 6 h 1076"/>
                <a:gd name="T56" fmla="*/ 6 w 630"/>
                <a:gd name="T57" fmla="*/ 6 h 1076"/>
                <a:gd name="T58" fmla="*/ 6 w 630"/>
                <a:gd name="T59" fmla="*/ 6 h 1076"/>
                <a:gd name="T60" fmla="*/ 6 w 630"/>
                <a:gd name="T61" fmla="*/ 6 h 1076"/>
                <a:gd name="T62" fmla="*/ 4 w 630"/>
                <a:gd name="T63" fmla="*/ 6 h 1076"/>
                <a:gd name="T64" fmla="*/ 2 w 630"/>
                <a:gd name="T65" fmla="*/ 6 h 1076"/>
                <a:gd name="T66" fmla="*/ 6 w 630"/>
                <a:gd name="T67" fmla="*/ 6 h 1076"/>
                <a:gd name="T68" fmla="*/ 6 w 630"/>
                <a:gd name="T69" fmla="*/ 6 h 1076"/>
                <a:gd name="T70" fmla="*/ 6 w 630"/>
                <a:gd name="T71" fmla="*/ 6 h 1076"/>
                <a:gd name="T72" fmla="*/ 6 w 630"/>
                <a:gd name="T73" fmla="*/ 6 h 1076"/>
                <a:gd name="T74" fmla="*/ 6 w 630"/>
                <a:gd name="T75" fmla="*/ 6 h 1076"/>
                <a:gd name="T76" fmla="*/ 6 w 630"/>
                <a:gd name="T77" fmla="*/ 6 h 1076"/>
                <a:gd name="T78" fmla="*/ 6 w 630"/>
                <a:gd name="T79" fmla="*/ 6 h 1076"/>
                <a:gd name="T80" fmla="*/ 6 w 630"/>
                <a:gd name="T81" fmla="*/ 6 h 1076"/>
                <a:gd name="T82" fmla="*/ 6 w 630"/>
                <a:gd name="T83" fmla="*/ 6 h 1076"/>
                <a:gd name="T84" fmla="*/ 6 w 630"/>
                <a:gd name="T85" fmla="*/ 6 h 1076"/>
                <a:gd name="T86" fmla="*/ 6 w 630"/>
                <a:gd name="T87" fmla="*/ 6 h 1076"/>
                <a:gd name="T88" fmla="*/ 6 w 630"/>
                <a:gd name="T89" fmla="*/ 6 h 1076"/>
                <a:gd name="T90" fmla="*/ 6 w 630"/>
                <a:gd name="T91" fmla="*/ 6 h 1076"/>
                <a:gd name="T92" fmla="*/ 6 w 630"/>
                <a:gd name="T93" fmla="*/ 6 h 107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630"/>
                <a:gd name="T142" fmla="*/ 0 h 1076"/>
                <a:gd name="T143" fmla="*/ 630 w 630"/>
                <a:gd name="T144" fmla="*/ 1076 h 107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630" h="1076">
                  <a:moveTo>
                    <a:pt x="548" y="1072"/>
                  </a:moveTo>
                  <a:lnTo>
                    <a:pt x="358" y="1052"/>
                  </a:lnTo>
                  <a:lnTo>
                    <a:pt x="356" y="1050"/>
                  </a:lnTo>
                  <a:lnTo>
                    <a:pt x="354" y="1040"/>
                  </a:lnTo>
                  <a:lnTo>
                    <a:pt x="356" y="1036"/>
                  </a:lnTo>
                  <a:lnTo>
                    <a:pt x="358" y="1034"/>
                  </a:lnTo>
                  <a:lnTo>
                    <a:pt x="356" y="1032"/>
                  </a:lnTo>
                  <a:lnTo>
                    <a:pt x="352" y="1030"/>
                  </a:lnTo>
                  <a:lnTo>
                    <a:pt x="350" y="1022"/>
                  </a:lnTo>
                  <a:lnTo>
                    <a:pt x="352" y="1020"/>
                  </a:lnTo>
                  <a:lnTo>
                    <a:pt x="350" y="988"/>
                  </a:lnTo>
                  <a:lnTo>
                    <a:pt x="334" y="952"/>
                  </a:lnTo>
                  <a:lnTo>
                    <a:pt x="324" y="942"/>
                  </a:lnTo>
                  <a:lnTo>
                    <a:pt x="316" y="928"/>
                  </a:lnTo>
                  <a:lnTo>
                    <a:pt x="296" y="912"/>
                  </a:lnTo>
                  <a:lnTo>
                    <a:pt x="284" y="912"/>
                  </a:lnTo>
                  <a:lnTo>
                    <a:pt x="278" y="906"/>
                  </a:lnTo>
                  <a:lnTo>
                    <a:pt x="282" y="896"/>
                  </a:lnTo>
                  <a:lnTo>
                    <a:pt x="280" y="890"/>
                  </a:lnTo>
                  <a:lnTo>
                    <a:pt x="280" y="884"/>
                  </a:lnTo>
                  <a:lnTo>
                    <a:pt x="274" y="876"/>
                  </a:lnTo>
                  <a:lnTo>
                    <a:pt x="254" y="874"/>
                  </a:lnTo>
                  <a:lnTo>
                    <a:pt x="242" y="870"/>
                  </a:lnTo>
                  <a:lnTo>
                    <a:pt x="228" y="858"/>
                  </a:lnTo>
                  <a:lnTo>
                    <a:pt x="220" y="836"/>
                  </a:lnTo>
                  <a:lnTo>
                    <a:pt x="208" y="826"/>
                  </a:lnTo>
                  <a:lnTo>
                    <a:pt x="194" y="822"/>
                  </a:lnTo>
                  <a:lnTo>
                    <a:pt x="158" y="806"/>
                  </a:lnTo>
                  <a:lnTo>
                    <a:pt x="148" y="806"/>
                  </a:lnTo>
                  <a:lnTo>
                    <a:pt x="132" y="798"/>
                  </a:lnTo>
                  <a:lnTo>
                    <a:pt x="124" y="788"/>
                  </a:lnTo>
                  <a:lnTo>
                    <a:pt x="124" y="780"/>
                  </a:lnTo>
                  <a:lnTo>
                    <a:pt x="128" y="774"/>
                  </a:lnTo>
                  <a:lnTo>
                    <a:pt x="132" y="756"/>
                  </a:lnTo>
                  <a:lnTo>
                    <a:pt x="134" y="746"/>
                  </a:lnTo>
                  <a:lnTo>
                    <a:pt x="136" y="740"/>
                  </a:lnTo>
                  <a:lnTo>
                    <a:pt x="134" y="728"/>
                  </a:lnTo>
                  <a:lnTo>
                    <a:pt x="124" y="724"/>
                  </a:lnTo>
                  <a:lnTo>
                    <a:pt x="124" y="712"/>
                  </a:lnTo>
                  <a:lnTo>
                    <a:pt x="126" y="710"/>
                  </a:lnTo>
                  <a:lnTo>
                    <a:pt x="128" y="710"/>
                  </a:lnTo>
                  <a:lnTo>
                    <a:pt x="128" y="700"/>
                  </a:lnTo>
                  <a:lnTo>
                    <a:pt x="118" y="692"/>
                  </a:lnTo>
                  <a:lnTo>
                    <a:pt x="96" y="650"/>
                  </a:lnTo>
                  <a:lnTo>
                    <a:pt x="94" y="638"/>
                  </a:lnTo>
                  <a:lnTo>
                    <a:pt x="90" y="628"/>
                  </a:lnTo>
                  <a:lnTo>
                    <a:pt x="88" y="620"/>
                  </a:lnTo>
                  <a:lnTo>
                    <a:pt x="70" y="594"/>
                  </a:lnTo>
                  <a:lnTo>
                    <a:pt x="72" y="570"/>
                  </a:lnTo>
                  <a:lnTo>
                    <a:pt x="76" y="564"/>
                  </a:lnTo>
                  <a:lnTo>
                    <a:pt x="82" y="564"/>
                  </a:lnTo>
                  <a:lnTo>
                    <a:pt x="90" y="554"/>
                  </a:lnTo>
                  <a:lnTo>
                    <a:pt x="92" y="536"/>
                  </a:lnTo>
                  <a:lnTo>
                    <a:pt x="86" y="532"/>
                  </a:lnTo>
                  <a:lnTo>
                    <a:pt x="74" y="526"/>
                  </a:lnTo>
                  <a:lnTo>
                    <a:pt x="60" y="514"/>
                  </a:lnTo>
                  <a:lnTo>
                    <a:pt x="56" y="502"/>
                  </a:lnTo>
                  <a:lnTo>
                    <a:pt x="56" y="470"/>
                  </a:lnTo>
                  <a:lnTo>
                    <a:pt x="60" y="466"/>
                  </a:lnTo>
                  <a:lnTo>
                    <a:pt x="58" y="456"/>
                  </a:lnTo>
                  <a:lnTo>
                    <a:pt x="62" y="454"/>
                  </a:lnTo>
                  <a:lnTo>
                    <a:pt x="64" y="438"/>
                  </a:lnTo>
                  <a:lnTo>
                    <a:pt x="68" y="438"/>
                  </a:lnTo>
                  <a:lnTo>
                    <a:pt x="70" y="444"/>
                  </a:lnTo>
                  <a:lnTo>
                    <a:pt x="70" y="456"/>
                  </a:lnTo>
                  <a:lnTo>
                    <a:pt x="72" y="460"/>
                  </a:lnTo>
                  <a:lnTo>
                    <a:pt x="84" y="468"/>
                  </a:lnTo>
                  <a:lnTo>
                    <a:pt x="86" y="466"/>
                  </a:lnTo>
                  <a:lnTo>
                    <a:pt x="88" y="456"/>
                  </a:lnTo>
                  <a:lnTo>
                    <a:pt x="82" y="438"/>
                  </a:lnTo>
                  <a:lnTo>
                    <a:pt x="80" y="428"/>
                  </a:lnTo>
                  <a:lnTo>
                    <a:pt x="82" y="414"/>
                  </a:lnTo>
                  <a:lnTo>
                    <a:pt x="78" y="412"/>
                  </a:lnTo>
                  <a:lnTo>
                    <a:pt x="70" y="422"/>
                  </a:lnTo>
                  <a:lnTo>
                    <a:pt x="70" y="426"/>
                  </a:lnTo>
                  <a:lnTo>
                    <a:pt x="68" y="432"/>
                  </a:lnTo>
                  <a:lnTo>
                    <a:pt x="56" y="428"/>
                  </a:lnTo>
                  <a:lnTo>
                    <a:pt x="46" y="412"/>
                  </a:lnTo>
                  <a:lnTo>
                    <a:pt x="34" y="406"/>
                  </a:lnTo>
                  <a:lnTo>
                    <a:pt x="38" y="396"/>
                  </a:lnTo>
                  <a:lnTo>
                    <a:pt x="38" y="360"/>
                  </a:lnTo>
                  <a:lnTo>
                    <a:pt x="24" y="342"/>
                  </a:lnTo>
                  <a:lnTo>
                    <a:pt x="18" y="330"/>
                  </a:lnTo>
                  <a:lnTo>
                    <a:pt x="6" y="300"/>
                  </a:lnTo>
                  <a:lnTo>
                    <a:pt x="12" y="290"/>
                  </a:lnTo>
                  <a:lnTo>
                    <a:pt x="10" y="280"/>
                  </a:lnTo>
                  <a:lnTo>
                    <a:pt x="8" y="272"/>
                  </a:lnTo>
                  <a:lnTo>
                    <a:pt x="14" y="250"/>
                  </a:lnTo>
                  <a:lnTo>
                    <a:pt x="22" y="240"/>
                  </a:lnTo>
                  <a:lnTo>
                    <a:pt x="22" y="234"/>
                  </a:lnTo>
                  <a:lnTo>
                    <a:pt x="22" y="212"/>
                  </a:lnTo>
                  <a:lnTo>
                    <a:pt x="12" y="192"/>
                  </a:lnTo>
                  <a:lnTo>
                    <a:pt x="12" y="188"/>
                  </a:lnTo>
                  <a:lnTo>
                    <a:pt x="8" y="182"/>
                  </a:lnTo>
                  <a:lnTo>
                    <a:pt x="4" y="176"/>
                  </a:lnTo>
                  <a:lnTo>
                    <a:pt x="0" y="166"/>
                  </a:lnTo>
                  <a:lnTo>
                    <a:pt x="0" y="154"/>
                  </a:lnTo>
                  <a:lnTo>
                    <a:pt x="2" y="150"/>
                  </a:lnTo>
                  <a:lnTo>
                    <a:pt x="0" y="140"/>
                  </a:lnTo>
                  <a:lnTo>
                    <a:pt x="12" y="124"/>
                  </a:lnTo>
                  <a:lnTo>
                    <a:pt x="40" y="94"/>
                  </a:lnTo>
                  <a:lnTo>
                    <a:pt x="40" y="86"/>
                  </a:lnTo>
                  <a:lnTo>
                    <a:pt x="42" y="76"/>
                  </a:lnTo>
                  <a:lnTo>
                    <a:pt x="48" y="70"/>
                  </a:lnTo>
                  <a:lnTo>
                    <a:pt x="54" y="58"/>
                  </a:lnTo>
                  <a:lnTo>
                    <a:pt x="58" y="30"/>
                  </a:lnTo>
                  <a:lnTo>
                    <a:pt x="50" y="18"/>
                  </a:lnTo>
                  <a:lnTo>
                    <a:pt x="58" y="4"/>
                  </a:lnTo>
                  <a:lnTo>
                    <a:pt x="60" y="0"/>
                  </a:lnTo>
                  <a:lnTo>
                    <a:pt x="356" y="80"/>
                  </a:lnTo>
                  <a:lnTo>
                    <a:pt x="282" y="374"/>
                  </a:lnTo>
                  <a:lnTo>
                    <a:pt x="606" y="852"/>
                  </a:lnTo>
                  <a:lnTo>
                    <a:pt x="606" y="866"/>
                  </a:lnTo>
                  <a:lnTo>
                    <a:pt x="608" y="872"/>
                  </a:lnTo>
                  <a:lnTo>
                    <a:pt x="606" y="876"/>
                  </a:lnTo>
                  <a:lnTo>
                    <a:pt x="612" y="888"/>
                  </a:lnTo>
                  <a:lnTo>
                    <a:pt x="612" y="898"/>
                  </a:lnTo>
                  <a:lnTo>
                    <a:pt x="616" y="904"/>
                  </a:lnTo>
                  <a:lnTo>
                    <a:pt x="618" y="916"/>
                  </a:lnTo>
                  <a:lnTo>
                    <a:pt x="624" y="920"/>
                  </a:lnTo>
                  <a:lnTo>
                    <a:pt x="628" y="926"/>
                  </a:lnTo>
                  <a:lnTo>
                    <a:pt x="630" y="934"/>
                  </a:lnTo>
                  <a:lnTo>
                    <a:pt x="628" y="938"/>
                  </a:lnTo>
                  <a:lnTo>
                    <a:pt x="626" y="936"/>
                  </a:lnTo>
                  <a:lnTo>
                    <a:pt x="616" y="944"/>
                  </a:lnTo>
                  <a:lnTo>
                    <a:pt x="604" y="948"/>
                  </a:lnTo>
                  <a:lnTo>
                    <a:pt x="594" y="960"/>
                  </a:lnTo>
                  <a:lnTo>
                    <a:pt x="588" y="986"/>
                  </a:lnTo>
                  <a:lnTo>
                    <a:pt x="572" y="1006"/>
                  </a:lnTo>
                  <a:lnTo>
                    <a:pt x="564" y="1006"/>
                  </a:lnTo>
                  <a:lnTo>
                    <a:pt x="564" y="1012"/>
                  </a:lnTo>
                  <a:lnTo>
                    <a:pt x="566" y="1020"/>
                  </a:lnTo>
                  <a:lnTo>
                    <a:pt x="566" y="1026"/>
                  </a:lnTo>
                  <a:lnTo>
                    <a:pt x="562" y="1038"/>
                  </a:lnTo>
                  <a:lnTo>
                    <a:pt x="564" y="1044"/>
                  </a:lnTo>
                  <a:lnTo>
                    <a:pt x="576" y="1052"/>
                  </a:lnTo>
                  <a:lnTo>
                    <a:pt x="578" y="1058"/>
                  </a:lnTo>
                  <a:lnTo>
                    <a:pt x="574" y="1062"/>
                  </a:lnTo>
                  <a:lnTo>
                    <a:pt x="572" y="1068"/>
                  </a:lnTo>
                  <a:lnTo>
                    <a:pt x="566" y="1076"/>
                  </a:lnTo>
                  <a:lnTo>
                    <a:pt x="562" y="1074"/>
                  </a:lnTo>
                  <a:lnTo>
                    <a:pt x="548" y="1072"/>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81" name="Freeform 12"/>
            <p:cNvSpPr>
              <a:spLocks/>
            </p:cNvSpPr>
            <p:nvPr/>
          </p:nvSpPr>
          <p:spPr bwMode="grayWhite">
            <a:xfrm>
              <a:off x="1593" y="1034"/>
              <a:ext cx="436" cy="710"/>
            </a:xfrm>
            <a:custGeom>
              <a:avLst/>
              <a:gdLst>
                <a:gd name="T0" fmla="*/ 6 w 470"/>
                <a:gd name="T1" fmla="*/ 7 h 762"/>
                <a:gd name="T2" fmla="*/ 6 w 470"/>
                <a:gd name="T3" fmla="*/ 7 h 762"/>
                <a:gd name="T4" fmla="*/ 6 w 470"/>
                <a:gd name="T5" fmla="*/ 7 h 762"/>
                <a:gd name="T6" fmla="*/ 6 w 470"/>
                <a:gd name="T7" fmla="*/ 7 h 762"/>
                <a:gd name="T8" fmla="*/ 6 w 470"/>
                <a:gd name="T9" fmla="*/ 7 h 762"/>
                <a:gd name="T10" fmla="*/ 6 w 470"/>
                <a:gd name="T11" fmla="*/ 7 h 762"/>
                <a:gd name="T12" fmla="*/ 6 w 470"/>
                <a:gd name="T13" fmla="*/ 7 h 762"/>
                <a:gd name="T14" fmla="*/ 6 w 470"/>
                <a:gd name="T15" fmla="*/ 7 h 762"/>
                <a:gd name="T16" fmla="*/ 6 w 470"/>
                <a:gd name="T17" fmla="*/ 7 h 762"/>
                <a:gd name="T18" fmla="*/ 6 w 470"/>
                <a:gd name="T19" fmla="*/ 7 h 762"/>
                <a:gd name="T20" fmla="*/ 6 w 470"/>
                <a:gd name="T21" fmla="*/ 7 h 762"/>
                <a:gd name="T22" fmla="*/ 6 w 470"/>
                <a:gd name="T23" fmla="*/ 7 h 762"/>
                <a:gd name="T24" fmla="*/ 6 w 470"/>
                <a:gd name="T25" fmla="*/ 7 h 762"/>
                <a:gd name="T26" fmla="*/ 6 w 470"/>
                <a:gd name="T27" fmla="*/ 7 h 762"/>
                <a:gd name="T28" fmla="*/ 6 w 470"/>
                <a:gd name="T29" fmla="*/ 0 h 762"/>
                <a:gd name="T30" fmla="*/ 6 w 470"/>
                <a:gd name="T31" fmla="*/ 7 h 762"/>
                <a:gd name="T32" fmla="*/ 6 w 470"/>
                <a:gd name="T33" fmla="*/ 7 h 762"/>
                <a:gd name="T34" fmla="*/ 6 w 470"/>
                <a:gd name="T35" fmla="*/ 7 h 762"/>
                <a:gd name="T36" fmla="*/ 6 w 470"/>
                <a:gd name="T37" fmla="*/ 7 h 762"/>
                <a:gd name="T38" fmla="*/ 6 w 470"/>
                <a:gd name="T39" fmla="*/ 7 h 762"/>
                <a:gd name="T40" fmla="*/ 6 w 470"/>
                <a:gd name="T41" fmla="*/ 7 h 762"/>
                <a:gd name="T42" fmla="*/ 6 w 470"/>
                <a:gd name="T43" fmla="*/ 7 h 762"/>
                <a:gd name="T44" fmla="*/ 6 w 470"/>
                <a:gd name="T45" fmla="*/ 7 h 762"/>
                <a:gd name="T46" fmla="*/ 6 w 470"/>
                <a:gd name="T47" fmla="*/ 7 h 762"/>
                <a:gd name="T48" fmla="*/ 6 w 470"/>
                <a:gd name="T49" fmla="*/ 7 h 762"/>
                <a:gd name="T50" fmla="*/ 6 w 470"/>
                <a:gd name="T51" fmla="*/ 7 h 762"/>
                <a:gd name="T52" fmla="*/ 6 w 470"/>
                <a:gd name="T53" fmla="*/ 7 h 762"/>
                <a:gd name="T54" fmla="*/ 6 w 470"/>
                <a:gd name="T55" fmla="*/ 7 h 762"/>
                <a:gd name="T56" fmla="*/ 6 w 470"/>
                <a:gd name="T57" fmla="*/ 7 h 762"/>
                <a:gd name="T58" fmla="*/ 6 w 470"/>
                <a:gd name="T59" fmla="*/ 7 h 762"/>
                <a:gd name="T60" fmla="*/ 6 w 470"/>
                <a:gd name="T61" fmla="*/ 7 h 762"/>
                <a:gd name="T62" fmla="*/ 6 w 470"/>
                <a:gd name="T63" fmla="*/ 7 h 762"/>
                <a:gd name="T64" fmla="*/ 6 w 470"/>
                <a:gd name="T65" fmla="*/ 7 h 762"/>
                <a:gd name="T66" fmla="*/ 6 w 470"/>
                <a:gd name="T67" fmla="*/ 7 h 762"/>
                <a:gd name="T68" fmla="*/ 6 w 470"/>
                <a:gd name="T69" fmla="*/ 7 h 762"/>
                <a:gd name="T70" fmla="*/ 6 w 470"/>
                <a:gd name="T71" fmla="*/ 7 h 762"/>
                <a:gd name="T72" fmla="*/ 6 w 470"/>
                <a:gd name="T73" fmla="*/ 7 h 762"/>
                <a:gd name="T74" fmla="*/ 6 w 470"/>
                <a:gd name="T75" fmla="*/ 7 h 762"/>
                <a:gd name="T76" fmla="*/ 6 w 470"/>
                <a:gd name="T77" fmla="*/ 7 h 762"/>
                <a:gd name="T78" fmla="*/ 6 w 470"/>
                <a:gd name="T79" fmla="*/ 7 h 762"/>
                <a:gd name="T80" fmla="*/ 6 w 470"/>
                <a:gd name="T81" fmla="*/ 7 h 762"/>
                <a:gd name="T82" fmla="*/ 6 w 470"/>
                <a:gd name="T83" fmla="*/ 7 h 762"/>
                <a:gd name="T84" fmla="*/ 6 w 470"/>
                <a:gd name="T85" fmla="*/ 7 h 762"/>
                <a:gd name="T86" fmla="*/ 6 w 470"/>
                <a:gd name="T87" fmla="*/ 7 h 762"/>
                <a:gd name="T88" fmla="*/ 6 w 470"/>
                <a:gd name="T89" fmla="*/ 7 h 762"/>
                <a:gd name="T90" fmla="*/ 6 w 470"/>
                <a:gd name="T91" fmla="*/ 7 h 762"/>
                <a:gd name="T92" fmla="*/ 6 w 470"/>
                <a:gd name="T93" fmla="*/ 7 h 762"/>
                <a:gd name="T94" fmla="*/ 6 w 470"/>
                <a:gd name="T95" fmla="*/ 7 h 762"/>
                <a:gd name="T96" fmla="*/ 6 w 470"/>
                <a:gd name="T97" fmla="*/ 7 h 76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70"/>
                <a:gd name="T148" fmla="*/ 0 h 762"/>
                <a:gd name="T149" fmla="*/ 470 w 470"/>
                <a:gd name="T150" fmla="*/ 762 h 76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70" h="762">
                  <a:moveTo>
                    <a:pt x="0" y="678"/>
                  </a:moveTo>
                  <a:lnTo>
                    <a:pt x="40" y="502"/>
                  </a:lnTo>
                  <a:lnTo>
                    <a:pt x="50" y="490"/>
                  </a:lnTo>
                  <a:lnTo>
                    <a:pt x="50" y="478"/>
                  </a:lnTo>
                  <a:lnTo>
                    <a:pt x="52" y="476"/>
                  </a:lnTo>
                  <a:lnTo>
                    <a:pt x="54" y="474"/>
                  </a:lnTo>
                  <a:lnTo>
                    <a:pt x="56" y="468"/>
                  </a:lnTo>
                  <a:lnTo>
                    <a:pt x="52" y="460"/>
                  </a:lnTo>
                  <a:lnTo>
                    <a:pt x="40" y="456"/>
                  </a:lnTo>
                  <a:lnTo>
                    <a:pt x="38" y="448"/>
                  </a:lnTo>
                  <a:lnTo>
                    <a:pt x="42" y="436"/>
                  </a:lnTo>
                  <a:lnTo>
                    <a:pt x="58" y="410"/>
                  </a:lnTo>
                  <a:lnTo>
                    <a:pt x="70" y="404"/>
                  </a:lnTo>
                  <a:lnTo>
                    <a:pt x="76" y="396"/>
                  </a:lnTo>
                  <a:lnTo>
                    <a:pt x="78" y="390"/>
                  </a:lnTo>
                  <a:lnTo>
                    <a:pt x="84" y="384"/>
                  </a:lnTo>
                  <a:lnTo>
                    <a:pt x="118" y="332"/>
                  </a:lnTo>
                  <a:lnTo>
                    <a:pt x="116" y="318"/>
                  </a:lnTo>
                  <a:lnTo>
                    <a:pt x="108" y="312"/>
                  </a:lnTo>
                  <a:lnTo>
                    <a:pt x="102" y="310"/>
                  </a:lnTo>
                  <a:lnTo>
                    <a:pt x="96" y="300"/>
                  </a:lnTo>
                  <a:lnTo>
                    <a:pt x="94" y="292"/>
                  </a:lnTo>
                  <a:lnTo>
                    <a:pt x="92" y="280"/>
                  </a:lnTo>
                  <a:lnTo>
                    <a:pt x="96" y="274"/>
                  </a:lnTo>
                  <a:lnTo>
                    <a:pt x="98" y="270"/>
                  </a:lnTo>
                  <a:lnTo>
                    <a:pt x="94" y="262"/>
                  </a:lnTo>
                  <a:lnTo>
                    <a:pt x="94" y="252"/>
                  </a:lnTo>
                  <a:lnTo>
                    <a:pt x="96" y="250"/>
                  </a:lnTo>
                  <a:lnTo>
                    <a:pt x="152" y="0"/>
                  </a:lnTo>
                  <a:lnTo>
                    <a:pt x="150" y="0"/>
                  </a:lnTo>
                  <a:lnTo>
                    <a:pt x="214" y="16"/>
                  </a:lnTo>
                  <a:lnTo>
                    <a:pt x="196" y="110"/>
                  </a:lnTo>
                  <a:lnTo>
                    <a:pt x="208" y="136"/>
                  </a:lnTo>
                  <a:lnTo>
                    <a:pt x="212" y="154"/>
                  </a:lnTo>
                  <a:lnTo>
                    <a:pt x="208" y="162"/>
                  </a:lnTo>
                  <a:lnTo>
                    <a:pt x="204" y="168"/>
                  </a:lnTo>
                  <a:lnTo>
                    <a:pt x="208" y="172"/>
                  </a:lnTo>
                  <a:lnTo>
                    <a:pt x="216" y="184"/>
                  </a:lnTo>
                  <a:lnTo>
                    <a:pt x="234" y="200"/>
                  </a:lnTo>
                  <a:lnTo>
                    <a:pt x="246" y="226"/>
                  </a:lnTo>
                  <a:lnTo>
                    <a:pt x="248" y="238"/>
                  </a:lnTo>
                  <a:lnTo>
                    <a:pt x="254" y="252"/>
                  </a:lnTo>
                  <a:lnTo>
                    <a:pt x="264" y="252"/>
                  </a:lnTo>
                  <a:lnTo>
                    <a:pt x="264" y="260"/>
                  </a:lnTo>
                  <a:lnTo>
                    <a:pt x="280" y="262"/>
                  </a:lnTo>
                  <a:lnTo>
                    <a:pt x="284" y="268"/>
                  </a:lnTo>
                  <a:lnTo>
                    <a:pt x="268" y="300"/>
                  </a:lnTo>
                  <a:lnTo>
                    <a:pt x="270" y="304"/>
                  </a:lnTo>
                  <a:lnTo>
                    <a:pt x="264" y="310"/>
                  </a:lnTo>
                  <a:lnTo>
                    <a:pt x="262" y="326"/>
                  </a:lnTo>
                  <a:lnTo>
                    <a:pt x="264" y="326"/>
                  </a:lnTo>
                  <a:lnTo>
                    <a:pt x="264" y="336"/>
                  </a:lnTo>
                  <a:lnTo>
                    <a:pt x="252" y="344"/>
                  </a:lnTo>
                  <a:lnTo>
                    <a:pt x="252" y="352"/>
                  </a:lnTo>
                  <a:lnTo>
                    <a:pt x="254" y="358"/>
                  </a:lnTo>
                  <a:lnTo>
                    <a:pt x="250" y="366"/>
                  </a:lnTo>
                  <a:lnTo>
                    <a:pt x="264" y="378"/>
                  </a:lnTo>
                  <a:lnTo>
                    <a:pt x="268" y="378"/>
                  </a:lnTo>
                  <a:lnTo>
                    <a:pt x="288" y="360"/>
                  </a:lnTo>
                  <a:lnTo>
                    <a:pt x="292" y="360"/>
                  </a:lnTo>
                  <a:lnTo>
                    <a:pt x="294" y="360"/>
                  </a:lnTo>
                  <a:lnTo>
                    <a:pt x="296" y="368"/>
                  </a:lnTo>
                  <a:lnTo>
                    <a:pt x="300" y="370"/>
                  </a:lnTo>
                  <a:lnTo>
                    <a:pt x="304" y="374"/>
                  </a:lnTo>
                  <a:lnTo>
                    <a:pt x="302" y="386"/>
                  </a:lnTo>
                  <a:lnTo>
                    <a:pt x="302" y="406"/>
                  </a:lnTo>
                  <a:lnTo>
                    <a:pt x="306" y="418"/>
                  </a:lnTo>
                  <a:lnTo>
                    <a:pt x="314" y="430"/>
                  </a:lnTo>
                  <a:lnTo>
                    <a:pt x="314" y="436"/>
                  </a:lnTo>
                  <a:lnTo>
                    <a:pt x="308" y="444"/>
                  </a:lnTo>
                  <a:lnTo>
                    <a:pt x="316" y="458"/>
                  </a:lnTo>
                  <a:lnTo>
                    <a:pt x="324" y="458"/>
                  </a:lnTo>
                  <a:lnTo>
                    <a:pt x="332" y="466"/>
                  </a:lnTo>
                  <a:lnTo>
                    <a:pt x="334" y="474"/>
                  </a:lnTo>
                  <a:lnTo>
                    <a:pt x="330" y="486"/>
                  </a:lnTo>
                  <a:lnTo>
                    <a:pt x="330" y="490"/>
                  </a:lnTo>
                  <a:lnTo>
                    <a:pt x="336" y="500"/>
                  </a:lnTo>
                  <a:lnTo>
                    <a:pt x="346" y="506"/>
                  </a:lnTo>
                  <a:lnTo>
                    <a:pt x="350" y="496"/>
                  </a:lnTo>
                  <a:lnTo>
                    <a:pt x="356" y="494"/>
                  </a:lnTo>
                  <a:lnTo>
                    <a:pt x="370" y="500"/>
                  </a:lnTo>
                  <a:lnTo>
                    <a:pt x="376" y="502"/>
                  </a:lnTo>
                  <a:lnTo>
                    <a:pt x="384" y="494"/>
                  </a:lnTo>
                  <a:lnTo>
                    <a:pt x="388" y="494"/>
                  </a:lnTo>
                  <a:lnTo>
                    <a:pt x="392" y="498"/>
                  </a:lnTo>
                  <a:lnTo>
                    <a:pt x="412" y="498"/>
                  </a:lnTo>
                  <a:lnTo>
                    <a:pt x="420" y="504"/>
                  </a:lnTo>
                  <a:lnTo>
                    <a:pt x="424" y="502"/>
                  </a:lnTo>
                  <a:lnTo>
                    <a:pt x="444" y="502"/>
                  </a:lnTo>
                  <a:lnTo>
                    <a:pt x="442" y="494"/>
                  </a:lnTo>
                  <a:lnTo>
                    <a:pt x="452" y="488"/>
                  </a:lnTo>
                  <a:lnTo>
                    <a:pt x="462" y="496"/>
                  </a:lnTo>
                  <a:lnTo>
                    <a:pt x="464" y="508"/>
                  </a:lnTo>
                  <a:lnTo>
                    <a:pt x="470" y="516"/>
                  </a:lnTo>
                  <a:lnTo>
                    <a:pt x="436" y="762"/>
                  </a:lnTo>
                  <a:lnTo>
                    <a:pt x="434" y="762"/>
                  </a:lnTo>
                  <a:lnTo>
                    <a:pt x="216" y="722"/>
                  </a:lnTo>
                  <a:lnTo>
                    <a:pt x="0" y="678"/>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82" name="Freeform 13"/>
            <p:cNvSpPr>
              <a:spLocks/>
            </p:cNvSpPr>
            <p:nvPr/>
          </p:nvSpPr>
          <p:spPr bwMode="grayWhite">
            <a:xfrm>
              <a:off x="1328" y="1619"/>
              <a:ext cx="465" cy="716"/>
            </a:xfrm>
            <a:custGeom>
              <a:avLst/>
              <a:gdLst>
                <a:gd name="T0" fmla="*/ 6 w 502"/>
                <a:gd name="T1" fmla="*/ 0 h 772"/>
                <a:gd name="T2" fmla="*/ 0 w 502"/>
                <a:gd name="T3" fmla="*/ 6 h 772"/>
                <a:gd name="T4" fmla="*/ 6 w 502"/>
                <a:gd name="T5" fmla="*/ 6 h 772"/>
                <a:gd name="T6" fmla="*/ 6 w 502"/>
                <a:gd name="T7" fmla="*/ 6 h 772"/>
                <a:gd name="T8" fmla="*/ 6 w 502"/>
                <a:gd name="T9" fmla="*/ 6 h 772"/>
                <a:gd name="T10" fmla="*/ 6 w 502"/>
                <a:gd name="T11" fmla="*/ 6 h 772"/>
                <a:gd name="T12" fmla="*/ 6 w 502"/>
                <a:gd name="T13" fmla="*/ 6 h 772"/>
                <a:gd name="T14" fmla="*/ 6 w 502"/>
                <a:gd name="T15" fmla="*/ 6 h 772"/>
                <a:gd name="T16" fmla="*/ 6 w 502"/>
                <a:gd name="T17" fmla="*/ 6 h 772"/>
                <a:gd name="T18" fmla="*/ 6 w 502"/>
                <a:gd name="T19" fmla="*/ 6 h 772"/>
                <a:gd name="T20" fmla="*/ 6 w 502"/>
                <a:gd name="T21" fmla="*/ 6 h 772"/>
                <a:gd name="T22" fmla="*/ 6 w 502"/>
                <a:gd name="T23" fmla="*/ 6 h 772"/>
                <a:gd name="T24" fmla="*/ 6 w 502"/>
                <a:gd name="T25" fmla="*/ 6 h 772"/>
                <a:gd name="T26" fmla="*/ 6 w 502"/>
                <a:gd name="T27" fmla="*/ 6 h 772"/>
                <a:gd name="T28" fmla="*/ 6 w 502"/>
                <a:gd name="T29" fmla="*/ 6 h 772"/>
                <a:gd name="T30" fmla="*/ 6 w 502"/>
                <a:gd name="T31" fmla="*/ 6 h 772"/>
                <a:gd name="T32" fmla="*/ 6 w 502"/>
                <a:gd name="T33" fmla="*/ 6 h 772"/>
                <a:gd name="T34" fmla="*/ 6 w 502"/>
                <a:gd name="T35" fmla="*/ 6 h 772"/>
                <a:gd name="T36" fmla="*/ 6 w 502"/>
                <a:gd name="T37" fmla="*/ 6 h 772"/>
                <a:gd name="T38" fmla="*/ 6 w 502"/>
                <a:gd name="T39" fmla="*/ 6 h 772"/>
                <a:gd name="T40" fmla="*/ 6 w 502"/>
                <a:gd name="T41" fmla="*/ 0 h 77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02"/>
                <a:gd name="T64" fmla="*/ 0 h 772"/>
                <a:gd name="T65" fmla="*/ 502 w 502"/>
                <a:gd name="T66" fmla="*/ 772 h 77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02" h="772">
                  <a:moveTo>
                    <a:pt x="74" y="0"/>
                  </a:moveTo>
                  <a:lnTo>
                    <a:pt x="0" y="294"/>
                  </a:lnTo>
                  <a:lnTo>
                    <a:pt x="324" y="772"/>
                  </a:lnTo>
                  <a:lnTo>
                    <a:pt x="324" y="768"/>
                  </a:lnTo>
                  <a:lnTo>
                    <a:pt x="328" y="760"/>
                  </a:lnTo>
                  <a:lnTo>
                    <a:pt x="334" y="740"/>
                  </a:lnTo>
                  <a:lnTo>
                    <a:pt x="330" y="732"/>
                  </a:lnTo>
                  <a:lnTo>
                    <a:pt x="336" y="686"/>
                  </a:lnTo>
                  <a:lnTo>
                    <a:pt x="332" y="668"/>
                  </a:lnTo>
                  <a:lnTo>
                    <a:pt x="336" y="662"/>
                  </a:lnTo>
                  <a:lnTo>
                    <a:pt x="348" y="660"/>
                  </a:lnTo>
                  <a:lnTo>
                    <a:pt x="364" y="664"/>
                  </a:lnTo>
                  <a:lnTo>
                    <a:pt x="368" y="670"/>
                  </a:lnTo>
                  <a:lnTo>
                    <a:pt x="368" y="674"/>
                  </a:lnTo>
                  <a:lnTo>
                    <a:pt x="374" y="680"/>
                  </a:lnTo>
                  <a:lnTo>
                    <a:pt x="382" y="680"/>
                  </a:lnTo>
                  <a:lnTo>
                    <a:pt x="398" y="638"/>
                  </a:lnTo>
                  <a:lnTo>
                    <a:pt x="406" y="586"/>
                  </a:lnTo>
                  <a:lnTo>
                    <a:pt x="502" y="94"/>
                  </a:lnTo>
                  <a:lnTo>
                    <a:pt x="286" y="50"/>
                  </a:lnTo>
                  <a:lnTo>
                    <a:pt x="74" y="0"/>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83" name="Freeform 14"/>
            <p:cNvSpPr>
              <a:spLocks/>
            </p:cNvSpPr>
            <p:nvPr/>
          </p:nvSpPr>
          <p:spPr bwMode="grayWhite">
            <a:xfrm>
              <a:off x="2069" y="1853"/>
              <a:ext cx="531" cy="420"/>
            </a:xfrm>
            <a:custGeom>
              <a:avLst/>
              <a:gdLst>
                <a:gd name="T0" fmla="*/ 0 w 572"/>
                <a:gd name="T1" fmla="*/ 6 h 454"/>
                <a:gd name="T2" fmla="*/ 6 w 572"/>
                <a:gd name="T3" fmla="*/ 0 h 454"/>
                <a:gd name="T4" fmla="*/ 6 w 572"/>
                <a:gd name="T5" fmla="*/ 6 h 454"/>
                <a:gd name="T6" fmla="*/ 6 w 572"/>
                <a:gd name="T7" fmla="*/ 6 h 454"/>
                <a:gd name="T8" fmla="*/ 6 w 572"/>
                <a:gd name="T9" fmla="*/ 6 h 454"/>
                <a:gd name="T10" fmla="*/ 6 w 572"/>
                <a:gd name="T11" fmla="*/ 6 h 454"/>
                <a:gd name="T12" fmla="*/ 6 w 572"/>
                <a:gd name="T13" fmla="*/ 6 h 454"/>
                <a:gd name="T14" fmla="*/ 0 w 572"/>
                <a:gd name="T15" fmla="*/ 6 h 454"/>
                <a:gd name="T16" fmla="*/ 0 60000 65536"/>
                <a:gd name="T17" fmla="*/ 0 60000 65536"/>
                <a:gd name="T18" fmla="*/ 0 60000 65536"/>
                <a:gd name="T19" fmla="*/ 0 60000 65536"/>
                <a:gd name="T20" fmla="*/ 0 60000 65536"/>
                <a:gd name="T21" fmla="*/ 0 60000 65536"/>
                <a:gd name="T22" fmla="*/ 0 60000 65536"/>
                <a:gd name="T23" fmla="*/ 0 60000 65536"/>
                <a:gd name="T24" fmla="*/ 0 w 572"/>
                <a:gd name="T25" fmla="*/ 0 h 454"/>
                <a:gd name="T26" fmla="*/ 572 w 572"/>
                <a:gd name="T27" fmla="*/ 454 h 45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72" h="454">
                  <a:moveTo>
                    <a:pt x="0" y="396"/>
                  </a:moveTo>
                  <a:lnTo>
                    <a:pt x="54" y="0"/>
                  </a:lnTo>
                  <a:lnTo>
                    <a:pt x="424" y="42"/>
                  </a:lnTo>
                  <a:lnTo>
                    <a:pt x="572" y="54"/>
                  </a:lnTo>
                  <a:lnTo>
                    <a:pt x="566" y="154"/>
                  </a:lnTo>
                  <a:lnTo>
                    <a:pt x="548" y="454"/>
                  </a:lnTo>
                  <a:lnTo>
                    <a:pt x="472" y="448"/>
                  </a:lnTo>
                  <a:lnTo>
                    <a:pt x="0" y="396"/>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84" name="Freeform 15"/>
            <p:cNvSpPr>
              <a:spLocks/>
            </p:cNvSpPr>
            <p:nvPr/>
          </p:nvSpPr>
          <p:spPr bwMode="grayWhite">
            <a:xfrm>
              <a:off x="1995" y="2219"/>
              <a:ext cx="511" cy="530"/>
            </a:xfrm>
            <a:custGeom>
              <a:avLst/>
              <a:gdLst>
                <a:gd name="T0" fmla="*/ 6 w 552"/>
                <a:gd name="T1" fmla="*/ 0 h 570"/>
                <a:gd name="T2" fmla="*/ 0 w 552"/>
                <a:gd name="T3" fmla="*/ 7 h 570"/>
                <a:gd name="T4" fmla="*/ 0 w 552"/>
                <a:gd name="T5" fmla="*/ 7 h 570"/>
                <a:gd name="T6" fmla="*/ 6 w 552"/>
                <a:gd name="T7" fmla="*/ 7 h 570"/>
                <a:gd name="T8" fmla="*/ 6 w 552"/>
                <a:gd name="T9" fmla="*/ 7 h 570"/>
                <a:gd name="T10" fmla="*/ 6 w 552"/>
                <a:gd name="T11" fmla="*/ 7 h 570"/>
                <a:gd name="T12" fmla="*/ 6 w 552"/>
                <a:gd name="T13" fmla="*/ 7 h 570"/>
                <a:gd name="T14" fmla="*/ 6 w 552"/>
                <a:gd name="T15" fmla="*/ 7 h 570"/>
                <a:gd name="T16" fmla="*/ 6 w 552"/>
                <a:gd name="T17" fmla="*/ 7 h 570"/>
                <a:gd name="T18" fmla="*/ 6 w 552"/>
                <a:gd name="T19" fmla="*/ 7 h 570"/>
                <a:gd name="T20" fmla="*/ 6 w 552"/>
                <a:gd name="T21" fmla="*/ 7 h 570"/>
                <a:gd name="T22" fmla="*/ 6 w 552"/>
                <a:gd name="T23" fmla="*/ 7 h 570"/>
                <a:gd name="T24" fmla="*/ 6 w 552"/>
                <a:gd name="T25" fmla="*/ 7 h 570"/>
                <a:gd name="T26" fmla="*/ 6 w 552"/>
                <a:gd name="T27" fmla="*/ 7 h 570"/>
                <a:gd name="T28" fmla="*/ 6 w 552"/>
                <a:gd name="T29" fmla="*/ 7 h 570"/>
                <a:gd name="T30" fmla="*/ 6 w 552"/>
                <a:gd name="T31" fmla="*/ 7 h 570"/>
                <a:gd name="T32" fmla="*/ 6 w 552"/>
                <a:gd name="T33" fmla="*/ 0 h 57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52"/>
                <a:gd name="T52" fmla="*/ 0 h 570"/>
                <a:gd name="T53" fmla="*/ 552 w 552"/>
                <a:gd name="T54" fmla="*/ 570 h 57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52" h="570">
                  <a:moveTo>
                    <a:pt x="80" y="0"/>
                  </a:moveTo>
                  <a:lnTo>
                    <a:pt x="0" y="560"/>
                  </a:lnTo>
                  <a:lnTo>
                    <a:pt x="72" y="570"/>
                  </a:lnTo>
                  <a:lnTo>
                    <a:pt x="78" y="526"/>
                  </a:lnTo>
                  <a:lnTo>
                    <a:pt x="214" y="542"/>
                  </a:lnTo>
                  <a:lnTo>
                    <a:pt x="214" y="540"/>
                  </a:lnTo>
                  <a:lnTo>
                    <a:pt x="210" y="532"/>
                  </a:lnTo>
                  <a:lnTo>
                    <a:pt x="214" y="528"/>
                  </a:lnTo>
                  <a:lnTo>
                    <a:pt x="212" y="526"/>
                  </a:lnTo>
                  <a:lnTo>
                    <a:pt x="210" y="522"/>
                  </a:lnTo>
                  <a:lnTo>
                    <a:pt x="212" y="520"/>
                  </a:lnTo>
                  <a:lnTo>
                    <a:pt x="508" y="550"/>
                  </a:lnTo>
                  <a:lnTo>
                    <a:pt x="544" y="102"/>
                  </a:lnTo>
                  <a:lnTo>
                    <a:pt x="550" y="102"/>
                  </a:lnTo>
                  <a:lnTo>
                    <a:pt x="552" y="52"/>
                  </a:lnTo>
                  <a:lnTo>
                    <a:pt x="80" y="0"/>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85" name="Freeform 16"/>
            <p:cNvSpPr>
              <a:spLocks/>
            </p:cNvSpPr>
            <p:nvPr/>
          </p:nvSpPr>
          <p:spPr bwMode="grayWhite">
            <a:xfrm>
              <a:off x="2462" y="1706"/>
              <a:ext cx="605" cy="298"/>
            </a:xfrm>
            <a:custGeom>
              <a:avLst/>
              <a:gdLst>
                <a:gd name="T0" fmla="*/ 0 w 650"/>
                <a:gd name="T1" fmla="*/ 6 h 322"/>
                <a:gd name="T2" fmla="*/ 7 w 650"/>
                <a:gd name="T3" fmla="*/ 0 h 322"/>
                <a:gd name="T4" fmla="*/ 7 w 650"/>
                <a:gd name="T5" fmla="*/ 6 h 322"/>
                <a:gd name="T6" fmla="*/ 7 w 650"/>
                <a:gd name="T7" fmla="*/ 6 h 322"/>
                <a:gd name="T8" fmla="*/ 7 w 650"/>
                <a:gd name="T9" fmla="*/ 6 h 322"/>
                <a:gd name="T10" fmla="*/ 7 w 650"/>
                <a:gd name="T11" fmla="*/ 6 h 322"/>
                <a:gd name="T12" fmla="*/ 7 w 650"/>
                <a:gd name="T13" fmla="*/ 6 h 322"/>
                <a:gd name="T14" fmla="*/ 7 w 650"/>
                <a:gd name="T15" fmla="*/ 6 h 322"/>
                <a:gd name="T16" fmla="*/ 7 w 650"/>
                <a:gd name="T17" fmla="*/ 6 h 322"/>
                <a:gd name="T18" fmla="*/ 7 w 650"/>
                <a:gd name="T19" fmla="*/ 6 h 322"/>
                <a:gd name="T20" fmla="*/ 7 w 650"/>
                <a:gd name="T21" fmla="*/ 6 h 322"/>
                <a:gd name="T22" fmla="*/ 7 w 650"/>
                <a:gd name="T23" fmla="*/ 6 h 322"/>
                <a:gd name="T24" fmla="*/ 7 w 650"/>
                <a:gd name="T25" fmla="*/ 6 h 322"/>
                <a:gd name="T26" fmla="*/ 7 w 650"/>
                <a:gd name="T27" fmla="*/ 6 h 322"/>
                <a:gd name="T28" fmla="*/ 7 w 650"/>
                <a:gd name="T29" fmla="*/ 6 h 322"/>
                <a:gd name="T30" fmla="*/ 7 w 650"/>
                <a:gd name="T31" fmla="*/ 6 h 322"/>
                <a:gd name="T32" fmla="*/ 7 w 650"/>
                <a:gd name="T33" fmla="*/ 6 h 322"/>
                <a:gd name="T34" fmla="*/ 7 w 650"/>
                <a:gd name="T35" fmla="*/ 6 h 322"/>
                <a:gd name="T36" fmla="*/ 7 w 650"/>
                <a:gd name="T37" fmla="*/ 6 h 322"/>
                <a:gd name="T38" fmla="*/ 7 w 650"/>
                <a:gd name="T39" fmla="*/ 6 h 322"/>
                <a:gd name="T40" fmla="*/ 7 w 650"/>
                <a:gd name="T41" fmla="*/ 6 h 322"/>
                <a:gd name="T42" fmla="*/ 7 w 650"/>
                <a:gd name="T43" fmla="*/ 6 h 322"/>
                <a:gd name="T44" fmla="*/ 7 w 650"/>
                <a:gd name="T45" fmla="*/ 6 h 322"/>
                <a:gd name="T46" fmla="*/ 7 w 650"/>
                <a:gd name="T47" fmla="*/ 6 h 322"/>
                <a:gd name="T48" fmla="*/ 7 w 650"/>
                <a:gd name="T49" fmla="*/ 6 h 322"/>
                <a:gd name="T50" fmla="*/ 7 w 650"/>
                <a:gd name="T51" fmla="*/ 6 h 322"/>
                <a:gd name="T52" fmla="*/ 7 w 650"/>
                <a:gd name="T53" fmla="*/ 6 h 322"/>
                <a:gd name="T54" fmla="*/ 7 w 650"/>
                <a:gd name="T55" fmla="*/ 6 h 322"/>
                <a:gd name="T56" fmla="*/ 7 w 650"/>
                <a:gd name="T57" fmla="*/ 6 h 322"/>
                <a:gd name="T58" fmla="*/ 7 w 650"/>
                <a:gd name="T59" fmla="*/ 6 h 322"/>
                <a:gd name="T60" fmla="*/ 7 w 650"/>
                <a:gd name="T61" fmla="*/ 6 h 322"/>
                <a:gd name="T62" fmla="*/ 7 w 650"/>
                <a:gd name="T63" fmla="*/ 6 h 322"/>
                <a:gd name="T64" fmla="*/ 7 w 650"/>
                <a:gd name="T65" fmla="*/ 6 h 322"/>
                <a:gd name="T66" fmla="*/ 7 w 650"/>
                <a:gd name="T67" fmla="*/ 6 h 322"/>
                <a:gd name="T68" fmla="*/ 7 w 650"/>
                <a:gd name="T69" fmla="*/ 6 h 322"/>
                <a:gd name="T70" fmla="*/ 7 w 650"/>
                <a:gd name="T71" fmla="*/ 6 h 322"/>
                <a:gd name="T72" fmla="*/ 7 w 650"/>
                <a:gd name="T73" fmla="*/ 6 h 322"/>
                <a:gd name="T74" fmla="*/ 7 w 650"/>
                <a:gd name="T75" fmla="*/ 6 h 322"/>
                <a:gd name="T76" fmla="*/ 7 w 650"/>
                <a:gd name="T77" fmla="*/ 6 h 322"/>
                <a:gd name="T78" fmla="*/ 7 w 650"/>
                <a:gd name="T79" fmla="*/ 6 h 322"/>
                <a:gd name="T80" fmla="*/ 7 w 650"/>
                <a:gd name="T81" fmla="*/ 6 h 322"/>
                <a:gd name="T82" fmla="*/ 7 w 650"/>
                <a:gd name="T83" fmla="*/ 6 h 322"/>
                <a:gd name="T84" fmla="*/ 7 w 650"/>
                <a:gd name="T85" fmla="*/ 6 h 322"/>
                <a:gd name="T86" fmla="*/ 7 w 650"/>
                <a:gd name="T87" fmla="*/ 6 h 322"/>
                <a:gd name="T88" fmla="*/ 7 w 650"/>
                <a:gd name="T89" fmla="*/ 6 h 322"/>
                <a:gd name="T90" fmla="*/ 0 w 650"/>
                <a:gd name="T91" fmla="*/ 6 h 322"/>
                <a:gd name="T92" fmla="*/ 0 w 650"/>
                <a:gd name="T93" fmla="*/ 6 h 32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650"/>
                <a:gd name="T142" fmla="*/ 0 h 322"/>
                <a:gd name="T143" fmla="*/ 650 w 650"/>
                <a:gd name="T144" fmla="*/ 322 h 322"/>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650" h="322">
                  <a:moveTo>
                    <a:pt x="0" y="200"/>
                  </a:moveTo>
                  <a:lnTo>
                    <a:pt x="16" y="0"/>
                  </a:lnTo>
                  <a:lnTo>
                    <a:pt x="418" y="22"/>
                  </a:lnTo>
                  <a:lnTo>
                    <a:pt x="428" y="38"/>
                  </a:lnTo>
                  <a:lnTo>
                    <a:pt x="442" y="38"/>
                  </a:lnTo>
                  <a:lnTo>
                    <a:pt x="452" y="34"/>
                  </a:lnTo>
                  <a:lnTo>
                    <a:pt x="460" y="40"/>
                  </a:lnTo>
                  <a:lnTo>
                    <a:pt x="464" y="52"/>
                  </a:lnTo>
                  <a:lnTo>
                    <a:pt x="476" y="56"/>
                  </a:lnTo>
                  <a:lnTo>
                    <a:pt x="486" y="52"/>
                  </a:lnTo>
                  <a:lnTo>
                    <a:pt x="496" y="46"/>
                  </a:lnTo>
                  <a:lnTo>
                    <a:pt x="510" y="46"/>
                  </a:lnTo>
                  <a:lnTo>
                    <a:pt x="518" y="48"/>
                  </a:lnTo>
                  <a:lnTo>
                    <a:pt x="550" y="68"/>
                  </a:lnTo>
                  <a:lnTo>
                    <a:pt x="564" y="80"/>
                  </a:lnTo>
                  <a:lnTo>
                    <a:pt x="566" y="90"/>
                  </a:lnTo>
                  <a:lnTo>
                    <a:pt x="576" y="96"/>
                  </a:lnTo>
                  <a:lnTo>
                    <a:pt x="576" y="102"/>
                  </a:lnTo>
                  <a:lnTo>
                    <a:pt x="570" y="116"/>
                  </a:lnTo>
                  <a:lnTo>
                    <a:pt x="578" y="124"/>
                  </a:lnTo>
                  <a:lnTo>
                    <a:pt x="584" y="140"/>
                  </a:lnTo>
                  <a:lnTo>
                    <a:pt x="592" y="148"/>
                  </a:lnTo>
                  <a:lnTo>
                    <a:pt x="590" y="156"/>
                  </a:lnTo>
                  <a:lnTo>
                    <a:pt x="592" y="164"/>
                  </a:lnTo>
                  <a:lnTo>
                    <a:pt x="602" y="172"/>
                  </a:lnTo>
                  <a:lnTo>
                    <a:pt x="604" y="180"/>
                  </a:lnTo>
                  <a:lnTo>
                    <a:pt x="602" y="188"/>
                  </a:lnTo>
                  <a:lnTo>
                    <a:pt x="600" y="204"/>
                  </a:lnTo>
                  <a:lnTo>
                    <a:pt x="610" y="208"/>
                  </a:lnTo>
                  <a:lnTo>
                    <a:pt x="612" y="216"/>
                  </a:lnTo>
                  <a:lnTo>
                    <a:pt x="608" y="224"/>
                  </a:lnTo>
                  <a:lnTo>
                    <a:pt x="610" y="232"/>
                  </a:lnTo>
                  <a:lnTo>
                    <a:pt x="616" y="240"/>
                  </a:lnTo>
                  <a:lnTo>
                    <a:pt x="612" y="248"/>
                  </a:lnTo>
                  <a:lnTo>
                    <a:pt x="616" y="258"/>
                  </a:lnTo>
                  <a:lnTo>
                    <a:pt x="618" y="262"/>
                  </a:lnTo>
                  <a:lnTo>
                    <a:pt x="624" y="272"/>
                  </a:lnTo>
                  <a:lnTo>
                    <a:pt x="632" y="280"/>
                  </a:lnTo>
                  <a:lnTo>
                    <a:pt x="634" y="294"/>
                  </a:lnTo>
                  <a:lnTo>
                    <a:pt x="644" y="306"/>
                  </a:lnTo>
                  <a:lnTo>
                    <a:pt x="650" y="308"/>
                  </a:lnTo>
                  <a:lnTo>
                    <a:pt x="648" y="320"/>
                  </a:lnTo>
                  <a:lnTo>
                    <a:pt x="648" y="322"/>
                  </a:lnTo>
                  <a:lnTo>
                    <a:pt x="142" y="312"/>
                  </a:lnTo>
                  <a:lnTo>
                    <a:pt x="148" y="212"/>
                  </a:lnTo>
                  <a:lnTo>
                    <a:pt x="0" y="200"/>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86" name="Freeform 17"/>
            <p:cNvSpPr>
              <a:spLocks/>
            </p:cNvSpPr>
            <p:nvPr/>
          </p:nvSpPr>
          <p:spPr bwMode="grayWhite">
            <a:xfrm>
              <a:off x="2578" y="1995"/>
              <a:ext cx="542" cy="289"/>
            </a:xfrm>
            <a:custGeom>
              <a:avLst/>
              <a:gdLst>
                <a:gd name="T0" fmla="*/ 6 w 584"/>
                <a:gd name="T1" fmla="*/ 0 h 312"/>
                <a:gd name="T2" fmla="*/ 6 w 584"/>
                <a:gd name="T3" fmla="*/ 6 h 312"/>
                <a:gd name="T4" fmla="*/ 6 w 584"/>
                <a:gd name="T5" fmla="*/ 6 h 312"/>
                <a:gd name="T6" fmla="*/ 6 w 584"/>
                <a:gd name="T7" fmla="*/ 6 h 312"/>
                <a:gd name="T8" fmla="*/ 6 w 584"/>
                <a:gd name="T9" fmla="*/ 6 h 312"/>
                <a:gd name="T10" fmla="*/ 6 w 584"/>
                <a:gd name="T11" fmla="*/ 6 h 312"/>
                <a:gd name="T12" fmla="*/ 6 w 584"/>
                <a:gd name="T13" fmla="*/ 6 h 312"/>
                <a:gd name="T14" fmla="*/ 6 w 584"/>
                <a:gd name="T15" fmla="*/ 6 h 312"/>
                <a:gd name="T16" fmla="*/ 6 w 584"/>
                <a:gd name="T17" fmla="*/ 6 h 312"/>
                <a:gd name="T18" fmla="*/ 6 w 584"/>
                <a:gd name="T19" fmla="*/ 6 h 312"/>
                <a:gd name="T20" fmla="*/ 6 w 584"/>
                <a:gd name="T21" fmla="*/ 6 h 312"/>
                <a:gd name="T22" fmla="*/ 6 w 584"/>
                <a:gd name="T23" fmla="*/ 6 h 312"/>
                <a:gd name="T24" fmla="*/ 0 w 584"/>
                <a:gd name="T25" fmla="*/ 6 h 312"/>
                <a:gd name="T26" fmla="*/ 6 w 584"/>
                <a:gd name="T27" fmla="*/ 0 h 31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84"/>
                <a:gd name="T43" fmla="*/ 0 h 312"/>
                <a:gd name="T44" fmla="*/ 584 w 584"/>
                <a:gd name="T45" fmla="*/ 312 h 31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84" h="312">
                  <a:moveTo>
                    <a:pt x="18" y="0"/>
                  </a:moveTo>
                  <a:lnTo>
                    <a:pt x="524" y="10"/>
                  </a:lnTo>
                  <a:lnTo>
                    <a:pt x="558" y="36"/>
                  </a:lnTo>
                  <a:lnTo>
                    <a:pt x="548" y="48"/>
                  </a:lnTo>
                  <a:lnTo>
                    <a:pt x="546" y="60"/>
                  </a:lnTo>
                  <a:lnTo>
                    <a:pt x="550" y="66"/>
                  </a:lnTo>
                  <a:lnTo>
                    <a:pt x="558" y="70"/>
                  </a:lnTo>
                  <a:lnTo>
                    <a:pt x="564" y="88"/>
                  </a:lnTo>
                  <a:lnTo>
                    <a:pt x="572" y="92"/>
                  </a:lnTo>
                  <a:lnTo>
                    <a:pt x="578" y="94"/>
                  </a:lnTo>
                  <a:lnTo>
                    <a:pt x="582" y="96"/>
                  </a:lnTo>
                  <a:lnTo>
                    <a:pt x="584" y="312"/>
                  </a:lnTo>
                  <a:lnTo>
                    <a:pt x="0" y="300"/>
                  </a:lnTo>
                  <a:lnTo>
                    <a:pt x="18" y="0"/>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87" name="Freeform 18"/>
            <p:cNvSpPr>
              <a:spLocks/>
            </p:cNvSpPr>
            <p:nvPr/>
          </p:nvSpPr>
          <p:spPr bwMode="grayWhite">
            <a:xfrm>
              <a:off x="2942" y="1141"/>
              <a:ext cx="483" cy="543"/>
            </a:xfrm>
            <a:custGeom>
              <a:avLst/>
              <a:gdLst>
                <a:gd name="T0" fmla="*/ 7 w 518"/>
                <a:gd name="T1" fmla="*/ 7 h 584"/>
                <a:gd name="T2" fmla="*/ 7 w 518"/>
                <a:gd name="T3" fmla="*/ 7 h 584"/>
                <a:gd name="T4" fmla="*/ 7 w 518"/>
                <a:gd name="T5" fmla="*/ 7 h 584"/>
                <a:gd name="T6" fmla="*/ 7 w 518"/>
                <a:gd name="T7" fmla="*/ 7 h 584"/>
                <a:gd name="T8" fmla="*/ 7 w 518"/>
                <a:gd name="T9" fmla="*/ 7 h 584"/>
                <a:gd name="T10" fmla="*/ 7 w 518"/>
                <a:gd name="T11" fmla="*/ 7 h 584"/>
                <a:gd name="T12" fmla="*/ 7 w 518"/>
                <a:gd name="T13" fmla="*/ 7 h 584"/>
                <a:gd name="T14" fmla="*/ 7 w 518"/>
                <a:gd name="T15" fmla="*/ 7 h 584"/>
                <a:gd name="T16" fmla="*/ 2 w 518"/>
                <a:gd name="T17" fmla="*/ 7 h 584"/>
                <a:gd name="T18" fmla="*/ 7 w 518"/>
                <a:gd name="T19" fmla="*/ 7 h 584"/>
                <a:gd name="T20" fmla="*/ 0 w 518"/>
                <a:gd name="T21" fmla="*/ 7 h 584"/>
                <a:gd name="T22" fmla="*/ 7 w 518"/>
                <a:gd name="T23" fmla="*/ 7 h 584"/>
                <a:gd name="T24" fmla="*/ 7 w 518"/>
                <a:gd name="T25" fmla="*/ 0 h 584"/>
                <a:gd name="T26" fmla="*/ 7 w 518"/>
                <a:gd name="T27" fmla="*/ 7 h 584"/>
                <a:gd name="T28" fmla="*/ 7 w 518"/>
                <a:gd name="T29" fmla="*/ 7 h 584"/>
                <a:gd name="T30" fmla="*/ 7 w 518"/>
                <a:gd name="T31" fmla="*/ 7 h 584"/>
                <a:gd name="T32" fmla="*/ 7 w 518"/>
                <a:gd name="T33" fmla="*/ 7 h 584"/>
                <a:gd name="T34" fmla="*/ 7 w 518"/>
                <a:gd name="T35" fmla="*/ 7 h 584"/>
                <a:gd name="T36" fmla="*/ 7 w 518"/>
                <a:gd name="T37" fmla="*/ 7 h 584"/>
                <a:gd name="T38" fmla="*/ 7 w 518"/>
                <a:gd name="T39" fmla="*/ 7 h 584"/>
                <a:gd name="T40" fmla="*/ 7 w 518"/>
                <a:gd name="T41" fmla="*/ 7 h 584"/>
                <a:gd name="T42" fmla="*/ 7 w 518"/>
                <a:gd name="T43" fmla="*/ 7 h 584"/>
                <a:gd name="T44" fmla="*/ 7 w 518"/>
                <a:gd name="T45" fmla="*/ 7 h 584"/>
                <a:gd name="T46" fmla="*/ 7 w 518"/>
                <a:gd name="T47" fmla="*/ 7 h 584"/>
                <a:gd name="T48" fmla="*/ 7 w 518"/>
                <a:gd name="T49" fmla="*/ 7 h 584"/>
                <a:gd name="T50" fmla="*/ 7 w 518"/>
                <a:gd name="T51" fmla="*/ 7 h 584"/>
                <a:gd name="T52" fmla="*/ 7 w 518"/>
                <a:gd name="T53" fmla="*/ 7 h 584"/>
                <a:gd name="T54" fmla="*/ 7 w 518"/>
                <a:gd name="T55" fmla="*/ 7 h 584"/>
                <a:gd name="T56" fmla="*/ 7 w 518"/>
                <a:gd name="T57" fmla="*/ 7 h 584"/>
                <a:gd name="T58" fmla="*/ 7 w 518"/>
                <a:gd name="T59" fmla="*/ 7 h 584"/>
                <a:gd name="T60" fmla="*/ 7 w 518"/>
                <a:gd name="T61" fmla="*/ 7 h 584"/>
                <a:gd name="T62" fmla="*/ 7 w 518"/>
                <a:gd name="T63" fmla="*/ 7 h 584"/>
                <a:gd name="T64" fmla="*/ 7 w 518"/>
                <a:gd name="T65" fmla="*/ 7 h 584"/>
                <a:gd name="T66" fmla="*/ 7 w 518"/>
                <a:gd name="T67" fmla="*/ 7 h 584"/>
                <a:gd name="T68" fmla="*/ 7 w 518"/>
                <a:gd name="T69" fmla="*/ 7 h 584"/>
                <a:gd name="T70" fmla="*/ 7 w 518"/>
                <a:gd name="T71" fmla="*/ 7 h 584"/>
                <a:gd name="T72" fmla="*/ 7 w 518"/>
                <a:gd name="T73" fmla="*/ 7 h 584"/>
                <a:gd name="T74" fmla="*/ 7 w 518"/>
                <a:gd name="T75" fmla="*/ 7 h 584"/>
                <a:gd name="T76" fmla="*/ 7 w 518"/>
                <a:gd name="T77" fmla="*/ 7 h 584"/>
                <a:gd name="T78" fmla="*/ 7 w 518"/>
                <a:gd name="T79" fmla="*/ 7 h 584"/>
                <a:gd name="T80" fmla="*/ 7 w 518"/>
                <a:gd name="T81" fmla="*/ 7 h 584"/>
                <a:gd name="T82" fmla="*/ 7 w 518"/>
                <a:gd name="T83" fmla="*/ 7 h 584"/>
                <a:gd name="T84" fmla="*/ 7 w 518"/>
                <a:gd name="T85" fmla="*/ 7 h 584"/>
                <a:gd name="T86" fmla="*/ 7 w 518"/>
                <a:gd name="T87" fmla="*/ 7 h 584"/>
                <a:gd name="T88" fmla="*/ 7 w 518"/>
                <a:gd name="T89" fmla="*/ 7 h 584"/>
                <a:gd name="T90" fmla="*/ 7 w 518"/>
                <a:gd name="T91" fmla="*/ 7 h 584"/>
                <a:gd name="T92" fmla="*/ 7 w 518"/>
                <a:gd name="T93" fmla="*/ 7 h 584"/>
                <a:gd name="T94" fmla="*/ 7 w 518"/>
                <a:gd name="T95" fmla="*/ 7 h 584"/>
                <a:gd name="T96" fmla="*/ 7 w 518"/>
                <a:gd name="T97" fmla="*/ 7 h 584"/>
                <a:gd name="T98" fmla="*/ 7 w 518"/>
                <a:gd name="T99" fmla="*/ 7 h 584"/>
                <a:gd name="T100" fmla="*/ 7 w 518"/>
                <a:gd name="T101" fmla="*/ 7 h 584"/>
                <a:gd name="T102" fmla="*/ 7 w 518"/>
                <a:gd name="T103" fmla="*/ 7 h 584"/>
                <a:gd name="T104" fmla="*/ 7 w 518"/>
                <a:gd name="T105" fmla="*/ 7 h 58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518"/>
                <a:gd name="T160" fmla="*/ 0 h 584"/>
                <a:gd name="T161" fmla="*/ 518 w 518"/>
                <a:gd name="T162" fmla="*/ 584 h 58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518" h="584">
                  <a:moveTo>
                    <a:pt x="50" y="584"/>
                  </a:moveTo>
                  <a:lnTo>
                    <a:pt x="50" y="402"/>
                  </a:lnTo>
                  <a:lnTo>
                    <a:pt x="24" y="378"/>
                  </a:lnTo>
                  <a:lnTo>
                    <a:pt x="22" y="370"/>
                  </a:lnTo>
                  <a:lnTo>
                    <a:pt x="36" y="356"/>
                  </a:lnTo>
                  <a:lnTo>
                    <a:pt x="40" y="346"/>
                  </a:lnTo>
                  <a:lnTo>
                    <a:pt x="40" y="338"/>
                  </a:lnTo>
                  <a:lnTo>
                    <a:pt x="40" y="324"/>
                  </a:lnTo>
                  <a:lnTo>
                    <a:pt x="40" y="310"/>
                  </a:lnTo>
                  <a:lnTo>
                    <a:pt x="30" y="274"/>
                  </a:lnTo>
                  <a:lnTo>
                    <a:pt x="28" y="268"/>
                  </a:lnTo>
                  <a:lnTo>
                    <a:pt x="28" y="250"/>
                  </a:lnTo>
                  <a:lnTo>
                    <a:pt x="26" y="240"/>
                  </a:lnTo>
                  <a:lnTo>
                    <a:pt x="24" y="190"/>
                  </a:lnTo>
                  <a:lnTo>
                    <a:pt x="18" y="160"/>
                  </a:lnTo>
                  <a:lnTo>
                    <a:pt x="10" y="152"/>
                  </a:lnTo>
                  <a:lnTo>
                    <a:pt x="4" y="120"/>
                  </a:lnTo>
                  <a:lnTo>
                    <a:pt x="2" y="92"/>
                  </a:lnTo>
                  <a:lnTo>
                    <a:pt x="4" y="76"/>
                  </a:lnTo>
                  <a:lnTo>
                    <a:pt x="8" y="68"/>
                  </a:lnTo>
                  <a:lnTo>
                    <a:pt x="0" y="44"/>
                  </a:lnTo>
                  <a:lnTo>
                    <a:pt x="0" y="36"/>
                  </a:lnTo>
                  <a:lnTo>
                    <a:pt x="134" y="36"/>
                  </a:lnTo>
                  <a:lnTo>
                    <a:pt x="134" y="14"/>
                  </a:lnTo>
                  <a:lnTo>
                    <a:pt x="136" y="0"/>
                  </a:lnTo>
                  <a:lnTo>
                    <a:pt x="146" y="0"/>
                  </a:lnTo>
                  <a:lnTo>
                    <a:pt x="160" y="6"/>
                  </a:lnTo>
                  <a:lnTo>
                    <a:pt x="162" y="28"/>
                  </a:lnTo>
                  <a:lnTo>
                    <a:pt x="166" y="42"/>
                  </a:lnTo>
                  <a:lnTo>
                    <a:pt x="164" y="56"/>
                  </a:lnTo>
                  <a:lnTo>
                    <a:pt x="180" y="66"/>
                  </a:lnTo>
                  <a:lnTo>
                    <a:pt x="184" y="64"/>
                  </a:lnTo>
                  <a:lnTo>
                    <a:pt x="194" y="66"/>
                  </a:lnTo>
                  <a:lnTo>
                    <a:pt x="200" y="72"/>
                  </a:lnTo>
                  <a:lnTo>
                    <a:pt x="212" y="72"/>
                  </a:lnTo>
                  <a:lnTo>
                    <a:pt x="224" y="72"/>
                  </a:lnTo>
                  <a:lnTo>
                    <a:pt x="226" y="78"/>
                  </a:lnTo>
                  <a:lnTo>
                    <a:pt x="226" y="82"/>
                  </a:lnTo>
                  <a:lnTo>
                    <a:pt x="246" y="80"/>
                  </a:lnTo>
                  <a:lnTo>
                    <a:pt x="252" y="74"/>
                  </a:lnTo>
                  <a:lnTo>
                    <a:pt x="282" y="72"/>
                  </a:lnTo>
                  <a:lnTo>
                    <a:pt x="300" y="78"/>
                  </a:lnTo>
                  <a:lnTo>
                    <a:pt x="304" y="78"/>
                  </a:lnTo>
                  <a:lnTo>
                    <a:pt x="302" y="82"/>
                  </a:lnTo>
                  <a:lnTo>
                    <a:pt x="308" y="86"/>
                  </a:lnTo>
                  <a:lnTo>
                    <a:pt x="310" y="86"/>
                  </a:lnTo>
                  <a:lnTo>
                    <a:pt x="314" y="90"/>
                  </a:lnTo>
                  <a:lnTo>
                    <a:pt x="318" y="102"/>
                  </a:lnTo>
                  <a:lnTo>
                    <a:pt x="324" y="106"/>
                  </a:lnTo>
                  <a:lnTo>
                    <a:pt x="332" y="96"/>
                  </a:lnTo>
                  <a:lnTo>
                    <a:pt x="336" y="94"/>
                  </a:lnTo>
                  <a:lnTo>
                    <a:pt x="344" y="96"/>
                  </a:lnTo>
                  <a:lnTo>
                    <a:pt x="348" y="106"/>
                  </a:lnTo>
                  <a:lnTo>
                    <a:pt x="364" y="110"/>
                  </a:lnTo>
                  <a:lnTo>
                    <a:pt x="368" y="116"/>
                  </a:lnTo>
                  <a:lnTo>
                    <a:pt x="376" y="122"/>
                  </a:lnTo>
                  <a:lnTo>
                    <a:pt x="386" y="122"/>
                  </a:lnTo>
                  <a:lnTo>
                    <a:pt x="396" y="120"/>
                  </a:lnTo>
                  <a:lnTo>
                    <a:pt x="422" y="102"/>
                  </a:lnTo>
                  <a:lnTo>
                    <a:pt x="426" y="104"/>
                  </a:lnTo>
                  <a:lnTo>
                    <a:pt x="432" y="112"/>
                  </a:lnTo>
                  <a:lnTo>
                    <a:pt x="470" y="112"/>
                  </a:lnTo>
                  <a:lnTo>
                    <a:pt x="476" y="114"/>
                  </a:lnTo>
                  <a:lnTo>
                    <a:pt x="482" y="116"/>
                  </a:lnTo>
                  <a:lnTo>
                    <a:pt x="492" y="124"/>
                  </a:lnTo>
                  <a:lnTo>
                    <a:pt x="500" y="120"/>
                  </a:lnTo>
                  <a:lnTo>
                    <a:pt x="518" y="118"/>
                  </a:lnTo>
                  <a:lnTo>
                    <a:pt x="508" y="128"/>
                  </a:lnTo>
                  <a:lnTo>
                    <a:pt x="484" y="140"/>
                  </a:lnTo>
                  <a:lnTo>
                    <a:pt x="472" y="144"/>
                  </a:lnTo>
                  <a:lnTo>
                    <a:pt x="464" y="148"/>
                  </a:lnTo>
                  <a:lnTo>
                    <a:pt x="454" y="158"/>
                  </a:lnTo>
                  <a:lnTo>
                    <a:pt x="434" y="166"/>
                  </a:lnTo>
                  <a:lnTo>
                    <a:pt x="424" y="174"/>
                  </a:lnTo>
                  <a:lnTo>
                    <a:pt x="392" y="210"/>
                  </a:lnTo>
                  <a:lnTo>
                    <a:pt x="344" y="252"/>
                  </a:lnTo>
                  <a:lnTo>
                    <a:pt x="340" y="260"/>
                  </a:lnTo>
                  <a:lnTo>
                    <a:pt x="334" y="264"/>
                  </a:lnTo>
                  <a:lnTo>
                    <a:pt x="336" y="318"/>
                  </a:lnTo>
                  <a:lnTo>
                    <a:pt x="332" y="324"/>
                  </a:lnTo>
                  <a:lnTo>
                    <a:pt x="324" y="326"/>
                  </a:lnTo>
                  <a:lnTo>
                    <a:pt x="304" y="342"/>
                  </a:lnTo>
                  <a:lnTo>
                    <a:pt x="304" y="352"/>
                  </a:lnTo>
                  <a:lnTo>
                    <a:pt x="302" y="354"/>
                  </a:lnTo>
                  <a:lnTo>
                    <a:pt x="296" y="370"/>
                  </a:lnTo>
                  <a:lnTo>
                    <a:pt x="306" y="374"/>
                  </a:lnTo>
                  <a:lnTo>
                    <a:pt x="314" y="388"/>
                  </a:lnTo>
                  <a:lnTo>
                    <a:pt x="308" y="398"/>
                  </a:lnTo>
                  <a:lnTo>
                    <a:pt x="310" y="408"/>
                  </a:lnTo>
                  <a:lnTo>
                    <a:pt x="306" y="426"/>
                  </a:lnTo>
                  <a:lnTo>
                    <a:pt x="306" y="450"/>
                  </a:lnTo>
                  <a:lnTo>
                    <a:pt x="310" y="456"/>
                  </a:lnTo>
                  <a:lnTo>
                    <a:pt x="318" y="462"/>
                  </a:lnTo>
                  <a:lnTo>
                    <a:pt x="320" y="466"/>
                  </a:lnTo>
                  <a:lnTo>
                    <a:pt x="338" y="470"/>
                  </a:lnTo>
                  <a:lnTo>
                    <a:pt x="342" y="472"/>
                  </a:lnTo>
                  <a:lnTo>
                    <a:pt x="342" y="476"/>
                  </a:lnTo>
                  <a:lnTo>
                    <a:pt x="348" y="480"/>
                  </a:lnTo>
                  <a:lnTo>
                    <a:pt x="368" y="490"/>
                  </a:lnTo>
                  <a:lnTo>
                    <a:pt x="376" y="504"/>
                  </a:lnTo>
                  <a:lnTo>
                    <a:pt x="396" y="520"/>
                  </a:lnTo>
                  <a:lnTo>
                    <a:pt x="418" y="534"/>
                  </a:lnTo>
                  <a:lnTo>
                    <a:pt x="420" y="540"/>
                  </a:lnTo>
                  <a:lnTo>
                    <a:pt x="420" y="552"/>
                  </a:lnTo>
                  <a:lnTo>
                    <a:pt x="422" y="572"/>
                  </a:lnTo>
                  <a:lnTo>
                    <a:pt x="50" y="584"/>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88" name="Freeform 19"/>
            <p:cNvSpPr>
              <a:spLocks/>
            </p:cNvSpPr>
            <p:nvPr/>
          </p:nvSpPr>
          <p:spPr bwMode="grayWhite">
            <a:xfrm>
              <a:off x="3036" y="1942"/>
              <a:ext cx="491" cy="422"/>
            </a:xfrm>
            <a:custGeom>
              <a:avLst/>
              <a:gdLst>
                <a:gd name="T0" fmla="*/ 7 w 528"/>
                <a:gd name="T1" fmla="*/ 6 h 456"/>
                <a:gd name="T2" fmla="*/ 7 w 528"/>
                <a:gd name="T3" fmla="*/ 6 h 456"/>
                <a:gd name="T4" fmla="*/ 7 w 528"/>
                <a:gd name="T5" fmla="*/ 6 h 456"/>
                <a:gd name="T6" fmla="*/ 7 w 528"/>
                <a:gd name="T7" fmla="*/ 6 h 456"/>
                <a:gd name="T8" fmla="*/ 7 w 528"/>
                <a:gd name="T9" fmla="*/ 6 h 456"/>
                <a:gd name="T10" fmla="*/ 7 w 528"/>
                <a:gd name="T11" fmla="*/ 6 h 456"/>
                <a:gd name="T12" fmla="*/ 7 w 528"/>
                <a:gd name="T13" fmla="*/ 6 h 456"/>
                <a:gd name="T14" fmla="*/ 7 w 528"/>
                <a:gd name="T15" fmla="*/ 6 h 456"/>
                <a:gd name="T16" fmla="*/ 7 w 528"/>
                <a:gd name="T17" fmla="*/ 6 h 456"/>
                <a:gd name="T18" fmla="*/ 7 w 528"/>
                <a:gd name="T19" fmla="*/ 6 h 456"/>
                <a:gd name="T20" fmla="*/ 7 w 528"/>
                <a:gd name="T21" fmla="*/ 6 h 456"/>
                <a:gd name="T22" fmla="*/ 7 w 528"/>
                <a:gd name="T23" fmla="*/ 6 h 456"/>
                <a:gd name="T24" fmla="*/ 7 w 528"/>
                <a:gd name="T25" fmla="*/ 6 h 456"/>
                <a:gd name="T26" fmla="*/ 7 w 528"/>
                <a:gd name="T27" fmla="*/ 6 h 456"/>
                <a:gd name="T28" fmla="*/ 7 w 528"/>
                <a:gd name="T29" fmla="*/ 6 h 456"/>
                <a:gd name="T30" fmla="*/ 7 w 528"/>
                <a:gd name="T31" fmla="*/ 6 h 456"/>
                <a:gd name="T32" fmla="*/ 7 w 528"/>
                <a:gd name="T33" fmla="*/ 6 h 456"/>
                <a:gd name="T34" fmla="*/ 7 w 528"/>
                <a:gd name="T35" fmla="*/ 6 h 456"/>
                <a:gd name="T36" fmla="*/ 7 w 528"/>
                <a:gd name="T37" fmla="*/ 6 h 456"/>
                <a:gd name="T38" fmla="*/ 7 w 528"/>
                <a:gd name="T39" fmla="*/ 6 h 456"/>
                <a:gd name="T40" fmla="*/ 7 w 528"/>
                <a:gd name="T41" fmla="*/ 6 h 456"/>
                <a:gd name="T42" fmla="*/ 7 w 528"/>
                <a:gd name="T43" fmla="*/ 6 h 456"/>
                <a:gd name="T44" fmla="*/ 7 w 528"/>
                <a:gd name="T45" fmla="*/ 6 h 456"/>
                <a:gd name="T46" fmla="*/ 7 w 528"/>
                <a:gd name="T47" fmla="*/ 6 h 456"/>
                <a:gd name="T48" fmla="*/ 7 w 528"/>
                <a:gd name="T49" fmla="*/ 6 h 456"/>
                <a:gd name="T50" fmla="*/ 7 w 528"/>
                <a:gd name="T51" fmla="*/ 6 h 456"/>
                <a:gd name="T52" fmla="*/ 7 w 528"/>
                <a:gd name="T53" fmla="*/ 6 h 456"/>
                <a:gd name="T54" fmla="*/ 7 w 528"/>
                <a:gd name="T55" fmla="*/ 6 h 456"/>
                <a:gd name="T56" fmla="*/ 0 w 528"/>
                <a:gd name="T57" fmla="*/ 6 h 456"/>
                <a:gd name="T58" fmla="*/ 7 w 528"/>
                <a:gd name="T59" fmla="*/ 6 h 456"/>
                <a:gd name="T60" fmla="*/ 7 w 528"/>
                <a:gd name="T61" fmla="*/ 6 h 456"/>
                <a:gd name="T62" fmla="*/ 7 w 528"/>
                <a:gd name="T63" fmla="*/ 6 h 456"/>
                <a:gd name="T64" fmla="*/ 7 w 528"/>
                <a:gd name="T65" fmla="*/ 6 h 456"/>
                <a:gd name="T66" fmla="*/ 7 w 528"/>
                <a:gd name="T67" fmla="*/ 6 h 456"/>
                <a:gd name="T68" fmla="*/ 7 w 528"/>
                <a:gd name="T69" fmla="*/ 6 h 456"/>
                <a:gd name="T70" fmla="*/ 7 w 528"/>
                <a:gd name="T71" fmla="*/ 6 h 456"/>
                <a:gd name="T72" fmla="*/ 7 w 528"/>
                <a:gd name="T73" fmla="*/ 6 h 456"/>
                <a:gd name="T74" fmla="*/ 7 w 528"/>
                <a:gd name="T75" fmla="*/ 6 h 45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28"/>
                <a:gd name="T115" fmla="*/ 0 h 456"/>
                <a:gd name="T116" fmla="*/ 528 w 528"/>
                <a:gd name="T117" fmla="*/ 456 h 45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28" h="456">
                  <a:moveTo>
                    <a:pt x="92" y="420"/>
                  </a:moveTo>
                  <a:lnTo>
                    <a:pt x="444" y="404"/>
                  </a:lnTo>
                  <a:lnTo>
                    <a:pt x="442" y="408"/>
                  </a:lnTo>
                  <a:lnTo>
                    <a:pt x="450" y="414"/>
                  </a:lnTo>
                  <a:lnTo>
                    <a:pt x="454" y="422"/>
                  </a:lnTo>
                  <a:lnTo>
                    <a:pt x="452" y="430"/>
                  </a:lnTo>
                  <a:lnTo>
                    <a:pt x="442" y="438"/>
                  </a:lnTo>
                  <a:lnTo>
                    <a:pt x="432" y="450"/>
                  </a:lnTo>
                  <a:lnTo>
                    <a:pt x="430" y="456"/>
                  </a:lnTo>
                  <a:lnTo>
                    <a:pt x="484" y="452"/>
                  </a:lnTo>
                  <a:lnTo>
                    <a:pt x="488" y="438"/>
                  </a:lnTo>
                  <a:lnTo>
                    <a:pt x="486" y="432"/>
                  </a:lnTo>
                  <a:lnTo>
                    <a:pt x="490" y="416"/>
                  </a:lnTo>
                  <a:lnTo>
                    <a:pt x="496" y="402"/>
                  </a:lnTo>
                  <a:lnTo>
                    <a:pt x="502" y="394"/>
                  </a:lnTo>
                  <a:lnTo>
                    <a:pt x="512" y="390"/>
                  </a:lnTo>
                  <a:lnTo>
                    <a:pt x="516" y="392"/>
                  </a:lnTo>
                  <a:lnTo>
                    <a:pt x="520" y="388"/>
                  </a:lnTo>
                  <a:lnTo>
                    <a:pt x="528" y="364"/>
                  </a:lnTo>
                  <a:lnTo>
                    <a:pt x="526" y="354"/>
                  </a:lnTo>
                  <a:lnTo>
                    <a:pt x="520" y="352"/>
                  </a:lnTo>
                  <a:lnTo>
                    <a:pt x="518" y="350"/>
                  </a:lnTo>
                  <a:lnTo>
                    <a:pt x="518" y="348"/>
                  </a:lnTo>
                  <a:lnTo>
                    <a:pt x="516" y="346"/>
                  </a:lnTo>
                  <a:lnTo>
                    <a:pt x="510" y="346"/>
                  </a:lnTo>
                  <a:lnTo>
                    <a:pt x="510" y="350"/>
                  </a:lnTo>
                  <a:lnTo>
                    <a:pt x="506" y="352"/>
                  </a:lnTo>
                  <a:lnTo>
                    <a:pt x="490" y="324"/>
                  </a:lnTo>
                  <a:lnTo>
                    <a:pt x="490" y="320"/>
                  </a:lnTo>
                  <a:lnTo>
                    <a:pt x="496" y="314"/>
                  </a:lnTo>
                  <a:lnTo>
                    <a:pt x="498" y="310"/>
                  </a:lnTo>
                  <a:lnTo>
                    <a:pt x="490" y="302"/>
                  </a:lnTo>
                  <a:lnTo>
                    <a:pt x="486" y="284"/>
                  </a:lnTo>
                  <a:lnTo>
                    <a:pt x="464" y="264"/>
                  </a:lnTo>
                  <a:lnTo>
                    <a:pt x="452" y="262"/>
                  </a:lnTo>
                  <a:lnTo>
                    <a:pt x="430" y="248"/>
                  </a:lnTo>
                  <a:lnTo>
                    <a:pt x="418" y="234"/>
                  </a:lnTo>
                  <a:lnTo>
                    <a:pt x="412" y="224"/>
                  </a:lnTo>
                  <a:lnTo>
                    <a:pt x="416" y="218"/>
                  </a:lnTo>
                  <a:lnTo>
                    <a:pt x="430" y="200"/>
                  </a:lnTo>
                  <a:lnTo>
                    <a:pt x="428" y="186"/>
                  </a:lnTo>
                  <a:lnTo>
                    <a:pt x="432" y="174"/>
                  </a:lnTo>
                  <a:lnTo>
                    <a:pt x="428" y="168"/>
                  </a:lnTo>
                  <a:lnTo>
                    <a:pt x="410" y="158"/>
                  </a:lnTo>
                  <a:lnTo>
                    <a:pt x="404" y="162"/>
                  </a:lnTo>
                  <a:lnTo>
                    <a:pt x="396" y="170"/>
                  </a:lnTo>
                  <a:lnTo>
                    <a:pt x="392" y="166"/>
                  </a:lnTo>
                  <a:lnTo>
                    <a:pt x="380" y="130"/>
                  </a:lnTo>
                  <a:lnTo>
                    <a:pt x="374" y="124"/>
                  </a:lnTo>
                  <a:lnTo>
                    <a:pt x="350" y="106"/>
                  </a:lnTo>
                  <a:lnTo>
                    <a:pt x="328" y="80"/>
                  </a:lnTo>
                  <a:lnTo>
                    <a:pt x="328" y="72"/>
                  </a:lnTo>
                  <a:lnTo>
                    <a:pt x="320" y="56"/>
                  </a:lnTo>
                  <a:lnTo>
                    <a:pt x="320" y="38"/>
                  </a:lnTo>
                  <a:lnTo>
                    <a:pt x="324" y="26"/>
                  </a:lnTo>
                  <a:lnTo>
                    <a:pt x="324" y="22"/>
                  </a:lnTo>
                  <a:lnTo>
                    <a:pt x="300" y="0"/>
                  </a:lnTo>
                  <a:lnTo>
                    <a:pt x="0" y="8"/>
                  </a:lnTo>
                  <a:lnTo>
                    <a:pt x="6" y="18"/>
                  </a:lnTo>
                  <a:lnTo>
                    <a:pt x="14" y="26"/>
                  </a:lnTo>
                  <a:lnTo>
                    <a:pt x="16" y="40"/>
                  </a:lnTo>
                  <a:lnTo>
                    <a:pt x="26" y="52"/>
                  </a:lnTo>
                  <a:lnTo>
                    <a:pt x="32" y="54"/>
                  </a:lnTo>
                  <a:lnTo>
                    <a:pt x="30" y="66"/>
                  </a:lnTo>
                  <a:lnTo>
                    <a:pt x="30" y="68"/>
                  </a:lnTo>
                  <a:lnTo>
                    <a:pt x="64" y="94"/>
                  </a:lnTo>
                  <a:lnTo>
                    <a:pt x="54" y="106"/>
                  </a:lnTo>
                  <a:lnTo>
                    <a:pt x="52" y="118"/>
                  </a:lnTo>
                  <a:lnTo>
                    <a:pt x="56" y="124"/>
                  </a:lnTo>
                  <a:lnTo>
                    <a:pt x="64" y="128"/>
                  </a:lnTo>
                  <a:lnTo>
                    <a:pt x="70" y="146"/>
                  </a:lnTo>
                  <a:lnTo>
                    <a:pt x="78" y="150"/>
                  </a:lnTo>
                  <a:lnTo>
                    <a:pt x="84" y="152"/>
                  </a:lnTo>
                  <a:lnTo>
                    <a:pt x="88" y="154"/>
                  </a:lnTo>
                  <a:lnTo>
                    <a:pt x="90" y="370"/>
                  </a:lnTo>
                  <a:lnTo>
                    <a:pt x="92" y="420"/>
                  </a:lnTo>
                  <a:close/>
                </a:path>
              </a:pathLst>
            </a:custGeom>
            <a:solidFill>
              <a:srgbClr val="BADEDA"/>
            </a:solidFill>
            <a:ln w="6350" cap="flat" cmpd="sng">
              <a:solidFill>
                <a:srgbClr val="50A69C"/>
              </a:solidFill>
              <a:prstDash val="solid"/>
              <a:round/>
              <a:headEnd type="none" w="med" len="med"/>
              <a:tailEnd type="none" w="med" len="med"/>
            </a:ln>
          </p:spPr>
          <p:txBody>
            <a:bodyPr/>
            <a:lstStyle/>
            <a:p>
              <a:endParaRPr lang="en-US"/>
            </a:p>
          </p:txBody>
        </p:sp>
        <p:sp>
          <p:nvSpPr>
            <p:cNvPr id="146489" name="Freeform 20"/>
            <p:cNvSpPr>
              <a:spLocks/>
            </p:cNvSpPr>
            <p:nvPr/>
          </p:nvSpPr>
          <p:spPr bwMode="grayWhite">
            <a:xfrm>
              <a:off x="3167" y="2644"/>
              <a:ext cx="418" cy="360"/>
            </a:xfrm>
            <a:custGeom>
              <a:avLst/>
              <a:gdLst>
                <a:gd name="T0" fmla="*/ 7 w 448"/>
                <a:gd name="T1" fmla="*/ 6 h 388"/>
                <a:gd name="T2" fmla="*/ 7 w 448"/>
                <a:gd name="T3" fmla="*/ 6 h 388"/>
                <a:gd name="T4" fmla="*/ 7 w 448"/>
                <a:gd name="T5" fmla="*/ 6 h 388"/>
                <a:gd name="T6" fmla="*/ 7 w 448"/>
                <a:gd name="T7" fmla="*/ 6 h 388"/>
                <a:gd name="T8" fmla="*/ 7 w 448"/>
                <a:gd name="T9" fmla="*/ 6 h 388"/>
                <a:gd name="T10" fmla="*/ 7 w 448"/>
                <a:gd name="T11" fmla="*/ 6 h 388"/>
                <a:gd name="T12" fmla="*/ 7 w 448"/>
                <a:gd name="T13" fmla="*/ 6 h 388"/>
                <a:gd name="T14" fmla="*/ 7 w 448"/>
                <a:gd name="T15" fmla="*/ 6 h 388"/>
                <a:gd name="T16" fmla="*/ 7 w 448"/>
                <a:gd name="T17" fmla="*/ 6 h 388"/>
                <a:gd name="T18" fmla="*/ 7 w 448"/>
                <a:gd name="T19" fmla="*/ 6 h 388"/>
                <a:gd name="T20" fmla="*/ 7 w 448"/>
                <a:gd name="T21" fmla="*/ 6 h 388"/>
                <a:gd name="T22" fmla="*/ 7 w 448"/>
                <a:gd name="T23" fmla="*/ 6 h 388"/>
                <a:gd name="T24" fmla="*/ 7 w 448"/>
                <a:gd name="T25" fmla="*/ 6 h 388"/>
                <a:gd name="T26" fmla="*/ 7 w 448"/>
                <a:gd name="T27" fmla="*/ 6 h 388"/>
                <a:gd name="T28" fmla="*/ 7 w 448"/>
                <a:gd name="T29" fmla="*/ 6 h 388"/>
                <a:gd name="T30" fmla="*/ 7 w 448"/>
                <a:gd name="T31" fmla="*/ 6 h 388"/>
                <a:gd name="T32" fmla="*/ 7 w 448"/>
                <a:gd name="T33" fmla="*/ 6 h 388"/>
                <a:gd name="T34" fmla="*/ 7 w 448"/>
                <a:gd name="T35" fmla="*/ 6 h 388"/>
                <a:gd name="T36" fmla="*/ 7 w 448"/>
                <a:gd name="T37" fmla="*/ 6 h 388"/>
                <a:gd name="T38" fmla="*/ 7 w 448"/>
                <a:gd name="T39" fmla="*/ 6 h 388"/>
                <a:gd name="T40" fmla="*/ 7 w 448"/>
                <a:gd name="T41" fmla="*/ 6 h 388"/>
                <a:gd name="T42" fmla="*/ 7 w 448"/>
                <a:gd name="T43" fmla="*/ 6 h 388"/>
                <a:gd name="T44" fmla="*/ 7 w 448"/>
                <a:gd name="T45" fmla="*/ 6 h 388"/>
                <a:gd name="T46" fmla="*/ 7 w 448"/>
                <a:gd name="T47" fmla="*/ 6 h 388"/>
                <a:gd name="T48" fmla="*/ 7 w 448"/>
                <a:gd name="T49" fmla="*/ 6 h 388"/>
                <a:gd name="T50" fmla="*/ 7 w 448"/>
                <a:gd name="T51" fmla="*/ 6 h 388"/>
                <a:gd name="T52" fmla="*/ 7 w 448"/>
                <a:gd name="T53" fmla="*/ 6 h 388"/>
                <a:gd name="T54" fmla="*/ 7 w 448"/>
                <a:gd name="T55" fmla="*/ 6 h 388"/>
                <a:gd name="T56" fmla="*/ 7 w 448"/>
                <a:gd name="T57" fmla="*/ 6 h 388"/>
                <a:gd name="T58" fmla="*/ 7 w 448"/>
                <a:gd name="T59" fmla="*/ 6 h 388"/>
                <a:gd name="T60" fmla="*/ 7 w 448"/>
                <a:gd name="T61" fmla="*/ 6 h 388"/>
                <a:gd name="T62" fmla="*/ 7 w 448"/>
                <a:gd name="T63" fmla="*/ 6 h 388"/>
                <a:gd name="T64" fmla="*/ 7 w 448"/>
                <a:gd name="T65" fmla="*/ 6 h 388"/>
                <a:gd name="T66" fmla="*/ 7 w 448"/>
                <a:gd name="T67" fmla="*/ 6 h 388"/>
                <a:gd name="T68" fmla="*/ 7 w 448"/>
                <a:gd name="T69" fmla="*/ 6 h 388"/>
                <a:gd name="T70" fmla="*/ 7 w 448"/>
                <a:gd name="T71" fmla="*/ 6 h 388"/>
                <a:gd name="T72" fmla="*/ 7 w 448"/>
                <a:gd name="T73" fmla="*/ 6 h 388"/>
                <a:gd name="T74" fmla="*/ 7 w 448"/>
                <a:gd name="T75" fmla="*/ 6 h 388"/>
                <a:gd name="T76" fmla="*/ 7 w 448"/>
                <a:gd name="T77" fmla="*/ 6 h 388"/>
                <a:gd name="T78" fmla="*/ 7 w 448"/>
                <a:gd name="T79" fmla="*/ 6 h 388"/>
                <a:gd name="T80" fmla="*/ 7 w 448"/>
                <a:gd name="T81" fmla="*/ 6 h 388"/>
                <a:gd name="T82" fmla="*/ 6 w 448"/>
                <a:gd name="T83" fmla="*/ 6 h 38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448"/>
                <a:gd name="T127" fmla="*/ 0 h 388"/>
                <a:gd name="T128" fmla="*/ 448 w 448"/>
                <a:gd name="T129" fmla="*/ 388 h 388"/>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448" h="388">
                  <a:moveTo>
                    <a:pt x="0" y="6"/>
                  </a:moveTo>
                  <a:lnTo>
                    <a:pt x="240" y="0"/>
                  </a:lnTo>
                  <a:lnTo>
                    <a:pt x="240" y="8"/>
                  </a:lnTo>
                  <a:lnTo>
                    <a:pt x="250" y="28"/>
                  </a:lnTo>
                  <a:lnTo>
                    <a:pt x="250" y="46"/>
                  </a:lnTo>
                  <a:lnTo>
                    <a:pt x="256" y="58"/>
                  </a:lnTo>
                  <a:lnTo>
                    <a:pt x="262" y="62"/>
                  </a:lnTo>
                  <a:lnTo>
                    <a:pt x="262" y="72"/>
                  </a:lnTo>
                  <a:lnTo>
                    <a:pt x="252" y="78"/>
                  </a:lnTo>
                  <a:lnTo>
                    <a:pt x="248" y="82"/>
                  </a:lnTo>
                  <a:lnTo>
                    <a:pt x="244" y="102"/>
                  </a:lnTo>
                  <a:lnTo>
                    <a:pt x="228" y="126"/>
                  </a:lnTo>
                  <a:lnTo>
                    <a:pt x="214" y="168"/>
                  </a:lnTo>
                  <a:lnTo>
                    <a:pt x="214" y="198"/>
                  </a:lnTo>
                  <a:lnTo>
                    <a:pt x="368" y="192"/>
                  </a:lnTo>
                  <a:lnTo>
                    <a:pt x="372" y="198"/>
                  </a:lnTo>
                  <a:lnTo>
                    <a:pt x="368" y="212"/>
                  </a:lnTo>
                  <a:lnTo>
                    <a:pt x="368" y="234"/>
                  </a:lnTo>
                  <a:lnTo>
                    <a:pt x="386" y="250"/>
                  </a:lnTo>
                  <a:lnTo>
                    <a:pt x="388" y="270"/>
                  </a:lnTo>
                  <a:lnTo>
                    <a:pt x="366" y="266"/>
                  </a:lnTo>
                  <a:lnTo>
                    <a:pt x="346" y="256"/>
                  </a:lnTo>
                  <a:lnTo>
                    <a:pt x="342" y="254"/>
                  </a:lnTo>
                  <a:lnTo>
                    <a:pt x="334" y="258"/>
                  </a:lnTo>
                  <a:lnTo>
                    <a:pt x="320" y="272"/>
                  </a:lnTo>
                  <a:lnTo>
                    <a:pt x="320" y="278"/>
                  </a:lnTo>
                  <a:lnTo>
                    <a:pt x="326" y="286"/>
                  </a:lnTo>
                  <a:lnTo>
                    <a:pt x="334" y="288"/>
                  </a:lnTo>
                  <a:lnTo>
                    <a:pt x="350" y="286"/>
                  </a:lnTo>
                  <a:lnTo>
                    <a:pt x="360" y="280"/>
                  </a:lnTo>
                  <a:lnTo>
                    <a:pt x="366" y="276"/>
                  </a:lnTo>
                  <a:lnTo>
                    <a:pt x="376" y="278"/>
                  </a:lnTo>
                  <a:lnTo>
                    <a:pt x="382" y="276"/>
                  </a:lnTo>
                  <a:lnTo>
                    <a:pt x="382" y="280"/>
                  </a:lnTo>
                  <a:lnTo>
                    <a:pt x="380" y="284"/>
                  </a:lnTo>
                  <a:lnTo>
                    <a:pt x="374" y="290"/>
                  </a:lnTo>
                  <a:lnTo>
                    <a:pt x="374" y="296"/>
                  </a:lnTo>
                  <a:lnTo>
                    <a:pt x="380" y="300"/>
                  </a:lnTo>
                  <a:lnTo>
                    <a:pt x="386" y="300"/>
                  </a:lnTo>
                  <a:lnTo>
                    <a:pt x="390" y="296"/>
                  </a:lnTo>
                  <a:lnTo>
                    <a:pt x="398" y="284"/>
                  </a:lnTo>
                  <a:lnTo>
                    <a:pt x="414" y="278"/>
                  </a:lnTo>
                  <a:lnTo>
                    <a:pt x="420" y="274"/>
                  </a:lnTo>
                  <a:lnTo>
                    <a:pt x="424" y="274"/>
                  </a:lnTo>
                  <a:lnTo>
                    <a:pt x="428" y="280"/>
                  </a:lnTo>
                  <a:lnTo>
                    <a:pt x="426" y="286"/>
                  </a:lnTo>
                  <a:lnTo>
                    <a:pt x="428" y="290"/>
                  </a:lnTo>
                  <a:lnTo>
                    <a:pt x="426" y="296"/>
                  </a:lnTo>
                  <a:lnTo>
                    <a:pt x="420" y="302"/>
                  </a:lnTo>
                  <a:lnTo>
                    <a:pt x="406" y="318"/>
                  </a:lnTo>
                  <a:lnTo>
                    <a:pt x="394" y="328"/>
                  </a:lnTo>
                  <a:lnTo>
                    <a:pt x="394" y="336"/>
                  </a:lnTo>
                  <a:lnTo>
                    <a:pt x="398" y="344"/>
                  </a:lnTo>
                  <a:lnTo>
                    <a:pt x="414" y="354"/>
                  </a:lnTo>
                  <a:lnTo>
                    <a:pt x="444" y="366"/>
                  </a:lnTo>
                  <a:lnTo>
                    <a:pt x="448" y="370"/>
                  </a:lnTo>
                  <a:lnTo>
                    <a:pt x="444" y="378"/>
                  </a:lnTo>
                  <a:lnTo>
                    <a:pt x="440" y="380"/>
                  </a:lnTo>
                  <a:lnTo>
                    <a:pt x="416" y="388"/>
                  </a:lnTo>
                  <a:lnTo>
                    <a:pt x="414" y="370"/>
                  </a:lnTo>
                  <a:lnTo>
                    <a:pt x="400" y="364"/>
                  </a:lnTo>
                  <a:lnTo>
                    <a:pt x="376" y="354"/>
                  </a:lnTo>
                  <a:lnTo>
                    <a:pt x="372" y="346"/>
                  </a:lnTo>
                  <a:lnTo>
                    <a:pt x="366" y="342"/>
                  </a:lnTo>
                  <a:lnTo>
                    <a:pt x="360" y="346"/>
                  </a:lnTo>
                  <a:lnTo>
                    <a:pt x="356" y="364"/>
                  </a:lnTo>
                  <a:lnTo>
                    <a:pt x="360" y="366"/>
                  </a:lnTo>
                  <a:lnTo>
                    <a:pt x="360" y="370"/>
                  </a:lnTo>
                  <a:lnTo>
                    <a:pt x="346" y="380"/>
                  </a:lnTo>
                  <a:lnTo>
                    <a:pt x="342" y="378"/>
                  </a:lnTo>
                  <a:lnTo>
                    <a:pt x="334" y="368"/>
                  </a:lnTo>
                  <a:lnTo>
                    <a:pt x="330" y="368"/>
                  </a:lnTo>
                  <a:lnTo>
                    <a:pt x="322" y="370"/>
                  </a:lnTo>
                  <a:lnTo>
                    <a:pt x="318" y="366"/>
                  </a:lnTo>
                  <a:lnTo>
                    <a:pt x="314" y="368"/>
                  </a:lnTo>
                  <a:lnTo>
                    <a:pt x="302" y="380"/>
                  </a:lnTo>
                  <a:lnTo>
                    <a:pt x="288" y="380"/>
                  </a:lnTo>
                  <a:lnTo>
                    <a:pt x="284" y="376"/>
                  </a:lnTo>
                  <a:lnTo>
                    <a:pt x="270" y="374"/>
                  </a:lnTo>
                  <a:lnTo>
                    <a:pt x="250" y="348"/>
                  </a:lnTo>
                  <a:lnTo>
                    <a:pt x="238" y="346"/>
                  </a:lnTo>
                  <a:lnTo>
                    <a:pt x="226" y="342"/>
                  </a:lnTo>
                  <a:lnTo>
                    <a:pt x="222" y="334"/>
                  </a:lnTo>
                  <a:lnTo>
                    <a:pt x="220" y="332"/>
                  </a:lnTo>
                  <a:lnTo>
                    <a:pt x="216" y="332"/>
                  </a:lnTo>
                  <a:lnTo>
                    <a:pt x="216" y="330"/>
                  </a:lnTo>
                  <a:lnTo>
                    <a:pt x="216" y="326"/>
                  </a:lnTo>
                  <a:lnTo>
                    <a:pt x="212" y="324"/>
                  </a:lnTo>
                  <a:lnTo>
                    <a:pt x="208" y="326"/>
                  </a:lnTo>
                  <a:lnTo>
                    <a:pt x="198" y="324"/>
                  </a:lnTo>
                  <a:lnTo>
                    <a:pt x="198" y="322"/>
                  </a:lnTo>
                  <a:lnTo>
                    <a:pt x="196" y="316"/>
                  </a:lnTo>
                  <a:lnTo>
                    <a:pt x="190" y="316"/>
                  </a:lnTo>
                  <a:lnTo>
                    <a:pt x="174" y="330"/>
                  </a:lnTo>
                  <a:lnTo>
                    <a:pt x="182" y="340"/>
                  </a:lnTo>
                  <a:lnTo>
                    <a:pt x="178" y="342"/>
                  </a:lnTo>
                  <a:lnTo>
                    <a:pt x="152" y="344"/>
                  </a:lnTo>
                  <a:lnTo>
                    <a:pt x="108" y="334"/>
                  </a:lnTo>
                  <a:lnTo>
                    <a:pt x="82" y="326"/>
                  </a:lnTo>
                  <a:lnTo>
                    <a:pt x="24" y="334"/>
                  </a:lnTo>
                  <a:lnTo>
                    <a:pt x="20" y="330"/>
                  </a:lnTo>
                  <a:lnTo>
                    <a:pt x="18" y="324"/>
                  </a:lnTo>
                  <a:lnTo>
                    <a:pt x="22" y="320"/>
                  </a:lnTo>
                  <a:lnTo>
                    <a:pt x="24" y="314"/>
                  </a:lnTo>
                  <a:lnTo>
                    <a:pt x="30" y="308"/>
                  </a:lnTo>
                  <a:lnTo>
                    <a:pt x="36" y="286"/>
                  </a:lnTo>
                  <a:lnTo>
                    <a:pt x="32" y="278"/>
                  </a:lnTo>
                  <a:lnTo>
                    <a:pt x="32" y="270"/>
                  </a:lnTo>
                  <a:lnTo>
                    <a:pt x="34" y="266"/>
                  </a:lnTo>
                  <a:lnTo>
                    <a:pt x="32" y="260"/>
                  </a:lnTo>
                  <a:lnTo>
                    <a:pt x="36" y="248"/>
                  </a:lnTo>
                  <a:lnTo>
                    <a:pt x="42" y="242"/>
                  </a:lnTo>
                  <a:lnTo>
                    <a:pt x="44" y="232"/>
                  </a:lnTo>
                  <a:lnTo>
                    <a:pt x="48" y="214"/>
                  </a:lnTo>
                  <a:lnTo>
                    <a:pt x="48" y="204"/>
                  </a:lnTo>
                  <a:lnTo>
                    <a:pt x="44" y="188"/>
                  </a:lnTo>
                  <a:lnTo>
                    <a:pt x="38" y="178"/>
                  </a:lnTo>
                  <a:lnTo>
                    <a:pt x="36" y="176"/>
                  </a:lnTo>
                  <a:lnTo>
                    <a:pt x="36" y="170"/>
                  </a:lnTo>
                  <a:lnTo>
                    <a:pt x="34" y="166"/>
                  </a:lnTo>
                  <a:lnTo>
                    <a:pt x="30" y="156"/>
                  </a:lnTo>
                  <a:lnTo>
                    <a:pt x="24" y="152"/>
                  </a:lnTo>
                  <a:lnTo>
                    <a:pt x="22" y="148"/>
                  </a:lnTo>
                  <a:lnTo>
                    <a:pt x="26" y="138"/>
                  </a:lnTo>
                  <a:lnTo>
                    <a:pt x="18" y="124"/>
                  </a:lnTo>
                  <a:lnTo>
                    <a:pt x="6" y="112"/>
                  </a:lnTo>
                  <a:lnTo>
                    <a:pt x="2" y="106"/>
                  </a:lnTo>
                  <a:lnTo>
                    <a:pt x="0" y="6"/>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90" name="Freeform 21"/>
            <p:cNvSpPr>
              <a:spLocks/>
            </p:cNvSpPr>
            <p:nvPr/>
          </p:nvSpPr>
          <p:spPr bwMode="grayWhite">
            <a:xfrm>
              <a:off x="3333" y="1750"/>
              <a:ext cx="292" cy="518"/>
            </a:xfrm>
            <a:custGeom>
              <a:avLst/>
              <a:gdLst>
                <a:gd name="T0" fmla="*/ 7 w 314"/>
                <a:gd name="T1" fmla="*/ 6 h 558"/>
                <a:gd name="T2" fmla="*/ 7 w 314"/>
                <a:gd name="T3" fmla="*/ 6 h 558"/>
                <a:gd name="T4" fmla="*/ 7 w 314"/>
                <a:gd name="T5" fmla="*/ 6 h 558"/>
                <a:gd name="T6" fmla="*/ 7 w 314"/>
                <a:gd name="T7" fmla="*/ 6 h 558"/>
                <a:gd name="T8" fmla="*/ 7 w 314"/>
                <a:gd name="T9" fmla="*/ 6 h 558"/>
                <a:gd name="T10" fmla="*/ 7 w 314"/>
                <a:gd name="T11" fmla="*/ 6 h 558"/>
                <a:gd name="T12" fmla="*/ 7 w 314"/>
                <a:gd name="T13" fmla="*/ 6 h 558"/>
                <a:gd name="T14" fmla="*/ 7 w 314"/>
                <a:gd name="T15" fmla="*/ 6 h 558"/>
                <a:gd name="T16" fmla="*/ 7 w 314"/>
                <a:gd name="T17" fmla="*/ 6 h 558"/>
                <a:gd name="T18" fmla="*/ 7 w 314"/>
                <a:gd name="T19" fmla="*/ 6 h 558"/>
                <a:gd name="T20" fmla="*/ 7 w 314"/>
                <a:gd name="T21" fmla="*/ 6 h 558"/>
                <a:gd name="T22" fmla="*/ 7 w 314"/>
                <a:gd name="T23" fmla="*/ 6 h 558"/>
                <a:gd name="T24" fmla="*/ 4 w 314"/>
                <a:gd name="T25" fmla="*/ 6 h 558"/>
                <a:gd name="T26" fmla="*/ 0 w 314"/>
                <a:gd name="T27" fmla="*/ 6 h 558"/>
                <a:gd name="T28" fmla="*/ 7 w 314"/>
                <a:gd name="T29" fmla="*/ 6 h 558"/>
                <a:gd name="T30" fmla="*/ 7 w 314"/>
                <a:gd name="T31" fmla="*/ 6 h 558"/>
                <a:gd name="T32" fmla="*/ 7 w 314"/>
                <a:gd name="T33" fmla="*/ 6 h 558"/>
                <a:gd name="T34" fmla="*/ 7 w 314"/>
                <a:gd name="T35" fmla="*/ 6 h 558"/>
                <a:gd name="T36" fmla="*/ 7 w 314"/>
                <a:gd name="T37" fmla="*/ 6 h 558"/>
                <a:gd name="T38" fmla="*/ 7 w 314"/>
                <a:gd name="T39" fmla="*/ 6 h 558"/>
                <a:gd name="T40" fmla="*/ 7 w 314"/>
                <a:gd name="T41" fmla="*/ 6 h 558"/>
                <a:gd name="T42" fmla="*/ 7 w 314"/>
                <a:gd name="T43" fmla="*/ 6 h 558"/>
                <a:gd name="T44" fmla="*/ 7 w 314"/>
                <a:gd name="T45" fmla="*/ 6 h 558"/>
                <a:gd name="T46" fmla="*/ 7 w 314"/>
                <a:gd name="T47" fmla="*/ 6 h 558"/>
                <a:gd name="T48" fmla="*/ 7 w 314"/>
                <a:gd name="T49" fmla="*/ 6 h 558"/>
                <a:gd name="T50" fmla="*/ 7 w 314"/>
                <a:gd name="T51" fmla="*/ 6 h 558"/>
                <a:gd name="T52" fmla="*/ 7 w 314"/>
                <a:gd name="T53" fmla="*/ 6 h 558"/>
                <a:gd name="T54" fmla="*/ 7 w 314"/>
                <a:gd name="T55" fmla="*/ 6 h 558"/>
                <a:gd name="T56" fmla="*/ 7 w 314"/>
                <a:gd name="T57" fmla="*/ 6 h 558"/>
                <a:gd name="T58" fmla="*/ 7 w 314"/>
                <a:gd name="T59" fmla="*/ 6 h 558"/>
                <a:gd name="T60" fmla="*/ 7 w 314"/>
                <a:gd name="T61" fmla="*/ 6 h 558"/>
                <a:gd name="T62" fmla="*/ 7 w 314"/>
                <a:gd name="T63" fmla="*/ 6 h 558"/>
                <a:gd name="T64" fmla="*/ 7 w 314"/>
                <a:gd name="T65" fmla="*/ 6 h 558"/>
                <a:gd name="T66" fmla="*/ 7 w 314"/>
                <a:gd name="T67" fmla="*/ 6 h 558"/>
                <a:gd name="T68" fmla="*/ 7 w 314"/>
                <a:gd name="T69" fmla="*/ 6 h 558"/>
                <a:gd name="T70" fmla="*/ 7 w 314"/>
                <a:gd name="T71" fmla="*/ 6 h 558"/>
                <a:gd name="T72" fmla="*/ 7 w 314"/>
                <a:gd name="T73" fmla="*/ 6 h 558"/>
                <a:gd name="T74" fmla="*/ 7 w 314"/>
                <a:gd name="T75" fmla="*/ 6 h 558"/>
                <a:gd name="T76" fmla="*/ 7 w 314"/>
                <a:gd name="T77" fmla="*/ 6 h 558"/>
                <a:gd name="T78" fmla="*/ 7 w 314"/>
                <a:gd name="T79" fmla="*/ 6 h 558"/>
                <a:gd name="T80" fmla="*/ 7 w 314"/>
                <a:gd name="T81" fmla="*/ 6 h 558"/>
                <a:gd name="T82" fmla="*/ 7 w 314"/>
                <a:gd name="T83" fmla="*/ 6 h 558"/>
                <a:gd name="T84" fmla="*/ 7 w 314"/>
                <a:gd name="T85" fmla="*/ 6 h 558"/>
                <a:gd name="T86" fmla="*/ 7 w 314"/>
                <a:gd name="T87" fmla="*/ 6 h 558"/>
                <a:gd name="T88" fmla="*/ 7 w 314"/>
                <a:gd name="T89" fmla="*/ 6 h 558"/>
                <a:gd name="T90" fmla="*/ 7 w 314"/>
                <a:gd name="T91" fmla="*/ 6 h 558"/>
                <a:gd name="T92" fmla="*/ 7 w 314"/>
                <a:gd name="T93" fmla="*/ 6 h 558"/>
                <a:gd name="T94" fmla="*/ 7 w 314"/>
                <a:gd name="T95" fmla="*/ 6 h 55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14"/>
                <a:gd name="T145" fmla="*/ 0 h 558"/>
                <a:gd name="T146" fmla="*/ 314 w 314"/>
                <a:gd name="T147" fmla="*/ 558 h 558"/>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14" h="558">
                  <a:moveTo>
                    <a:pt x="258" y="0"/>
                  </a:moveTo>
                  <a:lnTo>
                    <a:pt x="52" y="14"/>
                  </a:lnTo>
                  <a:lnTo>
                    <a:pt x="56" y="18"/>
                  </a:lnTo>
                  <a:lnTo>
                    <a:pt x="70" y="30"/>
                  </a:lnTo>
                  <a:lnTo>
                    <a:pt x="72" y="38"/>
                  </a:lnTo>
                  <a:lnTo>
                    <a:pt x="86" y="46"/>
                  </a:lnTo>
                  <a:lnTo>
                    <a:pt x="92" y="64"/>
                  </a:lnTo>
                  <a:lnTo>
                    <a:pt x="90" y="72"/>
                  </a:lnTo>
                  <a:lnTo>
                    <a:pt x="86" y="82"/>
                  </a:lnTo>
                  <a:lnTo>
                    <a:pt x="80" y="88"/>
                  </a:lnTo>
                  <a:lnTo>
                    <a:pt x="80" y="96"/>
                  </a:lnTo>
                  <a:lnTo>
                    <a:pt x="68" y="110"/>
                  </a:lnTo>
                  <a:lnTo>
                    <a:pt x="56" y="114"/>
                  </a:lnTo>
                  <a:lnTo>
                    <a:pt x="52" y="118"/>
                  </a:lnTo>
                  <a:lnTo>
                    <a:pt x="36" y="120"/>
                  </a:lnTo>
                  <a:lnTo>
                    <a:pt x="30" y="124"/>
                  </a:lnTo>
                  <a:lnTo>
                    <a:pt x="24" y="134"/>
                  </a:lnTo>
                  <a:lnTo>
                    <a:pt x="26" y="142"/>
                  </a:lnTo>
                  <a:lnTo>
                    <a:pt x="34" y="152"/>
                  </a:lnTo>
                  <a:lnTo>
                    <a:pt x="38" y="158"/>
                  </a:lnTo>
                  <a:lnTo>
                    <a:pt x="34" y="172"/>
                  </a:lnTo>
                  <a:lnTo>
                    <a:pt x="24" y="198"/>
                  </a:lnTo>
                  <a:lnTo>
                    <a:pt x="12" y="204"/>
                  </a:lnTo>
                  <a:lnTo>
                    <a:pt x="8" y="212"/>
                  </a:lnTo>
                  <a:lnTo>
                    <a:pt x="10" y="220"/>
                  </a:lnTo>
                  <a:lnTo>
                    <a:pt x="4" y="228"/>
                  </a:lnTo>
                  <a:lnTo>
                    <a:pt x="4" y="232"/>
                  </a:lnTo>
                  <a:lnTo>
                    <a:pt x="0" y="244"/>
                  </a:lnTo>
                  <a:lnTo>
                    <a:pt x="0" y="262"/>
                  </a:lnTo>
                  <a:lnTo>
                    <a:pt x="8" y="278"/>
                  </a:lnTo>
                  <a:lnTo>
                    <a:pt x="8" y="286"/>
                  </a:lnTo>
                  <a:lnTo>
                    <a:pt x="30" y="312"/>
                  </a:lnTo>
                  <a:lnTo>
                    <a:pt x="54" y="330"/>
                  </a:lnTo>
                  <a:lnTo>
                    <a:pt x="60" y="336"/>
                  </a:lnTo>
                  <a:lnTo>
                    <a:pt x="72" y="372"/>
                  </a:lnTo>
                  <a:lnTo>
                    <a:pt x="76" y="376"/>
                  </a:lnTo>
                  <a:lnTo>
                    <a:pt x="84" y="368"/>
                  </a:lnTo>
                  <a:lnTo>
                    <a:pt x="90" y="364"/>
                  </a:lnTo>
                  <a:lnTo>
                    <a:pt x="108" y="374"/>
                  </a:lnTo>
                  <a:lnTo>
                    <a:pt x="112" y="380"/>
                  </a:lnTo>
                  <a:lnTo>
                    <a:pt x="108" y="392"/>
                  </a:lnTo>
                  <a:lnTo>
                    <a:pt x="110" y="406"/>
                  </a:lnTo>
                  <a:lnTo>
                    <a:pt x="96" y="424"/>
                  </a:lnTo>
                  <a:lnTo>
                    <a:pt x="92" y="430"/>
                  </a:lnTo>
                  <a:lnTo>
                    <a:pt x="98" y="440"/>
                  </a:lnTo>
                  <a:lnTo>
                    <a:pt x="110" y="454"/>
                  </a:lnTo>
                  <a:lnTo>
                    <a:pt x="132" y="468"/>
                  </a:lnTo>
                  <a:lnTo>
                    <a:pt x="144" y="470"/>
                  </a:lnTo>
                  <a:lnTo>
                    <a:pt x="166" y="490"/>
                  </a:lnTo>
                  <a:lnTo>
                    <a:pt x="170" y="508"/>
                  </a:lnTo>
                  <a:lnTo>
                    <a:pt x="178" y="516"/>
                  </a:lnTo>
                  <a:lnTo>
                    <a:pt x="176" y="520"/>
                  </a:lnTo>
                  <a:lnTo>
                    <a:pt x="170" y="526"/>
                  </a:lnTo>
                  <a:lnTo>
                    <a:pt x="170" y="530"/>
                  </a:lnTo>
                  <a:lnTo>
                    <a:pt x="186" y="558"/>
                  </a:lnTo>
                  <a:lnTo>
                    <a:pt x="190" y="556"/>
                  </a:lnTo>
                  <a:lnTo>
                    <a:pt x="190" y="552"/>
                  </a:lnTo>
                  <a:lnTo>
                    <a:pt x="196" y="552"/>
                  </a:lnTo>
                  <a:lnTo>
                    <a:pt x="198" y="554"/>
                  </a:lnTo>
                  <a:lnTo>
                    <a:pt x="202" y="538"/>
                  </a:lnTo>
                  <a:lnTo>
                    <a:pt x="212" y="532"/>
                  </a:lnTo>
                  <a:lnTo>
                    <a:pt x="224" y="534"/>
                  </a:lnTo>
                  <a:lnTo>
                    <a:pt x="234" y="540"/>
                  </a:lnTo>
                  <a:lnTo>
                    <a:pt x="244" y="546"/>
                  </a:lnTo>
                  <a:lnTo>
                    <a:pt x="254" y="542"/>
                  </a:lnTo>
                  <a:lnTo>
                    <a:pt x="250" y="522"/>
                  </a:lnTo>
                  <a:lnTo>
                    <a:pt x="248" y="510"/>
                  </a:lnTo>
                  <a:lnTo>
                    <a:pt x="256" y="506"/>
                  </a:lnTo>
                  <a:lnTo>
                    <a:pt x="280" y="500"/>
                  </a:lnTo>
                  <a:lnTo>
                    <a:pt x="282" y="498"/>
                  </a:lnTo>
                  <a:lnTo>
                    <a:pt x="274" y="488"/>
                  </a:lnTo>
                  <a:lnTo>
                    <a:pt x="272" y="484"/>
                  </a:lnTo>
                  <a:lnTo>
                    <a:pt x="276" y="482"/>
                  </a:lnTo>
                  <a:lnTo>
                    <a:pt x="278" y="474"/>
                  </a:lnTo>
                  <a:lnTo>
                    <a:pt x="280" y="470"/>
                  </a:lnTo>
                  <a:lnTo>
                    <a:pt x="280" y="468"/>
                  </a:lnTo>
                  <a:lnTo>
                    <a:pt x="278" y="464"/>
                  </a:lnTo>
                  <a:lnTo>
                    <a:pt x="278" y="460"/>
                  </a:lnTo>
                  <a:lnTo>
                    <a:pt x="284" y="442"/>
                  </a:lnTo>
                  <a:lnTo>
                    <a:pt x="284" y="428"/>
                  </a:lnTo>
                  <a:lnTo>
                    <a:pt x="294" y="416"/>
                  </a:lnTo>
                  <a:lnTo>
                    <a:pt x="302" y="400"/>
                  </a:lnTo>
                  <a:lnTo>
                    <a:pt x="302" y="394"/>
                  </a:lnTo>
                  <a:lnTo>
                    <a:pt x="314" y="374"/>
                  </a:lnTo>
                  <a:lnTo>
                    <a:pt x="310" y="354"/>
                  </a:lnTo>
                  <a:lnTo>
                    <a:pt x="302" y="336"/>
                  </a:lnTo>
                  <a:lnTo>
                    <a:pt x="304" y="324"/>
                  </a:lnTo>
                  <a:lnTo>
                    <a:pt x="302" y="314"/>
                  </a:lnTo>
                  <a:lnTo>
                    <a:pt x="306" y="310"/>
                  </a:lnTo>
                  <a:lnTo>
                    <a:pt x="286" y="74"/>
                  </a:lnTo>
                  <a:lnTo>
                    <a:pt x="282" y="72"/>
                  </a:lnTo>
                  <a:lnTo>
                    <a:pt x="280" y="66"/>
                  </a:lnTo>
                  <a:lnTo>
                    <a:pt x="274" y="46"/>
                  </a:lnTo>
                  <a:lnTo>
                    <a:pt x="272" y="38"/>
                  </a:lnTo>
                  <a:lnTo>
                    <a:pt x="264" y="32"/>
                  </a:lnTo>
                  <a:lnTo>
                    <a:pt x="258" y="18"/>
                  </a:lnTo>
                  <a:lnTo>
                    <a:pt x="258" y="0"/>
                  </a:lnTo>
                  <a:close/>
                </a:path>
              </a:pathLst>
            </a:custGeom>
            <a:solidFill>
              <a:srgbClr val="BADEDA"/>
            </a:solidFill>
            <a:ln w="6350" cap="flat" cmpd="sng">
              <a:solidFill>
                <a:srgbClr val="50A69C"/>
              </a:solidFill>
              <a:prstDash val="solid"/>
              <a:round/>
              <a:headEnd type="none" w="med" len="med"/>
              <a:tailEnd type="none" w="med" len="med"/>
            </a:ln>
          </p:spPr>
          <p:txBody>
            <a:bodyPr/>
            <a:lstStyle/>
            <a:p>
              <a:endParaRPr lang="en-US"/>
            </a:p>
          </p:txBody>
        </p:sp>
        <p:sp>
          <p:nvSpPr>
            <p:cNvPr id="146491" name="Freeform 22"/>
            <p:cNvSpPr>
              <a:spLocks/>
            </p:cNvSpPr>
            <p:nvPr/>
          </p:nvSpPr>
          <p:spPr bwMode="grayWhite">
            <a:xfrm>
              <a:off x="3640" y="1424"/>
              <a:ext cx="285" cy="389"/>
            </a:xfrm>
            <a:custGeom>
              <a:avLst/>
              <a:gdLst>
                <a:gd name="T0" fmla="*/ 7 w 306"/>
                <a:gd name="T1" fmla="*/ 6 h 420"/>
                <a:gd name="T2" fmla="*/ 7 w 306"/>
                <a:gd name="T3" fmla="*/ 6 h 420"/>
                <a:gd name="T4" fmla="*/ 7 w 306"/>
                <a:gd name="T5" fmla="*/ 6 h 420"/>
                <a:gd name="T6" fmla="*/ 7 w 306"/>
                <a:gd name="T7" fmla="*/ 6 h 420"/>
                <a:gd name="T8" fmla="*/ 7 w 306"/>
                <a:gd name="T9" fmla="*/ 6 h 420"/>
                <a:gd name="T10" fmla="*/ 7 w 306"/>
                <a:gd name="T11" fmla="*/ 6 h 420"/>
                <a:gd name="T12" fmla="*/ 7 w 306"/>
                <a:gd name="T13" fmla="*/ 6 h 420"/>
                <a:gd name="T14" fmla="*/ 7 w 306"/>
                <a:gd name="T15" fmla="*/ 6 h 420"/>
                <a:gd name="T16" fmla="*/ 7 w 306"/>
                <a:gd name="T17" fmla="*/ 6 h 420"/>
                <a:gd name="T18" fmla="*/ 7 w 306"/>
                <a:gd name="T19" fmla="*/ 6 h 420"/>
                <a:gd name="T20" fmla="*/ 7 w 306"/>
                <a:gd name="T21" fmla="*/ 6 h 420"/>
                <a:gd name="T22" fmla="*/ 7 w 306"/>
                <a:gd name="T23" fmla="*/ 6 h 420"/>
                <a:gd name="T24" fmla="*/ 7 w 306"/>
                <a:gd name="T25" fmla="*/ 6 h 420"/>
                <a:gd name="T26" fmla="*/ 7 w 306"/>
                <a:gd name="T27" fmla="*/ 6 h 420"/>
                <a:gd name="T28" fmla="*/ 7 w 306"/>
                <a:gd name="T29" fmla="*/ 6 h 420"/>
                <a:gd name="T30" fmla="*/ 7 w 306"/>
                <a:gd name="T31" fmla="*/ 6 h 420"/>
                <a:gd name="T32" fmla="*/ 7 w 306"/>
                <a:gd name="T33" fmla="*/ 6 h 420"/>
                <a:gd name="T34" fmla="*/ 7 w 306"/>
                <a:gd name="T35" fmla="*/ 6 h 420"/>
                <a:gd name="T36" fmla="*/ 7 w 306"/>
                <a:gd name="T37" fmla="*/ 6 h 420"/>
                <a:gd name="T38" fmla="*/ 7 w 306"/>
                <a:gd name="T39" fmla="*/ 6 h 420"/>
                <a:gd name="T40" fmla="*/ 7 w 306"/>
                <a:gd name="T41" fmla="*/ 6 h 420"/>
                <a:gd name="T42" fmla="*/ 7 w 306"/>
                <a:gd name="T43" fmla="*/ 6 h 420"/>
                <a:gd name="T44" fmla="*/ 7 w 306"/>
                <a:gd name="T45" fmla="*/ 6 h 420"/>
                <a:gd name="T46" fmla="*/ 7 w 306"/>
                <a:gd name="T47" fmla="*/ 6 h 420"/>
                <a:gd name="T48" fmla="*/ 7 w 306"/>
                <a:gd name="T49" fmla="*/ 6 h 420"/>
                <a:gd name="T50" fmla="*/ 7 w 306"/>
                <a:gd name="T51" fmla="*/ 6 h 420"/>
                <a:gd name="T52" fmla="*/ 7 w 306"/>
                <a:gd name="T53" fmla="*/ 6 h 420"/>
                <a:gd name="T54" fmla="*/ 7 w 306"/>
                <a:gd name="T55" fmla="*/ 6 h 420"/>
                <a:gd name="T56" fmla="*/ 7 w 306"/>
                <a:gd name="T57" fmla="*/ 6 h 420"/>
                <a:gd name="T58" fmla="*/ 7 w 306"/>
                <a:gd name="T59" fmla="*/ 6 h 420"/>
                <a:gd name="T60" fmla="*/ 7 w 306"/>
                <a:gd name="T61" fmla="*/ 6 h 420"/>
                <a:gd name="T62" fmla="*/ 7 w 306"/>
                <a:gd name="T63" fmla="*/ 6 h 420"/>
                <a:gd name="T64" fmla="*/ 7 w 306"/>
                <a:gd name="T65" fmla="*/ 6 h 420"/>
                <a:gd name="T66" fmla="*/ 7 w 306"/>
                <a:gd name="T67" fmla="*/ 6 h 420"/>
                <a:gd name="T68" fmla="*/ 7 w 306"/>
                <a:gd name="T69" fmla="*/ 6 h 420"/>
                <a:gd name="T70" fmla="*/ 7 w 306"/>
                <a:gd name="T71" fmla="*/ 6 h 420"/>
                <a:gd name="T72" fmla="*/ 7 w 306"/>
                <a:gd name="T73" fmla="*/ 6 h 420"/>
                <a:gd name="T74" fmla="*/ 7 w 306"/>
                <a:gd name="T75" fmla="*/ 6 h 420"/>
                <a:gd name="T76" fmla="*/ 7 w 306"/>
                <a:gd name="T77" fmla="*/ 6 h 420"/>
                <a:gd name="T78" fmla="*/ 7 w 306"/>
                <a:gd name="T79" fmla="*/ 6 h 420"/>
                <a:gd name="T80" fmla="*/ 7 w 306"/>
                <a:gd name="T81" fmla="*/ 6 h 420"/>
                <a:gd name="T82" fmla="*/ 7 w 306"/>
                <a:gd name="T83" fmla="*/ 6 h 420"/>
                <a:gd name="T84" fmla="*/ 7 w 306"/>
                <a:gd name="T85" fmla="*/ 6 h 420"/>
                <a:gd name="T86" fmla="*/ 7 w 306"/>
                <a:gd name="T87" fmla="*/ 6 h 420"/>
                <a:gd name="T88" fmla="*/ 7 w 306"/>
                <a:gd name="T89" fmla="*/ 6 h 420"/>
                <a:gd name="T90" fmla="*/ 4 w 306"/>
                <a:gd name="T91" fmla="*/ 6 h 420"/>
                <a:gd name="T92" fmla="*/ 7 w 306"/>
                <a:gd name="T93" fmla="*/ 6 h 420"/>
                <a:gd name="T94" fmla="*/ 7 w 306"/>
                <a:gd name="T95" fmla="*/ 6 h 420"/>
                <a:gd name="T96" fmla="*/ 7 w 306"/>
                <a:gd name="T97" fmla="*/ 6 h 420"/>
                <a:gd name="T98" fmla="*/ 7 w 306"/>
                <a:gd name="T99" fmla="*/ 6 h 420"/>
                <a:gd name="T100" fmla="*/ 7 w 306"/>
                <a:gd name="T101" fmla="*/ 6 h 420"/>
                <a:gd name="T102" fmla="*/ 7 w 306"/>
                <a:gd name="T103" fmla="*/ 6 h 420"/>
                <a:gd name="T104" fmla="*/ 7 w 306"/>
                <a:gd name="T105" fmla="*/ 6 h 420"/>
                <a:gd name="T106" fmla="*/ 0 w 306"/>
                <a:gd name="T107" fmla="*/ 6 h 42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06"/>
                <a:gd name="T163" fmla="*/ 0 h 420"/>
                <a:gd name="T164" fmla="*/ 306 w 306"/>
                <a:gd name="T165" fmla="*/ 420 h 42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06" h="420">
                  <a:moveTo>
                    <a:pt x="0" y="420"/>
                  </a:moveTo>
                  <a:lnTo>
                    <a:pt x="154" y="402"/>
                  </a:lnTo>
                  <a:lnTo>
                    <a:pt x="154" y="406"/>
                  </a:lnTo>
                  <a:lnTo>
                    <a:pt x="250" y="392"/>
                  </a:lnTo>
                  <a:lnTo>
                    <a:pt x="252" y="388"/>
                  </a:lnTo>
                  <a:lnTo>
                    <a:pt x="264" y="366"/>
                  </a:lnTo>
                  <a:lnTo>
                    <a:pt x="268" y="360"/>
                  </a:lnTo>
                  <a:lnTo>
                    <a:pt x="266" y="344"/>
                  </a:lnTo>
                  <a:lnTo>
                    <a:pt x="272" y="330"/>
                  </a:lnTo>
                  <a:lnTo>
                    <a:pt x="284" y="322"/>
                  </a:lnTo>
                  <a:lnTo>
                    <a:pt x="284" y="308"/>
                  </a:lnTo>
                  <a:lnTo>
                    <a:pt x="286" y="306"/>
                  </a:lnTo>
                  <a:lnTo>
                    <a:pt x="286" y="298"/>
                  </a:lnTo>
                  <a:lnTo>
                    <a:pt x="294" y="292"/>
                  </a:lnTo>
                  <a:lnTo>
                    <a:pt x="296" y="300"/>
                  </a:lnTo>
                  <a:lnTo>
                    <a:pt x="298" y="300"/>
                  </a:lnTo>
                  <a:lnTo>
                    <a:pt x="304" y="298"/>
                  </a:lnTo>
                  <a:lnTo>
                    <a:pt x="306" y="294"/>
                  </a:lnTo>
                  <a:lnTo>
                    <a:pt x="306" y="286"/>
                  </a:lnTo>
                  <a:lnTo>
                    <a:pt x="304" y="274"/>
                  </a:lnTo>
                  <a:lnTo>
                    <a:pt x="306" y="256"/>
                  </a:lnTo>
                  <a:lnTo>
                    <a:pt x="302" y="246"/>
                  </a:lnTo>
                  <a:lnTo>
                    <a:pt x="298" y="222"/>
                  </a:lnTo>
                  <a:lnTo>
                    <a:pt x="276" y="166"/>
                  </a:lnTo>
                  <a:lnTo>
                    <a:pt x="256" y="158"/>
                  </a:lnTo>
                  <a:lnTo>
                    <a:pt x="246" y="164"/>
                  </a:lnTo>
                  <a:lnTo>
                    <a:pt x="236" y="174"/>
                  </a:lnTo>
                  <a:lnTo>
                    <a:pt x="210" y="212"/>
                  </a:lnTo>
                  <a:lnTo>
                    <a:pt x="208" y="212"/>
                  </a:lnTo>
                  <a:lnTo>
                    <a:pt x="206" y="210"/>
                  </a:lnTo>
                  <a:lnTo>
                    <a:pt x="196" y="206"/>
                  </a:lnTo>
                  <a:lnTo>
                    <a:pt x="192" y="202"/>
                  </a:lnTo>
                  <a:lnTo>
                    <a:pt x="190" y="194"/>
                  </a:lnTo>
                  <a:lnTo>
                    <a:pt x="192" y="178"/>
                  </a:lnTo>
                  <a:lnTo>
                    <a:pt x="196" y="172"/>
                  </a:lnTo>
                  <a:lnTo>
                    <a:pt x="210" y="164"/>
                  </a:lnTo>
                  <a:lnTo>
                    <a:pt x="212" y="158"/>
                  </a:lnTo>
                  <a:lnTo>
                    <a:pt x="212" y="152"/>
                  </a:lnTo>
                  <a:lnTo>
                    <a:pt x="214" y="146"/>
                  </a:lnTo>
                  <a:lnTo>
                    <a:pt x="220" y="142"/>
                  </a:lnTo>
                  <a:lnTo>
                    <a:pt x="226" y="130"/>
                  </a:lnTo>
                  <a:lnTo>
                    <a:pt x="226" y="104"/>
                  </a:lnTo>
                  <a:lnTo>
                    <a:pt x="222" y="92"/>
                  </a:lnTo>
                  <a:lnTo>
                    <a:pt x="218" y="86"/>
                  </a:lnTo>
                  <a:lnTo>
                    <a:pt x="210" y="76"/>
                  </a:lnTo>
                  <a:lnTo>
                    <a:pt x="208" y="72"/>
                  </a:lnTo>
                  <a:lnTo>
                    <a:pt x="210" y="66"/>
                  </a:lnTo>
                  <a:lnTo>
                    <a:pt x="218" y="62"/>
                  </a:lnTo>
                  <a:lnTo>
                    <a:pt x="220" y="60"/>
                  </a:lnTo>
                  <a:lnTo>
                    <a:pt x="210" y="42"/>
                  </a:lnTo>
                  <a:lnTo>
                    <a:pt x="202" y="38"/>
                  </a:lnTo>
                  <a:lnTo>
                    <a:pt x="176" y="26"/>
                  </a:lnTo>
                  <a:lnTo>
                    <a:pt x="158" y="24"/>
                  </a:lnTo>
                  <a:lnTo>
                    <a:pt x="150" y="16"/>
                  </a:lnTo>
                  <a:lnTo>
                    <a:pt x="136" y="12"/>
                  </a:lnTo>
                  <a:lnTo>
                    <a:pt x="122" y="8"/>
                  </a:lnTo>
                  <a:lnTo>
                    <a:pt x="112" y="0"/>
                  </a:lnTo>
                  <a:lnTo>
                    <a:pt x="106" y="6"/>
                  </a:lnTo>
                  <a:lnTo>
                    <a:pt x="98" y="10"/>
                  </a:lnTo>
                  <a:lnTo>
                    <a:pt x="90" y="24"/>
                  </a:lnTo>
                  <a:lnTo>
                    <a:pt x="90" y="34"/>
                  </a:lnTo>
                  <a:lnTo>
                    <a:pt x="92" y="38"/>
                  </a:lnTo>
                  <a:lnTo>
                    <a:pt x="94" y="40"/>
                  </a:lnTo>
                  <a:lnTo>
                    <a:pt x="96" y="44"/>
                  </a:lnTo>
                  <a:lnTo>
                    <a:pt x="94" y="46"/>
                  </a:lnTo>
                  <a:lnTo>
                    <a:pt x="88" y="48"/>
                  </a:lnTo>
                  <a:lnTo>
                    <a:pt x="82" y="52"/>
                  </a:lnTo>
                  <a:lnTo>
                    <a:pt x="76" y="58"/>
                  </a:lnTo>
                  <a:lnTo>
                    <a:pt x="72" y="68"/>
                  </a:lnTo>
                  <a:lnTo>
                    <a:pt x="74" y="80"/>
                  </a:lnTo>
                  <a:lnTo>
                    <a:pt x="76" y="90"/>
                  </a:lnTo>
                  <a:lnTo>
                    <a:pt x="70" y="102"/>
                  </a:lnTo>
                  <a:lnTo>
                    <a:pt x="60" y="106"/>
                  </a:lnTo>
                  <a:lnTo>
                    <a:pt x="58" y="98"/>
                  </a:lnTo>
                  <a:lnTo>
                    <a:pt x="62" y="88"/>
                  </a:lnTo>
                  <a:lnTo>
                    <a:pt x="58" y="76"/>
                  </a:lnTo>
                  <a:lnTo>
                    <a:pt x="60" y="72"/>
                  </a:lnTo>
                  <a:lnTo>
                    <a:pt x="58" y="70"/>
                  </a:lnTo>
                  <a:lnTo>
                    <a:pt x="56" y="72"/>
                  </a:lnTo>
                  <a:lnTo>
                    <a:pt x="50" y="78"/>
                  </a:lnTo>
                  <a:lnTo>
                    <a:pt x="50" y="90"/>
                  </a:lnTo>
                  <a:lnTo>
                    <a:pt x="46" y="94"/>
                  </a:lnTo>
                  <a:lnTo>
                    <a:pt x="40" y="94"/>
                  </a:lnTo>
                  <a:lnTo>
                    <a:pt x="32" y="102"/>
                  </a:lnTo>
                  <a:lnTo>
                    <a:pt x="28" y="110"/>
                  </a:lnTo>
                  <a:lnTo>
                    <a:pt x="28" y="114"/>
                  </a:lnTo>
                  <a:lnTo>
                    <a:pt x="18" y="124"/>
                  </a:lnTo>
                  <a:lnTo>
                    <a:pt x="18" y="140"/>
                  </a:lnTo>
                  <a:lnTo>
                    <a:pt x="18" y="156"/>
                  </a:lnTo>
                  <a:lnTo>
                    <a:pt x="16" y="168"/>
                  </a:lnTo>
                  <a:lnTo>
                    <a:pt x="10" y="182"/>
                  </a:lnTo>
                  <a:lnTo>
                    <a:pt x="4" y="188"/>
                  </a:lnTo>
                  <a:lnTo>
                    <a:pt x="6" y="196"/>
                  </a:lnTo>
                  <a:lnTo>
                    <a:pt x="12" y="220"/>
                  </a:lnTo>
                  <a:lnTo>
                    <a:pt x="8" y="232"/>
                  </a:lnTo>
                  <a:lnTo>
                    <a:pt x="14" y="244"/>
                  </a:lnTo>
                  <a:lnTo>
                    <a:pt x="28" y="272"/>
                  </a:lnTo>
                  <a:lnTo>
                    <a:pt x="38" y="296"/>
                  </a:lnTo>
                  <a:lnTo>
                    <a:pt x="38" y="318"/>
                  </a:lnTo>
                  <a:lnTo>
                    <a:pt x="42" y="322"/>
                  </a:lnTo>
                  <a:lnTo>
                    <a:pt x="42" y="326"/>
                  </a:lnTo>
                  <a:lnTo>
                    <a:pt x="40" y="328"/>
                  </a:lnTo>
                  <a:lnTo>
                    <a:pt x="38" y="350"/>
                  </a:lnTo>
                  <a:lnTo>
                    <a:pt x="34" y="364"/>
                  </a:lnTo>
                  <a:lnTo>
                    <a:pt x="28" y="378"/>
                  </a:lnTo>
                  <a:lnTo>
                    <a:pt x="16" y="408"/>
                  </a:lnTo>
                  <a:lnTo>
                    <a:pt x="4" y="416"/>
                  </a:lnTo>
                  <a:lnTo>
                    <a:pt x="0" y="420"/>
                  </a:lnTo>
                  <a:close/>
                </a:path>
              </a:pathLst>
            </a:custGeom>
            <a:solidFill>
              <a:srgbClr val="BADEDA"/>
            </a:solidFill>
            <a:ln w="6350" cmpd="sng">
              <a:solidFill>
                <a:srgbClr val="50A69C"/>
              </a:solidFill>
              <a:round/>
              <a:headEnd/>
              <a:tailEnd/>
            </a:ln>
          </p:spPr>
          <p:txBody>
            <a:bodyPr/>
            <a:lstStyle/>
            <a:p>
              <a:endParaRPr lang="en-US"/>
            </a:p>
          </p:txBody>
        </p:sp>
        <p:sp>
          <p:nvSpPr>
            <p:cNvPr id="146492" name="Freeform 23"/>
            <p:cNvSpPr>
              <a:spLocks/>
            </p:cNvSpPr>
            <p:nvPr/>
          </p:nvSpPr>
          <p:spPr bwMode="grayWhite">
            <a:xfrm>
              <a:off x="3373" y="1292"/>
              <a:ext cx="447" cy="218"/>
            </a:xfrm>
            <a:custGeom>
              <a:avLst/>
              <a:gdLst>
                <a:gd name="T0" fmla="*/ 7 w 480"/>
                <a:gd name="T1" fmla="*/ 6 h 236"/>
                <a:gd name="T2" fmla="*/ 7 w 480"/>
                <a:gd name="T3" fmla="*/ 6 h 236"/>
                <a:gd name="T4" fmla="*/ 7 w 480"/>
                <a:gd name="T5" fmla="*/ 6 h 236"/>
                <a:gd name="T6" fmla="*/ 7 w 480"/>
                <a:gd name="T7" fmla="*/ 4 h 236"/>
                <a:gd name="T8" fmla="*/ 7 w 480"/>
                <a:gd name="T9" fmla="*/ 4 h 236"/>
                <a:gd name="T10" fmla="*/ 7 w 480"/>
                <a:gd name="T11" fmla="*/ 6 h 236"/>
                <a:gd name="T12" fmla="*/ 7 w 480"/>
                <a:gd name="T13" fmla="*/ 6 h 236"/>
                <a:gd name="T14" fmla="*/ 7 w 480"/>
                <a:gd name="T15" fmla="*/ 6 h 236"/>
                <a:gd name="T16" fmla="*/ 7 w 480"/>
                <a:gd name="T17" fmla="*/ 6 h 236"/>
                <a:gd name="T18" fmla="*/ 7 w 480"/>
                <a:gd name="T19" fmla="*/ 6 h 236"/>
                <a:gd name="T20" fmla="*/ 7 w 480"/>
                <a:gd name="T21" fmla="*/ 6 h 236"/>
                <a:gd name="T22" fmla="*/ 7 w 480"/>
                <a:gd name="T23" fmla="*/ 6 h 236"/>
                <a:gd name="T24" fmla="*/ 7 w 480"/>
                <a:gd name="T25" fmla="*/ 6 h 236"/>
                <a:gd name="T26" fmla="*/ 7 w 480"/>
                <a:gd name="T27" fmla="*/ 6 h 236"/>
                <a:gd name="T28" fmla="*/ 7 w 480"/>
                <a:gd name="T29" fmla="*/ 6 h 236"/>
                <a:gd name="T30" fmla="*/ 7 w 480"/>
                <a:gd name="T31" fmla="*/ 6 h 236"/>
                <a:gd name="T32" fmla="*/ 7 w 480"/>
                <a:gd name="T33" fmla="*/ 6 h 236"/>
                <a:gd name="T34" fmla="*/ 7 w 480"/>
                <a:gd name="T35" fmla="*/ 6 h 236"/>
                <a:gd name="T36" fmla="*/ 7 w 480"/>
                <a:gd name="T37" fmla="*/ 6 h 236"/>
                <a:gd name="T38" fmla="*/ 7 w 480"/>
                <a:gd name="T39" fmla="*/ 6 h 236"/>
                <a:gd name="T40" fmla="*/ 7 w 480"/>
                <a:gd name="T41" fmla="*/ 6 h 236"/>
                <a:gd name="T42" fmla="*/ 7 w 480"/>
                <a:gd name="T43" fmla="*/ 6 h 236"/>
                <a:gd name="T44" fmla="*/ 7 w 480"/>
                <a:gd name="T45" fmla="*/ 6 h 236"/>
                <a:gd name="T46" fmla="*/ 7 w 480"/>
                <a:gd name="T47" fmla="*/ 6 h 236"/>
                <a:gd name="T48" fmla="*/ 7 w 480"/>
                <a:gd name="T49" fmla="*/ 6 h 236"/>
                <a:gd name="T50" fmla="*/ 7 w 480"/>
                <a:gd name="T51" fmla="*/ 6 h 236"/>
                <a:gd name="T52" fmla="*/ 7 w 480"/>
                <a:gd name="T53" fmla="*/ 6 h 236"/>
                <a:gd name="T54" fmla="*/ 7 w 480"/>
                <a:gd name="T55" fmla="*/ 6 h 236"/>
                <a:gd name="T56" fmla="*/ 7 w 480"/>
                <a:gd name="T57" fmla="*/ 6 h 236"/>
                <a:gd name="T58" fmla="*/ 7 w 480"/>
                <a:gd name="T59" fmla="*/ 6 h 236"/>
                <a:gd name="T60" fmla="*/ 7 w 480"/>
                <a:gd name="T61" fmla="*/ 6 h 236"/>
                <a:gd name="T62" fmla="*/ 7 w 480"/>
                <a:gd name="T63" fmla="*/ 6 h 236"/>
                <a:gd name="T64" fmla="*/ 7 w 480"/>
                <a:gd name="T65" fmla="*/ 6 h 236"/>
                <a:gd name="T66" fmla="*/ 7 w 480"/>
                <a:gd name="T67" fmla="*/ 6 h 236"/>
                <a:gd name="T68" fmla="*/ 7 w 480"/>
                <a:gd name="T69" fmla="*/ 6 h 236"/>
                <a:gd name="T70" fmla="*/ 7 w 480"/>
                <a:gd name="T71" fmla="*/ 6 h 236"/>
                <a:gd name="T72" fmla="*/ 7 w 480"/>
                <a:gd name="T73" fmla="*/ 6 h 236"/>
                <a:gd name="T74" fmla="*/ 7 w 480"/>
                <a:gd name="T75" fmla="*/ 6 h 236"/>
                <a:gd name="T76" fmla="*/ 7 w 480"/>
                <a:gd name="T77" fmla="*/ 6 h 236"/>
                <a:gd name="T78" fmla="*/ 7 w 480"/>
                <a:gd name="T79" fmla="*/ 6 h 236"/>
                <a:gd name="T80" fmla="*/ 7 w 480"/>
                <a:gd name="T81" fmla="*/ 6 h 236"/>
                <a:gd name="T82" fmla="*/ 7 w 480"/>
                <a:gd name="T83" fmla="*/ 6 h 236"/>
                <a:gd name="T84" fmla="*/ 7 w 480"/>
                <a:gd name="T85" fmla="*/ 6 h 236"/>
                <a:gd name="T86" fmla="*/ 0 w 480"/>
                <a:gd name="T87" fmla="*/ 6 h 2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80"/>
                <a:gd name="T133" fmla="*/ 0 h 236"/>
                <a:gd name="T134" fmla="*/ 480 w 480"/>
                <a:gd name="T135" fmla="*/ 236 h 2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80" h="236">
                  <a:moveTo>
                    <a:pt x="0" y="100"/>
                  </a:moveTo>
                  <a:lnTo>
                    <a:pt x="14" y="96"/>
                  </a:lnTo>
                  <a:lnTo>
                    <a:pt x="22" y="92"/>
                  </a:lnTo>
                  <a:lnTo>
                    <a:pt x="36" y="82"/>
                  </a:lnTo>
                  <a:lnTo>
                    <a:pt x="40" y="76"/>
                  </a:lnTo>
                  <a:lnTo>
                    <a:pt x="46" y="74"/>
                  </a:lnTo>
                  <a:lnTo>
                    <a:pt x="72" y="64"/>
                  </a:lnTo>
                  <a:lnTo>
                    <a:pt x="90" y="54"/>
                  </a:lnTo>
                  <a:lnTo>
                    <a:pt x="112" y="32"/>
                  </a:lnTo>
                  <a:lnTo>
                    <a:pt x="120" y="30"/>
                  </a:lnTo>
                  <a:lnTo>
                    <a:pt x="138" y="10"/>
                  </a:lnTo>
                  <a:lnTo>
                    <a:pt x="150" y="4"/>
                  </a:lnTo>
                  <a:lnTo>
                    <a:pt x="172" y="0"/>
                  </a:lnTo>
                  <a:lnTo>
                    <a:pt x="176" y="2"/>
                  </a:lnTo>
                  <a:lnTo>
                    <a:pt x="178" y="4"/>
                  </a:lnTo>
                  <a:lnTo>
                    <a:pt x="166" y="12"/>
                  </a:lnTo>
                  <a:lnTo>
                    <a:pt x="162" y="12"/>
                  </a:lnTo>
                  <a:lnTo>
                    <a:pt x="158" y="22"/>
                  </a:lnTo>
                  <a:lnTo>
                    <a:pt x="144" y="38"/>
                  </a:lnTo>
                  <a:lnTo>
                    <a:pt x="138" y="44"/>
                  </a:lnTo>
                  <a:lnTo>
                    <a:pt x="134" y="50"/>
                  </a:lnTo>
                  <a:lnTo>
                    <a:pt x="130" y="64"/>
                  </a:lnTo>
                  <a:lnTo>
                    <a:pt x="132" y="74"/>
                  </a:lnTo>
                  <a:lnTo>
                    <a:pt x="134" y="68"/>
                  </a:lnTo>
                  <a:lnTo>
                    <a:pt x="148" y="58"/>
                  </a:lnTo>
                  <a:lnTo>
                    <a:pt x="156" y="58"/>
                  </a:lnTo>
                  <a:lnTo>
                    <a:pt x="162" y="56"/>
                  </a:lnTo>
                  <a:lnTo>
                    <a:pt x="190" y="68"/>
                  </a:lnTo>
                  <a:lnTo>
                    <a:pt x="210" y="92"/>
                  </a:lnTo>
                  <a:lnTo>
                    <a:pt x="228" y="90"/>
                  </a:lnTo>
                  <a:lnTo>
                    <a:pt x="236" y="90"/>
                  </a:lnTo>
                  <a:lnTo>
                    <a:pt x="242" y="94"/>
                  </a:lnTo>
                  <a:lnTo>
                    <a:pt x="248" y="94"/>
                  </a:lnTo>
                  <a:lnTo>
                    <a:pt x="250" y="94"/>
                  </a:lnTo>
                  <a:lnTo>
                    <a:pt x="256" y="96"/>
                  </a:lnTo>
                  <a:lnTo>
                    <a:pt x="256" y="98"/>
                  </a:lnTo>
                  <a:lnTo>
                    <a:pt x="260" y="96"/>
                  </a:lnTo>
                  <a:lnTo>
                    <a:pt x="264" y="90"/>
                  </a:lnTo>
                  <a:lnTo>
                    <a:pt x="282" y="76"/>
                  </a:lnTo>
                  <a:lnTo>
                    <a:pt x="344" y="60"/>
                  </a:lnTo>
                  <a:lnTo>
                    <a:pt x="362" y="50"/>
                  </a:lnTo>
                  <a:lnTo>
                    <a:pt x="368" y="48"/>
                  </a:lnTo>
                  <a:lnTo>
                    <a:pt x="372" y="52"/>
                  </a:lnTo>
                  <a:lnTo>
                    <a:pt x="368" y="60"/>
                  </a:lnTo>
                  <a:lnTo>
                    <a:pt x="368" y="66"/>
                  </a:lnTo>
                  <a:lnTo>
                    <a:pt x="376" y="80"/>
                  </a:lnTo>
                  <a:lnTo>
                    <a:pt x="380" y="82"/>
                  </a:lnTo>
                  <a:lnTo>
                    <a:pt x="382" y="80"/>
                  </a:lnTo>
                  <a:lnTo>
                    <a:pt x="394" y="82"/>
                  </a:lnTo>
                  <a:lnTo>
                    <a:pt x="398" y="78"/>
                  </a:lnTo>
                  <a:lnTo>
                    <a:pt x="418" y="76"/>
                  </a:lnTo>
                  <a:lnTo>
                    <a:pt x="426" y="82"/>
                  </a:lnTo>
                  <a:lnTo>
                    <a:pt x="434" y="98"/>
                  </a:lnTo>
                  <a:lnTo>
                    <a:pt x="440" y="104"/>
                  </a:lnTo>
                  <a:lnTo>
                    <a:pt x="456" y="110"/>
                  </a:lnTo>
                  <a:lnTo>
                    <a:pt x="470" y="106"/>
                  </a:lnTo>
                  <a:lnTo>
                    <a:pt x="476" y="108"/>
                  </a:lnTo>
                  <a:lnTo>
                    <a:pt x="480" y="110"/>
                  </a:lnTo>
                  <a:lnTo>
                    <a:pt x="480" y="116"/>
                  </a:lnTo>
                  <a:lnTo>
                    <a:pt x="474" y="122"/>
                  </a:lnTo>
                  <a:lnTo>
                    <a:pt x="464" y="124"/>
                  </a:lnTo>
                  <a:lnTo>
                    <a:pt x="458" y="122"/>
                  </a:lnTo>
                  <a:lnTo>
                    <a:pt x="456" y="120"/>
                  </a:lnTo>
                  <a:lnTo>
                    <a:pt x="454" y="120"/>
                  </a:lnTo>
                  <a:lnTo>
                    <a:pt x="444" y="124"/>
                  </a:lnTo>
                  <a:lnTo>
                    <a:pt x="436" y="122"/>
                  </a:lnTo>
                  <a:lnTo>
                    <a:pt x="430" y="122"/>
                  </a:lnTo>
                  <a:lnTo>
                    <a:pt x="414" y="124"/>
                  </a:lnTo>
                  <a:lnTo>
                    <a:pt x="404" y="122"/>
                  </a:lnTo>
                  <a:lnTo>
                    <a:pt x="400" y="124"/>
                  </a:lnTo>
                  <a:lnTo>
                    <a:pt x="402" y="134"/>
                  </a:lnTo>
                  <a:lnTo>
                    <a:pt x="400" y="138"/>
                  </a:lnTo>
                  <a:lnTo>
                    <a:pt x="396" y="136"/>
                  </a:lnTo>
                  <a:lnTo>
                    <a:pt x="384" y="126"/>
                  </a:lnTo>
                  <a:lnTo>
                    <a:pt x="358" y="124"/>
                  </a:lnTo>
                  <a:lnTo>
                    <a:pt x="354" y="124"/>
                  </a:lnTo>
                  <a:lnTo>
                    <a:pt x="346" y="122"/>
                  </a:lnTo>
                  <a:lnTo>
                    <a:pt x="330" y="136"/>
                  </a:lnTo>
                  <a:lnTo>
                    <a:pt x="326" y="136"/>
                  </a:lnTo>
                  <a:lnTo>
                    <a:pt x="318" y="138"/>
                  </a:lnTo>
                  <a:lnTo>
                    <a:pt x="316" y="142"/>
                  </a:lnTo>
                  <a:lnTo>
                    <a:pt x="312" y="144"/>
                  </a:lnTo>
                  <a:lnTo>
                    <a:pt x="302" y="142"/>
                  </a:lnTo>
                  <a:lnTo>
                    <a:pt x="292" y="144"/>
                  </a:lnTo>
                  <a:lnTo>
                    <a:pt x="290" y="152"/>
                  </a:lnTo>
                  <a:lnTo>
                    <a:pt x="288" y="158"/>
                  </a:lnTo>
                  <a:lnTo>
                    <a:pt x="266" y="176"/>
                  </a:lnTo>
                  <a:lnTo>
                    <a:pt x="262" y="176"/>
                  </a:lnTo>
                  <a:lnTo>
                    <a:pt x="260" y="172"/>
                  </a:lnTo>
                  <a:lnTo>
                    <a:pt x="270" y="160"/>
                  </a:lnTo>
                  <a:lnTo>
                    <a:pt x="270" y="154"/>
                  </a:lnTo>
                  <a:lnTo>
                    <a:pt x="258" y="154"/>
                  </a:lnTo>
                  <a:lnTo>
                    <a:pt x="254" y="166"/>
                  </a:lnTo>
                  <a:lnTo>
                    <a:pt x="248" y="170"/>
                  </a:lnTo>
                  <a:lnTo>
                    <a:pt x="244" y="164"/>
                  </a:lnTo>
                  <a:lnTo>
                    <a:pt x="242" y="154"/>
                  </a:lnTo>
                  <a:lnTo>
                    <a:pt x="240" y="156"/>
                  </a:lnTo>
                  <a:lnTo>
                    <a:pt x="238" y="170"/>
                  </a:lnTo>
                  <a:lnTo>
                    <a:pt x="228" y="184"/>
                  </a:lnTo>
                  <a:lnTo>
                    <a:pt x="224" y="198"/>
                  </a:lnTo>
                  <a:lnTo>
                    <a:pt x="220" y="206"/>
                  </a:lnTo>
                  <a:lnTo>
                    <a:pt x="210" y="222"/>
                  </a:lnTo>
                  <a:lnTo>
                    <a:pt x="210" y="232"/>
                  </a:lnTo>
                  <a:lnTo>
                    <a:pt x="208" y="236"/>
                  </a:lnTo>
                  <a:lnTo>
                    <a:pt x="198" y="230"/>
                  </a:lnTo>
                  <a:lnTo>
                    <a:pt x="194" y="218"/>
                  </a:lnTo>
                  <a:lnTo>
                    <a:pt x="198" y="214"/>
                  </a:lnTo>
                  <a:lnTo>
                    <a:pt x="200" y="208"/>
                  </a:lnTo>
                  <a:lnTo>
                    <a:pt x="198" y="208"/>
                  </a:lnTo>
                  <a:lnTo>
                    <a:pt x="186" y="210"/>
                  </a:lnTo>
                  <a:lnTo>
                    <a:pt x="184" y="208"/>
                  </a:lnTo>
                  <a:lnTo>
                    <a:pt x="188" y="184"/>
                  </a:lnTo>
                  <a:lnTo>
                    <a:pt x="186" y="176"/>
                  </a:lnTo>
                  <a:lnTo>
                    <a:pt x="172" y="168"/>
                  </a:lnTo>
                  <a:lnTo>
                    <a:pt x="162" y="166"/>
                  </a:lnTo>
                  <a:lnTo>
                    <a:pt x="162" y="162"/>
                  </a:lnTo>
                  <a:lnTo>
                    <a:pt x="166" y="160"/>
                  </a:lnTo>
                  <a:lnTo>
                    <a:pt x="160" y="156"/>
                  </a:lnTo>
                  <a:lnTo>
                    <a:pt x="150" y="152"/>
                  </a:lnTo>
                  <a:lnTo>
                    <a:pt x="134" y="150"/>
                  </a:lnTo>
                  <a:lnTo>
                    <a:pt x="130" y="150"/>
                  </a:lnTo>
                  <a:lnTo>
                    <a:pt x="126" y="154"/>
                  </a:lnTo>
                  <a:lnTo>
                    <a:pt x="124" y="150"/>
                  </a:lnTo>
                  <a:lnTo>
                    <a:pt x="114" y="150"/>
                  </a:lnTo>
                  <a:lnTo>
                    <a:pt x="100" y="138"/>
                  </a:lnTo>
                  <a:lnTo>
                    <a:pt x="92" y="138"/>
                  </a:lnTo>
                  <a:lnTo>
                    <a:pt x="28" y="126"/>
                  </a:lnTo>
                  <a:lnTo>
                    <a:pt x="22" y="122"/>
                  </a:lnTo>
                  <a:lnTo>
                    <a:pt x="20" y="112"/>
                  </a:lnTo>
                  <a:lnTo>
                    <a:pt x="14" y="108"/>
                  </a:lnTo>
                  <a:lnTo>
                    <a:pt x="4" y="106"/>
                  </a:lnTo>
                  <a:lnTo>
                    <a:pt x="0" y="100"/>
                  </a:lnTo>
                  <a:close/>
                </a:path>
              </a:pathLst>
            </a:custGeom>
            <a:solidFill>
              <a:srgbClr val="BADEDA"/>
            </a:solidFill>
            <a:ln w="6350" cmpd="sng">
              <a:solidFill>
                <a:srgbClr val="50A69C"/>
              </a:solidFill>
              <a:round/>
              <a:headEnd/>
              <a:tailEnd/>
            </a:ln>
          </p:spPr>
          <p:txBody>
            <a:bodyPr/>
            <a:lstStyle/>
            <a:p>
              <a:endParaRPr lang="en-US"/>
            </a:p>
          </p:txBody>
        </p:sp>
        <p:sp>
          <p:nvSpPr>
            <p:cNvPr id="146493" name="Freeform 24"/>
            <p:cNvSpPr>
              <a:spLocks/>
            </p:cNvSpPr>
            <p:nvPr/>
          </p:nvSpPr>
          <p:spPr bwMode="grayWhite">
            <a:xfrm>
              <a:off x="3640" y="1424"/>
              <a:ext cx="285" cy="389"/>
            </a:xfrm>
            <a:custGeom>
              <a:avLst/>
              <a:gdLst>
                <a:gd name="T0" fmla="*/ 7 w 306"/>
                <a:gd name="T1" fmla="*/ 6 h 420"/>
                <a:gd name="T2" fmla="*/ 7 w 306"/>
                <a:gd name="T3" fmla="*/ 6 h 420"/>
                <a:gd name="T4" fmla="*/ 7 w 306"/>
                <a:gd name="T5" fmla="*/ 6 h 420"/>
                <a:gd name="T6" fmla="*/ 7 w 306"/>
                <a:gd name="T7" fmla="*/ 6 h 420"/>
                <a:gd name="T8" fmla="*/ 7 w 306"/>
                <a:gd name="T9" fmla="*/ 6 h 420"/>
                <a:gd name="T10" fmla="*/ 7 w 306"/>
                <a:gd name="T11" fmla="*/ 6 h 420"/>
                <a:gd name="T12" fmla="*/ 7 w 306"/>
                <a:gd name="T13" fmla="*/ 6 h 420"/>
                <a:gd name="T14" fmla="*/ 7 w 306"/>
                <a:gd name="T15" fmla="*/ 6 h 420"/>
                <a:gd name="T16" fmla="*/ 7 w 306"/>
                <a:gd name="T17" fmla="*/ 6 h 420"/>
                <a:gd name="T18" fmla="*/ 7 w 306"/>
                <a:gd name="T19" fmla="*/ 6 h 420"/>
                <a:gd name="T20" fmla="*/ 7 w 306"/>
                <a:gd name="T21" fmla="*/ 6 h 420"/>
                <a:gd name="T22" fmla="*/ 7 w 306"/>
                <a:gd name="T23" fmla="*/ 6 h 420"/>
                <a:gd name="T24" fmla="*/ 7 w 306"/>
                <a:gd name="T25" fmla="*/ 6 h 420"/>
                <a:gd name="T26" fmla="*/ 7 w 306"/>
                <a:gd name="T27" fmla="*/ 6 h 420"/>
                <a:gd name="T28" fmla="*/ 7 w 306"/>
                <a:gd name="T29" fmla="*/ 6 h 420"/>
                <a:gd name="T30" fmla="*/ 7 w 306"/>
                <a:gd name="T31" fmla="*/ 6 h 420"/>
                <a:gd name="T32" fmla="*/ 7 w 306"/>
                <a:gd name="T33" fmla="*/ 6 h 420"/>
                <a:gd name="T34" fmla="*/ 7 w 306"/>
                <a:gd name="T35" fmla="*/ 6 h 420"/>
                <a:gd name="T36" fmla="*/ 7 w 306"/>
                <a:gd name="T37" fmla="*/ 6 h 420"/>
                <a:gd name="T38" fmla="*/ 7 w 306"/>
                <a:gd name="T39" fmla="*/ 6 h 420"/>
                <a:gd name="T40" fmla="*/ 7 w 306"/>
                <a:gd name="T41" fmla="*/ 6 h 420"/>
                <a:gd name="T42" fmla="*/ 7 w 306"/>
                <a:gd name="T43" fmla="*/ 6 h 420"/>
                <a:gd name="T44" fmla="*/ 7 w 306"/>
                <a:gd name="T45" fmla="*/ 6 h 420"/>
                <a:gd name="T46" fmla="*/ 7 w 306"/>
                <a:gd name="T47" fmla="*/ 6 h 420"/>
                <a:gd name="T48" fmla="*/ 7 w 306"/>
                <a:gd name="T49" fmla="*/ 6 h 420"/>
                <a:gd name="T50" fmla="*/ 7 w 306"/>
                <a:gd name="T51" fmla="*/ 6 h 420"/>
                <a:gd name="T52" fmla="*/ 7 w 306"/>
                <a:gd name="T53" fmla="*/ 6 h 420"/>
                <a:gd name="T54" fmla="*/ 7 w 306"/>
                <a:gd name="T55" fmla="*/ 6 h 420"/>
                <a:gd name="T56" fmla="*/ 7 w 306"/>
                <a:gd name="T57" fmla="*/ 6 h 420"/>
                <a:gd name="T58" fmla="*/ 7 w 306"/>
                <a:gd name="T59" fmla="*/ 6 h 420"/>
                <a:gd name="T60" fmla="*/ 7 w 306"/>
                <a:gd name="T61" fmla="*/ 6 h 420"/>
                <a:gd name="T62" fmla="*/ 7 w 306"/>
                <a:gd name="T63" fmla="*/ 6 h 420"/>
                <a:gd name="T64" fmla="*/ 7 w 306"/>
                <a:gd name="T65" fmla="*/ 6 h 420"/>
                <a:gd name="T66" fmla="*/ 7 w 306"/>
                <a:gd name="T67" fmla="*/ 6 h 420"/>
                <a:gd name="T68" fmla="*/ 7 w 306"/>
                <a:gd name="T69" fmla="*/ 6 h 420"/>
                <a:gd name="T70" fmla="*/ 7 w 306"/>
                <a:gd name="T71" fmla="*/ 6 h 420"/>
                <a:gd name="T72" fmla="*/ 7 w 306"/>
                <a:gd name="T73" fmla="*/ 6 h 420"/>
                <a:gd name="T74" fmla="*/ 7 w 306"/>
                <a:gd name="T75" fmla="*/ 6 h 420"/>
                <a:gd name="T76" fmla="*/ 7 w 306"/>
                <a:gd name="T77" fmla="*/ 6 h 420"/>
                <a:gd name="T78" fmla="*/ 7 w 306"/>
                <a:gd name="T79" fmla="*/ 6 h 420"/>
                <a:gd name="T80" fmla="*/ 7 w 306"/>
                <a:gd name="T81" fmla="*/ 6 h 420"/>
                <a:gd name="T82" fmla="*/ 7 w 306"/>
                <a:gd name="T83" fmla="*/ 6 h 420"/>
                <a:gd name="T84" fmla="*/ 7 w 306"/>
                <a:gd name="T85" fmla="*/ 6 h 420"/>
                <a:gd name="T86" fmla="*/ 7 w 306"/>
                <a:gd name="T87" fmla="*/ 6 h 420"/>
                <a:gd name="T88" fmla="*/ 7 w 306"/>
                <a:gd name="T89" fmla="*/ 6 h 420"/>
                <a:gd name="T90" fmla="*/ 4 w 306"/>
                <a:gd name="T91" fmla="*/ 6 h 420"/>
                <a:gd name="T92" fmla="*/ 7 w 306"/>
                <a:gd name="T93" fmla="*/ 6 h 420"/>
                <a:gd name="T94" fmla="*/ 7 w 306"/>
                <a:gd name="T95" fmla="*/ 6 h 420"/>
                <a:gd name="T96" fmla="*/ 7 w 306"/>
                <a:gd name="T97" fmla="*/ 6 h 420"/>
                <a:gd name="T98" fmla="*/ 7 w 306"/>
                <a:gd name="T99" fmla="*/ 6 h 420"/>
                <a:gd name="T100" fmla="*/ 7 w 306"/>
                <a:gd name="T101" fmla="*/ 6 h 420"/>
                <a:gd name="T102" fmla="*/ 7 w 306"/>
                <a:gd name="T103" fmla="*/ 6 h 420"/>
                <a:gd name="T104" fmla="*/ 7 w 306"/>
                <a:gd name="T105" fmla="*/ 6 h 420"/>
                <a:gd name="T106" fmla="*/ 0 w 306"/>
                <a:gd name="T107" fmla="*/ 6 h 42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06"/>
                <a:gd name="T163" fmla="*/ 0 h 420"/>
                <a:gd name="T164" fmla="*/ 306 w 306"/>
                <a:gd name="T165" fmla="*/ 420 h 42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06" h="420">
                  <a:moveTo>
                    <a:pt x="0" y="420"/>
                  </a:moveTo>
                  <a:lnTo>
                    <a:pt x="154" y="402"/>
                  </a:lnTo>
                  <a:lnTo>
                    <a:pt x="154" y="406"/>
                  </a:lnTo>
                  <a:lnTo>
                    <a:pt x="250" y="392"/>
                  </a:lnTo>
                  <a:lnTo>
                    <a:pt x="252" y="388"/>
                  </a:lnTo>
                  <a:lnTo>
                    <a:pt x="264" y="366"/>
                  </a:lnTo>
                  <a:lnTo>
                    <a:pt x="268" y="360"/>
                  </a:lnTo>
                  <a:lnTo>
                    <a:pt x="266" y="344"/>
                  </a:lnTo>
                  <a:lnTo>
                    <a:pt x="272" y="330"/>
                  </a:lnTo>
                  <a:lnTo>
                    <a:pt x="284" y="322"/>
                  </a:lnTo>
                  <a:lnTo>
                    <a:pt x="284" y="308"/>
                  </a:lnTo>
                  <a:lnTo>
                    <a:pt x="286" y="306"/>
                  </a:lnTo>
                  <a:lnTo>
                    <a:pt x="286" y="298"/>
                  </a:lnTo>
                  <a:lnTo>
                    <a:pt x="294" y="292"/>
                  </a:lnTo>
                  <a:lnTo>
                    <a:pt x="296" y="300"/>
                  </a:lnTo>
                  <a:lnTo>
                    <a:pt x="298" y="300"/>
                  </a:lnTo>
                  <a:lnTo>
                    <a:pt x="304" y="298"/>
                  </a:lnTo>
                  <a:lnTo>
                    <a:pt x="306" y="294"/>
                  </a:lnTo>
                  <a:lnTo>
                    <a:pt x="306" y="286"/>
                  </a:lnTo>
                  <a:lnTo>
                    <a:pt x="304" y="274"/>
                  </a:lnTo>
                  <a:lnTo>
                    <a:pt x="306" y="256"/>
                  </a:lnTo>
                  <a:lnTo>
                    <a:pt x="302" y="246"/>
                  </a:lnTo>
                  <a:lnTo>
                    <a:pt x="298" y="222"/>
                  </a:lnTo>
                  <a:lnTo>
                    <a:pt x="276" y="166"/>
                  </a:lnTo>
                  <a:lnTo>
                    <a:pt x="256" y="158"/>
                  </a:lnTo>
                  <a:lnTo>
                    <a:pt x="246" y="164"/>
                  </a:lnTo>
                  <a:lnTo>
                    <a:pt x="236" y="174"/>
                  </a:lnTo>
                  <a:lnTo>
                    <a:pt x="210" y="212"/>
                  </a:lnTo>
                  <a:lnTo>
                    <a:pt x="208" y="212"/>
                  </a:lnTo>
                  <a:lnTo>
                    <a:pt x="206" y="210"/>
                  </a:lnTo>
                  <a:lnTo>
                    <a:pt x="196" y="206"/>
                  </a:lnTo>
                  <a:lnTo>
                    <a:pt x="192" y="202"/>
                  </a:lnTo>
                  <a:lnTo>
                    <a:pt x="190" y="194"/>
                  </a:lnTo>
                  <a:lnTo>
                    <a:pt x="192" y="178"/>
                  </a:lnTo>
                  <a:lnTo>
                    <a:pt x="196" y="172"/>
                  </a:lnTo>
                  <a:lnTo>
                    <a:pt x="210" y="164"/>
                  </a:lnTo>
                  <a:lnTo>
                    <a:pt x="212" y="158"/>
                  </a:lnTo>
                  <a:lnTo>
                    <a:pt x="212" y="152"/>
                  </a:lnTo>
                  <a:lnTo>
                    <a:pt x="214" y="146"/>
                  </a:lnTo>
                  <a:lnTo>
                    <a:pt x="220" y="142"/>
                  </a:lnTo>
                  <a:lnTo>
                    <a:pt x="226" y="130"/>
                  </a:lnTo>
                  <a:lnTo>
                    <a:pt x="226" y="104"/>
                  </a:lnTo>
                  <a:lnTo>
                    <a:pt x="222" y="92"/>
                  </a:lnTo>
                  <a:lnTo>
                    <a:pt x="218" y="86"/>
                  </a:lnTo>
                  <a:lnTo>
                    <a:pt x="210" y="76"/>
                  </a:lnTo>
                  <a:lnTo>
                    <a:pt x="208" y="72"/>
                  </a:lnTo>
                  <a:lnTo>
                    <a:pt x="210" y="66"/>
                  </a:lnTo>
                  <a:lnTo>
                    <a:pt x="218" y="62"/>
                  </a:lnTo>
                  <a:lnTo>
                    <a:pt x="220" y="60"/>
                  </a:lnTo>
                  <a:lnTo>
                    <a:pt x="210" y="42"/>
                  </a:lnTo>
                  <a:lnTo>
                    <a:pt x="202" y="38"/>
                  </a:lnTo>
                  <a:lnTo>
                    <a:pt x="176" y="26"/>
                  </a:lnTo>
                  <a:lnTo>
                    <a:pt x="158" y="24"/>
                  </a:lnTo>
                  <a:lnTo>
                    <a:pt x="150" y="16"/>
                  </a:lnTo>
                  <a:lnTo>
                    <a:pt x="136" y="12"/>
                  </a:lnTo>
                  <a:lnTo>
                    <a:pt x="122" y="8"/>
                  </a:lnTo>
                  <a:lnTo>
                    <a:pt x="112" y="0"/>
                  </a:lnTo>
                  <a:lnTo>
                    <a:pt x="106" y="6"/>
                  </a:lnTo>
                  <a:lnTo>
                    <a:pt x="98" y="10"/>
                  </a:lnTo>
                  <a:lnTo>
                    <a:pt x="90" y="24"/>
                  </a:lnTo>
                  <a:lnTo>
                    <a:pt x="90" y="34"/>
                  </a:lnTo>
                  <a:lnTo>
                    <a:pt x="92" y="38"/>
                  </a:lnTo>
                  <a:lnTo>
                    <a:pt x="94" y="40"/>
                  </a:lnTo>
                  <a:lnTo>
                    <a:pt x="96" y="44"/>
                  </a:lnTo>
                  <a:lnTo>
                    <a:pt x="94" y="46"/>
                  </a:lnTo>
                  <a:lnTo>
                    <a:pt x="88" y="48"/>
                  </a:lnTo>
                  <a:lnTo>
                    <a:pt x="82" y="52"/>
                  </a:lnTo>
                  <a:lnTo>
                    <a:pt x="76" y="58"/>
                  </a:lnTo>
                  <a:lnTo>
                    <a:pt x="72" y="68"/>
                  </a:lnTo>
                  <a:lnTo>
                    <a:pt x="74" y="80"/>
                  </a:lnTo>
                  <a:lnTo>
                    <a:pt x="76" y="90"/>
                  </a:lnTo>
                  <a:lnTo>
                    <a:pt x="70" y="102"/>
                  </a:lnTo>
                  <a:lnTo>
                    <a:pt x="60" y="106"/>
                  </a:lnTo>
                  <a:lnTo>
                    <a:pt x="58" y="98"/>
                  </a:lnTo>
                  <a:lnTo>
                    <a:pt x="62" y="88"/>
                  </a:lnTo>
                  <a:lnTo>
                    <a:pt x="58" y="76"/>
                  </a:lnTo>
                  <a:lnTo>
                    <a:pt x="60" y="72"/>
                  </a:lnTo>
                  <a:lnTo>
                    <a:pt x="58" y="70"/>
                  </a:lnTo>
                  <a:lnTo>
                    <a:pt x="56" y="72"/>
                  </a:lnTo>
                  <a:lnTo>
                    <a:pt x="50" y="78"/>
                  </a:lnTo>
                  <a:lnTo>
                    <a:pt x="50" y="90"/>
                  </a:lnTo>
                  <a:lnTo>
                    <a:pt x="46" y="94"/>
                  </a:lnTo>
                  <a:lnTo>
                    <a:pt x="40" y="94"/>
                  </a:lnTo>
                  <a:lnTo>
                    <a:pt x="32" y="102"/>
                  </a:lnTo>
                  <a:lnTo>
                    <a:pt x="28" y="110"/>
                  </a:lnTo>
                  <a:lnTo>
                    <a:pt x="28" y="114"/>
                  </a:lnTo>
                  <a:lnTo>
                    <a:pt x="18" y="124"/>
                  </a:lnTo>
                  <a:lnTo>
                    <a:pt x="18" y="140"/>
                  </a:lnTo>
                  <a:lnTo>
                    <a:pt x="18" y="156"/>
                  </a:lnTo>
                  <a:lnTo>
                    <a:pt x="16" y="168"/>
                  </a:lnTo>
                  <a:lnTo>
                    <a:pt x="10" y="182"/>
                  </a:lnTo>
                  <a:lnTo>
                    <a:pt x="4" y="188"/>
                  </a:lnTo>
                  <a:lnTo>
                    <a:pt x="6" y="196"/>
                  </a:lnTo>
                  <a:lnTo>
                    <a:pt x="12" y="220"/>
                  </a:lnTo>
                  <a:lnTo>
                    <a:pt x="8" y="232"/>
                  </a:lnTo>
                  <a:lnTo>
                    <a:pt x="14" y="244"/>
                  </a:lnTo>
                  <a:lnTo>
                    <a:pt x="28" y="272"/>
                  </a:lnTo>
                  <a:lnTo>
                    <a:pt x="38" y="296"/>
                  </a:lnTo>
                  <a:lnTo>
                    <a:pt x="38" y="318"/>
                  </a:lnTo>
                  <a:lnTo>
                    <a:pt x="42" y="322"/>
                  </a:lnTo>
                  <a:lnTo>
                    <a:pt x="42" y="326"/>
                  </a:lnTo>
                  <a:lnTo>
                    <a:pt x="40" y="328"/>
                  </a:lnTo>
                  <a:lnTo>
                    <a:pt x="38" y="350"/>
                  </a:lnTo>
                  <a:lnTo>
                    <a:pt x="34" y="364"/>
                  </a:lnTo>
                  <a:lnTo>
                    <a:pt x="28" y="378"/>
                  </a:lnTo>
                  <a:lnTo>
                    <a:pt x="16" y="408"/>
                  </a:lnTo>
                  <a:lnTo>
                    <a:pt x="4" y="416"/>
                  </a:lnTo>
                  <a:lnTo>
                    <a:pt x="0" y="420"/>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94" name="Freeform 25"/>
            <p:cNvSpPr>
              <a:spLocks/>
            </p:cNvSpPr>
            <p:nvPr/>
          </p:nvSpPr>
          <p:spPr bwMode="grayWhite">
            <a:xfrm>
              <a:off x="3373" y="1292"/>
              <a:ext cx="447" cy="218"/>
            </a:xfrm>
            <a:custGeom>
              <a:avLst/>
              <a:gdLst>
                <a:gd name="T0" fmla="*/ 7 w 480"/>
                <a:gd name="T1" fmla="*/ 6 h 236"/>
                <a:gd name="T2" fmla="*/ 7 w 480"/>
                <a:gd name="T3" fmla="*/ 6 h 236"/>
                <a:gd name="T4" fmla="*/ 7 w 480"/>
                <a:gd name="T5" fmla="*/ 6 h 236"/>
                <a:gd name="T6" fmla="*/ 7 w 480"/>
                <a:gd name="T7" fmla="*/ 4 h 236"/>
                <a:gd name="T8" fmla="*/ 7 w 480"/>
                <a:gd name="T9" fmla="*/ 4 h 236"/>
                <a:gd name="T10" fmla="*/ 7 w 480"/>
                <a:gd name="T11" fmla="*/ 6 h 236"/>
                <a:gd name="T12" fmla="*/ 7 w 480"/>
                <a:gd name="T13" fmla="*/ 6 h 236"/>
                <a:gd name="T14" fmla="*/ 7 w 480"/>
                <a:gd name="T15" fmla="*/ 6 h 236"/>
                <a:gd name="T16" fmla="*/ 7 w 480"/>
                <a:gd name="T17" fmla="*/ 6 h 236"/>
                <a:gd name="T18" fmla="*/ 7 w 480"/>
                <a:gd name="T19" fmla="*/ 6 h 236"/>
                <a:gd name="T20" fmla="*/ 7 w 480"/>
                <a:gd name="T21" fmla="*/ 6 h 236"/>
                <a:gd name="T22" fmla="*/ 7 w 480"/>
                <a:gd name="T23" fmla="*/ 6 h 236"/>
                <a:gd name="T24" fmla="*/ 7 w 480"/>
                <a:gd name="T25" fmla="*/ 6 h 236"/>
                <a:gd name="T26" fmla="*/ 7 w 480"/>
                <a:gd name="T27" fmla="*/ 6 h 236"/>
                <a:gd name="T28" fmla="*/ 7 w 480"/>
                <a:gd name="T29" fmla="*/ 6 h 236"/>
                <a:gd name="T30" fmla="*/ 7 w 480"/>
                <a:gd name="T31" fmla="*/ 6 h 236"/>
                <a:gd name="T32" fmla="*/ 7 w 480"/>
                <a:gd name="T33" fmla="*/ 6 h 236"/>
                <a:gd name="T34" fmla="*/ 7 w 480"/>
                <a:gd name="T35" fmla="*/ 6 h 236"/>
                <a:gd name="T36" fmla="*/ 7 w 480"/>
                <a:gd name="T37" fmla="*/ 6 h 236"/>
                <a:gd name="T38" fmla="*/ 7 w 480"/>
                <a:gd name="T39" fmla="*/ 6 h 236"/>
                <a:gd name="T40" fmla="*/ 7 w 480"/>
                <a:gd name="T41" fmla="*/ 6 h 236"/>
                <a:gd name="T42" fmla="*/ 7 w 480"/>
                <a:gd name="T43" fmla="*/ 6 h 236"/>
                <a:gd name="T44" fmla="*/ 7 w 480"/>
                <a:gd name="T45" fmla="*/ 6 h 236"/>
                <a:gd name="T46" fmla="*/ 7 w 480"/>
                <a:gd name="T47" fmla="*/ 6 h 236"/>
                <a:gd name="T48" fmla="*/ 7 w 480"/>
                <a:gd name="T49" fmla="*/ 6 h 236"/>
                <a:gd name="T50" fmla="*/ 7 w 480"/>
                <a:gd name="T51" fmla="*/ 6 h 236"/>
                <a:gd name="T52" fmla="*/ 7 w 480"/>
                <a:gd name="T53" fmla="*/ 6 h 236"/>
                <a:gd name="T54" fmla="*/ 7 w 480"/>
                <a:gd name="T55" fmla="*/ 6 h 236"/>
                <a:gd name="T56" fmla="*/ 7 w 480"/>
                <a:gd name="T57" fmla="*/ 6 h 236"/>
                <a:gd name="T58" fmla="*/ 7 w 480"/>
                <a:gd name="T59" fmla="*/ 6 h 236"/>
                <a:gd name="T60" fmla="*/ 7 w 480"/>
                <a:gd name="T61" fmla="*/ 6 h 236"/>
                <a:gd name="T62" fmla="*/ 7 w 480"/>
                <a:gd name="T63" fmla="*/ 6 h 236"/>
                <a:gd name="T64" fmla="*/ 7 w 480"/>
                <a:gd name="T65" fmla="*/ 6 h 236"/>
                <a:gd name="T66" fmla="*/ 7 w 480"/>
                <a:gd name="T67" fmla="*/ 6 h 236"/>
                <a:gd name="T68" fmla="*/ 7 w 480"/>
                <a:gd name="T69" fmla="*/ 6 h 236"/>
                <a:gd name="T70" fmla="*/ 7 w 480"/>
                <a:gd name="T71" fmla="*/ 6 h 236"/>
                <a:gd name="T72" fmla="*/ 7 w 480"/>
                <a:gd name="T73" fmla="*/ 6 h 236"/>
                <a:gd name="T74" fmla="*/ 7 w 480"/>
                <a:gd name="T75" fmla="*/ 6 h 236"/>
                <a:gd name="T76" fmla="*/ 7 w 480"/>
                <a:gd name="T77" fmla="*/ 6 h 236"/>
                <a:gd name="T78" fmla="*/ 7 w 480"/>
                <a:gd name="T79" fmla="*/ 6 h 236"/>
                <a:gd name="T80" fmla="*/ 7 w 480"/>
                <a:gd name="T81" fmla="*/ 6 h 236"/>
                <a:gd name="T82" fmla="*/ 7 w 480"/>
                <a:gd name="T83" fmla="*/ 6 h 236"/>
                <a:gd name="T84" fmla="*/ 7 w 480"/>
                <a:gd name="T85" fmla="*/ 6 h 236"/>
                <a:gd name="T86" fmla="*/ 0 w 480"/>
                <a:gd name="T87" fmla="*/ 6 h 2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80"/>
                <a:gd name="T133" fmla="*/ 0 h 236"/>
                <a:gd name="T134" fmla="*/ 480 w 480"/>
                <a:gd name="T135" fmla="*/ 236 h 2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80" h="236">
                  <a:moveTo>
                    <a:pt x="0" y="100"/>
                  </a:moveTo>
                  <a:lnTo>
                    <a:pt x="14" y="96"/>
                  </a:lnTo>
                  <a:lnTo>
                    <a:pt x="22" y="92"/>
                  </a:lnTo>
                  <a:lnTo>
                    <a:pt x="36" y="82"/>
                  </a:lnTo>
                  <a:lnTo>
                    <a:pt x="40" y="76"/>
                  </a:lnTo>
                  <a:lnTo>
                    <a:pt x="46" y="74"/>
                  </a:lnTo>
                  <a:lnTo>
                    <a:pt x="72" y="64"/>
                  </a:lnTo>
                  <a:lnTo>
                    <a:pt x="90" y="54"/>
                  </a:lnTo>
                  <a:lnTo>
                    <a:pt x="112" y="32"/>
                  </a:lnTo>
                  <a:lnTo>
                    <a:pt x="120" y="30"/>
                  </a:lnTo>
                  <a:lnTo>
                    <a:pt x="138" y="10"/>
                  </a:lnTo>
                  <a:lnTo>
                    <a:pt x="150" y="4"/>
                  </a:lnTo>
                  <a:lnTo>
                    <a:pt x="172" y="0"/>
                  </a:lnTo>
                  <a:lnTo>
                    <a:pt x="176" y="2"/>
                  </a:lnTo>
                  <a:lnTo>
                    <a:pt x="178" y="4"/>
                  </a:lnTo>
                  <a:lnTo>
                    <a:pt x="166" y="12"/>
                  </a:lnTo>
                  <a:lnTo>
                    <a:pt x="162" y="12"/>
                  </a:lnTo>
                  <a:lnTo>
                    <a:pt x="158" y="22"/>
                  </a:lnTo>
                  <a:lnTo>
                    <a:pt x="144" y="38"/>
                  </a:lnTo>
                  <a:lnTo>
                    <a:pt x="138" y="44"/>
                  </a:lnTo>
                  <a:lnTo>
                    <a:pt x="134" y="50"/>
                  </a:lnTo>
                  <a:lnTo>
                    <a:pt x="130" y="64"/>
                  </a:lnTo>
                  <a:lnTo>
                    <a:pt x="132" y="74"/>
                  </a:lnTo>
                  <a:lnTo>
                    <a:pt x="134" y="68"/>
                  </a:lnTo>
                  <a:lnTo>
                    <a:pt x="148" y="58"/>
                  </a:lnTo>
                  <a:lnTo>
                    <a:pt x="156" y="58"/>
                  </a:lnTo>
                  <a:lnTo>
                    <a:pt x="162" y="56"/>
                  </a:lnTo>
                  <a:lnTo>
                    <a:pt x="190" y="68"/>
                  </a:lnTo>
                  <a:lnTo>
                    <a:pt x="210" y="92"/>
                  </a:lnTo>
                  <a:lnTo>
                    <a:pt x="228" y="90"/>
                  </a:lnTo>
                  <a:lnTo>
                    <a:pt x="236" y="90"/>
                  </a:lnTo>
                  <a:lnTo>
                    <a:pt x="242" y="94"/>
                  </a:lnTo>
                  <a:lnTo>
                    <a:pt x="248" y="94"/>
                  </a:lnTo>
                  <a:lnTo>
                    <a:pt x="250" y="94"/>
                  </a:lnTo>
                  <a:lnTo>
                    <a:pt x="256" y="96"/>
                  </a:lnTo>
                  <a:lnTo>
                    <a:pt x="256" y="98"/>
                  </a:lnTo>
                  <a:lnTo>
                    <a:pt x="260" y="96"/>
                  </a:lnTo>
                  <a:lnTo>
                    <a:pt x="264" y="90"/>
                  </a:lnTo>
                  <a:lnTo>
                    <a:pt x="282" y="76"/>
                  </a:lnTo>
                  <a:lnTo>
                    <a:pt x="344" y="60"/>
                  </a:lnTo>
                  <a:lnTo>
                    <a:pt x="362" y="50"/>
                  </a:lnTo>
                  <a:lnTo>
                    <a:pt x="368" y="48"/>
                  </a:lnTo>
                  <a:lnTo>
                    <a:pt x="372" y="52"/>
                  </a:lnTo>
                  <a:lnTo>
                    <a:pt x="368" y="60"/>
                  </a:lnTo>
                  <a:lnTo>
                    <a:pt x="368" y="66"/>
                  </a:lnTo>
                  <a:lnTo>
                    <a:pt x="376" y="80"/>
                  </a:lnTo>
                  <a:lnTo>
                    <a:pt x="380" y="82"/>
                  </a:lnTo>
                  <a:lnTo>
                    <a:pt x="382" y="80"/>
                  </a:lnTo>
                  <a:lnTo>
                    <a:pt x="394" y="82"/>
                  </a:lnTo>
                  <a:lnTo>
                    <a:pt x="398" y="78"/>
                  </a:lnTo>
                  <a:lnTo>
                    <a:pt x="418" y="76"/>
                  </a:lnTo>
                  <a:lnTo>
                    <a:pt x="426" y="82"/>
                  </a:lnTo>
                  <a:lnTo>
                    <a:pt x="434" y="98"/>
                  </a:lnTo>
                  <a:lnTo>
                    <a:pt x="440" y="104"/>
                  </a:lnTo>
                  <a:lnTo>
                    <a:pt x="456" y="110"/>
                  </a:lnTo>
                  <a:lnTo>
                    <a:pt x="470" y="106"/>
                  </a:lnTo>
                  <a:lnTo>
                    <a:pt x="476" y="108"/>
                  </a:lnTo>
                  <a:lnTo>
                    <a:pt x="480" y="110"/>
                  </a:lnTo>
                  <a:lnTo>
                    <a:pt x="480" y="116"/>
                  </a:lnTo>
                  <a:lnTo>
                    <a:pt x="474" y="122"/>
                  </a:lnTo>
                  <a:lnTo>
                    <a:pt x="464" y="124"/>
                  </a:lnTo>
                  <a:lnTo>
                    <a:pt x="458" y="122"/>
                  </a:lnTo>
                  <a:lnTo>
                    <a:pt x="456" y="120"/>
                  </a:lnTo>
                  <a:lnTo>
                    <a:pt x="454" y="120"/>
                  </a:lnTo>
                  <a:lnTo>
                    <a:pt x="444" y="124"/>
                  </a:lnTo>
                  <a:lnTo>
                    <a:pt x="436" y="122"/>
                  </a:lnTo>
                  <a:lnTo>
                    <a:pt x="430" y="122"/>
                  </a:lnTo>
                  <a:lnTo>
                    <a:pt x="414" y="124"/>
                  </a:lnTo>
                  <a:lnTo>
                    <a:pt x="404" y="122"/>
                  </a:lnTo>
                  <a:lnTo>
                    <a:pt x="400" y="124"/>
                  </a:lnTo>
                  <a:lnTo>
                    <a:pt x="402" y="134"/>
                  </a:lnTo>
                  <a:lnTo>
                    <a:pt x="400" y="138"/>
                  </a:lnTo>
                  <a:lnTo>
                    <a:pt x="396" y="136"/>
                  </a:lnTo>
                  <a:lnTo>
                    <a:pt x="384" y="126"/>
                  </a:lnTo>
                  <a:lnTo>
                    <a:pt x="358" y="124"/>
                  </a:lnTo>
                  <a:lnTo>
                    <a:pt x="354" y="124"/>
                  </a:lnTo>
                  <a:lnTo>
                    <a:pt x="346" y="122"/>
                  </a:lnTo>
                  <a:lnTo>
                    <a:pt x="330" y="136"/>
                  </a:lnTo>
                  <a:lnTo>
                    <a:pt x="326" y="136"/>
                  </a:lnTo>
                  <a:lnTo>
                    <a:pt x="318" y="138"/>
                  </a:lnTo>
                  <a:lnTo>
                    <a:pt x="316" y="142"/>
                  </a:lnTo>
                  <a:lnTo>
                    <a:pt x="312" y="144"/>
                  </a:lnTo>
                  <a:lnTo>
                    <a:pt x="302" y="142"/>
                  </a:lnTo>
                  <a:lnTo>
                    <a:pt x="292" y="144"/>
                  </a:lnTo>
                  <a:lnTo>
                    <a:pt x="290" y="152"/>
                  </a:lnTo>
                  <a:lnTo>
                    <a:pt x="288" y="158"/>
                  </a:lnTo>
                  <a:lnTo>
                    <a:pt x="266" y="176"/>
                  </a:lnTo>
                  <a:lnTo>
                    <a:pt x="262" y="176"/>
                  </a:lnTo>
                  <a:lnTo>
                    <a:pt x="260" y="172"/>
                  </a:lnTo>
                  <a:lnTo>
                    <a:pt x="270" y="160"/>
                  </a:lnTo>
                  <a:lnTo>
                    <a:pt x="270" y="154"/>
                  </a:lnTo>
                  <a:lnTo>
                    <a:pt x="258" y="154"/>
                  </a:lnTo>
                  <a:lnTo>
                    <a:pt x="254" y="166"/>
                  </a:lnTo>
                  <a:lnTo>
                    <a:pt x="248" y="170"/>
                  </a:lnTo>
                  <a:lnTo>
                    <a:pt x="244" y="164"/>
                  </a:lnTo>
                  <a:lnTo>
                    <a:pt x="242" y="154"/>
                  </a:lnTo>
                  <a:lnTo>
                    <a:pt x="240" y="156"/>
                  </a:lnTo>
                  <a:lnTo>
                    <a:pt x="238" y="170"/>
                  </a:lnTo>
                  <a:lnTo>
                    <a:pt x="228" y="184"/>
                  </a:lnTo>
                  <a:lnTo>
                    <a:pt x="224" y="198"/>
                  </a:lnTo>
                  <a:lnTo>
                    <a:pt x="220" y="206"/>
                  </a:lnTo>
                  <a:lnTo>
                    <a:pt x="210" y="222"/>
                  </a:lnTo>
                  <a:lnTo>
                    <a:pt x="210" y="232"/>
                  </a:lnTo>
                  <a:lnTo>
                    <a:pt x="208" y="236"/>
                  </a:lnTo>
                  <a:lnTo>
                    <a:pt x="198" y="230"/>
                  </a:lnTo>
                  <a:lnTo>
                    <a:pt x="194" y="218"/>
                  </a:lnTo>
                  <a:lnTo>
                    <a:pt x="198" y="214"/>
                  </a:lnTo>
                  <a:lnTo>
                    <a:pt x="200" y="208"/>
                  </a:lnTo>
                  <a:lnTo>
                    <a:pt x="198" y="208"/>
                  </a:lnTo>
                  <a:lnTo>
                    <a:pt x="186" y="210"/>
                  </a:lnTo>
                  <a:lnTo>
                    <a:pt x="184" y="208"/>
                  </a:lnTo>
                  <a:lnTo>
                    <a:pt x="188" y="184"/>
                  </a:lnTo>
                  <a:lnTo>
                    <a:pt x="186" y="176"/>
                  </a:lnTo>
                  <a:lnTo>
                    <a:pt x="172" y="168"/>
                  </a:lnTo>
                  <a:lnTo>
                    <a:pt x="162" y="166"/>
                  </a:lnTo>
                  <a:lnTo>
                    <a:pt x="162" y="162"/>
                  </a:lnTo>
                  <a:lnTo>
                    <a:pt x="166" y="160"/>
                  </a:lnTo>
                  <a:lnTo>
                    <a:pt x="160" y="156"/>
                  </a:lnTo>
                  <a:lnTo>
                    <a:pt x="150" y="152"/>
                  </a:lnTo>
                  <a:lnTo>
                    <a:pt x="134" y="150"/>
                  </a:lnTo>
                  <a:lnTo>
                    <a:pt x="130" y="150"/>
                  </a:lnTo>
                  <a:lnTo>
                    <a:pt x="126" y="154"/>
                  </a:lnTo>
                  <a:lnTo>
                    <a:pt x="124" y="150"/>
                  </a:lnTo>
                  <a:lnTo>
                    <a:pt x="114" y="150"/>
                  </a:lnTo>
                  <a:lnTo>
                    <a:pt x="100" y="138"/>
                  </a:lnTo>
                  <a:lnTo>
                    <a:pt x="92" y="138"/>
                  </a:lnTo>
                  <a:lnTo>
                    <a:pt x="28" y="126"/>
                  </a:lnTo>
                  <a:lnTo>
                    <a:pt x="22" y="122"/>
                  </a:lnTo>
                  <a:lnTo>
                    <a:pt x="20" y="112"/>
                  </a:lnTo>
                  <a:lnTo>
                    <a:pt x="14" y="108"/>
                  </a:lnTo>
                  <a:lnTo>
                    <a:pt x="4" y="106"/>
                  </a:lnTo>
                  <a:lnTo>
                    <a:pt x="0" y="100"/>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95" name="Freeform 26"/>
            <p:cNvSpPr>
              <a:spLocks/>
            </p:cNvSpPr>
            <p:nvPr/>
          </p:nvSpPr>
          <p:spPr bwMode="grayWhite">
            <a:xfrm>
              <a:off x="3640" y="1424"/>
              <a:ext cx="285" cy="389"/>
            </a:xfrm>
            <a:custGeom>
              <a:avLst/>
              <a:gdLst>
                <a:gd name="T0" fmla="*/ 7 w 306"/>
                <a:gd name="T1" fmla="*/ 6 h 420"/>
                <a:gd name="T2" fmla="*/ 7 w 306"/>
                <a:gd name="T3" fmla="*/ 6 h 420"/>
                <a:gd name="T4" fmla="*/ 7 w 306"/>
                <a:gd name="T5" fmla="*/ 6 h 420"/>
                <a:gd name="T6" fmla="*/ 7 w 306"/>
                <a:gd name="T7" fmla="*/ 6 h 420"/>
                <a:gd name="T8" fmla="*/ 7 w 306"/>
                <a:gd name="T9" fmla="*/ 6 h 420"/>
                <a:gd name="T10" fmla="*/ 7 w 306"/>
                <a:gd name="T11" fmla="*/ 6 h 420"/>
                <a:gd name="T12" fmla="*/ 7 w 306"/>
                <a:gd name="T13" fmla="*/ 6 h 420"/>
                <a:gd name="T14" fmla="*/ 7 w 306"/>
                <a:gd name="T15" fmla="*/ 6 h 420"/>
                <a:gd name="T16" fmla="*/ 7 w 306"/>
                <a:gd name="T17" fmla="*/ 6 h 420"/>
                <a:gd name="T18" fmla="*/ 7 w 306"/>
                <a:gd name="T19" fmla="*/ 6 h 420"/>
                <a:gd name="T20" fmla="*/ 7 w 306"/>
                <a:gd name="T21" fmla="*/ 6 h 420"/>
                <a:gd name="T22" fmla="*/ 7 w 306"/>
                <a:gd name="T23" fmla="*/ 6 h 420"/>
                <a:gd name="T24" fmla="*/ 7 w 306"/>
                <a:gd name="T25" fmla="*/ 6 h 420"/>
                <a:gd name="T26" fmla="*/ 7 w 306"/>
                <a:gd name="T27" fmla="*/ 6 h 420"/>
                <a:gd name="T28" fmla="*/ 7 w 306"/>
                <a:gd name="T29" fmla="*/ 6 h 420"/>
                <a:gd name="T30" fmla="*/ 7 w 306"/>
                <a:gd name="T31" fmla="*/ 6 h 420"/>
                <a:gd name="T32" fmla="*/ 7 w 306"/>
                <a:gd name="T33" fmla="*/ 6 h 420"/>
                <a:gd name="T34" fmla="*/ 7 w 306"/>
                <a:gd name="T35" fmla="*/ 6 h 420"/>
                <a:gd name="T36" fmla="*/ 7 w 306"/>
                <a:gd name="T37" fmla="*/ 6 h 420"/>
                <a:gd name="T38" fmla="*/ 7 w 306"/>
                <a:gd name="T39" fmla="*/ 6 h 420"/>
                <a:gd name="T40" fmla="*/ 7 w 306"/>
                <a:gd name="T41" fmla="*/ 6 h 420"/>
                <a:gd name="T42" fmla="*/ 7 w 306"/>
                <a:gd name="T43" fmla="*/ 6 h 420"/>
                <a:gd name="T44" fmla="*/ 7 w 306"/>
                <a:gd name="T45" fmla="*/ 6 h 420"/>
                <a:gd name="T46" fmla="*/ 7 w 306"/>
                <a:gd name="T47" fmla="*/ 6 h 420"/>
                <a:gd name="T48" fmla="*/ 7 w 306"/>
                <a:gd name="T49" fmla="*/ 6 h 420"/>
                <a:gd name="T50" fmla="*/ 7 w 306"/>
                <a:gd name="T51" fmla="*/ 6 h 420"/>
                <a:gd name="T52" fmla="*/ 7 w 306"/>
                <a:gd name="T53" fmla="*/ 6 h 420"/>
                <a:gd name="T54" fmla="*/ 7 w 306"/>
                <a:gd name="T55" fmla="*/ 6 h 420"/>
                <a:gd name="T56" fmla="*/ 7 w 306"/>
                <a:gd name="T57" fmla="*/ 6 h 420"/>
                <a:gd name="T58" fmla="*/ 7 w 306"/>
                <a:gd name="T59" fmla="*/ 6 h 420"/>
                <a:gd name="T60" fmla="*/ 7 w 306"/>
                <a:gd name="T61" fmla="*/ 6 h 420"/>
                <a:gd name="T62" fmla="*/ 7 w 306"/>
                <a:gd name="T63" fmla="*/ 6 h 420"/>
                <a:gd name="T64" fmla="*/ 7 w 306"/>
                <a:gd name="T65" fmla="*/ 6 h 420"/>
                <a:gd name="T66" fmla="*/ 7 w 306"/>
                <a:gd name="T67" fmla="*/ 6 h 420"/>
                <a:gd name="T68" fmla="*/ 7 w 306"/>
                <a:gd name="T69" fmla="*/ 6 h 420"/>
                <a:gd name="T70" fmla="*/ 7 w 306"/>
                <a:gd name="T71" fmla="*/ 6 h 420"/>
                <a:gd name="T72" fmla="*/ 7 w 306"/>
                <a:gd name="T73" fmla="*/ 6 h 420"/>
                <a:gd name="T74" fmla="*/ 7 w 306"/>
                <a:gd name="T75" fmla="*/ 6 h 420"/>
                <a:gd name="T76" fmla="*/ 7 w 306"/>
                <a:gd name="T77" fmla="*/ 6 h 420"/>
                <a:gd name="T78" fmla="*/ 7 w 306"/>
                <a:gd name="T79" fmla="*/ 6 h 420"/>
                <a:gd name="T80" fmla="*/ 7 w 306"/>
                <a:gd name="T81" fmla="*/ 6 h 420"/>
                <a:gd name="T82" fmla="*/ 7 w 306"/>
                <a:gd name="T83" fmla="*/ 6 h 420"/>
                <a:gd name="T84" fmla="*/ 7 w 306"/>
                <a:gd name="T85" fmla="*/ 6 h 420"/>
                <a:gd name="T86" fmla="*/ 7 w 306"/>
                <a:gd name="T87" fmla="*/ 6 h 420"/>
                <a:gd name="T88" fmla="*/ 7 w 306"/>
                <a:gd name="T89" fmla="*/ 6 h 420"/>
                <a:gd name="T90" fmla="*/ 4 w 306"/>
                <a:gd name="T91" fmla="*/ 6 h 420"/>
                <a:gd name="T92" fmla="*/ 7 w 306"/>
                <a:gd name="T93" fmla="*/ 6 h 420"/>
                <a:gd name="T94" fmla="*/ 7 w 306"/>
                <a:gd name="T95" fmla="*/ 6 h 420"/>
                <a:gd name="T96" fmla="*/ 7 w 306"/>
                <a:gd name="T97" fmla="*/ 6 h 420"/>
                <a:gd name="T98" fmla="*/ 7 w 306"/>
                <a:gd name="T99" fmla="*/ 6 h 420"/>
                <a:gd name="T100" fmla="*/ 7 w 306"/>
                <a:gd name="T101" fmla="*/ 6 h 420"/>
                <a:gd name="T102" fmla="*/ 7 w 306"/>
                <a:gd name="T103" fmla="*/ 6 h 420"/>
                <a:gd name="T104" fmla="*/ 7 w 306"/>
                <a:gd name="T105" fmla="*/ 6 h 420"/>
                <a:gd name="T106" fmla="*/ 0 w 306"/>
                <a:gd name="T107" fmla="*/ 6 h 42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06"/>
                <a:gd name="T163" fmla="*/ 0 h 420"/>
                <a:gd name="T164" fmla="*/ 306 w 306"/>
                <a:gd name="T165" fmla="*/ 420 h 42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06" h="420">
                  <a:moveTo>
                    <a:pt x="0" y="420"/>
                  </a:moveTo>
                  <a:lnTo>
                    <a:pt x="154" y="402"/>
                  </a:lnTo>
                  <a:lnTo>
                    <a:pt x="154" y="406"/>
                  </a:lnTo>
                  <a:lnTo>
                    <a:pt x="250" y="392"/>
                  </a:lnTo>
                  <a:lnTo>
                    <a:pt x="252" y="388"/>
                  </a:lnTo>
                  <a:lnTo>
                    <a:pt x="264" y="366"/>
                  </a:lnTo>
                  <a:lnTo>
                    <a:pt x="268" y="360"/>
                  </a:lnTo>
                  <a:lnTo>
                    <a:pt x="266" y="344"/>
                  </a:lnTo>
                  <a:lnTo>
                    <a:pt x="272" y="330"/>
                  </a:lnTo>
                  <a:lnTo>
                    <a:pt x="284" y="322"/>
                  </a:lnTo>
                  <a:lnTo>
                    <a:pt x="284" y="308"/>
                  </a:lnTo>
                  <a:lnTo>
                    <a:pt x="286" y="306"/>
                  </a:lnTo>
                  <a:lnTo>
                    <a:pt x="286" y="298"/>
                  </a:lnTo>
                  <a:lnTo>
                    <a:pt x="294" y="292"/>
                  </a:lnTo>
                  <a:lnTo>
                    <a:pt x="296" y="300"/>
                  </a:lnTo>
                  <a:lnTo>
                    <a:pt x="298" y="300"/>
                  </a:lnTo>
                  <a:lnTo>
                    <a:pt x="304" y="298"/>
                  </a:lnTo>
                  <a:lnTo>
                    <a:pt x="306" y="294"/>
                  </a:lnTo>
                  <a:lnTo>
                    <a:pt x="306" y="286"/>
                  </a:lnTo>
                  <a:lnTo>
                    <a:pt x="304" y="274"/>
                  </a:lnTo>
                  <a:lnTo>
                    <a:pt x="306" y="256"/>
                  </a:lnTo>
                  <a:lnTo>
                    <a:pt x="302" y="246"/>
                  </a:lnTo>
                  <a:lnTo>
                    <a:pt x="298" y="222"/>
                  </a:lnTo>
                  <a:lnTo>
                    <a:pt x="276" y="166"/>
                  </a:lnTo>
                  <a:lnTo>
                    <a:pt x="256" y="158"/>
                  </a:lnTo>
                  <a:lnTo>
                    <a:pt x="246" y="164"/>
                  </a:lnTo>
                  <a:lnTo>
                    <a:pt x="236" y="174"/>
                  </a:lnTo>
                  <a:lnTo>
                    <a:pt x="210" y="212"/>
                  </a:lnTo>
                  <a:lnTo>
                    <a:pt x="208" y="212"/>
                  </a:lnTo>
                  <a:lnTo>
                    <a:pt x="206" y="210"/>
                  </a:lnTo>
                  <a:lnTo>
                    <a:pt x="196" y="206"/>
                  </a:lnTo>
                  <a:lnTo>
                    <a:pt x="192" y="202"/>
                  </a:lnTo>
                  <a:lnTo>
                    <a:pt x="190" y="194"/>
                  </a:lnTo>
                  <a:lnTo>
                    <a:pt x="192" y="178"/>
                  </a:lnTo>
                  <a:lnTo>
                    <a:pt x="196" y="172"/>
                  </a:lnTo>
                  <a:lnTo>
                    <a:pt x="210" y="164"/>
                  </a:lnTo>
                  <a:lnTo>
                    <a:pt x="212" y="158"/>
                  </a:lnTo>
                  <a:lnTo>
                    <a:pt x="212" y="152"/>
                  </a:lnTo>
                  <a:lnTo>
                    <a:pt x="214" y="146"/>
                  </a:lnTo>
                  <a:lnTo>
                    <a:pt x="220" y="142"/>
                  </a:lnTo>
                  <a:lnTo>
                    <a:pt x="226" y="130"/>
                  </a:lnTo>
                  <a:lnTo>
                    <a:pt x="226" y="104"/>
                  </a:lnTo>
                  <a:lnTo>
                    <a:pt x="222" y="92"/>
                  </a:lnTo>
                  <a:lnTo>
                    <a:pt x="218" y="86"/>
                  </a:lnTo>
                  <a:lnTo>
                    <a:pt x="210" y="76"/>
                  </a:lnTo>
                  <a:lnTo>
                    <a:pt x="208" y="72"/>
                  </a:lnTo>
                  <a:lnTo>
                    <a:pt x="210" y="66"/>
                  </a:lnTo>
                  <a:lnTo>
                    <a:pt x="218" y="62"/>
                  </a:lnTo>
                  <a:lnTo>
                    <a:pt x="220" y="60"/>
                  </a:lnTo>
                  <a:lnTo>
                    <a:pt x="210" y="42"/>
                  </a:lnTo>
                  <a:lnTo>
                    <a:pt x="202" y="38"/>
                  </a:lnTo>
                  <a:lnTo>
                    <a:pt x="176" y="26"/>
                  </a:lnTo>
                  <a:lnTo>
                    <a:pt x="158" y="24"/>
                  </a:lnTo>
                  <a:lnTo>
                    <a:pt x="150" y="16"/>
                  </a:lnTo>
                  <a:lnTo>
                    <a:pt x="136" y="12"/>
                  </a:lnTo>
                  <a:lnTo>
                    <a:pt x="122" y="8"/>
                  </a:lnTo>
                  <a:lnTo>
                    <a:pt x="112" y="0"/>
                  </a:lnTo>
                  <a:lnTo>
                    <a:pt x="106" y="6"/>
                  </a:lnTo>
                  <a:lnTo>
                    <a:pt x="98" y="10"/>
                  </a:lnTo>
                  <a:lnTo>
                    <a:pt x="90" y="24"/>
                  </a:lnTo>
                  <a:lnTo>
                    <a:pt x="90" y="34"/>
                  </a:lnTo>
                  <a:lnTo>
                    <a:pt x="92" y="38"/>
                  </a:lnTo>
                  <a:lnTo>
                    <a:pt x="94" y="40"/>
                  </a:lnTo>
                  <a:lnTo>
                    <a:pt x="96" y="44"/>
                  </a:lnTo>
                  <a:lnTo>
                    <a:pt x="94" y="46"/>
                  </a:lnTo>
                  <a:lnTo>
                    <a:pt x="88" y="48"/>
                  </a:lnTo>
                  <a:lnTo>
                    <a:pt x="82" y="52"/>
                  </a:lnTo>
                  <a:lnTo>
                    <a:pt x="76" y="58"/>
                  </a:lnTo>
                  <a:lnTo>
                    <a:pt x="72" y="68"/>
                  </a:lnTo>
                  <a:lnTo>
                    <a:pt x="74" y="80"/>
                  </a:lnTo>
                  <a:lnTo>
                    <a:pt x="76" y="90"/>
                  </a:lnTo>
                  <a:lnTo>
                    <a:pt x="70" y="102"/>
                  </a:lnTo>
                  <a:lnTo>
                    <a:pt x="60" y="106"/>
                  </a:lnTo>
                  <a:lnTo>
                    <a:pt x="58" y="98"/>
                  </a:lnTo>
                  <a:lnTo>
                    <a:pt x="62" y="88"/>
                  </a:lnTo>
                  <a:lnTo>
                    <a:pt x="58" y="76"/>
                  </a:lnTo>
                  <a:lnTo>
                    <a:pt x="60" y="72"/>
                  </a:lnTo>
                  <a:lnTo>
                    <a:pt x="58" y="70"/>
                  </a:lnTo>
                  <a:lnTo>
                    <a:pt x="56" y="72"/>
                  </a:lnTo>
                  <a:lnTo>
                    <a:pt x="50" y="78"/>
                  </a:lnTo>
                  <a:lnTo>
                    <a:pt x="50" y="90"/>
                  </a:lnTo>
                  <a:lnTo>
                    <a:pt x="46" y="94"/>
                  </a:lnTo>
                  <a:lnTo>
                    <a:pt x="40" y="94"/>
                  </a:lnTo>
                  <a:lnTo>
                    <a:pt x="32" y="102"/>
                  </a:lnTo>
                  <a:lnTo>
                    <a:pt x="28" y="110"/>
                  </a:lnTo>
                  <a:lnTo>
                    <a:pt x="28" y="114"/>
                  </a:lnTo>
                  <a:lnTo>
                    <a:pt x="18" y="124"/>
                  </a:lnTo>
                  <a:lnTo>
                    <a:pt x="18" y="140"/>
                  </a:lnTo>
                  <a:lnTo>
                    <a:pt x="18" y="156"/>
                  </a:lnTo>
                  <a:lnTo>
                    <a:pt x="16" y="168"/>
                  </a:lnTo>
                  <a:lnTo>
                    <a:pt x="10" y="182"/>
                  </a:lnTo>
                  <a:lnTo>
                    <a:pt x="4" y="188"/>
                  </a:lnTo>
                  <a:lnTo>
                    <a:pt x="6" y="196"/>
                  </a:lnTo>
                  <a:lnTo>
                    <a:pt x="12" y="220"/>
                  </a:lnTo>
                  <a:lnTo>
                    <a:pt x="8" y="232"/>
                  </a:lnTo>
                  <a:lnTo>
                    <a:pt x="14" y="244"/>
                  </a:lnTo>
                  <a:lnTo>
                    <a:pt x="28" y="272"/>
                  </a:lnTo>
                  <a:lnTo>
                    <a:pt x="38" y="296"/>
                  </a:lnTo>
                  <a:lnTo>
                    <a:pt x="38" y="318"/>
                  </a:lnTo>
                  <a:lnTo>
                    <a:pt x="42" y="322"/>
                  </a:lnTo>
                  <a:lnTo>
                    <a:pt x="42" y="326"/>
                  </a:lnTo>
                  <a:lnTo>
                    <a:pt x="40" y="328"/>
                  </a:lnTo>
                  <a:lnTo>
                    <a:pt x="38" y="350"/>
                  </a:lnTo>
                  <a:lnTo>
                    <a:pt x="34" y="364"/>
                  </a:lnTo>
                  <a:lnTo>
                    <a:pt x="28" y="378"/>
                  </a:lnTo>
                  <a:lnTo>
                    <a:pt x="16" y="408"/>
                  </a:lnTo>
                  <a:lnTo>
                    <a:pt x="4" y="416"/>
                  </a:lnTo>
                  <a:lnTo>
                    <a:pt x="0" y="420"/>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96" name="Freeform 27"/>
            <p:cNvSpPr>
              <a:spLocks/>
            </p:cNvSpPr>
            <p:nvPr/>
          </p:nvSpPr>
          <p:spPr bwMode="grayWhite">
            <a:xfrm>
              <a:off x="3373" y="1292"/>
              <a:ext cx="447" cy="218"/>
            </a:xfrm>
            <a:custGeom>
              <a:avLst/>
              <a:gdLst>
                <a:gd name="T0" fmla="*/ 7 w 480"/>
                <a:gd name="T1" fmla="*/ 6 h 236"/>
                <a:gd name="T2" fmla="*/ 7 w 480"/>
                <a:gd name="T3" fmla="*/ 6 h 236"/>
                <a:gd name="T4" fmla="*/ 7 w 480"/>
                <a:gd name="T5" fmla="*/ 6 h 236"/>
                <a:gd name="T6" fmla="*/ 7 w 480"/>
                <a:gd name="T7" fmla="*/ 4 h 236"/>
                <a:gd name="T8" fmla="*/ 7 w 480"/>
                <a:gd name="T9" fmla="*/ 4 h 236"/>
                <a:gd name="T10" fmla="*/ 7 w 480"/>
                <a:gd name="T11" fmla="*/ 6 h 236"/>
                <a:gd name="T12" fmla="*/ 7 w 480"/>
                <a:gd name="T13" fmla="*/ 6 h 236"/>
                <a:gd name="T14" fmla="*/ 7 w 480"/>
                <a:gd name="T15" fmla="*/ 6 h 236"/>
                <a:gd name="T16" fmla="*/ 7 w 480"/>
                <a:gd name="T17" fmla="*/ 6 h 236"/>
                <a:gd name="T18" fmla="*/ 7 w 480"/>
                <a:gd name="T19" fmla="*/ 6 h 236"/>
                <a:gd name="T20" fmla="*/ 7 w 480"/>
                <a:gd name="T21" fmla="*/ 6 h 236"/>
                <a:gd name="T22" fmla="*/ 7 w 480"/>
                <a:gd name="T23" fmla="*/ 6 h 236"/>
                <a:gd name="T24" fmla="*/ 7 w 480"/>
                <a:gd name="T25" fmla="*/ 6 h 236"/>
                <a:gd name="T26" fmla="*/ 7 w 480"/>
                <a:gd name="T27" fmla="*/ 6 h 236"/>
                <a:gd name="T28" fmla="*/ 7 w 480"/>
                <a:gd name="T29" fmla="*/ 6 h 236"/>
                <a:gd name="T30" fmla="*/ 7 w 480"/>
                <a:gd name="T31" fmla="*/ 6 h 236"/>
                <a:gd name="T32" fmla="*/ 7 w 480"/>
                <a:gd name="T33" fmla="*/ 6 h 236"/>
                <a:gd name="T34" fmla="*/ 7 w 480"/>
                <a:gd name="T35" fmla="*/ 6 h 236"/>
                <a:gd name="T36" fmla="*/ 7 w 480"/>
                <a:gd name="T37" fmla="*/ 6 h 236"/>
                <a:gd name="T38" fmla="*/ 7 w 480"/>
                <a:gd name="T39" fmla="*/ 6 h 236"/>
                <a:gd name="T40" fmla="*/ 7 w 480"/>
                <a:gd name="T41" fmla="*/ 6 h 236"/>
                <a:gd name="T42" fmla="*/ 7 w 480"/>
                <a:gd name="T43" fmla="*/ 6 h 236"/>
                <a:gd name="T44" fmla="*/ 7 w 480"/>
                <a:gd name="T45" fmla="*/ 6 h 236"/>
                <a:gd name="T46" fmla="*/ 7 w 480"/>
                <a:gd name="T47" fmla="*/ 6 h 236"/>
                <a:gd name="T48" fmla="*/ 7 w 480"/>
                <a:gd name="T49" fmla="*/ 6 h 236"/>
                <a:gd name="T50" fmla="*/ 7 w 480"/>
                <a:gd name="T51" fmla="*/ 6 h 236"/>
                <a:gd name="T52" fmla="*/ 7 w 480"/>
                <a:gd name="T53" fmla="*/ 6 h 236"/>
                <a:gd name="T54" fmla="*/ 7 w 480"/>
                <a:gd name="T55" fmla="*/ 6 h 236"/>
                <a:gd name="T56" fmla="*/ 7 w 480"/>
                <a:gd name="T57" fmla="*/ 6 h 236"/>
                <a:gd name="T58" fmla="*/ 7 w 480"/>
                <a:gd name="T59" fmla="*/ 6 h 236"/>
                <a:gd name="T60" fmla="*/ 7 w 480"/>
                <a:gd name="T61" fmla="*/ 6 h 236"/>
                <a:gd name="T62" fmla="*/ 7 w 480"/>
                <a:gd name="T63" fmla="*/ 6 h 236"/>
                <a:gd name="T64" fmla="*/ 7 w 480"/>
                <a:gd name="T65" fmla="*/ 6 h 236"/>
                <a:gd name="T66" fmla="*/ 7 w 480"/>
                <a:gd name="T67" fmla="*/ 6 h 236"/>
                <a:gd name="T68" fmla="*/ 7 w 480"/>
                <a:gd name="T69" fmla="*/ 6 h 236"/>
                <a:gd name="T70" fmla="*/ 7 w 480"/>
                <a:gd name="T71" fmla="*/ 6 h 236"/>
                <a:gd name="T72" fmla="*/ 7 w 480"/>
                <a:gd name="T73" fmla="*/ 6 h 236"/>
                <a:gd name="T74" fmla="*/ 7 w 480"/>
                <a:gd name="T75" fmla="*/ 6 h 236"/>
                <a:gd name="T76" fmla="*/ 7 w 480"/>
                <a:gd name="T77" fmla="*/ 6 h 236"/>
                <a:gd name="T78" fmla="*/ 7 w 480"/>
                <a:gd name="T79" fmla="*/ 6 h 236"/>
                <a:gd name="T80" fmla="*/ 7 w 480"/>
                <a:gd name="T81" fmla="*/ 6 h 236"/>
                <a:gd name="T82" fmla="*/ 7 w 480"/>
                <a:gd name="T83" fmla="*/ 6 h 236"/>
                <a:gd name="T84" fmla="*/ 7 w 480"/>
                <a:gd name="T85" fmla="*/ 6 h 236"/>
                <a:gd name="T86" fmla="*/ 0 w 480"/>
                <a:gd name="T87" fmla="*/ 6 h 2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80"/>
                <a:gd name="T133" fmla="*/ 0 h 236"/>
                <a:gd name="T134" fmla="*/ 480 w 480"/>
                <a:gd name="T135" fmla="*/ 236 h 2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80" h="236">
                  <a:moveTo>
                    <a:pt x="0" y="100"/>
                  </a:moveTo>
                  <a:lnTo>
                    <a:pt x="14" y="96"/>
                  </a:lnTo>
                  <a:lnTo>
                    <a:pt x="22" y="92"/>
                  </a:lnTo>
                  <a:lnTo>
                    <a:pt x="36" y="82"/>
                  </a:lnTo>
                  <a:lnTo>
                    <a:pt x="40" y="76"/>
                  </a:lnTo>
                  <a:lnTo>
                    <a:pt x="46" y="74"/>
                  </a:lnTo>
                  <a:lnTo>
                    <a:pt x="72" y="64"/>
                  </a:lnTo>
                  <a:lnTo>
                    <a:pt x="90" y="54"/>
                  </a:lnTo>
                  <a:lnTo>
                    <a:pt x="112" y="32"/>
                  </a:lnTo>
                  <a:lnTo>
                    <a:pt x="120" y="30"/>
                  </a:lnTo>
                  <a:lnTo>
                    <a:pt x="138" y="10"/>
                  </a:lnTo>
                  <a:lnTo>
                    <a:pt x="150" y="4"/>
                  </a:lnTo>
                  <a:lnTo>
                    <a:pt x="172" y="0"/>
                  </a:lnTo>
                  <a:lnTo>
                    <a:pt x="176" y="2"/>
                  </a:lnTo>
                  <a:lnTo>
                    <a:pt x="178" y="4"/>
                  </a:lnTo>
                  <a:lnTo>
                    <a:pt x="166" y="12"/>
                  </a:lnTo>
                  <a:lnTo>
                    <a:pt x="162" y="12"/>
                  </a:lnTo>
                  <a:lnTo>
                    <a:pt x="158" y="22"/>
                  </a:lnTo>
                  <a:lnTo>
                    <a:pt x="144" y="38"/>
                  </a:lnTo>
                  <a:lnTo>
                    <a:pt x="138" y="44"/>
                  </a:lnTo>
                  <a:lnTo>
                    <a:pt x="134" y="50"/>
                  </a:lnTo>
                  <a:lnTo>
                    <a:pt x="130" y="64"/>
                  </a:lnTo>
                  <a:lnTo>
                    <a:pt x="132" y="74"/>
                  </a:lnTo>
                  <a:lnTo>
                    <a:pt x="134" y="68"/>
                  </a:lnTo>
                  <a:lnTo>
                    <a:pt x="148" y="58"/>
                  </a:lnTo>
                  <a:lnTo>
                    <a:pt x="156" y="58"/>
                  </a:lnTo>
                  <a:lnTo>
                    <a:pt x="162" y="56"/>
                  </a:lnTo>
                  <a:lnTo>
                    <a:pt x="190" y="68"/>
                  </a:lnTo>
                  <a:lnTo>
                    <a:pt x="210" y="92"/>
                  </a:lnTo>
                  <a:lnTo>
                    <a:pt x="228" y="90"/>
                  </a:lnTo>
                  <a:lnTo>
                    <a:pt x="236" y="90"/>
                  </a:lnTo>
                  <a:lnTo>
                    <a:pt x="242" y="94"/>
                  </a:lnTo>
                  <a:lnTo>
                    <a:pt x="248" y="94"/>
                  </a:lnTo>
                  <a:lnTo>
                    <a:pt x="250" y="94"/>
                  </a:lnTo>
                  <a:lnTo>
                    <a:pt x="256" y="96"/>
                  </a:lnTo>
                  <a:lnTo>
                    <a:pt x="256" y="98"/>
                  </a:lnTo>
                  <a:lnTo>
                    <a:pt x="260" y="96"/>
                  </a:lnTo>
                  <a:lnTo>
                    <a:pt x="264" y="90"/>
                  </a:lnTo>
                  <a:lnTo>
                    <a:pt x="282" y="76"/>
                  </a:lnTo>
                  <a:lnTo>
                    <a:pt x="344" y="60"/>
                  </a:lnTo>
                  <a:lnTo>
                    <a:pt x="362" y="50"/>
                  </a:lnTo>
                  <a:lnTo>
                    <a:pt x="368" y="48"/>
                  </a:lnTo>
                  <a:lnTo>
                    <a:pt x="372" y="52"/>
                  </a:lnTo>
                  <a:lnTo>
                    <a:pt x="368" y="60"/>
                  </a:lnTo>
                  <a:lnTo>
                    <a:pt x="368" y="66"/>
                  </a:lnTo>
                  <a:lnTo>
                    <a:pt x="376" y="80"/>
                  </a:lnTo>
                  <a:lnTo>
                    <a:pt x="380" y="82"/>
                  </a:lnTo>
                  <a:lnTo>
                    <a:pt x="382" y="80"/>
                  </a:lnTo>
                  <a:lnTo>
                    <a:pt x="394" y="82"/>
                  </a:lnTo>
                  <a:lnTo>
                    <a:pt x="398" y="78"/>
                  </a:lnTo>
                  <a:lnTo>
                    <a:pt x="418" y="76"/>
                  </a:lnTo>
                  <a:lnTo>
                    <a:pt x="426" y="82"/>
                  </a:lnTo>
                  <a:lnTo>
                    <a:pt x="434" y="98"/>
                  </a:lnTo>
                  <a:lnTo>
                    <a:pt x="440" y="104"/>
                  </a:lnTo>
                  <a:lnTo>
                    <a:pt x="456" y="110"/>
                  </a:lnTo>
                  <a:lnTo>
                    <a:pt x="470" y="106"/>
                  </a:lnTo>
                  <a:lnTo>
                    <a:pt x="476" y="108"/>
                  </a:lnTo>
                  <a:lnTo>
                    <a:pt x="480" y="110"/>
                  </a:lnTo>
                  <a:lnTo>
                    <a:pt x="480" y="116"/>
                  </a:lnTo>
                  <a:lnTo>
                    <a:pt x="474" y="122"/>
                  </a:lnTo>
                  <a:lnTo>
                    <a:pt x="464" y="124"/>
                  </a:lnTo>
                  <a:lnTo>
                    <a:pt x="458" y="122"/>
                  </a:lnTo>
                  <a:lnTo>
                    <a:pt x="456" y="120"/>
                  </a:lnTo>
                  <a:lnTo>
                    <a:pt x="454" y="120"/>
                  </a:lnTo>
                  <a:lnTo>
                    <a:pt x="444" y="124"/>
                  </a:lnTo>
                  <a:lnTo>
                    <a:pt x="436" y="122"/>
                  </a:lnTo>
                  <a:lnTo>
                    <a:pt x="430" y="122"/>
                  </a:lnTo>
                  <a:lnTo>
                    <a:pt x="414" y="124"/>
                  </a:lnTo>
                  <a:lnTo>
                    <a:pt x="404" y="122"/>
                  </a:lnTo>
                  <a:lnTo>
                    <a:pt x="400" y="124"/>
                  </a:lnTo>
                  <a:lnTo>
                    <a:pt x="402" y="134"/>
                  </a:lnTo>
                  <a:lnTo>
                    <a:pt x="400" y="138"/>
                  </a:lnTo>
                  <a:lnTo>
                    <a:pt x="396" y="136"/>
                  </a:lnTo>
                  <a:lnTo>
                    <a:pt x="384" y="126"/>
                  </a:lnTo>
                  <a:lnTo>
                    <a:pt x="358" y="124"/>
                  </a:lnTo>
                  <a:lnTo>
                    <a:pt x="354" y="124"/>
                  </a:lnTo>
                  <a:lnTo>
                    <a:pt x="346" y="122"/>
                  </a:lnTo>
                  <a:lnTo>
                    <a:pt x="330" y="136"/>
                  </a:lnTo>
                  <a:lnTo>
                    <a:pt x="326" y="136"/>
                  </a:lnTo>
                  <a:lnTo>
                    <a:pt x="318" y="138"/>
                  </a:lnTo>
                  <a:lnTo>
                    <a:pt x="316" y="142"/>
                  </a:lnTo>
                  <a:lnTo>
                    <a:pt x="312" y="144"/>
                  </a:lnTo>
                  <a:lnTo>
                    <a:pt x="302" y="142"/>
                  </a:lnTo>
                  <a:lnTo>
                    <a:pt x="292" y="144"/>
                  </a:lnTo>
                  <a:lnTo>
                    <a:pt x="290" y="152"/>
                  </a:lnTo>
                  <a:lnTo>
                    <a:pt x="288" y="158"/>
                  </a:lnTo>
                  <a:lnTo>
                    <a:pt x="266" y="176"/>
                  </a:lnTo>
                  <a:lnTo>
                    <a:pt x="262" y="176"/>
                  </a:lnTo>
                  <a:lnTo>
                    <a:pt x="260" y="172"/>
                  </a:lnTo>
                  <a:lnTo>
                    <a:pt x="270" y="160"/>
                  </a:lnTo>
                  <a:lnTo>
                    <a:pt x="270" y="154"/>
                  </a:lnTo>
                  <a:lnTo>
                    <a:pt x="258" y="154"/>
                  </a:lnTo>
                  <a:lnTo>
                    <a:pt x="254" y="166"/>
                  </a:lnTo>
                  <a:lnTo>
                    <a:pt x="248" y="170"/>
                  </a:lnTo>
                  <a:lnTo>
                    <a:pt x="244" y="164"/>
                  </a:lnTo>
                  <a:lnTo>
                    <a:pt x="242" y="154"/>
                  </a:lnTo>
                  <a:lnTo>
                    <a:pt x="240" y="156"/>
                  </a:lnTo>
                  <a:lnTo>
                    <a:pt x="238" y="170"/>
                  </a:lnTo>
                  <a:lnTo>
                    <a:pt x="228" y="184"/>
                  </a:lnTo>
                  <a:lnTo>
                    <a:pt x="224" y="198"/>
                  </a:lnTo>
                  <a:lnTo>
                    <a:pt x="220" y="206"/>
                  </a:lnTo>
                  <a:lnTo>
                    <a:pt x="210" y="222"/>
                  </a:lnTo>
                  <a:lnTo>
                    <a:pt x="210" y="232"/>
                  </a:lnTo>
                  <a:lnTo>
                    <a:pt x="208" y="236"/>
                  </a:lnTo>
                  <a:lnTo>
                    <a:pt x="198" y="230"/>
                  </a:lnTo>
                  <a:lnTo>
                    <a:pt x="194" y="218"/>
                  </a:lnTo>
                  <a:lnTo>
                    <a:pt x="198" y="214"/>
                  </a:lnTo>
                  <a:lnTo>
                    <a:pt x="200" y="208"/>
                  </a:lnTo>
                  <a:lnTo>
                    <a:pt x="198" y="208"/>
                  </a:lnTo>
                  <a:lnTo>
                    <a:pt x="186" y="210"/>
                  </a:lnTo>
                  <a:lnTo>
                    <a:pt x="184" y="208"/>
                  </a:lnTo>
                  <a:lnTo>
                    <a:pt x="188" y="184"/>
                  </a:lnTo>
                  <a:lnTo>
                    <a:pt x="186" y="176"/>
                  </a:lnTo>
                  <a:lnTo>
                    <a:pt x="172" y="168"/>
                  </a:lnTo>
                  <a:lnTo>
                    <a:pt x="162" y="166"/>
                  </a:lnTo>
                  <a:lnTo>
                    <a:pt x="162" y="162"/>
                  </a:lnTo>
                  <a:lnTo>
                    <a:pt x="166" y="160"/>
                  </a:lnTo>
                  <a:lnTo>
                    <a:pt x="160" y="156"/>
                  </a:lnTo>
                  <a:lnTo>
                    <a:pt x="150" y="152"/>
                  </a:lnTo>
                  <a:lnTo>
                    <a:pt x="134" y="150"/>
                  </a:lnTo>
                  <a:lnTo>
                    <a:pt x="130" y="150"/>
                  </a:lnTo>
                  <a:lnTo>
                    <a:pt x="126" y="154"/>
                  </a:lnTo>
                  <a:lnTo>
                    <a:pt x="124" y="150"/>
                  </a:lnTo>
                  <a:lnTo>
                    <a:pt x="114" y="150"/>
                  </a:lnTo>
                  <a:lnTo>
                    <a:pt x="100" y="138"/>
                  </a:lnTo>
                  <a:lnTo>
                    <a:pt x="92" y="138"/>
                  </a:lnTo>
                  <a:lnTo>
                    <a:pt x="28" y="126"/>
                  </a:lnTo>
                  <a:lnTo>
                    <a:pt x="22" y="122"/>
                  </a:lnTo>
                  <a:lnTo>
                    <a:pt x="20" y="112"/>
                  </a:lnTo>
                  <a:lnTo>
                    <a:pt x="14" y="108"/>
                  </a:lnTo>
                  <a:lnTo>
                    <a:pt x="4" y="106"/>
                  </a:lnTo>
                  <a:lnTo>
                    <a:pt x="0" y="100"/>
                  </a:lnTo>
                  <a:close/>
                </a:path>
              </a:pathLst>
            </a:custGeom>
            <a:solidFill>
              <a:srgbClr val="BADEDA"/>
            </a:solidFill>
            <a:ln w="6350" cap="flat" cmpd="sng">
              <a:solidFill>
                <a:srgbClr val="50A69C"/>
              </a:solidFill>
              <a:prstDash val="solid"/>
              <a:round/>
              <a:headEnd type="none" w="med" len="med"/>
              <a:tailEnd type="none" w="med" len="med"/>
            </a:ln>
          </p:spPr>
          <p:txBody>
            <a:bodyPr/>
            <a:lstStyle/>
            <a:p>
              <a:endParaRPr lang="en-US"/>
            </a:p>
          </p:txBody>
        </p:sp>
        <p:sp>
          <p:nvSpPr>
            <p:cNvPr id="146497" name="Freeform 28"/>
            <p:cNvSpPr>
              <a:spLocks/>
            </p:cNvSpPr>
            <p:nvPr/>
          </p:nvSpPr>
          <p:spPr bwMode="grayWhite">
            <a:xfrm>
              <a:off x="3591" y="1797"/>
              <a:ext cx="223" cy="389"/>
            </a:xfrm>
            <a:custGeom>
              <a:avLst/>
              <a:gdLst>
                <a:gd name="T0" fmla="*/ 7 w 240"/>
                <a:gd name="T1" fmla="*/ 6 h 420"/>
                <a:gd name="T2" fmla="*/ 7 w 240"/>
                <a:gd name="T3" fmla="*/ 6 h 420"/>
                <a:gd name="T4" fmla="*/ 7 w 240"/>
                <a:gd name="T5" fmla="*/ 6 h 420"/>
                <a:gd name="T6" fmla="*/ 7 w 240"/>
                <a:gd name="T7" fmla="*/ 6 h 420"/>
                <a:gd name="T8" fmla="*/ 7 w 240"/>
                <a:gd name="T9" fmla="*/ 6 h 420"/>
                <a:gd name="T10" fmla="*/ 7 w 240"/>
                <a:gd name="T11" fmla="*/ 6 h 420"/>
                <a:gd name="T12" fmla="*/ 7 w 240"/>
                <a:gd name="T13" fmla="*/ 6 h 420"/>
                <a:gd name="T14" fmla="*/ 7 w 240"/>
                <a:gd name="T15" fmla="*/ 6 h 420"/>
                <a:gd name="T16" fmla="*/ 7 w 240"/>
                <a:gd name="T17" fmla="*/ 6 h 420"/>
                <a:gd name="T18" fmla="*/ 7 w 240"/>
                <a:gd name="T19" fmla="*/ 6 h 420"/>
                <a:gd name="T20" fmla="*/ 6 w 240"/>
                <a:gd name="T21" fmla="*/ 6 h 420"/>
                <a:gd name="T22" fmla="*/ 6 w 240"/>
                <a:gd name="T23" fmla="*/ 6 h 420"/>
                <a:gd name="T24" fmla="*/ 0 w 240"/>
                <a:gd name="T25" fmla="*/ 6 h 420"/>
                <a:gd name="T26" fmla="*/ 0 w 240"/>
                <a:gd name="T27" fmla="*/ 6 h 420"/>
                <a:gd name="T28" fmla="*/ 2 w 240"/>
                <a:gd name="T29" fmla="*/ 6 h 420"/>
                <a:gd name="T30" fmla="*/ 2 w 240"/>
                <a:gd name="T31" fmla="*/ 6 h 420"/>
                <a:gd name="T32" fmla="*/ 7 w 240"/>
                <a:gd name="T33" fmla="*/ 6 h 420"/>
                <a:gd name="T34" fmla="*/ 7 w 240"/>
                <a:gd name="T35" fmla="*/ 6 h 420"/>
                <a:gd name="T36" fmla="*/ 7 w 240"/>
                <a:gd name="T37" fmla="*/ 6 h 420"/>
                <a:gd name="T38" fmla="*/ 7 w 240"/>
                <a:gd name="T39" fmla="*/ 6 h 420"/>
                <a:gd name="T40" fmla="*/ 7 w 240"/>
                <a:gd name="T41" fmla="*/ 6 h 420"/>
                <a:gd name="T42" fmla="*/ 7 w 240"/>
                <a:gd name="T43" fmla="*/ 6 h 420"/>
                <a:gd name="T44" fmla="*/ 7 w 240"/>
                <a:gd name="T45" fmla="*/ 6 h 420"/>
                <a:gd name="T46" fmla="*/ 7 w 240"/>
                <a:gd name="T47" fmla="*/ 6 h 420"/>
                <a:gd name="T48" fmla="*/ 7 w 240"/>
                <a:gd name="T49" fmla="*/ 6 h 420"/>
                <a:gd name="T50" fmla="*/ 7 w 240"/>
                <a:gd name="T51" fmla="*/ 6 h 420"/>
                <a:gd name="T52" fmla="*/ 7 w 240"/>
                <a:gd name="T53" fmla="*/ 6 h 420"/>
                <a:gd name="T54" fmla="*/ 7 w 240"/>
                <a:gd name="T55" fmla="*/ 6 h 420"/>
                <a:gd name="T56" fmla="*/ 7 w 240"/>
                <a:gd name="T57" fmla="*/ 6 h 420"/>
                <a:gd name="T58" fmla="*/ 7 w 240"/>
                <a:gd name="T59" fmla="*/ 6 h 420"/>
                <a:gd name="T60" fmla="*/ 7 w 240"/>
                <a:gd name="T61" fmla="*/ 6 h 420"/>
                <a:gd name="T62" fmla="*/ 7 w 240"/>
                <a:gd name="T63" fmla="*/ 6 h 420"/>
                <a:gd name="T64" fmla="*/ 7 w 240"/>
                <a:gd name="T65" fmla="*/ 6 h 420"/>
                <a:gd name="T66" fmla="*/ 7 w 240"/>
                <a:gd name="T67" fmla="*/ 6 h 420"/>
                <a:gd name="T68" fmla="*/ 7 w 240"/>
                <a:gd name="T69" fmla="*/ 6 h 420"/>
                <a:gd name="T70" fmla="*/ 7 w 240"/>
                <a:gd name="T71" fmla="*/ 6 h 420"/>
                <a:gd name="T72" fmla="*/ 7 w 240"/>
                <a:gd name="T73" fmla="*/ 6 h 420"/>
                <a:gd name="T74" fmla="*/ 7 w 240"/>
                <a:gd name="T75" fmla="*/ 6 h 420"/>
                <a:gd name="T76" fmla="*/ 7 w 240"/>
                <a:gd name="T77" fmla="*/ 6 h 420"/>
                <a:gd name="T78" fmla="*/ 7 w 240"/>
                <a:gd name="T79" fmla="*/ 6 h 420"/>
                <a:gd name="T80" fmla="*/ 7 w 240"/>
                <a:gd name="T81" fmla="*/ 6 h 420"/>
                <a:gd name="T82" fmla="*/ 7 w 240"/>
                <a:gd name="T83" fmla="*/ 6 h 420"/>
                <a:gd name="T84" fmla="*/ 7 w 240"/>
                <a:gd name="T85" fmla="*/ 6 h 420"/>
                <a:gd name="T86" fmla="*/ 7 w 240"/>
                <a:gd name="T87" fmla="*/ 6 h 420"/>
                <a:gd name="T88" fmla="*/ 7 w 240"/>
                <a:gd name="T89" fmla="*/ 6 h 420"/>
                <a:gd name="T90" fmla="*/ 7 w 240"/>
                <a:gd name="T91" fmla="*/ 6 h 420"/>
                <a:gd name="T92" fmla="*/ 7 w 240"/>
                <a:gd name="T93" fmla="*/ 4 h 420"/>
                <a:gd name="T94" fmla="*/ 7 w 240"/>
                <a:gd name="T95" fmla="*/ 0 h 420"/>
                <a:gd name="T96" fmla="*/ 7 w 240"/>
                <a:gd name="T97" fmla="*/ 6 h 420"/>
                <a:gd name="T98" fmla="*/ 7 w 240"/>
                <a:gd name="T99" fmla="*/ 6 h 420"/>
                <a:gd name="T100" fmla="*/ 7 w 240"/>
                <a:gd name="T101" fmla="*/ 6 h 420"/>
                <a:gd name="T102" fmla="*/ 7 w 240"/>
                <a:gd name="T103" fmla="*/ 6 h 420"/>
                <a:gd name="T104" fmla="*/ 7 w 240"/>
                <a:gd name="T105" fmla="*/ 6 h 420"/>
                <a:gd name="T106" fmla="*/ 7 w 240"/>
                <a:gd name="T107" fmla="*/ 6 h 42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240"/>
                <a:gd name="T163" fmla="*/ 0 h 420"/>
                <a:gd name="T164" fmla="*/ 240 w 240"/>
                <a:gd name="T165" fmla="*/ 420 h 42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240" h="420">
                  <a:moveTo>
                    <a:pt x="8" y="24"/>
                  </a:moveTo>
                  <a:lnTo>
                    <a:pt x="28" y="260"/>
                  </a:lnTo>
                  <a:lnTo>
                    <a:pt x="24" y="264"/>
                  </a:lnTo>
                  <a:lnTo>
                    <a:pt x="26" y="274"/>
                  </a:lnTo>
                  <a:lnTo>
                    <a:pt x="24" y="286"/>
                  </a:lnTo>
                  <a:lnTo>
                    <a:pt x="32" y="304"/>
                  </a:lnTo>
                  <a:lnTo>
                    <a:pt x="36" y="324"/>
                  </a:lnTo>
                  <a:lnTo>
                    <a:pt x="24" y="344"/>
                  </a:lnTo>
                  <a:lnTo>
                    <a:pt x="24" y="350"/>
                  </a:lnTo>
                  <a:lnTo>
                    <a:pt x="16" y="366"/>
                  </a:lnTo>
                  <a:lnTo>
                    <a:pt x="6" y="378"/>
                  </a:lnTo>
                  <a:lnTo>
                    <a:pt x="6" y="392"/>
                  </a:lnTo>
                  <a:lnTo>
                    <a:pt x="0" y="410"/>
                  </a:lnTo>
                  <a:lnTo>
                    <a:pt x="0" y="414"/>
                  </a:lnTo>
                  <a:lnTo>
                    <a:pt x="2" y="418"/>
                  </a:lnTo>
                  <a:lnTo>
                    <a:pt x="8" y="420"/>
                  </a:lnTo>
                  <a:lnTo>
                    <a:pt x="14" y="418"/>
                  </a:lnTo>
                  <a:lnTo>
                    <a:pt x="12" y="414"/>
                  </a:lnTo>
                  <a:lnTo>
                    <a:pt x="16" y="406"/>
                  </a:lnTo>
                  <a:lnTo>
                    <a:pt x="30" y="408"/>
                  </a:lnTo>
                  <a:lnTo>
                    <a:pt x="48" y="400"/>
                  </a:lnTo>
                  <a:lnTo>
                    <a:pt x="72" y="412"/>
                  </a:lnTo>
                  <a:lnTo>
                    <a:pt x="74" y="414"/>
                  </a:lnTo>
                  <a:lnTo>
                    <a:pt x="78" y="412"/>
                  </a:lnTo>
                  <a:lnTo>
                    <a:pt x="84" y="398"/>
                  </a:lnTo>
                  <a:lnTo>
                    <a:pt x="96" y="392"/>
                  </a:lnTo>
                  <a:lnTo>
                    <a:pt x="102" y="400"/>
                  </a:lnTo>
                  <a:lnTo>
                    <a:pt x="110" y="404"/>
                  </a:lnTo>
                  <a:lnTo>
                    <a:pt x="116" y="400"/>
                  </a:lnTo>
                  <a:lnTo>
                    <a:pt x="122" y="380"/>
                  </a:lnTo>
                  <a:lnTo>
                    <a:pt x="128" y="372"/>
                  </a:lnTo>
                  <a:lnTo>
                    <a:pt x="132" y="374"/>
                  </a:lnTo>
                  <a:lnTo>
                    <a:pt x="142" y="384"/>
                  </a:lnTo>
                  <a:lnTo>
                    <a:pt x="162" y="382"/>
                  </a:lnTo>
                  <a:lnTo>
                    <a:pt x="166" y="366"/>
                  </a:lnTo>
                  <a:lnTo>
                    <a:pt x="198" y="324"/>
                  </a:lnTo>
                  <a:lnTo>
                    <a:pt x="198" y="310"/>
                  </a:lnTo>
                  <a:lnTo>
                    <a:pt x="204" y="306"/>
                  </a:lnTo>
                  <a:lnTo>
                    <a:pt x="216" y="308"/>
                  </a:lnTo>
                  <a:lnTo>
                    <a:pt x="226" y="300"/>
                  </a:lnTo>
                  <a:lnTo>
                    <a:pt x="236" y="298"/>
                  </a:lnTo>
                  <a:lnTo>
                    <a:pt x="240" y="292"/>
                  </a:lnTo>
                  <a:lnTo>
                    <a:pt x="234" y="274"/>
                  </a:lnTo>
                  <a:lnTo>
                    <a:pt x="234" y="270"/>
                  </a:lnTo>
                  <a:lnTo>
                    <a:pt x="236" y="262"/>
                  </a:lnTo>
                  <a:lnTo>
                    <a:pt x="208" y="4"/>
                  </a:lnTo>
                  <a:lnTo>
                    <a:pt x="208" y="0"/>
                  </a:lnTo>
                  <a:lnTo>
                    <a:pt x="54" y="18"/>
                  </a:lnTo>
                  <a:lnTo>
                    <a:pt x="50" y="22"/>
                  </a:lnTo>
                  <a:lnTo>
                    <a:pt x="40" y="26"/>
                  </a:lnTo>
                  <a:lnTo>
                    <a:pt x="32" y="30"/>
                  </a:lnTo>
                  <a:lnTo>
                    <a:pt x="18" y="32"/>
                  </a:lnTo>
                  <a:lnTo>
                    <a:pt x="8" y="24"/>
                  </a:lnTo>
                  <a:close/>
                </a:path>
              </a:pathLst>
            </a:custGeom>
            <a:solidFill>
              <a:srgbClr val="BADEDA"/>
            </a:solidFill>
            <a:ln w="6350" cap="flat" cmpd="sng">
              <a:solidFill>
                <a:srgbClr val="50A69C"/>
              </a:solidFill>
              <a:prstDash val="solid"/>
              <a:round/>
              <a:headEnd type="none" w="med" len="med"/>
              <a:tailEnd type="none" w="med" len="med"/>
            </a:ln>
          </p:spPr>
          <p:txBody>
            <a:bodyPr/>
            <a:lstStyle/>
            <a:p>
              <a:endParaRPr lang="en-US"/>
            </a:p>
          </p:txBody>
        </p:sp>
        <p:sp>
          <p:nvSpPr>
            <p:cNvPr id="146498" name="Freeform 29"/>
            <p:cNvSpPr>
              <a:spLocks/>
            </p:cNvSpPr>
            <p:nvPr/>
          </p:nvSpPr>
          <p:spPr bwMode="grayWhite">
            <a:xfrm>
              <a:off x="3367" y="2444"/>
              <a:ext cx="255" cy="451"/>
            </a:xfrm>
            <a:custGeom>
              <a:avLst/>
              <a:gdLst>
                <a:gd name="T0" fmla="*/ 6 w 276"/>
                <a:gd name="T1" fmla="*/ 0 h 486"/>
                <a:gd name="T2" fmla="*/ 6 w 276"/>
                <a:gd name="T3" fmla="*/ 6 h 486"/>
                <a:gd name="T4" fmla="*/ 6 w 276"/>
                <a:gd name="T5" fmla="*/ 6 h 486"/>
                <a:gd name="T6" fmla="*/ 6 w 276"/>
                <a:gd name="T7" fmla="*/ 6 h 486"/>
                <a:gd name="T8" fmla="*/ 6 w 276"/>
                <a:gd name="T9" fmla="*/ 6 h 486"/>
                <a:gd name="T10" fmla="*/ 6 w 276"/>
                <a:gd name="T11" fmla="*/ 6 h 486"/>
                <a:gd name="T12" fmla="*/ 6 w 276"/>
                <a:gd name="T13" fmla="*/ 6 h 486"/>
                <a:gd name="T14" fmla="*/ 6 w 276"/>
                <a:gd name="T15" fmla="*/ 6 h 486"/>
                <a:gd name="T16" fmla="*/ 6 w 276"/>
                <a:gd name="T17" fmla="*/ 6 h 486"/>
                <a:gd name="T18" fmla="*/ 6 w 276"/>
                <a:gd name="T19" fmla="*/ 6 h 486"/>
                <a:gd name="T20" fmla="*/ 6 w 276"/>
                <a:gd name="T21" fmla="*/ 6 h 486"/>
                <a:gd name="T22" fmla="*/ 6 w 276"/>
                <a:gd name="T23" fmla="*/ 6 h 486"/>
                <a:gd name="T24" fmla="*/ 6 w 276"/>
                <a:gd name="T25" fmla="*/ 6 h 486"/>
                <a:gd name="T26" fmla="*/ 6 w 276"/>
                <a:gd name="T27" fmla="*/ 6 h 486"/>
                <a:gd name="T28" fmla="*/ 6 w 276"/>
                <a:gd name="T29" fmla="*/ 6 h 486"/>
                <a:gd name="T30" fmla="*/ 6 w 276"/>
                <a:gd name="T31" fmla="*/ 6 h 486"/>
                <a:gd name="T32" fmla="*/ 6 w 276"/>
                <a:gd name="T33" fmla="*/ 6 h 486"/>
                <a:gd name="T34" fmla="*/ 6 w 276"/>
                <a:gd name="T35" fmla="*/ 6 h 486"/>
                <a:gd name="T36" fmla="*/ 6 w 276"/>
                <a:gd name="T37" fmla="*/ 6 h 486"/>
                <a:gd name="T38" fmla="*/ 6 w 276"/>
                <a:gd name="T39" fmla="*/ 6 h 486"/>
                <a:gd name="T40" fmla="*/ 6 w 276"/>
                <a:gd name="T41" fmla="*/ 6 h 486"/>
                <a:gd name="T42" fmla="*/ 6 w 276"/>
                <a:gd name="T43" fmla="*/ 6 h 486"/>
                <a:gd name="T44" fmla="*/ 6 w 276"/>
                <a:gd name="T45" fmla="*/ 6 h 486"/>
                <a:gd name="T46" fmla="*/ 6 w 276"/>
                <a:gd name="T47" fmla="*/ 6 h 486"/>
                <a:gd name="T48" fmla="*/ 6 w 276"/>
                <a:gd name="T49" fmla="*/ 6 h 486"/>
                <a:gd name="T50" fmla="*/ 6 w 276"/>
                <a:gd name="T51" fmla="*/ 6 h 486"/>
                <a:gd name="T52" fmla="*/ 6 w 276"/>
                <a:gd name="T53" fmla="*/ 6 h 486"/>
                <a:gd name="T54" fmla="*/ 6 w 276"/>
                <a:gd name="T55" fmla="*/ 6 h 486"/>
                <a:gd name="T56" fmla="*/ 6 w 276"/>
                <a:gd name="T57" fmla="*/ 6 h 486"/>
                <a:gd name="T58" fmla="*/ 6 w 276"/>
                <a:gd name="T59" fmla="*/ 6 h 486"/>
                <a:gd name="T60" fmla="*/ 6 w 276"/>
                <a:gd name="T61" fmla="*/ 6 h 486"/>
                <a:gd name="T62" fmla="*/ 6 w 276"/>
                <a:gd name="T63" fmla="*/ 6 h 486"/>
                <a:gd name="T64" fmla="*/ 6 w 276"/>
                <a:gd name="T65" fmla="*/ 6 h 486"/>
                <a:gd name="T66" fmla="*/ 0 w 276"/>
                <a:gd name="T67" fmla="*/ 6 h 486"/>
                <a:gd name="T68" fmla="*/ 0 w 276"/>
                <a:gd name="T69" fmla="*/ 6 h 486"/>
                <a:gd name="T70" fmla="*/ 6 w 276"/>
                <a:gd name="T71" fmla="*/ 6 h 486"/>
                <a:gd name="T72" fmla="*/ 6 w 276"/>
                <a:gd name="T73" fmla="*/ 6 h 486"/>
                <a:gd name="T74" fmla="*/ 6 w 276"/>
                <a:gd name="T75" fmla="*/ 6 h 486"/>
                <a:gd name="T76" fmla="*/ 6 w 276"/>
                <a:gd name="T77" fmla="*/ 6 h 486"/>
                <a:gd name="T78" fmla="*/ 6 w 276"/>
                <a:gd name="T79" fmla="*/ 6 h 486"/>
                <a:gd name="T80" fmla="*/ 6 w 276"/>
                <a:gd name="T81" fmla="*/ 6 h 486"/>
                <a:gd name="T82" fmla="*/ 6 w 276"/>
                <a:gd name="T83" fmla="*/ 6 h 486"/>
                <a:gd name="T84" fmla="*/ 6 w 276"/>
                <a:gd name="T85" fmla="*/ 6 h 486"/>
                <a:gd name="T86" fmla="*/ 6 w 276"/>
                <a:gd name="T87" fmla="*/ 6 h 486"/>
                <a:gd name="T88" fmla="*/ 6 w 276"/>
                <a:gd name="T89" fmla="*/ 6 h 486"/>
                <a:gd name="T90" fmla="*/ 6 w 276"/>
                <a:gd name="T91" fmla="*/ 6 h 486"/>
                <a:gd name="T92" fmla="*/ 6 w 276"/>
                <a:gd name="T93" fmla="*/ 6 h 486"/>
                <a:gd name="T94" fmla="*/ 6 w 276"/>
                <a:gd name="T95" fmla="*/ 6 h 486"/>
                <a:gd name="T96" fmla="*/ 6 w 276"/>
                <a:gd name="T97" fmla="*/ 6 h 486"/>
                <a:gd name="T98" fmla="*/ 6 w 276"/>
                <a:gd name="T99" fmla="*/ 6 h 486"/>
                <a:gd name="T100" fmla="*/ 6 w 276"/>
                <a:gd name="T101" fmla="*/ 6 h 486"/>
                <a:gd name="T102" fmla="*/ 6 w 276"/>
                <a:gd name="T103" fmla="*/ 6 h 486"/>
                <a:gd name="T104" fmla="*/ 6 w 276"/>
                <a:gd name="T105" fmla="*/ 0 h 48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76"/>
                <a:gd name="T160" fmla="*/ 0 h 486"/>
                <a:gd name="T161" fmla="*/ 276 w 276"/>
                <a:gd name="T162" fmla="*/ 486 h 48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76" h="486">
                  <a:moveTo>
                    <a:pt x="256" y="0"/>
                  </a:moveTo>
                  <a:lnTo>
                    <a:pt x="90" y="14"/>
                  </a:lnTo>
                  <a:lnTo>
                    <a:pt x="88" y="18"/>
                  </a:lnTo>
                  <a:lnTo>
                    <a:pt x="72" y="32"/>
                  </a:lnTo>
                  <a:lnTo>
                    <a:pt x="68" y="48"/>
                  </a:lnTo>
                  <a:lnTo>
                    <a:pt x="68" y="62"/>
                  </a:lnTo>
                  <a:lnTo>
                    <a:pt x="66" y="72"/>
                  </a:lnTo>
                  <a:lnTo>
                    <a:pt x="52" y="80"/>
                  </a:lnTo>
                  <a:lnTo>
                    <a:pt x="42" y="96"/>
                  </a:lnTo>
                  <a:lnTo>
                    <a:pt x="38" y="100"/>
                  </a:lnTo>
                  <a:lnTo>
                    <a:pt x="38" y="112"/>
                  </a:lnTo>
                  <a:lnTo>
                    <a:pt x="30" y="122"/>
                  </a:lnTo>
                  <a:lnTo>
                    <a:pt x="30" y="132"/>
                  </a:lnTo>
                  <a:lnTo>
                    <a:pt x="26" y="144"/>
                  </a:lnTo>
                  <a:lnTo>
                    <a:pt x="18" y="158"/>
                  </a:lnTo>
                  <a:lnTo>
                    <a:pt x="20" y="174"/>
                  </a:lnTo>
                  <a:lnTo>
                    <a:pt x="28" y="182"/>
                  </a:lnTo>
                  <a:lnTo>
                    <a:pt x="30" y="192"/>
                  </a:lnTo>
                  <a:lnTo>
                    <a:pt x="32" y="194"/>
                  </a:lnTo>
                  <a:lnTo>
                    <a:pt x="32" y="198"/>
                  </a:lnTo>
                  <a:lnTo>
                    <a:pt x="28" y="202"/>
                  </a:lnTo>
                  <a:lnTo>
                    <a:pt x="26" y="210"/>
                  </a:lnTo>
                  <a:lnTo>
                    <a:pt x="26" y="216"/>
                  </a:lnTo>
                  <a:lnTo>
                    <a:pt x="26" y="224"/>
                  </a:lnTo>
                  <a:lnTo>
                    <a:pt x="36" y="244"/>
                  </a:lnTo>
                  <a:lnTo>
                    <a:pt x="36" y="262"/>
                  </a:lnTo>
                  <a:lnTo>
                    <a:pt x="42" y="274"/>
                  </a:lnTo>
                  <a:lnTo>
                    <a:pt x="48" y="278"/>
                  </a:lnTo>
                  <a:lnTo>
                    <a:pt x="48" y="288"/>
                  </a:lnTo>
                  <a:lnTo>
                    <a:pt x="38" y="294"/>
                  </a:lnTo>
                  <a:lnTo>
                    <a:pt x="34" y="298"/>
                  </a:lnTo>
                  <a:lnTo>
                    <a:pt x="30" y="318"/>
                  </a:lnTo>
                  <a:lnTo>
                    <a:pt x="14" y="342"/>
                  </a:lnTo>
                  <a:lnTo>
                    <a:pt x="0" y="384"/>
                  </a:lnTo>
                  <a:lnTo>
                    <a:pt x="0" y="414"/>
                  </a:lnTo>
                  <a:lnTo>
                    <a:pt x="154" y="408"/>
                  </a:lnTo>
                  <a:lnTo>
                    <a:pt x="158" y="414"/>
                  </a:lnTo>
                  <a:lnTo>
                    <a:pt x="154" y="428"/>
                  </a:lnTo>
                  <a:lnTo>
                    <a:pt x="154" y="450"/>
                  </a:lnTo>
                  <a:lnTo>
                    <a:pt x="172" y="466"/>
                  </a:lnTo>
                  <a:lnTo>
                    <a:pt x="174" y="486"/>
                  </a:lnTo>
                  <a:lnTo>
                    <a:pt x="186" y="486"/>
                  </a:lnTo>
                  <a:lnTo>
                    <a:pt x="202" y="472"/>
                  </a:lnTo>
                  <a:lnTo>
                    <a:pt x="240" y="460"/>
                  </a:lnTo>
                  <a:lnTo>
                    <a:pt x="250" y="464"/>
                  </a:lnTo>
                  <a:lnTo>
                    <a:pt x="264" y="460"/>
                  </a:lnTo>
                  <a:lnTo>
                    <a:pt x="266" y="462"/>
                  </a:lnTo>
                  <a:lnTo>
                    <a:pt x="274" y="466"/>
                  </a:lnTo>
                  <a:lnTo>
                    <a:pt x="276" y="464"/>
                  </a:lnTo>
                  <a:lnTo>
                    <a:pt x="260" y="316"/>
                  </a:lnTo>
                  <a:lnTo>
                    <a:pt x="258" y="302"/>
                  </a:lnTo>
                  <a:lnTo>
                    <a:pt x="264" y="10"/>
                  </a:lnTo>
                  <a:lnTo>
                    <a:pt x="256" y="0"/>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99" name="Freeform 30"/>
            <p:cNvSpPr>
              <a:spLocks/>
            </p:cNvSpPr>
            <p:nvPr/>
          </p:nvSpPr>
          <p:spPr bwMode="grayWhite">
            <a:xfrm>
              <a:off x="3605" y="2428"/>
              <a:ext cx="282" cy="449"/>
            </a:xfrm>
            <a:custGeom>
              <a:avLst/>
              <a:gdLst>
                <a:gd name="T0" fmla="*/ 0 w 304"/>
                <a:gd name="T1" fmla="*/ 6 h 484"/>
                <a:gd name="T2" fmla="*/ 6 w 304"/>
                <a:gd name="T3" fmla="*/ 6 h 484"/>
                <a:gd name="T4" fmla="*/ 2 w 304"/>
                <a:gd name="T5" fmla="*/ 6 h 484"/>
                <a:gd name="T6" fmla="*/ 4 w 304"/>
                <a:gd name="T7" fmla="*/ 6 h 484"/>
                <a:gd name="T8" fmla="*/ 6 w 304"/>
                <a:gd name="T9" fmla="*/ 6 h 484"/>
                <a:gd name="T10" fmla="*/ 6 w 304"/>
                <a:gd name="T11" fmla="*/ 6 h 484"/>
                <a:gd name="T12" fmla="*/ 6 w 304"/>
                <a:gd name="T13" fmla="*/ 6 h 484"/>
                <a:gd name="T14" fmla="*/ 6 w 304"/>
                <a:gd name="T15" fmla="*/ 6 h 484"/>
                <a:gd name="T16" fmla="*/ 6 w 304"/>
                <a:gd name="T17" fmla="*/ 6 h 484"/>
                <a:gd name="T18" fmla="*/ 6 w 304"/>
                <a:gd name="T19" fmla="*/ 6 h 484"/>
                <a:gd name="T20" fmla="*/ 6 w 304"/>
                <a:gd name="T21" fmla="*/ 6 h 484"/>
                <a:gd name="T22" fmla="*/ 6 w 304"/>
                <a:gd name="T23" fmla="*/ 6 h 484"/>
                <a:gd name="T24" fmla="*/ 6 w 304"/>
                <a:gd name="T25" fmla="*/ 6 h 484"/>
                <a:gd name="T26" fmla="*/ 6 w 304"/>
                <a:gd name="T27" fmla="*/ 6 h 484"/>
                <a:gd name="T28" fmla="*/ 6 w 304"/>
                <a:gd name="T29" fmla="*/ 6 h 484"/>
                <a:gd name="T30" fmla="*/ 6 w 304"/>
                <a:gd name="T31" fmla="*/ 6 h 484"/>
                <a:gd name="T32" fmla="*/ 6 w 304"/>
                <a:gd name="T33" fmla="*/ 6 h 484"/>
                <a:gd name="T34" fmla="*/ 6 w 304"/>
                <a:gd name="T35" fmla="*/ 6 h 484"/>
                <a:gd name="T36" fmla="*/ 6 w 304"/>
                <a:gd name="T37" fmla="*/ 6 h 484"/>
                <a:gd name="T38" fmla="*/ 6 w 304"/>
                <a:gd name="T39" fmla="*/ 6 h 484"/>
                <a:gd name="T40" fmla="*/ 6 w 304"/>
                <a:gd name="T41" fmla="*/ 6 h 484"/>
                <a:gd name="T42" fmla="*/ 6 w 304"/>
                <a:gd name="T43" fmla="*/ 6 h 484"/>
                <a:gd name="T44" fmla="*/ 6 w 304"/>
                <a:gd name="T45" fmla="*/ 6 h 484"/>
                <a:gd name="T46" fmla="*/ 6 w 304"/>
                <a:gd name="T47" fmla="*/ 6 h 484"/>
                <a:gd name="T48" fmla="*/ 6 w 304"/>
                <a:gd name="T49" fmla="*/ 6 h 484"/>
                <a:gd name="T50" fmla="*/ 6 w 304"/>
                <a:gd name="T51" fmla="*/ 6 h 484"/>
                <a:gd name="T52" fmla="*/ 6 w 304"/>
                <a:gd name="T53" fmla="*/ 6 h 484"/>
                <a:gd name="T54" fmla="*/ 6 w 304"/>
                <a:gd name="T55" fmla="*/ 6 h 484"/>
                <a:gd name="T56" fmla="*/ 6 w 304"/>
                <a:gd name="T57" fmla="*/ 6 h 484"/>
                <a:gd name="T58" fmla="*/ 6 w 304"/>
                <a:gd name="T59" fmla="*/ 6 h 484"/>
                <a:gd name="T60" fmla="*/ 6 w 304"/>
                <a:gd name="T61" fmla="*/ 6 h 484"/>
                <a:gd name="T62" fmla="*/ 6 w 304"/>
                <a:gd name="T63" fmla="*/ 6 h 484"/>
                <a:gd name="T64" fmla="*/ 6 w 304"/>
                <a:gd name="T65" fmla="*/ 6 h 484"/>
                <a:gd name="T66" fmla="*/ 6 w 304"/>
                <a:gd name="T67" fmla="*/ 6 h 484"/>
                <a:gd name="T68" fmla="*/ 6 w 304"/>
                <a:gd name="T69" fmla="*/ 6 h 484"/>
                <a:gd name="T70" fmla="*/ 6 w 304"/>
                <a:gd name="T71" fmla="*/ 6 h 484"/>
                <a:gd name="T72" fmla="*/ 6 w 304"/>
                <a:gd name="T73" fmla="*/ 6 h 484"/>
                <a:gd name="T74" fmla="*/ 6 w 304"/>
                <a:gd name="T75" fmla="*/ 6 h 484"/>
                <a:gd name="T76" fmla="*/ 6 w 304"/>
                <a:gd name="T77" fmla="*/ 6 h 484"/>
                <a:gd name="T78" fmla="*/ 6 w 304"/>
                <a:gd name="T79" fmla="*/ 6 h 484"/>
                <a:gd name="T80" fmla="*/ 6 w 304"/>
                <a:gd name="T81" fmla="*/ 6 h 484"/>
                <a:gd name="T82" fmla="*/ 6 w 304"/>
                <a:gd name="T83" fmla="*/ 6 h 484"/>
                <a:gd name="T84" fmla="*/ 6 w 304"/>
                <a:gd name="T85" fmla="*/ 6 h 484"/>
                <a:gd name="T86" fmla="*/ 6 w 304"/>
                <a:gd name="T87" fmla="*/ 6 h 484"/>
                <a:gd name="T88" fmla="*/ 6 w 304"/>
                <a:gd name="T89" fmla="*/ 6 h 484"/>
                <a:gd name="T90" fmla="*/ 6 w 304"/>
                <a:gd name="T91" fmla="*/ 6 h 484"/>
                <a:gd name="T92" fmla="*/ 6 w 304"/>
                <a:gd name="T93" fmla="*/ 6 h 484"/>
                <a:gd name="T94" fmla="*/ 6 w 304"/>
                <a:gd name="T95" fmla="*/ 6 h 484"/>
                <a:gd name="T96" fmla="*/ 6 w 304"/>
                <a:gd name="T97" fmla="*/ 6 h 484"/>
                <a:gd name="T98" fmla="*/ 6 w 304"/>
                <a:gd name="T99" fmla="*/ 6 h 484"/>
                <a:gd name="T100" fmla="*/ 6 w 304"/>
                <a:gd name="T101" fmla="*/ 6 h 484"/>
                <a:gd name="T102" fmla="*/ 6 w 304"/>
                <a:gd name="T103" fmla="*/ 0 h 484"/>
                <a:gd name="T104" fmla="*/ 0 w 304"/>
                <a:gd name="T105" fmla="*/ 6 h 48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304"/>
                <a:gd name="T160" fmla="*/ 0 h 484"/>
                <a:gd name="T161" fmla="*/ 304 w 304"/>
                <a:gd name="T162" fmla="*/ 484 h 48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304" h="484">
                  <a:moveTo>
                    <a:pt x="0" y="18"/>
                  </a:moveTo>
                  <a:lnTo>
                    <a:pt x="8" y="28"/>
                  </a:lnTo>
                  <a:lnTo>
                    <a:pt x="2" y="320"/>
                  </a:lnTo>
                  <a:lnTo>
                    <a:pt x="4" y="334"/>
                  </a:lnTo>
                  <a:lnTo>
                    <a:pt x="20" y="482"/>
                  </a:lnTo>
                  <a:lnTo>
                    <a:pt x="24" y="478"/>
                  </a:lnTo>
                  <a:lnTo>
                    <a:pt x="30" y="476"/>
                  </a:lnTo>
                  <a:lnTo>
                    <a:pt x="42" y="480"/>
                  </a:lnTo>
                  <a:lnTo>
                    <a:pt x="46" y="474"/>
                  </a:lnTo>
                  <a:lnTo>
                    <a:pt x="48" y="452"/>
                  </a:lnTo>
                  <a:lnTo>
                    <a:pt x="54" y="438"/>
                  </a:lnTo>
                  <a:lnTo>
                    <a:pt x="62" y="452"/>
                  </a:lnTo>
                  <a:lnTo>
                    <a:pt x="60" y="458"/>
                  </a:lnTo>
                  <a:lnTo>
                    <a:pt x="64" y="470"/>
                  </a:lnTo>
                  <a:lnTo>
                    <a:pt x="74" y="484"/>
                  </a:lnTo>
                  <a:lnTo>
                    <a:pt x="82" y="484"/>
                  </a:lnTo>
                  <a:lnTo>
                    <a:pt x="90" y="484"/>
                  </a:lnTo>
                  <a:lnTo>
                    <a:pt x="100" y="472"/>
                  </a:lnTo>
                  <a:lnTo>
                    <a:pt x="102" y="472"/>
                  </a:lnTo>
                  <a:lnTo>
                    <a:pt x="106" y="468"/>
                  </a:lnTo>
                  <a:lnTo>
                    <a:pt x="106" y="466"/>
                  </a:lnTo>
                  <a:lnTo>
                    <a:pt x="106" y="464"/>
                  </a:lnTo>
                  <a:lnTo>
                    <a:pt x="100" y="460"/>
                  </a:lnTo>
                  <a:lnTo>
                    <a:pt x="100" y="458"/>
                  </a:lnTo>
                  <a:lnTo>
                    <a:pt x="104" y="450"/>
                  </a:lnTo>
                  <a:lnTo>
                    <a:pt x="104" y="446"/>
                  </a:lnTo>
                  <a:lnTo>
                    <a:pt x="96" y="442"/>
                  </a:lnTo>
                  <a:lnTo>
                    <a:pt x="94" y="440"/>
                  </a:lnTo>
                  <a:lnTo>
                    <a:pt x="90" y="436"/>
                  </a:lnTo>
                  <a:lnTo>
                    <a:pt x="84" y="428"/>
                  </a:lnTo>
                  <a:lnTo>
                    <a:pt x="82" y="420"/>
                  </a:lnTo>
                  <a:lnTo>
                    <a:pt x="86" y="418"/>
                  </a:lnTo>
                  <a:lnTo>
                    <a:pt x="84" y="416"/>
                  </a:lnTo>
                  <a:lnTo>
                    <a:pt x="84" y="410"/>
                  </a:lnTo>
                  <a:lnTo>
                    <a:pt x="304" y="390"/>
                  </a:lnTo>
                  <a:lnTo>
                    <a:pt x="302" y="384"/>
                  </a:lnTo>
                  <a:lnTo>
                    <a:pt x="292" y="368"/>
                  </a:lnTo>
                  <a:lnTo>
                    <a:pt x="294" y="342"/>
                  </a:lnTo>
                  <a:lnTo>
                    <a:pt x="284" y="320"/>
                  </a:lnTo>
                  <a:lnTo>
                    <a:pt x="282" y="304"/>
                  </a:lnTo>
                  <a:lnTo>
                    <a:pt x="288" y="292"/>
                  </a:lnTo>
                  <a:lnTo>
                    <a:pt x="288" y="278"/>
                  </a:lnTo>
                  <a:lnTo>
                    <a:pt x="296" y="266"/>
                  </a:lnTo>
                  <a:lnTo>
                    <a:pt x="296" y="264"/>
                  </a:lnTo>
                  <a:lnTo>
                    <a:pt x="290" y="256"/>
                  </a:lnTo>
                  <a:lnTo>
                    <a:pt x="292" y="246"/>
                  </a:lnTo>
                  <a:lnTo>
                    <a:pt x="286" y="242"/>
                  </a:lnTo>
                  <a:lnTo>
                    <a:pt x="278" y="236"/>
                  </a:lnTo>
                  <a:lnTo>
                    <a:pt x="276" y="230"/>
                  </a:lnTo>
                  <a:lnTo>
                    <a:pt x="272" y="214"/>
                  </a:lnTo>
                  <a:lnTo>
                    <a:pt x="266" y="210"/>
                  </a:lnTo>
                  <a:lnTo>
                    <a:pt x="208" y="0"/>
                  </a:lnTo>
                  <a:lnTo>
                    <a:pt x="0" y="18"/>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00" name="Freeform 31"/>
            <p:cNvSpPr>
              <a:spLocks/>
            </p:cNvSpPr>
            <p:nvPr/>
          </p:nvSpPr>
          <p:spPr bwMode="grayWhite">
            <a:xfrm>
              <a:off x="3927" y="1942"/>
              <a:ext cx="558" cy="317"/>
            </a:xfrm>
            <a:custGeom>
              <a:avLst/>
              <a:gdLst>
                <a:gd name="T0" fmla="*/ 7 w 600"/>
                <a:gd name="T1" fmla="*/ 6 h 344"/>
                <a:gd name="T2" fmla="*/ 7 w 600"/>
                <a:gd name="T3" fmla="*/ 6 h 344"/>
                <a:gd name="T4" fmla="*/ 7 w 600"/>
                <a:gd name="T5" fmla="*/ 6 h 344"/>
                <a:gd name="T6" fmla="*/ 7 w 600"/>
                <a:gd name="T7" fmla="*/ 6 h 344"/>
                <a:gd name="T8" fmla="*/ 7 w 600"/>
                <a:gd name="T9" fmla="*/ 6 h 344"/>
                <a:gd name="T10" fmla="*/ 7 w 600"/>
                <a:gd name="T11" fmla="*/ 6 h 344"/>
                <a:gd name="T12" fmla="*/ 7 w 600"/>
                <a:gd name="T13" fmla="*/ 6 h 344"/>
                <a:gd name="T14" fmla="*/ 7 w 600"/>
                <a:gd name="T15" fmla="*/ 6 h 344"/>
                <a:gd name="T16" fmla="*/ 7 w 600"/>
                <a:gd name="T17" fmla="*/ 6 h 344"/>
                <a:gd name="T18" fmla="*/ 7 w 600"/>
                <a:gd name="T19" fmla="*/ 6 h 344"/>
                <a:gd name="T20" fmla="*/ 7 w 600"/>
                <a:gd name="T21" fmla="*/ 6 h 344"/>
                <a:gd name="T22" fmla="*/ 7 w 600"/>
                <a:gd name="T23" fmla="*/ 6 h 344"/>
                <a:gd name="T24" fmla="*/ 7 w 600"/>
                <a:gd name="T25" fmla="*/ 6 h 344"/>
                <a:gd name="T26" fmla="*/ 7 w 600"/>
                <a:gd name="T27" fmla="*/ 6 h 344"/>
                <a:gd name="T28" fmla="*/ 7 w 600"/>
                <a:gd name="T29" fmla="*/ 6 h 344"/>
                <a:gd name="T30" fmla="*/ 7 w 600"/>
                <a:gd name="T31" fmla="*/ 6 h 344"/>
                <a:gd name="T32" fmla="*/ 7 w 600"/>
                <a:gd name="T33" fmla="*/ 6 h 344"/>
                <a:gd name="T34" fmla="*/ 7 w 600"/>
                <a:gd name="T35" fmla="*/ 6 h 344"/>
                <a:gd name="T36" fmla="*/ 7 w 600"/>
                <a:gd name="T37" fmla="*/ 6 h 344"/>
                <a:gd name="T38" fmla="*/ 7 w 600"/>
                <a:gd name="T39" fmla="*/ 6 h 344"/>
                <a:gd name="T40" fmla="*/ 7 w 600"/>
                <a:gd name="T41" fmla="*/ 6 h 344"/>
                <a:gd name="T42" fmla="*/ 7 w 600"/>
                <a:gd name="T43" fmla="*/ 4 h 344"/>
                <a:gd name="T44" fmla="*/ 7 w 600"/>
                <a:gd name="T45" fmla="*/ 6 h 344"/>
                <a:gd name="T46" fmla="*/ 7 w 600"/>
                <a:gd name="T47" fmla="*/ 6 h 344"/>
                <a:gd name="T48" fmla="*/ 7 w 600"/>
                <a:gd name="T49" fmla="*/ 6 h 344"/>
                <a:gd name="T50" fmla="*/ 7 w 600"/>
                <a:gd name="T51" fmla="*/ 6 h 344"/>
                <a:gd name="T52" fmla="*/ 7 w 600"/>
                <a:gd name="T53" fmla="*/ 6 h 344"/>
                <a:gd name="T54" fmla="*/ 7 w 600"/>
                <a:gd name="T55" fmla="*/ 6 h 344"/>
                <a:gd name="T56" fmla="*/ 7 w 600"/>
                <a:gd name="T57" fmla="*/ 6 h 344"/>
                <a:gd name="T58" fmla="*/ 7 w 600"/>
                <a:gd name="T59" fmla="*/ 6 h 344"/>
                <a:gd name="T60" fmla="*/ 7 w 600"/>
                <a:gd name="T61" fmla="*/ 6 h 344"/>
                <a:gd name="T62" fmla="*/ 7 w 600"/>
                <a:gd name="T63" fmla="*/ 6 h 344"/>
                <a:gd name="T64" fmla="*/ 7 w 600"/>
                <a:gd name="T65" fmla="*/ 6 h 344"/>
                <a:gd name="T66" fmla="*/ 7 w 600"/>
                <a:gd name="T67" fmla="*/ 6 h 344"/>
                <a:gd name="T68" fmla="*/ 7 w 600"/>
                <a:gd name="T69" fmla="*/ 6 h 344"/>
                <a:gd name="T70" fmla="*/ 7 w 600"/>
                <a:gd name="T71" fmla="*/ 6 h 344"/>
                <a:gd name="T72" fmla="*/ 7 w 600"/>
                <a:gd name="T73" fmla="*/ 6 h 344"/>
                <a:gd name="T74" fmla="*/ 7 w 600"/>
                <a:gd name="T75" fmla="*/ 6 h 344"/>
                <a:gd name="T76" fmla="*/ 7 w 600"/>
                <a:gd name="T77" fmla="*/ 6 h 344"/>
                <a:gd name="T78" fmla="*/ 7 w 600"/>
                <a:gd name="T79" fmla="*/ 6 h 344"/>
                <a:gd name="T80" fmla="*/ 7 w 600"/>
                <a:gd name="T81" fmla="*/ 6 h 344"/>
                <a:gd name="T82" fmla="*/ 7 w 600"/>
                <a:gd name="T83" fmla="*/ 6 h 34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00"/>
                <a:gd name="T127" fmla="*/ 0 h 344"/>
                <a:gd name="T128" fmla="*/ 600 w 600"/>
                <a:gd name="T129" fmla="*/ 344 h 34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00" h="344">
                  <a:moveTo>
                    <a:pt x="592" y="250"/>
                  </a:moveTo>
                  <a:lnTo>
                    <a:pt x="394" y="288"/>
                  </a:lnTo>
                  <a:lnTo>
                    <a:pt x="186" y="322"/>
                  </a:lnTo>
                  <a:lnTo>
                    <a:pt x="182" y="322"/>
                  </a:lnTo>
                  <a:lnTo>
                    <a:pt x="174" y="324"/>
                  </a:lnTo>
                  <a:lnTo>
                    <a:pt x="152" y="326"/>
                  </a:lnTo>
                  <a:lnTo>
                    <a:pt x="154" y="322"/>
                  </a:lnTo>
                  <a:lnTo>
                    <a:pt x="132" y="326"/>
                  </a:lnTo>
                  <a:lnTo>
                    <a:pt x="132" y="328"/>
                  </a:lnTo>
                  <a:lnTo>
                    <a:pt x="0" y="344"/>
                  </a:lnTo>
                  <a:lnTo>
                    <a:pt x="6" y="340"/>
                  </a:lnTo>
                  <a:lnTo>
                    <a:pt x="34" y="326"/>
                  </a:lnTo>
                  <a:lnTo>
                    <a:pt x="38" y="318"/>
                  </a:lnTo>
                  <a:lnTo>
                    <a:pt x="54" y="308"/>
                  </a:lnTo>
                  <a:lnTo>
                    <a:pt x="54" y="300"/>
                  </a:lnTo>
                  <a:lnTo>
                    <a:pt x="56" y="296"/>
                  </a:lnTo>
                  <a:lnTo>
                    <a:pt x="64" y="292"/>
                  </a:lnTo>
                  <a:lnTo>
                    <a:pt x="64" y="284"/>
                  </a:lnTo>
                  <a:lnTo>
                    <a:pt x="72" y="276"/>
                  </a:lnTo>
                  <a:lnTo>
                    <a:pt x="112" y="242"/>
                  </a:lnTo>
                  <a:lnTo>
                    <a:pt x="116" y="234"/>
                  </a:lnTo>
                  <a:lnTo>
                    <a:pt x="118" y="236"/>
                  </a:lnTo>
                  <a:lnTo>
                    <a:pt x="116" y="244"/>
                  </a:lnTo>
                  <a:lnTo>
                    <a:pt x="126" y="256"/>
                  </a:lnTo>
                  <a:lnTo>
                    <a:pt x="144" y="262"/>
                  </a:lnTo>
                  <a:lnTo>
                    <a:pt x="152" y="262"/>
                  </a:lnTo>
                  <a:lnTo>
                    <a:pt x="162" y="256"/>
                  </a:lnTo>
                  <a:lnTo>
                    <a:pt x="162" y="250"/>
                  </a:lnTo>
                  <a:lnTo>
                    <a:pt x="168" y="246"/>
                  </a:lnTo>
                  <a:lnTo>
                    <a:pt x="176" y="252"/>
                  </a:lnTo>
                  <a:lnTo>
                    <a:pt x="178" y="254"/>
                  </a:lnTo>
                  <a:lnTo>
                    <a:pt x="184" y="252"/>
                  </a:lnTo>
                  <a:lnTo>
                    <a:pt x="204" y="244"/>
                  </a:lnTo>
                  <a:lnTo>
                    <a:pt x="208" y="232"/>
                  </a:lnTo>
                  <a:lnTo>
                    <a:pt x="210" y="232"/>
                  </a:lnTo>
                  <a:lnTo>
                    <a:pt x="214" y="236"/>
                  </a:lnTo>
                  <a:lnTo>
                    <a:pt x="230" y="222"/>
                  </a:lnTo>
                  <a:lnTo>
                    <a:pt x="236" y="226"/>
                  </a:lnTo>
                  <a:lnTo>
                    <a:pt x="248" y="208"/>
                  </a:lnTo>
                  <a:lnTo>
                    <a:pt x="244" y="202"/>
                  </a:lnTo>
                  <a:lnTo>
                    <a:pt x="246" y="190"/>
                  </a:lnTo>
                  <a:lnTo>
                    <a:pt x="260" y="166"/>
                  </a:lnTo>
                  <a:lnTo>
                    <a:pt x="276" y="100"/>
                  </a:lnTo>
                  <a:lnTo>
                    <a:pt x="280" y="100"/>
                  </a:lnTo>
                  <a:lnTo>
                    <a:pt x="290" y="106"/>
                  </a:lnTo>
                  <a:lnTo>
                    <a:pt x="290" y="110"/>
                  </a:lnTo>
                  <a:lnTo>
                    <a:pt x="296" y="114"/>
                  </a:lnTo>
                  <a:lnTo>
                    <a:pt x="306" y="112"/>
                  </a:lnTo>
                  <a:lnTo>
                    <a:pt x="312" y="102"/>
                  </a:lnTo>
                  <a:lnTo>
                    <a:pt x="318" y="76"/>
                  </a:lnTo>
                  <a:lnTo>
                    <a:pt x="324" y="68"/>
                  </a:lnTo>
                  <a:lnTo>
                    <a:pt x="334" y="72"/>
                  </a:lnTo>
                  <a:lnTo>
                    <a:pt x="340" y="58"/>
                  </a:lnTo>
                  <a:lnTo>
                    <a:pt x="346" y="54"/>
                  </a:lnTo>
                  <a:lnTo>
                    <a:pt x="350" y="48"/>
                  </a:lnTo>
                  <a:lnTo>
                    <a:pt x="356" y="34"/>
                  </a:lnTo>
                  <a:lnTo>
                    <a:pt x="360" y="32"/>
                  </a:lnTo>
                  <a:lnTo>
                    <a:pt x="360" y="28"/>
                  </a:lnTo>
                  <a:lnTo>
                    <a:pt x="358" y="26"/>
                  </a:lnTo>
                  <a:lnTo>
                    <a:pt x="358" y="6"/>
                  </a:lnTo>
                  <a:lnTo>
                    <a:pt x="360" y="2"/>
                  </a:lnTo>
                  <a:lnTo>
                    <a:pt x="364" y="0"/>
                  </a:lnTo>
                  <a:lnTo>
                    <a:pt x="400" y="22"/>
                  </a:lnTo>
                  <a:lnTo>
                    <a:pt x="404" y="24"/>
                  </a:lnTo>
                  <a:lnTo>
                    <a:pt x="406" y="22"/>
                  </a:lnTo>
                  <a:lnTo>
                    <a:pt x="410" y="4"/>
                  </a:lnTo>
                  <a:lnTo>
                    <a:pt x="416" y="2"/>
                  </a:lnTo>
                  <a:lnTo>
                    <a:pt x="422" y="6"/>
                  </a:lnTo>
                  <a:lnTo>
                    <a:pt x="430" y="8"/>
                  </a:lnTo>
                  <a:lnTo>
                    <a:pt x="426" y="16"/>
                  </a:lnTo>
                  <a:lnTo>
                    <a:pt x="434" y="26"/>
                  </a:lnTo>
                  <a:lnTo>
                    <a:pt x="450" y="26"/>
                  </a:lnTo>
                  <a:lnTo>
                    <a:pt x="456" y="32"/>
                  </a:lnTo>
                  <a:lnTo>
                    <a:pt x="466" y="36"/>
                  </a:lnTo>
                  <a:lnTo>
                    <a:pt x="472" y="44"/>
                  </a:lnTo>
                  <a:lnTo>
                    <a:pt x="470" y="48"/>
                  </a:lnTo>
                  <a:lnTo>
                    <a:pt x="460" y="66"/>
                  </a:lnTo>
                  <a:lnTo>
                    <a:pt x="456" y="82"/>
                  </a:lnTo>
                  <a:lnTo>
                    <a:pt x="456" y="92"/>
                  </a:lnTo>
                  <a:lnTo>
                    <a:pt x="468" y="94"/>
                  </a:lnTo>
                  <a:lnTo>
                    <a:pt x="478" y="86"/>
                  </a:lnTo>
                  <a:lnTo>
                    <a:pt x="486" y="96"/>
                  </a:lnTo>
                  <a:lnTo>
                    <a:pt x="492" y="98"/>
                  </a:lnTo>
                  <a:lnTo>
                    <a:pt x="496" y="100"/>
                  </a:lnTo>
                  <a:lnTo>
                    <a:pt x="500" y="104"/>
                  </a:lnTo>
                  <a:lnTo>
                    <a:pt x="504" y="106"/>
                  </a:lnTo>
                  <a:lnTo>
                    <a:pt x="510" y="104"/>
                  </a:lnTo>
                  <a:lnTo>
                    <a:pt x="512" y="104"/>
                  </a:lnTo>
                  <a:lnTo>
                    <a:pt x="530" y="114"/>
                  </a:lnTo>
                  <a:lnTo>
                    <a:pt x="544" y="116"/>
                  </a:lnTo>
                  <a:lnTo>
                    <a:pt x="550" y="124"/>
                  </a:lnTo>
                  <a:lnTo>
                    <a:pt x="548" y="128"/>
                  </a:lnTo>
                  <a:lnTo>
                    <a:pt x="544" y="132"/>
                  </a:lnTo>
                  <a:lnTo>
                    <a:pt x="546" y="144"/>
                  </a:lnTo>
                  <a:lnTo>
                    <a:pt x="544" y="148"/>
                  </a:lnTo>
                  <a:lnTo>
                    <a:pt x="540" y="150"/>
                  </a:lnTo>
                  <a:lnTo>
                    <a:pt x="554" y="158"/>
                  </a:lnTo>
                  <a:lnTo>
                    <a:pt x="558" y="166"/>
                  </a:lnTo>
                  <a:lnTo>
                    <a:pt x="558" y="170"/>
                  </a:lnTo>
                  <a:lnTo>
                    <a:pt x="556" y="174"/>
                  </a:lnTo>
                  <a:lnTo>
                    <a:pt x="546" y="172"/>
                  </a:lnTo>
                  <a:lnTo>
                    <a:pt x="544" y="176"/>
                  </a:lnTo>
                  <a:lnTo>
                    <a:pt x="548" y="180"/>
                  </a:lnTo>
                  <a:lnTo>
                    <a:pt x="550" y="180"/>
                  </a:lnTo>
                  <a:lnTo>
                    <a:pt x="550" y="184"/>
                  </a:lnTo>
                  <a:lnTo>
                    <a:pt x="544" y="186"/>
                  </a:lnTo>
                  <a:lnTo>
                    <a:pt x="540" y="186"/>
                  </a:lnTo>
                  <a:lnTo>
                    <a:pt x="540" y="188"/>
                  </a:lnTo>
                  <a:lnTo>
                    <a:pt x="544" y="192"/>
                  </a:lnTo>
                  <a:lnTo>
                    <a:pt x="552" y="194"/>
                  </a:lnTo>
                  <a:lnTo>
                    <a:pt x="562" y="196"/>
                  </a:lnTo>
                  <a:lnTo>
                    <a:pt x="564" y="200"/>
                  </a:lnTo>
                  <a:lnTo>
                    <a:pt x="554" y="210"/>
                  </a:lnTo>
                  <a:lnTo>
                    <a:pt x="550" y="210"/>
                  </a:lnTo>
                  <a:lnTo>
                    <a:pt x="538" y="206"/>
                  </a:lnTo>
                  <a:lnTo>
                    <a:pt x="538" y="210"/>
                  </a:lnTo>
                  <a:lnTo>
                    <a:pt x="546" y="216"/>
                  </a:lnTo>
                  <a:lnTo>
                    <a:pt x="554" y="220"/>
                  </a:lnTo>
                  <a:lnTo>
                    <a:pt x="562" y="218"/>
                  </a:lnTo>
                  <a:lnTo>
                    <a:pt x="570" y="210"/>
                  </a:lnTo>
                  <a:lnTo>
                    <a:pt x="578" y="212"/>
                  </a:lnTo>
                  <a:lnTo>
                    <a:pt x="590" y="210"/>
                  </a:lnTo>
                  <a:lnTo>
                    <a:pt x="592" y="212"/>
                  </a:lnTo>
                  <a:lnTo>
                    <a:pt x="600" y="240"/>
                  </a:lnTo>
                  <a:lnTo>
                    <a:pt x="594" y="246"/>
                  </a:lnTo>
                  <a:lnTo>
                    <a:pt x="592" y="246"/>
                  </a:lnTo>
                  <a:lnTo>
                    <a:pt x="592" y="250"/>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01" name="Freeform 32"/>
            <p:cNvSpPr>
              <a:spLocks/>
            </p:cNvSpPr>
            <p:nvPr/>
          </p:nvSpPr>
          <p:spPr bwMode="grayWhite">
            <a:xfrm>
              <a:off x="3967" y="2366"/>
              <a:ext cx="376" cy="282"/>
            </a:xfrm>
            <a:custGeom>
              <a:avLst/>
              <a:gdLst>
                <a:gd name="T0" fmla="*/ 7 w 404"/>
                <a:gd name="T1" fmla="*/ 6 h 304"/>
                <a:gd name="T2" fmla="*/ 7 w 404"/>
                <a:gd name="T3" fmla="*/ 6 h 304"/>
                <a:gd name="T4" fmla="*/ 7 w 404"/>
                <a:gd name="T5" fmla="*/ 6 h 304"/>
                <a:gd name="T6" fmla="*/ 7 w 404"/>
                <a:gd name="T7" fmla="*/ 6 h 304"/>
                <a:gd name="T8" fmla="*/ 7 w 404"/>
                <a:gd name="T9" fmla="*/ 6 h 304"/>
                <a:gd name="T10" fmla="*/ 7 w 404"/>
                <a:gd name="T11" fmla="*/ 6 h 304"/>
                <a:gd name="T12" fmla="*/ 7 w 404"/>
                <a:gd name="T13" fmla="*/ 6 h 304"/>
                <a:gd name="T14" fmla="*/ 7 w 404"/>
                <a:gd name="T15" fmla="*/ 6 h 304"/>
                <a:gd name="T16" fmla="*/ 7 w 404"/>
                <a:gd name="T17" fmla="*/ 6 h 304"/>
                <a:gd name="T18" fmla="*/ 7 w 404"/>
                <a:gd name="T19" fmla="*/ 6 h 304"/>
                <a:gd name="T20" fmla="*/ 7 w 404"/>
                <a:gd name="T21" fmla="*/ 6 h 304"/>
                <a:gd name="T22" fmla="*/ 7 w 404"/>
                <a:gd name="T23" fmla="*/ 6 h 304"/>
                <a:gd name="T24" fmla="*/ 7 w 404"/>
                <a:gd name="T25" fmla="*/ 6 h 304"/>
                <a:gd name="T26" fmla="*/ 6 w 404"/>
                <a:gd name="T27" fmla="*/ 6 h 304"/>
                <a:gd name="T28" fmla="*/ 7 w 404"/>
                <a:gd name="T29" fmla="*/ 6 h 304"/>
                <a:gd name="T30" fmla="*/ 7 w 404"/>
                <a:gd name="T31" fmla="*/ 6 h 304"/>
                <a:gd name="T32" fmla="*/ 7 w 404"/>
                <a:gd name="T33" fmla="*/ 6 h 304"/>
                <a:gd name="T34" fmla="*/ 7 w 404"/>
                <a:gd name="T35" fmla="*/ 6 h 304"/>
                <a:gd name="T36" fmla="*/ 7 w 404"/>
                <a:gd name="T37" fmla="*/ 6 h 304"/>
                <a:gd name="T38" fmla="*/ 7 w 404"/>
                <a:gd name="T39" fmla="*/ 6 h 304"/>
                <a:gd name="T40" fmla="*/ 7 w 404"/>
                <a:gd name="T41" fmla="*/ 2 h 304"/>
                <a:gd name="T42" fmla="*/ 7 w 404"/>
                <a:gd name="T43" fmla="*/ 6 h 304"/>
                <a:gd name="T44" fmla="*/ 7 w 404"/>
                <a:gd name="T45" fmla="*/ 6 h 304"/>
                <a:gd name="T46" fmla="*/ 7 w 404"/>
                <a:gd name="T47" fmla="*/ 6 h 304"/>
                <a:gd name="T48" fmla="*/ 7 w 404"/>
                <a:gd name="T49" fmla="*/ 6 h 304"/>
                <a:gd name="T50" fmla="*/ 7 w 404"/>
                <a:gd name="T51" fmla="*/ 6 h 304"/>
                <a:gd name="T52" fmla="*/ 7 w 404"/>
                <a:gd name="T53" fmla="*/ 6 h 304"/>
                <a:gd name="T54" fmla="*/ 7 w 404"/>
                <a:gd name="T55" fmla="*/ 6 h 304"/>
                <a:gd name="T56" fmla="*/ 7 w 404"/>
                <a:gd name="T57" fmla="*/ 6 h 304"/>
                <a:gd name="T58" fmla="*/ 7 w 404"/>
                <a:gd name="T59" fmla="*/ 6 h 304"/>
                <a:gd name="T60" fmla="*/ 7 w 404"/>
                <a:gd name="T61" fmla="*/ 6 h 304"/>
                <a:gd name="T62" fmla="*/ 7 w 404"/>
                <a:gd name="T63" fmla="*/ 6 h 304"/>
                <a:gd name="T64" fmla="*/ 7 w 404"/>
                <a:gd name="T65" fmla="*/ 6 h 304"/>
                <a:gd name="T66" fmla="*/ 7 w 404"/>
                <a:gd name="T67" fmla="*/ 6 h 304"/>
                <a:gd name="T68" fmla="*/ 7 w 404"/>
                <a:gd name="T69" fmla="*/ 6 h 304"/>
                <a:gd name="T70" fmla="*/ 7 w 404"/>
                <a:gd name="T71" fmla="*/ 6 h 304"/>
                <a:gd name="T72" fmla="*/ 7 w 404"/>
                <a:gd name="T73" fmla="*/ 6 h 304"/>
                <a:gd name="T74" fmla="*/ 7 w 404"/>
                <a:gd name="T75" fmla="*/ 6 h 304"/>
                <a:gd name="T76" fmla="*/ 7 w 404"/>
                <a:gd name="T77" fmla="*/ 6 h 304"/>
                <a:gd name="T78" fmla="*/ 7 w 404"/>
                <a:gd name="T79" fmla="*/ 6 h 304"/>
                <a:gd name="T80" fmla="*/ 7 w 404"/>
                <a:gd name="T81" fmla="*/ 6 h 304"/>
                <a:gd name="T82" fmla="*/ 7 w 404"/>
                <a:gd name="T83" fmla="*/ 6 h 304"/>
                <a:gd name="T84" fmla="*/ 7 w 404"/>
                <a:gd name="T85" fmla="*/ 6 h 304"/>
                <a:gd name="T86" fmla="*/ 7 w 404"/>
                <a:gd name="T87" fmla="*/ 6 h 30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04"/>
                <a:gd name="T133" fmla="*/ 0 h 304"/>
                <a:gd name="T134" fmla="*/ 404 w 404"/>
                <a:gd name="T135" fmla="*/ 304 h 30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04" h="304">
                  <a:moveTo>
                    <a:pt x="242" y="304"/>
                  </a:moveTo>
                  <a:lnTo>
                    <a:pt x="238" y="304"/>
                  </a:lnTo>
                  <a:lnTo>
                    <a:pt x="226" y="302"/>
                  </a:lnTo>
                  <a:lnTo>
                    <a:pt x="224" y="300"/>
                  </a:lnTo>
                  <a:lnTo>
                    <a:pt x="220" y="296"/>
                  </a:lnTo>
                  <a:lnTo>
                    <a:pt x="216" y="276"/>
                  </a:lnTo>
                  <a:lnTo>
                    <a:pt x="206" y="262"/>
                  </a:lnTo>
                  <a:lnTo>
                    <a:pt x="194" y="256"/>
                  </a:lnTo>
                  <a:lnTo>
                    <a:pt x="188" y="236"/>
                  </a:lnTo>
                  <a:lnTo>
                    <a:pt x="178" y="228"/>
                  </a:lnTo>
                  <a:lnTo>
                    <a:pt x="176" y="216"/>
                  </a:lnTo>
                  <a:lnTo>
                    <a:pt x="168" y="214"/>
                  </a:lnTo>
                  <a:lnTo>
                    <a:pt x="154" y="208"/>
                  </a:lnTo>
                  <a:lnTo>
                    <a:pt x="146" y="196"/>
                  </a:lnTo>
                  <a:lnTo>
                    <a:pt x="136" y="190"/>
                  </a:lnTo>
                  <a:lnTo>
                    <a:pt x="136" y="184"/>
                  </a:lnTo>
                  <a:lnTo>
                    <a:pt x="132" y="174"/>
                  </a:lnTo>
                  <a:lnTo>
                    <a:pt x="128" y="172"/>
                  </a:lnTo>
                  <a:lnTo>
                    <a:pt x="114" y="166"/>
                  </a:lnTo>
                  <a:lnTo>
                    <a:pt x="88" y="144"/>
                  </a:lnTo>
                  <a:lnTo>
                    <a:pt x="76" y="140"/>
                  </a:lnTo>
                  <a:lnTo>
                    <a:pt x="74" y="132"/>
                  </a:lnTo>
                  <a:lnTo>
                    <a:pt x="62" y="122"/>
                  </a:lnTo>
                  <a:lnTo>
                    <a:pt x="56" y="106"/>
                  </a:lnTo>
                  <a:lnTo>
                    <a:pt x="48" y="98"/>
                  </a:lnTo>
                  <a:lnTo>
                    <a:pt x="44" y="92"/>
                  </a:lnTo>
                  <a:lnTo>
                    <a:pt x="28" y="90"/>
                  </a:lnTo>
                  <a:lnTo>
                    <a:pt x="6" y="78"/>
                  </a:lnTo>
                  <a:lnTo>
                    <a:pt x="0" y="72"/>
                  </a:lnTo>
                  <a:lnTo>
                    <a:pt x="8" y="56"/>
                  </a:lnTo>
                  <a:lnTo>
                    <a:pt x="12" y="52"/>
                  </a:lnTo>
                  <a:lnTo>
                    <a:pt x="16" y="46"/>
                  </a:lnTo>
                  <a:lnTo>
                    <a:pt x="18" y="42"/>
                  </a:lnTo>
                  <a:lnTo>
                    <a:pt x="16" y="40"/>
                  </a:lnTo>
                  <a:lnTo>
                    <a:pt x="40" y="28"/>
                  </a:lnTo>
                  <a:lnTo>
                    <a:pt x="48" y="28"/>
                  </a:lnTo>
                  <a:lnTo>
                    <a:pt x="48" y="24"/>
                  </a:lnTo>
                  <a:lnTo>
                    <a:pt x="68" y="14"/>
                  </a:lnTo>
                  <a:lnTo>
                    <a:pt x="70" y="10"/>
                  </a:lnTo>
                  <a:lnTo>
                    <a:pt x="74" y="12"/>
                  </a:lnTo>
                  <a:lnTo>
                    <a:pt x="178" y="0"/>
                  </a:lnTo>
                  <a:lnTo>
                    <a:pt x="180" y="2"/>
                  </a:lnTo>
                  <a:lnTo>
                    <a:pt x="178" y="6"/>
                  </a:lnTo>
                  <a:lnTo>
                    <a:pt x="182" y="10"/>
                  </a:lnTo>
                  <a:lnTo>
                    <a:pt x="188" y="4"/>
                  </a:lnTo>
                  <a:lnTo>
                    <a:pt x="206" y="18"/>
                  </a:lnTo>
                  <a:lnTo>
                    <a:pt x="208" y="30"/>
                  </a:lnTo>
                  <a:lnTo>
                    <a:pt x="296" y="18"/>
                  </a:lnTo>
                  <a:lnTo>
                    <a:pt x="404" y="92"/>
                  </a:lnTo>
                  <a:lnTo>
                    <a:pt x="400" y="94"/>
                  </a:lnTo>
                  <a:lnTo>
                    <a:pt x="390" y="100"/>
                  </a:lnTo>
                  <a:lnTo>
                    <a:pt x="384" y="110"/>
                  </a:lnTo>
                  <a:lnTo>
                    <a:pt x="370" y="130"/>
                  </a:lnTo>
                  <a:lnTo>
                    <a:pt x="366" y="138"/>
                  </a:lnTo>
                  <a:lnTo>
                    <a:pt x="362" y="150"/>
                  </a:lnTo>
                  <a:lnTo>
                    <a:pt x="364" y="160"/>
                  </a:lnTo>
                  <a:lnTo>
                    <a:pt x="364" y="168"/>
                  </a:lnTo>
                  <a:lnTo>
                    <a:pt x="360" y="172"/>
                  </a:lnTo>
                  <a:lnTo>
                    <a:pt x="358" y="178"/>
                  </a:lnTo>
                  <a:lnTo>
                    <a:pt x="352" y="178"/>
                  </a:lnTo>
                  <a:lnTo>
                    <a:pt x="346" y="182"/>
                  </a:lnTo>
                  <a:lnTo>
                    <a:pt x="342" y="188"/>
                  </a:lnTo>
                  <a:lnTo>
                    <a:pt x="336" y="196"/>
                  </a:lnTo>
                  <a:lnTo>
                    <a:pt x="332" y="204"/>
                  </a:lnTo>
                  <a:lnTo>
                    <a:pt x="318" y="214"/>
                  </a:lnTo>
                  <a:lnTo>
                    <a:pt x="312" y="224"/>
                  </a:lnTo>
                  <a:lnTo>
                    <a:pt x="304" y="232"/>
                  </a:lnTo>
                  <a:lnTo>
                    <a:pt x="294" y="238"/>
                  </a:lnTo>
                  <a:lnTo>
                    <a:pt x="290" y="244"/>
                  </a:lnTo>
                  <a:lnTo>
                    <a:pt x="284" y="248"/>
                  </a:lnTo>
                  <a:lnTo>
                    <a:pt x="276" y="252"/>
                  </a:lnTo>
                  <a:lnTo>
                    <a:pt x="272" y="254"/>
                  </a:lnTo>
                  <a:lnTo>
                    <a:pt x="268" y="258"/>
                  </a:lnTo>
                  <a:lnTo>
                    <a:pt x="270" y="260"/>
                  </a:lnTo>
                  <a:lnTo>
                    <a:pt x="268" y="262"/>
                  </a:lnTo>
                  <a:lnTo>
                    <a:pt x="266" y="270"/>
                  </a:lnTo>
                  <a:lnTo>
                    <a:pt x="258" y="276"/>
                  </a:lnTo>
                  <a:lnTo>
                    <a:pt x="252" y="276"/>
                  </a:lnTo>
                  <a:lnTo>
                    <a:pt x="250" y="278"/>
                  </a:lnTo>
                  <a:lnTo>
                    <a:pt x="252" y="280"/>
                  </a:lnTo>
                  <a:lnTo>
                    <a:pt x="254" y="282"/>
                  </a:lnTo>
                  <a:lnTo>
                    <a:pt x="256" y="284"/>
                  </a:lnTo>
                  <a:lnTo>
                    <a:pt x="254" y="288"/>
                  </a:lnTo>
                  <a:lnTo>
                    <a:pt x="252" y="290"/>
                  </a:lnTo>
                  <a:lnTo>
                    <a:pt x="244" y="296"/>
                  </a:lnTo>
                  <a:lnTo>
                    <a:pt x="242" y="302"/>
                  </a:lnTo>
                  <a:lnTo>
                    <a:pt x="242" y="304"/>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02" name="Freeform 33"/>
            <p:cNvSpPr>
              <a:spLocks/>
            </p:cNvSpPr>
            <p:nvPr/>
          </p:nvSpPr>
          <p:spPr bwMode="grayWhite">
            <a:xfrm>
              <a:off x="3798" y="2404"/>
              <a:ext cx="400" cy="413"/>
            </a:xfrm>
            <a:custGeom>
              <a:avLst/>
              <a:gdLst>
                <a:gd name="T0" fmla="*/ 6 w 432"/>
                <a:gd name="T1" fmla="*/ 6 h 446"/>
                <a:gd name="T2" fmla="*/ 6 w 432"/>
                <a:gd name="T3" fmla="*/ 6 h 446"/>
                <a:gd name="T4" fmla="*/ 6 w 432"/>
                <a:gd name="T5" fmla="*/ 6 h 446"/>
                <a:gd name="T6" fmla="*/ 6 w 432"/>
                <a:gd name="T7" fmla="*/ 6 h 446"/>
                <a:gd name="T8" fmla="*/ 6 w 432"/>
                <a:gd name="T9" fmla="*/ 6 h 446"/>
                <a:gd name="T10" fmla="*/ 6 w 432"/>
                <a:gd name="T11" fmla="*/ 6 h 446"/>
                <a:gd name="T12" fmla="*/ 6 w 432"/>
                <a:gd name="T13" fmla="*/ 6 h 446"/>
                <a:gd name="T14" fmla="*/ 6 w 432"/>
                <a:gd name="T15" fmla="*/ 6 h 446"/>
                <a:gd name="T16" fmla="*/ 6 w 432"/>
                <a:gd name="T17" fmla="*/ 6 h 446"/>
                <a:gd name="T18" fmla="*/ 6 w 432"/>
                <a:gd name="T19" fmla="*/ 6 h 446"/>
                <a:gd name="T20" fmla="*/ 6 w 432"/>
                <a:gd name="T21" fmla="*/ 6 h 446"/>
                <a:gd name="T22" fmla="*/ 6 w 432"/>
                <a:gd name="T23" fmla="*/ 6 h 446"/>
                <a:gd name="T24" fmla="*/ 6 w 432"/>
                <a:gd name="T25" fmla="*/ 6 h 446"/>
                <a:gd name="T26" fmla="*/ 6 w 432"/>
                <a:gd name="T27" fmla="*/ 6 h 446"/>
                <a:gd name="T28" fmla="*/ 6 w 432"/>
                <a:gd name="T29" fmla="*/ 6 h 446"/>
                <a:gd name="T30" fmla="*/ 6 w 432"/>
                <a:gd name="T31" fmla="*/ 6 h 446"/>
                <a:gd name="T32" fmla="*/ 6 w 432"/>
                <a:gd name="T33" fmla="*/ 6 h 446"/>
                <a:gd name="T34" fmla="*/ 6 w 432"/>
                <a:gd name="T35" fmla="*/ 6 h 446"/>
                <a:gd name="T36" fmla="*/ 6 w 432"/>
                <a:gd name="T37" fmla="*/ 6 h 446"/>
                <a:gd name="T38" fmla="*/ 6 w 432"/>
                <a:gd name="T39" fmla="*/ 6 h 446"/>
                <a:gd name="T40" fmla="*/ 6 w 432"/>
                <a:gd name="T41" fmla="*/ 6 h 446"/>
                <a:gd name="T42" fmla="*/ 6 w 432"/>
                <a:gd name="T43" fmla="*/ 6 h 446"/>
                <a:gd name="T44" fmla="*/ 6 w 432"/>
                <a:gd name="T45" fmla="*/ 6 h 446"/>
                <a:gd name="T46" fmla="*/ 6 w 432"/>
                <a:gd name="T47" fmla="*/ 6 h 446"/>
                <a:gd name="T48" fmla="*/ 6 w 432"/>
                <a:gd name="T49" fmla="*/ 6 h 446"/>
                <a:gd name="T50" fmla="*/ 6 w 432"/>
                <a:gd name="T51" fmla="*/ 6 h 446"/>
                <a:gd name="T52" fmla="*/ 6 w 432"/>
                <a:gd name="T53" fmla="*/ 6 h 446"/>
                <a:gd name="T54" fmla="*/ 6 w 432"/>
                <a:gd name="T55" fmla="*/ 6 h 446"/>
                <a:gd name="T56" fmla="*/ 6 w 432"/>
                <a:gd name="T57" fmla="*/ 6 h 446"/>
                <a:gd name="T58" fmla="*/ 6 w 432"/>
                <a:gd name="T59" fmla="*/ 6 h 446"/>
                <a:gd name="T60" fmla="*/ 6 w 432"/>
                <a:gd name="T61" fmla="*/ 6 h 446"/>
                <a:gd name="T62" fmla="*/ 6 w 432"/>
                <a:gd name="T63" fmla="*/ 6 h 446"/>
                <a:gd name="T64" fmla="*/ 6 w 432"/>
                <a:gd name="T65" fmla="*/ 6 h 446"/>
                <a:gd name="T66" fmla="*/ 6 w 432"/>
                <a:gd name="T67" fmla="*/ 6 h 446"/>
                <a:gd name="T68" fmla="*/ 6 w 432"/>
                <a:gd name="T69" fmla="*/ 6 h 446"/>
                <a:gd name="T70" fmla="*/ 6 w 432"/>
                <a:gd name="T71" fmla="*/ 6 h 446"/>
                <a:gd name="T72" fmla="*/ 6 w 432"/>
                <a:gd name="T73" fmla="*/ 6 h 446"/>
                <a:gd name="T74" fmla="*/ 6 w 432"/>
                <a:gd name="T75" fmla="*/ 6 h 446"/>
                <a:gd name="T76" fmla="*/ 6 w 432"/>
                <a:gd name="T77" fmla="*/ 6 h 446"/>
                <a:gd name="T78" fmla="*/ 6 w 432"/>
                <a:gd name="T79" fmla="*/ 0 h 446"/>
                <a:gd name="T80" fmla="*/ 0 w 432"/>
                <a:gd name="T81" fmla="*/ 6 h 44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432"/>
                <a:gd name="T124" fmla="*/ 0 h 446"/>
                <a:gd name="T125" fmla="*/ 432 w 432"/>
                <a:gd name="T126" fmla="*/ 446 h 44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432" h="446">
                  <a:moveTo>
                    <a:pt x="0" y="26"/>
                  </a:moveTo>
                  <a:lnTo>
                    <a:pt x="58" y="236"/>
                  </a:lnTo>
                  <a:lnTo>
                    <a:pt x="64" y="240"/>
                  </a:lnTo>
                  <a:lnTo>
                    <a:pt x="68" y="256"/>
                  </a:lnTo>
                  <a:lnTo>
                    <a:pt x="70" y="262"/>
                  </a:lnTo>
                  <a:lnTo>
                    <a:pt x="78" y="268"/>
                  </a:lnTo>
                  <a:lnTo>
                    <a:pt x="84" y="272"/>
                  </a:lnTo>
                  <a:lnTo>
                    <a:pt x="82" y="282"/>
                  </a:lnTo>
                  <a:lnTo>
                    <a:pt x="88" y="290"/>
                  </a:lnTo>
                  <a:lnTo>
                    <a:pt x="88" y="292"/>
                  </a:lnTo>
                  <a:lnTo>
                    <a:pt x="80" y="304"/>
                  </a:lnTo>
                  <a:lnTo>
                    <a:pt x="80" y="318"/>
                  </a:lnTo>
                  <a:lnTo>
                    <a:pt x="74" y="330"/>
                  </a:lnTo>
                  <a:lnTo>
                    <a:pt x="76" y="346"/>
                  </a:lnTo>
                  <a:lnTo>
                    <a:pt x="86" y="368"/>
                  </a:lnTo>
                  <a:lnTo>
                    <a:pt x="84" y="394"/>
                  </a:lnTo>
                  <a:lnTo>
                    <a:pt x="94" y="410"/>
                  </a:lnTo>
                  <a:lnTo>
                    <a:pt x="96" y="416"/>
                  </a:lnTo>
                  <a:lnTo>
                    <a:pt x="96" y="420"/>
                  </a:lnTo>
                  <a:lnTo>
                    <a:pt x="104" y="428"/>
                  </a:lnTo>
                  <a:lnTo>
                    <a:pt x="104" y="434"/>
                  </a:lnTo>
                  <a:lnTo>
                    <a:pt x="110" y="442"/>
                  </a:lnTo>
                  <a:lnTo>
                    <a:pt x="336" y="428"/>
                  </a:lnTo>
                  <a:lnTo>
                    <a:pt x="340" y="440"/>
                  </a:lnTo>
                  <a:lnTo>
                    <a:pt x="342" y="444"/>
                  </a:lnTo>
                  <a:lnTo>
                    <a:pt x="354" y="446"/>
                  </a:lnTo>
                  <a:lnTo>
                    <a:pt x="356" y="434"/>
                  </a:lnTo>
                  <a:lnTo>
                    <a:pt x="350" y="412"/>
                  </a:lnTo>
                  <a:lnTo>
                    <a:pt x="350" y="404"/>
                  </a:lnTo>
                  <a:lnTo>
                    <a:pt x="352" y="400"/>
                  </a:lnTo>
                  <a:lnTo>
                    <a:pt x="360" y="396"/>
                  </a:lnTo>
                  <a:lnTo>
                    <a:pt x="376" y="402"/>
                  </a:lnTo>
                  <a:lnTo>
                    <a:pt x="390" y="404"/>
                  </a:lnTo>
                  <a:lnTo>
                    <a:pt x="396" y="402"/>
                  </a:lnTo>
                  <a:lnTo>
                    <a:pt x="394" y="386"/>
                  </a:lnTo>
                  <a:lnTo>
                    <a:pt x="392" y="376"/>
                  </a:lnTo>
                  <a:lnTo>
                    <a:pt x="392" y="366"/>
                  </a:lnTo>
                  <a:lnTo>
                    <a:pt x="394" y="358"/>
                  </a:lnTo>
                  <a:lnTo>
                    <a:pt x="406" y="324"/>
                  </a:lnTo>
                  <a:lnTo>
                    <a:pt x="408" y="310"/>
                  </a:lnTo>
                  <a:lnTo>
                    <a:pt x="412" y="296"/>
                  </a:lnTo>
                  <a:lnTo>
                    <a:pt x="420" y="280"/>
                  </a:lnTo>
                  <a:lnTo>
                    <a:pt x="428" y="274"/>
                  </a:lnTo>
                  <a:lnTo>
                    <a:pt x="430" y="272"/>
                  </a:lnTo>
                  <a:lnTo>
                    <a:pt x="432" y="268"/>
                  </a:lnTo>
                  <a:lnTo>
                    <a:pt x="426" y="266"/>
                  </a:lnTo>
                  <a:lnTo>
                    <a:pt x="426" y="264"/>
                  </a:lnTo>
                  <a:lnTo>
                    <a:pt x="422" y="264"/>
                  </a:lnTo>
                  <a:lnTo>
                    <a:pt x="410" y="262"/>
                  </a:lnTo>
                  <a:lnTo>
                    <a:pt x="408" y="260"/>
                  </a:lnTo>
                  <a:lnTo>
                    <a:pt x="404" y="256"/>
                  </a:lnTo>
                  <a:lnTo>
                    <a:pt x="400" y="236"/>
                  </a:lnTo>
                  <a:lnTo>
                    <a:pt x="390" y="222"/>
                  </a:lnTo>
                  <a:lnTo>
                    <a:pt x="378" y="216"/>
                  </a:lnTo>
                  <a:lnTo>
                    <a:pt x="372" y="196"/>
                  </a:lnTo>
                  <a:lnTo>
                    <a:pt x="362" y="188"/>
                  </a:lnTo>
                  <a:lnTo>
                    <a:pt x="360" y="176"/>
                  </a:lnTo>
                  <a:lnTo>
                    <a:pt x="352" y="174"/>
                  </a:lnTo>
                  <a:lnTo>
                    <a:pt x="338" y="168"/>
                  </a:lnTo>
                  <a:lnTo>
                    <a:pt x="330" y="156"/>
                  </a:lnTo>
                  <a:lnTo>
                    <a:pt x="320" y="150"/>
                  </a:lnTo>
                  <a:lnTo>
                    <a:pt x="320" y="144"/>
                  </a:lnTo>
                  <a:lnTo>
                    <a:pt x="316" y="134"/>
                  </a:lnTo>
                  <a:lnTo>
                    <a:pt x="312" y="132"/>
                  </a:lnTo>
                  <a:lnTo>
                    <a:pt x="298" y="126"/>
                  </a:lnTo>
                  <a:lnTo>
                    <a:pt x="272" y="104"/>
                  </a:lnTo>
                  <a:lnTo>
                    <a:pt x="260" y="100"/>
                  </a:lnTo>
                  <a:lnTo>
                    <a:pt x="258" y="92"/>
                  </a:lnTo>
                  <a:lnTo>
                    <a:pt x="246" y="82"/>
                  </a:lnTo>
                  <a:lnTo>
                    <a:pt x="240" y="66"/>
                  </a:lnTo>
                  <a:lnTo>
                    <a:pt x="232" y="58"/>
                  </a:lnTo>
                  <a:lnTo>
                    <a:pt x="228" y="52"/>
                  </a:lnTo>
                  <a:lnTo>
                    <a:pt x="212" y="50"/>
                  </a:lnTo>
                  <a:lnTo>
                    <a:pt x="190" y="38"/>
                  </a:lnTo>
                  <a:lnTo>
                    <a:pt x="184" y="32"/>
                  </a:lnTo>
                  <a:lnTo>
                    <a:pt x="192" y="16"/>
                  </a:lnTo>
                  <a:lnTo>
                    <a:pt x="196" y="12"/>
                  </a:lnTo>
                  <a:lnTo>
                    <a:pt x="200" y="6"/>
                  </a:lnTo>
                  <a:lnTo>
                    <a:pt x="202" y="2"/>
                  </a:lnTo>
                  <a:lnTo>
                    <a:pt x="200" y="0"/>
                  </a:lnTo>
                  <a:lnTo>
                    <a:pt x="80" y="18"/>
                  </a:lnTo>
                  <a:lnTo>
                    <a:pt x="0" y="26"/>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03" name="Freeform 34"/>
            <p:cNvSpPr>
              <a:spLocks/>
            </p:cNvSpPr>
            <p:nvPr/>
          </p:nvSpPr>
          <p:spPr bwMode="grayWhite">
            <a:xfrm>
              <a:off x="3680" y="2771"/>
              <a:ext cx="669" cy="504"/>
            </a:xfrm>
            <a:custGeom>
              <a:avLst/>
              <a:gdLst>
                <a:gd name="T0" fmla="*/ 2 w 720"/>
                <a:gd name="T1" fmla="*/ 6 h 544"/>
                <a:gd name="T2" fmla="*/ 2 w 720"/>
                <a:gd name="T3" fmla="*/ 6 h 544"/>
                <a:gd name="T4" fmla="*/ 7 w 720"/>
                <a:gd name="T5" fmla="*/ 6 h 544"/>
                <a:gd name="T6" fmla="*/ 7 w 720"/>
                <a:gd name="T7" fmla="*/ 6 h 544"/>
                <a:gd name="T8" fmla="*/ 7 w 720"/>
                <a:gd name="T9" fmla="*/ 6 h 544"/>
                <a:gd name="T10" fmla="*/ 7 w 720"/>
                <a:gd name="T11" fmla="*/ 6 h 544"/>
                <a:gd name="T12" fmla="*/ 7 w 720"/>
                <a:gd name="T13" fmla="*/ 6 h 544"/>
                <a:gd name="T14" fmla="*/ 7 w 720"/>
                <a:gd name="T15" fmla="*/ 6 h 544"/>
                <a:gd name="T16" fmla="*/ 7 w 720"/>
                <a:gd name="T17" fmla="*/ 6 h 544"/>
                <a:gd name="T18" fmla="*/ 7 w 720"/>
                <a:gd name="T19" fmla="*/ 6 h 544"/>
                <a:gd name="T20" fmla="*/ 7 w 720"/>
                <a:gd name="T21" fmla="*/ 6 h 544"/>
                <a:gd name="T22" fmla="*/ 7 w 720"/>
                <a:gd name="T23" fmla="*/ 6 h 544"/>
                <a:gd name="T24" fmla="*/ 7 w 720"/>
                <a:gd name="T25" fmla="*/ 6 h 544"/>
                <a:gd name="T26" fmla="*/ 7 w 720"/>
                <a:gd name="T27" fmla="*/ 6 h 544"/>
                <a:gd name="T28" fmla="*/ 7 w 720"/>
                <a:gd name="T29" fmla="*/ 6 h 544"/>
                <a:gd name="T30" fmla="*/ 7 w 720"/>
                <a:gd name="T31" fmla="*/ 6 h 544"/>
                <a:gd name="T32" fmla="*/ 7 w 720"/>
                <a:gd name="T33" fmla="*/ 6 h 544"/>
                <a:gd name="T34" fmla="*/ 7 w 720"/>
                <a:gd name="T35" fmla="*/ 6 h 544"/>
                <a:gd name="T36" fmla="*/ 7 w 720"/>
                <a:gd name="T37" fmla="*/ 6 h 544"/>
                <a:gd name="T38" fmla="*/ 7 w 720"/>
                <a:gd name="T39" fmla="*/ 6 h 544"/>
                <a:gd name="T40" fmla="*/ 7 w 720"/>
                <a:gd name="T41" fmla="*/ 6 h 544"/>
                <a:gd name="T42" fmla="*/ 7 w 720"/>
                <a:gd name="T43" fmla="*/ 6 h 544"/>
                <a:gd name="T44" fmla="*/ 7 w 720"/>
                <a:gd name="T45" fmla="*/ 6 h 544"/>
                <a:gd name="T46" fmla="*/ 7 w 720"/>
                <a:gd name="T47" fmla="*/ 6 h 544"/>
                <a:gd name="T48" fmla="*/ 7 w 720"/>
                <a:gd name="T49" fmla="*/ 6 h 544"/>
                <a:gd name="T50" fmla="*/ 7 w 720"/>
                <a:gd name="T51" fmla="*/ 6 h 544"/>
                <a:gd name="T52" fmla="*/ 7 w 720"/>
                <a:gd name="T53" fmla="*/ 6 h 544"/>
                <a:gd name="T54" fmla="*/ 7 w 720"/>
                <a:gd name="T55" fmla="*/ 6 h 544"/>
                <a:gd name="T56" fmla="*/ 7 w 720"/>
                <a:gd name="T57" fmla="*/ 6 h 544"/>
                <a:gd name="T58" fmla="*/ 7 w 720"/>
                <a:gd name="T59" fmla="*/ 6 h 544"/>
                <a:gd name="T60" fmla="*/ 7 w 720"/>
                <a:gd name="T61" fmla="*/ 6 h 544"/>
                <a:gd name="T62" fmla="*/ 7 w 720"/>
                <a:gd name="T63" fmla="*/ 6 h 544"/>
                <a:gd name="T64" fmla="*/ 7 w 720"/>
                <a:gd name="T65" fmla="*/ 6 h 544"/>
                <a:gd name="T66" fmla="*/ 7 w 720"/>
                <a:gd name="T67" fmla="*/ 6 h 544"/>
                <a:gd name="T68" fmla="*/ 7 w 720"/>
                <a:gd name="T69" fmla="*/ 6 h 544"/>
                <a:gd name="T70" fmla="*/ 7 w 720"/>
                <a:gd name="T71" fmla="*/ 6 h 544"/>
                <a:gd name="T72" fmla="*/ 7 w 720"/>
                <a:gd name="T73" fmla="*/ 6 h 544"/>
                <a:gd name="T74" fmla="*/ 7 w 720"/>
                <a:gd name="T75" fmla="*/ 6 h 544"/>
                <a:gd name="T76" fmla="*/ 7 w 720"/>
                <a:gd name="T77" fmla="*/ 6 h 544"/>
                <a:gd name="T78" fmla="*/ 7 w 720"/>
                <a:gd name="T79" fmla="*/ 6 h 544"/>
                <a:gd name="T80" fmla="*/ 7 w 720"/>
                <a:gd name="T81" fmla="*/ 6 h 544"/>
                <a:gd name="T82" fmla="*/ 7 w 720"/>
                <a:gd name="T83" fmla="*/ 6 h 544"/>
                <a:gd name="T84" fmla="*/ 7 w 720"/>
                <a:gd name="T85" fmla="*/ 6 h 544"/>
                <a:gd name="T86" fmla="*/ 7 w 720"/>
                <a:gd name="T87" fmla="*/ 6 h 544"/>
                <a:gd name="T88" fmla="*/ 7 w 720"/>
                <a:gd name="T89" fmla="*/ 6 h 544"/>
                <a:gd name="T90" fmla="*/ 7 w 720"/>
                <a:gd name="T91" fmla="*/ 6 h 544"/>
                <a:gd name="T92" fmla="*/ 7 w 720"/>
                <a:gd name="T93" fmla="*/ 6 h 544"/>
                <a:gd name="T94" fmla="*/ 7 w 720"/>
                <a:gd name="T95" fmla="*/ 6 h 544"/>
                <a:gd name="T96" fmla="*/ 7 w 720"/>
                <a:gd name="T97" fmla="*/ 6 h 544"/>
                <a:gd name="T98" fmla="*/ 7 w 720"/>
                <a:gd name="T99" fmla="*/ 6 h 544"/>
                <a:gd name="T100" fmla="*/ 7 w 720"/>
                <a:gd name="T101" fmla="*/ 6 h 544"/>
                <a:gd name="T102" fmla="*/ 7 w 720"/>
                <a:gd name="T103" fmla="*/ 6 h 544"/>
                <a:gd name="T104" fmla="*/ 7 w 720"/>
                <a:gd name="T105" fmla="*/ 6 h 544"/>
                <a:gd name="T106" fmla="*/ 7 w 720"/>
                <a:gd name="T107" fmla="*/ 6 h 544"/>
                <a:gd name="T108" fmla="*/ 7 w 720"/>
                <a:gd name="T109" fmla="*/ 6 h 544"/>
                <a:gd name="T110" fmla="*/ 7 w 720"/>
                <a:gd name="T111" fmla="*/ 4 h 544"/>
                <a:gd name="T112" fmla="*/ 7 w 720"/>
                <a:gd name="T113" fmla="*/ 6 h 544"/>
                <a:gd name="T114" fmla="*/ 7 w 720"/>
                <a:gd name="T115" fmla="*/ 6 h 544"/>
                <a:gd name="T116" fmla="*/ 7 w 720"/>
                <a:gd name="T117" fmla="*/ 6 h 544"/>
                <a:gd name="T118" fmla="*/ 7 w 720"/>
                <a:gd name="T119" fmla="*/ 6 h 54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720"/>
                <a:gd name="T181" fmla="*/ 0 h 544"/>
                <a:gd name="T182" fmla="*/ 720 w 720"/>
                <a:gd name="T183" fmla="*/ 544 h 544"/>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720" h="544">
                  <a:moveTo>
                    <a:pt x="222" y="20"/>
                  </a:moveTo>
                  <a:lnTo>
                    <a:pt x="2" y="40"/>
                  </a:lnTo>
                  <a:lnTo>
                    <a:pt x="2" y="46"/>
                  </a:lnTo>
                  <a:lnTo>
                    <a:pt x="4" y="48"/>
                  </a:lnTo>
                  <a:lnTo>
                    <a:pt x="0" y="50"/>
                  </a:lnTo>
                  <a:lnTo>
                    <a:pt x="2" y="58"/>
                  </a:lnTo>
                  <a:lnTo>
                    <a:pt x="8" y="66"/>
                  </a:lnTo>
                  <a:lnTo>
                    <a:pt x="12" y="70"/>
                  </a:lnTo>
                  <a:lnTo>
                    <a:pt x="14" y="72"/>
                  </a:lnTo>
                  <a:lnTo>
                    <a:pt x="22" y="76"/>
                  </a:lnTo>
                  <a:lnTo>
                    <a:pt x="22" y="80"/>
                  </a:lnTo>
                  <a:lnTo>
                    <a:pt x="18" y="88"/>
                  </a:lnTo>
                  <a:lnTo>
                    <a:pt x="18" y="90"/>
                  </a:lnTo>
                  <a:lnTo>
                    <a:pt x="24" y="94"/>
                  </a:lnTo>
                  <a:lnTo>
                    <a:pt x="24" y="96"/>
                  </a:lnTo>
                  <a:lnTo>
                    <a:pt x="24" y="98"/>
                  </a:lnTo>
                  <a:lnTo>
                    <a:pt x="20" y="102"/>
                  </a:lnTo>
                  <a:lnTo>
                    <a:pt x="20" y="108"/>
                  </a:lnTo>
                  <a:lnTo>
                    <a:pt x="22" y="110"/>
                  </a:lnTo>
                  <a:lnTo>
                    <a:pt x="36" y="106"/>
                  </a:lnTo>
                  <a:lnTo>
                    <a:pt x="40" y="102"/>
                  </a:lnTo>
                  <a:lnTo>
                    <a:pt x="44" y="90"/>
                  </a:lnTo>
                  <a:lnTo>
                    <a:pt x="46" y="86"/>
                  </a:lnTo>
                  <a:lnTo>
                    <a:pt x="50" y="88"/>
                  </a:lnTo>
                  <a:lnTo>
                    <a:pt x="56" y="88"/>
                  </a:lnTo>
                  <a:lnTo>
                    <a:pt x="58" y="86"/>
                  </a:lnTo>
                  <a:lnTo>
                    <a:pt x="62" y="88"/>
                  </a:lnTo>
                  <a:lnTo>
                    <a:pt x="60" y="90"/>
                  </a:lnTo>
                  <a:lnTo>
                    <a:pt x="52" y="98"/>
                  </a:lnTo>
                  <a:lnTo>
                    <a:pt x="54" y="100"/>
                  </a:lnTo>
                  <a:lnTo>
                    <a:pt x="60" y="96"/>
                  </a:lnTo>
                  <a:lnTo>
                    <a:pt x="72" y="96"/>
                  </a:lnTo>
                  <a:lnTo>
                    <a:pt x="110" y="82"/>
                  </a:lnTo>
                  <a:lnTo>
                    <a:pt x="116" y="82"/>
                  </a:lnTo>
                  <a:lnTo>
                    <a:pt x="116" y="86"/>
                  </a:lnTo>
                  <a:lnTo>
                    <a:pt x="108" y="92"/>
                  </a:lnTo>
                  <a:lnTo>
                    <a:pt x="112" y="94"/>
                  </a:lnTo>
                  <a:lnTo>
                    <a:pt x="130" y="94"/>
                  </a:lnTo>
                  <a:lnTo>
                    <a:pt x="146" y="100"/>
                  </a:lnTo>
                  <a:lnTo>
                    <a:pt x="164" y="110"/>
                  </a:lnTo>
                  <a:lnTo>
                    <a:pt x="168" y="112"/>
                  </a:lnTo>
                  <a:lnTo>
                    <a:pt x="168" y="106"/>
                  </a:lnTo>
                  <a:lnTo>
                    <a:pt x="172" y="102"/>
                  </a:lnTo>
                  <a:lnTo>
                    <a:pt x="174" y="108"/>
                  </a:lnTo>
                  <a:lnTo>
                    <a:pt x="184" y="110"/>
                  </a:lnTo>
                  <a:lnTo>
                    <a:pt x="188" y="112"/>
                  </a:lnTo>
                  <a:lnTo>
                    <a:pt x="188" y="114"/>
                  </a:lnTo>
                  <a:lnTo>
                    <a:pt x="184" y="116"/>
                  </a:lnTo>
                  <a:lnTo>
                    <a:pt x="186" y="118"/>
                  </a:lnTo>
                  <a:lnTo>
                    <a:pt x="208" y="136"/>
                  </a:lnTo>
                  <a:lnTo>
                    <a:pt x="210" y="142"/>
                  </a:lnTo>
                  <a:lnTo>
                    <a:pt x="208" y="146"/>
                  </a:lnTo>
                  <a:lnTo>
                    <a:pt x="206" y="150"/>
                  </a:lnTo>
                  <a:lnTo>
                    <a:pt x="204" y="148"/>
                  </a:lnTo>
                  <a:lnTo>
                    <a:pt x="202" y="142"/>
                  </a:lnTo>
                  <a:lnTo>
                    <a:pt x="200" y="148"/>
                  </a:lnTo>
                  <a:lnTo>
                    <a:pt x="202" y="152"/>
                  </a:lnTo>
                  <a:lnTo>
                    <a:pt x="206" y="154"/>
                  </a:lnTo>
                  <a:lnTo>
                    <a:pt x="236" y="146"/>
                  </a:lnTo>
                  <a:lnTo>
                    <a:pt x="238" y="142"/>
                  </a:lnTo>
                  <a:lnTo>
                    <a:pt x="250" y="140"/>
                  </a:lnTo>
                  <a:lnTo>
                    <a:pt x="274" y="120"/>
                  </a:lnTo>
                  <a:lnTo>
                    <a:pt x="290" y="120"/>
                  </a:lnTo>
                  <a:lnTo>
                    <a:pt x="290" y="116"/>
                  </a:lnTo>
                  <a:lnTo>
                    <a:pt x="288" y="112"/>
                  </a:lnTo>
                  <a:lnTo>
                    <a:pt x="292" y="102"/>
                  </a:lnTo>
                  <a:lnTo>
                    <a:pt x="320" y="98"/>
                  </a:lnTo>
                  <a:lnTo>
                    <a:pt x="358" y="118"/>
                  </a:lnTo>
                  <a:lnTo>
                    <a:pt x="360" y="124"/>
                  </a:lnTo>
                  <a:lnTo>
                    <a:pt x="370" y="132"/>
                  </a:lnTo>
                  <a:lnTo>
                    <a:pt x="378" y="146"/>
                  </a:lnTo>
                  <a:lnTo>
                    <a:pt x="402" y="162"/>
                  </a:lnTo>
                  <a:lnTo>
                    <a:pt x="406" y="170"/>
                  </a:lnTo>
                  <a:lnTo>
                    <a:pt x="412" y="176"/>
                  </a:lnTo>
                  <a:lnTo>
                    <a:pt x="432" y="176"/>
                  </a:lnTo>
                  <a:lnTo>
                    <a:pt x="446" y="196"/>
                  </a:lnTo>
                  <a:lnTo>
                    <a:pt x="450" y="200"/>
                  </a:lnTo>
                  <a:lnTo>
                    <a:pt x="448" y="206"/>
                  </a:lnTo>
                  <a:lnTo>
                    <a:pt x="454" y="228"/>
                  </a:lnTo>
                  <a:lnTo>
                    <a:pt x="452" y="252"/>
                  </a:lnTo>
                  <a:lnTo>
                    <a:pt x="446" y="278"/>
                  </a:lnTo>
                  <a:lnTo>
                    <a:pt x="446" y="300"/>
                  </a:lnTo>
                  <a:lnTo>
                    <a:pt x="450" y="306"/>
                  </a:lnTo>
                  <a:lnTo>
                    <a:pt x="466" y="316"/>
                  </a:lnTo>
                  <a:lnTo>
                    <a:pt x="470" y="308"/>
                  </a:lnTo>
                  <a:lnTo>
                    <a:pt x="466" y="304"/>
                  </a:lnTo>
                  <a:lnTo>
                    <a:pt x="460" y="290"/>
                  </a:lnTo>
                  <a:lnTo>
                    <a:pt x="462" y="288"/>
                  </a:lnTo>
                  <a:lnTo>
                    <a:pt x="470" y="286"/>
                  </a:lnTo>
                  <a:lnTo>
                    <a:pt x="476" y="300"/>
                  </a:lnTo>
                  <a:lnTo>
                    <a:pt x="480" y="300"/>
                  </a:lnTo>
                  <a:lnTo>
                    <a:pt x="482" y="292"/>
                  </a:lnTo>
                  <a:lnTo>
                    <a:pt x="484" y="292"/>
                  </a:lnTo>
                  <a:lnTo>
                    <a:pt x="488" y="294"/>
                  </a:lnTo>
                  <a:lnTo>
                    <a:pt x="488" y="300"/>
                  </a:lnTo>
                  <a:lnTo>
                    <a:pt x="484" y="308"/>
                  </a:lnTo>
                  <a:lnTo>
                    <a:pt x="480" y="314"/>
                  </a:lnTo>
                  <a:lnTo>
                    <a:pt x="474" y="330"/>
                  </a:lnTo>
                  <a:lnTo>
                    <a:pt x="470" y="332"/>
                  </a:lnTo>
                  <a:lnTo>
                    <a:pt x="470" y="340"/>
                  </a:lnTo>
                  <a:lnTo>
                    <a:pt x="476" y="346"/>
                  </a:lnTo>
                  <a:lnTo>
                    <a:pt x="484" y="354"/>
                  </a:lnTo>
                  <a:lnTo>
                    <a:pt x="498" y="384"/>
                  </a:lnTo>
                  <a:lnTo>
                    <a:pt x="518" y="396"/>
                  </a:lnTo>
                  <a:lnTo>
                    <a:pt x="520" y="396"/>
                  </a:lnTo>
                  <a:lnTo>
                    <a:pt x="520" y="390"/>
                  </a:lnTo>
                  <a:lnTo>
                    <a:pt x="528" y="390"/>
                  </a:lnTo>
                  <a:lnTo>
                    <a:pt x="532" y="402"/>
                  </a:lnTo>
                  <a:lnTo>
                    <a:pt x="532" y="408"/>
                  </a:lnTo>
                  <a:lnTo>
                    <a:pt x="540" y="424"/>
                  </a:lnTo>
                  <a:lnTo>
                    <a:pt x="548" y="430"/>
                  </a:lnTo>
                  <a:lnTo>
                    <a:pt x="558" y="432"/>
                  </a:lnTo>
                  <a:lnTo>
                    <a:pt x="572" y="474"/>
                  </a:lnTo>
                  <a:lnTo>
                    <a:pt x="578" y="476"/>
                  </a:lnTo>
                  <a:lnTo>
                    <a:pt x="598" y="482"/>
                  </a:lnTo>
                  <a:lnTo>
                    <a:pt x="606" y="486"/>
                  </a:lnTo>
                  <a:lnTo>
                    <a:pt x="630" y="514"/>
                  </a:lnTo>
                  <a:lnTo>
                    <a:pt x="640" y="522"/>
                  </a:lnTo>
                  <a:lnTo>
                    <a:pt x="644" y="522"/>
                  </a:lnTo>
                  <a:lnTo>
                    <a:pt x="650" y="526"/>
                  </a:lnTo>
                  <a:lnTo>
                    <a:pt x="652" y="532"/>
                  </a:lnTo>
                  <a:lnTo>
                    <a:pt x="646" y="532"/>
                  </a:lnTo>
                  <a:lnTo>
                    <a:pt x="642" y="532"/>
                  </a:lnTo>
                  <a:lnTo>
                    <a:pt x="640" y="532"/>
                  </a:lnTo>
                  <a:lnTo>
                    <a:pt x="638" y="532"/>
                  </a:lnTo>
                  <a:lnTo>
                    <a:pt x="636" y="536"/>
                  </a:lnTo>
                  <a:lnTo>
                    <a:pt x="640" y="540"/>
                  </a:lnTo>
                  <a:lnTo>
                    <a:pt x="652" y="544"/>
                  </a:lnTo>
                  <a:lnTo>
                    <a:pt x="658" y="540"/>
                  </a:lnTo>
                  <a:lnTo>
                    <a:pt x="666" y="538"/>
                  </a:lnTo>
                  <a:lnTo>
                    <a:pt x="702" y="524"/>
                  </a:lnTo>
                  <a:lnTo>
                    <a:pt x="708" y="512"/>
                  </a:lnTo>
                  <a:lnTo>
                    <a:pt x="710" y="508"/>
                  </a:lnTo>
                  <a:lnTo>
                    <a:pt x="704" y="490"/>
                  </a:lnTo>
                  <a:lnTo>
                    <a:pt x="706" y="480"/>
                  </a:lnTo>
                  <a:lnTo>
                    <a:pt x="712" y="464"/>
                  </a:lnTo>
                  <a:lnTo>
                    <a:pt x="720" y="466"/>
                  </a:lnTo>
                  <a:lnTo>
                    <a:pt x="712" y="432"/>
                  </a:lnTo>
                  <a:lnTo>
                    <a:pt x="714" y="414"/>
                  </a:lnTo>
                  <a:lnTo>
                    <a:pt x="712" y="382"/>
                  </a:lnTo>
                  <a:lnTo>
                    <a:pt x="704" y="356"/>
                  </a:lnTo>
                  <a:lnTo>
                    <a:pt x="700" y="348"/>
                  </a:lnTo>
                  <a:lnTo>
                    <a:pt x="676" y="316"/>
                  </a:lnTo>
                  <a:lnTo>
                    <a:pt x="662" y="280"/>
                  </a:lnTo>
                  <a:lnTo>
                    <a:pt x="642" y="256"/>
                  </a:lnTo>
                  <a:lnTo>
                    <a:pt x="644" y="252"/>
                  </a:lnTo>
                  <a:lnTo>
                    <a:pt x="642" y="248"/>
                  </a:lnTo>
                  <a:lnTo>
                    <a:pt x="636" y="234"/>
                  </a:lnTo>
                  <a:lnTo>
                    <a:pt x="636" y="228"/>
                  </a:lnTo>
                  <a:lnTo>
                    <a:pt x="642" y="218"/>
                  </a:lnTo>
                  <a:lnTo>
                    <a:pt x="642" y="216"/>
                  </a:lnTo>
                  <a:lnTo>
                    <a:pt x="618" y="182"/>
                  </a:lnTo>
                  <a:lnTo>
                    <a:pt x="604" y="168"/>
                  </a:lnTo>
                  <a:lnTo>
                    <a:pt x="594" y="162"/>
                  </a:lnTo>
                  <a:lnTo>
                    <a:pt x="592" y="158"/>
                  </a:lnTo>
                  <a:lnTo>
                    <a:pt x="576" y="138"/>
                  </a:lnTo>
                  <a:lnTo>
                    <a:pt x="556" y="100"/>
                  </a:lnTo>
                  <a:lnTo>
                    <a:pt x="550" y="78"/>
                  </a:lnTo>
                  <a:lnTo>
                    <a:pt x="538" y="48"/>
                  </a:lnTo>
                  <a:lnTo>
                    <a:pt x="538" y="42"/>
                  </a:lnTo>
                  <a:lnTo>
                    <a:pt x="532" y="38"/>
                  </a:lnTo>
                  <a:lnTo>
                    <a:pt x="528" y="36"/>
                  </a:lnTo>
                  <a:lnTo>
                    <a:pt x="526" y="14"/>
                  </a:lnTo>
                  <a:lnTo>
                    <a:pt x="522" y="6"/>
                  </a:lnTo>
                  <a:lnTo>
                    <a:pt x="516" y="8"/>
                  </a:lnTo>
                  <a:lnTo>
                    <a:pt x="502" y="6"/>
                  </a:lnTo>
                  <a:lnTo>
                    <a:pt x="486" y="0"/>
                  </a:lnTo>
                  <a:lnTo>
                    <a:pt x="478" y="4"/>
                  </a:lnTo>
                  <a:lnTo>
                    <a:pt x="476" y="8"/>
                  </a:lnTo>
                  <a:lnTo>
                    <a:pt x="476" y="16"/>
                  </a:lnTo>
                  <a:lnTo>
                    <a:pt x="482" y="38"/>
                  </a:lnTo>
                  <a:lnTo>
                    <a:pt x="480" y="50"/>
                  </a:lnTo>
                  <a:lnTo>
                    <a:pt x="468" y="48"/>
                  </a:lnTo>
                  <a:lnTo>
                    <a:pt x="466" y="44"/>
                  </a:lnTo>
                  <a:lnTo>
                    <a:pt x="462" y="32"/>
                  </a:lnTo>
                  <a:lnTo>
                    <a:pt x="236" y="46"/>
                  </a:lnTo>
                  <a:lnTo>
                    <a:pt x="230" y="38"/>
                  </a:lnTo>
                  <a:lnTo>
                    <a:pt x="230" y="32"/>
                  </a:lnTo>
                  <a:lnTo>
                    <a:pt x="222" y="24"/>
                  </a:lnTo>
                  <a:lnTo>
                    <a:pt x="222" y="20"/>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04" name="Freeform 35"/>
            <p:cNvSpPr>
              <a:spLocks/>
            </p:cNvSpPr>
            <p:nvPr/>
          </p:nvSpPr>
          <p:spPr bwMode="grayWhite">
            <a:xfrm>
              <a:off x="4176" y="1879"/>
              <a:ext cx="336" cy="163"/>
            </a:xfrm>
            <a:custGeom>
              <a:avLst/>
              <a:gdLst>
                <a:gd name="T0" fmla="*/ 6 w 362"/>
                <a:gd name="T1" fmla="*/ 7 h 174"/>
                <a:gd name="T2" fmla="*/ 6 w 362"/>
                <a:gd name="T3" fmla="*/ 7 h 174"/>
                <a:gd name="T4" fmla="*/ 6 w 362"/>
                <a:gd name="T5" fmla="*/ 7 h 174"/>
                <a:gd name="T6" fmla="*/ 6 w 362"/>
                <a:gd name="T7" fmla="*/ 7 h 174"/>
                <a:gd name="T8" fmla="*/ 6 w 362"/>
                <a:gd name="T9" fmla="*/ 7 h 174"/>
                <a:gd name="T10" fmla="*/ 6 w 362"/>
                <a:gd name="T11" fmla="*/ 7 h 174"/>
                <a:gd name="T12" fmla="*/ 6 w 362"/>
                <a:gd name="T13" fmla="*/ 7 h 174"/>
                <a:gd name="T14" fmla="*/ 6 w 362"/>
                <a:gd name="T15" fmla="*/ 7 h 174"/>
                <a:gd name="T16" fmla="*/ 6 w 362"/>
                <a:gd name="T17" fmla="*/ 7 h 174"/>
                <a:gd name="T18" fmla="*/ 6 w 362"/>
                <a:gd name="T19" fmla="*/ 7 h 174"/>
                <a:gd name="T20" fmla="*/ 6 w 362"/>
                <a:gd name="T21" fmla="*/ 7 h 174"/>
                <a:gd name="T22" fmla="*/ 6 w 362"/>
                <a:gd name="T23" fmla="*/ 7 h 174"/>
                <a:gd name="T24" fmla="*/ 6 w 362"/>
                <a:gd name="T25" fmla="*/ 7 h 174"/>
                <a:gd name="T26" fmla="*/ 6 w 362"/>
                <a:gd name="T27" fmla="*/ 7 h 174"/>
                <a:gd name="T28" fmla="*/ 6 w 362"/>
                <a:gd name="T29" fmla="*/ 7 h 174"/>
                <a:gd name="T30" fmla="*/ 6 w 362"/>
                <a:gd name="T31" fmla="*/ 7 h 174"/>
                <a:gd name="T32" fmla="*/ 6 w 362"/>
                <a:gd name="T33" fmla="*/ 7 h 174"/>
                <a:gd name="T34" fmla="*/ 6 w 362"/>
                <a:gd name="T35" fmla="*/ 7 h 174"/>
                <a:gd name="T36" fmla="*/ 6 w 362"/>
                <a:gd name="T37" fmla="*/ 7 h 174"/>
                <a:gd name="T38" fmla="*/ 6 w 362"/>
                <a:gd name="T39" fmla="*/ 7 h 174"/>
                <a:gd name="T40" fmla="*/ 6 w 362"/>
                <a:gd name="T41" fmla="*/ 7 h 174"/>
                <a:gd name="T42" fmla="*/ 6 w 362"/>
                <a:gd name="T43" fmla="*/ 7 h 174"/>
                <a:gd name="T44" fmla="*/ 6 w 362"/>
                <a:gd name="T45" fmla="*/ 7 h 174"/>
                <a:gd name="T46" fmla="*/ 6 w 362"/>
                <a:gd name="T47" fmla="*/ 7 h 174"/>
                <a:gd name="T48" fmla="*/ 6 w 362"/>
                <a:gd name="T49" fmla="*/ 7 h 174"/>
                <a:gd name="T50" fmla="*/ 6 w 362"/>
                <a:gd name="T51" fmla="*/ 7 h 174"/>
                <a:gd name="T52" fmla="*/ 6 w 362"/>
                <a:gd name="T53" fmla="*/ 7 h 174"/>
                <a:gd name="T54" fmla="*/ 6 w 362"/>
                <a:gd name="T55" fmla="*/ 7 h 174"/>
                <a:gd name="T56" fmla="*/ 6 w 362"/>
                <a:gd name="T57" fmla="*/ 7 h 174"/>
                <a:gd name="T58" fmla="*/ 6 w 362"/>
                <a:gd name="T59" fmla="*/ 7 h 174"/>
                <a:gd name="T60" fmla="*/ 6 w 362"/>
                <a:gd name="T61" fmla="*/ 7 h 174"/>
                <a:gd name="T62" fmla="*/ 6 w 362"/>
                <a:gd name="T63" fmla="*/ 7 h 174"/>
                <a:gd name="T64" fmla="*/ 6 w 362"/>
                <a:gd name="T65" fmla="*/ 7 h 174"/>
                <a:gd name="T66" fmla="*/ 6 w 362"/>
                <a:gd name="T67" fmla="*/ 7 h 174"/>
                <a:gd name="T68" fmla="*/ 6 w 362"/>
                <a:gd name="T69" fmla="*/ 7 h 174"/>
                <a:gd name="T70" fmla="*/ 6 w 362"/>
                <a:gd name="T71" fmla="*/ 7 h 174"/>
                <a:gd name="T72" fmla="*/ 6 w 362"/>
                <a:gd name="T73" fmla="*/ 7 h 174"/>
                <a:gd name="T74" fmla="*/ 6 w 362"/>
                <a:gd name="T75" fmla="*/ 7 h 174"/>
                <a:gd name="T76" fmla="*/ 6 w 362"/>
                <a:gd name="T77" fmla="*/ 7 h 174"/>
                <a:gd name="T78" fmla="*/ 6 w 362"/>
                <a:gd name="T79" fmla="*/ 7 h 174"/>
                <a:gd name="T80" fmla="*/ 6 w 362"/>
                <a:gd name="T81" fmla="*/ 7 h 174"/>
                <a:gd name="T82" fmla="*/ 6 w 362"/>
                <a:gd name="T83" fmla="*/ 7 h 174"/>
                <a:gd name="T84" fmla="*/ 6 w 362"/>
                <a:gd name="T85" fmla="*/ 7 h 174"/>
                <a:gd name="T86" fmla="*/ 6 w 362"/>
                <a:gd name="T87" fmla="*/ 7 h 174"/>
                <a:gd name="T88" fmla="*/ 6 w 362"/>
                <a:gd name="T89" fmla="*/ 7 h 174"/>
                <a:gd name="T90" fmla="*/ 6 w 362"/>
                <a:gd name="T91" fmla="*/ 7 h 174"/>
                <a:gd name="T92" fmla="*/ 6 w 362"/>
                <a:gd name="T93" fmla="*/ 7 h 174"/>
                <a:gd name="T94" fmla="*/ 6 w 362"/>
                <a:gd name="T95" fmla="*/ 7 h 174"/>
                <a:gd name="T96" fmla="*/ 6 w 362"/>
                <a:gd name="T97" fmla="*/ 7 h 174"/>
                <a:gd name="T98" fmla="*/ 6 w 362"/>
                <a:gd name="T99" fmla="*/ 7 h 174"/>
                <a:gd name="T100" fmla="*/ 6 w 362"/>
                <a:gd name="T101" fmla="*/ 7 h 174"/>
                <a:gd name="T102" fmla="*/ 6 w 362"/>
                <a:gd name="T103" fmla="*/ 7 h 174"/>
                <a:gd name="T104" fmla="*/ 6 w 362"/>
                <a:gd name="T105" fmla="*/ 0 h 17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362"/>
                <a:gd name="T160" fmla="*/ 0 h 174"/>
                <a:gd name="T161" fmla="*/ 362 w 362"/>
                <a:gd name="T162" fmla="*/ 174 h 17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362" h="174">
                  <a:moveTo>
                    <a:pt x="274" y="0"/>
                  </a:moveTo>
                  <a:lnTo>
                    <a:pt x="208" y="12"/>
                  </a:lnTo>
                  <a:lnTo>
                    <a:pt x="0" y="52"/>
                  </a:lnTo>
                  <a:lnTo>
                    <a:pt x="12" y="104"/>
                  </a:lnTo>
                  <a:lnTo>
                    <a:pt x="16" y="96"/>
                  </a:lnTo>
                  <a:lnTo>
                    <a:pt x="20" y="94"/>
                  </a:lnTo>
                  <a:lnTo>
                    <a:pt x="36" y="76"/>
                  </a:lnTo>
                  <a:lnTo>
                    <a:pt x="42" y="74"/>
                  </a:lnTo>
                  <a:lnTo>
                    <a:pt x="48" y="66"/>
                  </a:lnTo>
                  <a:lnTo>
                    <a:pt x="54" y="62"/>
                  </a:lnTo>
                  <a:lnTo>
                    <a:pt x="58" y="52"/>
                  </a:lnTo>
                  <a:lnTo>
                    <a:pt x="62" y="58"/>
                  </a:lnTo>
                  <a:lnTo>
                    <a:pt x="72" y="60"/>
                  </a:lnTo>
                  <a:lnTo>
                    <a:pt x="82" y="56"/>
                  </a:lnTo>
                  <a:lnTo>
                    <a:pt x="84" y="50"/>
                  </a:lnTo>
                  <a:lnTo>
                    <a:pt x="108" y="42"/>
                  </a:lnTo>
                  <a:lnTo>
                    <a:pt x="114" y="44"/>
                  </a:lnTo>
                  <a:lnTo>
                    <a:pt x="120" y="46"/>
                  </a:lnTo>
                  <a:lnTo>
                    <a:pt x="128" y="42"/>
                  </a:lnTo>
                  <a:lnTo>
                    <a:pt x="130" y="50"/>
                  </a:lnTo>
                  <a:lnTo>
                    <a:pt x="134" y="52"/>
                  </a:lnTo>
                  <a:lnTo>
                    <a:pt x="142" y="70"/>
                  </a:lnTo>
                  <a:lnTo>
                    <a:pt x="148" y="68"/>
                  </a:lnTo>
                  <a:lnTo>
                    <a:pt x="154" y="72"/>
                  </a:lnTo>
                  <a:lnTo>
                    <a:pt x="162" y="74"/>
                  </a:lnTo>
                  <a:lnTo>
                    <a:pt x="158" y="82"/>
                  </a:lnTo>
                  <a:lnTo>
                    <a:pt x="166" y="92"/>
                  </a:lnTo>
                  <a:lnTo>
                    <a:pt x="182" y="92"/>
                  </a:lnTo>
                  <a:lnTo>
                    <a:pt x="188" y="98"/>
                  </a:lnTo>
                  <a:lnTo>
                    <a:pt x="198" y="102"/>
                  </a:lnTo>
                  <a:lnTo>
                    <a:pt x="204" y="110"/>
                  </a:lnTo>
                  <a:lnTo>
                    <a:pt x="202" y="114"/>
                  </a:lnTo>
                  <a:lnTo>
                    <a:pt x="192" y="132"/>
                  </a:lnTo>
                  <a:lnTo>
                    <a:pt x="188" y="148"/>
                  </a:lnTo>
                  <a:lnTo>
                    <a:pt x="188" y="158"/>
                  </a:lnTo>
                  <a:lnTo>
                    <a:pt x="200" y="160"/>
                  </a:lnTo>
                  <a:lnTo>
                    <a:pt x="210" y="152"/>
                  </a:lnTo>
                  <a:lnTo>
                    <a:pt x="218" y="162"/>
                  </a:lnTo>
                  <a:lnTo>
                    <a:pt x="224" y="164"/>
                  </a:lnTo>
                  <a:lnTo>
                    <a:pt x="224" y="162"/>
                  </a:lnTo>
                  <a:lnTo>
                    <a:pt x="232" y="160"/>
                  </a:lnTo>
                  <a:lnTo>
                    <a:pt x="246" y="160"/>
                  </a:lnTo>
                  <a:lnTo>
                    <a:pt x="262" y="166"/>
                  </a:lnTo>
                  <a:lnTo>
                    <a:pt x="268" y="170"/>
                  </a:lnTo>
                  <a:lnTo>
                    <a:pt x="272" y="170"/>
                  </a:lnTo>
                  <a:lnTo>
                    <a:pt x="272" y="166"/>
                  </a:lnTo>
                  <a:lnTo>
                    <a:pt x="268" y="162"/>
                  </a:lnTo>
                  <a:lnTo>
                    <a:pt x="262" y="150"/>
                  </a:lnTo>
                  <a:lnTo>
                    <a:pt x="256" y="148"/>
                  </a:lnTo>
                  <a:lnTo>
                    <a:pt x="254" y="146"/>
                  </a:lnTo>
                  <a:lnTo>
                    <a:pt x="256" y="144"/>
                  </a:lnTo>
                  <a:lnTo>
                    <a:pt x="258" y="144"/>
                  </a:lnTo>
                  <a:lnTo>
                    <a:pt x="260" y="140"/>
                  </a:lnTo>
                  <a:lnTo>
                    <a:pt x="252" y="136"/>
                  </a:lnTo>
                  <a:lnTo>
                    <a:pt x="246" y="126"/>
                  </a:lnTo>
                  <a:lnTo>
                    <a:pt x="240" y="110"/>
                  </a:lnTo>
                  <a:lnTo>
                    <a:pt x="238" y="104"/>
                  </a:lnTo>
                  <a:lnTo>
                    <a:pt x="238" y="92"/>
                  </a:lnTo>
                  <a:lnTo>
                    <a:pt x="240" y="74"/>
                  </a:lnTo>
                  <a:lnTo>
                    <a:pt x="240" y="70"/>
                  </a:lnTo>
                  <a:lnTo>
                    <a:pt x="236" y="68"/>
                  </a:lnTo>
                  <a:lnTo>
                    <a:pt x="236" y="62"/>
                  </a:lnTo>
                  <a:lnTo>
                    <a:pt x="238" y="58"/>
                  </a:lnTo>
                  <a:lnTo>
                    <a:pt x="240" y="54"/>
                  </a:lnTo>
                  <a:lnTo>
                    <a:pt x="242" y="48"/>
                  </a:lnTo>
                  <a:lnTo>
                    <a:pt x="256" y="38"/>
                  </a:lnTo>
                  <a:lnTo>
                    <a:pt x="258" y="36"/>
                  </a:lnTo>
                  <a:lnTo>
                    <a:pt x="262" y="22"/>
                  </a:lnTo>
                  <a:lnTo>
                    <a:pt x="270" y="22"/>
                  </a:lnTo>
                  <a:lnTo>
                    <a:pt x="272" y="28"/>
                  </a:lnTo>
                  <a:lnTo>
                    <a:pt x="266" y="38"/>
                  </a:lnTo>
                  <a:lnTo>
                    <a:pt x="262" y="46"/>
                  </a:lnTo>
                  <a:lnTo>
                    <a:pt x="256" y="52"/>
                  </a:lnTo>
                  <a:lnTo>
                    <a:pt x="252" y="60"/>
                  </a:lnTo>
                  <a:lnTo>
                    <a:pt x="258" y="70"/>
                  </a:lnTo>
                  <a:lnTo>
                    <a:pt x="264" y="72"/>
                  </a:lnTo>
                  <a:lnTo>
                    <a:pt x="268" y="90"/>
                  </a:lnTo>
                  <a:lnTo>
                    <a:pt x="266" y="92"/>
                  </a:lnTo>
                  <a:lnTo>
                    <a:pt x="256" y="100"/>
                  </a:lnTo>
                  <a:lnTo>
                    <a:pt x="258" y="104"/>
                  </a:lnTo>
                  <a:lnTo>
                    <a:pt x="266" y="106"/>
                  </a:lnTo>
                  <a:lnTo>
                    <a:pt x="268" y="110"/>
                  </a:lnTo>
                  <a:lnTo>
                    <a:pt x="266" y="118"/>
                  </a:lnTo>
                  <a:lnTo>
                    <a:pt x="268" y="124"/>
                  </a:lnTo>
                  <a:lnTo>
                    <a:pt x="268" y="128"/>
                  </a:lnTo>
                  <a:lnTo>
                    <a:pt x="272" y="140"/>
                  </a:lnTo>
                  <a:lnTo>
                    <a:pt x="284" y="148"/>
                  </a:lnTo>
                  <a:lnTo>
                    <a:pt x="290" y="148"/>
                  </a:lnTo>
                  <a:lnTo>
                    <a:pt x="292" y="144"/>
                  </a:lnTo>
                  <a:lnTo>
                    <a:pt x="300" y="144"/>
                  </a:lnTo>
                  <a:lnTo>
                    <a:pt x="302" y="146"/>
                  </a:lnTo>
                  <a:lnTo>
                    <a:pt x="300" y="152"/>
                  </a:lnTo>
                  <a:lnTo>
                    <a:pt x="306" y="162"/>
                  </a:lnTo>
                  <a:lnTo>
                    <a:pt x="308" y="166"/>
                  </a:lnTo>
                  <a:lnTo>
                    <a:pt x="310" y="172"/>
                  </a:lnTo>
                  <a:lnTo>
                    <a:pt x="320" y="172"/>
                  </a:lnTo>
                  <a:lnTo>
                    <a:pt x="322" y="174"/>
                  </a:lnTo>
                  <a:lnTo>
                    <a:pt x="328" y="166"/>
                  </a:lnTo>
                  <a:lnTo>
                    <a:pt x="352" y="158"/>
                  </a:lnTo>
                  <a:lnTo>
                    <a:pt x="354" y="154"/>
                  </a:lnTo>
                  <a:lnTo>
                    <a:pt x="356" y="148"/>
                  </a:lnTo>
                  <a:lnTo>
                    <a:pt x="362" y="114"/>
                  </a:lnTo>
                  <a:lnTo>
                    <a:pt x="360" y="112"/>
                  </a:lnTo>
                  <a:lnTo>
                    <a:pt x="310" y="122"/>
                  </a:lnTo>
                  <a:lnTo>
                    <a:pt x="274" y="0"/>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05" name="Freeform 36"/>
            <p:cNvSpPr>
              <a:spLocks/>
            </p:cNvSpPr>
            <p:nvPr/>
          </p:nvSpPr>
          <p:spPr bwMode="grayWhite">
            <a:xfrm>
              <a:off x="4429" y="1866"/>
              <a:ext cx="80" cy="127"/>
            </a:xfrm>
            <a:custGeom>
              <a:avLst/>
              <a:gdLst>
                <a:gd name="T0" fmla="*/ 7 w 86"/>
                <a:gd name="T1" fmla="*/ 6 h 138"/>
                <a:gd name="T2" fmla="*/ 7 w 86"/>
                <a:gd name="T3" fmla="*/ 6 h 138"/>
                <a:gd name="T4" fmla="*/ 7 w 86"/>
                <a:gd name="T5" fmla="*/ 6 h 138"/>
                <a:gd name="T6" fmla="*/ 7 w 86"/>
                <a:gd name="T7" fmla="*/ 6 h 138"/>
                <a:gd name="T8" fmla="*/ 7 w 86"/>
                <a:gd name="T9" fmla="*/ 6 h 138"/>
                <a:gd name="T10" fmla="*/ 7 w 86"/>
                <a:gd name="T11" fmla="*/ 6 h 138"/>
                <a:gd name="T12" fmla="*/ 7 w 86"/>
                <a:gd name="T13" fmla="*/ 6 h 138"/>
                <a:gd name="T14" fmla="*/ 7 w 86"/>
                <a:gd name="T15" fmla="*/ 6 h 138"/>
                <a:gd name="T16" fmla="*/ 7 w 86"/>
                <a:gd name="T17" fmla="*/ 6 h 138"/>
                <a:gd name="T18" fmla="*/ 7 w 86"/>
                <a:gd name="T19" fmla="*/ 6 h 138"/>
                <a:gd name="T20" fmla="*/ 7 w 86"/>
                <a:gd name="T21" fmla="*/ 6 h 138"/>
                <a:gd name="T22" fmla="*/ 7 w 86"/>
                <a:gd name="T23" fmla="*/ 6 h 138"/>
                <a:gd name="T24" fmla="*/ 7 w 86"/>
                <a:gd name="T25" fmla="*/ 6 h 138"/>
                <a:gd name="T26" fmla="*/ 7 w 86"/>
                <a:gd name="T27" fmla="*/ 6 h 138"/>
                <a:gd name="T28" fmla="*/ 7 w 86"/>
                <a:gd name="T29" fmla="*/ 2 h 138"/>
                <a:gd name="T30" fmla="*/ 7 w 86"/>
                <a:gd name="T31" fmla="*/ 0 h 138"/>
                <a:gd name="T32" fmla="*/ 7 w 86"/>
                <a:gd name="T33" fmla="*/ 0 h 138"/>
                <a:gd name="T34" fmla="*/ 4 w 86"/>
                <a:gd name="T35" fmla="*/ 6 h 138"/>
                <a:gd name="T36" fmla="*/ 4 w 86"/>
                <a:gd name="T37" fmla="*/ 6 h 138"/>
                <a:gd name="T38" fmla="*/ 2 w 86"/>
                <a:gd name="T39" fmla="*/ 6 h 138"/>
                <a:gd name="T40" fmla="*/ 0 w 86"/>
                <a:gd name="T41" fmla="*/ 6 h 138"/>
                <a:gd name="T42" fmla="*/ 7 w 86"/>
                <a:gd name="T43" fmla="*/ 6 h 138"/>
                <a:gd name="T44" fmla="*/ 7 w 86"/>
                <a:gd name="T45" fmla="*/ 6 h 13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86"/>
                <a:gd name="T70" fmla="*/ 0 h 138"/>
                <a:gd name="T71" fmla="*/ 86 w 86"/>
                <a:gd name="T72" fmla="*/ 138 h 13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86" h="138">
                  <a:moveTo>
                    <a:pt x="86" y="128"/>
                  </a:moveTo>
                  <a:lnTo>
                    <a:pt x="86" y="118"/>
                  </a:lnTo>
                  <a:lnTo>
                    <a:pt x="80" y="104"/>
                  </a:lnTo>
                  <a:lnTo>
                    <a:pt x="70" y="94"/>
                  </a:lnTo>
                  <a:lnTo>
                    <a:pt x="56" y="86"/>
                  </a:lnTo>
                  <a:lnTo>
                    <a:pt x="52" y="80"/>
                  </a:lnTo>
                  <a:lnTo>
                    <a:pt x="48" y="72"/>
                  </a:lnTo>
                  <a:lnTo>
                    <a:pt x="38" y="54"/>
                  </a:lnTo>
                  <a:lnTo>
                    <a:pt x="34" y="46"/>
                  </a:lnTo>
                  <a:lnTo>
                    <a:pt x="24" y="36"/>
                  </a:lnTo>
                  <a:lnTo>
                    <a:pt x="22" y="30"/>
                  </a:lnTo>
                  <a:lnTo>
                    <a:pt x="20" y="24"/>
                  </a:lnTo>
                  <a:lnTo>
                    <a:pt x="20" y="22"/>
                  </a:lnTo>
                  <a:lnTo>
                    <a:pt x="20" y="20"/>
                  </a:lnTo>
                  <a:lnTo>
                    <a:pt x="26" y="2"/>
                  </a:lnTo>
                  <a:lnTo>
                    <a:pt x="20" y="0"/>
                  </a:lnTo>
                  <a:lnTo>
                    <a:pt x="12" y="0"/>
                  </a:lnTo>
                  <a:lnTo>
                    <a:pt x="4" y="8"/>
                  </a:lnTo>
                  <a:lnTo>
                    <a:pt x="4" y="14"/>
                  </a:lnTo>
                  <a:lnTo>
                    <a:pt x="2" y="14"/>
                  </a:lnTo>
                  <a:lnTo>
                    <a:pt x="0" y="16"/>
                  </a:lnTo>
                  <a:lnTo>
                    <a:pt x="36" y="138"/>
                  </a:lnTo>
                  <a:lnTo>
                    <a:pt x="86" y="128"/>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06" name="Freeform 37"/>
            <p:cNvSpPr>
              <a:spLocks/>
            </p:cNvSpPr>
            <p:nvPr/>
          </p:nvSpPr>
          <p:spPr bwMode="grayWhite">
            <a:xfrm>
              <a:off x="4449" y="1715"/>
              <a:ext cx="103" cy="224"/>
            </a:xfrm>
            <a:custGeom>
              <a:avLst/>
              <a:gdLst>
                <a:gd name="T0" fmla="*/ 0 w 110"/>
                <a:gd name="T1" fmla="*/ 6 h 242"/>
                <a:gd name="T2" fmla="*/ 4 w 110"/>
                <a:gd name="T3" fmla="*/ 6 h 242"/>
                <a:gd name="T4" fmla="*/ 7 w 110"/>
                <a:gd name="T5" fmla="*/ 6 h 242"/>
                <a:gd name="T6" fmla="*/ 7 w 110"/>
                <a:gd name="T7" fmla="*/ 6 h 242"/>
                <a:gd name="T8" fmla="*/ 7 w 110"/>
                <a:gd name="T9" fmla="*/ 6 h 242"/>
                <a:gd name="T10" fmla="*/ 7 w 110"/>
                <a:gd name="T11" fmla="*/ 6 h 242"/>
                <a:gd name="T12" fmla="*/ 7 w 110"/>
                <a:gd name="T13" fmla="*/ 6 h 242"/>
                <a:gd name="T14" fmla="*/ 7 w 110"/>
                <a:gd name="T15" fmla="*/ 6 h 242"/>
                <a:gd name="T16" fmla="*/ 7 w 110"/>
                <a:gd name="T17" fmla="*/ 6 h 242"/>
                <a:gd name="T18" fmla="*/ 7 w 110"/>
                <a:gd name="T19" fmla="*/ 6 h 242"/>
                <a:gd name="T20" fmla="*/ 7 w 110"/>
                <a:gd name="T21" fmla="*/ 6 h 242"/>
                <a:gd name="T22" fmla="*/ 7 w 110"/>
                <a:gd name="T23" fmla="*/ 6 h 242"/>
                <a:gd name="T24" fmla="*/ 7 w 110"/>
                <a:gd name="T25" fmla="*/ 6 h 242"/>
                <a:gd name="T26" fmla="*/ 7 w 110"/>
                <a:gd name="T27" fmla="*/ 6 h 242"/>
                <a:gd name="T28" fmla="*/ 7 w 110"/>
                <a:gd name="T29" fmla="*/ 6 h 242"/>
                <a:gd name="T30" fmla="*/ 7 w 110"/>
                <a:gd name="T31" fmla="*/ 6 h 242"/>
                <a:gd name="T32" fmla="*/ 7 w 110"/>
                <a:gd name="T33" fmla="*/ 6 h 242"/>
                <a:gd name="T34" fmla="*/ 7 w 110"/>
                <a:gd name="T35" fmla="*/ 6 h 242"/>
                <a:gd name="T36" fmla="*/ 7 w 110"/>
                <a:gd name="T37" fmla="*/ 6 h 242"/>
                <a:gd name="T38" fmla="*/ 7 w 110"/>
                <a:gd name="T39" fmla="*/ 6 h 242"/>
                <a:gd name="T40" fmla="*/ 7 w 110"/>
                <a:gd name="T41" fmla="*/ 0 h 242"/>
                <a:gd name="T42" fmla="*/ 7 w 110"/>
                <a:gd name="T43" fmla="*/ 6 h 242"/>
                <a:gd name="T44" fmla="*/ 7 w 110"/>
                <a:gd name="T45" fmla="*/ 6 h 242"/>
                <a:gd name="T46" fmla="*/ 4 w 110"/>
                <a:gd name="T47" fmla="*/ 6 h 242"/>
                <a:gd name="T48" fmla="*/ 7 w 110"/>
                <a:gd name="T49" fmla="*/ 6 h 242"/>
                <a:gd name="T50" fmla="*/ 6 w 110"/>
                <a:gd name="T51" fmla="*/ 6 h 242"/>
                <a:gd name="T52" fmla="*/ 7 w 110"/>
                <a:gd name="T53" fmla="*/ 6 h 242"/>
                <a:gd name="T54" fmla="*/ 7 w 110"/>
                <a:gd name="T55" fmla="*/ 6 h 242"/>
                <a:gd name="T56" fmla="*/ 7 w 110"/>
                <a:gd name="T57" fmla="*/ 6 h 242"/>
                <a:gd name="T58" fmla="*/ 7 w 110"/>
                <a:gd name="T59" fmla="*/ 6 h 242"/>
                <a:gd name="T60" fmla="*/ 7 w 110"/>
                <a:gd name="T61" fmla="*/ 6 h 242"/>
                <a:gd name="T62" fmla="*/ 7 w 110"/>
                <a:gd name="T63" fmla="*/ 6 h 242"/>
                <a:gd name="T64" fmla="*/ 6 w 110"/>
                <a:gd name="T65" fmla="*/ 6 h 24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10"/>
                <a:gd name="T100" fmla="*/ 0 h 242"/>
                <a:gd name="T101" fmla="*/ 110 w 110"/>
                <a:gd name="T102" fmla="*/ 242 h 24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10" h="242">
                  <a:moveTo>
                    <a:pt x="6" y="164"/>
                  </a:moveTo>
                  <a:lnTo>
                    <a:pt x="0" y="182"/>
                  </a:lnTo>
                  <a:lnTo>
                    <a:pt x="0" y="184"/>
                  </a:lnTo>
                  <a:lnTo>
                    <a:pt x="4" y="182"/>
                  </a:lnTo>
                  <a:lnTo>
                    <a:pt x="8" y="192"/>
                  </a:lnTo>
                  <a:lnTo>
                    <a:pt x="14" y="198"/>
                  </a:lnTo>
                  <a:lnTo>
                    <a:pt x="20" y="206"/>
                  </a:lnTo>
                  <a:lnTo>
                    <a:pt x="38" y="214"/>
                  </a:lnTo>
                  <a:lnTo>
                    <a:pt x="44" y="216"/>
                  </a:lnTo>
                  <a:lnTo>
                    <a:pt x="56" y="218"/>
                  </a:lnTo>
                  <a:lnTo>
                    <a:pt x="62" y="220"/>
                  </a:lnTo>
                  <a:lnTo>
                    <a:pt x="62" y="232"/>
                  </a:lnTo>
                  <a:lnTo>
                    <a:pt x="62" y="238"/>
                  </a:lnTo>
                  <a:lnTo>
                    <a:pt x="66" y="242"/>
                  </a:lnTo>
                  <a:lnTo>
                    <a:pt x="70" y="236"/>
                  </a:lnTo>
                  <a:lnTo>
                    <a:pt x="76" y="226"/>
                  </a:lnTo>
                  <a:lnTo>
                    <a:pt x="76" y="214"/>
                  </a:lnTo>
                  <a:lnTo>
                    <a:pt x="84" y="200"/>
                  </a:lnTo>
                  <a:lnTo>
                    <a:pt x="88" y="190"/>
                  </a:lnTo>
                  <a:lnTo>
                    <a:pt x="100" y="174"/>
                  </a:lnTo>
                  <a:lnTo>
                    <a:pt x="104" y="162"/>
                  </a:lnTo>
                  <a:lnTo>
                    <a:pt x="110" y="150"/>
                  </a:lnTo>
                  <a:lnTo>
                    <a:pt x="108" y="144"/>
                  </a:lnTo>
                  <a:lnTo>
                    <a:pt x="106" y="110"/>
                  </a:lnTo>
                  <a:lnTo>
                    <a:pt x="104" y="84"/>
                  </a:lnTo>
                  <a:lnTo>
                    <a:pt x="98" y="76"/>
                  </a:lnTo>
                  <a:lnTo>
                    <a:pt x="88" y="80"/>
                  </a:lnTo>
                  <a:lnTo>
                    <a:pt x="84" y="82"/>
                  </a:lnTo>
                  <a:lnTo>
                    <a:pt x="80" y="82"/>
                  </a:lnTo>
                  <a:lnTo>
                    <a:pt x="78" y="78"/>
                  </a:lnTo>
                  <a:lnTo>
                    <a:pt x="76" y="82"/>
                  </a:lnTo>
                  <a:lnTo>
                    <a:pt x="74" y="80"/>
                  </a:lnTo>
                  <a:lnTo>
                    <a:pt x="74" y="76"/>
                  </a:lnTo>
                  <a:lnTo>
                    <a:pt x="80" y="64"/>
                  </a:lnTo>
                  <a:lnTo>
                    <a:pt x="82" y="60"/>
                  </a:lnTo>
                  <a:lnTo>
                    <a:pt x="86" y="60"/>
                  </a:lnTo>
                  <a:lnTo>
                    <a:pt x="86" y="50"/>
                  </a:lnTo>
                  <a:lnTo>
                    <a:pt x="88" y="42"/>
                  </a:lnTo>
                  <a:lnTo>
                    <a:pt x="90" y="38"/>
                  </a:lnTo>
                  <a:lnTo>
                    <a:pt x="94" y="34"/>
                  </a:lnTo>
                  <a:lnTo>
                    <a:pt x="90" y="24"/>
                  </a:lnTo>
                  <a:lnTo>
                    <a:pt x="26" y="0"/>
                  </a:lnTo>
                  <a:lnTo>
                    <a:pt x="22" y="4"/>
                  </a:lnTo>
                  <a:lnTo>
                    <a:pt x="18" y="12"/>
                  </a:lnTo>
                  <a:lnTo>
                    <a:pt x="18" y="16"/>
                  </a:lnTo>
                  <a:lnTo>
                    <a:pt x="14" y="30"/>
                  </a:lnTo>
                  <a:lnTo>
                    <a:pt x="6" y="40"/>
                  </a:lnTo>
                  <a:lnTo>
                    <a:pt x="4" y="42"/>
                  </a:lnTo>
                  <a:lnTo>
                    <a:pt x="4" y="46"/>
                  </a:lnTo>
                  <a:lnTo>
                    <a:pt x="10" y="52"/>
                  </a:lnTo>
                  <a:lnTo>
                    <a:pt x="10" y="62"/>
                  </a:lnTo>
                  <a:lnTo>
                    <a:pt x="6" y="64"/>
                  </a:lnTo>
                  <a:lnTo>
                    <a:pt x="6" y="82"/>
                  </a:lnTo>
                  <a:lnTo>
                    <a:pt x="8" y="84"/>
                  </a:lnTo>
                  <a:lnTo>
                    <a:pt x="18" y="86"/>
                  </a:lnTo>
                  <a:lnTo>
                    <a:pt x="20" y="98"/>
                  </a:lnTo>
                  <a:lnTo>
                    <a:pt x="30" y="100"/>
                  </a:lnTo>
                  <a:lnTo>
                    <a:pt x="32" y="102"/>
                  </a:lnTo>
                  <a:lnTo>
                    <a:pt x="38" y="106"/>
                  </a:lnTo>
                  <a:lnTo>
                    <a:pt x="42" y="110"/>
                  </a:lnTo>
                  <a:lnTo>
                    <a:pt x="52" y="118"/>
                  </a:lnTo>
                  <a:lnTo>
                    <a:pt x="52" y="120"/>
                  </a:lnTo>
                  <a:lnTo>
                    <a:pt x="40" y="128"/>
                  </a:lnTo>
                  <a:lnTo>
                    <a:pt x="28" y="140"/>
                  </a:lnTo>
                  <a:lnTo>
                    <a:pt x="26" y="150"/>
                  </a:lnTo>
                  <a:lnTo>
                    <a:pt x="6" y="164"/>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07" name="Freeform 38"/>
            <p:cNvSpPr>
              <a:spLocks/>
            </p:cNvSpPr>
            <p:nvPr/>
          </p:nvSpPr>
          <p:spPr bwMode="grayWhite">
            <a:xfrm>
              <a:off x="4540" y="1517"/>
              <a:ext cx="241" cy="124"/>
            </a:xfrm>
            <a:custGeom>
              <a:avLst/>
              <a:gdLst>
                <a:gd name="T0" fmla="*/ 6 w 260"/>
                <a:gd name="T1" fmla="*/ 6 h 134"/>
                <a:gd name="T2" fmla="*/ 6 w 260"/>
                <a:gd name="T3" fmla="*/ 6 h 134"/>
                <a:gd name="T4" fmla="*/ 6 w 260"/>
                <a:gd name="T5" fmla="*/ 6 h 134"/>
                <a:gd name="T6" fmla="*/ 6 w 260"/>
                <a:gd name="T7" fmla="*/ 6 h 134"/>
                <a:gd name="T8" fmla="*/ 6 w 260"/>
                <a:gd name="T9" fmla="*/ 0 h 134"/>
                <a:gd name="T10" fmla="*/ 6 w 260"/>
                <a:gd name="T11" fmla="*/ 2 h 134"/>
                <a:gd name="T12" fmla="*/ 6 w 260"/>
                <a:gd name="T13" fmla="*/ 6 h 134"/>
                <a:gd name="T14" fmla="*/ 6 w 260"/>
                <a:gd name="T15" fmla="*/ 6 h 134"/>
                <a:gd name="T16" fmla="*/ 6 w 260"/>
                <a:gd name="T17" fmla="*/ 6 h 134"/>
                <a:gd name="T18" fmla="*/ 6 w 260"/>
                <a:gd name="T19" fmla="*/ 6 h 134"/>
                <a:gd name="T20" fmla="*/ 6 w 260"/>
                <a:gd name="T21" fmla="*/ 6 h 134"/>
                <a:gd name="T22" fmla="*/ 6 w 260"/>
                <a:gd name="T23" fmla="*/ 6 h 134"/>
                <a:gd name="T24" fmla="*/ 6 w 260"/>
                <a:gd name="T25" fmla="*/ 6 h 134"/>
                <a:gd name="T26" fmla="*/ 6 w 260"/>
                <a:gd name="T27" fmla="*/ 6 h 134"/>
                <a:gd name="T28" fmla="*/ 6 w 260"/>
                <a:gd name="T29" fmla="*/ 6 h 134"/>
                <a:gd name="T30" fmla="*/ 6 w 260"/>
                <a:gd name="T31" fmla="*/ 6 h 134"/>
                <a:gd name="T32" fmla="*/ 6 w 260"/>
                <a:gd name="T33" fmla="*/ 6 h 134"/>
                <a:gd name="T34" fmla="*/ 6 w 260"/>
                <a:gd name="T35" fmla="*/ 6 h 134"/>
                <a:gd name="T36" fmla="*/ 6 w 260"/>
                <a:gd name="T37" fmla="*/ 6 h 134"/>
                <a:gd name="T38" fmla="*/ 6 w 260"/>
                <a:gd name="T39" fmla="*/ 6 h 134"/>
                <a:gd name="T40" fmla="*/ 6 w 260"/>
                <a:gd name="T41" fmla="*/ 6 h 134"/>
                <a:gd name="T42" fmla="*/ 6 w 260"/>
                <a:gd name="T43" fmla="*/ 6 h 134"/>
                <a:gd name="T44" fmla="*/ 6 w 260"/>
                <a:gd name="T45" fmla="*/ 6 h 134"/>
                <a:gd name="T46" fmla="*/ 6 w 260"/>
                <a:gd name="T47" fmla="*/ 6 h 134"/>
                <a:gd name="T48" fmla="*/ 6 w 260"/>
                <a:gd name="T49" fmla="*/ 6 h 134"/>
                <a:gd name="T50" fmla="*/ 6 w 260"/>
                <a:gd name="T51" fmla="*/ 6 h 134"/>
                <a:gd name="T52" fmla="*/ 6 w 260"/>
                <a:gd name="T53" fmla="*/ 6 h 134"/>
                <a:gd name="T54" fmla="*/ 6 w 260"/>
                <a:gd name="T55" fmla="*/ 6 h 134"/>
                <a:gd name="T56" fmla="*/ 6 w 260"/>
                <a:gd name="T57" fmla="*/ 6 h 134"/>
                <a:gd name="T58" fmla="*/ 6 w 260"/>
                <a:gd name="T59" fmla="*/ 6 h 134"/>
                <a:gd name="T60" fmla="*/ 6 w 260"/>
                <a:gd name="T61" fmla="*/ 6 h 134"/>
                <a:gd name="T62" fmla="*/ 6 w 260"/>
                <a:gd name="T63" fmla="*/ 6 h 134"/>
                <a:gd name="T64" fmla="*/ 0 w 260"/>
                <a:gd name="T65" fmla="*/ 6 h 13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60"/>
                <a:gd name="T100" fmla="*/ 0 h 134"/>
                <a:gd name="T101" fmla="*/ 260 w 260"/>
                <a:gd name="T102" fmla="*/ 134 h 13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60" h="134">
                  <a:moveTo>
                    <a:pt x="0" y="56"/>
                  </a:moveTo>
                  <a:lnTo>
                    <a:pt x="52" y="44"/>
                  </a:lnTo>
                  <a:lnTo>
                    <a:pt x="138" y="26"/>
                  </a:lnTo>
                  <a:lnTo>
                    <a:pt x="138" y="22"/>
                  </a:lnTo>
                  <a:lnTo>
                    <a:pt x="142" y="20"/>
                  </a:lnTo>
                  <a:lnTo>
                    <a:pt x="144" y="22"/>
                  </a:lnTo>
                  <a:lnTo>
                    <a:pt x="144" y="20"/>
                  </a:lnTo>
                  <a:lnTo>
                    <a:pt x="144" y="14"/>
                  </a:lnTo>
                  <a:lnTo>
                    <a:pt x="150" y="12"/>
                  </a:lnTo>
                  <a:lnTo>
                    <a:pt x="156" y="0"/>
                  </a:lnTo>
                  <a:lnTo>
                    <a:pt x="162" y="0"/>
                  </a:lnTo>
                  <a:lnTo>
                    <a:pt x="166" y="2"/>
                  </a:lnTo>
                  <a:lnTo>
                    <a:pt x="170" y="14"/>
                  </a:lnTo>
                  <a:lnTo>
                    <a:pt x="180" y="22"/>
                  </a:lnTo>
                  <a:lnTo>
                    <a:pt x="182" y="26"/>
                  </a:lnTo>
                  <a:lnTo>
                    <a:pt x="182" y="30"/>
                  </a:lnTo>
                  <a:lnTo>
                    <a:pt x="176" y="32"/>
                  </a:lnTo>
                  <a:lnTo>
                    <a:pt x="172" y="42"/>
                  </a:lnTo>
                  <a:lnTo>
                    <a:pt x="168" y="52"/>
                  </a:lnTo>
                  <a:lnTo>
                    <a:pt x="168" y="58"/>
                  </a:lnTo>
                  <a:lnTo>
                    <a:pt x="180" y="58"/>
                  </a:lnTo>
                  <a:lnTo>
                    <a:pt x="190" y="64"/>
                  </a:lnTo>
                  <a:lnTo>
                    <a:pt x="204" y="78"/>
                  </a:lnTo>
                  <a:lnTo>
                    <a:pt x="210" y="88"/>
                  </a:lnTo>
                  <a:lnTo>
                    <a:pt x="216" y="96"/>
                  </a:lnTo>
                  <a:lnTo>
                    <a:pt x="234" y="98"/>
                  </a:lnTo>
                  <a:lnTo>
                    <a:pt x="244" y="94"/>
                  </a:lnTo>
                  <a:lnTo>
                    <a:pt x="250" y="82"/>
                  </a:lnTo>
                  <a:lnTo>
                    <a:pt x="246" y="78"/>
                  </a:lnTo>
                  <a:lnTo>
                    <a:pt x="240" y="72"/>
                  </a:lnTo>
                  <a:lnTo>
                    <a:pt x="232" y="68"/>
                  </a:lnTo>
                  <a:lnTo>
                    <a:pt x="232" y="64"/>
                  </a:lnTo>
                  <a:lnTo>
                    <a:pt x="238" y="64"/>
                  </a:lnTo>
                  <a:lnTo>
                    <a:pt x="242" y="64"/>
                  </a:lnTo>
                  <a:lnTo>
                    <a:pt x="254" y="82"/>
                  </a:lnTo>
                  <a:lnTo>
                    <a:pt x="260" y="98"/>
                  </a:lnTo>
                  <a:lnTo>
                    <a:pt x="260" y="106"/>
                  </a:lnTo>
                  <a:lnTo>
                    <a:pt x="252" y="100"/>
                  </a:lnTo>
                  <a:lnTo>
                    <a:pt x="244" y="106"/>
                  </a:lnTo>
                  <a:lnTo>
                    <a:pt x="232" y="112"/>
                  </a:lnTo>
                  <a:lnTo>
                    <a:pt x="220" y="124"/>
                  </a:lnTo>
                  <a:lnTo>
                    <a:pt x="214" y="124"/>
                  </a:lnTo>
                  <a:lnTo>
                    <a:pt x="214" y="122"/>
                  </a:lnTo>
                  <a:lnTo>
                    <a:pt x="214" y="116"/>
                  </a:lnTo>
                  <a:lnTo>
                    <a:pt x="212" y="108"/>
                  </a:lnTo>
                  <a:lnTo>
                    <a:pt x="208" y="108"/>
                  </a:lnTo>
                  <a:lnTo>
                    <a:pt x="202" y="120"/>
                  </a:lnTo>
                  <a:lnTo>
                    <a:pt x="192" y="132"/>
                  </a:lnTo>
                  <a:lnTo>
                    <a:pt x="190" y="134"/>
                  </a:lnTo>
                  <a:lnTo>
                    <a:pt x="184" y="128"/>
                  </a:lnTo>
                  <a:lnTo>
                    <a:pt x="184" y="126"/>
                  </a:lnTo>
                  <a:lnTo>
                    <a:pt x="180" y="126"/>
                  </a:lnTo>
                  <a:lnTo>
                    <a:pt x="178" y="124"/>
                  </a:lnTo>
                  <a:lnTo>
                    <a:pt x="174" y="120"/>
                  </a:lnTo>
                  <a:lnTo>
                    <a:pt x="174" y="116"/>
                  </a:lnTo>
                  <a:lnTo>
                    <a:pt x="160" y="112"/>
                  </a:lnTo>
                  <a:lnTo>
                    <a:pt x="156" y="104"/>
                  </a:lnTo>
                  <a:lnTo>
                    <a:pt x="152" y="102"/>
                  </a:lnTo>
                  <a:lnTo>
                    <a:pt x="148" y="92"/>
                  </a:lnTo>
                  <a:lnTo>
                    <a:pt x="122" y="98"/>
                  </a:lnTo>
                  <a:lnTo>
                    <a:pt x="54" y="116"/>
                  </a:lnTo>
                  <a:lnTo>
                    <a:pt x="52" y="120"/>
                  </a:lnTo>
                  <a:lnTo>
                    <a:pt x="52" y="122"/>
                  </a:lnTo>
                  <a:lnTo>
                    <a:pt x="48" y="116"/>
                  </a:lnTo>
                  <a:lnTo>
                    <a:pt x="2" y="128"/>
                  </a:lnTo>
                  <a:lnTo>
                    <a:pt x="0" y="124"/>
                  </a:lnTo>
                  <a:lnTo>
                    <a:pt x="0" y="56"/>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08" name="Freeform 39"/>
            <p:cNvSpPr>
              <a:spLocks/>
            </p:cNvSpPr>
            <p:nvPr/>
          </p:nvSpPr>
          <p:spPr bwMode="grayWhite">
            <a:xfrm>
              <a:off x="4654" y="1601"/>
              <a:ext cx="62" cy="72"/>
            </a:xfrm>
            <a:custGeom>
              <a:avLst/>
              <a:gdLst>
                <a:gd name="T0" fmla="*/ 0 w 68"/>
                <a:gd name="T1" fmla="*/ 6 h 76"/>
                <a:gd name="T2" fmla="*/ 5 w 68"/>
                <a:gd name="T3" fmla="*/ 9 h 76"/>
                <a:gd name="T4" fmla="*/ 5 w 68"/>
                <a:gd name="T5" fmla="*/ 9 h 76"/>
                <a:gd name="T6" fmla="*/ 5 w 68"/>
                <a:gd name="T7" fmla="*/ 9 h 76"/>
                <a:gd name="T8" fmla="*/ 5 w 68"/>
                <a:gd name="T9" fmla="*/ 9 h 76"/>
                <a:gd name="T10" fmla="*/ 5 w 68"/>
                <a:gd name="T11" fmla="*/ 9 h 76"/>
                <a:gd name="T12" fmla="*/ 5 w 68"/>
                <a:gd name="T13" fmla="*/ 9 h 76"/>
                <a:gd name="T14" fmla="*/ 5 w 68"/>
                <a:gd name="T15" fmla="*/ 9 h 76"/>
                <a:gd name="T16" fmla="*/ 5 w 68"/>
                <a:gd name="T17" fmla="*/ 9 h 76"/>
                <a:gd name="T18" fmla="*/ 5 w 68"/>
                <a:gd name="T19" fmla="*/ 9 h 76"/>
                <a:gd name="T20" fmla="*/ 5 w 68"/>
                <a:gd name="T21" fmla="*/ 9 h 76"/>
                <a:gd name="T22" fmla="*/ 5 w 68"/>
                <a:gd name="T23" fmla="*/ 9 h 76"/>
                <a:gd name="T24" fmla="*/ 5 w 68"/>
                <a:gd name="T25" fmla="*/ 9 h 76"/>
                <a:gd name="T26" fmla="*/ 5 w 68"/>
                <a:gd name="T27" fmla="*/ 9 h 76"/>
                <a:gd name="T28" fmla="*/ 5 w 68"/>
                <a:gd name="T29" fmla="*/ 9 h 76"/>
                <a:gd name="T30" fmla="*/ 5 w 68"/>
                <a:gd name="T31" fmla="*/ 9 h 76"/>
                <a:gd name="T32" fmla="*/ 5 w 68"/>
                <a:gd name="T33" fmla="*/ 9 h 76"/>
                <a:gd name="T34" fmla="*/ 5 w 68"/>
                <a:gd name="T35" fmla="*/ 9 h 76"/>
                <a:gd name="T36" fmla="*/ 5 w 68"/>
                <a:gd name="T37" fmla="*/ 9 h 76"/>
                <a:gd name="T38" fmla="*/ 5 w 68"/>
                <a:gd name="T39" fmla="*/ 9 h 76"/>
                <a:gd name="T40" fmla="*/ 5 w 68"/>
                <a:gd name="T41" fmla="*/ 9 h 76"/>
                <a:gd name="T42" fmla="*/ 5 w 68"/>
                <a:gd name="T43" fmla="*/ 9 h 76"/>
                <a:gd name="T44" fmla="*/ 5 w 68"/>
                <a:gd name="T45" fmla="*/ 9 h 76"/>
                <a:gd name="T46" fmla="*/ 5 w 68"/>
                <a:gd name="T47" fmla="*/ 9 h 76"/>
                <a:gd name="T48" fmla="*/ 5 w 68"/>
                <a:gd name="T49" fmla="*/ 9 h 76"/>
                <a:gd name="T50" fmla="*/ 5 w 68"/>
                <a:gd name="T51" fmla="*/ 9 h 76"/>
                <a:gd name="T52" fmla="*/ 5 w 68"/>
                <a:gd name="T53" fmla="*/ 9 h 76"/>
                <a:gd name="T54" fmla="*/ 5 w 68"/>
                <a:gd name="T55" fmla="*/ 9 h 76"/>
                <a:gd name="T56" fmla="*/ 5 w 68"/>
                <a:gd name="T57" fmla="*/ 9 h 76"/>
                <a:gd name="T58" fmla="*/ 5 w 68"/>
                <a:gd name="T59" fmla="*/ 9 h 76"/>
                <a:gd name="T60" fmla="*/ 5 w 68"/>
                <a:gd name="T61" fmla="*/ 9 h 76"/>
                <a:gd name="T62" fmla="*/ 5 w 68"/>
                <a:gd name="T63" fmla="*/ 9 h 76"/>
                <a:gd name="T64" fmla="*/ 5 w 68"/>
                <a:gd name="T65" fmla="*/ 0 h 76"/>
                <a:gd name="T66" fmla="*/ 0 w 68"/>
                <a:gd name="T67" fmla="*/ 6 h 7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68"/>
                <a:gd name="T103" fmla="*/ 0 h 76"/>
                <a:gd name="T104" fmla="*/ 68 w 68"/>
                <a:gd name="T105" fmla="*/ 76 h 7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68" h="76">
                  <a:moveTo>
                    <a:pt x="0" y="6"/>
                  </a:moveTo>
                  <a:lnTo>
                    <a:pt x="14" y="62"/>
                  </a:lnTo>
                  <a:lnTo>
                    <a:pt x="12" y="68"/>
                  </a:lnTo>
                  <a:lnTo>
                    <a:pt x="12" y="70"/>
                  </a:lnTo>
                  <a:lnTo>
                    <a:pt x="12" y="74"/>
                  </a:lnTo>
                  <a:lnTo>
                    <a:pt x="12" y="76"/>
                  </a:lnTo>
                  <a:lnTo>
                    <a:pt x="16" y="76"/>
                  </a:lnTo>
                  <a:lnTo>
                    <a:pt x="30" y="66"/>
                  </a:lnTo>
                  <a:lnTo>
                    <a:pt x="40" y="60"/>
                  </a:lnTo>
                  <a:lnTo>
                    <a:pt x="40" y="54"/>
                  </a:lnTo>
                  <a:lnTo>
                    <a:pt x="36" y="48"/>
                  </a:lnTo>
                  <a:lnTo>
                    <a:pt x="36" y="40"/>
                  </a:lnTo>
                  <a:lnTo>
                    <a:pt x="42" y="34"/>
                  </a:lnTo>
                  <a:lnTo>
                    <a:pt x="46" y="36"/>
                  </a:lnTo>
                  <a:lnTo>
                    <a:pt x="46" y="42"/>
                  </a:lnTo>
                  <a:lnTo>
                    <a:pt x="46" y="54"/>
                  </a:lnTo>
                  <a:lnTo>
                    <a:pt x="48" y="56"/>
                  </a:lnTo>
                  <a:lnTo>
                    <a:pt x="52" y="56"/>
                  </a:lnTo>
                  <a:lnTo>
                    <a:pt x="52" y="48"/>
                  </a:lnTo>
                  <a:lnTo>
                    <a:pt x="56" y="48"/>
                  </a:lnTo>
                  <a:lnTo>
                    <a:pt x="60" y="46"/>
                  </a:lnTo>
                  <a:lnTo>
                    <a:pt x="68" y="44"/>
                  </a:lnTo>
                  <a:lnTo>
                    <a:pt x="68" y="42"/>
                  </a:lnTo>
                  <a:lnTo>
                    <a:pt x="62" y="36"/>
                  </a:lnTo>
                  <a:lnTo>
                    <a:pt x="62" y="34"/>
                  </a:lnTo>
                  <a:lnTo>
                    <a:pt x="58" y="34"/>
                  </a:lnTo>
                  <a:lnTo>
                    <a:pt x="56" y="32"/>
                  </a:lnTo>
                  <a:lnTo>
                    <a:pt x="52" y="28"/>
                  </a:lnTo>
                  <a:lnTo>
                    <a:pt x="52" y="24"/>
                  </a:lnTo>
                  <a:lnTo>
                    <a:pt x="38" y="20"/>
                  </a:lnTo>
                  <a:lnTo>
                    <a:pt x="34" y="12"/>
                  </a:lnTo>
                  <a:lnTo>
                    <a:pt x="30" y="10"/>
                  </a:lnTo>
                  <a:lnTo>
                    <a:pt x="26" y="0"/>
                  </a:lnTo>
                  <a:lnTo>
                    <a:pt x="0" y="6"/>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09" name="Freeform 40"/>
            <p:cNvSpPr>
              <a:spLocks/>
            </p:cNvSpPr>
            <p:nvPr/>
          </p:nvSpPr>
          <p:spPr bwMode="grayWhite">
            <a:xfrm>
              <a:off x="4480" y="1337"/>
              <a:ext cx="129" cy="231"/>
            </a:xfrm>
            <a:custGeom>
              <a:avLst/>
              <a:gdLst>
                <a:gd name="T0" fmla="*/ 0 w 138"/>
                <a:gd name="T1" fmla="*/ 7 h 248"/>
                <a:gd name="T2" fmla="*/ 6 w 138"/>
                <a:gd name="T3" fmla="*/ 7 h 248"/>
                <a:gd name="T4" fmla="*/ 4 w 138"/>
                <a:gd name="T5" fmla="*/ 7 h 248"/>
                <a:gd name="T6" fmla="*/ 7 w 138"/>
                <a:gd name="T7" fmla="*/ 7 h 248"/>
                <a:gd name="T8" fmla="*/ 7 w 138"/>
                <a:gd name="T9" fmla="*/ 7 h 248"/>
                <a:gd name="T10" fmla="*/ 7 w 138"/>
                <a:gd name="T11" fmla="*/ 7 h 248"/>
                <a:gd name="T12" fmla="*/ 7 w 138"/>
                <a:gd name="T13" fmla="*/ 7 h 248"/>
                <a:gd name="T14" fmla="*/ 7 w 138"/>
                <a:gd name="T15" fmla="*/ 7 h 248"/>
                <a:gd name="T16" fmla="*/ 7 w 138"/>
                <a:gd name="T17" fmla="*/ 7 h 248"/>
                <a:gd name="T18" fmla="*/ 7 w 138"/>
                <a:gd name="T19" fmla="*/ 7 h 248"/>
                <a:gd name="T20" fmla="*/ 7 w 138"/>
                <a:gd name="T21" fmla="*/ 7 h 248"/>
                <a:gd name="T22" fmla="*/ 7 w 138"/>
                <a:gd name="T23" fmla="*/ 7 h 248"/>
                <a:gd name="T24" fmla="*/ 7 w 138"/>
                <a:gd name="T25" fmla="*/ 7 h 248"/>
                <a:gd name="T26" fmla="*/ 7 w 138"/>
                <a:gd name="T27" fmla="*/ 7 h 248"/>
                <a:gd name="T28" fmla="*/ 7 w 138"/>
                <a:gd name="T29" fmla="*/ 7 h 248"/>
                <a:gd name="T30" fmla="*/ 7 w 138"/>
                <a:gd name="T31" fmla="*/ 7 h 248"/>
                <a:gd name="T32" fmla="*/ 7 w 138"/>
                <a:gd name="T33" fmla="*/ 7 h 248"/>
                <a:gd name="T34" fmla="*/ 7 w 138"/>
                <a:gd name="T35" fmla="*/ 7 h 248"/>
                <a:gd name="T36" fmla="*/ 7 w 138"/>
                <a:gd name="T37" fmla="*/ 7 h 248"/>
                <a:gd name="T38" fmla="*/ 7 w 138"/>
                <a:gd name="T39" fmla="*/ 7 h 248"/>
                <a:gd name="T40" fmla="*/ 7 w 138"/>
                <a:gd name="T41" fmla="*/ 7 h 248"/>
                <a:gd name="T42" fmla="*/ 7 w 138"/>
                <a:gd name="T43" fmla="*/ 7 h 248"/>
                <a:gd name="T44" fmla="*/ 7 w 138"/>
                <a:gd name="T45" fmla="*/ 7 h 248"/>
                <a:gd name="T46" fmla="*/ 7 w 138"/>
                <a:gd name="T47" fmla="*/ 7 h 248"/>
                <a:gd name="T48" fmla="*/ 7 w 138"/>
                <a:gd name="T49" fmla="*/ 7 h 248"/>
                <a:gd name="T50" fmla="*/ 7 w 138"/>
                <a:gd name="T51" fmla="*/ 7 h 248"/>
                <a:gd name="T52" fmla="*/ 7 w 138"/>
                <a:gd name="T53" fmla="*/ 7 h 248"/>
                <a:gd name="T54" fmla="*/ 7 w 138"/>
                <a:gd name="T55" fmla="*/ 7 h 248"/>
                <a:gd name="T56" fmla="*/ 7 w 138"/>
                <a:gd name="T57" fmla="*/ 7 h 248"/>
                <a:gd name="T58" fmla="*/ 7 w 138"/>
                <a:gd name="T59" fmla="*/ 7 h 248"/>
                <a:gd name="T60" fmla="*/ 7 w 138"/>
                <a:gd name="T61" fmla="*/ 7 h 248"/>
                <a:gd name="T62" fmla="*/ 7 w 138"/>
                <a:gd name="T63" fmla="*/ 7 h 248"/>
                <a:gd name="T64" fmla="*/ 7 w 138"/>
                <a:gd name="T65" fmla="*/ 7 h 248"/>
                <a:gd name="T66" fmla="*/ 7 w 138"/>
                <a:gd name="T67" fmla="*/ 7 h 248"/>
                <a:gd name="T68" fmla="*/ 7 w 138"/>
                <a:gd name="T69" fmla="*/ 7 h 248"/>
                <a:gd name="T70" fmla="*/ 7 w 138"/>
                <a:gd name="T71" fmla="*/ 7 h 248"/>
                <a:gd name="T72" fmla="*/ 7 w 138"/>
                <a:gd name="T73" fmla="*/ 7 h 248"/>
                <a:gd name="T74" fmla="*/ 7 w 138"/>
                <a:gd name="T75" fmla="*/ 7 h 248"/>
                <a:gd name="T76" fmla="*/ 7 w 138"/>
                <a:gd name="T77" fmla="*/ 7 h 248"/>
                <a:gd name="T78" fmla="*/ 7 w 138"/>
                <a:gd name="T79" fmla="*/ 7 h 248"/>
                <a:gd name="T80" fmla="*/ 7 w 138"/>
                <a:gd name="T81" fmla="*/ 0 h 248"/>
                <a:gd name="T82" fmla="*/ 0 w 138"/>
                <a:gd name="T83" fmla="*/ 7 h 248"/>
                <a:gd name="T84" fmla="*/ 0 w 138"/>
                <a:gd name="T85" fmla="*/ 7 h 24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38"/>
                <a:gd name="T130" fmla="*/ 0 h 248"/>
                <a:gd name="T131" fmla="*/ 138 w 138"/>
                <a:gd name="T132" fmla="*/ 248 h 24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38" h="248">
                  <a:moveTo>
                    <a:pt x="0" y="32"/>
                  </a:moveTo>
                  <a:lnTo>
                    <a:pt x="6" y="42"/>
                  </a:lnTo>
                  <a:lnTo>
                    <a:pt x="4" y="46"/>
                  </a:lnTo>
                  <a:lnTo>
                    <a:pt x="8" y="50"/>
                  </a:lnTo>
                  <a:lnTo>
                    <a:pt x="8" y="54"/>
                  </a:lnTo>
                  <a:lnTo>
                    <a:pt x="20" y="82"/>
                  </a:lnTo>
                  <a:lnTo>
                    <a:pt x="24" y="102"/>
                  </a:lnTo>
                  <a:lnTo>
                    <a:pt x="18" y="114"/>
                  </a:lnTo>
                  <a:lnTo>
                    <a:pt x="20" y="124"/>
                  </a:lnTo>
                  <a:lnTo>
                    <a:pt x="32" y="152"/>
                  </a:lnTo>
                  <a:lnTo>
                    <a:pt x="30" y="164"/>
                  </a:lnTo>
                  <a:lnTo>
                    <a:pt x="32" y="170"/>
                  </a:lnTo>
                  <a:lnTo>
                    <a:pt x="34" y="168"/>
                  </a:lnTo>
                  <a:lnTo>
                    <a:pt x="34" y="166"/>
                  </a:lnTo>
                  <a:lnTo>
                    <a:pt x="38" y="164"/>
                  </a:lnTo>
                  <a:lnTo>
                    <a:pt x="46" y="178"/>
                  </a:lnTo>
                  <a:lnTo>
                    <a:pt x="50" y="202"/>
                  </a:lnTo>
                  <a:lnTo>
                    <a:pt x="50" y="216"/>
                  </a:lnTo>
                  <a:lnTo>
                    <a:pt x="56" y="232"/>
                  </a:lnTo>
                  <a:lnTo>
                    <a:pt x="64" y="248"/>
                  </a:lnTo>
                  <a:lnTo>
                    <a:pt x="116" y="236"/>
                  </a:lnTo>
                  <a:lnTo>
                    <a:pt x="116" y="232"/>
                  </a:lnTo>
                  <a:lnTo>
                    <a:pt x="110" y="226"/>
                  </a:lnTo>
                  <a:lnTo>
                    <a:pt x="110" y="216"/>
                  </a:lnTo>
                  <a:lnTo>
                    <a:pt x="112" y="212"/>
                  </a:lnTo>
                  <a:lnTo>
                    <a:pt x="110" y="202"/>
                  </a:lnTo>
                  <a:lnTo>
                    <a:pt x="106" y="162"/>
                  </a:lnTo>
                  <a:lnTo>
                    <a:pt x="106" y="150"/>
                  </a:lnTo>
                  <a:lnTo>
                    <a:pt x="110" y="126"/>
                  </a:lnTo>
                  <a:lnTo>
                    <a:pt x="114" y="110"/>
                  </a:lnTo>
                  <a:lnTo>
                    <a:pt x="116" y="100"/>
                  </a:lnTo>
                  <a:lnTo>
                    <a:pt x="110" y="90"/>
                  </a:lnTo>
                  <a:lnTo>
                    <a:pt x="110" y="82"/>
                  </a:lnTo>
                  <a:lnTo>
                    <a:pt x="114" y="76"/>
                  </a:lnTo>
                  <a:lnTo>
                    <a:pt x="130" y="64"/>
                  </a:lnTo>
                  <a:lnTo>
                    <a:pt x="138" y="42"/>
                  </a:lnTo>
                  <a:lnTo>
                    <a:pt x="130" y="28"/>
                  </a:lnTo>
                  <a:lnTo>
                    <a:pt x="128" y="22"/>
                  </a:lnTo>
                  <a:lnTo>
                    <a:pt x="132" y="18"/>
                  </a:lnTo>
                  <a:lnTo>
                    <a:pt x="130" y="14"/>
                  </a:lnTo>
                  <a:lnTo>
                    <a:pt x="126" y="0"/>
                  </a:lnTo>
                  <a:lnTo>
                    <a:pt x="0" y="32"/>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10" name="Freeform 41"/>
            <p:cNvSpPr>
              <a:spLocks/>
            </p:cNvSpPr>
            <p:nvPr/>
          </p:nvSpPr>
          <p:spPr bwMode="grayWhite">
            <a:xfrm>
              <a:off x="4578" y="1303"/>
              <a:ext cx="118" cy="254"/>
            </a:xfrm>
            <a:custGeom>
              <a:avLst/>
              <a:gdLst>
                <a:gd name="T0" fmla="*/ 7 w 126"/>
                <a:gd name="T1" fmla="*/ 6 h 274"/>
                <a:gd name="T2" fmla="*/ 7 w 126"/>
                <a:gd name="T3" fmla="*/ 6 h 274"/>
                <a:gd name="T4" fmla="*/ 7 w 126"/>
                <a:gd name="T5" fmla="*/ 6 h 274"/>
                <a:gd name="T6" fmla="*/ 7 w 126"/>
                <a:gd name="T7" fmla="*/ 6 h 274"/>
                <a:gd name="T8" fmla="*/ 7 w 126"/>
                <a:gd name="T9" fmla="*/ 6 h 274"/>
                <a:gd name="T10" fmla="*/ 7 w 126"/>
                <a:gd name="T11" fmla="*/ 6 h 274"/>
                <a:gd name="T12" fmla="*/ 7 w 126"/>
                <a:gd name="T13" fmla="*/ 6 h 274"/>
                <a:gd name="T14" fmla="*/ 7 w 126"/>
                <a:gd name="T15" fmla="*/ 6 h 274"/>
                <a:gd name="T16" fmla="*/ 7 w 126"/>
                <a:gd name="T17" fmla="*/ 6 h 274"/>
                <a:gd name="T18" fmla="*/ 7 w 126"/>
                <a:gd name="T19" fmla="*/ 6 h 274"/>
                <a:gd name="T20" fmla="*/ 7 w 126"/>
                <a:gd name="T21" fmla="*/ 6 h 274"/>
                <a:gd name="T22" fmla="*/ 7 w 126"/>
                <a:gd name="T23" fmla="*/ 6 h 274"/>
                <a:gd name="T24" fmla="*/ 4 w 126"/>
                <a:gd name="T25" fmla="*/ 6 h 274"/>
                <a:gd name="T26" fmla="*/ 4 w 126"/>
                <a:gd name="T27" fmla="*/ 6 h 274"/>
                <a:gd name="T28" fmla="*/ 6 w 126"/>
                <a:gd name="T29" fmla="*/ 6 h 274"/>
                <a:gd name="T30" fmla="*/ 4 w 126"/>
                <a:gd name="T31" fmla="*/ 6 h 274"/>
                <a:gd name="T32" fmla="*/ 0 w 126"/>
                <a:gd name="T33" fmla="*/ 6 h 274"/>
                <a:gd name="T34" fmla="*/ 0 w 126"/>
                <a:gd name="T35" fmla="*/ 6 h 274"/>
                <a:gd name="T36" fmla="*/ 4 w 126"/>
                <a:gd name="T37" fmla="*/ 6 h 274"/>
                <a:gd name="T38" fmla="*/ 7 w 126"/>
                <a:gd name="T39" fmla="*/ 6 h 274"/>
                <a:gd name="T40" fmla="*/ 7 w 126"/>
                <a:gd name="T41" fmla="*/ 6 h 274"/>
                <a:gd name="T42" fmla="*/ 4 w 126"/>
                <a:gd name="T43" fmla="*/ 6 h 274"/>
                <a:gd name="T44" fmla="*/ 4 w 126"/>
                <a:gd name="T45" fmla="*/ 6 h 274"/>
                <a:gd name="T46" fmla="*/ 7 w 126"/>
                <a:gd name="T47" fmla="*/ 6 h 274"/>
                <a:gd name="T48" fmla="*/ 7 w 126"/>
                <a:gd name="T49" fmla="*/ 6 h 274"/>
                <a:gd name="T50" fmla="*/ 7 w 126"/>
                <a:gd name="T51" fmla="*/ 6 h 274"/>
                <a:gd name="T52" fmla="*/ 7 w 126"/>
                <a:gd name="T53" fmla="*/ 6 h 274"/>
                <a:gd name="T54" fmla="*/ 7 w 126"/>
                <a:gd name="T55" fmla="*/ 6 h 274"/>
                <a:gd name="T56" fmla="*/ 7 w 126"/>
                <a:gd name="T57" fmla="*/ 6 h 274"/>
                <a:gd name="T58" fmla="*/ 7 w 126"/>
                <a:gd name="T59" fmla="*/ 6 h 274"/>
                <a:gd name="T60" fmla="*/ 7 w 126"/>
                <a:gd name="T61" fmla="*/ 6 h 274"/>
                <a:gd name="T62" fmla="*/ 7 w 126"/>
                <a:gd name="T63" fmla="*/ 6 h 274"/>
                <a:gd name="T64" fmla="*/ 7 w 126"/>
                <a:gd name="T65" fmla="*/ 6 h 274"/>
                <a:gd name="T66" fmla="*/ 7 w 126"/>
                <a:gd name="T67" fmla="*/ 6 h 274"/>
                <a:gd name="T68" fmla="*/ 7 w 126"/>
                <a:gd name="T69" fmla="*/ 6 h 274"/>
                <a:gd name="T70" fmla="*/ 7 w 126"/>
                <a:gd name="T71" fmla="*/ 4 h 274"/>
                <a:gd name="T72" fmla="*/ 7 w 126"/>
                <a:gd name="T73" fmla="*/ 6 h 274"/>
                <a:gd name="T74" fmla="*/ 7 w 126"/>
                <a:gd name="T75" fmla="*/ 6 h 274"/>
                <a:gd name="T76" fmla="*/ 7 w 126"/>
                <a:gd name="T77" fmla="*/ 0 h 274"/>
                <a:gd name="T78" fmla="*/ 7 w 126"/>
                <a:gd name="T79" fmla="*/ 6 h 274"/>
                <a:gd name="T80" fmla="*/ 7 w 126"/>
                <a:gd name="T81" fmla="*/ 6 h 274"/>
                <a:gd name="T82" fmla="*/ 7 w 126"/>
                <a:gd name="T83" fmla="*/ 6 h 274"/>
                <a:gd name="T84" fmla="*/ 7 w 126"/>
                <a:gd name="T85" fmla="*/ 6 h 274"/>
                <a:gd name="T86" fmla="*/ 7 w 126"/>
                <a:gd name="T87" fmla="*/ 6 h 274"/>
                <a:gd name="T88" fmla="*/ 7 w 126"/>
                <a:gd name="T89" fmla="*/ 6 h 274"/>
                <a:gd name="T90" fmla="*/ 7 w 126"/>
                <a:gd name="T91" fmla="*/ 6 h 274"/>
                <a:gd name="T92" fmla="*/ 7 w 126"/>
                <a:gd name="T93" fmla="*/ 6 h 274"/>
                <a:gd name="T94" fmla="*/ 7 w 126"/>
                <a:gd name="T95" fmla="*/ 6 h 274"/>
                <a:gd name="T96" fmla="*/ 7 w 126"/>
                <a:gd name="T97" fmla="*/ 6 h 274"/>
                <a:gd name="T98" fmla="*/ 7 w 126"/>
                <a:gd name="T99" fmla="*/ 6 h 274"/>
                <a:gd name="T100" fmla="*/ 7 w 126"/>
                <a:gd name="T101" fmla="*/ 6 h 27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26"/>
                <a:gd name="T154" fmla="*/ 0 h 274"/>
                <a:gd name="T155" fmla="*/ 126 w 126"/>
                <a:gd name="T156" fmla="*/ 274 h 27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26" h="274">
                  <a:moveTo>
                    <a:pt x="124" y="232"/>
                  </a:moveTo>
                  <a:lnTo>
                    <a:pt x="120" y="230"/>
                  </a:lnTo>
                  <a:lnTo>
                    <a:pt x="114" y="230"/>
                  </a:lnTo>
                  <a:lnTo>
                    <a:pt x="108" y="242"/>
                  </a:lnTo>
                  <a:lnTo>
                    <a:pt x="102" y="244"/>
                  </a:lnTo>
                  <a:lnTo>
                    <a:pt x="102" y="250"/>
                  </a:lnTo>
                  <a:lnTo>
                    <a:pt x="102" y="252"/>
                  </a:lnTo>
                  <a:lnTo>
                    <a:pt x="100" y="250"/>
                  </a:lnTo>
                  <a:lnTo>
                    <a:pt x="96" y="252"/>
                  </a:lnTo>
                  <a:lnTo>
                    <a:pt x="96" y="256"/>
                  </a:lnTo>
                  <a:lnTo>
                    <a:pt x="10" y="274"/>
                  </a:lnTo>
                  <a:lnTo>
                    <a:pt x="10" y="270"/>
                  </a:lnTo>
                  <a:lnTo>
                    <a:pt x="4" y="264"/>
                  </a:lnTo>
                  <a:lnTo>
                    <a:pt x="4" y="254"/>
                  </a:lnTo>
                  <a:lnTo>
                    <a:pt x="6" y="250"/>
                  </a:lnTo>
                  <a:lnTo>
                    <a:pt x="4" y="240"/>
                  </a:lnTo>
                  <a:lnTo>
                    <a:pt x="0" y="200"/>
                  </a:lnTo>
                  <a:lnTo>
                    <a:pt x="0" y="188"/>
                  </a:lnTo>
                  <a:lnTo>
                    <a:pt x="4" y="164"/>
                  </a:lnTo>
                  <a:lnTo>
                    <a:pt x="8" y="148"/>
                  </a:lnTo>
                  <a:lnTo>
                    <a:pt x="10" y="138"/>
                  </a:lnTo>
                  <a:lnTo>
                    <a:pt x="4" y="128"/>
                  </a:lnTo>
                  <a:lnTo>
                    <a:pt x="4" y="120"/>
                  </a:lnTo>
                  <a:lnTo>
                    <a:pt x="8" y="114"/>
                  </a:lnTo>
                  <a:lnTo>
                    <a:pt x="24" y="102"/>
                  </a:lnTo>
                  <a:lnTo>
                    <a:pt x="32" y="80"/>
                  </a:lnTo>
                  <a:lnTo>
                    <a:pt x="24" y="66"/>
                  </a:lnTo>
                  <a:lnTo>
                    <a:pt x="22" y="60"/>
                  </a:lnTo>
                  <a:lnTo>
                    <a:pt x="26" y="56"/>
                  </a:lnTo>
                  <a:lnTo>
                    <a:pt x="24" y="52"/>
                  </a:lnTo>
                  <a:lnTo>
                    <a:pt x="20" y="38"/>
                  </a:lnTo>
                  <a:lnTo>
                    <a:pt x="24" y="20"/>
                  </a:lnTo>
                  <a:lnTo>
                    <a:pt x="20" y="14"/>
                  </a:lnTo>
                  <a:lnTo>
                    <a:pt x="22" y="10"/>
                  </a:lnTo>
                  <a:lnTo>
                    <a:pt x="26" y="10"/>
                  </a:lnTo>
                  <a:lnTo>
                    <a:pt x="30" y="4"/>
                  </a:lnTo>
                  <a:lnTo>
                    <a:pt x="34" y="6"/>
                  </a:lnTo>
                  <a:lnTo>
                    <a:pt x="38" y="6"/>
                  </a:lnTo>
                  <a:lnTo>
                    <a:pt x="42" y="0"/>
                  </a:lnTo>
                  <a:lnTo>
                    <a:pt x="98" y="168"/>
                  </a:lnTo>
                  <a:lnTo>
                    <a:pt x="100" y="172"/>
                  </a:lnTo>
                  <a:lnTo>
                    <a:pt x="100" y="180"/>
                  </a:lnTo>
                  <a:lnTo>
                    <a:pt x="100" y="182"/>
                  </a:lnTo>
                  <a:lnTo>
                    <a:pt x="114" y="194"/>
                  </a:lnTo>
                  <a:lnTo>
                    <a:pt x="116" y="194"/>
                  </a:lnTo>
                  <a:lnTo>
                    <a:pt x="118" y="200"/>
                  </a:lnTo>
                  <a:lnTo>
                    <a:pt x="118" y="202"/>
                  </a:lnTo>
                  <a:lnTo>
                    <a:pt x="126" y="216"/>
                  </a:lnTo>
                  <a:lnTo>
                    <a:pt x="126" y="220"/>
                  </a:lnTo>
                  <a:lnTo>
                    <a:pt x="124" y="226"/>
                  </a:lnTo>
                  <a:lnTo>
                    <a:pt x="124" y="232"/>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11" name="Freeform 42"/>
            <p:cNvSpPr>
              <a:spLocks/>
            </p:cNvSpPr>
            <p:nvPr/>
          </p:nvSpPr>
          <p:spPr bwMode="grayWhite">
            <a:xfrm>
              <a:off x="4618" y="1072"/>
              <a:ext cx="267" cy="432"/>
            </a:xfrm>
            <a:custGeom>
              <a:avLst/>
              <a:gdLst>
                <a:gd name="T0" fmla="*/ 6 w 288"/>
                <a:gd name="T1" fmla="*/ 7 h 464"/>
                <a:gd name="T2" fmla="*/ 6 w 288"/>
                <a:gd name="T3" fmla="*/ 7 h 464"/>
                <a:gd name="T4" fmla="*/ 6 w 288"/>
                <a:gd name="T5" fmla="*/ 7 h 464"/>
                <a:gd name="T6" fmla="*/ 6 w 288"/>
                <a:gd name="T7" fmla="*/ 7 h 464"/>
                <a:gd name="T8" fmla="*/ 6 w 288"/>
                <a:gd name="T9" fmla="*/ 7 h 464"/>
                <a:gd name="T10" fmla="*/ 6 w 288"/>
                <a:gd name="T11" fmla="*/ 7 h 464"/>
                <a:gd name="T12" fmla="*/ 6 w 288"/>
                <a:gd name="T13" fmla="*/ 7 h 464"/>
                <a:gd name="T14" fmla="*/ 6 w 288"/>
                <a:gd name="T15" fmla="*/ 7 h 464"/>
                <a:gd name="T16" fmla="*/ 6 w 288"/>
                <a:gd name="T17" fmla="*/ 7 h 464"/>
                <a:gd name="T18" fmla="*/ 6 w 288"/>
                <a:gd name="T19" fmla="*/ 7 h 464"/>
                <a:gd name="T20" fmla="*/ 6 w 288"/>
                <a:gd name="T21" fmla="*/ 7 h 464"/>
                <a:gd name="T22" fmla="*/ 6 w 288"/>
                <a:gd name="T23" fmla="*/ 7 h 464"/>
                <a:gd name="T24" fmla="*/ 6 w 288"/>
                <a:gd name="T25" fmla="*/ 7 h 464"/>
                <a:gd name="T26" fmla="*/ 6 w 288"/>
                <a:gd name="T27" fmla="*/ 7 h 464"/>
                <a:gd name="T28" fmla="*/ 6 w 288"/>
                <a:gd name="T29" fmla="*/ 7 h 464"/>
                <a:gd name="T30" fmla="*/ 6 w 288"/>
                <a:gd name="T31" fmla="*/ 7 h 464"/>
                <a:gd name="T32" fmla="*/ 6 w 288"/>
                <a:gd name="T33" fmla="*/ 7 h 464"/>
                <a:gd name="T34" fmla="*/ 6 w 288"/>
                <a:gd name="T35" fmla="*/ 7 h 464"/>
                <a:gd name="T36" fmla="*/ 6 w 288"/>
                <a:gd name="T37" fmla="*/ 7 h 464"/>
                <a:gd name="T38" fmla="*/ 6 w 288"/>
                <a:gd name="T39" fmla="*/ 7 h 464"/>
                <a:gd name="T40" fmla="*/ 6 w 288"/>
                <a:gd name="T41" fmla="*/ 7 h 464"/>
                <a:gd name="T42" fmla="*/ 6 w 288"/>
                <a:gd name="T43" fmla="*/ 7 h 464"/>
                <a:gd name="T44" fmla="*/ 6 w 288"/>
                <a:gd name="T45" fmla="*/ 7 h 464"/>
                <a:gd name="T46" fmla="*/ 6 w 288"/>
                <a:gd name="T47" fmla="*/ 7 h 464"/>
                <a:gd name="T48" fmla="*/ 6 w 288"/>
                <a:gd name="T49" fmla="*/ 7 h 464"/>
                <a:gd name="T50" fmla="*/ 6 w 288"/>
                <a:gd name="T51" fmla="*/ 7 h 464"/>
                <a:gd name="T52" fmla="*/ 6 w 288"/>
                <a:gd name="T53" fmla="*/ 7 h 464"/>
                <a:gd name="T54" fmla="*/ 6 w 288"/>
                <a:gd name="T55" fmla="*/ 7 h 464"/>
                <a:gd name="T56" fmla="*/ 6 w 288"/>
                <a:gd name="T57" fmla="*/ 7 h 464"/>
                <a:gd name="T58" fmla="*/ 6 w 288"/>
                <a:gd name="T59" fmla="*/ 7 h 464"/>
                <a:gd name="T60" fmla="*/ 6 w 288"/>
                <a:gd name="T61" fmla="*/ 7 h 464"/>
                <a:gd name="T62" fmla="*/ 6 w 288"/>
                <a:gd name="T63" fmla="*/ 7 h 464"/>
                <a:gd name="T64" fmla="*/ 6 w 288"/>
                <a:gd name="T65" fmla="*/ 7 h 464"/>
                <a:gd name="T66" fmla="*/ 6 w 288"/>
                <a:gd name="T67" fmla="*/ 7 h 464"/>
                <a:gd name="T68" fmla="*/ 6 w 288"/>
                <a:gd name="T69" fmla="*/ 7 h 464"/>
                <a:gd name="T70" fmla="*/ 6 w 288"/>
                <a:gd name="T71" fmla="*/ 7 h 464"/>
                <a:gd name="T72" fmla="*/ 6 w 288"/>
                <a:gd name="T73" fmla="*/ 7 h 464"/>
                <a:gd name="T74" fmla="*/ 6 w 288"/>
                <a:gd name="T75" fmla="*/ 7 h 464"/>
                <a:gd name="T76" fmla="*/ 6 w 288"/>
                <a:gd name="T77" fmla="*/ 7 h 464"/>
                <a:gd name="T78" fmla="*/ 6 w 288"/>
                <a:gd name="T79" fmla="*/ 2 h 464"/>
                <a:gd name="T80" fmla="*/ 6 w 288"/>
                <a:gd name="T81" fmla="*/ 2 h 464"/>
                <a:gd name="T82" fmla="*/ 6 w 288"/>
                <a:gd name="T83" fmla="*/ 7 h 464"/>
                <a:gd name="T84" fmla="*/ 6 w 288"/>
                <a:gd name="T85" fmla="*/ 7 h 464"/>
                <a:gd name="T86" fmla="*/ 6 w 288"/>
                <a:gd name="T87" fmla="*/ 7 h 464"/>
                <a:gd name="T88" fmla="*/ 6 w 288"/>
                <a:gd name="T89" fmla="*/ 7 h 464"/>
                <a:gd name="T90" fmla="*/ 6 w 288"/>
                <a:gd name="T91" fmla="*/ 7 h 464"/>
                <a:gd name="T92" fmla="*/ 6 w 288"/>
                <a:gd name="T93" fmla="*/ 7 h 464"/>
                <a:gd name="T94" fmla="*/ 6 w 288"/>
                <a:gd name="T95" fmla="*/ 7 h 464"/>
                <a:gd name="T96" fmla="*/ 6 w 288"/>
                <a:gd name="T97" fmla="*/ 7 h 464"/>
                <a:gd name="T98" fmla="*/ 6 w 288"/>
                <a:gd name="T99" fmla="*/ 7 h 464"/>
                <a:gd name="T100" fmla="*/ 6 w 288"/>
                <a:gd name="T101" fmla="*/ 7 h 464"/>
                <a:gd name="T102" fmla="*/ 6 w 288"/>
                <a:gd name="T103" fmla="*/ 7 h 464"/>
                <a:gd name="T104" fmla="*/ 6 w 288"/>
                <a:gd name="T105" fmla="*/ 7 h 464"/>
                <a:gd name="T106" fmla="*/ 6 w 288"/>
                <a:gd name="T107" fmla="*/ 7 h 464"/>
                <a:gd name="T108" fmla="*/ 6 w 288"/>
                <a:gd name="T109" fmla="*/ 7 h 464"/>
                <a:gd name="T110" fmla="*/ 6 w 288"/>
                <a:gd name="T111" fmla="*/ 7 h 464"/>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88"/>
                <a:gd name="T169" fmla="*/ 0 h 464"/>
                <a:gd name="T170" fmla="*/ 288 w 288"/>
                <a:gd name="T171" fmla="*/ 464 h 464"/>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88" h="464">
                  <a:moveTo>
                    <a:pt x="0" y="248"/>
                  </a:moveTo>
                  <a:lnTo>
                    <a:pt x="56" y="416"/>
                  </a:lnTo>
                  <a:lnTo>
                    <a:pt x="58" y="420"/>
                  </a:lnTo>
                  <a:lnTo>
                    <a:pt x="58" y="428"/>
                  </a:lnTo>
                  <a:lnTo>
                    <a:pt x="58" y="430"/>
                  </a:lnTo>
                  <a:lnTo>
                    <a:pt x="72" y="442"/>
                  </a:lnTo>
                  <a:lnTo>
                    <a:pt x="74" y="442"/>
                  </a:lnTo>
                  <a:lnTo>
                    <a:pt x="76" y="448"/>
                  </a:lnTo>
                  <a:lnTo>
                    <a:pt x="76" y="450"/>
                  </a:lnTo>
                  <a:lnTo>
                    <a:pt x="84" y="464"/>
                  </a:lnTo>
                  <a:lnTo>
                    <a:pt x="86" y="462"/>
                  </a:lnTo>
                  <a:lnTo>
                    <a:pt x="88" y="450"/>
                  </a:lnTo>
                  <a:lnTo>
                    <a:pt x="88" y="438"/>
                  </a:lnTo>
                  <a:lnTo>
                    <a:pt x="94" y="426"/>
                  </a:lnTo>
                  <a:lnTo>
                    <a:pt x="100" y="408"/>
                  </a:lnTo>
                  <a:lnTo>
                    <a:pt x="106" y="400"/>
                  </a:lnTo>
                  <a:lnTo>
                    <a:pt x="108" y="396"/>
                  </a:lnTo>
                  <a:lnTo>
                    <a:pt x="104" y="394"/>
                  </a:lnTo>
                  <a:lnTo>
                    <a:pt x="100" y="384"/>
                  </a:lnTo>
                  <a:lnTo>
                    <a:pt x="118" y="366"/>
                  </a:lnTo>
                  <a:lnTo>
                    <a:pt x="122" y="368"/>
                  </a:lnTo>
                  <a:lnTo>
                    <a:pt x="124" y="376"/>
                  </a:lnTo>
                  <a:lnTo>
                    <a:pt x="126" y="378"/>
                  </a:lnTo>
                  <a:lnTo>
                    <a:pt x="130" y="376"/>
                  </a:lnTo>
                  <a:lnTo>
                    <a:pt x="130" y="368"/>
                  </a:lnTo>
                  <a:lnTo>
                    <a:pt x="130" y="362"/>
                  </a:lnTo>
                  <a:lnTo>
                    <a:pt x="144" y="360"/>
                  </a:lnTo>
                  <a:lnTo>
                    <a:pt x="150" y="356"/>
                  </a:lnTo>
                  <a:lnTo>
                    <a:pt x="150" y="348"/>
                  </a:lnTo>
                  <a:lnTo>
                    <a:pt x="154" y="346"/>
                  </a:lnTo>
                  <a:lnTo>
                    <a:pt x="160" y="346"/>
                  </a:lnTo>
                  <a:lnTo>
                    <a:pt x="166" y="342"/>
                  </a:lnTo>
                  <a:lnTo>
                    <a:pt x="168" y="338"/>
                  </a:lnTo>
                  <a:lnTo>
                    <a:pt x="172" y="328"/>
                  </a:lnTo>
                  <a:lnTo>
                    <a:pt x="170" y="318"/>
                  </a:lnTo>
                  <a:lnTo>
                    <a:pt x="178" y="308"/>
                  </a:lnTo>
                  <a:lnTo>
                    <a:pt x="178" y="302"/>
                  </a:lnTo>
                  <a:lnTo>
                    <a:pt x="182" y="302"/>
                  </a:lnTo>
                  <a:lnTo>
                    <a:pt x="192" y="304"/>
                  </a:lnTo>
                  <a:lnTo>
                    <a:pt x="198" y="300"/>
                  </a:lnTo>
                  <a:lnTo>
                    <a:pt x="200" y="296"/>
                  </a:lnTo>
                  <a:lnTo>
                    <a:pt x="204" y="286"/>
                  </a:lnTo>
                  <a:lnTo>
                    <a:pt x="208" y="286"/>
                  </a:lnTo>
                  <a:lnTo>
                    <a:pt x="216" y="274"/>
                  </a:lnTo>
                  <a:lnTo>
                    <a:pt x="226" y="276"/>
                  </a:lnTo>
                  <a:lnTo>
                    <a:pt x="234" y="282"/>
                  </a:lnTo>
                  <a:lnTo>
                    <a:pt x="244" y="264"/>
                  </a:lnTo>
                  <a:lnTo>
                    <a:pt x="252" y="258"/>
                  </a:lnTo>
                  <a:lnTo>
                    <a:pt x="268" y="246"/>
                  </a:lnTo>
                  <a:lnTo>
                    <a:pt x="272" y="238"/>
                  </a:lnTo>
                  <a:lnTo>
                    <a:pt x="274" y="236"/>
                  </a:lnTo>
                  <a:lnTo>
                    <a:pt x="278" y="236"/>
                  </a:lnTo>
                  <a:lnTo>
                    <a:pt x="286" y="234"/>
                  </a:lnTo>
                  <a:lnTo>
                    <a:pt x="288" y="226"/>
                  </a:lnTo>
                  <a:lnTo>
                    <a:pt x="288" y="218"/>
                  </a:lnTo>
                  <a:lnTo>
                    <a:pt x="282" y="216"/>
                  </a:lnTo>
                  <a:lnTo>
                    <a:pt x="280" y="216"/>
                  </a:lnTo>
                  <a:lnTo>
                    <a:pt x="276" y="214"/>
                  </a:lnTo>
                  <a:lnTo>
                    <a:pt x="280" y="208"/>
                  </a:lnTo>
                  <a:lnTo>
                    <a:pt x="282" y="206"/>
                  </a:lnTo>
                  <a:lnTo>
                    <a:pt x="280" y="200"/>
                  </a:lnTo>
                  <a:lnTo>
                    <a:pt x="276" y="188"/>
                  </a:lnTo>
                  <a:lnTo>
                    <a:pt x="268" y="184"/>
                  </a:lnTo>
                  <a:lnTo>
                    <a:pt x="262" y="184"/>
                  </a:lnTo>
                  <a:lnTo>
                    <a:pt x="260" y="188"/>
                  </a:lnTo>
                  <a:lnTo>
                    <a:pt x="254" y="190"/>
                  </a:lnTo>
                  <a:lnTo>
                    <a:pt x="248" y="188"/>
                  </a:lnTo>
                  <a:lnTo>
                    <a:pt x="240" y="162"/>
                  </a:lnTo>
                  <a:lnTo>
                    <a:pt x="244" y="158"/>
                  </a:lnTo>
                  <a:lnTo>
                    <a:pt x="242" y="154"/>
                  </a:lnTo>
                  <a:lnTo>
                    <a:pt x="240" y="152"/>
                  </a:lnTo>
                  <a:lnTo>
                    <a:pt x="236" y="152"/>
                  </a:lnTo>
                  <a:lnTo>
                    <a:pt x="232" y="154"/>
                  </a:lnTo>
                  <a:lnTo>
                    <a:pt x="222" y="150"/>
                  </a:lnTo>
                  <a:lnTo>
                    <a:pt x="216" y="150"/>
                  </a:lnTo>
                  <a:lnTo>
                    <a:pt x="212" y="148"/>
                  </a:lnTo>
                  <a:lnTo>
                    <a:pt x="208" y="132"/>
                  </a:lnTo>
                  <a:lnTo>
                    <a:pt x="208" y="130"/>
                  </a:lnTo>
                  <a:lnTo>
                    <a:pt x="172" y="20"/>
                  </a:lnTo>
                  <a:lnTo>
                    <a:pt x="142" y="2"/>
                  </a:lnTo>
                  <a:lnTo>
                    <a:pt x="134" y="0"/>
                  </a:lnTo>
                  <a:lnTo>
                    <a:pt x="128" y="2"/>
                  </a:lnTo>
                  <a:lnTo>
                    <a:pt x="124" y="6"/>
                  </a:lnTo>
                  <a:lnTo>
                    <a:pt x="122" y="12"/>
                  </a:lnTo>
                  <a:lnTo>
                    <a:pt x="118" y="12"/>
                  </a:lnTo>
                  <a:lnTo>
                    <a:pt x="108" y="16"/>
                  </a:lnTo>
                  <a:lnTo>
                    <a:pt x="92" y="30"/>
                  </a:lnTo>
                  <a:lnTo>
                    <a:pt x="88" y="30"/>
                  </a:lnTo>
                  <a:lnTo>
                    <a:pt x="82" y="22"/>
                  </a:lnTo>
                  <a:lnTo>
                    <a:pt x="82" y="12"/>
                  </a:lnTo>
                  <a:lnTo>
                    <a:pt x="80" y="8"/>
                  </a:lnTo>
                  <a:lnTo>
                    <a:pt x="74" y="8"/>
                  </a:lnTo>
                  <a:lnTo>
                    <a:pt x="64" y="12"/>
                  </a:lnTo>
                  <a:lnTo>
                    <a:pt x="38" y="96"/>
                  </a:lnTo>
                  <a:lnTo>
                    <a:pt x="38" y="110"/>
                  </a:lnTo>
                  <a:lnTo>
                    <a:pt x="42" y="114"/>
                  </a:lnTo>
                  <a:lnTo>
                    <a:pt x="42" y="124"/>
                  </a:lnTo>
                  <a:lnTo>
                    <a:pt x="40" y="130"/>
                  </a:lnTo>
                  <a:lnTo>
                    <a:pt x="36" y="134"/>
                  </a:lnTo>
                  <a:lnTo>
                    <a:pt x="32" y="142"/>
                  </a:lnTo>
                  <a:lnTo>
                    <a:pt x="40" y="176"/>
                  </a:lnTo>
                  <a:lnTo>
                    <a:pt x="36" y="188"/>
                  </a:lnTo>
                  <a:lnTo>
                    <a:pt x="36" y="196"/>
                  </a:lnTo>
                  <a:lnTo>
                    <a:pt x="24" y="214"/>
                  </a:lnTo>
                  <a:lnTo>
                    <a:pt x="22" y="220"/>
                  </a:lnTo>
                  <a:lnTo>
                    <a:pt x="26" y="230"/>
                  </a:lnTo>
                  <a:lnTo>
                    <a:pt x="26" y="232"/>
                  </a:lnTo>
                  <a:lnTo>
                    <a:pt x="18" y="232"/>
                  </a:lnTo>
                  <a:lnTo>
                    <a:pt x="20" y="240"/>
                  </a:lnTo>
                  <a:lnTo>
                    <a:pt x="18" y="246"/>
                  </a:lnTo>
                  <a:lnTo>
                    <a:pt x="14" y="246"/>
                  </a:lnTo>
                  <a:lnTo>
                    <a:pt x="8" y="244"/>
                  </a:lnTo>
                  <a:lnTo>
                    <a:pt x="0" y="248"/>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12" name="Freeform 43"/>
            <p:cNvSpPr>
              <a:spLocks/>
            </p:cNvSpPr>
            <p:nvPr/>
          </p:nvSpPr>
          <p:spPr bwMode="grayWhite">
            <a:xfrm>
              <a:off x="3122" y="2315"/>
              <a:ext cx="363" cy="336"/>
            </a:xfrm>
            <a:custGeom>
              <a:avLst/>
              <a:gdLst>
                <a:gd name="T0" fmla="*/ 0 w 392"/>
                <a:gd name="T1" fmla="*/ 7 h 360"/>
                <a:gd name="T2" fmla="*/ 6 w 392"/>
                <a:gd name="T3" fmla="*/ 0 h 360"/>
                <a:gd name="T4" fmla="*/ 6 w 392"/>
                <a:gd name="T5" fmla="*/ 4 h 360"/>
                <a:gd name="T6" fmla="*/ 6 w 392"/>
                <a:gd name="T7" fmla="*/ 7 h 360"/>
                <a:gd name="T8" fmla="*/ 6 w 392"/>
                <a:gd name="T9" fmla="*/ 7 h 360"/>
                <a:gd name="T10" fmla="*/ 6 w 392"/>
                <a:gd name="T11" fmla="*/ 7 h 360"/>
                <a:gd name="T12" fmla="*/ 6 w 392"/>
                <a:gd name="T13" fmla="*/ 7 h 360"/>
                <a:gd name="T14" fmla="*/ 6 w 392"/>
                <a:gd name="T15" fmla="*/ 7 h 360"/>
                <a:gd name="T16" fmla="*/ 6 w 392"/>
                <a:gd name="T17" fmla="*/ 7 h 360"/>
                <a:gd name="T18" fmla="*/ 6 w 392"/>
                <a:gd name="T19" fmla="*/ 7 h 360"/>
                <a:gd name="T20" fmla="*/ 6 w 392"/>
                <a:gd name="T21" fmla="*/ 7 h 360"/>
                <a:gd name="T22" fmla="*/ 6 w 392"/>
                <a:gd name="T23" fmla="*/ 7 h 360"/>
                <a:gd name="T24" fmla="*/ 6 w 392"/>
                <a:gd name="T25" fmla="*/ 7 h 360"/>
                <a:gd name="T26" fmla="*/ 6 w 392"/>
                <a:gd name="T27" fmla="*/ 7 h 360"/>
                <a:gd name="T28" fmla="*/ 6 w 392"/>
                <a:gd name="T29" fmla="*/ 7 h 360"/>
                <a:gd name="T30" fmla="*/ 6 w 392"/>
                <a:gd name="T31" fmla="*/ 7 h 360"/>
                <a:gd name="T32" fmla="*/ 6 w 392"/>
                <a:gd name="T33" fmla="*/ 7 h 360"/>
                <a:gd name="T34" fmla="*/ 6 w 392"/>
                <a:gd name="T35" fmla="*/ 7 h 360"/>
                <a:gd name="T36" fmla="*/ 6 w 392"/>
                <a:gd name="T37" fmla="*/ 7 h 360"/>
                <a:gd name="T38" fmla="*/ 6 w 392"/>
                <a:gd name="T39" fmla="*/ 7 h 360"/>
                <a:gd name="T40" fmla="*/ 6 w 392"/>
                <a:gd name="T41" fmla="*/ 7 h 360"/>
                <a:gd name="T42" fmla="*/ 6 w 392"/>
                <a:gd name="T43" fmla="*/ 7 h 360"/>
                <a:gd name="T44" fmla="*/ 6 w 392"/>
                <a:gd name="T45" fmla="*/ 7 h 360"/>
                <a:gd name="T46" fmla="*/ 6 w 392"/>
                <a:gd name="T47" fmla="*/ 7 h 360"/>
                <a:gd name="T48" fmla="*/ 6 w 392"/>
                <a:gd name="T49" fmla="*/ 7 h 360"/>
                <a:gd name="T50" fmla="*/ 6 w 392"/>
                <a:gd name="T51" fmla="*/ 7 h 360"/>
                <a:gd name="T52" fmla="*/ 6 w 392"/>
                <a:gd name="T53" fmla="*/ 7 h 360"/>
                <a:gd name="T54" fmla="*/ 6 w 392"/>
                <a:gd name="T55" fmla="*/ 7 h 360"/>
                <a:gd name="T56" fmla="*/ 6 w 392"/>
                <a:gd name="T57" fmla="*/ 7 h 360"/>
                <a:gd name="T58" fmla="*/ 6 w 392"/>
                <a:gd name="T59" fmla="*/ 7 h 360"/>
                <a:gd name="T60" fmla="*/ 6 w 392"/>
                <a:gd name="T61" fmla="*/ 7 h 360"/>
                <a:gd name="T62" fmla="*/ 6 w 392"/>
                <a:gd name="T63" fmla="*/ 7 h 360"/>
                <a:gd name="T64" fmla="*/ 6 w 392"/>
                <a:gd name="T65" fmla="*/ 7 h 360"/>
                <a:gd name="T66" fmla="*/ 6 w 392"/>
                <a:gd name="T67" fmla="*/ 7 h 360"/>
                <a:gd name="T68" fmla="*/ 6 w 392"/>
                <a:gd name="T69" fmla="*/ 7 h 360"/>
                <a:gd name="T70" fmla="*/ 6 w 392"/>
                <a:gd name="T71" fmla="*/ 7 h 360"/>
                <a:gd name="T72" fmla="*/ 6 w 392"/>
                <a:gd name="T73" fmla="*/ 7 h 360"/>
                <a:gd name="T74" fmla="*/ 6 w 392"/>
                <a:gd name="T75" fmla="*/ 7 h 360"/>
                <a:gd name="T76" fmla="*/ 6 w 392"/>
                <a:gd name="T77" fmla="*/ 7 h 360"/>
                <a:gd name="T78" fmla="*/ 6 w 392"/>
                <a:gd name="T79" fmla="*/ 7 h 360"/>
                <a:gd name="T80" fmla="*/ 6 w 392"/>
                <a:gd name="T81" fmla="*/ 7 h 360"/>
                <a:gd name="T82" fmla="*/ 6 w 392"/>
                <a:gd name="T83" fmla="*/ 7 h 360"/>
                <a:gd name="T84" fmla="*/ 6 w 392"/>
                <a:gd name="T85" fmla="*/ 7 h 360"/>
                <a:gd name="T86" fmla="*/ 6 w 392"/>
                <a:gd name="T87" fmla="*/ 7 h 360"/>
                <a:gd name="T88" fmla="*/ 6 w 392"/>
                <a:gd name="T89" fmla="*/ 7 h 360"/>
                <a:gd name="T90" fmla="*/ 6 w 392"/>
                <a:gd name="T91" fmla="*/ 7 h 360"/>
                <a:gd name="T92" fmla="*/ 6 w 392"/>
                <a:gd name="T93" fmla="*/ 7 h 360"/>
                <a:gd name="T94" fmla="*/ 6 w 392"/>
                <a:gd name="T95" fmla="*/ 7 h 360"/>
                <a:gd name="T96" fmla="*/ 0 w 392"/>
                <a:gd name="T97" fmla="*/ 7 h 36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92"/>
                <a:gd name="T148" fmla="*/ 0 h 360"/>
                <a:gd name="T149" fmla="*/ 392 w 392"/>
                <a:gd name="T150" fmla="*/ 360 h 36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92" h="360">
                  <a:moveTo>
                    <a:pt x="0" y="16"/>
                  </a:moveTo>
                  <a:lnTo>
                    <a:pt x="352" y="0"/>
                  </a:lnTo>
                  <a:lnTo>
                    <a:pt x="350" y="4"/>
                  </a:lnTo>
                  <a:lnTo>
                    <a:pt x="358" y="10"/>
                  </a:lnTo>
                  <a:lnTo>
                    <a:pt x="362" y="18"/>
                  </a:lnTo>
                  <a:lnTo>
                    <a:pt x="360" y="26"/>
                  </a:lnTo>
                  <a:lnTo>
                    <a:pt x="350" y="34"/>
                  </a:lnTo>
                  <a:lnTo>
                    <a:pt x="340" y="46"/>
                  </a:lnTo>
                  <a:lnTo>
                    <a:pt x="338" y="52"/>
                  </a:lnTo>
                  <a:lnTo>
                    <a:pt x="392" y="48"/>
                  </a:lnTo>
                  <a:lnTo>
                    <a:pt x="390" y="54"/>
                  </a:lnTo>
                  <a:lnTo>
                    <a:pt x="392" y="58"/>
                  </a:lnTo>
                  <a:lnTo>
                    <a:pt x="388" y="66"/>
                  </a:lnTo>
                  <a:lnTo>
                    <a:pt x="378" y="76"/>
                  </a:lnTo>
                  <a:lnTo>
                    <a:pt x="374" y="98"/>
                  </a:lnTo>
                  <a:lnTo>
                    <a:pt x="364" y="110"/>
                  </a:lnTo>
                  <a:lnTo>
                    <a:pt x="366" y="124"/>
                  </a:lnTo>
                  <a:lnTo>
                    <a:pt x="364" y="142"/>
                  </a:lnTo>
                  <a:lnTo>
                    <a:pt x="362" y="142"/>
                  </a:lnTo>
                  <a:lnTo>
                    <a:pt x="354" y="152"/>
                  </a:lnTo>
                  <a:lnTo>
                    <a:pt x="352" y="156"/>
                  </a:lnTo>
                  <a:lnTo>
                    <a:pt x="336" y="170"/>
                  </a:lnTo>
                  <a:lnTo>
                    <a:pt x="332" y="186"/>
                  </a:lnTo>
                  <a:lnTo>
                    <a:pt x="332" y="200"/>
                  </a:lnTo>
                  <a:lnTo>
                    <a:pt x="330" y="210"/>
                  </a:lnTo>
                  <a:lnTo>
                    <a:pt x="316" y="218"/>
                  </a:lnTo>
                  <a:lnTo>
                    <a:pt x="306" y="234"/>
                  </a:lnTo>
                  <a:lnTo>
                    <a:pt x="302" y="238"/>
                  </a:lnTo>
                  <a:lnTo>
                    <a:pt x="302" y="250"/>
                  </a:lnTo>
                  <a:lnTo>
                    <a:pt x="294" y="260"/>
                  </a:lnTo>
                  <a:lnTo>
                    <a:pt x="294" y="270"/>
                  </a:lnTo>
                  <a:lnTo>
                    <a:pt x="290" y="282"/>
                  </a:lnTo>
                  <a:lnTo>
                    <a:pt x="282" y="296"/>
                  </a:lnTo>
                  <a:lnTo>
                    <a:pt x="284" y="312"/>
                  </a:lnTo>
                  <a:lnTo>
                    <a:pt x="292" y="320"/>
                  </a:lnTo>
                  <a:lnTo>
                    <a:pt x="294" y="330"/>
                  </a:lnTo>
                  <a:lnTo>
                    <a:pt x="296" y="332"/>
                  </a:lnTo>
                  <a:lnTo>
                    <a:pt x="296" y="336"/>
                  </a:lnTo>
                  <a:lnTo>
                    <a:pt x="292" y="340"/>
                  </a:lnTo>
                  <a:lnTo>
                    <a:pt x="290" y="348"/>
                  </a:lnTo>
                  <a:lnTo>
                    <a:pt x="290" y="354"/>
                  </a:lnTo>
                  <a:lnTo>
                    <a:pt x="50" y="360"/>
                  </a:lnTo>
                  <a:lnTo>
                    <a:pt x="50" y="308"/>
                  </a:lnTo>
                  <a:lnTo>
                    <a:pt x="38" y="306"/>
                  </a:lnTo>
                  <a:lnTo>
                    <a:pt x="28" y="310"/>
                  </a:lnTo>
                  <a:lnTo>
                    <a:pt x="24" y="308"/>
                  </a:lnTo>
                  <a:lnTo>
                    <a:pt x="12" y="300"/>
                  </a:lnTo>
                  <a:lnTo>
                    <a:pt x="14" y="124"/>
                  </a:lnTo>
                  <a:lnTo>
                    <a:pt x="0" y="16"/>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13" name="Freeform 44"/>
            <p:cNvSpPr>
              <a:spLocks/>
            </p:cNvSpPr>
            <p:nvPr/>
          </p:nvSpPr>
          <p:spPr bwMode="grayWhite">
            <a:xfrm>
              <a:off x="1704" y="1706"/>
              <a:ext cx="416" cy="513"/>
            </a:xfrm>
            <a:custGeom>
              <a:avLst/>
              <a:gdLst>
                <a:gd name="T0" fmla="*/ 7 w 446"/>
                <a:gd name="T1" fmla="*/ 6 h 554"/>
                <a:gd name="T2" fmla="*/ 7 w 446"/>
                <a:gd name="T3" fmla="*/ 6 h 554"/>
                <a:gd name="T4" fmla="*/ 7 w 446"/>
                <a:gd name="T5" fmla="*/ 6 h 554"/>
                <a:gd name="T6" fmla="*/ 7 w 446"/>
                <a:gd name="T7" fmla="*/ 6 h 554"/>
                <a:gd name="T8" fmla="*/ 7 w 446"/>
                <a:gd name="T9" fmla="*/ 0 h 554"/>
                <a:gd name="T10" fmla="*/ 0 w 446"/>
                <a:gd name="T11" fmla="*/ 6 h 554"/>
                <a:gd name="T12" fmla="*/ 0 w 446"/>
                <a:gd name="T13" fmla="*/ 6 h 554"/>
                <a:gd name="T14" fmla="*/ 7 w 446"/>
                <a:gd name="T15" fmla="*/ 6 h 554"/>
                <a:gd name="T16" fmla="*/ 0 60000 65536"/>
                <a:gd name="T17" fmla="*/ 0 60000 65536"/>
                <a:gd name="T18" fmla="*/ 0 60000 65536"/>
                <a:gd name="T19" fmla="*/ 0 60000 65536"/>
                <a:gd name="T20" fmla="*/ 0 60000 65536"/>
                <a:gd name="T21" fmla="*/ 0 60000 65536"/>
                <a:gd name="T22" fmla="*/ 0 60000 65536"/>
                <a:gd name="T23" fmla="*/ 0 60000 65536"/>
                <a:gd name="T24" fmla="*/ 0 w 446"/>
                <a:gd name="T25" fmla="*/ 0 h 554"/>
                <a:gd name="T26" fmla="*/ 446 w 446"/>
                <a:gd name="T27" fmla="*/ 554 h 55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46" h="554">
                  <a:moveTo>
                    <a:pt x="392" y="554"/>
                  </a:moveTo>
                  <a:lnTo>
                    <a:pt x="446" y="158"/>
                  </a:lnTo>
                  <a:lnTo>
                    <a:pt x="300" y="136"/>
                  </a:lnTo>
                  <a:lnTo>
                    <a:pt x="314" y="40"/>
                  </a:lnTo>
                  <a:lnTo>
                    <a:pt x="96" y="0"/>
                  </a:lnTo>
                  <a:lnTo>
                    <a:pt x="0" y="492"/>
                  </a:lnTo>
                  <a:lnTo>
                    <a:pt x="392" y="554"/>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14" name="Freeform 45"/>
            <p:cNvSpPr>
              <a:spLocks/>
            </p:cNvSpPr>
            <p:nvPr/>
          </p:nvSpPr>
          <p:spPr bwMode="grayWhite">
            <a:xfrm>
              <a:off x="1775" y="1050"/>
              <a:ext cx="749" cy="474"/>
            </a:xfrm>
            <a:custGeom>
              <a:avLst/>
              <a:gdLst>
                <a:gd name="T0" fmla="*/ 7 w 806"/>
                <a:gd name="T1" fmla="*/ 7 h 510"/>
                <a:gd name="T2" fmla="*/ 7 w 806"/>
                <a:gd name="T3" fmla="*/ 7 h 510"/>
                <a:gd name="T4" fmla="*/ 7 w 806"/>
                <a:gd name="T5" fmla="*/ 7 h 510"/>
                <a:gd name="T6" fmla="*/ 7 w 806"/>
                <a:gd name="T7" fmla="*/ 7 h 510"/>
                <a:gd name="T8" fmla="*/ 7 w 806"/>
                <a:gd name="T9" fmla="*/ 7 h 510"/>
                <a:gd name="T10" fmla="*/ 7 w 806"/>
                <a:gd name="T11" fmla="*/ 7 h 510"/>
                <a:gd name="T12" fmla="*/ 7 w 806"/>
                <a:gd name="T13" fmla="*/ 7 h 510"/>
                <a:gd name="T14" fmla="*/ 7 w 806"/>
                <a:gd name="T15" fmla="*/ 7 h 510"/>
                <a:gd name="T16" fmla="*/ 7 w 806"/>
                <a:gd name="T17" fmla="*/ 7 h 510"/>
                <a:gd name="T18" fmla="*/ 7 w 806"/>
                <a:gd name="T19" fmla="*/ 7 h 510"/>
                <a:gd name="T20" fmla="*/ 7 w 806"/>
                <a:gd name="T21" fmla="*/ 7 h 510"/>
                <a:gd name="T22" fmla="*/ 7 w 806"/>
                <a:gd name="T23" fmla="*/ 7 h 510"/>
                <a:gd name="T24" fmla="*/ 7 w 806"/>
                <a:gd name="T25" fmla="*/ 7 h 510"/>
                <a:gd name="T26" fmla="*/ 7 w 806"/>
                <a:gd name="T27" fmla="*/ 7 h 510"/>
                <a:gd name="T28" fmla="*/ 7 w 806"/>
                <a:gd name="T29" fmla="*/ 7 h 510"/>
                <a:gd name="T30" fmla="*/ 7 w 806"/>
                <a:gd name="T31" fmla="*/ 7 h 510"/>
                <a:gd name="T32" fmla="*/ 7 w 806"/>
                <a:gd name="T33" fmla="*/ 7 h 510"/>
                <a:gd name="T34" fmla="*/ 7 w 806"/>
                <a:gd name="T35" fmla="*/ 7 h 510"/>
                <a:gd name="T36" fmla="*/ 7 w 806"/>
                <a:gd name="T37" fmla="*/ 7 h 510"/>
                <a:gd name="T38" fmla="*/ 7 w 806"/>
                <a:gd name="T39" fmla="*/ 7 h 510"/>
                <a:gd name="T40" fmla="*/ 7 w 806"/>
                <a:gd name="T41" fmla="*/ 7 h 510"/>
                <a:gd name="T42" fmla="*/ 7 w 806"/>
                <a:gd name="T43" fmla="*/ 7 h 510"/>
                <a:gd name="T44" fmla="*/ 7 w 806"/>
                <a:gd name="T45" fmla="*/ 7 h 510"/>
                <a:gd name="T46" fmla="*/ 7 w 806"/>
                <a:gd name="T47" fmla="*/ 7 h 510"/>
                <a:gd name="T48" fmla="*/ 7 w 806"/>
                <a:gd name="T49" fmla="*/ 7 h 510"/>
                <a:gd name="T50" fmla="*/ 7 w 806"/>
                <a:gd name="T51" fmla="*/ 7 h 510"/>
                <a:gd name="T52" fmla="*/ 7 w 806"/>
                <a:gd name="T53" fmla="*/ 7 h 510"/>
                <a:gd name="T54" fmla="*/ 7 w 806"/>
                <a:gd name="T55" fmla="*/ 7 h 510"/>
                <a:gd name="T56" fmla="*/ 7 w 806"/>
                <a:gd name="T57" fmla="*/ 7 h 510"/>
                <a:gd name="T58" fmla="*/ 7 w 806"/>
                <a:gd name="T59" fmla="*/ 7 h 510"/>
                <a:gd name="T60" fmla="*/ 7 w 806"/>
                <a:gd name="T61" fmla="*/ 7 h 510"/>
                <a:gd name="T62" fmla="*/ 7 w 806"/>
                <a:gd name="T63" fmla="*/ 7 h 510"/>
                <a:gd name="T64" fmla="*/ 0 w 806"/>
                <a:gd name="T65" fmla="*/ 7 h 510"/>
                <a:gd name="T66" fmla="*/ 7 w 806"/>
                <a:gd name="T67" fmla="*/ 7 h 510"/>
                <a:gd name="T68" fmla="*/ 7 w 806"/>
                <a:gd name="T69" fmla="*/ 7 h 510"/>
                <a:gd name="T70" fmla="*/ 7 w 806"/>
                <a:gd name="T71" fmla="*/ 7 h 51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06"/>
                <a:gd name="T109" fmla="*/ 0 h 510"/>
                <a:gd name="T110" fmla="*/ 806 w 806"/>
                <a:gd name="T111" fmla="*/ 510 h 51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06" h="510">
                  <a:moveTo>
                    <a:pt x="772" y="510"/>
                  </a:moveTo>
                  <a:lnTo>
                    <a:pt x="282" y="450"/>
                  </a:lnTo>
                  <a:lnTo>
                    <a:pt x="274" y="500"/>
                  </a:lnTo>
                  <a:lnTo>
                    <a:pt x="268" y="492"/>
                  </a:lnTo>
                  <a:lnTo>
                    <a:pt x="266" y="480"/>
                  </a:lnTo>
                  <a:lnTo>
                    <a:pt x="256" y="472"/>
                  </a:lnTo>
                  <a:lnTo>
                    <a:pt x="246" y="478"/>
                  </a:lnTo>
                  <a:lnTo>
                    <a:pt x="248" y="486"/>
                  </a:lnTo>
                  <a:lnTo>
                    <a:pt x="228" y="486"/>
                  </a:lnTo>
                  <a:lnTo>
                    <a:pt x="224" y="488"/>
                  </a:lnTo>
                  <a:lnTo>
                    <a:pt x="216" y="482"/>
                  </a:lnTo>
                  <a:lnTo>
                    <a:pt x="196" y="482"/>
                  </a:lnTo>
                  <a:lnTo>
                    <a:pt x="192" y="478"/>
                  </a:lnTo>
                  <a:lnTo>
                    <a:pt x="188" y="478"/>
                  </a:lnTo>
                  <a:lnTo>
                    <a:pt x="180" y="486"/>
                  </a:lnTo>
                  <a:lnTo>
                    <a:pt x="174" y="484"/>
                  </a:lnTo>
                  <a:lnTo>
                    <a:pt x="160" y="478"/>
                  </a:lnTo>
                  <a:lnTo>
                    <a:pt x="154" y="480"/>
                  </a:lnTo>
                  <a:lnTo>
                    <a:pt x="150" y="490"/>
                  </a:lnTo>
                  <a:lnTo>
                    <a:pt x="140" y="484"/>
                  </a:lnTo>
                  <a:lnTo>
                    <a:pt x="134" y="474"/>
                  </a:lnTo>
                  <a:lnTo>
                    <a:pt x="134" y="470"/>
                  </a:lnTo>
                  <a:lnTo>
                    <a:pt x="138" y="458"/>
                  </a:lnTo>
                  <a:lnTo>
                    <a:pt x="136" y="450"/>
                  </a:lnTo>
                  <a:lnTo>
                    <a:pt x="128" y="442"/>
                  </a:lnTo>
                  <a:lnTo>
                    <a:pt x="120" y="442"/>
                  </a:lnTo>
                  <a:lnTo>
                    <a:pt x="112" y="428"/>
                  </a:lnTo>
                  <a:lnTo>
                    <a:pt x="118" y="420"/>
                  </a:lnTo>
                  <a:lnTo>
                    <a:pt x="118" y="414"/>
                  </a:lnTo>
                  <a:lnTo>
                    <a:pt x="110" y="402"/>
                  </a:lnTo>
                  <a:lnTo>
                    <a:pt x="106" y="390"/>
                  </a:lnTo>
                  <a:lnTo>
                    <a:pt x="106" y="370"/>
                  </a:lnTo>
                  <a:lnTo>
                    <a:pt x="108" y="358"/>
                  </a:lnTo>
                  <a:lnTo>
                    <a:pt x="104" y="354"/>
                  </a:lnTo>
                  <a:lnTo>
                    <a:pt x="100" y="352"/>
                  </a:lnTo>
                  <a:lnTo>
                    <a:pt x="98" y="344"/>
                  </a:lnTo>
                  <a:lnTo>
                    <a:pt x="96" y="344"/>
                  </a:lnTo>
                  <a:lnTo>
                    <a:pt x="92" y="344"/>
                  </a:lnTo>
                  <a:lnTo>
                    <a:pt x="72" y="362"/>
                  </a:lnTo>
                  <a:lnTo>
                    <a:pt x="68" y="362"/>
                  </a:lnTo>
                  <a:lnTo>
                    <a:pt x="54" y="350"/>
                  </a:lnTo>
                  <a:lnTo>
                    <a:pt x="58" y="342"/>
                  </a:lnTo>
                  <a:lnTo>
                    <a:pt x="56" y="336"/>
                  </a:lnTo>
                  <a:lnTo>
                    <a:pt x="56" y="328"/>
                  </a:lnTo>
                  <a:lnTo>
                    <a:pt x="68" y="320"/>
                  </a:lnTo>
                  <a:lnTo>
                    <a:pt x="68" y="310"/>
                  </a:lnTo>
                  <a:lnTo>
                    <a:pt x="66" y="310"/>
                  </a:lnTo>
                  <a:lnTo>
                    <a:pt x="68" y="294"/>
                  </a:lnTo>
                  <a:lnTo>
                    <a:pt x="74" y="288"/>
                  </a:lnTo>
                  <a:lnTo>
                    <a:pt x="72" y="284"/>
                  </a:lnTo>
                  <a:lnTo>
                    <a:pt x="88" y="252"/>
                  </a:lnTo>
                  <a:lnTo>
                    <a:pt x="84" y="246"/>
                  </a:lnTo>
                  <a:lnTo>
                    <a:pt x="68" y="244"/>
                  </a:lnTo>
                  <a:lnTo>
                    <a:pt x="68" y="236"/>
                  </a:lnTo>
                  <a:lnTo>
                    <a:pt x="58" y="236"/>
                  </a:lnTo>
                  <a:lnTo>
                    <a:pt x="52" y="222"/>
                  </a:lnTo>
                  <a:lnTo>
                    <a:pt x="50" y="210"/>
                  </a:lnTo>
                  <a:lnTo>
                    <a:pt x="38" y="184"/>
                  </a:lnTo>
                  <a:lnTo>
                    <a:pt x="20" y="168"/>
                  </a:lnTo>
                  <a:lnTo>
                    <a:pt x="12" y="156"/>
                  </a:lnTo>
                  <a:lnTo>
                    <a:pt x="8" y="152"/>
                  </a:lnTo>
                  <a:lnTo>
                    <a:pt x="12" y="146"/>
                  </a:lnTo>
                  <a:lnTo>
                    <a:pt x="16" y="138"/>
                  </a:lnTo>
                  <a:lnTo>
                    <a:pt x="12" y="120"/>
                  </a:lnTo>
                  <a:lnTo>
                    <a:pt x="0" y="94"/>
                  </a:lnTo>
                  <a:lnTo>
                    <a:pt x="18" y="0"/>
                  </a:lnTo>
                  <a:lnTo>
                    <a:pt x="92" y="12"/>
                  </a:lnTo>
                  <a:lnTo>
                    <a:pt x="288" y="46"/>
                  </a:lnTo>
                  <a:lnTo>
                    <a:pt x="490" y="80"/>
                  </a:lnTo>
                  <a:lnTo>
                    <a:pt x="806" y="112"/>
                  </a:lnTo>
                  <a:lnTo>
                    <a:pt x="782" y="414"/>
                  </a:lnTo>
                  <a:lnTo>
                    <a:pt x="772" y="510"/>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15" name="Freeform 46"/>
            <p:cNvSpPr>
              <a:spLocks/>
            </p:cNvSpPr>
            <p:nvPr/>
          </p:nvSpPr>
          <p:spPr bwMode="grayWhite">
            <a:xfrm>
              <a:off x="1984" y="1468"/>
              <a:ext cx="507" cy="422"/>
            </a:xfrm>
            <a:custGeom>
              <a:avLst/>
              <a:gdLst>
                <a:gd name="T0" fmla="*/ 6 w 548"/>
                <a:gd name="T1" fmla="*/ 6 h 456"/>
                <a:gd name="T2" fmla="*/ 6 w 548"/>
                <a:gd name="T3" fmla="*/ 6 h 456"/>
                <a:gd name="T4" fmla="*/ 6 w 548"/>
                <a:gd name="T5" fmla="*/ 6 h 456"/>
                <a:gd name="T6" fmla="*/ 6 w 548"/>
                <a:gd name="T7" fmla="*/ 0 h 456"/>
                <a:gd name="T8" fmla="*/ 6 w 548"/>
                <a:gd name="T9" fmla="*/ 6 h 456"/>
                <a:gd name="T10" fmla="*/ 6 w 548"/>
                <a:gd name="T11" fmla="*/ 6 h 456"/>
                <a:gd name="T12" fmla="*/ 6 w 548"/>
                <a:gd name="T13" fmla="*/ 6 h 456"/>
                <a:gd name="T14" fmla="*/ 0 w 548"/>
                <a:gd name="T15" fmla="*/ 6 h 456"/>
                <a:gd name="T16" fmla="*/ 6 w 548"/>
                <a:gd name="T17" fmla="*/ 6 h 456"/>
                <a:gd name="T18" fmla="*/ 6 w 548"/>
                <a:gd name="T19" fmla="*/ 6 h 456"/>
                <a:gd name="T20" fmla="*/ 6 w 548"/>
                <a:gd name="T21" fmla="*/ 6 h 45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48"/>
                <a:gd name="T34" fmla="*/ 0 h 456"/>
                <a:gd name="T35" fmla="*/ 548 w 548"/>
                <a:gd name="T36" fmla="*/ 456 h 45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48" h="456">
                  <a:moveTo>
                    <a:pt x="516" y="456"/>
                  </a:moveTo>
                  <a:lnTo>
                    <a:pt x="532" y="256"/>
                  </a:lnTo>
                  <a:lnTo>
                    <a:pt x="548" y="60"/>
                  </a:lnTo>
                  <a:lnTo>
                    <a:pt x="58" y="0"/>
                  </a:lnTo>
                  <a:lnTo>
                    <a:pt x="50" y="50"/>
                  </a:lnTo>
                  <a:lnTo>
                    <a:pt x="16" y="296"/>
                  </a:lnTo>
                  <a:lnTo>
                    <a:pt x="14" y="296"/>
                  </a:lnTo>
                  <a:lnTo>
                    <a:pt x="0" y="392"/>
                  </a:lnTo>
                  <a:lnTo>
                    <a:pt x="146" y="414"/>
                  </a:lnTo>
                  <a:lnTo>
                    <a:pt x="516" y="456"/>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16" name="Freeform 47"/>
            <p:cNvSpPr>
              <a:spLocks/>
            </p:cNvSpPr>
            <p:nvPr/>
          </p:nvSpPr>
          <p:spPr bwMode="grayWhite">
            <a:xfrm>
              <a:off x="2502" y="1155"/>
              <a:ext cx="478" cy="300"/>
            </a:xfrm>
            <a:custGeom>
              <a:avLst/>
              <a:gdLst>
                <a:gd name="T0" fmla="*/ 0 w 516"/>
                <a:gd name="T1" fmla="*/ 6 h 324"/>
                <a:gd name="T2" fmla="*/ 6 w 516"/>
                <a:gd name="T3" fmla="*/ 0 h 324"/>
                <a:gd name="T4" fmla="*/ 6 w 516"/>
                <a:gd name="T5" fmla="*/ 6 h 324"/>
                <a:gd name="T6" fmla="*/ 6 w 516"/>
                <a:gd name="T7" fmla="*/ 6 h 324"/>
                <a:gd name="T8" fmla="*/ 6 w 516"/>
                <a:gd name="T9" fmla="*/ 6 h 324"/>
                <a:gd name="T10" fmla="*/ 6 w 516"/>
                <a:gd name="T11" fmla="*/ 6 h 324"/>
                <a:gd name="T12" fmla="*/ 6 w 516"/>
                <a:gd name="T13" fmla="*/ 6 h 324"/>
                <a:gd name="T14" fmla="*/ 6 w 516"/>
                <a:gd name="T15" fmla="*/ 6 h 324"/>
                <a:gd name="T16" fmla="*/ 6 w 516"/>
                <a:gd name="T17" fmla="*/ 6 h 324"/>
                <a:gd name="T18" fmla="*/ 6 w 516"/>
                <a:gd name="T19" fmla="*/ 6 h 324"/>
                <a:gd name="T20" fmla="*/ 6 w 516"/>
                <a:gd name="T21" fmla="*/ 6 h 324"/>
                <a:gd name="T22" fmla="*/ 6 w 516"/>
                <a:gd name="T23" fmla="*/ 6 h 324"/>
                <a:gd name="T24" fmla="*/ 6 w 516"/>
                <a:gd name="T25" fmla="*/ 6 h 324"/>
                <a:gd name="T26" fmla="*/ 6 w 516"/>
                <a:gd name="T27" fmla="*/ 6 h 324"/>
                <a:gd name="T28" fmla="*/ 6 w 516"/>
                <a:gd name="T29" fmla="*/ 6 h 324"/>
                <a:gd name="T30" fmla="*/ 6 w 516"/>
                <a:gd name="T31" fmla="*/ 6 h 324"/>
                <a:gd name="T32" fmla="*/ 6 w 516"/>
                <a:gd name="T33" fmla="*/ 6 h 324"/>
                <a:gd name="T34" fmla="*/ 6 w 516"/>
                <a:gd name="T35" fmla="*/ 6 h 324"/>
                <a:gd name="T36" fmla="*/ 6 w 516"/>
                <a:gd name="T37" fmla="*/ 6 h 324"/>
                <a:gd name="T38" fmla="*/ 0 w 516"/>
                <a:gd name="T39" fmla="*/ 6 h 32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516"/>
                <a:gd name="T61" fmla="*/ 0 h 324"/>
                <a:gd name="T62" fmla="*/ 516 w 516"/>
                <a:gd name="T63" fmla="*/ 324 h 32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516" h="324">
                  <a:moveTo>
                    <a:pt x="0" y="302"/>
                  </a:moveTo>
                  <a:lnTo>
                    <a:pt x="24" y="0"/>
                  </a:lnTo>
                  <a:lnTo>
                    <a:pt x="252" y="16"/>
                  </a:lnTo>
                  <a:lnTo>
                    <a:pt x="476" y="22"/>
                  </a:lnTo>
                  <a:lnTo>
                    <a:pt x="476" y="30"/>
                  </a:lnTo>
                  <a:lnTo>
                    <a:pt x="484" y="54"/>
                  </a:lnTo>
                  <a:lnTo>
                    <a:pt x="480" y="62"/>
                  </a:lnTo>
                  <a:lnTo>
                    <a:pt x="478" y="78"/>
                  </a:lnTo>
                  <a:lnTo>
                    <a:pt x="480" y="106"/>
                  </a:lnTo>
                  <a:lnTo>
                    <a:pt x="486" y="138"/>
                  </a:lnTo>
                  <a:lnTo>
                    <a:pt x="494" y="146"/>
                  </a:lnTo>
                  <a:lnTo>
                    <a:pt x="500" y="176"/>
                  </a:lnTo>
                  <a:lnTo>
                    <a:pt x="502" y="226"/>
                  </a:lnTo>
                  <a:lnTo>
                    <a:pt x="504" y="236"/>
                  </a:lnTo>
                  <a:lnTo>
                    <a:pt x="504" y="254"/>
                  </a:lnTo>
                  <a:lnTo>
                    <a:pt x="506" y="260"/>
                  </a:lnTo>
                  <a:lnTo>
                    <a:pt x="516" y="296"/>
                  </a:lnTo>
                  <a:lnTo>
                    <a:pt x="516" y="310"/>
                  </a:lnTo>
                  <a:lnTo>
                    <a:pt x="516" y="324"/>
                  </a:lnTo>
                  <a:lnTo>
                    <a:pt x="0" y="302"/>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17" name="Freeform 48"/>
            <p:cNvSpPr>
              <a:spLocks/>
            </p:cNvSpPr>
            <p:nvPr/>
          </p:nvSpPr>
          <p:spPr bwMode="grayWhite">
            <a:xfrm>
              <a:off x="2478" y="1435"/>
              <a:ext cx="511" cy="344"/>
            </a:xfrm>
            <a:custGeom>
              <a:avLst/>
              <a:gdLst>
                <a:gd name="T0" fmla="*/ 0 w 552"/>
                <a:gd name="T1" fmla="*/ 6 h 372"/>
                <a:gd name="T2" fmla="*/ 6 w 552"/>
                <a:gd name="T3" fmla="*/ 6 h 372"/>
                <a:gd name="T4" fmla="*/ 6 w 552"/>
                <a:gd name="T5" fmla="*/ 0 h 372"/>
                <a:gd name="T6" fmla="*/ 6 w 552"/>
                <a:gd name="T7" fmla="*/ 6 h 372"/>
                <a:gd name="T8" fmla="*/ 6 w 552"/>
                <a:gd name="T9" fmla="*/ 6 h 372"/>
                <a:gd name="T10" fmla="*/ 6 w 552"/>
                <a:gd name="T11" fmla="*/ 6 h 372"/>
                <a:gd name="T12" fmla="*/ 6 w 552"/>
                <a:gd name="T13" fmla="*/ 6 h 372"/>
                <a:gd name="T14" fmla="*/ 6 w 552"/>
                <a:gd name="T15" fmla="*/ 6 h 372"/>
                <a:gd name="T16" fmla="*/ 6 w 552"/>
                <a:gd name="T17" fmla="*/ 6 h 372"/>
                <a:gd name="T18" fmla="*/ 6 w 552"/>
                <a:gd name="T19" fmla="*/ 6 h 372"/>
                <a:gd name="T20" fmla="*/ 6 w 552"/>
                <a:gd name="T21" fmla="*/ 6 h 372"/>
                <a:gd name="T22" fmla="*/ 6 w 552"/>
                <a:gd name="T23" fmla="*/ 6 h 372"/>
                <a:gd name="T24" fmla="*/ 6 w 552"/>
                <a:gd name="T25" fmla="*/ 6 h 372"/>
                <a:gd name="T26" fmla="*/ 6 w 552"/>
                <a:gd name="T27" fmla="*/ 6 h 372"/>
                <a:gd name="T28" fmla="*/ 6 w 552"/>
                <a:gd name="T29" fmla="*/ 6 h 372"/>
                <a:gd name="T30" fmla="*/ 6 w 552"/>
                <a:gd name="T31" fmla="*/ 6 h 372"/>
                <a:gd name="T32" fmla="*/ 6 w 552"/>
                <a:gd name="T33" fmla="*/ 6 h 372"/>
                <a:gd name="T34" fmla="*/ 6 w 552"/>
                <a:gd name="T35" fmla="*/ 6 h 372"/>
                <a:gd name="T36" fmla="*/ 6 w 552"/>
                <a:gd name="T37" fmla="*/ 6 h 372"/>
                <a:gd name="T38" fmla="*/ 6 w 552"/>
                <a:gd name="T39" fmla="*/ 6 h 372"/>
                <a:gd name="T40" fmla="*/ 6 w 552"/>
                <a:gd name="T41" fmla="*/ 6 h 372"/>
                <a:gd name="T42" fmla="*/ 6 w 552"/>
                <a:gd name="T43" fmla="*/ 6 h 372"/>
                <a:gd name="T44" fmla="*/ 6 w 552"/>
                <a:gd name="T45" fmla="*/ 6 h 372"/>
                <a:gd name="T46" fmla="*/ 6 w 552"/>
                <a:gd name="T47" fmla="*/ 6 h 372"/>
                <a:gd name="T48" fmla="*/ 6 w 552"/>
                <a:gd name="T49" fmla="*/ 6 h 372"/>
                <a:gd name="T50" fmla="*/ 6 w 552"/>
                <a:gd name="T51" fmla="*/ 6 h 372"/>
                <a:gd name="T52" fmla="*/ 6 w 552"/>
                <a:gd name="T53" fmla="*/ 6 h 372"/>
                <a:gd name="T54" fmla="*/ 6 w 552"/>
                <a:gd name="T55" fmla="*/ 6 h 372"/>
                <a:gd name="T56" fmla="*/ 6 w 552"/>
                <a:gd name="T57" fmla="*/ 6 h 372"/>
                <a:gd name="T58" fmla="*/ 6 w 552"/>
                <a:gd name="T59" fmla="*/ 6 h 372"/>
                <a:gd name="T60" fmla="*/ 6 w 552"/>
                <a:gd name="T61" fmla="*/ 6 h 372"/>
                <a:gd name="T62" fmla="*/ 6 w 552"/>
                <a:gd name="T63" fmla="*/ 6 h 372"/>
                <a:gd name="T64" fmla="*/ 6 w 552"/>
                <a:gd name="T65" fmla="*/ 6 h 372"/>
                <a:gd name="T66" fmla="*/ 6 w 552"/>
                <a:gd name="T67" fmla="*/ 6 h 372"/>
                <a:gd name="T68" fmla="*/ 6 w 552"/>
                <a:gd name="T69" fmla="*/ 6 h 372"/>
                <a:gd name="T70" fmla="*/ 0 w 552"/>
                <a:gd name="T71" fmla="*/ 6 h 37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52"/>
                <a:gd name="T109" fmla="*/ 0 h 372"/>
                <a:gd name="T110" fmla="*/ 552 w 552"/>
                <a:gd name="T111" fmla="*/ 372 h 37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52" h="372">
                  <a:moveTo>
                    <a:pt x="0" y="292"/>
                  </a:moveTo>
                  <a:lnTo>
                    <a:pt x="16" y="96"/>
                  </a:lnTo>
                  <a:lnTo>
                    <a:pt x="26" y="0"/>
                  </a:lnTo>
                  <a:lnTo>
                    <a:pt x="542" y="22"/>
                  </a:lnTo>
                  <a:lnTo>
                    <a:pt x="542" y="30"/>
                  </a:lnTo>
                  <a:lnTo>
                    <a:pt x="538" y="40"/>
                  </a:lnTo>
                  <a:lnTo>
                    <a:pt x="524" y="54"/>
                  </a:lnTo>
                  <a:lnTo>
                    <a:pt x="526" y="62"/>
                  </a:lnTo>
                  <a:lnTo>
                    <a:pt x="552" y="86"/>
                  </a:lnTo>
                  <a:lnTo>
                    <a:pt x="552" y="268"/>
                  </a:lnTo>
                  <a:lnTo>
                    <a:pt x="546" y="266"/>
                  </a:lnTo>
                  <a:lnTo>
                    <a:pt x="540" y="268"/>
                  </a:lnTo>
                  <a:lnTo>
                    <a:pt x="544" y="274"/>
                  </a:lnTo>
                  <a:lnTo>
                    <a:pt x="546" y="280"/>
                  </a:lnTo>
                  <a:lnTo>
                    <a:pt x="542" y="290"/>
                  </a:lnTo>
                  <a:lnTo>
                    <a:pt x="548" y="294"/>
                  </a:lnTo>
                  <a:lnTo>
                    <a:pt x="552" y="310"/>
                  </a:lnTo>
                  <a:lnTo>
                    <a:pt x="546" y="314"/>
                  </a:lnTo>
                  <a:lnTo>
                    <a:pt x="546" y="324"/>
                  </a:lnTo>
                  <a:lnTo>
                    <a:pt x="540" y="340"/>
                  </a:lnTo>
                  <a:lnTo>
                    <a:pt x="546" y="358"/>
                  </a:lnTo>
                  <a:lnTo>
                    <a:pt x="550" y="368"/>
                  </a:lnTo>
                  <a:lnTo>
                    <a:pt x="548" y="372"/>
                  </a:lnTo>
                  <a:lnTo>
                    <a:pt x="534" y="360"/>
                  </a:lnTo>
                  <a:lnTo>
                    <a:pt x="502" y="340"/>
                  </a:lnTo>
                  <a:lnTo>
                    <a:pt x="494" y="338"/>
                  </a:lnTo>
                  <a:lnTo>
                    <a:pt x="480" y="338"/>
                  </a:lnTo>
                  <a:lnTo>
                    <a:pt x="470" y="344"/>
                  </a:lnTo>
                  <a:lnTo>
                    <a:pt x="460" y="348"/>
                  </a:lnTo>
                  <a:lnTo>
                    <a:pt x="448" y="344"/>
                  </a:lnTo>
                  <a:lnTo>
                    <a:pt x="444" y="332"/>
                  </a:lnTo>
                  <a:lnTo>
                    <a:pt x="436" y="326"/>
                  </a:lnTo>
                  <a:lnTo>
                    <a:pt x="426" y="330"/>
                  </a:lnTo>
                  <a:lnTo>
                    <a:pt x="412" y="330"/>
                  </a:lnTo>
                  <a:lnTo>
                    <a:pt x="402" y="314"/>
                  </a:lnTo>
                  <a:lnTo>
                    <a:pt x="0" y="292"/>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18" name="Freeform 49"/>
            <p:cNvSpPr>
              <a:spLocks/>
            </p:cNvSpPr>
            <p:nvPr/>
          </p:nvSpPr>
          <p:spPr bwMode="grayWhite">
            <a:xfrm>
              <a:off x="2978" y="1673"/>
              <a:ext cx="440" cy="289"/>
            </a:xfrm>
            <a:custGeom>
              <a:avLst/>
              <a:gdLst>
                <a:gd name="T0" fmla="*/ 6 w 474"/>
                <a:gd name="T1" fmla="*/ 0 h 312"/>
                <a:gd name="T2" fmla="*/ 6 w 474"/>
                <a:gd name="T3" fmla="*/ 6 h 312"/>
                <a:gd name="T4" fmla="*/ 6 w 474"/>
                <a:gd name="T5" fmla="*/ 6 h 312"/>
                <a:gd name="T6" fmla="*/ 6 w 474"/>
                <a:gd name="T7" fmla="*/ 6 h 312"/>
                <a:gd name="T8" fmla="*/ 6 w 474"/>
                <a:gd name="T9" fmla="*/ 6 h 312"/>
                <a:gd name="T10" fmla="*/ 6 w 474"/>
                <a:gd name="T11" fmla="*/ 6 h 312"/>
                <a:gd name="T12" fmla="*/ 6 w 474"/>
                <a:gd name="T13" fmla="*/ 6 h 312"/>
                <a:gd name="T14" fmla="*/ 6 w 474"/>
                <a:gd name="T15" fmla="*/ 6 h 312"/>
                <a:gd name="T16" fmla="*/ 6 w 474"/>
                <a:gd name="T17" fmla="*/ 6 h 312"/>
                <a:gd name="T18" fmla="*/ 6 w 474"/>
                <a:gd name="T19" fmla="*/ 6 h 312"/>
                <a:gd name="T20" fmla="*/ 6 w 474"/>
                <a:gd name="T21" fmla="*/ 6 h 312"/>
                <a:gd name="T22" fmla="*/ 6 w 474"/>
                <a:gd name="T23" fmla="*/ 6 h 312"/>
                <a:gd name="T24" fmla="*/ 6 w 474"/>
                <a:gd name="T25" fmla="*/ 6 h 312"/>
                <a:gd name="T26" fmla="*/ 6 w 474"/>
                <a:gd name="T27" fmla="*/ 6 h 312"/>
                <a:gd name="T28" fmla="*/ 6 w 474"/>
                <a:gd name="T29" fmla="*/ 6 h 312"/>
                <a:gd name="T30" fmla="*/ 6 w 474"/>
                <a:gd name="T31" fmla="*/ 6 h 312"/>
                <a:gd name="T32" fmla="*/ 6 w 474"/>
                <a:gd name="T33" fmla="*/ 6 h 312"/>
                <a:gd name="T34" fmla="*/ 6 w 474"/>
                <a:gd name="T35" fmla="*/ 6 h 312"/>
                <a:gd name="T36" fmla="*/ 6 w 474"/>
                <a:gd name="T37" fmla="*/ 6 h 312"/>
                <a:gd name="T38" fmla="*/ 6 w 474"/>
                <a:gd name="T39" fmla="*/ 6 h 312"/>
                <a:gd name="T40" fmla="*/ 6 w 474"/>
                <a:gd name="T41" fmla="*/ 6 h 312"/>
                <a:gd name="T42" fmla="*/ 6 w 474"/>
                <a:gd name="T43" fmla="*/ 6 h 312"/>
                <a:gd name="T44" fmla="*/ 6 w 474"/>
                <a:gd name="T45" fmla="*/ 6 h 312"/>
                <a:gd name="T46" fmla="*/ 6 w 474"/>
                <a:gd name="T47" fmla="*/ 6 h 312"/>
                <a:gd name="T48" fmla="*/ 6 w 474"/>
                <a:gd name="T49" fmla="*/ 6 h 312"/>
                <a:gd name="T50" fmla="*/ 6 w 474"/>
                <a:gd name="T51" fmla="*/ 6 h 312"/>
                <a:gd name="T52" fmla="*/ 6 w 474"/>
                <a:gd name="T53" fmla="*/ 6 h 312"/>
                <a:gd name="T54" fmla="*/ 6 w 474"/>
                <a:gd name="T55" fmla="*/ 6 h 312"/>
                <a:gd name="T56" fmla="*/ 6 w 474"/>
                <a:gd name="T57" fmla="*/ 6 h 312"/>
                <a:gd name="T58" fmla="*/ 6 w 474"/>
                <a:gd name="T59" fmla="*/ 6 h 312"/>
                <a:gd name="T60" fmla="*/ 6 w 474"/>
                <a:gd name="T61" fmla="*/ 6 h 312"/>
                <a:gd name="T62" fmla="*/ 6 w 474"/>
                <a:gd name="T63" fmla="*/ 6 h 312"/>
                <a:gd name="T64" fmla="*/ 2 w 474"/>
                <a:gd name="T65" fmla="*/ 6 h 312"/>
                <a:gd name="T66" fmla="*/ 4 w 474"/>
                <a:gd name="T67" fmla="*/ 6 h 312"/>
                <a:gd name="T68" fmla="*/ 6 w 474"/>
                <a:gd name="T69" fmla="*/ 6 h 31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74"/>
                <a:gd name="T106" fmla="*/ 0 h 312"/>
                <a:gd name="T107" fmla="*/ 474 w 474"/>
                <a:gd name="T108" fmla="*/ 312 h 31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74" h="312">
                  <a:moveTo>
                    <a:pt x="12" y="12"/>
                  </a:moveTo>
                  <a:lnTo>
                    <a:pt x="384" y="0"/>
                  </a:lnTo>
                  <a:lnTo>
                    <a:pt x="390" y="12"/>
                  </a:lnTo>
                  <a:lnTo>
                    <a:pt x="398" y="18"/>
                  </a:lnTo>
                  <a:lnTo>
                    <a:pt x="396" y="26"/>
                  </a:lnTo>
                  <a:lnTo>
                    <a:pt x="392" y="34"/>
                  </a:lnTo>
                  <a:lnTo>
                    <a:pt x="396" y="46"/>
                  </a:lnTo>
                  <a:lnTo>
                    <a:pt x="402" y="74"/>
                  </a:lnTo>
                  <a:lnTo>
                    <a:pt x="424" y="82"/>
                  </a:lnTo>
                  <a:lnTo>
                    <a:pt x="432" y="88"/>
                  </a:lnTo>
                  <a:lnTo>
                    <a:pt x="434" y="98"/>
                  </a:lnTo>
                  <a:lnTo>
                    <a:pt x="438" y="102"/>
                  </a:lnTo>
                  <a:lnTo>
                    <a:pt x="452" y="114"/>
                  </a:lnTo>
                  <a:lnTo>
                    <a:pt x="454" y="122"/>
                  </a:lnTo>
                  <a:lnTo>
                    <a:pt x="468" y="130"/>
                  </a:lnTo>
                  <a:lnTo>
                    <a:pt x="474" y="148"/>
                  </a:lnTo>
                  <a:lnTo>
                    <a:pt x="472" y="156"/>
                  </a:lnTo>
                  <a:lnTo>
                    <a:pt x="468" y="166"/>
                  </a:lnTo>
                  <a:lnTo>
                    <a:pt x="462" y="172"/>
                  </a:lnTo>
                  <a:lnTo>
                    <a:pt x="462" y="180"/>
                  </a:lnTo>
                  <a:lnTo>
                    <a:pt x="450" y="194"/>
                  </a:lnTo>
                  <a:lnTo>
                    <a:pt x="438" y="198"/>
                  </a:lnTo>
                  <a:lnTo>
                    <a:pt x="434" y="202"/>
                  </a:lnTo>
                  <a:lnTo>
                    <a:pt x="418" y="204"/>
                  </a:lnTo>
                  <a:lnTo>
                    <a:pt x="412" y="208"/>
                  </a:lnTo>
                  <a:lnTo>
                    <a:pt x="406" y="218"/>
                  </a:lnTo>
                  <a:lnTo>
                    <a:pt x="408" y="226"/>
                  </a:lnTo>
                  <a:lnTo>
                    <a:pt x="416" y="236"/>
                  </a:lnTo>
                  <a:lnTo>
                    <a:pt x="420" y="242"/>
                  </a:lnTo>
                  <a:lnTo>
                    <a:pt x="416" y="256"/>
                  </a:lnTo>
                  <a:lnTo>
                    <a:pt x="406" y="282"/>
                  </a:lnTo>
                  <a:lnTo>
                    <a:pt x="394" y="288"/>
                  </a:lnTo>
                  <a:lnTo>
                    <a:pt x="390" y="296"/>
                  </a:lnTo>
                  <a:lnTo>
                    <a:pt x="392" y="304"/>
                  </a:lnTo>
                  <a:lnTo>
                    <a:pt x="386" y="312"/>
                  </a:lnTo>
                  <a:lnTo>
                    <a:pt x="362" y="290"/>
                  </a:lnTo>
                  <a:lnTo>
                    <a:pt x="62" y="298"/>
                  </a:lnTo>
                  <a:lnTo>
                    <a:pt x="60" y="294"/>
                  </a:lnTo>
                  <a:lnTo>
                    <a:pt x="56" y="284"/>
                  </a:lnTo>
                  <a:lnTo>
                    <a:pt x="60" y="276"/>
                  </a:lnTo>
                  <a:lnTo>
                    <a:pt x="54" y="268"/>
                  </a:lnTo>
                  <a:lnTo>
                    <a:pt x="52" y="260"/>
                  </a:lnTo>
                  <a:lnTo>
                    <a:pt x="56" y="252"/>
                  </a:lnTo>
                  <a:lnTo>
                    <a:pt x="54" y="244"/>
                  </a:lnTo>
                  <a:lnTo>
                    <a:pt x="44" y="240"/>
                  </a:lnTo>
                  <a:lnTo>
                    <a:pt x="46" y="224"/>
                  </a:lnTo>
                  <a:lnTo>
                    <a:pt x="48" y="216"/>
                  </a:lnTo>
                  <a:lnTo>
                    <a:pt x="46" y="208"/>
                  </a:lnTo>
                  <a:lnTo>
                    <a:pt x="36" y="200"/>
                  </a:lnTo>
                  <a:lnTo>
                    <a:pt x="34" y="192"/>
                  </a:lnTo>
                  <a:lnTo>
                    <a:pt x="36" y="184"/>
                  </a:lnTo>
                  <a:lnTo>
                    <a:pt x="28" y="176"/>
                  </a:lnTo>
                  <a:lnTo>
                    <a:pt x="22" y="160"/>
                  </a:lnTo>
                  <a:lnTo>
                    <a:pt x="14" y="152"/>
                  </a:lnTo>
                  <a:lnTo>
                    <a:pt x="20" y="138"/>
                  </a:lnTo>
                  <a:lnTo>
                    <a:pt x="20" y="132"/>
                  </a:lnTo>
                  <a:lnTo>
                    <a:pt x="10" y="126"/>
                  </a:lnTo>
                  <a:lnTo>
                    <a:pt x="8" y="116"/>
                  </a:lnTo>
                  <a:lnTo>
                    <a:pt x="10" y="112"/>
                  </a:lnTo>
                  <a:lnTo>
                    <a:pt x="6" y="102"/>
                  </a:lnTo>
                  <a:lnTo>
                    <a:pt x="0" y="84"/>
                  </a:lnTo>
                  <a:lnTo>
                    <a:pt x="6" y="68"/>
                  </a:lnTo>
                  <a:lnTo>
                    <a:pt x="6" y="58"/>
                  </a:lnTo>
                  <a:lnTo>
                    <a:pt x="12" y="54"/>
                  </a:lnTo>
                  <a:lnTo>
                    <a:pt x="8" y="38"/>
                  </a:lnTo>
                  <a:lnTo>
                    <a:pt x="2" y="34"/>
                  </a:lnTo>
                  <a:lnTo>
                    <a:pt x="6" y="24"/>
                  </a:lnTo>
                  <a:lnTo>
                    <a:pt x="4" y="18"/>
                  </a:lnTo>
                  <a:lnTo>
                    <a:pt x="0" y="12"/>
                  </a:lnTo>
                  <a:lnTo>
                    <a:pt x="6" y="10"/>
                  </a:lnTo>
                  <a:lnTo>
                    <a:pt x="12" y="12"/>
                  </a:lnTo>
                  <a:close/>
                </a:path>
              </a:pathLst>
            </a:custGeom>
            <a:solidFill>
              <a:srgbClr val="BADEDA"/>
            </a:solidFill>
            <a:ln w="6350" cap="flat" cmpd="sng">
              <a:solidFill>
                <a:srgbClr val="50A69C"/>
              </a:solidFill>
              <a:prstDash val="solid"/>
              <a:round/>
              <a:headEnd type="none" w="med" len="med"/>
              <a:tailEnd type="none" w="med" len="med"/>
            </a:ln>
          </p:spPr>
          <p:txBody>
            <a:bodyPr/>
            <a:lstStyle/>
            <a:p>
              <a:endParaRPr lang="en-US"/>
            </a:p>
          </p:txBody>
        </p:sp>
        <p:sp>
          <p:nvSpPr>
            <p:cNvPr id="146519" name="Freeform 50"/>
            <p:cNvSpPr>
              <a:spLocks/>
            </p:cNvSpPr>
            <p:nvPr/>
          </p:nvSpPr>
          <p:spPr bwMode="grayWhite">
            <a:xfrm>
              <a:off x="3218" y="1352"/>
              <a:ext cx="387" cy="412"/>
            </a:xfrm>
            <a:custGeom>
              <a:avLst/>
              <a:gdLst>
                <a:gd name="T0" fmla="*/ 7 w 416"/>
                <a:gd name="T1" fmla="*/ 7 h 442"/>
                <a:gd name="T2" fmla="*/ 7 w 416"/>
                <a:gd name="T3" fmla="*/ 7 h 442"/>
                <a:gd name="T4" fmla="*/ 7 w 416"/>
                <a:gd name="T5" fmla="*/ 7 h 442"/>
                <a:gd name="T6" fmla="*/ 7 w 416"/>
                <a:gd name="T7" fmla="*/ 7 h 442"/>
                <a:gd name="T8" fmla="*/ 7 w 416"/>
                <a:gd name="T9" fmla="*/ 7 h 442"/>
                <a:gd name="T10" fmla="*/ 7 w 416"/>
                <a:gd name="T11" fmla="*/ 7 h 442"/>
                <a:gd name="T12" fmla="*/ 7 w 416"/>
                <a:gd name="T13" fmla="*/ 7 h 442"/>
                <a:gd name="T14" fmla="*/ 7 w 416"/>
                <a:gd name="T15" fmla="*/ 7 h 442"/>
                <a:gd name="T16" fmla="*/ 7 w 416"/>
                <a:gd name="T17" fmla="*/ 7 h 442"/>
                <a:gd name="T18" fmla="*/ 7 w 416"/>
                <a:gd name="T19" fmla="*/ 7 h 442"/>
                <a:gd name="T20" fmla="*/ 7 w 416"/>
                <a:gd name="T21" fmla="*/ 7 h 442"/>
                <a:gd name="T22" fmla="*/ 7 w 416"/>
                <a:gd name="T23" fmla="*/ 7 h 442"/>
                <a:gd name="T24" fmla="*/ 7 w 416"/>
                <a:gd name="T25" fmla="*/ 7 h 442"/>
                <a:gd name="T26" fmla="*/ 7 w 416"/>
                <a:gd name="T27" fmla="*/ 7 h 442"/>
                <a:gd name="T28" fmla="*/ 0 w 416"/>
                <a:gd name="T29" fmla="*/ 7 h 442"/>
                <a:gd name="T30" fmla="*/ 7 w 416"/>
                <a:gd name="T31" fmla="*/ 7 h 442"/>
                <a:gd name="T32" fmla="*/ 7 w 416"/>
                <a:gd name="T33" fmla="*/ 7 h 442"/>
                <a:gd name="T34" fmla="*/ 7 w 416"/>
                <a:gd name="T35" fmla="*/ 7 h 442"/>
                <a:gd name="T36" fmla="*/ 7 w 416"/>
                <a:gd name="T37" fmla="*/ 7 h 442"/>
                <a:gd name="T38" fmla="*/ 7 w 416"/>
                <a:gd name="T39" fmla="*/ 7 h 442"/>
                <a:gd name="T40" fmla="*/ 7 w 416"/>
                <a:gd name="T41" fmla="*/ 7 h 442"/>
                <a:gd name="T42" fmla="*/ 7 w 416"/>
                <a:gd name="T43" fmla="*/ 0 h 442"/>
                <a:gd name="T44" fmla="*/ 7 w 416"/>
                <a:gd name="T45" fmla="*/ 2 h 442"/>
                <a:gd name="T46" fmla="*/ 7 w 416"/>
                <a:gd name="T47" fmla="*/ 7 h 442"/>
                <a:gd name="T48" fmla="*/ 7 w 416"/>
                <a:gd name="T49" fmla="*/ 7 h 442"/>
                <a:gd name="T50" fmla="*/ 7 w 416"/>
                <a:gd name="T51" fmla="*/ 7 h 442"/>
                <a:gd name="T52" fmla="*/ 7 w 416"/>
                <a:gd name="T53" fmla="*/ 7 h 442"/>
                <a:gd name="T54" fmla="*/ 7 w 416"/>
                <a:gd name="T55" fmla="*/ 7 h 442"/>
                <a:gd name="T56" fmla="*/ 7 w 416"/>
                <a:gd name="T57" fmla="*/ 7 h 442"/>
                <a:gd name="T58" fmla="*/ 7 w 416"/>
                <a:gd name="T59" fmla="*/ 7 h 442"/>
                <a:gd name="T60" fmla="*/ 7 w 416"/>
                <a:gd name="T61" fmla="*/ 7 h 442"/>
                <a:gd name="T62" fmla="*/ 7 w 416"/>
                <a:gd name="T63" fmla="*/ 7 h 442"/>
                <a:gd name="T64" fmla="*/ 7 w 416"/>
                <a:gd name="T65" fmla="*/ 7 h 442"/>
                <a:gd name="T66" fmla="*/ 7 w 416"/>
                <a:gd name="T67" fmla="*/ 7 h 442"/>
                <a:gd name="T68" fmla="*/ 7 w 416"/>
                <a:gd name="T69" fmla="*/ 7 h 442"/>
                <a:gd name="T70" fmla="*/ 7 w 416"/>
                <a:gd name="T71" fmla="*/ 7 h 442"/>
                <a:gd name="T72" fmla="*/ 7 w 416"/>
                <a:gd name="T73" fmla="*/ 7 h 442"/>
                <a:gd name="T74" fmla="*/ 7 w 416"/>
                <a:gd name="T75" fmla="*/ 7 h 442"/>
                <a:gd name="T76" fmla="*/ 7 w 416"/>
                <a:gd name="T77" fmla="*/ 7 h 442"/>
                <a:gd name="T78" fmla="*/ 7 w 416"/>
                <a:gd name="T79" fmla="*/ 7 h 442"/>
                <a:gd name="T80" fmla="*/ 7 w 416"/>
                <a:gd name="T81" fmla="*/ 7 h 442"/>
                <a:gd name="T82" fmla="*/ 7 w 416"/>
                <a:gd name="T83" fmla="*/ 7 h 442"/>
                <a:gd name="T84" fmla="*/ 7 w 416"/>
                <a:gd name="T85" fmla="*/ 7 h 442"/>
                <a:gd name="T86" fmla="*/ 7 w 416"/>
                <a:gd name="T87" fmla="*/ 7 h 442"/>
                <a:gd name="T88" fmla="*/ 7 w 416"/>
                <a:gd name="T89" fmla="*/ 7 h 442"/>
                <a:gd name="T90" fmla="*/ 7 w 416"/>
                <a:gd name="T91" fmla="*/ 7 h 442"/>
                <a:gd name="T92" fmla="*/ 7 w 416"/>
                <a:gd name="T93" fmla="*/ 7 h 442"/>
                <a:gd name="T94" fmla="*/ 7 w 416"/>
                <a:gd name="T95" fmla="*/ 7 h 442"/>
                <a:gd name="T96" fmla="*/ 7 w 416"/>
                <a:gd name="T97" fmla="*/ 7 h 442"/>
                <a:gd name="T98" fmla="*/ 7 w 416"/>
                <a:gd name="T99" fmla="*/ 7 h 442"/>
                <a:gd name="T100" fmla="*/ 7 w 416"/>
                <a:gd name="T101" fmla="*/ 7 h 442"/>
                <a:gd name="T102" fmla="*/ 7 w 416"/>
                <a:gd name="T103" fmla="*/ 7 h 442"/>
                <a:gd name="T104" fmla="*/ 7 w 416"/>
                <a:gd name="T105" fmla="*/ 7 h 442"/>
                <a:gd name="T106" fmla="*/ 7 w 416"/>
                <a:gd name="T107" fmla="*/ 7 h 442"/>
                <a:gd name="T108" fmla="*/ 7 w 416"/>
                <a:gd name="T109" fmla="*/ 7 h 442"/>
                <a:gd name="T110" fmla="*/ 7 w 416"/>
                <a:gd name="T111" fmla="*/ 7 h 442"/>
                <a:gd name="T112" fmla="*/ 7 w 416"/>
                <a:gd name="T113" fmla="*/ 7 h 442"/>
                <a:gd name="T114" fmla="*/ 7 w 416"/>
                <a:gd name="T115" fmla="*/ 7 h 442"/>
                <a:gd name="T116" fmla="*/ 7 w 416"/>
                <a:gd name="T117" fmla="*/ 7 h 442"/>
                <a:gd name="T118" fmla="*/ 7 w 416"/>
                <a:gd name="T119" fmla="*/ 7 h 442"/>
                <a:gd name="T120" fmla="*/ 7 w 416"/>
                <a:gd name="T121" fmla="*/ 7 h 44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16"/>
                <a:gd name="T184" fmla="*/ 0 h 442"/>
                <a:gd name="T185" fmla="*/ 416 w 416"/>
                <a:gd name="T186" fmla="*/ 442 h 44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16" h="442">
                  <a:moveTo>
                    <a:pt x="176" y="442"/>
                  </a:moveTo>
                  <a:lnTo>
                    <a:pt x="174" y="432"/>
                  </a:lnTo>
                  <a:lnTo>
                    <a:pt x="166" y="426"/>
                  </a:lnTo>
                  <a:lnTo>
                    <a:pt x="144" y="418"/>
                  </a:lnTo>
                  <a:lnTo>
                    <a:pt x="138" y="390"/>
                  </a:lnTo>
                  <a:lnTo>
                    <a:pt x="134" y="378"/>
                  </a:lnTo>
                  <a:lnTo>
                    <a:pt x="138" y="370"/>
                  </a:lnTo>
                  <a:lnTo>
                    <a:pt x="140" y="362"/>
                  </a:lnTo>
                  <a:lnTo>
                    <a:pt x="132" y="356"/>
                  </a:lnTo>
                  <a:lnTo>
                    <a:pt x="126" y="344"/>
                  </a:lnTo>
                  <a:lnTo>
                    <a:pt x="124" y="324"/>
                  </a:lnTo>
                  <a:lnTo>
                    <a:pt x="124" y="312"/>
                  </a:lnTo>
                  <a:lnTo>
                    <a:pt x="122" y="306"/>
                  </a:lnTo>
                  <a:lnTo>
                    <a:pt x="100" y="292"/>
                  </a:lnTo>
                  <a:lnTo>
                    <a:pt x="80" y="276"/>
                  </a:lnTo>
                  <a:lnTo>
                    <a:pt x="72" y="262"/>
                  </a:lnTo>
                  <a:lnTo>
                    <a:pt x="52" y="252"/>
                  </a:lnTo>
                  <a:lnTo>
                    <a:pt x="46" y="248"/>
                  </a:lnTo>
                  <a:lnTo>
                    <a:pt x="46" y="244"/>
                  </a:lnTo>
                  <a:lnTo>
                    <a:pt x="42" y="242"/>
                  </a:lnTo>
                  <a:lnTo>
                    <a:pt x="24" y="238"/>
                  </a:lnTo>
                  <a:lnTo>
                    <a:pt x="22" y="234"/>
                  </a:lnTo>
                  <a:lnTo>
                    <a:pt x="14" y="228"/>
                  </a:lnTo>
                  <a:lnTo>
                    <a:pt x="10" y="222"/>
                  </a:lnTo>
                  <a:lnTo>
                    <a:pt x="10" y="198"/>
                  </a:lnTo>
                  <a:lnTo>
                    <a:pt x="14" y="180"/>
                  </a:lnTo>
                  <a:lnTo>
                    <a:pt x="12" y="170"/>
                  </a:lnTo>
                  <a:lnTo>
                    <a:pt x="18" y="160"/>
                  </a:lnTo>
                  <a:lnTo>
                    <a:pt x="10" y="146"/>
                  </a:lnTo>
                  <a:lnTo>
                    <a:pt x="0" y="142"/>
                  </a:lnTo>
                  <a:lnTo>
                    <a:pt x="6" y="126"/>
                  </a:lnTo>
                  <a:lnTo>
                    <a:pt x="8" y="124"/>
                  </a:lnTo>
                  <a:lnTo>
                    <a:pt x="8" y="114"/>
                  </a:lnTo>
                  <a:lnTo>
                    <a:pt x="28" y="98"/>
                  </a:lnTo>
                  <a:lnTo>
                    <a:pt x="36" y="96"/>
                  </a:lnTo>
                  <a:lnTo>
                    <a:pt x="40" y="90"/>
                  </a:lnTo>
                  <a:lnTo>
                    <a:pt x="38" y="36"/>
                  </a:lnTo>
                  <a:lnTo>
                    <a:pt x="44" y="32"/>
                  </a:lnTo>
                  <a:lnTo>
                    <a:pt x="48" y="24"/>
                  </a:lnTo>
                  <a:lnTo>
                    <a:pt x="56" y="28"/>
                  </a:lnTo>
                  <a:lnTo>
                    <a:pt x="66" y="30"/>
                  </a:lnTo>
                  <a:lnTo>
                    <a:pt x="78" y="30"/>
                  </a:lnTo>
                  <a:lnTo>
                    <a:pt x="96" y="18"/>
                  </a:lnTo>
                  <a:lnTo>
                    <a:pt x="130" y="0"/>
                  </a:lnTo>
                  <a:lnTo>
                    <a:pt x="138" y="0"/>
                  </a:lnTo>
                  <a:lnTo>
                    <a:pt x="140" y="2"/>
                  </a:lnTo>
                  <a:lnTo>
                    <a:pt x="140" y="10"/>
                  </a:lnTo>
                  <a:lnTo>
                    <a:pt x="136" y="16"/>
                  </a:lnTo>
                  <a:lnTo>
                    <a:pt x="136" y="20"/>
                  </a:lnTo>
                  <a:lnTo>
                    <a:pt x="132" y="34"/>
                  </a:lnTo>
                  <a:lnTo>
                    <a:pt x="146" y="28"/>
                  </a:lnTo>
                  <a:lnTo>
                    <a:pt x="152" y="28"/>
                  </a:lnTo>
                  <a:lnTo>
                    <a:pt x="160" y="36"/>
                  </a:lnTo>
                  <a:lnTo>
                    <a:pt x="168" y="34"/>
                  </a:lnTo>
                  <a:lnTo>
                    <a:pt x="172" y="40"/>
                  </a:lnTo>
                  <a:lnTo>
                    <a:pt x="182" y="42"/>
                  </a:lnTo>
                  <a:lnTo>
                    <a:pt x="188" y="46"/>
                  </a:lnTo>
                  <a:lnTo>
                    <a:pt x="190" y="56"/>
                  </a:lnTo>
                  <a:lnTo>
                    <a:pt x="196" y="60"/>
                  </a:lnTo>
                  <a:lnTo>
                    <a:pt x="260" y="72"/>
                  </a:lnTo>
                  <a:lnTo>
                    <a:pt x="268" y="72"/>
                  </a:lnTo>
                  <a:lnTo>
                    <a:pt x="282" y="84"/>
                  </a:lnTo>
                  <a:lnTo>
                    <a:pt x="292" y="84"/>
                  </a:lnTo>
                  <a:lnTo>
                    <a:pt x="294" y="88"/>
                  </a:lnTo>
                  <a:lnTo>
                    <a:pt x="298" y="84"/>
                  </a:lnTo>
                  <a:lnTo>
                    <a:pt x="302" y="84"/>
                  </a:lnTo>
                  <a:lnTo>
                    <a:pt x="318" y="86"/>
                  </a:lnTo>
                  <a:lnTo>
                    <a:pt x="328" y="90"/>
                  </a:lnTo>
                  <a:lnTo>
                    <a:pt x="334" y="94"/>
                  </a:lnTo>
                  <a:lnTo>
                    <a:pt x="330" y="96"/>
                  </a:lnTo>
                  <a:lnTo>
                    <a:pt x="330" y="100"/>
                  </a:lnTo>
                  <a:lnTo>
                    <a:pt x="340" y="102"/>
                  </a:lnTo>
                  <a:lnTo>
                    <a:pt x="354" y="110"/>
                  </a:lnTo>
                  <a:lnTo>
                    <a:pt x="356" y="118"/>
                  </a:lnTo>
                  <a:lnTo>
                    <a:pt x="352" y="142"/>
                  </a:lnTo>
                  <a:lnTo>
                    <a:pt x="354" y="144"/>
                  </a:lnTo>
                  <a:lnTo>
                    <a:pt x="366" y="142"/>
                  </a:lnTo>
                  <a:lnTo>
                    <a:pt x="368" y="142"/>
                  </a:lnTo>
                  <a:lnTo>
                    <a:pt x="366" y="148"/>
                  </a:lnTo>
                  <a:lnTo>
                    <a:pt x="362" y="152"/>
                  </a:lnTo>
                  <a:lnTo>
                    <a:pt x="366" y="164"/>
                  </a:lnTo>
                  <a:lnTo>
                    <a:pt x="376" y="170"/>
                  </a:lnTo>
                  <a:lnTo>
                    <a:pt x="374" y="172"/>
                  </a:lnTo>
                  <a:lnTo>
                    <a:pt x="360" y="188"/>
                  </a:lnTo>
                  <a:lnTo>
                    <a:pt x="352" y="206"/>
                  </a:lnTo>
                  <a:lnTo>
                    <a:pt x="348" y="218"/>
                  </a:lnTo>
                  <a:lnTo>
                    <a:pt x="346" y="224"/>
                  </a:lnTo>
                  <a:lnTo>
                    <a:pt x="350" y="228"/>
                  </a:lnTo>
                  <a:lnTo>
                    <a:pt x="360" y="222"/>
                  </a:lnTo>
                  <a:lnTo>
                    <a:pt x="372" y="200"/>
                  </a:lnTo>
                  <a:lnTo>
                    <a:pt x="384" y="190"/>
                  </a:lnTo>
                  <a:lnTo>
                    <a:pt x="390" y="188"/>
                  </a:lnTo>
                  <a:lnTo>
                    <a:pt x="392" y="182"/>
                  </a:lnTo>
                  <a:lnTo>
                    <a:pt x="398" y="176"/>
                  </a:lnTo>
                  <a:lnTo>
                    <a:pt x="400" y="170"/>
                  </a:lnTo>
                  <a:lnTo>
                    <a:pt x="400" y="162"/>
                  </a:lnTo>
                  <a:lnTo>
                    <a:pt x="400" y="158"/>
                  </a:lnTo>
                  <a:lnTo>
                    <a:pt x="404" y="154"/>
                  </a:lnTo>
                  <a:lnTo>
                    <a:pt x="406" y="148"/>
                  </a:lnTo>
                  <a:lnTo>
                    <a:pt x="410" y="146"/>
                  </a:lnTo>
                  <a:lnTo>
                    <a:pt x="414" y="146"/>
                  </a:lnTo>
                  <a:lnTo>
                    <a:pt x="416" y="150"/>
                  </a:lnTo>
                  <a:lnTo>
                    <a:pt x="414" y="162"/>
                  </a:lnTo>
                  <a:lnTo>
                    <a:pt x="404" y="188"/>
                  </a:lnTo>
                  <a:lnTo>
                    <a:pt x="400" y="194"/>
                  </a:lnTo>
                  <a:lnTo>
                    <a:pt x="396" y="202"/>
                  </a:lnTo>
                  <a:lnTo>
                    <a:pt x="396" y="208"/>
                  </a:lnTo>
                  <a:lnTo>
                    <a:pt x="388" y="228"/>
                  </a:lnTo>
                  <a:lnTo>
                    <a:pt x="388" y="246"/>
                  </a:lnTo>
                  <a:lnTo>
                    <a:pt x="386" y="258"/>
                  </a:lnTo>
                  <a:lnTo>
                    <a:pt x="378" y="268"/>
                  </a:lnTo>
                  <a:lnTo>
                    <a:pt x="376" y="274"/>
                  </a:lnTo>
                  <a:lnTo>
                    <a:pt x="378" y="288"/>
                  </a:lnTo>
                  <a:lnTo>
                    <a:pt x="380" y="312"/>
                  </a:lnTo>
                  <a:lnTo>
                    <a:pt x="376" y="316"/>
                  </a:lnTo>
                  <a:lnTo>
                    <a:pt x="368" y="342"/>
                  </a:lnTo>
                  <a:lnTo>
                    <a:pt x="372" y="378"/>
                  </a:lnTo>
                  <a:lnTo>
                    <a:pt x="382" y="404"/>
                  </a:lnTo>
                  <a:lnTo>
                    <a:pt x="380" y="408"/>
                  </a:lnTo>
                  <a:lnTo>
                    <a:pt x="382" y="412"/>
                  </a:lnTo>
                  <a:lnTo>
                    <a:pt x="380" y="418"/>
                  </a:lnTo>
                  <a:lnTo>
                    <a:pt x="382" y="428"/>
                  </a:lnTo>
                  <a:lnTo>
                    <a:pt x="176" y="442"/>
                  </a:lnTo>
                  <a:close/>
                </a:path>
              </a:pathLst>
            </a:custGeom>
            <a:solidFill>
              <a:srgbClr val="BADEDA"/>
            </a:solidFill>
            <a:ln w="6350" cap="flat" cmpd="sng">
              <a:solidFill>
                <a:srgbClr val="50A69C"/>
              </a:solidFill>
              <a:prstDash val="solid"/>
              <a:round/>
              <a:headEnd type="none" w="med" len="med"/>
              <a:tailEnd type="none" w="med" len="med"/>
            </a:ln>
          </p:spPr>
          <p:txBody>
            <a:bodyPr/>
            <a:lstStyle/>
            <a:p>
              <a:endParaRPr lang="en-US"/>
            </a:p>
          </p:txBody>
        </p:sp>
        <p:sp>
          <p:nvSpPr>
            <p:cNvPr id="146520" name="Freeform 51"/>
            <p:cNvSpPr>
              <a:spLocks/>
            </p:cNvSpPr>
            <p:nvPr/>
          </p:nvSpPr>
          <p:spPr bwMode="grayWhite">
            <a:xfrm>
              <a:off x="1568" y="2162"/>
              <a:ext cx="501" cy="578"/>
            </a:xfrm>
            <a:custGeom>
              <a:avLst/>
              <a:gdLst>
                <a:gd name="T0" fmla="*/ 7 w 538"/>
                <a:gd name="T1" fmla="*/ 7 h 622"/>
                <a:gd name="T2" fmla="*/ 7 w 538"/>
                <a:gd name="T3" fmla="*/ 7 h 622"/>
                <a:gd name="T4" fmla="*/ 7 w 538"/>
                <a:gd name="T5" fmla="*/ 0 h 622"/>
                <a:gd name="T6" fmla="*/ 7 w 538"/>
                <a:gd name="T7" fmla="*/ 0 h 622"/>
                <a:gd name="T8" fmla="*/ 7 w 538"/>
                <a:gd name="T9" fmla="*/ 7 h 622"/>
                <a:gd name="T10" fmla="*/ 7 w 538"/>
                <a:gd name="T11" fmla="*/ 7 h 622"/>
                <a:gd name="T12" fmla="*/ 7 w 538"/>
                <a:gd name="T13" fmla="*/ 7 h 622"/>
                <a:gd name="T14" fmla="*/ 7 w 538"/>
                <a:gd name="T15" fmla="*/ 7 h 622"/>
                <a:gd name="T16" fmla="*/ 7 w 538"/>
                <a:gd name="T17" fmla="*/ 7 h 622"/>
                <a:gd name="T18" fmla="*/ 7 w 538"/>
                <a:gd name="T19" fmla="*/ 7 h 622"/>
                <a:gd name="T20" fmla="*/ 7 w 538"/>
                <a:gd name="T21" fmla="*/ 7 h 622"/>
                <a:gd name="T22" fmla="*/ 7 w 538"/>
                <a:gd name="T23" fmla="*/ 7 h 622"/>
                <a:gd name="T24" fmla="*/ 7 w 538"/>
                <a:gd name="T25" fmla="*/ 7 h 622"/>
                <a:gd name="T26" fmla="*/ 7 w 538"/>
                <a:gd name="T27" fmla="*/ 7 h 622"/>
                <a:gd name="T28" fmla="*/ 7 w 538"/>
                <a:gd name="T29" fmla="*/ 7 h 622"/>
                <a:gd name="T30" fmla="*/ 7 w 538"/>
                <a:gd name="T31" fmla="*/ 7 h 622"/>
                <a:gd name="T32" fmla="*/ 7 w 538"/>
                <a:gd name="T33" fmla="*/ 7 h 622"/>
                <a:gd name="T34" fmla="*/ 7 w 538"/>
                <a:gd name="T35" fmla="*/ 7 h 622"/>
                <a:gd name="T36" fmla="*/ 7 w 538"/>
                <a:gd name="T37" fmla="*/ 7 h 622"/>
                <a:gd name="T38" fmla="*/ 7 w 538"/>
                <a:gd name="T39" fmla="*/ 7 h 622"/>
                <a:gd name="T40" fmla="*/ 7 w 538"/>
                <a:gd name="T41" fmla="*/ 7 h 622"/>
                <a:gd name="T42" fmla="*/ 7 w 538"/>
                <a:gd name="T43" fmla="*/ 7 h 622"/>
                <a:gd name="T44" fmla="*/ 7 w 538"/>
                <a:gd name="T45" fmla="*/ 7 h 622"/>
                <a:gd name="T46" fmla="*/ 7 w 538"/>
                <a:gd name="T47" fmla="*/ 7 h 622"/>
                <a:gd name="T48" fmla="*/ 7 w 538"/>
                <a:gd name="T49" fmla="*/ 7 h 622"/>
                <a:gd name="T50" fmla="*/ 7 w 538"/>
                <a:gd name="T51" fmla="*/ 7 h 622"/>
                <a:gd name="T52" fmla="*/ 7 w 538"/>
                <a:gd name="T53" fmla="*/ 7 h 622"/>
                <a:gd name="T54" fmla="*/ 7 w 538"/>
                <a:gd name="T55" fmla="*/ 7 h 622"/>
                <a:gd name="T56" fmla="*/ 7 w 538"/>
                <a:gd name="T57" fmla="*/ 7 h 622"/>
                <a:gd name="T58" fmla="*/ 7 w 538"/>
                <a:gd name="T59" fmla="*/ 7 h 622"/>
                <a:gd name="T60" fmla="*/ 7 w 538"/>
                <a:gd name="T61" fmla="*/ 7 h 622"/>
                <a:gd name="T62" fmla="*/ 7 w 538"/>
                <a:gd name="T63" fmla="*/ 7 h 622"/>
                <a:gd name="T64" fmla="*/ 7 w 538"/>
                <a:gd name="T65" fmla="*/ 7 h 622"/>
                <a:gd name="T66" fmla="*/ 7 w 538"/>
                <a:gd name="T67" fmla="*/ 7 h 622"/>
                <a:gd name="T68" fmla="*/ 7 w 538"/>
                <a:gd name="T69" fmla="*/ 7 h 622"/>
                <a:gd name="T70" fmla="*/ 7 w 538"/>
                <a:gd name="T71" fmla="*/ 7 h 622"/>
                <a:gd name="T72" fmla="*/ 7 w 538"/>
                <a:gd name="T73" fmla="*/ 7 h 622"/>
                <a:gd name="T74" fmla="*/ 7 w 538"/>
                <a:gd name="T75" fmla="*/ 7 h 622"/>
                <a:gd name="T76" fmla="*/ 7 w 538"/>
                <a:gd name="T77" fmla="*/ 7 h 622"/>
                <a:gd name="T78" fmla="*/ 7 w 538"/>
                <a:gd name="T79" fmla="*/ 7 h 622"/>
                <a:gd name="T80" fmla="*/ 7 w 538"/>
                <a:gd name="T81" fmla="*/ 7 h 622"/>
                <a:gd name="T82" fmla="*/ 7 w 538"/>
                <a:gd name="T83" fmla="*/ 7 h 622"/>
                <a:gd name="T84" fmla="*/ 7 w 538"/>
                <a:gd name="T85" fmla="*/ 7 h 622"/>
                <a:gd name="T86" fmla="*/ 7 w 538"/>
                <a:gd name="T87" fmla="*/ 7 h 622"/>
                <a:gd name="T88" fmla="*/ 7 w 538"/>
                <a:gd name="T89" fmla="*/ 7 h 622"/>
                <a:gd name="T90" fmla="*/ 7 w 538"/>
                <a:gd name="T91" fmla="*/ 7 h 622"/>
                <a:gd name="T92" fmla="*/ 7 w 538"/>
                <a:gd name="T93" fmla="*/ 7 h 622"/>
                <a:gd name="T94" fmla="*/ 7 w 538"/>
                <a:gd name="T95" fmla="*/ 7 h 622"/>
                <a:gd name="T96" fmla="*/ 6 w 538"/>
                <a:gd name="T97" fmla="*/ 7 h 622"/>
                <a:gd name="T98" fmla="*/ 0 w 538"/>
                <a:gd name="T99" fmla="*/ 7 h 622"/>
                <a:gd name="T100" fmla="*/ 7 w 538"/>
                <a:gd name="T101" fmla="*/ 7 h 622"/>
                <a:gd name="T102" fmla="*/ 7 w 538"/>
                <a:gd name="T103" fmla="*/ 7 h 622"/>
                <a:gd name="T104" fmla="*/ 7 w 538"/>
                <a:gd name="T105" fmla="*/ 7 h 62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538"/>
                <a:gd name="T160" fmla="*/ 0 h 622"/>
                <a:gd name="T161" fmla="*/ 538 w 538"/>
                <a:gd name="T162" fmla="*/ 622 h 62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538" h="622">
                  <a:moveTo>
                    <a:pt x="458" y="622"/>
                  </a:moveTo>
                  <a:lnTo>
                    <a:pt x="538" y="62"/>
                  </a:lnTo>
                  <a:lnTo>
                    <a:pt x="146" y="0"/>
                  </a:lnTo>
                  <a:lnTo>
                    <a:pt x="138" y="52"/>
                  </a:lnTo>
                  <a:lnTo>
                    <a:pt x="122" y="94"/>
                  </a:lnTo>
                  <a:lnTo>
                    <a:pt x="114" y="94"/>
                  </a:lnTo>
                  <a:lnTo>
                    <a:pt x="108" y="88"/>
                  </a:lnTo>
                  <a:lnTo>
                    <a:pt x="108" y="84"/>
                  </a:lnTo>
                  <a:lnTo>
                    <a:pt x="104" y="78"/>
                  </a:lnTo>
                  <a:lnTo>
                    <a:pt x="88" y="74"/>
                  </a:lnTo>
                  <a:lnTo>
                    <a:pt x="76" y="76"/>
                  </a:lnTo>
                  <a:lnTo>
                    <a:pt x="72" y="82"/>
                  </a:lnTo>
                  <a:lnTo>
                    <a:pt x="76" y="100"/>
                  </a:lnTo>
                  <a:lnTo>
                    <a:pt x="70" y="146"/>
                  </a:lnTo>
                  <a:lnTo>
                    <a:pt x="74" y="154"/>
                  </a:lnTo>
                  <a:lnTo>
                    <a:pt x="68" y="174"/>
                  </a:lnTo>
                  <a:lnTo>
                    <a:pt x="64" y="182"/>
                  </a:lnTo>
                  <a:lnTo>
                    <a:pt x="64" y="186"/>
                  </a:lnTo>
                  <a:lnTo>
                    <a:pt x="64" y="200"/>
                  </a:lnTo>
                  <a:lnTo>
                    <a:pt x="66" y="206"/>
                  </a:lnTo>
                  <a:lnTo>
                    <a:pt x="64" y="210"/>
                  </a:lnTo>
                  <a:lnTo>
                    <a:pt x="70" y="222"/>
                  </a:lnTo>
                  <a:lnTo>
                    <a:pt x="70" y="232"/>
                  </a:lnTo>
                  <a:lnTo>
                    <a:pt x="74" y="238"/>
                  </a:lnTo>
                  <a:lnTo>
                    <a:pt x="76" y="250"/>
                  </a:lnTo>
                  <a:lnTo>
                    <a:pt x="82" y="254"/>
                  </a:lnTo>
                  <a:lnTo>
                    <a:pt x="86" y="260"/>
                  </a:lnTo>
                  <a:lnTo>
                    <a:pt x="88" y="268"/>
                  </a:lnTo>
                  <a:lnTo>
                    <a:pt x="86" y="272"/>
                  </a:lnTo>
                  <a:lnTo>
                    <a:pt x="84" y="270"/>
                  </a:lnTo>
                  <a:lnTo>
                    <a:pt x="74" y="278"/>
                  </a:lnTo>
                  <a:lnTo>
                    <a:pt x="62" y="282"/>
                  </a:lnTo>
                  <a:lnTo>
                    <a:pt x="52" y="294"/>
                  </a:lnTo>
                  <a:lnTo>
                    <a:pt x="46" y="320"/>
                  </a:lnTo>
                  <a:lnTo>
                    <a:pt x="30" y="340"/>
                  </a:lnTo>
                  <a:lnTo>
                    <a:pt x="22" y="340"/>
                  </a:lnTo>
                  <a:lnTo>
                    <a:pt x="22" y="346"/>
                  </a:lnTo>
                  <a:lnTo>
                    <a:pt x="24" y="354"/>
                  </a:lnTo>
                  <a:lnTo>
                    <a:pt x="24" y="360"/>
                  </a:lnTo>
                  <a:lnTo>
                    <a:pt x="20" y="372"/>
                  </a:lnTo>
                  <a:lnTo>
                    <a:pt x="22" y="378"/>
                  </a:lnTo>
                  <a:lnTo>
                    <a:pt x="34" y="386"/>
                  </a:lnTo>
                  <a:lnTo>
                    <a:pt x="36" y="392"/>
                  </a:lnTo>
                  <a:lnTo>
                    <a:pt x="32" y="396"/>
                  </a:lnTo>
                  <a:lnTo>
                    <a:pt x="30" y="402"/>
                  </a:lnTo>
                  <a:lnTo>
                    <a:pt x="24" y="410"/>
                  </a:lnTo>
                  <a:lnTo>
                    <a:pt x="20" y="408"/>
                  </a:lnTo>
                  <a:lnTo>
                    <a:pt x="6" y="406"/>
                  </a:lnTo>
                  <a:lnTo>
                    <a:pt x="0" y="430"/>
                  </a:lnTo>
                  <a:lnTo>
                    <a:pt x="290" y="596"/>
                  </a:lnTo>
                  <a:lnTo>
                    <a:pt x="458" y="622"/>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21" name="Freeform 52"/>
            <p:cNvSpPr>
              <a:spLocks/>
            </p:cNvSpPr>
            <p:nvPr/>
          </p:nvSpPr>
          <p:spPr bwMode="grayWhite">
            <a:xfrm>
              <a:off x="2504" y="2268"/>
              <a:ext cx="629" cy="327"/>
            </a:xfrm>
            <a:custGeom>
              <a:avLst/>
              <a:gdLst>
                <a:gd name="T0" fmla="*/ 6 w 678"/>
                <a:gd name="T1" fmla="*/ 6 h 352"/>
                <a:gd name="T2" fmla="*/ 0 w 678"/>
                <a:gd name="T3" fmla="*/ 7 h 352"/>
                <a:gd name="T4" fmla="*/ 6 w 678"/>
                <a:gd name="T5" fmla="*/ 7 h 352"/>
                <a:gd name="T6" fmla="*/ 6 w 678"/>
                <a:gd name="T7" fmla="*/ 7 h 352"/>
                <a:gd name="T8" fmla="*/ 6 w 678"/>
                <a:gd name="T9" fmla="*/ 7 h 352"/>
                <a:gd name="T10" fmla="*/ 6 w 678"/>
                <a:gd name="T11" fmla="*/ 7 h 352"/>
                <a:gd name="T12" fmla="*/ 6 w 678"/>
                <a:gd name="T13" fmla="*/ 7 h 352"/>
                <a:gd name="T14" fmla="*/ 6 w 678"/>
                <a:gd name="T15" fmla="*/ 7 h 352"/>
                <a:gd name="T16" fmla="*/ 6 w 678"/>
                <a:gd name="T17" fmla="*/ 7 h 352"/>
                <a:gd name="T18" fmla="*/ 6 w 678"/>
                <a:gd name="T19" fmla="*/ 7 h 352"/>
                <a:gd name="T20" fmla="*/ 6 w 678"/>
                <a:gd name="T21" fmla="*/ 7 h 352"/>
                <a:gd name="T22" fmla="*/ 6 w 678"/>
                <a:gd name="T23" fmla="*/ 7 h 352"/>
                <a:gd name="T24" fmla="*/ 6 w 678"/>
                <a:gd name="T25" fmla="*/ 7 h 352"/>
                <a:gd name="T26" fmla="*/ 6 w 678"/>
                <a:gd name="T27" fmla="*/ 7 h 352"/>
                <a:gd name="T28" fmla="*/ 6 w 678"/>
                <a:gd name="T29" fmla="*/ 7 h 352"/>
                <a:gd name="T30" fmla="*/ 6 w 678"/>
                <a:gd name="T31" fmla="*/ 7 h 352"/>
                <a:gd name="T32" fmla="*/ 6 w 678"/>
                <a:gd name="T33" fmla="*/ 7 h 352"/>
                <a:gd name="T34" fmla="*/ 6 w 678"/>
                <a:gd name="T35" fmla="*/ 7 h 352"/>
                <a:gd name="T36" fmla="*/ 6 w 678"/>
                <a:gd name="T37" fmla="*/ 7 h 352"/>
                <a:gd name="T38" fmla="*/ 6 w 678"/>
                <a:gd name="T39" fmla="*/ 7 h 352"/>
                <a:gd name="T40" fmla="*/ 6 w 678"/>
                <a:gd name="T41" fmla="*/ 7 h 352"/>
                <a:gd name="T42" fmla="*/ 6 w 678"/>
                <a:gd name="T43" fmla="*/ 7 h 352"/>
                <a:gd name="T44" fmla="*/ 6 w 678"/>
                <a:gd name="T45" fmla="*/ 7 h 352"/>
                <a:gd name="T46" fmla="*/ 6 w 678"/>
                <a:gd name="T47" fmla="*/ 7 h 352"/>
                <a:gd name="T48" fmla="*/ 6 w 678"/>
                <a:gd name="T49" fmla="*/ 7 h 352"/>
                <a:gd name="T50" fmla="*/ 6 w 678"/>
                <a:gd name="T51" fmla="*/ 7 h 352"/>
                <a:gd name="T52" fmla="*/ 6 w 678"/>
                <a:gd name="T53" fmla="*/ 7 h 352"/>
                <a:gd name="T54" fmla="*/ 6 w 678"/>
                <a:gd name="T55" fmla="*/ 7 h 352"/>
                <a:gd name="T56" fmla="*/ 6 w 678"/>
                <a:gd name="T57" fmla="*/ 7 h 352"/>
                <a:gd name="T58" fmla="*/ 6 w 678"/>
                <a:gd name="T59" fmla="*/ 7 h 352"/>
                <a:gd name="T60" fmla="*/ 6 w 678"/>
                <a:gd name="T61" fmla="*/ 7 h 352"/>
                <a:gd name="T62" fmla="*/ 6 w 678"/>
                <a:gd name="T63" fmla="*/ 7 h 352"/>
                <a:gd name="T64" fmla="*/ 6 w 678"/>
                <a:gd name="T65" fmla="*/ 7 h 352"/>
                <a:gd name="T66" fmla="*/ 6 w 678"/>
                <a:gd name="T67" fmla="*/ 7 h 352"/>
                <a:gd name="T68" fmla="*/ 6 w 678"/>
                <a:gd name="T69" fmla="*/ 7 h 35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678"/>
                <a:gd name="T106" fmla="*/ 0 h 352"/>
                <a:gd name="T107" fmla="*/ 678 w 678"/>
                <a:gd name="T108" fmla="*/ 352 h 35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678" h="352">
                  <a:moveTo>
                    <a:pt x="662" y="18"/>
                  </a:moveTo>
                  <a:lnTo>
                    <a:pt x="78" y="6"/>
                  </a:lnTo>
                  <a:lnTo>
                    <a:pt x="2" y="0"/>
                  </a:lnTo>
                  <a:lnTo>
                    <a:pt x="0" y="50"/>
                  </a:lnTo>
                  <a:lnTo>
                    <a:pt x="236" y="64"/>
                  </a:lnTo>
                  <a:lnTo>
                    <a:pt x="230" y="256"/>
                  </a:lnTo>
                  <a:lnTo>
                    <a:pt x="238" y="256"/>
                  </a:lnTo>
                  <a:lnTo>
                    <a:pt x="242" y="260"/>
                  </a:lnTo>
                  <a:lnTo>
                    <a:pt x="254" y="276"/>
                  </a:lnTo>
                  <a:lnTo>
                    <a:pt x="260" y="278"/>
                  </a:lnTo>
                  <a:lnTo>
                    <a:pt x="276" y="276"/>
                  </a:lnTo>
                  <a:lnTo>
                    <a:pt x="282" y="270"/>
                  </a:lnTo>
                  <a:lnTo>
                    <a:pt x="290" y="276"/>
                  </a:lnTo>
                  <a:lnTo>
                    <a:pt x="294" y="280"/>
                  </a:lnTo>
                  <a:lnTo>
                    <a:pt x="294" y="284"/>
                  </a:lnTo>
                  <a:lnTo>
                    <a:pt x="298" y="292"/>
                  </a:lnTo>
                  <a:lnTo>
                    <a:pt x="300" y="294"/>
                  </a:lnTo>
                  <a:lnTo>
                    <a:pt x="322" y="298"/>
                  </a:lnTo>
                  <a:lnTo>
                    <a:pt x="330" y="302"/>
                  </a:lnTo>
                  <a:lnTo>
                    <a:pt x="334" y="302"/>
                  </a:lnTo>
                  <a:lnTo>
                    <a:pt x="336" y="300"/>
                  </a:lnTo>
                  <a:lnTo>
                    <a:pt x="342" y="298"/>
                  </a:lnTo>
                  <a:lnTo>
                    <a:pt x="346" y="306"/>
                  </a:lnTo>
                  <a:lnTo>
                    <a:pt x="356" y="310"/>
                  </a:lnTo>
                  <a:lnTo>
                    <a:pt x="362" y="304"/>
                  </a:lnTo>
                  <a:lnTo>
                    <a:pt x="382" y="306"/>
                  </a:lnTo>
                  <a:lnTo>
                    <a:pt x="382" y="310"/>
                  </a:lnTo>
                  <a:lnTo>
                    <a:pt x="390" y="318"/>
                  </a:lnTo>
                  <a:lnTo>
                    <a:pt x="394" y="320"/>
                  </a:lnTo>
                  <a:lnTo>
                    <a:pt x="394" y="330"/>
                  </a:lnTo>
                  <a:lnTo>
                    <a:pt x="410" y="334"/>
                  </a:lnTo>
                  <a:lnTo>
                    <a:pt x="412" y="322"/>
                  </a:lnTo>
                  <a:lnTo>
                    <a:pt x="418" y="320"/>
                  </a:lnTo>
                  <a:lnTo>
                    <a:pt x="438" y="334"/>
                  </a:lnTo>
                  <a:lnTo>
                    <a:pt x="442" y="334"/>
                  </a:lnTo>
                  <a:lnTo>
                    <a:pt x="450" y="330"/>
                  </a:lnTo>
                  <a:lnTo>
                    <a:pt x="456" y="330"/>
                  </a:lnTo>
                  <a:lnTo>
                    <a:pt x="458" y="334"/>
                  </a:lnTo>
                  <a:lnTo>
                    <a:pt x="456" y="340"/>
                  </a:lnTo>
                  <a:lnTo>
                    <a:pt x="460" y="348"/>
                  </a:lnTo>
                  <a:lnTo>
                    <a:pt x="466" y="344"/>
                  </a:lnTo>
                  <a:lnTo>
                    <a:pt x="464" y="338"/>
                  </a:lnTo>
                  <a:lnTo>
                    <a:pt x="470" y="330"/>
                  </a:lnTo>
                  <a:lnTo>
                    <a:pt x="478" y="326"/>
                  </a:lnTo>
                  <a:lnTo>
                    <a:pt x="480" y="326"/>
                  </a:lnTo>
                  <a:lnTo>
                    <a:pt x="482" y="332"/>
                  </a:lnTo>
                  <a:lnTo>
                    <a:pt x="492" y="336"/>
                  </a:lnTo>
                  <a:lnTo>
                    <a:pt x="496" y="334"/>
                  </a:lnTo>
                  <a:lnTo>
                    <a:pt x="498" y="330"/>
                  </a:lnTo>
                  <a:lnTo>
                    <a:pt x="506" y="332"/>
                  </a:lnTo>
                  <a:lnTo>
                    <a:pt x="506" y="334"/>
                  </a:lnTo>
                  <a:lnTo>
                    <a:pt x="514" y="340"/>
                  </a:lnTo>
                  <a:lnTo>
                    <a:pt x="526" y="348"/>
                  </a:lnTo>
                  <a:lnTo>
                    <a:pt x="540" y="338"/>
                  </a:lnTo>
                  <a:lnTo>
                    <a:pt x="544" y="334"/>
                  </a:lnTo>
                  <a:lnTo>
                    <a:pt x="562" y="334"/>
                  </a:lnTo>
                  <a:lnTo>
                    <a:pt x="576" y="328"/>
                  </a:lnTo>
                  <a:lnTo>
                    <a:pt x="582" y="326"/>
                  </a:lnTo>
                  <a:lnTo>
                    <a:pt x="590" y="326"/>
                  </a:lnTo>
                  <a:lnTo>
                    <a:pt x="608" y="330"/>
                  </a:lnTo>
                  <a:lnTo>
                    <a:pt x="620" y="326"/>
                  </a:lnTo>
                  <a:lnTo>
                    <a:pt x="622" y="324"/>
                  </a:lnTo>
                  <a:lnTo>
                    <a:pt x="660" y="344"/>
                  </a:lnTo>
                  <a:lnTo>
                    <a:pt x="668" y="346"/>
                  </a:lnTo>
                  <a:lnTo>
                    <a:pt x="672" y="350"/>
                  </a:lnTo>
                  <a:lnTo>
                    <a:pt x="676" y="352"/>
                  </a:lnTo>
                  <a:lnTo>
                    <a:pt x="678" y="176"/>
                  </a:lnTo>
                  <a:lnTo>
                    <a:pt x="664" y="68"/>
                  </a:lnTo>
                  <a:lnTo>
                    <a:pt x="662" y="18"/>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22" name="Freeform 53"/>
            <p:cNvSpPr>
              <a:spLocks/>
            </p:cNvSpPr>
            <p:nvPr/>
          </p:nvSpPr>
          <p:spPr bwMode="grayWhite">
            <a:xfrm>
              <a:off x="2189" y="2315"/>
              <a:ext cx="1022" cy="996"/>
            </a:xfrm>
            <a:custGeom>
              <a:avLst/>
              <a:gdLst>
                <a:gd name="T0" fmla="*/ 6 w 1102"/>
                <a:gd name="T1" fmla="*/ 6 h 1074"/>
                <a:gd name="T2" fmla="*/ 6 w 1102"/>
                <a:gd name="T3" fmla="*/ 6 h 1074"/>
                <a:gd name="T4" fmla="*/ 6 w 1102"/>
                <a:gd name="T5" fmla="*/ 6 h 1074"/>
                <a:gd name="T6" fmla="*/ 6 w 1102"/>
                <a:gd name="T7" fmla="*/ 6 h 1074"/>
                <a:gd name="T8" fmla="*/ 6 w 1102"/>
                <a:gd name="T9" fmla="*/ 6 h 1074"/>
                <a:gd name="T10" fmla="*/ 6 w 1102"/>
                <a:gd name="T11" fmla="*/ 6 h 1074"/>
                <a:gd name="T12" fmla="*/ 6 w 1102"/>
                <a:gd name="T13" fmla="*/ 6 h 1074"/>
                <a:gd name="T14" fmla="*/ 6 w 1102"/>
                <a:gd name="T15" fmla="*/ 6 h 1074"/>
                <a:gd name="T16" fmla="*/ 6 w 1102"/>
                <a:gd name="T17" fmla="*/ 6 h 1074"/>
                <a:gd name="T18" fmla="*/ 6 w 1102"/>
                <a:gd name="T19" fmla="*/ 6 h 1074"/>
                <a:gd name="T20" fmla="*/ 6 w 1102"/>
                <a:gd name="T21" fmla="*/ 6 h 1074"/>
                <a:gd name="T22" fmla="*/ 6 w 1102"/>
                <a:gd name="T23" fmla="*/ 6 h 1074"/>
                <a:gd name="T24" fmla="*/ 6 w 1102"/>
                <a:gd name="T25" fmla="*/ 6 h 1074"/>
                <a:gd name="T26" fmla="*/ 6 w 1102"/>
                <a:gd name="T27" fmla="*/ 6 h 1074"/>
                <a:gd name="T28" fmla="*/ 6 w 1102"/>
                <a:gd name="T29" fmla="*/ 6 h 1074"/>
                <a:gd name="T30" fmla="*/ 6 w 1102"/>
                <a:gd name="T31" fmla="*/ 0 h 1074"/>
                <a:gd name="T32" fmla="*/ 0 w 1102"/>
                <a:gd name="T33" fmla="*/ 6 h 1074"/>
                <a:gd name="T34" fmla="*/ 4 w 1102"/>
                <a:gd name="T35" fmla="*/ 6 h 1074"/>
                <a:gd name="T36" fmla="*/ 6 w 1102"/>
                <a:gd name="T37" fmla="*/ 6 h 1074"/>
                <a:gd name="T38" fmla="*/ 6 w 1102"/>
                <a:gd name="T39" fmla="*/ 6 h 1074"/>
                <a:gd name="T40" fmla="*/ 6 w 1102"/>
                <a:gd name="T41" fmla="*/ 6 h 1074"/>
                <a:gd name="T42" fmla="*/ 6 w 1102"/>
                <a:gd name="T43" fmla="*/ 6 h 1074"/>
                <a:gd name="T44" fmla="*/ 6 w 1102"/>
                <a:gd name="T45" fmla="*/ 6 h 1074"/>
                <a:gd name="T46" fmla="*/ 6 w 1102"/>
                <a:gd name="T47" fmla="*/ 6 h 1074"/>
                <a:gd name="T48" fmla="*/ 6 w 1102"/>
                <a:gd name="T49" fmla="*/ 6 h 1074"/>
                <a:gd name="T50" fmla="*/ 6 w 1102"/>
                <a:gd name="T51" fmla="*/ 6 h 1074"/>
                <a:gd name="T52" fmla="*/ 6 w 1102"/>
                <a:gd name="T53" fmla="*/ 6 h 1074"/>
                <a:gd name="T54" fmla="*/ 6 w 1102"/>
                <a:gd name="T55" fmla="*/ 6 h 1074"/>
                <a:gd name="T56" fmla="*/ 6 w 1102"/>
                <a:gd name="T57" fmla="*/ 6 h 1074"/>
                <a:gd name="T58" fmla="*/ 6 w 1102"/>
                <a:gd name="T59" fmla="*/ 6 h 1074"/>
                <a:gd name="T60" fmla="*/ 6 w 1102"/>
                <a:gd name="T61" fmla="*/ 6 h 1074"/>
                <a:gd name="T62" fmla="*/ 6 w 1102"/>
                <a:gd name="T63" fmla="*/ 6 h 1074"/>
                <a:gd name="T64" fmla="*/ 6 w 1102"/>
                <a:gd name="T65" fmla="*/ 6 h 1074"/>
                <a:gd name="T66" fmla="*/ 6 w 1102"/>
                <a:gd name="T67" fmla="*/ 6 h 1074"/>
                <a:gd name="T68" fmla="*/ 6 w 1102"/>
                <a:gd name="T69" fmla="*/ 6 h 1074"/>
                <a:gd name="T70" fmla="*/ 6 w 1102"/>
                <a:gd name="T71" fmla="*/ 6 h 1074"/>
                <a:gd name="T72" fmla="*/ 6 w 1102"/>
                <a:gd name="T73" fmla="*/ 6 h 1074"/>
                <a:gd name="T74" fmla="*/ 6 w 1102"/>
                <a:gd name="T75" fmla="*/ 6 h 1074"/>
                <a:gd name="T76" fmla="*/ 6 w 1102"/>
                <a:gd name="T77" fmla="*/ 6 h 1074"/>
                <a:gd name="T78" fmla="*/ 6 w 1102"/>
                <a:gd name="T79" fmla="*/ 6 h 1074"/>
                <a:gd name="T80" fmla="*/ 6 w 1102"/>
                <a:gd name="T81" fmla="*/ 6 h 1074"/>
                <a:gd name="T82" fmla="*/ 6 w 1102"/>
                <a:gd name="T83" fmla="*/ 6 h 1074"/>
                <a:gd name="T84" fmla="*/ 6 w 1102"/>
                <a:gd name="T85" fmla="*/ 6 h 1074"/>
                <a:gd name="T86" fmla="*/ 6 w 1102"/>
                <a:gd name="T87" fmla="*/ 6 h 1074"/>
                <a:gd name="T88" fmla="*/ 6 w 1102"/>
                <a:gd name="T89" fmla="*/ 6 h 1074"/>
                <a:gd name="T90" fmla="*/ 6 w 1102"/>
                <a:gd name="T91" fmla="*/ 6 h 1074"/>
                <a:gd name="T92" fmla="*/ 6 w 1102"/>
                <a:gd name="T93" fmla="*/ 6 h 1074"/>
                <a:gd name="T94" fmla="*/ 6 w 1102"/>
                <a:gd name="T95" fmla="*/ 6 h 1074"/>
                <a:gd name="T96" fmla="*/ 6 w 1102"/>
                <a:gd name="T97" fmla="*/ 6 h 1074"/>
                <a:gd name="T98" fmla="*/ 6 w 1102"/>
                <a:gd name="T99" fmla="*/ 6 h 1074"/>
                <a:gd name="T100" fmla="*/ 6 w 1102"/>
                <a:gd name="T101" fmla="*/ 6 h 1074"/>
                <a:gd name="T102" fmla="*/ 6 w 1102"/>
                <a:gd name="T103" fmla="*/ 6 h 1074"/>
                <a:gd name="T104" fmla="*/ 6 w 1102"/>
                <a:gd name="T105" fmla="*/ 6 h 1074"/>
                <a:gd name="T106" fmla="*/ 6 w 1102"/>
                <a:gd name="T107" fmla="*/ 6 h 1074"/>
                <a:gd name="T108" fmla="*/ 6 w 1102"/>
                <a:gd name="T109" fmla="*/ 6 h 1074"/>
                <a:gd name="T110" fmla="*/ 6 w 1102"/>
                <a:gd name="T111" fmla="*/ 6 h 1074"/>
                <a:gd name="T112" fmla="*/ 6 w 1102"/>
                <a:gd name="T113" fmla="*/ 6 h 1074"/>
                <a:gd name="T114" fmla="*/ 6 w 1102"/>
                <a:gd name="T115" fmla="*/ 6 h 1074"/>
                <a:gd name="T116" fmla="*/ 6 w 1102"/>
                <a:gd name="T117" fmla="*/ 6 h 1074"/>
                <a:gd name="T118" fmla="*/ 6 w 1102"/>
                <a:gd name="T119" fmla="*/ 6 h 107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102"/>
                <a:gd name="T181" fmla="*/ 0 h 1074"/>
                <a:gd name="T182" fmla="*/ 1102 w 1102"/>
                <a:gd name="T183" fmla="*/ 1074 h 1074"/>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102" h="1074">
                  <a:moveTo>
                    <a:pt x="1016" y="302"/>
                  </a:moveTo>
                  <a:lnTo>
                    <a:pt x="1012" y="300"/>
                  </a:lnTo>
                  <a:lnTo>
                    <a:pt x="1008" y="296"/>
                  </a:lnTo>
                  <a:lnTo>
                    <a:pt x="1000" y="294"/>
                  </a:lnTo>
                  <a:lnTo>
                    <a:pt x="962" y="274"/>
                  </a:lnTo>
                  <a:lnTo>
                    <a:pt x="960" y="276"/>
                  </a:lnTo>
                  <a:lnTo>
                    <a:pt x="948" y="280"/>
                  </a:lnTo>
                  <a:lnTo>
                    <a:pt x="930" y="276"/>
                  </a:lnTo>
                  <a:lnTo>
                    <a:pt x="922" y="276"/>
                  </a:lnTo>
                  <a:lnTo>
                    <a:pt x="916" y="278"/>
                  </a:lnTo>
                  <a:lnTo>
                    <a:pt x="902" y="284"/>
                  </a:lnTo>
                  <a:lnTo>
                    <a:pt x="884" y="284"/>
                  </a:lnTo>
                  <a:lnTo>
                    <a:pt x="880" y="288"/>
                  </a:lnTo>
                  <a:lnTo>
                    <a:pt x="866" y="298"/>
                  </a:lnTo>
                  <a:lnTo>
                    <a:pt x="854" y="290"/>
                  </a:lnTo>
                  <a:lnTo>
                    <a:pt x="846" y="284"/>
                  </a:lnTo>
                  <a:lnTo>
                    <a:pt x="846" y="282"/>
                  </a:lnTo>
                  <a:lnTo>
                    <a:pt x="838" y="280"/>
                  </a:lnTo>
                  <a:lnTo>
                    <a:pt x="836" y="284"/>
                  </a:lnTo>
                  <a:lnTo>
                    <a:pt x="832" y="286"/>
                  </a:lnTo>
                  <a:lnTo>
                    <a:pt x="822" y="282"/>
                  </a:lnTo>
                  <a:lnTo>
                    <a:pt x="820" y="276"/>
                  </a:lnTo>
                  <a:lnTo>
                    <a:pt x="818" y="276"/>
                  </a:lnTo>
                  <a:lnTo>
                    <a:pt x="810" y="280"/>
                  </a:lnTo>
                  <a:lnTo>
                    <a:pt x="804" y="288"/>
                  </a:lnTo>
                  <a:lnTo>
                    <a:pt x="806" y="294"/>
                  </a:lnTo>
                  <a:lnTo>
                    <a:pt x="800" y="298"/>
                  </a:lnTo>
                  <a:lnTo>
                    <a:pt x="796" y="290"/>
                  </a:lnTo>
                  <a:lnTo>
                    <a:pt x="798" y="284"/>
                  </a:lnTo>
                  <a:lnTo>
                    <a:pt x="796" y="280"/>
                  </a:lnTo>
                  <a:lnTo>
                    <a:pt x="790" y="280"/>
                  </a:lnTo>
                  <a:lnTo>
                    <a:pt x="782" y="284"/>
                  </a:lnTo>
                  <a:lnTo>
                    <a:pt x="778" y="284"/>
                  </a:lnTo>
                  <a:lnTo>
                    <a:pt x="758" y="270"/>
                  </a:lnTo>
                  <a:lnTo>
                    <a:pt x="752" y="272"/>
                  </a:lnTo>
                  <a:lnTo>
                    <a:pt x="750" y="284"/>
                  </a:lnTo>
                  <a:lnTo>
                    <a:pt x="734" y="280"/>
                  </a:lnTo>
                  <a:lnTo>
                    <a:pt x="734" y="270"/>
                  </a:lnTo>
                  <a:lnTo>
                    <a:pt x="730" y="268"/>
                  </a:lnTo>
                  <a:lnTo>
                    <a:pt x="722" y="260"/>
                  </a:lnTo>
                  <a:lnTo>
                    <a:pt x="722" y="256"/>
                  </a:lnTo>
                  <a:lnTo>
                    <a:pt x="702" y="254"/>
                  </a:lnTo>
                  <a:lnTo>
                    <a:pt x="696" y="260"/>
                  </a:lnTo>
                  <a:lnTo>
                    <a:pt x="686" y="256"/>
                  </a:lnTo>
                  <a:lnTo>
                    <a:pt x="682" y="248"/>
                  </a:lnTo>
                  <a:lnTo>
                    <a:pt x="676" y="250"/>
                  </a:lnTo>
                  <a:lnTo>
                    <a:pt x="674" y="252"/>
                  </a:lnTo>
                  <a:lnTo>
                    <a:pt x="670" y="252"/>
                  </a:lnTo>
                  <a:lnTo>
                    <a:pt x="662" y="248"/>
                  </a:lnTo>
                  <a:lnTo>
                    <a:pt x="640" y="244"/>
                  </a:lnTo>
                  <a:lnTo>
                    <a:pt x="638" y="242"/>
                  </a:lnTo>
                  <a:lnTo>
                    <a:pt x="634" y="234"/>
                  </a:lnTo>
                  <a:lnTo>
                    <a:pt x="634" y="230"/>
                  </a:lnTo>
                  <a:lnTo>
                    <a:pt x="630" y="226"/>
                  </a:lnTo>
                  <a:lnTo>
                    <a:pt x="622" y="220"/>
                  </a:lnTo>
                  <a:lnTo>
                    <a:pt x="616" y="226"/>
                  </a:lnTo>
                  <a:lnTo>
                    <a:pt x="600" y="228"/>
                  </a:lnTo>
                  <a:lnTo>
                    <a:pt x="594" y="226"/>
                  </a:lnTo>
                  <a:lnTo>
                    <a:pt x="582" y="210"/>
                  </a:lnTo>
                  <a:lnTo>
                    <a:pt x="578" y="206"/>
                  </a:lnTo>
                  <a:lnTo>
                    <a:pt x="570" y="206"/>
                  </a:lnTo>
                  <a:lnTo>
                    <a:pt x="576" y="14"/>
                  </a:lnTo>
                  <a:lnTo>
                    <a:pt x="340" y="0"/>
                  </a:lnTo>
                  <a:lnTo>
                    <a:pt x="334" y="0"/>
                  </a:lnTo>
                  <a:lnTo>
                    <a:pt x="298" y="448"/>
                  </a:lnTo>
                  <a:lnTo>
                    <a:pt x="2" y="418"/>
                  </a:lnTo>
                  <a:lnTo>
                    <a:pt x="0" y="420"/>
                  </a:lnTo>
                  <a:lnTo>
                    <a:pt x="2" y="424"/>
                  </a:lnTo>
                  <a:lnTo>
                    <a:pt x="4" y="426"/>
                  </a:lnTo>
                  <a:lnTo>
                    <a:pt x="0" y="430"/>
                  </a:lnTo>
                  <a:lnTo>
                    <a:pt x="4" y="438"/>
                  </a:lnTo>
                  <a:lnTo>
                    <a:pt x="4" y="440"/>
                  </a:lnTo>
                  <a:lnTo>
                    <a:pt x="20" y="450"/>
                  </a:lnTo>
                  <a:lnTo>
                    <a:pt x="24" y="462"/>
                  </a:lnTo>
                  <a:lnTo>
                    <a:pt x="30" y="474"/>
                  </a:lnTo>
                  <a:lnTo>
                    <a:pt x="46" y="484"/>
                  </a:lnTo>
                  <a:lnTo>
                    <a:pt x="92" y="540"/>
                  </a:lnTo>
                  <a:lnTo>
                    <a:pt x="130" y="572"/>
                  </a:lnTo>
                  <a:lnTo>
                    <a:pt x="134" y="576"/>
                  </a:lnTo>
                  <a:lnTo>
                    <a:pt x="136" y="584"/>
                  </a:lnTo>
                  <a:lnTo>
                    <a:pt x="136" y="592"/>
                  </a:lnTo>
                  <a:lnTo>
                    <a:pt x="138" y="596"/>
                  </a:lnTo>
                  <a:lnTo>
                    <a:pt x="148" y="610"/>
                  </a:lnTo>
                  <a:lnTo>
                    <a:pt x="146" y="642"/>
                  </a:lnTo>
                  <a:lnTo>
                    <a:pt x="148" y="652"/>
                  </a:lnTo>
                  <a:lnTo>
                    <a:pt x="162" y="674"/>
                  </a:lnTo>
                  <a:lnTo>
                    <a:pt x="220" y="718"/>
                  </a:lnTo>
                  <a:lnTo>
                    <a:pt x="260" y="742"/>
                  </a:lnTo>
                  <a:lnTo>
                    <a:pt x="272" y="744"/>
                  </a:lnTo>
                  <a:lnTo>
                    <a:pt x="278" y="740"/>
                  </a:lnTo>
                  <a:lnTo>
                    <a:pt x="288" y="728"/>
                  </a:lnTo>
                  <a:lnTo>
                    <a:pt x="294" y="724"/>
                  </a:lnTo>
                  <a:lnTo>
                    <a:pt x="312" y="684"/>
                  </a:lnTo>
                  <a:lnTo>
                    <a:pt x="320" y="672"/>
                  </a:lnTo>
                  <a:lnTo>
                    <a:pt x="326" y="668"/>
                  </a:lnTo>
                  <a:lnTo>
                    <a:pt x="340" y="672"/>
                  </a:lnTo>
                  <a:lnTo>
                    <a:pt x="342" y="672"/>
                  </a:lnTo>
                  <a:lnTo>
                    <a:pt x="346" y="666"/>
                  </a:lnTo>
                  <a:lnTo>
                    <a:pt x="350" y="662"/>
                  </a:lnTo>
                  <a:lnTo>
                    <a:pt x="356" y="664"/>
                  </a:lnTo>
                  <a:lnTo>
                    <a:pt x="364" y="668"/>
                  </a:lnTo>
                  <a:lnTo>
                    <a:pt x="386" y="672"/>
                  </a:lnTo>
                  <a:lnTo>
                    <a:pt x="392" y="674"/>
                  </a:lnTo>
                  <a:lnTo>
                    <a:pt x="408" y="680"/>
                  </a:lnTo>
                  <a:lnTo>
                    <a:pt x="414" y="676"/>
                  </a:lnTo>
                  <a:lnTo>
                    <a:pt x="432" y="686"/>
                  </a:lnTo>
                  <a:lnTo>
                    <a:pt x="436" y="696"/>
                  </a:lnTo>
                  <a:lnTo>
                    <a:pt x="438" y="698"/>
                  </a:lnTo>
                  <a:lnTo>
                    <a:pt x="440" y="702"/>
                  </a:lnTo>
                  <a:lnTo>
                    <a:pt x="444" y="702"/>
                  </a:lnTo>
                  <a:lnTo>
                    <a:pt x="452" y="708"/>
                  </a:lnTo>
                  <a:lnTo>
                    <a:pt x="462" y="722"/>
                  </a:lnTo>
                  <a:lnTo>
                    <a:pt x="478" y="736"/>
                  </a:lnTo>
                  <a:lnTo>
                    <a:pt x="488" y="750"/>
                  </a:lnTo>
                  <a:lnTo>
                    <a:pt x="488" y="754"/>
                  </a:lnTo>
                  <a:lnTo>
                    <a:pt x="514" y="818"/>
                  </a:lnTo>
                  <a:lnTo>
                    <a:pt x="518" y="828"/>
                  </a:lnTo>
                  <a:lnTo>
                    <a:pt x="546" y="862"/>
                  </a:lnTo>
                  <a:lnTo>
                    <a:pt x="548" y="868"/>
                  </a:lnTo>
                  <a:lnTo>
                    <a:pt x="568" y="890"/>
                  </a:lnTo>
                  <a:lnTo>
                    <a:pt x="572" y="894"/>
                  </a:lnTo>
                  <a:lnTo>
                    <a:pt x="580" y="902"/>
                  </a:lnTo>
                  <a:lnTo>
                    <a:pt x="582" y="908"/>
                  </a:lnTo>
                  <a:lnTo>
                    <a:pt x="582" y="928"/>
                  </a:lnTo>
                  <a:lnTo>
                    <a:pt x="588" y="936"/>
                  </a:lnTo>
                  <a:lnTo>
                    <a:pt x="590" y="960"/>
                  </a:lnTo>
                  <a:lnTo>
                    <a:pt x="596" y="968"/>
                  </a:lnTo>
                  <a:lnTo>
                    <a:pt x="616" y="1006"/>
                  </a:lnTo>
                  <a:lnTo>
                    <a:pt x="618" y="1018"/>
                  </a:lnTo>
                  <a:lnTo>
                    <a:pt x="632" y="1018"/>
                  </a:lnTo>
                  <a:lnTo>
                    <a:pt x="648" y="1028"/>
                  </a:lnTo>
                  <a:lnTo>
                    <a:pt x="666" y="1034"/>
                  </a:lnTo>
                  <a:lnTo>
                    <a:pt x="694" y="1052"/>
                  </a:lnTo>
                  <a:lnTo>
                    <a:pt x="732" y="1054"/>
                  </a:lnTo>
                  <a:lnTo>
                    <a:pt x="738" y="1056"/>
                  </a:lnTo>
                  <a:lnTo>
                    <a:pt x="758" y="1070"/>
                  </a:lnTo>
                  <a:lnTo>
                    <a:pt x="770" y="1074"/>
                  </a:lnTo>
                  <a:lnTo>
                    <a:pt x="778" y="1062"/>
                  </a:lnTo>
                  <a:lnTo>
                    <a:pt x="788" y="1064"/>
                  </a:lnTo>
                  <a:lnTo>
                    <a:pt x="790" y="1062"/>
                  </a:lnTo>
                  <a:lnTo>
                    <a:pt x="790" y="1056"/>
                  </a:lnTo>
                  <a:lnTo>
                    <a:pt x="782" y="1054"/>
                  </a:lnTo>
                  <a:lnTo>
                    <a:pt x="782" y="1050"/>
                  </a:lnTo>
                  <a:lnTo>
                    <a:pt x="774" y="1040"/>
                  </a:lnTo>
                  <a:lnTo>
                    <a:pt x="762" y="994"/>
                  </a:lnTo>
                  <a:lnTo>
                    <a:pt x="756" y="974"/>
                  </a:lnTo>
                  <a:lnTo>
                    <a:pt x="766" y="946"/>
                  </a:lnTo>
                  <a:lnTo>
                    <a:pt x="764" y="938"/>
                  </a:lnTo>
                  <a:lnTo>
                    <a:pt x="762" y="936"/>
                  </a:lnTo>
                  <a:lnTo>
                    <a:pt x="758" y="936"/>
                  </a:lnTo>
                  <a:lnTo>
                    <a:pt x="758" y="934"/>
                  </a:lnTo>
                  <a:lnTo>
                    <a:pt x="758" y="932"/>
                  </a:lnTo>
                  <a:lnTo>
                    <a:pt x="760" y="930"/>
                  </a:lnTo>
                  <a:lnTo>
                    <a:pt x="772" y="922"/>
                  </a:lnTo>
                  <a:lnTo>
                    <a:pt x="780" y="896"/>
                  </a:lnTo>
                  <a:lnTo>
                    <a:pt x="774" y="894"/>
                  </a:lnTo>
                  <a:lnTo>
                    <a:pt x="770" y="882"/>
                  </a:lnTo>
                  <a:lnTo>
                    <a:pt x="778" y="874"/>
                  </a:lnTo>
                  <a:lnTo>
                    <a:pt x="786" y="880"/>
                  </a:lnTo>
                  <a:lnTo>
                    <a:pt x="800" y="870"/>
                  </a:lnTo>
                  <a:lnTo>
                    <a:pt x="804" y="856"/>
                  </a:lnTo>
                  <a:lnTo>
                    <a:pt x="796" y="852"/>
                  </a:lnTo>
                  <a:lnTo>
                    <a:pt x="800" y="846"/>
                  </a:lnTo>
                  <a:lnTo>
                    <a:pt x="804" y="846"/>
                  </a:lnTo>
                  <a:lnTo>
                    <a:pt x="806" y="848"/>
                  </a:lnTo>
                  <a:lnTo>
                    <a:pt x="810" y="844"/>
                  </a:lnTo>
                  <a:lnTo>
                    <a:pt x="814" y="846"/>
                  </a:lnTo>
                  <a:lnTo>
                    <a:pt x="820" y="846"/>
                  </a:lnTo>
                  <a:lnTo>
                    <a:pt x="822" y="844"/>
                  </a:lnTo>
                  <a:lnTo>
                    <a:pt x="824" y="842"/>
                  </a:lnTo>
                  <a:lnTo>
                    <a:pt x="824" y="830"/>
                  </a:lnTo>
                  <a:lnTo>
                    <a:pt x="826" y="826"/>
                  </a:lnTo>
                  <a:lnTo>
                    <a:pt x="828" y="826"/>
                  </a:lnTo>
                  <a:lnTo>
                    <a:pt x="832" y="828"/>
                  </a:lnTo>
                  <a:lnTo>
                    <a:pt x="834" y="828"/>
                  </a:lnTo>
                  <a:lnTo>
                    <a:pt x="856" y="824"/>
                  </a:lnTo>
                  <a:lnTo>
                    <a:pt x="858" y="822"/>
                  </a:lnTo>
                  <a:lnTo>
                    <a:pt x="858" y="820"/>
                  </a:lnTo>
                  <a:lnTo>
                    <a:pt x="856" y="818"/>
                  </a:lnTo>
                  <a:lnTo>
                    <a:pt x="846" y="810"/>
                  </a:lnTo>
                  <a:lnTo>
                    <a:pt x="846" y="806"/>
                  </a:lnTo>
                  <a:lnTo>
                    <a:pt x="866" y="800"/>
                  </a:lnTo>
                  <a:lnTo>
                    <a:pt x="868" y="796"/>
                  </a:lnTo>
                  <a:lnTo>
                    <a:pt x="874" y="794"/>
                  </a:lnTo>
                  <a:lnTo>
                    <a:pt x="876" y="796"/>
                  </a:lnTo>
                  <a:lnTo>
                    <a:pt x="874" y="798"/>
                  </a:lnTo>
                  <a:lnTo>
                    <a:pt x="876" y="804"/>
                  </a:lnTo>
                  <a:lnTo>
                    <a:pt x="880" y="804"/>
                  </a:lnTo>
                  <a:lnTo>
                    <a:pt x="884" y="802"/>
                  </a:lnTo>
                  <a:lnTo>
                    <a:pt x="914" y="792"/>
                  </a:lnTo>
                  <a:lnTo>
                    <a:pt x="964" y="758"/>
                  </a:lnTo>
                  <a:lnTo>
                    <a:pt x="966" y="746"/>
                  </a:lnTo>
                  <a:lnTo>
                    <a:pt x="990" y="726"/>
                  </a:lnTo>
                  <a:lnTo>
                    <a:pt x="990" y="724"/>
                  </a:lnTo>
                  <a:lnTo>
                    <a:pt x="982" y="710"/>
                  </a:lnTo>
                  <a:lnTo>
                    <a:pt x="982" y="698"/>
                  </a:lnTo>
                  <a:lnTo>
                    <a:pt x="998" y="692"/>
                  </a:lnTo>
                  <a:lnTo>
                    <a:pt x="1002" y="692"/>
                  </a:lnTo>
                  <a:lnTo>
                    <a:pt x="1000" y="704"/>
                  </a:lnTo>
                  <a:lnTo>
                    <a:pt x="1000" y="708"/>
                  </a:lnTo>
                  <a:lnTo>
                    <a:pt x="1020" y="706"/>
                  </a:lnTo>
                  <a:lnTo>
                    <a:pt x="1022" y="710"/>
                  </a:lnTo>
                  <a:lnTo>
                    <a:pt x="1058" y="694"/>
                  </a:lnTo>
                  <a:lnTo>
                    <a:pt x="1078" y="694"/>
                  </a:lnTo>
                  <a:lnTo>
                    <a:pt x="1080" y="692"/>
                  </a:lnTo>
                  <a:lnTo>
                    <a:pt x="1078" y="690"/>
                  </a:lnTo>
                  <a:lnTo>
                    <a:pt x="1074" y="686"/>
                  </a:lnTo>
                  <a:lnTo>
                    <a:pt x="1072" y="680"/>
                  </a:lnTo>
                  <a:lnTo>
                    <a:pt x="1076" y="676"/>
                  </a:lnTo>
                  <a:lnTo>
                    <a:pt x="1078" y="670"/>
                  </a:lnTo>
                  <a:lnTo>
                    <a:pt x="1084" y="664"/>
                  </a:lnTo>
                  <a:lnTo>
                    <a:pt x="1090" y="642"/>
                  </a:lnTo>
                  <a:lnTo>
                    <a:pt x="1086" y="634"/>
                  </a:lnTo>
                  <a:lnTo>
                    <a:pt x="1086" y="626"/>
                  </a:lnTo>
                  <a:lnTo>
                    <a:pt x="1088" y="622"/>
                  </a:lnTo>
                  <a:lnTo>
                    <a:pt x="1086" y="616"/>
                  </a:lnTo>
                  <a:lnTo>
                    <a:pt x="1090" y="604"/>
                  </a:lnTo>
                  <a:lnTo>
                    <a:pt x="1096" y="598"/>
                  </a:lnTo>
                  <a:lnTo>
                    <a:pt x="1098" y="588"/>
                  </a:lnTo>
                  <a:lnTo>
                    <a:pt x="1102" y="570"/>
                  </a:lnTo>
                  <a:lnTo>
                    <a:pt x="1102" y="560"/>
                  </a:lnTo>
                  <a:lnTo>
                    <a:pt x="1098" y="544"/>
                  </a:lnTo>
                  <a:lnTo>
                    <a:pt x="1092" y="534"/>
                  </a:lnTo>
                  <a:lnTo>
                    <a:pt x="1090" y="532"/>
                  </a:lnTo>
                  <a:lnTo>
                    <a:pt x="1090" y="526"/>
                  </a:lnTo>
                  <a:lnTo>
                    <a:pt x="1088" y="522"/>
                  </a:lnTo>
                  <a:lnTo>
                    <a:pt x="1084" y="512"/>
                  </a:lnTo>
                  <a:lnTo>
                    <a:pt x="1078" y="508"/>
                  </a:lnTo>
                  <a:lnTo>
                    <a:pt x="1076" y="504"/>
                  </a:lnTo>
                  <a:lnTo>
                    <a:pt x="1080" y="494"/>
                  </a:lnTo>
                  <a:lnTo>
                    <a:pt x="1072" y="480"/>
                  </a:lnTo>
                  <a:lnTo>
                    <a:pt x="1060" y="468"/>
                  </a:lnTo>
                  <a:lnTo>
                    <a:pt x="1056" y="462"/>
                  </a:lnTo>
                  <a:lnTo>
                    <a:pt x="1054" y="362"/>
                  </a:lnTo>
                  <a:lnTo>
                    <a:pt x="1054" y="310"/>
                  </a:lnTo>
                  <a:lnTo>
                    <a:pt x="1042" y="308"/>
                  </a:lnTo>
                  <a:lnTo>
                    <a:pt x="1032" y="312"/>
                  </a:lnTo>
                  <a:lnTo>
                    <a:pt x="1028" y="310"/>
                  </a:lnTo>
                  <a:lnTo>
                    <a:pt x="1016" y="302"/>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23" name="Freeform 54"/>
            <p:cNvSpPr>
              <a:spLocks/>
            </p:cNvSpPr>
            <p:nvPr/>
          </p:nvSpPr>
          <p:spPr bwMode="grayWhite">
            <a:xfrm>
              <a:off x="3496" y="2037"/>
              <a:ext cx="538" cy="278"/>
            </a:xfrm>
            <a:custGeom>
              <a:avLst/>
              <a:gdLst>
                <a:gd name="T0" fmla="*/ 6 w 580"/>
                <a:gd name="T1" fmla="*/ 7 h 298"/>
                <a:gd name="T2" fmla="*/ 6 w 580"/>
                <a:gd name="T3" fmla="*/ 7 h 298"/>
                <a:gd name="T4" fmla="*/ 6 w 580"/>
                <a:gd name="T5" fmla="*/ 7 h 298"/>
                <a:gd name="T6" fmla="*/ 6 w 580"/>
                <a:gd name="T7" fmla="*/ 7 h 298"/>
                <a:gd name="T8" fmla="*/ 6 w 580"/>
                <a:gd name="T9" fmla="*/ 7 h 298"/>
                <a:gd name="T10" fmla="*/ 6 w 580"/>
                <a:gd name="T11" fmla="*/ 7 h 298"/>
                <a:gd name="T12" fmla="*/ 6 w 580"/>
                <a:gd name="T13" fmla="*/ 7 h 298"/>
                <a:gd name="T14" fmla="*/ 6 w 580"/>
                <a:gd name="T15" fmla="*/ 7 h 298"/>
                <a:gd name="T16" fmla="*/ 6 w 580"/>
                <a:gd name="T17" fmla="*/ 7 h 298"/>
                <a:gd name="T18" fmla="*/ 6 w 580"/>
                <a:gd name="T19" fmla="*/ 7 h 298"/>
                <a:gd name="T20" fmla="*/ 6 w 580"/>
                <a:gd name="T21" fmla="*/ 7 h 298"/>
                <a:gd name="T22" fmla="*/ 6 w 580"/>
                <a:gd name="T23" fmla="*/ 7 h 298"/>
                <a:gd name="T24" fmla="*/ 6 w 580"/>
                <a:gd name="T25" fmla="*/ 7 h 298"/>
                <a:gd name="T26" fmla="*/ 6 w 580"/>
                <a:gd name="T27" fmla="*/ 7 h 298"/>
                <a:gd name="T28" fmla="*/ 6 w 580"/>
                <a:gd name="T29" fmla="*/ 7 h 298"/>
                <a:gd name="T30" fmla="*/ 6 w 580"/>
                <a:gd name="T31" fmla="*/ 7 h 298"/>
                <a:gd name="T32" fmla="*/ 6 w 580"/>
                <a:gd name="T33" fmla="*/ 7 h 298"/>
                <a:gd name="T34" fmla="*/ 6 w 580"/>
                <a:gd name="T35" fmla="*/ 7 h 298"/>
                <a:gd name="T36" fmla="*/ 6 w 580"/>
                <a:gd name="T37" fmla="*/ 7 h 298"/>
                <a:gd name="T38" fmla="*/ 6 w 580"/>
                <a:gd name="T39" fmla="*/ 7 h 298"/>
                <a:gd name="T40" fmla="*/ 6 w 580"/>
                <a:gd name="T41" fmla="*/ 7 h 298"/>
                <a:gd name="T42" fmla="*/ 6 w 580"/>
                <a:gd name="T43" fmla="*/ 7 h 298"/>
                <a:gd name="T44" fmla="*/ 6 w 580"/>
                <a:gd name="T45" fmla="*/ 7 h 298"/>
                <a:gd name="T46" fmla="*/ 6 w 580"/>
                <a:gd name="T47" fmla="*/ 7 h 298"/>
                <a:gd name="T48" fmla="*/ 6 w 580"/>
                <a:gd name="T49" fmla="*/ 0 h 298"/>
                <a:gd name="T50" fmla="*/ 6 w 580"/>
                <a:gd name="T51" fmla="*/ 6 h 298"/>
                <a:gd name="T52" fmla="*/ 6 w 580"/>
                <a:gd name="T53" fmla="*/ 2 h 298"/>
                <a:gd name="T54" fmla="*/ 6 w 580"/>
                <a:gd name="T55" fmla="*/ 7 h 298"/>
                <a:gd name="T56" fmla="*/ 6 w 580"/>
                <a:gd name="T57" fmla="*/ 7 h 298"/>
                <a:gd name="T58" fmla="*/ 6 w 580"/>
                <a:gd name="T59" fmla="*/ 7 h 298"/>
                <a:gd name="T60" fmla="*/ 6 w 580"/>
                <a:gd name="T61" fmla="*/ 7 h 298"/>
                <a:gd name="T62" fmla="*/ 6 w 580"/>
                <a:gd name="T63" fmla="*/ 7 h 298"/>
                <a:gd name="T64" fmla="*/ 6 w 580"/>
                <a:gd name="T65" fmla="*/ 7 h 298"/>
                <a:gd name="T66" fmla="*/ 6 w 580"/>
                <a:gd name="T67" fmla="*/ 7 h 298"/>
                <a:gd name="T68" fmla="*/ 6 w 580"/>
                <a:gd name="T69" fmla="*/ 7 h 298"/>
                <a:gd name="T70" fmla="*/ 6 w 580"/>
                <a:gd name="T71" fmla="*/ 7 h 298"/>
                <a:gd name="T72" fmla="*/ 6 w 580"/>
                <a:gd name="T73" fmla="*/ 7 h 298"/>
                <a:gd name="T74" fmla="*/ 6 w 580"/>
                <a:gd name="T75" fmla="*/ 7 h 298"/>
                <a:gd name="T76" fmla="*/ 6 w 580"/>
                <a:gd name="T77" fmla="*/ 7 h 298"/>
                <a:gd name="T78" fmla="*/ 6 w 580"/>
                <a:gd name="T79" fmla="*/ 7 h 298"/>
                <a:gd name="T80" fmla="*/ 6 w 580"/>
                <a:gd name="T81" fmla="*/ 7 h 298"/>
                <a:gd name="T82" fmla="*/ 6 w 580"/>
                <a:gd name="T83" fmla="*/ 7 h 298"/>
                <a:gd name="T84" fmla="*/ 6 w 580"/>
                <a:gd name="T85" fmla="*/ 7 h 298"/>
                <a:gd name="T86" fmla="*/ 6 w 580"/>
                <a:gd name="T87" fmla="*/ 7 h 298"/>
                <a:gd name="T88" fmla="*/ 6 w 580"/>
                <a:gd name="T89" fmla="*/ 7 h 298"/>
                <a:gd name="T90" fmla="*/ 6 w 580"/>
                <a:gd name="T91" fmla="*/ 7 h 298"/>
                <a:gd name="T92" fmla="*/ 6 w 580"/>
                <a:gd name="T93" fmla="*/ 7 h 298"/>
                <a:gd name="T94" fmla="*/ 6 w 580"/>
                <a:gd name="T95" fmla="*/ 7 h 298"/>
                <a:gd name="T96" fmla="*/ 6 w 580"/>
                <a:gd name="T97" fmla="*/ 7 h 298"/>
                <a:gd name="T98" fmla="*/ 6 w 580"/>
                <a:gd name="T99" fmla="*/ 7 h 298"/>
                <a:gd name="T100" fmla="*/ 6 w 580"/>
                <a:gd name="T101" fmla="*/ 7 h 298"/>
                <a:gd name="T102" fmla="*/ 6 w 580"/>
                <a:gd name="T103" fmla="*/ 7 h 298"/>
                <a:gd name="T104" fmla="*/ 6 w 580"/>
                <a:gd name="T105" fmla="*/ 7 h 298"/>
                <a:gd name="T106" fmla="*/ 6 w 580"/>
                <a:gd name="T107" fmla="*/ 7 h 298"/>
                <a:gd name="T108" fmla="*/ 6 w 580"/>
                <a:gd name="T109" fmla="*/ 7 h 29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580"/>
                <a:gd name="T166" fmla="*/ 0 h 298"/>
                <a:gd name="T167" fmla="*/ 580 w 580"/>
                <a:gd name="T168" fmla="*/ 298 h 29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580" h="298">
                  <a:moveTo>
                    <a:pt x="0" y="298"/>
                  </a:moveTo>
                  <a:lnTo>
                    <a:pt x="116" y="288"/>
                  </a:lnTo>
                  <a:lnTo>
                    <a:pt x="116" y="278"/>
                  </a:lnTo>
                  <a:lnTo>
                    <a:pt x="114" y="274"/>
                  </a:lnTo>
                  <a:lnTo>
                    <a:pt x="126" y="272"/>
                  </a:lnTo>
                  <a:lnTo>
                    <a:pt x="132" y="274"/>
                  </a:lnTo>
                  <a:lnTo>
                    <a:pt x="458" y="246"/>
                  </a:lnTo>
                  <a:lnTo>
                    <a:pt x="464" y="240"/>
                  </a:lnTo>
                  <a:lnTo>
                    <a:pt x="470" y="236"/>
                  </a:lnTo>
                  <a:lnTo>
                    <a:pt x="498" y="222"/>
                  </a:lnTo>
                  <a:lnTo>
                    <a:pt x="502" y="214"/>
                  </a:lnTo>
                  <a:lnTo>
                    <a:pt x="518" y="204"/>
                  </a:lnTo>
                  <a:lnTo>
                    <a:pt x="518" y="196"/>
                  </a:lnTo>
                  <a:lnTo>
                    <a:pt x="520" y="192"/>
                  </a:lnTo>
                  <a:lnTo>
                    <a:pt x="528" y="188"/>
                  </a:lnTo>
                  <a:lnTo>
                    <a:pt x="528" y="180"/>
                  </a:lnTo>
                  <a:lnTo>
                    <a:pt x="536" y="172"/>
                  </a:lnTo>
                  <a:lnTo>
                    <a:pt x="576" y="138"/>
                  </a:lnTo>
                  <a:lnTo>
                    <a:pt x="580" y="130"/>
                  </a:lnTo>
                  <a:lnTo>
                    <a:pt x="574" y="130"/>
                  </a:lnTo>
                  <a:lnTo>
                    <a:pt x="568" y="126"/>
                  </a:lnTo>
                  <a:lnTo>
                    <a:pt x="566" y="126"/>
                  </a:lnTo>
                  <a:lnTo>
                    <a:pt x="564" y="122"/>
                  </a:lnTo>
                  <a:lnTo>
                    <a:pt x="556" y="120"/>
                  </a:lnTo>
                  <a:lnTo>
                    <a:pt x="552" y="120"/>
                  </a:lnTo>
                  <a:lnTo>
                    <a:pt x="550" y="118"/>
                  </a:lnTo>
                  <a:lnTo>
                    <a:pt x="540" y="102"/>
                  </a:lnTo>
                  <a:lnTo>
                    <a:pt x="524" y="82"/>
                  </a:lnTo>
                  <a:lnTo>
                    <a:pt x="522" y="76"/>
                  </a:lnTo>
                  <a:lnTo>
                    <a:pt x="522" y="70"/>
                  </a:lnTo>
                  <a:lnTo>
                    <a:pt x="522" y="62"/>
                  </a:lnTo>
                  <a:lnTo>
                    <a:pt x="520" y="48"/>
                  </a:lnTo>
                  <a:lnTo>
                    <a:pt x="518" y="46"/>
                  </a:lnTo>
                  <a:lnTo>
                    <a:pt x="508" y="38"/>
                  </a:lnTo>
                  <a:lnTo>
                    <a:pt x="500" y="38"/>
                  </a:lnTo>
                  <a:lnTo>
                    <a:pt x="492" y="26"/>
                  </a:lnTo>
                  <a:lnTo>
                    <a:pt x="488" y="20"/>
                  </a:lnTo>
                  <a:lnTo>
                    <a:pt x="478" y="26"/>
                  </a:lnTo>
                  <a:lnTo>
                    <a:pt x="476" y="32"/>
                  </a:lnTo>
                  <a:lnTo>
                    <a:pt x="470" y="34"/>
                  </a:lnTo>
                  <a:lnTo>
                    <a:pt x="468" y="36"/>
                  </a:lnTo>
                  <a:lnTo>
                    <a:pt x="458" y="38"/>
                  </a:lnTo>
                  <a:lnTo>
                    <a:pt x="444" y="32"/>
                  </a:lnTo>
                  <a:lnTo>
                    <a:pt x="438" y="34"/>
                  </a:lnTo>
                  <a:lnTo>
                    <a:pt x="432" y="42"/>
                  </a:lnTo>
                  <a:lnTo>
                    <a:pt x="416" y="30"/>
                  </a:lnTo>
                  <a:lnTo>
                    <a:pt x="400" y="32"/>
                  </a:lnTo>
                  <a:lnTo>
                    <a:pt x="388" y="26"/>
                  </a:lnTo>
                  <a:lnTo>
                    <a:pt x="382" y="12"/>
                  </a:lnTo>
                  <a:lnTo>
                    <a:pt x="366" y="0"/>
                  </a:lnTo>
                  <a:lnTo>
                    <a:pt x="358" y="6"/>
                  </a:lnTo>
                  <a:lnTo>
                    <a:pt x="354" y="6"/>
                  </a:lnTo>
                  <a:lnTo>
                    <a:pt x="346" y="2"/>
                  </a:lnTo>
                  <a:lnTo>
                    <a:pt x="338" y="2"/>
                  </a:lnTo>
                  <a:lnTo>
                    <a:pt x="336" y="10"/>
                  </a:lnTo>
                  <a:lnTo>
                    <a:pt x="336" y="14"/>
                  </a:lnTo>
                  <a:lnTo>
                    <a:pt x="342" y="32"/>
                  </a:lnTo>
                  <a:lnTo>
                    <a:pt x="338" y="38"/>
                  </a:lnTo>
                  <a:lnTo>
                    <a:pt x="328" y="40"/>
                  </a:lnTo>
                  <a:lnTo>
                    <a:pt x="318" y="48"/>
                  </a:lnTo>
                  <a:lnTo>
                    <a:pt x="306" y="46"/>
                  </a:lnTo>
                  <a:lnTo>
                    <a:pt x="300" y="50"/>
                  </a:lnTo>
                  <a:lnTo>
                    <a:pt x="300" y="64"/>
                  </a:lnTo>
                  <a:lnTo>
                    <a:pt x="268" y="106"/>
                  </a:lnTo>
                  <a:lnTo>
                    <a:pt x="264" y="122"/>
                  </a:lnTo>
                  <a:lnTo>
                    <a:pt x="244" y="124"/>
                  </a:lnTo>
                  <a:lnTo>
                    <a:pt x="234" y="114"/>
                  </a:lnTo>
                  <a:lnTo>
                    <a:pt x="230" y="112"/>
                  </a:lnTo>
                  <a:lnTo>
                    <a:pt x="224" y="120"/>
                  </a:lnTo>
                  <a:lnTo>
                    <a:pt x="218" y="140"/>
                  </a:lnTo>
                  <a:lnTo>
                    <a:pt x="212" y="144"/>
                  </a:lnTo>
                  <a:lnTo>
                    <a:pt x="204" y="140"/>
                  </a:lnTo>
                  <a:lnTo>
                    <a:pt x="198" y="132"/>
                  </a:lnTo>
                  <a:lnTo>
                    <a:pt x="186" y="138"/>
                  </a:lnTo>
                  <a:lnTo>
                    <a:pt x="180" y="152"/>
                  </a:lnTo>
                  <a:lnTo>
                    <a:pt x="176" y="154"/>
                  </a:lnTo>
                  <a:lnTo>
                    <a:pt x="174" y="152"/>
                  </a:lnTo>
                  <a:lnTo>
                    <a:pt x="150" y="140"/>
                  </a:lnTo>
                  <a:lnTo>
                    <a:pt x="132" y="148"/>
                  </a:lnTo>
                  <a:lnTo>
                    <a:pt x="118" y="146"/>
                  </a:lnTo>
                  <a:lnTo>
                    <a:pt x="114" y="154"/>
                  </a:lnTo>
                  <a:lnTo>
                    <a:pt x="116" y="158"/>
                  </a:lnTo>
                  <a:lnTo>
                    <a:pt x="110" y="160"/>
                  </a:lnTo>
                  <a:lnTo>
                    <a:pt x="104" y="158"/>
                  </a:lnTo>
                  <a:lnTo>
                    <a:pt x="104" y="160"/>
                  </a:lnTo>
                  <a:lnTo>
                    <a:pt x="102" y="164"/>
                  </a:lnTo>
                  <a:lnTo>
                    <a:pt x="100" y="172"/>
                  </a:lnTo>
                  <a:lnTo>
                    <a:pt x="96" y="174"/>
                  </a:lnTo>
                  <a:lnTo>
                    <a:pt x="98" y="178"/>
                  </a:lnTo>
                  <a:lnTo>
                    <a:pt x="106" y="188"/>
                  </a:lnTo>
                  <a:lnTo>
                    <a:pt x="104" y="190"/>
                  </a:lnTo>
                  <a:lnTo>
                    <a:pt x="80" y="196"/>
                  </a:lnTo>
                  <a:lnTo>
                    <a:pt x="72" y="200"/>
                  </a:lnTo>
                  <a:lnTo>
                    <a:pt x="74" y="212"/>
                  </a:lnTo>
                  <a:lnTo>
                    <a:pt x="78" y="232"/>
                  </a:lnTo>
                  <a:lnTo>
                    <a:pt x="68" y="236"/>
                  </a:lnTo>
                  <a:lnTo>
                    <a:pt x="58" y="230"/>
                  </a:lnTo>
                  <a:lnTo>
                    <a:pt x="48" y="224"/>
                  </a:lnTo>
                  <a:lnTo>
                    <a:pt x="36" y="222"/>
                  </a:lnTo>
                  <a:lnTo>
                    <a:pt x="26" y="228"/>
                  </a:lnTo>
                  <a:lnTo>
                    <a:pt x="22" y="244"/>
                  </a:lnTo>
                  <a:lnTo>
                    <a:pt x="22" y="246"/>
                  </a:lnTo>
                  <a:lnTo>
                    <a:pt x="24" y="248"/>
                  </a:lnTo>
                  <a:lnTo>
                    <a:pt x="30" y="250"/>
                  </a:lnTo>
                  <a:lnTo>
                    <a:pt x="32" y="260"/>
                  </a:lnTo>
                  <a:lnTo>
                    <a:pt x="24" y="284"/>
                  </a:lnTo>
                  <a:lnTo>
                    <a:pt x="20" y="288"/>
                  </a:lnTo>
                  <a:lnTo>
                    <a:pt x="16" y="286"/>
                  </a:lnTo>
                  <a:lnTo>
                    <a:pt x="6" y="290"/>
                  </a:lnTo>
                  <a:lnTo>
                    <a:pt x="0" y="298"/>
                  </a:lnTo>
                  <a:close/>
                </a:path>
              </a:pathLst>
            </a:custGeom>
            <a:solidFill>
              <a:srgbClr val="BADEDA"/>
            </a:solidFill>
            <a:ln w="6350" cap="flat" cmpd="sng">
              <a:solidFill>
                <a:srgbClr val="50A69C"/>
              </a:solidFill>
              <a:prstDash val="solid"/>
              <a:round/>
              <a:headEnd type="none" w="med" len="med"/>
              <a:tailEnd type="none" w="med" len="med"/>
            </a:ln>
          </p:spPr>
          <p:txBody>
            <a:bodyPr/>
            <a:lstStyle/>
            <a:p>
              <a:endParaRPr lang="en-US"/>
            </a:p>
          </p:txBody>
        </p:sp>
        <p:sp>
          <p:nvSpPr>
            <p:cNvPr id="146524" name="Freeform 55"/>
            <p:cNvSpPr>
              <a:spLocks/>
            </p:cNvSpPr>
            <p:nvPr/>
          </p:nvSpPr>
          <p:spPr bwMode="grayWhite">
            <a:xfrm>
              <a:off x="3449" y="2246"/>
              <a:ext cx="600" cy="211"/>
            </a:xfrm>
            <a:custGeom>
              <a:avLst/>
              <a:gdLst>
                <a:gd name="T0" fmla="*/ 7 w 646"/>
                <a:gd name="T1" fmla="*/ 0 h 228"/>
                <a:gd name="T2" fmla="*/ 7 w 646"/>
                <a:gd name="T3" fmla="*/ 6 h 228"/>
                <a:gd name="T4" fmla="*/ 7 w 646"/>
                <a:gd name="T5" fmla="*/ 6 h 228"/>
                <a:gd name="T6" fmla="*/ 7 w 646"/>
                <a:gd name="T7" fmla="*/ 6 h 228"/>
                <a:gd name="T8" fmla="*/ 7 w 646"/>
                <a:gd name="T9" fmla="*/ 6 h 228"/>
                <a:gd name="T10" fmla="*/ 7 w 646"/>
                <a:gd name="T11" fmla="*/ 6 h 228"/>
                <a:gd name="T12" fmla="*/ 7 w 646"/>
                <a:gd name="T13" fmla="*/ 6 h 228"/>
                <a:gd name="T14" fmla="*/ 7 w 646"/>
                <a:gd name="T15" fmla="*/ 6 h 228"/>
                <a:gd name="T16" fmla="*/ 7 w 646"/>
                <a:gd name="T17" fmla="*/ 6 h 228"/>
                <a:gd name="T18" fmla="*/ 7 w 646"/>
                <a:gd name="T19" fmla="*/ 6 h 228"/>
                <a:gd name="T20" fmla="*/ 7 w 646"/>
                <a:gd name="T21" fmla="*/ 6 h 228"/>
                <a:gd name="T22" fmla="*/ 7 w 646"/>
                <a:gd name="T23" fmla="*/ 6 h 228"/>
                <a:gd name="T24" fmla="*/ 7 w 646"/>
                <a:gd name="T25" fmla="*/ 6 h 228"/>
                <a:gd name="T26" fmla="*/ 7 w 646"/>
                <a:gd name="T27" fmla="*/ 6 h 228"/>
                <a:gd name="T28" fmla="*/ 7 w 646"/>
                <a:gd name="T29" fmla="*/ 6 h 228"/>
                <a:gd name="T30" fmla="*/ 7 w 646"/>
                <a:gd name="T31" fmla="*/ 6 h 228"/>
                <a:gd name="T32" fmla="*/ 7 w 646"/>
                <a:gd name="T33" fmla="*/ 6 h 228"/>
                <a:gd name="T34" fmla="*/ 7 w 646"/>
                <a:gd name="T35" fmla="*/ 6 h 228"/>
                <a:gd name="T36" fmla="*/ 7 w 646"/>
                <a:gd name="T37" fmla="*/ 6 h 228"/>
                <a:gd name="T38" fmla="*/ 7 w 646"/>
                <a:gd name="T39" fmla="*/ 6 h 228"/>
                <a:gd name="T40" fmla="*/ 7 w 646"/>
                <a:gd name="T41" fmla="*/ 6 h 228"/>
                <a:gd name="T42" fmla="*/ 7 w 646"/>
                <a:gd name="T43" fmla="*/ 6 h 228"/>
                <a:gd name="T44" fmla="*/ 0 w 646"/>
                <a:gd name="T45" fmla="*/ 6 h 228"/>
                <a:gd name="T46" fmla="*/ 7 w 646"/>
                <a:gd name="T47" fmla="*/ 6 h 228"/>
                <a:gd name="T48" fmla="*/ 7 w 646"/>
                <a:gd name="T49" fmla="*/ 6 h 228"/>
                <a:gd name="T50" fmla="*/ 7 w 646"/>
                <a:gd name="T51" fmla="*/ 6 h 228"/>
                <a:gd name="T52" fmla="*/ 7 w 646"/>
                <a:gd name="T53" fmla="*/ 6 h 228"/>
                <a:gd name="T54" fmla="*/ 7 w 646"/>
                <a:gd name="T55" fmla="*/ 6 h 228"/>
                <a:gd name="T56" fmla="*/ 7 w 646"/>
                <a:gd name="T57" fmla="*/ 6 h 228"/>
                <a:gd name="T58" fmla="*/ 7 w 646"/>
                <a:gd name="T59" fmla="*/ 6 h 228"/>
                <a:gd name="T60" fmla="*/ 7 w 646"/>
                <a:gd name="T61" fmla="*/ 6 h 228"/>
                <a:gd name="T62" fmla="*/ 7 w 646"/>
                <a:gd name="T63" fmla="*/ 6 h 228"/>
                <a:gd name="T64" fmla="*/ 7 w 646"/>
                <a:gd name="T65" fmla="*/ 6 h 228"/>
                <a:gd name="T66" fmla="*/ 7 w 646"/>
                <a:gd name="T67" fmla="*/ 6 h 228"/>
                <a:gd name="T68" fmla="*/ 7 w 646"/>
                <a:gd name="T69" fmla="*/ 6 h 228"/>
                <a:gd name="T70" fmla="*/ 7 w 646"/>
                <a:gd name="T71" fmla="*/ 6 h 228"/>
                <a:gd name="T72" fmla="*/ 7 w 646"/>
                <a:gd name="T73" fmla="*/ 6 h 228"/>
                <a:gd name="T74" fmla="*/ 7 w 646"/>
                <a:gd name="T75" fmla="*/ 6 h 228"/>
                <a:gd name="T76" fmla="*/ 7 w 646"/>
                <a:gd name="T77" fmla="*/ 6 h 228"/>
                <a:gd name="T78" fmla="*/ 7 w 646"/>
                <a:gd name="T79" fmla="*/ 6 h 228"/>
                <a:gd name="T80" fmla="*/ 7 w 646"/>
                <a:gd name="T81" fmla="*/ 6 h 228"/>
                <a:gd name="T82" fmla="*/ 7 w 646"/>
                <a:gd name="T83" fmla="*/ 6 h 228"/>
                <a:gd name="T84" fmla="*/ 7 w 646"/>
                <a:gd name="T85" fmla="*/ 6 h 228"/>
                <a:gd name="T86" fmla="*/ 7 w 646"/>
                <a:gd name="T87" fmla="*/ 6 h 228"/>
                <a:gd name="T88" fmla="*/ 7 w 646"/>
                <a:gd name="T89" fmla="*/ 6 h 228"/>
                <a:gd name="T90" fmla="*/ 7 w 646"/>
                <a:gd name="T91" fmla="*/ 6 h 228"/>
                <a:gd name="T92" fmla="*/ 7 w 646"/>
                <a:gd name="T93" fmla="*/ 6 h 228"/>
                <a:gd name="T94" fmla="*/ 7 w 646"/>
                <a:gd name="T95" fmla="*/ 6 h 228"/>
                <a:gd name="T96" fmla="*/ 7 w 646"/>
                <a:gd name="T97" fmla="*/ 6 h 228"/>
                <a:gd name="T98" fmla="*/ 7 w 646"/>
                <a:gd name="T99" fmla="*/ 6 h 228"/>
                <a:gd name="T100" fmla="*/ 7 w 646"/>
                <a:gd name="T101" fmla="*/ 6 h 228"/>
                <a:gd name="T102" fmla="*/ 7 w 646"/>
                <a:gd name="T103" fmla="*/ 6 h 228"/>
                <a:gd name="T104" fmla="*/ 7 w 646"/>
                <a:gd name="T105" fmla="*/ 6 h 228"/>
                <a:gd name="T106" fmla="*/ 7 w 646"/>
                <a:gd name="T107" fmla="*/ 6 h 228"/>
                <a:gd name="T108" fmla="*/ 7 w 646"/>
                <a:gd name="T109" fmla="*/ 6 h 228"/>
                <a:gd name="T110" fmla="*/ 7 w 646"/>
                <a:gd name="T111" fmla="*/ 6 h 228"/>
                <a:gd name="T112" fmla="*/ 7 w 646"/>
                <a:gd name="T113" fmla="*/ 6 h 228"/>
                <a:gd name="T114" fmla="*/ 7 w 646"/>
                <a:gd name="T115" fmla="*/ 0 h 228"/>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646"/>
                <a:gd name="T175" fmla="*/ 0 h 228"/>
                <a:gd name="T176" fmla="*/ 646 w 646"/>
                <a:gd name="T177" fmla="*/ 228 h 228"/>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646" h="228">
                  <a:moveTo>
                    <a:pt x="646" y="0"/>
                  </a:moveTo>
                  <a:lnTo>
                    <a:pt x="514" y="16"/>
                  </a:lnTo>
                  <a:lnTo>
                    <a:pt x="508" y="22"/>
                  </a:lnTo>
                  <a:lnTo>
                    <a:pt x="182" y="50"/>
                  </a:lnTo>
                  <a:lnTo>
                    <a:pt x="176" y="48"/>
                  </a:lnTo>
                  <a:lnTo>
                    <a:pt x="164" y="50"/>
                  </a:lnTo>
                  <a:lnTo>
                    <a:pt x="166" y="54"/>
                  </a:lnTo>
                  <a:lnTo>
                    <a:pt x="166" y="64"/>
                  </a:lnTo>
                  <a:lnTo>
                    <a:pt x="50" y="74"/>
                  </a:lnTo>
                  <a:lnTo>
                    <a:pt x="44" y="88"/>
                  </a:lnTo>
                  <a:lnTo>
                    <a:pt x="40" y="104"/>
                  </a:lnTo>
                  <a:lnTo>
                    <a:pt x="42" y="110"/>
                  </a:lnTo>
                  <a:lnTo>
                    <a:pt x="38" y="124"/>
                  </a:lnTo>
                  <a:lnTo>
                    <a:pt x="36" y="130"/>
                  </a:lnTo>
                  <a:lnTo>
                    <a:pt x="38" y="134"/>
                  </a:lnTo>
                  <a:lnTo>
                    <a:pt x="34" y="142"/>
                  </a:lnTo>
                  <a:lnTo>
                    <a:pt x="24" y="152"/>
                  </a:lnTo>
                  <a:lnTo>
                    <a:pt x="20" y="174"/>
                  </a:lnTo>
                  <a:lnTo>
                    <a:pt x="10" y="186"/>
                  </a:lnTo>
                  <a:lnTo>
                    <a:pt x="12" y="200"/>
                  </a:lnTo>
                  <a:lnTo>
                    <a:pt x="10" y="218"/>
                  </a:lnTo>
                  <a:lnTo>
                    <a:pt x="8" y="218"/>
                  </a:lnTo>
                  <a:lnTo>
                    <a:pt x="0" y="228"/>
                  </a:lnTo>
                  <a:lnTo>
                    <a:pt x="166" y="214"/>
                  </a:lnTo>
                  <a:lnTo>
                    <a:pt x="374" y="196"/>
                  </a:lnTo>
                  <a:lnTo>
                    <a:pt x="454" y="188"/>
                  </a:lnTo>
                  <a:lnTo>
                    <a:pt x="456" y="164"/>
                  </a:lnTo>
                  <a:lnTo>
                    <a:pt x="464" y="164"/>
                  </a:lnTo>
                  <a:lnTo>
                    <a:pt x="468" y="164"/>
                  </a:lnTo>
                  <a:lnTo>
                    <a:pt x="474" y="158"/>
                  </a:lnTo>
                  <a:lnTo>
                    <a:pt x="474" y="152"/>
                  </a:lnTo>
                  <a:lnTo>
                    <a:pt x="474" y="146"/>
                  </a:lnTo>
                  <a:lnTo>
                    <a:pt x="476" y="140"/>
                  </a:lnTo>
                  <a:lnTo>
                    <a:pt x="482" y="134"/>
                  </a:lnTo>
                  <a:lnTo>
                    <a:pt x="498" y="126"/>
                  </a:lnTo>
                  <a:lnTo>
                    <a:pt x="518" y="122"/>
                  </a:lnTo>
                  <a:lnTo>
                    <a:pt x="536" y="106"/>
                  </a:lnTo>
                  <a:lnTo>
                    <a:pt x="542" y="102"/>
                  </a:lnTo>
                  <a:lnTo>
                    <a:pt x="554" y="92"/>
                  </a:lnTo>
                  <a:lnTo>
                    <a:pt x="556" y="82"/>
                  </a:lnTo>
                  <a:lnTo>
                    <a:pt x="560" y="82"/>
                  </a:lnTo>
                  <a:lnTo>
                    <a:pt x="564" y="82"/>
                  </a:lnTo>
                  <a:lnTo>
                    <a:pt x="568" y="78"/>
                  </a:lnTo>
                  <a:lnTo>
                    <a:pt x="568" y="76"/>
                  </a:lnTo>
                  <a:lnTo>
                    <a:pt x="574" y="70"/>
                  </a:lnTo>
                  <a:lnTo>
                    <a:pt x="578" y="70"/>
                  </a:lnTo>
                  <a:lnTo>
                    <a:pt x="582" y="74"/>
                  </a:lnTo>
                  <a:lnTo>
                    <a:pt x="588" y="70"/>
                  </a:lnTo>
                  <a:lnTo>
                    <a:pt x="590" y="66"/>
                  </a:lnTo>
                  <a:lnTo>
                    <a:pt x="598" y="58"/>
                  </a:lnTo>
                  <a:lnTo>
                    <a:pt x="606" y="56"/>
                  </a:lnTo>
                  <a:lnTo>
                    <a:pt x="618" y="56"/>
                  </a:lnTo>
                  <a:lnTo>
                    <a:pt x="632" y="34"/>
                  </a:lnTo>
                  <a:lnTo>
                    <a:pt x="642" y="26"/>
                  </a:lnTo>
                  <a:lnTo>
                    <a:pt x="644" y="20"/>
                  </a:lnTo>
                  <a:lnTo>
                    <a:pt x="646" y="14"/>
                  </a:lnTo>
                  <a:lnTo>
                    <a:pt x="644" y="6"/>
                  </a:lnTo>
                  <a:lnTo>
                    <a:pt x="646" y="0"/>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25" name="Freeform 56"/>
            <p:cNvSpPr>
              <a:spLocks/>
            </p:cNvSpPr>
            <p:nvPr/>
          </p:nvSpPr>
          <p:spPr bwMode="grayWhite">
            <a:xfrm>
              <a:off x="3785" y="1739"/>
              <a:ext cx="306" cy="343"/>
            </a:xfrm>
            <a:custGeom>
              <a:avLst/>
              <a:gdLst>
                <a:gd name="T0" fmla="*/ 6 w 330"/>
                <a:gd name="T1" fmla="*/ 6 h 370"/>
                <a:gd name="T2" fmla="*/ 6 w 330"/>
                <a:gd name="T3" fmla="*/ 6 h 370"/>
                <a:gd name="T4" fmla="*/ 6 w 330"/>
                <a:gd name="T5" fmla="*/ 6 h 370"/>
                <a:gd name="T6" fmla="*/ 6 w 330"/>
                <a:gd name="T7" fmla="*/ 6 h 370"/>
                <a:gd name="T8" fmla="*/ 6 w 330"/>
                <a:gd name="T9" fmla="*/ 6 h 370"/>
                <a:gd name="T10" fmla="*/ 6 w 330"/>
                <a:gd name="T11" fmla="*/ 6 h 370"/>
                <a:gd name="T12" fmla="*/ 6 w 330"/>
                <a:gd name="T13" fmla="*/ 6 h 370"/>
                <a:gd name="T14" fmla="*/ 6 w 330"/>
                <a:gd name="T15" fmla="*/ 6 h 370"/>
                <a:gd name="T16" fmla="*/ 6 w 330"/>
                <a:gd name="T17" fmla="*/ 6 h 370"/>
                <a:gd name="T18" fmla="*/ 6 w 330"/>
                <a:gd name="T19" fmla="*/ 6 h 370"/>
                <a:gd name="T20" fmla="*/ 6 w 330"/>
                <a:gd name="T21" fmla="*/ 6 h 370"/>
                <a:gd name="T22" fmla="*/ 6 w 330"/>
                <a:gd name="T23" fmla="*/ 6 h 370"/>
                <a:gd name="T24" fmla="*/ 6 w 330"/>
                <a:gd name="T25" fmla="*/ 6 h 370"/>
                <a:gd name="T26" fmla="*/ 6 w 330"/>
                <a:gd name="T27" fmla="*/ 6 h 370"/>
                <a:gd name="T28" fmla="*/ 6 w 330"/>
                <a:gd name="T29" fmla="*/ 6 h 370"/>
                <a:gd name="T30" fmla="*/ 6 w 330"/>
                <a:gd name="T31" fmla="*/ 6 h 370"/>
                <a:gd name="T32" fmla="*/ 6 w 330"/>
                <a:gd name="T33" fmla="*/ 6 h 370"/>
                <a:gd name="T34" fmla="*/ 6 w 330"/>
                <a:gd name="T35" fmla="*/ 6 h 370"/>
                <a:gd name="T36" fmla="*/ 6 w 330"/>
                <a:gd name="T37" fmla="*/ 6 h 370"/>
                <a:gd name="T38" fmla="*/ 6 w 330"/>
                <a:gd name="T39" fmla="*/ 6 h 370"/>
                <a:gd name="T40" fmla="*/ 6 w 330"/>
                <a:gd name="T41" fmla="*/ 6 h 370"/>
                <a:gd name="T42" fmla="*/ 6 w 330"/>
                <a:gd name="T43" fmla="*/ 6 h 370"/>
                <a:gd name="T44" fmla="*/ 6 w 330"/>
                <a:gd name="T45" fmla="*/ 6 h 370"/>
                <a:gd name="T46" fmla="*/ 6 w 330"/>
                <a:gd name="T47" fmla="*/ 6 h 370"/>
                <a:gd name="T48" fmla="*/ 6 w 330"/>
                <a:gd name="T49" fmla="*/ 6 h 370"/>
                <a:gd name="T50" fmla="*/ 6 w 330"/>
                <a:gd name="T51" fmla="*/ 6 h 370"/>
                <a:gd name="T52" fmla="*/ 6 w 330"/>
                <a:gd name="T53" fmla="*/ 6 h 370"/>
                <a:gd name="T54" fmla="*/ 6 w 330"/>
                <a:gd name="T55" fmla="*/ 6 h 370"/>
                <a:gd name="T56" fmla="*/ 6 w 330"/>
                <a:gd name="T57" fmla="*/ 6 h 370"/>
                <a:gd name="T58" fmla="*/ 6 w 330"/>
                <a:gd name="T59" fmla="*/ 6 h 370"/>
                <a:gd name="T60" fmla="*/ 6 w 330"/>
                <a:gd name="T61" fmla="*/ 6 h 370"/>
                <a:gd name="T62" fmla="*/ 6 w 330"/>
                <a:gd name="T63" fmla="*/ 6 h 370"/>
                <a:gd name="T64" fmla="*/ 6 w 330"/>
                <a:gd name="T65" fmla="*/ 6 h 370"/>
                <a:gd name="T66" fmla="*/ 6 w 330"/>
                <a:gd name="T67" fmla="*/ 6 h 370"/>
                <a:gd name="T68" fmla="*/ 6 w 330"/>
                <a:gd name="T69" fmla="*/ 6 h 370"/>
                <a:gd name="T70" fmla="*/ 6 w 330"/>
                <a:gd name="T71" fmla="*/ 6 h 370"/>
                <a:gd name="T72" fmla="*/ 6 w 330"/>
                <a:gd name="T73" fmla="*/ 6 h 370"/>
                <a:gd name="T74" fmla="*/ 0 w 330"/>
                <a:gd name="T75" fmla="*/ 6 h 37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30"/>
                <a:gd name="T115" fmla="*/ 0 h 370"/>
                <a:gd name="T116" fmla="*/ 330 w 330"/>
                <a:gd name="T117" fmla="*/ 370 h 37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30" h="370">
                  <a:moveTo>
                    <a:pt x="0" y="66"/>
                  </a:moveTo>
                  <a:lnTo>
                    <a:pt x="28" y="324"/>
                  </a:lnTo>
                  <a:lnTo>
                    <a:pt x="36" y="324"/>
                  </a:lnTo>
                  <a:lnTo>
                    <a:pt x="44" y="328"/>
                  </a:lnTo>
                  <a:lnTo>
                    <a:pt x="48" y="328"/>
                  </a:lnTo>
                  <a:lnTo>
                    <a:pt x="56" y="322"/>
                  </a:lnTo>
                  <a:lnTo>
                    <a:pt x="72" y="334"/>
                  </a:lnTo>
                  <a:lnTo>
                    <a:pt x="78" y="348"/>
                  </a:lnTo>
                  <a:lnTo>
                    <a:pt x="90" y="354"/>
                  </a:lnTo>
                  <a:lnTo>
                    <a:pt x="106" y="352"/>
                  </a:lnTo>
                  <a:lnTo>
                    <a:pt x="122" y="364"/>
                  </a:lnTo>
                  <a:lnTo>
                    <a:pt x="128" y="356"/>
                  </a:lnTo>
                  <a:lnTo>
                    <a:pt x="134" y="354"/>
                  </a:lnTo>
                  <a:lnTo>
                    <a:pt x="148" y="360"/>
                  </a:lnTo>
                  <a:lnTo>
                    <a:pt x="158" y="358"/>
                  </a:lnTo>
                  <a:lnTo>
                    <a:pt x="160" y="356"/>
                  </a:lnTo>
                  <a:lnTo>
                    <a:pt x="166" y="354"/>
                  </a:lnTo>
                  <a:lnTo>
                    <a:pt x="168" y="348"/>
                  </a:lnTo>
                  <a:lnTo>
                    <a:pt x="178" y="342"/>
                  </a:lnTo>
                  <a:lnTo>
                    <a:pt x="182" y="348"/>
                  </a:lnTo>
                  <a:lnTo>
                    <a:pt x="190" y="360"/>
                  </a:lnTo>
                  <a:lnTo>
                    <a:pt x="198" y="360"/>
                  </a:lnTo>
                  <a:lnTo>
                    <a:pt x="208" y="368"/>
                  </a:lnTo>
                  <a:lnTo>
                    <a:pt x="210" y="370"/>
                  </a:lnTo>
                  <a:lnTo>
                    <a:pt x="220" y="370"/>
                  </a:lnTo>
                  <a:lnTo>
                    <a:pt x="228" y="356"/>
                  </a:lnTo>
                  <a:lnTo>
                    <a:pt x="234" y="352"/>
                  </a:lnTo>
                  <a:lnTo>
                    <a:pt x="234" y="342"/>
                  </a:lnTo>
                  <a:lnTo>
                    <a:pt x="234" y="330"/>
                  </a:lnTo>
                  <a:lnTo>
                    <a:pt x="240" y="306"/>
                  </a:lnTo>
                  <a:lnTo>
                    <a:pt x="246" y="306"/>
                  </a:lnTo>
                  <a:lnTo>
                    <a:pt x="254" y="318"/>
                  </a:lnTo>
                  <a:lnTo>
                    <a:pt x="262" y="308"/>
                  </a:lnTo>
                  <a:lnTo>
                    <a:pt x="260" y="296"/>
                  </a:lnTo>
                  <a:lnTo>
                    <a:pt x="268" y="280"/>
                  </a:lnTo>
                  <a:lnTo>
                    <a:pt x="274" y="272"/>
                  </a:lnTo>
                  <a:lnTo>
                    <a:pt x="274" y="268"/>
                  </a:lnTo>
                  <a:lnTo>
                    <a:pt x="280" y="262"/>
                  </a:lnTo>
                  <a:lnTo>
                    <a:pt x="288" y="264"/>
                  </a:lnTo>
                  <a:lnTo>
                    <a:pt x="296" y="260"/>
                  </a:lnTo>
                  <a:lnTo>
                    <a:pt x="298" y="258"/>
                  </a:lnTo>
                  <a:lnTo>
                    <a:pt x="312" y="240"/>
                  </a:lnTo>
                  <a:lnTo>
                    <a:pt x="316" y="238"/>
                  </a:lnTo>
                  <a:lnTo>
                    <a:pt x="324" y="230"/>
                  </a:lnTo>
                  <a:lnTo>
                    <a:pt x="322" y="220"/>
                  </a:lnTo>
                  <a:lnTo>
                    <a:pt x="320" y="214"/>
                  </a:lnTo>
                  <a:lnTo>
                    <a:pt x="320" y="206"/>
                  </a:lnTo>
                  <a:lnTo>
                    <a:pt x="324" y="198"/>
                  </a:lnTo>
                  <a:lnTo>
                    <a:pt x="330" y="162"/>
                  </a:lnTo>
                  <a:lnTo>
                    <a:pt x="316" y="154"/>
                  </a:lnTo>
                  <a:lnTo>
                    <a:pt x="326" y="146"/>
                  </a:lnTo>
                  <a:lnTo>
                    <a:pt x="322" y="136"/>
                  </a:lnTo>
                  <a:lnTo>
                    <a:pt x="328" y="130"/>
                  </a:lnTo>
                  <a:lnTo>
                    <a:pt x="330" y="132"/>
                  </a:lnTo>
                  <a:lnTo>
                    <a:pt x="308" y="0"/>
                  </a:lnTo>
                  <a:lnTo>
                    <a:pt x="270" y="20"/>
                  </a:lnTo>
                  <a:lnTo>
                    <a:pt x="254" y="30"/>
                  </a:lnTo>
                  <a:lnTo>
                    <a:pt x="246" y="34"/>
                  </a:lnTo>
                  <a:lnTo>
                    <a:pt x="224" y="58"/>
                  </a:lnTo>
                  <a:lnTo>
                    <a:pt x="218" y="62"/>
                  </a:lnTo>
                  <a:lnTo>
                    <a:pt x="212" y="62"/>
                  </a:lnTo>
                  <a:lnTo>
                    <a:pt x="200" y="62"/>
                  </a:lnTo>
                  <a:lnTo>
                    <a:pt x="194" y="64"/>
                  </a:lnTo>
                  <a:lnTo>
                    <a:pt x="176" y="78"/>
                  </a:lnTo>
                  <a:lnTo>
                    <a:pt x="168" y="76"/>
                  </a:lnTo>
                  <a:lnTo>
                    <a:pt x="154" y="72"/>
                  </a:lnTo>
                  <a:lnTo>
                    <a:pt x="150" y="74"/>
                  </a:lnTo>
                  <a:lnTo>
                    <a:pt x="146" y="72"/>
                  </a:lnTo>
                  <a:lnTo>
                    <a:pt x="150" y="66"/>
                  </a:lnTo>
                  <a:lnTo>
                    <a:pt x="146" y="66"/>
                  </a:lnTo>
                  <a:lnTo>
                    <a:pt x="136" y="64"/>
                  </a:lnTo>
                  <a:lnTo>
                    <a:pt x="112" y="56"/>
                  </a:lnTo>
                  <a:lnTo>
                    <a:pt x="108" y="56"/>
                  </a:lnTo>
                  <a:lnTo>
                    <a:pt x="96" y="58"/>
                  </a:lnTo>
                  <a:lnTo>
                    <a:pt x="96" y="52"/>
                  </a:lnTo>
                  <a:lnTo>
                    <a:pt x="0" y="66"/>
                  </a:lnTo>
                  <a:close/>
                </a:path>
              </a:pathLst>
            </a:custGeom>
            <a:solidFill>
              <a:srgbClr val="BADEDA"/>
            </a:solidFill>
            <a:ln w="6350" cap="flat" cmpd="sng">
              <a:solidFill>
                <a:srgbClr val="50A69C"/>
              </a:solidFill>
              <a:prstDash val="solid"/>
              <a:round/>
              <a:headEnd type="none" w="med" len="med"/>
              <a:tailEnd type="none" w="med" len="med"/>
            </a:ln>
          </p:spPr>
          <p:txBody>
            <a:bodyPr/>
            <a:lstStyle/>
            <a:p>
              <a:endParaRPr lang="en-US"/>
            </a:p>
          </p:txBody>
        </p:sp>
        <p:sp>
          <p:nvSpPr>
            <p:cNvPr id="146526" name="Freeform 57"/>
            <p:cNvSpPr>
              <a:spLocks/>
            </p:cNvSpPr>
            <p:nvPr/>
          </p:nvSpPr>
          <p:spPr bwMode="grayWhite">
            <a:xfrm>
              <a:off x="4114" y="1368"/>
              <a:ext cx="551" cy="422"/>
            </a:xfrm>
            <a:custGeom>
              <a:avLst/>
              <a:gdLst>
                <a:gd name="T0" fmla="*/ 6 w 594"/>
                <a:gd name="T1" fmla="*/ 6 h 456"/>
                <a:gd name="T2" fmla="*/ 6 w 594"/>
                <a:gd name="T3" fmla="*/ 6 h 456"/>
                <a:gd name="T4" fmla="*/ 6 w 594"/>
                <a:gd name="T5" fmla="*/ 6 h 456"/>
                <a:gd name="T6" fmla="*/ 6 w 594"/>
                <a:gd name="T7" fmla="*/ 6 h 456"/>
                <a:gd name="T8" fmla="*/ 6 w 594"/>
                <a:gd name="T9" fmla="*/ 6 h 456"/>
                <a:gd name="T10" fmla="*/ 6 w 594"/>
                <a:gd name="T11" fmla="*/ 6 h 456"/>
                <a:gd name="T12" fmla="*/ 6 w 594"/>
                <a:gd name="T13" fmla="*/ 6 h 456"/>
                <a:gd name="T14" fmla="*/ 6 w 594"/>
                <a:gd name="T15" fmla="*/ 6 h 456"/>
                <a:gd name="T16" fmla="*/ 6 w 594"/>
                <a:gd name="T17" fmla="*/ 6 h 456"/>
                <a:gd name="T18" fmla="*/ 6 w 594"/>
                <a:gd name="T19" fmla="*/ 6 h 456"/>
                <a:gd name="T20" fmla="*/ 6 w 594"/>
                <a:gd name="T21" fmla="*/ 6 h 456"/>
                <a:gd name="T22" fmla="*/ 6 w 594"/>
                <a:gd name="T23" fmla="*/ 6 h 456"/>
                <a:gd name="T24" fmla="*/ 6 w 594"/>
                <a:gd name="T25" fmla="*/ 6 h 456"/>
                <a:gd name="T26" fmla="*/ 6 w 594"/>
                <a:gd name="T27" fmla="*/ 6 h 456"/>
                <a:gd name="T28" fmla="*/ 6 w 594"/>
                <a:gd name="T29" fmla="*/ 6 h 456"/>
                <a:gd name="T30" fmla="*/ 6 w 594"/>
                <a:gd name="T31" fmla="*/ 6 h 456"/>
                <a:gd name="T32" fmla="*/ 6 w 594"/>
                <a:gd name="T33" fmla="*/ 6 h 456"/>
                <a:gd name="T34" fmla="*/ 6 w 594"/>
                <a:gd name="T35" fmla="*/ 6 h 456"/>
                <a:gd name="T36" fmla="*/ 6 w 594"/>
                <a:gd name="T37" fmla="*/ 6 h 456"/>
                <a:gd name="T38" fmla="*/ 6 w 594"/>
                <a:gd name="T39" fmla="*/ 6 h 456"/>
                <a:gd name="T40" fmla="*/ 6 w 594"/>
                <a:gd name="T41" fmla="*/ 6 h 456"/>
                <a:gd name="T42" fmla="*/ 6 w 594"/>
                <a:gd name="T43" fmla="*/ 6 h 456"/>
                <a:gd name="T44" fmla="*/ 6 w 594"/>
                <a:gd name="T45" fmla="*/ 6 h 456"/>
                <a:gd name="T46" fmla="*/ 6 w 594"/>
                <a:gd name="T47" fmla="*/ 6 h 456"/>
                <a:gd name="T48" fmla="*/ 6 w 594"/>
                <a:gd name="T49" fmla="*/ 6 h 456"/>
                <a:gd name="T50" fmla="*/ 6 w 594"/>
                <a:gd name="T51" fmla="*/ 6 h 456"/>
                <a:gd name="T52" fmla="*/ 6 w 594"/>
                <a:gd name="T53" fmla="*/ 0 h 456"/>
                <a:gd name="T54" fmla="*/ 6 w 594"/>
                <a:gd name="T55" fmla="*/ 6 h 456"/>
                <a:gd name="T56" fmla="*/ 6 w 594"/>
                <a:gd name="T57" fmla="*/ 6 h 456"/>
                <a:gd name="T58" fmla="*/ 6 w 594"/>
                <a:gd name="T59" fmla="*/ 6 h 456"/>
                <a:gd name="T60" fmla="*/ 6 w 594"/>
                <a:gd name="T61" fmla="*/ 6 h 456"/>
                <a:gd name="T62" fmla="*/ 6 w 594"/>
                <a:gd name="T63" fmla="*/ 6 h 456"/>
                <a:gd name="T64" fmla="*/ 6 w 594"/>
                <a:gd name="T65" fmla="*/ 6 h 456"/>
                <a:gd name="T66" fmla="*/ 6 w 594"/>
                <a:gd name="T67" fmla="*/ 6 h 456"/>
                <a:gd name="T68" fmla="*/ 6 w 594"/>
                <a:gd name="T69" fmla="*/ 6 h 456"/>
                <a:gd name="T70" fmla="*/ 6 w 594"/>
                <a:gd name="T71" fmla="*/ 6 h 456"/>
                <a:gd name="T72" fmla="*/ 6 w 594"/>
                <a:gd name="T73" fmla="*/ 6 h 456"/>
                <a:gd name="T74" fmla="*/ 6 w 594"/>
                <a:gd name="T75" fmla="*/ 6 h 456"/>
                <a:gd name="T76" fmla="*/ 6 w 594"/>
                <a:gd name="T77" fmla="*/ 6 h 456"/>
                <a:gd name="T78" fmla="*/ 6 w 594"/>
                <a:gd name="T79" fmla="*/ 6 h 456"/>
                <a:gd name="T80" fmla="*/ 6 w 594"/>
                <a:gd name="T81" fmla="*/ 6 h 456"/>
                <a:gd name="T82" fmla="*/ 6 w 594"/>
                <a:gd name="T83" fmla="*/ 6 h 456"/>
                <a:gd name="T84" fmla="*/ 6 w 594"/>
                <a:gd name="T85" fmla="*/ 6 h 456"/>
                <a:gd name="T86" fmla="*/ 6 w 594"/>
                <a:gd name="T87" fmla="*/ 6 h 456"/>
                <a:gd name="T88" fmla="*/ 6 w 594"/>
                <a:gd name="T89" fmla="*/ 6 h 45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594"/>
                <a:gd name="T136" fmla="*/ 0 h 456"/>
                <a:gd name="T137" fmla="*/ 594 w 594"/>
                <a:gd name="T138" fmla="*/ 456 h 45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594" h="456">
                  <a:moveTo>
                    <a:pt x="386" y="374"/>
                  </a:moveTo>
                  <a:lnTo>
                    <a:pt x="450" y="398"/>
                  </a:lnTo>
                  <a:lnTo>
                    <a:pt x="454" y="408"/>
                  </a:lnTo>
                  <a:lnTo>
                    <a:pt x="450" y="412"/>
                  </a:lnTo>
                  <a:lnTo>
                    <a:pt x="448" y="416"/>
                  </a:lnTo>
                  <a:lnTo>
                    <a:pt x="446" y="424"/>
                  </a:lnTo>
                  <a:lnTo>
                    <a:pt x="446" y="434"/>
                  </a:lnTo>
                  <a:lnTo>
                    <a:pt x="442" y="434"/>
                  </a:lnTo>
                  <a:lnTo>
                    <a:pt x="440" y="438"/>
                  </a:lnTo>
                  <a:lnTo>
                    <a:pt x="434" y="450"/>
                  </a:lnTo>
                  <a:lnTo>
                    <a:pt x="434" y="454"/>
                  </a:lnTo>
                  <a:lnTo>
                    <a:pt x="436" y="456"/>
                  </a:lnTo>
                  <a:lnTo>
                    <a:pt x="438" y="452"/>
                  </a:lnTo>
                  <a:lnTo>
                    <a:pt x="440" y="450"/>
                  </a:lnTo>
                  <a:lnTo>
                    <a:pt x="450" y="440"/>
                  </a:lnTo>
                  <a:lnTo>
                    <a:pt x="456" y="442"/>
                  </a:lnTo>
                  <a:lnTo>
                    <a:pt x="470" y="442"/>
                  </a:lnTo>
                  <a:lnTo>
                    <a:pt x="474" y="438"/>
                  </a:lnTo>
                  <a:lnTo>
                    <a:pt x="488" y="434"/>
                  </a:lnTo>
                  <a:lnTo>
                    <a:pt x="500" y="430"/>
                  </a:lnTo>
                  <a:lnTo>
                    <a:pt x="506" y="424"/>
                  </a:lnTo>
                  <a:lnTo>
                    <a:pt x="514" y="416"/>
                  </a:lnTo>
                  <a:lnTo>
                    <a:pt x="550" y="392"/>
                  </a:lnTo>
                  <a:lnTo>
                    <a:pt x="560" y="386"/>
                  </a:lnTo>
                  <a:lnTo>
                    <a:pt x="568" y="380"/>
                  </a:lnTo>
                  <a:lnTo>
                    <a:pt x="574" y="378"/>
                  </a:lnTo>
                  <a:lnTo>
                    <a:pt x="578" y="372"/>
                  </a:lnTo>
                  <a:lnTo>
                    <a:pt x="586" y="368"/>
                  </a:lnTo>
                  <a:lnTo>
                    <a:pt x="590" y="364"/>
                  </a:lnTo>
                  <a:lnTo>
                    <a:pt x="594" y="356"/>
                  </a:lnTo>
                  <a:lnTo>
                    <a:pt x="594" y="354"/>
                  </a:lnTo>
                  <a:lnTo>
                    <a:pt x="594" y="352"/>
                  </a:lnTo>
                  <a:lnTo>
                    <a:pt x="586" y="360"/>
                  </a:lnTo>
                  <a:lnTo>
                    <a:pt x="578" y="362"/>
                  </a:lnTo>
                  <a:lnTo>
                    <a:pt x="568" y="366"/>
                  </a:lnTo>
                  <a:lnTo>
                    <a:pt x="564" y="370"/>
                  </a:lnTo>
                  <a:lnTo>
                    <a:pt x="560" y="376"/>
                  </a:lnTo>
                  <a:lnTo>
                    <a:pt x="552" y="382"/>
                  </a:lnTo>
                  <a:lnTo>
                    <a:pt x="550" y="378"/>
                  </a:lnTo>
                  <a:lnTo>
                    <a:pt x="552" y="372"/>
                  </a:lnTo>
                  <a:lnTo>
                    <a:pt x="560" y="364"/>
                  </a:lnTo>
                  <a:lnTo>
                    <a:pt x="566" y="352"/>
                  </a:lnTo>
                  <a:lnTo>
                    <a:pt x="564" y="350"/>
                  </a:lnTo>
                  <a:lnTo>
                    <a:pt x="558" y="356"/>
                  </a:lnTo>
                  <a:lnTo>
                    <a:pt x="554" y="364"/>
                  </a:lnTo>
                  <a:lnTo>
                    <a:pt x="548" y="368"/>
                  </a:lnTo>
                  <a:lnTo>
                    <a:pt x="528" y="380"/>
                  </a:lnTo>
                  <a:lnTo>
                    <a:pt x="504" y="392"/>
                  </a:lnTo>
                  <a:lnTo>
                    <a:pt x="482" y="402"/>
                  </a:lnTo>
                  <a:lnTo>
                    <a:pt x="474" y="408"/>
                  </a:lnTo>
                  <a:lnTo>
                    <a:pt x="466" y="418"/>
                  </a:lnTo>
                  <a:lnTo>
                    <a:pt x="462" y="414"/>
                  </a:lnTo>
                  <a:lnTo>
                    <a:pt x="460" y="406"/>
                  </a:lnTo>
                  <a:lnTo>
                    <a:pt x="464" y="398"/>
                  </a:lnTo>
                  <a:lnTo>
                    <a:pt x="470" y="392"/>
                  </a:lnTo>
                  <a:lnTo>
                    <a:pt x="462" y="384"/>
                  </a:lnTo>
                  <a:lnTo>
                    <a:pt x="474" y="372"/>
                  </a:lnTo>
                  <a:lnTo>
                    <a:pt x="474" y="368"/>
                  </a:lnTo>
                  <a:lnTo>
                    <a:pt x="470" y="360"/>
                  </a:lnTo>
                  <a:lnTo>
                    <a:pt x="460" y="288"/>
                  </a:lnTo>
                  <a:lnTo>
                    <a:pt x="458" y="284"/>
                  </a:lnTo>
                  <a:lnTo>
                    <a:pt x="458" y="216"/>
                  </a:lnTo>
                  <a:lnTo>
                    <a:pt x="450" y="200"/>
                  </a:lnTo>
                  <a:lnTo>
                    <a:pt x="444" y="184"/>
                  </a:lnTo>
                  <a:lnTo>
                    <a:pt x="444" y="170"/>
                  </a:lnTo>
                  <a:lnTo>
                    <a:pt x="440" y="146"/>
                  </a:lnTo>
                  <a:lnTo>
                    <a:pt x="432" y="132"/>
                  </a:lnTo>
                  <a:lnTo>
                    <a:pt x="428" y="134"/>
                  </a:lnTo>
                  <a:lnTo>
                    <a:pt x="428" y="136"/>
                  </a:lnTo>
                  <a:lnTo>
                    <a:pt x="426" y="138"/>
                  </a:lnTo>
                  <a:lnTo>
                    <a:pt x="424" y="132"/>
                  </a:lnTo>
                  <a:lnTo>
                    <a:pt x="426" y="120"/>
                  </a:lnTo>
                  <a:lnTo>
                    <a:pt x="414" y="92"/>
                  </a:lnTo>
                  <a:lnTo>
                    <a:pt x="412" y="82"/>
                  </a:lnTo>
                  <a:lnTo>
                    <a:pt x="418" y="70"/>
                  </a:lnTo>
                  <a:lnTo>
                    <a:pt x="414" y="50"/>
                  </a:lnTo>
                  <a:lnTo>
                    <a:pt x="402" y="22"/>
                  </a:lnTo>
                  <a:lnTo>
                    <a:pt x="402" y="18"/>
                  </a:lnTo>
                  <a:lnTo>
                    <a:pt x="398" y="14"/>
                  </a:lnTo>
                  <a:lnTo>
                    <a:pt x="400" y="10"/>
                  </a:lnTo>
                  <a:lnTo>
                    <a:pt x="394" y="0"/>
                  </a:lnTo>
                  <a:lnTo>
                    <a:pt x="300" y="24"/>
                  </a:lnTo>
                  <a:lnTo>
                    <a:pt x="300" y="20"/>
                  </a:lnTo>
                  <a:lnTo>
                    <a:pt x="296" y="20"/>
                  </a:lnTo>
                  <a:lnTo>
                    <a:pt x="288" y="26"/>
                  </a:lnTo>
                  <a:lnTo>
                    <a:pt x="266" y="48"/>
                  </a:lnTo>
                  <a:lnTo>
                    <a:pt x="244" y="80"/>
                  </a:lnTo>
                  <a:lnTo>
                    <a:pt x="240" y="86"/>
                  </a:lnTo>
                  <a:lnTo>
                    <a:pt x="242" y="90"/>
                  </a:lnTo>
                  <a:lnTo>
                    <a:pt x="238" y="102"/>
                  </a:lnTo>
                  <a:lnTo>
                    <a:pt x="234" y="108"/>
                  </a:lnTo>
                  <a:lnTo>
                    <a:pt x="210" y="130"/>
                  </a:lnTo>
                  <a:lnTo>
                    <a:pt x="208" y="134"/>
                  </a:lnTo>
                  <a:lnTo>
                    <a:pt x="212" y="144"/>
                  </a:lnTo>
                  <a:lnTo>
                    <a:pt x="214" y="146"/>
                  </a:lnTo>
                  <a:lnTo>
                    <a:pt x="220" y="144"/>
                  </a:lnTo>
                  <a:lnTo>
                    <a:pt x="224" y="148"/>
                  </a:lnTo>
                  <a:lnTo>
                    <a:pt x="226" y="154"/>
                  </a:lnTo>
                  <a:lnTo>
                    <a:pt x="220" y="158"/>
                  </a:lnTo>
                  <a:lnTo>
                    <a:pt x="222" y="166"/>
                  </a:lnTo>
                  <a:lnTo>
                    <a:pt x="228" y="174"/>
                  </a:lnTo>
                  <a:lnTo>
                    <a:pt x="228" y="188"/>
                  </a:lnTo>
                  <a:lnTo>
                    <a:pt x="212" y="194"/>
                  </a:lnTo>
                  <a:lnTo>
                    <a:pt x="190" y="218"/>
                  </a:lnTo>
                  <a:lnTo>
                    <a:pt x="174" y="224"/>
                  </a:lnTo>
                  <a:lnTo>
                    <a:pt x="136" y="234"/>
                  </a:lnTo>
                  <a:lnTo>
                    <a:pt x="124" y="230"/>
                  </a:lnTo>
                  <a:lnTo>
                    <a:pt x="114" y="228"/>
                  </a:lnTo>
                  <a:lnTo>
                    <a:pt x="94" y="230"/>
                  </a:lnTo>
                  <a:lnTo>
                    <a:pt x="72" y="234"/>
                  </a:lnTo>
                  <a:lnTo>
                    <a:pt x="52" y="242"/>
                  </a:lnTo>
                  <a:lnTo>
                    <a:pt x="40" y="248"/>
                  </a:lnTo>
                  <a:lnTo>
                    <a:pt x="38" y="262"/>
                  </a:lnTo>
                  <a:lnTo>
                    <a:pt x="38" y="270"/>
                  </a:lnTo>
                  <a:lnTo>
                    <a:pt x="54" y="288"/>
                  </a:lnTo>
                  <a:lnTo>
                    <a:pt x="56" y="296"/>
                  </a:lnTo>
                  <a:lnTo>
                    <a:pt x="54" y="302"/>
                  </a:lnTo>
                  <a:lnTo>
                    <a:pt x="48" y="306"/>
                  </a:lnTo>
                  <a:lnTo>
                    <a:pt x="42" y="320"/>
                  </a:lnTo>
                  <a:lnTo>
                    <a:pt x="12" y="350"/>
                  </a:lnTo>
                  <a:lnTo>
                    <a:pt x="0" y="360"/>
                  </a:lnTo>
                  <a:lnTo>
                    <a:pt x="6" y="386"/>
                  </a:lnTo>
                  <a:lnTo>
                    <a:pt x="324" y="322"/>
                  </a:lnTo>
                  <a:lnTo>
                    <a:pt x="330" y="326"/>
                  </a:lnTo>
                  <a:lnTo>
                    <a:pt x="332" y="330"/>
                  </a:lnTo>
                  <a:lnTo>
                    <a:pt x="334" y="334"/>
                  </a:lnTo>
                  <a:lnTo>
                    <a:pt x="338" y="332"/>
                  </a:lnTo>
                  <a:lnTo>
                    <a:pt x="340" y="336"/>
                  </a:lnTo>
                  <a:lnTo>
                    <a:pt x="346" y="336"/>
                  </a:lnTo>
                  <a:lnTo>
                    <a:pt x="356" y="356"/>
                  </a:lnTo>
                  <a:lnTo>
                    <a:pt x="356" y="362"/>
                  </a:lnTo>
                  <a:lnTo>
                    <a:pt x="360" y="366"/>
                  </a:lnTo>
                  <a:lnTo>
                    <a:pt x="360" y="368"/>
                  </a:lnTo>
                  <a:lnTo>
                    <a:pt x="380" y="370"/>
                  </a:lnTo>
                  <a:lnTo>
                    <a:pt x="386" y="374"/>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27" name="Freeform 58"/>
            <p:cNvSpPr>
              <a:spLocks/>
            </p:cNvSpPr>
            <p:nvPr/>
          </p:nvSpPr>
          <p:spPr bwMode="grayWhite">
            <a:xfrm>
              <a:off x="4069" y="1666"/>
              <a:ext cx="427" cy="278"/>
            </a:xfrm>
            <a:custGeom>
              <a:avLst/>
              <a:gdLst>
                <a:gd name="T0" fmla="*/ 6 w 460"/>
                <a:gd name="T1" fmla="*/ 7 h 298"/>
                <a:gd name="T2" fmla="*/ 6 w 460"/>
                <a:gd name="T3" fmla="*/ 7 h 298"/>
                <a:gd name="T4" fmla="*/ 6 w 460"/>
                <a:gd name="T5" fmla="*/ 7 h 298"/>
                <a:gd name="T6" fmla="*/ 6 w 460"/>
                <a:gd name="T7" fmla="*/ 7 h 298"/>
                <a:gd name="T8" fmla="*/ 6 w 460"/>
                <a:gd name="T9" fmla="*/ 7 h 298"/>
                <a:gd name="T10" fmla="*/ 6 w 460"/>
                <a:gd name="T11" fmla="*/ 7 h 298"/>
                <a:gd name="T12" fmla="*/ 6 w 460"/>
                <a:gd name="T13" fmla="*/ 7 h 298"/>
                <a:gd name="T14" fmla="*/ 6 w 460"/>
                <a:gd name="T15" fmla="*/ 7 h 298"/>
                <a:gd name="T16" fmla="*/ 6 w 460"/>
                <a:gd name="T17" fmla="*/ 7 h 298"/>
                <a:gd name="T18" fmla="*/ 6 w 460"/>
                <a:gd name="T19" fmla="*/ 7 h 298"/>
                <a:gd name="T20" fmla="*/ 6 w 460"/>
                <a:gd name="T21" fmla="*/ 7 h 298"/>
                <a:gd name="T22" fmla="*/ 6 w 460"/>
                <a:gd name="T23" fmla="*/ 7 h 298"/>
                <a:gd name="T24" fmla="*/ 6 w 460"/>
                <a:gd name="T25" fmla="*/ 7 h 298"/>
                <a:gd name="T26" fmla="*/ 6 w 460"/>
                <a:gd name="T27" fmla="*/ 7 h 298"/>
                <a:gd name="T28" fmla="*/ 6 w 460"/>
                <a:gd name="T29" fmla="*/ 7 h 298"/>
                <a:gd name="T30" fmla="*/ 6 w 460"/>
                <a:gd name="T31" fmla="*/ 7 h 298"/>
                <a:gd name="T32" fmla="*/ 6 w 460"/>
                <a:gd name="T33" fmla="*/ 7 h 298"/>
                <a:gd name="T34" fmla="*/ 6 w 460"/>
                <a:gd name="T35" fmla="*/ 7 h 298"/>
                <a:gd name="T36" fmla="*/ 6 w 460"/>
                <a:gd name="T37" fmla="*/ 7 h 298"/>
                <a:gd name="T38" fmla="*/ 6 w 460"/>
                <a:gd name="T39" fmla="*/ 7 h 298"/>
                <a:gd name="T40" fmla="*/ 6 w 460"/>
                <a:gd name="T41" fmla="*/ 7 h 298"/>
                <a:gd name="T42" fmla="*/ 6 w 460"/>
                <a:gd name="T43" fmla="*/ 7 h 298"/>
                <a:gd name="T44" fmla="*/ 6 w 460"/>
                <a:gd name="T45" fmla="*/ 7 h 298"/>
                <a:gd name="T46" fmla="*/ 6 w 460"/>
                <a:gd name="T47" fmla="*/ 7 h 298"/>
                <a:gd name="T48" fmla="*/ 6 w 460"/>
                <a:gd name="T49" fmla="*/ 7 h 298"/>
                <a:gd name="T50" fmla="*/ 6 w 460"/>
                <a:gd name="T51" fmla="*/ 7 h 298"/>
                <a:gd name="T52" fmla="*/ 6 w 460"/>
                <a:gd name="T53" fmla="*/ 7 h 298"/>
                <a:gd name="T54" fmla="*/ 6 w 460"/>
                <a:gd name="T55" fmla="*/ 7 h 298"/>
                <a:gd name="T56" fmla="*/ 6 w 460"/>
                <a:gd name="T57" fmla="*/ 7 h 298"/>
                <a:gd name="T58" fmla="*/ 6 w 460"/>
                <a:gd name="T59" fmla="*/ 7 h 298"/>
                <a:gd name="T60" fmla="*/ 6 w 460"/>
                <a:gd name="T61" fmla="*/ 7 h 298"/>
                <a:gd name="T62" fmla="*/ 6 w 460"/>
                <a:gd name="T63" fmla="*/ 7 h 298"/>
                <a:gd name="T64" fmla="*/ 6 w 460"/>
                <a:gd name="T65" fmla="*/ 7 h 298"/>
                <a:gd name="T66" fmla="*/ 6 w 460"/>
                <a:gd name="T67" fmla="*/ 7 h 298"/>
                <a:gd name="T68" fmla="*/ 6 w 460"/>
                <a:gd name="T69" fmla="*/ 7 h 298"/>
                <a:gd name="T70" fmla="*/ 6 w 460"/>
                <a:gd name="T71" fmla="*/ 7 h 298"/>
                <a:gd name="T72" fmla="*/ 6 w 460"/>
                <a:gd name="T73" fmla="*/ 7 h 298"/>
                <a:gd name="T74" fmla="*/ 6 w 460"/>
                <a:gd name="T75" fmla="*/ 7 h 298"/>
                <a:gd name="T76" fmla="*/ 6 w 460"/>
                <a:gd name="T77" fmla="*/ 7 h 298"/>
                <a:gd name="T78" fmla="*/ 6 w 460"/>
                <a:gd name="T79" fmla="*/ 7 h 298"/>
                <a:gd name="T80" fmla="*/ 6 w 460"/>
                <a:gd name="T81" fmla="*/ 7 h 298"/>
                <a:gd name="T82" fmla="*/ 6 w 460"/>
                <a:gd name="T83" fmla="*/ 7 h 298"/>
                <a:gd name="T84" fmla="*/ 6 w 460"/>
                <a:gd name="T85" fmla="*/ 7 h 298"/>
                <a:gd name="T86" fmla="*/ 6 w 460"/>
                <a:gd name="T87" fmla="*/ 4 h 298"/>
                <a:gd name="T88" fmla="*/ 6 w 460"/>
                <a:gd name="T89" fmla="*/ 0 h 298"/>
                <a:gd name="T90" fmla="*/ 6 w 460"/>
                <a:gd name="T91" fmla="*/ 7 h 298"/>
                <a:gd name="T92" fmla="*/ 6 w 460"/>
                <a:gd name="T93" fmla="*/ 7 h 298"/>
                <a:gd name="T94" fmla="*/ 6 w 460"/>
                <a:gd name="T95" fmla="*/ 7 h 298"/>
                <a:gd name="T96" fmla="*/ 6 w 460"/>
                <a:gd name="T97" fmla="*/ 7 h 298"/>
                <a:gd name="T98" fmla="*/ 6 w 460"/>
                <a:gd name="T99" fmla="*/ 7 h 298"/>
                <a:gd name="T100" fmla="*/ 6 w 460"/>
                <a:gd name="T101" fmla="*/ 7 h 298"/>
                <a:gd name="T102" fmla="*/ 6 w 460"/>
                <a:gd name="T103" fmla="*/ 7 h 298"/>
                <a:gd name="T104" fmla="*/ 4 w 460"/>
                <a:gd name="T105" fmla="*/ 7 h 298"/>
                <a:gd name="T106" fmla="*/ 0 w 460"/>
                <a:gd name="T107" fmla="*/ 7 h 298"/>
                <a:gd name="T108" fmla="*/ 6 w 460"/>
                <a:gd name="T109" fmla="*/ 7 h 298"/>
                <a:gd name="T110" fmla="*/ 6 w 460"/>
                <a:gd name="T111" fmla="*/ 7 h 298"/>
                <a:gd name="T112" fmla="*/ 6 w 460"/>
                <a:gd name="T113" fmla="*/ 7 h 29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460"/>
                <a:gd name="T172" fmla="*/ 0 h 298"/>
                <a:gd name="T173" fmla="*/ 460 w 460"/>
                <a:gd name="T174" fmla="*/ 298 h 298"/>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460" h="298">
                  <a:moveTo>
                    <a:pt x="114" y="282"/>
                  </a:moveTo>
                  <a:lnTo>
                    <a:pt x="322" y="242"/>
                  </a:lnTo>
                  <a:lnTo>
                    <a:pt x="388" y="230"/>
                  </a:lnTo>
                  <a:lnTo>
                    <a:pt x="390" y="228"/>
                  </a:lnTo>
                  <a:lnTo>
                    <a:pt x="392" y="228"/>
                  </a:lnTo>
                  <a:lnTo>
                    <a:pt x="392" y="222"/>
                  </a:lnTo>
                  <a:lnTo>
                    <a:pt x="400" y="214"/>
                  </a:lnTo>
                  <a:lnTo>
                    <a:pt x="408" y="214"/>
                  </a:lnTo>
                  <a:lnTo>
                    <a:pt x="414" y="216"/>
                  </a:lnTo>
                  <a:lnTo>
                    <a:pt x="434" y="202"/>
                  </a:lnTo>
                  <a:lnTo>
                    <a:pt x="436" y="192"/>
                  </a:lnTo>
                  <a:lnTo>
                    <a:pt x="448" y="180"/>
                  </a:lnTo>
                  <a:lnTo>
                    <a:pt x="460" y="172"/>
                  </a:lnTo>
                  <a:lnTo>
                    <a:pt x="460" y="170"/>
                  </a:lnTo>
                  <a:lnTo>
                    <a:pt x="450" y="162"/>
                  </a:lnTo>
                  <a:lnTo>
                    <a:pt x="446" y="158"/>
                  </a:lnTo>
                  <a:lnTo>
                    <a:pt x="440" y="154"/>
                  </a:lnTo>
                  <a:lnTo>
                    <a:pt x="438" y="152"/>
                  </a:lnTo>
                  <a:lnTo>
                    <a:pt x="428" y="150"/>
                  </a:lnTo>
                  <a:lnTo>
                    <a:pt x="426" y="138"/>
                  </a:lnTo>
                  <a:lnTo>
                    <a:pt x="416" y="136"/>
                  </a:lnTo>
                  <a:lnTo>
                    <a:pt x="414" y="134"/>
                  </a:lnTo>
                  <a:lnTo>
                    <a:pt x="414" y="116"/>
                  </a:lnTo>
                  <a:lnTo>
                    <a:pt x="418" y="114"/>
                  </a:lnTo>
                  <a:lnTo>
                    <a:pt x="418" y="104"/>
                  </a:lnTo>
                  <a:lnTo>
                    <a:pt x="412" y="98"/>
                  </a:lnTo>
                  <a:lnTo>
                    <a:pt x="412" y="94"/>
                  </a:lnTo>
                  <a:lnTo>
                    <a:pt x="414" y="92"/>
                  </a:lnTo>
                  <a:lnTo>
                    <a:pt x="422" y="82"/>
                  </a:lnTo>
                  <a:lnTo>
                    <a:pt x="426" y="68"/>
                  </a:lnTo>
                  <a:lnTo>
                    <a:pt x="426" y="64"/>
                  </a:lnTo>
                  <a:lnTo>
                    <a:pt x="430" y="56"/>
                  </a:lnTo>
                  <a:lnTo>
                    <a:pt x="434" y="52"/>
                  </a:lnTo>
                  <a:lnTo>
                    <a:pt x="428" y="48"/>
                  </a:lnTo>
                  <a:lnTo>
                    <a:pt x="408" y="46"/>
                  </a:lnTo>
                  <a:lnTo>
                    <a:pt x="408" y="44"/>
                  </a:lnTo>
                  <a:lnTo>
                    <a:pt x="404" y="40"/>
                  </a:lnTo>
                  <a:lnTo>
                    <a:pt x="404" y="34"/>
                  </a:lnTo>
                  <a:lnTo>
                    <a:pt x="394" y="14"/>
                  </a:lnTo>
                  <a:lnTo>
                    <a:pt x="388" y="14"/>
                  </a:lnTo>
                  <a:lnTo>
                    <a:pt x="386" y="10"/>
                  </a:lnTo>
                  <a:lnTo>
                    <a:pt x="382" y="12"/>
                  </a:lnTo>
                  <a:lnTo>
                    <a:pt x="380" y="8"/>
                  </a:lnTo>
                  <a:lnTo>
                    <a:pt x="378" y="4"/>
                  </a:lnTo>
                  <a:lnTo>
                    <a:pt x="372" y="0"/>
                  </a:lnTo>
                  <a:lnTo>
                    <a:pt x="54" y="64"/>
                  </a:lnTo>
                  <a:lnTo>
                    <a:pt x="48" y="38"/>
                  </a:lnTo>
                  <a:lnTo>
                    <a:pt x="32" y="54"/>
                  </a:lnTo>
                  <a:lnTo>
                    <a:pt x="28" y="56"/>
                  </a:lnTo>
                  <a:lnTo>
                    <a:pt x="26" y="52"/>
                  </a:lnTo>
                  <a:lnTo>
                    <a:pt x="24" y="52"/>
                  </a:lnTo>
                  <a:lnTo>
                    <a:pt x="20" y="62"/>
                  </a:lnTo>
                  <a:lnTo>
                    <a:pt x="4" y="74"/>
                  </a:lnTo>
                  <a:lnTo>
                    <a:pt x="0" y="78"/>
                  </a:lnTo>
                  <a:lnTo>
                    <a:pt x="22" y="210"/>
                  </a:lnTo>
                  <a:lnTo>
                    <a:pt x="38" y="298"/>
                  </a:lnTo>
                  <a:lnTo>
                    <a:pt x="114" y="282"/>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28" name="Freeform 59"/>
            <p:cNvSpPr>
              <a:spLocks/>
            </p:cNvSpPr>
            <p:nvPr/>
          </p:nvSpPr>
          <p:spPr bwMode="grayWhite">
            <a:xfrm>
              <a:off x="3871" y="2173"/>
              <a:ext cx="645" cy="278"/>
            </a:xfrm>
            <a:custGeom>
              <a:avLst/>
              <a:gdLst>
                <a:gd name="T0" fmla="*/ 7 w 694"/>
                <a:gd name="T1" fmla="*/ 6 h 300"/>
                <a:gd name="T2" fmla="*/ 7 w 694"/>
                <a:gd name="T3" fmla="*/ 6 h 300"/>
                <a:gd name="T4" fmla="*/ 7 w 694"/>
                <a:gd name="T5" fmla="*/ 6 h 300"/>
                <a:gd name="T6" fmla="*/ 7 w 694"/>
                <a:gd name="T7" fmla="*/ 6 h 300"/>
                <a:gd name="T8" fmla="*/ 7 w 694"/>
                <a:gd name="T9" fmla="*/ 6 h 300"/>
                <a:gd name="T10" fmla="*/ 7 w 694"/>
                <a:gd name="T11" fmla="*/ 6 h 300"/>
                <a:gd name="T12" fmla="*/ 7 w 694"/>
                <a:gd name="T13" fmla="*/ 6 h 300"/>
                <a:gd name="T14" fmla="*/ 7 w 694"/>
                <a:gd name="T15" fmla="*/ 6 h 300"/>
                <a:gd name="T16" fmla="*/ 7 w 694"/>
                <a:gd name="T17" fmla="*/ 6 h 300"/>
                <a:gd name="T18" fmla="*/ 7 w 694"/>
                <a:gd name="T19" fmla="*/ 6 h 300"/>
                <a:gd name="T20" fmla="*/ 7 w 694"/>
                <a:gd name="T21" fmla="*/ 6 h 300"/>
                <a:gd name="T22" fmla="*/ 7 w 694"/>
                <a:gd name="T23" fmla="*/ 6 h 300"/>
                <a:gd name="T24" fmla="*/ 7 w 694"/>
                <a:gd name="T25" fmla="*/ 6 h 300"/>
                <a:gd name="T26" fmla="*/ 7 w 694"/>
                <a:gd name="T27" fmla="*/ 4 h 300"/>
                <a:gd name="T28" fmla="*/ 7 w 694"/>
                <a:gd name="T29" fmla="*/ 6 h 300"/>
                <a:gd name="T30" fmla="*/ 7 w 694"/>
                <a:gd name="T31" fmla="*/ 6 h 300"/>
                <a:gd name="T32" fmla="*/ 7 w 694"/>
                <a:gd name="T33" fmla="*/ 6 h 300"/>
                <a:gd name="T34" fmla="*/ 7 w 694"/>
                <a:gd name="T35" fmla="*/ 6 h 300"/>
                <a:gd name="T36" fmla="*/ 7 w 694"/>
                <a:gd name="T37" fmla="*/ 6 h 300"/>
                <a:gd name="T38" fmla="*/ 7 w 694"/>
                <a:gd name="T39" fmla="*/ 6 h 300"/>
                <a:gd name="T40" fmla="*/ 7 w 694"/>
                <a:gd name="T41" fmla="*/ 6 h 300"/>
                <a:gd name="T42" fmla="*/ 7 w 694"/>
                <a:gd name="T43" fmla="*/ 6 h 300"/>
                <a:gd name="T44" fmla="*/ 7 w 694"/>
                <a:gd name="T45" fmla="*/ 6 h 300"/>
                <a:gd name="T46" fmla="*/ 7 w 694"/>
                <a:gd name="T47" fmla="*/ 6 h 300"/>
                <a:gd name="T48" fmla="*/ 7 w 694"/>
                <a:gd name="T49" fmla="*/ 6 h 300"/>
                <a:gd name="T50" fmla="*/ 7 w 694"/>
                <a:gd name="T51" fmla="*/ 6 h 300"/>
                <a:gd name="T52" fmla="*/ 7 w 694"/>
                <a:gd name="T53" fmla="*/ 6 h 300"/>
                <a:gd name="T54" fmla="*/ 7 w 694"/>
                <a:gd name="T55" fmla="*/ 6 h 300"/>
                <a:gd name="T56" fmla="*/ 7 w 694"/>
                <a:gd name="T57" fmla="*/ 6 h 300"/>
                <a:gd name="T58" fmla="*/ 7 w 694"/>
                <a:gd name="T59" fmla="*/ 6 h 300"/>
                <a:gd name="T60" fmla="*/ 7 w 694"/>
                <a:gd name="T61" fmla="*/ 6 h 300"/>
                <a:gd name="T62" fmla="*/ 7 w 694"/>
                <a:gd name="T63" fmla="*/ 6 h 300"/>
                <a:gd name="T64" fmla="*/ 7 w 694"/>
                <a:gd name="T65" fmla="*/ 6 h 300"/>
                <a:gd name="T66" fmla="*/ 7 w 694"/>
                <a:gd name="T67" fmla="*/ 6 h 300"/>
                <a:gd name="T68" fmla="*/ 7 w 694"/>
                <a:gd name="T69" fmla="*/ 6 h 300"/>
                <a:gd name="T70" fmla="*/ 7 w 694"/>
                <a:gd name="T71" fmla="*/ 6 h 300"/>
                <a:gd name="T72" fmla="*/ 7 w 694"/>
                <a:gd name="T73" fmla="*/ 6 h 300"/>
                <a:gd name="T74" fmla="*/ 7 w 694"/>
                <a:gd name="T75" fmla="*/ 6 h 300"/>
                <a:gd name="T76" fmla="*/ 7 w 694"/>
                <a:gd name="T77" fmla="*/ 6 h 300"/>
                <a:gd name="T78" fmla="*/ 7 w 694"/>
                <a:gd name="T79" fmla="*/ 6 h 300"/>
                <a:gd name="T80" fmla="*/ 7 w 694"/>
                <a:gd name="T81" fmla="*/ 6 h 300"/>
                <a:gd name="T82" fmla="*/ 7 w 694"/>
                <a:gd name="T83" fmla="*/ 6 h 300"/>
                <a:gd name="T84" fmla="*/ 7 w 694"/>
                <a:gd name="T85" fmla="*/ 6 h 300"/>
                <a:gd name="T86" fmla="*/ 7 w 694"/>
                <a:gd name="T87" fmla="*/ 6 h 300"/>
                <a:gd name="T88" fmla="*/ 7 w 694"/>
                <a:gd name="T89" fmla="*/ 6 h 300"/>
                <a:gd name="T90" fmla="*/ 7 w 694"/>
                <a:gd name="T91" fmla="*/ 6 h 300"/>
                <a:gd name="T92" fmla="*/ 7 w 694"/>
                <a:gd name="T93" fmla="*/ 6 h 300"/>
                <a:gd name="T94" fmla="*/ 7 w 694"/>
                <a:gd name="T95" fmla="*/ 6 h 300"/>
                <a:gd name="T96" fmla="*/ 7 w 694"/>
                <a:gd name="T97" fmla="*/ 6 h 300"/>
                <a:gd name="T98" fmla="*/ 0 w 694"/>
                <a:gd name="T99" fmla="*/ 6 h 30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94"/>
                <a:gd name="T151" fmla="*/ 0 h 300"/>
                <a:gd name="T152" fmla="*/ 694 w 694"/>
                <a:gd name="T153" fmla="*/ 300 h 30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94" h="300">
                  <a:moveTo>
                    <a:pt x="0" y="266"/>
                  </a:moveTo>
                  <a:lnTo>
                    <a:pt x="2" y="242"/>
                  </a:lnTo>
                  <a:lnTo>
                    <a:pt x="10" y="242"/>
                  </a:lnTo>
                  <a:lnTo>
                    <a:pt x="14" y="242"/>
                  </a:lnTo>
                  <a:lnTo>
                    <a:pt x="20" y="236"/>
                  </a:lnTo>
                  <a:lnTo>
                    <a:pt x="20" y="230"/>
                  </a:lnTo>
                  <a:lnTo>
                    <a:pt x="20" y="224"/>
                  </a:lnTo>
                  <a:lnTo>
                    <a:pt x="22" y="218"/>
                  </a:lnTo>
                  <a:lnTo>
                    <a:pt x="28" y="212"/>
                  </a:lnTo>
                  <a:lnTo>
                    <a:pt x="44" y="204"/>
                  </a:lnTo>
                  <a:lnTo>
                    <a:pt x="64" y="200"/>
                  </a:lnTo>
                  <a:lnTo>
                    <a:pt x="82" y="184"/>
                  </a:lnTo>
                  <a:lnTo>
                    <a:pt x="88" y="180"/>
                  </a:lnTo>
                  <a:lnTo>
                    <a:pt x="100" y="170"/>
                  </a:lnTo>
                  <a:lnTo>
                    <a:pt x="102" y="160"/>
                  </a:lnTo>
                  <a:lnTo>
                    <a:pt x="106" y="160"/>
                  </a:lnTo>
                  <a:lnTo>
                    <a:pt x="110" y="160"/>
                  </a:lnTo>
                  <a:lnTo>
                    <a:pt x="114" y="156"/>
                  </a:lnTo>
                  <a:lnTo>
                    <a:pt x="114" y="154"/>
                  </a:lnTo>
                  <a:lnTo>
                    <a:pt x="120" y="148"/>
                  </a:lnTo>
                  <a:lnTo>
                    <a:pt x="124" y="148"/>
                  </a:lnTo>
                  <a:lnTo>
                    <a:pt x="128" y="152"/>
                  </a:lnTo>
                  <a:lnTo>
                    <a:pt x="134" y="148"/>
                  </a:lnTo>
                  <a:lnTo>
                    <a:pt x="136" y="144"/>
                  </a:lnTo>
                  <a:lnTo>
                    <a:pt x="144" y="136"/>
                  </a:lnTo>
                  <a:lnTo>
                    <a:pt x="152" y="134"/>
                  </a:lnTo>
                  <a:lnTo>
                    <a:pt x="164" y="134"/>
                  </a:lnTo>
                  <a:lnTo>
                    <a:pt x="178" y="112"/>
                  </a:lnTo>
                  <a:lnTo>
                    <a:pt x="188" y="104"/>
                  </a:lnTo>
                  <a:lnTo>
                    <a:pt x="190" y="98"/>
                  </a:lnTo>
                  <a:lnTo>
                    <a:pt x="192" y="92"/>
                  </a:lnTo>
                  <a:lnTo>
                    <a:pt x="190" y="84"/>
                  </a:lnTo>
                  <a:lnTo>
                    <a:pt x="192" y="78"/>
                  </a:lnTo>
                  <a:lnTo>
                    <a:pt x="192" y="76"/>
                  </a:lnTo>
                  <a:lnTo>
                    <a:pt x="214" y="72"/>
                  </a:lnTo>
                  <a:lnTo>
                    <a:pt x="212" y="76"/>
                  </a:lnTo>
                  <a:lnTo>
                    <a:pt x="234" y="74"/>
                  </a:lnTo>
                  <a:lnTo>
                    <a:pt x="242" y="72"/>
                  </a:lnTo>
                  <a:lnTo>
                    <a:pt x="246" y="72"/>
                  </a:lnTo>
                  <a:lnTo>
                    <a:pt x="454" y="38"/>
                  </a:lnTo>
                  <a:lnTo>
                    <a:pt x="652" y="0"/>
                  </a:lnTo>
                  <a:lnTo>
                    <a:pt x="656" y="4"/>
                  </a:lnTo>
                  <a:lnTo>
                    <a:pt x="658" y="8"/>
                  </a:lnTo>
                  <a:lnTo>
                    <a:pt x="664" y="10"/>
                  </a:lnTo>
                  <a:lnTo>
                    <a:pt x="666" y="12"/>
                  </a:lnTo>
                  <a:lnTo>
                    <a:pt x="670" y="16"/>
                  </a:lnTo>
                  <a:lnTo>
                    <a:pt x="672" y="20"/>
                  </a:lnTo>
                  <a:lnTo>
                    <a:pt x="678" y="30"/>
                  </a:lnTo>
                  <a:lnTo>
                    <a:pt x="676" y="32"/>
                  </a:lnTo>
                  <a:lnTo>
                    <a:pt x="674" y="32"/>
                  </a:lnTo>
                  <a:lnTo>
                    <a:pt x="672" y="30"/>
                  </a:lnTo>
                  <a:lnTo>
                    <a:pt x="666" y="32"/>
                  </a:lnTo>
                  <a:lnTo>
                    <a:pt x="662" y="32"/>
                  </a:lnTo>
                  <a:lnTo>
                    <a:pt x="658" y="30"/>
                  </a:lnTo>
                  <a:lnTo>
                    <a:pt x="656" y="30"/>
                  </a:lnTo>
                  <a:lnTo>
                    <a:pt x="658" y="34"/>
                  </a:lnTo>
                  <a:lnTo>
                    <a:pt x="656" y="36"/>
                  </a:lnTo>
                  <a:lnTo>
                    <a:pt x="638" y="46"/>
                  </a:lnTo>
                  <a:lnTo>
                    <a:pt x="634" y="50"/>
                  </a:lnTo>
                  <a:lnTo>
                    <a:pt x="628" y="56"/>
                  </a:lnTo>
                  <a:lnTo>
                    <a:pt x="616" y="58"/>
                  </a:lnTo>
                  <a:lnTo>
                    <a:pt x="612" y="66"/>
                  </a:lnTo>
                  <a:lnTo>
                    <a:pt x="612" y="68"/>
                  </a:lnTo>
                  <a:lnTo>
                    <a:pt x="614" y="70"/>
                  </a:lnTo>
                  <a:lnTo>
                    <a:pt x="620" y="68"/>
                  </a:lnTo>
                  <a:lnTo>
                    <a:pt x="632" y="62"/>
                  </a:lnTo>
                  <a:lnTo>
                    <a:pt x="644" y="58"/>
                  </a:lnTo>
                  <a:lnTo>
                    <a:pt x="652" y="54"/>
                  </a:lnTo>
                  <a:lnTo>
                    <a:pt x="664" y="54"/>
                  </a:lnTo>
                  <a:lnTo>
                    <a:pt x="664" y="56"/>
                  </a:lnTo>
                  <a:lnTo>
                    <a:pt x="664" y="64"/>
                  </a:lnTo>
                  <a:lnTo>
                    <a:pt x="664" y="66"/>
                  </a:lnTo>
                  <a:lnTo>
                    <a:pt x="668" y="70"/>
                  </a:lnTo>
                  <a:lnTo>
                    <a:pt x="672" y="68"/>
                  </a:lnTo>
                  <a:lnTo>
                    <a:pt x="674" y="64"/>
                  </a:lnTo>
                  <a:lnTo>
                    <a:pt x="682" y="54"/>
                  </a:lnTo>
                  <a:lnTo>
                    <a:pt x="686" y="54"/>
                  </a:lnTo>
                  <a:lnTo>
                    <a:pt x="692" y="64"/>
                  </a:lnTo>
                  <a:lnTo>
                    <a:pt x="692" y="80"/>
                  </a:lnTo>
                  <a:lnTo>
                    <a:pt x="694" y="84"/>
                  </a:lnTo>
                  <a:lnTo>
                    <a:pt x="694" y="88"/>
                  </a:lnTo>
                  <a:lnTo>
                    <a:pt x="684" y="96"/>
                  </a:lnTo>
                  <a:lnTo>
                    <a:pt x="682" y="102"/>
                  </a:lnTo>
                  <a:lnTo>
                    <a:pt x="680" y="106"/>
                  </a:lnTo>
                  <a:lnTo>
                    <a:pt x="672" y="112"/>
                  </a:lnTo>
                  <a:lnTo>
                    <a:pt x="666" y="114"/>
                  </a:lnTo>
                  <a:lnTo>
                    <a:pt x="660" y="118"/>
                  </a:lnTo>
                  <a:lnTo>
                    <a:pt x="646" y="116"/>
                  </a:lnTo>
                  <a:lnTo>
                    <a:pt x="642" y="116"/>
                  </a:lnTo>
                  <a:lnTo>
                    <a:pt x="640" y="116"/>
                  </a:lnTo>
                  <a:lnTo>
                    <a:pt x="638" y="110"/>
                  </a:lnTo>
                  <a:lnTo>
                    <a:pt x="638" y="108"/>
                  </a:lnTo>
                  <a:lnTo>
                    <a:pt x="636" y="106"/>
                  </a:lnTo>
                  <a:lnTo>
                    <a:pt x="632" y="104"/>
                  </a:lnTo>
                  <a:lnTo>
                    <a:pt x="630" y="106"/>
                  </a:lnTo>
                  <a:lnTo>
                    <a:pt x="632" y="120"/>
                  </a:lnTo>
                  <a:lnTo>
                    <a:pt x="630" y="122"/>
                  </a:lnTo>
                  <a:lnTo>
                    <a:pt x="628" y="120"/>
                  </a:lnTo>
                  <a:lnTo>
                    <a:pt x="632" y="128"/>
                  </a:lnTo>
                  <a:lnTo>
                    <a:pt x="638" y="128"/>
                  </a:lnTo>
                  <a:lnTo>
                    <a:pt x="642" y="134"/>
                  </a:lnTo>
                  <a:lnTo>
                    <a:pt x="638" y="140"/>
                  </a:lnTo>
                  <a:lnTo>
                    <a:pt x="642" y="144"/>
                  </a:lnTo>
                  <a:lnTo>
                    <a:pt x="626" y="162"/>
                  </a:lnTo>
                  <a:lnTo>
                    <a:pt x="622" y="164"/>
                  </a:lnTo>
                  <a:lnTo>
                    <a:pt x="614" y="162"/>
                  </a:lnTo>
                  <a:lnTo>
                    <a:pt x="608" y="162"/>
                  </a:lnTo>
                  <a:lnTo>
                    <a:pt x="606" y="164"/>
                  </a:lnTo>
                  <a:lnTo>
                    <a:pt x="612" y="168"/>
                  </a:lnTo>
                  <a:lnTo>
                    <a:pt x="628" y="166"/>
                  </a:lnTo>
                  <a:lnTo>
                    <a:pt x="638" y="164"/>
                  </a:lnTo>
                  <a:lnTo>
                    <a:pt x="652" y="156"/>
                  </a:lnTo>
                  <a:lnTo>
                    <a:pt x="654" y="152"/>
                  </a:lnTo>
                  <a:lnTo>
                    <a:pt x="658" y="152"/>
                  </a:lnTo>
                  <a:lnTo>
                    <a:pt x="664" y="158"/>
                  </a:lnTo>
                  <a:lnTo>
                    <a:pt x="658" y="170"/>
                  </a:lnTo>
                  <a:lnTo>
                    <a:pt x="646" y="184"/>
                  </a:lnTo>
                  <a:lnTo>
                    <a:pt x="632" y="186"/>
                  </a:lnTo>
                  <a:lnTo>
                    <a:pt x="628" y="188"/>
                  </a:lnTo>
                  <a:lnTo>
                    <a:pt x="612" y="190"/>
                  </a:lnTo>
                  <a:lnTo>
                    <a:pt x="598" y="212"/>
                  </a:lnTo>
                  <a:lnTo>
                    <a:pt x="592" y="214"/>
                  </a:lnTo>
                  <a:lnTo>
                    <a:pt x="592" y="218"/>
                  </a:lnTo>
                  <a:lnTo>
                    <a:pt x="576" y="228"/>
                  </a:lnTo>
                  <a:lnTo>
                    <a:pt x="568" y="240"/>
                  </a:lnTo>
                  <a:lnTo>
                    <a:pt x="560" y="258"/>
                  </a:lnTo>
                  <a:lnTo>
                    <a:pt x="556" y="282"/>
                  </a:lnTo>
                  <a:lnTo>
                    <a:pt x="552" y="288"/>
                  </a:lnTo>
                  <a:lnTo>
                    <a:pt x="542" y="292"/>
                  </a:lnTo>
                  <a:lnTo>
                    <a:pt x="510" y="296"/>
                  </a:lnTo>
                  <a:lnTo>
                    <a:pt x="508" y="300"/>
                  </a:lnTo>
                  <a:lnTo>
                    <a:pt x="400" y="226"/>
                  </a:lnTo>
                  <a:lnTo>
                    <a:pt x="312" y="238"/>
                  </a:lnTo>
                  <a:lnTo>
                    <a:pt x="310" y="226"/>
                  </a:lnTo>
                  <a:lnTo>
                    <a:pt x="292" y="212"/>
                  </a:lnTo>
                  <a:lnTo>
                    <a:pt x="286" y="218"/>
                  </a:lnTo>
                  <a:lnTo>
                    <a:pt x="282" y="214"/>
                  </a:lnTo>
                  <a:lnTo>
                    <a:pt x="284" y="210"/>
                  </a:lnTo>
                  <a:lnTo>
                    <a:pt x="282" y="208"/>
                  </a:lnTo>
                  <a:lnTo>
                    <a:pt x="178" y="220"/>
                  </a:lnTo>
                  <a:lnTo>
                    <a:pt x="174" y="218"/>
                  </a:lnTo>
                  <a:lnTo>
                    <a:pt x="172" y="222"/>
                  </a:lnTo>
                  <a:lnTo>
                    <a:pt x="152" y="232"/>
                  </a:lnTo>
                  <a:lnTo>
                    <a:pt x="152" y="236"/>
                  </a:lnTo>
                  <a:lnTo>
                    <a:pt x="144" y="236"/>
                  </a:lnTo>
                  <a:lnTo>
                    <a:pt x="120" y="248"/>
                  </a:lnTo>
                  <a:lnTo>
                    <a:pt x="0" y="266"/>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29" name="Freeform 60"/>
            <p:cNvSpPr>
              <a:spLocks/>
            </p:cNvSpPr>
            <p:nvPr/>
          </p:nvSpPr>
          <p:spPr bwMode="grayWhite">
            <a:xfrm>
              <a:off x="3978" y="1859"/>
              <a:ext cx="329" cy="325"/>
            </a:xfrm>
            <a:custGeom>
              <a:avLst/>
              <a:gdLst>
                <a:gd name="T0" fmla="*/ 7 w 354"/>
                <a:gd name="T1" fmla="*/ 0 h 350"/>
                <a:gd name="T2" fmla="*/ 7 w 354"/>
                <a:gd name="T3" fmla="*/ 6 h 350"/>
                <a:gd name="T4" fmla="*/ 7 w 354"/>
                <a:gd name="T5" fmla="*/ 6 h 350"/>
                <a:gd name="T6" fmla="*/ 7 w 354"/>
                <a:gd name="T7" fmla="*/ 6 h 350"/>
                <a:gd name="T8" fmla="*/ 7 w 354"/>
                <a:gd name="T9" fmla="*/ 6 h 350"/>
                <a:gd name="T10" fmla="*/ 7 w 354"/>
                <a:gd name="T11" fmla="*/ 6 h 350"/>
                <a:gd name="T12" fmla="*/ 7 w 354"/>
                <a:gd name="T13" fmla="*/ 6 h 350"/>
                <a:gd name="T14" fmla="*/ 7 w 354"/>
                <a:gd name="T15" fmla="*/ 6 h 350"/>
                <a:gd name="T16" fmla="*/ 7 w 354"/>
                <a:gd name="T17" fmla="*/ 6 h 350"/>
                <a:gd name="T18" fmla="*/ 7 w 354"/>
                <a:gd name="T19" fmla="*/ 6 h 350"/>
                <a:gd name="T20" fmla="*/ 7 w 354"/>
                <a:gd name="T21" fmla="*/ 6 h 350"/>
                <a:gd name="T22" fmla="*/ 7 w 354"/>
                <a:gd name="T23" fmla="*/ 6 h 350"/>
                <a:gd name="T24" fmla="*/ 7 w 354"/>
                <a:gd name="T25" fmla="*/ 6 h 350"/>
                <a:gd name="T26" fmla="*/ 7 w 354"/>
                <a:gd name="T27" fmla="*/ 6 h 350"/>
                <a:gd name="T28" fmla="*/ 7 w 354"/>
                <a:gd name="T29" fmla="*/ 6 h 350"/>
                <a:gd name="T30" fmla="*/ 2 w 354"/>
                <a:gd name="T31" fmla="*/ 6 h 350"/>
                <a:gd name="T32" fmla="*/ 2 w 354"/>
                <a:gd name="T33" fmla="*/ 6 h 350"/>
                <a:gd name="T34" fmla="*/ 7 w 354"/>
                <a:gd name="T35" fmla="*/ 6 h 350"/>
                <a:gd name="T36" fmla="*/ 7 w 354"/>
                <a:gd name="T37" fmla="*/ 6 h 350"/>
                <a:gd name="T38" fmla="*/ 7 w 354"/>
                <a:gd name="T39" fmla="*/ 6 h 350"/>
                <a:gd name="T40" fmla="*/ 7 w 354"/>
                <a:gd name="T41" fmla="*/ 6 h 350"/>
                <a:gd name="T42" fmla="*/ 7 w 354"/>
                <a:gd name="T43" fmla="*/ 6 h 350"/>
                <a:gd name="T44" fmla="*/ 7 w 354"/>
                <a:gd name="T45" fmla="*/ 6 h 350"/>
                <a:gd name="T46" fmla="*/ 7 w 354"/>
                <a:gd name="T47" fmla="*/ 6 h 350"/>
                <a:gd name="T48" fmla="*/ 7 w 354"/>
                <a:gd name="T49" fmla="*/ 6 h 350"/>
                <a:gd name="T50" fmla="*/ 7 w 354"/>
                <a:gd name="T51" fmla="*/ 6 h 350"/>
                <a:gd name="T52" fmla="*/ 7 w 354"/>
                <a:gd name="T53" fmla="*/ 6 h 350"/>
                <a:gd name="T54" fmla="*/ 7 w 354"/>
                <a:gd name="T55" fmla="*/ 6 h 350"/>
                <a:gd name="T56" fmla="*/ 7 w 354"/>
                <a:gd name="T57" fmla="*/ 6 h 350"/>
                <a:gd name="T58" fmla="*/ 7 w 354"/>
                <a:gd name="T59" fmla="*/ 6 h 350"/>
                <a:gd name="T60" fmla="*/ 7 w 354"/>
                <a:gd name="T61" fmla="*/ 6 h 350"/>
                <a:gd name="T62" fmla="*/ 7 w 354"/>
                <a:gd name="T63" fmla="*/ 6 h 350"/>
                <a:gd name="T64" fmla="*/ 7 w 354"/>
                <a:gd name="T65" fmla="*/ 6 h 350"/>
                <a:gd name="T66" fmla="*/ 7 w 354"/>
                <a:gd name="T67" fmla="*/ 6 h 350"/>
                <a:gd name="T68" fmla="*/ 7 w 354"/>
                <a:gd name="T69" fmla="*/ 6 h 350"/>
                <a:gd name="T70" fmla="*/ 7 w 354"/>
                <a:gd name="T71" fmla="*/ 6 h 350"/>
                <a:gd name="T72" fmla="*/ 7 w 354"/>
                <a:gd name="T73" fmla="*/ 6 h 350"/>
                <a:gd name="T74" fmla="*/ 7 w 354"/>
                <a:gd name="T75" fmla="*/ 6 h 350"/>
                <a:gd name="T76" fmla="*/ 7 w 354"/>
                <a:gd name="T77" fmla="*/ 6 h 350"/>
                <a:gd name="T78" fmla="*/ 7 w 354"/>
                <a:gd name="T79" fmla="*/ 6 h 350"/>
                <a:gd name="T80" fmla="*/ 7 w 354"/>
                <a:gd name="T81" fmla="*/ 6 h 350"/>
                <a:gd name="T82" fmla="*/ 7 w 354"/>
                <a:gd name="T83" fmla="*/ 6 h 350"/>
                <a:gd name="T84" fmla="*/ 7 w 354"/>
                <a:gd name="T85" fmla="*/ 6 h 350"/>
                <a:gd name="T86" fmla="*/ 7 w 354"/>
                <a:gd name="T87" fmla="*/ 6 h 350"/>
                <a:gd name="T88" fmla="*/ 7 w 354"/>
                <a:gd name="T89" fmla="*/ 6 h 350"/>
                <a:gd name="T90" fmla="*/ 7 w 354"/>
                <a:gd name="T91" fmla="*/ 6 h 350"/>
                <a:gd name="T92" fmla="*/ 7 w 354"/>
                <a:gd name="T93" fmla="*/ 6 h 350"/>
                <a:gd name="T94" fmla="*/ 7 w 354"/>
                <a:gd name="T95" fmla="*/ 6 h 350"/>
                <a:gd name="T96" fmla="*/ 7 w 354"/>
                <a:gd name="T97" fmla="*/ 6 h 350"/>
                <a:gd name="T98" fmla="*/ 7 w 354"/>
                <a:gd name="T99" fmla="*/ 6 h 350"/>
                <a:gd name="T100" fmla="*/ 7 w 354"/>
                <a:gd name="T101" fmla="*/ 6 h 350"/>
                <a:gd name="T102" fmla="*/ 7 w 354"/>
                <a:gd name="T103" fmla="*/ 6 h 350"/>
                <a:gd name="T104" fmla="*/ 7 w 354"/>
                <a:gd name="T105" fmla="*/ 6 h 350"/>
                <a:gd name="T106" fmla="*/ 7 w 354"/>
                <a:gd name="T107" fmla="*/ 6 h 350"/>
                <a:gd name="T108" fmla="*/ 7 w 354"/>
                <a:gd name="T109" fmla="*/ 6 h 35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354"/>
                <a:gd name="T166" fmla="*/ 0 h 350"/>
                <a:gd name="T167" fmla="*/ 354 w 354"/>
                <a:gd name="T168" fmla="*/ 350 h 350"/>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354" h="350">
                  <a:moveTo>
                    <a:pt x="120" y="2"/>
                  </a:moveTo>
                  <a:lnTo>
                    <a:pt x="118" y="0"/>
                  </a:lnTo>
                  <a:lnTo>
                    <a:pt x="112" y="6"/>
                  </a:lnTo>
                  <a:lnTo>
                    <a:pt x="116" y="16"/>
                  </a:lnTo>
                  <a:lnTo>
                    <a:pt x="106" y="24"/>
                  </a:lnTo>
                  <a:lnTo>
                    <a:pt x="120" y="32"/>
                  </a:lnTo>
                  <a:lnTo>
                    <a:pt x="114" y="68"/>
                  </a:lnTo>
                  <a:lnTo>
                    <a:pt x="110" y="76"/>
                  </a:lnTo>
                  <a:lnTo>
                    <a:pt x="110" y="84"/>
                  </a:lnTo>
                  <a:lnTo>
                    <a:pt x="112" y="90"/>
                  </a:lnTo>
                  <a:lnTo>
                    <a:pt x="114" y="100"/>
                  </a:lnTo>
                  <a:lnTo>
                    <a:pt x="106" y="108"/>
                  </a:lnTo>
                  <a:lnTo>
                    <a:pt x="102" y="110"/>
                  </a:lnTo>
                  <a:lnTo>
                    <a:pt x="88" y="128"/>
                  </a:lnTo>
                  <a:lnTo>
                    <a:pt x="86" y="130"/>
                  </a:lnTo>
                  <a:lnTo>
                    <a:pt x="78" y="134"/>
                  </a:lnTo>
                  <a:lnTo>
                    <a:pt x="70" y="132"/>
                  </a:lnTo>
                  <a:lnTo>
                    <a:pt x="64" y="138"/>
                  </a:lnTo>
                  <a:lnTo>
                    <a:pt x="64" y="142"/>
                  </a:lnTo>
                  <a:lnTo>
                    <a:pt x="58" y="150"/>
                  </a:lnTo>
                  <a:lnTo>
                    <a:pt x="50" y="166"/>
                  </a:lnTo>
                  <a:lnTo>
                    <a:pt x="52" y="178"/>
                  </a:lnTo>
                  <a:lnTo>
                    <a:pt x="44" y="188"/>
                  </a:lnTo>
                  <a:lnTo>
                    <a:pt x="36" y="176"/>
                  </a:lnTo>
                  <a:lnTo>
                    <a:pt x="30" y="176"/>
                  </a:lnTo>
                  <a:lnTo>
                    <a:pt x="24" y="200"/>
                  </a:lnTo>
                  <a:lnTo>
                    <a:pt x="24" y="212"/>
                  </a:lnTo>
                  <a:lnTo>
                    <a:pt x="24" y="222"/>
                  </a:lnTo>
                  <a:lnTo>
                    <a:pt x="18" y="226"/>
                  </a:lnTo>
                  <a:lnTo>
                    <a:pt x="10" y="240"/>
                  </a:lnTo>
                  <a:lnTo>
                    <a:pt x="0" y="240"/>
                  </a:lnTo>
                  <a:lnTo>
                    <a:pt x="2" y="254"/>
                  </a:lnTo>
                  <a:lnTo>
                    <a:pt x="2" y="262"/>
                  </a:lnTo>
                  <a:lnTo>
                    <a:pt x="2" y="268"/>
                  </a:lnTo>
                  <a:lnTo>
                    <a:pt x="4" y="274"/>
                  </a:lnTo>
                  <a:lnTo>
                    <a:pt x="20" y="294"/>
                  </a:lnTo>
                  <a:lnTo>
                    <a:pt x="30" y="310"/>
                  </a:lnTo>
                  <a:lnTo>
                    <a:pt x="32" y="312"/>
                  </a:lnTo>
                  <a:lnTo>
                    <a:pt x="36" y="312"/>
                  </a:lnTo>
                  <a:lnTo>
                    <a:pt x="44" y="314"/>
                  </a:lnTo>
                  <a:lnTo>
                    <a:pt x="46" y="318"/>
                  </a:lnTo>
                  <a:lnTo>
                    <a:pt x="48" y="318"/>
                  </a:lnTo>
                  <a:lnTo>
                    <a:pt x="54" y="322"/>
                  </a:lnTo>
                  <a:lnTo>
                    <a:pt x="60" y="322"/>
                  </a:lnTo>
                  <a:lnTo>
                    <a:pt x="62" y="324"/>
                  </a:lnTo>
                  <a:lnTo>
                    <a:pt x="60" y="332"/>
                  </a:lnTo>
                  <a:lnTo>
                    <a:pt x="70" y="344"/>
                  </a:lnTo>
                  <a:lnTo>
                    <a:pt x="88" y="350"/>
                  </a:lnTo>
                  <a:lnTo>
                    <a:pt x="96" y="350"/>
                  </a:lnTo>
                  <a:lnTo>
                    <a:pt x="106" y="344"/>
                  </a:lnTo>
                  <a:lnTo>
                    <a:pt x="106" y="338"/>
                  </a:lnTo>
                  <a:lnTo>
                    <a:pt x="112" y="334"/>
                  </a:lnTo>
                  <a:lnTo>
                    <a:pt x="120" y="340"/>
                  </a:lnTo>
                  <a:lnTo>
                    <a:pt x="122" y="342"/>
                  </a:lnTo>
                  <a:lnTo>
                    <a:pt x="128" y="340"/>
                  </a:lnTo>
                  <a:lnTo>
                    <a:pt x="148" y="332"/>
                  </a:lnTo>
                  <a:lnTo>
                    <a:pt x="152" y="320"/>
                  </a:lnTo>
                  <a:lnTo>
                    <a:pt x="154" y="320"/>
                  </a:lnTo>
                  <a:lnTo>
                    <a:pt x="158" y="324"/>
                  </a:lnTo>
                  <a:lnTo>
                    <a:pt x="174" y="310"/>
                  </a:lnTo>
                  <a:lnTo>
                    <a:pt x="180" y="314"/>
                  </a:lnTo>
                  <a:lnTo>
                    <a:pt x="192" y="296"/>
                  </a:lnTo>
                  <a:lnTo>
                    <a:pt x="188" y="290"/>
                  </a:lnTo>
                  <a:lnTo>
                    <a:pt x="190" y="278"/>
                  </a:lnTo>
                  <a:lnTo>
                    <a:pt x="204" y="254"/>
                  </a:lnTo>
                  <a:lnTo>
                    <a:pt x="220" y="188"/>
                  </a:lnTo>
                  <a:lnTo>
                    <a:pt x="224" y="188"/>
                  </a:lnTo>
                  <a:lnTo>
                    <a:pt x="234" y="194"/>
                  </a:lnTo>
                  <a:lnTo>
                    <a:pt x="234" y="198"/>
                  </a:lnTo>
                  <a:lnTo>
                    <a:pt x="240" y="202"/>
                  </a:lnTo>
                  <a:lnTo>
                    <a:pt x="250" y="200"/>
                  </a:lnTo>
                  <a:lnTo>
                    <a:pt x="256" y="190"/>
                  </a:lnTo>
                  <a:lnTo>
                    <a:pt x="262" y="164"/>
                  </a:lnTo>
                  <a:lnTo>
                    <a:pt x="268" y="156"/>
                  </a:lnTo>
                  <a:lnTo>
                    <a:pt x="278" y="160"/>
                  </a:lnTo>
                  <a:lnTo>
                    <a:pt x="284" y="146"/>
                  </a:lnTo>
                  <a:lnTo>
                    <a:pt x="290" y="142"/>
                  </a:lnTo>
                  <a:lnTo>
                    <a:pt x="294" y="136"/>
                  </a:lnTo>
                  <a:lnTo>
                    <a:pt x="300" y="122"/>
                  </a:lnTo>
                  <a:lnTo>
                    <a:pt x="304" y="120"/>
                  </a:lnTo>
                  <a:lnTo>
                    <a:pt x="304" y="116"/>
                  </a:lnTo>
                  <a:lnTo>
                    <a:pt x="302" y="114"/>
                  </a:lnTo>
                  <a:lnTo>
                    <a:pt x="302" y="94"/>
                  </a:lnTo>
                  <a:lnTo>
                    <a:pt x="304" y="90"/>
                  </a:lnTo>
                  <a:lnTo>
                    <a:pt x="308" y="88"/>
                  </a:lnTo>
                  <a:lnTo>
                    <a:pt x="344" y="110"/>
                  </a:lnTo>
                  <a:lnTo>
                    <a:pt x="348" y="112"/>
                  </a:lnTo>
                  <a:lnTo>
                    <a:pt x="350" y="110"/>
                  </a:lnTo>
                  <a:lnTo>
                    <a:pt x="354" y="92"/>
                  </a:lnTo>
                  <a:lnTo>
                    <a:pt x="346" y="74"/>
                  </a:lnTo>
                  <a:lnTo>
                    <a:pt x="342" y="72"/>
                  </a:lnTo>
                  <a:lnTo>
                    <a:pt x="340" y="64"/>
                  </a:lnTo>
                  <a:lnTo>
                    <a:pt x="332" y="68"/>
                  </a:lnTo>
                  <a:lnTo>
                    <a:pt x="326" y="66"/>
                  </a:lnTo>
                  <a:lnTo>
                    <a:pt x="320" y="64"/>
                  </a:lnTo>
                  <a:lnTo>
                    <a:pt x="296" y="72"/>
                  </a:lnTo>
                  <a:lnTo>
                    <a:pt x="294" y="78"/>
                  </a:lnTo>
                  <a:lnTo>
                    <a:pt x="284" y="82"/>
                  </a:lnTo>
                  <a:lnTo>
                    <a:pt x="274" y="80"/>
                  </a:lnTo>
                  <a:lnTo>
                    <a:pt x="270" y="74"/>
                  </a:lnTo>
                  <a:lnTo>
                    <a:pt x="266" y="84"/>
                  </a:lnTo>
                  <a:lnTo>
                    <a:pt x="260" y="88"/>
                  </a:lnTo>
                  <a:lnTo>
                    <a:pt x="254" y="96"/>
                  </a:lnTo>
                  <a:lnTo>
                    <a:pt x="248" y="98"/>
                  </a:lnTo>
                  <a:lnTo>
                    <a:pt x="232" y="116"/>
                  </a:lnTo>
                  <a:lnTo>
                    <a:pt x="228" y="118"/>
                  </a:lnTo>
                  <a:lnTo>
                    <a:pt x="224" y="126"/>
                  </a:lnTo>
                  <a:lnTo>
                    <a:pt x="212" y="74"/>
                  </a:lnTo>
                  <a:lnTo>
                    <a:pt x="136" y="90"/>
                  </a:lnTo>
                  <a:lnTo>
                    <a:pt x="120" y="2"/>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30" name="Freeform 61"/>
            <p:cNvSpPr>
              <a:spLocks/>
            </p:cNvSpPr>
            <p:nvPr/>
          </p:nvSpPr>
          <p:spPr bwMode="grayWhite">
            <a:xfrm>
              <a:off x="4540" y="1608"/>
              <a:ext cx="125" cy="122"/>
            </a:xfrm>
            <a:custGeom>
              <a:avLst/>
              <a:gdLst>
                <a:gd name="T0" fmla="*/ 0 w 134"/>
                <a:gd name="T1" fmla="*/ 5 h 134"/>
                <a:gd name="T2" fmla="*/ 7 w 134"/>
                <a:gd name="T3" fmla="*/ 5 h 134"/>
                <a:gd name="T4" fmla="*/ 7 w 134"/>
                <a:gd name="T5" fmla="*/ 5 h 134"/>
                <a:gd name="T6" fmla="*/ 7 w 134"/>
                <a:gd name="T7" fmla="*/ 5 h 134"/>
                <a:gd name="T8" fmla="*/ 7 w 134"/>
                <a:gd name="T9" fmla="*/ 5 h 134"/>
                <a:gd name="T10" fmla="*/ 7 w 134"/>
                <a:gd name="T11" fmla="*/ 0 h 134"/>
                <a:gd name="T12" fmla="*/ 7 w 134"/>
                <a:gd name="T13" fmla="*/ 5 h 134"/>
                <a:gd name="T14" fmla="*/ 7 w 134"/>
                <a:gd name="T15" fmla="*/ 5 h 134"/>
                <a:gd name="T16" fmla="*/ 7 w 134"/>
                <a:gd name="T17" fmla="*/ 5 h 134"/>
                <a:gd name="T18" fmla="*/ 7 w 134"/>
                <a:gd name="T19" fmla="*/ 5 h 134"/>
                <a:gd name="T20" fmla="*/ 7 w 134"/>
                <a:gd name="T21" fmla="*/ 5 h 134"/>
                <a:gd name="T22" fmla="*/ 7 w 134"/>
                <a:gd name="T23" fmla="*/ 5 h 134"/>
                <a:gd name="T24" fmla="*/ 7 w 134"/>
                <a:gd name="T25" fmla="*/ 5 h 134"/>
                <a:gd name="T26" fmla="*/ 7 w 134"/>
                <a:gd name="T27" fmla="*/ 5 h 134"/>
                <a:gd name="T28" fmla="*/ 7 w 134"/>
                <a:gd name="T29" fmla="*/ 5 h 134"/>
                <a:gd name="T30" fmla="*/ 7 w 134"/>
                <a:gd name="T31" fmla="*/ 5 h 134"/>
                <a:gd name="T32" fmla="*/ 7 w 134"/>
                <a:gd name="T33" fmla="*/ 5 h 134"/>
                <a:gd name="T34" fmla="*/ 7 w 134"/>
                <a:gd name="T35" fmla="*/ 5 h 134"/>
                <a:gd name="T36" fmla="*/ 7 w 134"/>
                <a:gd name="T37" fmla="*/ 5 h 134"/>
                <a:gd name="T38" fmla="*/ 7 w 134"/>
                <a:gd name="T39" fmla="*/ 5 h 134"/>
                <a:gd name="T40" fmla="*/ 7 w 134"/>
                <a:gd name="T41" fmla="*/ 5 h 134"/>
                <a:gd name="T42" fmla="*/ 7 w 134"/>
                <a:gd name="T43" fmla="*/ 5 h 134"/>
                <a:gd name="T44" fmla="*/ 7 w 134"/>
                <a:gd name="T45" fmla="*/ 5 h 134"/>
                <a:gd name="T46" fmla="*/ 2 w 134"/>
                <a:gd name="T47" fmla="*/ 5 h 134"/>
                <a:gd name="T48" fmla="*/ 7 w 134"/>
                <a:gd name="T49" fmla="*/ 5 h 134"/>
                <a:gd name="T50" fmla="*/ 7 w 134"/>
                <a:gd name="T51" fmla="*/ 5 h 134"/>
                <a:gd name="T52" fmla="*/ 7 w 134"/>
                <a:gd name="T53" fmla="*/ 5 h 134"/>
                <a:gd name="T54" fmla="*/ 0 w 134"/>
                <a:gd name="T55" fmla="*/ 5 h 13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34"/>
                <a:gd name="T85" fmla="*/ 0 h 134"/>
                <a:gd name="T86" fmla="*/ 134 w 134"/>
                <a:gd name="T87" fmla="*/ 134 h 134"/>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34" h="134">
                  <a:moveTo>
                    <a:pt x="0" y="30"/>
                  </a:moveTo>
                  <a:lnTo>
                    <a:pt x="46" y="18"/>
                  </a:lnTo>
                  <a:lnTo>
                    <a:pt x="50" y="24"/>
                  </a:lnTo>
                  <a:lnTo>
                    <a:pt x="50" y="22"/>
                  </a:lnTo>
                  <a:lnTo>
                    <a:pt x="52" y="18"/>
                  </a:lnTo>
                  <a:lnTo>
                    <a:pt x="120" y="0"/>
                  </a:lnTo>
                  <a:lnTo>
                    <a:pt x="134" y="56"/>
                  </a:lnTo>
                  <a:lnTo>
                    <a:pt x="132" y="62"/>
                  </a:lnTo>
                  <a:lnTo>
                    <a:pt x="132" y="64"/>
                  </a:lnTo>
                  <a:lnTo>
                    <a:pt x="132" y="68"/>
                  </a:lnTo>
                  <a:lnTo>
                    <a:pt x="132" y="70"/>
                  </a:lnTo>
                  <a:lnTo>
                    <a:pt x="124" y="70"/>
                  </a:lnTo>
                  <a:lnTo>
                    <a:pt x="102" y="80"/>
                  </a:lnTo>
                  <a:lnTo>
                    <a:pt x="96" y="80"/>
                  </a:lnTo>
                  <a:lnTo>
                    <a:pt x="94" y="82"/>
                  </a:lnTo>
                  <a:lnTo>
                    <a:pt x="92" y="86"/>
                  </a:lnTo>
                  <a:lnTo>
                    <a:pt x="92" y="88"/>
                  </a:lnTo>
                  <a:lnTo>
                    <a:pt x="78" y="90"/>
                  </a:lnTo>
                  <a:lnTo>
                    <a:pt x="60" y="98"/>
                  </a:lnTo>
                  <a:lnTo>
                    <a:pt x="58" y="94"/>
                  </a:lnTo>
                  <a:lnTo>
                    <a:pt x="46" y="106"/>
                  </a:lnTo>
                  <a:lnTo>
                    <a:pt x="20" y="128"/>
                  </a:lnTo>
                  <a:lnTo>
                    <a:pt x="10" y="134"/>
                  </a:lnTo>
                  <a:lnTo>
                    <a:pt x="2" y="126"/>
                  </a:lnTo>
                  <a:lnTo>
                    <a:pt x="14" y="114"/>
                  </a:lnTo>
                  <a:lnTo>
                    <a:pt x="14" y="110"/>
                  </a:lnTo>
                  <a:lnTo>
                    <a:pt x="10" y="102"/>
                  </a:lnTo>
                  <a:lnTo>
                    <a:pt x="0" y="30"/>
                  </a:lnTo>
                  <a:close/>
                </a:path>
              </a:pathLst>
            </a:custGeom>
            <a:solidFill>
              <a:srgbClr val="BADEDA"/>
            </a:solidFill>
            <a:ln w="6350" cmpd="sng">
              <a:solidFill>
                <a:srgbClr val="50A69C"/>
              </a:solidFill>
              <a:prstDash val="solid"/>
              <a:round/>
              <a:headEnd/>
              <a:tailEnd/>
            </a:ln>
          </p:spPr>
          <p:txBody>
            <a:bodyPr/>
            <a:lstStyle/>
            <a:p>
              <a:endParaRPr lang="en-US"/>
            </a:p>
          </p:txBody>
        </p:sp>
      </p:grpSp>
      <p:sp>
        <p:nvSpPr>
          <p:cNvPr id="146439" name="Rectangle 62"/>
          <p:cNvSpPr>
            <a:spLocks noChangeArrowheads="1"/>
          </p:cNvSpPr>
          <p:nvPr/>
        </p:nvSpPr>
        <p:spPr bwMode="auto">
          <a:xfrm>
            <a:off x="0" y="6578600"/>
            <a:ext cx="7569200" cy="279400"/>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a:t>Source: American Tort Reform Association; Insurance Information Institute</a:t>
            </a:r>
          </a:p>
        </p:txBody>
      </p:sp>
      <p:grpSp>
        <p:nvGrpSpPr>
          <p:cNvPr id="4" name="Group 63"/>
          <p:cNvGrpSpPr>
            <a:grpSpLocks/>
          </p:cNvGrpSpPr>
          <p:nvPr/>
        </p:nvGrpSpPr>
        <p:grpSpPr bwMode="auto">
          <a:xfrm>
            <a:off x="2426633" y="4075019"/>
            <a:ext cx="212725" cy="212725"/>
            <a:chOff x="3300" y="3702"/>
            <a:chExt cx="162" cy="162"/>
          </a:xfrm>
        </p:grpSpPr>
        <p:sp>
          <p:nvSpPr>
            <p:cNvPr id="146475" name="Oval 64"/>
            <p:cNvSpPr>
              <a:spLocks noChangeArrowheads="1"/>
            </p:cNvSpPr>
            <p:nvPr/>
          </p:nvSpPr>
          <p:spPr bwMode="auto">
            <a:xfrm>
              <a:off x="3300" y="3702"/>
              <a:ext cx="162" cy="162"/>
            </a:xfrm>
            <a:prstGeom prst="ellipse">
              <a:avLst/>
            </a:prstGeom>
            <a:solidFill>
              <a:schemeClr val="bg1"/>
            </a:solidFill>
            <a:ln w="12700">
              <a:solidFill>
                <a:schemeClr val="tx1"/>
              </a:solidFill>
              <a:round/>
              <a:headEnd/>
              <a:tailEnd/>
            </a:ln>
          </p:spPr>
          <p:txBody>
            <a:bodyPr wrap="none" anchor="ctr"/>
            <a:lstStyle/>
            <a:p>
              <a:endParaRPr lang="en-US"/>
            </a:p>
          </p:txBody>
        </p:sp>
        <p:sp>
          <p:nvSpPr>
            <p:cNvPr id="1991745" name="AutoShape 65"/>
            <p:cNvSpPr>
              <a:spLocks noChangeArrowheads="1"/>
            </p:cNvSpPr>
            <p:nvPr/>
          </p:nvSpPr>
          <p:spPr bwMode="auto">
            <a:xfrm>
              <a:off x="3315" y="3717"/>
              <a:ext cx="133" cy="127"/>
            </a:xfrm>
            <a:prstGeom prst="star5">
              <a:avLst/>
            </a:prstGeom>
            <a:solidFill>
              <a:schemeClr val="folHlink"/>
            </a:solidFill>
            <a:ln w="9525">
              <a:noFill/>
              <a:miter lim="800000"/>
              <a:headEnd/>
              <a:tailEnd/>
            </a:ln>
            <a:effectLst/>
          </p:spPr>
          <p:txBody>
            <a:bodyPr wrap="none" anchor="ctr"/>
            <a:lstStyle/>
            <a:p>
              <a:pPr>
                <a:defRPr/>
              </a:pPr>
              <a:endParaRPr lang="en-US"/>
            </a:p>
          </p:txBody>
        </p:sp>
      </p:grpSp>
      <p:grpSp>
        <p:nvGrpSpPr>
          <p:cNvPr id="5" name="Group 66"/>
          <p:cNvGrpSpPr>
            <a:grpSpLocks/>
          </p:cNvGrpSpPr>
          <p:nvPr/>
        </p:nvGrpSpPr>
        <p:grpSpPr bwMode="auto">
          <a:xfrm>
            <a:off x="7153275" y="3568700"/>
            <a:ext cx="212725" cy="212725"/>
            <a:chOff x="3300" y="3702"/>
            <a:chExt cx="162" cy="162"/>
          </a:xfrm>
        </p:grpSpPr>
        <p:sp>
          <p:nvSpPr>
            <p:cNvPr id="146473" name="Oval 67"/>
            <p:cNvSpPr>
              <a:spLocks noChangeArrowheads="1"/>
            </p:cNvSpPr>
            <p:nvPr/>
          </p:nvSpPr>
          <p:spPr bwMode="auto">
            <a:xfrm>
              <a:off x="3300" y="3702"/>
              <a:ext cx="162" cy="162"/>
            </a:xfrm>
            <a:prstGeom prst="ellipse">
              <a:avLst/>
            </a:prstGeom>
            <a:solidFill>
              <a:schemeClr val="bg1"/>
            </a:solidFill>
            <a:ln w="12700">
              <a:solidFill>
                <a:schemeClr val="tx1"/>
              </a:solidFill>
              <a:round/>
              <a:headEnd/>
              <a:tailEnd/>
            </a:ln>
          </p:spPr>
          <p:txBody>
            <a:bodyPr wrap="none" anchor="ctr"/>
            <a:lstStyle/>
            <a:p>
              <a:endParaRPr lang="en-US"/>
            </a:p>
          </p:txBody>
        </p:sp>
        <p:sp>
          <p:nvSpPr>
            <p:cNvPr id="1991748" name="AutoShape 68"/>
            <p:cNvSpPr>
              <a:spLocks noChangeArrowheads="1"/>
            </p:cNvSpPr>
            <p:nvPr/>
          </p:nvSpPr>
          <p:spPr bwMode="auto">
            <a:xfrm>
              <a:off x="3315" y="3717"/>
              <a:ext cx="133" cy="127"/>
            </a:xfrm>
            <a:prstGeom prst="star5">
              <a:avLst/>
            </a:prstGeom>
            <a:solidFill>
              <a:schemeClr val="folHlink"/>
            </a:solidFill>
            <a:ln w="9525">
              <a:noFill/>
              <a:miter lim="800000"/>
              <a:headEnd/>
              <a:tailEnd/>
            </a:ln>
            <a:effectLst/>
          </p:spPr>
          <p:txBody>
            <a:bodyPr wrap="none" anchor="ctr"/>
            <a:lstStyle/>
            <a:p>
              <a:pPr>
                <a:defRPr/>
              </a:pPr>
              <a:endParaRPr lang="en-US"/>
            </a:p>
          </p:txBody>
        </p:sp>
      </p:grpSp>
      <p:grpSp>
        <p:nvGrpSpPr>
          <p:cNvPr id="6" name="Group 75"/>
          <p:cNvGrpSpPr>
            <a:grpSpLocks/>
          </p:cNvGrpSpPr>
          <p:nvPr/>
        </p:nvGrpSpPr>
        <p:grpSpPr bwMode="auto">
          <a:xfrm>
            <a:off x="6133540" y="3536483"/>
            <a:ext cx="212725" cy="212725"/>
            <a:chOff x="3300" y="3702"/>
            <a:chExt cx="162" cy="162"/>
          </a:xfrm>
        </p:grpSpPr>
        <p:sp>
          <p:nvSpPr>
            <p:cNvPr id="146469" name="Oval 76"/>
            <p:cNvSpPr>
              <a:spLocks noChangeArrowheads="1"/>
            </p:cNvSpPr>
            <p:nvPr/>
          </p:nvSpPr>
          <p:spPr bwMode="auto">
            <a:xfrm>
              <a:off x="3300" y="3702"/>
              <a:ext cx="162" cy="162"/>
            </a:xfrm>
            <a:prstGeom prst="ellipse">
              <a:avLst/>
            </a:prstGeom>
            <a:solidFill>
              <a:schemeClr val="bg1"/>
            </a:solidFill>
            <a:ln w="12700">
              <a:solidFill>
                <a:schemeClr val="tx1"/>
              </a:solidFill>
              <a:round/>
              <a:headEnd/>
              <a:tailEnd/>
            </a:ln>
          </p:spPr>
          <p:txBody>
            <a:bodyPr wrap="none" anchor="ctr"/>
            <a:lstStyle/>
            <a:p>
              <a:endParaRPr lang="en-US"/>
            </a:p>
          </p:txBody>
        </p:sp>
        <p:sp>
          <p:nvSpPr>
            <p:cNvPr id="1991757" name="AutoShape 77"/>
            <p:cNvSpPr>
              <a:spLocks noChangeArrowheads="1"/>
            </p:cNvSpPr>
            <p:nvPr/>
          </p:nvSpPr>
          <p:spPr bwMode="auto">
            <a:xfrm>
              <a:off x="3315" y="3717"/>
              <a:ext cx="133" cy="127"/>
            </a:xfrm>
            <a:prstGeom prst="star5">
              <a:avLst/>
            </a:prstGeom>
            <a:solidFill>
              <a:schemeClr val="folHlink"/>
            </a:solidFill>
            <a:ln w="9525">
              <a:noFill/>
              <a:miter lim="800000"/>
              <a:headEnd/>
              <a:tailEnd/>
            </a:ln>
            <a:effectLst/>
          </p:spPr>
          <p:txBody>
            <a:bodyPr wrap="none" anchor="ctr"/>
            <a:lstStyle/>
            <a:p>
              <a:pPr>
                <a:defRPr/>
              </a:pPr>
              <a:endParaRPr lang="en-US"/>
            </a:p>
          </p:txBody>
        </p:sp>
      </p:grpSp>
      <p:grpSp>
        <p:nvGrpSpPr>
          <p:cNvPr id="7" name="Group 81"/>
          <p:cNvGrpSpPr>
            <a:grpSpLocks/>
          </p:cNvGrpSpPr>
          <p:nvPr/>
        </p:nvGrpSpPr>
        <p:grpSpPr bwMode="auto">
          <a:xfrm>
            <a:off x="7794625" y="2713038"/>
            <a:ext cx="212725" cy="212725"/>
            <a:chOff x="3300" y="3702"/>
            <a:chExt cx="162" cy="162"/>
          </a:xfrm>
        </p:grpSpPr>
        <p:sp>
          <p:nvSpPr>
            <p:cNvPr id="146467" name="Oval 82"/>
            <p:cNvSpPr>
              <a:spLocks noChangeArrowheads="1"/>
            </p:cNvSpPr>
            <p:nvPr/>
          </p:nvSpPr>
          <p:spPr bwMode="auto">
            <a:xfrm>
              <a:off x="3300" y="3702"/>
              <a:ext cx="162" cy="162"/>
            </a:xfrm>
            <a:prstGeom prst="ellipse">
              <a:avLst/>
            </a:prstGeom>
            <a:solidFill>
              <a:schemeClr val="bg1"/>
            </a:solidFill>
            <a:ln w="12700">
              <a:solidFill>
                <a:schemeClr val="tx1"/>
              </a:solidFill>
              <a:round/>
              <a:headEnd/>
              <a:tailEnd/>
            </a:ln>
          </p:spPr>
          <p:txBody>
            <a:bodyPr wrap="none" anchor="ctr"/>
            <a:lstStyle/>
            <a:p>
              <a:endParaRPr lang="en-US"/>
            </a:p>
          </p:txBody>
        </p:sp>
        <p:sp>
          <p:nvSpPr>
            <p:cNvPr id="1991763" name="AutoShape 83"/>
            <p:cNvSpPr>
              <a:spLocks noChangeArrowheads="1"/>
            </p:cNvSpPr>
            <p:nvPr/>
          </p:nvSpPr>
          <p:spPr bwMode="auto">
            <a:xfrm>
              <a:off x="3315" y="3717"/>
              <a:ext cx="133" cy="127"/>
            </a:xfrm>
            <a:prstGeom prst="star5">
              <a:avLst/>
            </a:prstGeom>
            <a:solidFill>
              <a:schemeClr val="folHlink"/>
            </a:solidFill>
            <a:ln w="9525">
              <a:noFill/>
              <a:miter lim="800000"/>
              <a:headEnd/>
              <a:tailEnd/>
            </a:ln>
            <a:effectLst/>
          </p:spPr>
          <p:txBody>
            <a:bodyPr wrap="none" anchor="ctr"/>
            <a:lstStyle/>
            <a:p>
              <a:pPr>
                <a:defRPr/>
              </a:pPr>
              <a:endParaRPr lang="en-US"/>
            </a:p>
          </p:txBody>
        </p:sp>
      </p:grpSp>
      <p:sp>
        <p:nvSpPr>
          <p:cNvPr id="146447" name="Freeform 88"/>
          <p:cNvSpPr>
            <a:spLocks/>
          </p:cNvSpPr>
          <p:nvPr/>
        </p:nvSpPr>
        <p:spPr bwMode="auto">
          <a:xfrm>
            <a:off x="7930792" y="1927124"/>
            <a:ext cx="633105" cy="1474634"/>
          </a:xfrm>
          <a:custGeom>
            <a:avLst/>
            <a:gdLst>
              <a:gd name="T0" fmla="*/ 2147483647 w 398"/>
              <a:gd name="T1" fmla="*/ 0 h 830"/>
              <a:gd name="T2" fmla="*/ 2147483647 w 398"/>
              <a:gd name="T3" fmla="*/ 2147483647 h 830"/>
              <a:gd name="T4" fmla="*/ 0 w 398"/>
              <a:gd name="T5" fmla="*/ 2147483647 h 830"/>
              <a:gd name="T6" fmla="*/ 0 60000 65536"/>
              <a:gd name="T7" fmla="*/ 0 60000 65536"/>
              <a:gd name="T8" fmla="*/ 0 60000 65536"/>
              <a:gd name="T9" fmla="*/ 0 w 398"/>
              <a:gd name="T10" fmla="*/ 0 h 830"/>
              <a:gd name="T11" fmla="*/ 398 w 398"/>
              <a:gd name="T12" fmla="*/ 830 h 830"/>
            </a:gdLst>
            <a:ahLst/>
            <a:cxnLst>
              <a:cxn ang="T6">
                <a:pos x="T0" y="T1"/>
              </a:cxn>
              <a:cxn ang="T7">
                <a:pos x="T2" y="T3"/>
              </a:cxn>
              <a:cxn ang="T8">
                <a:pos x="T4" y="T5"/>
              </a:cxn>
            </a:cxnLst>
            <a:rect l="T9" t="T10" r="T11" b="T12"/>
            <a:pathLst>
              <a:path w="398" h="830">
                <a:moveTo>
                  <a:pt x="398" y="0"/>
                </a:moveTo>
                <a:lnTo>
                  <a:pt x="398" y="830"/>
                </a:lnTo>
                <a:lnTo>
                  <a:pt x="0" y="830"/>
                </a:lnTo>
              </a:path>
            </a:pathLst>
          </a:custGeom>
          <a:noFill/>
          <a:ln w="28575" cap="flat" cmpd="sng">
            <a:solidFill>
              <a:schemeClr val="tx1"/>
            </a:solidFill>
            <a:prstDash val="solid"/>
            <a:round/>
            <a:headEnd type="none" w="med" len="med"/>
            <a:tailEnd type="triangle" w="lg" len="med"/>
          </a:ln>
        </p:spPr>
        <p:txBody>
          <a:bodyPr/>
          <a:lstStyle/>
          <a:p>
            <a:endParaRPr lang="en-US"/>
          </a:p>
        </p:txBody>
      </p:sp>
      <p:sp>
        <p:nvSpPr>
          <p:cNvPr id="146448" name="Line 90"/>
          <p:cNvSpPr>
            <a:spLocks noChangeShapeType="1"/>
          </p:cNvSpPr>
          <p:nvPr/>
        </p:nvSpPr>
        <p:spPr bwMode="auto">
          <a:xfrm>
            <a:off x="7259638" y="1539875"/>
            <a:ext cx="0" cy="2003425"/>
          </a:xfrm>
          <a:prstGeom prst="line">
            <a:avLst/>
          </a:prstGeom>
          <a:noFill/>
          <a:ln w="28575">
            <a:solidFill>
              <a:schemeClr val="tx1"/>
            </a:solidFill>
            <a:round/>
            <a:headEnd/>
            <a:tailEnd type="triangle" w="lg" len="med"/>
          </a:ln>
        </p:spPr>
        <p:txBody>
          <a:bodyPr/>
          <a:lstStyle/>
          <a:p>
            <a:endParaRPr lang="en-US"/>
          </a:p>
        </p:txBody>
      </p:sp>
      <p:sp>
        <p:nvSpPr>
          <p:cNvPr id="1991771" name="Rectangle 91"/>
          <p:cNvSpPr>
            <a:spLocks noChangeArrowheads="1"/>
          </p:cNvSpPr>
          <p:nvPr/>
        </p:nvSpPr>
        <p:spPr bwMode="blackWhite">
          <a:xfrm>
            <a:off x="5881688" y="1206500"/>
            <a:ext cx="1444625" cy="469900"/>
          </a:xfrm>
          <a:prstGeom prst="rect">
            <a:avLst/>
          </a:prstGeom>
          <a:gradFill rotWithShape="1">
            <a:gsLst>
              <a:gs pos="0">
                <a:schemeClr val="accent1"/>
              </a:gs>
              <a:gs pos="100000">
                <a:schemeClr val="accent1">
                  <a:gamma/>
                  <a:shade val="66275"/>
                  <a:invGamma/>
                </a:schemeClr>
              </a:gs>
            </a:gsLst>
            <a:lin ang="5400000" scaled="1"/>
          </a:gradFill>
          <a:ln w="12700">
            <a:solidFill>
              <a:schemeClr val="accent1"/>
            </a:solidFill>
            <a:miter lim="800000"/>
            <a:headEnd/>
            <a:tailEnd/>
          </a:ln>
          <a:effectLst/>
        </p:spPr>
        <p:txBody>
          <a:bodyPr lIns="45720" rIns="45720" anchor="ctr"/>
          <a:lstStyle/>
          <a:p>
            <a:pPr algn="ctr">
              <a:lnSpc>
                <a:spcPct val="90000"/>
              </a:lnSpc>
              <a:spcBef>
                <a:spcPct val="25000"/>
              </a:spcBef>
              <a:defRPr/>
            </a:pPr>
            <a:r>
              <a:rPr lang="en-US" sz="1600" b="1" i="1">
                <a:solidFill>
                  <a:schemeClr val="bg1"/>
                </a:solidFill>
              </a:rPr>
              <a:t>West Virginia</a:t>
            </a:r>
          </a:p>
        </p:txBody>
      </p:sp>
      <p:sp>
        <p:nvSpPr>
          <p:cNvPr id="146450" name="Freeform 92"/>
          <p:cNvSpPr>
            <a:spLocks/>
          </p:cNvSpPr>
          <p:nvPr/>
        </p:nvSpPr>
        <p:spPr bwMode="auto">
          <a:xfrm rot="21424727">
            <a:off x="5516096" y="1762779"/>
            <a:ext cx="555625" cy="1908268"/>
          </a:xfrm>
          <a:custGeom>
            <a:avLst/>
            <a:gdLst>
              <a:gd name="T0" fmla="*/ 0 w 350"/>
              <a:gd name="T1" fmla="*/ 0 h 984"/>
              <a:gd name="T2" fmla="*/ 0 w 350"/>
              <a:gd name="T3" fmla="*/ 2147483647 h 984"/>
              <a:gd name="T4" fmla="*/ 2147483647 w 350"/>
              <a:gd name="T5" fmla="*/ 2147483647 h 984"/>
              <a:gd name="T6" fmla="*/ 0 60000 65536"/>
              <a:gd name="T7" fmla="*/ 0 60000 65536"/>
              <a:gd name="T8" fmla="*/ 0 60000 65536"/>
              <a:gd name="T9" fmla="*/ 0 w 350"/>
              <a:gd name="T10" fmla="*/ 0 h 984"/>
              <a:gd name="T11" fmla="*/ 350 w 350"/>
              <a:gd name="T12" fmla="*/ 984 h 984"/>
            </a:gdLst>
            <a:ahLst/>
            <a:cxnLst>
              <a:cxn ang="T6">
                <a:pos x="T0" y="T1"/>
              </a:cxn>
              <a:cxn ang="T7">
                <a:pos x="T2" y="T3"/>
              </a:cxn>
              <a:cxn ang="T8">
                <a:pos x="T4" y="T5"/>
              </a:cxn>
            </a:cxnLst>
            <a:rect l="T9" t="T10" r="T11" b="T12"/>
            <a:pathLst>
              <a:path w="350" h="984">
                <a:moveTo>
                  <a:pt x="0" y="0"/>
                </a:moveTo>
                <a:lnTo>
                  <a:pt x="0" y="984"/>
                </a:lnTo>
                <a:lnTo>
                  <a:pt x="350" y="984"/>
                </a:lnTo>
              </a:path>
            </a:pathLst>
          </a:custGeom>
          <a:noFill/>
          <a:ln w="28575" cap="flat" cmpd="sng">
            <a:solidFill>
              <a:schemeClr val="tx1"/>
            </a:solidFill>
            <a:prstDash val="solid"/>
            <a:round/>
            <a:headEnd type="none" w="med" len="med"/>
            <a:tailEnd type="triangle" w="lg" len="med"/>
          </a:ln>
        </p:spPr>
        <p:txBody>
          <a:bodyPr/>
          <a:lstStyle/>
          <a:p>
            <a:endParaRPr lang="en-US"/>
          </a:p>
        </p:txBody>
      </p:sp>
      <p:sp>
        <p:nvSpPr>
          <p:cNvPr id="1991773" name="Rectangle 93"/>
          <p:cNvSpPr>
            <a:spLocks noChangeArrowheads="1"/>
          </p:cNvSpPr>
          <p:nvPr/>
        </p:nvSpPr>
        <p:spPr bwMode="blackWhite">
          <a:xfrm>
            <a:off x="3848100" y="1076325"/>
            <a:ext cx="1870076" cy="838200"/>
          </a:xfrm>
          <a:prstGeom prst="rect">
            <a:avLst/>
          </a:prstGeom>
          <a:gradFill rotWithShape="1">
            <a:gsLst>
              <a:gs pos="0">
                <a:schemeClr val="accent1"/>
              </a:gs>
              <a:gs pos="100000">
                <a:schemeClr val="accent1">
                  <a:gamma/>
                  <a:shade val="66275"/>
                  <a:invGamma/>
                </a:schemeClr>
              </a:gs>
            </a:gsLst>
            <a:lin ang="5400000" scaled="1"/>
          </a:gradFill>
          <a:ln w="12700">
            <a:solidFill>
              <a:schemeClr val="accent1"/>
            </a:solidFill>
            <a:miter lim="800000"/>
            <a:headEnd/>
            <a:tailEnd/>
          </a:ln>
          <a:effectLst/>
        </p:spPr>
        <p:txBody>
          <a:bodyPr lIns="45720" rIns="45720" anchor="ctr"/>
          <a:lstStyle/>
          <a:p>
            <a:pPr algn="ctr">
              <a:lnSpc>
                <a:spcPct val="90000"/>
              </a:lnSpc>
              <a:spcBef>
                <a:spcPct val="25000"/>
              </a:spcBef>
              <a:defRPr/>
            </a:pPr>
            <a:r>
              <a:rPr lang="en-US" sz="1600" b="1" i="1" dirty="0">
                <a:solidFill>
                  <a:schemeClr val="bg1"/>
                </a:solidFill>
              </a:rPr>
              <a:t>Illinois</a:t>
            </a:r>
          </a:p>
          <a:p>
            <a:pPr algn="ctr">
              <a:lnSpc>
                <a:spcPct val="90000"/>
              </a:lnSpc>
              <a:spcBef>
                <a:spcPct val="25000"/>
              </a:spcBef>
              <a:defRPr/>
            </a:pPr>
            <a:r>
              <a:rPr lang="en-US" sz="1400" b="1" dirty="0" smtClean="0">
                <a:solidFill>
                  <a:schemeClr val="bg1"/>
                </a:solidFill>
              </a:rPr>
              <a:t>Madison County</a:t>
            </a:r>
            <a:endParaRPr lang="en-US" sz="1400" b="1" dirty="0">
              <a:solidFill>
                <a:schemeClr val="bg1"/>
              </a:solidFill>
            </a:endParaRPr>
          </a:p>
        </p:txBody>
      </p:sp>
      <p:sp>
        <p:nvSpPr>
          <p:cNvPr id="146452" name="Line 96"/>
          <p:cNvSpPr>
            <a:spLocks noChangeShapeType="1"/>
          </p:cNvSpPr>
          <p:nvPr/>
        </p:nvSpPr>
        <p:spPr bwMode="auto">
          <a:xfrm flipH="1" flipV="1">
            <a:off x="8010525" y="2933699"/>
            <a:ext cx="258763" cy="849313"/>
          </a:xfrm>
          <a:prstGeom prst="line">
            <a:avLst/>
          </a:prstGeom>
          <a:noFill/>
          <a:ln w="28575">
            <a:solidFill>
              <a:schemeClr val="tx1"/>
            </a:solidFill>
            <a:round/>
            <a:headEnd/>
            <a:tailEnd type="triangle" w="lg" len="med"/>
          </a:ln>
        </p:spPr>
        <p:txBody>
          <a:bodyPr/>
          <a:lstStyle/>
          <a:p>
            <a:endParaRPr lang="en-US"/>
          </a:p>
        </p:txBody>
      </p:sp>
      <p:sp>
        <p:nvSpPr>
          <p:cNvPr id="1991777" name="Rectangle 97"/>
          <p:cNvSpPr>
            <a:spLocks noChangeArrowheads="1"/>
          </p:cNvSpPr>
          <p:nvPr/>
        </p:nvSpPr>
        <p:spPr bwMode="blackWhite">
          <a:xfrm>
            <a:off x="7440613" y="3862388"/>
            <a:ext cx="1444625" cy="790575"/>
          </a:xfrm>
          <a:prstGeom prst="rect">
            <a:avLst/>
          </a:prstGeom>
          <a:gradFill rotWithShape="1">
            <a:gsLst>
              <a:gs pos="0">
                <a:schemeClr val="accent1"/>
              </a:gs>
              <a:gs pos="100000">
                <a:schemeClr val="accent1">
                  <a:gamma/>
                  <a:shade val="66275"/>
                  <a:invGamma/>
                </a:schemeClr>
              </a:gs>
            </a:gsLst>
            <a:lin ang="5400000" scaled="1"/>
          </a:gradFill>
          <a:ln w="12700">
            <a:solidFill>
              <a:schemeClr val="accent1"/>
            </a:solidFill>
            <a:miter lim="800000"/>
            <a:headEnd/>
            <a:tailEnd/>
          </a:ln>
          <a:effectLst/>
        </p:spPr>
        <p:txBody>
          <a:bodyPr lIns="45720" rIns="45720" anchor="ctr"/>
          <a:lstStyle/>
          <a:p>
            <a:pPr algn="ctr">
              <a:lnSpc>
                <a:spcPct val="90000"/>
              </a:lnSpc>
              <a:spcBef>
                <a:spcPct val="25000"/>
              </a:spcBef>
              <a:defRPr/>
            </a:pPr>
            <a:r>
              <a:rPr lang="en-US" sz="1600" b="1" i="1" dirty="0" smtClean="0">
                <a:solidFill>
                  <a:schemeClr val="bg1"/>
                </a:solidFill>
              </a:rPr>
              <a:t>New York</a:t>
            </a:r>
            <a:endParaRPr lang="en-US" sz="1600" b="1" i="1" dirty="0">
              <a:solidFill>
                <a:schemeClr val="bg1"/>
              </a:solidFill>
            </a:endParaRPr>
          </a:p>
          <a:p>
            <a:pPr algn="ctr">
              <a:lnSpc>
                <a:spcPct val="90000"/>
              </a:lnSpc>
              <a:spcBef>
                <a:spcPct val="25000"/>
              </a:spcBef>
              <a:defRPr/>
            </a:pPr>
            <a:r>
              <a:rPr lang="en-US" sz="1400" b="1" dirty="0" smtClean="0">
                <a:solidFill>
                  <a:schemeClr val="bg1"/>
                </a:solidFill>
              </a:rPr>
              <a:t>Albany and NYC</a:t>
            </a:r>
            <a:endParaRPr lang="en-US" sz="1400" b="1" dirty="0">
              <a:solidFill>
                <a:schemeClr val="bg1"/>
              </a:solidFill>
            </a:endParaRPr>
          </a:p>
        </p:txBody>
      </p:sp>
      <p:grpSp>
        <p:nvGrpSpPr>
          <p:cNvPr id="8" name="Group 98"/>
          <p:cNvGrpSpPr>
            <a:grpSpLocks/>
          </p:cNvGrpSpPr>
          <p:nvPr/>
        </p:nvGrpSpPr>
        <p:grpSpPr bwMode="auto">
          <a:xfrm>
            <a:off x="179388" y="1181101"/>
            <a:ext cx="2070100" cy="4165600"/>
            <a:chOff x="100" y="760"/>
            <a:chExt cx="1416" cy="2641"/>
          </a:xfrm>
        </p:grpSpPr>
        <p:sp>
          <p:nvSpPr>
            <p:cNvPr id="146461" name="Rectangle 99"/>
            <p:cNvSpPr>
              <a:spLocks noChangeArrowheads="1"/>
            </p:cNvSpPr>
            <p:nvPr/>
          </p:nvSpPr>
          <p:spPr bwMode="blackWhite">
            <a:xfrm>
              <a:off x="100" y="856"/>
              <a:ext cx="1416" cy="1336"/>
            </a:xfrm>
            <a:prstGeom prst="rect">
              <a:avLst/>
            </a:prstGeom>
            <a:solidFill>
              <a:srgbClr val="ECF6F8"/>
            </a:solidFill>
            <a:ln w="12700">
              <a:solidFill>
                <a:srgbClr val="378798"/>
              </a:solidFill>
              <a:miter lim="800000"/>
              <a:headEnd/>
              <a:tailEnd/>
            </a:ln>
          </p:spPr>
          <p:txBody>
            <a:bodyPr wrap="none" anchor="ctr"/>
            <a:lstStyle/>
            <a:p>
              <a:endParaRPr lang="en-US"/>
            </a:p>
          </p:txBody>
        </p:sp>
        <p:sp>
          <p:nvSpPr>
            <p:cNvPr id="146462" name="Rectangle 100"/>
            <p:cNvSpPr>
              <a:spLocks noChangeArrowheads="1"/>
            </p:cNvSpPr>
            <p:nvPr/>
          </p:nvSpPr>
          <p:spPr bwMode="blackWhite">
            <a:xfrm>
              <a:off x="100" y="760"/>
              <a:ext cx="1416" cy="289"/>
            </a:xfrm>
            <a:prstGeom prst="rect">
              <a:avLst/>
            </a:prstGeom>
            <a:gradFill rotWithShape="1">
              <a:gsLst>
                <a:gs pos="0">
                  <a:srgbClr val="378798"/>
                </a:gs>
                <a:gs pos="100000">
                  <a:srgbClr val="2A6774"/>
                </a:gs>
              </a:gsLst>
              <a:lin ang="5400000" scaled="1"/>
            </a:gradFill>
            <a:ln w="12700">
              <a:solidFill>
                <a:srgbClr val="378798"/>
              </a:solidFill>
              <a:miter lim="800000"/>
              <a:headEnd/>
              <a:tailEnd/>
            </a:ln>
          </p:spPr>
          <p:txBody>
            <a:bodyPr lIns="45720" rIns="45720" anchor="ctr"/>
            <a:lstStyle/>
            <a:p>
              <a:pPr algn="ctr">
                <a:lnSpc>
                  <a:spcPct val="95000"/>
                </a:lnSpc>
                <a:spcBef>
                  <a:spcPct val="25000"/>
                </a:spcBef>
              </a:pPr>
              <a:r>
                <a:rPr lang="en-US" b="1">
                  <a:solidFill>
                    <a:srgbClr val="FFFFFF"/>
                  </a:solidFill>
                </a:rPr>
                <a:t>Watch List</a:t>
              </a:r>
            </a:p>
          </p:txBody>
        </p:sp>
        <p:sp>
          <p:nvSpPr>
            <p:cNvPr id="146463" name="Text Box 101"/>
            <p:cNvSpPr txBox="1">
              <a:spLocks noChangeArrowheads="1"/>
            </p:cNvSpPr>
            <p:nvPr/>
          </p:nvSpPr>
          <p:spPr bwMode="auto">
            <a:xfrm>
              <a:off x="127" y="1079"/>
              <a:ext cx="1385" cy="1258"/>
            </a:xfrm>
            <a:prstGeom prst="rect">
              <a:avLst/>
            </a:prstGeom>
            <a:noFill/>
            <a:ln w="9525">
              <a:noFill/>
              <a:miter lim="800000"/>
              <a:headEnd/>
              <a:tailEnd/>
            </a:ln>
          </p:spPr>
          <p:txBody>
            <a:bodyPr lIns="45720" rIns="45720">
              <a:spAutoFit/>
            </a:bodyPr>
            <a:lstStyle/>
            <a:p>
              <a:pPr marL="228600" indent="-228600" eaLnBrk="0" hangingPunct="0">
                <a:lnSpc>
                  <a:spcPct val="90000"/>
                </a:lnSpc>
                <a:spcBef>
                  <a:spcPct val="25000"/>
                </a:spcBef>
                <a:buClr>
                  <a:schemeClr val="accent2"/>
                </a:buClr>
                <a:buFont typeface="Wingdings" pitchFamily="2" charset="2"/>
                <a:buChar char="n"/>
              </a:pPr>
              <a:r>
                <a:rPr lang="en-US" sz="1400" dirty="0" smtClean="0"/>
                <a:t>Philadelphia, Pennsylvania</a:t>
              </a:r>
            </a:p>
            <a:p>
              <a:pPr marL="228600" indent="-228600" eaLnBrk="0" hangingPunct="0">
                <a:lnSpc>
                  <a:spcPct val="90000"/>
                </a:lnSpc>
                <a:spcBef>
                  <a:spcPct val="25000"/>
                </a:spcBef>
                <a:buClr>
                  <a:schemeClr val="accent2"/>
                </a:buClr>
                <a:buFont typeface="Wingdings" pitchFamily="2" charset="2"/>
                <a:buChar char="n"/>
              </a:pPr>
              <a:r>
                <a:rPr lang="en-US" sz="1400" dirty="0" smtClean="0"/>
                <a:t>South Florida</a:t>
              </a:r>
            </a:p>
            <a:p>
              <a:pPr marL="228600" indent="-228600" eaLnBrk="0" hangingPunct="0">
                <a:lnSpc>
                  <a:spcPct val="90000"/>
                </a:lnSpc>
                <a:spcBef>
                  <a:spcPct val="25000"/>
                </a:spcBef>
                <a:buClr>
                  <a:schemeClr val="accent2"/>
                </a:buClr>
                <a:buFont typeface="Wingdings" pitchFamily="2" charset="2"/>
                <a:buChar char="n"/>
              </a:pPr>
              <a:r>
                <a:rPr lang="en-US" sz="1400" dirty="0" smtClean="0"/>
                <a:t>Cook County, Illinois</a:t>
              </a:r>
            </a:p>
            <a:p>
              <a:pPr marL="228600" indent="-228600" eaLnBrk="0" hangingPunct="0">
                <a:lnSpc>
                  <a:spcPct val="90000"/>
                </a:lnSpc>
                <a:spcBef>
                  <a:spcPct val="25000"/>
                </a:spcBef>
                <a:buClr>
                  <a:schemeClr val="accent2"/>
                </a:buClr>
                <a:buFont typeface="Wingdings" pitchFamily="2" charset="2"/>
                <a:buChar char="n"/>
              </a:pPr>
              <a:r>
                <a:rPr lang="en-US" sz="1400" dirty="0" smtClean="0"/>
                <a:t>New Jersey</a:t>
              </a:r>
            </a:p>
            <a:p>
              <a:pPr marL="228600" indent="-228600" eaLnBrk="0" hangingPunct="0">
                <a:lnSpc>
                  <a:spcPct val="90000"/>
                </a:lnSpc>
                <a:spcBef>
                  <a:spcPct val="25000"/>
                </a:spcBef>
                <a:buClr>
                  <a:schemeClr val="accent2"/>
                </a:buClr>
                <a:buFont typeface="Wingdings" pitchFamily="2" charset="2"/>
                <a:buChar char="n"/>
              </a:pPr>
              <a:r>
                <a:rPr lang="en-US" sz="1400" dirty="0" smtClean="0"/>
                <a:t>Nevada</a:t>
              </a:r>
            </a:p>
            <a:p>
              <a:pPr marL="228600" indent="-228600" eaLnBrk="0" hangingPunct="0">
                <a:lnSpc>
                  <a:spcPct val="90000"/>
                </a:lnSpc>
                <a:spcBef>
                  <a:spcPct val="25000"/>
                </a:spcBef>
                <a:buClr>
                  <a:schemeClr val="accent2"/>
                </a:buClr>
                <a:buFont typeface="Wingdings" pitchFamily="2" charset="2"/>
                <a:buChar char="n"/>
              </a:pPr>
              <a:r>
                <a:rPr lang="en-US" sz="1400" dirty="0" smtClean="0"/>
                <a:t>Louisiana</a:t>
              </a:r>
            </a:p>
            <a:p>
              <a:pPr marL="228600" indent="-228600" eaLnBrk="0" hangingPunct="0">
                <a:lnSpc>
                  <a:spcPct val="90000"/>
                </a:lnSpc>
                <a:spcBef>
                  <a:spcPct val="25000"/>
                </a:spcBef>
                <a:buClr>
                  <a:schemeClr val="accent2"/>
                </a:buClr>
                <a:buFont typeface="Wingdings" pitchFamily="2" charset="2"/>
                <a:buChar char="n"/>
              </a:pPr>
              <a:endParaRPr lang="en-US" sz="1500" dirty="0"/>
            </a:p>
          </p:txBody>
        </p:sp>
        <p:sp>
          <p:nvSpPr>
            <p:cNvPr id="146464" name="Rectangle 102"/>
            <p:cNvSpPr>
              <a:spLocks noChangeArrowheads="1"/>
            </p:cNvSpPr>
            <p:nvPr/>
          </p:nvSpPr>
          <p:spPr bwMode="blackWhite">
            <a:xfrm>
              <a:off x="100" y="2486"/>
              <a:ext cx="1416" cy="915"/>
            </a:xfrm>
            <a:prstGeom prst="rect">
              <a:avLst/>
            </a:prstGeom>
            <a:solidFill>
              <a:srgbClr val="F0F1EF"/>
            </a:solidFill>
            <a:ln w="12700" algn="ctr">
              <a:solidFill>
                <a:srgbClr val="808080"/>
              </a:solidFill>
              <a:miter lim="800000"/>
              <a:headEnd/>
              <a:tailEnd/>
            </a:ln>
          </p:spPr>
          <p:txBody>
            <a:bodyPr wrap="none" anchor="ctr"/>
            <a:lstStyle/>
            <a:p>
              <a:endParaRPr lang="en-US"/>
            </a:p>
          </p:txBody>
        </p:sp>
        <p:sp>
          <p:nvSpPr>
            <p:cNvPr id="146465" name="Rectangle 103"/>
            <p:cNvSpPr>
              <a:spLocks noChangeArrowheads="1"/>
            </p:cNvSpPr>
            <p:nvPr/>
          </p:nvSpPr>
          <p:spPr bwMode="blackWhite">
            <a:xfrm>
              <a:off x="100" y="2270"/>
              <a:ext cx="1416" cy="409"/>
            </a:xfrm>
            <a:prstGeom prst="rect">
              <a:avLst/>
            </a:prstGeom>
            <a:gradFill rotWithShape="1">
              <a:gsLst>
                <a:gs pos="0">
                  <a:srgbClr val="808080"/>
                </a:gs>
                <a:gs pos="100000">
                  <a:srgbClr val="3B3B3B"/>
                </a:gs>
              </a:gsLst>
              <a:lin ang="5400000" scaled="1"/>
            </a:gradFill>
            <a:ln w="12700" algn="ctr">
              <a:solidFill>
                <a:srgbClr val="808080"/>
              </a:solidFill>
              <a:miter lim="800000"/>
              <a:headEnd/>
              <a:tailEnd/>
            </a:ln>
          </p:spPr>
          <p:txBody>
            <a:bodyPr lIns="45720" rIns="45720" anchor="ctr"/>
            <a:lstStyle/>
            <a:p>
              <a:pPr algn="ctr">
                <a:lnSpc>
                  <a:spcPct val="90000"/>
                </a:lnSpc>
                <a:spcBef>
                  <a:spcPct val="25000"/>
                </a:spcBef>
              </a:pPr>
              <a:r>
                <a:rPr lang="en-US" b="1">
                  <a:solidFill>
                    <a:srgbClr val="FFFFFF"/>
                  </a:solidFill>
                </a:rPr>
                <a:t>Dishonorable Mention</a:t>
              </a:r>
            </a:p>
          </p:txBody>
        </p:sp>
        <p:sp>
          <p:nvSpPr>
            <p:cNvPr id="146466" name="Text Box 104"/>
            <p:cNvSpPr txBox="1">
              <a:spLocks noChangeArrowheads="1"/>
            </p:cNvSpPr>
            <p:nvPr/>
          </p:nvSpPr>
          <p:spPr bwMode="auto">
            <a:xfrm>
              <a:off x="127" y="2709"/>
              <a:ext cx="1369" cy="359"/>
            </a:xfrm>
            <a:prstGeom prst="rect">
              <a:avLst/>
            </a:prstGeom>
            <a:noFill/>
            <a:ln w="9525">
              <a:noFill/>
              <a:miter lim="800000"/>
              <a:headEnd/>
              <a:tailEnd/>
            </a:ln>
          </p:spPr>
          <p:txBody>
            <a:bodyPr lIns="45720" rIns="45720">
              <a:spAutoFit/>
            </a:bodyPr>
            <a:lstStyle/>
            <a:p>
              <a:pPr marL="228600" indent="-228600" eaLnBrk="0" hangingPunct="0">
                <a:lnSpc>
                  <a:spcPct val="90000"/>
                </a:lnSpc>
                <a:spcBef>
                  <a:spcPct val="25000"/>
                </a:spcBef>
                <a:buClr>
                  <a:schemeClr val="accent2"/>
                </a:buClr>
                <a:buFont typeface="Wingdings" pitchFamily="2" charset="2"/>
                <a:buChar char="n"/>
              </a:pPr>
              <a:r>
                <a:rPr lang="en-US" sz="1500" dirty="0" smtClean="0"/>
                <a:t>MO </a:t>
              </a:r>
              <a:r>
                <a:rPr lang="en-US" sz="1500" dirty="0"/>
                <a:t>Supreme Court</a:t>
              </a:r>
            </a:p>
            <a:p>
              <a:pPr marL="228600" indent="-228600" eaLnBrk="0" hangingPunct="0">
                <a:lnSpc>
                  <a:spcPct val="90000"/>
                </a:lnSpc>
                <a:spcBef>
                  <a:spcPct val="25000"/>
                </a:spcBef>
                <a:buClr>
                  <a:schemeClr val="accent2"/>
                </a:buClr>
                <a:buFont typeface="Wingdings" pitchFamily="2" charset="2"/>
                <a:buChar char="n"/>
              </a:pPr>
              <a:r>
                <a:rPr lang="en-US" sz="1500" dirty="0" smtClean="0"/>
                <a:t>WA Supreme Court</a:t>
              </a:r>
              <a:endParaRPr lang="en-US" sz="1500" dirty="0"/>
            </a:p>
          </p:txBody>
        </p:sp>
      </p:grpSp>
      <p:sp>
        <p:nvSpPr>
          <p:cNvPr id="146455" name="Line 84"/>
          <p:cNvSpPr>
            <a:spLocks noChangeShapeType="1"/>
          </p:cNvSpPr>
          <p:nvPr/>
        </p:nvSpPr>
        <p:spPr bwMode="auto">
          <a:xfrm flipH="1">
            <a:off x="2595282" y="3375213"/>
            <a:ext cx="255494" cy="632012"/>
          </a:xfrm>
          <a:prstGeom prst="line">
            <a:avLst/>
          </a:prstGeom>
          <a:noFill/>
          <a:ln w="28575">
            <a:solidFill>
              <a:schemeClr val="tx1"/>
            </a:solidFill>
            <a:round/>
            <a:headEnd/>
            <a:tailEnd type="triangle" w="lg" len="med"/>
          </a:ln>
        </p:spPr>
        <p:txBody>
          <a:bodyPr/>
          <a:lstStyle/>
          <a:p>
            <a:endParaRPr lang="en-US"/>
          </a:p>
        </p:txBody>
      </p:sp>
      <p:sp>
        <p:nvSpPr>
          <p:cNvPr id="109" name="Rectangle 89"/>
          <p:cNvSpPr>
            <a:spLocks noChangeArrowheads="1"/>
          </p:cNvSpPr>
          <p:nvPr/>
        </p:nvSpPr>
        <p:spPr bwMode="blackWhite">
          <a:xfrm>
            <a:off x="2790825" y="2762250"/>
            <a:ext cx="1209675" cy="593725"/>
          </a:xfrm>
          <a:prstGeom prst="rect">
            <a:avLst/>
          </a:prstGeom>
          <a:gradFill rotWithShape="1">
            <a:gsLst>
              <a:gs pos="0">
                <a:schemeClr val="accent1"/>
              </a:gs>
              <a:gs pos="100000">
                <a:schemeClr val="accent1">
                  <a:gamma/>
                  <a:shade val="66275"/>
                  <a:invGamma/>
                </a:schemeClr>
              </a:gs>
            </a:gsLst>
            <a:lin ang="5400000" scaled="1"/>
          </a:gradFill>
          <a:ln w="12700">
            <a:solidFill>
              <a:schemeClr val="accent1"/>
            </a:solidFill>
            <a:miter lim="800000"/>
            <a:headEnd/>
            <a:tailEnd/>
          </a:ln>
          <a:effectLst/>
        </p:spPr>
        <p:txBody>
          <a:bodyPr lIns="45720" rIns="45720" anchor="ctr"/>
          <a:lstStyle/>
          <a:p>
            <a:pPr algn="ctr">
              <a:lnSpc>
                <a:spcPct val="90000"/>
              </a:lnSpc>
              <a:spcBef>
                <a:spcPct val="25000"/>
              </a:spcBef>
              <a:defRPr/>
            </a:pPr>
            <a:r>
              <a:rPr lang="en-US" sz="1600" b="1" i="1" dirty="0" smtClean="0">
                <a:solidFill>
                  <a:schemeClr val="bg1"/>
                </a:solidFill>
              </a:rPr>
              <a:t>California</a:t>
            </a:r>
            <a:endParaRPr lang="en-US" sz="1600" b="1" i="1" dirty="0">
              <a:solidFill>
                <a:schemeClr val="bg1"/>
              </a:solidFill>
            </a:endParaRPr>
          </a:p>
        </p:txBody>
      </p:sp>
      <p:sp>
        <p:nvSpPr>
          <p:cNvPr id="110" name="Rectangle 89"/>
          <p:cNvSpPr>
            <a:spLocks noChangeArrowheads="1"/>
          </p:cNvSpPr>
          <p:nvPr/>
        </p:nvSpPr>
        <p:spPr bwMode="blackWhite">
          <a:xfrm>
            <a:off x="7553325" y="1263650"/>
            <a:ext cx="1495425" cy="536575"/>
          </a:xfrm>
          <a:prstGeom prst="rect">
            <a:avLst/>
          </a:prstGeom>
          <a:gradFill rotWithShape="1">
            <a:gsLst>
              <a:gs pos="0">
                <a:schemeClr val="accent1"/>
              </a:gs>
              <a:gs pos="100000">
                <a:schemeClr val="accent1">
                  <a:gamma/>
                  <a:shade val="66275"/>
                  <a:invGamma/>
                </a:schemeClr>
              </a:gs>
            </a:gsLst>
            <a:lin ang="5400000" scaled="1"/>
          </a:gradFill>
          <a:ln w="12700">
            <a:solidFill>
              <a:schemeClr val="accent1"/>
            </a:solidFill>
            <a:miter lim="800000"/>
            <a:headEnd/>
            <a:tailEnd/>
          </a:ln>
          <a:effectLst/>
        </p:spPr>
        <p:txBody>
          <a:bodyPr lIns="45720" rIns="45720" anchor="ctr"/>
          <a:lstStyle/>
          <a:p>
            <a:pPr algn="ctr">
              <a:lnSpc>
                <a:spcPct val="90000"/>
              </a:lnSpc>
              <a:spcBef>
                <a:spcPct val="25000"/>
              </a:spcBef>
              <a:defRPr/>
            </a:pPr>
            <a:r>
              <a:rPr lang="en-US" sz="1600" b="1" i="1" dirty="0" smtClean="0">
                <a:solidFill>
                  <a:schemeClr val="bg1"/>
                </a:solidFill>
              </a:rPr>
              <a:t>Maryland</a:t>
            </a:r>
          </a:p>
          <a:p>
            <a:pPr algn="ctr">
              <a:lnSpc>
                <a:spcPct val="90000"/>
              </a:lnSpc>
              <a:spcBef>
                <a:spcPct val="25000"/>
              </a:spcBef>
              <a:defRPr/>
            </a:pPr>
            <a:r>
              <a:rPr lang="en-US" sz="1400" b="1" dirty="0" smtClean="0">
                <a:solidFill>
                  <a:schemeClr val="bg1"/>
                </a:solidFill>
              </a:rPr>
              <a:t>Baltimore</a:t>
            </a:r>
            <a:endParaRPr lang="en-US" sz="1400" b="1" dirty="0">
              <a:solidFill>
                <a:schemeClr val="bg1"/>
              </a:solidFill>
            </a:endParaRPr>
          </a:p>
        </p:txBody>
      </p:sp>
      <p:grpSp>
        <p:nvGrpSpPr>
          <p:cNvPr id="9" name="Group 63"/>
          <p:cNvGrpSpPr>
            <a:grpSpLocks/>
          </p:cNvGrpSpPr>
          <p:nvPr/>
        </p:nvGrpSpPr>
        <p:grpSpPr bwMode="auto">
          <a:xfrm>
            <a:off x="7669878" y="3335082"/>
            <a:ext cx="212725" cy="212725"/>
            <a:chOff x="3300" y="3702"/>
            <a:chExt cx="162" cy="162"/>
          </a:xfrm>
        </p:grpSpPr>
        <p:sp>
          <p:nvSpPr>
            <p:cNvPr id="146459" name="Oval 64"/>
            <p:cNvSpPr>
              <a:spLocks noChangeArrowheads="1"/>
            </p:cNvSpPr>
            <p:nvPr/>
          </p:nvSpPr>
          <p:spPr bwMode="auto">
            <a:xfrm>
              <a:off x="3300" y="3702"/>
              <a:ext cx="162" cy="162"/>
            </a:xfrm>
            <a:prstGeom prst="ellipse">
              <a:avLst/>
            </a:prstGeom>
            <a:solidFill>
              <a:schemeClr val="bg1"/>
            </a:solidFill>
            <a:ln w="12700">
              <a:solidFill>
                <a:schemeClr val="tx1"/>
              </a:solidFill>
              <a:round/>
              <a:headEnd/>
              <a:tailEnd/>
            </a:ln>
          </p:spPr>
          <p:txBody>
            <a:bodyPr wrap="none" anchor="ctr"/>
            <a:lstStyle/>
            <a:p>
              <a:endParaRPr lang="en-US"/>
            </a:p>
          </p:txBody>
        </p:sp>
        <p:sp>
          <p:nvSpPr>
            <p:cNvPr id="113" name="AutoShape 65"/>
            <p:cNvSpPr>
              <a:spLocks noChangeArrowheads="1"/>
            </p:cNvSpPr>
            <p:nvPr/>
          </p:nvSpPr>
          <p:spPr bwMode="auto">
            <a:xfrm>
              <a:off x="3315" y="3717"/>
              <a:ext cx="133" cy="127"/>
            </a:xfrm>
            <a:prstGeom prst="star5">
              <a:avLst/>
            </a:prstGeom>
            <a:solidFill>
              <a:schemeClr val="folHlink"/>
            </a:solidFill>
            <a:ln w="9525">
              <a:noFill/>
              <a:miter lim="800000"/>
              <a:headEnd/>
              <a:tailEnd/>
            </a:ln>
            <a:effectLst/>
          </p:spPr>
          <p:txBody>
            <a:bodyPr wrap="none" anchor="ctr"/>
            <a:lstStyle/>
            <a:p>
              <a:pPr>
                <a:defRPr/>
              </a:pPr>
              <a:endParaRPr lang="en-US"/>
            </a:p>
          </p:txBody>
        </p:sp>
      </p:gr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7699" name="Rectangle 3"/>
          <p:cNvSpPr>
            <a:spLocks noChangeArrowheads="1"/>
          </p:cNvSpPr>
          <p:nvPr/>
        </p:nvSpPr>
        <p:spPr bwMode="blackWhite">
          <a:xfrm>
            <a:off x="685800" y="2327275"/>
            <a:ext cx="7772400" cy="14700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300">
              <a:lnSpc>
                <a:spcPct val="95000"/>
              </a:lnSpc>
              <a:spcBef>
                <a:spcPct val="25000"/>
              </a:spcBef>
            </a:pPr>
            <a:r>
              <a:rPr lang="en-US" sz="6000" b="1">
                <a:solidFill>
                  <a:srgbClr val="FFFFFF"/>
                </a:solidFill>
              </a:rPr>
              <a:t>www.iii.org</a:t>
            </a:r>
          </a:p>
        </p:txBody>
      </p:sp>
      <p:sp>
        <p:nvSpPr>
          <p:cNvPr id="2077700" name="Rectangle 4"/>
          <p:cNvSpPr>
            <a:spLocks noChangeArrowheads="1"/>
          </p:cNvSpPr>
          <p:nvPr/>
        </p:nvSpPr>
        <p:spPr bwMode="auto">
          <a:xfrm>
            <a:off x="161925" y="4232275"/>
            <a:ext cx="8696325" cy="2363724"/>
          </a:xfrm>
          <a:prstGeom prst="rect">
            <a:avLst/>
          </a:prstGeom>
          <a:noFill/>
          <a:ln w="9525" algn="ctr">
            <a:noFill/>
            <a:miter lim="800000"/>
            <a:headEnd/>
            <a:tailEnd/>
          </a:ln>
        </p:spPr>
        <p:txBody>
          <a:bodyPr lIns="45720" rIns="45720">
            <a:spAutoFit/>
          </a:bodyPr>
          <a:lstStyle/>
          <a:p>
            <a:pPr algn="ctr" eaLnBrk="0" hangingPunct="0">
              <a:lnSpc>
                <a:spcPct val="90000"/>
              </a:lnSpc>
              <a:spcBef>
                <a:spcPct val="25000"/>
              </a:spcBef>
              <a:buClr>
                <a:schemeClr val="accent2"/>
              </a:buClr>
              <a:buFont typeface="Wingdings" pitchFamily="2" charset="2"/>
              <a:buNone/>
            </a:pPr>
            <a:r>
              <a:rPr lang="en-US" sz="3600" b="1" i="1" dirty="0">
                <a:solidFill>
                  <a:srgbClr val="225A7A"/>
                </a:solidFill>
              </a:rPr>
              <a:t>Thank you for your time</a:t>
            </a:r>
            <a:br>
              <a:rPr lang="en-US" sz="3600" b="1" i="1" dirty="0">
                <a:solidFill>
                  <a:srgbClr val="225A7A"/>
                </a:solidFill>
              </a:rPr>
            </a:br>
            <a:r>
              <a:rPr lang="en-US" sz="3600" b="1" i="1" dirty="0">
                <a:solidFill>
                  <a:srgbClr val="225A7A"/>
                </a:solidFill>
              </a:rPr>
              <a:t>and your attention!</a:t>
            </a:r>
            <a:endParaRPr lang="en-US" sz="3600" b="1" i="1" dirty="0">
              <a:solidFill>
                <a:srgbClr val="FF0000"/>
              </a:solidFill>
            </a:endParaRPr>
          </a:p>
          <a:p>
            <a:pPr algn="ctr" eaLnBrk="0" hangingPunct="0">
              <a:lnSpc>
                <a:spcPct val="90000"/>
              </a:lnSpc>
              <a:spcBef>
                <a:spcPct val="25000"/>
              </a:spcBef>
              <a:buClr>
                <a:schemeClr val="accent2"/>
              </a:buClr>
              <a:buFont typeface="Wingdings" pitchFamily="2" charset="2"/>
              <a:buNone/>
            </a:pPr>
            <a:r>
              <a:rPr lang="en-US" sz="3600" b="1" i="1" dirty="0">
                <a:solidFill>
                  <a:srgbClr val="FF0000"/>
                </a:solidFill>
              </a:rPr>
              <a:t>Twitter: </a:t>
            </a:r>
            <a:r>
              <a:rPr lang="en-US" sz="3600" b="1" i="1" dirty="0" smtClean="0">
                <a:solidFill>
                  <a:srgbClr val="00B050"/>
                </a:solidFill>
              </a:rPr>
              <a:t>twitter.com/</a:t>
            </a:r>
            <a:r>
              <a:rPr lang="en-US" sz="3600" b="1" i="1" dirty="0" err="1" smtClean="0">
                <a:solidFill>
                  <a:srgbClr val="00B050"/>
                </a:solidFill>
              </a:rPr>
              <a:t>bob_hartwig</a:t>
            </a:r>
            <a:endParaRPr lang="en-US" sz="3600" b="1" i="1" dirty="0" smtClean="0">
              <a:solidFill>
                <a:srgbClr val="00B050"/>
              </a:solidFill>
            </a:endParaRPr>
          </a:p>
          <a:p>
            <a:pPr algn="ctr" eaLnBrk="0" hangingPunct="0">
              <a:lnSpc>
                <a:spcPct val="90000"/>
              </a:lnSpc>
              <a:spcBef>
                <a:spcPct val="25000"/>
              </a:spcBef>
              <a:buClr>
                <a:schemeClr val="accent2"/>
              </a:buClr>
              <a:buFont typeface="Wingdings" pitchFamily="2" charset="2"/>
              <a:buNone/>
            </a:pPr>
            <a:r>
              <a:rPr lang="en-US" sz="3600" b="1" i="1" dirty="0" smtClean="0">
                <a:solidFill>
                  <a:srgbClr val="FF0000"/>
                </a:solidFill>
              </a:rPr>
              <a:t>Download at </a:t>
            </a:r>
            <a:r>
              <a:rPr lang="en-US" sz="3600" b="1" i="1" dirty="0" smtClean="0">
                <a:solidFill>
                  <a:srgbClr val="FF0000"/>
                </a:solidFill>
                <a:hlinkClick r:id="rId3"/>
              </a:rPr>
              <a:t>www.iii.org/presentations</a:t>
            </a:r>
            <a:r>
              <a:rPr lang="en-US" sz="3600" b="1" i="1" dirty="0" smtClean="0">
                <a:solidFill>
                  <a:srgbClr val="00B050"/>
                </a:solidFill>
              </a:rPr>
              <a:t> </a:t>
            </a:r>
            <a:endParaRPr lang="en-US" sz="3600" b="1" i="1" dirty="0">
              <a:solidFill>
                <a:srgbClr val="C00000"/>
              </a:solidFill>
            </a:endParaRPr>
          </a:p>
        </p:txBody>
      </p:sp>
      <p:sp>
        <p:nvSpPr>
          <p:cNvPr id="2077702" name="Rectangle 6"/>
          <p:cNvSpPr>
            <a:spLocks noChangeArrowheads="1"/>
          </p:cNvSpPr>
          <p:nvPr/>
        </p:nvSpPr>
        <p:spPr bwMode="auto">
          <a:xfrm>
            <a:off x="668338" y="1597025"/>
            <a:ext cx="7807325" cy="476250"/>
          </a:xfrm>
          <a:prstGeom prst="rect">
            <a:avLst/>
          </a:prstGeom>
          <a:noFill/>
          <a:ln w="9525" algn="ctr">
            <a:noFill/>
            <a:miter lim="800000"/>
            <a:headEnd/>
            <a:tailEnd/>
          </a:ln>
        </p:spPr>
        <p:txBody>
          <a:bodyPr lIns="45720" rIns="45720">
            <a:spAutoFit/>
          </a:bodyPr>
          <a:lstStyle/>
          <a:p>
            <a:pPr algn="ctr" eaLnBrk="0" hangingPunct="0">
              <a:lnSpc>
                <a:spcPct val="90000"/>
              </a:lnSpc>
              <a:spcBef>
                <a:spcPct val="25000"/>
              </a:spcBef>
              <a:buClr>
                <a:schemeClr val="accent2"/>
              </a:buClr>
              <a:buFont typeface="Wingdings" pitchFamily="2" charset="2"/>
              <a:buNone/>
              <a:tabLst>
                <a:tab pos="6172200" algn="l"/>
              </a:tabLst>
            </a:pPr>
            <a:r>
              <a:rPr lang="en-US" sz="2800" b="1">
                <a:solidFill>
                  <a:srgbClr val="225A7A"/>
                </a:solidFill>
              </a:rPr>
              <a:t>Insurance Information Institute Online:</a:t>
            </a:r>
          </a:p>
        </p:txBody>
      </p:sp>
      <p:sp>
        <p:nvSpPr>
          <p:cNvPr id="5" name="Date Placeholder 4"/>
          <p:cNvSpPr>
            <a:spLocks noGrp="1"/>
          </p:cNvSpPr>
          <p:nvPr>
            <p:ph type="dt" sz="half" idx="10"/>
          </p:nvPr>
        </p:nvSpPr>
        <p:spPr/>
        <p:txBody>
          <a:bodyPr/>
          <a:lstStyle/>
          <a:p>
            <a:pPr>
              <a:defRPr/>
            </a:pPr>
            <a:r>
              <a:rPr lang="en-US" smtClean="0"/>
              <a:t>12/01/09 - 9pm</a:t>
            </a:r>
            <a:endParaRPr lang="en-US"/>
          </a:p>
        </p:txBody>
      </p:sp>
      <p:sp>
        <p:nvSpPr>
          <p:cNvPr id="6" name="Slide Number Placeholder 5"/>
          <p:cNvSpPr>
            <a:spLocks noGrp="1"/>
          </p:cNvSpPr>
          <p:nvPr>
            <p:ph type="sldNum" sz="quarter" idx="12"/>
          </p:nvPr>
        </p:nvSpPr>
        <p:spPr/>
        <p:txBody>
          <a:bodyPr/>
          <a:lstStyle/>
          <a:p>
            <a:pPr>
              <a:defRPr/>
            </a:pPr>
            <a:fld id="{103D1549-189B-430A-BC2E-B6FA9183E25C}" type="slidenum">
              <a:rPr lang="en-US" smtClean="0"/>
              <a:pPr>
                <a:defRPr/>
              </a:pPr>
              <a:t>199</a:t>
            </a:fld>
            <a:endParaRPr lang="en-US"/>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077702"/>
                                        </p:tgtEl>
                                        <p:attrNameLst>
                                          <p:attrName>style.visibility</p:attrName>
                                        </p:attrNameLst>
                                      </p:cBhvr>
                                      <p:to>
                                        <p:strVal val="visible"/>
                                      </p:to>
                                    </p:set>
                                    <p:animEffect transition="in" filter="fade">
                                      <p:cBhvr>
                                        <p:cTn id="7" dur="1000"/>
                                        <p:tgtEl>
                                          <p:spTgt spid="2077702"/>
                                        </p:tgtEl>
                                      </p:cBhvr>
                                    </p:animEffect>
                                  </p:childTnLst>
                                </p:cTn>
                              </p:par>
                              <p:par>
                                <p:cTn id="8" presetID="37" presetClass="entr" presetSubtype="0" fill="hold" grpId="0" nodeType="withEffect">
                                  <p:stCondLst>
                                    <p:cond delay="0"/>
                                  </p:stCondLst>
                                  <p:childTnLst>
                                    <p:set>
                                      <p:cBhvr>
                                        <p:cTn id="9" dur="1" fill="hold">
                                          <p:stCondLst>
                                            <p:cond delay="0"/>
                                          </p:stCondLst>
                                        </p:cTn>
                                        <p:tgtEl>
                                          <p:spTgt spid="2077699"/>
                                        </p:tgtEl>
                                        <p:attrNameLst>
                                          <p:attrName>style.visibility</p:attrName>
                                        </p:attrNameLst>
                                      </p:cBhvr>
                                      <p:to>
                                        <p:strVal val="visible"/>
                                      </p:to>
                                    </p:set>
                                    <p:animEffect transition="in" filter="fade">
                                      <p:cBhvr>
                                        <p:cTn id="10" dur="1000"/>
                                        <p:tgtEl>
                                          <p:spTgt spid="2077699"/>
                                        </p:tgtEl>
                                      </p:cBhvr>
                                    </p:animEffect>
                                    <p:anim calcmode="lin" valueType="num">
                                      <p:cBhvr>
                                        <p:cTn id="11" dur="1000" fill="hold"/>
                                        <p:tgtEl>
                                          <p:spTgt spid="2077699"/>
                                        </p:tgtEl>
                                        <p:attrNameLst>
                                          <p:attrName>ppt_x</p:attrName>
                                        </p:attrNameLst>
                                      </p:cBhvr>
                                      <p:tavLst>
                                        <p:tav tm="0">
                                          <p:val>
                                            <p:strVal val="#ppt_x"/>
                                          </p:val>
                                        </p:tav>
                                        <p:tav tm="100000">
                                          <p:val>
                                            <p:strVal val="#ppt_x"/>
                                          </p:val>
                                        </p:tav>
                                      </p:tavLst>
                                    </p:anim>
                                    <p:anim calcmode="lin" valueType="num">
                                      <p:cBhvr>
                                        <p:cTn id="12" dur="900" decel="100000" fill="hold"/>
                                        <p:tgtEl>
                                          <p:spTgt spid="2077699"/>
                                        </p:tgtEl>
                                        <p:attrNameLst>
                                          <p:attrName>ppt_y</p:attrName>
                                        </p:attrNameLst>
                                      </p:cBhvr>
                                      <p:tavLst>
                                        <p:tav tm="0">
                                          <p:val>
                                            <p:strVal val="#ppt_y+1"/>
                                          </p:val>
                                        </p:tav>
                                        <p:tav tm="100000">
                                          <p:val>
                                            <p:strVal val="#ppt_y-.03"/>
                                          </p:val>
                                        </p:tav>
                                      </p:tavLst>
                                    </p:anim>
                                    <p:anim calcmode="lin" valueType="num">
                                      <p:cBhvr>
                                        <p:cTn id="13" dur="100" accel="100000" fill="hold">
                                          <p:stCondLst>
                                            <p:cond delay="900"/>
                                          </p:stCondLst>
                                        </p:cTn>
                                        <p:tgtEl>
                                          <p:spTgt spid="2077699"/>
                                        </p:tgtEl>
                                        <p:attrNameLst>
                                          <p:attrName>ppt_y</p:attrName>
                                        </p:attrNameLst>
                                      </p:cBhvr>
                                      <p:tavLst>
                                        <p:tav tm="0">
                                          <p:val>
                                            <p:strVal val="#ppt_y-.03"/>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2077700"/>
                                        </p:tgtEl>
                                        <p:attrNameLst>
                                          <p:attrName>style.visibility</p:attrName>
                                        </p:attrNameLst>
                                      </p:cBhvr>
                                      <p:to>
                                        <p:strVal val="visible"/>
                                      </p:to>
                                    </p:set>
                                    <p:animEffect transition="in" filter="fade">
                                      <p:cBhvr>
                                        <p:cTn id="17" dur="1000"/>
                                        <p:tgtEl>
                                          <p:spTgt spid="20777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77699" grpId="0" animBg="1"/>
      <p:bldP spid="2077700" grpId="0"/>
      <p:bldP spid="2077702" grpId="0"/>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2"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40963"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F1AA2504-BC28-4AD6-BA7C-608BD075952B}" type="slidenum">
              <a:rPr lang="en-US" sz="900">
                <a:solidFill>
                  <a:schemeClr val="bg1"/>
                </a:solidFill>
              </a:rPr>
              <a:pPr algn="r" eaLnBrk="0" hangingPunct="0">
                <a:lnSpc>
                  <a:spcPct val="85000"/>
                </a:lnSpc>
                <a:spcBef>
                  <a:spcPct val="20000"/>
                </a:spcBef>
              </a:pPr>
              <a:t>2</a:t>
            </a:fld>
            <a:endParaRPr lang="en-US" sz="900">
              <a:solidFill>
                <a:schemeClr val="bg1"/>
              </a:solidFill>
            </a:endParaRPr>
          </a:p>
        </p:txBody>
      </p:sp>
      <p:pic>
        <p:nvPicPr>
          <p:cNvPr id="40964"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1940486" name="Rectangle 6"/>
          <p:cNvSpPr>
            <a:spLocks noChangeArrowheads="1"/>
          </p:cNvSpPr>
          <p:nvPr/>
        </p:nvSpPr>
        <p:spPr bwMode="blackWhite">
          <a:xfrm>
            <a:off x="609600" y="2219325"/>
            <a:ext cx="7924800" cy="144145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300">
              <a:lnSpc>
                <a:spcPct val="95000"/>
              </a:lnSpc>
              <a:spcBef>
                <a:spcPct val="25000"/>
              </a:spcBef>
            </a:pPr>
            <a:r>
              <a:rPr lang="en-US" sz="4000" b="1" dirty="0" smtClean="0">
                <a:solidFill>
                  <a:srgbClr val="FFFFFF"/>
                </a:solidFill>
              </a:rPr>
              <a:t>Insurance Industry:</a:t>
            </a:r>
            <a:br>
              <a:rPr lang="en-US" sz="4000" b="1" dirty="0" smtClean="0">
                <a:solidFill>
                  <a:srgbClr val="FFFFFF"/>
                </a:solidFill>
              </a:rPr>
            </a:br>
            <a:r>
              <a:rPr lang="en-US" sz="4000" b="1" i="1" dirty="0" smtClean="0">
                <a:solidFill>
                  <a:srgbClr val="FFFFFF"/>
                </a:solidFill>
              </a:rPr>
              <a:t>Financial Update &amp; Outlook</a:t>
            </a:r>
            <a:endParaRPr lang="en-US" sz="4000" b="1" i="1" dirty="0">
              <a:solidFill>
                <a:srgbClr val="FFFFFF"/>
              </a:solidFill>
            </a:endParaRPr>
          </a:p>
        </p:txBody>
      </p:sp>
      <p:sp>
        <p:nvSpPr>
          <p:cNvPr id="1940487" name="Rectangle 7"/>
          <p:cNvSpPr>
            <a:spLocks noChangeArrowheads="1"/>
          </p:cNvSpPr>
          <p:nvPr/>
        </p:nvSpPr>
        <p:spPr bwMode="auto">
          <a:xfrm>
            <a:off x="596900" y="3952875"/>
            <a:ext cx="8020050" cy="1228028"/>
          </a:xfrm>
          <a:prstGeom prst="rect">
            <a:avLst/>
          </a:prstGeom>
          <a:noFill/>
          <a:ln w="9525" algn="ctr">
            <a:noFill/>
            <a:miter lim="800000"/>
            <a:headEnd/>
            <a:tailEnd/>
          </a:ln>
        </p:spPr>
        <p:txBody>
          <a:bodyPr lIns="45720" rIns="45720">
            <a:spAutoFit/>
          </a:bodyPr>
          <a:lstStyle/>
          <a:p>
            <a:pPr marL="292100" indent="-292100" algn="ctr" eaLnBrk="0" hangingPunct="0">
              <a:lnSpc>
                <a:spcPct val="90000"/>
              </a:lnSpc>
              <a:spcBef>
                <a:spcPct val="25000"/>
              </a:spcBef>
              <a:buClr>
                <a:schemeClr val="accent2"/>
              </a:buClr>
              <a:buFont typeface="Wingdings" pitchFamily="2" charset="2"/>
              <a:buNone/>
            </a:pPr>
            <a:r>
              <a:rPr lang="en-US" sz="3600" b="1" i="1" dirty="0" smtClean="0">
                <a:solidFill>
                  <a:srgbClr val="225A7A"/>
                </a:solidFill>
              </a:rPr>
              <a:t>2014 Was a Reasonably Good Year</a:t>
            </a:r>
            <a:endParaRPr lang="en-US" sz="3600" b="1" dirty="0" smtClean="0">
              <a:solidFill>
                <a:srgbClr val="225A7A"/>
              </a:solidFill>
            </a:endParaRPr>
          </a:p>
          <a:p>
            <a:pPr marL="292100" indent="-292100" algn="ctr" eaLnBrk="0" hangingPunct="0">
              <a:lnSpc>
                <a:spcPct val="90000"/>
              </a:lnSpc>
              <a:spcBef>
                <a:spcPct val="25000"/>
              </a:spcBef>
              <a:buClr>
                <a:schemeClr val="accent2"/>
              </a:buClr>
              <a:buFont typeface="Wingdings" pitchFamily="2" charset="2"/>
              <a:buNone/>
            </a:pPr>
            <a:r>
              <a:rPr lang="en-US" sz="3600" b="1" dirty="0" smtClean="0">
                <a:solidFill>
                  <a:srgbClr val="225A7A"/>
                </a:solidFill>
              </a:rPr>
              <a:t>2015: A Repeat of 2014?</a:t>
            </a:r>
            <a:endParaRPr lang="en-US" sz="3600" b="1" i="1" dirty="0">
              <a:solidFill>
                <a:srgbClr val="225A7A"/>
              </a:solidFill>
            </a:endParaRPr>
          </a:p>
        </p:txBody>
      </p:sp>
      <p:sp>
        <p:nvSpPr>
          <p:cNvPr id="7" name="Date Placeholder 6"/>
          <p:cNvSpPr>
            <a:spLocks noGrp="1"/>
          </p:cNvSpPr>
          <p:nvPr>
            <p:ph type="dt" sz="quarter" idx="10"/>
          </p:nvPr>
        </p:nvSpPr>
        <p:spPr/>
        <p:txBody>
          <a:bodyPr/>
          <a:lstStyle/>
          <a:p>
            <a:pPr>
              <a:defRPr/>
            </a:pPr>
            <a:r>
              <a:rPr lang="en-US"/>
              <a:t>12/01/09 - 9pm</a:t>
            </a:r>
          </a:p>
        </p:txBody>
      </p:sp>
      <p:sp>
        <p:nvSpPr>
          <p:cNvPr id="8" name="Slide Number Placeholder 7"/>
          <p:cNvSpPr>
            <a:spLocks noGrp="1"/>
          </p:cNvSpPr>
          <p:nvPr>
            <p:ph type="sldNum" sz="quarter" idx="12"/>
          </p:nvPr>
        </p:nvSpPr>
        <p:spPr/>
        <p:txBody>
          <a:bodyPr/>
          <a:lstStyle/>
          <a:p>
            <a:pPr>
              <a:defRPr/>
            </a:pPr>
            <a:fld id="{7426C877-B266-4C1B-993F-5E881D9B13BD}" type="slidenum">
              <a:rPr lang="en-US" smtClean="0"/>
              <a:pPr>
                <a:defRPr/>
              </a:pPr>
              <a:t>2</a:t>
            </a:fld>
            <a:endParaRPr lang="en-US"/>
          </a:p>
        </p:txBody>
      </p:sp>
    </p:spTree>
    <p:extLst>
      <p:ext uri="{BB962C8B-B14F-4D97-AF65-F5344CB8AC3E}">
        <p14:creationId xmlns:p14="http://schemas.microsoft.com/office/powerpoint/2010/main" val="3023284846"/>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1940486"/>
                                        </p:tgtEl>
                                        <p:attrNameLst>
                                          <p:attrName>style.visibility</p:attrName>
                                        </p:attrNameLst>
                                      </p:cBhvr>
                                      <p:to>
                                        <p:strVal val="visible"/>
                                      </p:to>
                                    </p:set>
                                    <p:animEffect transition="in" filter="barn(outVertical)">
                                      <p:cBhvr>
                                        <p:cTn id="7" dur="1000"/>
                                        <p:tgtEl>
                                          <p:spTgt spid="1940486"/>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1940487"/>
                                        </p:tgtEl>
                                        <p:attrNameLst>
                                          <p:attrName>style.visibility</p:attrName>
                                        </p:attrNameLst>
                                      </p:cBhvr>
                                      <p:to>
                                        <p:strVal val="visible"/>
                                      </p:to>
                                    </p:set>
                                    <p:animEffect transition="in" filter="barn(outVertical)">
                                      <p:cBhvr>
                                        <p:cTn id="10" dur="1000"/>
                                        <p:tgtEl>
                                          <p:spTgt spid="19404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0486" grpId="0" animBg="1"/>
      <p:bldP spid="1940487" grpId="0"/>
    </p:bld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7" name="Rectangle 105"/>
          <p:cNvSpPr>
            <a:spLocks noGrp="1" noChangeArrowheads="1"/>
          </p:cNvSpPr>
          <p:nvPr>
            <p:ph type="dt" sz="quarter" idx="10"/>
          </p:nvPr>
        </p:nvSpPr>
        <p:spPr/>
        <p:txBody>
          <a:bodyPr/>
          <a:lstStyle/>
          <a:p>
            <a:pPr fontAlgn="base">
              <a:spcAft>
                <a:spcPct val="0"/>
              </a:spcAft>
              <a:defRPr/>
            </a:pPr>
            <a:r>
              <a:rPr lang="en-US">
                <a:solidFill>
                  <a:schemeClr val="bg1"/>
                </a:solidFill>
              </a:rPr>
              <a:t>12/01/09 - 9pm</a:t>
            </a:r>
          </a:p>
        </p:txBody>
      </p:sp>
      <p:sp>
        <p:nvSpPr>
          <p:cNvPr id="17412" name="Rectangle 106"/>
          <p:cNvSpPr>
            <a:spLocks noGrp="1" noChangeArrowheads="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r>
              <a:rPr lang="en-US" sz="900">
                <a:solidFill>
                  <a:schemeClr val="bg1"/>
                </a:solidFill>
                <a:latin typeface="Verdana" charset="0"/>
              </a:rPr>
              <a:t>eSlide – P6466 – The Financial Crisis and the Future of the P/C</a:t>
            </a:r>
          </a:p>
        </p:txBody>
      </p:sp>
      <p:sp>
        <p:nvSpPr>
          <p:cNvPr id="17413" name="Rectangle 110"/>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fld id="{75BFCEEC-4600-4D45-BD32-41B123B14639}" type="slidenum">
              <a:rPr lang="en-US" sz="900">
                <a:latin typeface="Verdana" charset="0"/>
              </a:rPr>
              <a:pPr/>
              <a:t>20</a:t>
            </a:fld>
            <a:endParaRPr lang="en-US" sz="900">
              <a:latin typeface="Verdana" charset="0"/>
            </a:endParaRPr>
          </a:p>
        </p:txBody>
      </p:sp>
      <p:sp>
        <p:nvSpPr>
          <p:cNvPr id="17414" name="Rectangle 2"/>
          <p:cNvSpPr>
            <a:spLocks noGrp="1" noChangeArrowheads="1"/>
          </p:cNvSpPr>
          <p:nvPr>
            <p:ph type="title"/>
          </p:nvPr>
        </p:nvSpPr>
        <p:spPr>
          <a:xfrm>
            <a:off x="69850" y="-22225"/>
            <a:ext cx="8235950" cy="860425"/>
          </a:xfrm>
        </p:spPr>
        <p:txBody>
          <a:bodyPr/>
          <a:lstStyle/>
          <a:p>
            <a:r>
              <a:rPr lang="en-US" sz="2800" dirty="0" smtClean="0"/>
              <a:t>NY No-Fault (PIP) Claim Severity Has </a:t>
            </a:r>
            <a:br>
              <a:rPr lang="en-US" sz="2800" dirty="0" smtClean="0"/>
            </a:br>
            <a:r>
              <a:rPr lang="en-US" sz="2800" dirty="0" smtClean="0"/>
              <a:t>Trended Up Sharply Upward, 2004-2014*</a:t>
            </a:r>
            <a:endParaRPr lang="en-US" sz="2600" dirty="0" smtClean="0"/>
          </a:p>
        </p:txBody>
      </p:sp>
      <p:graphicFrame>
        <p:nvGraphicFramePr>
          <p:cNvPr id="2" name="Object 3"/>
          <p:cNvGraphicFramePr>
            <a:graphicFrameLocks/>
          </p:cNvGraphicFramePr>
          <p:nvPr>
            <p:extLst/>
          </p:nvPr>
        </p:nvGraphicFramePr>
        <p:xfrm>
          <a:off x="242887" y="1817016"/>
          <a:ext cx="8658225" cy="3860800"/>
        </p:xfrm>
        <a:graphic>
          <a:graphicData uri="http://schemas.openxmlformats.org/drawingml/2006/chart">
            <c:chart xmlns:c="http://schemas.openxmlformats.org/drawingml/2006/chart" xmlns:r="http://schemas.openxmlformats.org/officeDocument/2006/relationships" r:id="rId3"/>
          </a:graphicData>
        </a:graphic>
      </p:graphicFrame>
      <p:sp>
        <p:nvSpPr>
          <p:cNvPr id="17415" name="Rectangle 5"/>
          <p:cNvSpPr>
            <a:spLocks noChangeArrowheads="1"/>
          </p:cNvSpPr>
          <p:nvPr/>
        </p:nvSpPr>
        <p:spPr bwMode="auto">
          <a:xfrm>
            <a:off x="0" y="6414802"/>
            <a:ext cx="7569200" cy="443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5760" tIns="0" rIns="0" bIns="137160" anchor="b">
            <a:spAutoFit/>
          </a:bodyPr>
          <a:lstStyle/>
          <a:p>
            <a:pPr marL="133350" indent="-133350" eaLnBrk="0" hangingPunct="0">
              <a:lnSpc>
                <a:spcPct val="90000"/>
              </a:lnSpc>
              <a:buClr>
                <a:schemeClr val="accent2"/>
              </a:buClr>
              <a:buFont typeface="Wingdings" charset="2"/>
              <a:buNone/>
              <a:tabLst>
                <a:tab pos="112713" algn="r"/>
              </a:tabLst>
            </a:pPr>
            <a:r>
              <a:rPr lang="en-US" sz="1100" dirty="0" smtClean="0"/>
              <a:t>*2014 figure is for the four quarters ending in 2014:Q3 (latest available).</a:t>
            </a:r>
            <a:endParaRPr lang="en-US" sz="1100" dirty="0"/>
          </a:p>
          <a:p>
            <a:pPr marL="133350" indent="-133350" eaLnBrk="0" hangingPunct="0">
              <a:lnSpc>
                <a:spcPct val="90000"/>
              </a:lnSpc>
              <a:buClr>
                <a:schemeClr val="accent2"/>
              </a:buClr>
              <a:buFont typeface="Wingdings" charset="2"/>
              <a:buNone/>
              <a:tabLst>
                <a:tab pos="112713" algn="r"/>
              </a:tabLst>
            </a:pPr>
            <a:r>
              <a:rPr lang="en-US" sz="1100" dirty="0"/>
              <a:t>Sources:  </a:t>
            </a:r>
            <a:r>
              <a:rPr lang="en-US" sz="1100" dirty="0" smtClean="0"/>
              <a:t>Insurance </a:t>
            </a:r>
            <a:r>
              <a:rPr lang="en-US" sz="1100" dirty="0"/>
              <a:t>Information </a:t>
            </a:r>
            <a:r>
              <a:rPr lang="en-US" sz="1100" dirty="0" smtClean="0"/>
              <a:t>Institute from ISO/PCI Fast Track data.</a:t>
            </a:r>
            <a:endParaRPr lang="en-US" sz="1100" dirty="0"/>
          </a:p>
        </p:txBody>
      </p:sp>
      <p:sp>
        <p:nvSpPr>
          <p:cNvPr id="8" name="AutoShape 45"/>
          <p:cNvSpPr>
            <a:spLocks noChangeArrowheads="1"/>
          </p:cNvSpPr>
          <p:nvPr/>
        </p:nvSpPr>
        <p:spPr bwMode="blackWhite">
          <a:xfrm>
            <a:off x="3227600" y="1322109"/>
            <a:ext cx="3352800" cy="914400"/>
          </a:xfrm>
          <a:prstGeom prst="wedgeRectCallout">
            <a:avLst>
              <a:gd name="adj1" fmla="val 98762"/>
              <a:gd name="adj2" fmla="val 49719"/>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eaLnBrk="0" fontAlgn="auto" hangingPunct="0">
              <a:lnSpc>
                <a:spcPct val="90000"/>
              </a:lnSpc>
              <a:spcBef>
                <a:spcPct val="50000"/>
              </a:spcBef>
              <a:spcAft>
                <a:spcPts val="0"/>
              </a:spcAft>
              <a:buClr>
                <a:schemeClr val="bg1"/>
              </a:buClr>
              <a:buFont typeface="Wingdings" pitchFamily="2" charset="2"/>
              <a:buNone/>
              <a:defRPr/>
            </a:pPr>
            <a:r>
              <a:rPr lang="en-US" sz="1400" b="1" dirty="0" smtClean="0">
                <a:solidFill>
                  <a:schemeClr val="bg1"/>
                </a:solidFill>
                <a:latin typeface="Arial" panose="020B0604020202020204" pitchFamily="34" charset="0"/>
                <a:cs typeface="Arial" panose="020B0604020202020204" pitchFamily="34" charset="0"/>
              </a:rPr>
              <a:t>No-fault claim severity (average cost per claim) increased by 17.9% ($1,418) between 2011 and 2014* and 58.7% ($3,458) since 2004</a:t>
            </a:r>
            <a:endParaRPr lang="en-US" sz="14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58960938"/>
      </p:ext>
    </p:extLst>
  </p:cSld>
  <p:clrMapOvr>
    <a:masterClrMapping/>
  </p:clrMapOvr>
  <p:transition>
    <p:wipe dir="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6" name="Rectangle 110"/>
          <p:cNvSpPr txBox="1">
            <a:spLocks noGrp="1" noChangeArrowheads="1"/>
          </p:cNvSpPr>
          <p:nvPr/>
        </p:nvSpPr>
        <p:spPr bwMode="auto">
          <a:xfrm>
            <a:off x="8601075" y="6656388"/>
            <a:ext cx="447675"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r">
              <a:lnSpc>
                <a:spcPct val="85000"/>
              </a:lnSpc>
              <a:spcBef>
                <a:spcPct val="20000"/>
              </a:spcBef>
              <a:buClrTx/>
              <a:buFontTx/>
              <a:buNone/>
            </a:pPr>
            <a:fld id="{9DCD6321-86AF-4BB0-8279-33135FDEE7A8}" type="slidenum">
              <a:rPr lang="en-US" altLang="en-US" sz="900"/>
              <a:pPr algn="r">
                <a:lnSpc>
                  <a:spcPct val="85000"/>
                </a:lnSpc>
                <a:spcBef>
                  <a:spcPct val="20000"/>
                </a:spcBef>
                <a:buClrTx/>
                <a:buFontTx/>
                <a:buNone/>
              </a:pPr>
              <a:t>21</a:t>
            </a:fld>
            <a:endParaRPr lang="en-US" altLang="en-US" sz="900"/>
          </a:p>
        </p:txBody>
      </p:sp>
      <p:sp>
        <p:nvSpPr>
          <p:cNvPr id="11267" name="Rectangle 2"/>
          <p:cNvSpPr>
            <a:spLocks noGrp="1" noChangeArrowheads="1"/>
          </p:cNvSpPr>
          <p:nvPr>
            <p:ph type="title" idx="4294967295"/>
          </p:nvPr>
        </p:nvSpPr>
        <p:spPr/>
        <p:txBody>
          <a:bodyPr/>
          <a:lstStyle/>
          <a:p>
            <a:r>
              <a:rPr lang="en-US" altLang="en-US" smtClean="0">
                <a:latin typeface="Arial" panose="020B0604020202020204" pitchFamily="34" charset="0"/>
              </a:rPr>
              <a:t>RNW Comm. Auto: NY vs. U.S.,</a:t>
            </a:r>
            <a:br>
              <a:rPr lang="en-US" altLang="en-US" smtClean="0">
                <a:latin typeface="Arial" panose="020B0604020202020204" pitchFamily="34" charset="0"/>
              </a:rPr>
            </a:br>
            <a:r>
              <a:rPr lang="en-US" altLang="en-US" smtClean="0">
                <a:latin typeface="Arial" panose="020B0604020202020204" pitchFamily="34" charset="0"/>
              </a:rPr>
              <a:t>2004-2013</a:t>
            </a:r>
          </a:p>
        </p:txBody>
      </p:sp>
      <p:sp>
        <p:nvSpPr>
          <p:cNvPr id="11268" name="Rectangle 3"/>
          <p:cNvSpPr>
            <a:spLocks noChangeArrowheads="1"/>
          </p:cNvSpPr>
          <p:nvPr/>
        </p:nvSpPr>
        <p:spPr bwMode="auto">
          <a:xfrm>
            <a:off x="0" y="6567488"/>
            <a:ext cx="7569200" cy="290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5760" tIns="0" rIns="0" bIns="137160" anchor="b">
            <a:spAutoFit/>
          </a:bodyPr>
          <a:lstStyle>
            <a:lvl1pPr marL="133350" indent="-133350">
              <a:lnSpc>
                <a:spcPct val="90000"/>
              </a:lnSpc>
              <a:spcBef>
                <a:spcPct val="100000"/>
              </a:spcBef>
              <a:buClr>
                <a:schemeClr val="accent2"/>
              </a:buClr>
              <a:buFont typeface="Wingdings" panose="05000000000000000000" pitchFamily="2" charset="2"/>
              <a:buChar char="n"/>
              <a:tabLst>
                <a:tab pos="112713" algn="r"/>
              </a:tabLst>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tabLst>
                <a:tab pos="112713" algn="r"/>
              </a:tabLst>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tabLst>
                <a:tab pos="112713" algn="r"/>
              </a:tabLst>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tabLst>
                <a:tab pos="112713" algn="r"/>
              </a:tabLst>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tabLst>
                <a:tab pos="112713" algn="r"/>
              </a:tabLst>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9pPr>
          </a:lstStyle>
          <a:p>
            <a:pPr>
              <a:spcBef>
                <a:spcPct val="0"/>
              </a:spcBef>
              <a:buFont typeface="Wingdings" panose="05000000000000000000" pitchFamily="2" charset="2"/>
              <a:buNone/>
            </a:pPr>
            <a:r>
              <a:rPr lang="en-US" altLang="en-US" sz="1100"/>
              <a:t>	Source: NAIC, Insurance Information Institute</a:t>
            </a:r>
          </a:p>
        </p:txBody>
      </p:sp>
      <p:graphicFrame>
        <p:nvGraphicFramePr>
          <p:cNvPr id="2026500" name="Object 2"/>
          <p:cNvGraphicFramePr>
            <a:graphicFrameLocks/>
          </p:cNvGraphicFramePr>
          <p:nvPr/>
        </p:nvGraphicFramePr>
        <p:xfrm>
          <a:off x="304800" y="1296988"/>
          <a:ext cx="8569325" cy="4579937"/>
        </p:xfrm>
        <a:graphic>
          <a:graphicData uri="http://schemas.openxmlformats.org/presentationml/2006/ole">
            <mc:AlternateContent xmlns:mc="http://schemas.openxmlformats.org/markup-compatibility/2006">
              <mc:Choice xmlns:v="urn:schemas-microsoft-com:vml" Requires="v">
                <p:oleObj spid="_x0000_s28144649" name="Chart" r:id="rId4" imgW="8600977" imgH="4600596" progId="MSGraph.Chart.8">
                  <p:embed followColorScheme="full"/>
                </p:oleObj>
              </mc:Choice>
              <mc:Fallback>
                <p:oleObj name="Chart" r:id="rId4" imgW="8600977" imgH="4600596" progId="MSGraph.Chart.8">
                  <p:embed followColorScheme="full"/>
                  <p:pic>
                    <p:nvPicPr>
                      <p:cNvPr id="0" name=""/>
                      <p:cNvPicPr>
                        <a:picLocks noChangeArrowheads="1"/>
                      </p:cNvPicPr>
                      <p:nvPr/>
                    </p:nvPicPr>
                    <p:blipFill>
                      <a:blip r:embed="rId5"/>
                      <a:srcRect/>
                      <a:stretch>
                        <a:fillRect/>
                      </a:stretch>
                    </p:blipFill>
                    <p:spPr bwMode="gray">
                      <a:xfrm>
                        <a:off x="304800" y="1296988"/>
                        <a:ext cx="8569325" cy="45799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1270" name="Rectangle 31"/>
          <p:cNvSpPr>
            <a:spLocks noChangeArrowheads="1"/>
          </p:cNvSpPr>
          <p:nvPr/>
        </p:nvSpPr>
        <p:spPr bwMode="black">
          <a:xfrm>
            <a:off x="347663" y="1139825"/>
            <a:ext cx="8221662" cy="220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defTabSz="114300">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defTabSz="11430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defTabSz="1143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defTabSz="1143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defTabSz="1143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spcBef>
                <a:spcPct val="20000"/>
              </a:spcBef>
              <a:buClrTx/>
              <a:buFontTx/>
              <a:buNone/>
            </a:pPr>
            <a:r>
              <a:rPr lang="en-US" altLang="en-US" sz="1600" b="1">
                <a:solidFill>
                  <a:srgbClr val="225A7A"/>
                </a:solidFill>
              </a:rPr>
              <a:t>(Percent)</a:t>
            </a:r>
          </a:p>
        </p:txBody>
      </p:sp>
      <p:sp>
        <p:nvSpPr>
          <p:cNvPr id="9" name="Text Box 6"/>
          <p:cNvSpPr txBox="1">
            <a:spLocks noChangeArrowheads="1"/>
          </p:cNvSpPr>
          <p:nvPr/>
        </p:nvSpPr>
        <p:spPr bwMode="blackWhite">
          <a:xfrm>
            <a:off x="1523999" y="3236913"/>
            <a:ext cx="2474913" cy="1417637"/>
          </a:xfrm>
          <a:prstGeom prst="rect">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type="none" w="sm" len="sm"/>
            <a:tailEnd type="none" w="sm" len="sm"/>
          </a:ln>
          <a:effectLst/>
        </p:spPr>
        <p:txBody>
          <a:bodyPr tIns="91440" bIns="91440" anchor="ctr"/>
          <a:lstStyle/>
          <a:p>
            <a:pPr algn="ctr">
              <a:lnSpc>
                <a:spcPct val="85000"/>
              </a:lnSpc>
              <a:spcBef>
                <a:spcPct val="50000"/>
              </a:spcBef>
              <a:buClr>
                <a:schemeClr val="bg1"/>
              </a:buClr>
              <a:buFont typeface="Wingdings" pitchFamily="2" charset="2"/>
              <a:buNone/>
              <a:defRPr/>
            </a:pPr>
            <a:r>
              <a:rPr lang="en-US" b="1" u="sng" dirty="0">
                <a:solidFill>
                  <a:schemeClr val="bg1"/>
                </a:solidFill>
                <a:latin typeface="Arial" charset="0"/>
                <a:cs typeface="Arial" charset="0"/>
              </a:rPr>
              <a:t>Average 2004-2013</a:t>
            </a:r>
          </a:p>
          <a:p>
            <a:pPr algn="ctr">
              <a:lnSpc>
                <a:spcPct val="85000"/>
              </a:lnSpc>
              <a:spcBef>
                <a:spcPct val="50000"/>
              </a:spcBef>
              <a:buClr>
                <a:schemeClr val="bg1"/>
              </a:buClr>
              <a:buFont typeface="Wingdings" pitchFamily="2" charset="2"/>
              <a:buNone/>
              <a:defRPr/>
            </a:pPr>
            <a:r>
              <a:rPr lang="en-US" b="1" dirty="0">
                <a:solidFill>
                  <a:schemeClr val="bg1"/>
                </a:solidFill>
                <a:latin typeface="Arial" charset="0"/>
                <a:cs typeface="Arial" charset="0"/>
              </a:rPr>
              <a:t>US: 9.2%</a:t>
            </a:r>
          </a:p>
          <a:p>
            <a:pPr algn="ctr">
              <a:lnSpc>
                <a:spcPct val="85000"/>
              </a:lnSpc>
              <a:spcBef>
                <a:spcPct val="50000"/>
              </a:spcBef>
              <a:buClr>
                <a:schemeClr val="bg1"/>
              </a:buClr>
              <a:buFont typeface="Wingdings" pitchFamily="2" charset="2"/>
              <a:buNone/>
              <a:defRPr/>
            </a:pPr>
            <a:r>
              <a:rPr lang="en-US" b="1" dirty="0">
                <a:solidFill>
                  <a:schemeClr val="bg1"/>
                </a:solidFill>
                <a:latin typeface="Arial" charset="0"/>
                <a:cs typeface="Arial" charset="0"/>
              </a:rPr>
              <a:t>NY: 7.6%</a:t>
            </a:r>
          </a:p>
        </p:txBody>
      </p:sp>
      <p:sp>
        <p:nvSpPr>
          <p:cNvPr id="8" name="AutoShape 9"/>
          <p:cNvSpPr>
            <a:spLocks noChangeArrowheads="1"/>
          </p:cNvSpPr>
          <p:nvPr/>
        </p:nvSpPr>
        <p:spPr bwMode="blackWhite">
          <a:xfrm>
            <a:off x="5713236" y="4654550"/>
            <a:ext cx="1008395" cy="489923"/>
          </a:xfrm>
          <a:prstGeom prst="wedgeRectCallout">
            <a:avLst>
              <a:gd name="adj1" fmla="val 120387"/>
              <a:gd name="adj2" fmla="val 28037"/>
            </a:avLst>
          </a:prstGeom>
          <a:solidFill>
            <a:srgbClr val="225A7A"/>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rgbClr val="FFFFFF"/>
              </a:buClr>
              <a:buFont typeface="Wingdings" pitchFamily="2" charset="2"/>
              <a:buNone/>
            </a:pPr>
            <a:r>
              <a:rPr lang="en-US" b="1" dirty="0" smtClean="0">
                <a:solidFill>
                  <a:srgbClr val="FFFFFF"/>
                </a:solidFill>
              </a:rPr>
              <a:t>Sandy</a:t>
            </a:r>
            <a:endParaRPr lang="en-US" b="1" dirty="0">
              <a:solidFill>
                <a:srgbClr val="FFFFFF"/>
              </a:solidFill>
            </a:endParaRPr>
          </a:p>
        </p:txBody>
      </p:sp>
      <p:sp>
        <p:nvSpPr>
          <p:cNvPr id="10" name="AutoShape 9"/>
          <p:cNvSpPr>
            <a:spLocks noChangeArrowheads="1"/>
          </p:cNvSpPr>
          <p:nvPr/>
        </p:nvSpPr>
        <p:spPr bwMode="blackWhite">
          <a:xfrm>
            <a:off x="4148117" y="3963987"/>
            <a:ext cx="1429416" cy="732810"/>
          </a:xfrm>
          <a:prstGeom prst="wedgeRectCallout">
            <a:avLst>
              <a:gd name="adj1" fmla="val 23995"/>
              <a:gd name="adj2" fmla="val -74165"/>
            </a:avLst>
          </a:prstGeom>
          <a:solidFill>
            <a:srgbClr val="225A7A"/>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rgbClr val="FFFFFF"/>
              </a:buClr>
              <a:buFont typeface="Wingdings" pitchFamily="2" charset="2"/>
              <a:buNone/>
            </a:pPr>
            <a:r>
              <a:rPr lang="en-US" b="1" dirty="0" smtClean="0">
                <a:solidFill>
                  <a:srgbClr val="FFFFFF"/>
                </a:solidFill>
              </a:rPr>
              <a:t>Great Recession</a:t>
            </a:r>
            <a:endParaRPr lang="en-US" b="1" dirty="0">
              <a:solidFill>
                <a:srgbClr val="FFFFFF"/>
              </a:solidFill>
            </a:endParaRPr>
          </a:p>
        </p:txBody>
      </p:sp>
    </p:spTree>
    <p:extLst>
      <p:ext uri="{BB962C8B-B14F-4D97-AF65-F5344CB8AC3E}">
        <p14:creationId xmlns:p14="http://schemas.microsoft.com/office/powerpoint/2010/main" val="372811677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700"/>
                                  </p:stCondLst>
                                  <p:childTnLst>
                                    <p:set>
                                      <p:cBhvr>
                                        <p:cTn id="6" dur="1" fill="hold">
                                          <p:stCondLst>
                                            <p:cond delay="0"/>
                                          </p:stCondLst>
                                        </p:cTn>
                                        <p:tgtEl>
                                          <p:spTgt spid="2026500"/>
                                        </p:tgtEl>
                                        <p:attrNameLst>
                                          <p:attrName>style.visibility</p:attrName>
                                        </p:attrNameLst>
                                      </p:cBhvr>
                                      <p:to>
                                        <p:strVal val="visible"/>
                                      </p:to>
                                    </p:set>
                                    <p:animEffect transition="in" filter="wipe(left)">
                                      <p:cBhvr>
                                        <p:cTn id="7" dur="1000"/>
                                        <p:tgtEl>
                                          <p:spTgt spid="2026500"/>
                                        </p:tgtEl>
                                      </p:cBhvr>
                                    </p:animEffect>
                                  </p:childTnLst>
                                </p:cTn>
                              </p:par>
                            </p:childTnLst>
                          </p:cTn>
                        </p:par>
                        <p:par>
                          <p:cTn id="8" fill="hold" nodeType="afterGroup">
                            <p:stCondLst>
                              <p:cond delay="1700"/>
                            </p:stCondLst>
                            <p:childTnLst>
                              <p:par>
                                <p:cTn id="9" presetID="22" presetClass="entr" presetSubtype="8" fill="hold" grpId="0" nodeType="afterEffect">
                                  <p:stCondLst>
                                    <p:cond delay="700"/>
                                  </p:stCondLst>
                                  <p:childTnLst>
                                    <p:set>
                                      <p:cBhvr>
                                        <p:cTn id="10" dur="1" fill="hold">
                                          <p:stCondLst>
                                            <p:cond delay="0"/>
                                          </p:stCondLst>
                                        </p:cTn>
                                        <p:tgtEl>
                                          <p:spTgt spid="2026500"/>
                                        </p:tgtEl>
                                        <p:attrNameLst>
                                          <p:attrName>style.visibility</p:attrName>
                                        </p:attrNameLst>
                                      </p:cBhvr>
                                      <p:to>
                                        <p:strVal val="visible"/>
                                      </p:to>
                                    </p:set>
                                    <p:animEffect transition="in" filter="wipe(left)">
                                      <p:cBhvr>
                                        <p:cTn id="11" dur="1000"/>
                                        <p:tgtEl>
                                          <p:spTgt spid="2026500"/>
                                        </p:tgtEl>
                                      </p:cBhvr>
                                    </p:animEffect>
                                  </p:childTnLst>
                                </p:cTn>
                              </p:par>
                            </p:childTnLst>
                          </p:cTn>
                        </p:par>
                        <p:par>
                          <p:cTn id="12" fill="hold" nodeType="afterGroup">
                            <p:stCondLst>
                              <p:cond delay="3400"/>
                            </p:stCondLst>
                            <p:childTnLst>
                              <p:par>
                                <p:cTn id="13" presetID="10" presetClass="entr" presetSubtype="0" fill="hold" grpId="0" nodeType="afterEffect">
                                  <p:stCondLst>
                                    <p:cond delay="70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par>
                          <p:cTn id="16" fill="hold">
                            <p:stCondLst>
                              <p:cond delay="4600"/>
                            </p:stCondLst>
                            <p:childTnLst>
                              <p:par>
                                <p:cTn id="17" presetID="22" presetClass="entr" presetSubtype="4" fill="hold" grpId="0" nodeType="afterEffect">
                                  <p:stCondLst>
                                    <p:cond delay="500"/>
                                  </p:stCondLst>
                                  <p:childTnLst>
                                    <p:set>
                                      <p:cBhvr>
                                        <p:cTn id="18" dur="1" fill="hold">
                                          <p:stCondLst>
                                            <p:cond delay="0"/>
                                          </p:stCondLst>
                                        </p:cTn>
                                        <p:tgtEl>
                                          <p:spTgt spid="8"/>
                                        </p:tgtEl>
                                        <p:attrNameLst>
                                          <p:attrName>style.visibility</p:attrName>
                                        </p:attrNameLst>
                                      </p:cBhvr>
                                      <p:to>
                                        <p:strVal val="visible"/>
                                      </p:to>
                                    </p:set>
                                    <p:animEffect transition="in" filter="wipe(down)">
                                      <p:cBhvr>
                                        <p:cTn id="19" dur="500"/>
                                        <p:tgtEl>
                                          <p:spTgt spid="8"/>
                                        </p:tgtEl>
                                      </p:cBhvr>
                                    </p:animEffect>
                                  </p:childTnLst>
                                </p:cTn>
                              </p:par>
                            </p:childTnLst>
                          </p:cTn>
                        </p:par>
                        <p:par>
                          <p:cTn id="20" fill="hold">
                            <p:stCondLst>
                              <p:cond delay="5600"/>
                            </p:stCondLst>
                            <p:childTnLst>
                              <p:par>
                                <p:cTn id="21" presetID="22" presetClass="entr" presetSubtype="4" fill="hold" grpId="0" nodeType="afterEffect">
                                  <p:stCondLst>
                                    <p:cond delay="500"/>
                                  </p:stCondLst>
                                  <p:childTnLst>
                                    <p:set>
                                      <p:cBhvr>
                                        <p:cTn id="22" dur="1" fill="hold">
                                          <p:stCondLst>
                                            <p:cond delay="0"/>
                                          </p:stCondLst>
                                        </p:cTn>
                                        <p:tgtEl>
                                          <p:spTgt spid="10"/>
                                        </p:tgtEl>
                                        <p:attrNameLst>
                                          <p:attrName>style.visibility</p:attrName>
                                        </p:attrNameLst>
                                      </p:cBhvr>
                                      <p:to>
                                        <p:strVal val="visible"/>
                                      </p:to>
                                    </p:set>
                                    <p:animEffect transition="in" filter="wipe(down)">
                                      <p:cBhvr>
                                        <p:cTn id="2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2026500" grpId="0" bld="series" animBg="0"/>
      <p:bldP spid="9" grpId="0" animBg="1"/>
      <p:bldP spid="8" grpId="0" animBg="1"/>
      <p:bldP spid="10" grpId="0" animBg="1"/>
    </p:bld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4" name="Rectangle 110"/>
          <p:cNvSpPr txBox="1">
            <a:spLocks noGrp="1" noChangeArrowheads="1"/>
          </p:cNvSpPr>
          <p:nvPr/>
        </p:nvSpPr>
        <p:spPr bwMode="auto">
          <a:xfrm>
            <a:off x="8601075" y="6656388"/>
            <a:ext cx="447675"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r">
              <a:lnSpc>
                <a:spcPct val="85000"/>
              </a:lnSpc>
              <a:spcBef>
                <a:spcPct val="20000"/>
              </a:spcBef>
              <a:buClrTx/>
              <a:buFontTx/>
              <a:buNone/>
            </a:pPr>
            <a:fld id="{8980B7BA-2683-4622-8FDB-B0AE60D3298B}" type="slidenum">
              <a:rPr lang="en-US" altLang="en-US" sz="900"/>
              <a:pPr algn="r">
                <a:lnSpc>
                  <a:spcPct val="85000"/>
                </a:lnSpc>
                <a:spcBef>
                  <a:spcPct val="20000"/>
                </a:spcBef>
                <a:buClrTx/>
                <a:buFontTx/>
                <a:buNone/>
              </a:pPr>
              <a:t>22</a:t>
            </a:fld>
            <a:endParaRPr lang="en-US" altLang="en-US" sz="900"/>
          </a:p>
        </p:txBody>
      </p:sp>
      <p:sp>
        <p:nvSpPr>
          <p:cNvPr id="13315" name="Rectangle 2"/>
          <p:cNvSpPr>
            <a:spLocks noGrp="1" noChangeArrowheads="1"/>
          </p:cNvSpPr>
          <p:nvPr>
            <p:ph type="title" idx="4294967295"/>
          </p:nvPr>
        </p:nvSpPr>
        <p:spPr/>
        <p:txBody>
          <a:bodyPr/>
          <a:lstStyle/>
          <a:p>
            <a:r>
              <a:rPr lang="en-US" altLang="en-US" smtClean="0">
                <a:latin typeface="Arial" panose="020B0604020202020204" pitchFamily="34" charset="0"/>
              </a:rPr>
              <a:t>RNW Comm. Multi-Peril: NY vs. U.S.,</a:t>
            </a:r>
            <a:br>
              <a:rPr lang="en-US" altLang="en-US" smtClean="0">
                <a:latin typeface="Arial" panose="020B0604020202020204" pitchFamily="34" charset="0"/>
              </a:rPr>
            </a:br>
            <a:r>
              <a:rPr lang="en-US" altLang="en-US" smtClean="0">
                <a:latin typeface="Arial" panose="020B0604020202020204" pitchFamily="34" charset="0"/>
              </a:rPr>
              <a:t>2004-2013</a:t>
            </a:r>
          </a:p>
        </p:txBody>
      </p:sp>
      <p:sp>
        <p:nvSpPr>
          <p:cNvPr id="13316" name="Rectangle 3"/>
          <p:cNvSpPr>
            <a:spLocks noChangeArrowheads="1"/>
          </p:cNvSpPr>
          <p:nvPr/>
        </p:nvSpPr>
        <p:spPr bwMode="auto">
          <a:xfrm>
            <a:off x="0" y="6567488"/>
            <a:ext cx="7569200" cy="290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5760" tIns="0" rIns="0" bIns="137160" anchor="b">
            <a:spAutoFit/>
          </a:bodyPr>
          <a:lstStyle>
            <a:lvl1pPr marL="133350" indent="-133350">
              <a:lnSpc>
                <a:spcPct val="90000"/>
              </a:lnSpc>
              <a:spcBef>
                <a:spcPct val="100000"/>
              </a:spcBef>
              <a:buClr>
                <a:schemeClr val="accent2"/>
              </a:buClr>
              <a:buFont typeface="Wingdings" panose="05000000000000000000" pitchFamily="2" charset="2"/>
              <a:buChar char="n"/>
              <a:tabLst>
                <a:tab pos="112713" algn="r"/>
              </a:tabLst>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tabLst>
                <a:tab pos="112713" algn="r"/>
              </a:tabLst>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tabLst>
                <a:tab pos="112713" algn="r"/>
              </a:tabLst>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tabLst>
                <a:tab pos="112713" algn="r"/>
              </a:tabLst>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tabLst>
                <a:tab pos="112713" algn="r"/>
              </a:tabLst>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9pPr>
          </a:lstStyle>
          <a:p>
            <a:pPr>
              <a:spcBef>
                <a:spcPct val="0"/>
              </a:spcBef>
              <a:buFont typeface="Wingdings" panose="05000000000000000000" pitchFamily="2" charset="2"/>
              <a:buNone/>
            </a:pPr>
            <a:r>
              <a:rPr lang="en-US" altLang="en-US" sz="1100"/>
              <a:t>	Sources: NAIC, Insurance Information Institute</a:t>
            </a:r>
          </a:p>
        </p:txBody>
      </p:sp>
      <p:graphicFrame>
        <p:nvGraphicFramePr>
          <p:cNvPr id="2026500" name="Object 2"/>
          <p:cNvGraphicFramePr>
            <a:graphicFrameLocks/>
          </p:cNvGraphicFramePr>
          <p:nvPr/>
        </p:nvGraphicFramePr>
        <p:xfrm>
          <a:off x="333375" y="1296988"/>
          <a:ext cx="8569325" cy="4579937"/>
        </p:xfrm>
        <a:graphic>
          <a:graphicData uri="http://schemas.openxmlformats.org/presentationml/2006/ole">
            <mc:AlternateContent xmlns:mc="http://schemas.openxmlformats.org/markup-compatibility/2006">
              <mc:Choice xmlns:v="urn:schemas-microsoft-com:vml" Requires="v">
                <p:oleObj spid="_x0000_s28145673" name="Chart" r:id="rId4" imgW="8600977" imgH="4600596" progId="MSGraph.Chart.8">
                  <p:embed followColorScheme="full"/>
                </p:oleObj>
              </mc:Choice>
              <mc:Fallback>
                <p:oleObj name="Chart" r:id="rId4" imgW="8600977" imgH="4600596" progId="MSGraph.Chart.8">
                  <p:embed followColorScheme="full"/>
                  <p:pic>
                    <p:nvPicPr>
                      <p:cNvPr id="0" name=""/>
                      <p:cNvPicPr>
                        <a:picLocks noChangeArrowheads="1"/>
                      </p:cNvPicPr>
                      <p:nvPr/>
                    </p:nvPicPr>
                    <p:blipFill>
                      <a:blip r:embed="rId5"/>
                      <a:srcRect/>
                      <a:stretch>
                        <a:fillRect/>
                      </a:stretch>
                    </p:blipFill>
                    <p:spPr bwMode="gray">
                      <a:xfrm>
                        <a:off x="333375" y="1296988"/>
                        <a:ext cx="8569325" cy="45799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3318" name="Rectangle 31"/>
          <p:cNvSpPr>
            <a:spLocks noChangeArrowheads="1"/>
          </p:cNvSpPr>
          <p:nvPr/>
        </p:nvSpPr>
        <p:spPr bwMode="black">
          <a:xfrm>
            <a:off x="347663" y="1139825"/>
            <a:ext cx="8221662" cy="220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defTabSz="114300">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defTabSz="11430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defTabSz="1143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defTabSz="1143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defTabSz="1143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spcBef>
                <a:spcPct val="20000"/>
              </a:spcBef>
              <a:buClrTx/>
              <a:buFontTx/>
              <a:buNone/>
            </a:pPr>
            <a:r>
              <a:rPr lang="en-US" altLang="en-US" sz="1600" b="1">
                <a:solidFill>
                  <a:srgbClr val="225A7A"/>
                </a:solidFill>
              </a:rPr>
              <a:t>(Percent)</a:t>
            </a:r>
          </a:p>
        </p:txBody>
      </p:sp>
      <p:sp>
        <p:nvSpPr>
          <p:cNvPr id="9" name="Text Box 6"/>
          <p:cNvSpPr txBox="1">
            <a:spLocks noChangeArrowheads="1"/>
          </p:cNvSpPr>
          <p:nvPr/>
        </p:nvSpPr>
        <p:spPr bwMode="blackWhite">
          <a:xfrm>
            <a:off x="5962650" y="1220788"/>
            <a:ext cx="2474913" cy="1417637"/>
          </a:xfrm>
          <a:prstGeom prst="rect">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type="none" w="sm" len="sm"/>
            <a:tailEnd type="none" w="sm" len="sm"/>
          </a:ln>
          <a:effectLst/>
        </p:spPr>
        <p:txBody>
          <a:bodyPr tIns="91440" bIns="91440" anchor="ctr"/>
          <a:lstStyle/>
          <a:p>
            <a:pPr algn="ctr">
              <a:lnSpc>
                <a:spcPct val="85000"/>
              </a:lnSpc>
              <a:spcBef>
                <a:spcPct val="50000"/>
              </a:spcBef>
              <a:buClr>
                <a:schemeClr val="bg1"/>
              </a:buClr>
              <a:buFont typeface="Wingdings" pitchFamily="2" charset="2"/>
              <a:buNone/>
              <a:defRPr/>
            </a:pPr>
            <a:r>
              <a:rPr lang="en-US" b="1" u="sng" dirty="0">
                <a:solidFill>
                  <a:schemeClr val="bg1"/>
                </a:solidFill>
                <a:latin typeface="Arial" charset="0"/>
                <a:cs typeface="Arial" charset="0"/>
              </a:rPr>
              <a:t>Average 2004-2013</a:t>
            </a:r>
          </a:p>
          <a:p>
            <a:pPr algn="ctr">
              <a:lnSpc>
                <a:spcPct val="85000"/>
              </a:lnSpc>
              <a:spcBef>
                <a:spcPct val="50000"/>
              </a:spcBef>
              <a:buClr>
                <a:schemeClr val="bg1"/>
              </a:buClr>
              <a:buFont typeface="Wingdings" pitchFamily="2" charset="2"/>
              <a:buNone/>
              <a:defRPr/>
            </a:pPr>
            <a:r>
              <a:rPr lang="en-US" b="1" dirty="0">
                <a:solidFill>
                  <a:schemeClr val="bg1"/>
                </a:solidFill>
                <a:latin typeface="Arial" charset="0"/>
                <a:cs typeface="Arial" charset="0"/>
              </a:rPr>
              <a:t>US: 8.9%</a:t>
            </a:r>
          </a:p>
          <a:p>
            <a:pPr algn="ctr">
              <a:lnSpc>
                <a:spcPct val="85000"/>
              </a:lnSpc>
              <a:spcBef>
                <a:spcPct val="50000"/>
              </a:spcBef>
              <a:buClr>
                <a:schemeClr val="bg1"/>
              </a:buClr>
              <a:buFont typeface="Wingdings" pitchFamily="2" charset="2"/>
              <a:buNone/>
              <a:defRPr/>
            </a:pPr>
            <a:r>
              <a:rPr lang="en-US" b="1" dirty="0">
                <a:solidFill>
                  <a:schemeClr val="bg1"/>
                </a:solidFill>
                <a:latin typeface="Arial" charset="0"/>
                <a:cs typeface="Arial" charset="0"/>
              </a:rPr>
              <a:t>NY: 10.6%</a:t>
            </a:r>
          </a:p>
        </p:txBody>
      </p:sp>
      <p:sp>
        <p:nvSpPr>
          <p:cNvPr id="8" name="AutoShape 9"/>
          <p:cNvSpPr>
            <a:spLocks noChangeArrowheads="1"/>
          </p:cNvSpPr>
          <p:nvPr/>
        </p:nvSpPr>
        <p:spPr bwMode="blackWhite">
          <a:xfrm>
            <a:off x="5770386" y="4440238"/>
            <a:ext cx="1008395" cy="489923"/>
          </a:xfrm>
          <a:prstGeom prst="wedgeRectCallout">
            <a:avLst>
              <a:gd name="adj1" fmla="val 120387"/>
              <a:gd name="adj2" fmla="val 28037"/>
            </a:avLst>
          </a:prstGeom>
          <a:solidFill>
            <a:srgbClr val="225A7A"/>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rgbClr val="FFFFFF"/>
              </a:buClr>
              <a:buFont typeface="Wingdings" pitchFamily="2" charset="2"/>
              <a:buNone/>
            </a:pPr>
            <a:r>
              <a:rPr lang="en-US" b="1" dirty="0" smtClean="0">
                <a:solidFill>
                  <a:srgbClr val="FFFFFF"/>
                </a:solidFill>
              </a:rPr>
              <a:t>Sandy</a:t>
            </a:r>
            <a:endParaRPr lang="en-US" b="1" dirty="0">
              <a:solidFill>
                <a:srgbClr val="FFFFFF"/>
              </a:solidFill>
            </a:endParaRPr>
          </a:p>
        </p:txBody>
      </p:sp>
    </p:spTree>
    <p:extLst>
      <p:ext uri="{BB962C8B-B14F-4D97-AF65-F5344CB8AC3E}">
        <p14:creationId xmlns:p14="http://schemas.microsoft.com/office/powerpoint/2010/main" val="49064563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700"/>
                                  </p:stCondLst>
                                  <p:childTnLst>
                                    <p:set>
                                      <p:cBhvr>
                                        <p:cTn id="6" dur="1" fill="hold">
                                          <p:stCondLst>
                                            <p:cond delay="0"/>
                                          </p:stCondLst>
                                        </p:cTn>
                                        <p:tgtEl>
                                          <p:spTgt spid="2026500"/>
                                        </p:tgtEl>
                                        <p:attrNameLst>
                                          <p:attrName>style.visibility</p:attrName>
                                        </p:attrNameLst>
                                      </p:cBhvr>
                                      <p:to>
                                        <p:strVal val="visible"/>
                                      </p:to>
                                    </p:set>
                                    <p:animEffect transition="in" filter="wipe(left)">
                                      <p:cBhvr>
                                        <p:cTn id="7" dur="1000"/>
                                        <p:tgtEl>
                                          <p:spTgt spid="2026500"/>
                                        </p:tgtEl>
                                      </p:cBhvr>
                                    </p:animEffect>
                                  </p:childTnLst>
                                </p:cTn>
                              </p:par>
                            </p:childTnLst>
                          </p:cTn>
                        </p:par>
                        <p:par>
                          <p:cTn id="8" fill="hold" nodeType="afterGroup">
                            <p:stCondLst>
                              <p:cond delay="1700"/>
                            </p:stCondLst>
                            <p:childTnLst>
                              <p:par>
                                <p:cTn id="9" presetID="22" presetClass="entr" presetSubtype="8" fill="hold" grpId="0" nodeType="afterEffect">
                                  <p:stCondLst>
                                    <p:cond delay="700"/>
                                  </p:stCondLst>
                                  <p:childTnLst>
                                    <p:set>
                                      <p:cBhvr>
                                        <p:cTn id="10" dur="1" fill="hold">
                                          <p:stCondLst>
                                            <p:cond delay="0"/>
                                          </p:stCondLst>
                                        </p:cTn>
                                        <p:tgtEl>
                                          <p:spTgt spid="2026500"/>
                                        </p:tgtEl>
                                        <p:attrNameLst>
                                          <p:attrName>style.visibility</p:attrName>
                                        </p:attrNameLst>
                                      </p:cBhvr>
                                      <p:to>
                                        <p:strVal val="visible"/>
                                      </p:to>
                                    </p:set>
                                    <p:animEffect transition="in" filter="wipe(left)">
                                      <p:cBhvr>
                                        <p:cTn id="11" dur="1000"/>
                                        <p:tgtEl>
                                          <p:spTgt spid="2026500"/>
                                        </p:tgtEl>
                                      </p:cBhvr>
                                    </p:animEffect>
                                  </p:childTnLst>
                                </p:cTn>
                              </p:par>
                            </p:childTnLst>
                          </p:cTn>
                        </p:par>
                        <p:par>
                          <p:cTn id="12" fill="hold" nodeType="afterGroup">
                            <p:stCondLst>
                              <p:cond delay="3400"/>
                            </p:stCondLst>
                            <p:childTnLst>
                              <p:par>
                                <p:cTn id="13" presetID="10" presetClass="entr" presetSubtype="0" fill="hold" grpId="0" nodeType="afterEffect">
                                  <p:stCondLst>
                                    <p:cond delay="70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par>
                          <p:cTn id="16" fill="hold">
                            <p:stCondLst>
                              <p:cond delay="4600"/>
                            </p:stCondLst>
                            <p:childTnLst>
                              <p:par>
                                <p:cTn id="17" presetID="22" presetClass="entr" presetSubtype="4" fill="hold" grpId="0" nodeType="afterEffect">
                                  <p:stCondLst>
                                    <p:cond delay="500"/>
                                  </p:stCondLst>
                                  <p:childTnLst>
                                    <p:set>
                                      <p:cBhvr>
                                        <p:cTn id="18" dur="1" fill="hold">
                                          <p:stCondLst>
                                            <p:cond delay="0"/>
                                          </p:stCondLst>
                                        </p:cTn>
                                        <p:tgtEl>
                                          <p:spTgt spid="8"/>
                                        </p:tgtEl>
                                        <p:attrNameLst>
                                          <p:attrName>style.visibility</p:attrName>
                                        </p:attrNameLst>
                                      </p:cBhvr>
                                      <p:to>
                                        <p:strVal val="visible"/>
                                      </p:to>
                                    </p:set>
                                    <p:animEffect transition="in" filter="wipe(down)">
                                      <p:cBhvr>
                                        <p:cTn id="1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2026500" grpId="0" bld="series" animBg="0"/>
      <p:bldP spid="9" grpId="0" animBg="1"/>
      <p:bldP spid="8" grpId="0" animBg="1"/>
    </p:bld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2" name="Rectangle 110"/>
          <p:cNvSpPr txBox="1">
            <a:spLocks noGrp="1" noChangeArrowheads="1"/>
          </p:cNvSpPr>
          <p:nvPr/>
        </p:nvSpPr>
        <p:spPr bwMode="auto">
          <a:xfrm>
            <a:off x="8601075" y="6656388"/>
            <a:ext cx="447675"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r">
              <a:lnSpc>
                <a:spcPct val="85000"/>
              </a:lnSpc>
              <a:spcBef>
                <a:spcPct val="20000"/>
              </a:spcBef>
              <a:buClrTx/>
              <a:buFontTx/>
              <a:buNone/>
            </a:pPr>
            <a:fld id="{E8B4A2E8-9D09-4E3E-938D-B31E99DA756C}" type="slidenum">
              <a:rPr lang="en-US" altLang="en-US" sz="900"/>
              <a:pPr algn="r">
                <a:lnSpc>
                  <a:spcPct val="85000"/>
                </a:lnSpc>
                <a:spcBef>
                  <a:spcPct val="20000"/>
                </a:spcBef>
                <a:buClrTx/>
                <a:buFontTx/>
                <a:buNone/>
              </a:pPr>
              <a:t>23</a:t>
            </a:fld>
            <a:endParaRPr lang="en-US" altLang="en-US" sz="900"/>
          </a:p>
        </p:txBody>
      </p:sp>
      <p:sp>
        <p:nvSpPr>
          <p:cNvPr id="15363" name="Rectangle 2"/>
          <p:cNvSpPr>
            <a:spLocks noGrp="1" noChangeArrowheads="1"/>
          </p:cNvSpPr>
          <p:nvPr>
            <p:ph type="title" idx="4294967295"/>
          </p:nvPr>
        </p:nvSpPr>
        <p:spPr/>
        <p:txBody>
          <a:bodyPr/>
          <a:lstStyle/>
          <a:p>
            <a:r>
              <a:rPr lang="en-US" altLang="en-US" smtClean="0">
                <a:latin typeface="Arial" panose="020B0604020202020204" pitchFamily="34" charset="0"/>
              </a:rPr>
              <a:t>RNW Homeowners: NY vs. U.S.,</a:t>
            </a:r>
            <a:br>
              <a:rPr lang="en-US" altLang="en-US" smtClean="0">
                <a:latin typeface="Arial" panose="020B0604020202020204" pitchFamily="34" charset="0"/>
              </a:rPr>
            </a:br>
            <a:r>
              <a:rPr lang="en-US" altLang="en-US" smtClean="0">
                <a:latin typeface="Arial" panose="020B0604020202020204" pitchFamily="34" charset="0"/>
              </a:rPr>
              <a:t>2004-2013</a:t>
            </a:r>
          </a:p>
        </p:txBody>
      </p:sp>
      <p:sp>
        <p:nvSpPr>
          <p:cNvPr id="15364" name="Rectangle 3"/>
          <p:cNvSpPr>
            <a:spLocks noChangeArrowheads="1"/>
          </p:cNvSpPr>
          <p:nvPr/>
        </p:nvSpPr>
        <p:spPr bwMode="auto">
          <a:xfrm>
            <a:off x="0" y="6567488"/>
            <a:ext cx="7569200" cy="290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5760" tIns="0" rIns="0" bIns="137160" anchor="b">
            <a:spAutoFit/>
          </a:bodyPr>
          <a:lstStyle>
            <a:lvl1pPr marL="133350" indent="-133350">
              <a:lnSpc>
                <a:spcPct val="90000"/>
              </a:lnSpc>
              <a:spcBef>
                <a:spcPct val="100000"/>
              </a:spcBef>
              <a:buClr>
                <a:schemeClr val="accent2"/>
              </a:buClr>
              <a:buFont typeface="Wingdings" panose="05000000000000000000" pitchFamily="2" charset="2"/>
              <a:buChar char="n"/>
              <a:tabLst>
                <a:tab pos="112713" algn="r"/>
              </a:tabLst>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tabLst>
                <a:tab pos="112713" algn="r"/>
              </a:tabLst>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tabLst>
                <a:tab pos="112713" algn="r"/>
              </a:tabLst>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tabLst>
                <a:tab pos="112713" algn="r"/>
              </a:tabLst>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tabLst>
                <a:tab pos="112713" algn="r"/>
              </a:tabLst>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9pPr>
          </a:lstStyle>
          <a:p>
            <a:pPr>
              <a:spcBef>
                <a:spcPct val="0"/>
              </a:spcBef>
              <a:buFont typeface="Wingdings" panose="05000000000000000000" pitchFamily="2" charset="2"/>
              <a:buNone/>
            </a:pPr>
            <a:r>
              <a:rPr lang="en-US" altLang="en-US" sz="1100"/>
              <a:t>	Source: NAIC, Insurance Information Institute</a:t>
            </a:r>
          </a:p>
        </p:txBody>
      </p:sp>
      <p:graphicFrame>
        <p:nvGraphicFramePr>
          <p:cNvPr id="2026500" name="Object 2"/>
          <p:cNvGraphicFramePr>
            <a:graphicFrameLocks/>
          </p:cNvGraphicFramePr>
          <p:nvPr/>
        </p:nvGraphicFramePr>
        <p:xfrm>
          <a:off x="304800" y="1709738"/>
          <a:ext cx="8569325" cy="4579937"/>
        </p:xfrm>
        <a:graphic>
          <a:graphicData uri="http://schemas.openxmlformats.org/presentationml/2006/ole">
            <mc:AlternateContent xmlns:mc="http://schemas.openxmlformats.org/markup-compatibility/2006">
              <mc:Choice xmlns:v="urn:schemas-microsoft-com:vml" Requires="v">
                <p:oleObj spid="_x0000_s28146697" name="Chart" r:id="rId4" imgW="8600977" imgH="4600596" progId="MSGraph.Chart.8">
                  <p:embed followColorScheme="full"/>
                </p:oleObj>
              </mc:Choice>
              <mc:Fallback>
                <p:oleObj name="Chart" r:id="rId4" imgW="8600977" imgH="4600596" progId="MSGraph.Chart.8">
                  <p:embed followColorScheme="full"/>
                  <p:pic>
                    <p:nvPicPr>
                      <p:cNvPr id="0" name=""/>
                      <p:cNvPicPr>
                        <a:picLocks noChangeArrowheads="1"/>
                      </p:cNvPicPr>
                      <p:nvPr/>
                    </p:nvPicPr>
                    <p:blipFill>
                      <a:blip r:embed="rId5"/>
                      <a:srcRect/>
                      <a:stretch>
                        <a:fillRect/>
                      </a:stretch>
                    </p:blipFill>
                    <p:spPr bwMode="gray">
                      <a:xfrm>
                        <a:off x="304800" y="1709738"/>
                        <a:ext cx="8569325" cy="45799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5366" name="Rectangle 31"/>
          <p:cNvSpPr>
            <a:spLocks noChangeArrowheads="1"/>
          </p:cNvSpPr>
          <p:nvPr/>
        </p:nvSpPr>
        <p:spPr bwMode="black">
          <a:xfrm>
            <a:off x="347663" y="1139825"/>
            <a:ext cx="8221662" cy="220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defTabSz="114300">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defTabSz="11430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defTabSz="1143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defTabSz="1143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defTabSz="1143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spcBef>
                <a:spcPct val="20000"/>
              </a:spcBef>
              <a:buClrTx/>
              <a:buFontTx/>
              <a:buNone/>
            </a:pPr>
            <a:r>
              <a:rPr lang="en-US" altLang="en-US" sz="1600" b="1">
                <a:solidFill>
                  <a:srgbClr val="225A7A"/>
                </a:solidFill>
              </a:rPr>
              <a:t>(Percent)</a:t>
            </a:r>
          </a:p>
        </p:txBody>
      </p:sp>
      <p:sp>
        <p:nvSpPr>
          <p:cNvPr id="9" name="Text Box 6"/>
          <p:cNvSpPr txBox="1">
            <a:spLocks noChangeArrowheads="1"/>
          </p:cNvSpPr>
          <p:nvPr/>
        </p:nvSpPr>
        <p:spPr bwMode="blackWhite">
          <a:xfrm>
            <a:off x="5402263" y="1228725"/>
            <a:ext cx="2474912" cy="1417638"/>
          </a:xfrm>
          <a:prstGeom prst="rect">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type="none" w="sm" len="sm"/>
            <a:tailEnd type="none" w="sm" len="sm"/>
          </a:ln>
          <a:effectLst/>
        </p:spPr>
        <p:txBody>
          <a:bodyPr tIns="91440" bIns="91440" anchor="ctr"/>
          <a:lstStyle/>
          <a:p>
            <a:pPr algn="ctr">
              <a:lnSpc>
                <a:spcPct val="85000"/>
              </a:lnSpc>
              <a:spcBef>
                <a:spcPct val="50000"/>
              </a:spcBef>
              <a:buClr>
                <a:schemeClr val="bg1"/>
              </a:buClr>
              <a:buFont typeface="Wingdings" pitchFamily="2" charset="2"/>
              <a:buNone/>
              <a:defRPr/>
            </a:pPr>
            <a:r>
              <a:rPr lang="en-US" b="1" u="sng" dirty="0">
                <a:solidFill>
                  <a:schemeClr val="bg1"/>
                </a:solidFill>
                <a:latin typeface="Arial" charset="0"/>
                <a:cs typeface="Arial" charset="0"/>
              </a:rPr>
              <a:t>Average 2004-2013</a:t>
            </a:r>
          </a:p>
          <a:p>
            <a:pPr algn="ctr">
              <a:lnSpc>
                <a:spcPct val="85000"/>
              </a:lnSpc>
              <a:spcBef>
                <a:spcPct val="50000"/>
              </a:spcBef>
              <a:buClr>
                <a:schemeClr val="bg1"/>
              </a:buClr>
              <a:buFont typeface="Wingdings" pitchFamily="2" charset="2"/>
              <a:buNone/>
              <a:defRPr/>
            </a:pPr>
            <a:r>
              <a:rPr lang="en-US" b="1" dirty="0">
                <a:solidFill>
                  <a:schemeClr val="bg1"/>
                </a:solidFill>
                <a:latin typeface="Arial" charset="0"/>
                <a:cs typeface="Arial" charset="0"/>
              </a:rPr>
              <a:t>US: 6.6%</a:t>
            </a:r>
          </a:p>
          <a:p>
            <a:pPr algn="ctr">
              <a:lnSpc>
                <a:spcPct val="85000"/>
              </a:lnSpc>
              <a:spcBef>
                <a:spcPct val="50000"/>
              </a:spcBef>
              <a:buClr>
                <a:schemeClr val="bg1"/>
              </a:buClr>
              <a:buFont typeface="Wingdings" pitchFamily="2" charset="2"/>
              <a:buNone/>
              <a:defRPr/>
            </a:pPr>
            <a:r>
              <a:rPr lang="en-US" b="1" dirty="0">
                <a:solidFill>
                  <a:schemeClr val="bg1"/>
                </a:solidFill>
                <a:latin typeface="Arial" charset="0"/>
                <a:cs typeface="Arial" charset="0"/>
              </a:rPr>
              <a:t>NY: 15.9%</a:t>
            </a:r>
          </a:p>
        </p:txBody>
      </p:sp>
      <p:sp>
        <p:nvSpPr>
          <p:cNvPr id="8" name="AutoShape 9"/>
          <p:cNvSpPr>
            <a:spLocks noChangeArrowheads="1"/>
          </p:cNvSpPr>
          <p:nvPr/>
        </p:nvSpPr>
        <p:spPr bwMode="blackWhite">
          <a:xfrm>
            <a:off x="5402263" y="5068888"/>
            <a:ext cx="1008395" cy="489923"/>
          </a:xfrm>
          <a:prstGeom prst="wedgeRectCallout">
            <a:avLst>
              <a:gd name="adj1" fmla="val 157225"/>
              <a:gd name="adj2" fmla="val 39702"/>
            </a:avLst>
          </a:prstGeom>
          <a:solidFill>
            <a:srgbClr val="225A7A"/>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rgbClr val="FFFFFF"/>
              </a:buClr>
              <a:buFont typeface="Wingdings" pitchFamily="2" charset="2"/>
              <a:buNone/>
            </a:pPr>
            <a:r>
              <a:rPr lang="en-US" b="1" dirty="0" smtClean="0">
                <a:solidFill>
                  <a:srgbClr val="FFFFFF"/>
                </a:solidFill>
              </a:rPr>
              <a:t>Sandy</a:t>
            </a:r>
            <a:endParaRPr lang="en-US" b="1" dirty="0">
              <a:solidFill>
                <a:srgbClr val="FFFFFF"/>
              </a:solidFill>
            </a:endParaRPr>
          </a:p>
        </p:txBody>
      </p:sp>
    </p:spTree>
    <p:extLst>
      <p:ext uri="{BB962C8B-B14F-4D97-AF65-F5344CB8AC3E}">
        <p14:creationId xmlns:p14="http://schemas.microsoft.com/office/powerpoint/2010/main" val="314640911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700"/>
                                  </p:stCondLst>
                                  <p:childTnLst>
                                    <p:set>
                                      <p:cBhvr>
                                        <p:cTn id="6" dur="1" fill="hold">
                                          <p:stCondLst>
                                            <p:cond delay="0"/>
                                          </p:stCondLst>
                                        </p:cTn>
                                        <p:tgtEl>
                                          <p:spTgt spid="2026500"/>
                                        </p:tgtEl>
                                        <p:attrNameLst>
                                          <p:attrName>style.visibility</p:attrName>
                                        </p:attrNameLst>
                                      </p:cBhvr>
                                      <p:to>
                                        <p:strVal val="visible"/>
                                      </p:to>
                                    </p:set>
                                    <p:animEffect transition="in" filter="wipe(left)">
                                      <p:cBhvr>
                                        <p:cTn id="7" dur="1000"/>
                                        <p:tgtEl>
                                          <p:spTgt spid="2026500"/>
                                        </p:tgtEl>
                                      </p:cBhvr>
                                    </p:animEffect>
                                  </p:childTnLst>
                                </p:cTn>
                              </p:par>
                            </p:childTnLst>
                          </p:cTn>
                        </p:par>
                        <p:par>
                          <p:cTn id="8" fill="hold" nodeType="afterGroup">
                            <p:stCondLst>
                              <p:cond delay="1700"/>
                            </p:stCondLst>
                            <p:childTnLst>
                              <p:par>
                                <p:cTn id="9" presetID="22" presetClass="entr" presetSubtype="8" fill="hold" grpId="0" nodeType="afterEffect">
                                  <p:stCondLst>
                                    <p:cond delay="700"/>
                                  </p:stCondLst>
                                  <p:childTnLst>
                                    <p:set>
                                      <p:cBhvr>
                                        <p:cTn id="10" dur="1" fill="hold">
                                          <p:stCondLst>
                                            <p:cond delay="0"/>
                                          </p:stCondLst>
                                        </p:cTn>
                                        <p:tgtEl>
                                          <p:spTgt spid="2026500"/>
                                        </p:tgtEl>
                                        <p:attrNameLst>
                                          <p:attrName>style.visibility</p:attrName>
                                        </p:attrNameLst>
                                      </p:cBhvr>
                                      <p:to>
                                        <p:strVal val="visible"/>
                                      </p:to>
                                    </p:set>
                                    <p:animEffect transition="in" filter="wipe(left)">
                                      <p:cBhvr>
                                        <p:cTn id="11" dur="1000"/>
                                        <p:tgtEl>
                                          <p:spTgt spid="2026500"/>
                                        </p:tgtEl>
                                      </p:cBhvr>
                                    </p:animEffect>
                                  </p:childTnLst>
                                </p:cTn>
                              </p:par>
                            </p:childTnLst>
                          </p:cTn>
                        </p:par>
                        <p:par>
                          <p:cTn id="12" fill="hold" nodeType="afterGroup">
                            <p:stCondLst>
                              <p:cond delay="3400"/>
                            </p:stCondLst>
                            <p:childTnLst>
                              <p:par>
                                <p:cTn id="13" presetID="10" presetClass="entr" presetSubtype="0" fill="hold" grpId="0" nodeType="afterEffect">
                                  <p:stCondLst>
                                    <p:cond delay="70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par>
                          <p:cTn id="16" fill="hold">
                            <p:stCondLst>
                              <p:cond delay="4600"/>
                            </p:stCondLst>
                            <p:childTnLst>
                              <p:par>
                                <p:cTn id="17" presetID="22" presetClass="entr" presetSubtype="4" fill="hold" grpId="0" nodeType="afterEffect">
                                  <p:stCondLst>
                                    <p:cond delay="500"/>
                                  </p:stCondLst>
                                  <p:childTnLst>
                                    <p:set>
                                      <p:cBhvr>
                                        <p:cTn id="18" dur="1" fill="hold">
                                          <p:stCondLst>
                                            <p:cond delay="0"/>
                                          </p:stCondLst>
                                        </p:cTn>
                                        <p:tgtEl>
                                          <p:spTgt spid="8"/>
                                        </p:tgtEl>
                                        <p:attrNameLst>
                                          <p:attrName>style.visibility</p:attrName>
                                        </p:attrNameLst>
                                      </p:cBhvr>
                                      <p:to>
                                        <p:strVal val="visible"/>
                                      </p:to>
                                    </p:set>
                                    <p:animEffect transition="in" filter="wipe(down)">
                                      <p:cBhvr>
                                        <p:cTn id="1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2026500" grpId="0" bld="series" animBg="0"/>
      <p:bldP spid="9" grpId="0" animBg="1"/>
      <p:bldP spid="8" grpId="0" animBg="1"/>
    </p:bld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0" name="Rectangle 110"/>
          <p:cNvSpPr txBox="1">
            <a:spLocks noGrp="1" noChangeArrowheads="1"/>
          </p:cNvSpPr>
          <p:nvPr/>
        </p:nvSpPr>
        <p:spPr bwMode="auto">
          <a:xfrm>
            <a:off x="8601075" y="6656388"/>
            <a:ext cx="447675"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r">
              <a:lnSpc>
                <a:spcPct val="85000"/>
              </a:lnSpc>
              <a:spcBef>
                <a:spcPct val="20000"/>
              </a:spcBef>
              <a:buClrTx/>
              <a:buFontTx/>
              <a:buNone/>
            </a:pPr>
            <a:fld id="{3067A268-6AAC-4C75-9A00-EC9A4EFB1C40}" type="slidenum">
              <a:rPr lang="en-US" altLang="en-US" sz="900"/>
              <a:pPr algn="r">
                <a:lnSpc>
                  <a:spcPct val="85000"/>
                </a:lnSpc>
                <a:spcBef>
                  <a:spcPct val="20000"/>
                </a:spcBef>
                <a:buClrTx/>
                <a:buFontTx/>
                <a:buNone/>
              </a:pPr>
              <a:t>24</a:t>
            </a:fld>
            <a:endParaRPr lang="en-US" altLang="en-US" sz="900"/>
          </a:p>
        </p:txBody>
      </p:sp>
      <p:sp>
        <p:nvSpPr>
          <p:cNvPr id="17411" name="Rectangle 2"/>
          <p:cNvSpPr>
            <a:spLocks noGrp="1" noChangeArrowheads="1"/>
          </p:cNvSpPr>
          <p:nvPr>
            <p:ph type="title" idx="4294967295"/>
          </p:nvPr>
        </p:nvSpPr>
        <p:spPr/>
        <p:txBody>
          <a:bodyPr/>
          <a:lstStyle/>
          <a:p>
            <a:r>
              <a:rPr lang="en-US" altLang="en-US" smtClean="0">
                <a:latin typeface="Arial" panose="020B0604020202020204" pitchFamily="34" charset="0"/>
              </a:rPr>
              <a:t>RNW Workers Comp: NY vs. U.S.,</a:t>
            </a:r>
            <a:br>
              <a:rPr lang="en-US" altLang="en-US" smtClean="0">
                <a:latin typeface="Arial" panose="020B0604020202020204" pitchFamily="34" charset="0"/>
              </a:rPr>
            </a:br>
            <a:r>
              <a:rPr lang="en-US" altLang="en-US" smtClean="0">
                <a:latin typeface="Arial" panose="020B0604020202020204" pitchFamily="34" charset="0"/>
              </a:rPr>
              <a:t>2004-2013</a:t>
            </a:r>
          </a:p>
        </p:txBody>
      </p:sp>
      <p:sp>
        <p:nvSpPr>
          <p:cNvPr id="17412" name="Rectangle 3"/>
          <p:cNvSpPr>
            <a:spLocks noChangeArrowheads="1"/>
          </p:cNvSpPr>
          <p:nvPr/>
        </p:nvSpPr>
        <p:spPr bwMode="auto">
          <a:xfrm>
            <a:off x="0" y="6567488"/>
            <a:ext cx="7569200" cy="290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5760" tIns="0" rIns="0" bIns="137160" anchor="b">
            <a:spAutoFit/>
          </a:bodyPr>
          <a:lstStyle>
            <a:lvl1pPr marL="133350" indent="-133350">
              <a:lnSpc>
                <a:spcPct val="90000"/>
              </a:lnSpc>
              <a:spcBef>
                <a:spcPct val="100000"/>
              </a:spcBef>
              <a:buClr>
                <a:schemeClr val="accent2"/>
              </a:buClr>
              <a:buFont typeface="Wingdings" panose="05000000000000000000" pitchFamily="2" charset="2"/>
              <a:buChar char="n"/>
              <a:tabLst>
                <a:tab pos="112713" algn="r"/>
              </a:tabLst>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tabLst>
                <a:tab pos="112713" algn="r"/>
              </a:tabLst>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tabLst>
                <a:tab pos="112713" algn="r"/>
              </a:tabLst>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tabLst>
                <a:tab pos="112713" algn="r"/>
              </a:tabLst>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tabLst>
                <a:tab pos="112713" algn="r"/>
              </a:tabLst>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9pPr>
          </a:lstStyle>
          <a:p>
            <a:pPr>
              <a:spcBef>
                <a:spcPct val="0"/>
              </a:spcBef>
              <a:buFont typeface="Wingdings" panose="05000000000000000000" pitchFamily="2" charset="2"/>
              <a:buNone/>
            </a:pPr>
            <a:r>
              <a:rPr lang="en-US" altLang="en-US" sz="1100"/>
              <a:t>	Source: NAIC.</a:t>
            </a:r>
          </a:p>
        </p:txBody>
      </p:sp>
      <p:graphicFrame>
        <p:nvGraphicFramePr>
          <p:cNvPr id="2026500" name="Object 2"/>
          <p:cNvGraphicFramePr>
            <a:graphicFrameLocks/>
          </p:cNvGraphicFramePr>
          <p:nvPr/>
        </p:nvGraphicFramePr>
        <p:xfrm>
          <a:off x="301625" y="1295400"/>
          <a:ext cx="8548688" cy="4572000"/>
        </p:xfrm>
        <a:graphic>
          <a:graphicData uri="http://schemas.openxmlformats.org/presentationml/2006/ole">
            <mc:AlternateContent xmlns:mc="http://schemas.openxmlformats.org/markup-compatibility/2006">
              <mc:Choice xmlns:v="urn:schemas-microsoft-com:vml" Requires="v">
                <p:oleObj spid="_x0000_s28147721" name="Chart" r:id="rId4" imgW="8600977" imgH="4600596" progId="MSGraph.Chart.8">
                  <p:embed followColorScheme="full"/>
                </p:oleObj>
              </mc:Choice>
              <mc:Fallback>
                <p:oleObj name="Chart" r:id="rId4" imgW="8600977" imgH="4600596" progId="MSGraph.Chart.8">
                  <p:embed followColorScheme="full"/>
                  <p:pic>
                    <p:nvPicPr>
                      <p:cNvPr id="0" name=""/>
                      <p:cNvPicPr>
                        <a:picLocks noChangeArrowheads="1"/>
                      </p:cNvPicPr>
                      <p:nvPr/>
                    </p:nvPicPr>
                    <p:blipFill>
                      <a:blip r:embed="rId5"/>
                      <a:srcRect/>
                      <a:stretch>
                        <a:fillRect/>
                      </a:stretch>
                    </p:blipFill>
                    <p:spPr bwMode="gray">
                      <a:xfrm>
                        <a:off x="301625" y="1295400"/>
                        <a:ext cx="8548688" cy="457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7414" name="Rectangle 31"/>
          <p:cNvSpPr>
            <a:spLocks noChangeArrowheads="1"/>
          </p:cNvSpPr>
          <p:nvPr/>
        </p:nvSpPr>
        <p:spPr bwMode="black">
          <a:xfrm>
            <a:off x="347663" y="1139825"/>
            <a:ext cx="8221662" cy="220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defTabSz="114300">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defTabSz="11430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defTabSz="1143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defTabSz="1143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defTabSz="1143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spcBef>
                <a:spcPct val="20000"/>
              </a:spcBef>
              <a:buClrTx/>
              <a:buFontTx/>
              <a:buNone/>
            </a:pPr>
            <a:r>
              <a:rPr lang="en-US" altLang="en-US" sz="1600" b="1">
                <a:solidFill>
                  <a:srgbClr val="225A7A"/>
                </a:solidFill>
              </a:rPr>
              <a:t>(Percent)</a:t>
            </a:r>
          </a:p>
        </p:txBody>
      </p:sp>
      <p:sp>
        <p:nvSpPr>
          <p:cNvPr id="9" name="Text Box 6"/>
          <p:cNvSpPr txBox="1">
            <a:spLocks noChangeArrowheads="1"/>
          </p:cNvSpPr>
          <p:nvPr/>
        </p:nvSpPr>
        <p:spPr bwMode="blackWhite">
          <a:xfrm>
            <a:off x="4459288" y="1516063"/>
            <a:ext cx="2474912" cy="1417637"/>
          </a:xfrm>
          <a:prstGeom prst="rect">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type="none" w="sm" len="sm"/>
            <a:tailEnd type="none" w="sm" len="sm"/>
          </a:ln>
          <a:effectLst/>
        </p:spPr>
        <p:txBody>
          <a:bodyPr tIns="91440" bIns="91440" anchor="ctr"/>
          <a:lstStyle/>
          <a:p>
            <a:pPr algn="ctr">
              <a:lnSpc>
                <a:spcPct val="85000"/>
              </a:lnSpc>
              <a:spcBef>
                <a:spcPct val="50000"/>
              </a:spcBef>
              <a:buClr>
                <a:schemeClr val="bg1"/>
              </a:buClr>
              <a:buFont typeface="Wingdings" pitchFamily="2" charset="2"/>
              <a:buNone/>
              <a:defRPr/>
            </a:pPr>
            <a:r>
              <a:rPr lang="en-US" b="1" u="sng" dirty="0">
                <a:solidFill>
                  <a:schemeClr val="bg1"/>
                </a:solidFill>
                <a:latin typeface="Arial" charset="0"/>
                <a:cs typeface="Arial" charset="0"/>
              </a:rPr>
              <a:t>Average 2004-2013</a:t>
            </a:r>
          </a:p>
          <a:p>
            <a:pPr algn="ctr">
              <a:lnSpc>
                <a:spcPct val="85000"/>
              </a:lnSpc>
              <a:spcBef>
                <a:spcPct val="50000"/>
              </a:spcBef>
              <a:buClr>
                <a:schemeClr val="bg1"/>
              </a:buClr>
              <a:buFont typeface="Wingdings" pitchFamily="2" charset="2"/>
              <a:buNone/>
              <a:defRPr/>
            </a:pPr>
            <a:r>
              <a:rPr lang="en-US" b="1" dirty="0">
                <a:solidFill>
                  <a:schemeClr val="bg1"/>
                </a:solidFill>
                <a:latin typeface="Arial" charset="0"/>
                <a:cs typeface="Arial" charset="0"/>
              </a:rPr>
              <a:t>US: 7.1%</a:t>
            </a:r>
          </a:p>
          <a:p>
            <a:pPr algn="ctr">
              <a:lnSpc>
                <a:spcPct val="85000"/>
              </a:lnSpc>
              <a:spcBef>
                <a:spcPct val="50000"/>
              </a:spcBef>
              <a:buClr>
                <a:schemeClr val="bg1"/>
              </a:buClr>
              <a:buFont typeface="Wingdings" pitchFamily="2" charset="2"/>
              <a:buNone/>
              <a:defRPr/>
            </a:pPr>
            <a:r>
              <a:rPr lang="en-US" b="1" dirty="0">
                <a:solidFill>
                  <a:schemeClr val="bg1"/>
                </a:solidFill>
                <a:latin typeface="Arial" charset="0"/>
                <a:cs typeface="Arial" charset="0"/>
              </a:rPr>
              <a:t>NY: 4.9%</a:t>
            </a:r>
          </a:p>
        </p:txBody>
      </p:sp>
    </p:spTree>
    <p:extLst>
      <p:ext uri="{BB962C8B-B14F-4D97-AF65-F5344CB8AC3E}">
        <p14:creationId xmlns:p14="http://schemas.microsoft.com/office/powerpoint/2010/main" val="116259864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700"/>
                                  </p:stCondLst>
                                  <p:childTnLst>
                                    <p:set>
                                      <p:cBhvr>
                                        <p:cTn id="6" dur="1" fill="hold">
                                          <p:stCondLst>
                                            <p:cond delay="0"/>
                                          </p:stCondLst>
                                        </p:cTn>
                                        <p:tgtEl>
                                          <p:spTgt spid="2026500"/>
                                        </p:tgtEl>
                                        <p:attrNameLst>
                                          <p:attrName>style.visibility</p:attrName>
                                        </p:attrNameLst>
                                      </p:cBhvr>
                                      <p:to>
                                        <p:strVal val="visible"/>
                                      </p:to>
                                    </p:set>
                                    <p:animEffect transition="in" filter="wipe(left)">
                                      <p:cBhvr>
                                        <p:cTn id="7" dur="1000"/>
                                        <p:tgtEl>
                                          <p:spTgt spid="2026500"/>
                                        </p:tgtEl>
                                      </p:cBhvr>
                                    </p:animEffect>
                                  </p:childTnLst>
                                </p:cTn>
                              </p:par>
                            </p:childTnLst>
                          </p:cTn>
                        </p:par>
                        <p:par>
                          <p:cTn id="8" fill="hold" nodeType="afterGroup">
                            <p:stCondLst>
                              <p:cond delay="1700"/>
                            </p:stCondLst>
                            <p:childTnLst>
                              <p:par>
                                <p:cTn id="9" presetID="22" presetClass="entr" presetSubtype="8" fill="hold" grpId="0" nodeType="afterEffect">
                                  <p:stCondLst>
                                    <p:cond delay="700"/>
                                  </p:stCondLst>
                                  <p:childTnLst>
                                    <p:set>
                                      <p:cBhvr>
                                        <p:cTn id="10" dur="1" fill="hold">
                                          <p:stCondLst>
                                            <p:cond delay="0"/>
                                          </p:stCondLst>
                                        </p:cTn>
                                        <p:tgtEl>
                                          <p:spTgt spid="2026500"/>
                                        </p:tgtEl>
                                        <p:attrNameLst>
                                          <p:attrName>style.visibility</p:attrName>
                                        </p:attrNameLst>
                                      </p:cBhvr>
                                      <p:to>
                                        <p:strVal val="visible"/>
                                      </p:to>
                                    </p:set>
                                    <p:animEffect transition="in" filter="wipe(left)">
                                      <p:cBhvr>
                                        <p:cTn id="11" dur="1000"/>
                                        <p:tgtEl>
                                          <p:spTgt spid="2026500"/>
                                        </p:tgtEl>
                                      </p:cBhvr>
                                    </p:animEffect>
                                  </p:childTnLst>
                                </p:cTn>
                              </p:par>
                            </p:childTnLst>
                          </p:cTn>
                        </p:par>
                        <p:par>
                          <p:cTn id="12" fill="hold" nodeType="afterGroup">
                            <p:stCondLst>
                              <p:cond delay="3400"/>
                            </p:stCondLst>
                            <p:childTnLst>
                              <p:par>
                                <p:cTn id="13" presetID="10" presetClass="entr" presetSubtype="0" fill="hold" grpId="0" nodeType="afterEffect">
                                  <p:stCondLst>
                                    <p:cond delay="70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2026500" grpId="0" bld="series" animBg="0"/>
      <p:bldP spid="9" grpId="0" animBg="1"/>
    </p:bld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3826" name="Rectangle 2"/>
          <p:cNvSpPr>
            <a:spLocks noGrp="1" noChangeArrowheads="1"/>
          </p:cNvSpPr>
          <p:nvPr>
            <p:ph type="title"/>
          </p:nvPr>
        </p:nvSpPr>
        <p:spPr>
          <a:xfrm>
            <a:off x="203200" y="177800"/>
            <a:ext cx="7769225" cy="762000"/>
          </a:xfrm>
        </p:spPr>
        <p:txBody>
          <a:bodyPr/>
          <a:lstStyle/>
          <a:p>
            <a:pPr>
              <a:lnSpc>
                <a:spcPct val="75000"/>
              </a:lnSpc>
            </a:pPr>
            <a:r>
              <a:rPr lang="en-US" altLang="en-US" smtClean="0">
                <a:latin typeface="Arial" panose="020B0604020202020204" pitchFamily="34" charset="0"/>
              </a:rPr>
              <a:t>All Lines: 10-Year Average RNW NY &amp; Nearby States</a:t>
            </a:r>
          </a:p>
        </p:txBody>
      </p:sp>
      <p:graphicFrame>
        <p:nvGraphicFramePr>
          <p:cNvPr id="19459" name="Object 3"/>
          <p:cNvGraphicFramePr>
            <a:graphicFrameLocks noGrp="1" noChangeAspect="1"/>
          </p:cNvGraphicFramePr>
          <p:nvPr>
            <p:ph type="chart" idx="1"/>
          </p:nvPr>
        </p:nvGraphicFramePr>
        <p:xfrm>
          <a:off x="280988" y="1677988"/>
          <a:ext cx="8818562" cy="4718050"/>
        </p:xfrm>
        <a:graphic>
          <a:graphicData uri="http://schemas.openxmlformats.org/presentationml/2006/ole">
            <mc:AlternateContent xmlns:mc="http://schemas.openxmlformats.org/markup-compatibility/2006">
              <mc:Choice xmlns:v="urn:schemas-microsoft-com:vml" Requires="v">
                <p:oleObj spid="_x0000_s28148745" name="Chart" r:id="rId4" imgW="8829838" imgH="4724289" progId="MSGraph.Chart.8">
                  <p:embed followColorScheme="full"/>
                </p:oleObj>
              </mc:Choice>
              <mc:Fallback>
                <p:oleObj name="Chart" r:id="rId4" imgW="8829838" imgH="4724289" progId="MSGraph.Chart.8">
                  <p:embed followColorScheme="full"/>
                  <p:pic>
                    <p:nvPicPr>
                      <p:cNvPr id="0" name=""/>
                      <p:cNvPicPr>
                        <a:picLocks noChangeAspect="1" noChangeArrowheads="1"/>
                      </p:cNvPicPr>
                      <p:nvPr/>
                    </p:nvPicPr>
                    <p:blipFill>
                      <a:blip r:embed="rId5"/>
                      <a:srcRect/>
                      <a:stretch>
                        <a:fillRect/>
                      </a:stretch>
                    </p:blipFill>
                    <p:spPr bwMode="auto">
                      <a:xfrm>
                        <a:off x="280988" y="1677988"/>
                        <a:ext cx="8818562" cy="471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9460" name="Rectangle 4"/>
          <p:cNvSpPr>
            <a:spLocks noChangeArrowheads="1"/>
          </p:cNvSpPr>
          <p:nvPr/>
        </p:nvSpPr>
        <p:spPr bwMode="auto">
          <a:xfrm>
            <a:off x="609600" y="6281738"/>
            <a:ext cx="3810000"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100000"/>
              </a:lnSpc>
              <a:spcBef>
                <a:spcPct val="0"/>
              </a:spcBef>
              <a:buClrTx/>
              <a:buFontTx/>
              <a:buNone/>
            </a:pPr>
            <a:endParaRPr lang="en-US" altLang="en-US" sz="1400" b="1"/>
          </a:p>
        </p:txBody>
      </p:sp>
      <p:sp>
        <p:nvSpPr>
          <p:cNvPr id="19461" name="Text Box 5"/>
          <p:cNvSpPr txBox="1">
            <a:spLocks noChangeArrowheads="1"/>
          </p:cNvSpPr>
          <p:nvPr/>
        </p:nvSpPr>
        <p:spPr bwMode="auto">
          <a:xfrm>
            <a:off x="609600" y="1447800"/>
            <a:ext cx="7848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lnSpc>
                <a:spcPct val="100000"/>
              </a:lnSpc>
              <a:spcBef>
                <a:spcPct val="50000"/>
              </a:spcBef>
              <a:buClrTx/>
              <a:buFontTx/>
              <a:buNone/>
            </a:pPr>
            <a:r>
              <a:rPr lang="en-US" altLang="en-US" sz="1800" b="1"/>
              <a:t>2004-2013</a:t>
            </a:r>
          </a:p>
        </p:txBody>
      </p:sp>
      <p:sp>
        <p:nvSpPr>
          <p:cNvPr id="6" name="AutoShape 6"/>
          <p:cNvSpPr>
            <a:spLocks noChangeArrowheads="1"/>
          </p:cNvSpPr>
          <p:nvPr/>
        </p:nvSpPr>
        <p:spPr bwMode="blackWhite">
          <a:xfrm rot="10800000" flipH="1" flipV="1">
            <a:off x="4333875" y="4321175"/>
            <a:ext cx="2460625" cy="1063625"/>
          </a:xfrm>
          <a:prstGeom prst="wedgeRectCallout">
            <a:avLst>
              <a:gd name="adj1" fmla="val -109546"/>
              <a:gd name="adj2" fmla="val -21042"/>
            </a:avLst>
          </a:prstGeom>
          <a:solidFill>
            <a:srgbClr val="C00000"/>
          </a:solidFill>
          <a:ln w="28575" algn="ctr">
            <a:solidFill>
              <a:schemeClr val="bg1"/>
            </a:solidFill>
            <a:miter lim="800000"/>
            <a:headEnd/>
            <a:tailEnd/>
          </a:ln>
        </p:spPr>
        <p:txBody>
          <a:bodyPr tIns="91440" bIns="91440"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spcBef>
                <a:spcPct val="50000"/>
              </a:spcBef>
              <a:buClr>
                <a:schemeClr val="bg1"/>
              </a:buClr>
              <a:buFont typeface="Wingdings" panose="05000000000000000000" pitchFamily="2" charset="2"/>
              <a:buNone/>
            </a:pPr>
            <a:r>
              <a:rPr lang="en-US" altLang="en-US" sz="1600" b="1">
                <a:solidFill>
                  <a:schemeClr val="bg1"/>
                </a:solidFill>
              </a:rPr>
              <a:t>New York All Lines profitability is below the US and regional average</a:t>
            </a:r>
          </a:p>
        </p:txBody>
      </p:sp>
      <p:sp>
        <p:nvSpPr>
          <p:cNvPr id="19463" name="Rectangle 3"/>
          <p:cNvSpPr>
            <a:spLocks noChangeArrowheads="1"/>
          </p:cNvSpPr>
          <p:nvPr/>
        </p:nvSpPr>
        <p:spPr bwMode="auto">
          <a:xfrm>
            <a:off x="0" y="6567488"/>
            <a:ext cx="7569200" cy="290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5760" tIns="0" rIns="0" bIns="137160" anchor="b">
            <a:spAutoFit/>
          </a:bodyPr>
          <a:lstStyle>
            <a:lvl1pPr marL="133350" indent="-133350">
              <a:lnSpc>
                <a:spcPct val="90000"/>
              </a:lnSpc>
              <a:spcBef>
                <a:spcPct val="100000"/>
              </a:spcBef>
              <a:buClr>
                <a:schemeClr val="accent2"/>
              </a:buClr>
              <a:buFont typeface="Wingdings" panose="05000000000000000000" pitchFamily="2" charset="2"/>
              <a:buChar char="n"/>
              <a:tabLst>
                <a:tab pos="112713" algn="r"/>
              </a:tabLst>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tabLst>
                <a:tab pos="112713" algn="r"/>
              </a:tabLst>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tabLst>
                <a:tab pos="112713" algn="r"/>
              </a:tabLst>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tabLst>
                <a:tab pos="112713" algn="r"/>
              </a:tabLst>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tabLst>
                <a:tab pos="112713" algn="r"/>
              </a:tabLst>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9pPr>
          </a:lstStyle>
          <a:p>
            <a:pPr>
              <a:spcBef>
                <a:spcPct val="0"/>
              </a:spcBef>
              <a:buFont typeface="Wingdings" panose="05000000000000000000" pitchFamily="2" charset="2"/>
              <a:buNone/>
            </a:pPr>
            <a:r>
              <a:rPr lang="en-US" altLang="en-US" sz="1100"/>
              <a:t>	Source: NAIC, Insurance Information Institute</a:t>
            </a:r>
          </a:p>
        </p:txBody>
      </p:sp>
    </p:spTree>
    <p:extLst>
      <p:ext uri="{BB962C8B-B14F-4D97-AF65-F5344CB8AC3E}">
        <p14:creationId xmlns:p14="http://schemas.microsoft.com/office/powerpoint/2010/main" val="1423820119"/>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2" fill="hold" grpId="0" nodeType="afterEffect">
                                  <p:stCondLst>
                                    <p:cond delay="0"/>
                                  </p:stCondLst>
                                  <p:childTnLst>
                                    <p:set>
                                      <p:cBhvr>
                                        <p:cTn id="6" dur="1" fill="hold">
                                          <p:stCondLst>
                                            <p:cond delay="0"/>
                                          </p:stCondLst>
                                        </p:cTn>
                                        <p:tgtEl>
                                          <p:spTgt spid="333826"/>
                                        </p:tgtEl>
                                        <p:attrNameLst>
                                          <p:attrName>style.visibility</p:attrName>
                                        </p:attrNameLst>
                                      </p:cBhvr>
                                      <p:to>
                                        <p:strVal val="visible"/>
                                      </p:to>
                                    </p:set>
                                    <p:anim calcmode="lin" valueType="num">
                                      <p:cBhvr>
                                        <p:cTn id="7" dur="500" fill="hold"/>
                                        <p:tgtEl>
                                          <p:spTgt spid="333826"/>
                                        </p:tgtEl>
                                        <p:attrNameLst>
                                          <p:attrName>ppt_x</p:attrName>
                                        </p:attrNameLst>
                                      </p:cBhvr>
                                      <p:tavLst>
                                        <p:tav tm="0">
                                          <p:val>
                                            <p:strVal val="#ppt_x+#ppt_w/2"/>
                                          </p:val>
                                        </p:tav>
                                        <p:tav tm="100000">
                                          <p:val>
                                            <p:strVal val="#ppt_x"/>
                                          </p:val>
                                        </p:tav>
                                      </p:tavLst>
                                    </p:anim>
                                    <p:anim calcmode="lin" valueType="num">
                                      <p:cBhvr>
                                        <p:cTn id="8" dur="500" fill="hold"/>
                                        <p:tgtEl>
                                          <p:spTgt spid="333826"/>
                                        </p:tgtEl>
                                        <p:attrNameLst>
                                          <p:attrName>ppt_y</p:attrName>
                                        </p:attrNameLst>
                                      </p:cBhvr>
                                      <p:tavLst>
                                        <p:tav tm="0">
                                          <p:val>
                                            <p:strVal val="#ppt_y"/>
                                          </p:val>
                                        </p:tav>
                                        <p:tav tm="100000">
                                          <p:val>
                                            <p:strVal val="#ppt_y"/>
                                          </p:val>
                                        </p:tav>
                                      </p:tavLst>
                                    </p:anim>
                                    <p:anim calcmode="lin" valueType="num">
                                      <p:cBhvr>
                                        <p:cTn id="9" dur="500" fill="hold"/>
                                        <p:tgtEl>
                                          <p:spTgt spid="333826"/>
                                        </p:tgtEl>
                                        <p:attrNameLst>
                                          <p:attrName>ppt_w</p:attrName>
                                        </p:attrNameLst>
                                      </p:cBhvr>
                                      <p:tavLst>
                                        <p:tav tm="0">
                                          <p:val>
                                            <p:fltVal val="0"/>
                                          </p:val>
                                        </p:tav>
                                        <p:tav tm="100000">
                                          <p:val>
                                            <p:strVal val="#ppt_w"/>
                                          </p:val>
                                        </p:tav>
                                      </p:tavLst>
                                    </p:anim>
                                    <p:anim calcmode="lin" valueType="num">
                                      <p:cBhvr>
                                        <p:cTn id="10" dur="500" fill="hold"/>
                                        <p:tgtEl>
                                          <p:spTgt spid="333826"/>
                                        </p:tgtEl>
                                        <p:attrNameLst>
                                          <p:attrName>ppt_h</p:attrName>
                                        </p:attrNameLst>
                                      </p:cBhvr>
                                      <p:tavLst>
                                        <p:tav tm="0">
                                          <p:val>
                                            <p:strVal val="#ppt_h"/>
                                          </p:val>
                                        </p:tav>
                                        <p:tav tm="100000">
                                          <p:val>
                                            <p:strVal val="#ppt_h"/>
                                          </p:val>
                                        </p:tav>
                                      </p:tavLst>
                                    </p:anim>
                                  </p:childTnLst>
                                </p:cTn>
                              </p:par>
                            </p:childTnLst>
                          </p:cTn>
                        </p:par>
                        <p:par>
                          <p:cTn id="11" fill="hold" nodeType="afterGroup">
                            <p:stCondLst>
                              <p:cond delay="500"/>
                            </p:stCondLst>
                            <p:childTnLst>
                              <p:par>
                                <p:cTn id="12" presetID="22" presetClass="entr" presetSubtype="2" fill="hold" grpId="0" nodeType="afterEffect">
                                  <p:stCondLst>
                                    <p:cond delay="1000"/>
                                  </p:stCondLst>
                                  <p:childTnLst>
                                    <p:set>
                                      <p:cBhvr>
                                        <p:cTn id="13" dur="1" fill="hold">
                                          <p:stCondLst>
                                            <p:cond delay="0"/>
                                          </p:stCondLst>
                                        </p:cTn>
                                        <p:tgtEl>
                                          <p:spTgt spid="6"/>
                                        </p:tgtEl>
                                        <p:attrNameLst>
                                          <p:attrName>style.visibility</p:attrName>
                                        </p:attrNameLst>
                                      </p:cBhvr>
                                      <p:to>
                                        <p:strVal val="visible"/>
                                      </p:to>
                                    </p:set>
                                    <p:animEffect transition="in" filter="wipe(right)">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3826" grpId="0" autoUpdateAnimBg="0"/>
      <p:bldP spid="6" grpId="0" animBg="1"/>
    </p:bld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3826" name="Rectangle 2"/>
          <p:cNvSpPr>
            <a:spLocks noGrp="1" noChangeArrowheads="1"/>
          </p:cNvSpPr>
          <p:nvPr>
            <p:ph type="title"/>
          </p:nvPr>
        </p:nvSpPr>
        <p:spPr>
          <a:xfrm>
            <a:off x="203200" y="177800"/>
            <a:ext cx="7769225" cy="762000"/>
          </a:xfrm>
        </p:spPr>
        <p:txBody>
          <a:bodyPr/>
          <a:lstStyle/>
          <a:p>
            <a:pPr>
              <a:lnSpc>
                <a:spcPct val="75000"/>
              </a:lnSpc>
            </a:pPr>
            <a:r>
              <a:rPr lang="en-US" altLang="en-US" smtClean="0">
                <a:latin typeface="Arial" panose="020B0604020202020204" pitchFamily="34" charset="0"/>
              </a:rPr>
              <a:t>PP Auto: 10-Year Average RNW NY &amp; Nearby States</a:t>
            </a:r>
          </a:p>
        </p:txBody>
      </p:sp>
      <p:graphicFrame>
        <p:nvGraphicFramePr>
          <p:cNvPr id="21507" name="Object 3"/>
          <p:cNvGraphicFramePr>
            <a:graphicFrameLocks noGrp="1" noChangeAspect="1"/>
          </p:cNvGraphicFramePr>
          <p:nvPr>
            <p:ph type="chart" idx="1"/>
          </p:nvPr>
        </p:nvGraphicFramePr>
        <p:xfrm>
          <a:off x="322263" y="1671638"/>
          <a:ext cx="8818562" cy="4718050"/>
        </p:xfrm>
        <a:graphic>
          <a:graphicData uri="http://schemas.openxmlformats.org/presentationml/2006/ole">
            <mc:AlternateContent xmlns:mc="http://schemas.openxmlformats.org/markup-compatibility/2006">
              <mc:Choice xmlns:v="urn:schemas-microsoft-com:vml" Requires="v">
                <p:oleObj spid="_x0000_s28149769" name="Chart" r:id="rId4" imgW="8829838" imgH="4724289" progId="MSGraph.Chart.8">
                  <p:embed followColorScheme="full"/>
                </p:oleObj>
              </mc:Choice>
              <mc:Fallback>
                <p:oleObj name="Chart" r:id="rId4" imgW="8829838" imgH="4724289" progId="MSGraph.Chart.8">
                  <p:embed followColorScheme="full"/>
                  <p:pic>
                    <p:nvPicPr>
                      <p:cNvPr id="0" name=""/>
                      <p:cNvPicPr>
                        <a:picLocks noChangeAspect="1" noChangeArrowheads="1"/>
                      </p:cNvPicPr>
                      <p:nvPr/>
                    </p:nvPicPr>
                    <p:blipFill>
                      <a:blip r:embed="rId5"/>
                      <a:srcRect/>
                      <a:stretch>
                        <a:fillRect/>
                      </a:stretch>
                    </p:blipFill>
                    <p:spPr bwMode="auto">
                      <a:xfrm>
                        <a:off x="322263" y="1671638"/>
                        <a:ext cx="8818562" cy="471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1508" name="Rectangle 4"/>
          <p:cNvSpPr>
            <a:spLocks noChangeArrowheads="1"/>
          </p:cNvSpPr>
          <p:nvPr/>
        </p:nvSpPr>
        <p:spPr bwMode="auto">
          <a:xfrm>
            <a:off x="609600" y="6281738"/>
            <a:ext cx="3810000"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100000"/>
              </a:lnSpc>
              <a:spcBef>
                <a:spcPct val="0"/>
              </a:spcBef>
              <a:buClrTx/>
              <a:buFontTx/>
              <a:buNone/>
            </a:pPr>
            <a:endParaRPr lang="en-US" altLang="en-US" sz="1400" b="1"/>
          </a:p>
        </p:txBody>
      </p:sp>
      <p:sp>
        <p:nvSpPr>
          <p:cNvPr id="21509" name="Text Box 5"/>
          <p:cNvSpPr txBox="1">
            <a:spLocks noChangeArrowheads="1"/>
          </p:cNvSpPr>
          <p:nvPr/>
        </p:nvSpPr>
        <p:spPr bwMode="auto">
          <a:xfrm>
            <a:off x="609600" y="1447800"/>
            <a:ext cx="7848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lnSpc>
                <a:spcPct val="100000"/>
              </a:lnSpc>
              <a:spcBef>
                <a:spcPct val="50000"/>
              </a:spcBef>
              <a:buClrTx/>
              <a:buFontTx/>
              <a:buNone/>
            </a:pPr>
            <a:r>
              <a:rPr lang="en-US" altLang="en-US" sz="1800" b="1"/>
              <a:t>2004-2013</a:t>
            </a:r>
          </a:p>
        </p:txBody>
      </p:sp>
      <p:sp>
        <p:nvSpPr>
          <p:cNvPr id="6" name="AutoShape 6"/>
          <p:cNvSpPr>
            <a:spLocks noChangeArrowheads="1"/>
          </p:cNvSpPr>
          <p:nvPr/>
        </p:nvSpPr>
        <p:spPr bwMode="blackWhite">
          <a:xfrm>
            <a:off x="4638675" y="3835400"/>
            <a:ext cx="2300288" cy="1398588"/>
          </a:xfrm>
          <a:prstGeom prst="wedgeRectCallout">
            <a:avLst>
              <a:gd name="adj1" fmla="val -77088"/>
              <a:gd name="adj2" fmla="val -88704"/>
            </a:avLst>
          </a:prstGeom>
          <a:solidFill>
            <a:srgbClr val="C00000"/>
          </a:solidFill>
          <a:ln w="28575" algn="ctr">
            <a:solidFill>
              <a:schemeClr val="bg1"/>
            </a:solidFill>
            <a:miter lim="800000"/>
            <a:headEnd/>
            <a:tailEnd/>
          </a:ln>
        </p:spPr>
        <p:txBody>
          <a:bodyPr tIns="91440" bIns="91440"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spcBef>
                <a:spcPct val="50000"/>
              </a:spcBef>
              <a:buClr>
                <a:schemeClr val="bg1"/>
              </a:buClr>
              <a:buFont typeface="Wingdings" panose="05000000000000000000" pitchFamily="2" charset="2"/>
              <a:buNone/>
            </a:pPr>
            <a:r>
              <a:rPr lang="en-US" altLang="en-US" sz="1600" b="1">
                <a:solidFill>
                  <a:schemeClr val="bg1"/>
                </a:solidFill>
              </a:rPr>
              <a:t>New York PP Auto profitability is above the US average and below the regional average</a:t>
            </a:r>
          </a:p>
        </p:txBody>
      </p:sp>
      <p:sp>
        <p:nvSpPr>
          <p:cNvPr id="21511" name="TextBox 2"/>
          <p:cNvSpPr txBox="1">
            <a:spLocks noChangeArrowheads="1"/>
          </p:cNvSpPr>
          <p:nvPr/>
        </p:nvSpPr>
        <p:spPr bwMode="auto">
          <a:xfrm>
            <a:off x="203200" y="6550025"/>
            <a:ext cx="3824288"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1200"/>
              <a:t>Source: NAIC, Insurance Information Institute</a:t>
            </a:r>
          </a:p>
        </p:txBody>
      </p:sp>
    </p:spTree>
    <p:extLst>
      <p:ext uri="{BB962C8B-B14F-4D97-AF65-F5344CB8AC3E}">
        <p14:creationId xmlns:p14="http://schemas.microsoft.com/office/powerpoint/2010/main" val="3410643416"/>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2" fill="hold" grpId="0" nodeType="afterEffect">
                                  <p:stCondLst>
                                    <p:cond delay="0"/>
                                  </p:stCondLst>
                                  <p:childTnLst>
                                    <p:set>
                                      <p:cBhvr>
                                        <p:cTn id="6" dur="1" fill="hold">
                                          <p:stCondLst>
                                            <p:cond delay="0"/>
                                          </p:stCondLst>
                                        </p:cTn>
                                        <p:tgtEl>
                                          <p:spTgt spid="333826"/>
                                        </p:tgtEl>
                                        <p:attrNameLst>
                                          <p:attrName>style.visibility</p:attrName>
                                        </p:attrNameLst>
                                      </p:cBhvr>
                                      <p:to>
                                        <p:strVal val="visible"/>
                                      </p:to>
                                    </p:set>
                                    <p:anim calcmode="lin" valueType="num">
                                      <p:cBhvr>
                                        <p:cTn id="7" dur="500" fill="hold"/>
                                        <p:tgtEl>
                                          <p:spTgt spid="333826"/>
                                        </p:tgtEl>
                                        <p:attrNameLst>
                                          <p:attrName>ppt_x</p:attrName>
                                        </p:attrNameLst>
                                      </p:cBhvr>
                                      <p:tavLst>
                                        <p:tav tm="0">
                                          <p:val>
                                            <p:strVal val="#ppt_x+#ppt_w/2"/>
                                          </p:val>
                                        </p:tav>
                                        <p:tav tm="100000">
                                          <p:val>
                                            <p:strVal val="#ppt_x"/>
                                          </p:val>
                                        </p:tav>
                                      </p:tavLst>
                                    </p:anim>
                                    <p:anim calcmode="lin" valueType="num">
                                      <p:cBhvr>
                                        <p:cTn id="8" dur="500" fill="hold"/>
                                        <p:tgtEl>
                                          <p:spTgt spid="333826"/>
                                        </p:tgtEl>
                                        <p:attrNameLst>
                                          <p:attrName>ppt_y</p:attrName>
                                        </p:attrNameLst>
                                      </p:cBhvr>
                                      <p:tavLst>
                                        <p:tav tm="0">
                                          <p:val>
                                            <p:strVal val="#ppt_y"/>
                                          </p:val>
                                        </p:tav>
                                        <p:tav tm="100000">
                                          <p:val>
                                            <p:strVal val="#ppt_y"/>
                                          </p:val>
                                        </p:tav>
                                      </p:tavLst>
                                    </p:anim>
                                    <p:anim calcmode="lin" valueType="num">
                                      <p:cBhvr>
                                        <p:cTn id="9" dur="500" fill="hold"/>
                                        <p:tgtEl>
                                          <p:spTgt spid="333826"/>
                                        </p:tgtEl>
                                        <p:attrNameLst>
                                          <p:attrName>ppt_w</p:attrName>
                                        </p:attrNameLst>
                                      </p:cBhvr>
                                      <p:tavLst>
                                        <p:tav tm="0">
                                          <p:val>
                                            <p:fltVal val="0"/>
                                          </p:val>
                                        </p:tav>
                                        <p:tav tm="100000">
                                          <p:val>
                                            <p:strVal val="#ppt_w"/>
                                          </p:val>
                                        </p:tav>
                                      </p:tavLst>
                                    </p:anim>
                                    <p:anim calcmode="lin" valueType="num">
                                      <p:cBhvr>
                                        <p:cTn id="10" dur="500" fill="hold"/>
                                        <p:tgtEl>
                                          <p:spTgt spid="333826"/>
                                        </p:tgtEl>
                                        <p:attrNameLst>
                                          <p:attrName>ppt_h</p:attrName>
                                        </p:attrNameLst>
                                      </p:cBhvr>
                                      <p:tavLst>
                                        <p:tav tm="0">
                                          <p:val>
                                            <p:strVal val="#ppt_h"/>
                                          </p:val>
                                        </p:tav>
                                        <p:tav tm="100000">
                                          <p:val>
                                            <p:strVal val="#ppt_h"/>
                                          </p:val>
                                        </p:tav>
                                      </p:tavLst>
                                    </p:anim>
                                  </p:childTnLst>
                                </p:cTn>
                              </p:par>
                            </p:childTnLst>
                          </p:cTn>
                        </p:par>
                        <p:par>
                          <p:cTn id="11" fill="hold" nodeType="afterGroup">
                            <p:stCondLst>
                              <p:cond delay="500"/>
                            </p:stCondLst>
                            <p:childTnLst>
                              <p:par>
                                <p:cTn id="12" presetID="22" presetClass="entr" presetSubtype="2" fill="hold" grpId="0" nodeType="afterEffect">
                                  <p:stCondLst>
                                    <p:cond delay="1000"/>
                                  </p:stCondLst>
                                  <p:childTnLst>
                                    <p:set>
                                      <p:cBhvr>
                                        <p:cTn id="13" dur="1" fill="hold">
                                          <p:stCondLst>
                                            <p:cond delay="0"/>
                                          </p:stCondLst>
                                        </p:cTn>
                                        <p:tgtEl>
                                          <p:spTgt spid="6"/>
                                        </p:tgtEl>
                                        <p:attrNameLst>
                                          <p:attrName>style.visibility</p:attrName>
                                        </p:attrNameLst>
                                      </p:cBhvr>
                                      <p:to>
                                        <p:strVal val="visible"/>
                                      </p:to>
                                    </p:set>
                                    <p:animEffect transition="in" filter="wipe(right)">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3826" grpId="0" autoUpdateAnimBg="0"/>
      <p:bldP spid="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110"/>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0000"/>
              </a:spcBef>
              <a:buClrTx/>
              <a:buFontTx/>
              <a:buNone/>
            </a:pPr>
            <a:fld id="{58A16D64-7B06-4217-852C-4A545502917D}" type="slidenum">
              <a:rPr lang="en-US" altLang="en-US" sz="900" smtClean="0">
                <a:solidFill>
                  <a:srgbClr val="000000"/>
                </a:solidFill>
              </a:rPr>
              <a:pPr>
                <a:lnSpc>
                  <a:spcPct val="85000"/>
                </a:lnSpc>
                <a:spcBef>
                  <a:spcPct val="20000"/>
                </a:spcBef>
                <a:buClrTx/>
                <a:buFontTx/>
                <a:buNone/>
              </a:pPr>
              <a:t>27</a:t>
            </a:fld>
            <a:endParaRPr lang="en-US" altLang="en-US" sz="900" smtClean="0">
              <a:solidFill>
                <a:srgbClr val="000000"/>
              </a:solidFill>
            </a:endParaRPr>
          </a:p>
        </p:txBody>
      </p:sp>
      <p:sp>
        <p:nvSpPr>
          <p:cNvPr id="23555" name="Rectangle 191"/>
          <p:cNvSpPr>
            <a:spLocks noGrp="1" noChangeArrowheads="1"/>
          </p:cNvSpPr>
          <p:nvPr>
            <p:ph type="title"/>
          </p:nvPr>
        </p:nvSpPr>
        <p:spPr/>
        <p:txBody>
          <a:bodyPr/>
          <a:lstStyle/>
          <a:p>
            <a:r>
              <a:rPr lang="en-US" altLang="en-US" sz="2400" smtClean="0">
                <a:latin typeface="Arial" panose="020B0604020202020204" pitchFamily="34" charset="0"/>
              </a:rPr>
              <a:t>Top Ten Most Expensive And Least Expensive States For Automobile Insurance, 2012 (1)</a:t>
            </a:r>
          </a:p>
        </p:txBody>
      </p:sp>
      <p:graphicFrame>
        <p:nvGraphicFramePr>
          <p:cNvPr id="2098375" name="Group 199"/>
          <p:cNvGraphicFramePr>
            <a:graphicFrameLocks noGrp="1"/>
          </p:cNvGraphicFramePr>
          <p:nvPr/>
        </p:nvGraphicFramePr>
        <p:xfrm>
          <a:off x="609600" y="1524000"/>
          <a:ext cx="7519987" cy="2943228"/>
        </p:xfrm>
        <a:graphic>
          <a:graphicData uri="http://schemas.openxmlformats.org/drawingml/2006/table">
            <a:tbl>
              <a:tblPr/>
              <a:tblGrid>
                <a:gridCol w="639027"/>
                <a:gridCol w="1691812"/>
                <a:gridCol w="1324027"/>
                <a:gridCol w="956242"/>
                <a:gridCol w="1618255"/>
                <a:gridCol w="1290624"/>
              </a:tblGrid>
              <a:tr h="445816">
                <a:tc>
                  <a:txBody>
                    <a:bodyPr/>
                    <a:lstStyle/>
                    <a:p>
                      <a:pPr marL="0" marR="0" algn="ctr">
                        <a:spcBef>
                          <a:spcPts val="0"/>
                        </a:spcBef>
                        <a:spcAft>
                          <a:spcPts val="0"/>
                        </a:spcAft>
                      </a:pPr>
                      <a:r>
                        <a:rPr lang="en-US" sz="1400" b="1" dirty="0">
                          <a:solidFill>
                            <a:srgbClr val="FFFFFF"/>
                          </a:solidFill>
                          <a:latin typeface="Arial"/>
                          <a:ea typeface="Calibri"/>
                          <a:cs typeface="Times New Roman"/>
                        </a:rPr>
                        <a:t>Rank</a:t>
                      </a:r>
                      <a:endParaRPr lang="en-US" sz="1400" dirty="0">
                        <a:latin typeface="Calibri"/>
                        <a:ea typeface="Calibri"/>
                        <a:cs typeface="Times New Roman"/>
                      </a:endParaRPr>
                    </a:p>
                  </a:txBody>
                  <a:tcPr marL="9525" marR="9525" marT="9526" marB="9526" anchor="b">
                    <a:lnL cap="flat">
                      <a:noFill/>
                    </a:lnL>
                    <a:lnR w="57150" cap="flat" cmpd="sng" algn="ctr">
                      <a:solidFill>
                        <a:schemeClr val="bg1"/>
                      </a:solidFill>
                      <a:prstDash val="solid"/>
                      <a:round/>
                      <a:headEnd type="none" w="med" len="med"/>
                      <a:tailEnd type="none" w="med" len="med"/>
                    </a:lnR>
                    <a:lnT cap="flat">
                      <a:noFill/>
                    </a:lnT>
                    <a:lnB>
                      <a:noFill/>
                    </a:lnB>
                    <a:lnTlToBr>
                      <a:noFill/>
                    </a:lnTlToBr>
                    <a:lnBlToTr>
                      <a:noFill/>
                    </a:lnBlToTr>
                    <a:gradFill rotWithShape="0">
                      <a:gsLst>
                        <a:gs pos="0">
                          <a:schemeClr val="accent1"/>
                        </a:gs>
                        <a:gs pos="100000">
                          <a:schemeClr val="accent1">
                            <a:gamma/>
                            <a:shade val="70196"/>
                            <a:invGamma/>
                          </a:schemeClr>
                        </a:gs>
                      </a:gsLst>
                      <a:lin ang="5400000" scaled="1"/>
                    </a:gradFill>
                  </a:tcPr>
                </a:tc>
                <a:tc>
                  <a:txBody>
                    <a:bodyPr/>
                    <a:lstStyle/>
                    <a:p>
                      <a:pPr marL="0" marR="0" algn="ctr">
                        <a:spcBef>
                          <a:spcPts val="0"/>
                        </a:spcBef>
                        <a:spcAft>
                          <a:spcPts val="0"/>
                        </a:spcAft>
                      </a:pPr>
                      <a:r>
                        <a:rPr lang="en-US" sz="1400" b="1" dirty="0">
                          <a:solidFill>
                            <a:srgbClr val="FFFFFF"/>
                          </a:solidFill>
                          <a:latin typeface="Arial"/>
                          <a:ea typeface="Calibri"/>
                          <a:cs typeface="Times New Roman"/>
                        </a:rPr>
                        <a:t>Most </a:t>
                      </a:r>
                      <a:endParaRPr lang="en-US" sz="1400" b="1" dirty="0" smtClean="0">
                        <a:solidFill>
                          <a:srgbClr val="FFFFFF"/>
                        </a:solidFill>
                        <a:latin typeface="Arial"/>
                        <a:ea typeface="Calibri"/>
                        <a:cs typeface="Times New Roman"/>
                      </a:endParaRPr>
                    </a:p>
                    <a:p>
                      <a:pPr marL="0" marR="0" algn="ctr">
                        <a:spcBef>
                          <a:spcPts val="0"/>
                        </a:spcBef>
                        <a:spcAft>
                          <a:spcPts val="0"/>
                        </a:spcAft>
                      </a:pPr>
                      <a:r>
                        <a:rPr lang="en-US" sz="1400" b="1" dirty="0" smtClean="0">
                          <a:solidFill>
                            <a:srgbClr val="FFFFFF"/>
                          </a:solidFill>
                          <a:latin typeface="Arial"/>
                          <a:ea typeface="Calibri"/>
                          <a:cs typeface="Times New Roman"/>
                        </a:rPr>
                        <a:t>expensive </a:t>
                      </a:r>
                      <a:r>
                        <a:rPr lang="en-US" sz="1400" b="1" dirty="0">
                          <a:solidFill>
                            <a:srgbClr val="FFFFFF"/>
                          </a:solidFill>
                          <a:latin typeface="Arial"/>
                          <a:ea typeface="Calibri"/>
                          <a:cs typeface="Times New Roman"/>
                        </a:rPr>
                        <a:t>states</a:t>
                      </a:r>
                      <a:endParaRPr lang="en-US" sz="1400" dirty="0">
                        <a:latin typeface="Calibri"/>
                        <a:ea typeface="Calibri"/>
                        <a:cs typeface="Times New Roman"/>
                      </a:endParaRPr>
                    </a:p>
                  </a:txBody>
                  <a:tcPr marL="9525" marR="9525" marT="9526" marB="9526" anchor="b">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cap="flat">
                      <a:noFill/>
                    </a:lnT>
                    <a:lnB>
                      <a:noFill/>
                    </a:lnB>
                    <a:lnTlToBr>
                      <a:noFill/>
                    </a:lnTlToBr>
                    <a:lnBlToTr>
                      <a:noFill/>
                    </a:lnBlToTr>
                    <a:gradFill rotWithShape="0">
                      <a:gsLst>
                        <a:gs pos="0">
                          <a:schemeClr val="accent1"/>
                        </a:gs>
                        <a:gs pos="100000">
                          <a:schemeClr val="accent1">
                            <a:gamma/>
                            <a:shade val="70196"/>
                            <a:invGamma/>
                          </a:schemeClr>
                        </a:gs>
                      </a:gsLst>
                      <a:lin ang="5400000" scaled="1"/>
                    </a:gradFill>
                  </a:tcPr>
                </a:tc>
                <a:tc>
                  <a:txBody>
                    <a:bodyPr/>
                    <a:lstStyle/>
                    <a:p>
                      <a:pPr marL="0" marR="0" algn="ctr">
                        <a:spcBef>
                          <a:spcPts val="0"/>
                        </a:spcBef>
                        <a:spcAft>
                          <a:spcPts val="0"/>
                        </a:spcAft>
                      </a:pPr>
                      <a:r>
                        <a:rPr lang="en-US" sz="1400" b="1" dirty="0">
                          <a:solidFill>
                            <a:srgbClr val="FFFFFF"/>
                          </a:solidFill>
                          <a:latin typeface="Arial"/>
                          <a:ea typeface="Calibri"/>
                          <a:cs typeface="Times New Roman"/>
                        </a:rPr>
                        <a:t>Average expenditure</a:t>
                      </a:r>
                      <a:endParaRPr lang="en-US" sz="1400" dirty="0">
                        <a:latin typeface="Calibri"/>
                        <a:ea typeface="Calibri"/>
                        <a:cs typeface="Times New Roman"/>
                      </a:endParaRPr>
                    </a:p>
                  </a:txBody>
                  <a:tcPr marL="9525" marR="9525" marT="9526" marB="9526" anchor="b">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cap="flat">
                      <a:noFill/>
                    </a:lnT>
                    <a:lnB>
                      <a:noFill/>
                    </a:lnB>
                    <a:lnTlToBr>
                      <a:noFill/>
                    </a:lnTlToBr>
                    <a:lnBlToTr>
                      <a:noFill/>
                    </a:lnBlToTr>
                    <a:gradFill rotWithShape="0">
                      <a:gsLst>
                        <a:gs pos="0">
                          <a:schemeClr val="accent1"/>
                        </a:gs>
                        <a:gs pos="100000">
                          <a:schemeClr val="accent1">
                            <a:gamma/>
                            <a:shade val="70196"/>
                            <a:invGamma/>
                          </a:schemeClr>
                        </a:gs>
                      </a:gsLst>
                      <a:lin ang="5400000" scaled="1"/>
                    </a:gradFill>
                  </a:tcPr>
                </a:tc>
                <a:tc>
                  <a:txBody>
                    <a:bodyPr/>
                    <a:lstStyle/>
                    <a:p>
                      <a:pPr marL="0" marR="0" algn="ctr">
                        <a:spcBef>
                          <a:spcPts val="0"/>
                        </a:spcBef>
                        <a:spcAft>
                          <a:spcPts val="0"/>
                        </a:spcAft>
                      </a:pPr>
                      <a:r>
                        <a:rPr lang="en-US" sz="1400" b="1" dirty="0">
                          <a:solidFill>
                            <a:srgbClr val="FFFFFF"/>
                          </a:solidFill>
                          <a:latin typeface="Arial"/>
                          <a:ea typeface="Calibri"/>
                          <a:cs typeface="Times New Roman"/>
                        </a:rPr>
                        <a:t>Rank</a:t>
                      </a:r>
                      <a:endParaRPr lang="en-US" sz="1400" dirty="0">
                        <a:latin typeface="Calibri"/>
                        <a:ea typeface="Calibri"/>
                        <a:cs typeface="Times New Roman"/>
                      </a:endParaRPr>
                    </a:p>
                  </a:txBody>
                  <a:tcPr marL="9525" marR="9525" marT="9526" marB="9526" anchor="b">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cap="flat">
                      <a:noFill/>
                    </a:lnT>
                    <a:lnB>
                      <a:noFill/>
                    </a:lnB>
                    <a:lnTlToBr>
                      <a:noFill/>
                    </a:lnTlToBr>
                    <a:lnBlToTr>
                      <a:noFill/>
                    </a:lnBlToTr>
                    <a:gradFill rotWithShape="0">
                      <a:gsLst>
                        <a:gs pos="0">
                          <a:schemeClr val="accent1"/>
                        </a:gs>
                        <a:gs pos="100000">
                          <a:schemeClr val="accent1">
                            <a:gamma/>
                            <a:shade val="70196"/>
                            <a:invGamma/>
                          </a:schemeClr>
                        </a:gs>
                      </a:gsLst>
                      <a:lin ang="5400000" scaled="1"/>
                    </a:gradFill>
                  </a:tcPr>
                </a:tc>
                <a:tc>
                  <a:txBody>
                    <a:bodyPr/>
                    <a:lstStyle/>
                    <a:p>
                      <a:pPr marL="0" marR="0" algn="ctr">
                        <a:spcBef>
                          <a:spcPts val="0"/>
                        </a:spcBef>
                        <a:spcAft>
                          <a:spcPts val="0"/>
                        </a:spcAft>
                      </a:pPr>
                      <a:r>
                        <a:rPr lang="en-US" sz="1400" b="1" dirty="0">
                          <a:solidFill>
                            <a:srgbClr val="FFFFFF"/>
                          </a:solidFill>
                          <a:latin typeface="Arial"/>
                          <a:ea typeface="Calibri"/>
                          <a:cs typeface="Times New Roman"/>
                        </a:rPr>
                        <a:t>Least </a:t>
                      </a:r>
                      <a:endParaRPr lang="en-US" sz="1400" b="1" dirty="0" smtClean="0">
                        <a:solidFill>
                          <a:srgbClr val="FFFFFF"/>
                        </a:solidFill>
                        <a:latin typeface="Arial"/>
                        <a:ea typeface="Calibri"/>
                        <a:cs typeface="Times New Roman"/>
                      </a:endParaRPr>
                    </a:p>
                    <a:p>
                      <a:pPr marL="0" marR="0" algn="ctr">
                        <a:spcBef>
                          <a:spcPts val="0"/>
                        </a:spcBef>
                        <a:spcAft>
                          <a:spcPts val="0"/>
                        </a:spcAft>
                      </a:pPr>
                      <a:r>
                        <a:rPr lang="en-US" sz="1400" b="1" dirty="0" smtClean="0">
                          <a:solidFill>
                            <a:srgbClr val="FFFFFF"/>
                          </a:solidFill>
                          <a:latin typeface="Arial"/>
                          <a:ea typeface="Calibri"/>
                          <a:cs typeface="Times New Roman"/>
                        </a:rPr>
                        <a:t>expensive states</a:t>
                      </a:r>
                      <a:endParaRPr lang="en-US" sz="1400" dirty="0">
                        <a:latin typeface="Calibri"/>
                        <a:ea typeface="Calibri"/>
                        <a:cs typeface="Times New Roman"/>
                      </a:endParaRPr>
                    </a:p>
                  </a:txBody>
                  <a:tcPr marL="9525" marR="9525" marT="9526" marB="9526" anchor="b">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cap="flat">
                      <a:noFill/>
                    </a:lnT>
                    <a:lnB>
                      <a:noFill/>
                    </a:lnB>
                    <a:lnTlToBr>
                      <a:noFill/>
                    </a:lnTlToBr>
                    <a:lnBlToTr>
                      <a:noFill/>
                    </a:lnBlToTr>
                    <a:gradFill rotWithShape="0">
                      <a:gsLst>
                        <a:gs pos="0">
                          <a:schemeClr val="accent1"/>
                        </a:gs>
                        <a:gs pos="100000">
                          <a:schemeClr val="accent1">
                            <a:gamma/>
                            <a:shade val="70196"/>
                            <a:invGamma/>
                          </a:schemeClr>
                        </a:gs>
                      </a:gsLst>
                      <a:lin ang="5400000" scaled="1"/>
                    </a:gradFill>
                  </a:tcPr>
                </a:tc>
                <a:tc>
                  <a:txBody>
                    <a:bodyPr/>
                    <a:lstStyle/>
                    <a:p>
                      <a:pPr marL="0" marR="0" algn="ctr">
                        <a:spcBef>
                          <a:spcPts val="0"/>
                        </a:spcBef>
                        <a:spcAft>
                          <a:spcPts val="0"/>
                        </a:spcAft>
                      </a:pPr>
                      <a:r>
                        <a:rPr lang="en-US" sz="1400" b="1" dirty="0">
                          <a:solidFill>
                            <a:srgbClr val="FFFFFF"/>
                          </a:solidFill>
                          <a:latin typeface="Arial"/>
                          <a:ea typeface="Calibri"/>
                          <a:cs typeface="Times New Roman"/>
                        </a:rPr>
                        <a:t>Average </a:t>
                      </a:r>
                      <a:endParaRPr lang="en-US" sz="1400" b="1" dirty="0" smtClean="0">
                        <a:solidFill>
                          <a:srgbClr val="FFFFFF"/>
                        </a:solidFill>
                        <a:latin typeface="Arial"/>
                        <a:ea typeface="Calibri"/>
                        <a:cs typeface="Times New Roman"/>
                      </a:endParaRPr>
                    </a:p>
                    <a:p>
                      <a:pPr marL="0" marR="0" algn="ctr">
                        <a:spcBef>
                          <a:spcPts val="0"/>
                        </a:spcBef>
                        <a:spcAft>
                          <a:spcPts val="0"/>
                        </a:spcAft>
                      </a:pPr>
                      <a:r>
                        <a:rPr lang="en-US" sz="1400" b="1" dirty="0" smtClean="0">
                          <a:solidFill>
                            <a:srgbClr val="FFFFFF"/>
                          </a:solidFill>
                          <a:latin typeface="Arial"/>
                          <a:ea typeface="Calibri"/>
                          <a:cs typeface="Times New Roman"/>
                        </a:rPr>
                        <a:t>expenditure</a:t>
                      </a:r>
                      <a:endParaRPr lang="en-US" sz="1400" dirty="0">
                        <a:latin typeface="Calibri"/>
                        <a:ea typeface="Calibri"/>
                        <a:cs typeface="Times New Roman"/>
                      </a:endParaRPr>
                    </a:p>
                  </a:txBody>
                  <a:tcPr marL="9525" marR="9525" marT="9526" marB="9526" anchor="b">
                    <a:lnL w="57150" cap="flat" cmpd="sng" algn="ctr">
                      <a:solidFill>
                        <a:schemeClr val="bg1"/>
                      </a:solidFill>
                      <a:prstDash val="solid"/>
                      <a:round/>
                      <a:headEnd type="none" w="med" len="med"/>
                      <a:tailEnd type="none" w="med" len="med"/>
                    </a:lnL>
                    <a:lnR cap="flat">
                      <a:noFill/>
                    </a:lnR>
                    <a:lnT cap="flat">
                      <a:noFill/>
                    </a:lnT>
                    <a:lnB>
                      <a:noFill/>
                    </a:lnB>
                    <a:lnTlToBr>
                      <a:noFill/>
                    </a:lnTlToBr>
                    <a:lnBlToTr>
                      <a:noFill/>
                    </a:lnBlToTr>
                    <a:gradFill rotWithShape="0">
                      <a:gsLst>
                        <a:gs pos="0">
                          <a:schemeClr val="accent1"/>
                        </a:gs>
                        <a:gs pos="100000">
                          <a:schemeClr val="accent1">
                            <a:gamma/>
                            <a:shade val="70196"/>
                            <a:invGamma/>
                          </a:schemeClr>
                        </a:gs>
                      </a:gsLst>
                      <a:lin ang="5400000" scaled="1"/>
                    </a:gradFill>
                  </a:tcPr>
                </a:tc>
              </a:tr>
              <a:tr h="249265">
                <a:tc>
                  <a:txBody>
                    <a:bodyPr/>
                    <a:lstStyle/>
                    <a:p>
                      <a:pPr algn="ctr" fontAlgn="b"/>
                      <a:r>
                        <a:rPr lang="en-US" sz="1200" b="0" i="0" u="none" strike="noStrike">
                          <a:solidFill>
                            <a:srgbClr val="000000"/>
                          </a:solidFill>
                          <a:latin typeface="Arial"/>
                        </a:rPr>
                        <a:t>1</a:t>
                      </a:r>
                    </a:p>
                  </a:txBody>
                  <a:tcPr marL="9525" marR="9525" marT="9526" marB="0" anchor="b">
                    <a:lnL cap="flat">
                      <a:noFill/>
                    </a:lnL>
                    <a:lnR w="12700" cap="flat" cmpd="sng" algn="ctr">
                      <a:solidFill>
                        <a:schemeClr val="accent1"/>
                      </a:solidFill>
                      <a:prstDash val="solid"/>
                      <a:round/>
                      <a:headEnd type="none" w="med" len="med"/>
                      <a:tailEnd type="none" w="med" len="med"/>
                    </a:lnR>
                    <a:lnT>
                      <a:noFill/>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ctr"/>
                      <a:r>
                        <a:rPr lang="en-US" sz="1200" b="0" i="0" u="none" strike="noStrike" dirty="0">
                          <a:solidFill>
                            <a:srgbClr val="000000"/>
                          </a:solidFill>
                          <a:effectLst/>
                          <a:latin typeface="Arial" panose="020B0604020202020204" pitchFamily="34" charset="0"/>
                        </a:rPr>
                        <a:t>New Jersey</a:t>
                      </a:r>
                    </a:p>
                  </a:txBody>
                  <a:tcPr marL="6350" marR="6350" marT="635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a:noFill/>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dirty="0">
                          <a:solidFill>
                            <a:srgbClr val="000000"/>
                          </a:solidFill>
                          <a:effectLst/>
                          <a:latin typeface="Arial" panose="020B0604020202020204" pitchFamily="34" charset="0"/>
                        </a:rPr>
                        <a:t>$1,219.93</a:t>
                      </a:r>
                    </a:p>
                  </a:txBody>
                  <a:tcPr marL="6350" marR="6350" marT="6350"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a:noFill/>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a:solidFill>
                            <a:srgbClr val="000000"/>
                          </a:solidFill>
                          <a:latin typeface="Arial"/>
                        </a:rPr>
                        <a:t>1</a:t>
                      </a:r>
                    </a:p>
                  </a:txBody>
                  <a:tcPr marL="9525" marR="9525" marT="9526"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a:noFill/>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ctr"/>
                      <a:r>
                        <a:rPr lang="en-US" sz="1200" b="0" i="0" u="none" strike="noStrike" dirty="0">
                          <a:solidFill>
                            <a:srgbClr val="000000"/>
                          </a:solidFill>
                          <a:effectLst/>
                          <a:latin typeface="Arial" panose="020B0604020202020204" pitchFamily="34" charset="0"/>
                        </a:rPr>
                        <a:t>Idaho</a:t>
                      </a:r>
                    </a:p>
                  </a:txBody>
                  <a:tcPr marL="6350" marR="6350" marT="635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a:noFill/>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a:solidFill>
                            <a:srgbClr val="000000"/>
                          </a:solidFill>
                          <a:effectLst/>
                          <a:latin typeface="Arial" panose="020B0604020202020204" pitchFamily="34" charset="0"/>
                        </a:rPr>
                        <a:t>$534.56</a:t>
                      </a:r>
                    </a:p>
                  </a:txBody>
                  <a:tcPr marL="6350" marR="6350" marT="6350" marB="0" anchor="b">
                    <a:lnL w="12700" cap="flat" cmpd="sng" algn="ctr">
                      <a:solidFill>
                        <a:schemeClr val="accent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r>
              <a:tr h="254027">
                <a:tc>
                  <a:txBody>
                    <a:bodyPr/>
                    <a:lstStyle/>
                    <a:p>
                      <a:pPr algn="ctr" fontAlgn="b"/>
                      <a:r>
                        <a:rPr lang="en-US" sz="1200" b="0" i="0" u="none" strike="noStrike">
                          <a:solidFill>
                            <a:srgbClr val="000000"/>
                          </a:solidFill>
                          <a:latin typeface="Arial"/>
                        </a:rPr>
                        <a:t>2</a:t>
                      </a:r>
                    </a:p>
                  </a:txBody>
                  <a:tcPr marL="9525" marR="9525" marT="9526" marB="0" anchor="b">
                    <a:lnL cap="flat">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ctr"/>
                      <a:r>
                        <a:rPr lang="en-US" sz="1200" b="0" i="0" u="none" strike="noStrike" dirty="0">
                          <a:solidFill>
                            <a:srgbClr val="000000"/>
                          </a:solidFill>
                          <a:effectLst/>
                          <a:latin typeface="Arial" panose="020B0604020202020204" pitchFamily="34" charset="0"/>
                        </a:rPr>
                        <a:t>D.C.</a:t>
                      </a:r>
                    </a:p>
                  </a:txBody>
                  <a:tcPr marL="6350" marR="6350" marT="635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a:solidFill>
                            <a:srgbClr val="000000"/>
                          </a:solidFill>
                          <a:effectLst/>
                          <a:latin typeface="Arial" panose="020B0604020202020204" pitchFamily="34" charset="0"/>
                        </a:rPr>
                        <a:t>1,154.91</a:t>
                      </a:r>
                    </a:p>
                  </a:txBody>
                  <a:tcPr marL="6350" marR="6350" marT="6350"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a:solidFill>
                            <a:srgbClr val="000000"/>
                          </a:solidFill>
                          <a:latin typeface="Arial"/>
                        </a:rPr>
                        <a:t>2</a:t>
                      </a:r>
                    </a:p>
                  </a:txBody>
                  <a:tcPr marL="9525" marR="9525" marT="9526"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ctr"/>
                      <a:r>
                        <a:rPr lang="en-US" sz="1200" b="0" i="0" u="none" strike="noStrike">
                          <a:solidFill>
                            <a:srgbClr val="000000"/>
                          </a:solidFill>
                          <a:effectLst/>
                          <a:latin typeface="Arial" panose="020B0604020202020204" pitchFamily="34" charset="0"/>
                        </a:rPr>
                        <a:t>South Dakota</a:t>
                      </a:r>
                    </a:p>
                  </a:txBody>
                  <a:tcPr marL="6350" marR="6350" marT="635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a:solidFill>
                            <a:srgbClr val="000000"/>
                          </a:solidFill>
                          <a:effectLst/>
                          <a:latin typeface="Arial" panose="020B0604020202020204" pitchFamily="34" charset="0"/>
                        </a:rPr>
                        <a:t>556.51</a:t>
                      </a:r>
                    </a:p>
                  </a:txBody>
                  <a:tcPr marL="6350" marR="6350" marT="6350" marB="0" anchor="b">
                    <a:lnL w="12700" cap="flat" cmpd="sng" algn="ctr">
                      <a:solidFill>
                        <a:schemeClr val="accent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r>
              <a:tr h="249265">
                <a:tc>
                  <a:txBody>
                    <a:bodyPr/>
                    <a:lstStyle/>
                    <a:p>
                      <a:pPr algn="ctr" fontAlgn="b"/>
                      <a:r>
                        <a:rPr lang="en-US" sz="1200" b="0" i="0" u="none" strike="noStrike">
                          <a:solidFill>
                            <a:srgbClr val="000000"/>
                          </a:solidFill>
                          <a:latin typeface="Arial"/>
                        </a:rPr>
                        <a:t>3</a:t>
                      </a:r>
                    </a:p>
                  </a:txBody>
                  <a:tcPr marL="9525" marR="9525" marT="9526" marB="0" anchor="b">
                    <a:lnL cap="flat">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ctr"/>
                      <a:r>
                        <a:rPr lang="en-US" sz="1200" b="1" i="0" u="none" strike="noStrike" dirty="0">
                          <a:solidFill>
                            <a:schemeClr val="accent2"/>
                          </a:solidFill>
                          <a:effectLst/>
                          <a:latin typeface="Arial" panose="020B0604020202020204" pitchFamily="34" charset="0"/>
                        </a:rPr>
                        <a:t>New York</a:t>
                      </a:r>
                    </a:p>
                  </a:txBody>
                  <a:tcPr marL="6350" marR="6350" marT="635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a:solidFill>
                            <a:srgbClr val="000000"/>
                          </a:solidFill>
                          <a:effectLst/>
                          <a:latin typeface="Arial" panose="020B0604020202020204" pitchFamily="34" charset="0"/>
                        </a:rPr>
                        <a:t>1,152.45</a:t>
                      </a:r>
                    </a:p>
                  </a:txBody>
                  <a:tcPr marL="6350" marR="6350" marT="6350"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a:solidFill>
                            <a:srgbClr val="000000"/>
                          </a:solidFill>
                          <a:latin typeface="Arial"/>
                        </a:rPr>
                        <a:t>3</a:t>
                      </a:r>
                    </a:p>
                  </a:txBody>
                  <a:tcPr marL="9525" marR="9525" marT="9526"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ctr"/>
                      <a:r>
                        <a:rPr lang="en-US" sz="1200" b="0" i="0" u="none" strike="noStrike">
                          <a:solidFill>
                            <a:srgbClr val="000000"/>
                          </a:solidFill>
                          <a:effectLst/>
                          <a:latin typeface="Arial" panose="020B0604020202020204" pitchFamily="34" charset="0"/>
                        </a:rPr>
                        <a:t>Iowa</a:t>
                      </a:r>
                    </a:p>
                  </a:txBody>
                  <a:tcPr marL="6350" marR="6350" marT="635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a:solidFill>
                            <a:srgbClr val="000000"/>
                          </a:solidFill>
                          <a:effectLst/>
                          <a:latin typeface="Arial" panose="020B0604020202020204" pitchFamily="34" charset="0"/>
                        </a:rPr>
                        <a:t>561.26</a:t>
                      </a:r>
                    </a:p>
                  </a:txBody>
                  <a:tcPr marL="6350" marR="6350" marT="6350" marB="0" anchor="b">
                    <a:lnL w="12700" cap="flat" cmpd="sng" algn="ctr">
                      <a:solidFill>
                        <a:schemeClr val="accent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r>
              <a:tr h="249265">
                <a:tc>
                  <a:txBody>
                    <a:bodyPr/>
                    <a:lstStyle/>
                    <a:p>
                      <a:pPr algn="ctr" fontAlgn="b"/>
                      <a:r>
                        <a:rPr lang="en-US" sz="1200" b="0" i="0" u="none" strike="noStrike">
                          <a:solidFill>
                            <a:srgbClr val="000000"/>
                          </a:solidFill>
                          <a:latin typeface="Arial"/>
                        </a:rPr>
                        <a:t>4</a:t>
                      </a:r>
                    </a:p>
                  </a:txBody>
                  <a:tcPr marL="9525" marR="9525" marT="9526" marB="0" anchor="b">
                    <a:lnL cap="flat">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ctr"/>
                      <a:r>
                        <a:rPr lang="en-US" sz="1200" b="0" i="0" u="none" strike="noStrike" dirty="0">
                          <a:solidFill>
                            <a:srgbClr val="000000"/>
                          </a:solidFill>
                          <a:effectLst/>
                          <a:latin typeface="Arial" panose="020B0604020202020204" pitchFamily="34" charset="0"/>
                        </a:rPr>
                        <a:t>Florida</a:t>
                      </a:r>
                    </a:p>
                  </a:txBody>
                  <a:tcPr marL="6350" marR="6350" marT="635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a:solidFill>
                            <a:srgbClr val="000000"/>
                          </a:solidFill>
                          <a:effectLst/>
                          <a:latin typeface="Arial" panose="020B0604020202020204" pitchFamily="34" charset="0"/>
                        </a:rPr>
                        <a:t>1,127.93</a:t>
                      </a:r>
                    </a:p>
                  </a:txBody>
                  <a:tcPr marL="6350" marR="6350" marT="6350"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a:solidFill>
                            <a:srgbClr val="000000"/>
                          </a:solidFill>
                          <a:latin typeface="Arial"/>
                        </a:rPr>
                        <a:t>4</a:t>
                      </a:r>
                    </a:p>
                  </a:txBody>
                  <a:tcPr marL="9525" marR="9525" marT="9526"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ctr"/>
                      <a:r>
                        <a:rPr lang="en-US" sz="1200" b="0" i="0" u="none" strike="noStrike">
                          <a:solidFill>
                            <a:srgbClr val="000000"/>
                          </a:solidFill>
                          <a:effectLst/>
                          <a:latin typeface="Arial" panose="020B0604020202020204" pitchFamily="34" charset="0"/>
                        </a:rPr>
                        <a:t>North Dakota</a:t>
                      </a:r>
                    </a:p>
                  </a:txBody>
                  <a:tcPr marL="6350" marR="6350" marT="635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a:solidFill>
                            <a:srgbClr val="000000"/>
                          </a:solidFill>
                          <a:effectLst/>
                          <a:latin typeface="Arial" panose="020B0604020202020204" pitchFamily="34" charset="0"/>
                        </a:rPr>
                        <a:t>576.08</a:t>
                      </a:r>
                    </a:p>
                  </a:txBody>
                  <a:tcPr marL="6350" marR="6350" marT="6350" marB="0" anchor="b">
                    <a:lnL w="12700" cap="flat" cmpd="sng" algn="ctr">
                      <a:solidFill>
                        <a:schemeClr val="accent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r>
              <a:tr h="249265">
                <a:tc>
                  <a:txBody>
                    <a:bodyPr/>
                    <a:lstStyle/>
                    <a:p>
                      <a:pPr algn="ctr" fontAlgn="b"/>
                      <a:r>
                        <a:rPr lang="en-US" sz="1200" b="0" i="0" u="none" strike="noStrike">
                          <a:solidFill>
                            <a:srgbClr val="000000"/>
                          </a:solidFill>
                          <a:latin typeface="Arial"/>
                        </a:rPr>
                        <a:t>5</a:t>
                      </a:r>
                    </a:p>
                  </a:txBody>
                  <a:tcPr marL="9525" marR="9525" marT="9526" marB="0" anchor="b">
                    <a:lnL cap="flat">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ctr"/>
                      <a:r>
                        <a:rPr lang="en-US" sz="1200" b="0" i="0" u="none" strike="noStrike" dirty="0">
                          <a:solidFill>
                            <a:srgbClr val="000000"/>
                          </a:solidFill>
                          <a:effectLst/>
                          <a:latin typeface="Arial" panose="020B0604020202020204" pitchFamily="34" charset="0"/>
                        </a:rPr>
                        <a:t>Louisiana</a:t>
                      </a:r>
                    </a:p>
                  </a:txBody>
                  <a:tcPr marL="6350" marR="6350" marT="635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a:solidFill>
                            <a:srgbClr val="000000"/>
                          </a:solidFill>
                          <a:effectLst/>
                          <a:latin typeface="Arial" panose="020B0604020202020204" pitchFamily="34" charset="0"/>
                        </a:rPr>
                        <a:t>1,112.53</a:t>
                      </a:r>
                    </a:p>
                  </a:txBody>
                  <a:tcPr marL="6350" marR="6350" marT="6350"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a:solidFill>
                            <a:srgbClr val="000000"/>
                          </a:solidFill>
                          <a:latin typeface="Arial"/>
                        </a:rPr>
                        <a:t>5</a:t>
                      </a:r>
                    </a:p>
                  </a:txBody>
                  <a:tcPr marL="9525" marR="9525" marT="9526"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ctr"/>
                      <a:r>
                        <a:rPr lang="en-US" sz="1200" b="0" i="0" u="none" strike="noStrike">
                          <a:solidFill>
                            <a:srgbClr val="000000"/>
                          </a:solidFill>
                          <a:effectLst/>
                          <a:latin typeface="Arial" panose="020B0604020202020204" pitchFamily="34" charset="0"/>
                        </a:rPr>
                        <a:t>Maine</a:t>
                      </a:r>
                    </a:p>
                  </a:txBody>
                  <a:tcPr marL="6350" marR="6350" marT="635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a:solidFill>
                            <a:srgbClr val="000000"/>
                          </a:solidFill>
                          <a:effectLst/>
                          <a:latin typeface="Arial" panose="020B0604020202020204" pitchFamily="34" charset="0"/>
                        </a:rPr>
                        <a:t>582.43</a:t>
                      </a:r>
                    </a:p>
                  </a:txBody>
                  <a:tcPr marL="6350" marR="6350" marT="6350" marB="0" anchor="b">
                    <a:lnL w="12700" cap="flat" cmpd="sng" algn="ctr">
                      <a:solidFill>
                        <a:schemeClr val="accent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r>
              <a:tr h="249265">
                <a:tc>
                  <a:txBody>
                    <a:bodyPr/>
                    <a:lstStyle/>
                    <a:p>
                      <a:pPr algn="ctr" fontAlgn="b"/>
                      <a:r>
                        <a:rPr lang="en-US" sz="1200" b="0" i="0" u="none" strike="noStrike">
                          <a:solidFill>
                            <a:srgbClr val="000000"/>
                          </a:solidFill>
                          <a:latin typeface="Arial"/>
                        </a:rPr>
                        <a:t>6</a:t>
                      </a:r>
                    </a:p>
                  </a:txBody>
                  <a:tcPr marL="9525" marR="9525" marT="9526" marB="0" anchor="b">
                    <a:lnL cap="flat">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ctr"/>
                      <a:r>
                        <a:rPr lang="en-US" sz="1200" b="0" i="0" u="none" strike="noStrike" dirty="0">
                          <a:solidFill>
                            <a:srgbClr val="000000"/>
                          </a:solidFill>
                          <a:effectLst/>
                          <a:latin typeface="Arial" panose="020B0604020202020204" pitchFamily="34" charset="0"/>
                        </a:rPr>
                        <a:t>Delaware</a:t>
                      </a:r>
                    </a:p>
                  </a:txBody>
                  <a:tcPr marL="6350" marR="6350" marT="635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a:solidFill>
                            <a:srgbClr val="000000"/>
                          </a:solidFill>
                          <a:effectLst/>
                          <a:latin typeface="Arial" panose="020B0604020202020204" pitchFamily="34" charset="0"/>
                        </a:rPr>
                        <a:t>1,065.37</a:t>
                      </a:r>
                    </a:p>
                  </a:txBody>
                  <a:tcPr marL="6350" marR="6350" marT="6350"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a:solidFill>
                            <a:srgbClr val="000000"/>
                          </a:solidFill>
                          <a:latin typeface="Arial"/>
                        </a:rPr>
                        <a:t>6</a:t>
                      </a:r>
                    </a:p>
                  </a:txBody>
                  <a:tcPr marL="9525" marR="9525" marT="9526"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ctr"/>
                      <a:r>
                        <a:rPr lang="en-US" sz="1200" b="0" i="0" u="none" strike="noStrike">
                          <a:solidFill>
                            <a:srgbClr val="000000"/>
                          </a:solidFill>
                          <a:effectLst/>
                          <a:latin typeface="Arial" panose="020B0604020202020204" pitchFamily="34" charset="0"/>
                        </a:rPr>
                        <a:t>Wisconsin</a:t>
                      </a:r>
                    </a:p>
                  </a:txBody>
                  <a:tcPr marL="6350" marR="6350" marT="635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a:solidFill>
                            <a:srgbClr val="000000"/>
                          </a:solidFill>
                          <a:effectLst/>
                          <a:latin typeface="Arial" panose="020B0604020202020204" pitchFamily="34" charset="0"/>
                        </a:rPr>
                        <a:t>598.84</a:t>
                      </a:r>
                    </a:p>
                  </a:txBody>
                  <a:tcPr marL="6350" marR="6350" marT="6350" marB="0" anchor="b">
                    <a:lnL w="12700" cap="flat" cmpd="sng" algn="ctr">
                      <a:solidFill>
                        <a:schemeClr val="accent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r>
              <a:tr h="249265">
                <a:tc>
                  <a:txBody>
                    <a:bodyPr/>
                    <a:lstStyle/>
                    <a:p>
                      <a:pPr algn="ctr" fontAlgn="b"/>
                      <a:r>
                        <a:rPr lang="en-US" sz="1200" b="0" i="0" u="none" strike="noStrike">
                          <a:solidFill>
                            <a:srgbClr val="000000"/>
                          </a:solidFill>
                          <a:latin typeface="Arial"/>
                        </a:rPr>
                        <a:t>7</a:t>
                      </a:r>
                    </a:p>
                  </a:txBody>
                  <a:tcPr marL="9525" marR="9525" marT="9526" marB="0" anchor="b">
                    <a:lnL cap="flat">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ctr"/>
                      <a:r>
                        <a:rPr lang="en-US" sz="1200" b="0" i="0" u="none" strike="noStrike" dirty="0">
                          <a:solidFill>
                            <a:srgbClr val="000000"/>
                          </a:solidFill>
                          <a:effectLst/>
                          <a:latin typeface="Arial" panose="020B0604020202020204" pitchFamily="34" charset="0"/>
                        </a:rPr>
                        <a:t>Michigan</a:t>
                      </a:r>
                    </a:p>
                  </a:txBody>
                  <a:tcPr marL="6350" marR="6350" marT="635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a:solidFill>
                            <a:srgbClr val="000000"/>
                          </a:solidFill>
                          <a:effectLst/>
                          <a:latin typeface="Arial" panose="020B0604020202020204" pitchFamily="34" charset="0"/>
                        </a:rPr>
                        <a:t>1,048.87</a:t>
                      </a:r>
                    </a:p>
                  </a:txBody>
                  <a:tcPr marL="6350" marR="6350" marT="6350"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a:solidFill>
                            <a:srgbClr val="000000"/>
                          </a:solidFill>
                          <a:latin typeface="Arial"/>
                        </a:rPr>
                        <a:t>7</a:t>
                      </a:r>
                    </a:p>
                  </a:txBody>
                  <a:tcPr marL="9525" marR="9525" marT="9526"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ctr"/>
                      <a:r>
                        <a:rPr lang="en-US" sz="1200" b="0" i="0" u="none" strike="noStrike">
                          <a:solidFill>
                            <a:srgbClr val="000000"/>
                          </a:solidFill>
                          <a:effectLst/>
                          <a:latin typeface="Arial" panose="020B0604020202020204" pitchFamily="34" charset="0"/>
                        </a:rPr>
                        <a:t>North Carolina</a:t>
                      </a:r>
                    </a:p>
                  </a:txBody>
                  <a:tcPr marL="6350" marR="6350" marT="635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a:solidFill>
                            <a:srgbClr val="000000"/>
                          </a:solidFill>
                          <a:effectLst/>
                          <a:latin typeface="Arial" panose="020B0604020202020204" pitchFamily="34" charset="0"/>
                        </a:rPr>
                        <a:t>611.48</a:t>
                      </a:r>
                    </a:p>
                  </a:txBody>
                  <a:tcPr marL="6350" marR="6350" marT="6350" marB="0" anchor="b">
                    <a:lnL w="12700" cap="flat" cmpd="sng" algn="ctr">
                      <a:solidFill>
                        <a:schemeClr val="accent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r>
              <a:tr h="249265">
                <a:tc>
                  <a:txBody>
                    <a:bodyPr/>
                    <a:lstStyle/>
                    <a:p>
                      <a:pPr algn="ctr" fontAlgn="b"/>
                      <a:r>
                        <a:rPr lang="en-US" sz="1200" b="0" i="0" u="none" strike="noStrike">
                          <a:solidFill>
                            <a:srgbClr val="000000"/>
                          </a:solidFill>
                          <a:latin typeface="Arial"/>
                        </a:rPr>
                        <a:t>8</a:t>
                      </a:r>
                    </a:p>
                  </a:txBody>
                  <a:tcPr marL="9525" marR="9525" marT="9526" marB="0" anchor="b">
                    <a:lnL cap="flat">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ctr"/>
                      <a:r>
                        <a:rPr lang="en-US" sz="1200" b="0" i="0" u="none" strike="noStrike" dirty="0">
                          <a:solidFill>
                            <a:srgbClr val="000000"/>
                          </a:solidFill>
                          <a:effectLst/>
                          <a:latin typeface="Arial" panose="020B0604020202020204" pitchFamily="34" charset="0"/>
                        </a:rPr>
                        <a:t>Rhode Island</a:t>
                      </a:r>
                    </a:p>
                  </a:txBody>
                  <a:tcPr marL="6350" marR="6350" marT="635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a:solidFill>
                            <a:srgbClr val="000000"/>
                          </a:solidFill>
                          <a:effectLst/>
                          <a:latin typeface="Arial" panose="020B0604020202020204" pitchFamily="34" charset="0"/>
                        </a:rPr>
                        <a:t>1,034.50</a:t>
                      </a:r>
                    </a:p>
                  </a:txBody>
                  <a:tcPr marL="6350" marR="6350" marT="6350"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a:solidFill>
                            <a:srgbClr val="000000"/>
                          </a:solidFill>
                          <a:latin typeface="Arial"/>
                        </a:rPr>
                        <a:t>8</a:t>
                      </a:r>
                    </a:p>
                  </a:txBody>
                  <a:tcPr marL="9525" marR="9525" marT="9526"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ctr"/>
                      <a:r>
                        <a:rPr lang="en-US" sz="1200" b="0" i="0" u="none" strike="noStrike">
                          <a:solidFill>
                            <a:srgbClr val="000000"/>
                          </a:solidFill>
                          <a:effectLst/>
                          <a:latin typeface="Arial" panose="020B0604020202020204" pitchFamily="34" charset="0"/>
                        </a:rPr>
                        <a:t>Nebraska</a:t>
                      </a:r>
                    </a:p>
                  </a:txBody>
                  <a:tcPr marL="6350" marR="6350" marT="635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a:solidFill>
                            <a:srgbClr val="000000"/>
                          </a:solidFill>
                          <a:effectLst/>
                          <a:latin typeface="Arial" panose="020B0604020202020204" pitchFamily="34" charset="0"/>
                        </a:rPr>
                        <a:t>616.78</a:t>
                      </a:r>
                    </a:p>
                  </a:txBody>
                  <a:tcPr marL="6350" marR="6350" marT="6350" marB="0" anchor="b">
                    <a:lnL w="12700" cap="flat" cmpd="sng" algn="ctr">
                      <a:solidFill>
                        <a:schemeClr val="accent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r>
              <a:tr h="249265">
                <a:tc>
                  <a:txBody>
                    <a:bodyPr/>
                    <a:lstStyle/>
                    <a:p>
                      <a:pPr algn="ctr" fontAlgn="b"/>
                      <a:r>
                        <a:rPr lang="en-US" sz="1200" b="0" i="0" u="none" strike="noStrike">
                          <a:solidFill>
                            <a:srgbClr val="000000"/>
                          </a:solidFill>
                          <a:latin typeface="Arial"/>
                        </a:rPr>
                        <a:t>9</a:t>
                      </a:r>
                    </a:p>
                  </a:txBody>
                  <a:tcPr marL="9525" marR="9525" marT="9526" marB="0" anchor="b">
                    <a:lnL cap="flat">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ctr"/>
                      <a:r>
                        <a:rPr lang="en-US" sz="1200" b="0" i="0" u="none" strike="noStrike" dirty="0">
                          <a:solidFill>
                            <a:srgbClr val="000000"/>
                          </a:solidFill>
                          <a:effectLst/>
                          <a:latin typeface="Arial" panose="020B0604020202020204" pitchFamily="34" charset="0"/>
                        </a:rPr>
                        <a:t>Connecticut</a:t>
                      </a:r>
                    </a:p>
                  </a:txBody>
                  <a:tcPr marL="6350" marR="6350" marT="635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a:solidFill>
                            <a:srgbClr val="000000"/>
                          </a:solidFill>
                          <a:effectLst/>
                          <a:latin typeface="Arial" panose="020B0604020202020204" pitchFamily="34" charset="0"/>
                        </a:rPr>
                        <a:t>986.73</a:t>
                      </a:r>
                    </a:p>
                  </a:txBody>
                  <a:tcPr marL="6350" marR="6350" marT="6350"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a:solidFill>
                            <a:srgbClr val="000000"/>
                          </a:solidFill>
                          <a:latin typeface="Arial"/>
                        </a:rPr>
                        <a:t>9</a:t>
                      </a:r>
                    </a:p>
                  </a:txBody>
                  <a:tcPr marL="9525" marR="9525" marT="9526"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ctr"/>
                      <a:r>
                        <a:rPr lang="en-US" sz="1200" b="0" i="0" u="none" strike="noStrike">
                          <a:solidFill>
                            <a:srgbClr val="000000"/>
                          </a:solidFill>
                          <a:effectLst/>
                          <a:latin typeface="Arial" panose="020B0604020202020204" pitchFamily="34" charset="0"/>
                        </a:rPr>
                        <a:t>Wyoming</a:t>
                      </a:r>
                    </a:p>
                  </a:txBody>
                  <a:tcPr marL="6350" marR="6350" marT="635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a:solidFill>
                            <a:srgbClr val="000000"/>
                          </a:solidFill>
                          <a:effectLst/>
                          <a:latin typeface="Arial" panose="020B0604020202020204" pitchFamily="34" charset="0"/>
                        </a:rPr>
                        <a:t>618.81</a:t>
                      </a:r>
                    </a:p>
                  </a:txBody>
                  <a:tcPr marL="6350" marR="6350" marT="6350" marB="0" anchor="b">
                    <a:lnL w="12700" cap="flat" cmpd="sng" algn="ctr">
                      <a:solidFill>
                        <a:schemeClr val="accent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r>
              <a:tr h="249265">
                <a:tc>
                  <a:txBody>
                    <a:bodyPr/>
                    <a:lstStyle/>
                    <a:p>
                      <a:pPr algn="ctr" fontAlgn="b"/>
                      <a:r>
                        <a:rPr lang="en-US" sz="1200" b="0" i="0" u="none" strike="noStrike">
                          <a:solidFill>
                            <a:srgbClr val="000000"/>
                          </a:solidFill>
                          <a:latin typeface="Arial"/>
                        </a:rPr>
                        <a:t>10</a:t>
                      </a:r>
                    </a:p>
                  </a:txBody>
                  <a:tcPr marL="9525" marR="9525" marT="9526" marB="0" anchor="b">
                    <a:lnL cap="flat">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ctr"/>
                      <a:r>
                        <a:rPr lang="en-US" sz="1200" b="0" i="0" u="none" strike="noStrike" dirty="0">
                          <a:solidFill>
                            <a:srgbClr val="000000"/>
                          </a:solidFill>
                          <a:effectLst/>
                          <a:latin typeface="Arial" panose="020B0604020202020204" pitchFamily="34" charset="0"/>
                        </a:rPr>
                        <a:t>Massachusetts</a:t>
                      </a:r>
                    </a:p>
                  </a:txBody>
                  <a:tcPr marL="6350" marR="6350" marT="635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dirty="0">
                          <a:solidFill>
                            <a:srgbClr val="000000"/>
                          </a:solidFill>
                          <a:effectLst/>
                          <a:latin typeface="Arial" panose="020B0604020202020204" pitchFamily="34" charset="0"/>
                        </a:rPr>
                        <a:t>976.65</a:t>
                      </a:r>
                    </a:p>
                  </a:txBody>
                  <a:tcPr marL="6350" marR="6350" marT="6350"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a:solidFill>
                            <a:srgbClr val="000000"/>
                          </a:solidFill>
                          <a:latin typeface="Arial"/>
                        </a:rPr>
                        <a:t>10</a:t>
                      </a:r>
                    </a:p>
                  </a:txBody>
                  <a:tcPr marL="9525" marR="9525" marT="9526"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ctr"/>
                      <a:r>
                        <a:rPr lang="en-US" sz="1200" b="0" i="0" u="none" strike="noStrike" dirty="0">
                          <a:solidFill>
                            <a:srgbClr val="000000"/>
                          </a:solidFill>
                          <a:effectLst/>
                          <a:latin typeface="Arial" panose="020B0604020202020204" pitchFamily="34" charset="0"/>
                        </a:rPr>
                        <a:t>Kansas</a:t>
                      </a:r>
                    </a:p>
                  </a:txBody>
                  <a:tcPr marL="6350" marR="6350" marT="635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a:solidFill>
                            <a:srgbClr val="000000"/>
                          </a:solidFill>
                          <a:effectLst/>
                          <a:latin typeface="Arial" panose="020B0604020202020204" pitchFamily="34" charset="0"/>
                        </a:rPr>
                        <a:t>632.07</a:t>
                      </a:r>
                    </a:p>
                  </a:txBody>
                  <a:tcPr marL="6350" marR="6350" marT="6350" marB="0" anchor="b">
                    <a:lnL w="12700" cap="flat" cmpd="sng" algn="ctr">
                      <a:solidFill>
                        <a:schemeClr val="accent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r>
            </a:tbl>
          </a:graphicData>
        </a:graphic>
      </p:graphicFrame>
      <p:sp>
        <p:nvSpPr>
          <p:cNvPr id="2098368" name="Text Box 537"/>
          <p:cNvSpPr txBox="1">
            <a:spLocks noChangeArrowheads="1"/>
          </p:cNvSpPr>
          <p:nvPr/>
        </p:nvSpPr>
        <p:spPr bwMode="auto">
          <a:xfrm>
            <a:off x="0" y="6216650"/>
            <a:ext cx="7612063" cy="646113"/>
          </a:xfrm>
          <a:prstGeom prst="rect">
            <a:avLst/>
          </a:prstGeom>
          <a:noFill/>
          <a:ln w="9525" algn="ctr">
            <a:noFill/>
            <a:miter lim="800000"/>
            <a:headEnd/>
            <a:tailEnd/>
          </a:ln>
          <a:effectLst/>
        </p:spPr>
        <p:txBody>
          <a:bodyPr lIns="365760" tIns="0" rIns="0" bIns="137160" anchor="b">
            <a:spAutoFit/>
          </a:bodyPr>
          <a:lstStyle/>
          <a:p>
            <a:pPr marL="228600" indent="-228600" eaLnBrk="1" hangingPunct="1">
              <a:buFontTx/>
              <a:buAutoNum type="arabicParenBoth"/>
              <a:defRPr/>
            </a:pPr>
            <a:r>
              <a:rPr lang="en-US" sz="1100" dirty="0">
                <a:solidFill>
                  <a:srgbClr val="000000"/>
                </a:solidFill>
              </a:rPr>
              <a:t>Based on average automobile insurance expenditures.</a:t>
            </a:r>
          </a:p>
          <a:p>
            <a:pPr marL="228600" indent="-228600" eaLnBrk="1" hangingPunct="1">
              <a:buFontTx/>
              <a:buAutoNum type="arabicParenBoth"/>
              <a:defRPr/>
            </a:pPr>
            <a:endParaRPr lang="en-US" sz="1100" dirty="0">
              <a:solidFill>
                <a:srgbClr val="000000"/>
              </a:solidFill>
            </a:endParaRPr>
          </a:p>
          <a:p>
            <a:pPr eaLnBrk="1" hangingPunct="1">
              <a:defRPr/>
            </a:pPr>
            <a:r>
              <a:rPr lang="en-US" sz="1100" dirty="0">
                <a:solidFill>
                  <a:srgbClr val="000000"/>
                </a:solidFill>
              </a:rPr>
              <a:t>Source: © 2014 National Association of Insurance Commissioners.</a:t>
            </a:r>
          </a:p>
        </p:txBody>
      </p:sp>
      <p:sp>
        <p:nvSpPr>
          <p:cNvPr id="23645" name="Rectangle 5"/>
          <p:cNvSpPr>
            <a:spLocks noChangeArrowheads="1"/>
          </p:cNvSpPr>
          <p:nvPr/>
        </p:nvSpPr>
        <p:spPr bwMode="blackWhite">
          <a:xfrm>
            <a:off x="712788" y="4800600"/>
            <a:ext cx="7369175" cy="833438"/>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eaLnBrk="1" hangingPunct="1">
              <a:lnSpc>
                <a:spcPct val="95000"/>
              </a:lnSpc>
              <a:spcBef>
                <a:spcPct val="25000"/>
              </a:spcBef>
              <a:buClrTx/>
              <a:buFontTx/>
              <a:buNone/>
            </a:pPr>
            <a:r>
              <a:rPr lang="pt-BR" altLang="en-US" sz="1800" b="1">
                <a:solidFill>
                  <a:srgbClr val="FFFFFF"/>
                </a:solidFill>
              </a:rPr>
              <a:t>New York ranked 3rd as the most expensive state in 2012, with an average expenditure for auto insurance of $1,152.45.</a:t>
            </a:r>
            <a:endParaRPr lang="pt-BR" altLang="en-US" sz="1800" b="1" i="1">
              <a:solidFill>
                <a:srgbClr val="FFFFFF"/>
              </a:solidFill>
            </a:endParaRPr>
          </a:p>
        </p:txBody>
      </p:sp>
    </p:spTree>
    <p:extLst>
      <p:ext uri="{BB962C8B-B14F-4D97-AF65-F5344CB8AC3E}">
        <p14:creationId xmlns:p14="http://schemas.microsoft.com/office/powerpoint/2010/main" val="104135177"/>
      </p:ext>
    </p:extLst>
  </p:cSld>
  <p:clrMapOvr>
    <a:masterClrMapping/>
  </p:clrMapOvr>
  <p:transition>
    <p:wipe dir="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3826" name="Rectangle 2"/>
          <p:cNvSpPr>
            <a:spLocks noGrp="1" noChangeArrowheads="1"/>
          </p:cNvSpPr>
          <p:nvPr>
            <p:ph type="title"/>
          </p:nvPr>
        </p:nvSpPr>
        <p:spPr>
          <a:xfrm>
            <a:off x="203200" y="177800"/>
            <a:ext cx="7769225" cy="762000"/>
          </a:xfrm>
        </p:spPr>
        <p:txBody>
          <a:bodyPr/>
          <a:lstStyle/>
          <a:p>
            <a:pPr>
              <a:lnSpc>
                <a:spcPct val="75000"/>
              </a:lnSpc>
            </a:pPr>
            <a:r>
              <a:rPr lang="en-US" altLang="en-US" smtClean="0">
                <a:latin typeface="Arial" panose="020B0604020202020204" pitchFamily="34" charset="0"/>
              </a:rPr>
              <a:t>Comm. Auto: 10-Year Average RNW NY &amp; Nearby States</a:t>
            </a:r>
          </a:p>
        </p:txBody>
      </p:sp>
      <p:graphicFrame>
        <p:nvGraphicFramePr>
          <p:cNvPr id="25603" name="Object 3"/>
          <p:cNvGraphicFramePr>
            <a:graphicFrameLocks noGrp="1" noChangeAspect="1"/>
          </p:cNvGraphicFramePr>
          <p:nvPr>
            <p:ph type="chart" idx="1"/>
          </p:nvPr>
        </p:nvGraphicFramePr>
        <p:xfrm>
          <a:off x="352425" y="1677988"/>
          <a:ext cx="8818563" cy="4718050"/>
        </p:xfrm>
        <a:graphic>
          <a:graphicData uri="http://schemas.openxmlformats.org/presentationml/2006/ole">
            <mc:AlternateContent xmlns:mc="http://schemas.openxmlformats.org/markup-compatibility/2006">
              <mc:Choice xmlns:v="urn:schemas-microsoft-com:vml" Requires="v">
                <p:oleObj spid="_x0000_s28150793" name="Chart" r:id="rId4" imgW="8829838" imgH="4724289" progId="MSGraph.Chart.8">
                  <p:embed followColorScheme="full"/>
                </p:oleObj>
              </mc:Choice>
              <mc:Fallback>
                <p:oleObj name="Chart" r:id="rId4" imgW="8829838" imgH="4724289" progId="MSGraph.Chart.8">
                  <p:embed followColorScheme="full"/>
                  <p:pic>
                    <p:nvPicPr>
                      <p:cNvPr id="0" name=""/>
                      <p:cNvPicPr>
                        <a:picLocks noChangeAspect="1" noChangeArrowheads="1"/>
                      </p:cNvPicPr>
                      <p:nvPr/>
                    </p:nvPicPr>
                    <p:blipFill>
                      <a:blip r:embed="rId5"/>
                      <a:srcRect/>
                      <a:stretch>
                        <a:fillRect/>
                      </a:stretch>
                    </p:blipFill>
                    <p:spPr bwMode="auto">
                      <a:xfrm>
                        <a:off x="352425" y="1677988"/>
                        <a:ext cx="8818563" cy="471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5604" name="Rectangle 4"/>
          <p:cNvSpPr>
            <a:spLocks noChangeArrowheads="1"/>
          </p:cNvSpPr>
          <p:nvPr/>
        </p:nvSpPr>
        <p:spPr bwMode="auto">
          <a:xfrm>
            <a:off x="609600" y="6281738"/>
            <a:ext cx="3810000"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100000"/>
              </a:lnSpc>
              <a:spcBef>
                <a:spcPct val="0"/>
              </a:spcBef>
              <a:buClrTx/>
              <a:buFontTx/>
              <a:buNone/>
            </a:pPr>
            <a:r>
              <a:rPr lang="en-US" altLang="en-US" sz="1200"/>
              <a:t>Source: NAIC, Insurance Information Institute</a:t>
            </a:r>
          </a:p>
        </p:txBody>
      </p:sp>
      <p:sp>
        <p:nvSpPr>
          <p:cNvPr id="25605" name="Text Box 5"/>
          <p:cNvSpPr txBox="1">
            <a:spLocks noChangeArrowheads="1"/>
          </p:cNvSpPr>
          <p:nvPr/>
        </p:nvSpPr>
        <p:spPr bwMode="auto">
          <a:xfrm>
            <a:off x="609600" y="1447800"/>
            <a:ext cx="7848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lnSpc>
                <a:spcPct val="100000"/>
              </a:lnSpc>
              <a:spcBef>
                <a:spcPct val="50000"/>
              </a:spcBef>
              <a:buClrTx/>
              <a:buFontTx/>
              <a:buNone/>
            </a:pPr>
            <a:r>
              <a:rPr lang="en-US" altLang="en-US" sz="1800" b="1"/>
              <a:t>2004-2013</a:t>
            </a:r>
          </a:p>
        </p:txBody>
      </p:sp>
      <p:sp>
        <p:nvSpPr>
          <p:cNvPr id="6" name="AutoShape 6"/>
          <p:cNvSpPr>
            <a:spLocks noChangeArrowheads="1"/>
          </p:cNvSpPr>
          <p:nvPr/>
        </p:nvSpPr>
        <p:spPr bwMode="blackWhite">
          <a:xfrm>
            <a:off x="4337050" y="3887788"/>
            <a:ext cx="2457450" cy="1181100"/>
          </a:xfrm>
          <a:prstGeom prst="wedgeRectCallout">
            <a:avLst>
              <a:gd name="adj1" fmla="val -79565"/>
              <a:gd name="adj2" fmla="val -11856"/>
            </a:avLst>
          </a:prstGeom>
          <a:solidFill>
            <a:srgbClr val="C00000"/>
          </a:solidFill>
          <a:ln w="28575" algn="ctr">
            <a:solidFill>
              <a:schemeClr val="bg1"/>
            </a:solidFill>
            <a:miter lim="800000"/>
            <a:headEnd/>
            <a:tailEnd/>
          </a:ln>
        </p:spPr>
        <p:txBody>
          <a:bodyPr tIns="91440" bIns="91440"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spcBef>
                <a:spcPct val="50000"/>
              </a:spcBef>
              <a:buClr>
                <a:schemeClr val="bg1"/>
              </a:buClr>
              <a:buFont typeface="Wingdings" panose="05000000000000000000" pitchFamily="2" charset="2"/>
              <a:buNone/>
            </a:pPr>
            <a:r>
              <a:rPr lang="en-US" altLang="en-US" sz="1600" b="1">
                <a:solidFill>
                  <a:schemeClr val="bg1"/>
                </a:solidFill>
              </a:rPr>
              <a:t>New York Commercial Auto profitability is below the US and regional average</a:t>
            </a:r>
          </a:p>
        </p:txBody>
      </p:sp>
    </p:spTree>
    <p:extLst>
      <p:ext uri="{BB962C8B-B14F-4D97-AF65-F5344CB8AC3E}">
        <p14:creationId xmlns:p14="http://schemas.microsoft.com/office/powerpoint/2010/main" val="1862210238"/>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2" fill="hold" grpId="0" nodeType="afterEffect">
                                  <p:stCondLst>
                                    <p:cond delay="0"/>
                                  </p:stCondLst>
                                  <p:childTnLst>
                                    <p:set>
                                      <p:cBhvr>
                                        <p:cTn id="6" dur="1" fill="hold">
                                          <p:stCondLst>
                                            <p:cond delay="0"/>
                                          </p:stCondLst>
                                        </p:cTn>
                                        <p:tgtEl>
                                          <p:spTgt spid="333826"/>
                                        </p:tgtEl>
                                        <p:attrNameLst>
                                          <p:attrName>style.visibility</p:attrName>
                                        </p:attrNameLst>
                                      </p:cBhvr>
                                      <p:to>
                                        <p:strVal val="visible"/>
                                      </p:to>
                                    </p:set>
                                    <p:anim calcmode="lin" valueType="num">
                                      <p:cBhvr>
                                        <p:cTn id="7" dur="500" fill="hold"/>
                                        <p:tgtEl>
                                          <p:spTgt spid="333826"/>
                                        </p:tgtEl>
                                        <p:attrNameLst>
                                          <p:attrName>ppt_x</p:attrName>
                                        </p:attrNameLst>
                                      </p:cBhvr>
                                      <p:tavLst>
                                        <p:tav tm="0">
                                          <p:val>
                                            <p:strVal val="#ppt_x+#ppt_w/2"/>
                                          </p:val>
                                        </p:tav>
                                        <p:tav tm="100000">
                                          <p:val>
                                            <p:strVal val="#ppt_x"/>
                                          </p:val>
                                        </p:tav>
                                      </p:tavLst>
                                    </p:anim>
                                    <p:anim calcmode="lin" valueType="num">
                                      <p:cBhvr>
                                        <p:cTn id="8" dur="500" fill="hold"/>
                                        <p:tgtEl>
                                          <p:spTgt spid="333826"/>
                                        </p:tgtEl>
                                        <p:attrNameLst>
                                          <p:attrName>ppt_y</p:attrName>
                                        </p:attrNameLst>
                                      </p:cBhvr>
                                      <p:tavLst>
                                        <p:tav tm="0">
                                          <p:val>
                                            <p:strVal val="#ppt_y"/>
                                          </p:val>
                                        </p:tav>
                                        <p:tav tm="100000">
                                          <p:val>
                                            <p:strVal val="#ppt_y"/>
                                          </p:val>
                                        </p:tav>
                                      </p:tavLst>
                                    </p:anim>
                                    <p:anim calcmode="lin" valueType="num">
                                      <p:cBhvr>
                                        <p:cTn id="9" dur="500" fill="hold"/>
                                        <p:tgtEl>
                                          <p:spTgt spid="333826"/>
                                        </p:tgtEl>
                                        <p:attrNameLst>
                                          <p:attrName>ppt_w</p:attrName>
                                        </p:attrNameLst>
                                      </p:cBhvr>
                                      <p:tavLst>
                                        <p:tav tm="0">
                                          <p:val>
                                            <p:fltVal val="0"/>
                                          </p:val>
                                        </p:tav>
                                        <p:tav tm="100000">
                                          <p:val>
                                            <p:strVal val="#ppt_w"/>
                                          </p:val>
                                        </p:tav>
                                      </p:tavLst>
                                    </p:anim>
                                    <p:anim calcmode="lin" valueType="num">
                                      <p:cBhvr>
                                        <p:cTn id="10" dur="500" fill="hold"/>
                                        <p:tgtEl>
                                          <p:spTgt spid="333826"/>
                                        </p:tgtEl>
                                        <p:attrNameLst>
                                          <p:attrName>ppt_h</p:attrName>
                                        </p:attrNameLst>
                                      </p:cBhvr>
                                      <p:tavLst>
                                        <p:tav tm="0">
                                          <p:val>
                                            <p:strVal val="#ppt_h"/>
                                          </p:val>
                                        </p:tav>
                                        <p:tav tm="100000">
                                          <p:val>
                                            <p:strVal val="#ppt_h"/>
                                          </p:val>
                                        </p:tav>
                                      </p:tavLst>
                                    </p:anim>
                                  </p:childTnLst>
                                </p:cTn>
                              </p:par>
                            </p:childTnLst>
                          </p:cTn>
                        </p:par>
                        <p:par>
                          <p:cTn id="11" fill="hold" nodeType="afterGroup">
                            <p:stCondLst>
                              <p:cond delay="500"/>
                            </p:stCondLst>
                            <p:childTnLst>
                              <p:par>
                                <p:cTn id="12" presetID="22" presetClass="entr" presetSubtype="2" fill="hold" grpId="0" nodeType="afterEffect">
                                  <p:stCondLst>
                                    <p:cond delay="1000"/>
                                  </p:stCondLst>
                                  <p:childTnLst>
                                    <p:set>
                                      <p:cBhvr>
                                        <p:cTn id="13" dur="1" fill="hold">
                                          <p:stCondLst>
                                            <p:cond delay="0"/>
                                          </p:stCondLst>
                                        </p:cTn>
                                        <p:tgtEl>
                                          <p:spTgt spid="6"/>
                                        </p:tgtEl>
                                        <p:attrNameLst>
                                          <p:attrName>style.visibility</p:attrName>
                                        </p:attrNameLst>
                                      </p:cBhvr>
                                      <p:to>
                                        <p:strVal val="visible"/>
                                      </p:to>
                                    </p:set>
                                    <p:animEffect transition="in" filter="wipe(right)">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3826" grpId="0" autoUpdateAnimBg="0"/>
      <p:bldP spid="6" grpId="0" animBg="1"/>
    </p:bldLst>
  </p:timing>
</p:sld>
</file>

<file path=ppt/slides/slide29.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333826" name="Rectangle 2"/>
          <p:cNvSpPr>
            <a:spLocks noGrp="1" noChangeArrowheads="1"/>
          </p:cNvSpPr>
          <p:nvPr>
            <p:ph type="title"/>
          </p:nvPr>
        </p:nvSpPr>
        <p:spPr>
          <a:xfrm>
            <a:off x="203200" y="177800"/>
            <a:ext cx="7769225" cy="762000"/>
          </a:xfrm>
        </p:spPr>
        <p:txBody>
          <a:bodyPr/>
          <a:lstStyle/>
          <a:p>
            <a:pPr>
              <a:lnSpc>
                <a:spcPct val="75000"/>
              </a:lnSpc>
            </a:pPr>
            <a:r>
              <a:rPr lang="en-US" altLang="en-US" smtClean="0">
                <a:latin typeface="Arial" panose="020B0604020202020204" pitchFamily="34" charset="0"/>
              </a:rPr>
              <a:t>Comm. M-P: 10-Year Average RNW NY &amp; Nearby States</a:t>
            </a:r>
          </a:p>
        </p:txBody>
      </p:sp>
      <p:graphicFrame>
        <p:nvGraphicFramePr>
          <p:cNvPr id="27651" name="Object 3"/>
          <p:cNvGraphicFramePr>
            <a:graphicFrameLocks noGrp="1" noChangeAspect="1"/>
          </p:cNvGraphicFramePr>
          <p:nvPr>
            <p:ph type="chart" idx="1"/>
          </p:nvPr>
        </p:nvGraphicFramePr>
        <p:xfrm>
          <a:off x="322263" y="1671638"/>
          <a:ext cx="8818562" cy="4718050"/>
        </p:xfrm>
        <a:graphic>
          <a:graphicData uri="http://schemas.openxmlformats.org/presentationml/2006/ole">
            <mc:AlternateContent xmlns:mc="http://schemas.openxmlformats.org/markup-compatibility/2006">
              <mc:Choice xmlns:v="urn:schemas-microsoft-com:vml" Requires="v">
                <p:oleObj spid="_x0000_s28151817" name="Chart" r:id="rId4" imgW="8829838" imgH="4724289" progId="MSGraph.Chart.8">
                  <p:embed followColorScheme="full"/>
                </p:oleObj>
              </mc:Choice>
              <mc:Fallback>
                <p:oleObj name="Chart" r:id="rId4" imgW="8829838" imgH="4724289" progId="MSGraph.Chart.8">
                  <p:embed followColorScheme="full"/>
                  <p:pic>
                    <p:nvPicPr>
                      <p:cNvPr id="0" name=""/>
                      <p:cNvPicPr>
                        <a:picLocks noChangeAspect="1" noChangeArrowheads="1"/>
                      </p:cNvPicPr>
                      <p:nvPr/>
                    </p:nvPicPr>
                    <p:blipFill>
                      <a:blip r:embed="rId5"/>
                      <a:srcRect/>
                      <a:stretch>
                        <a:fillRect/>
                      </a:stretch>
                    </p:blipFill>
                    <p:spPr bwMode="auto">
                      <a:xfrm>
                        <a:off x="322263" y="1671638"/>
                        <a:ext cx="8818562" cy="471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7652" name="Rectangle 4"/>
          <p:cNvSpPr>
            <a:spLocks noChangeArrowheads="1"/>
          </p:cNvSpPr>
          <p:nvPr/>
        </p:nvSpPr>
        <p:spPr bwMode="auto">
          <a:xfrm>
            <a:off x="609600" y="6281738"/>
            <a:ext cx="3810000"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100000"/>
              </a:lnSpc>
              <a:spcBef>
                <a:spcPct val="0"/>
              </a:spcBef>
              <a:buClrTx/>
              <a:buFontTx/>
              <a:buNone/>
            </a:pPr>
            <a:r>
              <a:rPr lang="en-US" altLang="en-US" sz="1100"/>
              <a:t>Source: NAIC, Insurance Information Institute</a:t>
            </a:r>
          </a:p>
        </p:txBody>
      </p:sp>
      <p:sp>
        <p:nvSpPr>
          <p:cNvPr id="27653" name="Text Box 5"/>
          <p:cNvSpPr txBox="1">
            <a:spLocks noChangeArrowheads="1"/>
          </p:cNvSpPr>
          <p:nvPr/>
        </p:nvSpPr>
        <p:spPr bwMode="auto">
          <a:xfrm>
            <a:off x="609600" y="1447800"/>
            <a:ext cx="7848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lnSpc>
                <a:spcPct val="100000"/>
              </a:lnSpc>
              <a:spcBef>
                <a:spcPct val="50000"/>
              </a:spcBef>
              <a:buClrTx/>
              <a:buFontTx/>
              <a:buNone/>
            </a:pPr>
            <a:r>
              <a:rPr lang="en-US" altLang="en-US" sz="1800" b="1"/>
              <a:t>2004-2013</a:t>
            </a:r>
          </a:p>
        </p:txBody>
      </p:sp>
      <p:sp>
        <p:nvSpPr>
          <p:cNvPr id="6" name="AutoShape 6"/>
          <p:cNvSpPr>
            <a:spLocks noChangeArrowheads="1"/>
          </p:cNvSpPr>
          <p:nvPr/>
        </p:nvSpPr>
        <p:spPr bwMode="blackWhite">
          <a:xfrm>
            <a:off x="4732338" y="3500438"/>
            <a:ext cx="2200275" cy="1558925"/>
          </a:xfrm>
          <a:prstGeom prst="wedgeRectCallout">
            <a:avLst>
              <a:gd name="adj1" fmla="val -56301"/>
              <a:gd name="adj2" fmla="val -75292"/>
            </a:avLst>
          </a:prstGeom>
          <a:solidFill>
            <a:srgbClr val="C00000"/>
          </a:solidFill>
          <a:ln w="28575" algn="ctr">
            <a:solidFill>
              <a:schemeClr val="bg1"/>
            </a:solidFill>
            <a:miter lim="800000"/>
            <a:headEnd/>
            <a:tailEnd/>
          </a:ln>
        </p:spPr>
        <p:txBody>
          <a:bodyPr tIns="91440" bIns="91440"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spcBef>
                <a:spcPct val="50000"/>
              </a:spcBef>
              <a:buClr>
                <a:schemeClr val="bg1"/>
              </a:buClr>
              <a:buFont typeface="Wingdings" panose="05000000000000000000" pitchFamily="2" charset="2"/>
              <a:buNone/>
            </a:pPr>
            <a:r>
              <a:rPr lang="en-US" altLang="en-US" sz="1600" b="1">
                <a:solidFill>
                  <a:schemeClr val="bg1"/>
                </a:solidFill>
              </a:rPr>
              <a:t>New York Commercial Multi-Peril profitability is above the US average and slightly below the regional average</a:t>
            </a:r>
          </a:p>
        </p:txBody>
      </p:sp>
    </p:spTree>
    <p:extLst>
      <p:ext uri="{BB962C8B-B14F-4D97-AF65-F5344CB8AC3E}">
        <p14:creationId xmlns:p14="http://schemas.microsoft.com/office/powerpoint/2010/main" val="1763006598"/>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2" fill="hold" grpId="0" nodeType="afterEffect">
                                  <p:stCondLst>
                                    <p:cond delay="0"/>
                                  </p:stCondLst>
                                  <p:childTnLst>
                                    <p:set>
                                      <p:cBhvr>
                                        <p:cTn id="6" dur="1" fill="hold">
                                          <p:stCondLst>
                                            <p:cond delay="0"/>
                                          </p:stCondLst>
                                        </p:cTn>
                                        <p:tgtEl>
                                          <p:spTgt spid="333826"/>
                                        </p:tgtEl>
                                        <p:attrNameLst>
                                          <p:attrName>style.visibility</p:attrName>
                                        </p:attrNameLst>
                                      </p:cBhvr>
                                      <p:to>
                                        <p:strVal val="visible"/>
                                      </p:to>
                                    </p:set>
                                    <p:anim calcmode="lin" valueType="num">
                                      <p:cBhvr>
                                        <p:cTn id="7" dur="500" fill="hold"/>
                                        <p:tgtEl>
                                          <p:spTgt spid="333826"/>
                                        </p:tgtEl>
                                        <p:attrNameLst>
                                          <p:attrName>ppt_x</p:attrName>
                                        </p:attrNameLst>
                                      </p:cBhvr>
                                      <p:tavLst>
                                        <p:tav tm="0">
                                          <p:val>
                                            <p:strVal val="#ppt_x+#ppt_w/2"/>
                                          </p:val>
                                        </p:tav>
                                        <p:tav tm="100000">
                                          <p:val>
                                            <p:strVal val="#ppt_x"/>
                                          </p:val>
                                        </p:tav>
                                      </p:tavLst>
                                    </p:anim>
                                    <p:anim calcmode="lin" valueType="num">
                                      <p:cBhvr>
                                        <p:cTn id="8" dur="500" fill="hold"/>
                                        <p:tgtEl>
                                          <p:spTgt spid="333826"/>
                                        </p:tgtEl>
                                        <p:attrNameLst>
                                          <p:attrName>ppt_y</p:attrName>
                                        </p:attrNameLst>
                                      </p:cBhvr>
                                      <p:tavLst>
                                        <p:tav tm="0">
                                          <p:val>
                                            <p:strVal val="#ppt_y"/>
                                          </p:val>
                                        </p:tav>
                                        <p:tav tm="100000">
                                          <p:val>
                                            <p:strVal val="#ppt_y"/>
                                          </p:val>
                                        </p:tav>
                                      </p:tavLst>
                                    </p:anim>
                                    <p:anim calcmode="lin" valueType="num">
                                      <p:cBhvr>
                                        <p:cTn id="9" dur="500" fill="hold"/>
                                        <p:tgtEl>
                                          <p:spTgt spid="333826"/>
                                        </p:tgtEl>
                                        <p:attrNameLst>
                                          <p:attrName>ppt_w</p:attrName>
                                        </p:attrNameLst>
                                      </p:cBhvr>
                                      <p:tavLst>
                                        <p:tav tm="0">
                                          <p:val>
                                            <p:fltVal val="0"/>
                                          </p:val>
                                        </p:tav>
                                        <p:tav tm="100000">
                                          <p:val>
                                            <p:strVal val="#ppt_w"/>
                                          </p:val>
                                        </p:tav>
                                      </p:tavLst>
                                    </p:anim>
                                    <p:anim calcmode="lin" valueType="num">
                                      <p:cBhvr>
                                        <p:cTn id="10" dur="500" fill="hold"/>
                                        <p:tgtEl>
                                          <p:spTgt spid="333826"/>
                                        </p:tgtEl>
                                        <p:attrNameLst>
                                          <p:attrName>ppt_h</p:attrName>
                                        </p:attrNameLst>
                                      </p:cBhvr>
                                      <p:tavLst>
                                        <p:tav tm="0">
                                          <p:val>
                                            <p:strVal val="#ppt_h"/>
                                          </p:val>
                                        </p:tav>
                                        <p:tav tm="100000">
                                          <p:val>
                                            <p:strVal val="#ppt_h"/>
                                          </p:val>
                                        </p:tav>
                                      </p:tavLst>
                                    </p:anim>
                                  </p:childTnLst>
                                </p:cTn>
                              </p:par>
                            </p:childTnLst>
                          </p:cTn>
                        </p:par>
                        <p:par>
                          <p:cTn id="11" fill="hold" nodeType="afterGroup">
                            <p:stCondLst>
                              <p:cond delay="500"/>
                            </p:stCondLst>
                            <p:childTnLst>
                              <p:par>
                                <p:cTn id="12" presetID="22" presetClass="entr" presetSubtype="2" fill="hold" grpId="0" nodeType="afterEffect">
                                  <p:stCondLst>
                                    <p:cond delay="1000"/>
                                  </p:stCondLst>
                                  <p:childTnLst>
                                    <p:set>
                                      <p:cBhvr>
                                        <p:cTn id="13" dur="1" fill="hold">
                                          <p:stCondLst>
                                            <p:cond delay="0"/>
                                          </p:stCondLst>
                                        </p:cTn>
                                        <p:tgtEl>
                                          <p:spTgt spid="6"/>
                                        </p:tgtEl>
                                        <p:attrNameLst>
                                          <p:attrName>style.visibility</p:attrName>
                                        </p:attrNameLst>
                                      </p:cBhvr>
                                      <p:to>
                                        <p:strVal val="visible"/>
                                      </p:to>
                                    </p:set>
                                    <p:animEffect transition="in" filter="wipe(right)">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3826" grpId="0" autoUpdateAnimBg="0"/>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82946" name="Rectangle 105"/>
          <p:cNvSpPr>
            <a:spLocks noGrp="1" noChangeArrowheads="1"/>
          </p:cNvSpPr>
          <p:nvPr>
            <p:ph type="dt" sz="quarter" idx="10"/>
          </p:nvPr>
        </p:nvSpPr>
        <p:spPr/>
        <p:txBody>
          <a:bodyPr/>
          <a:lstStyle/>
          <a:p>
            <a:pPr>
              <a:defRPr/>
            </a:pPr>
            <a:r>
              <a:rPr lang="en-US" dirty="0" smtClean="0"/>
              <a:t>12/01/09 - 9pm</a:t>
            </a:r>
          </a:p>
        </p:txBody>
      </p:sp>
      <p:sp>
        <p:nvSpPr>
          <p:cNvPr id="82947" name="Rectangle 106"/>
          <p:cNvSpPr>
            <a:spLocks noGrp="1" noChangeArrowheads="1"/>
          </p:cNvSpPr>
          <p:nvPr>
            <p:ph type="ftr" sz="quarter" idx="11"/>
          </p:nvPr>
        </p:nvSpPr>
        <p:spPr/>
        <p:txBody>
          <a:bodyPr/>
          <a:lstStyle/>
          <a:p>
            <a:pPr>
              <a:defRPr/>
            </a:pPr>
            <a:r>
              <a:rPr lang="en-US" dirty="0" smtClean="0"/>
              <a:t>eSlide – P6466 – The Financial Crisis and the Future of the P/C</a:t>
            </a:r>
          </a:p>
        </p:txBody>
      </p:sp>
      <p:sp>
        <p:nvSpPr>
          <p:cNvPr id="82948" name="Rectangle 110"/>
          <p:cNvSpPr>
            <a:spLocks noGrp="1" noChangeArrowheads="1"/>
          </p:cNvSpPr>
          <p:nvPr>
            <p:ph type="sldNum" sz="quarter" idx="12"/>
          </p:nvPr>
        </p:nvSpPr>
        <p:spPr/>
        <p:txBody>
          <a:bodyPr/>
          <a:lstStyle/>
          <a:p>
            <a:pPr>
              <a:defRPr/>
            </a:pPr>
            <a:fld id="{F7B123A1-4777-4A11-9AA3-18DB7D22C78A}" type="slidenum">
              <a:rPr lang="en-US" smtClean="0"/>
              <a:pPr>
                <a:defRPr/>
              </a:pPr>
              <a:t>3</a:t>
            </a:fld>
            <a:endParaRPr lang="en-US" dirty="0" smtClean="0"/>
          </a:p>
        </p:txBody>
      </p:sp>
      <p:sp>
        <p:nvSpPr>
          <p:cNvPr id="82949" name="Rectangle 2"/>
          <p:cNvSpPr>
            <a:spLocks noGrp="1" noChangeArrowheads="1"/>
          </p:cNvSpPr>
          <p:nvPr>
            <p:ph type="title"/>
          </p:nvPr>
        </p:nvSpPr>
        <p:spPr/>
        <p:txBody>
          <a:bodyPr/>
          <a:lstStyle/>
          <a:p>
            <a:r>
              <a:rPr lang="en-US" dirty="0" smtClean="0"/>
              <a:t>P/C Insurance Outlook: 2015</a:t>
            </a:r>
          </a:p>
        </p:txBody>
      </p:sp>
      <p:sp>
        <p:nvSpPr>
          <p:cNvPr id="1922051" name="Rectangle 3"/>
          <p:cNvSpPr>
            <a:spLocks noGrp="1" noChangeArrowheads="1"/>
          </p:cNvSpPr>
          <p:nvPr>
            <p:ph type="body" idx="1"/>
          </p:nvPr>
        </p:nvSpPr>
        <p:spPr>
          <a:xfrm>
            <a:off x="245806" y="1116483"/>
            <a:ext cx="8780207" cy="5448301"/>
          </a:xfrm>
        </p:spPr>
        <p:txBody>
          <a:bodyPr/>
          <a:lstStyle/>
          <a:p>
            <a:pPr>
              <a:lnSpc>
                <a:spcPts val="2100"/>
              </a:lnSpc>
            </a:pPr>
            <a:r>
              <a:rPr lang="en-US" b="1" dirty="0"/>
              <a:t>M</a:t>
            </a:r>
            <a:r>
              <a:rPr lang="en-US" b="1" dirty="0" smtClean="0"/>
              <a:t>odest premium growth in 2015 (~4%)</a:t>
            </a:r>
          </a:p>
          <a:p>
            <a:pPr>
              <a:lnSpc>
                <a:spcPts val="2100"/>
              </a:lnSpc>
            </a:pPr>
            <a:r>
              <a:rPr lang="en-US" b="1" dirty="0" smtClean="0"/>
              <a:t>Rate environment is modestly positive in personal lines; Flat-to-slightly positive commercial renewals in late 2014/early 2015, but results vary</a:t>
            </a:r>
          </a:p>
          <a:p>
            <a:pPr>
              <a:lnSpc>
                <a:spcPts val="2100"/>
              </a:lnSpc>
            </a:pPr>
            <a:r>
              <a:rPr lang="en-US" b="1" dirty="0" smtClean="0"/>
              <a:t>Economic strengthening, stronger jobs market are pluses and should drive new exposures</a:t>
            </a:r>
          </a:p>
          <a:p>
            <a:pPr>
              <a:lnSpc>
                <a:spcPts val="2100"/>
              </a:lnSpc>
            </a:pPr>
            <a:r>
              <a:rPr lang="en-US" b="1" dirty="0" smtClean="0"/>
              <a:t>Construction, manufacturing have been growth areas but cooled in late 2014/early 2015; Public entities are now growth sector for the first time since the Great Recession</a:t>
            </a:r>
            <a:endParaRPr lang="en-US" b="1" dirty="0"/>
          </a:p>
          <a:p>
            <a:pPr>
              <a:lnSpc>
                <a:spcPts val="2100"/>
              </a:lnSpc>
            </a:pPr>
            <a:r>
              <a:rPr lang="en-US" b="1" dirty="0" smtClean="0"/>
              <a:t>Loss costs driven by modest frequency and severity trends, but helped by reserve releases, low cats, low infl.</a:t>
            </a:r>
          </a:p>
          <a:p>
            <a:pPr>
              <a:lnSpc>
                <a:spcPts val="2100"/>
              </a:lnSpc>
            </a:pPr>
            <a:r>
              <a:rPr lang="en-US" b="1" dirty="0" smtClean="0"/>
              <a:t>Property cat reinsurance costs continue to fall</a:t>
            </a:r>
            <a:endParaRPr lang="en-US" b="1" dirty="0"/>
          </a:p>
          <a:p>
            <a:pPr>
              <a:lnSpc>
                <a:spcPts val="2100"/>
              </a:lnSpc>
            </a:pPr>
            <a:r>
              <a:rPr lang="en-US" b="1" dirty="0" smtClean="0"/>
              <a:t>Investment income still under pressure from low yields</a:t>
            </a:r>
            <a:endParaRPr lang="en-US" b="1" dirty="0"/>
          </a:p>
        </p:txBody>
      </p:sp>
    </p:spTree>
    <p:extLst>
      <p:ext uri="{BB962C8B-B14F-4D97-AF65-F5344CB8AC3E}">
        <p14:creationId xmlns:p14="http://schemas.microsoft.com/office/powerpoint/2010/main" val="286592133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22051">
                                            <p:txEl>
                                              <p:pRg st="0" end="0"/>
                                            </p:txEl>
                                          </p:spTgt>
                                        </p:tgtEl>
                                        <p:attrNameLst>
                                          <p:attrName>style.visibility</p:attrName>
                                        </p:attrNameLst>
                                      </p:cBhvr>
                                      <p:to>
                                        <p:strVal val="visible"/>
                                      </p:to>
                                    </p:set>
                                    <p:animEffect transition="in" filter="wipe(left)">
                                      <p:cBhvr>
                                        <p:cTn id="7" dur="500"/>
                                        <p:tgtEl>
                                          <p:spTgt spid="192205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922051">
                                            <p:txEl>
                                              <p:pRg st="1" end="1"/>
                                            </p:txEl>
                                          </p:spTgt>
                                        </p:tgtEl>
                                        <p:attrNameLst>
                                          <p:attrName>style.visibility</p:attrName>
                                        </p:attrNameLst>
                                      </p:cBhvr>
                                      <p:to>
                                        <p:strVal val="visible"/>
                                      </p:to>
                                    </p:set>
                                    <p:animEffect transition="in" filter="wipe(left)">
                                      <p:cBhvr>
                                        <p:cTn id="12" dur="500"/>
                                        <p:tgtEl>
                                          <p:spTgt spid="192205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922051">
                                            <p:txEl>
                                              <p:pRg st="2" end="2"/>
                                            </p:txEl>
                                          </p:spTgt>
                                        </p:tgtEl>
                                        <p:attrNameLst>
                                          <p:attrName>style.visibility</p:attrName>
                                        </p:attrNameLst>
                                      </p:cBhvr>
                                      <p:to>
                                        <p:strVal val="visible"/>
                                      </p:to>
                                    </p:set>
                                    <p:animEffect transition="in" filter="wipe(left)">
                                      <p:cBhvr>
                                        <p:cTn id="17" dur="500"/>
                                        <p:tgtEl>
                                          <p:spTgt spid="192205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922051">
                                            <p:txEl>
                                              <p:pRg st="3" end="3"/>
                                            </p:txEl>
                                          </p:spTgt>
                                        </p:tgtEl>
                                        <p:attrNameLst>
                                          <p:attrName>style.visibility</p:attrName>
                                        </p:attrNameLst>
                                      </p:cBhvr>
                                      <p:to>
                                        <p:strVal val="visible"/>
                                      </p:to>
                                    </p:set>
                                    <p:animEffect transition="in" filter="wipe(left)">
                                      <p:cBhvr>
                                        <p:cTn id="22" dur="500"/>
                                        <p:tgtEl>
                                          <p:spTgt spid="192205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922051">
                                            <p:txEl>
                                              <p:pRg st="4" end="4"/>
                                            </p:txEl>
                                          </p:spTgt>
                                        </p:tgtEl>
                                        <p:attrNameLst>
                                          <p:attrName>style.visibility</p:attrName>
                                        </p:attrNameLst>
                                      </p:cBhvr>
                                      <p:to>
                                        <p:strVal val="visible"/>
                                      </p:to>
                                    </p:set>
                                    <p:animEffect transition="in" filter="wipe(left)">
                                      <p:cBhvr>
                                        <p:cTn id="27" dur="500"/>
                                        <p:tgtEl>
                                          <p:spTgt spid="1922051">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922051">
                                            <p:txEl>
                                              <p:pRg st="5" end="5"/>
                                            </p:txEl>
                                          </p:spTgt>
                                        </p:tgtEl>
                                        <p:attrNameLst>
                                          <p:attrName>style.visibility</p:attrName>
                                        </p:attrNameLst>
                                      </p:cBhvr>
                                      <p:to>
                                        <p:strVal val="visible"/>
                                      </p:to>
                                    </p:set>
                                    <p:animEffect transition="in" filter="wipe(left)">
                                      <p:cBhvr>
                                        <p:cTn id="32" dur="500"/>
                                        <p:tgtEl>
                                          <p:spTgt spid="1922051">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922051">
                                            <p:txEl>
                                              <p:pRg st="6" end="6"/>
                                            </p:txEl>
                                          </p:spTgt>
                                        </p:tgtEl>
                                        <p:attrNameLst>
                                          <p:attrName>style.visibility</p:attrName>
                                        </p:attrNameLst>
                                      </p:cBhvr>
                                      <p:to>
                                        <p:strVal val="visible"/>
                                      </p:to>
                                    </p:set>
                                    <p:animEffect transition="in" filter="wipe(left)">
                                      <p:cBhvr>
                                        <p:cTn id="37" dur="500"/>
                                        <p:tgtEl>
                                          <p:spTgt spid="192205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2051" grpId="0" build="p"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3826" name="Rectangle 2"/>
          <p:cNvSpPr>
            <a:spLocks noGrp="1" noChangeArrowheads="1"/>
          </p:cNvSpPr>
          <p:nvPr>
            <p:ph type="title"/>
          </p:nvPr>
        </p:nvSpPr>
        <p:spPr>
          <a:xfrm>
            <a:off x="203200" y="163513"/>
            <a:ext cx="7769225" cy="762000"/>
          </a:xfrm>
        </p:spPr>
        <p:txBody>
          <a:bodyPr/>
          <a:lstStyle/>
          <a:p>
            <a:pPr>
              <a:lnSpc>
                <a:spcPct val="75000"/>
              </a:lnSpc>
            </a:pPr>
            <a:r>
              <a:rPr lang="en-US" altLang="en-US" smtClean="0">
                <a:latin typeface="Arial" panose="020B0604020202020204" pitchFamily="34" charset="0"/>
              </a:rPr>
              <a:t>Homeowners: 10-Year Average RNW NY  &amp; Nearby States</a:t>
            </a:r>
          </a:p>
        </p:txBody>
      </p:sp>
      <p:graphicFrame>
        <p:nvGraphicFramePr>
          <p:cNvPr id="29699" name="Object 3"/>
          <p:cNvGraphicFramePr>
            <a:graphicFrameLocks noGrp="1" noChangeAspect="1"/>
          </p:cNvGraphicFramePr>
          <p:nvPr>
            <p:ph type="chart" idx="1"/>
          </p:nvPr>
        </p:nvGraphicFramePr>
        <p:xfrm>
          <a:off x="203200" y="1630363"/>
          <a:ext cx="8818563" cy="4718050"/>
        </p:xfrm>
        <a:graphic>
          <a:graphicData uri="http://schemas.openxmlformats.org/presentationml/2006/ole">
            <mc:AlternateContent xmlns:mc="http://schemas.openxmlformats.org/markup-compatibility/2006">
              <mc:Choice xmlns:v="urn:schemas-microsoft-com:vml" Requires="v">
                <p:oleObj spid="_x0000_s28152841" name="Chart" r:id="rId4" imgW="8829838" imgH="4724289" progId="MSGraph.Chart.8">
                  <p:embed followColorScheme="full"/>
                </p:oleObj>
              </mc:Choice>
              <mc:Fallback>
                <p:oleObj name="Chart" r:id="rId4" imgW="8829838" imgH="4724289" progId="MSGraph.Chart.8">
                  <p:embed followColorScheme="full"/>
                  <p:pic>
                    <p:nvPicPr>
                      <p:cNvPr id="0" name=""/>
                      <p:cNvPicPr>
                        <a:picLocks noChangeAspect="1" noChangeArrowheads="1"/>
                      </p:cNvPicPr>
                      <p:nvPr/>
                    </p:nvPicPr>
                    <p:blipFill>
                      <a:blip r:embed="rId5"/>
                      <a:srcRect/>
                      <a:stretch>
                        <a:fillRect/>
                      </a:stretch>
                    </p:blipFill>
                    <p:spPr bwMode="auto">
                      <a:xfrm>
                        <a:off x="203200" y="1630363"/>
                        <a:ext cx="8818563" cy="471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9700" name="Rectangle 4"/>
          <p:cNvSpPr>
            <a:spLocks noChangeArrowheads="1"/>
          </p:cNvSpPr>
          <p:nvPr/>
        </p:nvSpPr>
        <p:spPr bwMode="auto">
          <a:xfrm>
            <a:off x="609600" y="6281738"/>
            <a:ext cx="3810000"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100000"/>
              </a:lnSpc>
              <a:spcBef>
                <a:spcPct val="0"/>
              </a:spcBef>
              <a:buClrTx/>
              <a:buFontTx/>
              <a:buNone/>
            </a:pPr>
            <a:r>
              <a:rPr lang="en-US" altLang="en-US" sz="1200"/>
              <a:t>Source: NAIC, Insurance Information Institute</a:t>
            </a:r>
          </a:p>
        </p:txBody>
      </p:sp>
      <p:sp>
        <p:nvSpPr>
          <p:cNvPr id="29701" name="Text Box 5"/>
          <p:cNvSpPr txBox="1">
            <a:spLocks noChangeArrowheads="1"/>
          </p:cNvSpPr>
          <p:nvPr/>
        </p:nvSpPr>
        <p:spPr bwMode="auto">
          <a:xfrm>
            <a:off x="609600" y="1447800"/>
            <a:ext cx="7848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lnSpc>
                <a:spcPct val="100000"/>
              </a:lnSpc>
              <a:spcBef>
                <a:spcPct val="50000"/>
              </a:spcBef>
              <a:buClrTx/>
              <a:buFontTx/>
              <a:buNone/>
            </a:pPr>
            <a:r>
              <a:rPr lang="en-US" altLang="en-US" sz="1800" b="1"/>
              <a:t>2004-2013</a:t>
            </a:r>
          </a:p>
        </p:txBody>
      </p:sp>
      <p:sp>
        <p:nvSpPr>
          <p:cNvPr id="6" name="AutoShape 6"/>
          <p:cNvSpPr>
            <a:spLocks noChangeArrowheads="1"/>
          </p:cNvSpPr>
          <p:nvPr/>
        </p:nvSpPr>
        <p:spPr bwMode="blackWhite">
          <a:xfrm>
            <a:off x="1025525" y="3098800"/>
            <a:ext cx="2600325" cy="982663"/>
          </a:xfrm>
          <a:prstGeom prst="wedgeRectCallout">
            <a:avLst>
              <a:gd name="adj1" fmla="val -4366"/>
              <a:gd name="adj2" fmla="val -102426"/>
            </a:avLst>
          </a:prstGeom>
          <a:solidFill>
            <a:srgbClr val="C00000"/>
          </a:solidFill>
          <a:ln w="28575" algn="ctr">
            <a:solidFill>
              <a:schemeClr val="bg1"/>
            </a:solidFill>
            <a:miter lim="800000"/>
            <a:headEnd/>
            <a:tailEnd/>
          </a:ln>
        </p:spPr>
        <p:txBody>
          <a:bodyPr tIns="91440" bIns="91440"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spcBef>
                <a:spcPct val="50000"/>
              </a:spcBef>
              <a:buClr>
                <a:schemeClr val="bg1"/>
              </a:buClr>
              <a:buFont typeface="Wingdings" panose="05000000000000000000" pitchFamily="2" charset="2"/>
              <a:buNone/>
            </a:pPr>
            <a:r>
              <a:rPr lang="en-US" altLang="en-US" sz="1600" b="1">
                <a:solidFill>
                  <a:schemeClr val="bg1"/>
                </a:solidFill>
              </a:rPr>
              <a:t>New York Homeowners profitability is above the US and regional average</a:t>
            </a:r>
          </a:p>
        </p:txBody>
      </p:sp>
    </p:spTree>
    <p:extLst>
      <p:ext uri="{BB962C8B-B14F-4D97-AF65-F5344CB8AC3E}">
        <p14:creationId xmlns:p14="http://schemas.microsoft.com/office/powerpoint/2010/main" val="1894442988"/>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2" fill="hold" grpId="0" nodeType="afterEffect">
                                  <p:stCondLst>
                                    <p:cond delay="0"/>
                                  </p:stCondLst>
                                  <p:childTnLst>
                                    <p:set>
                                      <p:cBhvr>
                                        <p:cTn id="6" dur="1" fill="hold">
                                          <p:stCondLst>
                                            <p:cond delay="0"/>
                                          </p:stCondLst>
                                        </p:cTn>
                                        <p:tgtEl>
                                          <p:spTgt spid="333826"/>
                                        </p:tgtEl>
                                        <p:attrNameLst>
                                          <p:attrName>style.visibility</p:attrName>
                                        </p:attrNameLst>
                                      </p:cBhvr>
                                      <p:to>
                                        <p:strVal val="visible"/>
                                      </p:to>
                                    </p:set>
                                    <p:anim calcmode="lin" valueType="num">
                                      <p:cBhvr>
                                        <p:cTn id="7" dur="500" fill="hold"/>
                                        <p:tgtEl>
                                          <p:spTgt spid="333826"/>
                                        </p:tgtEl>
                                        <p:attrNameLst>
                                          <p:attrName>ppt_x</p:attrName>
                                        </p:attrNameLst>
                                      </p:cBhvr>
                                      <p:tavLst>
                                        <p:tav tm="0">
                                          <p:val>
                                            <p:strVal val="#ppt_x+#ppt_w/2"/>
                                          </p:val>
                                        </p:tav>
                                        <p:tav tm="100000">
                                          <p:val>
                                            <p:strVal val="#ppt_x"/>
                                          </p:val>
                                        </p:tav>
                                      </p:tavLst>
                                    </p:anim>
                                    <p:anim calcmode="lin" valueType="num">
                                      <p:cBhvr>
                                        <p:cTn id="8" dur="500" fill="hold"/>
                                        <p:tgtEl>
                                          <p:spTgt spid="333826"/>
                                        </p:tgtEl>
                                        <p:attrNameLst>
                                          <p:attrName>ppt_y</p:attrName>
                                        </p:attrNameLst>
                                      </p:cBhvr>
                                      <p:tavLst>
                                        <p:tav tm="0">
                                          <p:val>
                                            <p:strVal val="#ppt_y"/>
                                          </p:val>
                                        </p:tav>
                                        <p:tav tm="100000">
                                          <p:val>
                                            <p:strVal val="#ppt_y"/>
                                          </p:val>
                                        </p:tav>
                                      </p:tavLst>
                                    </p:anim>
                                    <p:anim calcmode="lin" valueType="num">
                                      <p:cBhvr>
                                        <p:cTn id="9" dur="500" fill="hold"/>
                                        <p:tgtEl>
                                          <p:spTgt spid="333826"/>
                                        </p:tgtEl>
                                        <p:attrNameLst>
                                          <p:attrName>ppt_w</p:attrName>
                                        </p:attrNameLst>
                                      </p:cBhvr>
                                      <p:tavLst>
                                        <p:tav tm="0">
                                          <p:val>
                                            <p:fltVal val="0"/>
                                          </p:val>
                                        </p:tav>
                                        <p:tav tm="100000">
                                          <p:val>
                                            <p:strVal val="#ppt_w"/>
                                          </p:val>
                                        </p:tav>
                                      </p:tavLst>
                                    </p:anim>
                                    <p:anim calcmode="lin" valueType="num">
                                      <p:cBhvr>
                                        <p:cTn id="10" dur="500" fill="hold"/>
                                        <p:tgtEl>
                                          <p:spTgt spid="333826"/>
                                        </p:tgtEl>
                                        <p:attrNameLst>
                                          <p:attrName>ppt_h</p:attrName>
                                        </p:attrNameLst>
                                      </p:cBhvr>
                                      <p:tavLst>
                                        <p:tav tm="0">
                                          <p:val>
                                            <p:strVal val="#ppt_h"/>
                                          </p:val>
                                        </p:tav>
                                        <p:tav tm="100000">
                                          <p:val>
                                            <p:strVal val="#ppt_h"/>
                                          </p:val>
                                        </p:tav>
                                      </p:tavLst>
                                    </p:anim>
                                  </p:childTnLst>
                                </p:cTn>
                              </p:par>
                            </p:childTnLst>
                          </p:cTn>
                        </p:par>
                        <p:par>
                          <p:cTn id="11" fill="hold" nodeType="afterGroup">
                            <p:stCondLst>
                              <p:cond delay="500"/>
                            </p:stCondLst>
                            <p:childTnLst>
                              <p:par>
                                <p:cTn id="12" presetID="22" presetClass="entr" presetSubtype="2" fill="hold" grpId="0" nodeType="afterEffect">
                                  <p:stCondLst>
                                    <p:cond delay="1000"/>
                                  </p:stCondLst>
                                  <p:childTnLst>
                                    <p:set>
                                      <p:cBhvr>
                                        <p:cTn id="13" dur="1" fill="hold">
                                          <p:stCondLst>
                                            <p:cond delay="0"/>
                                          </p:stCondLst>
                                        </p:cTn>
                                        <p:tgtEl>
                                          <p:spTgt spid="6"/>
                                        </p:tgtEl>
                                        <p:attrNameLst>
                                          <p:attrName>style.visibility</p:attrName>
                                        </p:attrNameLst>
                                      </p:cBhvr>
                                      <p:to>
                                        <p:strVal val="visible"/>
                                      </p:to>
                                    </p:set>
                                    <p:animEffect transition="in" filter="wipe(right)">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3826" grpId="0" autoUpdateAnimBg="0"/>
      <p:bldP spid="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110"/>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0000"/>
              </a:spcBef>
              <a:buClrTx/>
              <a:buFontTx/>
              <a:buNone/>
            </a:pPr>
            <a:fld id="{F29AB0A5-1409-40D6-ACEE-0FBE6B0337CB}" type="slidenum">
              <a:rPr lang="en-US" altLang="en-US" sz="900" smtClean="0">
                <a:solidFill>
                  <a:srgbClr val="000000"/>
                </a:solidFill>
              </a:rPr>
              <a:pPr>
                <a:lnSpc>
                  <a:spcPct val="85000"/>
                </a:lnSpc>
                <a:spcBef>
                  <a:spcPct val="20000"/>
                </a:spcBef>
                <a:buClrTx/>
                <a:buFontTx/>
                <a:buNone/>
              </a:pPr>
              <a:t>31</a:t>
            </a:fld>
            <a:endParaRPr lang="en-US" altLang="en-US" sz="900" smtClean="0">
              <a:solidFill>
                <a:srgbClr val="000000"/>
              </a:solidFill>
            </a:endParaRPr>
          </a:p>
        </p:txBody>
      </p:sp>
      <p:sp>
        <p:nvSpPr>
          <p:cNvPr id="31747" name="Rectangle 191"/>
          <p:cNvSpPr>
            <a:spLocks noGrp="1" noChangeArrowheads="1"/>
          </p:cNvSpPr>
          <p:nvPr>
            <p:ph type="title"/>
          </p:nvPr>
        </p:nvSpPr>
        <p:spPr/>
        <p:txBody>
          <a:bodyPr/>
          <a:lstStyle/>
          <a:p>
            <a:r>
              <a:rPr lang="en-US" altLang="en-US" sz="2400" smtClean="0">
                <a:latin typeface="Arial" panose="020B0604020202020204" pitchFamily="34" charset="0"/>
              </a:rPr>
              <a:t>Top Ten Most Expensive And Least Expensive States For Homeowners Insurance, 2012 (1)</a:t>
            </a:r>
          </a:p>
        </p:txBody>
      </p:sp>
      <p:graphicFrame>
        <p:nvGraphicFramePr>
          <p:cNvPr id="2098375" name="Group 199"/>
          <p:cNvGraphicFramePr>
            <a:graphicFrameLocks noGrp="1"/>
          </p:cNvGraphicFramePr>
          <p:nvPr/>
        </p:nvGraphicFramePr>
        <p:xfrm>
          <a:off x="598488" y="1874838"/>
          <a:ext cx="7519987" cy="2943228"/>
        </p:xfrm>
        <a:graphic>
          <a:graphicData uri="http://schemas.openxmlformats.org/drawingml/2006/table">
            <a:tbl>
              <a:tblPr/>
              <a:tblGrid>
                <a:gridCol w="639027"/>
                <a:gridCol w="1691812"/>
                <a:gridCol w="1324027"/>
                <a:gridCol w="956242"/>
                <a:gridCol w="1618255"/>
                <a:gridCol w="1290624"/>
              </a:tblGrid>
              <a:tr h="445816">
                <a:tc>
                  <a:txBody>
                    <a:bodyPr/>
                    <a:lstStyle/>
                    <a:p>
                      <a:pPr marL="0" marR="0" algn="ctr">
                        <a:spcBef>
                          <a:spcPts val="0"/>
                        </a:spcBef>
                        <a:spcAft>
                          <a:spcPts val="0"/>
                        </a:spcAft>
                      </a:pPr>
                      <a:r>
                        <a:rPr lang="en-US" sz="1400" b="1" dirty="0" smtClean="0">
                          <a:solidFill>
                            <a:srgbClr val="FFFFFF"/>
                          </a:solidFill>
                          <a:latin typeface="Arial"/>
                          <a:ea typeface="Calibri"/>
                          <a:cs typeface="Times New Roman"/>
                        </a:rPr>
                        <a:t>Rank </a:t>
                      </a:r>
                      <a:endParaRPr lang="en-US" sz="1400" dirty="0">
                        <a:latin typeface="Calibri"/>
                        <a:ea typeface="Calibri"/>
                        <a:cs typeface="Times New Roman"/>
                      </a:endParaRPr>
                    </a:p>
                  </a:txBody>
                  <a:tcPr marL="9525" marR="9525" marT="9526" marB="9526" anchor="b">
                    <a:lnL cap="flat">
                      <a:noFill/>
                    </a:lnL>
                    <a:lnR w="57150" cap="flat" cmpd="sng" algn="ctr">
                      <a:solidFill>
                        <a:schemeClr val="bg1"/>
                      </a:solidFill>
                      <a:prstDash val="solid"/>
                      <a:round/>
                      <a:headEnd type="none" w="med" len="med"/>
                      <a:tailEnd type="none" w="med" len="med"/>
                    </a:lnR>
                    <a:lnT cap="flat">
                      <a:noFill/>
                    </a:lnT>
                    <a:lnB>
                      <a:noFill/>
                    </a:lnB>
                    <a:lnTlToBr>
                      <a:noFill/>
                    </a:lnTlToBr>
                    <a:lnBlToTr>
                      <a:noFill/>
                    </a:lnBlToTr>
                    <a:gradFill rotWithShape="0">
                      <a:gsLst>
                        <a:gs pos="0">
                          <a:schemeClr val="accent1"/>
                        </a:gs>
                        <a:gs pos="100000">
                          <a:schemeClr val="accent1">
                            <a:gamma/>
                            <a:shade val="70196"/>
                            <a:invGamma/>
                          </a:schemeClr>
                        </a:gs>
                      </a:gsLst>
                      <a:lin ang="5400000" scaled="1"/>
                    </a:gradFill>
                  </a:tcPr>
                </a:tc>
                <a:tc>
                  <a:txBody>
                    <a:bodyPr/>
                    <a:lstStyle/>
                    <a:p>
                      <a:pPr marL="0" marR="0" algn="ctr">
                        <a:spcBef>
                          <a:spcPts val="0"/>
                        </a:spcBef>
                        <a:spcAft>
                          <a:spcPts val="0"/>
                        </a:spcAft>
                      </a:pPr>
                      <a:r>
                        <a:rPr lang="en-US" sz="1400" b="1" dirty="0">
                          <a:solidFill>
                            <a:srgbClr val="FFFFFF"/>
                          </a:solidFill>
                          <a:latin typeface="Arial"/>
                          <a:ea typeface="Calibri"/>
                          <a:cs typeface="Times New Roman"/>
                        </a:rPr>
                        <a:t>Most </a:t>
                      </a:r>
                      <a:endParaRPr lang="en-US" sz="1400" b="1" dirty="0" smtClean="0">
                        <a:solidFill>
                          <a:srgbClr val="FFFFFF"/>
                        </a:solidFill>
                        <a:latin typeface="Arial"/>
                        <a:ea typeface="Calibri"/>
                        <a:cs typeface="Times New Roman"/>
                      </a:endParaRPr>
                    </a:p>
                    <a:p>
                      <a:pPr marL="0" marR="0" algn="ctr">
                        <a:spcBef>
                          <a:spcPts val="0"/>
                        </a:spcBef>
                        <a:spcAft>
                          <a:spcPts val="0"/>
                        </a:spcAft>
                      </a:pPr>
                      <a:r>
                        <a:rPr lang="en-US" sz="1400" b="1" dirty="0" smtClean="0">
                          <a:solidFill>
                            <a:srgbClr val="FFFFFF"/>
                          </a:solidFill>
                          <a:latin typeface="Arial"/>
                          <a:ea typeface="Calibri"/>
                          <a:cs typeface="Times New Roman"/>
                        </a:rPr>
                        <a:t>expensive </a:t>
                      </a:r>
                      <a:r>
                        <a:rPr lang="en-US" sz="1400" b="1" dirty="0">
                          <a:solidFill>
                            <a:srgbClr val="FFFFFF"/>
                          </a:solidFill>
                          <a:latin typeface="Arial"/>
                          <a:ea typeface="Calibri"/>
                          <a:cs typeface="Times New Roman"/>
                        </a:rPr>
                        <a:t>states</a:t>
                      </a:r>
                      <a:endParaRPr lang="en-US" sz="1400" dirty="0">
                        <a:latin typeface="Calibri"/>
                        <a:ea typeface="Calibri"/>
                        <a:cs typeface="Times New Roman"/>
                      </a:endParaRPr>
                    </a:p>
                  </a:txBody>
                  <a:tcPr marL="9525" marR="9525" marT="9526" marB="9526" anchor="b">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cap="flat">
                      <a:noFill/>
                    </a:lnT>
                    <a:lnB>
                      <a:noFill/>
                    </a:lnB>
                    <a:lnTlToBr>
                      <a:noFill/>
                    </a:lnTlToBr>
                    <a:lnBlToTr>
                      <a:noFill/>
                    </a:lnBlToTr>
                    <a:gradFill rotWithShape="0">
                      <a:gsLst>
                        <a:gs pos="0">
                          <a:schemeClr val="accent1"/>
                        </a:gs>
                        <a:gs pos="100000">
                          <a:schemeClr val="accent1">
                            <a:gamma/>
                            <a:shade val="70196"/>
                            <a:invGamma/>
                          </a:schemeClr>
                        </a:gs>
                      </a:gsLst>
                      <a:lin ang="5400000" scaled="1"/>
                    </a:gradFill>
                  </a:tcPr>
                </a:tc>
                <a:tc>
                  <a:txBody>
                    <a:bodyPr/>
                    <a:lstStyle/>
                    <a:p>
                      <a:pPr marL="0" marR="0" algn="ctr">
                        <a:spcBef>
                          <a:spcPts val="0"/>
                        </a:spcBef>
                        <a:spcAft>
                          <a:spcPts val="0"/>
                        </a:spcAft>
                      </a:pPr>
                      <a:r>
                        <a:rPr lang="en-US" sz="1400" b="1" dirty="0" smtClean="0">
                          <a:solidFill>
                            <a:srgbClr val="FFFFFF"/>
                          </a:solidFill>
                          <a:latin typeface="Arial"/>
                          <a:ea typeface="Calibri"/>
                          <a:cs typeface="Times New Roman"/>
                        </a:rPr>
                        <a:t>HO average</a:t>
                      </a:r>
                      <a:r>
                        <a:rPr lang="en-US" sz="1400" b="1" baseline="0" dirty="0" smtClean="0">
                          <a:solidFill>
                            <a:srgbClr val="FFFFFF"/>
                          </a:solidFill>
                          <a:latin typeface="Arial"/>
                          <a:ea typeface="Calibri"/>
                          <a:cs typeface="Times New Roman"/>
                        </a:rPr>
                        <a:t> premium</a:t>
                      </a:r>
                      <a:endParaRPr lang="en-US" sz="1400" dirty="0">
                        <a:latin typeface="Calibri"/>
                        <a:ea typeface="Calibri"/>
                        <a:cs typeface="Times New Roman"/>
                      </a:endParaRPr>
                    </a:p>
                  </a:txBody>
                  <a:tcPr marL="9525" marR="9525" marT="9526" marB="9526" anchor="b">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cap="flat">
                      <a:noFill/>
                    </a:lnT>
                    <a:lnB>
                      <a:noFill/>
                    </a:lnB>
                    <a:lnTlToBr>
                      <a:noFill/>
                    </a:lnTlToBr>
                    <a:lnBlToTr>
                      <a:noFill/>
                    </a:lnBlToTr>
                    <a:gradFill rotWithShape="0">
                      <a:gsLst>
                        <a:gs pos="0">
                          <a:schemeClr val="accent1"/>
                        </a:gs>
                        <a:gs pos="100000">
                          <a:schemeClr val="accent1">
                            <a:gamma/>
                            <a:shade val="70196"/>
                            <a:invGamma/>
                          </a:schemeClr>
                        </a:gs>
                      </a:gsLst>
                      <a:lin ang="5400000" scaled="1"/>
                    </a:gradFill>
                  </a:tcPr>
                </a:tc>
                <a:tc>
                  <a:txBody>
                    <a:bodyPr/>
                    <a:lstStyle/>
                    <a:p>
                      <a:pPr marL="0" marR="0" algn="ctr">
                        <a:spcBef>
                          <a:spcPts val="0"/>
                        </a:spcBef>
                        <a:spcAft>
                          <a:spcPts val="0"/>
                        </a:spcAft>
                      </a:pPr>
                      <a:r>
                        <a:rPr lang="en-US" sz="1400" b="1" dirty="0">
                          <a:solidFill>
                            <a:srgbClr val="FFFFFF"/>
                          </a:solidFill>
                          <a:latin typeface="Arial"/>
                          <a:ea typeface="Calibri"/>
                          <a:cs typeface="Times New Roman"/>
                        </a:rPr>
                        <a:t>Rank</a:t>
                      </a:r>
                      <a:endParaRPr lang="en-US" sz="1400" dirty="0">
                        <a:latin typeface="Calibri"/>
                        <a:ea typeface="Calibri"/>
                        <a:cs typeface="Times New Roman"/>
                      </a:endParaRPr>
                    </a:p>
                  </a:txBody>
                  <a:tcPr marL="9525" marR="9525" marT="9526" marB="9526" anchor="b">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cap="flat">
                      <a:noFill/>
                    </a:lnT>
                    <a:lnB>
                      <a:noFill/>
                    </a:lnB>
                    <a:lnTlToBr>
                      <a:noFill/>
                    </a:lnTlToBr>
                    <a:lnBlToTr>
                      <a:noFill/>
                    </a:lnBlToTr>
                    <a:gradFill rotWithShape="0">
                      <a:gsLst>
                        <a:gs pos="0">
                          <a:schemeClr val="accent1"/>
                        </a:gs>
                        <a:gs pos="100000">
                          <a:schemeClr val="accent1">
                            <a:gamma/>
                            <a:shade val="70196"/>
                            <a:invGamma/>
                          </a:schemeClr>
                        </a:gs>
                      </a:gsLst>
                      <a:lin ang="5400000" scaled="1"/>
                    </a:gradFill>
                  </a:tcPr>
                </a:tc>
                <a:tc>
                  <a:txBody>
                    <a:bodyPr/>
                    <a:lstStyle/>
                    <a:p>
                      <a:pPr marL="0" marR="0" algn="ctr">
                        <a:spcBef>
                          <a:spcPts val="0"/>
                        </a:spcBef>
                        <a:spcAft>
                          <a:spcPts val="0"/>
                        </a:spcAft>
                      </a:pPr>
                      <a:r>
                        <a:rPr lang="en-US" sz="1400" b="1" dirty="0">
                          <a:solidFill>
                            <a:srgbClr val="FFFFFF"/>
                          </a:solidFill>
                          <a:latin typeface="Arial"/>
                          <a:ea typeface="Calibri"/>
                          <a:cs typeface="Times New Roman"/>
                        </a:rPr>
                        <a:t>Least </a:t>
                      </a:r>
                      <a:endParaRPr lang="en-US" sz="1400" b="1" dirty="0" smtClean="0">
                        <a:solidFill>
                          <a:srgbClr val="FFFFFF"/>
                        </a:solidFill>
                        <a:latin typeface="Arial"/>
                        <a:ea typeface="Calibri"/>
                        <a:cs typeface="Times New Roman"/>
                      </a:endParaRPr>
                    </a:p>
                    <a:p>
                      <a:pPr marL="0" marR="0" algn="ctr">
                        <a:spcBef>
                          <a:spcPts val="0"/>
                        </a:spcBef>
                        <a:spcAft>
                          <a:spcPts val="0"/>
                        </a:spcAft>
                      </a:pPr>
                      <a:r>
                        <a:rPr lang="en-US" sz="1400" b="1" dirty="0" smtClean="0">
                          <a:solidFill>
                            <a:srgbClr val="FFFFFF"/>
                          </a:solidFill>
                          <a:latin typeface="Arial"/>
                          <a:ea typeface="Calibri"/>
                          <a:cs typeface="Times New Roman"/>
                        </a:rPr>
                        <a:t>expensive states</a:t>
                      </a:r>
                      <a:endParaRPr lang="en-US" sz="1400" dirty="0">
                        <a:latin typeface="Calibri"/>
                        <a:ea typeface="Calibri"/>
                        <a:cs typeface="Times New Roman"/>
                      </a:endParaRPr>
                    </a:p>
                  </a:txBody>
                  <a:tcPr marL="9525" marR="9525" marT="9526" marB="9526" anchor="b">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cap="flat">
                      <a:noFill/>
                    </a:lnT>
                    <a:lnB>
                      <a:noFill/>
                    </a:lnB>
                    <a:lnTlToBr>
                      <a:noFill/>
                    </a:lnTlToBr>
                    <a:lnBlToTr>
                      <a:noFill/>
                    </a:lnBlToTr>
                    <a:gradFill rotWithShape="0">
                      <a:gsLst>
                        <a:gs pos="0">
                          <a:schemeClr val="accent1"/>
                        </a:gs>
                        <a:gs pos="100000">
                          <a:schemeClr val="accent1">
                            <a:gamma/>
                            <a:shade val="70196"/>
                            <a:invGamma/>
                          </a:schemeClr>
                        </a:gs>
                      </a:gsLst>
                      <a:lin ang="5400000" scaled="1"/>
                    </a:gradFill>
                  </a:tcPr>
                </a:tc>
                <a:tc>
                  <a:txBody>
                    <a:bodyPr/>
                    <a:lstStyle/>
                    <a:p>
                      <a:pPr marL="0" marR="0" algn="ctr">
                        <a:spcBef>
                          <a:spcPts val="0"/>
                        </a:spcBef>
                        <a:spcAft>
                          <a:spcPts val="0"/>
                        </a:spcAft>
                      </a:pPr>
                      <a:r>
                        <a:rPr lang="en-US" sz="1400" b="1" dirty="0" smtClean="0">
                          <a:solidFill>
                            <a:srgbClr val="FFFFFF"/>
                          </a:solidFill>
                          <a:latin typeface="Arial"/>
                          <a:ea typeface="Calibri"/>
                          <a:cs typeface="Times New Roman"/>
                        </a:rPr>
                        <a:t>HO average</a:t>
                      </a:r>
                      <a:r>
                        <a:rPr lang="en-US" sz="1400" b="1" baseline="0" dirty="0" smtClean="0">
                          <a:solidFill>
                            <a:srgbClr val="FFFFFF"/>
                          </a:solidFill>
                          <a:latin typeface="Arial"/>
                          <a:ea typeface="Calibri"/>
                          <a:cs typeface="Times New Roman"/>
                        </a:rPr>
                        <a:t> premium </a:t>
                      </a:r>
                      <a:endParaRPr lang="en-US" sz="1400" dirty="0">
                        <a:latin typeface="Calibri"/>
                        <a:ea typeface="Calibri"/>
                        <a:cs typeface="Times New Roman"/>
                      </a:endParaRPr>
                    </a:p>
                  </a:txBody>
                  <a:tcPr marL="9525" marR="9525" marT="9526" marB="9526" anchor="b">
                    <a:lnL w="57150" cap="flat" cmpd="sng" algn="ctr">
                      <a:solidFill>
                        <a:schemeClr val="bg1"/>
                      </a:solidFill>
                      <a:prstDash val="solid"/>
                      <a:round/>
                      <a:headEnd type="none" w="med" len="med"/>
                      <a:tailEnd type="none" w="med" len="med"/>
                    </a:lnL>
                    <a:lnR cap="flat">
                      <a:noFill/>
                    </a:lnR>
                    <a:lnT cap="flat">
                      <a:noFill/>
                    </a:lnT>
                    <a:lnB>
                      <a:noFill/>
                    </a:lnB>
                    <a:lnTlToBr>
                      <a:noFill/>
                    </a:lnTlToBr>
                    <a:lnBlToTr>
                      <a:noFill/>
                    </a:lnBlToTr>
                    <a:gradFill rotWithShape="0">
                      <a:gsLst>
                        <a:gs pos="0">
                          <a:schemeClr val="accent1"/>
                        </a:gs>
                        <a:gs pos="100000">
                          <a:schemeClr val="accent1">
                            <a:gamma/>
                            <a:shade val="70196"/>
                            <a:invGamma/>
                          </a:schemeClr>
                        </a:gs>
                      </a:gsLst>
                      <a:lin ang="5400000" scaled="1"/>
                    </a:gradFill>
                  </a:tcPr>
                </a:tc>
              </a:tr>
              <a:tr h="249265">
                <a:tc>
                  <a:txBody>
                    <a:bodyPr/>
                    <a:lstStyle/>
                    <a:p>
                      <a:pPr algn="ctr" fontAlgn="b"/>
                      <a:r>
                        <a:rPr lang="en-US" sz="1200" b="0" i="0" u="none" strike="noStrike">
                          <a:solidFill>
                            <a:srgbClr val="000000"/>
                          </a:solidFill>
                          <a:latin typeface="Arial"/>
                        </a:rPr>
                        <a:t>1</a:t>
                      </a:r>
                    </a:p>
                  </a:txBody>
                  <a:tcPr marL="9525" marR="9525" marT="9526" marB="0" anchor="b">
                    <a:lnL cap="flat">
                      <a:noFill/>
                    </a:lnL>
                    <a:lnR w="12700" cap="flat" cmpd="sng" algn="ctr">
                      <a:solidFill>
                        <a:schemeClr val="accent1"/>
                      </a:solidFill>
                      <a:prstDash val="solid"/>
                      <a:round/>
                      <a:headEnd type="none" w="med" len="med"/>
                      <a:tailEnd type="none" w="med" len="med"/>
                    </a:lnR>
                    <a:lnT>
                      <a:noFill/>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a:solidFill>
                            <a:srgbClr val="000000"/>
                          </a:solidFill>
                          <a:effectLst/>
                          <a:latin typeface="Arial" panose="020B0604020202020204" pitchFamily="34" charset="0"/>
                        </a:rPr>
                        <a:t>Florida</a:t>
                      </a:r>
                    </a:p>
                  </a:txBody>
                  <a:tcPr marL="6350" marR="6350" marT="6350"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a:noFill/>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algn="ctr" fontAlgn="b"/>
                      <a:r>
                        <a:rPr lang="en-US" sz="1200" b="0" i="0" u="none" strike="noStrike" dirty="0">
                          <a:solidFill>
                            <a:srgbClr val="000000"/>
                          </a:solidFill>
                          <a:effectLst/>
                          <a:latin typeface="Arial" panose="020B0604020202020204" pitchFamily="34" charset="0"/>
                        </a:rPr>
                        <a:t>$2,084</a:t>
                      </a:r>
                    </a:p>
                  </a:txBody>
                  <a:tcPr marL="6350" marR="6350" marT="6350"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a:noFill/>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smtClean="0">
                          <a:solidFill>
                            <a:srgbClr val="000000"/>
                          </a:solidFill>
                          <a:latin typeface="Arial"/>
                        </a:rPr>
                        <a:t>1</a:t>
                      </a:r>
                      <a:endParaRPr lang="en-US" sz="1200" b="0" i="0" u="none" strike="noStrike" dirty="0">
                        <a:solidFill>
                          <a:srgbClr val="000000"/>
                        </a:solidFill>
                        <a:latin typeface="Arial"/>
                      </a:endParaRPr>
                    </a:p>
                  </a:txBody>
                  <a:tcPr marL="9525" marR="9525" marT="9526"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a:noFill/>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dirty="0">
                          <a:solidFill>
                            <a:srgbClr val="000000"/>
                          </a:solidFill>
                          <a:effectLst/>
                          <a:latin typeface="Arial" panose="020B0604020202020204" pitchFamily="34" charset="0"/>
                        </a:rPr>
                        <a:t>Idaho</a:t>
                      </a:r>
                    </a:p>
                  </a:txBody>
                  <a:tcPr marL="6350" marR="6350" marT="6350"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a:noFill/>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smtClean="0">
                          <a:solidFill>
                            <a:srgbClr val="000000"/>
                          </a:solidFill>
                          <a:effectLst/>
                          <a:latin typeface="Arial" panose="020B0604020202020204" pitchFamily="34" charset="0"/>
                        </a:rPr>
                        <a:t>$538</a:t>
                      </a:r>
                      <a:endParaRPr lang="en-US" sz="1200" b="0" i="0" u="none" strike="noStrike" dirty="0">
                        <a:solidFill>
                          <a:srgbClr val="000000"/>
                        </a:solidFill>
                        <a:effectLst/>
                        <a:latin typeface="Arial" panose="020B0604020202020204" pitchFamily="34" charset="0"/>
                      </a:endParaRPr>
                    </a:p>
                  </a:txBody>
                  <a:tcPr marL="6350" marR="6350" marT="6350" marB="0" anchor="b">
                    <a:lnL w="12700" cap="flat" cmpd="sng" algn="ctr">
                      <a:solidFill>
                        <a:schemeClr val="accent1"/>
                      </a:solidFill>
                      <a:prstDash val="solid"/>
                      <a:round/>
                      <a:headEnd type="none" w="med" len="med"/>
                      <a:tailEnd type="none" w="med" len="med"/>
                    </a:lnL>
                    <a:lnR cap="flat">
                      <a:noFill/>
                    </a:lnR>
                    <a:lnT>
                      <a:noFill/>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r>
              <a:tr h="254027">
                <a:tc>
                  <a:txBody>
                    <a:bodyPr/>
                    <a:lstStyle/>
                    <a:p>
                      <a:pPr algn="ctr" fontAlgn="b"/>
                      <a:r>
                        <a:rPr lang="en-US" sz="1200" b="0" i="0" u="none" strike="noStrike">
                          <a:solidFill>
                            <a:srgbClr val="000000"/>
                          </a:solidFill>
                          <a:latin typeface="Arial"/>
                        </a:rPr>
                        <a:t>2</a:t>
                      </a:r>
                    </a:p>
                  </a:txBody>
                  <a:tcPr marL="9525" marR="9525" marT="9526" marB="0" anchor="b">
                    <a:lnL cap="flat">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a:solidFill>
                            <a:srgbClr val="000000"/>
                          </a:solidFill>
                          <a:effectLst/>
                          <a:latin typeface="Arial" panose="020B0604020202020204" pitchFamily="34" charset="0"/>
                        </a:rPr>
                        <a:t>Louisiana</a:t>
                      </a:r>
                    </a:p>
                  </a:txBody>
                  <a:tcPr marL="6350" marR="6350" marT="6350"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algn="ctr" fontAlgn="b"/>
                      <a:r>
                        <a:rPr lang="en-US" sz="1200" b="0" i="0" u="none" strike="noStrike">
                          <a:solidFill>
                            <a:srgbClr val="000000"/>
                          </a:solidFill>
                          <a:effectLst/>
                          <a:latin typeface="Arial" panose="020B0604020202020204" pitchFamily="34" charset="0"/>
                        </a:rPr>
                        <a:t>1,742</a:t>
                      </a:r>
                    </a:p>
                  </a:txBody>
                  <a:tcPr marL="6350" marR="6350" marT="6350"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smtClean="0">
                          <a:solidFill>
                            <a:srgbClr val="000000"/>
                          </a:solidFill>
                          <a:latin typeface="Arial"/>
                        </a:rPr>
                        <a:t>2</a:t>
                      </a:r>
                      <a:endParaRPr lang="en-US" sz="1200" b="0" i="0" u="none" strike="noStrike" dirty="0">
                        <a:solidFill>
                          <a:srgbClr val="000000"/>
                        </a:solidFill>
                        <a:latin typeface="Arial"/>
                      </a:endParaRPr>
                    </a:p>
                  </a:txBody>
                  <a:tcPr marL="9525" marR="9525" marT="9526"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a:solidFill>
                            <a:srgbClr val="000000"/>
                          </a:solidFill>
                          <a:effectLst/>
                          <a:latin typeface="Arial" panose="020B0604020202020204" pitchFamily="34" charset="0"/>
                        </a:rPr>
                        <a:t>Oregon</a:t>
                      </a:r>
                    </a:p>
                  </a:txBody>
                  <a:tcPr marL="6350" marR="6350" marT="6350"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a:solidFill>
                            <a:srgbClr val="000000"/>
                          </a:solidFill>
                          <a:effectLst/>
                          <a:latin typeface="Arial" panose="020B0604020202020204" pitchFamily="34" charset="0"/>
                        </a:rPr>
                        <a:t>567</a:t>
                      </a:r>
                    </a:p>
                  </a:txBody>
                  <a:tcPr marL="6350" marR="6350" marT="6350" marB="0" anchor="b">
                    <a:lnL w="12700" cap="flat" cmpd="sng" algn="ctr">
                      <a:solidFill>
                        <a:schemeClr val="accent1"/>
                      </a:solidFill>
                      <a:prstDash val="solid"/>
                      <a:round/>
                      <a:headEnd type="none" w="med" len="med"/>
                      <a:tailEnd type="none" w="med" len="med"/>
                    </a:lnL>
                    <a:lnR cap="flat">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r>
              <a:tr h="249265">
                <a:tc>
                  <a:txBody>
                    <a:bodyPr/>
                    <a:lstStyle/>
                    <a:p>
                      <a:pPr algn="ctr" fontAlgn="b"/>
                      <a:r>
                        <a:rPr lang="en-US" sz="1200" b="0" i="0" u="none" strike="noStrike">
                          <a:solidFill>
                            <a:srgbClr val="000000"/>
                          </a:solidFill>
                          <a:latin typeface="Arial"/>
                        </a:rPr>
                        <a:t>3</a:t>
                      </a:r>
                    </a:p>
                  </a:txBody>
                  <a:tcPr marL="9525" marR="9525" marT="9526" marB="0" anchor="b">
                    <a:lnL cap="flat">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a:solidFill>
                            <a:srgbClr val="000000"/>
                          </a:solidFill>
                          <a:effectLst/>
                          <a:latin typeface="Arial" panose="020B0604020202020204" pitchFamily="34" charset="0"/>
                        </a:rPr>
                        <a:t>Texas</a:t>
                      </a:r>
                    </a:p>
                  </a:txBody>
                  <a:tcPr marL="6350" marR="6350" marT="6350"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a:solidFill>
                            <a:srgbClr val="000000"/>
                          </a:solidFill>
                          <a:effectLst/>
                          <a:latin typeface="Arial" panose="020B0604020202020204" pitchFamily="34" charset="0"/>
                        </a:rPr>
                        <a:t>1,661</a:t>
                      </a:r>
                    </a:p>
                  </a:txBody>
                  <a:tcPr marL="6350" marR="6350" marT="6350"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smtClean="0">
                          <a:solidFill>
                            <a:srgbClr val="000000"/>
                          </a:solidFill>
                          <a:latin typeface="Arial"/>
                        </a:rPr>
                        <a:t>3</a:t>
                      </a:r>
                      <a:endParaRPr lang="en-US" sz="1200" b="0" i="0" u="none" strike="noStrike" dirty="0">
                        <a:solidFill>
                          <a:srgbClr val="000000"/>
                        </a:solidFill>
                        <a:latin typeface="Arial"/>
                      </a:endParaRPr>
                    </a:p>
                  </a:txBody>
                  <a:tcPr marL="9525" marR="9525" marT="9526"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a:solidFill>
                            <a:srgbClr val="000000"/>
                          </a:solidFill>
                          <a:effectLst/>
                          <a:latin typeface="Arial" panose="020B0604020202020204" pitchFamily="34" charset="0"/>
                        </a:rPr>
                        <a:t>Utah</a:t>
                      </a:r>
                    </a:p>
                  </a:txBody>
                  <a:tcPr marL="6350" marR="6350" marT="6350"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a:solidFill>
                            <a:srgbClr val="000000"/>
                          </a:solidFill>
                          <a:effectLst/>
                          <a:latin typeface="Arial" panose="020B0604020202020204" pitchFamily="34" charset="0"/>
                        </a:rPr>
                        <a:t>580</a:t>
                      </a:r>
                    </a:p>
                  </a:txBody>
                  <a:tcPr marL="6350" marR="6350" marT="6350" marB="0" anchor="b">
                    <a:lnL w="12700" cap="flat" cmpd="sng" algn="ctr">
                      <a:solidFill>
                        <a:schemeClr val="accent1"/>
                      </a:solidFill>
                      <a:prstDash val="solid"/>
                      <a:round/>
                      <a:headEnd type="none" w="med" len="med"/>
                      <a:tailEnd type="none" w="med" len="med"/>
                    </a:lnL>
                    <a:lnR cap="flat">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r>
              <a:tr h="249265">
                <a:tc>
                  <a:txBody>
                    <a:bodyPr/>
                    <a:lstStyle/>
                    <a:p>
                      <a:pPr algn="ctr" fontAlgn="b"/>
                      <a:r>
                        <a:rPr lang="en-US" sz="1200" b="0" i="0" u="none" strike="noStrike">
                          <a:solidFill>
                            <a:srgbClr val="000000"/>
                          </a:solidFill>
                          <a:latin typeface="Arial"/>
                        </a:rPr>
                        <a:t>4</a:t>
                      </a:r>
                    </a:p>
                  </a:txBody>
                  <a:tcPr marL="9525" marR="9525" marT="9526" marB="0" anchor="b">
                    <a:lnL cap="flat">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a:solidFill>
                            <a:srgbClr val="000000"/>
                          </a:solidFill>
                          <a:effectLst/>
                          <a:latin typeface="Arial" panose="020B0604020202020204" pitchFamily="34" charset="0"/>
                        </a:rPr>
                        <a:t>Oklahoma</a:t>
                      </a:r>
                    </a:p>
                  </a:txBody>
                  <a:tcPr marL="6350" marR="6350" marT="6350"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a:solidFill>
                            <a:srgbClr val="000000"/>
                          </a:solidFill>
                          <a:effectLst/>
                          <a:latin typeface="Arial" panose="020B0604020202020204" pitchFamily="34" charset="0"/>
                        </a:rPr>
                        <a:t>1,501</a:t>
                      </a:r>
                    </a:p>
                  </a:txBody>
                  <a:tcPr marL="6350" marR="6350" marT="6350"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smtClean="0">
                          <a:solidFill>
                            <a:srgbClr val="000000"/>
                          </a:solidFill>
                          <a:latin typeface="Arial"/>
                        </a:rPr>
                        <a:t>4</a:t>
                      </a:r>
                      <a:endParaRPr lang="en-US" sz="1200" b="0" i="0" u="none" strike="noStrike" dirty="0">
                        <a:solidFill>
                          <a:srgbClr val="000000"/>
                        </a:solidFill>
                        <a:latin typeface="Arial"/>
                      </a:endParaRPr>
                    </a:p>
                  </a:txBody>
                  <a:tcPr marL="9525" marR="9525" marT="9526"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a:solidFill>
                            <a:srgbClr val="000000"/>
                          </a:solidFill>
                          <a:effectLst/>
                          <a:latin typeface="Arial" panose="020B0604020202020204" pitchFamily="34" charset="0"/>
                        </a:rPr>
                        <a:t>Wisconsin</a:t>
                      </a:r>
                    </a:p>
                  </a:txBody>
                  <a:tcPr marL="6350" marR="6350" marT="6350"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a:solidFill>
                            <a:srgbClr val="000000"/>
                          </a:solidFill>
                          <a:effectLst/>
                          <a:latin typeface="Arial" panose="020B0604020202020204" pitchFamily="34" charset="0"/>
                        </a:rPr>
                        <a:t>631</a:t>
                      </a:r>
                    </a:p>
                  </a:txBody>
                  <a:tcPr marL="6350" marR="6350" marT="6350" marB="0" anchor="b">
                    <a:lnL w="12700" cap="flat" cmpd="sng" algn="ctr">
                      <a:solidFill>
                        <a:schemeClr val="accent1"/>
                      </a:solidFill>
                      <a:prstDash val="solid"/>
                      <a:round/>
                      <a:headEnd type="none" w="med" len="med"/>
                      <a:tailEnd type="none" w="med" len="med"/>
                    </a:lnL>
                    <a:lnR cap="flat">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r>
              <a:tr h="249265">
                <a:tc>
                  <a:txBody>
                    <a:bodyPr/>
                    <a:lstStyle/>
                    <a:p>
                      <a:pPr algn="ctr" fontAlgn="b"/>
                      <a:r>
                        <a:rPr lang="en-US" sz="1200" b="0" i="0" u="none" strike="noStrike">
                          <a:solidFill>
                            <a:srgbClr val="000000"/>
                          </a:solidFill>
                          <a:latin typeface="Arial"/>
                        </a:rPr>
                        <a:t>5</a:t>
                      </a:r>
                    </a:p>
                  </a:txBody>
                  <a:tcPr marL="9525" marR="9525" marT="9526" marB="0" anchor="b">
                    <a:lnL cap="flat">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a:solidFill>
                            <a:srgbClr val="000000"/>
                          </a:solidFill>
                          <a:effectLst/>
                          <a:latin typeface="Arial" panose="020B0604020202020204" pitchFamily="34" charset="0"/>
                        </a:rPr>
                        <a:t>Mississippi</a:t>
                      </a:r>
                    </a:p>
                  </a:txBody>
                  <a:tcPr marL="6350" marR="6350" marT="6350"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a:solidFill>
                            <a:srgbClr val="000000"/>
                          </a:solidFill>
                          <a:effectLst/>
                          <a:latin typeface="Arial" panose="020B0604020202020204" pitchFamily="34" charset="0"/>
                        </a:rPr>
                        <a:t>1,314</a:t>
                      </a:r>
                    </a:p>
                  </a:txBody>
                  <a:tcPr marL="6350" marR="6350" marT="6350"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smtClean="0">
                          <a:solidFill>
                            <a:srgbClr val="000000"/>
                          </a:solidFill>
                          <a:latin typeface="Arial"/>
                        </a:rPr>
                        <a:t>5</a:t>
                      </a:r>
                      <a:endParaRPr lang="en-US" sz="1200" b="0" i="0" u="none" strike="noStrike" dirty="0">
                        <a:solidFill>
                          <a:srgbClr val="000000"/>
                        </a:solidFill>
                        <a:latin typeface="Arial"/>
                      </a:endParaRPr>
                    </a:p>
                  </a:txBody>
                  <a:tcPr marL="9525" marR="9525" marT="9526"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a:solidFill>
                            <a:srgbClr val="000000"/>
                          </a:solidFill>
                          <a:effectLst/>
                          <a:latin typeface="Arial" panose="020B0604020202020204" pitchFamily="34" charset="0"/>
                        </a:rPr>
                        <a:t>Washington</a:t>
                      </a:r>
                    </a:p>
                  </a:txBody>
                  <a:tcPr marL="6350" marR="6350" marT="6350"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a:solidFill>
                            <a:srgbClr val="000000"/>
                          </a:solidFill>
                          <a:effectLst/>
                          <a:latin typeface="Arial" panose="020B0604020202020204" pitchFamily="34" charset="0"/>
                        </a:rPr>
                        <a:t>648</a:t>
                      </a:r>
                    </a:p>
                  </a:txBody>
                  <a:tcPr marL="6350" marR="6350" marT="6350" marB="0" anchor="b">
                    <a:lnL w="12700" cap="flat" cmpd="sng" algn="ctr">
                      <a:solidFill>
                        <a:schemeClr val="accent1"/>
                      </a:solidFill>
                      <a:prstDash val="solid"/>
                      <a:round/>
                      <a:headEnd type="none" w="med" len="med"/>
                      <a:tailEnd type="none" w="med" len="med"/>
                    </a:lnL>
                    <a:lnR cap="flat">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r>
              <a:tr h="249265">
                <a:tc>
                  <a:txBody>
                    <a:bodyPr/>
                    <a:lstStyle/>
                    <a:p>
                      <a:pPr algn="ctr" fontAlgn="b"/>
                      <a:r>
                        <a:rPr lang="en-US" sz="1200" b="0" i="0" u="none" strike="noStrike">
                          <a:solidFill>
                            <a:srgbClr val="000000"/>
                          </a:solidFill>
                          <a:latin typeface="Arial"/>
                        </a:rPr>
                        <a:t>6</a:t>
                      </a:r>
                    </a:p>
                  </a:txBody>
                  <a:tcPr marL="9525" marR="9525" marT="9526" marB="0" anchor="b">
                    <a:lnL cap="flat">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a:solidFill>
                            <a:srgbClr val="000000"/>
                          </a:solidFill>
                          <a:effectLst/>
                          <a:latin typeface="Arial" panose="020B0604020202020204" pitchFamily="34" charset="0"/>
                        </a:rPr>
                        <a:t>Alabama</a:t>
                      </a:r>
                    </a:p>
                  </a:txBody>
                  <a:tcPr marL="6350" marR="6350" marT="6350"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a:solidFill>
                            <a:srgbClr val="000000"/>
                          </a:solidFill>
                          <a:effectLst/>
                          <a:latin typeface="Arial" panose="020B0604020202020204" pitchFamily="34" charset="0"/>
                        </a:rPr>
                        <a:t>1,248</a:t>
                      </a:r>
                    </a:p>
                  </a:txBody>
                  <a:tcPr marL="6350" marR="6350" marT="6350"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smtClean="0">
                          <a:solidFill>
                            <a:srgbClr val="000000"/>
                          </a:solidFill>
                          <a:latin typeface="Arial"/>
                        </a:rPr>
                        <a:t>6</a:t>
                      </a:r>
                      <a:endParaRPr lang="en-US" sz="1200" b="0" i="0" u="none" strike="noStrike" dirty="0">
                        <a:solidFill>
                          <a:srgbClr val="000000"/>
                        </a:solidFill>
                        <a:latin typeface="Arial"/>
                      </a:endParaRPr>
                    </a:p>
                  </a:txBody>
                  <a:tcPr marL="9525" marR="9525" marT="9526"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a:solidFill>
                            <a:srgbClr val="000000"/>
                          </a:solidFill>
                          <a:effectLst/>
                          <a:latin typeface="Arial" panose="020B0604020202020204" pitchFamily="34" charset="0"/>
                        </a:rPr>
                        <a:t>Nevada</a:t>
                      </a:r>
                    </a:p>
                  </a:txBody>
                  <a:tcPr marL="6350" marR="6350" marT="6350"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a:solidFill>
                            <a:srgbClr val="000000"/>
                          </a:solidFill>
                          <a:effectLst/>
                          <a:latin typeface="Arial" panose="020B0604020202020204" pitchFamily="34" charset="0"/>
                        </a:rPr>
                        <a:t>674</a:t>
                      </a:r>
                    </a:p>
                  </a:txBody>
                  <a:tcPr marL="6350" marR="6350" marT="6350" marB="0" anchor="b">
                    <a:lnL w="12700" cap="flat" cmpd="sng" algn="ctr">
                      <a:solidFill>
                        <a:schemeClr val="accent1"/>
                      </a:solidFill>
                      <a:prstDash val="solid"/>
                      <a:round/>
                      <a:headEnd type="none" w="med" len="med"/>
                      <a:tailEnd type="none" w="med" len="med"/>
                    </a:lnL>
                    <a:lnR cap="flat">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r>
              <a:tr h="249265">
                <a:tc>
                  <a:txBody>
                    <a:bodyPr/>
                    <a:lstStyle/>
                    <a:p>
                      <a:pPr algn="ctr" fontAlgn="b"/>
                      <a:r>
                        <a:rPr lang="en-US" sz="1200" b="0" i="0" u="none" strike="noStrike">
                          <a:solidFill>
                            <a:srgbClr val="000000"/>
                          </a:solidFill>
                          <a:latin typeface="Arial"/>
                        </a:rPr>
                        <a:t>7</a:t>
                      </a:r>
                    </a:p>
                  </a:txBody>
                  <a:tcPr marL="9525" marR="9525" marT="9526" marB="0" anchor="b">
                    <a:lnL cap="flat">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a:solidFill>
                            <a:srgbClr val="000000"/>
                          </a:solidFill>
                          <a:effectLst/>
                          <a:latin typeface="Arial" panose="020B0604020202020204" pitchFamily="34" charset="0"/>
                        </a:rPr>
                        <a:t>Rhode Island</a:t>
                      </a:r>
                    </a:p>
                  </a:txBody>
                  <a:tcPr marL="6350" marR="6350" marT="6350"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a:solidFill>
                            <a:srgbClr val="000000"/>
                          </a:solidFill>
                          <a:effectLst/>
                          <a:latin typeface="Arial" panose="020B0604020202020204" pitchFamily="34" charset="0"/>
                        </a:rPr>
                        <a:t>1,233</a:t>
                      </a:r>
                    </a:p>
                  </a:txBody>
                  <a:tcPr marL="6350" marR="6350" marT="6350"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smtClean="0">
                          <a:solidFill>
                            <a:srgbClr val="000000"/>
                          </a:solidFill>
                          <a:latin typeface="Arial"/>
                        </a:rPr>
                        <a:t>7</a:t>
                      </a:r>
                      <a:endParaRPr lang="en-US" sz="1200" b="0" i="0" u="none" strike="noStrike" dirty="0">
                        <a:solidFill>
                          <a:srgbClr val="000000"/>
                        </a:solidFill>
                        <a:latin typeface="Arial"/>
                      </a:endParaRPr>
                    </a:p>
                  </a:txBody>
                  <a:tcPr marL="9525" marR="9525" marT="9526"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a:solidFill>
                            <a:srgbClr val="000000"/>
                          </a:solidFill>
                          <a:effectLst/>
                          <a:latin typeface="Arial" panose="020B0604020202020204" pitchFamily="34" charset="0"/>
                        </a:rPr>
                        <a:t>Delaware</a:t>
                      </a:r>
                    </a:p>
                  </a:txBody>
                  <a:tcPr marL="6350" marR="6350" marT="6350"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a:solidFill>
                            <a:srgbClr val="000000"/>
                          </a:solidFill>
                          <a:effectLst/>
                          <a:latin typeface="Arial" panose="020B0604020202020204" pitchFamily="34" charset="0"/>
                        </a:rPr>
                        <a:t>678</a:t>
                      </a:r>
                    </a:p>
                  </a:txBody>
                  <a:tcPr marL="6350" marR="6350" marT="6350" marB="0" anchor="b">
                    <a:lnL w="12700" cap="flat" cmpd="sng" algn="ctr">
                      <a:solidFill>
                        <a:schemeClr val="accent1"/>
                      </a:solidFill>
                      <a:prstDash val="solid"/>
                      <a:round/>
                      <a:headEnd type="none" w="med" len="med"/>
                      <a:tailEnd type="none" w="med" len="med"/>
                    </a:lnL>
                    <a:lnR cap="flat">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r>
              <a:tr h="249265">
                <a:tc>
                  <a:txBody>
                    <a:bodyPr/>
                    <a:lstStyle/>
                    <a:p>
                      <a:pPr algn="ctr" fontAlgn="b"/>
                      <a:r>
                        <a:rPr lang="en-US" sz="1200" b="0" i="0" u="none" strike="noStrike">
                          <a:solidFill>
                            <a:srgbClr val="000000"/>
                          </a:solidFill>
                          <a:latin typeface="Arial"/>
                        </a:rPr>
                        <a:t>8</a:t>
                      </a:r>
                    </a:p>
                  </a:txBody>
                  <a:tcPr marL="9525" marR="9525" marT="9526" marB="0" anchor="b">
                    <a:lnL cap="flat">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a:solidFill>
                            <a:srgbClr val="000000"/>
                          </a:solidFill>
                          <a:effectLst/>
                          <a:latin typeface="Arial" panose="020B0604020202020204" pitchFamily="34" charset="0"/>
                        </a:rPr>
                        <a:t>Kansas</a:t>
                      </a:r>
                    </a:p>
                  </a:txBody>
                  <a:tcPr marL="6350" marR="6350" marT="6350"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a:solidFill>
                            <a:srgbClr val="000000"/>
                          </a:solidFill>
                          <a:effectLst/>
                          <a:latin typeface="Arial" panose="020B0604020202020204" pitchFamily="34" charset="0"/>
                        </a:rPr>
                        <a:t>1,213</a:t>
                      </a:r>
                    </a:p>
                  </a:txBody>
                  <a:tcPr marL="6350" marR="6350" marT="6350"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smtClean="0">
                          <a:solidFill>
                            <a:srgbClr val="000000"/>
                          </a:solidFill>
                          <a:latin typeface="Arial"/>
                        </a:rPr>
                        <a:t>8</a:t>
                      </a:r>
                      <a:endParaRPr lang="en-US" sz="1200" b="0" i="0" u="none" strike="noStrike" dirty="0">
                        <a:solidFill>
                          <a:srgbClr val="000000"/>
                        </a:solidFill>
                        <a:latin typeface="Arial"/>
                      </a:endParaRPr>
                    </a:p>
                  </a:txBody>
                  <a:tcPr marL="9525" marR="9525" marT="9526"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a:solidFill>
                            <a:srgbClr val="000000"/>
                          </a:solidFill>
                          <a:effectLst/>
                          <a:latin typeface="Arial" panose="020B0604020202020204" pitchFamily="34" charset="0"/>
                        </a:rPr>
                        <a:t>Arizona </a:t>
                      </a:r>
                    </a:p>
                  </a:txBody>
                  <a:tcPr marL="6350" marR="6350" marT="6350"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a:solidFill>
                            <a:srgbClr val="000000"/>
                          </a:solidFill>
                          <a:effectLst/>
                          <a:latin typeface="Arial" panose="020B0604020202020204" pitchFamily="34" charset="0"/>
                        </a:rPr>
                        <a:t>691</a:t>
                      </a:r>
                    </a:p>
                  </a:txBody>
                  <a:tcPr marL="6350" marR="6350" marT="6350" marB="0" anchor="b">
                    <a:lnL w="12700" cap="flat" cmpd="sng" algn="ctr">
                      <a:solidFill>
                        <a:schemeClr val="accent1"/>
                      </a:solidFill>
                      <a:prstDash val="solid"/>
                      <a:round/>
                      <a:headEnd type="none" w="med" len="med"/>
                      <a:tailEnd type="none" w="med" len="med"/>
                    </a:lnL>
                    <a:lnR cap="flat">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r>
              <a:tr h="249265">
                <a:tc>
                  <a:txBody>
                    <a:bodyPr/>
                    <a:lstStyle/>
                    <a:p>
                      <a:pPr algn="ctr" fontAlgn="b"/>
                      <a:r>
                        <a:rPr lang="en-US" sz="1200" b="0" i="0" u="none" strike="noStrike">
                          <a:solidFill>
                            <a:srgbClr val="000000"/>
                          </a:solidFill>
                          <a:latin typeface="Arial"/>
                        </a:rPr>
                        <a:t>9</a:t>
                      </a:r>
                    </a:p>
                  </a:txBody>
                  <a:tcPr marL="9525" marR="9525" marT="9526" marB="0" anchor="b">
                    <a:lnL cap="flat">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a:solidFill>
                            <a:srgbClr val="000000"/>
                          </a:solidFill>
                          <a:effectLst/>
                          <a:latin typeface="Arial" panose="020B0604020202020204" pitchFamily="34" charset="0"/>
                        </a:rPr>
                        <a:t>Connecticut</a:t>
                      </a:r>
                    </a:p>
                  </a:txBody>
                  <a:tcPr marL="6350" marR="6350" marT="6350"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a:solidFill>
                            <a:srgbClr val="000000"/>
                          </a:solidFill>
                          <a:effectLst/>
                          <a:latin typeface="Arial" panose="020B0604020202020204" pitchFamily="34" charset="0"/>
                        </a:rPr>
                        <a:t>1,160</a:t>
                      </a:r>
                    </a:p>
                  </a:txBody>
                  <a:tcPr marL="6350" marR="6350" marT="6350"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smtClean="0">
                          <a:solidFill>
                            <a:srgbClr val="000000"/>
                          </a:solidFill>
                          <a:latin typeface="Arial"/>
                        </a:rPr>
                        <a:t>9</a:t>
                      </a:r>
                      <a:endParaRPr lang="en-US" sz="1200" b="0" i="0" u="none" strike="noStrike" dirty="0">
                        <a:solidFill>
                          <a:srgbClr val="000000"/>
                        </a:solidFill>
                        <a:latin typeface="Arial"/>
                      </a:endParaRPr>
                    </a:p>
                  </a:txBody>
                  <a:tcPr marL="9525" marR="9525" marT="9526"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algn="ctr" fontAlgn="b"/>
                      <a:r>
                        <a:rPr lang="en-US" sz="1200" b="0" i="0" u="none" strike="noStrike">
                          <a:solidFill>
                            <a:srgbClr val="000000"/>
                          </a:solidFill>
                          <a:effectLst/>
                          <a:latin typeface="Arial" panose="020B0604020202020204" pitchFamily="34" charset="0"/>
                        </a:rPr>
                        <a:t>Ohio</a:t>
                      </a:r>
                    </a:p>
                  </a:txBody>
                  <a:tcPr marL="6350" marR="6350" marT="6350"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a:solidFill>
                            <a:srgbClr val="000000"/>
                          </a:solidFill>
                          <a:effectLst/>
                          <a:latin typeface="Arial" panose="020B0604020202020204" pitchFamily="34" charset="0"/>
                        </a:rPr>
                        <a:t>721</a:t>
                      </a:r>
                    </a:p>
                  </a:txBody>
                  <a:tcPr marL="6350" marR="6350" marT="6350" marB="0" anchor="b">
                    <a:lnL w="12700" cap="flat" cmpd="sng" algn="ctr">
                      <a:solidFill>
                        <a:schemeClr val="accent1"/>
                      </a:solidFill>
                      <a:prstDash val="solid"/>
                      <a:round/>
                      <a:headEnd type="none" w="med" len="med"/>
                      <a:tailEnd type="none" w="med" len="med"/>
                    </a:lnL>
                    <a:lnR cap="flat">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r>
              <a:tr h="249265">
                <a:tc>
                  <a:txBody>
                    <a:bodyPr/>
                    <a:lstStyle/>
                    <a:p>
                      <a:pPr algn="ctr" fontAlgn="b"/>
                      <a:r>
                        <a:rPr lang="en-US" sz="1200" b="0" i="0" u="none" strike="noStrike">
                          <a:solidFill>
                            <a:srgbClr val="000000"/>
                          </a:solidFill>
                          <a:latin typeface="Arial"/>
                        </a:rPr>
                        <a:t>10</a:t>
                      </a:r>
                    </a:p>
                  </a:txBody>
                  <a:tcPr marL="9525" marR="9525" marT="9526" marB="0" anchor="b">
                    <a:lnL cap="flat">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1" i="0" u="none" strike="noStrike" dirty="0">
                          <a:solidFill>
                            <a:schemeClr val="accent2"/>
                          </a:solidFill>
                          <a:effectLst/>
                          <a:latin typeface="Arial" panose="020B0604020202020204" pitchFamily="34" charset="0"/>
                        </a:rPr>
                        <a:t>New York</a:t>
                      </a:r>
                    </a:p>
                  </a:txBody>
                  <a:tcPr marL="6350" marR="6350" marT="6350"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dirty="0">
                          <a:solidFill>
                            <a:srgbClr val="000000"/>
                          </a:solidFill>
                          <a:effectLst/>
                          <a:latin typeface="Arial" panose="020B0604020202020204" pitchFamily="34" charset="0"/>
                        </a:rPr>
                        <a:t>1,158</a:t>
                      </a:r>
                    </a:p>
                  </a:txBody>
                  <a:tcPr marL="6350" marR="6350" marT="6350"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smtClean="0">
                          <a:solidFill>
                            <a:srgbClr val="000000"/>
                          </a:solidFill>
                          <a:latin typeface="Arial"/>
                        </a:rPr>
                        <a:t>10</a:t>
                      </a:r>
                      <a:endParaRPr lang="en-US" sz="1200" b="0" i="0" u="none" strike="noStrike" dirty="0">
                        <a:solidFill>
                          <a:srgbClr val="000000"/>
                        </a:solidFill>
                        <a:latin typeface="Arial"/>
                      </a:endParaRPr>
                    </a:p>
                  </a:txBody>
                  <a:tcPr marL="9525" marR="9525" marT="9526"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dirty="0">
                          <a:solidFill>
                            <a:srgbClr val="000000"/>
                          </a:solidFill>
                          <a:effectLst/>
                          <a:latin typeface="Arial" panose="020B0604020202020204" pitchFamily="34" charset="0"/>
                        </a:rPr>
                        <a:t>Maine</a:t>
                      </a:r>
                    </a:p>
                  </a:txBody>
                  <a:tcPr marL="6350" marR="6350" marT="6350"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a:solidFill>
                            <a:srgbClr val="000000"/>
                          </a:solidFill>
                          <a:effectLst/>
                          <a:latin typeface="Arial" panose="020B0604020202020204" pitchFamily="34" charset="0"/>
                        </a:rPr>
                        <a:t>741</a:t>
                      </a:r>
                    </a:p>
                  </a:txBody>
                  <a:tcPr marL="6350" marR="6350" marT="6350" marB="0" anchor="b">
                    <a:lnL w="12700" cap="flat" cmpd="sng" algn="ctr">
                      <a:solidFill>
                        <a:schemeClr val="accent1"/>
                      </a:solidFill>
                      <a:prstDash val="solid"/>
                      <a:round/>
                      <a:headEnd type="none" w="med" len="med"/>
                      <a:tailEnd type="none" w="med" len="med"/>
                    </a:lnL>
                    <a:lnR cap="flat">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r>
            </a:tbl>
          </a:graphicData>
        </a:graphic>
      </p:graphicFrame>
      <p:sp>
        <p:nvSpPr>
          <p:cNvPr id="22619" name="Text Box 537"/>
          <p:cNvSpPr txBox="1">
            <a:spLocks noChangeArrowheads="1"/>
          </p:cNvSpPr>
          <p:nvPr/>
        </p:nvSpPr>
        <p:spPr bwMode="auto">
          <a:xfrm>
            <a:off x="0" y="4873625"/>
            <a:ext cx="8763000" cy="1984375"/>
          </a:xfrm>
          <a:prstGeom prst="rect">
            <a:avLst/>
          </a:prstGeom>
          <a:noFill/>
          <a:ln w="9525" algn="ctr">
            <a:noFill/>
            <a:miter lim="800000"/>
            <a:headEnd/>
            <a:tailEnd/>
          </a:ln>
        </p:spPr>
        <p:txBody>
          <a:bodyPr lIns="365760" tIns="0" rIns="0" bIns="137160" anchor="b">
            <a:spAutoFit/>
          </a:bodyPr>
          <a:lstStyle/>
          <a:p>
            <a:pPr marL="228600" indent="-228600" eaLnBrk="1" hangingPunct="1">
              <a:buFontTx/>
              <a:buAutoNum type="arabicParenBoth"/>
              <a:defRPr/>
            </a:pPr>
            <a:r>
              <a:rPr lang="en-US" sz="1000" dirty="0">
                <a:solidFill>
                  <a:srgbClr val="000000"/>
                </a:solidFill>
                <a:latin typeface="Arial" charset="0"/>
                <a:cs typeface="Arial" charset="0"/>
              </a:rPr>
              <a:t>Includes policies written by Citizens Property Insurance Corp. (Florida) and Citizens Property Insurance Corp. (Louisiana), Alabama Insurance Underwriting Association, Mississippi Windstorm Underwriting Association, North Carolina Joint Underwriting Association and South Carolina Wind and Hail Underwriting Association. Other southeastern states have wind pools in operation and their data may not be included in this chart. Based on the HO-3 homeowner package policy for owner-occupied dwellings, 1 to 4 family units. Provides “all risks” coverage (except those specifically excluded in the policy) on buildings and broad named-peril coverage on personal property, and is the most common package written.</a:t>
            </a:r>
          </a:p>
          <a:p>
            <a:pPr marL="228600" indent="-228600" eaLnBrk="1" hangingPunct="1">
              <a:buFontTx/>
              <a:buAutoNum type="arabicParenBoth"/>
              <a:defRPr/>
            </a:pPr>
            <a:r>
              <a:rPr lang="en-US" sz="1000" dirty="0">
                <a:solidFill>
                  <a:srgbClr val="000000"/>
                </a:solidFill>
                <a:latin typeface="Arial" charset="0"/>
                <a:cs typeface="Arial" charset="0"/>
              </a:rPr>
              <a:t>The Texas Department of Insurance developed home insurance policy forms that are similar but not identical to the standard forms. In addition, due to the Texas Windstorm Association (which writes wind-only policies) classifying HO-1, 2 and 5 premiums as HO-3, the average premium for homeowners insurance is artificially high.</a:t>
            </a:r>
          </a:p>
          <a:p>
            <a:pPr eaLnBrk="1" hangingPunct="1">
              <a:defRPr/>
            </a:pPr>
            <a:r>
              <a:rPr lang="en-US" sz="1000" dirty="0">
                <a:solidFill>
                  <a:srgbClr val="000000"/>
                </a:solidFill>
                <a:latin typeface="Arial" charset="0"/>
                <a:cs typeface="Arial" charset="0"/>
              </a:rPr>
              <a:t>Note: Average premium=Premiums/exposure per house years. A house year is equal to 365 days of insured coverage for a single dwelling. The NAIC does not rank state average expenditures and does not endorse any conclusions drawn from this data.</a:t>
            </a:r>
          </a:p>
          <a:p>
            <a:pPr eaLnBrk="1" hangingPunct="1">
              <a:defRPr/>
            </a:pPr>
            <a:r>
              <a:rPr lang="en-US" sz="1000" dirty="0">
                <a:solidFill>
                  <a:srgbClr val="000000"/>
                </a:solidFill>
                <a:latin typeface="Arial" charset="0"/>
                <a:cs typeface="Arial" charset="0"/>
              </a:rPr>
              <a:t>Source: ©2014 National Association of Insurance Commissioners (NAIC). Reprinted with permission. Further reprint or distribution strictly prohibited without written permission of NAIC.</a:t>
            </a:r>
          </a:p>
        </p:txBody>
      </p:sp>
      <p:sp>
        <p:nvSpPr>
          <p:cNvPr id="31836" name="Rectangle 5"/>
          <p:cNvSpPr>
            <a:spLocks noChangeArrowheads="1"/>
          </p:cNvSpPr>
          <p:nvPr/>
        </p:nvSpPr>
        <p:spPr bwMode="blackWhite">
          <a:xfrm>
            <a:off x="381000" y="1047750"/>
            <a:ext cx="8140700" cy="72866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eaLnBrk="1" hangingPunct="1">
              <a:lnSpc>
                <a:spcPct val="95000"/>
              </a:lnSpc>
              <a:spcBef>
                <a:spcPct val="25000"/>
              </a:spcBef>
              <a:buClrTx/>
              <a:buFontTx/>
              <a:buNone/>
            </a:pPr>
            <a:r>
              <a:rPr lang="pt-BR" altLang="en-US" sz="1800" b="1">
                <a:solidFill>
                  <a:srgbClr val="FFFFFF"/>
                </a:solidFill>
              </a:rPr>
              <a:t>New York ranked as the 10th most expensive state for homeowners insurance in 2012, with an average expenditure of $1,158.</a:t>
            </a:r>
          </a:p>
        </p:txBody>
      </p:sp>
    </p:spTree>
    <p:extLst>
      <p:ext uri="{BB962C8B-B14F-4D97-AF65-F5344CB8AC3E}">
        <p14:creationId xmlns:p14="http://schemas.microsoft.com/office/powerpoint/2010/main" val="1623349015"/>
      </p:ext>
    </p:extLst>
  </p:cSld>
  <p:clrMapOvr>
    <a:masterClrMapping/>
  </p:clrMapOvr>
  <p:transition>
    <p:wipe dir="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3826" name="Rectangle 2"/>
          <p:cNvSpPr>
            <a:spLocks noGrp="1" noChangeArrowheads="1"/>
          </p:cNvSpPr>
          <p:nvPr>
            <p:ph type="title"/>
          </p:nvPr>
        </p:nvSpPr>
        <p:spPr>
          <a:xfrm>
            <a:off x="203200" y="177800"/>
            <a:ext cx="7769225" cy="762000"/>
          </a:xfrm>
        </p:spPr>
        <p:txBody>
          <a:bodyPr/>
          <a:lstStyle/>
          <a:p>
            <a:pPr>
              <a:lnSpc>
                <a:spcPct val="75000"/>
              </a:lnSpc>
            </a:pPr>
            <a:r>
              <a:rPr lang="en-US" altLang="en-US" smtClean="0">
                <a:latin typeface="Arial" panose="020B0604020202020204" pitchFamily="34" charset="0"/>
              </a:rPr>
              <a:t>Workers Comp: 10-Year Average RNW </a:t>
            </a:r>
            <a:br>
              <a:rPr lang="en-US" altLang="en-US" smtClean="0">
                <a:latin typeface="Arial" panose="020B0604020202020204" pitchFamily="34" charset="0"/>
              </a:rPr>
            </a:br>
            <a:r>
              <a:rPr lang="en-US" altLang="en-US" smtClean="0">
                <a:latin typeface="Arial" panose="020B0604020202020204" pitchFamily="34" charset="0"/>
              </a:rPr>
              <a:t>NY &amp; Nearby States</a:t>
            </a:r>
          </a:p>
        </p:txBody>
      </p:sp>
      <p:graphicFrame>
        <p:nvGraphicFramePr>
          <p:cNvPr id="33795" name="Object 3"/>
          <p:cNvGraphicFramePr>
            <a:graphicFrameLocks noGrp="1" noChangeAspect="1"/>
          </p:cNvGraphicFramePr>
          <p:nvPr>
            <p:ph type="chart" idx="1"/>
          </p:nvPr>
        </p:nvGraphicFramePr>
        <p:xfrm>
          <a:off x="325438" y="1670050"/>
          <a:ext cx="8842375" cy="4730750"/>
        </p:xfrm>
        <a:graphic>
          <a:graphicData uri="http://schemas.openxmlformats.org/presentationml/2006/ole">
            <mc:AlternateContent xmlns:mc="http://schemas.openxmlformats.org/markup-compatibility/2006">
              <mc:Choice xmlns:v="urn:schemas-microsoft-com:vml" Requires="v">
                <p:oleObj spid="_x0000_s28153865" name="Chart" r:id="rId4" imgW="8829838" imgH="4724289" progId="MSGraph.Chart.8">
                  <p:embed followColorScheme="full"/>
                </p:oleObj>
              </mc:Choice>
              <mc:Fallback>
                <p:oleObj name="Chart" r:id="rId4" imgW="8829838" imgH="4724289" progId="MSGraph.Chart.8">
                  <p:embed followColorScheme="full"/>
                  <p:pic>
                    <p:nvPicPr>
                      <p:cNvPr id="0" name=""/>
                      <p:cNvPicPr>
                        <a:picLocks noChangeAspect="1" noChangeArrowheads="1"/>
                      </p:cNvPicPr>
                      <p:nvPr/>
                    </p:nvPicPr>
                    <p:blipFill>
                      <a:blip r:embed="rId5"/>
                      <a:srcRect/>
                      <a:stretch>
                        <a:fillRect/>
                      </a:stretch>
                    </p:blipFill>
                    <p:spPr bwMode="auto">
                      <a:xfrm>
                        <a:off x="325438" y="1670050"/>
                        <a:ext cx="8842375" cy="473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3796" name="Rectangle 4"/>
          <p:cNvSpPr>
            <a:spLocks noChangeArrowheads="1"/>
          </p:cNvSpPr>
          <p:nvPr/>
        </p:nvSpPr>
        <p:spPr bwMode="auto">
          <a:xfrm>
            <a:off x="609600" y="6275388"/>
            <a:ext cx="3810000"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100000"/>
              </a:lnSpc>
              <a:spcBef>
                <a:spcPct val="0"/>
              </a:spcBef>
              <a:buClrTx/>
              <a:buFontTx/>
              <a:buNone/>
            </a:pPr>
            <a:r>
              <a:rPr lang="en-US" altLang="en-US" sz="1100"/>
              <a:t>Source: NAIC, Insurance Information Institute</a:t>
            </a:r>
          </a:p>
        </p:txBody>
      </p:sp>
      <p:sp>
        <p:nvSpPr>
          <p:cNvPr id="33797" name="Text Box 5"/>
          <p:cNvSpPr txBox="1">
            <a:spLocks noChangeArrowheads="1"/>
          </p:cNvSpPr>
          <p:nvPr/>
        </p:nvSpPr>
        <p:spPr bwMode="auto">
          <a:xfrm>
            <a:off x="609600" y="1447800"/>
            <a:ext cx="7848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lnSpc>
                <a:spcPct val="100000"/>
              </a:lnSpc>
              <a:spcBef>
                <a:spcPct val="50000"/>
              </a:spcBef>
              <a:buClrTx/>
              <a:buFontTx/>
              <a:buNone/>
            </a:pPr>
            <a:r>
              <a:rPr lang="en-US" altLang="en-US" sz="1800" b="1"/>
              <a:t>2004-2013</a:t>
            </a:r>
          </a:p>
        </p:txBody>
      </p:sp>
      <p:sp>
        <p:nvSpPr>
          <p:cNvPr id="6" name="AutoShape 6"/>
          <p:cNvSpPr>
            <a:spLocks noChangeArrowheads="1"/>
          </p:cNvSpPr>
          <p:nvPr/>
        </p:nvSpPr>
        <p:spPr bwMode="blackWhite">
          <a:xfrm>
            <a:off x="4835525" y="3960813"/>
            <a:ext cx="2232025" cy="1304925"/>
          </a:xfrm>
          <a:prstGeom prst="wedgeRectCallout">
            <a:avLst>
              <a:gd name="adj1" fmla="val -112477"/>
              <a:gd name="adj2" fmla="val -32074"/>
            </a:avLst>
          </a:prstGeom>
          <a:solidFill>
            <a:srgbClr val="C00000"/>
          </a:solidFill>
          <a:ln w="28575" algn="ctr">
            <a:solidFill>
              <a:schemeClr val="bg1"/>
            </a:solidFill>
            <a:miter lim="800000"/>
            <a:headEnd/>
            <a:tailEnd/>
          </a:ln>
        </p:spPr>
        <p:txBody>
          <a:bodyPr tIns="91440" bIns="91440"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spcBef>
                <a:spcPct val="50000"/>
              </a:spcBef>
              <a:buClr>
                <a:schemeClr val="bg1"/>
              </a:buClr>
              <a:buFont typeface="Wingdings" panose="05000000000000000000" pitchFamily="2" charset="2"/>
              <a:buNone/>
            </a:pPr>
            <a:r>
              <a:rPr lang="en-US" altLang="en-US" sz="1600" b="1">
                <a:solidFill>
                  <a:schemeClr val="bg1"/>
                </a:solidFill>
              </a:rPr>
              <a:t>New York Workers Comp profitability is below the US average and regional average</a:t>
            </a:r>
          </a:p>
        </p:txBody>
      </p:sp>
    </p:spTree>
    <p:extLst>
      <p:ext uri="{BB962C8B-B14F-4D97-AF65-F5344CB8AC3E}">
        <p14:creationId xmlns:p14="http://schemas.microsoft.com/office/powerpoint/2010/main" val="3638429812"/>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2" fill="hold" grpId="0" nodeType="afterEffect">
                                  <p:stCondLst>
                                    <p:cond delay="0"/>
                                  </p:stCondLst>
                                  <p:childTnLst>
                                    <p:set>
                                      <p:cBhvr>
                                        <p:cTn id="6" dur="1" fill="hold">
                                          <p:stCondLst>
                                            <p:cond delay="0"/>
                                          </p:stCondLst>
                                        </p:cTn>
                                        <p:tgtEl>
                                          <p:spTgt spid="333826"/>
                                        </p:tgtEl>
                                        <p:attrNameLst>
                                          <p:attrName>style.visibility</p:attrName>
                                        </p:attrNameLst>
                                      </p:cBhvr>
                                      <p:to>
                                        <p:strVal val="visible"/>
                                      </p:to>
                                    </p:set>
                                    <p:anim calcmode="lin" valueType="num">
                                      <p:cBhvr>
                                        <p:cTn id="7" dur="500" fill="hold"/>
                                        <p:tgtEl>
                                          <p:spTgt spid="333826"/>
                                        </p:tgtEl>
                                        <p:attrNameLst>
                                          <p:attrName>ppt_x</p:attrName>
                                        </p:attrNameLst>
                                      </p:cBhvr>
                                      <p:tavLst>
                                        <p:tav tm="0">
                                          <p:val>
                                            <p:strVal val="#ppt_x+#ppt_w/2"/>
                                          </p:val>
                                        </p:tav>
                                        <p:tav tm="100000">
                                          <p:val>
                                            <p:strVal val="#ppt_x"/>
                                          </p:val>
                                        </p:tav>
                                      </p:tavLst>
                                    </p:anim>
                                    <p:anim calcmode="lin" valueType="num">
                                      <p:cBhvr>
                                        <p:cTn id="8" dur="500" fill="hold"/>
                                        <p:tgtEl>
                                          <p:spTgt spid="333826"/>
                                        </p:tgtEl>
                                        <p:attrNameLst>
                                          <p:attrName>ppt_y</p:attrName>
                                        </p:attrNameLst>
                                      </p:cBhvr>
                                      <p:tavLst>
                                        <p:tav tm="0">
                                          <p:val>
                                            <p:strVal val="#ppt_y"/>
                                          </p:val>
                                        </p:tav>
                                        <p:tav tm="100000">
                                          <p:val>
                                            <p:strVal val="#ppt_y"/>
                                          </p:val>
                                        </p:tav>
                                      </p:tavLst>
                                    </p:anim>
                                    <p:anim calcmode="lin" valueType="num">
                                      <p:cBhvr>
                                        <p:cTn id="9" dur="500" fill="hold"/>
                                        <p:tgtEl>
                                          <p:spTgt spid="333826"/>
                                        </p:tgtEl>
                                        <p:attrNameLst>
                                          <p:attrName>ppt_w</p:attrName>
                                        </p:attrNameLst>
                                      </p:cBhvr>
                                      <p:tavLst>
                                        <p:tav tm="0">
                                          <p:val>
                                            <p:fltVal val="0"/>
                                          </p:val>
                                        </p:tav>
                                        <p:tav tm="100000">
                                          <p:val>
                                            <p:strVal val="#ppt_w"/>
                                          </p:val>
                                        </p:tav>
                                      </p:tavLst>
                                    </p:anim>
                                    <p:anim calcmode="lin" valueType="num">
                                      <p:cBhvr>
                                        <p:cTn id="10" dur="500" fill="hold"/>
                                        <p:tgtEl>
                                          <p:spTgt spid="333826"/>
                                        </p:tgtEl>
                                        <p:attrNameLst>
                                          <p:attrName>ppt_h</p:attrName>
                                        </p:attrNameLst>
                                      </p:cBhvr>
                                      <p:tavLst>
                                        <p:tav tm="0">
                                          <p:val>
                                            <p:strVal val="#ppt_h"/>
                                          </p:val>
                                        </p:tav>
                                        <p:tav tm="100000">
                                          <p:val>
                                            <p:strVal val="#ppt_h"/>
                                          </p:val>
                                        </p:tav>
                                      </p:tavLst>
                                    </p:anim>
                                  </p:childTnLst>
                                </p:cTn>
                              </p:par>
                            </p:childTnLst>
                          </p:cTn>
                        </p:par>
                        <p:par>
                          <p:cTn id="11" fill="hold" nodeType="afterGroup">
                            <p:stCondLst>
                              <p:cond delay="500"/>
                            </p:stCondLst>
                            <p:childTnLst>
                              <p:par>
                                <p:cTn id="12" presetID="22" presetClass="entr" presetSubtype="2" fill="hold" grpId="0" nodeType="afterEffect">
                                  <p:stCondLst>
                                    <p:cond delay="1000"/>
                                  </p:stCondLst>
                                  <p:childTnLst>
                                    <p:set>
                                      <p:cBhvr>
                                        <p:cTn id="13" dur="1" fill="hold">
                                          <p:stCondLst>
                                            <p:cond delay="0"/>
                                          </p:stCondLst>
                                        </p:cTn>
                                        <p:tgtEl>
                                          <p:spTgt spid="6"/>
                                        </p:tgtEl>
                                        <p:attrNameLst>
                                          <p:attrName>style.visibility</p:attrName>
                                        </p:attrNameLst>
                                      </p:cBhvr>
                                      <p:to>
                                        <p:strVal val="visible"/>
                                      </p:to>
                                    </p:set>
                                    <p:animEffect transition="in" filter="wipe(right)">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3826" grpId="0" autoUpdateAnimBg="0"/>
      <p:bldP spid="6" grpId="0" animBg="1"/>
    </p:bld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842" name="Rectangle 110"/>
          <p:cNvSpPr txBox="1">
            <a:spLocks noGrp="1" noChangeArrowheads="1"/>
          </p:cNvSpPr>
          <p:nvPr/>
        </p:nvSpPr>
        <p:spPr bwMode="auto">
          <a:xfrm>
            <a:off x="8601075" y="6656388"/>
            <a:ext cx="447675"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r">
              <a:lnSpc>
                <a:spcPct val="85000"/>
              </a:lnSpc>
              <a:spcBef>
                <a:spcPct val="20000"/>
              </a:spcBef>
              <a:buClrTx/>
              <a:buFontTx/>
              <a:buNone/>
            </a:pPr>
            <a:fld id="{91BE1232-B7E1-46ED-8B68-CCFEF73197AA}" type="slidenum">
              <a:rPr lang="en-US" altLang="en-US" sz="900"/>
              <a:pPr algn="r">
                <a:lnSpc>
                  <a:spcPct val="85000"/>
                </a:lnSpc>
                <a:spcBef>
                  <a:spcPct val="20000"/>
                </a:spcBef>
                <a:buClrTx/>
                <a:buFontTx/>
                <a:buNone/>
              </a:pPr>
              <a:t>33</a:t>
            </a:fld>
            <a:endParaRPr lang="en-US" altLang="en-US" sz="900"/>
          </a:p>
        </p:txBody>
      </p:sp>
      <p:sp>
        <p:nvSpPr>
          <p:cNvPr id="35843" name="Rectangle 2"/>
          <p:cNvSpPr>
            <a:spLocks noGrp="1" noChangeArrowheads="1"/>
          </p:cNvSpPr>
          <p:nvPr>
            <p:ph type="title" idx="4294967295"/>
          </p:nvPr>
        </p:nvSpPr>
        <p:spPr/>
        <p:txBody>
          <a:bodyPr/>
          <a:lstStyle/>
          <a:p>
            <a:r>
              <a:rPr lang="en-US" altLang="en-US" smtClean="0">
                <a:latin typeface="Arial" panose="020B0604020202020204" pitchFamily="34" charset="0"/>
              </a:rPr>
              <a:t>All Lines DWP Growth: NY vs. U.S., 2004-2013</a:t>
            </a:r>
          </a:p>
        </p:txBody>
      </p:sp>
      <p:sp>
        <p:nvSpPr>
          <p:cNvPr id="35844" name="Rectangle 3"/>
          <p:cNvSpPr>
            <a:spLocks noChangeArrowheads="1"/>
          </p:cNvSpPr>
          <p:nvPr/>
        </p:nvSpPr>
        <p:spPr bwMode="auto">
          <a:xfrm>
            <a:off x="0" y="6567488"/>
            <a:ext cx="7569200" cy="290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5760" tIns="0" rIns="0" bIns="137160" anchor="b">
            <a:spAutoFit/>
          </a:bodyPr>
          <a:lstStyle>
            <a:lvl1pPr marL="133350" indent="-133350">
              <a:lnSpc>
                <a:spcPct val="90000"/>
              </a:lnSpc>
              <a:spcBef>
                <a:spcPct val="100000"/>
              </a:spcBef>
              <a:buClr>
                <a:schemeClr val="accent2"/>
              </a:buClr>
              <a:buFont typeface="Wingdings" panose="05000000000000000000" pitchFamily="2" charset="2"/>
              <a:buChar char="n"/>
              <a:tabLst>
                <a:tab pos="112713" algn="r"/>
              </a:tabLst>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tabLst>
                <a:tab pos="112713" algn="r"/>
              </a:tabLst>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tabLst>
                <a:tab pos="112713" algn="r"/>
              </a:tabLst>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tabLst>
                <a:tab pos="112713" algn="r"/>
              </a:tabLst>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tabLst>
                <a:tab pos="112713" algn="r"/>
              </a:tabLst>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9pPr>
          </a:lstStyle>
          <a:p>
            <a:pPr>
              <a:spcBef>
                <a:spcPct val="0"/>
              </a:spcBef>
              <a:buFont typeface="Wingdings" panose="05000000000000000000" pitchFamily="2" charset="2"/>
              <a:buNone/>
            </a:pPr>
            <a:r>
              <a:rPr lang="en-US" altLang="en-US" sz="1100"/>
              <a:t>	Source: SNL Financial.</a:t>
            </a:r>
          </a:p>
        </p:txBody>
      </p:sp>
      <p:graphicFrame>
        <p:nvGraphicFramePr>
          <p:cNvPr id="2026500" name="Object 2"/>
          <p:cNvGraphicFramePr>
            <a:graphicFrameLocks/>
          </p:cNvGraphicFramePr>
          <p:nvPr/>
        </p:nvGraphicFramePr>
        <p:xfrm>
          <a:off x="304800" y="1296988"/>
          <a:ext cx="8623300" cy="4995862"/>
        </p:xfrm>
        <a:graphic>
          <a:graphicData uri="http://schemas.openxmlformats.org/presentationml/2006/ole">
            <mc:AlternateContent xmlns:mc="http://schemas.openxmlformats.org/markup-compatibility/2006">
              <mc:Choice xmlns:v="urn:schemas-microsoft-com:vml" Requires="v">
                <p:oleObj spid="_x0000_s28154889" name="Chart" r:id="rId4" imgW="8600977" imgH="4600596" progId="MSGraph.Chart.8">
                  <p:embed followColorScheme="full"/>
                </p:oleObj>
              </mc:Choice>
              <mc:Fallback>
                <p:oleObj name="Chart" r:id="rId4" imgW="8600977" imgH="4600596" progId="MSGraph.Chart.8">
                  <p:embed followColorScheme="full"/>
                  <p:pic>
                    <p:nvPicPr>
                      <p:cNvPr id="0" name=""/>
                      <p:cNvPicPr>
                        <a:picLocks noChangeArrowheads="1"/>
                      </p:cNvPicPr>
                      <p:nvPr/>
                    </p:nvPicPr>
                    <p:blipFill>
                      <a:blip r:embed="rId5"/>
                      <a:srcRect/>
                      <a:stretch>
                        <a:fillRect/>
                      </a:stretch>
                    </p:blipFill>
                    <p:spPr bwMode="gray">
                      <a:xfrm>
                        <a:off x="304800" y="1296988"/>
                        <a:ext cx="8623300" cy="49958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5846" name="Rectangle 31"/>
          <p:cNvSpPr>
            <a:spLocks noChangeArrowheads="1"/>
          </p:cNvSpPr>
          <p:nvPr/>
        </p:nvSpPr>
        <p:spPr bwMode="black">
          <a:xfrm>
            <a:off x="347663" y="1139825"/>
            <a:ext cx="8221662" cy="220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defTabSz="114300">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defTabSz="11430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defTabSz="1143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defTabSz="1143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defTabSz="1143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spcBef>
                <a:spcPct val="20000"/>
              </a:spcBef>
              <a:buClrTx/>
              <a:buFontTx/>
              <a:buNone/>
            </a:pPr>
            <a:r>
              <a:rPr lang="en-US" altLang="en-US" sz="1600" b="1">
                <a:solidFill>
                  <a:srgbClr val="225A7A"/>
                </a:solidFill>
              </a:rPr>
              <a:t>(Percent)</a:t>
            </a:r>
          </a:p>
        </p:txBody>
      </p:sp>
      <p:sp>
        <p:nvSpPr>
          <p:cNvPr id="7" name="Text Box 6"/>
          <p:cNvSpPr txBox="1">
            <a:spLocks noChangeArrowheads="1"/>
          </p:cNvSpPr>
          <p:nvPr/>
        </p:nvSpPr>
        <p:spPr bwMode="blackWhite">
          <a:xfrm>
            <a:off x="3998913" y="1360488"/>
            <a:ext cx="2474912" cy="1417637"/>
          </a:xfrm>
          <a:prstGeom prst="rect">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type="none" w="sm" len="sm"/>
            <a:tailEnd type="none" w="sm" len="sm"/>
          </a:ln>
          <a:effectLst/>
        </p:spPr>
        <p:txBody>
          <a:bodyPr tIns="91440" bIns="91440" anchor="ctr"/>
          <a:lstStyle/>
          <a:p>
            <a:pPr algn="ctr">
              <a:lnSpc>
                <a:spcPct val="85000"/>
              </a:lnSpc>
              <a:spcBef>
                <a:spcPct val="50000"/>
              </a:spcBef>
              <a:buClr>
                <a:schemeClr val="bg1"/>
              </a:buClr>
              <a:buFont typeface="Wingdings" pitchFamily="2" charset="2"/>
              <a:buNone/>
              <a:defRPr/>
            </a:pPr>
            <a:r>
              <a:rPr lang="en-US" b="1" u="sng" dirty="0">
                <a:solidFill>
                  <a:schemeClr val="bg1"/>
                </a:solidFill>
                <a:latin typeface="Arial" charset="0"/>
                <a:cs typeface="Arial" charset="0"/>
              </a:rPr>
              <a:t>Average 2004-2013</a:t>
            </a:r>
          </a:p>
          <a:p>
            <a:pPr algn="ctr">
              <a:lnSpc>
                <a:spcPct val="85000"/>
              </a:lnSpc>
              <a:spcBef>
                <a:spcPct val="50000"/>
              </a:spcBef>
              <a:buClr>
                <a:schemeClr val="bg1"/>
              </a:buClr>
              <a:buFont typeface="Wingdings" pitchFamily="2" charset="2"/>
              <a:buNone/>
              <a:defRPr/>
            </a:pPr>
            <a:r>
              <a:rPr lang="en-US" b="1" dirty="0">
                <a:solidFill>
                  <a:schemeClr val="bg1"/>
                </a:solidFill>
                <a:latin typeface="Arial" charset="0"/>
                <a:cs typeface="Arial" charset="0"/>
              </a:rPr>
              <a:t>US: 2.2%</a:t>
            </a:r>
          </a:p>
          <a:p>
            <a:pPr algn="ctr">
              <a:lnSpc>
                <a:spcPct val="85000"/>
              </a:lnSpc>
              <a:spcBef>
                <a:spcPct val="50000"/>
              </a:spcBef>
              <a:buClr>
                <a:schemeClr val="bg1"/>
              </a:buClr>
              <a:buFont typeface="Wingdings" pitchFamily="2" charset="2"/>
              <a:buNone/>
              <a:defRPr/>
            </a:pPr>
            <a:r>
              <a:rPr lang="en-US" b="1" dirty="0">
                <a:solidFill>
                  <a:schemeClr val="bg1"/>
                </a:solidFill>
                <a:latin typeface="Arial" charset="0"/>
                <a:cs typeface="Arial" charset="0"/>
              </a:rPr>
              <a:t>NY: 2.4%</a:t>
            </a:r>
          </a:p>
        </p:txBody>
      </p:sp>
    </p:spTree>
    <p:extLst>
      <p:ext uri="{BB962C8B-B14F-4D97-AF65-F5344CB8AC3E}">
        <p14:creationId xmlns:p14="http://schemas.microsoft.com/office/powerpoint/2010/main" val="201252072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700"/>
                                  </p:stCondLst>
                                  <p:childTnLst>
                                    <p:set>
                                      <p:cBhvr>
                                        <p:cTn id="6" dur="1" fill="hold">
                                          <p:stCondLst>
                                            <p:cond delay="0"/>
                                          </p:stCondLst>
                                        </p:cTn>
                                        <p:tgtEl>
                                          <p:spTgt spid="2026500"/>
                                        </p:tgtEl>
                                        <p:attrNameLst>
                                          <p:attrName>style.visibility</p:attrName>
                                        </p:attrNameLst>
                                      </p:cBhvr>
                                      <p:to>
                                        <p:strVal val="visible"/>
                                      </p:to>
                                    </p:set>
                                    <p:animEffect transition="in" filter="wipe(left)">
                                      <p:cBhvr>
                                        <p:cTn id="7" dur="1000"/>
                                        <p:tgtEl>
                                          <p:spTgt spid="2026500"/>
                                        </p:tgtEl>
                                      </p:cBhvr>
                                    </p:animEffect>
                                  </p:childTnLst>
                                </p:cTn>
                              </p:par>
                            </p:childTnLst>
                          </p:cTn>
                        </p:par>
                        <p:par>
                          <p:cTn id="8" fill="hold" nodeType="afterGroup">
                            <p:stCondLst>
                              <p:cond delay="1700"/>
                            </p:stCondLst>
                            <p:childTnLst>
                              <p:par>
                                <p:cTn id="9" presetID="22" presetClass="entr" presetSubtype="8" fill="hold" grpId="0" nodeType="afterEffect">
                                  <p:stCondLst>
                                    <p:cond delay="700"/>
                                  </p:stCondLst>
                                  <p:childTnLst>
                                    <p:set>
                                      <p:cBhvr>
                                        <p:cTn id="10" dur="1" fill="hold">
                                          <p:stCondLst>
                                            <p:cond delay="0"/>
                                          </p:stCondLst>
                                        </p:cTn>
                                        <p:tgtEl>
                                          <p:spTgt spid="2026500"/>
                                        </p:tgtEl>
                                        <p:attrNameLst>
                                          <p:attrName>style.visibility</p:attrName>
                                        </p:attrNameLst>
                                      </p:cBhvr>
                                      <p:to>
                                        <p:strVal val="visible"/>
                                      </p:to>
                                    </p:set>
                                    <p:animEffect transition="in" filter="wipe(left)">
                                      <p:cBhvr>
                                        <p:cTn id="11" dur="1000"/>
                                        <p:tgtEl>
                                          <p:spTgt spid="2026500"/>
                                        </p:tgtEl>
                                      </p:cBhvr>
                                    </p:animEffect>
                                  </p:childTnLst>
                                </p:cTn>
                              </p:par>
                            </p:childTnLst>
                          </p:cTn>
                        </p:par>
                        <p:par>
                          <p:cTn id="12" fill="hold" nodeType="afterGroup">
                            <p:stCondLst>
                              <p:cond delay="3400"/>
                            </p:stCondLst>
                            <p:childTnLst>
                              <p:par>
                                <p:cTn id="13" presetID="10" presetClass="entr" presetSubtype="0" fill="hold" grpId="0" nodeType="afterEffect">
                                  <p:stCondLst>
                                    <p:cond delay="70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2026500" grpId="0" bld="series" animBg="0"/>
      <p:bldP spid="7" grpId="0" animBg="1"/>
    </p:bld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7890" name="Rectangle 110"/>
          <p:cNvSpPr txBox="1">
            <a:spLocks noGrp="1" noChangeArrowheads="1"/>
          </p:cNvSpPr>
          <p:nvPr/>
        </p:nvSpPr>
        <p:spPr bwMode="auto">
          <a:xfrm>
            <a:off x="8601075" y="6656388"/>
            <a:ext cx="447675"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r">
              <a:lnSpc>
                <a:spcPct val="85000"/>
              </a:lnSpc>
              <a:spcBef>
                <a:spcPct val="20000"/>
              </a:spcBef>
              <a:buClrTx/>
              <a:buFontTx/>
              <a:buNone/>
            </a:pPr>
            <a:fld id="{9ED13F0F-AD7F-4090-9A4E-25F448C2D5F6}" type="slidenum">
              <a:rPr lang="en-US" altLang="en-US" sz="900"/>
              <a:pPr algn="r">
                <a:lnSpc>
                  <a:spcPct val="85000"/>
                </a:lnSpc>
                <a:spcBef>
                  <a:spcPct val="20000"/>
                </a:spcBef>
                <a:buClrTx/>
                <a:buFontTx/>
                <a:buNone/>
              </a:pPr>
              <a:t>34</a:t>
            </a:fld>
            <a:endParaRPr lang="en-US" altLang="en-US" sz="900"/>
          </a:p>
        </p:txBody>
      </p:sp>
      <p:sp>
        <p:nvSpPr>
          <p:cNvPr id="37891" name="Rectangle 2"/>
          <p:cNvSpPr>
            <a:spLocks noGrp="1" noChangeArrowheads="1"/>
          </p:cNvSpPr>
          <p:nvPr>
            <p:ph type="title" idx="4294967295"/>
          </p:nvPr>
        </p:nvSpPr>
        <p:spPr/>
        <p:txBody>
          <a:bodyPr/>
          <a:lstStyle/>
          <a:p>
            <a:r>
              <a:rPr lang="en-US" altLang="en-US" smtClean="0">
                <a:latin typeface="Arial" panose="020B0604020202020204" pitchFamily="34" charset="0"/>
              </a:rPr>
              <a:t>Comm. Lines DWP Growth: NY vs. U.S., 2004-2013</a:t>
            </a:r>
          </a:p>
        </p:txBody>
      </p:sp>
      <p:sp>
        <p:nvSpPr>
          <p:cNvPr id="37892" name="Rectangle 3"/>
          <p:cNvSpPr>
            <a:spLocks noChangeArrowheads="1"/>
          </p:cNvSpPr>
          <p:nvPr/>
        </p:nvSpPr>
        <p:spPr bwMode="auto">
          <a:xfrm>
            <a:off x="0" y="6567488"/>
            <a:ext cx="7569200" cy="290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5760" tIns="0" rIns="0" bIns="137160" anchor="b">
            <a:spAutoFit/>
          </a:bodyPr>
          <a:lstStyle>
            <a:lvl1pPr marL="133350" indent="-133350">
              <a:lnSpc>
                <a:spcPct val="90000"/>
              </a:lnSpc>
              <a:spcBef>
                <a:spcPct val="100000"/>
              </a:spcBef>
              <a:buClr>
                <a:schemeClr val="accent2"/>
              </a:buClr>
              <a:buFont typeface="Wingdings" panose="05000000000000000000" pitchFamily="2" charset="2"/>
              <a:buChar char="n"/>
              <a:tabLst>
                <a:tab pos="112713" algn="r"/>
              </a:tabLst>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tabLst>
                <a:tab pos="112713" algn="r"/>
              </a:tabLst>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tabLst>
                <a:tab pos="112713" algn="r"/>
              </a:tabLst>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tabLst>
                <a:tab pos="112713" algn="r"/>
              </a:tabLst>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tabLst>
                <a:tab pos="112713" algn="r"/>
              </a:tabLst>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9pPr>
          </a:lstStyle>
          <a:p>
            <a:pPr>
              <a:spcBef>
                <a:spcPct val="0"/>
              </a:spcBef>
              <a:buFont typeface="Wingdings" panose="05000000000000000000" pitchFamily="2" charset="2"/>
              <a:buNone/>
            </a:pPr>
            <a:r>
              <a:rPr lang="en-US" altLang="en-US" sz="1100"/>
              <a:t>	Source: SNL Financial.</a:t>
            </a:r>
          </a:p>
        </p:txBody>
      </p:sp>
      <p:graphicFrame>
        <p:nvGraphicFramePr>
          <p:cNvPr id="2026500" name="Object 2"/>
          <p:cNvGraphicFramePr>
            <a:graphicFrameLocks/>
          </p:cNvGraphicFramePr>
          <p:nvPr/>
        </p:nvGraphicFramePr>
        <p:xfrm>
          <a:off x="304800" y="1687513"/>
          <a:ext cx="8569325" cy="4579937"/>
        </p:xfrm>
        <a:graphic>
          <a:graphicData uri="http://schemas.openxmlformats.org/presentationml/2006/ole">
            <mc:AlternateContent xmlns:mc="http://schemas.openxmlformats.org/markup-compatibility/2006">
              <mc:Choice xmlns:v="urn:schemas-microsoft-com:vml" Requires="v">
                <p:oleObj spid="_x0000_s28155913" name="Chart" r:id="rId4" imgW="8600977" imgH="4600596" progId="MSGraph.Chart.8">
                  <p:embed followColorScheme="full"/>
                </p:oleObj>
              </mc:Choice>
              <mc:Fallback>
                <p:oleObj name="Chart" r:id="rId4" imgW="8600977" imgH="4600596" progId="MSGraph.Chart.8">
                  <p:embed followColorScheme="full"/>
                  <p:pic>
                    <p:nvPicPr>
                      <p:cNvPr id="0" name=""/>
                      <p:cNvPicPr>
                        <a:picLocks noChangeArrowheads="1"/>
                      </p:cNvPicPr>
                      <p:nvPr/>
                    </p:nvPicPr>
                    <p:blipFill>
                      <a:blip r:embed="rId5"/>
                      <a:srcRect/>
                      <a:stretch>
                        <a:fillRect/>
                      </a:stretch>
                    </p:blipFill>
                    <p:spPr bwMode="gray">
                      <a:xfrm>
                        <a:off x="304800" y="1687513"/>
                        <a:ext cx="8569325" cy="45799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7894" name="Rectangle 31"/>
          <p:cNvSpPr>
            <a:spLocks noChangeArrowheads="1"/>
          </p:cNvSpPr>
          <p:nvPr/>
        </p:nvSpPr>
        <p:spPr bwMode="black">
          <a:xfrm>
            <a:off x="347663" y="1139825"/>
            <a:ext cx="8221662" cy="220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defTabSz="114300">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defTabSz="11430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defTabSz="1143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defTabSz="1143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defTabSz="1143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spcBef>
                <a:spcPct val="20000"/>
              </a:spcBef>
              <a:buClrTx/>
              <a:buFontTx/>
              <a:buNone/>
            </a:pPr>
            <a:r>
              <a:rPr lang="en-US" altLang="en-US" sz="1600" b="1">
                <a:solidFill>
                  <a:srgbClr val="225A7A"/>
                </a:solidFill>
              </a:rPr>
              <a:t>(Percent)</a:t>
            </a:r>
          </a:p>
        </p:txBody>
      </p:sp>
      <p:sp>
        <p:nvSpPr>
          <p:cNvPr id="7" name="Text Box 6"/>
          <p:cNvSpPr txBox="1">
            <a:spLocks noChangeArrowheads="1"/>
          </p:cNvSpPr>
          <p:nvPr/>
        </p:nvSpPr>
        <p:spPr bwMode="blackWhite">
          <a:xfrm>
            <a:off x="5170488" y="1395413"/>
            <a:ext cx="2474912" cy="1417637"/>
          </a:xfrm>
          <a:prstGeom prst="rect">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type="none" w="sm" len="sm"/>
            <a:tailEnd type="none" w="sm" len="sm"/>
          </a:ln>
          <a:effectLst/>
        </p:spPr>
        <p:txBody>
          <a:bodyPr tIns="91440" bIns="91440" anchor="ctr"/>
          <a:lstStyle/>
          <a:p>
            <a:pPr algn="ctr">
              <a:lnSpc>
                <a:spcPct val="85000"/>
              </a:lnSpc>
              <a:spcBef>
                <a:spcPct val="50000"/>
              </a:spcBef>
              <a:buClr>
                <a:schemeClr val="bg1"/>
              </a:buClr>
              <a:buFont typeface="Wingdings" pitchFamily="2" charset="2"/>
              <a:buNone/>
              <a:defRPr/>
            </a:pPr>
            <a:r>
              <a:rPr lang="en-US" b="1" u="sng" dirty="0">
                <a:solidFill>
                  <a:schemeClr val="bg1"/>
                </a:solidFill>
                <a:latin typeface="Arial" charset="0"/>
                <a:cs typeface="Arial" charset="0"/>
              </a:rPr>
              <a:t>Average 2004-2013</a:t>
            </a:r>
          </a:p>
          <a:p>
            <a:pPr algn="ctr">
              <a:lnSpc>
                <a:spcPct val="85000"/>
              </a:lnSpc>
              <a:spcBef>
                <a:spcPct val="50000"/>
              </a:spcBef>
              <a:buClr>
                <a:schemeClr val="bg1"/>
              </a:buClr>
              <a:buFont typeface="Wingdings" pitchFamily="2" charset="2"/>
              <a:buNone/>
              <a:defRPr/>
            </a:pPr>
            <a:r>
              <a:rPr lang="en-US" b="1" dirty="0">
                <a:solidFill>
                  <a:schemeClr val="bg1"/>
                </a:solidFill>
                <a:latin typeface="Arial" charset="0"/>
                <a:cs typeface="Arial" charset="0"/>
              </a:rPr>
              <a:t>US: 2.0%</a:t>
            </a:r>
          </a:p>
          <a:p>
            <a:pPr algn="ctr">
              <a:lnSpc>
                <a:spcPct val="85000"/>
              </a:lnSpc>
              <a:spcBef>
                <a:spcPct val="50000"/>
              </a:spcBef>
              <a:buClr>
                <a:schemeClr val="bg1"/>
              </a:buClr>
              <a:buFont typeface="Wingdings" pitchFamily="2" charset="2"/>
              <a:buNone/>
              <a:defRPr/>
            </a:pPr>
            <a:r>
              <a:rPr lang="en-US" b="1" dirty="0">
                <a:solidFill>
                  <a:schemeClr val="bg1"/>
                </a:solidFill>
                <a:latin typeface="Arial" charset="0"/>
                <a:cs typeface="Arial" charset="0"/>
              </a:rPr>
              <a:t>NY: 2.9%</a:t>
            </a:r>
          </a:p>
        </p:txBody>
      </p:sp>
    </p:spTree>
    <p:extLst>
      <p:ext uri="{BB962C8B-B14F-4D97-AF65-F5344CB8AC3E}">
        <p14:creationId xmlns:p14="http://schemas.microsoft.com/office/powerpoint/2010/main" val="315399642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700"/>
                                  </p:stCondLst>
                                  <p:childTnLst>
                                    <p:set>
                                      <p:cBhvr>
                                        <p:cTn id="6" dur="1" fill="hold">
                                          <p:stCondLst>
                                            <p:cond delay="0"/>
                                          </p:stCondLst>
                                        </p:cTn>
                                        <p:tgtEl>
                                          <p:spTgt spid="2026500"/>
                                        </p:tgtEl>
                                        <p:attrNameLst>
                                          <p:attrName>style.visibility</p:attrName>
                                        </p:attrNameLst>
                                      </p:cBhvr>
                                      <p:to>
                                        <p:strVal val="visible"/>
                                      </p:to>
                                    </p:set>
                                    <p:animEffect transition="in" filter="wipe(left)">
                                      <p:cBhvr>
                                        <p:cTn id="7" dur="1000"/>
                                        <p:tgtEl>
                                          <p:spTgt spid="2026500"/>
                                        </p:tgtEl>
                                      </p:cBhvr>
                                    </p:animEffect>
                                  </p:childTnLst>
                                </p:cTn>
                              </p:par>
                            </p:childTnLst>
                          </p:cTn>
                        </p:par>
                        <p:par>
                          <p:cTn id="8" fill="hold" nodeType="afterGroup">
                            <p:stCondLst>
                              <p:cond delay="1700"/>
                            </p:stCondLst>
                            <p:childTnLst>
                              <p:par>
                                <p:cTn id="9" presetID="22" presetClass="entr" presetSubtype="8" fill="hold" grpId="0" nodeType="afterEffect">
                                  <p:stCondLst>
                                    <p:cond delay="700"/>
                                  </p:stCondLst>
                                  <p:childTnLst>
                                    <p:set>
                                      <p:cBhvr>
                                        <p:cTn id="10" dur="1" fill="hold">
                                          <p:stCondLst>
                                            <p:cond delay="0"/>
                                          </p:stCondLst>
                                        </p:cTn>
                                        <p:tgtEl>
                                          <p:spTgt spid="2026500"/>
                                        </p:tgtEl>
                                        <p:attrNameLst>
                                          <p:attrName>style.visibility</p:attrName>
                                        </p:attrNameLst>
                                      </p:cBhvr>
                                      <p:to>
                                        <p:strVal val="visible"/>
                                      </p:to>
                                    </p:set>
                                    <p:animEffect transition="in" filter="wipe(left)">
                                      <p:cBhvr>
                                        <p:cTn id="11" dur="1000"/>
                                        <p:tgtEl>
                                          <p:spTgt spid="2026500"/>
                                        </p:tgtEl>
                                      </p:cBhvr>
                                    </p:animEffect>
                                  </p:childTnLst>
                                </p:cTn>
                              </p:par>
                            </p:childTnLst>
                          </p:cTn>
                        </p:par>
                        <p:par>
                          <p:cTn id="12" fill="hold" nodeType="afterGroup">
                            <p:stCondLst>
                              <p:cond delay="3400"/>
                            </p:stCondLst>
                            <p:childTnLst>
                              <p:par>
                                <p:cTn id="13" presetID="10" presetClass="entr" presetSubtype="0" fill="hold" grpId="0" nodeType="afterEffect">
                                  <p:stCondLst>
                                    <p:cond delay="70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2026500" grpId="0" bld="series" animBg="0"/>
      <p:bldP spid="7" grpId="0" animBg="1"/>
    </p:bld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9938" name="Rectangle 110"/>
          <p:cNvSpPr txBox="1">
            <a:spLocks noGrp="1" noChangeArrowheads="1"/>
          </p:cNvSpPr>
          <p:nvPr/>
        </p:nvSpPr>
        <p:spPr bwMode="auto">
          <a:xfrm>
            <a:off x="8601075" y="6656388"/>
            <a:ext cx="447675"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r">
              <a:lnSpc>
                <a:spcPct val="85000"/>
              </a:lnSpc>
              <a:spcBef>
                <a:spcPct val="20000"/>
              </a:spcBef>
              <a:buClrTx/>
              <a:buFontTx/>
              <a:buNone/>
            </a:pPr>
            <a:fld id="{898D2BEA-18C6-4525-AC61-16C7EACA8258}" type="slidenum">
              <a:rPr lang="en-US" altLang="en-US" sz="900"/>
              <a:pPr algn="r">
                <a:lnSpc>
                  <a:spcPct val="85000"/>
                </a:lnSpc>
                <a:spcBef>
                  <a:spcPct val="20000"/>
                </a:spcBef>
                <a:buClrTx/>
                <a:buFontTx/>
                <a:buNone/>
              </a:pPr>
              <a:t>35</a:t>
            </a:fld>
            <a:endParaRPr lang="en-US" altLang="en-US" sz="900"/>
          </a:p>
        </p:txBody>
      </p:sp>
      <p:sp>
        <p:nvSpPr>
          <p:cNvPr id="39939" name="Rectangle 2"/>
          <p:cNvSpPr>
            <a:spLocks noGrp="1" noChangeArrowheads="1"/>
          </p:cNvSpPr>
          <p:nvPr>
            <p:ph type="title" idx="4294967295"/>
          </p:nvPr>
        </p:nvSpPr>
        <p:spPr>
          <a:xfrm>
            <a:off x="298450" y="90488"/>
            <a:ext cx="7608888" cy="860425"/>
          </a:xfrm>
        </p:spPr>
        <p:txBody>
          <a:bodyPr/>
          <a:lstStyle/>
          <a:p>
            <a:r>
              <a:rPr lang="en-US" altLang="en-US" smtClean="0">
                <a:latin typeface="Arial" panose="020B0604020202020204" pitchFamily="34" charset="0"/>
              </a:rPr>
              <a:t>Personal Lines DWP Growth: NY vs. U.S., 2004-2013</a:t>
            </a:r>
          </a:p>
        </p:txBody>
      </p:sp>
      <p:sp>
        <p:nvSpPr>
          <p:cNvPr id="39940" name="Rectangle 3"/>
          <p:cNvSpPr>
            <a:spLocks noChangeArrowheads="1"/>
          </p:cNvSpPr>
          <p:nvPr/>
        </p:nvSpPr>
        <p:spPr bwMode="auto">
          <a:xfrm>
            <a:off x="0" y="6567488"/>
            <a:ext cx="7569200" cy="290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5760" tIns="0" rIns="0" bIns="137160" anchor="b">
            <a:spAutoFit/>
          </a:bodyPr>
          <a:lstStyle>
            <a:lvl1pPr marL="133350" indent="-133350">
              <a:lnSpc>
                <a:spcPct val="90000"/>
              </a:lnSpc>
              <a:spcBef>
                <a:spcPct val="100000"/>
              </a:spcBef>
              <a:buClr>
                <a:schemeClr val="accent2"/>
              </a:buClr>
              <a:buFont typeface="Wingdings" panose="05000000000000000000" pitchFamily="2" charset="2"/>
              <a:buChar char="n"/>
              <a:tabLst>
                <a:tab pos="112713" algn="r"/>
              </a:tabLst>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tabLst>
                <a:tab pos="112713" algn="r"/>
              </a:tabLst>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tabLst>
                <a:tab pos="112713" algn="r"/>
              </a:tabLst>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tabLst>
                <a:tab pos="112713" algn="r"/>
              </a:tabLst>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tabLst>
                <a:tab pos="112713" algn="r"/>
              </a:tabLst>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9pPr>
          </a:lstStyle>
          <a:p>
            <a:pPr>
              <a:spcBef>
                <a:spcPct val="0"/>
              </a:spcBef>
              <a:buFont typeface="Wingdings" panose="05000000000000000000" pitchFamily="2" charset="2"/>
              <a:buNone/>
            </a:pPr>
            <a:r>
              <a:rPr lang="en-US" altLang="en-US" sz="1100"/>
              <a:t>	Source: SNL Financial.</a:t>
            </a:r>
          </a:p>
        </p:txBody>
      </p:sp>
      <p:graphicFrame>
        <p:nvGraphicFramePr>
          <p:cNvPr id="2026500" name="Object 2"/>
          <p:cNvGraphicFramePr>
            <a:graphicFrameLocks/>
          </p:cNvGraphicFramePr>
          <p:nvPr/>
        </p:nvGraphicFramePr>
        <p:xfrm>
          <a:off x="304800" y="1296988"/>
          <a:ext cx="8569325" cy="4579937"/>
        </p:xfrm>
        <a:graphic>
          <a:graphicData uri="http://schemas.openxmlformats.org/presentationml/2006/ole">
            <mc:AlternateContent xmlns:mc="http://schemas.openxmlformats.org/markup-compatibility/2006">
              <mc:Choice xmlns:v="urn:schemas-microsoft-com:vml" Requires="v">
                <p:oleObj spid="_x0000_s28156937" name="Chart" r:id="rId4" imgW="8600977" imgH="4600596" progId="MSGraph.Chart.8">
                  <p:embed followColorScheme="full"/>
                </p:oleObj>
              </mc:Choice>
              <mc:Fallback>
                <p:oleObj name="Chart" r:id="rId4" imgW="8600977" imgH="4600596" progId="MSGraph.Chart.8">
                  <p:embed followColorScheme="full"/>
                  <p:pic>
                    <p:nvPicPr>
                      <p:cNvPr id="0" name=""/>
                      <p:cNvPicPr>
                        <a:picLocks noChangeArrowheads="1"/>
                      </p:cNvPicPr>
                      <p:nvPr/>
                    </p:nvPicPr>
                    <p:blipFill>
                      <a:blip r:embed="rId5"/>
                      <a:srcRect/>
                      <a:stretch>
                        <a:fillRect/>
                      </a:stretch>
                    </p:blipFill>
                    <p:spPr bwMode="gray">
                      <a:xfrm>
                        <a:off x="304800" y="1296988"/>
                        <a:ext cx="8569325" cy="45799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9942" name="Rectangle 31"/>
          <p:cNvSpPr>
            <a:spLocks noChangeArrowheads="1"/>
          </p:cNvSpPr>
          <p:nvPr/>
        </p:nvSpPr>
        <p:spPr bwMode="black">
          <a:xfrm>
            <a:off x="347663" y="1139825"/>
            <a:ext cx="8221662" cy="220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defTabSz="114300">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defTabSz="11430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defTabSz="1143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defTabSz="1143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defTabSz="1143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spcBef>
                <a:spcPct val="20000"/>
              </a:spcBef>
              <a:buClrTx/>
              <a:buFontTx/>
              <a:buNone/>
            </a:pPr>
            <a:r>
              <a:rPr lang="en-US" altLang="en-US" sz="1600" b="1">
                <a:solidFill>
                  <a:srgbClr val="225A7A"/>
                </a:solidFill>
              </a:rPr>
              <a:t>(Percent)</a:t>
            </a:r>
          </a:p>
        </p:txBody>
      </p:sp>
      <p:sp>
        <p:nvSpPr>
          <p:cNvPr id="7" name="Text Box 6"/>
          <p:cNvSpPr txBox="1">
            <a:spLocks noChangeArrowheads="1"/>
          </p:cNvSpPr>
          <p:nvPr/>
        </p:nvSpPr>
        <p:spPr bwMode="blackWhite">
          <a:xfrm>
            <a:off x="5170488" y="1395413"/>
            <a:ext cx="2474912" cy="1417637"/>
          </a:xfrm>
          <a:prstGeom prst="rect">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type="none" w="sm" len="sm"/>
            <a:tailEnd type="none" w="sm" len="sm"/>
          </a:ln>
          <a:effectLst/>
        </p:spPr>
        <p:txBody>
          <a:bodyPr tIns="91440" bIns="91440" anchor="ctr"/>
          <a:lstStyle/>
          <a:p>
            <a:pPr algn="ctr">
              <a:lnSpc>
                <a:spcPct val="85000"/>
              </a:lnSpc>
              <a:spcBef>
                <a:spcPct val="50000"/>
              </a:spcBef>
              <a:buClr>
                <a:schemeClr val="bg1"/>
              </a:buClr>
              <a:buFont typeface="Wingdings" pitchFamily="2" charset="2"/>
              <a:buNone/>
              <a:defRPr/>
            </a:pPr>
            <a:r>
              <a:rPr lang="en-US" b="1" u="sng" dirty="0">
                <a:solidFill>
                  <a:schemeClr val="bg1"/>
                </a:solidFill>
                <a:latin typeface="Arial" charset="0"/>
                <a:cs typeface="Arial" charset="0"/>
              </a:rPr>
              <a:t>Average 2004-2013</a:t>
            </a:r>
          </a:p>
          <a:p>
            <a:pPr algn="ctr">
              <a:lnSpc>
                <a:spcPct val="85000"/>
              </a:lnSpc>
              <a:spcBef>
                <a:spcPct val="50000"/>
              </a:spcBef>
              <a:buClr>
                <a:schemeClr val="bg1"/>
              </a:buClr>
              <a:buFont typeface="Wingdings" pitchFamily="2" charset="2"/>
              <a:buNone/>
              <a:defRPr/>
            </a:pPr>
            <a:r>
              <a:rPr lang="en-US" b="1" dirty="0">
                <a:solidFill>
                  <a:schemeClr val="bg1"/>
                </a:solidFill>
                <a:latin typeface="Arial" charset="0"/>
                <a:cs typeface="Arial" charset="0"/>
              </a:rPr>
              <a:t>US: 2.6%</a:t>
            </a:r>
          </a:p>
          <a:p>
            <a:pPr algn="ctr">
              <a:lnSpc>
                <a:spcPct val="85000"/>
              </a:lnSpc>
              <a:spcBef>
                <a:spcPct val="50000"/>
              </a:spcBef>
              <a:buClr>
                <a:schemeClr val="bg1"/>
              </a:buClr>
              <a:buFont typeface="Wingdings" pitchFamily="2" charset="2"/>
              <a:buNone/>
              <a:defRPr/>
            </a:pPr>
            <a:r>
              <a:rPr lang="en-US" b="1" dirty="0">
                <a:solidFill>
                  <a:schemeClr val="bg1"/>
                </a:solidFill>
                <a:latin typeface="Arial" charset="0"/>
                <a:cs typeface="Arial" charset="0"/>
              </a:rPr>
              <a:t>NY: 1.8%</a:t>
            </a:r>
          </a:p>
        </p:txBody>
      </p:sp>
    </p:spTree>
    <p:extLst>
      <p:ext uri="{BB962C8B-B14F-4D97-AF65-F5344CB8AC3E}">
        <p14:creationId xmlns:p14="http://schemas.microsoft.com/office/powerpoint/2010/main" val="127877758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700"/>
                                  </p:stCondLst>
                                  <p:childTnLst>
                                    <p:set>
                                      <p:cBhvr>
                                        <p:cTn id="6" dur="1" fill="hold">
                                          <p:stCondLst>
                                            <p:cond delay="0"/>
                                          </p:stCondLst>
                                        </p:cTn>
                                        <p:tgtEl>
                                          <p:spTgt spid="2026500"/>
                                        </p:tgtEl>
                                        <p:attrNameLst>
                                          <p:attrName>style.visibility</p:attrName>
                                        </p:attrNameLst>
                                      </p:cBhvr>
                                      <p:to>
                                        <p:strVal val="visible"/>
                                      </p:to>
                                    </p:set>
                                    <p:animEffect transition="in" filter="wipe(left)">
                                      <p:cBhvr>
                                        <p:cTn id="7" dur="1000"/>
                                        <p:tgtEl>
                                          <p:spTgt spid="2026500"/>
                                        </p:tgtEl>
                                      </p:cBhvr>
                                    </p:animEffect>
                                  </p:childTnLst>
                                </p:cTn>
                              </p:par>
                            </p:childTnLst>
                          </p:cTn>
                        </p:par>
                        <p:par>
                          <p:cTn id="8" fill="hold" nodeType="afterGroup">
                            <p:stCondLst>
                              <p:cond delay="1700"/>
                            </p:stCondLst>
                            <p:childTnLst>
                              <p:par>
                                <p:cTn id="9" presetID="22" presetClass="entr" presetSubtype="8" fill="hold" grpId="0" nodeType="afterEffect">
                                  <p:stCondLst>
                                    <p:cond delay="700"/>
                                  </p:stCondLst>
                                  <p:childTnLst>
                                    <p:set>
                                      <p:cBhvr>
                                        <p:cTn id="10" dur="1" fill="hold">
                                          <p:stCondLst>
                                            <p:cond delay="0"/>
                                          </p:stCondLst>
                                        </p:cTn>
                                        <p:tgtEl>
                                          <p:spTgt spid="2026500"/>
                                        </p:tgtEl>
                                        <p:attrNameLst>
                                          <p:attrName>style.visibility</p:attrName>
                                        </p:attrNameLst>
                                      </p:cBhvr>
                                      <p:to>
                                        <p:strVal val="visible"/>
                                      </p:to>
                                    </p:set>
                                    <p:animEffect transition="in" filter="wipe(left)">
                                      <p:cBhvr>
                                        <p:cTn id="11" dur="1000"/>
                                        <p:tgtEl>
                                          <p:spTgt spid="2026500"/>
                                        </p:tgtEl>
                                      </p:cBhvr>
                                    </p:animEffect>
                                  </p:childTnLst>
                                </p:cTn>
                              </p:par>
                            </p:childTnLst>
                          </p:cTn>
                        </p:par>
                        <p:par>
                          <p:cTn id="12" fill="hold" nodeType="afterGroup">
                            <p:stCondLst>
                              <p:cond delay="3400"/>
                            </p:stCondLst>
                            <p:childTnLst>
                              <p:par>
                                <p:cTn id="13" presetID="10" presetClass="entr" presetSubtype="0" fill="hold" grpId="0" nodeType="afterEffect">
                                  <p:stCondLst>
                                    <p:cond delay="70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2026500" grpId="0" bld="series" animBg="0"/>
      <p:bldP spid="7" grpId="0" animBg="1"/>
    </p:bld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986" name="Rectangle 110"/>
          <p:cNvSpPr txBox="1">
            <a:spLocks noGrp="1" noChangeArrowheads="1"/>
          </p:cNvSpPr>
          <p:nvPr/>
        </p:nvSpPr>
        <p:spPr bwMode="auto">
          <a:xfrm>
            <a:off x="8601075" y="6656388"/>
            <a:ext cx="447675"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r">
              <a:lnSpc>
                <a:spcPct val="85000"/>
              </a:lnSpc>
              <a:spcBef>
                <a:spcPct val="20000"/>
              </a:spcBef>
              <a:buClrTx/>
              <a:buFontTx/>
              <a:buNone/>
            </a:pPr>
            <a:fld id="{1F31BDD6-C42C-45AB-81AC-61430010E529}" type="slidenum">
              <a:rPr lang="en-US" altLang="en-US" sz="900"/>
              <a:pPr algn="r">
                <a:lnSpc>
                  <a:spcPct val="85000"/>
                </a:lnSpc>
                <a:spcBef>
                  <a:spcPct val="20000"/>
                </a:spcBef>
                <a:buClrTx/>
                <a:buFontTx/>
                <a:buNone/>
              </a:pPr>
              <a:t>36</a:t>
            </a:fld>
            <a:endParaRPr lang="en-US" altLang="en-US" sz="900"/>
          </a:p>
        </p:txBody>
      </p:sp>
      <p:sp>
        <p:nvSpPr>
          <p:cNvPr id="41987" name="Rectangle 2"/>
          <p:cNvSpPr>
            <a:spLocks noGrp="1" noChangeArrowheads="1"/>
          </p:cNvSpPr>
          <p:nvPr>
            <p:ph type="title" idx="4294967295"/>
          </p:nvPr>
        </p:nvSpPr>
        <p:spPr>
          <a:xfrm>
            <a:off x="241298" y="90488"/>
            <a:ext cx="7608888" cy="860425"/>
          </a:xfrm>
        </p:spPr>
        <p:txBody>
          <a:bodyPr/>
          <a:lstStyle/>
          <a:p>
            <a:r>
              <a:rPr lang="en-US" altLang="en-US" dirty="0" smtClean="0">
                <a:latin typeface="Arial" panose="020B0604020202020204" pitchFamily="34" charset="0"/>
              </a:rPr>
              <a:t>Private Passenger Auto DWP Growth:</a:t>
            </a:r>
            <a:br>
              <a:rPr lang="en-US" altLang="en-US" dirty="0" smtClean="0">
                <a:latin typeface="Arial" panose="020B0604020202020204" pitchFamily="34" charset="0"/>
              </a:rPr>
            </a:br>
            <a:r>
              <a:rPr lang="en-US" altLang="en-US" dirty="0" smtClean="0">
                <a:latin typeface="Arial" panose="020B0604020202020204" pitchFamily="34" charset="0"/>
              </a:rPr>
              <a:t>NY vs. U.S., 2004-2013</a:t>
            </a:r>
          </a:p>
        </p:txBody>
      </p:sp>
      <p:sp>
        <p:nvSpPr>
          <p:cNvPr id="41988" name="Rectangle 3"/>
          <p:cNvSpPr>
            <a:spLocks noChangeArrowheads="1"/>
          </p:cNvSpPr>
          <p:nvPr/>
        </p:nvSpPr>
        <p:spPr bwMode="auto">
          <a:xfrm>
            <a:off x="0" y="6567488"/>
            <a:ext cx="7569200" cy="290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5760" tIns="0" rIns="0" bIns="137160" anchor="b">
            <a:spAutoFit/>
          </a:bodyPr>
          <a:lstStyle>
            <a:lvl1pPr marL="133350" indent="-133350">
              <a:lnSpc>
                <a:spcPct val="90000"/>
              </a:lnSpc>
              <a:spcBef>
                <a:spcPct val="100000"/>
              </a:spcBef>
              <a:buClr>
                <a:schemeClr val="accent2"/>
              </a:buClr>
              <a:buFont typeface="Wingdings" panose="05000000000000000000" pitchFamily="2" charset="2"/>
              <a:buChar char="n"/>
              <a:tabLst>
                <a:tab pos="112713" algn="r"/>
              </a:tabLst>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tabLst>
                <a:tab pos="112713" algn="r"/>
              </a:tabLst>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tabLst>
                <a:tab pos="112713" algn="r"/>
              </a:tabLst>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tabLst>
                <a:tab pos="112713" algn="r"/>
              </a:tabLst>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tabLst>
                <a:tab pos="112713" algn="r"/>
              </a:tabLst>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9pPr>
          </a:lstStyle>
          <a:p>
            <a:pPr>
              <a:spcBef>
                <a:spcPct val="0"/>
              </a:spcBef>
              <a:buFont typeface="Wingdings" panose="05000000000000000000" pitchFamily="2" charset="2"/>
              <a:buNone/>
            </a:pPr>
            <a:r>
              <a:rPr lang="en-US" altLang="en-US" sz="1100"/>
              <a:t>	Source: SNL Financial.</a:t>
            </a:r>
          </a:p>
        </p:txBody>
      </p:sp>
      <p:graphicFrame>
        <p:nvGraphicFramePr>
          <p:cNvPr id="2026500" name="Object 2"/>
          <p:cNvGraphicFramePr>
            <a:graphicFrameLocks/>
          </p:cNvGraphicFramePr>
          <p:nvPr>
            <p:extLst>
              <p:ext uri="{D42A27DB-BD31-4B8C-83A1-F6EECF244321}">
                <p14:modId xmlns:p14="http://schemas.microsoft.com/office/powerpoint/2010/main" val="2992255056"/>
              </p:ext>
            </p:extLst>
          </p:nvPr>
        </p:nvGraphicFramePr>
        <p:xfrm>
          <a:off x="347663" y="1360488"/>
          <a:ext cx="8569325" cy="4887912"/>
        </p:xfrm>
        <a:graphic>
          <a:graphicData uri="http://schemas.openxmlformats.org/presentationml/2006/ole">
            <mc:AlternateContent xmlns:mc="http://schemas.openxmlformats.org/markup-compatibility/2006">
              <mc:Choice xmlns:v="urn:schemas-microsoft-com:vml" Requires="v">
                <p:oleObj spid="_x0000_s28157961" name="Chart" r:id="rId4" imgW="8600977" imgH="4600596" progId="MSGraph.Chart.8">
                  <p:embed followColorScheme="full"/>
                </p:oleObj>
              </mc:Choice>
              <mc:Fallback>
                <p:oleObj name="Chart" r:id="rId4" imgW="8600977" imgH="4600596" progId="MSGraph.Chart.8">
                  <p:embed followColorScheme="full"/>
                  <p:pic>
                    <p:nvPicPr>
                      <p:cNvPr id="0" name=""/>
                      <p:cNvPicPr>
                        <a:picLocks noChangeArrowheads="1"/>
                      </p:cNvPicPr>
                      <p:nvPr/>
                    </p:nvPicPr>
                    <p:blipFill>
                      <a:blip r:embed="rId5"/>
                      <a:srcRect/>
                      <a:stretch>
                        <a:fillRect/>
                      </a:stretch>
                    </p:blipFill>
                    <p:spPr bwMode="gray">
                      <a:xfrm>
                        <a:off x="347663" y="1360488"/>
                        <a:ext cx="8569325" cy="48879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1990" name="Rectangle 31"/>
          <p:cNvSpPr>
            <a:spLocks noChangeArrowheads="1"/>
          </p:cNvSpPr>
          <p:nvPr/>
        </p:nvSpPr>
        <p:spPr bwMode="black">
          <a:xfrm>
            <a:off x="347663" y="1139825"/>
            <a:ext cx="8221662" cy="220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defTabSz="114300">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defTabSz="11430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defTabSz="1143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defTabSz="1143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defTabSz="1143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spcBef>
                <a:spcPct val="20000"/>
              </a:spcBef>
              <a:buClrTx/>
              <a:buFontTx/>
              <a:buNone/>
            </a:pPr>
            <a:r>
              <a:rPr lang="en-US" altLang="en-US" sz="1600" b="1">
                <a:solidFill>
                  <a:srgbClr val="225A7A"/>
                </a:solidFill>
              </a:rPr>
              <a:t>(Percent)</a:t>
            </a:r>
          </a:p>
        </p:txBody>
      </p:sp>
      <p:sp>
        <p:nvSpPr>
          <p:cNvPr id="7" name="Text Box 6"/>
          <p:cNvSpPr txBox="1">
            <a:spLocks noChangeArrowheads="1"/>
          </p:cNvSpPr>
          <p:nvPr/>
        </p:nvSpPr>
        <p:spPr bwMode="blackWhite">
          <a:xfrm>
            <a:off x="5170488" y="1395413"/>
            <a:ext cx="2474912" cy="1417637"/>
          </a:xfrm>
          <a:prstGeom prst="rect">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type="none" w="sm" len="sm"/>
            <a:tailEnd type="none" w="sm" len="sm"/>
          </a:ln>
          <a:effectLst/>
        </p:spPr>
        <p:txBody>
          <a:bodyPr tIns="91440" bIns="91440" anchor="ctr"/>
          <a:lstStyle/>
          <a:p>
            <a:pPr algn="ctr">
              <a:lnSpc>
                <a:spcPct val="85000"/>
              </a:lnSpc>
              <a:spcBef>
                <a:spcPct val="50000"/>
              </a:spcBef>
              <a:buClr>
                <a:schemeClr val="bg1"/>
              </a:buClr>
              <a:buFont typeface="Wingdings" pitchFamily="2" charset="2"/>
              <a:buNone/>
              <a:defRPr/>
            </a:pPr>
            <a:r>
              <a:rPr lang="en-US" b="1" u="sng" dirty="0">
                <a:solidFill>
                  <a:schemeClr val="bg1"/>
                </a:solidFill>
                <a:latin typeface="Arial" charset="0"/>
                <a:cs typeface="Arial" charset="0"/>
              </a:rPr>
              <a:t>Average 2004-2013</a:t>
            </a:r>
          </a:p>
          <a:p>
            <a:pPr algn="ctr">
              <a:lnSpc>
                <a:spcPct val="85000"/>
              </a:lnSpc>
              <a:spcBef>
                <a:spcPct val="50000"/>
              </a:spcBef>
              <a:buClr>
                <a:schemeClr val="bg1"/>
              </a:buClr>
              <a:buFont typeface="Wingdings" pitchFamily="2" charset="2"/>
              <a:buNone/>
              <a:defRPr/>
            </a:pPr>
            <a:r>
              <a:rPr lang="en-US" b="1" dirty="0">
                <a:solidFill>
                  <a:schemeClr val="bg1"/>
                </a:solidFill>
                <a:latin typeface="Arial" charset="0"/>
                <a:cs typeface="Arial" charset="0"/>
              </a:rPr>
              <a:t>US: 1.5%</a:t>
            </a:r>
          </a:p>
          <a:p>
            <a:pPr algn="ctr">
              <a:lnSpc>
                <a:spcPct val="85000"/>
              </a:lnSpc>
              <a:spcBef>
                <a:spcPct val="50000"/>
              </a:spcBef>
              <a:buClr>
                <a:schemeClr val="bg1"/>
              </a:buClr>
              <a:buFont typeface="Wingdings" pitchFamily="2" charset="2"/>
              <a:buNone/>
              <a:defRPr/>
            </a:pPr>
            <a:r>
              <a:rPr lang="en-US" b="1" dirty="0">
                <a:solidFill>
                  <a:schemeClr val="bg1"/>
                </a:solidFill>
                <a:latin typeface="Arial" charset="0"/>
                <a:cs typeface="Arial" charset="0"/>
              </a:rPr>
              <a:t>NY: 0.5%</a:t>
            </a:r>
          </a:p>
        </p:txBody>
      </p:sp>
    </p:spTree>
    <p:extLst>
      <p:ext uri="{BB962C8B-B14F-4D97-AF65-F5344CB8AC3E}">
        <p14:creationId xmlns:p14="http://schemas.microsoft.com/office/powerpoint/2010/main" val="155068460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700"/>
                                  </p:stCondLst>
                                  <p:childTnLst>
                                    <p:set>
                                      <p:cBhvr>
                                        <p:cTn id="6" dur="1" fill="hold">
                                          <p:stCondLst>
                                            <p:cond delay="0"/>
                                          </p:stCondLst>
                                        </p:cTn>
                                        <p:tgtEl>
                                          <p:spTgt spid="2026500"/>
                                        </p:tgtEl>
                                        <p:attrNameLst>
                                          <p:attrName>style.visibility</p:attrName>
                                        </p:attrNameLst>
                                      </p:cBhvr>
                                      <p:to>
                                        <p:strVal val="visible"/>
                                      </p:to>
                                    </p:set>
                                    <p:animEffect transition="in" filter="wipe(left)">
                                      <p:cBhvr>
                                        <p:cTn id="7" dur="1000"/>
                                        <p:tgtEl>
                                          <p:spTgt spid="2026500"/>
                                        </p:tgtEl>
                                      </p:cBhvr>
                                    </p:animEffect>
                                  </p:childTnLst>
                                </p:cTn>
                              </p:par>
                            </p:childTnLst>
                          </p:cTn>
                        </p:par>
                        <p:par>
                          <p:cTn id="8" fill="hold" nodeType="afterGroup">
                            <p:stCondLst>
                              <p:cond delay="1700"/>
                            </p:stCondLst>
                            <p:childTnLst>
                              <p:par>
                                <p:cTn id="9" presetID="22" presetClass="entr" presetSubtype="8" fill="hold" grpId="0" nodeType="afterEffect">
                                  <p:stCondLst>
                                    <p:cond delay="700"/>
                                  </p:stCondLst>
                                  <p:childTnLst>
                                    <p:set>
                                      <p:cBhvr>
                                        <p:cTn id="10" dur="1" fill="hold">
                                          <p:stCondLst>
                                            <p:cond delay="0"/>
                                          </p:stCondLst>
                                        </p:cTn>
                                        <p:tgtEl>
                                          <p:spTgt spid="2026500"/>
                                        </p:tgtEl>
                                        <p:attrNameLst>
                                          <p:attrName>style.visibility</p:attrName>
                                        </p:attrNameLst>
                                      </p:cBhvr>
                                      <p:to>
                                        <p:strVal val="visible"/>
                                      </p:to>
                                    </p:set>
                                    <p:animEffect transition="in" filter="wipe(left)">
                                      <p:cBhvr>
                                        <p:cTn id="11" dur="1000"/>
                                        <p:tgtEl>
                                          <p:spTgt spid="2026500"/>
                                        </p:tgtEl>
                                      </p:cBhvr>
                                    </p:animEffect>
                                  </p:childTnLst>
                                </p:cTn>
                              </p:par>
                            </p:childTnLst>
                          </p:cTn>
                        </p:par>
                        <p:par>
                          <p:cTn id="12" fill="hold" nodeType="afterGroup">
                            <p:stCondLst>
                              <p:cond delay="3400"/>
                            </p:stCondLst>
                            <p:childTnLst>
                              <p:par>
                                <p:cTn id="13" presetID="10" presetClass="entr" presetSubtype="0" fill="hold" grpId="0" nodeType="afterEffect">
                                  <p:stCondLst>
                                    <p:cond delay="70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2026500" grpId="0" bld="series" animBg="0"/>
      <p:bldP spid="7" grpId="0" animBg="1"/>
    </p:bld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4034" name="Rectangle 110"/>
          <p:cNvSpPr txBox="1">
            <a:spLocks noGrp="1" noChangeArrowheads="1"/>
          </p:cNvSpPr>
          <p:nvPr/>
        </p:nvSpPr>
        <p:spPr bwMode="auto">
          <a:xfrm>
            <a:off x="8601075" y="6656388"/>
            <a:ext cx="447675"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r">
              <a:lnSpc>
                <a:spcPct val="85000"/>
              </a:lnSpc>
              <a:spcBef>
                <a:spcPct val="20000"/>
              </a:spcBef>
              <a:buClrTx/>
              <a:buFontTx/>
              <a:buNone/>
            </a:pPr>
            <a:fld id="{30470C3A-FFCE-46DD-A02C-4F8F18289FEE}" type="slidenum">
              <a:rPr lang="en-US" altLang="en-US" sz="900"/>
              <a:pPr algn="r">
                <a:lnSpc>
                  <a:spcPct val="85000"/>
                </a:lnSpc>
                <a:spcBef>
                  <a:spcPct val="20000"/>
                </a:spcBef>
                <a:buClrTx/>
                <a:buFontTx/>
                <a:buNone/>
              </a:pPr>
              <a:t>37</a:t>
            </a:fld>
            <a:endParaRPr lang="en-US" altLang="en-US" sz="900"/>
          </a:p>
        </p:txBody>
      </p:sp>
      <p:sp>
        <p:nvSpPr>
          <p:cNvPr id="44035" name="Rectangle 2"/>
          <p:cNvSpPr>
            <a:spLocks noGrp="1" noChangeArrowheads="1"/>
          </p:cNvSpPr>
          <p:nvPr>
            <p:ph type="title" idx="4294967295"/>
          </p:nvPr>
        </p:nvSpPr>
        <p:spPr>
          <a:xfrm>
            <a:off x="298450" y="90488"/>
            <a:ext cx="7608888" cy="860425"/>
          </a:xfrm>
        </p:spPr>
        <p:txBody>
          <a:bodyPr/>
          <a:lstStyle/>
          <a:p>
            <a:r>
              <a:rPr lang="en-US" altLang="en-US" smtClean="0">
                <a:latin typeface="Arial" panose="020B0604020202020204" pitchFamily="34" charset="0"/>
              </a:rPr>
              <a:t>Homeowner’s MP DWP Growth: NY vs. U.S., 2004-2013</a:t>
            </a:r>
          </a:p>
        </p:txBody>
      </p:sp>
      <p:sp>
        <p:nvSpPr>
          <p:cNvPr id="44036" name="Rectangle 3"/>
          <p:cNvSpPr>
            <a:spLocks noChangeArrowheads="1"/>
          </p:cNvSpPr>
          <p:nvPr/>
        </p:nvSpPr>
        <p:spPr bwMode="auto">
          <a:xfrm>
            <a:off x="0" y="6567488"/>
            <a:ext cx="7569200" cy="290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5760" tIns="0" rIns="0" bIns="137160" anchor="b">
            <a:spAutoFit/>
          </a:bodyPr>
          <a:lstStyle>
            <a:lvl1pPr marL="133350" indent="-133350">
              <a:lnSpc>
                <a:spcPct val="90000"/>
              </a:lnSpc>
              <a:spcBef>
                <a:spcPct val="100000"/>
              </a:spcBef>
              <a:buClr>
                <a:schemeClr val="accent2"/>
              </a:buClr>
              <a:buFont typeface="Wingdings" panose="05000000000000000000" pitchFamily="2" charset="2"/>
              <a:buChar char="n"/>
              <a:tabLst>
                <a:tab pos="112713" algn="r"/>
              </a:tabLst>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tabLst>
                <a:tab pos="112713" algn="r"/>
              </a:tabLst>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tabLst>
                <a:tab pos="112713" algn="r"/>
              </a:tabLst>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tabLst>
                <a:tab pos="112713" algn="r"/>
              </a:tabLst>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tabLst>
                <a:tab pos="112713" algn="r"/>
              </a:tabLst>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9pPr>
          </a:lstStyle>
          <a:p>
            <a:pPr>
              <a:spcBef>
                <a:spcPct val="0"/>
              </a:spcBef>
              <a:buFont typeface="Wingdings" panose="05000000000000000000" pitchFamily="2" charset="2"/>
              <a:buNone/>
            </a:pPr>
            <a:r>
              <a:rPr lang="en-US" altLang="en-US" sz="1100"/>
              <a:t>	Source: SNL Financial.</a:t>
            </a:r>
          </a:p>
        </p:txBody>
      </p:sp>
      <p:graphicFrame>
        <p:nvGraphicFramePr>
          <p:cNvPr id="2026500" name="Object 2"/>
          <p:cNvGraphicFramePr>
            <a:graphicFrameLocks/>
          </p:cNvGraphicFramePr>
          <p:nvPr/>
        </p:nvGraphicFramePr>
        <p:xfrm>
          <a:off x="304800" y="1296988"/>
          <a:ext cx="8569325" cy="4579937"/>
        </p:xfrm>
        <a:graphic>
          <a:graphicData uri="http://schemas.openxmlformats.org/presentationml/2006/ole">
            <mc:AlternateContent xmlns:mc="http://schemas.openxmlformats.org/markup-compatibility/2006">
              <mc:Choice xmlns:v="urn:schemas-microsoft-com:vml" Requires="v">
                <p:oleObj spid="_x0000_s28158985" name="Chart" r:id="rId4" imgW="8600977" imgH="4600596" progId="MSGraph.Chart.8">
                  <p:embed followColorScheme="full"/>
                </p:oleObj>
              </mc:Choice>
              <mc:Fallback>
                <p:oleObj name="Chart" r:id="rId4" imgW="8600977" imgH="4600596" progId="MSGraph.Chart.8">
                  <p:embed followColorScheme="full"/>
                  <p:pic>
                    <p:nvPicPr>
                      <p:cNvPr id="0" name=""/>
                      <p:cNvPicPr>
                        <a:picLocks noChangeArrowheads="1"/>
                      </p:cNvPicPr>
                      <p:nvPr/>
                    </p:nvPicPr>
                    <p:blipFill>
                      <a:blip r:embed="rId5"/>
                      <a:srcRect/>
                      <a:stretch>
                        <a:fillRect/>
                      </a:stretch>
                    </p:blipFill>
                    <p:spPr bwMode="gray">
                      <a:xfrm>
                        <a:off x="304800" y="1296988"/>
                        <a:ext cx="8569325" cy="45799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4038" name="Rectangle 31"/>
          <p:cNvSpPr>
            <a:spLocks noChangeArrowheads="1"/>
          </p:cNvSpPr>
          <p:nvPr/>
        </p:nvSpPr>
        <p:spPr bwMode="black">
          <a:xfrm>
            <a:off x="347663" y="1139825"/>
            <a:ext cx="8221662" cy="220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defTabSz="114300">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defTabSz="11430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defTabSz="1143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defTabSz="1143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defTabSz="1143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spcBef>
                <a:spcPct val="20000"/>
              </a:spcBef>
              <a:buClrTx/>
              <a:buFontTx/>
              <a:buNone/>
            </a:pPr>
            <a:r>
              <a:rPr lang="en-US" altLang="en-US" sz="1600" b="1">
                <a:solidFill>
                  <a:srgbClr val="225A7A"/>
                </a:solidFill>
              </a:rPr>
              <a:t>(Percent)</a:t>
            </a:r>
          </a:p>
        </p:txBody>
      </p:sp>
      <p:sp>
        <p:nvSpPr>
          <p:cNvPr id="7" name="Text Box 6"/>
          <p:cNvSpPr txBox="1">
            <a:spLocks noChangeArrowheads="1"/>
          </p:cNvSpPr>
          <p:nvPr/>
        </p:nvSpPr>
        <p:spPr bwMode="blackWhite">
          <a:xfrm>
            <a:off x="5170488" y="1395413"/>
            <a:ext cx="2474912" cy="1417637"/>
          </a:xfrm>
          <a:prstGeom prst="rect">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type="none" w="sm" len="sm"/>
            <a:tailEnd type="none" w="sm" len="sm"/>
          </a:ln>
          <a:effectLst/>
        </p:spPr>
        <p:txBody>
          <a:bodyPr tIns="91440" bIns="91440" anchor="ctr"/>
          <a:lstStyle/>
          <a:p>
            <a:pPr algn="ctr">
              <a:lnSpc>
                <a:spcPct val="85000"/>
              </a:lnSpc>
              <a:spcBef>
                <a:spcPct val="50000"/>
              </a:spcBef>
              <a:buClr>
                <a:schemeClr val="bg1"/>
              </a:buClr>
              <a:buFont typeface="Wingdings" pitchFamily="2" charset="2"/>
              <a:buNone/>
              <a:defRPr/>
            </a:pPr>
            <a:r>
              <a:rPr lang="en-US" b="1" u="sng" dirty="0">
                <a:solidFill>
                  <a:schemeClr val="bg1"/>
                </a:solidFill>
                <a:latin typeface="Arial" charset="0"/>
                <a:cs typeface="Arial" charset="0"/>
              </a:rPr>
              <a:t>Average 2004-2013</a:t>
            </a:r>
          </a:p>
          <a:p>
            <a:pPr algn="ctr">
              <a:lnSpc>
                <a:spcPct val="85000"/>
              </a:lnSpc>
              <a:spcBef>
                <a:spcPct val="50000"/>
              </a:spcBef>
              <a:buClr>
                <a:schemeClr val="bg1"/>
              </a:buClr>
              <a:buFont typeface="Wingdings" pitchFamily="2" charset="2"/>
              <a:buNone/>
              <a:defRPr/>
            </a:pPr>
            <a:r>
              <a:rPr lang="en-US" b="1" dirty="0">
                <a:solidFill>
                  <a:schemeClr val="bg1"/>
                </a:solidFill>
                <a:latin typeface="Arial" charset="0"/>
                <a:cs typeface="Arial" charset="0"/>
              </a:rPr>
              <a:t>US: 5.4%</a:t>
            </a:r>
          </a:p>
          <a:p>
            <a:pPr algn="ctr">
              <a:lnSpc>
                <a:spcPct val="85000"/>
              </a:lnSpc>
              <a:spcBef>
                <a:spcPct val="50000"/>
              </a:spcBef>
              <a:buClr>
                <a:schemeClr val="bg1"/>
              </a:buClr>
              <a:buFont typeface="Wingdings" pitchFamily="2" charset="2"/>
              <a:buNone/>
              <a:defRPr/>
            </a:pPr>
            <a:r>
              <a:rPr lang="en-US" b="1" dirty="0">
                <a:solidFill>
                  <a:schemeClr val="bg1"/>
                </a:solidFill>
                <a:latin typeface="Arial" charset="0"/>
                <a:cs typeface="Arial" charset="0"/>
              </a:rPr>
              <a:t>NY: 5.4%</a:t>
            </a:r>
          </a:p>
        </p:txBody>
      </p:sp>
    </p:spTree>
    <p:extLst>
      <p:ext uri="{BB962C8B-B14F-4D97-AF65-F5344CB8AC3E}">
        <p14:creationId xmlns:p14="http://schemas.microsoft.com/office/powerpoint/2010/main" val="243241218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700"/>
                                  </p:stCondLst>
                                  <p:childTnLst>
                                    <p:set>
                                      <p:cBhvr>
                                        <p:cTn id="6" dur="1" fill="hold">
                                          <p:stCondLst>
                                            <p:cond delay="0"/>
                                          </p:stCondLst>
                                        </p:cTn>
                                        <p:tgtEl>
                                          <p:spTgt spid="2026500"/>
                                        </p:tgtEl>
                                        <p:attrNameLst>
                                          <p:attrName>style.visibility</p:attrName>
                                        </p:attrNameLst>
                                      </p:cBhvr>
                                      <p:to>
                                        <p:strVal val="visible"/>
                                      </p:to>
                                    </p:set>
                                    <p:animEffect transition="in" filter="wipe(left)">
                                      <p:cBhvr>
                                        <p:cTn id="7" dur="1000"/>
                                        <p:tgtEl>
                                          <p:spTgt spid="2026500"/>
                                        </p:tgtEl>
                                      </p:cBhvr>
                                    </p:animEffect>
                                  </p:childTnLst>
                                </p:cTn>
                              </p:par>
                            </p:childTnLst>
                          </p:cTn>
                        </p:par>
                        <p:par>
                          <p:cTn id="8" fill="hold" nodeType="afterGroup">
                            <p:stCondLst>
                              <p:cond delay="1700"/>
                            </p:stCondLst>
                            <p:childTnLst>
                              <p:par>
                                <p:cTn id="9" presetID="22" presetClass="entr" presetSubtype="8" fill="hold" grpId="0" nodeType="afterEffect">
                                  <p:stCondLst>
                                    <p:cond delay="700"/>
                                  </p:stCondLst>
                                  <p:childTnLst>
                                    <p:set>
                                      <p:cBhvr>
                                        <p:cTn id="10" dur="1" fill="hold">
                                          <p:stCondLst>
                                            <p:cond delay="0"/>
                                          </p:stCondLst>
                                        </p:cTn>
                                        <p:tgtEl>
                                          <p:spTgt spid="2026500"/>
                                        </p:tgtEl>
                                        <p:attrNameLst>
                                          <p:attrName>style.visibility</p:attrName>
                                        </p:attrNameLst>
                                      </p:cBhvr>
                                      <p:to>
                                        <p:strVal val="visible"/>
                                      </p:to>
                                    </p:set>
                                    <p:animEffect transition="in" filter="wipe(left)">
                                      <p:cBhvr>
                                        <p:cTn id="11" dur="1000"/>
                                        <p:tgtEl>
                                          <p:spTgt spid="2026500"/>
                                        </p:tgtEl>
                                      </p:cBhvr>
                                    </p:animEffect>
                                  </p:childTnLst>
                                </p:cTn>
                              </p:par>
                            </p:childTnLst>
                          </p:cTn>
                        </p:par>
                        <p:par>
                          <p:cTn id="12" fill="hold" nodeType="afterGroup">
                            <p:stCondLst>
                              <p:cond delay="3400"/>
                            </p:stCondLst>
                            <p:childTnLst>
                              <p:par>
                                <p:cTn id="13" presetID="10" presetClass="entr" presetSubtype="0" fill="hold" grpId="0" nodeType="afterEffect">
                                  <p:stCondLst>
                                    <p:cond delay="70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2026500" grpId="0" bld="series" animBg="0"/>
      <p:bldP spid="7" grpId="0" animBg="1"/>
    </p:bldLst>
  </p:timing>
</p:sld>
</file>

<file path=ppt/slides/slide38.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98306"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pPr fontAlgn="base">
              <a:spcBef>
                <a:spcPct val="0"/>
              </a:spcBef>
              <a:spcAft>
                <a:spcPct val="0"/>
              </a:spcAft>
            </a:pPr>
            <a:endParaRPr lang="en-US">
              <a:solidFill>
                <a:srgbClr val="000000"/>
              </a:solidFill>
              <a:latin typeface="Arial" charset="0"/>
              <a:cs typeface="Arial" charset="0"/>
            </a:endParaRPr>
          </a:p>
        </p:txBody>
      </p:sp>
      <p:sp>
        <p:nvSpPr>
          <p:cNvPr id="98307"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fontAlgn="base" hangingPunct="0">
              <a:lnSpc>
                <a:spcPct val="85000"/>
              </a:lnSpc>
              <a:spcBef>
                <a:spcPct val="20000"/>
              </a:spcBef>
              <a:spcAft>
                <a:spcPct val="0"/>
              </a:spcAft>
            </a:pPr>
            <a:fld id="{364333B5-F606-4F22-B5AB-C00680A5C585}" type="slidenum">
              <a:rPr lang="en-US" sz="900">
                <a:solidFill>
                  <a:srgbClr val="FFFFFF"/>
                </a:solidFill>
                <a:latin typeface="Arial" charset="0"/>
                <a:cs typeface="Arial" charset="0"/>
              </a:rPr>
              <a:pPr algn="r" eaLnBrk="0" fontAlgn="base" hangingPunct="0">
                <a:lnSpc>
                  <a:spcPct val="85000"/>
                </a:lnSpc>
                <a:spcBef>
                  <a:spcPct val="20000"/>
                </a:spcBef>
                <a:spcAft>
                  <a:spcPct val="0"/>
                </a:spcAft>
              </a:pPr>
              <a:t>38</a:t>
            </a:fld>
            <a:endParaRPr lang="en-US" sz="900">
              <a:solidFill>
                <a:srgbClr val="FFFFFF"/>
              </a:solidFill>
              <a:latin typeface="Arial" charset="0"/>
              <a:cs typeface="Arial" charset="0"/>
            </a:endParaRPr>
          </a:p>
        </p:txBody>
      </p:sp>
      <p:pic>
        <p:nvPicPr>
          <p:cNvPr id="98308"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2152455" name="Rectangle 7"/>
          <p:cNvSpPr>
            <a:spLocks noChangeArrowheads="1"/>
          </p:cNvSpPr>
          <p:nvPr/>
        </p:nvSpPr>
        <p:spPr bwMode="blackWhite">
          <a:xfrm>
            <a:off x="440348" y="2353488"/>
            <a:ext cx="7981950" cy="1433066"/>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300" fontAlgn="base">
              <a:lnSpc>
                <a:spcPct val="95000"/>
              </a:lnSpc>
              <a:spcBef>
                <a:spcPct val="25000"/>
              </a:spcBef>
              <a:spcAft>
                <a:spcPct val="0"/>
              </a:spcAft>
            </a:pPr>
            <a:r>
              <a:rPr lang="en-US" sz="4200" b="1" dirty="0" smtClean="0">
                <a:solidFill>
                  <a:srgbClr val="FFFFFF"/>
                </a:solidFill>
              </a:rPr>
              <a:t>Top Insurance Issues:</a:t>
            </a:r>
          </a:p>
          <a:p>
            <a:pPr algn="ctr" defTabSz="114300" fontAlgn="base">
              <a:lnSpc>
                <a:spcPct val="95000"/>
              </a:lnSpc>
              <a:spcBef>
                <a:spcPct val="25000"/>
              </a:spcBef>
              <a:spcAft>
                <a:spcPct val="0"/>
              </a:spcAft>
            </a:pPr>
            <a:r>
              <a:rPr lang="en-US" sz="4200" b="1" i="1" dirty="0" smtClean="0">
                <a:solidFill>
                  <a:srgbClr val="FFFFFF"/>
                </a:solidFill>
                <a:latin typeface="Arial" charset="0"/>
                <a:cs typeface="Arial" charset="0"/>
              </a:rPr>
              <a:t>What’s Hot, What’s Not</a:t>
            </a:r>
            <a:endParaRPr lang="en-US" sz="4200" b="1" i="1" dirty="0">
              <a:solidFill>
                <a:srgbClr val="FFFFFF"/>
              </a:solidFill>
              <a:latin typeface="Arial" charset="0"/>
              <a:cs typeface="Arial" charset="0"/>
            </a:endParaRPr>
          </a:p>
        </p:txBody>
      </p:sp>
      <p:sp>
        <p:nvSpPr>
          <p:cNvPr id="2152456" name="Rectangle 8"/>
          <p:cNvSpPr>
            <a:spLocks noChangeArrowheads="1"/>
          </p:cNvSpPr>
          <p:nvPr/>
        </p:nvSpPr>
        <p:spPr bwMode="auto">
          <a:xfrm>
            <a:off x="388835" y="4047272"/>
            <a:ext cx="8356804" cy="2462213"/>
          </a:xfrm>
          <a:prstGeom prst="rect">
            <a:avLst/>
          </a:prstGeom>
          <a:noFill/>
          <a:ln w="9525" algn="ctr">
            <a:noFill/>
            <a:miter lim="800000"/>
            <a:headEnd/>
            <a:tailEnd/>
          </a:ln>
        </p:spPr>
        <p:txBody>
          <a:bodyPr wrap="square" lIns="45720" rIns="45720">
            <a:spAutoFit/>
          </a:bodyPr>
          <a:lstStyle/>
          <a:p>
            <a:pPr marL="292100" indent="-292100" algn="ctr" eaLnBrk="0" fontAlgn="base" hangingPunct="0">
              <a:lnSpc>
                <a:spcPct val="90000"/>
              </a:lnSpc>
              <a:spcBef>
                <a:spcPct val="25000"/>
              </a:spcBef>
              <a:spcAft>
                <a:spcPct val="0"/>
              </a:spcAft>
              <a:buClr>
                <a:srgbClr val="FF6801"/>
              </a:buClr>
              <a:buFont typeface="Wingdings" pitchFamily="2" charset="2"/>
              <a:buNone/>
            </a:pPr>
            <a:r>
              <a:rPr lang="en-US" sz="4000" b="1" dirty="0" smtClean="0">
                <a:solidFill>
                  <a:srgbClr val="225A7A"/>
                </a:solidFill>
              </a:rPr>
              <a:t>No Dominant Even in 2014, but Some Key Commercial Lines Issues Spiked</a:t>
            </a:r>
            <a:endParaRPr lang="en-US" sz="4000" b="1" dirty="0">
              <a:solidFill>
                <a:srgbClr val="225A7A"/>
              </a:solidFill>
            </a:endParaRPr>
          </a:p>
          <a:p>
            <a:pPr marL="292100" indent="-292100" algn="ctr" eaLnBrk="0" fontAlgn="base" hangingPunct="0">
              <a:lnSpc>
                <a:spcPct val="90000"/>
              </a:lnSpc>
              <a:spcBef>
                <a:spcPct val="25000"/>
              </a:spcBef>
              <a:spcAft>
                <a:spcPct val="0"/>
              </a:spcAft>
              <a:buClr>
                <a:srgbClr val="FF6801"/>
              </a:buClr>
              <a:buFont typeface="Wingdings" pitchFamily="2" charset="2"/>
              <a:buNone/>
            </a:pPr>
            <a:r>
              <a:rPr lang="en-US" sz="4000" b="1" i="1" dirty="0" smtClean="0">
                <a:solidFill>
                  <a:srgbClr val="FF0000"/>
                </a:solidFill>
              </a:rPr>
              <a:t>Terrorism, TRIA &amp; Cyber</a:t>
            </a:r>
            <a:endParaRPr lang="en-US" sz="4000" b="1" i="1" dirty="0">
              <a:solidFill>
                <a:srgbClr val="FF0000"/>
              </a:solidFill>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38</a:t>
            </a:fld>
            <a:endParaRPr lang="en-US"/>
          </a:p>
        </p:txBody>
      </p:sp>
    </p:spTree>
    <p:extLst>
      <p:ext uri="{BB962C8B-B14F-4D97-AF65-F5344CB8AC3E}">
        <p14:creationId xmlns:p14="http://schemas.microsoft.com/office/powerpoint/2010/main" val="267085240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2455"/>
                                        </p:tgtEl>
                                        <p:attrNameLst>
                                          <p:attrName>style.visibility</p:attrName>
                                        </p:attrNameLst>
                                      </p:cBhvr>
                                      <p:to>
                                        <p:strVal val="visible"/>
                                      </p:to>
                                    </p:set>
                                    <p:animEffect transition="in" filter="barn(outVertical)">
                                      <p:cBhvr>
                                        <p:cTn id="7" dur="1000"/>
                                        <p:tgtEl>
                                          <p:spTgt spid="2152455"/>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2152456"/>
                                        </p:tgtEl>
                                        <p:attrNameLst>
                                          <p:attrName>style.visibility</p:attrName>
                                        </p:attrNameLst>
                                      </p:cBhvr>
                                      <p:to>
                                        <p:strVal val="visible"/>
                                      </p:to>
                                    </p:set>
                                    <p:animEffect transition="in" filter="barn(outVertical)">
                                      <p:cBhvr>
                                        <p:cTn id="10" dur="1000"/>
                                        <p:tgtEl>
                                          <p:spTgt spid="2152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2455" grpId="0" animBg="1"/>
      <p:bldP spid="2152456" grpId="0"/>
    </p:bldLst>
  </p:timing>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965058" name="Rectangle 2"/>
          <p:cNvSpPr>
            <a:spLocks noGrp="1" noChangeArrowheads="1"/>
          </p:cNvSpPr>
          <p:nvPr>
            <p:ph type="title"/>
          </p:nvPr>
        </p:nvSpPr>
        <p:spPr/>
        <p:txBody>
          <a:bodyPr/>
          <a:lstStyle/>
          <a:p>
            <a:r>
              <a:rPr lang="en-US" sz="2800" dirty="0" smtClean="0"/>
              <a:t>I.I.I. Media Index, P/C, 2014 vs 2013</a:t>
            </a:r>
            <a:r>
              <a:rPr lang="en-US" dirty="0" smtClean="0"/>
              <a:t/>
            </a:r>
            <a:br>
              <a:rPr lang="en-US" dirty="0" smtClean="0"/>
            </a:br>
            <a:r>
              <a:rPr lang="en-US" sz="1600" dirty="0" smtClean="0"/>
              <a:t>Percent increase/decrease from previous year</a:t>
            </a:r>
          </a:p>
        </p:txBody>
      </p:sp>
      <p:graphicFrame>
        <p:nvGraphicFramePr>
          <p:cNvPr id="1965059" name="Object 3"/>
          <p:cNvGraphicFramePr>
            <a:graphicFrameLocks noChangeAspect="1"/>
          </p:cNvGraphicFramePr>
          <p:nvPr>
            <p:extLst/>
          </p:nvPr>
        </p:nvGraphicFramePr>
        <p:xfrm>
          <a:off x="199215" y="1676400"/>
          <a:ext cx="8575675" cy="4876800"/>
        </p:xfrm>
        <a:graphic>
          <a:graphicData uri="http://schemas.openxmlformats.org/presentationml/2006/ole">
            <mc:AlternateContent xmlns:mc="http://schemas.openxmlformats.org/markup-compatibility/2006">
              <mc:Choice xmlns:v="urn:schemas-microsoft-com:vml" Requires="v">
                <p:oleObj spid="_x0000_s28126275" name="Chart" r:id="rId4" imgW="5289580" imgH="2806792" progId="MSGraph.Chart.8">
                  <p:embed followColorScheme="full"/>
                </p:oleObj>
              </mc:Choice>
              <mc:Fallback>
                <p:oleObj name="Chart" r:id="rId4" imgW="5289580" imgH="2806792" progId="MSGraph.Chart.8">
                  <p:embed followColorScheme="full"/>
                  <p:pic>
                    <p:nvPicPr>
                      <p:cNvPr id="0" name=""/>
                      <p:cNvPicPr>
                        <a:picLocks noChangeAspect="1" noChangeArrowheads="1"/>
                      </p:cNvPicPr>
                      <p:nvPr/>
                    </p:nvPicPr>
                    <p:blipFill>
                      <a:blip r:embed="rId5"/>
                      <a:srcRect/>
                      <a:stretch>
                        <a:fillRect/>
                      </a:stretch>
                    </p:blipFill>
                    <p:spPr bwMode="gray">
                      <a:xfrm>
                        <a:off x="199215" y="1676400"/>
                        <a:ext cx="8575675" cy="4876800"/>
                      </a:xfrm>
                      <a:prstGeom prst="rect">
                        <a:avLst/>
                      </a:prstGeom>
                      <a:noFill/>
                      <a:ln>
                        <a:solidFill>
                          <a:schemeClr val="bg1"/>
                        </a:solidFill>
                      </a:ln>
                      <a:extLst/>
                    </p:spPr>
                  </p:pic>
                </p:oleObj>
              </mc:Fallback>
            </mc:AlternateContent>
          </a:graphicData>
        </a:graphic>
      </p:graphicFrame>
      <p:sp>
        <p:nvSpPr>
          <p:cNvPr id="11" name="Text Box 537"/>
          <p:cNvSpPr txBox="1">
            <a:spLocks noChangeArrowheads="1"/>
          </p:cNvSpPr>
          <p:nvPr/>
        </p:nvSpPr>
        <p:spPr bwMode="auto">
          <a:xfrm>
            <a:off x="0" y="6489890"/>
            <a:ext cx="7612063" cy="282385"/>
          </a:xfrm>
          <a:prstGeom prst="rect">
            <a:avLst/>
          </a:prstGeom>
          <a:noFill/>
          <a:ln w="9525" algn="ctr">
            <a:noFill/>
            <a:miter lim="800000"/>
            <a:headEnd/>
            <a:tailEnd/>
          </a:ln>
          <a:effectLst/>
        </p:spPr>
        <p:txBody>
          <a:bodyPr lIns="365760" tIns="0" rIns="0" bIns="137160" anchor="b">
            <a:spAutoFit/>
          </a:bodyPr>
          <a:lstStyle/>
          <a:p>
            <a:pPr eaLnBrk="0" fontAlgn="base" hangingPunct="0">
              <a:lnSpc>
                <a:spcPct val="85000"/>
              </a:lnSpc>
              <a:spcBef>
                <a:spcPct val="25000"/>
              </a:spcBef>
              <a:spcAft>
                <a:spcPct val="0"/>
              </a:spcAft>
              <a:buClr>
                <a:srgbClr val="FF6801"/>
              </a:buClr>
              <a:buFont typeface="Wingdings" pitchFamily="2" charset="2"/>
              <a:buNone/>
            </a:pPr>
            <a:r>
              <a:rPr lang="en-US" sz="1100" dirty="0" smtClean="0">
                <a:solidFill>
                  <a:srgbClr val="000000"/>
                </a:solidFill>
                <a:latin typeface="Arial" charset="0"/>
              </a:rPr>
              <a:t>Source:  Insurance Information Institute based on a search of Lexis/Nexis.  </a:t>
            </a:r>
          </a:p>
        </p:txBody>
      </p:sp>
      <p:sp>
        <p:nvSpPr>
          <p:cNvPr id="10" name="Slide Number Placeholder 9"/>
          <p:cNvSpPr>
            <a:spLocks noGrp="1"/>
          </p:cNvSpPr>
          <p:nvPr>
            <p:ph type="sldNum" sz="quarter" idx="12"/>
          </p:nvPr>
        </p:nvSpPr>
        <p:spPr/>
        <p:txBody>
          <a:bodyPr/>
          <a:lstStyle/>
          <a:p>
            <a:fld id="{4F2CD5A0-F3D7-470E-A7CB-2F50B237745B}" type="slidenum">
              <a:rPr lang="en-US" smtClean="0">
                <a:solidFill>
                  <a:srgbClr val="000000"/>
                </a:solidFill>
              </a:rPr>
              <a:pPr/>
              <a:t>39</a:t>
            </a:fld>
            <a:endParaRPr lang="en-US" dirty="0">
              <a:solidFill>
                <a:srgbClr val="000000"/>
              </a:solidFill>
            </a:endParaRPr>
          </a:p>
        </p:txBody>
      </p:sp>
      <p:sp>
        <p:nvSpPr>
          <p:cNvPr id="6" name="AutoShape 7"/>
          <p:cNvSpPr>
            <a:spLocks noChangeArrowheads="1"/>
          </p:cNvSpPr>
          <p:nvPr/>
        </p:nvSpPr>
        <p:spPr bwMode="blackWhite">
          <a:xfrm>
            <a:off x="3279913" y="1162879"/>
            <a:ext cx="5117112" cy="1550503"/>
          </a:xfrm>
          <a:prstGeom prst="wedgeRectCallout">
            <a:avLst>
              <a:gd name="adj1" fmla="val -95835"/>
              <a:gd name="adj2" fmla="val -3989"/>
            </a:avLst>
          </a:prstGeom>
          <a:gradFill rotWithShape="1">
            <a:gsLst>
              <a:gs pos="0">
                <a:schemeClr val="accent1"/>
              </a:gs>
              <a:gs pos="100000">
                <a:schemeClr val="accent1">
                  <a:gamma/>
                  <a:shade val="66275"/>
                  <a:invGamma/>
                </a:schemeClr>
              </a:gs>
            </a:gsLst>
            <a:lin ang="5400000" scaled="1"/>
          </a:gradFill>
          <a:ln w="28575" algn="ctr">
            <a:no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b="1" dirty="0" smtClean="0">
                <a:solidFill>
                  <a:srgbClr val="FFFFFF"/>
                </a:solidFill>
                <a:latin typeface="Arial" pitchFamily="34" charset="0"/>
                <a:cs typeface="Arial" pitchFamily="34" charset="0"/>
              </a:rPr>
              <a:t>Terrorism, Cyber, Autonomous/Driverless Vehicles and Aviation insurance issues experienced the sharpest increase in media attention.  Year-ago leaders included Flood Insurance and Gun Liability; Hurricanes, Tornadoes and Wildfires faded</a:t>
            </a:r>
            <a:endParaRPr lang="en-US" b="1" dirty="0">
              <a:solidFill>
                <a:srgbClr val="FFFFFF"/>
              </a:solidFill>
              <a:latin typeface="Arial" pitchFamily="34" charset="0"/>
              <a:cs typeface="Arial" pitchFamily="34" charset="0"/>
            </a:endParaRPr>
          </a:p>
        </p:txBody>
      </p:sp>
      <p:sp>
        <p:nvSpPr>
          <p:cNvPr id="2" name="Down Arrow 1"/>
          <p:cNvSpPr/>
          <p:nvPr/>
        </p:nvSpPr>
        <p:spPr>
          <a:xfrm>
            <a:off x="7783322" y="3061182"/>
            <a:ext cx="129209" cy="377687"/>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own Arrow 7"/>
          <p:cNvSpPr/>
          <p:nvPr/>
        </p:nvSpPr>
        <p:spPr>
          <a:xfrm>
            <a:off x="7450884" y="3061182"/>
            <a:ext cx="129209" cy="377687"/>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own Arrow 8"/>
          <p:cNvSpPr/>
          <p:nvPr/>
        </p:nvSpPr>
        <p:spPr>
          <a:xfrm>
            <a:off x="8126204" y="3055815"/>
            <a:ext cx="129209" cy="377687"/>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7"/>
          <p:cNvSpPr txBox="1">
            <a:spLocks noChangeArrowheads="1"/>
          </p:cNvSpPr>
          <p:nvPr/>
        </p:nvSpPr>
        <p:spPr bwMode="auto">
          <a:xfrm>
            <a:off x="1067489" y="3638337"/>
            <a:ext cx="4623095" cy="954107"/>
          </a:xfrm>
          <a:prstGeom prst="rect">
            <a:avLst/>
          </a:prstGeom>
          <a:solidFill>
            <a:srgbClr val="28688C"/>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400" b="1" dirty="0" smtClean="0">
                <a:solidFill>
                  <a:srgbClr val="FFFFFF"/>
                </a:solidFill>
              </a:rPr>
              <a:t>Coverage of Epidemics/Pandemics and insurance increased 85,000% due the Ebola scare.  I.I.I. members uniformly directed media to us.  WC was the principal issue, along with business interruption.</a:t>
            </a:r>
            <a:endParaRPr lang="en-US" sz="1400" b="1" dirty="0">
              <a:solidFill>
                <a:srgbClr val="FFFFFF"/>
              </a:solidFill>
            </a:endParaRPr>
          </a:p>
        </p:txBody>
      </p:sp>
    </p:spTree>
    <p:extLst>
      <p:ext uri="{BB962C8B-B14F-4D97-AF65-F5344CB8AC3E}">
        <p14:creationId xmlns:p14="http://schemas.microsoft.com/office/powerpoint/2010/main" val="292437167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8" name="Rectangle 2"/>
          <p:cNvSpPr>
            <a:spLocks noGrp="1" noChangeArrowheads="1"/>
          </p:cNvSpPr>
          <p:nvPr>
            <p:ph type="title" idx="4294967295"/>
          </p:nvPr>
        </p:nvSpPr>
        <p:spPr>
          <a:xfrm>
            <a:off x="773349" y="134938"/>
            <a:ext cx="6921230" cy="860425"/>
          </a:xfrm>
        </p:spPr>
        <p:txBody>
          <a:bodyPr/>
          <a:lstStyle/>
          <a:p>
            <a:r>
              <a:rPr lang="en-US" dirty="0" smtClean="0">
                <a:latin typeface="Arial" panose="020B0604020202020204" pitchFamily="34" charset="0"/>
              </a:rPr>
              <a:t>P/C Industry Net Income After Taxes</a:t>
            </a:r>
            <a:br>
              <a:rPr lang="en-US" dirty="0" smtClean="0">
                <a:latin typeface="Arial" panose="020B0604020202020204" pitchFamily="34" charset="0"/>
              </a:rPr>
            </a:br>
            <a:r>
              <a:rPr lang="en-US" dirty="0" smtClean="0">
                <a:latin typeface="Arial" panose="020B0604020202020204" pitchFamily="34" charset="0"/>
              </a:rPr>
              <a:t>1991–2014E</a:t>
            </a:r>
          </a:p>
        </p:txBody>
      </p:sp>
      <p:sp>
        <p:nvSpPr>
          <p:cNvPr id="14339" name="Text Box 5"/>
          <p:cNvSpPr txBox="1">
            <a:spLocks noChangeArrowheads="1"/>
          </p:cNvSpPr>
          <p:nvPr/>
        </p:nvSpPr>
        <p:spPr bwMode="auto">
          <a:xfrm>
            <a:off x="812037" y="1138238"/>
            <a:ext cx="2374900" cy="225356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marL="198438" indent="-198438">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lnSpc>
                <a:spcPct val="90000"/>
              </a:lnSpc>
              <a:spcBef>
                <a:spcPct val="20000"/>
              </a:spcBef>
              <a:spcAft>
                <a:spcPct val="0"/>
              </a:spcAft>
              <a:buClr>
                <a:srgbClr val="FF6801"/>
              </a:buClr>
              <a:buFont typeface="Wingdings" panose="05000000000000000000" pitchFamily="2" charset="2"/>
              <a:buChar char="n"/>
            </a:pPr>
            <a:r>
              <a:rPr lang="en-US" sz="1300" dirty="0">
                <a:solidFill>
                  <a:srgbClr val="000000"/>
                </a:solidFill>
              </a:rPr>
              <a:t>2005 ROE*= 9.6%</a:t>
            </a:r>
          </a:p>
          <a:p>
            <a:pPr fontAlgn="base">
              <a:lnSpc>
                <a:spcPct val="90000"/>
              </a:lnSpc>
              <a:spcBef>
                <a:spcPct val="20000"/>
              </a:spcBef>
              <a:spcAft>
                <a:spcPct val="0"/>
              </a:spcAft>
              <a:buClr>
                <a:srgbClr val="FF6801"/>
              </a:buClr>
              <a:buFont typeface="Wingdings" panose="05000000000000000000" pitchFamily="2" charset="2"/>
              <a:buChar char="n"/>
            </a:pPr>
            <a:r>
              <a:rPr lang="en-US" sz="1300" dirty="0">
                <a:solidFill>
                  <a:srgbClr val="000000"/>
                </a:solidFill>
              </a:rPr>
              <a:t>2006 ROE = 12.7%</a:t>
            </a:r>
          </a:p>
          <a:p>
            <a:pPr fontAlgn="base">
              <a:lnSpc>
                <a:spcPct val="90000"/>
              </a:lnSpc>
              <a:spcBef>
                <a:spcPct val="20000"/>
              </a:spcBef>
              <a:spcAft>
                <a:spcPct val="0"/>
              </a:spcAft>
              <a:buClr>
                <a:srgbClr val="FF6801"/>
              </a:buClr>
              <a:buFont typeface="Wingdings" panose="05000000000000000000" pitchFamily="2" charset="2"/>
              <a:buChar char="n"/>
            </a:pPr>
            <a:r>
              <a:rPr lang="en-US" sz="1300" dirty="0">
                <a:solidFill>
                  <a:srgbClr val="000000"/>
                </a:solidFill>
              </a:rPr>
              <a:t>2007 ROE = 10.9%</a:t>
            </a:r>
          </a:p>
          <a:p>
            <a:pPr fontAlgn="base">
              <a:lnSpc>
                <a:spcPct val="90000"/>
              </a:lnSpc>
              <a:spcBef>
                <a:spcPct val="20000"/>
              </a:spcBef>
              <a:spcAft>
                <a:spcPct val="0"/>
              </a:spcAft>
              <a:buClr>
                <a:srgbClr val="FF6801"/>
              </a:buClr>
              <a:buFont typeface="Wingdings" panose="05000000000000000000" pitchFamily="2" charset="2"/>
              <a:buChar char="n"/>
            </a:pPr>
            <a:r>
              <a:rPr lang="en-US" sz="1300" dirty="0">
                <a:solidFill>
                  <a:srgbClr val="000000"/>
                </a:solidFill>
              </a:rPr>
              <a:t>2008 ROE = 0.1%</a:t>
            </a:r>
          </a:p>
          <a:p>
            <a:pPr fontAlgn="base">
              <a:lnSpc>
                <a:spcPct val="90000"/>
              </a:lnSpc>
              <a:spcBef>
                <a:spcPct val="20000"/>
              </a:spcBef>
              <a:spcAft>
                <a:spcPct val="0"/>
              </a:spcAft>
              <a:buClr>
                <a:srgbClr val="FF6801"/>
              </a:buClr>
              <a:buFont typeface="Wingdings" panose="05000000000000000000" pitchFamily="2" charset="2"/>
              <a:buChar char="n"/>
            </a:pPr>
            <a:r>
              <a:rPr lang="en-US" sz="1300" dirty="0">
                <a:solidFill>
                  <a:srgbClr val="000000"/>
                </a:solidFill>
              </a:rPr>
              <a:t>2009 ROE = 5.0%</a:t>
            </a:r>
          </a:p>
          <a:p>
            <a:pPr fontAlgn="base">
              <a:lnSpc>
                <a:spcPct val="90000"/>
              </a:lnSpc>
              <a:spcBef>
                <a:spcPct val="20000"/>
              </a:spcBef>
              <a:spcAft>
                <a:spcPct val="0"/>
              </a:spcAft>
              <a:buClr>
                <a:srgbClr val="FF6801"/>
              </a:buClr>
              <a:buFont typeface="Wingdings" panose="05000000000000000000" pitchFamily="2" charset="2"/>
              <a:buChar char="n"/>
            </a:pPr>
            <a:r>
              <a:rPr lang="en-US" sz="1300" dirty="0">
                <a:solidFill>
                  <a:srgbClr val="000000"/>
                </a:solidFill>
              </a:rPr>
              <a:t>2010 ROE = 6.6%</a:t>
            </a:r>
          </a:p>
          <a:p>
            <a:pPr fontAlgn="base">
              <a:lnSpc>
                <a:spcPct val="90000"/>
              </a:lnSpc>
              <a:spcBef>
                <a:spcPct val="20000"/>
              </a:spcBef>
              <a:spcAft>
                <a:spcPct val="0"/>
              </a:spcAft>
              <a:buClr>
                <a:srgbClr val="FF6801"/>
              </a:buClr>
              <a:buFont typeface="Wingdings" panose="05000000000000000000" pitchFamily="2" charset="2"/>
              <a:buChar char="n"/>
            </a:pPr>
            <a:r>
              <a:rPr lang="en-US" sz="1300" dirty="0">
                <a:solidFill>
                  <a:srgbClr val="000000"/>
                </a:solidFill>
              </a:rPr>
              <a:t>2011 ROAS</a:t>
            </a:r>
            <a:r>
              <a:rPr lang="en-US" sz="1300" baseline="30000" dirty="0">
                <a:solidFill>
                  <a:srgbClr val="000000"/>
                </a:solidFill>
              </a:rPr>
              <a:t>1</a:t>
            </a:r>
            <a:r>
              <a:rPr lang="en-US" sz="1300" dirty="0">
                <a:solidFill>
                  <a:srgbClr val="000000"/>
                </a:solidFill>
              </a:rPr>
              <a:t> = 3.5%</a:t>
            </a:r>
          </a:p>
          <a:p>
            <a:pPr fontAlgn="base">
              <a:lnSpc>
                <a:spcPct val="90000"/>
              </a:lnSpc>
              <a:spcBef>
                <a:spcPct val="20000"/>
              </a:spcBef>
              <a:spcAft>
                <a:spcPct val="0"/>
              </a:spcAft>
              <a:buClr>
                <a:srgbClr val="FF6801"/>
              </a:buClr>
              <a:buFont typeface="Wingdings" panose="05000000000000000000" pitchFamily="2" charset="2"/>
              <a:buChar char="n"/>
            </a:pPr>
            <a:r>
              <a:rPr lang="en-US" sz="1300" dirty="0">
                <a:solidFill>
                  <a:srgbClr val="000000"/>
                </a:solidFill>
              </a:rPr>
              <a:t>2012 ROAS</a:t>
            </a:r>
            <a:r>
              <a:rPr lang="en-US" sz="1300" baseline="30000" dirty="0">
                <a:solidFill>
                  <a:srgbClr val="000000"/>
                </a:solidFill>
              </a:rPr>
              <a:t>1</a:t>
            </a:r>
            <a:r>
              <a:rPr lang="en-US" sz="1300" dirty="0">
                <a:solidFill>
                  <a:srgbClr val="000000"/>
                </a:solidFill>
              </a:rPr>
              <a:t> = 5.9%</a:t>
            </a:r>
          </a:p>
          <a:p>
            <a:pPr fontAlgn="base">
              <a:lnSpc>
                <a:spcPct val="90000"/>
              </a:lnSpc>
              <a:spcBef>
                <a:spcPct val="20000"/>
              </a:spcBef>
              <a:spcAft>
                <a:spcPct val="0"/>
              </a:spcAft>
              <a:buClr>
                <a:srgbClr val="FF6801"/>
              </a:buClr>
              <a:buFont typeface="Wingdings" panose="05000000000000000000" pitchFamily="2" charset="2"/>
              <a:buChar char="n"/>
            </a:pPr>
            <a:r>
              <a:rPr lang="en-US" sz="1300" dirty="0" smtClean="0">
                <a:solidFill>
                  <a:srgbClr val="000000"/>
                </a:solidFill>
              </a:rPr>
              <a:t>2013 </a:t>
            </a:r>
            <a:r>
              <a:rPr lang="en-US" sz="1300" dirty="0">
                <a:solidFill>
                  <a:srgbClr val="000000"/>
                </a:solidFill>
              </a:rPr>
              <a:t>ROAS</a:t>
            </a:r>
            <a:r>
              <a:rPr lang="en-US" sz="1300" baseline="30000" dirty="0">
                <a:solidFill>
                  <a:srgbClr val="000000"/>
                </a:solidFill>
              </a:rPr>
              <a:t>1</a:t>
            </a:r>
            <a:r>
              <a:rPr lang="en-US" sz="1300" dirty="0">
                <a:solidFill>
                  <a:srgbClr val="000000"/>
                </a:solidFill>
              </a:rPr>
              <a:t> = </a:t>
            </a:r>
            <a:r>
              <a:rPr lang="en-US" sz="1300" dirty="0" smtClean="0">
                <a:solidFill>
                  <a:srgbClr val="000000"/>
                </a:solidFill>
              </a:rPr>
              <a:t>10.3%</a:t>
            </a:r>
          </a:p>
          <a:p>
            <a:pPr fontAlgn="base">
              <a:lnSpc>
                <a:spcPct val="90000"/>
              </a:lnSpc>
              <a:spcBef>
                <a:spcPct val="20000"/>
              </a:spcBef>
              <a:spcAft>
                <a:spcPct val="0"/>
              </a:spcAft>
              <a:buClr>
                <a:srgbClr val="FF6801"/>
              </a:buClr>
              <a:buFont typeface="Wingdings" panose="05000000000000000000" pitchFamily="2" charset="2"/>
              <a:buChar char="n"/>
            </a:pPr>
            <a:r>
              <a:rPr lang="en-US" sz="1300" dirty="0" smtClean="0">
                <a:solidFill>
                  <a:srgbClr val="000000"/>
                </a:solidFill>
              </a:rPr>
              <a:t>2014</a:t>
            </a:r>
            <a:r>
              <a:rPr lang="en-US" sz="1300" dirty="0">
                <a:solidFill>
                  <a:srgbClr val="000000"/>
                </a:solidFill>
              </a:rPr>
              <a:t> ROAS</a:t>
            </a:r>
            <a:r>
              <a:rPr lang="en-US" sz="1300" baseline="30000" dirty="0">
                <a:solidFill>
                  <a:srgbClr val="000000"/>
                </a:solidFill>
              </a:rPr>
              <a:t>1</a:t>
            </a:r>
            <a:r>
              <a:rPr lang="en-US" sz="1300" dirty="0">
                <a:solidFill>
                  <a:srgbClr val="000000"/>
                </a:solidFill>
              </a:rPr>
              <a:t> = </a:t>
            </a:r>
            <a:r>
              <a:rPr lang="en-US" sz="1300" dirty="0" smtClean="0">
                <a:solidFill>
                  <a:srgbClr val="000000"/>
                </a:solidFill>
              </a:rPr>
              <a:t>7.6%</a:t>
            </a:r>
            <a:endParaRPr lang="en-US" sz="1300" dirty="0">
              <a:solidFill>
                <a:srgbClr val="000000"/>
              </a:solidFill>
            </a:endParaRPr>
          </a:p>
        </p:txBody>
      </p:sp>
      <p:sp>
        <p:nvSpPr>
          <p:cNvPr id="14340" name="Rectangle 5"/>
          <p:cNvSpPr>
            <a:spLocks noChangeArrowheads="1"/>
          </p:cNvSpPr>
          <p:nvPr/>
        </p:nvSpPr>
        <p:spPr bwMode="auto">
          <a:xfrm>
            <a:off x="0" y="6249988"/>
            <a:ext cx="8610600" cy="60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5760" tIns="0" rIns="0" bIns="137160" anchor="b">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lnSpc>
                <a:spcPct val="85000"/>
              </a:lnSpc>
              <a:spcBef>
                <a:spcPct val="25000"/>
              </a:spcBef>
              <a:spcAft>
                <a:spcPct val="0"/>
              </a:spcAft>
              <a:buClr>
                <a:srgbClr val="FF6801"/>
              </a:buClr>
              <a:buFont typeface="Arial" panose="020B0604020202020204" pitchFamily="34" charset="0"/>
              <a:buChar char="•"/>
            </a:pPr>
            <a:r>
              <a:rPr lang="en-US" sz="1100" dirty="0">
                <a:solidFill>
                  <a:srgbClr val="000000"/>
                </a:solidFill>
              </a:rPr>
              <a:t>ROE figures are GAAP; </a:t>
            </a:r>
            <a:r>
              <a:rPr lang="en-US" sz="1100" baseline="30000" dirty="0">
                <a:solidFill>
                  <a:srgbClr val="000000"/>
                </a:solidFill>
              </a:rPr>
              <a:t>1</a:t>
            </a:r>
            <a:r>
              <a:rPr lang="en-US" sz="1100" dirty="0">
                <a:solidFill>
                  <a:srgbClr val="000000"/>
                </a:solidFill>
              </a:rPr>
              <a:t>Return on avg. surplus.  Excluding Mortgage &amp; Financial Guaranty insurers yields </a:t>
            </a:r>
            <a:r>
              <a:rPr lang="en-US" sz="1100" dirty="0" smtClean="0">
                <a:solidFill>
                  <a:srgbClr val="000000"/>
                </a:solidFill>
              </a:rPr>
              <a:t>a 7.7% ROAS through 2014:Q2, 9.8% </a:t>
            </a:r>
            <a:r>
              <a:rPr lang="en-US" sz="1100" dirty="0">
                <a:solidFill>
                  <a:srgbClr val="000000"/>
                </a:solidFill>
              </a:rPr>
              <a:t>ROAS </a:t>
            </a:r>
            <a:r>
              <a:rPr lang="en-US" sz="1100" dirty="0" smtClean="0">
                <a:solidFill>
                  <a:srgbClr val="000000"/>
                </a:solidFill>
              </a:rPr>
              <a:t>in 2013, </a:t>
            </a:r>
            <a:r>
              <a:rPr lang="en-US" sz="1100" dirty="0">
                <a:solidFill>
                  <a:srgbClr val="000000"/>
                </a:solidFill>
              </a:rPr>
              <a:t>6.2% ROAS in 2012, 4.7% ROAS for 2011, 7.6% for 2010 and 7.4% for 2009.</a:t>
            </a:r>
          </a:p>
          <a:p>
            <a:pPr fontAlgn="base">
              <a:lnSpc>
                <a:spcPct val="85000"/>
              </a:lnSpc>
              <a:spcBef>
                <a:spcPct val="25000"/>
              </a:spcBef>
              <a:spcAft>
                <a:spcPct val="0"/>
              </a:spcAft>
              <a:buClr>
                <a:srgbClr val="FF6801"/>
              </a:buClr>
            </a:pPr>
            <a:r>
              <a:rPr lang="en-US" sz="1100" dirty="0">
                <a:solidFill>
                  <a:srgbClr val="000000"/>
                </a:solidFill>
              </a:rPr>
              <a:t>Sources: A.M. Best, </a:t>
            </a:r>
            <a:r>
              <a:rPr lang="en-US" sz="1100" dirty="0" smtClean="0">
                <a:solidFill>
                  <a:srgbClr val="000000"/>
                </a:solidFill>
              </a:rPr>
              <a:t>ISO; Insurance </a:t>
            </a:r>
            <a:r>
              <a:rPr lang="en-US" sz="1100" dirty="0">
                <a:solidFill>
                  <a:srgbClr val="000000"/>
                </a:solidFill>
              </a:rPr>
              <a:t>Information Institute</a:t>
            </a:r>
          </a:p>
        </p:txBody>
      </p:sp>
      <p:graphicFrame>
        <p:nvGraphicFramePr>
          <p:cNvPr id="14341" name="Object 3"/>
          <p:cNvGraphicFramePr>
            <a:graphicFrameLocks/>
          </p:cNvGraphicFramePr>
          <p:nvPr>
            <p:extLst>
              <p:ext uri="{D42A27DB-BD31-4B8C-83A1-F6EECF244321}">
                <p14:modId xmlns:p14="http://schemas.microsoft.com/office/powerpoint/2010/main" val="1132960995"/>
              </p:ext>
            </p:extLst>
          </p:nvPr>
        </p:nvGraphicFramePr>
        <p:xfrm>
          <a:off x="206375" y="1474788"/>
          <a:ext cx="8701088" cy="4903787"/>
        </p:xfrm>
        <a:graphic>
          <a:graphicData uri="http://schemas.openxmlformats.org/presentationml/2006/ole">
            <mc:AlternateContent xmlns:mc="http://schemas.openxmlformats.org/markup-compatibility/2006">
              <mc:Choice xmlns:v="urn:schemas-microsoft-com:vml" Requires="v">
                <p:oleObj spid="_x0000_s28040320" name="Chart" r:id="rId5" imgW="3493653" imgH="2023318" progId="MSGraph.Chart.8">
                  <p:embed followColorScheme="full"/>
                </p:oleObj>
              </mc:Choice>
              <mc:Fallback>
                <p:oleObj name="Chart" r:id="rId5" imgW="3493653" imgH="2023318" progId="MSGraph.Chart.8">
                  <p:embed followColorScheme="full"/>
                  <p:pic>
                    <p:nvPicPr>
                      <p:cNvPr id="0" name=""/>
                      <p:cNvPicPr>
                        <a:picLocks noChangeArrowheads="1"/>
                      </p:cNvPicPr>
                      <p:nvPr/>
                    </p:nvPicPr>
                    <p:blipFill>
                      <a:blip r:embed="rId6"/>
                      <a:srcRect/>
                      <a:stretch>
                        <a:fillRect/>
                      </a:stretch>
                    </p:blipFill>
                    <p:spPr bwMode="auto">
                      <a:xfrm>
                        <a:off x="206375" y="1474788"/>
                        <a:ext cx="8701088" cy="4903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0" name="PPTShape_0"/>
          <p:cNvSpPr>
            <a:spLocks noChangeArrowheads="1"/>
          </p:cNvSpPr>
          <p:nvPr/>
        </p:nvSpPr>
        <p:spPr bwMode="blackWhite">
          <a:xfrm>
            <a:off x="6510130" y="1123947"/>
            <a:ext cx="1679713" cy="1176338"/>
          </a:xfrm>
          <a:prstGeom prst="wedgeRectCallout">
            <a:avLst>
              <a:gd name="adj1" fmla="val 54966"/>
              <a:gd name="adj2" fmla="val 91923"/>
            </a:avLst>
          </a:prstGeom>
          <a:solidFill>
            <a:schemeClr val="tx2"/>
          </a:solidFill>
          <a:ln w="28575" algn="ctr">
            <a:solidFill>
              <a:schemeClr val="bg1"/>
            </a:solidFill>
            <a:miter lim="800000"/>
            <a:headEnd/>
            <a:tailEnd/>
          </a:ln>
        </p:spPr>
        <p:txBody>
          <a:bodyPr tIns="91440" bIns="9144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lnSpc>
                <a:spcPct val="90000"/>
              </a:lnSpc>
              <a:spcBef>
                <a:spcPct val="50000"/>
              </a:spcBef>
              <a:spcAft>
                <a:spcPct val="0"/>
              </a:spcAft>
              <a:buClr>
                <a:srgbClr val="FFFFFF"/>
              </a:buClr>
              <a:buFont typeface="Wingdings" panose="05000000000000000000" pitchFamily="2" charset="2"/>
              <a:buNone/>
            </a:pPr>
            <a:r>
              <a:rPr lang="en-US" sz="1400" b="1" dirty="0">
                <a:solidFill>
                  <a:srgbClr val="000000"/>
                </a:solidFill>
              </a:rPr>
              <a:t>Net income </a:t>
            </a:r>
            <a:r>
              <a:rPr lang="en-US" sz="1400" b="1" dirty="0" smtClean="0">
                <a:solidFill>
                  <a:srgbClr val="000000"/>
                </a:solidFill>
              </a:rPr>
              <a:t>rose strongly (+81.9%) in 2013 vs. 2012 on lower cats, capital gains</a:t>
            </a:r>
            <a:endParaRPr lang="en-US" sz="1400" b="1" dirty="0">
              <a:solidFill>
                <a:srgbClr val="000000"/>
              </a:solidFill>
            </a:endParaRPr>
          </a:p>
        </p:txBody>
      </p:sp>
      <p:sp>
        <p:nvSpPr>
          <p:cNvPr id="2" name="TextBox 1"/>
          <p:cNvSpPr txBox="1"/>
          <p:nvPr/>
        </p:nvSpPr>
        <p:spPr>
          <a:xfrm>
            <a:off x="96398" y="1387476"/>
            <a:ext cx="940239" cy="276999"/>
          </a:xfrm>
          <a:prstGeom prst="rect">
            <a:avLst/>
          </a:prstGeom>
          <a:noFill/>
        </p:spPr>
        <p:txBody>
          <a:bodyPr wrap="square" rtlCol="0">
            <a:spAutoFit/>
          </a:bodyPr>
          <a:lstStyle/>
          <a:p>
            <a:pPr fontAlgn="base">
              <a:spcBef>
                <a:spcPct val="0"/>
              </a:spcBef>
              <a:spcAft>
                <a:spcPct val="0"/>
              </a:spcAft>
            </a:pPr>
            <a:r>
              <a:rPr lang="en-US" sz="1200" dirty="0" smtClean="0">
                <a:solidFill>
                  <a:srgbClr val="000000"/>
                </a:solidFill>
                <a:latin typeface="Arial" charset="0"/>
                <a:cs typeface="Arial" charset="0"/>
              </a:rPr>
              <a:t>$ Millions</a:t>
            </a:r>
            <a:endParaRPr lang="en-US" sz="1200" dirty="0">
              <a:solidFill>
                <a:srgbClr val="000000"/>
              </a:solidFill>
              <a:latin typeface="Arial" charset="0"/>
              <a:cs typeface="Arial" charset="0"/>
            </a:endParaRPr>
          </a:p>
        </p:txBody>
      </p:sp>
    </p:spTree>
    <p:custDataLst>
      <p:tags r:id="rId2"/>
    </p:custDataLst>
    <p:extLst>
      <p:ext uri="{BB962C8B-B14F-4D97-AF65-F5344CB8AC3E}">
        <p14:creationId xmlns:p14="http://schemas.microsoft.com/office/powerpoint/2010/main" val="267051379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4"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40.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3074"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3075"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F724C05A-B520-4207-A9FF-F8D8AFCFB1C7}" type="slidenum">
              <a:rPr lang="en-US" sz="900">
                <a:solidFill>
                  <a:schemeClr val="bg1"/>
                </a:solidFill>
              </a:rPr>
              <a:pPr algn="r" eaLnBrk="0" hangingPunct="0">
                <a:lnSpc>
                  <a:spcPct val="85000"/>
                </a:lnSpc>
                <a:spcBef>
                  <a:spcPct val="20000"/>
                </a:spcBef>
              </a:pPr>
              <a:t>40</a:t>
            </a:fld>
            <a:endParaRPr lang="en-US" sz="900">
              <a:solidFill>
                <a:schemeClr val="bg1"/>
              </a:solidFill>
            </a:endParaRPr>
          </a:p>
        </p:txBody>
      </p:sp>
      <p:pic>
        <p:nvPicPr>
          <p:cNvPr id="3076"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13" name="Rectangle 10"/>
          <p:cNvSpPr>
            <a:spLocks noChangeArrowheads="1"/>
          </p:cNvSpPr>
          <p:nvPr/>
        </p:nvSpPr>
        <p:spPr bwMode="blackWhite">
          <a:xfrm>
            <a:off x="407805" y="2334406"/>
            <a:ext cx="8424863" cy="1133475"/>
          </a:xfrm>
          <a:prstGeom prst="rect">
            <a:avLst/>
          </a:prstGeom>
          <a:gradFill rotWithShape="1">
            <a:gsLst>
              <a:gs pos="0">
                <a:schemeClr val="accent1"/>
              </a:gs>
              <a:gs pos="100000">
                <a:schemeClr val="accent1">
                  <a:gamma/>
                  <a:shade val="66275"/>
                  <a:invGamma/>
                </a:schemeClr>
              </a:gs>
            </a:gsLst>
            <a:lin ang="5400000" scaled="1"/>
          </a:gradFill>
          <a:ln w="12700">
            <a:solidFill>
              <a:schemeClr val="accent1"/>
            </a:solidFill>
            <a:miter lim="800000"/>
            <a:headEnd/>
            <a:tailEnd/>
          </a:ln>
          <a:effectLst/>
        </p:spPr>
        <p:txBody>
          <a:bodyPr lIns="45720" rIns="45720" anchor="ctr"/>
          <a:lstStyle/>
          <a:p>
            <a:pPr algn="ctr">
              <a:lnSpc>
                <a:spcPct val="85000"/>
              </a:lnSpc>
              <a:spcBef>
                <a:spcPct val="25000"/>
              </a:spcBef>
              <a:defRPr/>
            </a:pPr>
            <a:r>
              <a:rPr lang="en-US" sz="3200" b="1" dirty="0" smtClean="0">
                <a:solidFill>
                  <a:schemeClr val="bg1"/>
                </a:solidFill>
                <a:latin typeface="Arial "/>
              </a:rPr>
              <a:t>TERRORISM &amp; TRIA LAPSE</a:t>
            </a:r>
          </a:p>
        </p:txBody>
      </p:sp>
      <p:sp>
        <p:nvSpPr>
          <p:cNvPr id="6" name="Rectangle 8"/>
          <p:cNvSpPr>
            <a:spLocks noChangeArrowheads="1"/>
          </p:cNvSpPr>
          <p:nvPr/>
        </p:nvSpPr>
        <p:spPr bwMode="auto">
          <a:xfrm>
            <a:off x="159026" y="3905344"/>
            <a:ext cx="8776252" cy="2462213"/>
          </a:xfrm>
          <a:prstGeom prst="rect">
            <a:avLst/>
          </a:prstGeom>
          <a:noFill/>
          <a:ln w="9525" algn="ctr">
            <a:noFill/>
            <a:miter lim="800000"/>
            <a:headEnd/>
            <a:tailEnd/>
          </a:ln>
        </p:spPr>
        <p:txBody>
          <a:bodyPr wrap="square" lIns="45720" rIns="45720">
            <a:spAutoFit/>
          </a:bodyPr>
          <a:lstStyle/>
          <a:p>
            <a:pPr marL="292100" indent="-292100" algn="ctr" eaLnBrk="0" fontAlgn="base" hangingPunct="0">
              <a:lnSpc>
                <a:spcPct val="90000"/>
              </a:lnSpc>
              <a:spcBef>
                <a:spcPct val="25000"/>
              </a:spcBef>
              <a:spcAft>
                <a:spcPct val="0"/>
              </a:spcAft>
              <a:buClr>
                <a:srgbClr val="FF6801"/>
              </a:buClr>
              <a:buFont typeface="Wingdings" pitchFamily="2" charset="2"/>
              <a:buNone/>
            </a:pPr>
            <a:r>
              <a:rPr lang="en-US" sz="4000" b="1" dirty="0" smtClean="0">
                <a:solidFill>
                  <a:srgbClr val="225A7A"/>
                </a:solidFill>
                <a:latin typeface="Arial" panose="020B0604020202020204" pitchFamily="34" charset="0"/>
                <a:cs typeface="Arial" panose="020B0604020202020204" pitchFamily="34" charset="0"/>
              </a:rPr>
              <a:t>Reauthorization Was a Major Industry Effort Over the Past    Few Years</a:t>
            </a:r>
          </a:p>
          <a:p>
            <a:pPr marL="292100" indent="-292100" algn="ctr" eaLnBrk="0" fontAlgn="base" hangingPunct="0">
              <a:lnSpc>
                <a:spcPct val="90000"/>
              </a:lnSpc>
              <a:spcBef>
                <a:spcPct val="25000"/>
              </a:spcBef>
              <a:spcAft>
                <a:spcPct val="0"/>
              </a:spcAft>
              <a:buClr>
                <a:srgbClr val="FF6801"/>
              </a:buClr>
              <a:buFont typeface="Wingdings" pitchFamily="2" charset="2"/>
              <a:buNone/>
            </a:pPr>
            <a:r>
              <a:rPr lang="en-US" sz="4000" b="1" i="1" dirty="0" smtClean="0">
                <a:solidFill>
                  <a:srgbClr val="FF0000"/>
                </a:solidFill>
                <a:latin typeface="Arial" panose="020B0604020202020204" pitchFamily="34" charset="0"/>
                <a:cs typeface="Arial" panose="020B0604020202020204" pitchFamily="34" charset="0"/>
              </a:rPr>
              <a:t>Outline of New TRIA Structure</a:t>
            </a:r>
            <a:endParaRPr lang="en-US" sz="4000" b="1" i="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39346597"/>
      </p:ext>
    </p:extLst>
  </p:cSld>
  <p:clrMapOvr>
    <a:masterClrMapping/>
  </p:clrMapOvr>
  <p:transition>
    <p:zoom dir="in"/>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3075" name="Rectangle 105"/>
          <p:cNvSpPr>
            <a:spLocks noGrp="1" noChangeArrowheads="1"/>
          </p:cNvSpPr>
          <p:nvPr>
            <p:ph type="dt" sz="quarter" idx="10"/>
          </p:nvPr>
        </p:nvSpPr>
        <p:spPr>
          <a:noFill/>
        </p:spPr>
        <p:txBody>
          <a:bodyPr/>
          <a:lstStyle/>
          <a:p>
            <a:r>
              <a:rPr lang="en-US" smtClean="0">
                <a:latin typeface="Arial" pitchFamily="34" charset="0"/>
              </a:rPr>
              <a:t>12/01/09 - 9pm</a:t>
            </a:r>
          </a:p>
        </p:txBody>
      </p:sp>
      <p:sp>
        <p:nvSpPr>
          <p:cNvPr id="3076" name="Rectangle 106"/>
          <p:cNvSpPr>
            <a:spLocks noGrp="1" noChangeArrowheads="1"/>
          </p:cNvSpPr>
          <p:nvPr>
            <p:ph type="ftr" sz="quarter" idx="11"/>
          </p:nvPr>
        </p:nvSpPr>
        <p:spPr>
          <a:noFill/>
        </p:spPr>
        <p:txBody>
          <a:bodyPr/>
          <a:lstStyle/>
          <a:p>
            <a:r>
              <a:rPr lang="en-US" smtClean="0">
                <a:latin typeface="Arial" pitchFamily="34" charset="0"/>
              </a:rPr>
              <a:t>eSlide – P6466 – The Financial Crisis and the Future of the P/C</a:t>
            </a:r>
          </a:p>
        </p:txBody>
      </p:sp>
      <p:sp>
        <p:nvSpPr>
          <p:cNvPr id="3077" name="Rectangle 110"/>
          <p:cNvSpPr>
            <a:spLocks noGrp="1" noChangeArrowheads="1"/>
          </p:cNvSpPr>
          <p:nvPr>
            <p:ph type="sldNum" sz="quarter" idx="12"/>
          </p:nvPr>
        </p:nvSpPr>
        <p:spPr>
          <a:noFill/>
        </p:spPr>
        <p:txBody>
          <a:bodyPr/>
          <a:lstStyle/>
          <a:p>
            <a:fld id="{AB19D61C-75EB-4A25-93D1-A19BA1908D07}" type="slidenum">
              <a:rPr lang="en-US" smtClean="0">
                <a:latin typeface="Arial" pitchFamily="34" charset="0"/>
              </a:rPr>
              <a:pPr/>
              <a:t>41</a:t>
            </a:fld>
            <a:endParaRPr lang="en-US" smtClean="0">
              <a:latin typeface="Arial" pitchFamily="34" charset="0"/>
            </a:endParaRPr>
          </a:p>
        </p:txBody>
      </p:sp>
      <p:sp>
        <p:nvSpPr>
          <p:cNvPr id="3078" name="Rectangle 2"/>
          <p:cNvSpPr>
            <a:spLocks noGrp="1" noChangeArrowheads="1"/>
          </p:cNvSpPr>
          <p:nvPr>
            <p:ph type="title"/>
          </p:nvPr>
        </p:nvSpPr>
        <p:spPr>
          <a:xfrm>
            <a:off x="169660" y="90488"/>
            <a:ext cx="7400925" cy="860425"/>
          </a:xfrm>
        </p:spPr>
        <p:txBody>
          <a:bodyPr/>
          <a:lstStyle/>
          <a:p>
            <a:r>
              <a:rPr lang="en-US" dirty="0" smtClean="0">
                <a:latin typeface="Arial" pitchFamily="34" charset="0"/>
              </a:rPr>
              <a:t>Structure of Reauthorized TRIA Program (as of 2020)</a:t>
            </a:r>
          </a:p>
        </p:txBody>
      </p:sp>
      <p:sp>
        <p:nvSpPr>
          <p:cNvPr id="3079" name="Rectangle 3"/>
          <p:cNvSpPr>
            <a:spLocks noChangeArrowheads="1"/>
          </p:cNvSpPr>
          <p:nvPr/>
        </p:nvSpPr>
        <p:spPr bwMode="auto">
          <a:xfrm>
            <a:off x="0" y="6414803"/>
            <a:ext cx="8382000" cy="443198"/>
          </a:xfrm>
          <a:prstGeom prst="rect">
            <a:avLst/>
          </a:prstGeom>
          <a:noFill/>
          <a:ln w="9525" algn="ctr">
            <a:noFill/>
            <a:miter lim="800000"/>
            <a:headEnd/>
            <a:tailEnd/>
          </a:ln>
        </p:spPr>
        <p:txBody>
          <a:bodyPr wrap="square" lIns="365760" tIns="0" rIns="0" bIns="137160" anchor="b">
            <a:spAutoFit/>
          </a:bodyPr>
          <a:lstStyle/>
          <a:p>
            <a:pPr marL="63498" indent="-63498" eaLnBrk="0" hangingPunct="0">
              <a:lnSpc>
                <a:spcPct val="90000"/>
              </a:lnSpc>
              <a:buClr>
                <a:schemeClr val="accent2"/>
              </a:buClr>
              <a:tabLst>
                <a:tab pos="112711" algn="r"/>
              </a:tabLst>
            </a:pPr>
            <a:endParaRPr lang="en-US" sz="1100" dirty="0" smtClean="0">
              <a:latin typeface="Arial" panose="020B0604020202020204" pitchFamily="34" charset="0"/>
              <a:cs typeface="Arial" panose="020B0604020202020204" pitchFamily="34" charset="0"/>
            </a:endParaRPr>
          </a:p>
          <a:p>
            <a:pPr marL="63498" indent="-63498" eaLnBrk="0" hangingPunct="0">
              <a:lnSpc>
                <a:spcPct val="90000"/>
              </a:lnSpc>
              <a:buClr>
                <a:schemeClr val="accent2"/>
              </a:buClr>
              <a:tabLst>
                <a:tab pos="112711" algn="r"/>
              </a:tabLst>
            </a:pPr>
            <a:r>
              <a:rPr lang="en-US" sz="1100" dirty="0" smtClean="0">
                <a:latin typeface="Arial" panose="020B0604020202020204" pitchFamily="34" charset="0"/>
                <a:cs typeface="Arial" panose="020B0604020202020204" pitchFamily="34" charset="0"/>
              </a:rPr>
              <a:t>Source: Congressional Budget </a:t>
            </a:r>
            <a:r>
              <a:rPr lang="en-US" sz="1100" dirty="0">
                <a:latin typeface="Arial" panose="020B0604020202020204" pitchFamily="34" charset="0"/>
                <a:cs typeface="Arial" panose="020B0604020202020204" pitchFamily="34" charset="0"/>
              </a:rPr>
              <a:t>Office: </a:t>
            </a:r>
            <a:r>
              <a:rPr lang="en-US" sz="1100" dirty="0">
                <a:latin typeface="Arial" panose="020B0604020202020204" pitchFamily="34" charset="0"/>
                <a:cs typeface="Arial" panose="020B0604020202020204" pitchFamily="34" charset="0"/>
                <a:hlinkClick r:id="rId3"/>
              </a:rPr>
              <a:t>http://</a:t>
            </a:r>
            <a:r>
              <a:rPr lang="en-US" sz="1100" dirty="0" smtClean="0">
                <a:latin typeface="Arial" panose="020B0604020202020204" pitchFamily="34" charset="0"/>
                <a:cs typeface="Arial" panose="020B0604020202020204" pitchFamily="34" charset="0"/>
                <a:hlinkClick r:id="rId3"/>
              </a:rPr>
              <a:t>www.cbo.gov/publication/49866</a:t>
            </a:r>
            <a:r>
              <a:rPr lang="en-US" sz="1100" dirty="0" smtClean="0">
                <a:latin typeface="Arial" panose="020B0604020202020204" pitchFamily="34" charset="0"/>
                <a:cs typeface="Arial" panose="020B0604020202020204" pitchFamily="34" charset="0"/>
              </a:rPr>
              <a:t>;  Insurance </a:t>
            </a:r>
            <a:r>
              <a:rPr lang="en-US" sz="1100" dirty="0">
                <a:latin typeface="Arial" panose="020B0604020202020204" pitchFamily="34" charset="0"/>
                <a:cs typeface="Arial" panose="020B0604020202020204" pitchFamily="34" charset="0"/>
              </a:rPr>
              <a:t>Information Institute </a:t>
            </a:r>
            <a:r>
              <a:rPr lang="en-US" sz="1100" dirty="0" smtClean="0">
                <a:latin typeface="Arial" panose="020B0604020202020204" pitchFamily="34" charset="0"/>
                <a:cs typeface="Arial" panose="020B0604020202020204" pitchFamily="34" charset="0"/>
              </a:rPr>
              <a:t>research.</a:t>
            </a:r>
            <a:endParaRPr lang="en-US" sz="1100" dirty="0">
              <a:latin typeface="Arial" panose="020B0604020202020204" pitchFamily="34" charset="0"/>
              <a:cs typeface="Arial" panose="020B0604020202020204" pitchFamily="34" charset="0"/>
            </a:endParaRPr>
          </a:p>
        </p:txBody>
      </p:sp>
      <p:pic>
        <p:nvPicPr>
          <p:cNvPr id="28114948" name="Picture 4" descr="Initial Allocation of Insurance Claims in 2020 Under S. 2244"/>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85725" y="1429129"/>
            <a:ext cx="6316201" cy="4810841"/>
          </a:xfrm>
          <a:prstGeom prst="rect">
            <a:avLst/>
          </a:prstGeom>
          <a:noFill/>
          <a:extLst>
            <a:ext uri="{909E8E84-426E-40DD-AFC4-6F175D3DCCD1}">
              <a14:hiddenFill xmlns:a14="http://schemas.microsoft.com/office/drawing/2010/main">
                <a:solidFill>
                  <a:srgbClr val="FFFFFF"/>
                </a:solidFill>
              </a14:hiddenFill>
            </a:ext>
          </a:extLst>
        </p:spPr>
      </p:pic>
      <p:sp>
        <p:nvSpPr>
          <p:cNvPr id="14" name="Text Box 17"/>
          <p:cNvSpPr txBox="1">
            <a:spLocks noChangeArrowheads="1"/>
          </p:cNvSpPr>
          <p:nvPr/>
        </p:nvSpPr>
        <p:spPr bwMode="auto">
          <a:xfrm>
            <a:off x="5995073" y="1665018"/>
            <a:ext cx="3053678" cy="4247317"/>
          </a:xfrm>
          <a:prstGeom prst="rect">
            <a:avLst/>
          </a:prstGeom>
          <a:solidFill>
            <a:srgbClr val="28688C"/>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b="1" u="sng" dirty="0" smtClean="0">
                <a:solidFill>
                  <a:srgbClr val="FFFFFF"/>
                </a:solidFill>
              </a:rPr>
              <a:t>Major Changes</a:t>
            </a:r>
          </a:p>
          <a:p>
            <a:pPr marL="285750" indent="-285750">
              <a:buFont typeface="Arial" panose="020B0604020202020204" pitchFamily="34" charset="0"/>
              <a:buChar char="•"/>
            </a:pPr>
            <a:r>
              <a:rPr lang="en-US" b="1" dirty="0" smtClean="0">
                <a:solidFill>
                  <a:srgbClr val="FFFFFF"/>
                </a:solidFill>
              </a:rPr>
              <a:t>6-Year reauthorization</a:t>
            </a:r>
          </a:p>
          <a:p>
            <a:pPr marL="285750" indent="-285750">
              <a:buFont typeface="Arial" panose="020B0604020202020204" pitchFamily="34" charset="0"/>
              <a:buChar char="•"/>
            </a:pPr>
            <a:endParaRPr lang="en-US" b="1" dirty="0" smtClean="0">
              <a:solidFill>
                <a:srgbClr val="FFFFFF"/>
              </a:solidFill>
            </a:endParaRPr>
          </a:p>
          <a:p>
            <a:pPr marL="285750" indent="-285750">
              <a:buFont typeface="Arial" panose="020B0604020202020204" pitchFamily="34" charset="0"/>
              <a:buChar char="•"/>
            </a:pPr>
            <a:r>
              <a:rPr lang="en-US" b="1" dirty="0" smtClean="0">
                <a:solidFill>
                  <a:srgbClr val="FFFFFF"/>
                </a:solidFill>
              </a:rPr>
              <a:t>Trigger rises in steps from $100MM to $200MM</a:t>
            </a:r>
          </a:p>
          <a:p>
            <a:pPr marL="285750" indent="-285750">
              <a:buFont typeface="Arial" panose="020B0604020202020204" pitchFamily="34" charset="0"/>
              <a:buChar char="•"/>
            </a:pPr>
            <a:endParaRPr lang="en-US" b="1" dirty="0" smtClean="0">
              <a:solidFill>
                <a:srgbClr val="FFFFFF"/>
              </a:solidFill>
            </a:endParaRPr>
          </a:p>
          <a:p>
            <a:pPr marL="285750" indent="-285750">
              <a:buFont typeface="Arial" panose="020B0604020202020204" pitchFamily="34" charset="0"/>
              <a:buChar char="•"/>
            </a:pPr>
            <a:r>
              <a:rPr lang="en-US" b="1" dirty="0" smtClean="0">
                <a:solidFill>
                  <a:srgbClr val="FFFFFF"/>
                </a:solidFill>
              </a:rPr>
              <a:t>Industry aggregate retention rises in steps from $27.5B to $37.5B</a:t>
            </a:r>
          </a:p>
          <a:p>
            <a:pPr marL="285750" indent="-285750">
              <a:buFont typeface="Arial" panose="020B0604020202020204" pitchFamily="34" charset="0"/>
              <a:buChar char="•"/>
            </a:pPr>
            <a:endParaRPr lang="en-US" b="1" dirty="0" smtClean="0">
              <a:solidFill>
                <a:srgbClr val="FFFFFF"/>
              </a:solidFill>
            </a:endParaRPr>
          </a:p>
          <a:p>
            <a:pPr marL="285750" indent="-285750">
              <a:buFont typeface="Arial" panose="020B0604020202020204" pitchFamily="34" charset="0"/>
              <a:buChar char="•"/>
            </a:pPr>
            <a:r>
              <a:rPr lang="en-US" b="1" dirty="0" smtClean="0">
                <a:solidFill>
                  <a:srgbClr val="FFFFFF"/>
                </a:solidFill>
              </a:rPr>
              <a:t>Industry co-share above retained losses rise in steps from 15% to 20%</a:t>
            </a:r>
          </a:p>
        </p:txBody>
      </p:sp>
      <p:sp>
        <p:nvSpPr>
          <p:cNvPr id="15" name="AutoShape 8"/>
          <p:cNvSpPr>
            <a:spLocks noChangeArrowheads="1"/>
          </p:cNvSpPr>
          <p:nvPr/>
        </p:nvSpPr>
        <p:spPr bwMode="blackWhite">
          <a:xfrm>
            <a:off x="85725" y="4142050"/>
            <a:ext cx="1579573" cy="1387075"/>
          </a:xfrm>
          <a:prstGeom prst="wedgeRectCallout">
            <a:avLst>
              <a:gd name="adj1" fmla="val 94022"/>
              <a:gd name="adj2" fmla="val 13807"/>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rgbClr val="FFFFFF"/>
              </a:buClr>
              <a:buFont typeface="Wingdings" pitchFamily="2" charset="2"/>
              <a:buNone/>
              <a:defRPr/>
            </a:pPr>
            <a:r>
              <a:rPr lang="en-US" b="1" dirty="0" smtClean="0">
                <a:solidFill>
                  <a:srgbClr val="FFFFFF"/>
                </a:solidFill>
                <a:latin typeface="Arial "/>
              </a:rPr>
              <a:t> Insurers required to assume materially more risk</a:t>
            </a:r>
            <a:endParaRPr lang="en-US" b="1" dirty="0">
              <a:solidFill>
                <a:srgbClr val="FFFFFF"/>
              </a:solidFill>
              <a:latin typeface="Arial "/>
            </a:endParaRPr>
          </a:p>
        </p:txBody>
      </p:sp>
    </p:spTree>
    <p:extLst>
      <p:ext uri="{BB962C8B-B14F-4D97-AF65-F5344CB8AC3E}">
        <p14:creationId xmlns:p14="http://schemas.microsoft.com/office/powerpoint/2010/main" val="1840112783"/>
      </p:ext>
    </p:extLst>
  </p:cSld>
  <p:clrMapOvr>
    <a:masterClrMapping/>
  </p:clrMapOvr>
  <p:transition>
    <p:wipe dir="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3075" name="Rectangle 105"/>
          <p:cNvSpPr>
            <a:spLocks noGrp="1" noChangeArrowheads="1"/>
          </p:cNvSpPr>
          <p:nvPr>
            <p:ph type="dt" sz="quarter" idx="10"/>
          </p:nvPr>
        </p:nvSpPr>
        <p:spPr>
          <a:noFill/>
        </p:spPr>
        <p:txBody>
          <a:bodyPr/>
          <a:lstStyle/>
          <a:p>
            <a:r>
              <a:rPr lang="en-US" smtClean="0">
                <a:latin typeface="Arial" pitchFamily="34" charset="0"/>
              </a:rPr>
              <a:t>12/01/09 - 9pm</a:t>
            </a:r>
          </a:p>
        </p:txBody>
      </p:sp>
      <p:sp>
        <p:nvSpPr>
          <p:cNvPr id="3076" name="Rectangle 106"/>
          <p:cNvSpPr>
            <a:spLocks noGrp="1" noChangeArrowheads="1"/>
          </p:cNvSpPr>
          <p:nvPr>
            <p:ph type="ftr" sz="quarter" idx="11"/>
          </p:nvPr>
        </p:nvSpPr>
        <p:spPr>
          <a:noFill/>
        </p:spPr>
        <p:txBody>
          <a:bodyPr/>
          <a:lstStyle/>
          <a:p>
            <a:r>
              <a:rPr lang="en-US" smtClean="0">
                <a:latin typeface="Arial" pitchFamily="34" charset="0"/>
              </a:rPr>
              <a:t>eSlide – P6466 – The Financial Crisis and the Future of the P/C</a:t>
            </a:r>
          </a:p>
        </p:txBody>
      </p:sp>
      <p:sp>
        <p:nvSpPr>
          <p:cNvPr id="3077" name="Rectangle 110"/>
          <p:cNvSpPr>
            <a:spLocks noGrp="1" noChangeArrowheads="1"/>
          </p:cNvSpPr>
          <p:nvPr>
            <p:ph type="sldNum" sz="quarter" idx="12"/>
          </p:nvPr>
        </p:nvSpPr>
        <p:spPr>
          <a:noFill/>
        </p:spPr>
        <p:txBody>
          <a:bodyPr/>
          <a:lstStyle/>
          <a:p>
            <a:fld id="{AB19D61C-75EB-4A25-93D1-A19BA1908D07}" type="slidenum">
              <a:rPr lang="en-US" smtClean="0">
                <a:latin typeface="Arial" pitchFamily="34" charset="0"/>
              </a:rPr>
              <a:pPr/>
              <a:t>42</a:t>
            </a:fld>
            <a:endParaRPr lang="en-US" smtClean="0">
              <a:latin typeface="Arial" pitchFamily="34" charset="0"/>
            </a:endParaRPr>
          </a:p>
        </p:txBody>
      </p:sp>
      <p:sp>
        <p:nvSpPr>
          <p:cNvPr id="3078" name="Rectangle 2"/>
          <p:cNvSpPr>
            <a:spLocks noGrp="1" noChangeArrowheads="1"/>
          </p:cNvSpPr>
          <p:nvPr>
            <p:ph type="title"/>
          </p:nvPr>
        </p:nvSpPr>
        <p:spPr>
          <a:xfrm>
            <a:off x="169660" y="90488"/>
            <a:ext cx="7400925" cy="860425"/>
          </a:xfrm>
        </p:spPr>
        <p:txBody>
          <a:bodyPr/>
          <a:lstStyle/>
          <a:p>
            <a:r>
              <a:rPr lang="en-US" dirty="0" smtClean="0">
                <a:latin typeface="Arial" pitchFamily="34" charset="0"/>
              </a:rPr>
              <a:t>Industry Aggregate Retention Under TRIA, from Inception through Extension</a:t>
            </a:r>
          </a:p>
        </p:txBody>
      </p:sp>
      <p:sp>
        <p:nvSpPr>
          <p:cNvPr id="3079" name="Rectangle 3"/>
          <p:cNvSpPr>
            <a:spLocks noChangeArrowheads="1"/>
          </p:cNvSpPr>
          <p:nvPr/>
        </p:nvSpPr>
        <p:spPr bwMode="auto">
          <a:xfrm>
            <a:off x="0" y="6414803"/>
            <a:ext cx="7569200" cy="443198"/>
          </a:xfrm>
          <a:prstGeom prst="rect">
            <a:avLst/>
          </a:prstGeom>
          <a:noFill/>
          <a:ln w="9525" algn="ctr">
            <a:noFill/>
            <a:miter lim="800000"/>
            <a:headEnd/>
            <a:tailEnd/>
          </a:ln>
        </p:spPr>
        <p:txBody>
          <a:bodyPr lIns="365760" tIns="0" rIns="0" bIns="137160" anchor="b">
            <a:spAutoFit/>
          </a:bodyPr>
          <a:lstStyle/>
          <a:p>
            <a:pPr marL="63498" indent="-63498" eaLnBrk="0" hangingPunct="0">
              <a:lnSpc>
                <a:spcPct val="90000"/>
              </a:lnSpc>
              <a:buClr>
                <a:schemeClr val="accent2"/>
              </a:buClr>
              <a:tabLst>
                <a:tab pos="112711" algn="r"/>
              </a:tabLst>
            </a:pPr>
            <a:r>
              <a:rPr lang="en-US" sz="1100" dirty="0" smtClean="0">
                <a:latin typeface="Arial" panose="020B0604020202020204" pitchFamily="34" charset="0"/>
                <a:cs typeface="Arial" panose="020B0604020202020204" pitchFamily="34" charset="0"/>
              </a:rPr>
              <a:t>*First full year of program; TRIA was signed in to law on Nov. 26, 2002, with provisions identical to those in 2003.</a:t>
            </a:r>
          </a:p>
          <a:p>
            <a:pPr marL="63498" indent="-63498" eaLnBrk="0" hangingPunct="0">
              <a:lnSpc>
                <a:spcPct val="90000"/>
              </a:lnSpc>
              <a:buClr>
                <a:schemeClr val="accent2"/>
              </a:buClr>
              <a:tabLst>
                <a:tab pos="112711" algn="r"/>
              </a:tabLst>
            </a:pPr>
            <a:r>
              <a:rPr lang="en-US" sz="1100" dirty="0" smtClean="0">
                <a:latin typeface="Arial" panose="020B0604020202020204" pitchFamily="34" charset="0"/>
                <a:cs typeface="Arial" panose="020B0604020202020204" pitchFamily="34" charset="0"/>
              </a:rPr>
              <a:t>Source: Insurance </a:t>
            </a:r>
            <a:r>
              <a:rPr lang="en-US" sz="1100" dirty="0">
                <a:latin typeface="Arial" panose="020B0604020202020204" pitchFamily="34" charset="0"/>
                <a:cs typeface="Arial" panose="020B0604020202020204" pitchFamily="34" charset="0"/>
              </a:rPr>
              <a:t>Information Institute </a:t>
            </a:r>
            <a:r>
              <a:rPr lang="en-US" sz="1100" dirty="0" smtClean="0">
                <a:latin typeface="Arial" panose="020B0604020202020204" pitchFamily="34" charset="0"/>
                <a:cs typeface="Arial" panose="020B0604020202020204" pitchFamily="34" charset="0"/>
              </a:rPr>
              <a:t>research.</a:t>
            </a:r>
            <a:endParaRPr lang="en-US" sz="1100" dirty="0">
              <a:latin typeface="Arial" panose="020B0604020202020204" pitchFamily="34" charset="0"/>
              <a:cs typeface="Arial" panose="020B0604020202020204" pitchFamily="34" charset="0"/>
            </a:endParaRPr>
          </a:p>
        </p:txBody>
      </p:sp>
      <p:graphicFrame>
        <p:nvGraphicFramePr>
          <p:cNvPr id="3074" name="Object 3"/>
          <p:cNvGraphicFramePr>
            <a:graphicFrameLocks/>
          </p:cNvGraphicFramePr>
          <p:nvPr>
            <p:extLst/>
          </p:nvPr>
        </p:nvGraphicFramePr>
        <p:xfrm>
          <a:off x="85725" y="2150082"/>
          <a:ext cx="8632825" cy="3992563"/>
        </p:xfrm>
        <a:graphic>
          <a:graphicData uri="http://schemas.openxmlformats.org/presentationml/2006/ole">
            <mc:AlternateContent xmlns:mc="http://schemas.openxmlformats.org/markup-compatibility/2006">
              <mc:Choice xmlns:v="urn:schemas-microsoft-com:vml" Requires="v">
                <p:oleObj spid="_x0000_s28127297" name="Chart" r:id="rId4" imgW="8620118" imgH="3990940" progId="MSGraph.Chart.8">
                  <p:embed followColorScheme="full"/>
                </p:oleObj>
              </mc:Choice>
              <mc:Fallback>
                <p:oleObj name="Chart" r:id="rId4" imgW="8620118" imgH="3990940" progId="MSGraph.Chart.8">
                  <p:embed followColorScheme="full"/>
                  <p:pic>
                    <p:nvPicPr>
                      <p:cNvPr id="0" name=""/>
                      <p:cNvPicPr>
                        <a:picLocks noChangeArrowheads="1"/>
                      </p:cNvPicPr>
                      <p:nvPr/>
                    </p:nvPicPr>
                    <p:blipFill>
                      <a:blip r:embed="rId5"/>
                      <a:srcRect/>
                      <a:stretch>
                        <a:fillRect/>
                      </a:stretch>
                    </p:blipFill>
                    <p:spPr bwMode="auto">
                      <a:xfrm>
                        <a:off x="85725" y="2150082"/>
                        <a:ext cx="8632825" cy="399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 name="AutoShape 5"/>
          <p:cNvSpPr>
            <a:spLocks/>
          </p:cNvSpPr>
          <p:nvPr/>
        </p:nvSpPr>
        <p:spPr bwMode="auto">
          <a:xfrm rot="15141384">
            <a:off x="6888491" y="856582"/>
            <a:ext cx="609600" cy="2760662"/>
          </a:xfrm>
          <a:prstGeom prst="rightBrace">
            <a:avLst>
              <a:gd name="adj1" fmla="val 108729"/>
              <a:gd name="adj2" fmla="val 51981"/>
            </a:avLst>
          </a:prstGeom>
          <a:noFill/>
          <a:ln w="38100">
            <a:solidFill>
              <a:schemeClr val="tx1"/>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 name="TextBox 1"/>
          <p:cNvSpPr txBox="1"/>
          <p:nvPr/>
        </p:nvSpPr>
        <p:spPr>
          <a:xfrm>
            <a:off x="5853888" y="1436284"/>
            <a:ext cx="2678806" cy="400110"/>
          </a:xfrm>
          <a:prstGeom prst="rect">
            <a:avLst/>
          </a:prstGeom>
          <a:noFill/>
        </p:spPr>
        <p:txBody>
          <a:bodyPr wrap="square" rtlCol="0">
            <a:spAutoFit/>
          </a:bodyPr>
          <a:lstStyle/>
          <a:p>
            <a:pPr algn="ctr"/>
            <a:r>
              <a:rPr lang="en-US" sz="2000" b="1" dirty="0" smtClean="0">
                <a:latin typeface="Arial" panose="020B0604020202020204" pitchFamily="34" charset="0"/>
                <a:cs typeface="Arial" panose="020B0604020202020204" pitchFamily="34" charset="0"/>
              </a:rPr>
              <a:t>Reauthorization</a:t>
            </a:r>
            <a:endParaRPr lang="en-US" sz="2000" b="1" dirty="0">
              <a:latin typeface="Arial" panose="020B0604020202020204" pitchFamily="34" charset="0"/>
              <a:cs typeface="Arial" panose="020B0604020202020204" pitchFamily="34" charset="0"/>
            </a:endParaRPr>
          </a:p>
        </p:txBody>
      </p:sp>
      <p:sp>
        <p:nvSpPr>
          <p:cNvPr id="11" name="Text Box 17"/>
          <p:cNvSpPr txBox="1">
            <a:spLocks noChangeArrowheads="1"/>
          </p:cNvSpPr>
          <p:nvPr/>
        </p:nvSpPr>
        <p:spPr bwMode="auto">
          <a:xfrm>
            <a:off x="1681330" y="1277759"/>
            <a:ext cx="3833031" cy="1200329"/>
          </a:xfrm>
          <a:prstGeom prst="rect">
            <a:avLst/>
          </a:prstGeom>
          <a:solidFill>
            <a:srgbClr val="28688C"/>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b="1" dirty="0">
                <a:solidFill>
                  <a:srgbClr val="FFFFFF"/>
                </a:solidFill>
              </a:rPr>
              <a:t>The Industry Aggregate Retention Will Have Nearly Quadrupled from $10 Billion at Inception to $37.5 Billion in </a:t>
            </a:r>
            <a:r>
              <a:rPr lang="en-US" b="1" dirty="0" smtClean="0">
                <a:solidFill>
                  <a:srgbClr val="FFFFFF"/>
                </a:solidFill>
              </a:rPr>
              <a:t>2019</a:t>
            </a:r>
            <a:endParaRPr lang="en-US" b="1" dirty="0">
              <a:solidFill>
                <a:srgbClr val="FFFFFF"/>
              </a:solidFill>
            </a:endParaRPr>
          </a:p>
        </p:txBody>
      </p:sp>
      <p:sp>
        <p:nvSpPr>
          <p:cNvPr id="12" name="AutoShape 8"/>
          <p:cNvSpPr>
            <a:spLocks noChangeArrowheads="1"/>
          </p:cNvSpPr>
          <p:nvPr/>
        </p:nvSpPr>
        <p:spPr bwMode="blackWhite">
          <a:xfrm>
            <a:off x="2562896" y="4111812"/>
            <a:ext cx="2951465" cy="1211005"/>
          </a:xfrm>
          <a:prstGeom prst="wedgeRectCallout">
            <a:avLst>
              <a:gd name="adj1" fmla="val 70636"/>
              <a:gd name="adj2" fmla="val -83549"/>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rgbClr val="FFFFFF"/>
              </a:buClr>
              <a:buFont typeface="Wingdings" pitchFamily="2" charset="2"/>
              <a:buNone/>
              <a:defRPr/>
            </a:pPr>
            <a:r>
              <a:rPr lang="en-US" b="1" dirty="0" smtClean="0">
                <a:solidFill>
                  <a:srgbClr val="FFFFFF"/>
                </a:solidFill>
                <a:latin typeface="Arial "/>
              </a:rPr>
              <a:t> Industry aggregate retentions will rise by $2B per year from 2015 through 2019</a:t>
            </a:r>
            <a:endParaRPr lang="en-US" b="1" dirty="0">
              <a:solidFill>
                <a:srgbClr val="FFFFFF"/>
              </a:solidFill>
              <a:latin typeface="Arial "/>
            </a:endParaRPr>
          </a:p>
        </p:txBody>
      </p:sp>
      <p:sp>
        <p:nvSpPr>
          <p:cNvPr id="13" name="Rectangle 7"/>
          <p:cNvSpPr>
            <a:spLocks noChangeArrowheads="1"/>
          </p:cNvSpPr>
          <p:nvPr/>
        </p:nvSpPr>
        <p:spPr bwMode="black">
          <a:xfrm>
            <a:off x="85725" y="1801852"/>
            <a:ext cx="1023937" cy="221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defTabSz="114300">
              <a:defRPr>
                <a:solidFill>
                  <a:schemeClr val="tx1"/>
                </a:solidFill>
                <a:latin typeface="Arial" panose="020B0604020202020204" pitchFamily="34" charset="0"/>
                <a:cs typeface="Arial" panose="020B0604020202020204" pitchFamily="34" charset="0"/>
              </a:defRPr>
            </a:lvl1pPr>
            <a:lvl2pPr marL="742950" indent="-285750" defTabSz="114300">
              <a:defRPr>
                <a:solidFill>
                  <a:schemeClr val="tx1"/>
                </a:solidFill>
                <a:latin typeface="Arial" panose="020B0604020202020204" pitchFamily="34" charset="0"/>
                <a:cs typeface="Arial" panose="020B0604020202020204" pitchFamily="34" charset="0"/>
              </a:defRPr>
            </a:lvl2pPr>
            <a:lvl3pPr marL="1143000" indent="-228600" defTabSz="114300">
              <a:defRPr>
                <a:solidFill>
                  <a:schemeClr val="tx1"/>
                </a:solidFill>
                <a:latin typeface="Arial" panose="020B0604020202020204" pitchFamily="34" charset="0"/>
                <a:cs typeface="Arial" panose="020B0604020202020204" pitchFamily="34" charset="0"/>
              </a:defRPr>
            </a:lvl3pPr>
            <a:lvl4pPr marL="1600200" indent="-228600" defTabSz="114300">
              <a:defRPr>
                <a:solidFill>
                  <a:schemeClr val="tx1"/>
                </a:solidFill>
                <a:latin typeface="Arial" panose="020B0604020202020204" pitchFamily="34" charset="0"/>
                <a:cs typeface="Arial" panose="020B0604020202020204" pitchFamily="34" charset="0"/>
              </a:defRPr>
            </a:lvl4pPr>
            <a:lvl5pPr marL="2057400" indent="-228600" defTabSz="114300">
              <a:defRPr>
                <a:solidFill>
                  <a:schemeClr val="tx1"/>
                </a:solidFill>
                <a:latin typeface="Arial" panose="020B0604020202020204" pitchFamily="34" charset="0"/>
                <a:cs typeface="Arial" panose="020B0604020202020204" pitchFamily="34" charset="0"/>
              </a:defRPr>
            </a:lvl5pPr>
            <a:lvl6pPr marL="25146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90000"/>
              </a:lnSpc>
              <a:spcBef>
                <a:spcPct val="20000"/>
              </a:spcBef>
            </a:pPr>
            <a:r>
              <a:rPr lang="en-US" sz="1600" b="1" dirty="0" smtClean="0">
                <a:solidFill>
                  <a:srgbClr val="225A7A"/>
                </a:solidFill>
              </a:rPr>
              <a:t>$ Billions</a:t>
            </a:r>
            <a:endParaRPr lang="en-US" sz="1600" b="1" dirty="0">
              <a:solidFill>
                <a:srgbClr val="225A7A"/>
              </a:solidFill>
            </a:endParaRPr>
          </a:p>
        </p:txBody>
      </p:sp>
    </p:spTree>
    <p:extLst>
      <p:ext uri="{BB962C8B-B14F-4D97-AF65-F5344CB8AC3E}">
        <p14:creationId xmlns:p14="http://schemas.microsoft.com/office/powerpoint/2010/main" val="108889003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ssolv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43.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3075" name="Rectangle 105"/>
          <p:cNvSpPr>
            <a:spLocks noGrp="1" noChangeArrowheads="1"/>
          </p:cNvSpPr>
          <p:nvPr>
            <p:ph type="dt" sz="quarter" idx="10"/>
          </p:nvPr>
        </p:nvSpPr>
        <p:spPr>
          <a:noFill/>
        </p:spPr>
        <p:txBody>
          <a:bodyPr/>
          <a:lstStyle/>
          <a:p>
            <a:r>
              <a:rPr lang="en-US" smtClean="0">
                <a:latin typeface="Arial" pitchFamily="34" charset="0"/>
              </a:rPr>
              <a:t>12/01/09 - 9pm</a:t>
            </a:r>
          </a:p>
        </p:txBody>
      </p:sp>
      <p:sp>
        <p:nvSpPr>
          <p:cNvPr id="3076" name="Rectangle 106"/>
          <p:cNvSpPr>
            <a:spLocks noGrp="1" noChangeArrowheads="1"/>
          </p:cNvSpPr>
          <p:nvPr>
            <p:ph type="ftr" sz="quarter" idx="11"/>
          </p:nvPr>
        </p:nvSpPr>
        <p:spPr>
          <a:noFill/>
        </p:spPr>
        <p:txBody>
          <a:bodyPr/>
          <a:lstStyle/>
          <a:p>
            <a:r>
              <a:rPr lang="en-US" smtClean="0">
                <a:latin typeface="Arial" pitchFamily="34" charset="0"/>
              </a:rPr>
              <a:t>eSlide – P6466 – The Financial Crisis and the Future of the P/C</a:t>
            </a:r>
          </a:p>
        </p:txBody>
      </p:sp>
      <p:sp>
        <p:nvSpPr>
          <p:cNvPr id="3077" name="Rectangle 110"/>
          <p:cNvSpPr>
            <a:spLocks noGrp="1" noChangeArrowheads="1"/>
          </p:cNvSpPr>
          <p:nvPr>
            <p:ph type="sldNum" sz="quarter" idx="12"/>
          </p:nvPr>
        </p:nvSpPr>
        <p:spPr>
          <a:noFill/>
        </p:spPr>
        <p:txBody>
          <a:bodyPr/>
          <a:lstStyle/>
          <a:p>
            <a:fld id="{AB19D61C-75EB-4A25-93D1-A19BA1908D07}" type="slidenum">
              <a:rPr lang="en-US" smtClean="0">
                <a:latin typeface="Arial" pitchFamily="34" charset="0"/>
              </a:rPr>
              <a:pPr/>
              <a:t>43</a:t>
            </a:fld>
            <a:endParaRPr lang="en-US" smtClean="0">
              <a:latin typeface="Arial" pitchFamily="34" charset="0"/>
            </a:endParaRPr>
          </a:p>
        </p:txBody>
      </p:sp>
      <p:sp>
        <p:nvSpPr>
          <p:cNvPr id="3078" name="Rectangle 2"/>
          <p:cNvSpPr>
            <a:spLocks noGrp="1" noChangeArrowheads="1"/>
          </p:cNvSpPr>
          <p:nvPr>
            <p:ph type="title"/>
          </p:nvPr>
        </p:nvSpPr>
        <p:spPr>
          <a:xfrm>
            <a:off x="169660" y="90488"/>
            <a:ext cx="7400925" cy="860425"/>
          </a:xfrm>
        </p:spPr>
        <p:txBody>
          <a:bodyPr/>
          <a:lstStyle/>
          <a:p>
            <a:r>
              <a:rPr lang="en-US" dirty="0" smtClean="0">
                <a:latin typeface="Arial" pitchFamily="34" charset="0"/>
              </a:rPr>
              <a:t>TRIA Program Trigger, from Inception through Extension</a:t>
            </a:r>
          </a:p>
        </p:txBody>
      </p:sp>
      <p:sp>
        <p:nvSpPr>
          <p:cNvPr id="3079" name="Rectangle 3"/>
          <p:cNvSpPr>
            <a:spLocks noChangeArrowheads="1"/>
          </p:cNvSpPr>
          <p:nvPr/>
        </p:nvSpPr>
        <p:spPr bwMode="auto">
          <a:xfrm>
            <a:off x="0" y="6414803"/>
            <a:ext cx="7569200" cy="443198"/>
          </a:xfrm>
          <a:prstGeom prst="rect">
            <a:avLst/>
          </a:prstGeom>
          <a:noFill/>
          <a:ln w="9525" algn="ctr">
            <a:noFill/>
            <a:miter lim="800000"/>
            <a:headEnd/>
            <a:tailEnd/>
          </a:ln>
        </p:spPr>
        <p:txBody>
          <a:bodyPr lIns="365760" tIns="0" rIns="0" bIns="137160" anchor="b">
            <a:spAutoFit/>
          </a:bodyPr>
          <a:lstStyle/>
          <a:p>
            <a:pPr marL="63498" indent="-63498" eaLnBrk="0" hangingPunct="0">
              <a:lnSpc>
                <a:spcPct val="90000"/>
              </a:lnSpc>
              <a:buClr>
                <a:schemeClr val="accent2"/>
              </a:buClr>
              <a:tabLst>
                <a:tab pos="112711" algn="r"/>
              </a:tabLst>
            </a:pPr>
            <a:r>
              <a:rPr lang="en-US" sz="1100" dirty="0" smtClean="0">
                <a:latin typeface="Arial" panose="020B0604020202020204" pitchFamily="34" charset="0"/>
                <a:cs typeface="Arial" panose="020B0604020202020204" pitchFamily="34" charset="0"/>
              </a:rPr>
              <a:t>*First full year of program; TRIA was signed in to law on Nov. 26, 2002, with provisions identical to those in 2003.</a:t>
            </a:r>
          </a:p>
          <a:p>
            <a:pPr marL="63498" indent="-63498" eaLnBrk="0" hangingPunct="0">
              <a:lnSpc>
                <a:spcPct val="90000"/>
              </a:lnSpc>
              <a:buClr>
                <a:schemeClr val="accent2"/>
              </a:buClr>
              <a:tabLst>
                <a:tab pos="112711" algn="r"/>
              </a:tabLst>
            </a:pPr>
            <a:r>
              <a:rPr lang="en-US" sz="1100" dirty="0" smtClean="0">
                <a:latin typeface="Arial" panose="020B0604020202020204" pitchFamily="34" charset="0"/>
                <a:cs typeface="Arial" panose="020B0604020202020204" pitchFamily="34" charset="0"/>
              </a:rPr>
              <a:t>Source: Insurance </a:t>
            </a:r>
            <a:r>
              <a:rPr lang="en-US" sz="1100" dirty="0">
                <a:latin typeface="Arial" panose="020B0604020202020204" pitchFamily="34" charset="0"/>
                <a:cs typeface="Arial" panose="020B0604020202020204" pitchFamily="34" charset="0"/>
              </a:rPr>
              <a:t>Information Institute </a:t>
            </a:r>
            <a:r>
              <a:rPr lang="en-US" sz="1100" dirty="0" smtClean="0">
                <a:latin typeface="Arial" panose="020B0604020202020204" pitchFamily="34" charset="0"/>
                <a:cs typeface="Arial" panose="020B0604020202020204" pitchFamily="34" charset="0"/>
              </a:rPr>
              <a:t>research.</a:t>
            </a:r>
            <a:endParaRPr lang="en-US" sz="1100" dirty="0">
              <a:latin typeface="Arial" panose="020B0604020202020204" pitchFamily="34" charset="0"/>
              <a:cs typeface="Arial" panose="020B0604020202020204" pitchFamily="34" charset="0"/>
            </a:endParaRPr>
          </a:p>
        </p:txBody>
      </p:sp>
      <p:graphicFrame>
        <p:nvGraphicFramePr>
          <p:cNvPr id="3074" name="Object 3"/>
          <p:cNvGraphicFramePr>
            <a:graphicFrameLocks/>
          </p:cNvGraphicFramePr>
          <p:nvPr>
            <p:extLst/>
          </p:nvPr>
        </p:nvGraphicFramePr>
        <p:xfrm>
          <a:off x="0" y="2022131"/>
          <a:ext cx="8632825" cy="3992563"/>
        </p:xfrm>
        <a:graphic>
          <a:graphicData uri="http://schemas.openxmlformats.org/presentationml/2006/ole">
            <mc:AlternateContent xmlns:mc="http://schemas.openxmlformats.org/markup-compatibility/2006">
              <mc:Choice xmlns:v="urn:schemas-microsoft-com:vml" Requires="v">
                <p:oleObj spid="_x0000_s28128321" name="Chart" r:id="rId4" imgW="8620118" imgH="3990940" progId="MSGraph.Chart.8">
                  <p:embed followColorScheme="full"/>
                </p:oleObj>
              </mc:Choice>
              <mc:Fallback>
                <p:oleObj name="Chart" r:id="rId4" imgW="8620118" imgH="3990940" progId="MSGraph.Chart.8">
                  <p:embed followColorScheme="full"/>
                  <p:pic>
                    <p:nvPicPr>
                      <p:cNvPr id="0" name=""/>
                      <p:cNvPicPr>
                        <a:picLocks noChangeArrowheads="1"/>
                      </p:cNvPicPr>
                      <p:nvPr/>
                    </p:nvPicPr>
                    <p:blipFill>
                      <a:blip r:embed="rId5"/>
                      <a:srcRect/>
                      <a:stretch>
                        <a:fillRect/>
                      </a:stretch>
                    </p:blipFill>
                    <p:spPr bwMode="auto">
                      <a:xfrm>
                        <a:off x="0" y="2022131"/>
                        <a:ext cx="8632825" cy="399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 name="AutoShape 5"/>
          <p:cNvSpPr>
            <a:spLocks/>
          </p:cNvSpPr>
          <p:nvPr/>
        </p:nvSpPr>
        <p:spPr bwMode="auto">
          <a:xfrm rot="14225145">
            <a:off x="6779599" y="1172302"/>
            <a:ext cx="609600" cy="2909450"/>
          </a:xfrm>
          <a:prstGeom prst="rightBrace">
            <a:avLst>
              <a:gd name="adj1" fmla="val 108729"/>
              <a:gd name="adj2" fmla="val 51981"/>
            </a:avLst>
          </a:prstGeom>
          <a:noFill/>
          <a:ln w="38100">
            <a:solidFill>
              <a:schemeClr val="tx1"/>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 name="TextBox 1"/>
          <p:cNvSpPr txBox="1"/>
          <p:nvPr/>
        </p:nvSpPr>
        <p:spPr>
          <a:xfrm>
            <a:off x="5535973" y="1770483"/>
            <a:ext cx="2678806" cy="400110"/>
          </a:xfrm>
          <a:prstGeom prst="rect">
            <a:avLst/>
          </a:prstGeom>
          <a:noFill/>
        </p:spPr>
        <p:txBody>
          <a:bodyPr wrap="square" rtlCol="0">
            <a:spAutoFit/>
          </a:bodyPr>
          <a:lstStyle/>
          <a:p>
            <a:pPr algn="ctr"/>
            <a:r>
              <a:rPr lang="en-US" sz="2000" b="1" dirty="0" smtClean="0">
                <a:latin typeface="Arial" panose="020B0604020202020204" pitchFamily="34" charset="0"/>
                <a:cs typeface="Arial" panose="020B0604020202020204" pitchFamily="34" charset="0"/>
              </a:rPr>
              <a:t>Reauthorization</a:t>
            </a:r>
            <a:endParaRPr lang="en-US" sz="2000" b="1" dirty="0">
              <a:latin typeface="Arial" panose="020B0604020202020204" pitchFamily="34" charset="0"/>
              <a:cs typeface="Arial" panose="020B0604020202020204" pitchFamily="34" charset="0"/>
            </a:endParaRPr>
          </a:p>
        </p:txBody>
      </p:sp>
      <p:sp>
        <p:nvSpPr>
          <p:cNvPr id="11" name="Text Box 17"/>
          <p:cNvSpPr txBox="1">
            <a:spLocks noChangeArrowheads="1"/>
          </p:cNvSpPr>
          <p:nvPr/>
        </p:nvSpPr>
        <p:spPr bwMode="auto">
          <a:xfrm>
            <a:off x="1406302" y="1324207"/>
            <a:ext cx="3833031" cy="646331"/>
          </a:xfrm>
          <a:prstGeom prst="rect">
            <a:avLst/>
          </a:prstGeom>
          <a:solidFill>
            <a:srgbClr val="28688C"/>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b="1" dirty="0" smtClean="0">
                <a:solidFill>
                  <a:srgbClr val="FFFFFF"/>
                </a:solidFill>
              </a:rPr>
              <a:t>The TRIA program trigger will double between 2015 and 2020</a:t>
            </a:r>
            <a:endParaRPr lang="en-US" b="1" dirty="0">
              <a:solidFill>
                <a:srgbClr val="FFFFFF"/>
              </a:solidFill>
            </a:endParaRPr>
          </a:p>
        </p:txBody>
      </p:sp>
      <p:sp>
        <p:nvSpPr>
          <p:cNvPr id="12" name="AutoShape 8"/>
          <p:cNvSpPr>
            <a:spLocks noChangeArrowheads="1"/>
          </p:cNvSpPr>
          <p:nvPr/>
        </p:nvSpPr>
        <p:spPr bwMode="blackWhite">
          <a:xfrm>
            <a:off x="2695575" y="4264563"/>
            <a:ext cx="2951465" cy="1211005"/>
          </a:xfrm>
          <a:prstGeom prst="wedgeRectCallout">
            <a:avLst>
              <a:gd name="adj1" fmla="val 82418"/>
              <a:gd name="adj2" fmla="val -38883"/>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rgbClr val="FFFFFF"/>
              </a:buClr>
              <a:buFont typeface="Wingdings" pitchFamily="2" charset="2"/>
              <a:buNone/>
              <a:defRPr/>
            </a:pPr>
            <a:r>
              <a:rPr lang="en-US" b="1" dirty="0" smtClean="0">
                <a:solidFill>
                  <a:srgbClr val="FFFFFF"/>
                </a:solidFill>
                <a:latin typeface="Arial "/>
              </a:rPr>
              <a:t> Program trigger will rise in steps beginning in 2016 from $100 million to $200 million by 2020</a:t>
            </a:r>
            <a:endParaRPr lang="en-US" b="1" dirty="0">
              <a:solidFill>
                <a:srgbClr val="FFFFFF"/>
              </a:solidFill>
              <a:latin typeface="Arial "/>
            </a:endParaRPr>
          </a:p>
        </p:txBody>
      </p:sp>
      <p:sp>
        <p:nvSpPr>
          <p:cNvPr id="13" name="Rectangle 7"/>
          <p:cNvSpPr>
            <a:spLocks noChangeArrowheads="1"/>
          </p:cNvSpPr>
          <p:nvPr/>
        </p:nvSpPr>
        <p:spPr bwMode="black">
          <a:xfrm>
            <a:off x="85725" y="1801852"/>
            <a:ext cx="1023937" cy="221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defTabSz="114300">
              <a:defRPr>
                <a:solidFill>
                  <a:schemeClr val="tx1"/>
                </a:solidFill>
                <a:latin typeface="Arial" panose="020B0604020202020204" pitchFamily="34" charset="0"/>
                <a:cs typeface="Arial" panose="020B0604020202020204" pitchFamily="34" charset="0"/>
              </a:defRPr>
            </a:lvl1pPr>
            <a:lvl2pPr marL="742950" indent="-285750" defTabSz="114300">
              <a:defRPr>
                <a:solidFill>
                  <a:schemeClr val="tx1"/>
                </a:solidFill>
                <a:latin typeface="Arial" panose="020B0604020202020204" pitchFamily="34" charset="0"/>
                <a:cs typeface="Arial" panose="020B0604020202020204" pitchFamily="34" charset="0"/>
              </a:defRPr>
            </a:lvl2pPr>
            <a:lvl3pPr marL="1143000" indent="-228600" defTabSz="114300">
              <a:defRPr>
                <a:solidFill>
                  <a:schemeClr val="tx1"/>
                </a:solidFill>
                <a:latin typeface="Arial" panose="020B0604020202020204" pitchFamily="34" charset="0"/>
                <a:cs typeface="Arial" panose="020B0604020202020204" pitchFamily="34" charset="0"/>
              </a:defRPr>
            </a:lvl3pPr>
            <a:lvl4pPr marL="1600200" indent="-228600" defTabSz="114300">
              <a:defRPr>
                <a:solidFill>
                  <a:schemeClr val="tx1"/>
                </a:solidFill>
                <a:latin typeface="Arial" panose="020B0604020202020204" pitchFamily="34" charset="0"/>
                <a:cs typeface="Arial" panose="020B0604020202020204" pitchFamily="34" charset="0"/>
              </a:defRPr>
            </a:lvl4pPr>
            <a:lvl5pPr marL="2057400" indent="-228600" defTabSz="114300">
              <a:defRPr>
                <a:solidFill>
                  <a:schemeClr val="tx1"/>
                </a:solidFill>
                <a:latin typeface="Arial" panose="020B0604020202020204" pitchFamily="34" charset="0"/>
                <a:cs typeface="Arial" panose="020B0604020202020204" pitchFamily="34" charset="0"/>
              </a:defRPr>
            </a:lvl5pPr>
            <a:lvl6pPr marL="25146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90000"/>
              </a:lnSpc>
              <a:spcBef>
                <a:spcPct val="20000"/>
              </a:spcBef>
            </a:pPr>
            <a:r>
              <a:rPr lang="en-US" sz="1600" b="1" dirty="0" smtClean="0">
                <a:solidFill>
                  <a:srgbClr val="225A7A"/>
                </a:solidFill>
              </a:rPr>
              <a:t>$ Millions</a:t>
            </a:r>
            <a:endParaRPr lang="en-US" sz="1600" b="1" dirty="0">
              <a:solidFill>
                <a:srgbClr val="225A7A"/>
              </a:solidFill>
            </a:endParaRPr>
          </a:p>
        </p:txBody>
      </p:sp>
    </p:spTree>
    <p:extLst>
      <p:ext uri="{BB962C8B-B14F-4D97-AF65-F5344CB8AC3E}">
        <p14:creationId xmlns:p14="http://schemas.microsoft.com/office/powerpoint/2010/main" val="318696624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ssolv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44.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3075" name="Rectangle 105"/>
          <p:cNvSpPr>
            <a:spLocks noGrp="1" noChangeArrowheads="1"/>
          </p:cNvSpPr>
          <p:nvPr>
            <p:ph type="dt" sz="quarter" idx="10"/>
          </p:nvPr>
        </p:nvSpPr>
        <p:spPr>
          <a:noFill/>
        </p:spPr>
        <p:txBody>
          <a:bodyPr/>
          <a:lstStyle/>
          <a:p>
            <a:r>
              <a:rPr lang="en-US" smtClean="0">
                <a:latin typeface="Arial" pitchFamily="34" charset="0"/>
              </a:rPr>
              <a:t>12/01/09 - 9pm</a:t>
            </a:r>
          </a:p>
        </p:txBody>
      </p:sp>
      <p:sp>
        <p:nvSpPr>
          <p:cNvPr id="3076" name="Rectangle 106"/>
          <p:cNvSpPr>
            <a:spLocks noGrp="1" noChangeArrowheads="1"/>
          </p:cNvSpPr>
          <p:nvPr>
            <p:ph type="ftr" sz="quarter" idx="11"/>
          </p:nvPr>
        </p:nvSpPr>
        <p:spPr>
          <a:noFill/>
        </p:spPr>
        <p:txBody>
          <a:bodyPr/>
          <a:lstStyle/>
          <a:p>
            <a:r>
              <a:rPr lang="en-US" smtClean="0">
                <a:latin typeface="Arial" pitchFamily="34" charset="0"/>
              </a:rPr>
              <a:t>eSlide – P6466 – The Financial Crisis and the Future of the P/C</a:t>
            </a:r>
          </a:p>
        </p:txBody>
      </p:sp>
      <p:sp>
        <p:nvSpPr>
          <p:cNvPr id="3077" name="Rectangle 110"/>
          <p:cNvSpPr>
            <a:spLocks noGrp="1" noChangeArrowheads="1"/>
          </p:cNvSpPr>
          <p:nvPr>
            <p:ph type="sldNum" sz="quarter" idx="12"/>
          </p:nvPr>
        </p:nvSpPr>
        <p:spPr>
          <a:noFill/>
        </p:spPr>
        <p:txBody>
          <a:bodyPr/>
          <a:lstStyle/>
          <a:p>
            <a:fld id="{AB19D61C-75EB-4A25-93D1-A19BA1908D07}" type="slidenum">
              <a:rPr lang="en-US" smtClean="0">
                <a:latin typeface="Arial" pitchFamily="34" charset="0"/>
              </a:rPr>
              <a:pPr/>
              <a:t>44</a:t>
            </a:fld>
            <a:endParaRPr lang="en-US" smtClean="0">
              <a:latin typeface="Arial" pitchFamily="34" charset="0"/>
            </a:endParaRPr>
          </a:p>
        </p:txBody>
      </p:sp>
      <p:sp>
        <p:nvSpPr>
          <p:cNvPr id="3078" name="Rectangle 2"/>
          <p:cNvSpPr>
            <a:spLocks noGrp="1" noChangeArrowheads="1"/>
          </p:cNvSpPr>
          <p:nvPr>
            <p:ph type="title"/>
          </p:nvPr>
        </p:nvSpPr>
        <p:spPr>
          <a:xfrm>
            <a:off x="169660" y="90488"/>
            <a:ext cx="7400925" cy="860425"/>
          </a:xfrm>
        </p:spPr>
        <p:txBody>
          <a:bodyPr/>
          <a:lstStyle/>
          <a:p>
            <a:r>
              <a:rPr lang="en-US" dirty="0" smtClean="0">
                <a:latin typeface="Arial" pitchFamily="34" charset="0"/>
              </a:rPr>
              <a:t>Industry Co-Pay Share in Excess of Individual Retention</a:t>
            </a:r>
          </a:p>
        </p:txBody>
      </p:sp>
      <p:sp>
        <p:nvSpPr>
          <p:cNvPr id="3079" name="Rectangle 3"/>
          <p:cNvSpPr>
            <a:spLocks noChangeArrowheads="1"/>
          </p:cNvSpPr>
          <p:nvPr/>
        </p:nvSpPr>
        <p:spPr bwMode="auto">
          <a:xfrm>
            <a:off x="0" y="6414803"/>
            <a:ext cx="7569200" cy="443198"/>
          </a:xfrm>
          <a:prstGeom prst="rect">
            <a:avLst/>
          </a:prstGeom>
          <a:noFill/>
          <a:ln w="9525" algn="ctr">
            <a:noFill/>
            <a:miter lim="800000"/>
            <a:headEnd/>
            <a:tailEnd/>
          </a:ln>
        </p:spPr>
        <p:txBody>
          <a:bodyPr lIns="365760" tIns="0" rIns="0" bIns="137160" anchor="b">
            <a:spAutoFit/>
          </a:bodyPr>
          <a:lstStyle/>
          <a:p>
            <a:pPr marL="63498" indent="-63498" eaLnBrk="0" hangingPunct="0">
              <a:lnSpc>
                <a:spcPct val="90000"/>
              </a:lnSpc>
              <a:buClr>
                <a:schemeClr val="accent2"/>
              </a:buClr>
              <a:tabLst>
                <a:tab pos="112711" algn="r"/>
              </a:tabLst>
            </a:pPr>
            <a:r>
              <a:rPr lang="en-US" sz="1100" dirty="0" smtClean="0">
                <a:latin typeface="Arial" panose="020B0604020202020204" pitchFamily="34" charset="0"/>
                <a:cs typeface="Arial" panose="020B0604020202020204" pitchFamily="34" charset="0"/>
              </a:rPr>
              <a:t>*First full year of program; TRIA was signed in to law on Nov. 26, 2002, with provisions identical to those in 2003.</a:t>
            </a:r>
          </a:p>
          <a:p>
            <a:pPr marL="63498" indent="-63498" eaLnBrk="0" hangingPunct="0">
              <a:lnSpc>
                <a:spcPct val="90000"/>
              </a:lnSpc>
              <a:buClr>
                <a:schemeClr val="accent2"/>
              </a:buClr>
              <a:tabLst>
                <a:tab pos="112711" algn="r"/>
              </a:tabLst>
            </a:pPr>
            <a:r>
              <a:rPr lang="en-US" sz="1100" dirty="0" smtClean="0">
                <a:latin typeface="Arial" panose="020B0604020202020204" pitchFamily="34" charset="0"/>
                <a:cs typeface="Arial" panose="020B0604020202020204" pitchFamily="34" charset="0"/>
              </a:rPr>
              <a:t>Source: Insurance </a:t>
            </a:r>
            <a:r>
              <a:rPr lang="en-US" sz="1100" dirty="0">
                <a:latin typeface="Arial" panose="020B0604020202020204" pitchFamily="34" charset="0"/>
                <a:cs typeface="Arial" panose="020B0604020202020204" pitchFamily="34" charset="0"/>
              </a:rPr>
              <a:t>Information Institute </a:t>
            </a:r>
            <a:r>
              <a:rPr lang="en-US" sz="1100" dirty="0" smtClean="0">
                <a:latin typeface="Arial" panose="020B0604020202020204" pitchFamily="34" charset="0"/>
                <a:cs typeface="Arial" panose="020B0604020202020204" pitchFamily="34" charset="0"/>
              </a:rPr>
              <a:t>research.</a:t>
            </a:r>
            <a:endParaRPr lang="en-US" sz="1100" dirty="0">
              <a:latin typeface="Arial" panose="020B0604020202020204" pitchFamily="34" charset="0"/>
              <a:cs typeface="Arial" panose="020B0604020202020204" pitchFamily="34" charset="0"/>
            </a:endParaRPr>
          </a:p>
        </p:txBody>
      </p:sp>
      <p:graphicFrame>
        <p:nvGraphicFramePr>
          <p:cNvPr id="3074" name="Object 3"/>
          <p:cNvGraphicFramePr>
            <a:graphicFrameLocks/>
          </p:cNvGraphicFramePr>
          <p:nvPr>
            <p:extLst/>
          </p:nvPr>
        </p:nvGraphicFramePr>
        <p:xfrm>
          <a:off x="34746" y="2023451"/>
          <a:ext cx="8632825" cy="3992563"/>
        </p:xfrm>
        <a:graphic>
          <a:graphicData uri="http://schemas.openxmlformats.org/presentationml/2006/ole">
            <mc:AlternateContent xmlns:mc="http://schemas.openxmlformats.org/markup-compatibility/2006">
              <mc:Choice xmlns:v="urn:schemas-microsoft-com:vml" Requires="v">
                <p:oleObj spid="_x0000_s28129345" name="Chart" r:id="rId4" imgW="8620118" imgH="3990940" progId="MSGraph.Chart.8">
                  <p:embed followColorScheme="full"/>
                </p:oleObj>
              </mc:Choice>
              <mc:Fallback>
                <p:oleObj name="Chart" r:id="rId4" imgW="8620118" imgH="3990940" progId="MSGraph.Chart.8">
                  <p:embed followColorScheme="full"/>
                  <p:pic>
                    <p:nvPicPr>
                      <p:cNvPr id="0" name=""/>
                      <p:cNvPicPr>
                        <a:picLocks noChangeArrowheads="1"/>
                      </p:cNvPicPr>
                      <p:nvPr/>
                    </p:nvPicPr>
                    <p:blipFill>
                      <a:blip r:embed="rId5"/>
                      <a:srcRect/>
                      <a:stretch>
                        <a:fillRect/>
                      </a:stretch>
                    </p:blipFill>
                    <p:spPr bwMode="auto">
                      <a:xfrm>
                        <a:off x="34746" y="2023451"/>
                        <a:ext cx="8632825" cy="399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 name="AutoShape 5"/>
          <p:cNvSpPr>
            <a:spLocks/>
          </p:cNvSpPr>
          <p:nvPr/>
        </p:nvSpPr>
        <p:spPr bwMode="auto">
          <a:xfrm rot="15324939">
            <a:off x="6826841" y="1094513"/>
            <a:ext cx="609600" cy="2909450"/>
          </a:xfrm>
          <a:prstGeom prst="rightBrace">
            <a:avLst>
              <a:gd name="adj1" fmla="val 108729"/>
              <a:gd name="adj2" fmla="val 51981"/>
            </a:avLst>
          </a:prstGeom>
          <a:noFill/>
          <a:ln w="38100">
            <a:solidFill>
              <a:schemeClr val="tx1"/>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 name="TextBox 1"/>
          <p:cNvSpPr txBox="1"/>
          <p:nvPr/>
        </p:nvSpPr>
        <p:spPr>
          <a:xfrm>
            <a:off x="5535973" y="1770483"/>
            <a:ext cx="2678806" cy="400110"/>
          </a:xfrm>
          <a:prstGeom prst="rect">
            <a:avLst/>
          </a:prstGeom>
          <a:noFill/>
        </p:spPr>
        <p:txBody>
          <a:bodyPr wrap="square" rtlCol="0">
            <a:spAutoFit/>
          </a:bodyPr>
          <a:lstStyle/>
          <a:p>
            <a:pPr algn="ctr"/>
            <a:r>
              <a:rPr lang="en-US" sz="2000" b="1" dirty="0" smtClean="0">
                <a:latin typeface="Arial" panose="020B0604020202020204" pitchFamily="34" charset="0"/>
                <a:cs typeface="Arial" panose="020B0604020202020204" pitchFamily="34" charset="0"/>
              </a:rPr>
              <a:t>Reauthorization</a:t>
            </a:r>
            <a:endParaRPr lang="en-US" sz="2000" b="1" dirty="0">
              <a:latin typeface="Arial" panose="020B0604020202020204" pitchFamily="34" charset="0"/>
              <a:cs typeface="Arial" panose="020B0604020202020204" pitchFamily="34" charset="0"/>
            </a:endParaRPr>
          </a:p>
        </p:txBody>
      </p:sp>
      <p:sp>
        <p:nvSpPr>
          <p:cNvPr id="11" name="Text Box 17"/>
          <p:cNvSpPr txBox="1">
            <a:spLocks noChangeArrowheads="1"/>
          </p:cNvSpPr>
          <p:nvPr/>
        </p:nvSpPr>
        <p:spPr bwMode="auto">
          <a:xfrm>
            <a:off x="1406302" y="1324207"/>
            <a:ext cx="3833031" cy="923330"/>
          </a:xfrm>
          <a:prstGeom prst="rect">
            <a:avLst/>
          </a:prstGeom>
          <a:solidFill>
            <a:srgbClr val="28688C"/>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b="1" dirty="0" smtClean="0">
                <a:solidFill>
                  <a:srgbClr val="FFFFFF"/>
                </a:solidFill>
              </a:rPr>
              <a:t>The industry co-pay share will have double by 2020 from program inception</a:t>
            </a:r>
            <a:endParaRPr lang="en-US" b="1" dirty="0">
              <a:solidFill>
                <a:srgbClr val="FFFFFF"/>
              </a:solidFill>
            </a:endParaRPr>
          </a:p>
        </p:txBody>
      </p:sp>
      <p:sp>
        <p:nvSpPr>
          <p:cNvPr id="12" name="AutoShape 8"/>
          <p:cNvSpPr>
            <a:spLocks noChangeArrowheads="1"/>
          </p:cNvSpPr>
          <p:nvPr/>
        </p:nvSpPr>
        <p:spPr bwMode="blackWhite">
          <a:xfrm>
            <a:off x="2759969" y="3978160"/>
            <a:ext cx="2951465" cy="1392965"/>
          </a:xfrm>
          <a:prstGeom prst="wedgeRectCallout">
            <a:avLst>
              <a:gd name="adj1" fmla="val 82418"/>
              <a:gd name="adj2" fmla="val -38883"/>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rgbClr val="FFFFFF"/>
              </a:buClr>
              <a:buFont typeface="Wingdings" pitchFamily="2" charset="2"/>
              <a:buNone/>
              <a:defRPr/>
            </a:pPr>
            <a:r>
              <a:rPr lang="en-US" b="1" dirty="0" smtClean="0">
                <a:solidFill>
                  <a:srgbClr val="FFFFFF"/>
                </a:solidFill>
                <a:latin typeface="Arial "/>
              </a:rPr>
              <a:t> Insurer co-payments in excess of their individual retentions will rise in steps beginning in 2016 from 15% to 20%</a:t>
            </a:r>
            <a:endParaRPr lang="en-US" b="1" dirty="0">
              <a:solidFill>
                <a:srgbClr val="FFFFFF"/>
              </a:solidFill>
              <a:latin typeface="Arial "/>
            </a:endParaRPr>
          </a:p>
        </p:txBody>
      </p:sp>
      <p:sp>
        <p:nvSpPr>
          <p:cNvPr id="13" name="Rectangle 7"/>
          <p:cNvSpPr>
            <a:spLocks noChangeArrowheads="1"/>
          </p:cNvSpPr>
          <p:nvPr/>
        </p:nvSpPr>
        <p:spPr bwMode="black">
          <a:xfrm>
            <a:off x="85725" y="1801852"/>
            <a:ext cx="1023937" cy="221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defTabSz="114300">
              <a:defRPr>
                <a:solidFill>
                  <a:schemeClr val="tx1"/>
                </a:solidFill>
                <a:latin typeface="Arial" panose="020B0604020202020204" pitchFamily="34" charset="0"/>
                <a:cs typeface="Arial" panose="020B0604020202020204" pitchFamily="34" charset="0"/>
              </a:defRPr>
            </a:lvl1pPr>
            <a:lvl2pPr marL="742950" indent="-285750" defTabSz="114300">
              <a:defRPr>
                <a:solidFill>
                  <a:schemeClr val="tx1"/>
                </a:solidFill>
                <a:latin typeface="Arial" panose="020B0604020202020204" pitchFamily="34" charset="0"/>
                <a:cs typeface="Arial" panose="020B0604020202020204" pitchFamily="34" charset="0"/>
              </a:defRPr>
            </a:lvl2pPr>
            <a:lvl3pPr marL="1143000" indent="-228600" defTabSz="114300">
              <a:defRPr>
                <a:solidFill>
                  <a:schemeClr val="tx1"/>
                </a:solidFill>
                <a:latin typeface="Arial" panose="020B0604020202020204" pitchFamily="34" charset="0"/>
                <a:cs typeface="Arial" panose="020B0604020202020204" pitchFamily="34" charset="0"/>
              </a:defRPr>
            </a:lvl3pPr>
            <a:lvl4pPr marL="1600200" indent="-228600" defTabSz="114300">
              <a:defRPr>
                <a:solidFill>
                  <a:schemeClr val="tx1"/>
                </a:solidFill>
                <a:latin typeface="Arial" panose="020B0604020202020204" pitchFamily="34" charset="0"/>
                <a:cs typeface="Arial" panose="020B0604020202020204" pitchFamily="34" charset="0"/>
              </a:defRPr>
            </a:lvl4pPr>
            <a:lvl5pPr marL="2057400" indent="-228600" defTabSz="114300">
              <a:defRPr>
                <a:solidFill>
                  <a:schemeClr val="tx1"/>
                </a:solidFill>
                <a:latin typeface="Arial" panose="020B0604020202020204" pitchFamily="34" charset="0"/>
                <a:cs typeface="Arial" panose="020B0604020202020204" pitchFamily="34" charset="0"/>
              </a:defRPr>
            </a:lvl5pPr>
            <a:lvl6pPr marL="25146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90000"/>
              </a:lnSpc>
              <a:spcBef>
                <a:spcPct val="20000"/>
              </a:spcBef>
            </a:pPr>
            <a:r>
              <a:rPr lang="en-US" sz="1600" b="1" dirty="0" smtClean="0">
                <a:solidFill>
                  <a:srgbClr val="225A7A"/>
                </a:solidFill>
              </a:rPr>
              <a:t>Percent</a:t>
            </a:r>
            <a:endParaRPr lang="en-US" sz="1600" b="1" dirty="0">
              <a:solidFill>
                <a:srgbClr val="225A7A"/>
              </a:solidFill>
            </a:endParaRPr>
          </a:p>
        </p:txBody>
      </p:sp>
    </p:spTree>
    <p:extLst>
      <p:ext uri="{BB962C8B-B14F-4D97-AF65-F5344CB8AC3E}">
        <p14:creationId xmlns:p14="http://schemas.microsoft.com/office/powerpoint/2010/main" val="271784128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ssolv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4498" name="Rectangle 2"/>
          <p:cNvSpPr>
            <a:spLocks noGrp="1" noChangeArrowheads="1"/>
          </p:cNvSpPr>
          <p:nvPr>
            <p:ph type="ctrTitle" idx="4294967295"/>
          </p:nvPr>
        </p:nvSpPr>
        <p:spPr bwMode="blackWhite">
          <a:xfrm>
            <a:off x="551529" y="2231967"/>
            <a:ext cx="7981950" cy="1470025"/>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3800" dirty="0" smtClean="0">
                <a:solidFill>
                  <a:schemeClr val="bg1"/>
                </a:solidFill>
              </a:rPr>
              <a:t>INVESTMENTS: </a:t>
            </a:r>
            <a:br>
              <a:rPr lang="en-US" sz="3800" dirty="0" smtClean="0">
                <a:solidFill>
                  <a:schemeClr val="bg1"/>
                </a:solidFill>
              </a:rPr>
            </a:br>
            <a:r>
              <a:rPr lang="en-US" sz="3800" dirty="0" smtClean="0">
                <a:solidFill>
                  <a:schemeClr val="bg1"/>
                </a:solidFill>
              </a:rPr>
              <a:t>THE NEW REALITY</a:t>
            </a:r>
          </a:p>
        </p:txBody>
      </p:sp>
      <p:sp>
        <p:nvSpPr>
          <p:cNvPr id="143363"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43364"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9FAF68DA-B98E-484D-9896-A23C0EED5EBE}" type="slidenum">
              <a:rPr lang="en-US" sz="900">
                <a:solidFill>
                  <a:schemeClr val="bg1"/>
                </a:solidFill>
              </a:rPr>
              <a:pPr algn="r" eaLnBrk="0" hangingPunct="0">
                <a:lnSpc>
                  <a:spcPct val="85000"/>
                </a:lnSpc>
                <a:spcBef>
                  <a:spcPct val="20000"/>
                </a:spcBef>
              </a:pPr>
              <a:t>45</a:t>
            </a:fld>
            <a:endParaRPr lang="en-US" sz="900">
              <a:solidFill>
                <a:schemeClr val="bg1"/>
              </a:solidFill>
            </a:endParaRPr>
          </a:p>
        </p:txBody>
      </p:sp>
      <p:pic>
        <p:nvPicPr>
          <p:cNvPr id="143365"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6" name="Rectangle 8"/>
          <p:cNvSpPr>
            <a:spLocks noChangeArrowheads="1"/>
          </p:cNvSpPr>
          <p:nvPr/>
        </p:nvSpPr>
        <p:spPr bwMode="auto">
          <a:xfrm>
            <a:off x="339213" y="4005661"/>
            <a:ext cx="8450825" cy="2462213"/>
          </a:xfrm>
          <a:prstGeom prst="rect">
            <a:avLst/>
          </a:prstGeom>
          <a:noFill/>
          <a:ln w="9525" algn="ctr">
            <a:noFill/>
            <a:miter lim="800000"/>
            <a:headEnd/>
            <a:tailEnd/>
          </a:ln>
        </p:spPr>
        <p:txBody>
          <a:bodyPr wrap="square" lIns="45720" rIns="45720">
            <a:spAutoFit/>
          </a:bodyPr>
          <a:lstStyle/>
          <a:p>
            <a:pPr marL="292100" indent="-292100" algn="ctr" eaLnBrk="0" hangingPunct="0">
              <a:lnSpc>
                <a:spcPct val="90000"/>
              </a:lnSpc>
              <a:spcBef>
                <a:spcPct val="25000"/>
              </a:spcBef>
              <a:buClr>
                <a:schemeClr val="accent2"/>
              </a:buClr>
              <a:buFont typeface="Wingdings" pitchFamily="2" charset="2"/>
              <a:buNone/>
            </a:pPr>
            <a:r>
              <a:rPr lang="en-US" sz="4000" b="1" dirty="0">
                <a:solidFill>
                  <a:srgbClr val="225A7A"/>
                </a:solidFill>
              </a:rPr>
              <a:t>Investment Performance is a Key Driver of </a:t>
            </a:r>
            <a:r>
              <a:rPr lang="en-US" sz="4000" b="1" dirty="0" smtClean="0">
                <a:solidFill>
                  <a:srgbClr val="225A7A"/>
                </a:solidFill>
              </a:rPr>
              <a:t>Profitability</a:t>
            </a:r>
          </a:p>
          <a:p>
            <a:pPr marL="292100" indent="-292100" algn="ctr" eaLnBrk="0" hangingPunct="0">
              <a:lnSpc>
                <a:spcPct val="90000"/>
              </a:lnSpc>
              <a:spcBef>
                <a:spcPct val="25000"/>
              </a:spcBef>
              <a:buClr>
                <a:schemeClr val="accent2"/>
              </a:buClr>
              <a:buFont typeface="Wingdings" pitchFamily="2" charset="2"/>
              <a:buNone/>
            </a:pPr>
            <a:r>
              <a:rPr lang="en-US" sz="4000" b="1" dirty="0" smtClean="0">
                <a:solidFill>
                  <a:srgbClr val="225A7A"/>
                </a:solidFill>
              </a:rPr>
              <a:t> </a:t>
            </a:r>
            <a:r>
              <a:rPr lang="en-US" sz="4000" b="1" i="1" dirty="0" smtClean="0">
                <a:solidFill>
                  <a:srgbClr val="225A7A"/>
                </a:solidFill>
              </a:rPr>
              <a:t>Depressed Yields Will Necessarily Influence Underwriting &amp; Pricing</a:t>
            </a:r>
            <a:endParaRPr lang="en-US" sz="4000" b="1" i="1" dirty="0">
              <a:solidFill>
                <a:srgbClr val="225A7A"/>
              </a:solidFill>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45</a:t>
            </a:fld>
            <a:endParaRPr lang="en-US"/>
          </a:p>
        </p:txBody>
      </p:sp>
    </p:spTree>
    <p:extLst>
      <p:ext uri="{BB962C8B-B14F-4D97-AF65-F5344CB8AC3E}">
        <p14:creationId xmlns:p14="http://schemas.microsoft.com/office/powerpoint/2010/main" val="3760082217"/>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4498"/>
                                        </p:tgtEl>
                                        <p:attrNameLst>
                                          <p:attrName>style.visibility</p:attrName>
                                        </p:attrNameLst>
                                      </p:cBhvr>
                                      <p:to>
                                        <p:strVal val="visible"/>
                                      </p:to>
                                    </p:set>
                                    <p:animEffect transition="in" filter="barn(outVertical)">
                                      <p:cBhvr>
                                        <p:cTn id="7" dur="1000"/>
                                        <p:tgtEl>
                                          <p:spTgt spid="2154498"/>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6"/>
                                        </p:tgtEl>
                                        <p:attrNameLst>
                                          <p:attrName>style.visibility</p:attrName>
                                        </p:attrNameLst>
                                      </p:cBhvr>
                                      <p:to>
                                        <p:strVal val="visible"/>
                                      </p:to>
                                    </p:set>
                                    <p:animEffect transition="in" filter="barn(outVertical)">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4498" grpId="0" animBg="1"/>
      <p:bldP spid="6"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Rectangle 2"/>
          <p:cNvSpPr>
            <a:spLocks noGrp="1" noChangeArrowheads="1"/>
          </p:cNvSpPr>
          <p:nvPr>
            <p:ph type="title" idx="4294967295"/>
          </p:nvPr>
        </p:nvSpPr>
        <p:spPr/>
        <p:txBody>
          <a:bodyPr/>
          <a:lstStyle/>
          <a:p>
            <a:r>
              <a:rPr lang="en-US" dirty="0" smtClean="0"/>
              <a:t>Property/Casualty Insurance Industry Investment Income: 2000–2014</a:t>
            </a:r>
            <a:r>
              <a:rPr lang="en-US" baseline="30000" dirty="0" smtClean="0"/>
              <a:t>1</a:t>
            </a:r>
          </a:p>
        </p:txBody>
      </p:sp>
      <p:graphicFrame>
        <p:nvGraphicFramePr>
          <p:cNvPr id="58370" name="Object 3"/>
          <p:cNvGraphicFramePr>
            <a:graphicFrameLocks/>
          </p:cNvGraphicFramePr>
          <p:nvPr>
            <p:extLst>
              <p:ext uri="{D42A27DB-BD31-4B8C-83A1-F6EECF244321}">
                <p14:modId xmlns:p14="http://schemas.microsoft.com/office/powerpoint/2010/main" val="2365061444"/>
              </p:ext>
            </p:extLst>
          </p:nvPr>
        </p:nvGraphicFramePr>
        <p:xfrm>
          <a:off x="225893" y="1518584"/>
          <a:ext cx="8451850" cy="3663950"/>
        </p:xfrm>
        <a:graphic>
          <a:graphicData uri="http://schemas.openxmlformats.org/presentationml/2006/ole">
            <mc:AlternateContent xmlns:mc="http://schemas.openxmlformats.org/markup-compatibility/2006">
              <mc:Choice xmlns:v="urn:schemas-microsoft-com:vml" Requires="v">
                <p:oleObj spid="_x0000_s28050557" name="Chart" r:id="rId4" imgW="3371733" imgH="1455559" progId="MSGraph.Chart.8">
                  <p:embed followColorScheme="full"/>
                </p:oleObj>
              </mc:Choice>
              <mc:Fallback>
                <p:oleObj name="Chart" r:id="rId4" imgW="3371733" imgH="1455559" progId="MSGraph.Chart.8">
                  <p:embed followColorScheme="full"/>
                  <p:pic>
                    <p:nvPicPr>
                      <p:cNvPr id="0" name=""/>
                      <p:cNvPicPr>
                        <a:picLocks noChangeArrowheads="1"/>
                      </p:cNvPicPr>
                      <p:nvPr/>
                    </p:nvPicPr>
                    <p:blipFill>
                      <a:blip r:embed="rId5"/>
                      <a:srcRect/>
                      <a:stretch>
                        <a:fillRect/>
                      </a:stretch>
                    </p:blipFill>
                    <p:spPr bwMode="auto">
                      <a:xfrm>
                        <a:off x="225893" y="1518584"/>
                        <a:ext cx="8451850" cy="3663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42692" name="Rectangle 4"/>
          <p:cNvSpPr>
            <a:spLocks noChangeArrowheads="1"/>
          </p:cNvSpPr>
          <p:nvPr/>
        </p:nvSpPr>
        <p:spPr bwMode="blackWhite">
          <a:xfrm>
            <a:off x="437323" y="5225536"/>
            <a:ext cx="8240420" cy="104933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000" b="1" dirty="0" smtClean="0">
                <a:solidFill>
                  <a:srgbClr val="FFFFFF"/>
                </a:solidFill>
              </a:rPr>
              <a:t>Due </a:t>
            </a:r>
            <a:r>
              <a:rPr lang="en-US" sz="2000" b="1" dirty="0">
                <a:solidFill>
                  <a:srgbClr val="FFFFFF"/>
                </a:solidFill>
              </a:rPr>
              <a:t>to persistently low interest </a:t>
            </a:r>
            <a:r>
              <a:rPr lang="en-US" sz="2000" b="1" dirty="0" smtClean="0">
                <a:solidFill>
                  <a:srgbClr val="FFFFFF"/>
                </a:solidFill>
              </a:rPr>
              <a:t>rates,</a:t>
            </a:r>
            <a:br>
              <a:rPr lang="en-US" sz="2000" b="1" dirty="0" smtClean="0">
                <a:solidFill>
                  <a:srgbClr val="FFFFFF"/>
                </a:solidFill>
              </a:rPr>
            </a:br>
            <a:r>
              <a:rPr lang="en-US" sz="2000" b="1" dirty="0" smtClean="0">
                <a:solidFill>
                  <a:srgbClr val="FFFFFF"/>
                </a:solidFill>
              </a:rPr>
              <a:t>investment income </a:t>
            </a:r>
            <a:r>
              <a:rPr lang="en-US" sz="2000" b="1" dirty="0">
                <a:solidFill>
                  <a:srgbClr val="FFFFFF"/>
                </a:solidFill>
              </a:rPr>
              <a:t>f</a:t>
            </a:r>
            <a:r>
              <a:rPr lang="en-US" sz="2000" b="1" dirty="0" smtClean="0">
                <a:solidFill>
                  <a:srgbClr val="FFFFFF"/>
                </a:solidFill>
              </a:rPr>
              <a:t>ell in 2012, 2013 and 2014.</a:t>
            </a:r>
            <a:endParaRPr lang="en-US" sz="2000" b="1" dirty="0">
              <a:solidFill>
                <a:srgbClr val="FFFFFF"/>
              </a:solidFill>
            </a:endParaRPr>
          </a:p>
        </p:txBody>
      </p:sp>
      <p:sp>
        <p:nvSpPr>
          <p:cNvPr id="58373" name="Rectangle 5"/>
          <p:cNvSpPr>
            <a:spLocks noChangeArrowheads="1"/>
          </p:cNvSpPr>
          <p:nvPr/>
        </p:nvSpPr>
        <p:spPr bwMode="auto">
          <a:xfrm>
            <a:off x="-1" y="6454490"/>
            <a:ext cx="8915401" cy="443198"/>
          </a:xfrm>
          <a:prstGeom prst="rect">
            <a:avLst/>
          </a:prstGeom>
          <a:noFill/>
          <a:ln w="9525" algn="ctr">
            <a:noFill/>
            <a:miter lim="800000"/>
            <a:headEnd/>
            <a:tailEnd/>
          </a:ln>
        </p:spPr>
        <p:txBody>
          <a:bodyPr wrap="square"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r>
              <a:rPr lang="en-US" sz="1100" baseline="30000" dirty="0" smtClean="0"/>
              <a:t>1</a:t>
            </a:r>
            <a:r>
              <a:rPr lang="en-US" sz="1100" dirty="0" smtClean="0"/>
              <a:t> </a:t>
            </a:r>
            <a:r>
              <a:rPr lang="en-US" sz="1100" dirty="0"/>
              <a:t>Investment gains consist primarily of </a:t>
            </a:r>
            <a:r>
              <a:rPr lang="en-US" sz="1100" dirty="0" smtClean="0"/>
              <a:t>interest and </a:t>
            </a:r>
            <a:r>
              <a:rPr lang="en-US" sz="1100" dirty="0"/>
              <a:t>stock </a:t>
            </a:r>
            <a:r>
              <a:rPr lang="en-US" sz="1100" dirty="0" smtClean="0"/>
              <a:t>dividends.        *2014 figure is estimated based on annualized data through Q3.</a:t>
            </a:r>
          </a:p>
          <a:p>
            <a:pPr marL="133350" indent="-133350" eaLnBrk="0" hangingPunct="0">
              <a:lnSpc>
                <a:spcPct val="90000"/>
              </a:lnSpc>
              <a:buClr>
                <a:schemeClr val="accent2"/>
              </a:buClr>
              <a:tabLst>
                <a:tab pos="112713" algn="r"/>
              </a:tabLst>
            </a:pPr>
            <a:r>
              <a:rPr lang="en-US" sz="1100" dirty="0" smtClean="0"/>
              <a:t>Sources</a:t>
            </a:r>
            <a:r>
              <a:rPr lang="en-US" sz="1100" dirty="0"/>
              <a:t>: </a:t>
            </a:r>
            <a:r>
              <a:rPr lang="en-US" sz="1100" dirty="0" smtClean="0"/>
              <a:t>ISO; Insurance </a:t>
            </a:r>
            <a:r>
              <a:rPr lang="en-US" sz="1100" dirty="0"/>
              <a:t>Information </a:t>
            </a:r>
            <a:r>
              <a:rPr lang="en-US" sz="1100" dirty="0" smtClean="0"/>
              <a:t>Institute.</a:t>
            </a:r>
            <a:endParaRPr lang="en-US" sz="1100" dirty="0"/>
          </a:p>
        </p:txBody>
      </p:sp>
      <p:sp>
        <p:nvSpPr>
          <p:cNvPr id="58374" name="Rectangle 6"/>
          <p:cNvSpPr>
            <a:spLocks noChangeArrowheads="1"/>
          </p:cNvSpPr>
          <p:nvPr/>
        </p:nvSpPr>
        <p:spPr bwMode="black">
          <a:xfrm>
            <a:off x="347663" y="1266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 Billions)</a:t>
            </a:r>
          </a:p>
        </p:txBody>
      </p:sp>
      <p:sp>
        <p:nvSpPr>
          <p:cNvPr id="8" name="AutoShape 7"/>
          <p:cNvSpPr>
            <a:spLocks noChangeArrowheads="1"/>
          </p:cNvSpPr>
          <p:nvPr/>
        </p:nvSpPr>
        <p:spPr bwMode="blackWhite">
          <a:xfrm>
            <a:off x="6425736" y="1105268"/>
            <a:ext cx="2489664" cy="795771"/>
          </a:xfrm>
          <a:prstGeom prst="wedgeRectCallout">
            <a:avLst>
              <a:gd name="adj1" fmla="val 25062"/>
              <a:gd name="adj2" fmla="val 135542"/>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latin typeface="Arial" pitchFamily="34" charset="0"/>
                <a:cs typeface="+mn-cs"/>
              </a:rPr>
              <a:t>Investment earnings are still below their 2007 pre-crisis peak</a:t>
            </a:r>
            <a:endParaRPr lang="en-US" b="1" dirty="0">
              <a:solidFill>
                <a:schemeClr val="bg1"/>
              </a:solidFill>
              <a:latin typeface="Arial" pitchFamily="34" charset="0"/>
              <a:cs typeface="+mn-cs"/>
            </a:endParaRPr>
          </a:p>
        </p:txBody>
      </p:sp>
    </p:spTree>
    <p:extLst>
      <p:ext uri="{BB962C8B-B14F-4D97-AF65-F5344CB8AC3E}">
        <p14:creationId xmlns:p14="http://schemas.microsoft.com/office/powerpoint/2010/main" val="125585355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4" fill="hold" grpId="0" nodeType="afterEffect">
                                  <p:stCondLst>
                                    <p:cond delay="70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P spid="8" grpId="0" animBg="1"/>
    </p:bldLst>
  </p:timing>
</p:sld>
</file>

<file path=ppt/slides/slide4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853890" name="Rectangle 2"/>
          <p:cNvSpPr>
            <a:spLocks noGrp="1" noChangeArrowheads="1"/>
          </p:cNvSpPr>
          <p:nvPr>
            <p:ph type="title"/>
          </p:nvPr>
        </p:nvSpPr>
        <p:spPr>
          <a:xfrm>
            <a:off x="228600" y="223838"/>
            <a:ext cx="8178800" cy="457200"/>
          </a:xfrm>
        </p:spPr>
        <p:txBody>
          <a:bodyPr/>
          <a:lstStyle/>
          <a:p>
            <a:r>
              <a:rPr lang="en-US" altLang="en-US" dirty="0"/>
              <a:t>Distribution of Invested Assets: P/C Insurance Industry, </a:t>
            </a:r>
            <a:r>
              <a:rPr lang="en-US" altLang="en-US" dirty="0" smtClean="0"/>
              <a:t>2013</a:t>
            </a:r>
            <a:endParaRPr lang="en-US" altLang="en-US" dirty="0"/>
          </a:p>
        </p:txBody>
      </p:sp>
      <p:graphicFrame>
        <p:nvGraphicFramePr>
          <p:cNvPr id="2853891" name="Object 3"/>
          <p:cNvGraphicFramePr>
            <a:graphicFrameLocks noGrp="1" noChangeAspect="1"/>
          </p:cNvGraphicFramePr>
          <p:nvPr>
            <p:ph idx="1"/>
            <p:extLst/>
          </p:nvPr>
        </p:nvGraphicFramePr>
        <p:xfrm>
          <a:off x="-1827213" y="1641475"/>
          <a:ext cx="11347451" cy="5673725"/>
        </p:xfrm>
        <a:graphic>
          <a:graphicData uri="http://schemas.openxmlformats.org/presentationml/2006/ole">
            <mc:AlternateContent xmlns:mc="http://schemas.openxmlformats.org/markup-compatibility/2006">
              <mc:Choice xmlns:v="urn:schemas-microsoft-com:vml" Requires="v">
                <p:oleObj spid="_x0000_s28130363" name="Chart" r:id="rId3" imgW="10820504" imgH="5410145" progId="MSGraph.Chart.8">
                  <p:embed followColorScheme="full"/>
                </p:oleObj>
              </mc:Choice>
              <mc:Fallback>
                <p:oleObj name="Chart" r:id="rId3" imgW="10820504" imgH="5410145" progId="MSGraph.Chart.8">
                  <p:embed followColorScheme="full"/>
                  <p:pic>
                    <p:nvPicPr>
                      <p:cNvPr id="0" name=""/>
                      <p:cNvPicPr>
                        <a:picLocks noChangeAspect="1" noChangeArrowheads="1"/>
                      </p:cNvPicPr>
                      <p:nvPr/>
                    </p:nvPicPr>
                    <p:blipFill>
                      <a:blip r:embed="rId4"/>
                      <a:srcRect/>
                      <a:stretch>
                        <a:fillRect/>
                      </a:stretch>
                    </p:blipFill>
                    <p:spPr bwMode="auto">
                      <a:xfrm>
                        <a:off x="-1827213" y="1641475"/>
                        <a:ext cx="11347451" cy="56737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853892" name="Rectangle 4"/>
          <p:cNvSpPr>
            <a:spLocks noChangeArrowheads="1"/>
          </p:cNvSpPr>
          <p:nvPr/>
        </p:nvSpPr>
        <p:spPr bwMode="auto">
          <a:xfrm>
            <a:off x="228600" y="6264275"/>
            <a:ext cx="8712200" cy="523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spcBef>
                <a:spcPct val="0"/>
              </a:spcBef>
              <a:buClrTx/>
              <a:buFontTx/>
              <a:buNone/>
            </a:pPr>
            <a:endParaRPr lang="en-US" altLang="en-US" sz="1400" b="1" dirty="0">
              <a:latin typeface="Arial" panose="020B0604020202020204" pitchFamily="34" charset="0"/>
            </a:endParaRPr>
          </a:p>
          <a:p>
            <a:pPr>
              <a:spcBef>
                <a:spcPct val="0"/>
              </a:spcBef>
              <a:buClrTx/>
              <a:buFontTx/>
              <a:buNone/>
            </a:pPr>
            <a:r>
              <a:rPr lang="en-US" altLang="en-US" sz="1400" b="1" dirty="0">
                <a:latin typeface="Arial" panose="020B0604020202020204" pitchFamily="34" charset="0"/>
              </a:rPr>
              <a:t>Source:  Insurance Information Institute </a:t>
            </a:r>
            <a:r>
              <a:rPr lang="en-US" altLang="en-US" sz="1400" b="1" i="1" dirty="0">
                <a:latin typeface="Arial" panose="020B0604020202020204" pitchFamily="34" charset="0"/>
              </a:rPr>
              <a:t>Fact Book </a:t>
            </a:r>
            <a:r>
              <a:rPr lang="en-US" altLang="en-US" sz="1400" b="1" i="1" dirty="0" smtClean="0">
                <a:latin typeface="Arial" panose="020B0604020202020204" pitchFamily="34" charset="0"/>
              </a:rPr>
              <a:t>2015, </a:t>
            </a:r>
            <a:r>
              <a:rPr lang="en-US" altLang="en-US" sz="1400" b="1" dirty="0">
                <a:latin typeface="Arial" panose="020B0604020202020204" pitchFamily="34" charset="0"/>
              </a:rPr>
              <a:t>A.M. Best.</a:t>
            </a:r>
          </a:p>
        </p:txBody>
      </p:sp>
      <p:sp>
        <p:nvSpPr>
          <p:cNvPr id="2853894" name="Text Box 6"/>
          <p:cNvSpPr txBox="1">
            <a:spLocks noChangeArrowheads="1"/>
          </p:cNvSpPr>
          <p:nvPr/>
        </p:nvSpPr>
        <p:spPr bwMode="auto">
          <a:xfrm>
            <a:off x="6400800" y="4254500"/>
            <a:ext cx="2133600" cy="1090613"/>
          </a:xfrm>
          <a:prstGeom prst="rect">
            <a:avLst/>
          </a:prstGeom>
          <a:solidFill>
            <a:srgbClr val="FFFF00"/>
          </a:solidFill>
          <a:ln w="12700">
            <a:solidFill>
              <a:srgbClr val="0000CC"/>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lnSpc>
                <a:spcPct val="90000"/>
              </a:lnSpc>
              <a:buClrTx/>
              <a:buFontTx/>
              <a:buNone/>
            </a:pPr>
            <a:r>
              <a:rPr lang="en-US" altLang="en-US" sz="2400" dirty="0"/>
              <a:t>Total Invested Assets = $</a:t>
            </a:r>
            <a:r>
              <a:rPr lang="en-US" altLang="en-US" sz="2400" dirty="0" smtClean="0"/>
              <a:t>1.5 </a:t>
            </a:r>
            <a:r>
              <a:rPr lang="en-US" altLang="en-US" sz="2400" dirty="0"/>
              <a:t>Trillion</a:t>
            </a:r>
            <a:endParaRPr lang="en-US" altLang="en-US" sz="2400" i="1" dirty="0"/>
          </a:p>
        </p:txBody>
      </p:sp>
      <p:sp>
        <p:nvSpPr>
          <p:cNvPr id="2853895" name="Text Box 7"/>
          <p:cNvSpPr txBox="1">
            <a:spLocks noChangeArrowheads="1"/>
          </p:cNvSpPr>
          <p:nvPr/>
        </p:nvSpPr>
        <p:spPr bwMode="auto">
          <a:xfrm>
            <a:off x="3124200" y="1371600"/>
            <a:ext cx="24384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lgn="ctr"/>
            <a:r>
              <a:rPr lang="en-US" altLang="en-US" sz="3200" b="1"/>
              <a:t>$ Billions</a:t>
            </a:r>
          </a:p>
        </p:txBody>
      </p:sp>
    </p:spTree>
    <p:extLst>
      <p:ext uri="{BB962C8B-B14F-4D97-AF65-F5344CB8AC3E}">
        <p14:creationId xmlns:p14="http://schemas.microsoft.com/office/powerpoint/2010/main" val="36620689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1000"/>
                                  </p:stCondLst>
                                  <p:childTnLst>
                                    <p:set>
                                      <p:cBhvr>
                                        <p:cTn id="6" dur="1" fill="hold">
                                          <p:stCondLst>
                                            <p:cond delay="0"/>
                                          </p:stCondLst>
                                        </p:cTn>
                                        <p:tgtEl>
                                          <p:spTgt spid="2853894"/>
                                        </p:tgtEl>
                                        <p:attrNameLst>
                                          <p:attrName>style.visibility</p:attrName>
                                        </p:attrNameLst>
                                      </p:cBhvr>
                                      <p:to>
                                        <p:strVal val="visible"/>
                                      </p:to>
                                    </p:set>
                                    <p:anim calcmode="lin" valueType="num">
                                      <p:cBhvr additive="base">
                                        <p:cTn id="7" dur="500" fill="hold"/>
                                        <p:tgtEl>
                                          <p:spTgt spid="2853894"/>
                                        </p:tgtEl>
                                        <p:attrNameLst>
                                          <p:attrName>ppt_x</p:attrName>
                                        </p:attrNameLst>
                                      </p:cBhvr>
                                      <p:tavLst>
                                        <p:tav tm="0">
                                          <p:val>
                                            <p:strVal val="0-#ppt_w/2"/>
                                          </p:val>
                                        </p:tav>
                                        <p:tav tm="100000">
                                          <p:val>
                                            <p:strVal val="#ppt_x"/>
                                          </p:val>
                                        </p:tav>
                                      </p:tavLst>
                                    </p:anim>
                                    <p:anim calcmode="lin" valueType="num">
                                      <p:cBhvr additive="base">
                                        <p:cTn id="8" dur="500" fill="hold"/>
                                        <p:tgtEl>
                                          <p:spTgt spid="285389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53894" grpId="0" animBg="1" autoUpdateAnimBg="0"/>
    </p:bldLst>
  </p:timing>
</p:sld>
</file>

<file path=ppt/slides/slide4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267"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11268"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11269"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25C05A54-118B-41A1-B90D-339B96E840C1}" type="slidenum">
              <a:rPr lang="en-US" sz="900"/>
              <a:pPr algn="r" eaLnBrk="0" hangingPunct="0">
                <a:lnSpc>
                  <a:spcPct val="85000"/>
                </a:lnSpc>
                <a:spcBef>
                  <a:spcPct val="20000"/>
                </a:spcBef>
              </a:pPr>
              <a:t>48</a:t>
            </a:fld>
            <a:endParaRPr lang="en-US" sz="900"/>
          </a:p>
        </p:txBody>
      </p:sp>
      <p:sp>
        <p:nvSpPr>
          <p:cNvPr id="11270" name="Rectangle 7"/>
          <p:cNvSpPr>
            <a:spLocks noGrp="1" noChangeArrowheads="1"/>
          </p:cNvSpPr>
          <p:nvPr>
            <p:ph type="title" idx="4294967295"/>
          </p:nvPr>
        </p:nvSpPr>
        <p:spPr>
          <a:xfrm>
            <a:off x="565150" y="147638"/>
            <a:ext cx="7102475" cy="860425"/>
          </a:xfrm>
        </p:spPr>
        <p:txBody>
          <a:bodyPr/>
          <a:lstStyle/>
          <a:p>
            <a:r>
              <a:rPr lang="en-US" dirty="0" smtClean="0">
                <a:latin typeface="Arial" pitchFamily="34" charset="0"/>
              </a:rPr>
              <a:t>U.S. Treasury Security Yields:</a:t>
            </a:r>
            <a:br>
              <a:rPr lang="en-US" dirty="0" smtClean="0">
                <a:latin typeface="Arial" pitchFamily="34" charset="0"/>
              </a:rPr>
            </a:br>
            <a:r>
              <a:rPr lang="en-US" dirty="0" smtClean="0">
                <a:latin typeface="Arial" pitchFamily="34" charset="0"/>
              </a:rPr>
              <a:t>A Long Downward Trend, 1990–2015*</a:t>
            </a:r>
          </a:p>
        </p:txBody>
      </p:sp>
      <p:sp>
        <p:nvSpPr>
          <p:cNvPr id="11271" name="Text Box 5"/>
          <p:cNvSpPr txBox="1">
            <a:spLocks noChangeArrowheads="1"/>
          </p:cNvSpPr>
          <p:nvPr/>
        </p:nvSpPr>
        <p:spPr bwMode="auto">
          <a:xfrm>
            <a:off x="0" y="6284913"/>
            <a:ext cx="8724900" cy="61277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*Monthly, constant maturity, nominal rates, through </a:t>
            </a:r>
            <a:r>
              <a:rPr lang="en-US" sz="1100" dirty="0" smtClean="0"/>
              <a:t>Jan. 2015.</a:t>
            </a:r>
            <a:endParaRPr lang="en-US" sz="1100" dirty="0"/>
          </a:p>
          <a:p>
            <a:pPr eaLnBrk="0" hangingPunct="0">
              <a:lnSpc>
                <a:spcPct val="85000"/>
              </a:lnSpc>
              <a:spcBef>
                <a:spcPct val="25000"/>
              </a:spcBef>
              <a:buClr>
                <a:schemeClr val="accent2"/>
              </a:buClr>
              <a:buFont typeface="Wingdings" pitchFamily="2" charset="2"/>
              <a:buNone/>
            </a:pPr>
            <a:r>
              <a:rPr lang="en-US" sz="1100" dirty="0"/>
              <a:t>Sources: Federal Reserve Bank at </a:t>
            </a:r>
            <a:r>
              <a:rPr lang="en-US" sz="1100" dirty="0">
                <a:hlinkClick r:id="rId4"/>
              </a:rPr>
              <a:t>http://</a:t>
            </a:r>
            <a:r>
              <a:rPr lang="en-US" sz="1100" dirty="0" smtClean="0">
                <a:hlinkClick r:id="rId4"/>
              </a:rPr>
              <a:t>www.federalreserve.gov/releases/h15/data.htm</a:t>
            </a:r>
            <a:r>
              <a:rPr lang="en-US" sz="1100" dirty="0" smtClean="0"/>
              <a:t>. National </a:t>
            </a:r>
            <a:r>
              <a:rPr lang="en-US" sz="1100" dirty="0"/>
              <a:t>Bureau of Economic Research (recession dates); Insurance Information </a:t>
            </a:r>
            <a:r>
              <a:rPr lang="en-US" sz="1100" dirty="0" smtClean="0"/>
              <a:t>Institute.</a:t>
            </a:r>
            <a:endParaRPr lang="en-US" sz="1100" dirty="0"/>
          </a:p>
        </p:txBody>
      </p:sp>
      <p:graphicFrame>
        <p:nvGraphicFramePr>
          <p:cNvPr id="11266" name="Object 2"/>
          <p:cNvGraphicFramePr>
            <a:graphicFrameLocks noChangeAspect="1"/>
          </p:cNvGraphicFramePr>
          <p:nvPr>
            <p:extLst>
              <p:ext uri="{D42A27DB-BD31-4B8C-83A1-F6EECF244321}">
                <p14:modId xmlns:p14="http://schemas.microsoft.com/office/powerpoint/2010/main" val="821974556"/>
              </p:ext>
            </p:extLst>
          </p:nvPr>
        </p:nvGraphicFramePr>
        <p:xfrm>
          <a:off x="463550" y="977900"/>
          <a:ext cx="8404225" cy="4838700"/>
        </p:xfrm>
        <a:graphic>
          <a:graphicData uri="http://schemas.openxmlformats.org/presentationml/2006/ole">
            <mc:AlternateContent xmlns:mc="http://schemas.openxmlformats.org/markup-compatibility/2006">
              <mc:Choice xmlns:v="urn:schemas-microsoft-com:vml" Requires="v">
                <p:oleObj spid="_x0000_s28051581" name="Chart" r:id="rId5" imgW="5562548" imgH="2921092" progId="MSGraph.Chart.8">
                  <p:embed followColorScheme="full"/>
                </p:oleObj>
              </mc:Choice>
              <mc:Fallback>
                <p:oleObj name="Chart" r:id="rId5" imgW="5562548" imgH="2921092" progId="MSGraph.Chart.8">
                  <p:embed followColorScheme="full"/>
                  <p:pic>
                    <p:nvPicPr>
                      <p:cNvPr id="0" name=""/>
                      <p:cNvPicPr>
                        <a:picLocks noChangeAspect="1" noChangeArrowheads="1"/>
                      </p:cNvPicPr>
                      <p:nvPr/>
                    </p:nvPicPr>
                    <p:blipFill>
                      <a:blip r:embed="rId6"/>
                      <a:srcRect/>
                      <a:stretch>
                        <a:fillRect/>
                      </a:stretch>
                    </p:blipFill>
                    <p:spPr bwMode="auto">
                      <a:xfrm>
                        <a:off x="463550" y="977900"/>
                        <a:ext cx="8404225" cy="4838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AutoShape 38"/>
          <p:cNvSpPr>
            <a:spLocks noChangeArrowheads="1"/>
          </p:cNvSpPr>
          <p:nvPr/>
        </p:nvSpPr>
        <p:spPr bwMode="blackWhite">
          <a:xfrm>
            <a:off x="3352800" y="1143000"/>
            <a:ext cx="2876550" cy="809625"/>
          </a:xfrm>
          <a:prstGeom prst="wedgeRectCallout">
            <a:avLst>
              <a:gd name="adj1" fmla="val 16981"/>
              <a:gd name="adj2" fmla="val 206005"/>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a:solidFill>
                  <a:schemeClr val="bg1"/>
                </a:solidFill>
              </a:rPr>
              <a:t>Yields on 10-Year U.S. Treasury Notes have been essentially  below 5% for a full decade. </a:t>
            </a:r>
          </a:p>
        </p:txBody>
      </p:sp>
      <p:sp>
        <p:nvSpPr>
          <p:cNvPr id="11273" name="Rectangle 4"/>
          <p:cNvSpPr>
            <a:spLocks noChangeArrowheads="1"/>
          </p:cNvSpPr>
          <p:nvPr/>
        </p:nvSpPr>
        <p:spPr bwMode="blackWhite">
          <a:xfrm>
            <a:off x="447675" y="5667375"/>
            <a:ext cx="8382000" cy="5715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eaLnBrk="0" hangingPunct="0">
              <a:lnSpc>
                <a:spcPct val="90000"/>
              </a:lnSpc>
              <a:spcBef>
                <a:spcPct val="50000"/>
              </a:spcBef>
              <a:buClr>
                <a:schemeClr val="bg1"/>
              </a:buClr>
              <a:buFont typeface="Wingdings" pitchFamily="2" charset="2"/>
              <a:buNone/>
            </a:pPr>
            <a:r>
              <a:rPr lang="en-US" sz="1600" b="1" dirty="0">
                <a:solidFill>
                  <a:schemeClr val="bg1"/>
                </a:solidFill>
              </a:rPr>
              <a:t>Since roughly 80% of P/C bond/cash investments are in 10-year or shorter durations, most P/C insurer portfolios will have low-yielding bonds for years to </a:t>
            </a:r>
            <a:r>
              <a:rPr lang="en-US" sz="1600" b="1" dirty="0" smtClean="0">
                <a:solidFill>
                  <a:schemeClr val="bg1"/>
                </a:solidFill>
              </a:rPr>
              <a:t>come. </a:t>
            </a:r>
            <a:endParaRPr lang="en-US" sz="1600" b="1" dirty="0">
              <a:solidFill>
                <a:schemeClr val="bg1"/>
              </a:solidFill>
            </a:endParaRPr>
          </a:p>
        </p:txBody>
      </p:sp>
      <p:sp>
        <p:nvSpPr>
          <p:cNvPr id="11" name="AutoShape 38"/>
          <p:cNvSpPr>
            <a:spLocks noChangeArrowheads="1"/>
          </p:cNvSpPr>
          <p:nvPr/>
        </p:nvSpPr>
        <p:spPr bwMode="blackWhite">
          <a:xfrm>
            <a:off x="7177549" y="1207675"/>
            <a:ext cx="1704975" cy="1500289"/>
          </a:xfrm>
          <a:prstGeom prst="wedgeRectCallout">
            <a:avLst>
              <a:gd name="adj1" fmla="val 26748"/>
              <a:gd name="adj2" fmla="val 127840"/>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a:solidFill>
                  <a:schemeClr val="bg1"/>
                </a:solidFill>
              </a:rPr>
              <a:t>U.S. Treasury </a:t>
            </a:r>
            <a:r>
              <a:rPr lang="en-US" sz="1400" b="1" dirty="0" smtClean="0">
                <a:solidFill>
                  <a:schemeClr val="bg1"/>
                </a:solidFill>
              </a:rPr>
              <a:t>yields </a:t>
            </a:r>
            <a:r>
              <a:rPr lang="en-US" sz="1400" b="1" dirty="0">
                <a:solidFill>
                  <a:schemeClr val="bg1"/>
                </a:solidFill>
              </a:rPr>
              <a:t>plunged to </a:t>
            </a:r>
            <a:r>
              <a:rPr lang="en-US" sz="1400" b="1" dirty="0" smtClean="0">
                <a:solidFill>
                  <a:schemeClr val="bg1"/>
                </a:solidFill>
              </a:rPr>
              <a:t>historic lows in 2013. Longer-term yields rebounded then sank fell again.</a:t>
            </a:r>
            <a:endParaRPr lang="en-US" sz="1400" b="1" dirty="0">
              <a:solidFill>
                <a:schemeClr val="bg1"/>
              </a:solidFill>
            </a:endParaRPr>
          </a:p>
        </p:txBody>
      </p:sp>
      <p:sp>
        <p:nvSpPr>
          <p:cNvPr id="12" name="Date Placeholder 11"/>
          <p:cNvSpPr>
            <a:spLocks noGrp="1"/>
          </p:cNvSpPr>
          <p:nvPr>
            <p:ph type="dt" sz="quarter" idx="10"/>
          </p:nvPr>
        </p:nvSpPr>
        <p:spPr/>
        <p:txBody>
          <a:bodyPr/>
          <a:lstStyle/>
          <a:p>
            <a:pPr>
              <a:defRPr/>
            </a:pPr>
            <a:r>
              <a:rPr lang="en-US"/>
              <a:t>12/01/09 - 9pm</a:t>
            </a:r>
          </a:p>
        </p:txBody>
      </p:sp>
      <p:sp>
        <p:nvSpPr>
          <p:cNvPr id="13" name="Slide Number Placeholder 12"/>
          <p:cNvSpPr>
            <a:spLocks noGrp="1"/>
          </p:cNvSpPr>
          <p:nvPr>
            <p:ph type="sldNum" sz="quarter" idx="12"/>
          </p:nvPr>
        </p:nvSpPr>
        <p:spPr/>
        <p:txBody>
          <a:bodyPr/>
          <a:lstStyle/>
          <a:p>
            <a:pPr>
              <a:defRPr/>
            </a:pPr>
            <a:fld id="{A96446C4-2A73-4543-B6D3-B7D75012C05C}" type="slidenum">
              <a:rPr lang="en-US" smtClean="0"/>
              <a:pPr>
                <a:defRPr/>
              </a:pPr>
              <a:t>48</a:t>
            </a:fld>
            <a:endParaRPr lang="en-US"/>
          </a:p>
        </p:txBody>
      </p:sp>
      <p:sp>
        <p:nvSpPr>
          <p:cNvPr id="14" name="Rectangle 7"/>
          <p:cNvSpPr>
            <a:spLocks noChangeArrowheads="1"/>
          </p:cNvSpPr>
          <p:nvPr/>
        </p:nvSpPr>
        <p:spPr bwMode="grayWhite">
          <a:xfrm>
            <a:off x="8071337" y="3647768"/>
            <a:ext cx="845601" cy="1981200"/>
          </a:xfrm>
          <a:prstGeom prst="rect">
            <a:avLst/>
          </a:prstGeom>
          <a:noFill/>
          <a:ln w="28575">
            <a:solidFill>
              <a:schemeClr val="folHlink"/>
            </a:solidFill>
            <a:miter lim="800000"/>
            <a:headEnd/>
            <a:tailEnd/>
          </a:ln>
        </p:spPr>
        <p:txBody>
          <a:bodyPr wrap="none" anchor="ctr"/>
          <a:lstStyle/>
          <a:p>
            <a:endParaRPr lang="en-US"/>
          </a:p>
        </p:txBody>
      </p:sp>
    </p:spTree>
    <p:extLst>
      <p:ext uri="{BB962C8B-B14F-4D97-AF65-F5344CB8AC3E}">
        <p14:creationId xmlns:p14="http://schemas.microsoft.com/office/powerpoint/2010/main" val="303808447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1000"/>
                            </p:stCondLst>
                            <p:childTnLst>
                              <p:par>
                                <p:cTn id="9" presetID="22" presetClass="entr" presetSubtype="8" fill="hold" grpId="0" nodeType="afterEffect">
                                  <p:stCondLst>
                                    <p:cond delay="50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par>
                                <p:cTn id="12" presetID="16" presetClass="entr" presetSubtype="26" fill="hold" grpId="0" nodeType="withEffect">
                                  <p:stCondLst>
                                    <p:cond delay="1000"/>
                                  </p:stCondLst>
                                  <p:childTnLst>
                                    <p:set>
                                      <p:cBhvr>
                                        <p:cTn id="13" dur="1" fill="hold">
                                          <p:stCondLst>
                                            <p:cond delay="0"/>
                                          </p:stCondLst>
                                        </p:cTn>
                                        <p:tgtEl>
                                          <p:spTgt spid="14"/>
                                        </p:tgtEl>
                                        <p:attrNameLst>
                                          <p:attrName>style.visibility</p:attrName>
                                        </p:attrNameLst>
                                      </p:cBhvr>
                                      <p:to>
                                        <p:strVal val="visible"/>
                                      </p:to>
                                    </p:set>
                                    <p:animEffect transition="in" filter="barn(inHorizontal)">
                                      <p:cBhvr>
                                        <p:cTn id="1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4"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Rectangle 2"/>
          <p:cNvSpPr>
            <a:spLocks noGrp="1" noChangeArrowheads="1"/>
          </p:cNvSpPr>
          <p:nvPr>
            <p:ph type="title" idx="4294967295"/>
          </p:nvPr>
        </p:nvSpPr>
        <p:spPr/>
        <p:txBody>
          <a:bodyPr/>
          <a:lstStyle/>
          <a:p>
            <a:r>
              <a:rPr lang="en-US" dirty="0" smtClean="0"/>
              <a:t>Book Yield on Property/Casualty Insurance Invested Assets, 2007–2016F</a:t>
            </a:r>
            <a:endParaRPr lang="en-US" baseline="30000" dirty="0" smtClean="0"/>
          </a:p>
        </p:txBody>
      </p:sp>
      <p:graphicFrame>
        <p:nvGraphicFramePr>
          <p:cNvPr id="58370" name="Object 3"/>
          <p:cNvGraphicFramePr>
            <a:graphicFrameLocks/>
          </p:cNvGraphicFramePr>
          <p:nvPr>
            <p:extLst>
              <p:ext uri="{D42A27DB-BD31-4B8C-83A1-F6EECF244321}">
                <p14:modId xmlns:p14="http://schemas.microsoft.com/office/powerpoint/2010/main" val="4158395456"/>
              </p:ext>
            </p:extLst>
          </p:nvPr>
        </p:nvGraphicFramePr>
        <p:xfrm>
          <a:off x="225893" y="1432994"/>
          <a:ext cx="8451850" cy="3663950"/>
        </p:xfrm>
        <a:graphic>
          <a:graphicData uri="http://schemas.openxmlformats.org/presentationml/2006/ole">
            <mc:AlternateContent xmlns:mc="http://schemas.openxmlformats.org/markup-compatibility/2006">
              <mc:Choice xmlns:v="urn:schemas-microsoft-com:vml" Requires="v">
                <p:oleObj spid="_x0000_s28052605" name="Chart" r:id="rId4" imgW="3367988" imgH="1463040" progId="MSGraph.Chart.8">
                  <p:embed followColorScheme="full"/>
                </p:oleObj>
              </mc:Choice>
              <mc:Fallback>
                <p:oleObj name="Chart" r:id="rId4" imgW="3367988" imgH="1463040" progId="MSGraph.Chart.8">
                  <p:embed followColorScheme="full"/>
                  <p:pic>
                    <p:nvPicPr>
                      <p:cNvPr id="0" name=""/>
                      <p:cNvPicPr>
                        <a:picLocks noChangeArrowheads="1"/>
                      </p:cNvPicPr>
                      <p:nvPr/>
                    </p:nvPicPr>
                    <p:blipFill>
                      <a:blip r:embed="rId5"/>
                      <a:srcRect/>
                      <a:stretch>
                        <a:fillRect/>
                      </a:stretch>
                    </p:blipFill>
                    <p:spPr bwMode="auto">
                      <a:xfrm>
                        <a:off x="225893" y="1432994"/>
                        <a:ext cx="8451850" cy="3663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42692" name="Rectangle 4"/>
          <p:cNvSpPr>
            <a:spLocks noChangeArrowheads="1"/>
          </p:cNvSpPr>
          <p:nvPr/>
        </p:nvSpPr>
        <p:spPr bwMode="blackWhite">
          <a:xfrm>
            <a:off x="347663" y="5142406"/>
            <a:ext cx="8330080" cy="146443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000" b="1" dirty="0" smtClean="0">
                <a:solidFill>
                  <a:srgbClr val="FFFFFF"/>
                </a:solidFill>
              </a:rPr>
              <a:t>The yield on invested assets continues to decline as returns on maturing bonds generally still exceed new money yields.  The end of the Fed’s QE program in Oct. 2014 should allow some increase in longer maturities while short term interest rate increases are unlikely until mid-to-late 2015</a:t>
            </a:r>
            <a:endParaRPr lang="en-US" sz="2000" b="1" dirty="0">
              <a:solidFill>
                <a:srgbClr val="FFFFFF"/>
              </a:solidFill>
            </a:endParaRPr>
          </a:p>
        </p:txBody>
      </p:sp>
      <p:sp>
        <p:nvSpPr>
          <p:cNvPr id="58373" name="Rectangle 5"/>
          <p:cNvSpPr>
            <a:spLocks noChangeArrowheads="1"/>
          </p:cNvSpPr>
          <p:nvPr/>
        </p:nvSpPr>
        <p:spPr bwMode="auto">
          <a:xfrm>
            <a:off x="-1" y="6606839"/>
            <a:ext cx="8915401" cy="290849"/>
          </a:xfrm>
          <a:prstGeom prst="rect">
            <a:avLst/>
          </a:prstGeom>
          <a:noFill/>
          <a:ln w="9525" algn="ctr">
            <a:noFill/>
            <a:miter lim="800000"/>
            <a:headEnd/>
            <a:tailEnd/>
          </a:ln>
        </p:spPr>
        <p:txBody>
          <a:bodyPr wrap="square" lIns="365760" tIns="0" rIns="0" bIns="137160" anchor="b">
            <a:spAutoFit/>
          </a:bodyPr>
          <a:lstStyle/>
          <a:p>
            <a:pPr marL="133350" indent="-133350" eaLnBrk="0" hangingPunct="0">
              <a:lnSpc>
                <a:spcPct val="90000"/>
              </a:lnSpc>
              <a:buClr>
                <a:schemeClr val="accent2"/>
              </a:buClr>
              <a:tabLst>
                <a:tab pos="112713" algn="r"/>
              </a:tabLst>
            </a:pPr>
            <a:r>
              <a:rPr lang="en-US" sz="1100" dirty="0" smtClean="0"/>
              <a:t>Sources</a:t>
            </a:r>
            <a:r>
              <a:rPr lang="en-US" sz="1100" dirty="0"/>
              <a:t>: </a:t>
            </a:r>
            <a:r>
              <a:rPr lang="en-US" sz="1100" dirty="0" smtClean="0"/>
              <a:t>Conning.</a:t>
            </a:r>
            <a:endParaRPr lang="en-US" sz="1100" dirty="0"/>
          </a:p>
        </p:txBody>
      </p:sp>
      <p:sp>
        <p:nvSpPr>
          <p:cNvPr id="58374" name="Rectangle 6"/>
          <p:cNvSpPr>
            <a:spLocks noChangeArrowheads="1"/>
          </p:cNvSpPr>
          <p:nvPr/>
        </p:nvSpPr>
        <p:spPr bwMode="black">
          <a:xfrm>
            <a:off x="347663" y="1138233"/>
            <a:ext cx="8221662" cy="249299"/>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b="1" dirty="0" smtClean="0">
                <a:solidFill>
                  <a:srgbClr val="225A7A"/>
                </a:solidFill>
              </a:rPr>
              <a:t>(Percent)</a:t>
            </a:r>
            <a:endParaRPr lang="en-US" b="1" dirty="0">
              <a:solidFill>
                <a:srgbClr val="225A7A"/>
              </a:solidFill>
            </a:endParaRPr>
          </a:p>
        </p:txBody>
      </p:sp>
      <p:sp>
        <p:nvSpPr>
          <p:cNvPr id="8" name="AutoShape 7"/>
          <p:cNvSpPr>
            <a:spLocks noChangeArrowheads="1"/>
          </p:cNvSpPr>
          <p:nvPr/>
        </p:nvSpPr>
        <p:spPr bwMode="blackWhite">
          <a:xfrm>
            <a:off x="4643437" y="1432994"/>
            <a:ext cx="2857500" cy="1127306"/>
          </a:xfrm>
          <a:prstGeom prst="wedgeRectCallout">
            <a:avLst>
              <a:gd name="adj1" fmla="val 20062"/>
              <a:gd name="adj2" fmla="val 148216"/>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2000" b="1" dirty="0" smtClean="0">
                <a:solidFill>
                  <a:schemeClr val="bg1"/>
                </a:solidFill>
                <a:latin typeface="Arial" pitchFamily="34" charset="0"/>
                <a:cs typeface="+mn-cs"/>
              </a:rPr>
              <a:t>Book yield in 2014 is down 114 BP from pre-crisis levels</a:t>
            </a:r>
            <a:endParaRPr lang="en-US" sz="2000" b="1" dirty="0">
              <a:solidFill>
                <a:schemeClr val="bg1"/>
              </a:solidFill>
              <a:latin typeface="Arial" pitchFamily="34" charset="0"/>
              <a:cs typeface="+mn-cs"/>
            </a:endParaRPr>
          </a:p>
        </p:txBody>
      </p:sp>
    </p:spTree>
    <p:extLst>
      <p:ext uri="{BB962C8B-B14F-4D97-AF65-F5344CB8AC3E}">
        <p14:creationId xmlns:p14="http://schemas.microsoft.com/office/powerpoint/2010/main" val="156719114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4" fill="hold" grpId="0" nodeType="afterEffect">
                                  <p:stCondLst>
                                    <p:cond delay="70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graphicFrame>
        <p:nvGraphicFramePr>
          <p:cNvPr id="16386" name="Object 2"/>
          <p:cNvGraphicFramePr>
            <a:graphicFrameLocks noChangeAspect="1"/>
          </p:cNvGraphicFramePr>
          <p:nvPr>
            <p:extLst>
              <p:ext uri="{D42A27DB-BD31-4B8C-83A1-F6EECF244321}">
                <p14:modId xmlns:p14="http://schemas.microsoft.com/office/powerpoint/2010/main" val="1831148654"/>
              </p:ext>
            </p:extLst>
          </p:nvPr>
        </p:nvGraphicFramePr>
        <p:xfrm>
          <a:off x="-88901" y="1200150"/>
          <a:ext cx="8915401" cy="5889625"/>
        </p:xfrm>
        <a:graphic>
          <a:graphicData uri="http://schemas.openxmlformats.org/presentationml/2006/ole">
            <mc:AlternateContent xmlns:mc="http://schemas.openxmlformats.org/markup-compatibility/2006">
              <mc:Choice xmlns:v="urn:schemas-microsoft-com:vml" Requires="v">
                <p:oleObj spid="_x0000_s28041344" name="Chart" r:id="rId5" imgW="3303075" imgH="2202041" progId="MSGraph.Chart.8">
                  <p:embed followColorScheme="full"/>
                </p:oleObj>
              </mc:Choice>
              <mc:Fallback>
                <p:oleObj name="Chart" r:id="rId5" imgW="3303075" imgH="2202041" progId="MSGraph.Chart.8">
                  <p:embed followColorScheme="full"/>
                  <p:pic>
                    <p:nvPicPr>
                      <p:cNvPr id="0" name=""/>
                      <p:cNvPicPr>
                        <a:picLocks noChangeAspect="1" noChangeArrowheads="1"/>
                      </p:cNvPicPr>
                      <p:nvPr/>
                    </p:nvPicPr>
                    <p:blipFill>
                      <a:blip r:embed="rId6"/>
                      <a:srcRect/>
                      <a:stretch>
                        <a:fillRect/>
                      </a:stretch>
                    </p:blipFill>
                    <p:spPr bwMode="auto">
                      <a:xfrm>
                        <a:off x="-88901" y="1200150"/>
                        <a:ext cx="8915401" cy="588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6387" name="Rectangle 3"/>
          <p:cNvSpPr>
            <a:spLocks noGrp="1" noChangeArrowheads="1"/>
          </p:cNvSpPr>
          <p:nvPr>
            <p:ph type="title"/>
          </p:nvPr>
        </p:nvSpPr>
        <p:spPr>
          <a:xfrm>
            <a:off x="228600" y="0"/>
            <a:ext cx="7848600" cy="1143000"/>
          </a:xfrm>
        </p:spPr>
        <p:txBody>
          <a:bodyPr/>
          <a:lstStyle/>
          <a:p>
            <a:r>
              <a:rPr lang="en-US" dirty="0" smtClean="0">
                <a:latin typeface="Arial" panose="020B0604020202020204" pitchFamily="34" charset="0"/>
              </a:rPr>
              <a:t>Profitability Peaks &amp; Troughs in the P/C Insurance Industry, 1975 – 2014:Q3*</a:t>
            </a:r>
          </a:p>
        </p:txBody>
      </p:sp>
      <p:sp>
        <p:nvSpPr>
          <p:cNvPr id="16388" name="Rectangle 4"/>
          <p:cNvSpPr>
            <a:spLocks noChangeArrowheads="1"/>
          </p:cNvSpPr>
          <p:nvPr/>
        </p:nvSpPr>
        <p:spPr bwMode="auto">
          <a:xfrm>
            <a:off x="244272" y="6154005"/>
            <a:ext cx="8249055" cy="6008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pPr>
            <a:r>
              <a:rPr lang="en-US" sz="1100" dirty="0">
                <a:solidFill>
                  <a:srgbClr val="000000"/>
                </a:solidFill>
              </a:rPr>
              <a:t>*Profitability =  P/C insurer ROEs. </a:t>
            </a:r>
            <a:r>
              <a:rPr lang="en-US" sz="1100" dirty="0" smtClean="0">
                <a:solidFill>
                  <a:srgbClr val="000000"/>
                </a:solidFill>
              </a:rPr>
              <a:t>2011-14 </a:t>
            </a:r>
            <a:r>
              <a:rPr lang="en-US" sz="1100" dirty="0">
                <a:solidFill>
                  <a:srgbClr val="000000"/>
                </a:solidFill>
              </a:rPr>
              <a:t>figures are estimates based on ROAS data.  Note:  Data for </a:t>
            </a:r>
            <a:r>
              <a:rPr lang="en-US" sz="1100" dirty="0" smtClean="0">
                <a:solidFill>
                  <a:srgbClr val="000000"/>
                </a:solidFill>
              </a:rPr>
              <a:t>2008-2014 </a:t>
            </a:r>
            <a:r>
              <a:rPr lang="en-US" sz="1100" dirty="0">
                <a:solidFill>
                  <a:srgbClr val="000000"/>
                </a:solidFill>
              </a:rPr>
              <a:t>exclude mortgage and financial guaranty insurers.</a:t>
            </a:r>
          </a:p>
          <a:p>
            <a:pPr fontAlgn="base">
              <a:spcBef>
                <a:spcPct val="0"/>
              </a:spcBef>
              <a:spcAft>
                <a:spcPct val="0"/>
              </a:spcAft>
            </a:pPr>
            <a:r>
              <a:rPr lang="en-US" sz="1100" dirty="0">
                <a:solidFill>
                  <a:srgbClr val="000000"/>
                </a:solidFill>
              </a:rPr>
              <a:t>Source:  Insurance Information Institute; NAIC, ISO, A.M. Best.</a:t>
            </a:r>
          </a:p>
        </p:txBody>
      </p:sp>
      <p:sp>
        <p:nvSpPr>
          <p:cNvPr id="16390" name="AutoShape 7"/>
          <p:cNvSpPr>
            <a:spLocks noChangeArrowheads="1"/>
          </p:cNvSpPr>
          <p:nvPr/>
        </p:nvSpPr>
        <p:spPr bwMode="auto">
          <a:xfrm>
            <a:off x="1209675" y="1200150"/>
            <a:ext cx="1425575" cy="381000"/>
          </a:xfrm>
          <a:prstGeom prst="wedgeRectCallout">
            <a:avLst>
              <a:gd name="adj1" fmla="val -41545"/>
              <a:gd name="adj2" fmla="val 216782"/>
            </a:avLst>
          </a:prstGeom>
          <a:solidFill>
            <a:srgbClr val="00FF00"/>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pPr>
            <a:r>
              <a:rPr lang="en-US" b="1">
                <a:solidFill>
                  <a:srgbClr val="000000"/>
                </a:solidFill>
              </a:rPr>
              <a:t>1977:19.0%</a:t>
            </a:r>
            <a:endParaRPr lang="en-US" sz="1200">
              <a:solidFill>
                <a:srgbClr val="000000"/>
              </a:solidFill>
            </a:endParaRPr>
          </a:p>
        </p:txBody>
      </p:sp>
      <p:sp>
        <p:nvSpPr>
          <p:cNvPr id="16394" name="AutoShape 11"/>
          <p:cNvSpPr>
            <a:spLocks noChangeArrowheads="1"/>
          </p:cNvSpPr>
          <p:nvPr/>
        </p:nvSpPr>
        <p:spPr bwMode="auto">
          <a:xfrm>
            <a:off x="3135313" y="1344153"/>
            <a:ext cx="1479550" cy="381000"/>
          </a:xfrm>
          <a:prstGeom prst="wedgeRectCallout">
            <a:avLst>
              <a:gd name="adj1" fmla="val -36065"/>
              <a:gd name="adj2" fmla="val 245160"/>
            </a:avLst>
          </a:prstGeom>
          <a:solidFill>
            <a:srgbClr val="00FF00"/>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pPr>
            <a:r>
              <a:rPr lang="en-US" b="1">
                <a:solidFill>
                  <a:srgbClr val="000000"/>
                </a:solidFill>
              </a:rPr>
              <a:t>1987:17.3%</a:t>
            </a:r>
            <a:endParaRPr lang="en-US" sz="1200">
              <a:solidFill>
                <a:srgbClr val="000000"/>
              </a:solidFill>
            </a:endParaRPr>
          </a:p>
        </p:txBody>
      </p:sp>
      <p:sp>
        <p:nvSpPr>
          <p:cNvPr id="16395" name="AutoShape 12"/>
          <p:cNvSpPr>
            <a:spLocks noChangeArrowheads="1"/>
          </p:cNvSpPr>
          <p:nvPr/>
        </p:nvSpPr>
        <p:spPr bwMode="auto">
          <a:xfrm>
            <a:off x="4368800" y="2214563"/>
            <a:ext cx="1677988" cy="381000"/>
          </a:xfrm>
          <a:prstGeom prst="wedgeRectCallout">
            <a:avLst>
              <a:gd name="adj1" fmla="val 7770"/>
              <a:gd name="adj2" fmla="val 224274"/>
            </a:avLst>
          </a:prstGeom>
          <a:solidFill>
            <a:srgbClr val="00FF00"/>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pPr>
            <a:r>
              <a:rPr lang="en-US" b="1">
                <a:solidFill>
                  <a:srgbClr val="000000"/>
                </a:solidFill>
              </a:rPr>
              <a:t>1997:11.6%</a:t>
            </a:r>
            <a:endParaRPr lang="en-US" sz="1200">
              <a:solidFill>
                <a:srgbClr val="000000"/>
              </a:solidFill>
            </a:endParaRPr>
          </a:p>
        </p:txBody>
      </p:sp>
      <p:sp>
        <p:nvSpPr>
          <p:cNvPr id="16396" name="AutoShape 13"/>
          <p:cNvSpPr>
            <a:spLocks noChangeArrowheads="1"/>
          </p:cNvSpPr>
          <p:nvPr/>
        </p:nvSpPr>
        <p:spPr bwMode="auto">
          <a:xfrm>
            <a:off x="6513439" y="2163763"/>
            <a:ext cx="1422400" cy="381000"/>
          </a:xfrm>
          <a:prstGeom prst="wedgeRectCallout">
            <a:avLst>
              <a:gd name="adj1" fmla="val -5991"/>
              <a:gd name="adj2" fmla="val 209199"/>
            </a:avLst>
          </a:prstGeom>
          <a:solidFill>
            <a:srgbClr val="00FF00"/>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pPr>
            <a:r>
              <a:rPr lang="en-US" b="1">
                <a:solidFill>
                  <a:srgbClr val="000000"/>
                </a:solidFill>
              </a:rPr>
              <a:t>2006:12.7%</a:t>
            </a:r>
            <a:endParaRPr lang="en-US" sz="1200">
              <a:solidFill>
                <a:srgbClr val="000000"/>
              </a:solidFill>
            </a:endParaRPr>
          </a:p>
        </p:txBody>
      </p:sp>
      <p:sp>
        <p:nvSpPr>
          <p:cNvPr id="16401" name="AutoShape 18"/>
          <p:cNvSpPr>
            <a:spLocks noChangeArrowheads="1"/>
          </p:cNvSpPr>
          <p:nvPr/>
        </p:nvSpPr>
        <p:spPr bwMode="auto">
          <a:xfrm>
            <a:off x="2786218" y="5168745"/>
            <a:ext cx="1447800" cy="381000"/>
          </a:xfrm>
          <a:prstGeom prst="wedgeRectCallout">
            <a:avLst>
              <a:gd name="adj1" fmla="val -51572"/>
              <a:gd name="adj2" fmla="val -122259"/>
            </a:avLst>
          </a:prstGeom>
          <a:solidFill>
            <a:srgbClr val="FF3300">
              <a:alpha val="83136"/>
            </a:srgbClr>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pPr>
            <a:r>
              <a:rPr lang="en-US" b="1">
                <a:solidFill>
                  <a:srgbClr val="000000"/>
                </a:solidFill>
              </a:rPr>
              <a:t>1984: 1.8%</a:t>
            </a:r>
            <a:endParaRPr lang="en-US" sz="1200">
              <a:solidFill>
                <a:srgbClr val="000000"/>
              </a:solidFill>
            </a:endParaRPr>
          </a:p>
        </p:txBody>
      </p:sp>
      <p:sp>
        <p:nvSpPr>
          <p:cNvPr id="16402" name="AutoShape 19"/>
          <p:cNvSpPr>
            <a:spLocks noChangeArrowheads="1"/>
          </p:cNvSpPr>
          <p:nvPr/>
        </p:nvSpPr>
        <p:spPr bwMode="auto">
          <a:xfrm>
            <a:off x="4463334" y="5176682"/>
            <a:ext cx="1447800" cy="381000"/>
          </a:xfrm>
          <a:prstGeom prst="wedgeRectCallout">
            <a:avLst>
              <a:gd name="adj1" fmla="val -60529"/>
              <a:gd name="adj2" fmla="val -214859"/>
            </a:avLst>
          </a:prstGeom>
          <a:solidFill>
            <a:srgbClr val="FF3300">
              <a:alpha val="83136"/>
            </a:srgbClr>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pPr>
            <a:r>
              <a:rPr lang="en-US" b="1">
                <a:solidFill>
                  <a:srgbClr val="000000"/>
                </a:solidFill>
              </a:rPr>
              <a:t>1992: 4.5%</a:t>
            </a:r>
            <a:endParaRPr lang="en-US" sz="1200">
              <a:solidFill>
                <a:srgbClr val="000000"/>
              </a:solidFill>
            </a:endParaRPr>
          </a:p>
        </p:txBody>
      </p:sp>
      <p:sp>
        <p:nvSpPr>
          <p:cNvPr id="16403" name="AutoShape 20"/>
          <p:cNvSpPr>
            <a:spLocks noChangeArrowheads="1"/>
          </p:cNvSpPr>
          <p:nvPr/>
        </p:nvSpPr>
        <p:spPr bwMode="auto">
          <a:xfrm>
            <a:off x="6388036" y="5136279"/>
            <a:ext cx="1600200" cy="381000"/>
          </a:xfrm>
          <a:prstGeom prst="wedgeRectCallout">
            <a:avLst>
              <a:gd name="adj1" fmla="val -63227"/>
              <a:gd name="adj2" fmla="val -17442"/>
            </a:avLst>
          </a:prstGeom>
          <a:solidFill>
            <a:srgbClr val="FF3300">
              <a:alpha val="83136"/>
            </a:srgbClr>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pPr>
            <a:r>
              <a:rPr lang="en-US" b="1">
                <a:solidFill>
                  <a:srgbClr val="000000"/>
                </a:solidFill>
              </a:rPr>
              <a:t>2001: -1.2%</a:t>
            </a:r>
            <a:endParaRPr lang="en-US" sz="1200">
              <a:solidFill>
                <a:srgbClr val="000000"/>
              </a:solidFill>
            </a:endParaRPr>
          </a:p>
        </p:txBody>
      </p:sp>
      <p:sp>
        <p:nvSpPr>
          <p:cNvPr id="16404" name="AutoShape 21"/>
          <p:cNvSpPr>
            <a:spLocks noChangeArrowheads="1"/>
          </p:cNvSpPr>
          <p:nvPr/>
        </p:nvSpPr>
        <p:spPr bwMode="auto">
          <a:xfrm rot="511939">
            <a:off x="1550988" y="2055813"/>
            <a:ext cx="1603375" cy="612775"/>
          </a:xfrm>
          <a:prstGeom prst="rightArrow">
            <a:avLst>
              <a:gd name="adj1" fmla="val 50000"/>
              <a:gd name="adj2" fmla="val 93119"/>
            </a:avLst>
          </a:prstGeom>
          <a:solidFill>
            <a:srgbClr val="FF00FF"/>
          </a:solidFill>
          <a:ln w="9525">
            <a:solidFill>
              <a:schemeClr val="tx1"/>
            </a:solidFill>
            <a:miter lim="800000"/>
            <a:headEnd/>
            <a:tailEnd/>
          </a:ln>
        </p:spPr>
        <p:txBody>
          <a:bodyPr lIns="92075" tIns="46038" rIns="92075" bIns="46038"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pPr>
            <a:r>
              <a:rPr lang="en-US" sz="1400" b="1">
                <a:solidFill>
                  <a:srgbClr val="FFFFFF"/>
                </a:solidFill>
              </a:rPr>
              <a:t>10 Years</a:t>
            </a:r>
          </a:p>
        </p:txBody>
      </p:sp>
      <p:sp>
        <p:nvSpPr>
          <p:cNvPr id="16405" name="AutoShape 22"/>
          <p:cNvSpPr>
            <a:spLocks noChangeArrowheads="1"/>
          </p:cNvSpPr>
          <p:nvPr/>
        </p:nvSpPr>
        <p:spPr bwMode="auto">
          <a:xfrm rot="937132">
            <a:off x="3584575" y="2652713"/>
            <a:ext cx="1711325" cy="612775"/>
          </a:xfrm>
          <a:prstGeom prst="rightArrow">
            <a:avLst>
              <a:gd name="adj1" fmla="val 50000"/>
              <a:gd name="adj2" fmla="val 92949"/>
            </a:avLst>
          </a:prstGeom>
          <a:solidFill>
            <a:srgbClr val="FF00FF"/>
          </a:solidFill>
          <a:ln w="9525">
            <a:solidFill>
              <a:schemeClr val="tx1"/>
            </a:solidFill>
            <a:miter lim="800000"/>
            <a:headEnd/>
            <a:tailEnd/>
          </a:ln>
        </p:spPr>
        <p:txBody>
          <a:bodyPr lIns="92075" tIns="46038" rIns="92075" bIns="46038"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pPr>
            <a:r>
              <a:rPr lang="en-US" sz="1400" b="1">
                <a:solidFill>
                  <a:srgbClr val="FFFFFF"/>
                </a:solidFill>
              </a:rPr>
              <a:t>10 Years</a:t>
            </a:r>
          </a:p>
        </p:txBody>
      </p:sp>
      <p:sp>
        <p:nvSpPr>
          <p:cNvPr id="16406" name="AutoShape 23"/>
          <p:cNvSpPr>
            <a:spLocks noChangeArrowheads="1"/>
          </p:cNvSpPr>
          <p:nvPr/>
        </p:nvSpPr>
        <p:spPr bwMode="auto">
          <a:xfrm>
            <a:off x="5586413" y="2874963"/>
            <a:ext cx="1447800" cy="612775"/>
          </a:xfrm>
          <a:prstGeom prst="rightArrow">
            <a:avLst>
              <a:gd name="adj1" fmla="val 50000"/>
              <a:gd name="adj2" fmla="val 82979"/>
            </a:avLst>
          </a:prstGeom>
          <a:solidFill>
            <a:srgbClr val="FF00FF"/>
          </a:solidFill>
          <a:ln w="9525">
            <a:solidFill>
              <a:schemeClr val="tx1"/>
            </a:solidFill>
            <a:miter lim="800000"/>
            <a:headEnd/>
            <a:tailEnd/>
          </a:ln>
        </p:spPr>
        <p:txBody>
          <a:bodyPr lIns="92075" tIns="46038" rIns="92075" bIns="46038"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pPr>
            <a:r>
              <a:rPr lang="en-US" sz="1400" b="1">
                <a:solidFill>
                  <a:srgbClr val="FFFFFF"/>
                </a:solidFill>
              </a:rPr>
              <a:t>9 Years</a:t>
            </a:r>
          </a:p>
        </p:txBody>
      </p:sp>
      <p:sp>
        <p:nvSpPr>
          <p:cNvPr id="16407" name="Text Box 17"/>
          <p:cNvSpPr txBox="1">
            <a:spLocks noChangeArrowheads="1"/>
          </p:cNvSpPr>
          <p:nvPr/>
        </p:nvSpPr>
        <p:spPr bwMode="auto">
          <a:xfrm>
            <a:off x="5621338" y="1117600"/>
            <a:ext cx="3254375" cy="646113"/>
          </a:xfrm>
          <a:prstGeom prst="rect">
            <a:avLst/>
          </a:prstGeom>
          <a:solidFill>
            <a:srgbClr val="28688C"/>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pPr>
            <a:r>
              <a:rPr lang="en-US" b="1">
                <a:solidFill>
                  <a:srgbClr val="FFFFFF"/>
                </a:solidFill>
              </a:rPr>
              <a:t>History suggests next ROE peak will be in 2016-2017</a:t>
            </a:r>
          </a:p>
        </p:txBody>
      </p:sp>
      <p:sp>
        <p:nvSpPr>
          <p:cNvPr id="16408" name="Rectangle 7"/>
          <p:cNvSpPr>
            <a:spLocks noChangeArrowheads="1"/>
          </p:cNvSpPr>
          <p:nvPr/>
        </p:nvSpPr>
        <p:spPr bwMode="black">
          <a:xfrm>
            <a:off x="185738" y="1155700"/>
            <a:ext cx="1023937" cy="22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defTabSz="114300">
              <a:defRPr>
                <a:solidFill>
                  <a:schemeClr val="tx1"/>
                </a:solidFill>
                <a:latin typeface="Arial" panose="020B0604020202020204" pitchFamily="34" charset="0"/>
                <a:cs typeface="Arial" panose="020B0604020202020204" pitchFamily="34" charset="0"/>
              </a:defRPr>
            </a:lvl1pPr>
            <a:lvl2pPr marL="742950" indent="-285750" defTabSz="114300">
              <a:defRPr>
                <a:solidFill>
                  <a:schemeClr val="tx1"/>
                </a:solidFill>
                <a:latin typeface="Arial" panose="020B0604020202020204" pitchFamily="34" charset="0"/>
                <a:cs typeface="Arial" panose="020B0604020202020204" pitchFamily="34" charset="0"/>
              </a:defRPr>
            </a:lvl2pPr>
            <a:lvl3pPr marL="1143000" indent="-228600" defTabSz="114300">
              <a:defRPr>
                <a:solidFill>
                  <a:schemeClr val="tx1"/>
                </a:solidFill>
                <a:latin typeface="Arial" panose="020B0604020202020204" pitchFamily="34" charset="0"/>
                <a:cs typeface="Arial" panose="020B0604020202020204" pitchFamily="34" charset="0"/>
              </a:defRPr>
            </a:lvl3pPr>
            <a:lvl4pPr marL="1600200" indent="-228600" defTabSz="114300">
              <a:defRPr>
                <a:solidFill>
                  <a:schemeClr val="tx1"/>
                </a:solidFill>
                <a:latin typeface="Arial" panose="020B0604020202020204" pitchFamily="34" charset="0"/>
                <a:cs typeface="Arial" panose="020B0604020202020204" pitchFamily="34" charset="0"/>
              </a:defRPr>
            </a:lvl4pPr>
            <a:lvl5pPr marL="2057400" indent="-228600" defTabSz="114300">
              <a:defRPr>
                <a:solidFill>
                  <a:schemeClr val="tx1"/>
                </a:solidFill>
                <a:latin typeface="Arial" panose="020B0604020202020204" pitchFamily="34" charset="0"/>
                <a:cs typeface="Arial" panose="020B0604020202020204" pitchFamily="34" charset="0"/>
              </a:defRPr>
            </a:lvl5pPr>
            <a:lvl6pPr marL="25146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lnSpc>
                <a:spcPct val="90000"/>
              </a:lnSpc>
              <a:spcBef>
                <a:spcPct val="20000"/>
              </a:spcBef>
              <a:spcAft>
                <a:spcPct val="0"/>
              </a:spcAft>
            </a:pPr>
            <a:r>
              <a:rPr lang="en-US" sz="1600" b="1">
                <a:solidFill>
                  <a:srgbClr val="225A7A"/>
                </a:solidFill>
              </a:rPr>
              <a:t>ROE</a:t>
            </a:r>
          </a:p>
        </p:txBody>
      </p:sp>
      <p:sp>
        <p:nvSpPr>
          <p:cNvPr id="16409" name="AutoShape 6"/>
          <p:cNvSpPr>
            <a:spLocks noChangeArrowheads="1"/>
          </p:cNvSpPr>
          <p:nvPr/>
        </p:nvSpPr>
        <p:spPr bwMode="auto">
          <a:xfrm>
            <a:off x="902751" y="5147749"/>
            <a:ext cx="1447800" cy="381000"/>
          </a:xfrm>
          <a:prstGeom prst="wedgeRectCallout">
            <a:avLst>
              <a:gd name="adj1" fmla="val -43472"/>
              <a:gd name="adj2" fmla="val -143778"/>
            </a:avLst>
          </a:prstGeom>
          <a:solidFill>
            <a:srgbClr val="FF3300">
              <a:alpha val="83136"/>
            </a:srgbClr>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pPr>
            <a:r>
              <a:rPr lang="en-US" b="1">
                <a:solidFill>
                  <a:srgbClr val="000000"/>
                </a:solidFill>
              </a:rPr>
              <a:t>1975: 2.4%</a:t>
            </a:r>
            <a:endParaRPr lang="en-US" sz="1200">
              <a:solidFill>
                <a:srgbClr val="000000"/>
              </a:solidFill>
            </a:endParaRPr>
          </a:p>
        </p:txBody>
      </p:sp>
      <p:sp>
        <p:nvSpPr>
          <p:cNvPr id="29" name="AutoShape 8"/>
          <p:cNvSpPr>
            <a:spLocks noChangeArrowheads="1"/>
          </p:cNvSpPr>
          <p:nvPr/>
        </p:nvSpPr>
        <p:spPr bwMode="blackWhite">
          <a:xfrm>
            <a:off x="7453175" y="2784142"/>
            <a:ext cx="879475" cy="495634"/>
          </a:xfrm>
          <a:prstGeom prst="wedgeRectCallout">
            <a:avLst>
              <a:gd name="adj1" fmla="val 52204"/>
              <a:gd name="adj2" fmla="val 103295"/>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fontAlgn="base">
              <a:lnSpc>
                <a:spcPct val="90000"/>
              </a:lnSpc>
              <a:spcBef>
                <a:spcPct val="50000"/>
              </a:spcBef>
              <a:spcAft>
                <a:spcPct val="0"/>
              </a:spcAft>
              <a:buClr>
                <a:srgbClr val="FFFFFF"/>
              </a:buClr>
              <a:buFont typeface="Wingdings" pitchFamily="2" charset="2"/>
              <a:buNone/>
              <a:defRPr/>
            </a:pPr>
            <a:r>
              <a:rPr lang="en-US" sz="1600" b="1" dirty="0" smtClean="0">
                <a:solidFill>
                  <a:srgbClr val="FFFFFF"/>
                </a:solidFill>
                <a:latin typeface="Arial" charset="0"/>
                <a:cs typeface="Arial" charset="0"/>
              </a:rPr>
              <a:t>2013 10.4%</a:t>
            </a:r>
            <a:endParaRPr lang="en-US" sz="1600" b="1" dirty="0">
              <a:solidFill>
                <a:srgbClr val="FFFFFF"/>
              </a:solidFill>
              <a:latin typeface="Arial" charset="0"/>
              <a:cs typeface="Arial" charset="0"/>
            </a:endParaRPr>
          </a:p>
        </p:txBody>
      </p:sp>
      <p:sp>
        <p:nvSpPr>
          <p:cNvPr id="19" name="AutoShape 8"/>
          <p:cNvSpPr>
            <a:spLocks noChangeArrowheads="1"/>
          </p:cNvSpPr>
          <p:nvPr/>
        </p:nvSpPr>
        <p:spPr bwMode="blackWhite">
          <a:xfrm>
            <a:off x="7779450" y="4512863"/>
            <a:ext cx="1106399" cy="480081"/>
          </a:xfrm>
          <a:prstGeom prst="wedgeRectCallout">
            <a:avLst>
              <a:gd name="adj1" fmla="val 19973"/>
              <a:gd name="adj2" fmla="val -133977"/>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fontAlgn="base">
              <a:lnSpc>
                <a:spcPct val="90000"/>
              </a:lnSpc>
              <a:spcBef>
                <a:spcPct val="50000"/>
              </a:spcBef>
              <a:spcAft>
                <a:spcPct val="0"/>
              </a:spcAft>
              <a:buClr>
                <a:srgbClr val="FFFFFF"/>
              </a:buClr>
              <a:buFont typeface="Wingdings" pitchFamily="2" charset="2"/>
              <a:buNone/>
              <a:defRPr/>
            </a:pPr>
            <a:r>
              <a:rPr lang="en-US" sz="1600" b="1" dirty="0" smtClean="0">
                <a:solidFill>
                  <a:srgbClr val="FFFFFF"/>
                </a:solidFill>
                <a:latin typeface="Arial" charset="0"/>
                <a:cs typeface="Arial" charset="0"/>
              </a:rPr>
              <a:t>2014:Q3 7.6%</a:t>
            </a:r>
            <a:endParaRPr lang="en-US" sz="1600" b="1" dirty="0">
              <a:solidFill>
                <a:srgbClr val="FFFFFF"/>
              </a:solidFill>
              <a:latin typeface="Arial" charset="0"/>
              <a:cs typeface="Arial" charset="0"/>
            </a:endParaRPr>
          </a:p>
        </p:txBody>
      </p:sp>
    </p:spTree>
    <p:custDataLst>
      <p:tags r:id="rId2"/>
    </p:custDataLst>
    <p:extLst>
      <p:ext uri="{BB962C8B-B14F-4D97-AF65-F5344CB8AC3E}">
        <p14:creationId xmlns:p14="http://schemas.microsoft.com/office/powerpoint/2010/main" val="3500175082"/>
      </p:ext>
    </p:extLst>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099" name="Rectangle 105"/>
          <p:cNvSpPr>
            <a:spLocks noGrp="1" noChangeArrowheads="1"/>
          </p:cNvSpPr>
          <p:nvPr>
            <p:ph type="dt" sz="quarter" idx="10"/>
          </p:nvPr>
        </p:nvSpPr>
        <p:spPr/>
        <p:txBody>
          <a:bodyPr/>
          <a:lstStyle/>
          <a:p>
            <a:pPr>
              <a:defRPr/>
            </a:pPr>
            <a:r>
              <a:rPr lang="en-US" smtClean="0"/>
              <a:t>12/01/09 - 9pm</a:t>
            </a:r>
          </a:p>
        </p:txBody>
      </p:sp>
      <p:sp>
        <p:nvSpPr>
          <p:cNvPr id="4101" name="Rectangle 110"/>
          <p:cNvSpPr>
            <a:spLocks noGrp="1" noChangeArrowheads="1"/>
          </p:cNvSpPr>
          <p:nvPr>
            <p:ph type="sldNum" sz="quarter" idx="12"/>
          </p:nvPr>
        </p:nvSpPr>
        <p:spPr/>
        <p:txBody>
          <a:bodyPr/>
          <a:lstStyle/>
          <a:p>
            <a:pPr>
              <a:defRPr/>
            </a:pPr>
            <a:fld id="{F7A0CDA3-BBCA-43E0-9320-4D65E8B5D3F4}" type="slidenum">
              <a:rPr lang="en-US" smtClean="0"/>
              <a:pPr>
                <a:defRPr/>
              </a:pPr>
              <a:t>50</a:t>
            </a:fld>
            <a:endParaRPr lang="en-US" smtClean="0"/>
          </a:p>
        </p:txBody>
      </p:sp>
      <p:sp>
        <p:nvSpPr>
          <p:cNvPr id="66566" name="Rectangle 11"/>
          <p:cNvSpPr>
            <a:spLocks noGrp="1" noChangeArrowheads="1"/>
          </p:cNvSpPr>
          <p:nvPr>
            <p:ph type="title"/>
          </p:nvPr>
        </p:nvSpPr>
        <p:spPr/>
        <p:txBody>
          <a:bodyPr/>
          <a:lstStyle/>
          <a:p>
            <a:r>
              <a:rPr lang="en-US" dirty="0" smtClean="0"/>
              <a:t>Interest Rate Forecasts: 2015 – 2020</a:t>
            </a:r>
          </a:p>
        </p:txBody>
      </p:sp>
      <p:graphicFrame>
        <p:nvGraphicFramePr>
          <p:cNvPr id="66562" name="Object 4"/>
          <p:cNvGraphicFramePr>
            <a:graphicFrameLocks noChangeAspect="1"/>
          </p:cNvGraphicFramePr>
          <p:nvPr>
            <p:extLst>
              <p:ext uri="{D42A27DB-BD31-4B8C-83A1-F6EECF244321}">
                <p14:modId xmlns:p14="http://schemas.microsoft.com/office/powerpoint/2010/main" val="1440756641"/>
              </p:ext>
            </p:extLst>
          </p:nvPr>
        </p:nvGraphicFramePr>
        <p:xfrm>
          <a:off x="39687" y="1668667"/>
          <a:ext cx="8867775" cy="3771900"/>
        </p:xfrm>
        <a:graphic>
          <a:graphicData uri="http://schemas.openxmlformats.org/presentationml/2006/ole">
            <mc:AlternateContent xmlns:mc="http://schemas.openxmlformats.org/markup-compatibility/2006">
              <mc:Choice xmlns:v="urn:schemas-microsoft-com:vml" Requires="v">
                <p:oleObj spid="_x0000_s28053630" name="Chart" r:id="rId4" imgW="5689461" imgH="2514600" progId="MSGraph.Chart.8">
                  <p:embed followColorScheme="full"/>
                </p:oleObj>
              </mc:Choice>
              <mc:Fallback>
                <p:oleObj name="Chart" r:id="rId4" imgW="5689461" imgH="2514600" progId="MSGraph.Chart.8">
                  <p:embed followColorScheme="full"/>
                  <p:pic>
                    <p:nvPicPr>
                      <p:cNvPr id="0" name=""/>
                      <p:cNvPicPr>
                        <a:picLocks noChangeAspect="1" noChangeArrowheads="1"/>
                      </p:cNvPicPr>
                      <p:nvPr/>
                    </p:nvPicPr>
                    <p:blipFill>
                      <a:blip r:embed="rId5"/>
                      <a:srcRect/>
                      <a:stretch>
                        <a:fillRect/>
                      </a:stretch>
                    </p:blipFill>
                    <p:spPr bwMode="gray">
                      <a:xfrm>
                        <a:off x="39687" y="1668667"/>
                        <a:ext cx="8867775" cy="3771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26150" name="Rectangle 6"/>
          <p:cNvSpPr>
            <a:spLocks noChangeArrowheads="1"/>
          </p:cNvSpPr>
          <p:nvPr/>
        </p:nvSpPr>
        <p:spPr bwMode="blackWhite">
          <a:xfrm>
            <a:off x="288208" y="5594897"/>
            <a:ext cx="8760542" cy="700651"/>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A Full Normalization of Interest Rates Is Unlikely Until 2018, More than a Decade After the Onset of the Financial Crisis</a:t>
            </a:r>
            <a:endParaRPr lang="en-US" b="1" dirty="0">
              <a:solidFill>
                <a:srgbClr val="FFFFFF"/>
              </a:solidFill>
            </a:endParaRPr>
          </a:p>
        </p:txBody>
      </p:sp>
      <p:sp>
        <p:nvSpPr>
          <p:cNvPr id="66570" name="Rectangle 8"/>
          <p:cNvSpPr>
            <a:spLocks noChangeArrowheads="1"/>
          </p:cNvSpPr>
          <p:nvPr/>
        </p:nvSpPr>
        <p:spPr bwMode="black">
          <a:xfrm>
            <a:off x="53788" y="1223682"/>
            <a:ext cx="1290918" cy="221599"/>
          </a:xfrm>
          <a:prstGeom prst="rect">
            <a:avLst/>
          </a:prstGeom>
          <a:noFill/>
          <a:ln w="9525" algn="ctr">
            <a:noFill/>
            <a:miter lim="800000"/>
            <a:headEnd/>
            <a:tailEnd/>
          </a:ln>
        </p:spPr>
        <p:txBody>
          <a:bodyPr wrap="square" lIns="0" tIns="0" rIns="0" bIns="0">
            <a:spAutoFit/>
          </a:bodyPr>
          <a:lstStyle/>
          <a:p>
            <a:pPr defTabSz="114300" eaLnBrk="0" hangingPunct="0">
              <a:lnSpc>
                <a:spcPct val="90000"/>
              </a:lnSpc>
              <a:spcBef>
                <a:spcPct val="20000"/>
              </a:spcBef>
            </a:pPr>
            <a:r>
              <a:rPr lang="en-US" sz="1600" b="1" dirty="0" smtClean="0">
                <a:solidFill>
                  <a:srgbClr val="225A7A"/>
                </a:solidFill>
              </a:rPr>
              <a:t>Yield (%)</a:t>
            </a:r>
            <a:endParaRPr lang="en-US" sz="1600" b="1" dirty="0">
              <a:solidFill>
                <a:srgbClr val="225A7A"/>
              </a:solidFill>
            </a:endParaRPr>
          </a:p>
        </p:txBody>
      </p:sp>
      <p:sp>
        <p:nvSpPr>
          <p:cNvPr id="12" name="Rectangle 5"/>
          <p:cNvSpPr>
            <a:spLocks noChangeArrowheads="1"/>
          </p:cNvSpPr>
          <p:nvPr/>
        </p:nvSpPr>
        <p:spPr bwMode="auto">
          <a:xfrm>
            <a:off x="-1" y="6491734"/>
            <a:ext cx="8601075" cy="426271"/>
          </a:xfrm>
          <a:prstGeom prst="rect">
            <a:avLst/>
          </a:prstGeom>
          <a:noFill/>
          <a:ln w="9525" algn="ctr">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Sources</a:t>
            </a:r>
            <a:r>
              <a:rPr lang="en-US" sz="1100" dirty="0"/>
              <a:t>: </a:t>
            </a:r>
            <a:r>
              <a:rPr lang="en-US" sz="1100" dirty="0" smtClean="0"/>
              <a:t>Federal Reserve Board of Governors (historical); Blue Chip Economic Indicators (2/15 for 2015 and 2016; for 2017-2020 10/14 issue); Insurance Info. Institute. </a:t>
            </a:r>
            <a:endParaRPr lang="en-US" sz="1100" dirty="0"/>
          </a:p>
        </p:txBody>
      </p:sp>
      <p:sp>
        <p:nvSpPr>
          <p:cNvPr id="13" name="Rectangle 3"/>
          <p:cNvSpPr>
            <a:spLocks noChangeArrowheads="1"/>
          </p:cNvSpPr>
          <p:nvPr/>
        </p:nvSpPr>
        <p:spPr bwMode="black">
          <a:xfrm>
            <a:off x="965068" y="1417229"/>
            <a:ext cx="3508507" cy="332399"/>
          </a:xfrm>
          <a:prstGeom prst="rect">
            <a:avLst/>
          </a:prstGeom>
          <a:noFill/>
          <a:ln w="9525" algn="ctr">
            <a:noFill/>
            <a:miter lim="800000"/>
            <a:headEnd/>
            <a:tailEnd/>
          </a:ln>
        </p:spPr>
        <p:txBody>
          <a:bodyPr wrap="square" lIns="0" tIns="0" rIns="0" bIns="0">
            <a:spAutoFit/>
          </a:bodyPr>
          <a:lstStyle/>
          <a:p>
            <a:pPr algn="ctr" defTabSz="114300" eaLnBrk="0" hangingPunct="0">
              <a:lnSpc>
                <a:spcPct val="90000"/>
              </a:lnSpc>
              <a:spcBef>
                <a:spcPct val="20000"/>
              </a:spcBef>
            </a:pPr>
            <a:r>
              <a:rPr lang="en-US" sz="2400" b="1" u="sng" dirty="0" smtClean="0">
                <a:solidFill>
                  <a:srgbClr val="225A7A"/>
                </a:solidFill>
              </a:rPr>
              <a:t>3-Month Treasury</a:t>
            </a:r>
            <a:endParaRPr lang="en-US" sz="2400" b="1" u="sng" dirty="0">
              <a:solidFill>
                <a:srgbClr val="225A7A"/>
              </a:solidFill>
            </a:endParaRPr>
          </a:p>
        </p:txBody>
      </p:sp>
      <p:sp>
        <p:nvSpPr>
          <p:cNvPr id="16" name="Rectangle 3"/>
          <p:cNvSpPr>
            <a:spLocks noChangeArrowheads="1"/>
          </p:cNvSpPr>
          <p:nvPr/>
        </p:nvSpPr>
        <p:spPr bwMode="black">
          <a:xfrm>
            <a:off x="5275131" y="1426749"/>
            <a:ext cx="3508507" cy="332399"/>
          </a:xfrm>
          <a:prstGeom prst="rect">
            <a:avLst/>
          </a:prstGeom>
          <a:noFill/>
          <a:ln w="9525" algn="ctr">
            <a:noFill/>
            <a:miter lim="800000"/>
            <a:headEnd/>
            <a:tailEnd/>
          </a:ln>
        </p:spPr>
        <p:txBody>
          <a:bodyPr wrap="square" lIns="0" tIns="0" rIns="0" bIns="0">
            <a:spAutoFit/>
          </a:bodyPr>
          <a:lstStyle/>
          <a:p>
            <a:pPr algn="ctr" defTabSz="114300" eaLnBrk="0" hangingPunct="0">
              <a:lnSpc>
                <a:spcPct val="90000"/>
              </a:lnSpc>
              <a:spcBef>
                <a:spcPct val="20000"/>
              </a:spcBef>
            </a:pPr>
            <a:r>
              <a:rPr lang="en-US" sz="2400" b="1" u="sng" dirty="0" smtClean="0">
                <a:solidFill>
                  <a:srgbClr val="225A7A"/>
                </a:solidFill>
              </a:rPr>
              <a:t>10-Year Treasury</a:t>
            </a:r>
            <a:endParaRPr lang="en-US" sz="2400" b="1" u="sng" dirty="0">
              <a:solidFill>
                <a:srgbClr val="225A7A"/>
              </a:solidFill>
            </a:endParaRPr>
          </a:p>
        </p:txBody>
      </p:sp>
      <p:sp>
        <p:nvSpPr>
          <p:cNvPr id="17" name="AutoShape 38"/>
          <p:cNvSpPr>
            <a:spLocks noChangeArrowheads="1"/>
          </p:cNvSpPr>
          <p:nvPr/>
        </p:nvSpPr>
        <p:spPr bwMode="blackWhite">
          <a:xfrm>
            <a:off x="699247" y="1958726"/>
            <a:ext cx="1672478" cy="1956049"/>
          </a:xfrm>
          <a:prstGeom prst="wedgeRectCallout">
            <a:avLst>
              <a:gd name="adj1" fmla="val 56277"/>
              <a:gd name="adj2" fmla="val 69415"/>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rPr>
              <a:t>The Fed is expected to begin raising short-term rates in mid-2015, but this timeline could easily slip to late 2015 or even 2016</a:t>
            </a:r>
            <a:endParaRPr lang="en-US" sz="1400" b="1" dirty="0">
              <a:solidFill>
                <a:schemeClr val="bg1"/>
              </a:solidFill>
            </a:endParaRPr>
          </a:p>
        </p:txBody>
      </p:sp>
      <p:sp>
        <p:nvSpPr>
          <p:cNvPr id="18" name="AutoShape 38"/>
          <p:cNvSpPr>
            <a:spLocks noChangeArrowheads="1"/>
          </p:cNvSpPr>
          <p:nvPr/>
        </p:nvSpPr>
        <p:spPr bwMode="blackWhite">
          <a:xfrm>
            <a:off x="6742113" y="3615577"/>
            <a:ext cx="2306637" cy="1173941"/>
          </a:xfrm>
          <a:prstGeom prst="wedgeRectCallout">
            <a:avLst>
              <a:gd name="adj1" fmla="val -39855"/>
              <a:gd name="adj2" fmla="val -71087"/>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rPr>
              <a:t>The end of the Fed’s QE program in 2014 and a stronger economy have yet to push longer-term yields higher</a:t>
            </a:r>
            <a:endParaRPr lang="en-US" sz="1400" b="1" dirty="0">
              <a:solidFill>
                <a:schemeClr val="bg1"/>
              </a:solidFill>
            </a:endParaRPr>
          </a:p>
        </p:txBody>
      </p:sp>
    </p:spTree>
    <p:extLst>
      <p:ext uri="{BB962C8B-B14F-4D97-AF65-F5344CB8AC3E}">
        <p14:creationId xmlns:p14="http://schemas.microsoft.com/office/powerpoint/2010/main" val="31647024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926150"/>
                                        </p:tgtEl>
                                        <p:attrNameLst>
                                          <p:attrName>style.visibility</p:attrName>
                                        </p:attrNameLst>
                                      </p:cBhvr>
                                      <p:to>
                                        <p:strVal val="visible"/>
                                      </p:to>
                                    </p:set>
                                    <p:anim calcmode="lin" valueType="num">
                                      <p:cBhvr>
                                        <p:cTn id="7" dur="500" fill="hold"/>
                                        <p:tgtEl>
                                          <p:spTgt spid="1926150"/>
                                        </p:tgtEl>
                                        <p:attrNameLst>
                                          <p:attrName>ppt_w</p:attrName>
                                        </p:attrNameLst>
                                      </p:cBhvr>
                                      <p:tavLst>
                                        <p:tav tm="0">
                                          <p:val>
                                            <p:fltVal val="0"/>
                                          </p:val>
                                        </p:tav>
                                        <p:tav tm="100000">
                                          <p:val>
                                            <p:strVal val="#ppt_w"/>
                                          </p:val>
                                        </p:tav>
                                      </p:tavLst>
                                    </p:anim>
                                    <p:anim calcmode="lin" valueType="num">
                                      <p:cBhvr>
                                        <p:cTn id="8" dur="500" fill="hold"/>
                                        <p:tgtEl>
                                          <p:spTgt spid="1926150"/>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8" fill="hold" grpId="0" nodeType="afterEffect">
                                  <p:stCondLst>
                                    <p:cond delay="500"/>
                                  </p:stCondLst>
                                  <p:childTnLst>
                                    <p:set>
                                      <p:cBhvr>
                                        <p:cTn id="11" dur="1" fill="hold">
                                          <p:stCondLst>
                                            <p:cond delay="0"/>
                                          </p:stCondLst>
                                        </p:cTn>
                                        <p:tgtEl>
                                          <p:spTgt spid="17"/>
                                        </p:tgtEl>
                                        <p:attrNameLst>
                                          <p:attrName>style.visibility</p:attrName>
                                        </p:attrNameLst>
                                      </p:cBhvr>
                                      <p:to>
                                        <p:strVal val="visible"/>
                                      </p:to>
                                    </p:set>
                                    <p:animEffect transition="in" filter="wipe(left)">
                                      <p:cBhvr>
                                        <p:cTn id="12" dur="500"/>
                                        <p:tgtEl>
                                          <p:spTgt spid="17"/>
                                        </p:tgtEl>
                                      </p:cBhvr>
                                    </p:animEffect>
                                  </p:childTnLst>
                                </p:cTn>
                              </p:par>
                            </p:childTnLst>
                          </p:cTn>
                        </p:par>
                        <p:par>
                          <p:cTn id="13" fill="hold">
                            <p:stCondLst>
                              <p:cond delay="2500"/>
                            </p:stCondLst>
                            <p:childTnLst>
                              <p:par>
                                <p:cTn id="14" presetID="22" presetClass="entr" presetSubtype="8" fill="hold" grpId="0" nodeType="afterEffect">
                                  <p:stCondLst>
                                    <p:cond delay="500"/>
                                  </p:stCondLst>
                                  <p:childTnLst>
                                    <p:set>
                                      <p:cBhvr>
                                        <p:cTn id="15" dur="1" fill="hold">
                                          <p:stCondLst>
                                            <p:cond delay="0"/>
                                          </p:stCondLst>
                                        </p:cTn>
                                        <p:tgtEl>
                                          <p:spTgt spid="18"/>
                                        </p:tgtEl>
                                        <p:attrNameLst>
                                          <p:attrName>style.visibility</p:attrName>
                                        </p:attrNameLst>
                                      </p:cBhvr>
                                      <p:to>
                                        <p:strVal val="visible"/>
                                      </p:to>
                                    </p:set>
                                    <p:animEffect transition="in" filter="wipe(left)">
                                      <p:cBhvr>
                                        <p:cTn id="1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6150" grpId="0" animBg="1"/>
      <p:bldP spid="17" grpId="0" animBg="1"/>
      <p:bldP spid="18" grpId="0" animBg="1"/>
    </p:bldLst>
  </p:timing>
</p:sld>
</file>

<file path=ppt/slides/slide5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2707" name="Rectangle 105"/>
          <p:cNvSpPr>
            <a:spLocks noGrp="1" noChangeArrowheads="1"/>
          </p:cNvSpPr>
          <p:nvPr>
            <p:ph type="dt" sz="quarter" idx="10"/>
          </p:nvPr>
        </p:nvSpPr>
        <p:spPr/>
        <p:txBody>
          <a:bodyPr/>
          <a:lstStyle/>
          <a:p>
            <a:pPr>
              <a:defRPr/>
            </a:pPr>
            <a:r>
              <a:rPr lang="en-US" smtClean="0"/>
              <a:t>12/01/09 - 9pm</a:t>
            </a:r>
          </a:p>
        </p:txBody>
      </p:sp>
      <p:sp>
        <p:nvSpPr>
          <p:cNvPr id="72709" name="Rectangle 110"/>
          <p:cNvSpPr>
            <a:spLocks noGrp="1" noChangeArrowheads="1"/>
          </p:cNvSpPr>
          <p:nvPr>
            <p:ph type="sldNum" sz="quarter" idx="12"/>
          </p:nvPr>
        </p:nvSpPr>
        <p:spPr/>
        <p:txBody>
          <a:bodyPr/>
          <a:lstStyle/>
          <a:p>
            <a:pPr>
              <a:defRPr/>
            </a:pPr>
            <a:fld id="{81AD1AA6-5342-47E3-91E6-60DBEF277DA8}" type="slidenum">
              <a:rPr lang="en-US" smtClean="0"/>
              <a:pPr>
                <a:defRPr/>
              </a:pPr>
              <a:t>51</a:t>
            </a:fld>
            <a:endParaRPr lang="en-US" smtClean="0"/>
          </a:p>
        </p:txBody>
      </p:sp>
      <p:sp>
        <p:nvSpPr>
          <p:cNvPr id="35846" name="Rectangle 2"/>
          <p:cNvSpPr>
            <a:spLocks noGrp="1" noChangeArrowheads="1"/>
          </p:cNvSpPr>
          <p:nvPr>
            <p:ph type="title"/>
          </p:nvPr>
        </p:nvSpPr>
        <p:spPr>
          <a:xfrm>
            <a:off x="155575" y="0"/>
            <a:ext cx="7550150" cy="989013"/>
          </a:xfrm>
        </p:spPr>
        <p:txBody>
          <a:bodyPr/>
          <a:lstStyle/>
          <a:p>
            <a:r>
              <a:rPr lang="en-US" dirty="0" smtClean="0"/>
              <a:t>Annual Inflation Rates, (CPI-U, %),</a:t>
            </a:r>
            <a:br>
              <a:rPr lang="en-US" dirty="0" smtClean="0"/>
            </a:br>
            <a:r>
              <a:rPr lang="en-US" dirty="0" smtClean="0"/>
              <a:t>1990–2016F</a:t>
            </a:r>
          </a:p>
        </p:txBody>
      </p:sp>
      <p:graphicFrame>
        <p:nvGraphicFramePr>
          <p:cNvPr id="35842" name="Object 3"/>
          <p:cNvGraphicFramePr>
            <a:graphicFrameLocks noChangeAspect="1"/>
          </p:cNvGraphicFramePr>
          <p:nvPr>
            <p:extLst>
              <p:ext uri="{D42A27DB-BD31-4B8C-83A1-F6EECF244321}">
                <p14:modId xmlns:p14="http://schemas.microsoft.com/office/powerpoint/2010/main" val="784945467"/>
              </p:ext>
            </p:extLst>
          </p:nvPr>
        </p:nvGraphicFramePr>
        <p:xfrm>
          <a:off x="161925" y="1639888"/>
          <a:ext cx="8659813" cy="4008437"/>
        </p:xfrm>
        <a:graphic>
          <a:graphicData uri="http://schemas.openxmlformats.org/presentationml/2006/ole">
            <mc:AlternateContent xmlns:mc="http://schemas.openxmlformats.org/markup-compatibility/2006">
              <mc:Choice xmlns:v="urn:schemas-microsoft-com:vml" Requires="v">
                <p:oleObj spid="_x0000_s28054654" name="Chart" r:id="rId4" imgW="5530924" imgH="2546188" progId="MSGraph.Chart.8">
                  <p:embed followColorScheme="full"/>
                </p:oleObj>
              </mc:Choice>
              <mc:Fallback>
                <p:oleObj name="Chart" r:id="rId4" imgW="5530924" imgH="2546188" progId="MSGraph.Chart.8">
                  <p:embed followColorScheme="full"/>
                  <p:pic>
                    <p:nvPicPr>
                      <p:cNvPr id="0" name=""/>
                      <p:cNvPicPr>
                        <a:picLocks noChangeAspect="1" noChangeArrowheads="1"/>
                      </p:cNvPicPr>
                      <p:nvPr/>
                    </p:nvPicPr>
                    <p:blipFill>
                      <a:blip r:embed="rId5"/>
                      <a:srcRect/>
                      <a:stretch>
                        <a:fillRect/>
                      </a:stretch>
                    </p:blipFill>
                    <p:spPr bwMode="gray">
                      <a:xfrm>
                        <a:off x="161925" y="1639888"/>
                        <a:ext cx="8659813" cy="40084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5847" name="Rectangle 4"/>
          <p:cNvSpPr>
            <a:spLocks noChangeArrowheads="1"/>
          </p:cNvSpPr>
          <p:nvPr/>
        </p:nvSpPr>
        <p:spPr bwMode="auto">
          <a:xfrm>
            <a:off x="0" y="6392863"/>
            <a:ext cx="7569200" cy="465137"/>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 </a:t>
            </a:r>
          </a:p>
          <a:p>
            <a:pPr eaLnBrk="0" hangingPunct="0">
              <a:lnSpc>
                <a:spcPct val="85000"/>
              </a:lnSpc>
              <a:spcBef>
                <a:spcPct val="25000"/>
              </a:spcBef>
              <a:buClr>
                <a:schemeClr val="accent2"/>
              </a:buClr>
              <a:buFont typeface="Wingdings" pitchFamily="2" charset="2"/>
              <a:buNone/>
            </a:pPr>
            <a:r>
              <a:rPr lang="en-US" sz="1100" dirty="0"/>
              <a:t>Sources: US Bureau of Labor Statistics; Blue Chip Economic Indicators, </a:t>
            </a:r>
            <a:r>
              <a:rPr lang="en-US" sz="1100" dirty="0" smtClean="0"/>
              <a:t>2/15 </a:t>
            </a:r>
            <a:r>
              <a:rPr lang="en-US" sz="1100" dirty="0"/>
              <a:t>(forecasts). </a:t>
            </a:r>
          </a:p>
        </p:txBody>
      </p:sp>
      <p:sp>
        <p:nvSpPr>
          <p:cNvPr id="1965061" name="Rectangle 5"/>
          <p:cNvSpPr>
            <a:spLocks noChangeArrowheads="1"/>
          </p:cNvSpPr>
          <p:nvPr/>
        </p:nvSpPr>
        <p:spPr bwMode="blackWhite">
          <a:xfrm>
            <a:off x="984736" y="5534025"/>
            <a:ext cx="7338649" cy="973138"/>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S</a:t>
            </a:r>
            <a:r>
              <a:rPr lang="en-US" b="1" dirty="0" smtClean="0">
                <a:solidFill>
                  <a:srgbClr val="FFFFFF"/>
                </a:solidFill>
              </a:rPr>
              <a:t>lack </a:t>
            </a:r>
            <a:r>
              <a:rPr lang="en-US" b="1" dirty="0">
                <a:solidFill>
                  <a:srgbClr val="FFFFFF"/>
                </a:solidFill>
              </a:rPr>
              <a:t>in the U.S. economy </a:t>
            </a:r>
            <a:r>
              <a:rPr lang="en-US" b="1" dirty="0" smtClean="0">
                <a:solidFill>
                  <a:srgbClr val="FFFFFF"/>
                </a:solidFill>
              </a:rPr>
              <a:t>and falling energy prices suggests </a:t>
            </a:r>
            <a:r>
              <a:rPr lang="en-US" b="1" dirty="0">
                <a:solidFill>
                  <a:srgbClr val="FFFFFF"/>
                </a:solidFill>
              </a:rPr>
              <a:t>that </a:t>
            </a:r>
            <a:r>
              <a:rPr lang="en-US" b="1" dirty="0" smtClean="0">
                <a:solidFill>
                  <a:srgbClr val="FFFFFF"/>
                </a:solidFill>
              </a:rPr>
              <a:t>inflationary pressures should remain subdued for an extended period of times</a:t>
            </a:r>
            <a:endParaRPr lang="en-US" b="1" dirty="0">
              <a:solidFill>
                <a:srgbClr val="FFFFFF"/>
              </a:solidFill>
            </a:endParaRPr>
          </a:p>
        </p:txBody>
      </p:sp>
      <p:sp>
        <p:nvSpPr>
          <p:cNvPr id="35849" name="Rectangle 6"/>
          <p:cNvSpPr>
            <a:spLocks noChangeArrowheads="1"/>
          </p:cNvSpPr>
          <p:nvPr/>
        </p:nvSpPr>
        <p:spPr bwMode="black">
          <a:xfrm>
            <a:off x="233363" y="1162050"/>
            <a:ext cx="1090612" cy="685800"/>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Annual Inflation Rates (%)</a:t>
            </a:r>
          </a:p>
        </p:txBody>
      </p:sp>
      <p:sp>
        <p:nvSpPr>
          <p:cNvPr id="1965063" name="AutoShape 7"/>
          <p:cNvSpPr>
            <a:spLocks noChangeArrowheads="1"/>
          </p:cNvSpPr>
          <p:nvPr/>
        </p:nvSpPr>
        <p:spPr bwMode="blackWhite">
          <a:xfrm>
            <a:off x="2908300" y="1150938"/>
            <a:ext cx="4048125" cy="1309687"/>
          </a:xfrm>
          <a:prstGeom prst="wedgeRectCallout">
            <a:avLst>
              <a:gd name="adj1" fmla="val 16391"/>
              <a:gd name="adj2" fmla="val 7349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a:solidFill>
                  <a:schemeClr val="bg1"/>
                </a:solidFill>
                <a:cs typeface="+mn-cs"/>
              </a:rPr>
              <a:t>Inflation peaked at 5.6% in August 2008 on high energy and commodity crisis. The recession and the collapse of the commodity bubble reduced inflationary pressures in 2009/10</a:t>
            </a:r>
          </a:p>
        </p:txBody>
      </p:sp>
      <p:sp>
        <p:nvSpPr>
          <p:cNvPr id="11" name="AutoShape 7"/>
          <p:cNvSpPr>
            <a:spLocks noChangeArrowheads="1"/>
          </p:cNvSpPr>
          <p:nvPr/>
        </p:nvSpPr>
        <p:spPr bwMode="blackWhite">
          <a:xfrm>
            <a:off x="7273904" y="1155699"/>
            <a:ext cx="1620223" cy="1874715"/>
          </a:xfrm>
          <a:prstGeom prst="wedgeRectCallout">
            <a:avLst>
              <a:gd name="adj1" fmla="val 10089"/>
              <a:gd name="adj2" fmla="val 100822"/>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cs typeface="+mn-cs"/>
              </a:rPr>
              <a:t>Inflationary expectations have slipped (due in part to falling energy costs) allowing the Fed to maintain low interest rates</a:t>
            </a:r>
            <a:endParaRPr lang="en-US" sz="1400" b="1" dirty="0">
              <a:cs typeface="+mn-cs"/>
            </a:endParaRPr>
          </a:p>
        </p:txBody>
      </p:sp>
    </p:spTree>
    <p:extLst>
      <p:ext uri="{BB962C8B-B14F-4D97-AF65-F5344CB8AC3E}">
        <p14:creationId xmlns:p14="http://schemas.microsoft.com/office/powerpoint/2010/main" val="291010212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700"/>
                                  </p:stCondLst>
                                  <p:childTnLst>
                                    <p:set>
                                      <p:cBhvr>
                                        <p:cTn id="6" dur="1" fill="hold">
                                          <p:stCondLst>
                                            <p:cond delay="0"/>
                                          </p:stCondLst>
                                        </p:cTn>
                                        <p:tgtEl>
                                          <p:spTgt spid="1965063"/>
                                        </p:tgtEl>
                                        <p:attrNameLst>
                                          <p:attrName>style.visibility</p:attrName>
                                        </p:attrNameLst>
                                      </p:cBhvr>
                                      <p:to>
                                        <p:strVal val="visible"/>
                                      </p:to>
                                    </p:set>
                                    <p:animEffect transition="in" filter="wipe(down)">
                                      <p:cBhvr>
                                        <p:cTn id="7" dur="500"/>
                                        <p:tgtEl>
                                          <p:spTgt spid="1965063"/>
                                        </p:tgtEl>
                                      </p:cBhvr>
                                    </p:animEffect>
                                  </p:childTnLst>
                                </p:cTn>
                              </p:par>
                            </p:childTnLst>
                          </p:cTn>
                        </p:par>
                        <p:par>
                          <p:cTn id="8" fill="hold">
                            <p:stCondLst>
                              <p:cond delay="1200"/>
                            </p:stCondLst>
                            <p:childTnLst>
                              <p:par>
                                <p:cTn id="9" presetID="23" presetClass="entr" presetSubtype="16" fill="hold" grpId="0" nodeType="afterEffect">
                                  <p:stCondLst>
                                    <p:cond delay="700"/>
                                  </p:stCondLst>
                                  <p:childTnLst>
                                    <p:set>
                                      <p:cBhvr>
                                        <p:cTn id="10" dur="1" fill="hold">
                                          <p:stCondLst>
                                            <p:cond delay="0"/>
                                          </p:stCondLst>
                                        </p:cTn>
                                        <p:tgtEl>
                                          <p:spTgt spid="1965061"/>
                                        </p:tgtEl>
                                        <p:attrNameLst>
                                          <p:attrName>style.visibility</p:attrName>
                                        </p:attrNameLst>
                                      </p:cBhvr>
                                      <p:to>
                                        <p:strVal val="visible"/>
                                      </p:to>
                                    </p:set>
                                    <p:anim calcmode="lin" valueType="num">
                                      <p:cBhvr>
                                        <p:cTn id="11" dur="500" fill="hold"/>
                                        <p:tgtEl>
                                          <p:spTgt spid="1965061"/>
                                        </p:tgtEl>
                                        <p:attrNameLst>
                                          <p:attrName>ppt_w</p:attrName>
                                        </p:attrNameLst>
                                      </p:cBhvr>
                                      <p:tavLst>
                                        <p:tav tm="0">
                                          <p:val>
                                            <p:fltVal val="0"/>
                                          </p:val>
                                        </p:tav>
                                        <p:tav tm="100000">
                                          <p:val>
                                            <p:strVal val="#ppt_w"/>
                                          </p:val>
                                        </p:tav>
                                      </p:tavLst>
                                    </p:anim>
                                    <p:anim calcmode="lin" valueType="num">
                                      <p:cBhvr>
                                        <p:cTn id="12" dur="500" fill="hold"/>
                                        <p:tgtEl>
                                          <p:spTgt spid="1965061"/>
                                        </p:tgtEl>
                                        <p:attrNameLst>
                                          <p:attrName>ppt_h</p:attrName>
                                        </p:attrNameLst>
                                      </p:cBhvr>
                                      <p:tavLst>
                                        <p:tav tm="0">
                                          <p:val>
                                            <p:fltVal val="0"/>
                                          </p:val>
                                        </p:tav>
                                        <p:tav tm="100000">
                                          <p:val>
                                            <p:strVal val="#ppt_h"/>
                                          </p:val>
                                        </p:tav>
                                      </p:tavLst>
                                    </p:anim>
                                  </p:childTnLst>
                                </p:cTn>
                              </p:par>
                            </p:childTnLst>
                          </p:cTn>
                        </p:par>
                        <p:par>
                          <p:cTn id="13" fill="hold">
                            <p:stCondLst>
                              <p:cond delay="2400"/>
                            </p:stCondLst>
                            <p:childTnLst>
                              <p:par>
                                <p:cTn id="14" presetID="22" presetClass="entr" presetSubtype="2" fill="hold" grpId="0" nodeType="afterEffect">
                                  <p:stCondLst>
                                    <p:cond delay="500"/>
                                  </p:stCondLst>
                                  <p:childTnLst>
                                    <p:set>
                                      <p:cBhvr>
                                        <p:cTn id="15" dur="1" fill="hold">
                                          <p:stCondLst>
                                            <p:cond delay="0"/>
                                          </p:stCondLst>
                                        </p:cTn>
                                        <p:tgtEl>
                                          <p:spTgt spid="11"/>
                                        </p:tgtEl>
                                        <p:attrNameLst>
                                          <p:attrName>style.visibility</p:attrName>
                                        </p:attrNameLst>
                                      </p:cBhvr>
                                      <p:to>
                                        <p:strVal val="visible"/>
                                      </p:to>
                                    </p:set>
                                    <p:animEffect transition="in" filter="wipe(right)">
                                      <p:cBhvr>
                                        <p:cTn id="1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5061" grpId="0" animBg="1"/>
      <p:bldP spid="1965063" grpId="0" animBg="1"/>
      <p:bldP spid="11" grpId="0" animBg="1"/>
    </p:bldLst>
  </p:timing>
</p:sld>
</file>

<file path=ppt/slides/slide52.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60419"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60420"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60421"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054C3BA2-5309-47FB-8C6B-909E44510230}" type="slidenum">
              <a:rPr lang="en-US" sz="900"/>
              <a:pPr algn="r" eaLnBrk="0" hangingPunct="0">
                <a:lnSpc>
                  <a:spcPct val="85000"/>
                </a:lnSpc>
                <a:spcBef>
                  <a:spcPct val="20000"/>
                </a:spcBef>
              </a:pPr>
              <a:t>52</a:t>
            </a:fld>
            <a:endParaRPr lang="en-US" sz="900"/>
          </a:p>
        </p:txBody>
      </p:sp>
      <p:graphicFrame>
        <p:nvGraphicFramePr>
          <p:cNvPr id="60418" name="Object 3"/>
          <p:cNvGraphicFramePr>
            <a:graphicFrameLocks/>
          </p:cNvGraphicFramePr>
          <p:nvPr>
            <p:extLst>
              <p:ext uri="{D42A27DB-BD31-4B8C-83A1-F6EECF244321}">
                <p14:modId xmlns:p14="http://schemas.microsoft.com/office/powerpoint/2010/main" val="544913540"/>
              </p:ext>
            </p:extLst>
          </p:nvPr>
        </p:nvGraphicFramePr>
        <p:xfrm>
          <a:off x="304800" y="1447800"/>
          <a:ext cx="8623300" cy="3771900"/>
        </p:xfrm>
        <a:graphic>
          <a:graphicData uri="http://schemas.openxmlformats.org/presentationml/2006/ole">
            <mc:AlternateContent xmlns:mc="http://schemas.openxmlformats.org/markup-compatibility/2006">
              <mc:Choice xmlns:v="urn:schemas-microsoft-com:vml" Requires="v">
                <p:oleObj spid="_x0000_s28055678" name="Chart" r:id="rId4" imgW="3447881" imgH="1508760" progId="MSGraph.Chart.8">
                  <p:embed followColorScheme="full"/>
                </p:oleObj>
              </mc:Choice>
              <mc:Fallback>
                <p:oleObj name="Chart" r:id="rId4" imgW="3447881" imgH="1508760" progId="MSGraph.Chart.8">
                  <p:embed followColorScheme="full"/>
                  <p:pic>
                    <p:nvPicPr>
                      <p:cNvPr id="0" name=""/>
                      <p:cNvPicPr>
                        <a:picLocks noChangeArrowheads="1"/>
                      </p:cNvPicPr>
                      <p:nvPr/>
                    </p:nvPicPr>
                    <p:blipFill>
                      <a:blip r:embed="rId5"/>
                      <a:srcRect/>
                      <a:stretch>
                        <a:fillRect/>
                      </a:stretch>
                    </p:blipFill>
                    <p:spPr bwMode="auto">
                      <a:xfrm>
                        <a:off x="304800" y="1447800"/>
                        <a:ext cx="8623300" cy="3771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 name="Rectangle 5"/>
          <p:cNvSpPr>
            <a:spLocks noChangeArrowheads="1"/>
          </p:cNvSpPr>
          <p:nvPr/>
        </p:nvSpPr>
        <p:spPr bwMode="blackWhite">
          <a:xfrm>
            <a:off x="1050925" y="5410200"/>
            <a:ext cx="6962775" cy="63976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000" b="1">
                <a:solidFill>
                  <a:srgbClr val="FFFFFF"/>
                </a:solidFill>
              </a:rPr>
              <a:t>Lower Investment Earnings Place a Greater Burden on Underwriting and Pricing Discipline</a:t>
            </a:r>
          </a:p>
        </p:txBody>
      </p:sp>
      <p:sp>
        <p:nvSpPr>
          <p:cNvPr id="60423" name="Rectangle 4"/>
          <p:cNvSpPr>
            <a:spLocks noChangeArrowheads="1"/>
          </p:cNvSpPr>
          <p:nvPr/>
        </p:nvSpPr>
        <p:spPr bwMode="auto">
          <a:xfrm>
            <a:off x="0" y="6203950"/>
            <a:ext cx="7569200" cy="654050"/>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*Based on 2008 Invested Assets and Earned Premiums</a:t>
            </a:r>
          </a:p>
          <a:p>
            <a:pPr eaLnBrk="0" hangingPunct="0">
              <a:lnSpc>
                <a:spcPct val="85000"/>
              </a:lnSpc>
              <a:spcBef>
                <a:spcPct val="25000"/>
              </a:spcBef>
              <a:buClr>
                <a:schemeClr val="accent2"/>
              </a:buClr>
              <a:buFont typeface="Wingdings" pitchFamily="2" charset="2"/>
              <a:buNone/>
            </a:pPr>
            <a:r>
              <a:rPr lang="en-US" sz="1100" dirty="0"/>
              <a:t>**US domestic reinsurance only</a:t>
            </a:r>
          </a:p>
          <a:p>
            <a:pPr eaLnBrk="0" hangingPunct="0">
              <a:lnSpc>
                <a:spcPct val="85000"/>
              </a:lnSpc>
              <a:spcBef>
                <a:spcPct val="25000"/>
              </a:spcBef>
              <a:buClr>
                <a:schemeClr val="accent2"/>
              </a:buClr>
              <a:buFont typeface="Wingdings" pitchFamily="2" charset="2"/>
              <a:buNone/>
            </a:pPr>
            <a:r>
              <a:rPr lang="en-US" sz="1100" dirty="0"/>
              <a:t>Source: A.M. Best; Insurance Information Institute.</a:t>
            </a:r>
          </a:p>
        </p:txBody>
      </p:sp>
      <p:sp>
        <p:nvSpPr>
          <p:cNvPr id="12" name="Rectangle 2"/>
          <p:cNvSpPr txBox="1">
            <a:spLocks noChangeArrowheads="1"/>
          </p:cNvSpPr>
          <p:nvPr/>
        </p:nvSpPr>
        <p:spPr>
          <a:xfrm>
            <a:off x="31750" y="-46038"/>
            <a:ext cx="7400925" cy="860426"/>
          </a:xfrm>
          <a:prstGeom prst="rect">
            <a:avLst/>
          </a:prstGeom>
        </p:spPr>
        <p:txBody>
          <a:bodyPr/>
          <a:lstStyle/>
          <a:p>
            <a:pPr defTabSz="114300" eaLnBrk="0" hangingPunct="0">
              <a:lnSpc>
                <a:spcPct val="90000"/>
              </a:lnSpc>
              <a:defRPr/>
            </a:pPr>
            <a:r>
              <a:rPr lang="en-US" sz="2400" b="1" kern="0">
                <a:solidFill>
                  <a:srgbClr val="225A7A"/>
                </a:solidFill>
                <a:ea typeface="+mj-ea"/>
                <a:cs typeface="+mj-cs"/>
              </a:rPr>
              <a:t>Reduction in Combined Ratio Necessary to Offset 1% Decline in Investment Yield to Maintain Constant ROE, by Line*</a:t>
            </a:r>
            <a:endParaRPr lang="en-US" sz="2400" b="1" kern="0" dirty="0">
              <a:solidFill>
                <a:srgbClr val="225A7A"/>
              </a:solidFill>
              <a:ea typeface="+mj-ea"/>
              <a:cs typeface="+mj-cs"/>
            </a:endParaRPr>
          </a:p>
        </p:txBody>
      </p:sp>
      <p:sp>
        <p:nvSpPr>
          <p:cNvPr id="9" name="Date Placeholder 8"/>
          <p:cNvSpPr>
            <a:spLocks noGrp="1"/>
          </p:cNvSpPr>
          <p:nvPr>
            <p:ph type="dt" sz="half" idx="10"/>
          </p:nvPr>
        </p:nvSpPr>
        <p:spPr/>
        <p:txBody>
          <a:bodyPr/>
          <a:lstStyle/>
          <a:p>
            <a:pPr>
              <a:defRPr/>
            </a:pPr>
            <a:r>
              <a:rPr lang="en-US" smtClean="0"/>
              <a:t>12/01/09 - 9pm</a:t>
            </a:r>
            <a:endParaRPr lang="en-US"/>
          </a:p>
        </p:txBody>
      </p:sp>
      <p:sp>
        <p:nvSpPr>
          <p:cNvPr id="11" name="Slide Number Placeholder 10"/>
          <p:cNvSpPr>
            <a:spLocks noGrp="1"/>
          </p:cNvSpPr>
          <p:nvPr>
            <p:ph type="sldNum" sz="quarter" idx="12"/>
          </p:nvPr>
        </p:nvSpPr>
        <p:spPr/>
        <p:txBody>
          <a:bodyPr/>
          <a:lstStyle/>
          <a:p>
            <a:pPr>
              <a:defRPr/>
            </a:pPr>
            <a:fld id="{79649112-2361-4913-9798-B6AEBB59A8D4}" type="slidenum">
              <a:rPr lang="en-US" smtClean="0"/>
              <a:pPr>
                <a:defRPr/>
              </a:pPr>
              <a:t>52</a:t>
            </a:fld>
            <a:endParaRPr lang="en-US"/>
          </a:p>
        </p:txBody>
      </p:sp>
    </p:spTree>
    <p:extLst>
      <p:ext uri="{BB962C8B-B14F-4D97-AF65-F5344CB8AC3E}">
        <p14:creationId xmlns:p14="http://schemas.microsoft.com/office/powerpoint/2010/main" val="413142875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53.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32771"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32772"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32773"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27A114D5-877E-4294-A425-BF743B05D88E}" type="slidenum">
              <a:rPr lang="en-US" sz="900"/>
              <a:pPr algn="r" eaLnBrk="0" hangingPunct="0">
                <a:lnSpc>
                  <a:spcPct val="85000"/>
                </a:lnSpc>
                <a:spcBef>
                  <a:spcPct val="20000"/>
                </a:spcBef>
              </a:pPr>
              <a:t>53</a:t>
            </a:fld>
            <a:endParaRPr lang="en-US" sz="900"/>
          </a:p>
        </p:txBody>
      </p:sp>
      <p:sp>
        <p:nvSpPr>
          <p:cNvPr id="32774" name="Rectangle 2"/>
          <p:cNvSpPr>
            <a:spLocks noGrp="1" noChangeArrowheads="1"/>
          </p:cNvSpPr>
          <p:nvPr>
            <p:ph type="title" idx="4294967295"/>
          </p:nvPr>
        </p:nvSpPr>
        <p:spPr/>
        <p:txBody>
          <a:bodyPr/>
          <a:lstStyle/>
          <a:p>
            <a:r>
              <a:rPr lang="en-US" dirty="0" smtClean="0"/>
              <a:t>P/C Insurer Net Realized </a:t>
            </a:r>
            <a:br>
              <a:rPr lang="en-US" dirty="0" smtClean="0"/>
            </a:br>
            <a:r>
              <a:rPr lang="en-US" dirty="0" smtClean="0"/>
              <a:t>Capital Gains/Losses, 1990-2014:Q3</a:t>
            </a:r>
          </a:p>
        </p:txBody>
      </p:sp>
      <p:sp>
        <p:nvSpPr>
          <p:cNvPr id="32775" name="Rectangle 4"/>
          <p:cNvSpPr>
            <a:spLocks noChangeArrowheads="1"/>
          </p:cNvSpPr>
          <p:nvPr/>
        </p:nvSpPr>
        <p:spPr bwMode="auto">
          <a:xfrm>
            <a:off x="0" y="6570663"/>
            <a:ext cx="8596313" cy="287337"/>
          </a:xfrm>
          <a:prstGeom prst="rect">
            <a:avLst/>
          </a:prstGeom>
          <a:noFill/>
          <a:ln w="9525" algn="ctr">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r>
              <a:rPr lang="en-US" sz="1100"/>
              <a:t>Sources: A.M. Best, ISO, Insurance Information Institute.                                   </a:t>
            </a:r>
          </a:p>
        </p:txBody>
      </p:sp>
      <p:graphicFrame>
        <p:nvGraphicFramePr>
          <p:cNvPr id="32770" name="Object 3"/>
          <p:cNvGraphicFramePr>
            <a:graphicFrameLocks/>
          </p:cNvGraphicFramePr>
          <p:nvPr>
            <p:extLst>
              <p:ext uri="{D42A27DB-BD31-4B8C-83A1-F6EECF244321}">
                <p14:modId xmlns:p14="http://schemas.microsoft.com/office/powerpoint/2010/main" val="316816416"/>
              </p:ext>
            </p:extLst>
          </p:nvPr>
        </p:nvGraphicFramePr>
        <p:xfrm>
          <a:off x="304800" y="1152525"/>
          <a:ext cx="8582025" cy="4572000"/>
        </p:xfrm>
        <a:graphic>
          <a:graphicData uri="http://schemas.openxmlformats.org/presentationml/2006/ole">
            <mc:AlternateContent xmlns:mc="http://schemas.openxmlformats.org/markup-compatibility/2006">
              <mc:Choice xmlns:v="urn:schemas-microsoft-com:vml" Requires="v">
                <p:oleObj spid="_x0000_s28056702" name="Chart" r:id="rId4" imgW="3432901" imgH="1665039" progId="MSGraph.Chart.8">
                  <p:embed followColorScheme="full"/>
                </p:oleObj>
              </mc:Choice>
              <mc:Fallback>
                <p:oleObj name="Chart" r:id="rId4" imgW="3432901" imgH="1665039" progId="MSGraph.Chart.8">
                  <p:embed followColorScheme="full"/>
                  <p:pic>
                    <p:nvPicPr>
                      <p:cNvPr id="0" name=""/>
                      <p:cNvPicPr>
                        <a:picLocks noChangeArrowheads="1"/>
                      </p:cNvPicPr>
                      <p:nvPr/>
                    </p:nvPicPr>
                    <p:blipFill>
                      <a:blip r:embed="rId5"/>
                      <a:srcRect/>
                      <a:stretch>
                        <a:fillRect/>
                      </a:stretch>
                    </p:blipFill>
                    <p:spPr bwMode="auto">
                      <a:xfrm>
                        <a:off x="304800" y="1152525"/>
                        <a:ext cx="8582025"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65413" name="Rectangle 5"/>
          <p:cNvSpPr>
            <a:spLocks noChangeArrowheads="1"/>
          </p:cNvSpPr>
          <p:nvPr/>
        </p:nvSpPr>
        <p:spPr bwMode="blackWhite">
          <a:xfrm>
            <a:off x="212725" y="5593976"/>
            <a:ext cx="8664575" cy="865188"/>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Insurers Posted Net Realized Capital Gains in 2010 - 2014 Following Two Years of Realized Losses During the Financial Crisis.  Realized </a:t>
            </a:r>
            <a:r>
              <a:rPr lang="en-US" b="1" dirty="0">
                <a:solidFill>
                  <a:srgbClr val="FFFFFF"/>
                </a:solidFill>
              </a:rPr>
              <a:t>Capital Losses Were a</a:t>
            </a:r>
            <a:r>
              <a:rPr lang="en-US" b="1" dirty="0" smtClean="0">
                <a:solidFill>
                  <a:srgbClr val="FFFFFF"/>
                </a:solidFill>
              </a:rPr>
              <a:t> </a:t>
            </a:r>
            <a:r>
              <a:rPr lang="en-US" b="1" dirty="0">
                <a:solidFill>
                  <a:srgbClr val="FFFFFF"/>
                </a:solidFill>
              </a:rPr>
              <a:t>Primary Cause </a:t>
            </a:r>
            <a:r>
              <a:rPr lang="en-US" b="1" dirty="0" smtClean="0">
                <a:solidFill>
                  <a:srgbClr val="FFFFFF"/>
                </a:solidFill>
              </a:rPr>
              <a:t>of </a:t>
            </a:r>
            <a:r>
              <a:rPr lang="en-US" b="1" dirty="0">
                <a:solidFill>
                  <a:srgbClr val="FFFFFF"/>
                </a:solidFill>
              </a:rPr>
              <a:t>2008/2009’s Large Drop in Profits and ROE</a:t>
            </a:r>
          </a:p>
        </p:txBody>
      </p:sp>
      <p:sp>
        <p:nvSpPr>
          <p:cNvPr id="32777" name="Rectangle 6"/>
          <p:cNvSpPr>
            <a:spLocks noChangeArrowheads="1"/>
          </p:cNvSpPr>
          <p:nvPr/>
        </p:nvSpPr>
        <p:spPr bwMode="black">
          <a:xfrm>
            <a:off x="347663" y="1266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 Billions)</a:t>
            </a:r>
          </a:p>
        </p:txBody>
      </p:sp>
      <p:sp>
        <p:nvSpPr>
          <p:cNvPr id="32778" name="Rectangle 8"/>
          <p:cNvSpPr>
            <a:spLocks noChangeArrowheads="1"/>
          </p:cNvSpPr>
          <p:nvPr/>
        </p:nvSpPr>
        <p:spPr bwMode="auto">
          <a:xfrm>
            <a:off x="8097774" y="1397607"/>
            <a:ext cx="694534" cy="1872368"/>
          </a:xfrm>
          <a:prstGeom prst="rect">
            <a:avLst/>
          </a:prstGeom>
          <a:noFill/>
          <a:ln w="38100">
            <a:solidFill>
              <a:srgbClr val="FF00FF"/>
            </a:solidFill>
            <a:miter lim="800000"/>
            <a:headEnd/>
            <a:tailEnd/>
          </a:ln>
        </p:spPr>
        <p:txBody>
          <a:bodyPr lIns="92075" tIns="46038" rIns="92075" bIns="46038" anchor="ctr"/>
          <a:lstStyle/>
          <a:p>
            <a:pPr eaLnBrk="0" hangingPunct="0">
              <a:spcBef>
                <a:spcPct val="50000"/>
              </a:spcBef>
              <a:buClr>
                <a:srgbClr val="FF3300"/>
              </a:buClr>
              <a:buFont typeface="Wingdings" pitchFamily="2" charset="2"/>
              <a:buNone/>
            </a:pPr>
            <a:endParaRPr lang="en-US" sz="1000">
              <a:latin typeface="Times New Roman" pitchFamily="18" charset="0"/>
            </a:endParaRPr>
          </a:p>
        </p:txBody>
      </p:sp>
      <p:sp>
        <p:nvSpPr>
          <p:cNvPr id="12" name="AutoShape 8"/>
          <p:cNvSpPr>
            <a:spLocks noChangeArrowheads="1"/>
          </p:cNvSpPr>
          <p:nvPr/>
        </p:nvSpPr>
        <p:spPr bwMode="blackWhite">
          <a:xfrm>
            <a:off x="4663255" y="1083248"/>
            <a:ext cx="3351934" cy="710383"/>
          </a:xfrm>
          <a:prstGeom prst="wedgeRectCallout">
            <a:avLst>
              <a:gd name="adj1" fmla="val 53668"/>
              <a:gd name="adj2" fmla="val 81002"/>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Realized capital gains rose sharply as equity markets rallied in 2013-14</a:t>
            </a:r>
            <a:endParaRPr lang="en-US" sz="1600" b="1" dirty="0">
              <a:solidFill>
                <a:schemeClr val="bg1"/>
              </a:solidFill>
            </a:endParaRPr>
          </a:p>
        </p:txBody>
      </p:sp>
    </p:spTree>
    <p:extLst>
      <p:ext uri="{BB962C8B-B14F-4D97-AF65-F5344CB8AC3E}">
        <p14:creationId xmlns:p14="http://schemas.microsoft.com/office/powerpoint/2010/main" val="285078776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065413"/>
                                        </p:tgtEl>
                                        <p:attrNameLst>
                                          <p:attrName>style.visibility</p:attrName>
                                        </p:attrNameLst>
                                      </p:cBhvr>
                                      <p:to>
                                        <p:strVal val="visible"/>
                                      </p:to>
                                    </p:set>
                                    <p:anim calcmode="lin" valueType="num">
                                      <p:cBhvr>
                                        <p:cTn id="7" dur="500" fill="hold"/>
                                        <p:tgtEl>
                                          <p:spTgt spid="2065413"/>
                                        </p:tgtEl>
                                        <p:attrNameLst>
                                          <p:attrName>ppt_w</p:attrName>
                                        </p:attrNameLst>
                                      </p:cBhvr>
                                      <p:tavLst>
                                        <p:tav tm="0">
                                          <p:val>
                                            <p:fltVal val="0"/>
                                          </p:val>
                                        </p:tav>
                                        <p:tav tm="100000">
                                          <p:val>
                                            <p:strVal val="#ppt_w"/>
                                          </p:val>
                                        </p:tav>
                                      </p:tavLst>
                                    </p:anim>
                                    <p:anim calcmode="lin" valueType="num">
                                      <p:cBhvr>
                                        <p:cTn id="8" dur="500" fill="hold"/>
                                        <p:tgtEl>
                                          <p:spTgt spid="2065413"/>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8" fill="hold" grpId="0" nodeType="after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left)">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5413" grpId="0" animBg="1"/>
      <p:bldP spid="12" grpId="0" animBg="1"/>
    </p:bldLst>
  </p:timing>
</p:sld>
</file>

<file path=ppt/slides/slide5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8371" name="Rectangle 2"/>
          <p:cNvSpPr>
            <a:spLocks noGrp="1" noChangeArrowheads="1"/>
          </p:cNvSpPr>
          <p:nvPr>
            <p:ph type="title" idx="4294967295"/>
          </p:nvPr>
        </p:nvSpPr>
        <p:spPr/>
        <p:txBody>
          <a:bodyPr/>
          <a:lstStyle/>
          <a:p>
            <a:r>
              <a:rPr lang="en-US" dirty="0" smtClean="0"/>
              <a:t>Property/Casualty Insurance Industry Investment Gain: 1994–2014E</a:t>
            </a:r>
            <a:r>
              <a:rPr lang="en-US" baseline="30000" dirty="0" smtClean="0"/>
              <a:t>1</a:t>
            </a:r>
          </a:p>
        </p:txBody>
      </p:sp>
      <p:graphicFrame>
        <p:nvGraphicFramePr>
          <p:cNvPr id="58370" name="Object 3"/>
          <p:cNvGraphicFramePr>
            <a:graphicFrameLocks/>
          </p:cNvGraphicFramePr>
          <p:nvPr>
            <p:extLst>
              <p:ext uri="{D42A27DB-BD31-4B8C-83A1-F6EECF244321}">
                <p14:modId xmlns:p14="http://schemas.microsoft.com/office/powerpoint/2010/main" val="969267001"/>
              </p:ext>
            </p:extLst>
          </p:nvPr>
        </p:nvGraphicFramePr>
        <p:xfrm>
          <a:off x="360363" y="1558925"/>
          <a:ext cx="8451850" cy="3663950"/>
        </p:xfrm>
        <a:graphic>
          <a:graphicData uri="http://schemas.openxmlformats.org/presentationml/2006/ole">
            <mc:AlternateContent xmlns:mc="http://schemas.openxmlformats.org/markup-compatibility/2006">
              <mc:Choice xmlns:v="urn:schemas-microsoft-com:vml" Requires="v">
                <p:oleObj spid="_x0000_s28057726" name="Chart" r:id="rId4" imgW="3371733" imgH="1455559" progId="MSGraph.Chart.8">
                  <p:embed followColorScheme="full"/>
                </p:oleObj>
              </mc:Choice>
              <mc:Fallback>
                <p:oleObj name="Chart" r:id="rId4" imgW="3371733" imgH="1455559" progId="MSGraph.Chart.8">
                  <p:embed followColorScheme="full"/>
                  <p:pic>
                    <p:nvPicPr>
                      <p:cNvPr id="0" name=""/>
                      <p:cNvPicPr>
                        <a:picLocks noChangeArrowheads="1"/>
                      </p:cNvPicPr>
                      <p:nvPr/>
                    </p:nvPicPr>
                    <p:blipFill>
                      <a:blip r:embed="rId5"/>
                      <a:srcRect/>
                      <a:stretch>
                        <a:fillRect/>
                      </a:stretch>
                    </p:blipFill>
                    <p:spPr bwMode="auto">
                      <a:xfrm>
                        <a:off x="360363" y="1558925"/>
                        <a:ext cx="8451850" cy="3663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42692" name="Rectangle 4"/>
          <p:cNvSpPr>
            <a:spLocks noChangeArrowheads="1"/>
          </p:cNvSpPr>
          <p:nvPr/>
        </p:nvSpPr>
        <p:spPr bwMode="blackWhite">
          <a:xfrm>
            <a:off x="484094" y="5202985"/>
            <a:ext cx="8283295" cy="104933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Total Investment Gains Were Flat in 2014 as Low Interest Rates Pressured Investment Income but Realized Capital Gains Remained Robust</a:t>
            </a:r>
            <a:endParaRPr lang="en-US" b="1" dirty="0">
              <a:solidFill>
                <a:srgbClr val="FFFFFF"/>
              </a:solidFill>
            </a:endParaRPr>
          </a:p>
        </p:txBody>
      </p:sp>
      <p:sp>
        <p:nvSpPr>
          <p:cNvPr id="58373" name="Rectangle 5"/>
          <p:cNvSpPr>
            <a:spLocks noChangeArrowheads="1"/>
          </p:cNvSpPr>
          <p:nvPr/>
        </p:nvSpPr>
        <p:spPr bwMode="auto">
          <a:xfrm>
            <a:off x="-103236" y="6302140"/>
            <a:ext cx="9144000" cy="595548"/>
          </a:xfrm>
          <a:prstGeom prst="rect">
            <a:avLst/>
          </a:prstGeom>
          <a:noFill/>
          <a:ln w="9525" algn="ctr">
            <a:noFill/>
            <a:miter lim="800000"/>
            <a:headEnd/>
            <a:tailEnd/>
          </a:ln>
        </p:spPr>
        <p:txBody>
          <a:bodyPr wrap="square"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r>
              <a:rPr lang="en-US" sz="1100" baseline="30000" dirty="0"/>
              <a:t>1</a:t>
            </a:r>
            <a:r>
              <a:rPr lang="en-US" sz="1100" dirty="0"/>
              <a:t> Investment gains consist primarily of interest, stock dividends and realized capital gains and losses.</a:t>
            </a:r>
          </a:p>
          <a:p>
            <a:pPr marL="133350" indent="-133350" eaLnBrk="0" hangingPunct="0">
              <a:lnSpc>
                <a:spcPct val="90000"/>
              </a:lnSpc>
              <a:buClr>
                <a:schemeClr val="accent2"/>
              </a:buClr>
              <a:buFont typeface="Wingdings" pitchFamily="2" charset="2"/>
              <a:buNone/>
              <a:tabLst>
                <a:tab pos="112713" algn="r"/>
              </a:tabLst>
            </a:pPr>
            <a:r>
              <a:rPr lang="en-US" sz="1100" dirty="0"/>
              <a:t>* 2005 figure includes special one-time dividend of $</a:t>
            </a:r>
            <a:r>
              <a:rPr lang="en-US" sz="1100" dirty="0" smtClean="0"/>
              <a:t>3.2B; </a:t>
            </a:r>
            <a:endParaRPr lang="en-US" sz="1100" dirty="0"/>
          </a:p>
          <a:p>
            <a:pPr marL="133350" indent="-133350" eaLnBrk="0" hangingPunct="0">
              <a:lnSpc>
                <a:spcPct val="90000"/>
              </a:lnSpc>
              <a:buClr>
                <a:schemeClr val="accent2"/>
              </a:buClr>
              <a:buFont typeface="Wingdings" pitchFamily="2" charset="2"/>
              <a:buNone/>
              <a:tabLst>
                <a:tab pos="112713" algn="r"/>
              </a:tabLst>
            </a:pPr>
            <a:r>
              <a:rPr lang="en-US" sz="1100" dirty="0"/>
              <a:t>Sources: ISO; Insurance Information Institute.</a:t>
            </a:r>
          </a:p>
        </p:txBody>
      </p:sp>
      <p:sp>
        <p:nvSpPr>
          <p:cNvPr id="58374" name="Rectangle 6"/>
          <p:cNvSpPr>
            <a:spLocks noChangeArrowheads="1"/>
          </p:cNvSpPr>
          <p:nvPr/>
        </p:nvSpPr>
        <p:spPr bwMode="black">
          <a:xfrm>
            <a:off x="347663" y="1266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 Billions)</a:t>
            </a:r>
          </a:p>
        </p:txBody>
      </p:sp>
      <p:sp>
        <p:nvSpPr>
          <p:cNvPr id="8" name="AutoShape 7"/>
          <p:cNvSpPr>
            <a:spLocks noChangeArrowheads="1"/>
          </p:cNvSpPr>
          <p:nvPr/>
        </p:nvSpPr>
        <p:spPr bwMode="blackWhite">
          <a:xfrm>
            <a:off x="3814762" y="3716594"/>
            <a:ext cx="2810735" cy="976429"/>
          </a:xfrm>
          <a:prstGeom prst="wedgeRectCallout">
            <a:avLst>
              <a:gd name="adj1" fmla="val 115385"/>
              <a:gd name="adj2" fmla="val -96745"/>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latin typeface="Arial" pitchFamily="34" charset="0"/>
                <a:cs typeface="+mn-cs"/>
              </a:rPr>
              <a:t>Investment </a:t>
            </a:r>
            <a:r>
              <a:rPr lang="en-US" sz="1600" b="1" dirty="0">
                <a:solidFill>
                  <a:schemeClr val="bg1"/>
                </a:solidFill>
                <a:latin typeface="Arial" pitchFamily="34" charset="0"/>
                <a:cs typeface="+mn-cs"/>
              </a:rPr>
              <a:t>gains </a:t>
            </a:r>
            <a:r>
              <a:rPr lang="en-US" sz="1600" b="1" dirty="0" smtClean="0">
                <a:solidFill>
                  <a:schemeClr val="bg1"/>
                </a:solidFill>
                <a:latin typeface="Arial" pitchFamily="34" charset="0"/>
                <a:cs typeface="+mn-cs"/>
              </a:rPr>
              <a:t>in 2014 will rival the post-crisis high reached in 2013</a:t>
            </a:r>
            <a:endParaRPr lang="en-US" sz="1600" b="1" dirty="0">
              <a:solidFill>
                <a:schemeClr val="bg1"/>
              </a:solidFill>
              <a:latin typeface="Arial" pitchFamily="34" charset="0"/>
              <a:cs typeface="+mn-cs"/>
            </a:endParaRPr>
          </a:p>
        </p:txBody>
      </p:sp>
    </p:spTree>
    <p:extLst>
      <p:ext uri="{BB962C8B-B14F-4D97-AF65-F5344CB8AC3E}">
        <p14:creationId xmlns:p14="http://schemas.microsoft.com/office/powerpoint/2010/main" val="346167700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4" fill="hold" grpId="0" nodeType="afterEffect">
                                  <p:stCondLst>
                                    <p:cond delay="70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P spid="8" grpId="0" animBg="1"/>
    </p:bldLst>
  </p:timing>
</p:sld>
</file>

<file path=ppt/slides/slide55.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graphicFrame>
        <p:nvGraphicFramePr>
          <p:cNvPr id="16386" name="Object 2"/>
          <p:cNvGraphicFramePr>
            <a:graphicFrameLocks noChangeAspect="1"/>
          </p:cNvGraphicFramePr>
          <p:nvPr>
            <p:extLst>
              <p:ext uri="{D42A27DB-BD31-4B8C-83A1-F6EECF244321}">
                <p14:modId xmlns:p14="http://schemas.microsoft.com/office/powerpoint/2010/main" val="3238680685"/>
              </p:ext>
            </p:extLst>
          </p:nvPr>
        </p:nvGraphicFramePr>
        <p:xfrm>
          <a:off x="-30163" y="1181575"/>
          <a:ext cx="8915401" cy="5889625"/>
        </p:xfrm>
        <a:graphic>
          <a:graphicData uri="http://schemas.openxmlformats.org/presentationml/2006/ole">
            <mc:AlternateContent xmlns:mc="http://schemas.openxmlformats.org/markup-compatibility/2006">
              <mc:Choice xmlns:v="urn:schemas-microsoft-com:vml" Requires="v">
                <p:oleObj spid="_x0000_s28089452" name="Chart" r:id="rId5" imgW="8258103" imgH="5533838" progId="MSGraph.Chart.8">
                  <p:embed followColorScheme="full"/>
                </p:oleObj>
              </mc:Choice>
              <mc:Fallback>
                <p:oleObj name="Chart" r:id="rId5" imgW="8258103" imgH="5533838" progId="MSGraph.Chart.8">
                  <p:embed followColorScheme="full"/>
                  <p:pic>
                    <p:nvPicPr>
                      <p:cNvPr id="0" name=""/>
                      <p:cNvPicPr>
                        <a:picLocks noChangeAspect="1" noChangeArrowheads="1"/>
                      </p:cNvPicPr>
                      <p:nvPr/>
                    </p:nvPicPr>
                    <p:blipFill>
                      <a:blip r:embed="rId6"/>
                      <a:srcRect/>
                      <a:stretch>
                        <a:fillRect/>
                      </a:stretch>
                    </p:blipFill>
                    <p:spPr bwMode="auto">
                      <a:xfrm>
                        <a:off x="-30163" y="1181575"/>
                        <a:ext cx="8915401" cy="588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6388" name="Rectangle 4"/>
          <p:cNvSpPr>
            <a:spLocks noChangeArrowheads="1"/>
          </p:cNvSpPr>
          <p:nvPr/>
        </p:nvSpPr>
        <p:spPr bwMode="auto">
          <a:xfrm>
            <a:off x="244272" y="6154005"/>
            <a:ext cx="8640966" cy="6008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sz="1100" dirty="0">
              <a:solidFill>
                <a:srgbClr val="000000"/>
              </a:solidFill>
            </a:endParaRPr>
          </a:p>
          <a:p>
            <a:r>
              <a:rPr lang="en-US" sz="1100" dirty="0" smtClean="0">
                <a:solidFill>
                  <a:srgbClr val="000000"/>
                </a:solidFill>
              </a:rPr>
              <a:t>*Through March 3, 2015.</a:t>
            </a:r>
          </a:p>
          <a:p>
            <a:r>
              <a:rPr lang="en-US" sz="1100" dirty="0" smtClean="0">
                <a:solidFill>
                  <a:srgbClr val="000000"/>
                </a:solidFill>
              </a:rPr>
              <a:t>Source</a:t>
            </a:r>
            <a:r>
              <a:rPr lang="en-US" sz="1100" dirty="0">
                <a:solidFill>
                  <a:srgbClr val="000000"/>
                </a:solidFill>
              </a:rPr>
              <a:t>: </a:t>
            </a:r>
            <a:r>
              <a:rPr lang="en-US" sz="1100" dirty="0" smtClean="0">
                <a:solidFill>
                  <a:srgbClr val="000000"/>
                </a:solidFill>
              </a:rPr>
              <a:t> NYU Stern School </a:t>
            </a:r>
            <a:r>
              <a:rPr lang="en-US" sz="1100" dirty="0">
                <a:solidFill>
                  <a:srgbClr val="000000"/>
                </a:solidFill>
              </a:rPr>
              <a:t>of Business: </a:t>
            </a:r>
            <a:r>
              <a:rPr lang="en-US" sz="1100" dirty="0">
                <a:solidFill>
                  <a:srgbClr val="000000"/>
                </a:solidFill>
                <a:hlinkClick r:id="rId7"/>
              </a:rPr>
              <a:t>http://pages.stern.nyu.edu/~</a:t>
            </a:r>
            <a:r>
              <a:rPr lang="en-US" sz="1100" dirty="0" smtClean="0">
                <a:solidFill>
                  <a:srgbClr val="000000"/>
                </a:solidFill>
                <a:hlinkClick r:id="rId7"/>
              </a:rPr>
              <a:t>adamodar/New_Home_Page/datafile/histretSP.html</a:t>
            </a:r>
            <a:r>
              <a:rPr lang="en-US" sz="1100" dirty="0" smtClean="0">
                <a:solidFill>
                  <a:srgbClr val="000000"/>
                </a:solidFill>
              </a:rPr>
              <a:t>  Ins. Info. Inst.</a:t>
            </a:r>
            <a:endParaRPr lang="en-US" sz="1100" dirty="0">
              <a:solidFill>
                <a:srgbClr val="000000"/>
              </a:solidFill>
            </a:endParaRPr>
          </a:p>
        </p:txBody>
      </p:sp>
      <p:sp>
        <p:nvSpPr>
          <p:cNvPr id="16401" name="AutoShape 18"/>
          <p:cNvSpPr>
            <a:spLocks noChangeArrowheads="1"/>
          </p:cNvSpPr>
          <p:nvPr/>
        </p:nvSpPr>
        <p:spPr bwMode="auto">
          <a:xfrm>
            <a:off x="5603726" y="4719118"/>
            <a:ext cx="1171418" cy="506782"/>
          </a:xfrm>
          <a:prstGeom prst="wedgeRectCallout">
            <a:avLst>
              <a:gd name="adj1" fmla="val 66134"/>
              <a:gd name="adj2" fmla="val -26633"/>
            </a:avLst>
          </a:prstGeom>
          <a:solidFill>
            <a:srgbClr val="FF3300">
              <a:alpha val="83136"/>
            </a:srgbClr>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dirty="0" smtClean="0">
                <a:solidFill>
                  <a:srgbClr val="000000"/>
                </a:solidFill>
              </a:rPr>
              <a:t>Tech Bubble Implosion</a:t>
            </a:r>
            <a:endParaRPr lang="en-US" sz="1000" dirty="0">
              <a:solidFill>
                <a:srgbClr val="000000"/>
              </a:solidFill>
            </a:endParaRPr>
          </a:p>
        </p:txBody>
      </p:sp>
      <p:sp>
        <p:nvSpPr>
          <p:cNvPr id="16403" name="AutoShape 20"/>
          <p:cNvSpPr>
            <a:spLocks noChangeArrowheads="1"/>
          </p:cNvSpPr>
          <p:nvPr/>
        </p:nvSpPr>
        <p:spPr bwMode="auto">
          <a:xfrm>
            <a:off x="6385115" y="5329395"/>
            <a:ext cx="1078171" cy="405481"/>
          </a:xfrm>
          <a:prstGeom prst="wedgeRectCallout">
            <a:avLst>
              <a:gd name="adj1" fmla="val 72480"/>
              <a:gd name="adj2" fmla="val -26424"/>
            </a:avLst>
          </a:prstGeom>
          <a:solidFill>
            <a:srgbClr val="FF3300">
              <a:alpha val="83136"/>
            </a:srgbClr>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dirty="0" smtClean="0">
                <a:solidFill>
                  <a:srgbClr val="000000"/>
                </a:solidFill>
              </a:rPr>
              <a:t>Financial Crisis</a:t>
            </a:r>
            <a:endParaRPr lang="en-US" sz="1000" dirty="0">
              <a:solidFill>
                <a:srgbClr val="000000"/>
              </a:solidFill>
            </a:endParaRPr>
          </a:p>
        </p:txBody>
      </p:sp>
      <p:sp>
        <p:nvSpPr>
          <p:cNvPr id="16408" name="Rectangle 7"/>
          <p:cNvSpPr>
            <a:spLocks noChangeArrowheads="1"/>
          </p:cNvSpPr>
          <p:nvPr/>
        </p:nvSpPr>
        <p:spPr bwMode="black">
          <a:xfrm>
            <a:off x="185738" y="1155700"/>
            <a:ext cx="1609146" cy="221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a:spAutoFit/>
          </a:bodyPr>
          <a:lstStyle>
            <a:lvl1pPr defTabSz="114300">
              <a:defRPr>
                <a:solidFill>
                  <a:schemeClr val="tx1"/>
                </a:solidFill>
                <a:latin typeface="Arial" panose="020B0604020202020204" pitchFamily="34" charset="0"/>
                <a:cs typeface="Arial" panose="020B0604020202020204" pitchFamily="34" charset="0"/>
              </a:defRPr>
            </a:lvl1pPr>
            <a:lvl2pPr marL="742950" indent="-285750" defTabSz="114300">
              <a:defRPr>
                <a:solidFill>
                  <a:schemeClr val="tx1"/>
                </a:solidFill>
                <a:latin typeface="Arial" panose="020B0604020202020204" pitchFamily="34" charset="0"/>
                <a:cs typeface="Arial" panose="020B0604020202020204" pitchFamily="34" charset="0"/>
              </a:defRPr>
            </a:lvl2pPr>
            <a:lvl3pPr marL="1143000" indent="-228600" defTabSz="114300">
              <a:defRPr>
                <a:solidFill>
                  <a:schemeClr val="tx1"/>
                </a:solidFill>
                <a:latin typeface="Arial" panose="020B0604020202020204" pitchFamily="34" charset="0"/>
                <a:cs typeface="Arial" panose="020B0604020202020204" pitchFamily="34" charset="0"/>
              </a:defRPr>
            </a:lvl3pPr>
            <a:lvl4pPr marL="1600200" indent="-228600" defTabSz="114300">
              <a:defRPr>
                <a:solidFill>
                  <a:schemeClr val="tx1"/>
                </a:solidFill>
                <a:latin typeface="Arial" panose="020B0604020202020204" pitchFamily="34" charset="0"/>
                <a:cs typeface="Arial" panose="020B0604020202020204" pitchFamily="34" charset="0"/>
              </a:defRPr>
            </a:lvl4pPr>
            <a:lvl5pPr marL="2057400" indent="-228600" defTabSz="114300">
              <a:defRPr>
                <a:solidFill>
                  <a:schemeClr val="tx1"/>
                </a:solidFill>
                <a:latin typeface="Arial" panose="020B0604020202020204" pitchFamily="34" charset="0"/>
                <a:cs typeface="Arial" panose="020B0604020202020204" pitchFamily="34" charset="0"/>
              </a:defRPr>
            </a:lvl5pPr>
            <a:lvl6pPr marL="25146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90000"/>
              </a:lnSpc>
              <a:spcBef>
                <a:spcPct val="20000"/>
              </a:spcBef>
            </a:pPr>
            <a:r>
              <a:rPr lang="en-US" sz="1600" b="1" dirty="0" smtClean="0">
                <a:solidFill>
                  <a:srgbClr val="225A7A"/>
                </a:solidFill>
              </a:rPr>
              <a:t>Annual Return</a:t>
            </a:r>
            <a:endParaRPr lang="en-US" sz="1600" b="1" dirty="0">
              <a:solidFill>
                <a:srgbClr val="225A7A"/>
              </a:solidFill>
            </a:endParaRPr>
          </a:p>
        </p:txBody>
      </p:sp>
      <p:sp>
        <p:nvSpPr>
          <p:cNvPr id="16409" name="AutoShape 6"/>
          <p:cNvSpPr>
            <a:spLocks noChangeArrowheads="1"/>
          </p:cNvSpPr>
          <p:nvPr/>
        </p:nvSpPr>
        <p:spPr bwMode="auto">
          <a:xfrm>
            <a:off x="3578034" y="5412386"/>
            <a:ext cx="1202806" cy="275619"/>
          </a:xfrm>
          <a:prstGeom prst="wedgeRectCallout">
            <a:avLst>
              <a:gd name="adj1" fmla="val -31527"/>
              <a:gd name="adj2" fmla="val -164537"/>
            </a:avLst>
          </a:prstGeom>
          <a:solidFill>
            <a:srgbClr val="FF3300">
              <a:alpha val="83136"/>
            </a:srgbClr>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dirty="0" smtClean="0">
                <a:solidFill>
                  <a:srgbClr val="000000"/>
                </a:solidFill>
              </a:rPr>
              <a:t>Energy Crisis</a:t>
            </a:r>
            <a:endParaRPr lang="en-US" sz="1000" dirty="0">
              <a:solidFill>
                <a:srgbClr val="000000"/>
              </a:solidFill>
            </a:endParaRPr>
          </a:p>
        </p:txBody>
      </p:sp>
      <p:sp>
        <p:nvSpPr>
          <p:cNvPr id="19" name="AutoShape 8"/>
          <p:cNvSpPr>
            <a:spLocks noChangeArrowheads="1"/>
          </p:cNvSpPr>
          <p:nvPr/>
        </p:nvSpPr>
        <p:spPr bwMode="blackWhite">
          <a:xfrm>
            <a:off x="7849185" y="4388057"/>
            <a:ext cx="772370" cy="542954"/>
          </a:xfrm>
          <a:prstGeom prst="wedgeRectCallout">
            <a:avLst>
              <a:gd name="adj1" fmla="val 24173"/>
              <a:gd name="adj2" fmla="val -215668"/>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rgbClr val="FFFFFF"/>
              </a:buClr>
              <a:buFont typeface="Wingdings" pitchFamily="2" charset="2"/>
              <a:buNone/>
              <a:defRPr/>
            </a:pPr>
            <a:r>
              <a:rPr lang="en-US" sz="1200" b="1" dirty="0" smtClean="0">
                <a:solidFill>
                  <a:srgbClr val="FFFFFF"/>
                </a:solidFill>
              </a:rPr>
              <a:t>2014:</a:t>
            </a:r>
          </a:p>
          <a:p>
            <a:pPr algn="ctr">
              <a:lnSpc>
                <a:spcPct val="90000"/>
              </a:lnSpc>
              <a:spcBef>
                <a:spcPct val="50000"/>
              </a:spcBef>
              <a:buClr>
                <a:srgbClr val="FFFFFF"/>
              </a:buClr>
              <a:buFont typeface="Wingdings" pitchFamily="2" charset="2"/>
              <a:buNone/>
              <a:defRPr/>
            </a:pPr>
            <a:r>
              <a:rPr lang="en-US" sz="1200" b="1" dirty="0" smtClean="0">
                <a:solidFill>
                  <a:srgbClr val="FFFFFF"/>
                </a:solidFill>
              </a:rPr>
              <a:t>13.5%</a:t>
            </a:r>
            <a:endParaRPr lang="en-US" sz="1200" b="1" dirty="0">
              <a:solidFill>
                <a:srgbClr val="FFFFFF"/>
              </a:solidFill>
            </a:endParaRPr>
          </a:p>
        </p:txBody>
      </p:sp>
      <p:sp>
        <p:nvSpPr>
          <p:cNvPr id="21" name="Rectangle 3"/>
          <p:cNvSpPr txBox="1">
            <a:spLocks noChangeArrowheads="1"/>
          </p:cNvSpPr>
          <p:nvPr/>
        </p:nvSpPr>
        <p:spPr bwMode="black">
          <a:xfrm>
            <a:off x="42356" y="-184830"/>
            <a:ext cx="8193014" cy="1143000"/>
          </a:xfrm>
          <a:prstGeom prst="rect">
            <a:avLst/>
          </a:prstGeom>
          <a:noFill/>
          <a:ln w="9525">
            <a:noFill/>
            <a:miter lim="800000"/>
            <a:headEnd/>
            <a:tailEnd/>
          </a:ln>
        </p:spPr>
        <p:txBody>
          <a:bodyPr vert="horz" wrap="square" lIns="45720" tIns="45720" rIns="45720" bIns="45720" numCol="1" rtlCol="0" anchor="ctr" anchorCtr="0" compatLnSpc="1">
            <a:prstTxWarp prst="textNoShape">
              <a:avLst/>
            </a:prstTxWarp>
          </a:bodyPr>
          <a:lstStyle>
            <a:lvl1pPr algn="l" defTabSz="114300" rtl="0" eaLnBrk="0" fontAlgn="base" hangingPunct="0">
              <a:lnSpc>
                <a:spcPct val="90000"/>
              </a:lnSpc>
              <a:spcBef>
                <a:spcPct val="0"/>
              </a:spcBef>
              <a:spcAft>
                <a:spcPct val="0"/>
              </a:spcAft>
              <a:defRPr sz="3000" b="1">
                <a:solidFill>
                  <a:srgbClr val="225A7A"/>
                </a:solidFill>
                <a:latin typeface="Arial" charset="0"/>
                <a:ea typeface="+mj-ea"/>
                <a:cs typeface="+mj-cs"/>
              </a:defRPr>
            </a:lvl1pPr>
            <a:lvl2pPr algn="l" defTabSz="114300" rtl="0" eaLnBrk="0" fontAlgn="base" hangingPunct="0">
              <a:lnSpc>
                <a:spcPct val="90000"/>
              </a:lnSpc>
              <a:spcBef>
                <a:spcPct val="0"/>
              </a:spcBef>
              <a:spcAft>
                <a:spcPct val="0"/>
              </a:spcAft>
              <a:defRPr sz="3000" b="1">
                <a:solidFill>
                  <a:srgbClr val="225A7A"/>
                </a:solidFill>
                <a:latin typeface="Arial"/>
              </a:defRPr>
            </a:lvl2pPr>
            <a:lvl3pPr algn="l" defTabSz="114300" rtl="0" eaLnBrk="0" fontAlgn="base" hangingPunct="0">
              <a:lnSpc>
                <a:spcPct val="90000"/>
              </a:lnSpc>
              <a:spcBef>
                <a:spcPct val="0"/>
              </a:spcBef>
              <a:spcAft>
                <a:spcPct val="0"/>
              </a:spcAft>
              <a:defRPr sz="3000" b="1">
                <a:solidFill>
                  <a:srgbClr val="225A7A"/>
                </a:solidFill>
                <a:latin typeface="Arial"/>
              </a:defRPr>
            </a:lvl3pPr>
            <a:lvl4pPr algn="l" defTabSz="114300" rtl="0" eaLnBrk="0" fontAlgn="base" hangingPunct="0">
              <a:lnSpc>
                <a:spcPct val="90000"/>
              </a:lnSpc>
              <a:spcBef>
                <a:spcPct val="0"/>
              </a:spcBef>
              <a:spcAft>
                <a:spcPct val="0"/>
              </a:spcAft>
              <a:defRPr sz="3000" b="1">
                <a:solidFill>
                  <a:srgbClr val="225A7A"/>
                </a:solidFill>
                <a:latin typeface="Arial"/>
              </a:defRPr>
            </a:lvl4pPr>
            <a:lvl5pPr algn="l" defTabSz="114300" rtl="0" eaLnBrk="0" fontAlgn="base" hangingPunct="0">
              <a:lnSpc>
                <a:spcPct val="90000"/>
              </a:lnSpc>
              <a:spcBef>
                <a:spcPct val="0"/>
              </a:spcBef>
              <a:spcAft>
                <a:spcPct val="0"/>
              </a:spcAft>
              <a:defRPr sz="3000" b="1">
                <a:solidFill>
                  <a:srgbClr val="225A7A"/>
                </a:solidFill>
                <a:latin typeface="Arial"/>
              </a:defRPr>
            </a:lvl5pPr>
            <a:lvl6pPr marL="457200" algn="l" fontAlgn="base">
              <a:spcBef>
                <a:spcPct val="0"/>
              </a:spcBef>
              <a:spcAft>
                <a:spcPct val="0"/>
              </a:spcAft>
              <a:defRPr sz="3200">
                <a:solidFill>
                  <a:schemeClr val="bg1">
                    <a:alpha val="100000"/>
                  </a:schemeClr>
                </a:solidFill>
                <a:latin typeface="Arial"/>
              </a:defRPr>
            </a:lvl6pPr>
            <a:lvl7pPr marL="914400" algn="l" fontAlgn="base">
              <a:spcBef>
                <a:spcPct val="0"/>
              </a:spcBef>
              <a:spcAft>
                <a:spcPct val="0"/>
              </a:spcAft>
              <a:defRPr sz="3200">
                <a:solidFill>
                  <a:schemeClr val="bg1">
                    <a:alpha val="100000"/>
                  </a:schemeClr>
                </a:solidFill>
                <a:latin typeface="Arial"/>
              </a:defRPr>
            </a:lvl7pPr>
            <a:lvl8pPr marL="1371600" algn="l" fontAlgn="base">
              <a:spcBef>
                <a:spcPct val="0"/>
              </a:spcBef>
              <a:spcAft>
                <a:spcPct val="0"/>
              </a:spcAft>
              <a:defRPr sz="3200">
                <a:solidFill>
                  <a:schemeClr val="bg1">
                    <a:alpha val="100000"/>
                  </a:schemeClr>
                </a:solidFill>
                <a:latin typeface="Arial"/>
              </a:defRPr>
            </a:lvl8pPr>
            <a:lvl9pPr marL="1828800" algn="l" fontAlgn="base">
              <a:spcBef>
                <a:spcPct val="0"/>
              </a:spcBef>
              <a:spcAft>
                <a:spcPct val="0"/>
              </a:spcAft>
              <a:defRPr sz="3200">
                <a:solidFill>
                  <a:schemeClr val="bg1">
                    <a:alpha val="100000"/>
                  </a:schemeClr>
                </a:solidFill>
                <a:latin typeface="Arial"/>
              </a:defRPr>
            </a:lvl9pPr>
          </a:lstStyle>
          <a:p>
            <a:r>
              <a:rPr lang="en-US" kern="0" dirty="0" smtClean="0">
                <a:latin typeface="Arial" panose="020B0604020202020204" pitchFamily="34" charset="0"/>
              </a:rPr>
              <a:t>S&amp;P 500 Index Returns</a:t>
            </a:r>
            <a:r>
              <a:rPr lang="en-US" kern="0" dirty="0">
                <a:latin typeface="Arial" panose="020B0604020202020204" pitchFamily="34" charset="0"/>
              </a:rPr>
              <a:t>,</a:t>
            </a:r>
            <a:r>
              <a:rPr lang="en-US" kern="0" dirty="0" smtClean="0">
                <a:latin typeface="Arial" panose="020B0604020202020204" pitchFamily="34" charset="0"/>
              </a:rPr>
              <a:t> 1950 – 2015*</a:t>
            </a:r>
          </a:p>
        </p:txBody>
      </p:sp>
      <p:sp>
        <p:nvSpPr>
          <p:cNvPr id="22" name="AutoShape 6"/>
          <p:cNvSpPr>
            <a:spLocks noChangeArrowheads="1"/>
          </p:cNvSpPr>
          <p:nvPr/>
        </p:nvSpPr>
        <p:spPr bwMode="auto">
          <a:xfrm>
            <a:off x="4179437" y="4470569"/>
            <a:ext cx="1365550" cy="309114"/>
          </a:xfrm>
          <a:prstGeom prst="wedgeRectCallout">
            <a:avLst>
              <a:gd name="adj1" fmla="val -44426"/>
              <a:gd name="adj2" fmla="val -130631"/>
            </a:avLst>
          </a:prstGeom>
          <a:solidFill>
            <a:srgbClr val="FF3300">
              <a:alpha val="83136"/>
            </a:srgbClr>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dirty="0" smtClean="0">
                <a:solidFill>
                  <a:srgbClr val="000000"/>
                </a:solidFill>
              </a:rPr>
              <a:t>Fed Raises Rate</a:t>
            </a:r>
            <a:endParaRPr lang="en-US" sz="1000" dirty="0">
              <a:solidFill>
                <a:srgbClr val="000000"/>
              </a:solidFill>
            </a:endParaRPr>
          </a:p>
        </p:txBody>
      </p:sp>
      <p:sp>
        <p:nvSpPr>
          <p:cNvPr id="31" name="AutoShape 6"/>
          <p:cNvSpPr>
            <a:spLocks noChangeArrowheads="1"/>
          </p:cNvSpPr>
          <p:nvPr/>
        </p:nvSpPr>
        <p:spPr bwMode="blackWhite">
          <a:xfrm>
            <a:off x="2386013" y="1061665"/>
            <a:ext cx="5849357" cy="1119499"/>
          </a:xfrm>
          <a:prstGeom prst="wedgeRectCallout">
            <a:avLst>
              <a:gd name="adj1" fmla="val 3411"/>
              <a:gd name="adj2" fmla="val 78333"/>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2000" b="1" dirty="0" smtClean="0">
                <a:solidFill>
                  <a:schemeClr val="bg1"/>
                </a:solidFill>
                <a:cs typeface="+mn-cs"/>
              </a:rPr>
              <a:t>Volatility is endemic to stock markets—and may be increasing—but there is no persistent downward trend over long periods of time</a:t>
            </a:r>
            <a:endParaRPr lang="en-US" sz="2000" b="1" dirty="0">
              <a:solidFill>
                <a:schemeClr val="bg1"/>
              </a:solidFill>
              <a:cs typeface="+mn-cs"/>
            </a:endParaRPr>
          </a:p>
        </p:txBody>
      </p:sp>
    </p:spTree>
    <p:custDataLst>
      <p:tags r:id="rId2"/>
    </p:custDataLst>
    <p:extLst>
      <p:ext uri="{BB962C8B-B14F-4D97-AF65-F5344CB8AC3E}">
        <p14:creationId xmlns:p14="http://schemas.microsoft.com/office/powerpoint/2010/main" val="216424148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31"/>
                                        </p:tgtEl>
                                        <p:attrNameLst>
                                          <p:attrName>style.visibility</p:attrName>
                                        </p:attrNameLst>
                                      </p:cBhvr>
                                      <p:to>
                                        <p:strVal val="visible"/>
                                      </p:to>
                                    </p:set>
                                    <p:animEffect transition="in" filter="wipe(right)">
                                      <p:cBhvr>
                                        <p:cTn id="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Lst>
  </p:timing>
</p:sld>
</file>

<file path=ppt/slides/slide56.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20483" name="Rectangle 105"/>
          <p:cNvSpPr>
            <a:spLocks noGrp="1" noChangeArrowheads="1"/>
          </p:cNvSpPr>
          <p:nvPr>
            <p:ph type="dt" sz="quarter" idx="10"/>
          </p:nvPr>
        </p:nvSpPr>
        <p:spPr/>
        <p:txBody>
          <a:bodyPr/>
          <a:lstStyle/>
          <a:p>
            <a:pPr>
              <a:defRPr/>
            </a:pPr>
            <a:r>
              <a:rPr lang="en-US" smtClean="0"/>
              <a:t>12/01/09 - 9pm</a:t>
            </a:r>
          </a:p>
        </p:txBody>
      </p:sp>
      <p:sp>
        <p:nvSpPr>
          <p:cNvPr id="20484" name="Rectangle 106"/>
          <p:cNvSpPr>
            <a:spLocks noGrp="1" noChangeArrowheads="1"/>
          </p:cNvSpPr>
          <p:nvPr>
            <p:ph type="ftr" sz="quarter" idx="11"/>
          </p:nvPr>
        </p:nvSpPr>
        <p:spPr/>
        <p:txBody>
          <a:bodyPr/>
          <a:lstStyle/>
          <a:p>
            <a:pPr>
              <a:defRPr/>
            </a:pPr>
            <a:r>
              <a:rPr lang="en-US" smtClean="0"/>
              <a:t>eSlide – P6466 – The Financial Crisis and the Future of the P/C</a:t>
            </a:r>
          </a:p>
        </p:txBody>
      </p:sp>
      <p:sp>
        <p:nvSpPr>
          <p:cNvPr id="113668" name="Rectangle 110"/>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0000"/>
              </a:spcBef>
              <a:buClrTx/>
              <a:buFontTx/>
              <a:buNone/>
            </a:pPr>
            <a:fld id="{3AF5DC5B-F6B8-40B2-84D4-591C15945005}" type="slidenum">
              <a:rPr lang="en-US" sz="900" smtClean="0"/>
              <a:pPr>
                <a:lnSpc>
                  <a:spcPct val="85000"/>
                </a:lnSpc>
                <a:spcBef>
                  <a:spcPct val="20000"/>
                </a:spcBef>
                <a:buClrTx/>
                <a:buFontTx/>
                <a:buNone/>
              </a:pPr>
              <a:t>56</a:t>
            </a:fld>
            <a:endParaRPr lang="en-US" sz="900" smtClean="0"/>
          </a:p>
        </p:txBody>
      </p:sp>
      <p:sp>
        <p:nvSpPr>
          <p:cNvPr id="113669" name="Rectangle 2"/>
          <p:cNvSpPr>
            <a:spLocks noGrp="1" noChangeArrowheads="1"/>
          </p:cNvSpPr>
          <p:nvPr>
            <p:ph type="title"/>
          </p:nvPr>
        </p:nvSpPr>
        <p:spPr>
          <a:xfrm>
            <a:off x="612775" y="157163"/>
            <a:ext cx="7064375" cy="860425"/>
          </a:xfrm>
        </p:spPr>
        <p:txBody>
          <a:bodyPr/>
          <a:lstStyle/>
          <a:p>
            <a:r>
              <a:rPr lang="en-US" smtClean="0">
                <a:latin typeface="Arial" panose="020B0604020202020204" pitchFamily="34" charset="0"/>
              </a:rPr>
              <a:t>Distribution of Bond Maturities,</a:t>
            </a:r>
            <a:br>
              <a:rPr lang="en-US" smtClean="0">
                <a:latin typeface="Arial" panose="020B0604020202020204" pitchFamily="34" charset="0"/>
              </a:rPr>
            </a:br>
            <a:r>
              <a:rPr lang="en-US" smtClean="0">
                <a:latin typeface="Arial" panose="020B0604020202020204" pitchFamily="34" charset="0"/>
              </a:rPr>
              <a:t>P/C Insurance Industry, 2003-2013</a:t>
            </a:r>
            <a:endParaRPr lang="en-US" sz="2000" smtClean="0">
              <a:latin typeface="Arial" panose="020B0604020202020204" pitchFamily="34" charset="0"/>
            </a:endParaRPr>
          </a:p>
        </p:txBody>
      </p:sp>
      <p:graphicFrame>
        <p:nvGraphicFramePr>
          <p:cNvPr id="2" name="Object 3"/>
          <p:cNvGraphicFramePr>
            <a:graphicFrameLocks noChangeAspect="1"/>
          </p:cNvGraphicFramePr>
          <p:nvPr>
            <p:extLst/>
          </p:nvPr>
        </p:nvGraphicFramePr>
        <p:xfrm>
          <a:off x="401934" y="793820"/>
          <a:ext cx="8340132" cy="5283130"/>
        </p:xfrm>
        <a:graphic>
          <a:graphicData uri="http://schemas.openxmlformats.org/drawingml/2006/chart">
            <c:chart xmlns:c="http://schemas.openxmlformats.org/drawingml/2006/chart" xmlns:r="http://schemas.openxmlformats.org/officeDocument/2006/relationships" r:id="rId3"/>
          </a:graphicData>
        </a:graphic>
      </p:graphicFrame>
      <p:sp>
        <p:nvSpPr>
          <p:cNvPr id="113671" name="Rectangle 4"/>
          <p:cNvSpPr>
            <a:spLocks noChangeArrowheads="1"/>
          </p:cNvSpPr>
          <p:nvPr/>
        </p:nvSpPr>
        <p:spPr bwMode="auto">
          <a:xfrm>
            <a:off x="0" y="6389688"/>
            <a:ext cx="8121650" cy="46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5760" tIns="0" rIns="0" bIns="137160" anchor="b">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5000"/>
              </a:spcBef>
              <a:buFont typeface="Wingdings" panose="05000000000000000000" pitchFamily="2" charset="2"/>
              <a:buNone/>
            </a:pPr>
            <a:endParaRPr lang="en-US" sz="1100"/>
          </a:p>
          <a:p>
            <a:pPr>
              <a:lnSpc>
                <a:spcPct val="85000"/>
              </a:lnSpc>
              <a:spcBef>
                <a:spcPct val="25000"/>
              </a:spcBef>
              <a:buFont typeface="Wingdings" panose="05000000000000000000" pitchFamily="2" charset="2"/>
              <a:buNone/>
            </a:pPr>
            <a:r>
              <a:rPr lang="en-US" sz="1100"/>
              <a:t>Sources: SNL Financial; Insurance Information Institute. </a:t>
            </a:r>
          </a:p>
        </p:txBody>
      </p:sp>
      <p:sp>
        <p:nvSpPr>
          <p:cNvPr id="113672" name="Rectangle 5"/>
          <p:cNvSpPr>
            <a:spLocks noChangeArrowheads="1"/>
          </p:cNvSpPr>
          <p:nvPr/>
        </p:nvSpPr>
        <p:spPr bwMode="blackWhite">
          <a:xfrm>
            <a:off x="222250" y="5248275"/>
            <a:ext cx="8740775" cy="12668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spcBef>
                <a:spcPct val="50000"/>
              </a:spcBef>
              <a:buClr>
                <a:schemeClr val="bg1"/>
              </a:buClr>
              <a:buFontTx/>
              <a:buNone/>
            </a:pPr>
            <a:r>
              <a:rPr lang="en-US" sz="1600" b="1">
                <a:solidFill>
                  <a:schemeClr val="bg1"/>
                </a:solidFill>
              </a:rPr>
              <a:t>The main shift over these years has been from bonds with longer maturities to bonds with shorter maturities. The industry first trimmed its holdings of over-10-year bonds (from 24.6% in 2003 to 15.5% in 2012) and then trimmed bonds in the 5-10-year category (from 31.3% in 2003 to 27.6% in 2012) .</a:t>
            </a:r>
            <a:r>
              <a:rPr lang="en-US" sz="1600" b="1">
                <a:solidFill>
                  <a:srgbClr val="FFFFFF"/>
                </a:solidFill>
              </a:rPr>
              <a:t> Falling average maturity of the P/C industry’s bond portfolio is contributing to a drop in investment income along with lower yields.</a:t>
            </a:r>
          </a:p>
        </p:txBody>
      </p:sp>
    </p:spTree>
    <p:extLst>
      <p:ext uri="{BB962C8B-B14F-4D97-AF65-F5344CB8AC3E}">
        <p14:creationId xmlns:p14="http://schemas.microsoft.com/office/powerpoint/2010/main" val="291515201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graphicEl>
                                              <a:chart seriesIdx="-4" categoryIdx="0" bldStep="category"/>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graphicEl>
                                              <a:chart seriesIdx="-4" categoryIdx="1" bldStep="category"/>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graphicEl>
                                              <a:chart seriesIdx="-4" categoryIdx="2" bldStep="category"/>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graphicEl>
                                              <a:chart seriesIdx="-4" categoryIdx="3" bldStep="category"/>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graphicEl>
                                              <a:chart seriesIdx="-4" categoryIdx="4" bldStep="category"/>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graphicEl>
                                              <a:chart seriesIdx="-4" categoryIdx="5" bldStep="category"/>
                                            </p:graphic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
                                            <p:graphicEl>
                                              <a:chart seriesIdx="-4" categoryIdx="6" bldStep="category"/>
                                            </p:graphic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
                                            <p:graphicEl>
                                              <a:chart seriesIdx="-4" categoryIdx="7" bldStep="category"/>
                                            </p:graphic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
                                            <p:graphicEl>
                                              <a:chart seriesIdx="-4" categoryIdx="8" bldStep="category"/>
                                            </p:graphic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
                                            <p:graphicEl>
                                              <a:chart seriesIdx="-4" categoryIdx="9" bldStep="category"/>
                                            </p:graphic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
                                            <p:graphicEl>
                                              <a:chart seriesIdx="-4" categoryIdx="10" bldStep="category"/>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Chart bld="category" animBg="0"/>
        </p:bldSub>
      </p:bldGraphic>
    </p:bldLst>
  </p:timing>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4498" name="Rectangle 2"/>
          <p:cNvSpPr>
            <a:spLocks noGrp="1" noChangeArrowheads="1"/>
          </p:cNvSpPr>
          <p:nvPr>
            <p:ph type="ctrTitle" idx="4294967295"/>
          </p:nvPr>
        </p:nvSpPr>
        <p:spPr bwMode="blackWhite">
          <a:xfrm>
            <a:off x="551529" y="2231967"/>
            <a:ext cx="7981950" cy="1470025"/>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3800" dirty="0" smtClean="0">
                <a:solidFill>
                  <a:schemeClr val="bg1"/>
                </a:solidFill>
              </a:rPr>
              <a:t>CAPITAL/CAPACITY </a:t>
            </a:r>
          </a:p>
        </p:txBody>
      </p:sp>
      <p:sp>
        <p:nvSpPr>
          <p:cNvPr id="143363"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43364"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9FAF68DA-B98E-484D-9896-A23C0EED5EBE}" type="slidenum">
              <a:rPr lang="en-US" sz="900">
                <a:solidFill>
                  <a:schemeClr val="bg1"/>
                </a:solidFill>
              </a:rPr>
              <a:pPr algn="r" eaLnBrk="0" hangingPunct="0">
                <a:lnSpc>
                  <a:spcPct val="85000"/>
                </a:lnSpc>
                <a:spcBef>
                  <a:spcPct val="20000"/>
                </a:spcBef>
              </a:pPr>
              <a:t>57</a:t>
            </a:fld>
            <a:endParaRPr lang="en-US" sz="900">
              <a:solidFill>
                <a:schemeClr val="bg1"/>
              </a:solidFill>
            </a:endParaRPr>
          </a:p>
        </p:txBody>
      </p:sp>
      <p:pic>
        <p:nvPicPr>
          <p:cNvPr id="143365"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6" name="Rectangle 8"/>
          <p:cNvSpPr>
            <a:spLocks noChangeArrowheads="1"/>
          </p:cNvSpPr>
          <p:nvPr/>
        </p:nvSpPr>
        <p:spPr bwMode="auto">
          <a:xfrm>
            <a:off x="339213" y="4005661"/>
            <a:ext cx="8450825" cy="1200329"/>
          </a:xfrm>
          <a:prstGeom prst="rect">
            <a:avLst/>
          </a:prstGeom>
          <a:noFill/>
          <a:ln w="9525" algn="ctr">
            <a:noFill/>
            <a:miter lim="800000"/>
            <a:headEnd/>
            <a:tailEnd/>
          </a:ln>
        </p:spPr>
        <p:txBody>
          <a:bodyPr wrap="square" lIns="45720" rIns="45720">
            <a:spAutoFit/>
          </a:bodyPr>
          <a:lstStyle/>
          <a:p>
            <a:pPr marL="292100" indent="-292100" algn="ctr" eaLnBrk="0" hangingPunct="0">
              <a:lnSpc>
                <a:spcPct val="90000"/>
              </a:lnSpc>
              <a:spcBef>
                <a:spcPct val="25000"/>
              </a:spcBef>
              <a:buClr>
                <a:schemeClr val="accent2"/>
              </a:buClr>
              <a:buFont typeface="Wingdings" pitchFamily="2" charset="2"/>
              <a:buNone/>
            </a:pPr>
            <a:r>
              <a:rPr lang="en-US" sz="4000" b="1" dirty="0" smtClean="0">
                <a:solidFill>
                  <a:srgbClr val="225A7A"/>
                </a:solidFill>
              </a:rPr>
              <a:t>Capital Accumulation Has   Multiple Impacts  </a:t>
            </a:r>
            <a:endParaRPr lang="en-US" sz="4000" b="1" i="1" dirty="0">
              <a:solidFill>
                <a:srgbClr val="225A7A"/>
              </a:solidFill>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57</a:t>
            </a:fld>
            <a:endParaRPr lang="en-US"/>
          </a:p>
        </p:txBody>
      </p:sp>
    </p:spTree>
    <p:extLst>
      <p:ext uri="{BB962C8B-B14F-4D97-AF65-F5344CB8AC3E}">
        <p14:creationId xmlns:p14="http://schemas.microsoft.com/office/powerpoint/2010/main" val="2839869473"/>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4498"/>
                                        </p:tgtEl>
                                        <p:attrNameLst>
                                          <p:attrName>style.visibility</p:attrName>
                                        </p:attrNameLst>
                                      </p:cBhvr>
                                      <p:to>
                                        <p:strVal val="visible"/>
                                      </p:to>
                                    </p:set>
                                    <p:animEffect transition="in" filter="barn(outVertical)">
                                      <p:cBhvr>
                                        <p:cTn id="7" dur="1000"/>
                                        <p:tgtEl>
                                          <p:spTgt spid="2154498"/>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6"/>
                                        </p:tgtEl>
                                        <p:attrNameLst>
                                          <p:attrName>style.visibility</p:attrName>
                                        </p:attrNameLst>
                                      </p:cBhvr>
                                      <p:to>
                                        <p:strVal val="visible"/>
                                      </p:to>
                                    </p:set>
                                    <p:animEffect transition="in" filter="barn(outVertical)">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4498" grpId="0" animBg="1"/>
      <p:bldP spid="6"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fontAlgn="base" hangingPunct="0">
              <a:lnSpc>
                <a:spcPct val="85000"/>
              </a:lnSpc>
              <a:spcBef>
                <a:spcPct val="20000"/>
              </a:spcBef>
              <a:spcAft>
                <a:spcPct val="0"/>
              </a:spcAft>
            </a:pPr>
            <a:r>
              <a:rPr lang="en-US" sz="900">
                <a:solidFill>
                  <a:srgbClr val="FFFFFF"/>
                </a:solidFill>
                <a:latin typeface="Arial" charset="0"/>
                <a:cs typeface="Arial" charset="0"/>
              </a:rPr>
              <a:t>12/01/09 - 9pm</a:t>
            </a:r>
          </a:p>
        </p:txBody>
      </p:sp>
      <p:sp>
        <p:nvSpPr>
          <p:cNvPr id="47108"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fontAlgn="base" hangingPunct="0">
              <a:lnSpc>
                <a:spcPct val="85000"/>
              </a:lnSpc>
              <a:spcBef>
                <a:spcPct val="20000"/>
              </a:spcBef>
              <a:spcAft>
                <a:spcPct val="0"/>
              </a:spcAft>
            </a:pPr>
            <a:r>
              <a:rPr lang="en-US" sz="900">
                <a:solidFill>
                  <a:srgbClr val="FFFFFF"/>
                </a:solidFill>
                <a:latin typeface="Arial" charset="0"/>
                <a:cs typeface="Arial" charset="0"/>
              </a:rPr>
              <a:t>eSlide – P6466 – The Financial Crisis and the Future of the P/C</a:t>
            </a:r>
          </a:p>
        </p:txBody>
      </p:sp>
      <p:sp>
        <p:nvSpPr>
          <p:cNvPr id="47109"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fontAlgn="base" hangingPunct="0">
              <a:lnSpc>
                <a:spcPct val="85000"/>
              </a:lnSpc>
              <a:spcBef>
                <a:spcPct val="20000"/>
              </a:spcBef>
              <a:spcAft>
                <a:spcPct val="0"/>
              </a:spcAft>
            </a:pPr>
            <a:fld id="{561E0CFD-BE9A-4019-957A-DD05277E56E1}" type="slidenum">
              <a:rPr lang="en-US" sz="900">
                <a:solidFill>
                  <a:srgbClr val="000000"/>
                </a:solidFill>
                <a:latin typeface="Arial" charset="0"/>
                <a:cs typeface="Arial" charset="0"/>
              </a:rPr>
              <a:pPr algn="r" eaLnBrk="0" fontAlgn="base" hangingPunct="0">
                <a:lnSpc>
                  <a:spcPct val="85000"/>
                </a:lnSpc>
                <a:spcBef>
                  <a:spcPct val="20000"/>
                </a:spcBef>
                <a:spcAft>
                  <a:spcPct val="0"/>
                </a:spcAft>
              </a:pPr>
              <a:t>58</a:t>
            </a:fld>
            <a:endParaRPr lang="en-US" sz="900">
              <a:solidFill>
                <a:srgbClr val="000000"/>
              </a:solidFill>
              <a:latin typeface="Arial" charset="0"/>
              <a:cs typeface="Arial" charset="0"/>
            </a:endParaRPr>
          </a:p>
        </p:txBody>
      </p:sp>
      <p:sp>
        <p:nvSpPr>
          <p:cNvPr id="47110" name="Rectangle 2"/>
          <p:cNvSpPr>
            <a:spLocks noGrp="1" noChangeArrowheads="1"/>
          </p:cNvSpPr>
          <p:nvPr>
            <p:ph type="title" idx="4294967295"/>
          </p:nvPr>
        </p:nvSpPr>
        <p:spPr>
          <a:xfrm>
            <a:off x="398525" y="130245"/>
            <a:ext cx="4312623" cy="860425"/>
          </a:xfrm>
        </p:spPr>
        <p:txBody>
          <a:bodyPr/>
          <a:lstStyle/>
          <a:p>
            <a:r>
              <a:rPr lang="en-US" dirty="0" smtClean="0"/>
              <a:t>Policyholder Surplus, </a:t>
            </a:r>
            <a:br>
              <a:rPr lang="en-US" dirty="0" smtClean="0"/>
            </a:br>
            <a:r>
              <a:rPr lang="en-US" dirty="0" smtClean="0"/>
              <a:t>2006:Q4–2014:Q3</a:t>
            </a:r>
          </a:p>
        </p:txBody>
      </p:sp>
      <p:sp>
        <p:nvSpPr>
          <p:cNvPr id="47111" name="Rectangle 4"/>
          <p:cNvSpPr>
            <a:spLocks noChangeArrowheads="1"/>
          </p:cNvSpPr>
          <p:nvPr/>
        </p:nvSpPr>
        <p:spPr bwMode="auto">
          <a:xfrm>
            <a:off x="-171450" y="6584950"/>
            <a:ext cx="2057400" cy="282575"/>
          </a:xfrm>
          <a:prstGeom prst="rect">
            <a:avLst/>
          </a:prstGeom>
          <a:noFill/>
          <a:ln w="9525" algn="ctr">
            <a:noFill/>
            <a:miter lim="800000"/>
            <a:headEnd/>
            <a:tailEnd/>
          </a:ln>
        </p:spPr>
        <p:txBody>
          <a:bodyPr lIns="365760" tIns="0" rIns="0" bIns="137160" anchor="b">
            <a:spAutoFit/>
          </a:bodyPr>
          <a:lstStyle/>
          <a:p>
            <a:pPr eaLnBrk="0" fontAlgn="base" hangingPunct="0">
              <a:lnSpc>
                <a:spcPct val="85000"/>
              </a:lnSpc>
              <a:spcBef>
                <a:spcPct val="25000"/>
              </a:spcBef>
              <a:spcAft>
                <a:spcPct val="0"/>
              </a:spcAft>
              <a:buClr>
                <a:srgbClr val="FF6801"/>
              </a:buClr>
              <a:buFont typeface="Wingdings" pitchFamily="2" charset="2"/>
              <a:buNone/>
            </a:pPr>
            <a:r>
              <a:rPr lang="en-US" sz="1100">
                <a:solidFill>
                  <a:srgbClr val="000000"/>
                </a:solidFill>
                <a:latin typeface="Arial" charset="0"/>
                <a:cs typeface="Arial" charset="0"/>
              </a:rPr>
              <a:t>Sources: ISO, A.M .Best.</a:t>
            </a:r>
          </a:p>
        </p:txBody>
      </p:sp>
      <p:sp>
        <p:nvSpPr>
          <p:cNvPr id="47112" name="PPTShape_0"/>
          <p:cNvSpPr>
            <a:spLocks noChangeArrowheads="1"/>
          </p:cNvSpPr>
          <p:nvPr/>
        </p:nvSpPr>
        <p:spPr bwMode="black">
          <a:xfrm>
            <a:off x="169550" y="1123259"/>
            <a:ext cx="8221663" cy="220663"/>
          </a:xfrm>
          <a:prstGeom prst="rect">
            <a:avLst/>
          </a:prstGeom>
          <a:noFill/>
          <a:ln w="9525" algn="ctr">
            <a:noFill/>
            <a:miter lim="800000"/>
            <a:headEnd/>
            <a:tailEnd/>
          </a:ln>
        </p:spPr>
        <p:txBody>
          <a:bodyPr lIns="0" tIns="0" rIns="0" bIns="0">
            <a:spAutoFit/>
          </a:bodyPr>
          <a:lstStyle/>
          <a:p>
            <a:pPr defTabSz="114300" eaLnBrk="0" fontAlgn="base" hangingPunct="0">
              <a:lnSpc>
                <a:spcPct val="90000"/>
              </a:lnSpc>
              <a:spcBef>
                <a:spcPct val="20000"/>
              </a:spcBef>
              <a:spcAft>
                <a:spcPct val="0"/>
              </a:spcAft>
            </a:pPr>
            <a:r>
              <a:rPr lang="en-US" sz="1600" b="1" dirty="0">
                <a:solidFill>
                  <a:srgbClr val="225A7A"/>
                </a:solidFill>
                <a:latin typeface="Arial" charset="0"/>
                <a:cs typeface="Arial" charset="0"/>
              </a:rPr>
              <a:t>($ Billions)</a:t>
            </a:r>
          </a:p>
        </p:txBody>
      </p:sp>
      <p:graphicFrame>
        <p:nvGraphicFramePr>
          <p:cNvPr id="47106" name="Object 3"/>
          <p:cNvGraphicFramePr>
            <a:graphicFrameLocks/>
          </p:cNvGraphicFramePr>
          <p:nvPr>
            <p:extLst>
              <p:ext uri="{D42A27DB-BD31-4B8C-83A1-F6EECF244321}">
                <p14:modId xmlns:p14="http://schemas.microsoft.com/office/powerpoint/2010/main" val="2963311162"/>
              </p:ext>
            </p:extLst>
          </p:nvPr>
        </p:nvGraphicFramePr>
        <p:xfrm>
          <a:off x="228600" y="1299781"/>
          <a:ext cx="8736496" cy="3362325"/>
        </p:xfrm>
        <a:graphic>
          <a:graphicData uri="http://schemas.openxmlformats.org/presentationml/2006/ole">
            <mc:AlternateContent xmlns:mc="http://schemas.openxmlformats.org/markup-compatibility/2006">
              <mc:Choice xmlns:v="urn:schemas-microsoft-com:vml" Requires="v">
                <p:oleObj spid="_x0000_s28049537" name="Chart" r:id="rId5" imgW="3509049" imgH="1322139" progId="MSGraph.Chart.8">
                  <p:embed followColorScheme="full"/>
                </p:oleObj>
              </mc:Choice>
              <mc:Fallback>
                <p:oleObj name="Chart" r:id="rId5" imgW="3509049" imgH="1322139" progId="MSGraph.Chart.8">
                  <p:embed followColorScheme="full"/>
                  <p:pic>
                    <p:nvPicPr>
                      <p:cNvPr id="0" name=""/>
                      <p:cNvPicPr>
                        <a:picLocks noChangeArrowheads="1"/>
                      </p:cNvPicPr>
                      <p:nvPr/>
                    </p:nvPicPr>
                    <p:blipFill>
                      <a:blip r:embed="rId6"/>
                      <a:srcRect/>
                      <a:stretch>
                        <a:fillRect/>
                      </a:stretch>
                    </p:blipFill>
                    <p:spPr bwMode="auto">
                      <a:xfrm>
                        <a:off x="228600" y="1299781"/>
                        <a:ext cx="8736496" cy="336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200776" name="AutoShape 8"/>
          <p:cNvSpPr>
            <a:spLocks noChangeArrowheads="1"/>
          </p:cNvSpPr>
          <p:nvPr/>
        </p:nvSpPr>
        <p:spPr bwMode="blackWhite">
          <a:xfrm>
            <a:off x="1901402" y="1314194"/>
            <a:ext cx="1696563" cy="568325"/>
          </a:xfrm>
          <a:prstGeom prst="wedgeRectCallout">
            <a:avLst>
              <a:gd name="adj1" fmla="val -47891"/>
              <a:gd name="adj2" fmla="val 196696"/>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600" b="1" dirty="0" smtClean="0">
                <a:solidFill>
                  <a:srgbClr val="FFFFFF"/>
                </a:solidFill>
                <a:latin typeface="Arial" charset="0"/>
                <a:cs typeface="Arial" charset="0"/>
              </a:rPr>
              <a:t>2007:Q3</a:t>
            </a:r>
            <a:r>
              <a:rPr lang="en-US" sz="1600" b="1" dirty="0">
                <a:solidFill>
                  <a:srgbClr val="FFFFFF"/>
                </a:solidFill>
                <a:latin typeface="Arial" charset="0"/>
                <a:cs typeface="Arial" charset="0"/>
              </a:rPr>
              <a:t/>
            </a:r>
            <a:br>
              <a:rPr lang="en-US" sz="1600" b="1" dirty="0">
                <a:solidFill>
                  <a:srgbClr val="FFFFFF"/>
                </a:solidFill>
                <a:latin typeface="Arial" charset="0"/>
                <a:cs typeface="Arial" charset="0"/>
              </a:rPr>
            </a:br>
            <a:r>
              <a:rPr lang="en-US" sz="1600" b="1" dirty="0" smtClean="0">
                <a:solidFill>
                  <a:srgbClr val="FFFFFF"/>
                </a:solidFill>
                <a:latin typeface="Arial" charset="0"/>
                <a:cs typeface="Arial" charset="0"/>
              </a:rPr>
              <a:t>Pre-Crisis Peak</a:t>
            </a:r>
            <a:endParaRPr lang="en-US" sz="1600" b="1" dirty="0">
              <a:solidFill>
                <a:srgbClr val="FFFFFF"/>
              </a:solidFill>
              <a:latin typeface="Arial" charset="0"/>
              <a:cs typeface="Arial" charset="0"/>
            </a:endParaRPr>
          </a:p>
        </p:txBody>
      </p:sp>
      <p:sp>
        <p:nvSpPr>
          <p:cNvPr id="47122" name="Text Box 5"/>
          <p:cNvSpPr txBox="1">
            <a:spLocks noChangeArrowheads="1"/>
          </p:cNvSpPr>
          <p:nvPr/>
        </p:nvSpPr>
        <p:spPr bwMode="auto">
          <a:xfrm>
            <a:off x="5799089" y="5440557"/>
            <a:ext cx="2660648" cy="844043"/>
          </a:xfrm>
          <a:prstGeom prst="rect">
            <a:avLst/>
          </a:prstGeom>
          <a:noFill/>
          <a:ln w="12700" algn="ctr">
            <a:noFill/>
            <a:miter lim="800000"/>
            <a:headEnd type="none" w="sm" len="sm"/>
            <a:tailEnd type="none" w="sm" len="sm"/>
          </a:ln>
        </p:spPr>
        <p:txBody>
          <a:bodyPr>
            <a:spAutoFit/>
          </a:bodyPr>
          <a:lstStyle/>
          <a:p>
            <a:pPr eaLnBrk="0" fontAlgn="base" hangingPunct="0">
              <a:lnSpc>
                <a:spcPct val="85000"/>
              </a:lnSpc>
              <a:spcBef>
                <a:spcPct val="25000"/>
              </a:spcBef>
              <a:spcAft>
                <a:spcPct val="0"/>
              </a:spcAft>
            </a:pPr>
            <a:endParaRPr lang="en-US" sz="1600" b="1" i="1" dirty="0">
              <a:solidFill>
                <a:srgbClr val="FF0000"/>
              </a:solidFill>
              <a:latin typeface="Arial" charset="0"/>
              <a:cs typeface="Arial" charset="0"/>
            </a:endParaRPr>
          </a:p>
          <a:p>
            <a:pPr eaLnBrk="0" fontAlgn="base" hangingPunct="0">
              <a:lnSpc>
                <a:spcPct val="85000"/>
              </a:lnSpc>
              <a:spcBef>
                <a:spcPct val="25000"/>
              </a:spcBef>
              <a:spcAft>
                <a:spcPct val="0"/>
              </a:spcAft>
            </a:pPr>
            <a:endParaRPr lang="en-US" sz="1600" b="1" dirty="0">
              <a:solidFill>
                <a:srgbClr val="000000"/>
              </a:solidFill>
              <a:latin typeface="Arial" charset="0"/>
              <a:cs typeface="Arial" charset="0"/>
            </a:endParaRPr>
          </a:p>
          <a:p>
            <a:pPr eaLnBrk="0" fontAlgn="base" hangingPunct="0">
              <a:lnSpc>
                <a:spcPct val="85000"/>
              </a:lnSpc>
              <a:spcBef>
                <a:spcPct val="25000"/>
              </a:spcBef>
              <a:spcAft>
                <a:spcPct val="0"/>
              </a:spcAft>
            </a:pPr>
            <a:endParaRPr lang="en-US" sz="1600" b="1" i="1" dirty="0">
              <a:solidFill>
                <a:srgbClr val="339966"/>
              </a:solidFill>
              <a:latin typeface="Arial" charset="0"/>
              <a:cs typeface="Arial" charset="0"/>
            </a:endParaRPr>
          </a:p>
        </p:txBody>
      </p:sp>
      <p:sp>
        <p:nvSpPr>
          <p:cNvPr id="16" name="PPTShape_1"/>
          <p:cNvSpPr>
            <a:spLocks noChangeArrowheads="1"/>
          </p:cNvSpPr>
          <p:nvPr/>
        </p:nvSpPr>
        <p:spPr bwMode="blackWhite">
          <a:xfrm>
            <a:off x="5600701" y="3458818"/>
            <a:ext cx="2739986" cy="556591"/>
          </a:xfrm>
          <a:prstGeom prst="wedgeRectCallout">
            <a:avLst>
              <a:gd name="adj1" fmla="val 62773"/>
              <a:gd name="adj2" fmla="val -145744"/>
            </a:avLst>
          </a:prstGeom>
          <a:solidFill>
            <a:srgbClr val="FFCC00"/>
          </a:soli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dirty="0">
                <a:solidFill>
                  <a:srgbClr val="000000"/>
                </a:solidFill>
                <a:latin typeface="Arial" charset="0"/>
                <a:cs typeface="Arial" charset="0"/>
              </a:rPr>
              <a:t>Surplus </a:t>
            </a:r>
            <a:r>
              <a:rPr lang="en-US" sz="1400" b="1" dirty="0" smtClean="0">
                <a:solidFill>
                  <a:srgbClr val="000000"/>
                </a:solidFill>
                <a:latin typeface="Arial" charset="0"/>
                <a:cs typeface="Arial" charset="0"/>
              </a:rPr>
              <a:t>as of 9/30/14 stood at a record high $673.9B</a:t>
            </a:r>
            <a:endParaRPr lang="en-US" sz="1400" b="1" dirty="0">
              <a:solidFill>
                <a:srgbClr val="000000"/>
              </a:solidFill>
              <a:latin typeface="Arial" charset="0"/>
              <a:cs typeface="Arial" charset="0"/>
            </a:endParaRPr>
          </a:p>
        </p:txBody>
      </p:sp>
      <p:sp>
        <p:nvSpPr>
          <p:cNvPr id="47116" name="Text Box 18"/>
          <p:cNvSpPr txBox="1">
            <a:spLocks noChangeArrowheads="1"/>
          </p:cNvSpPr>
          <p:nvPr/>
        </p:nvSpPr>
        <p:spPr bwMode="auto">
          <a:xfrm>
            <a:off x="191123" y="5439216"/>
            <a:ext cx="3112729" cy="1169551"/>
          </a:xfrm>
          <a:prstGeom prst="rect">
            <a:avLst/>
          </a:prstGeom>
          <a:noFill/>
          <a:ln w="9525">
            <a:noFill/>
            <a:miter lim="800000"/>
            <a:headEnd/>
            <a:tailEnd/>
          </a:ln>
        </p:spPr>
        <p:txBody>
          <a:bodyPr wrap="square">
            <a:spAutoFit/>
          </a:bodyPr>
          <a:lstStyle/>
          <a:p>
            <a:pPr fontAlgn="base">
              <a:spcBef>
                <a:spcPct val="50000"/>
              </a:spcBef>
              <a:spcAft>
                <a:spcPct val="0"/>
              </a:spcAft>
            </a:pPr>
            <a:r>
              <a:rPr lang="en-US" sz="1400" dirty="0" smtClean="0">
                <a:solidFill>
                  <a:srgbClr val="000000"/>
                </a:solidFill>
              </a:rPr>
              <a:t>2010:Q1 data i</a:t>
            </a:r>
            <a:r>
              <a:rPr lang="en-US" sz="1400" dirty="0" smtClean="0">
                <a:solidFill>
                  <a:srgbClr val="000000"/>
                </a:solidFill>
                <a:latin typeface="Arial" charset="0"/>
                <a:cs typeface="Arial" charset="0"/>
              </a:rPr>
              <a:t>ncludes </a:t>
            </a:r>
            <a:r>
              <a:rPr lang="en-US" sz="1400" dirty="0">
                <a:solidFill>
                  <a:srgbClr val="000000"/>
                </a:solidFill>
                <a:latin typeface="Arial" charset="0"/>
                <a:cs typeface="Arial" charset="0"/>
              </a:rPr>
              <a:t>$22.5B of paid-in capital from a holding company parent for one insurer’s investment in a non-insurance business </a:t>
            </a:r>
            <a:r>
              <a:rPr lang="en-US" sz="1400" dirty="0" smtClean="0">
                <a:solidFill>
                  <a:srgbClr val="000000"/>
                </a:solidFill>
              </a:rPr>
              <a:t>.</a:t>
            </a:r>
            <a:endParaRPr lang="en-US" sz="1400" dirty="0">
              <a:solidFill>
                <a:srgbClr val="000000"/>
              </a:solidFill>
              <a:latin typeface="Arial" charset="0"/>
              <a:cs typeface="Arial" charset="0"/>
            </a:endParaRPr>
          </a:p>
        </p:txBody>
      </p:sp>
      <p:sp>
        <p:nvSpPr>
          <p:cNvPr id="18" name="AutoShape 7"/>
          <p:cNvSpPr>
            <a:spLocks noChangeArrowheads="1"/>
          </p:cNvSpPr>
          <p:nvPr/>
        </p:nvSpPr>
        <p:spPr bwMode="blackWhite">
          <a:xfrm>
            <a:off x="198782" y="4790660"/>
            <a:ext cx="8686800" cy="655984"/>
          </a:xfrm>
          <a:prstGeom prst="wedgeRectCallout">
            <a:avLst>
              <a:gd name="adj1" fmla="val 49752"/>
              <a:gd name="adj2" fmla="val 2225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2000" b="1" dirty="0">
                <a:solidFill>
                  <a:srgbClr val="FFFFFF"/>
                </a:solidFill>
                <a:latin typeface="Arial" charset="0"/>
                <a:cs typeface="Arial" charset="0"/>
              </a:rPr>
              <a:t>The </a:t>
            </a:r>
            <a:r>
              <a:rPr lang="en-US" sz="2000" b="1" dirty="0" smtClean="0">
                <a:solidFill>
                  <a:srgbClr val="FFFFFF"/>
                </a:solidFill>
                <a:latin typeface="Arial" charset="0"/>
                <a:cs typeface="Arial" charset="0"/>
              </a:rPr>
              <a:t>industry </a:t>
            </a:r>
            <a:r>
              <a:rPr lang="en-US" sz="2000" b="1" dirty="0">
                <a:solidFill>
                  <a:srgbClr val="FFFFFF"/>
                </a:solidFill>
                <a:latin typeface="Arial" charset="0"/>
                <a:cs typeface="Arial" charset="0"/>
              </a:rPr>
              <a:t>now has $1 of surplus for every $</a:t>
            </a:r>
            <a:r>
              <a:rPr lang="en-US" sz="2000" b="1" dirty="0" smtClean="0">
                <a:solidFill>
                  <a:srgbClr val="FFFFFF"/>
                </a:solidFill>
                <a:latin typeface="Arial" charset="0"/>
                <a:cs typeface="Arial" charset="0"/>
              </a:rPr>
              <a:t>0.73 </a:t>
            </a:r>
            <a:r>
              <a:rPr lang="en-US" sz="2000" b="1" dirty="0">
                <a:solidFill>
                  <a:srgbClr val="FFFFFF"/>
                </a:solidFill>
                <a:latin typeface="Arial" charset="0"/>
                <a:cs typeface="Arial" charset="0"/>
              </a:rPr>
              <a:t>of </a:t>
            </a:r>
            <a:r>
              <a:rPr lang="en-US" sz="2000" b="1" dirty="0" smtClean="0">
                <a:solidFill>
                  <a:srgbClr val="FFFFFF"/>
                </a:solidFill>
                <a:latin typeface="Arial" charset="0"/>
                <a:cs typeface="Arial" charset="0"/>
              </a:rPr>
              <a:t>NPW,</a:t>
            </a:r>
            <a:br>
              <a:rPr lang="en-US" sz="2000" b="1" dirty="0" smtClean="0">
                <a:solidFill>
                  <a:srgbClr val="FFFFFF"/>
                </a:solidFill>
                <a:latin typeface="Arial" charset="0"/>
                <a:cs typeface="Arial" charset="0"/>
              </a:rPr>
            </a:br>
            <a:r>
              <a:rPr lang="en-US" sz="2000" b="1" dirty="0" smtClean="0">
                <a:solidFill>
                  <a:srgbClr val="FFFFFF"/>
                </a:solidFill>
                <a:latin typeface="Arial" charset="0"/>
                <a:cs typeface="Arial" charset="0"/>
              </a:rPr>
              <a:t>close to the </a:t>
            </a:r>
            <a:r>
              <a:rPr lang="en-US" sz="2000" b="1" dirty="0">
                <a:solidFill>
                  <a:srgbClr val="FFFFFF"/>
                </a:solidFill>
                <a:latin typeface="Arial" charset="0"/>
                <a:cs typeface="Arial" charset="0"/>
              </a:rPr>
              <a:t>strongest claims-paying status in its history.</a:t>
            </a:r>
          </a:p>
        </p:txBody>
      </p:sp>
      <p:sp>
        <p:nvSpPr>
          <p:cNvPr id="19" name="PPTShape_2"/>
          <p:cNvSpPr>
            <a:spLocks noChangeArrowheads="1"/>
          </p:cNvSpPr>
          <p:nvPr/>
        </p:nvSpPr>
        <p:spPr bwMode="blackWhite">
          <a:xfrm>
            <a:off x="4572000" y="1119224"/>
            <a:ext cx="2563812" cy="568325"/>
          </a:xfrm>
          <a:prstGeom prst="wedgeRectCallout">
            <a:avLst>
              <a:gd name="adj1" fmla="val 8435"/>
              <a:gd name="adj2" fmla="val 205947"/>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600" b="1" dirty="0" smtClean="0">
                <a:solidFill>
                  <a:srgbClr val="FFFFFF"/>
                </a:solidFill>
                <a:latin typeface="Arial" charset="0"/>
                <a:cs typeface="Arial" charset="0"/>
              </a:rPr>
              <a:t>Drop due to near-record 2011 CAT losses</a:t>
            </a:r>
            <a:endParaRPr lang="en-US" sz="1600" b="1" dirty="0">
              <a:solidFill>
                <a:srgbClr val="FFFFFF"/>
              </a:solidFill>
              <a:latin typeface="Arial" charset="0"/>
              <a:cs typeface="Arial" charset="0"/>
            </a:endParaRPr>
          </a:p>
        </p:txBody>
      </p:sp>
      <p:sp>
        <p:nvSpPr>
          <p:cNvPr id="15" name="Rectangle 5"/>
          <p:cNvSpPr>
            <a:spLocks noChangeArrowheads="1"/>
          </p:cNvSpPr>
          <p:nvPr/>
        </p:nvSpPr>
        <p:spPr bwMode="blackWhite">
          <a:xfrm>
            <a:off x="3382297" y="5595730"/>
            <a:ext cx="5449819" cy="930628"/>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fontAlgn="base">
              <a:lnSpc>
                <a:spcPct val="95000"/>
              </a:lnSpc>
              <a:spcBef>
                <a:spcPct val="25000"/>
              </a:spcBef>
              <a:spcAft>
                <a:spcPct val="0"/>
              </a:spcAft>
            </a:pPr>
            <a:r>
              <a:rPr lang="en-US" sz="2000" b="1" dirty="0" smtClean="0">
                <a:solidFill>
                  <a:srgbClr val="FFFFFF"/>
                </a:solidFill>
                <a:latin typeface="Arial" charset="0"/>
                <a:cs typeface="Arial" charset="0"/>
              </a:rPr>
              <a:t>The P/C insurance </a:t>
            </a:r>
            <a:r>
              <a:rPr lang="en-US" sz="2000" b="1" dirty="0" smtClean="0">
                <a:solidFill>
                  <a:srgbClr val="FFFFFF"/>
                </a:solidFill>
              </a:rPr>
              <a:t>i</a:t>
            </a:r>
            <a:r>
              <a:rPr lang="en-US" sz="2000" b="1" dirty="0" smtClean="0">
                <a:solidFill>
                  <a:srgbClr val="FFFFFF"/>
                </a:solidFill>
                <a:latin typeface="Arial" charset="0"/>
                <a:cs typeface="Arial" charset="0"/>
              </a:rPr>
              <a:t>ndustry </a:t>
            </a:r>
            <a:r>
              <a:rPr lang="en-US" sz="2000" b="1" dirty="0" smtClean="0">
                <a:solidFill>
                  <a:srgbClr val="FFFFFF"/>
                </a:solidFill>
              </a:rPr>
              <a:t>e</a:t>
            </a:r>
            <a:r>
              <a:rPr lang="en-US" sz="2000" b="1" dirty="0" smtClean="0">
                <a:solidFill>
                  <a:srgbClr val="FFFFFF"/>
                </a:solidFill>
                <a:latin typeface="Arial" charset="0"/>
                <a:cs typeface="Arial" charset="0"/>
              </a:rPr>
              <a:t>ntered 2015</a:t>
            </a:r>
            <a:br>
              <a:rPr lang="en-US" sz="2000" b="1" dirty="0" smtClean="0">
                <a:solidFill>
                  <a:srgbClr val="FFFFFF"/>
                </a:solidFill>
                <a:latin typeface="Arial" charset="0"/>
                <a:cs typeface="Arial" charset="0"/>
              </a:rPr>
            </a:br>
            <a:r>
              <a:rPr lang="en-US" sz="2000" b="1" dirty="0" smtClean="0">
                <a:solidFill>
                  <a:srgbClr val="FFFFFF"/>
                </a:solidFill>
                <a:latin typeface="Arial" charset="0"/>
                <a:cs typeface="Arial" charset="0"/>
              </a:rPr>
              <a:t>in </a:t>
            </a:r>
            <a:r>
              <a:rPr lang="en-US" sz="2000" b="1" dirty="0" smtClean="0">
                <a:solidFill>
                  <a:srgbClr val="FFFFFF"/>
                </a:solidFill>
              </a:rPr>
              <a:t>v</a:t>
            </a:r>
            <a:r>
              <a:rPr lang="en-US" sz="2000" b="1" dirty="0" smtClean="0">
                <a:solidFill>
                  <a:srgbClr val="FFFFFF"/>
                </a:solidFill>
                <a:latin typeface="Arial" charset="0"/>
                <a:cs typeface="Arial" charset="0"/>
              </a:rPr>
              <a:t>ery </a:t>
            </a:r>
            <a:r>
              <a:rPr lang="en-US" sz="2000" b="1" dirty="0" smtClean="0">
                <a:solidFill>
                  <a:srgbClr val="FFFFFF"/>
                </a:solidFill>
              </a:rPr>
              <a:t>s</a:t>
            </a:r>
            <a:r>
              <a:rPr lang="en-US" sz="2000" b="1" dirty="0" smtClean="0">
                <a:solidFill>
                  <a:srgbClr val="FFFFFF"/>
                </a:solidFill>
                <a:latin typeface="Arial" charset="0"/>
                <a:cs typeface="Arial" charset="0"/>
              </a:rPr>
              <a:t>trong </a:t>
            </a:r>
            <a:r>
              <a:rPr lang="en-US" sz="2000" b="1" dirty="0" smtClean="0">
                <a:solidFill>
                  <a:srgbClr val="FFFFFF"/>
                </a:solidFill>
              </a:rPr>
              <a:t>f</a:t>
            </a:r>
            <a:r>
              <a:rPr lang="en-US" sz="2000" b="1" dirty="0" smtClean="0">
                <a:solidFill>
                  <a:srgbClr val="FFFFFF"/>
                </a:solidFill>
                <a:latin typeface="Arial" charset="0"/>
                <a:cs typeface="Arial" charset="0"/>
              </a:rPr>
              <a:t>inancial condition.</a:t>
            </a:r>
            <a:endParaRPr lang="en-US" sz="2000" b="1" dirty="0">
              <a:solidFill>
                <a:srgbClr val="FFFFFF"/>
              </a:solidFill>
              <a:latin typeface="Arial" charset="0"/>
              <a:cs typeface="Arial" charset="0"/>
            </a:endParaRPr>
          </a:p>
        </p:txBody>
      </p:sp>
    </p:spTree>
    <p:custDataLst>
      <p:tags r:id="rId2"/>
    </p:custDataLst>
    <p:extLst>
      <p:ext uri="{BB962C8B-B14F-4D97-AF65-F5344CB8AC3E}">
        <p14:creationId xmlns:p14="http://schemas.microsoft.com/office/powerpoint/2010/main" val="233785923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200776"/>
                                        </p:tgtEl>
                                        <p:attrNameLst>
                                          <p:attrName>style.visibility</p:attrName>
                                        </p:attrNameLst>
                                      </p:cBhvr>
                                      <p:to>
                                        <p:strVal val="visible"/>
                                      </p:to>
                                    </p:set>
                                    <p:animEffect transition="in" filter="wipe(left)">
                                      <p:cBhvr>
                                        <p:cTn id="7" dur="500"/>
                                        <p:tgtEl>
                                          <p:spTgt spid="7200776"/>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000"/>
                            </p:stCondLst>
                            <p:childTnLst>
                              <p:par>
                                <p:cTn id="13" presetID="22" presetClass="entr" presetSubtype="2" fill="hold" grpId="0" nodeType="afterEffect">
                                  <p:stCondLst>
                                    <p:cond delay="700"/>
                                  </p:stCondLst>
                                  <p:childTnLst>
                                    <p:set>
                                      <p:cBhvr>
                                        <p:cTn id="14" dur="1" fill="hold">
                                          <p:stCondLst>
                                            <p:cond delay="0"/>
                                          </p:stCondLst>
                                        </p:cTn>
                                        <p:tgtEl>
                                          <p:spTgt spid="18"/>
                                        </p:tgtEl>
                                        <p:attrNameLst>
                                          <p:attrName>style.visibility</p:attrName>
                                        </p:attrNameLst>
                                      </p:cBhvr>
                                      <p:to>
                                        <p:strVal val="visible"/>
                                      </p:to>
                                    </p:set>
                                    <p:animEffect transition="in" filter="wipe(right)">
                                      <p:cBhvr>
                                        <p:cTn id="15" dur="500"/>
                                        <p:tgtEl>
                                          <p:spTgt spid="18"/>
                                        </p:tgtEl>
                                      </p:cBhvr>
                                    </p:animEffect>
                                  </p:childTnLst>
                                </p:cTn>
                              </p:par>
                            </p:childTnLst>
                          </p:cTn>
                        </p:par>
                        <p:par>
                          <p:cTn id="16" fill="hold">
                            <p:stCondLst>
                              <p:cond delay="2200"/>
                            </p:stCondLst>
                            <p:childTnLst>
                              <p:par>
                                <p:cTn id="17" presetID="22" presetClass="entr" presetSubtype="8" fill="hold" grpId="0" nodeType="after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wipe(left)">
                                      <p:cBhvr>
                                        <p:cTn id="19" dur="500"/>
                                        <p:tgtEl>
                                          <p:spTgt spid="19"/>
                                        </p:tgtEl>
                                      </p:cBhvr>
                                    </p:animEffect>
                                  </p:childTnLst>
                                </p:cTn>
                              </p:par>
                            </p:childTnLst>
                          </p:cTn>
                        </p:par>
                        <p:par>
                          <p:cTn id="20" fill="hold">
                            <p:stCondLst>
                              <p:cond delay="2700"/>
                            </p:stCondLst>
                            <p:childTnLst>
                              <p:par>
                                <p:cTn id="21" presetID="23" presetClass="entr" presetSubtype="16" fill="hold" grpId="0" nodeType="afterEffect">
                                  <p:stCondLst>
                                    <p:cond delay="1000"/>
                                  </p:stCondLst>
                                  <p:childTnLst>
                                    <p:set>
                                      <p:cBhvr>
                                        <p:cTn id="22" dur="1" fill="hold">
                                          <p:stCondLst>
                                            <p:cond delay="0"/>
                                          </p:stCondLst>
                                        </p:cTn>
                                        <p:tgtEl>
                                          <p:spTgt spid="15"/>
                                        </p:tgtEl>
                                        <p:attrNameLst>
                                          <p:attrName>style.visibility</p:attrName>
                                        </p:attrNameLst>
                                      </p:cBhvr>
                                      <p:to>
                                        <p:strVal val="visible"/>
                                      </p:to>
                                    </p:set>
                                    <p:anim calcmode="lin" valueType="num">
                                      <p:cBhvr>
                                        <p:cTn id="23" dur="500" fill="hold"/>
                                        <p:tgtEl>
                                          <p:spTgt spid="15"/>
                                        </p:tgtEl>
                                        <p:attrNameLst>
                                          <p:attrName>ppt_w</p:attrName>
                                        </p:attrNameLst>
                                      </p:cBhvr>
                                      <p:tavLst>
                                        <p:tav tm="0">
                                          <p:val>
                                            <p:fltVal val="0"/>
                                          </p:val>
                                        </p:tav>
                                        <p:tav tm="100000">
                                          <p:val>
                                            <p:strVal val="#ppt_w"/>
                                          </p:val>
                                        </p:tav>
                                      </p:tavLst>
                                    </p:anim>
                                    <p:anim calcmode="lin" valueType="num">
                                      <p:cBhvr>
                                        <p:cTn id="24" dur="500" fill="hold"/>
                                        <p:tgtEl>
                                          <p:spTgt spid="1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00776" grpId="0" animBg="1"/>
      <p:bldP spid="16" grpId="0" animBg="1"/>
      <p:bldP spid="18" grpId="0" animBg="1"/>
      <p:bldP spid="19" grpId="0" animBg="1"/>
      <p:bldP spid="15" grpId="0" animBg="1"/>
    </p:bldLst>
  </p:timing>
</p:sld>
</file>

<file path=ppt/slides/slide59.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graphicFrame>
        <p:nvGraphicFramePr>
          <p:cNvPr id="6380546" name="Object 2"/>
          <p:cNvGraphicFramePr>
            <a:graphicFrameLocks noChangeAspect="1"/>
          </p:cNvGraphicFramePr>
          <p:nvPr>
            <p:extLst>
              <p:ext uri="{D42A27DB-BD31-4B8C-83A1-F6EECF244321}">
                <p14:modId xmlns:p14="http://schemas.microsoft.com/office/powerpoint/2010/main" val="3890469995"/>
              </p:ext>
            </p:extLst>
          </p:nvPr>
        </p:nvGraphicFramePr>
        <p:xfrm>
          <a:off x="138113" y="1498600"/>
          <a:ext cx="8655050" cy="4200525"/>
        </p:xfrm>
        <a:graphic>
          <a:graphicData uri="http://schemas.openxmlformats.org/presentationml/2006/ole">
            <mc:AlternateContent xmlns:mc="http://schemas.openxmlformats.org/markup-compatibility/2006">
              <mc:Choice xmlns:v="urn:schemas-microsoft-com:vml" Requires="v">
                <p:oleObj spid="_x0000_s27952391" name="Chart" r:id="rId4" imgW="3444136" imgH="1668780" progId="MSGraph.Chart.8">
                  <p:embed followColorScheme="full"/>
                </p:oleObj>
              </mc:Choice>
              <mc:Fallback>
                <p:oleObj name="Chart" r:id="rId4" imgW="3444136" imgH="1668780" progId="MSGraph.Chart.8">
                  <p:embed followColorScheme="full"/>
                  <p:pic>
                    <p:nvPicPr>
                      <p:cNvPr id="0" name=""/>
                      <p:cNvPicPr>
                        <a:picLocks noChangeAspect="1" noChangeArrowheads="1"/>
                      </p:cNvPicPr>
                      <p:nvPr/>
                    </p:nvPicPr>
                    <p:blipFill>
                      <a:blip r:embed="rId5"/>
                      <a:srcRect/>
                      <a:stretch>
                        <a:fillRect/>
                      </a:stretch>
                    </p:blipFill>
                    <p:spPr bwMode="gray">
                      <a:xfrm>
                        <a:off x="138113" y="1498600"/>
                        <a:ext cx="8655050" cy="4200525"/>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46083" name="Rectangle 3"/>
          <p:cNvSpPr>
            <a:spLocks noGrp="1" noChangeArrowheads="1"/>
          </p:cNvSpPr>
          <p:nvPr>
            <p:ph type="title" idx="4294967295"/>
          </p:nvPr>
        </p:nvSpPr>
        <p:spPr/>
        <p:txBody>
          <a:bodyPr/>
          <a:lstStyle/>
          <a:p>
            <a:r>
              <a:rPr lang="en-US" dirty="0" smtClean="0"/>
              <a:t>US Policyholder Surplus:</a:t>
            </a:r>
            <a:br>
              <a:rPr lang="en-US" dirty="0" smtClean="0"/>
            </a:br>
            <a:r>
              <a:rPr lang="en-US" dirty="0" smtClean="0"/>
              <a:t>1975–2014*</a:t>
            </a:r>
          </a:p>
        </p:txBody>
      </p:sp>
      <p:sp>
        <p:nvSpPr>
          <p:cNvPr id="46084" name="Rectangle 4"/>
          <p:cNvSpPr>
            <a:spLocks noChangeArrowheads="1"/>
          </p:cNvSpPr>
          <p:nvPr/>
        </p:nvSpPr>
        <p:spPr bwMode="auto">
          <a:xfrm>
            <a:off x="-12700" y="6396038"/>
            <a:ext cx="6651625" cy="465137"/>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 As of </a:t>
            </a:r>
            <a:r>
              <a:rPr lang="en-US" sz="1100" dirty="0" smtClean="0"/>
              <a:t>9/30/14.</a:t>
            </a:r>
            <a:endParaRPr lang="en-US" sz="1100" dirty="0"/>
          </a:p>
          <a:p>
            <a:pPr eaLnBrk="0" hangingPunct="0">
              <a:lnSpc>
                <a:spcPct val="85000"/>
              </a:lnSpc>
              <a:spcBef>
                <a:spcPct val="25000"/>
              </a:spcBef>
              <a:buClr>
                <a:schemeClr val="accent2"/>
              </a:buClr>
              <a:buFont typeface="Wingdings" pitchFamily="2" charset="2"/>
              <a:buNone/>
            </a:pPr>
            <a:r>
              <a:rPr lang="en-US" sz="1100" dirty="0"/>
              <a:t>Source: A.M. Best, ISO, Insurance Information Institute.</a:t>
            </a:r>
          </a:p>
        </p:txBody>
      </p:sp>
      <p:sp>
        <p:nvSpPr>
          <p:cNvPr id="230405" name="Text Box 6"/>
          <p:cNvSpPr txBox="1">
            <a:spLocks noChangeArrowheads="1"/>
          </p:cNvSpPr>
          <p:nvPr/>
        </p:nvSpPr>
        <p:spPr bwMode="blackWhite">
          <a:xfrm>
            <a:off x="5152293" y="3999937"/>
            <a:ext cx="3880247" cy="1078476"/>
          </a:xfrm>
          <a:prstGeom prst="rect">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type="none" w="sm" len="sm"/>
            <a:tailEnd type="none" w="sm" len="sm"/>
          </a:ln>
          <a:effectLst/>
        </p:spPr>
        <p:txBody>
          <a:bodyPr tIns="91440" bIns="91440" anchor="ctr"/>
          <a:lstStyle/>
          <a:p>
            <a:pPr algn="ctr" eaLnBrk="0" hangingPunct="0">
              <a:lnSpc>
                <a:spcPct val="85000"/>
              </a:lnSpc>
              <a:spcBef>
                <a:spcPct val="50000"/>
              </a:spcBef>
              <a:buClr>
                <a:schemeClr val="bg1"/>
              </a:buClr>
              <a:buFont typeface="Wingdings" pitchFamily="2" charset="2"/>
              <a:buNone/>
              <a:defRPr/>
            </a:pPr>
            <a:r>
              <a:rPr lang="en-US" sz="1600" b="1" dirty="0">
                <a:solidFill>
                  <a:schemeClr val="bg1"/>
                </a:solidFill>
                <a:cs typeface="+mn-cs"/>
              </a:rPr>
              <a:t>“Surplus” is a measure of underwriting capacity.  It is analogous to “Owners Equity” or “Net Worth” in non-insurance organizations</a:t>
            </a:r>
          </a:p>
        </p:txBody>
      </p:sp>
      <p:sp>
        <p:nvSpPr>
          <p:cNvPr id="46086" name="AutoShape 7"/>
          <p:cNvSpPr>
            <a:spLocks noChangeArrowheads="1"/>
          </p:cNvSpPr>
          <p:nvPr/>
        </p:nvSpPr>
        <p:spPr bwMode="auto">
          <a:xfrm>
            <a:off x="7315200" y="2506663"/>
            <a:ext cx="184150" cy="396875"/>
          </a:xfrm>
          <a:prstGeom prst="rightArrow">
            <a:avLst>
              <a:gd name="adj1" fmla="val 50000"/>
              <a:gd name="adj2" fmla="val 25000"/>
            </a:avLst>
          </a:prstGeom>
          <a:noFill/>
          <a:ln w="9525">
            <a:noFill/>
            <a:miter lim="800000"/>
            <a:headEnd/>
            <a:tailEnd/>
          </a:ln>
        </p:spPr>
        <p:txBody>
          <a:bodyPr wrap="none" lIns="92075" tIns="46038" rIns="92075" bIns="46038" anchor="ctr">
            <a:spAutoFit/>
          </a:bodyPr>
          <a:lstStyle/>
          <a:p>
            <a:pPr eaLnBrk="0" hangingPunct="0">
              <a:spcBef>
                <a:spcPct val="50000"/>
              </a:spcBef>
              <a:buClr>
                <a:srgbClr val="FF3300"/>
              </a:buClr>
              <a:buFont typeface="Wingdings" pitchFamily="2" charset="2"/>
              <a:buNone/>
            </a:pPr>
            <a:endParaRPr lang="en-US" sz="1000">
              <a:latin typeface="Times New Roman" pitchFamily="18" charset="0"/>
            </a:endParaRPr>
          </a:p>
        </p:txBody>
      </p:sp>
      <p:sp>
        <p:nvSpPr>
          <p:cNvPr id="46087" name="Rectangle 7"/>
          <p:cNvSpPr>
            <a:spLocks noChangeArrowheads="1"/>
          </p:cNvSpPr>
          <p:nvPr/>
        </p:nvSpPr>
        <p:spPr bwMode="black">
          <a:xfrm>
            <a:off x="347663" y="1266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 Billions)</a:t>
            </a:r>
          </a:p>
        </p:txBody>
      </p:sp>
      <p:sp>
        <p:nvSpPr>
          <p:cNvPr id="230408" name="Rectangle 8"/>
          <p:cNvSpPr>
            <a:spLocks noChangeArrowheads="1"/>
          </p:cNvSpPr>
          <p:nvPr/>
        </p:nvSpPr>
        <p:spPr bwMode="blackWhite">
          <a:xfrm>
            <a:off x="192088" y="5626100"/>
            <a:ext cx="8756650" cy="6826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The Premium-to-Surplus Ratio Stood at $</a:t>
            </a:r>
            <a:r>
              <a:rPr lang="en-US" b="1" dirty="0" smtClean="0">
                <a:solidFill>
                  <a:srgbClr val="FFFFFF"/>
                </a:solidFill>
              </a:rPr>
              <a:t>0.73:$</a:t>
            </a:r>
            <a:r>
              <a:rPr lang="en-US" b="1" dirty="0">
                <a:solidFill>
                  <a:srgbClr val="FFFFFF"/>
                </a:solidFill>
              </a:rPr>
              <a:t>1 as of</a:t>
            </a:r>
            <a:br>
              <a:rPr lang="en-US" b="1" dirty="0">
                <a:solidFill>
                  <a:srgbClr val="FFFFFF"/>
                </a:solidFill>
              </a:rPr>
            </a:br>
            <a:r>
              <a:rPr lang="en-US" b="1" dirty="0" smtClean="0">
                <a:solidFill>
                  <a:srgbClr val="FFFFFF"/>
                </a:solidFill>
              </a:rPr>
              <a:t>9/30/14, </a:t>
            </a:r>
            <a:r>
              <a:rPr lang="en-US" b="1" dirty="0">
                <a:solidFill>
                  <a:srgbClr val="FFFFFF"/>
                </a:solidFill>
              </a:rPr>
              <a:t>a</a:t>
            </a:r>
            <a:r>
              <a:rPr lang="en-US" b="1" dirty="0" smtClean="0">
                <a:solidFill>
                  <a:srgbClr val="FFFFFF"/>
                </a:solidFill>
              </a:rPr>
              <a:t> </a:t>
            </a:r>
            <a:r>
              <a:rPr lang="en-US" b="1" dirty="0">
                <a:solidFill>
                  <a:srgbClr val="FFFFFF"/>
                </a:solidFill>
              </a:rPr>
              <a:t>Near Record Low (at Least in Recent History</a:t>
            </a:r>
            <a:r>
              <a:rPr lang="en-US" b="1" dirty="0" smtClean="0">
                <a:solidFill>
                  <a:srgbClr val="FFFFFF"/>
                </a:solidFill>
              </a:rPr>
              <a:t>)</a:t>
            </a:r>
            <a:endParaRPr lang="en-US" b="1" dirty="0">
              <a:solidFill>
                <a:srgbClr val="FFFFFF"/>
              </a:solidFill>
            </a:endParaRPr>
          </a:p>
        </p:txBody>
      </p:sp>
      <p:sp>
        <p:nvSpPr>
          <p:cNvPr id="7200776" name="AutoShape 8"/>
          <p:cNvSpPr>
            <a:spLocks noChangeArrowheads="1"/>
          </p:cNvSpPr>
          <p:nvPr/>
        </p:nvSpPr>
        <p:spPr bwMode="blackWhite">
          <a:xfrm>
            <a:off x="1416049" y="1647826"/>
            <a:ext cx="5165725" cy="873125"/>
          </a:xfrm>
          <a:prstGeom prst="wedgeRectCallout">
            <a:avLst>
              <a:gd name="adj1" fmla="val 83614"/>
              <a:gd name="adj2" fmla="val -18764"/>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a:solidFill>
                  <a:schemeClr val="bg1"/>
                </a:solidFill>
              </a:rPr>
              <a:t>Surplus as of 9</a:t>
            </a:r>
            <a:r>
              <a:rPr lang="en-US" sz="1600" b="1" dirty="0" smtClean="0">
                <a:solidFill>
                  <a:schemeClr val="bg1"/>
                </a:solidFill>
              </a:rPr>
              <a:t>/30/14 </a:t>
            </a:r>
            <a:r>
              <a:rPr lang="en-US" sz="1600" b="1" dirty="0">
                <a:solidFill>
                  <a:schemeClr val="bg1"/>
                </a:solidFill>
              </a:rPr>
              <a:t>was </a:t>
            </a:r>
            <a:r>
              <a:rPr lang="en-US" sz="1600" b="1" dirty="0" smtClean="0">
                <a:solidFill>
                  <a:schemeClr val="bg1"/>
                </a:solidFill>
              </a:rPr>
              <a:t>a record $673.9, up 3.2% from $653.3 of 12/31/13, and up 53.6% ($234.5B) from the crisis trough of </a:t>
            </a:r>
            <a:r>
              <a:rPr lang="en-US" sz="1600" b="1" dirty="0">
                <a:solidFill>
                  <a:schemeClr val="bg1"/>
                </a:solidFill>
              </a:rPr>
              <a:t>$437.1B </a:t>
            </a:r>
            <a:r>
              <a:rPr lang="en-US" sz="1600" b="1" dirty="0" smtClean="0">
                <a:solidFill>
                  <a:schemeClr val="bg1"/>
                </a:solidFill>
              </a:rPr>
              <a:t>at 3/31/09</a:t>
            </a:r>
            <a:endParaRPr lang="en-US" sz="1600" b="1" dirty="0">
              <a:solidFill>
                <a:schemeClr val="bg1"/>
              </a:solidFill>
            </a:endParaRPr>
          </a:p>
        </p:txBody>
      </p:sp>
    </p:spTree>
    <p:extLst>
      <p:ext uri="{BB962C8B-B14F-4D97-AF65-F5344CB8AC3E}">
        <p14:creationId xmlns:p14="http://schemas.microsoft.com/office/powerpoint/2010/main" val="49601666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1000"/>
                                  </p:stCondLst>
                                  <p:childTnLst>
                                    <p:set>
                                      <p:cBhvr>
                                        <p:cTn id="6" dur="1" fill="hold">
                                          <p:stCondLst>
                                            <p:cond delay="0"/>
                                          </p:stCondLst>
                                        </p:cTn>
                                        <p:tgtEl>
                                          <p:spTgt spid="6380546"/>
                                        </p:tgtEl>
                                        <p:attrNameLst>
                                          <p:attrName>style.visibility</p:attrName>
                                        </p:attrNameLst>
                                      </p:cBhvr>
                                      <p:to>
                                        <p:strVal val="visible"/>
                                      </p:to>
                                    </p:set>
                                    <p:animEffect transition="in" filter="wipe(left)">
                                      <p:cBhvr>
                                        <p:cTn id="7" dur="1000"/>
                                        <p:tgtEl>
                                          <p:spTgt spid="6380546"/>
                                        </p:tgtEl>
                                      </p:cBhvr>
                                    </p:animEffect>
                                  </p:childTnLst>
                                </p:cTn>
                              </p:par>
                            </p:childTnLst>
                          </p:cTn>
                        </p:par>
                        <p:par>
                          <p:cTn id="8" fill="hold">
                            <p:stCondLst>
                              <p:cond delay="2000"/>
                            </p:stCondLst>
                            <p:childTnLst>
                              <p:par>
                                <p:cTn id="9" presetID="22" presetClass="entr" presetSubtype="2" fill="hold" grpId="0" nodeType="afterEffect">
                                  <p:stCondLst>
                                    <p:cond delay="700"/>
                                  </p:stCondLst>
                                  <p:childTnLst>
                                    <p:set>
                                      <p:cBhvr>
                                        <p:cTn id="10" dur="1" fill="hold">
                                          <p:stCondLst>
                                            <p:cond delay="0"/>
                                          </p:stCondLst>
                                        </p:cTn>
                                        <p:tgtEl>
                                          <p:spTgt spid="7200776"/>
                                        </p:tgtEl>
                                        <p:attrNameLst>
                                          <p:attrName>style.visibility</p:attrName>
                                        </p:attrNameLst>
                                      </p:cBhvr>
                                      <p:to>
                                        <p:strVal val="visible"/>
                                      </p:to>
                                    </p:set>
                                    <p:animEffect transition="in" filter="wipe(right)">
                                      <p:cBhvr>
                                        <p:cTn id="11" dur="500"/>
                                        <p:tgtEl>
                                          <p:spTgt spid="7200776"/>
                                        </p:tgtEl>
                                      </p:cBhvr>
                                    </p:animEffect>
                                  </p:childTnLst>
                                </p:cTn>
                              </p:par>
                            </p:childTnLst>
                          </p:cTn>
                        </p:par>
                        <p:par>
                          <p:cTn id="12" fill="hold">
                            <p:stCondLst>
                              <p:cond delay="3200"/>
                            </p:stCondLst>
                            <p:childTnLst>
                              <p:par>
                                <p:cTn id="13" presetID="10" presetClass="entr" presetSubtype="0" fill="hold" grpId="0" nodeType="afterEffect">
                                  <p:stCondLst>
                                    <p:cond delay="700"/>
                                  </p:stCondLst>
                                  <p:childTnLst>
                                    <p:set>
                                      <p:cBhvr>
                                        <p:cTn id="14" dur="1" fill="hold">
                                          <p:stCondLst>
                                            <p:cond delay="0"/>
                                          </p:stCondLst>
                                        </p:cTn>
                                        <p:tgtEl>
                                          <p:spTgt spid="230405"/>
                                        </p:tgtEl>
                                        <p:attrNameLst>
                                          <p:attrName>style.visibility</p:attrName>
                                        </p:attrNameLst>
                                      </p:cBhvr>
                                      <p:to>
                                        <p:strVal val="visible"/>
                                      </p:to>
                                    </p:set>
                                    <p:animEffect transition="in" filter="fade">
                                      <p:cBhvr>
                                        <p:cTn id="15" dur="500"/>
                                        <p:tgtEl>
                                          <p:spTgt spid="230405"/>
                                        </p:tgtEl>
                                      </p:cBhvr>
                                    </p:animEffect>
                                  </p:childTnLst>
                                </p:cTn>
                              </p:par>
                            </p:childTnLst>
                          </p:cTn>
                        </p:par>
                        <p:par>
                          <p:cTn id="16" fill="hold">
                            <p:stCondLst>
                              <p:cond delay="4400"/>
                            </p:stCondLst>
                            <p:childTnLst>
                              <p:par>
                                <p:cTn id="17" presetID="23" presetClass="entr" presetSubtype="16" fill="hold" grpId="0" nodeType="afterEffect">
                                  <p:stCondLst>
                                    <p:cond delay="700"/>
                                  </p:stCondLst>
                                  <p:childTnLst>
                                    <p:set>
                                      <p:cBhvr>
                                        <p:cTn id="18" dur="1" fill="hold">
                                          <p:stCondLst>
                                            <p:cond delay="0"/>
                                          </p:stCondLst>
                                        </p:cTn>
                                        <p:tgtEl>
                                          <p:spTgt spid="230408"/>
                                        </p:tgtEl>
                                        <p:attrNameLst>
                                          <p:attrName>style.visibility</p:attrName>
                                        </p:attrNameLst>
                                      </p:cBhvr>
                                      <p:to>
                                        <p:strVal val="visible"/>
                                      </p:to>
                                    </p:set>
                                    <p:anim calcmode="lin" valueType="num">
                                      <p:cBhvr>
                                        <p:cTn id="19" dur="500" fill="hold"/>
                                        <p:tgtEl>
                                          <p:spTgt spid="230408"/>
                                        </p:tgtEl>
                                        <p:attrNameLst>
                                          <p:attrName>ppt_w</p:attrName>
                                        </p:attrNameLst>
                                      </p:cBhvr>
                                      <p:tavLst>
                                        <p:tav tm="0">
                                          <p:val>
                                            <p:fltVal val="0"/>
                                          </p:val>
                                        </p:tav>
                                        <p:tav tm="100000">
                                          <p:val>
                                            <p:strVal val="#ppt_w"/>
                                          </p:val>
                                        </p:tav>
                                      </p:tavLst>
                                    </p:anim>
                                    <p:anim calcmode="lin" valueType="num">
                                      <p:cBhvr>
                                        <p:cTn id="20" dur="500" fill="hold"/>
                                        <p:tgtEl>
                                          <p:spTgt spid="23040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6380546" grpId="0" bld="series"/>
      <p:bldP spid="230405" grpId="0" animBg="1"/>
      <p:bldP spid="230408" grpId="0" animBg="1"/>
      <p:bldP spid="7200776" grpId="0" animBg="1"/>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16386" name="Object 2"/>
          <p:cNvGraphicFramePr>
            <a:graphicFrameLocks noChangeAspect="1"/>
          </p:cNvGraphicFramePr>
          <p:nvPr>
            <p:extLst>
              <p:ext uri="{D42A27DB-BD31-4B8C-83A1-F6EECF244321}">
                <p14:modId xmlns:p14="http://schemas.microsoft.com/office/powerpoint/2010/main" val="1387960749"/>
              </p:ext>
            </p:extLst>
          </p:nvPr>
        </p:nvGraphicFramePr>
        <p:xfrm>
          <a:off x="-30163" y="1192213"/>
          <a:ext cx="8915401" cy="5889625"/>
        </p:xfrm>
        <a:graphic>
          <a:graphicData uri="http://schemas.openxmlformats.org/presentationml/2006/ole">
            <mc:AlternateContent xmlns:mc="http://schemas.openxmlformats.org/markup-compatibility/2006">
              <mc:Choice xmlns:v="urn:schemas-microsoft-com:vml" Requires="v">
                <p:oleObj spid="_x0000_s28042368" name="Chart" r:id="rId5" imgW="3303075" imgH="2202041" progId="MSGraph.Chart.8">
                  <p:embed followColorScheme="full"/>
                </p:oleObj>
              </mc:Choice>
              <mc:Fallback>
                <p:oleObj name="Chart" r:id="rId5" imgW="3303075" imgH="2202041" progId="MSGraph.Chart.8">
                  <p:embed followColorScheme="full"/>
                  <p:pic>
                    <p:nvPicPr>
                      <p:cNvPr id="0" name=""/>
                      <p:cNvPicPr>
                        <a:picLocks noChangeAspect="1" noChangeArrowheads="1"/>
                      </p:cNvPicPr>
                      <p:nvPr/>
                    </p:nvPicPr>
                    <p:blipFill>
                      <a:blip r:embed="rId6"/>
                      <a:srcRect/>
                      <a:stretch>
                        <a:fillRect/>
                      </a:stretch>
                    </p:blipFill>
                    <p:spPr bwMode="auto">
                      <a:xfrm>
                        <a:off x="-30163" y="1192213"/>
                        <a:ext cx="8915401" cy="588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6387" name="Rectangle 3"/>
          <p:cNvSpPr>
            <a:spLocks noGrp="1" noChangeArrowheads="1"/>
          </p:cNvSpPr>
          <p:nvPr>
            <p:ph type="title"/>
          </p:nvPr>
        </p:nvSpPr>
        <p:spPr>
          <a:xfrm>
            <a:off x="228600" y="0"/>
            <a:ext cx="7848600" cy="1143000"/>
          </a:xfrm>
        </p:spPr>
        <p:txBody>
          <a:bodyPr/>
          <a:lstStyle/>
          <a:p>
            <a:r>
              <a:rPr lang="en-US" dirty="0" smtClean="0">
                <a:latin typeface="Arial" panose="020B0604020202020204" pitchFamily="34" charset="0"/>
              </a:rPr>
              <a:t>Profitability Peaks &amp; Troughs in the P/C Insurance Industry, 1975 – 2016F</a:t>
            </a:r>
          </a:p>
        </p:txBody>
      </p:sp>
      <p:sp>
        <p:nvSpPr>
          <p:cNvPr id="16388" name="Rectangle 4"/>
          <p:cNvSpPr>
            <a:spLocks noChangeArrowheads="1"/>
          </p:cNvSpPr>
          <p:nvPr/>
        </p:nvSpPr>
        <p:spPr bwMode="auto">
          <a:xfrm>
            <a:off x="244272" y="6154005"/>
            <a:ext cx="8249055" cy="6008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sz="1100" dirty="0">
                <a:solidFill>
                  <a:srgbClr val="000000"/>
                </a:solidFill>
              </a:rPr>
              <a:t>*Profitability =  P/C insurer ROEs. </a:t>
            </a:r>
            <a:r>
              <a:rPr lang="en-US" sz="1100" dirty="0" smtClean="0">
                <a:solidFill>
                  <a:srgbClr val="000000"/>
                </a:solidFill>
              </a:rPr>
              <a:t>2011-14 </a:t>
            </a:r>
            <a:r>
              <a:rPr lang="en-US" sz="1100" dirty="0">
                <a:solidFill>
                  <a:srgbClr val="000000"/>
                </a:solidFill>
              </a:rPr>
              <a:t>figures are estimates based on ROAS data.  Note:  Data for </a:t>
            </a:r>
            <a:r>
              <a:rPr lang="en-US" sz="1100" dirty="0" smtClean="0">
                <a:solidFill>
                  <a:srgbClr val="000000"/>
                </a:solidFill>
              </a:rPr>
              <a:t>2008-2014 </a:t>
            </a:r>
            <a:r>
              <a:rPr lang="en-US" sz="1100" dirty="0">
                <a:solidFill>
                  <a:srgbClr val="000000"/>
                </a:solidFill>
              </a:rPr>
              <a:t>exclude mortgage and financial guaranty insurers.</a:t>
            </a:r>
          </a:p>
          <a:p>
            <a:r>
              <a:rPr lang="en-US" sz="1100" dirty="0">
                <a:solidFill>
                  <a:srgbClr val="000000"/>
                </a:solidFill>
              </a:rPr>
              <a:t>Source:  Insurance Information Institute; NAIC, ISO, A.M. </a:t>
            </a:r>
            <a:r>
              <a:rPr lang="en-US" sz="1100" dirty="0" smtClean="0">
                <a:solidFill>
                  <a:srgbClr val="000000"/>
                </a:solidFill>
              </a:rPr>
              <a:t>Best, Conning</a:t>
            </a:r>
            <a:endParaRPr lang="en-US" sz="1100" dirty="0">
              <a:solidFill>
                <a:srgbClr val="000000"/>
              </a:solidFill>
            </a:endParaRPr>
          </a:p>
        </p:txBody>
      </p:sp>
      <p:sp>
        <p:nvSpPr>
          <p:cNvPr id="16390" name="AutoShape 7"/>
          <p:cNvSpPr>
            <a:spLocks noChangeArrowheads="1"/>
          </p:cNvSpPr>
          <p:nvPr/>
        </p:nvSpPr>
        <p:spPr bwMode="auto">
          <a:xfrm>
            <a:off x="1209675" y="1200150"/>
            <a:ext cx="1425575" cy="381000"/>
          </a:xfrm>
          <a:prstGeom prst="wedgeRectCallout">
            <a:avLst>
              <a:gd name="adj1" fmla="val -41545"/>
              <a:gd name="adj2" fmla="val 216782"/>
            </a:avLst>
          </a:prstGeom>
          <a:solidFill>
            <a:srgbClr val="00FF00"/>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b="1">
                <a:solidFill>
                  <a:srgbClr val="000000"/>
                </a:solidFill>
              </a:rPr>
              <a:t>1977:19.0%</a:t>
            </a:r>
            <a:endParaRPr lang="en-US" sz="1200">
              <a:solidFill>
                <a:srgbClr val="000000"/>
              </a:solidFill>
            </a:endParaRPr>
          </a:p>
        </p:txBody>
      </p:sp>
      <p:sp>
        <p:nvSpPr>
          <p:cNvPr id="16394" name="AutoShape 11"/>
          <p:cNvSpPr>
            <a:spLocks noChangeArrowheads="1"/>
          </p:cNvSpPr>
          <p:nvPr/>
        </p:nvSpPr>
        <p:spPr bwMode="auto">
          <a:xfrm>
            <a:off x="3135313" y="1344153"/>
            <a:ext cx="1479550" cy="381000"/>
          </a:xfrm>
          <a:prstGeom prst="wedgeRectCallout">
            <a:avLst>
              <a:gd name="adj1" fmla="val -47653"/>
              <a:gd name="adj2" fmla="val 260160"/>
            </a:avLst>
          </a:prstGeom>
          <a:solidFill>
            <a:srgbClr val="00FF00"/>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b="1">
                <a:solidFill>
                  <a:srgbClr val="000000"/>
                </a:solidFill>
              </a:rPr>
              <a:t>1987:17.3%</a:t>
            </a:r>
            <a:endParaRPr lang="en-US" sz="1200">
              <a:solidFill>
                <a:srgbClr val="000000"/>
              </a:solidFill>
            </a:endParaRPr>
          </a:p>
        </p:txBody>
      </p:sp>
      <p:sp>
        <p:nvSpPr>
          <p:cNvPr id="16395" name="AutoShape 12"/>
          <p:cNvSpPr>
            <a:spLocks noChangeArrowheads="1"/>
          </p:cNvSpPr>
          <p:nvPr/>
        </p:nvSpPr>
        <p:spPr bwMode="auto">
          <a:xfrm>
            <a:off x="4368800" y="2214563"/>
            <a:ext cx="1677988" cy="381000"/>
          </a:xfrm>
          <a:prstGeom prst="wedgeRectCallout">
            <a:avLst>
              <a:gd name="adj1" fmla="val -10962"/>
              <a:gd name="adj2" fmla="val 224274"/>
            </a:avLst>
          </a:prstGeom>
          <a:solidFill>
            <a:srgbClr val="00FF00"/>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b="1">
                <a:solidFill>
                  <a:srgbClr val="000000"/>
                </a:solidFill>
              </a:rPr>
              <a:t>1997:11.6%</a:t>
            </a:r>
            <a:endParaRPr lang="en-US" sz="1200">
              <a:solidFill>
                <a:srgbClr val="000000"/>
              </a:solidFill>
            </a:endParaRPr>
          </a:p>
        </p:txBody>
      </p:sp>
      <p:sp>
        <p:nvSpPr>
          <p:cNvPr id="16396" name="AutoShape 13"/>
          <p:cNvSpPr>
            <a:spLocks noChangeArrowheads="1"/>
          </p:cNvSpPr>
          <p:nvPr/>
        </p:nvSpPr>
        <p:spPr bwMode="auto">
          <a:xfrm>
            <a:off x="6175669" y="2137502"/>
            <a:ext cx="1422400" cy="381000"/>
          </a:xfrm>
          <a:prstGeom prst="wedgeRectCallout">
            <a:avLst>
              <a:gd name="adj1" fmla="val -15031"/>
              <a:gd name="adj2" fmla="val 209199"/>
            </a:avLst>
          </a:prstGeom>
          <a:solidFill>
            <a:srgbClr val="00FF00"/>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b="1">
                <a:solidFill>
                  <a:srgbClr val="000000"/>
                </a:solidFill>
              </a:rPr>
              <a:t>2006:12.7%</a:t>
            </a:r>
            <a:endParaRPr lang="en-US" sz="1200">
              <a:solidFill>
                <a:srgbClr val="000000"/>
              </a:solidFill>
            </a:endParaRPr>
          </a:p>
        </p:txBody>
      </p:sp>
      <p:sp>
        <p:nvSpPr>
          <p:cNvPr id="16401" name="AutoShape 18"/>
          <p:cNvSpPr>
            <a:spLocks noChangeArrowheads="1"/>
          </p:cNvSpPr>
          <p:nvPr/>
        </p:nvSpPr>
        <p:spPr bwMode="auto">
          <a:xfrm>
            <a:off x="2600474" y="5168745"/>
            <a:ext cx="1447800" cy="381000"/>
          </a:xfrm>
          <a:prstGeom prst="wedgeRectCallout">
            <a:avLst>
              <a:gd name="adj1" fmla="val -48611"/>
              <a:gd name="adj2" fmla="val -129759"/>
            </a:avLst>
          </a:prstGeom>
          <a:solidFill>
            <a:srgbClr val="FF3300">
              <a:alpha val="83136"/>
            </a:srgbClr>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b="1">
                <a:solidFill>
                  <a:srgbClr val="000000"/>
                </a:solidFill>
              </a:rPr>
              <a:t>1984: 1.8%</a:t>
            </a:r>
            <a:endParaRPr lang="en-US" sz="1200">
              <a:solidFill>
                <a:srgbClr val="000000"/>
              </a:solidFill>
            </a:endParaRPr>
          </a:p>
        </p:txBody>
      </p:sp>
      <p:sp>
        <p:nvSpPr>
          <p:cNvPr id="16402" name="AutoShape 19"/>
          <p:cNvSpPr>
            <a:spLocks noChangeArrowheads="1"/>
          </p:cNvSpPr>
          <p:nvPr/>
        </p:nvSpPr>
        <p:spPr bwMode="auto">
          <a:xfrm>
            <a:off x="4148999" y="5176682"/>
            <a:ext cx="1447800" cy="381000"/>
          </a:xfrm>
          <a:prstGeom prst="wedgeRectCallout">
            <a:avLst>
              <a:gd name="adj1" fmla="val -53621"/>
              <a:gd name="adj2" fmla="val -233609"/>
            </a:avLst>
          </a:prstGeom>
          <a:solidFill>
            <a:srgbClr val="FF3300">
              <a:alpha val="83136"/>
            </a:srgbClr>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b="1">
                <a:solidFill>
                  <a:srgbClr val="000000"/>
                </a:solidFill>
              </a:rPr>
              <a:t>1992: 4.5%</a:t>
            </a:r>
            <a:endParaRPr lang="en-US" sz="1200">
              <a:solidFill>
                <a:srgbClr val="000000"/>
              </a:solidFill>
            </a:endParaRPr>
          </a:p>
        </p:txBody>
      </p:sp>
      <p:sp>
        <p:nvSpPr>
          <p:cNvPr id="16403" name="AutoShape 20"/>
          <p:cNvSpPr>
            <a:spLocks noChangeArrowheads="1"/>
          </p:cNvSpPr>
          <p:nvPr/>
        </p:nvSpPr>
        <p:spPr bwMode="auto">
          <a:xfrm>
            <a:off x="6059418" y="5136279"/>
            <a:ext cx="1600200" cy="381000"/>
          </a:xfrm>
          <a:prstGeom prst="wedgeRectCallout">
            <a:avLst>
              <a:gd name="adj1" fmla="val -60548"/>
              <a:gd name="adj2" fmla="val -32442"/>
            </a:avLst>
          </a:prstGeom>
          <a:solidFill>
            <a:srgbClr val="FF3300">
              <a:alpha val="83136"/>
            </a:srgbClr>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b="1">
                <a:solidFill>
                  <a:srgbClr val="000000"/>
                </a:solidFill>
              </a:rPr>
              <a:t>2001: -1.2%</a:t>
            </a:r>
            <a:endParaRPr lang="en-US" sz="1200">
              <a:solidFill>
                <a:srgbClr val="000000"/>
              </a:solidFill>
            </a:endParaRPr>
          </a:p>
        </p:txBody>
      </p:sp>
      <p:sp>
        <p:nvSpPr>
          <p:cNvPr id="16404" name="AutoShape 21"/>
          <p:cNvSpPr>
            <a:spLocks noChangeArrowheads="1"/>
          </p:cNvSpPr>
          <p:nvPr/>
        </p:nvSpPr>
        <p:spPr bwMode="auto">
          <a:xfrm rot="511939">
            <a:off x="1493836" y="2070101"/>
            <a:ext cx="1603375" cy="612775"/>
          </a:xfrm>
          <a:prstGeom prst="rightArrow">
            <a:avLst>
              <a:gd name="adj1" fmla="val 50000"/>
              <a:gd name="adj2" fmla="val 93119"/>
            </a:avLst>
          </a:prstGeom>
          <a:solidFill>
            <a:srgbClr val="FF00FF"/>
          </a:solidFill>
          <a:ln w="9525">
            <a:solidFill>
              <a:schemeClr val="tx1"/>
            </a:solidFill>
            <a:miter lim="800000"/>
            <a:headEnd/>
            <a:tailEnd/>
          </a:ln>
        </p:spPr>
        <p:txBody>
          <a:bodyPr lIns="92075" tIns="46038" rIns="92075" bIns="46038"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400" b="1">
                <a:solidFill>
                  <a:srgbClr val="FFFFFF"/>
                </a:solidFill>
              </a:rPr>
              <a:t>10 Years</a:t>
            </a:r>
          </a:p>
        </p:txBody>
      </p:sp>
      <p:sp>
        <p:nvSpPr>
          <p:cNvPr id="16405" name="AutoShape 22"/>
          <p:cNvSpPr>
            <a:spLocks noChangeArrowheads="1"/>
          </p:cNvSpPr>
          <p:nvPr/>
        </p:nvSpPr>
        <p:spPr bwMode="auto">
          <a:xfrm rot="1557988">
            <a:off x="3327401" y="2652713"/>
            <a:ext cx="1711325" cy="612775"/>
          </a:xfrm>
          <a:prstGeom prst="rightArrow">
            <a:avLst>
              <a:gd name="adj1" fmla="val 50000"/>
              <a:gd name="adj2" fmla="val 92949"/>
            </a:avLst>
          </a:prstGeom>
          <a:solidFill>
            <a:srgbClr val="FF00FF"/>
          </a:solidFill>
          <a:ln w="9525">
            <a:solidFill>
              <a:schemeClr val="tx1"/>
            </a:solidFill>
            <a:miter lim="800000"/>
            <a:headEnd/>
            <a:tailEnd/>
          </a:ln>
        </p:spPr>
        <p:txBody>
          <a:bodyPr lIns="92075" tIns="46038" rIns="92075" bIns="46038"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400" b="1">
                <a:solidFill>
                  <a:srgbClr val="FFFFFF"/>
                </a:solidFill>
              </a:rPr>
              <a:t>10 Years</a:t>
            </a:r>
          </a:p>
        </p:txBody>
      </p:sp>
      <p:sp>
        <p:nvSpPr>
          <p:cNvPr id="16406" name="AutoShape 23"/>
          <p:cNvSpPr>
            <a:spLocks noChangeArrowheads="1"/>
          </p:cNvSpPr>
          <p:nvPr/>
        </p:nvSpPr>
        <p:spPr bwMode="auto">
          <a:xfrm>
            <a:off x="5157789" y="2989265"/>
            <a:ext cx="1447800" cy="612775"/>
          </a:xfrm>
          <a:prstGeom prst="rightArrow">
            <a:avLst>
              <a:gd name="adj1" fmla="val 50000"/>
              <a:gd name="adj2" fmla="val 82979"/>
            </a:avLst>
          </a:prstGeom>
          <a:solidFill>
            <a:srgbClr val="FF00FF"/>
          </a:solidFill>
          <a:ln w="9525">
            <a:solidFill>
              <a:schemeClr val="tx1"/>
            </a:solidFill>
            <a:miter lim="800000"/>
            <a:headEnd/>
            <a:tailEnd/>
          </a:ln>
        </p:spPr>
        <p:txBody>
          <a:bodyPr lIns="92075" tIns="46038" rIns="92075" bIns="46038"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400" b="1">
                <a:solidFill>
                  <a:srgbClr val="FFFFFF"/>
                </a:solidFill>
              </a:rPr>
              <a:t>9 Years</a:t>
            </a:r>
          </a:p>
        </p:txBody>
      </p:sp>
      <p:sp>
        <p:nvSpPr>
          <p:cNvPr id="16407" name="Text Box 17"/>
          <p:cNvSpPr txBox="1">
            <a:spLocks noChangeArrowheads="1"/>
          </p:cNvSpPr>
          <p:nvPr/>
        </p:nvSpPr>
        <p:spPr bwMode="auto">
          <a:xfrm>
            <a:off x="5621338" y="1117600"/>
            <a:ext cx="3254375" cy="923330"/>
          </a:xfrm>
          <a:prstGeom prst="rect">
            <a:avLst/>
          </a:prstGeom>
          <a:solidFill>
            <a:srgbClr val="28688C"/>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b="1" dirty="0">
                <a:solidFill>
                  <a:srgbClr val="FFFFFF"/>
                </a:solidFill>
              </a:rPr>
              <a:t>History suggests next ROE peak will be in </a:t>
            </a:r>
            <a:r>
              <a:rPr lang="en-US" b="1" dirty="0" smtClean="0">
                <a:solidFill>
                  <a:srgbClr val="FFFFFF"/>
                </a:solidFill>
              </a:rPr>
              <a:t>2016-2017, but that seems unlikely</a:t>
            </a:r>
            <a:endParaRPr lang="en-US" b="1" dirty="0">
              <a:solidFill>
                <a:srgbClr val="FFFFFF"/>
              </a:solidFill>
            </a:endParaRPr>
          </a:p>
        </p:txBody>
      </p:sp>
      <p:sp>
        <p:nvSpPr>
          <p:cNvPr id="16408" name="Rectangle 7"/>
          <p:cNvSpPr>
            <a:spLocks noChangeArrowheads="1"/>
          </p:cNvSpPr>
          <p:nvPr/>
        </p:nvSpPr>
        <p:spPr bwMode="black">
          <a:xfrm>
            <a:off x="185738" y="1155700"/>
            <a:ext cx="1023937" cy="22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defTabSz="114300">
              <a:defRPr>
                <a:solidFill>
                  <a:schemeClr val="tx1"/>
                </a:solidFill>
                <a:latin typeface="Arial" panose="020B0604020202020204" pitchFamily="34" charset="0"/>
                <a:cs typeface="Arial" panose="020B0604020202020204" pitchFamily="34" charset="0"/>
              </a:defRPr>
            </a:lvl1pPr>
            <a:lvl2pPr marL="742950" indent="-285750" defTabSz="114300">
              <a:defRPr>
                <a:solidFill>
                  <a:schemeClr val="tx1"/>
                </a:solidFill>
                <a:latin typeface="Arial" panose="020B0604020202020204" pitchFamily="34" charset="0"/>
                <a:cs typeface="Arial" panose="020B0604020202020204" pitchFamily="34" charset="0"/>
              </a:defRPr>
            </a:lvl2pPr>
            <a:lvl3pPr marL="1143000" indent="-228600" defTabSz="114300">
              <a:defRPr>
                <a:solidFill>
                  <a:schemeClr val="tx1"/>
                </a:solidFill>
                <a:latin typeface="Arial" panose="020B0604020202020204" pitchFamily="34" charset="0"/>
                <a:cs typeface="Arial" panose="020B0604020202020204" pitchFamily="34" charset="0"/>
              </a:defRPr>
            </a:lvl3pPr>
            <a:lvl4pPr marL="1600200" indent="-228600" defTabSz="114300">
              <a:defRPr>
                <a:solidFill>
                  <a:schemeClr val="tx1"/>
                </a:solidFill>
                <a:latin typeface="Arial" panose="020B0604020202020204" pitchFamily="34" charset="0"/>
                <a:cs typeface="Arial" panose="020B0604020202020204" pitchFamily="34" charset="0"/>
              </a:defRPr>
            </a:lvl4pPr>
            <a:lvl5pPr marL="2057400" indent="-228600" defTabSz="114300">
              <a:defRPr>
                <a:solidFill>
                  <a:schemeClr val="tx1"/>
                </a:solidFill>
                <a:latin typeface="Arial" panose="020B0604020202020204" pitchFamily="34" charset="0"/>
                <a:cs typeface="Arial" panose="020B0604020202020204" pitchFamily="34" charset="0"/>
              </a:defRPr>
            </a:lvl5pPr>
            <a:lvl6pPr marL="25146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90000"/>
              </a:lnSpc>
              <a:spcBef>
                <a:spcPct val="20000"/>
              </a:spcBef>
            </a:pPr>
            <a:r>
              <a:rPr lang="en-US" sz="1600" b="1">
                <a:solidFill>
                  <a:srgbClr val="225A7A"/>
                </a:solidFill>
              </a:rPr>
              <a:t>ROE</a:t>
            </a:r>
          </a:p>
        </p:txBody>
      </p:sp>
      <p:sp>
        <p:nvSpPr>
          <p:cNvPr id="16409" name="AutoShape 6"/>
          <p:cNvSpPr>
            <a:spLocks noChangeArrowheads="1"/>
          </p:cNvSpPr>
          <p:nvPr/>
        </p:nvSpPr>
        <p:spPr bwMode="auto">
          <a:xfrm>
            <a:off x="902751" y="5147749"/>
            <a:ext cx="1447800" cy="381000"/>
          </a:xfrm>
          <a:prstGeom prst="wedgeRectCallout">
            <a:avLst>
              <a:gd name="adj1" fmla="val -43472"/>
              <a:gd name="adj2" fmla="val -143778"/>
            </a:avLst>
          </a:prstGeom>
          <a:solidFill>
            <a:srgbClr val="FF3300">
              <a:alpha val="83136"/>
            </a:srgbClr>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b="1">
                <a:solidFill>
                  <a:srgbClr val="000000"/>
                </a:solidFill>
              </a:rPr>
              <a:t>1975: 2.4%</a:t>
            </a:r>
            <a:endParaRPr lang="en-US" sz="1200">
              <a:solidFill>
                <a:srgbClr val="000000"/>
              </a:solidFill>
            </a:endParaRPr>
          </a:p>
        </p:txBody>
      </p:sp>
      <p:sp>
        <p:nvSpPr>
          <p:cNvPr id="29" name="AutoShape 8"/>
          <p:cNvSpPr>
            <a:spLocks noChangeArrowheads="1"/>
          </p:cNvSpPr>
          <p:nvPr/>
        </p:nvSpPr>
        <p:spPr bwMode="blackWhite">
          <a:xfrm>
            <a:off x="7108761" y="2635252"/>
            <a:ext cx="879475" cy="660400"/>
          </a:xfrm>
          <a:prstGeom prst="wedgeRectCallout">
            <a:avLst>
              <a:gd name="adj1" fmla="val 52204"/>
              <a:gd name="adj2" fmla="val 78967"/>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rgbClr val="FFFFFF"/>
              </a:buClr>
              <a:buFont typeface="Wingdings" pitchFamily="2" charset="2"/>
              <a:buNone/>
              <a:defRPr/>
            </a:pPr>
            <a:r>
              <a:rPr lang="en-US" b="1" dirty="0" smtClean="0">
                <a:solidFill>
                  <a:srgbClr val="FFFFFF"/>
                </a:solidFill>
              </a:rPr>
              <a:t>2013 10.4%</a:t>
            </a:r>
            <a:endParaRPr lang="en-US" b="1" dirty="0">
              <a:solidFill>
                <a:srgbClr val="FFFFFF"/>
              </a:solidFill>
            </a:endParaRPr>
          </a:p>
        </p:txBody>
      </p:sp>
      <p:sp>
        <p:nvSpPr>
          <p:cNvPr id="19" name="AutoShape 8"/>
          <p:cNvSpPr>
            <a:spLocks noChangeArrowheads="1"/>
          </p:cNvSpPr>
          <p:nvPr/>
        </p:nvSpPr>
        <p:spPr bwMode="blackWhite">
          <a:xfrm>
            <a:off x="7693112" y="4500487"/>
            <a:ext cx="1106399" cy="618801"/>
          </a:xfrm>
          <a:prstGeom prst="wedgeRectCallout">
            <a:avLst>
              <a:gd name="adj1" fmla="val -11604"/>
              <a:gd name="adj2" fmla="val -121228"/>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rgbClr val="FFFFFF"/>
              </a:buClr>
              <a:buFont typeface="Wingdings" pitchFamily="2" charset="2"/>
              <a:buNone/>
              <a:defRPr/>
            </a:pPr>
            <a:r>
              <a:rPr lang="en-US" b="1" dirty="0" smtClean="0">
                <a:solidFill>
                  <a:srgbClr val="FFFFFF"/>
                </a:solidFill>
              </a:rPr>
              <a:t>2014E 7.6%</a:t>
            </a:r>
            <a:endParaRPr lang="en-US" b="1" dirty="0">
              <a:solidFill>
                <a:srgbClr val="FFFFFF"/>
              </a:solidFill>
            </a:endParaRPr>
          </a:p>
        </p:txBody>
      </p:sp>
      <p:sp>
        <p:nvSpPr>
          <p:cNvPr id="20" name="AutoShape 8"/>
          <p:cNvSpPr>
            <a:spLocks noChangeArrowheads="1"/>
          </p:cNvSpPr>
          <p:nvPr/>
        </p:nvSpPr>
        <p:spPr bwMode="blackWhite">
          <a:xfrm>
            <a:off x="8057066" y="2781404"/>
            <a:ext cx="1106399" cy="618801"/>
          </a:xfrm>
          <a:prstGeom prst="wedgeRectCallout">
            <a:avLst>
              <a:gd name="adj1" fmla="val -3856"/>
              <a:gd name="adj2" fmla="val 145717"/>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rgbClr val="FFFFFF"/>
              </a:buClr>
              <a:buFont typeface="Wingdings" pitchFamily="2" charset="2"/>
              <a:buNone/>
              <a:defRPr/>
            </a:pPr>
            <a:r>
              <a:rPr lang="en-US" sz="1200" b="1" dirty="0" smtClean="0">
                <a:solidFill>
                  <a:srgbClr val="FFFFFF"/>
                </a:solidFill>
              </a:rPr>
              <a:t>2015F=6.5%</a:t>
            </a:r>
          </a:p>
          <a:p>
            <a:pPr algn="ctr">
              <a:lnSpc>
                <a:spcPct val="90000"/>
              </a:lnSpc>
              <a:spcBef>
                <a:spcPct val="50000"/>
              </a:spcBef>
              <a:buClr>
                <a:srgbClr val="FFFFFF"/>
              </a:buClr>
              <a:buFont typeface="Wingdings" pitchFamily="2" charset="2"/>
              <a:buNone/>
              <a:defRPr/>
            </a:pPr>
            <a:r>
              <a:rPr lang="en-US" sz="1200" b="1" dirty="0" smtClean="0">
                <a:solidFill>
                  <a:srgbClr val="FFFFFF"/>
                </a:solidFill>
              </a:rPr>
              <a:t>2016F=6.3%</a:t>
            </a:r>
            <a:endParaRPr lang="en-US" sz="1200" b="1" dirty="0">
              <a:solidFill>
                <a:srgbClr val="FFFFFF"/>
              </a:solidFill>
            </a:endParaRPr>
          </a:p>
        </p:txBody>
      </p:sp>
    </p:spTree>
    <p:custDataLst>
      <p:tags r:id="rId2"/>
    </p:custDataLst>
    <p:extLst>
      <p:ext uri="{BB962C8B-B14F-4D97-AF65-F5344CB8AC3E}">
        <p14:creationId xmlns:p14="http://schemas.microsoft.com/office/powerpoint/2010/main" val="954594314"/>
      </p:ext>
    </p:extLst>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graphicFrame>
        <p:nvGraphicFramePr>
          <p:cNvPr id="6380546" name="Object 2"/>
          <p:cNvGraphicFramePr>
            <a:graphicFrameLocks noChangeAspect="1"/>
          </p:cNvGraphicFramePr>
          <p:nvPr>
            <p:extLst>
              <p:ext uri="{D42A27DB-BD31-4B8C-83A1-F6EECF244321}">
                <p14:modId xmlns:p14="http://schemas.microsoft.com/office/powerpoint/2010/main" val="1553347870"/>
              </p:ext>
            </p:extLst>
          </p:nvPr>
        </p:nvGraphicFramePr>
        <p:xfrm>
          <a:off x="138113" y="1498600"/>
          <a:ext cx="8655050" cy="4200525"/>
        </p:xfrm>
        <a:graphic>
          <a:graphicData uri="http://schemas.openxmlformats.org/presentationml/2006/ole">
            <mc:AlternateContent xmlns:mc="http://schemas.openxmlformats.org/markup-compatibility/2006">
              <mc:Choice xmlns:v="urn:schemas-microsoft-com:vml" Requires="v">
                <p:oleObj spid="_x0000_s28090472" name="Chart" r:id="rId4" imgW="8610629" imgH="4171796" progId="MSGraph.Chart.8">
                  <p:embed followColorScheme="full"/>
                </p:oleObj>
              </mc:Choice>
              <mc:Fallback>
                <p:oleObj name="Chart" r:id="rId4" imgW="8610629" imgH="4171796" progId="MSGraph.Chart.8">
                  <p:embed followColorScheme="full"/>
                  <p:pic>
                    <p:nvPicPr>
                      <p:cNvPr id="0" name=""/>
                      <p:cNvPicPr>
                        <a:picLocks noChangeAspect="1" noChangeArrowheads="1"/>
                      </p:cNvPicPr>
                      <p:nvPr/>
                    </p:nvPicPr>
                    <p:blipFill>
                      <a:blip r:embed="rId5"/>
                      <a:srcRect/>
                      <a:stretch>
                        <a:fillRect/>
                      </a:stretch>
                    </p:blipFill>
                    <p:spPr bwMode="gray">
                      <a:xfrm>
                        <a:off x="138113" y="1498600"/>
                        <a:ext cx="8655050" cy="4200525"/>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46083" name="Rectangle 3"/>
          <p:cNvSpPr>
            <a:spLocks noGrp="1" noChangeArrowheads="1"/>
          </p:cNvSpPr>
          <p:nvPr>
            <p:ph type="title" idx="4294967295"/>
          </p:nvPr>
        </p:nvSpPr>
        <p:spPr/>
        <p:txBody>
          <a:bodyPr/>
          <a:lstStyle/>
          <a:p>
            <a:r>
              <a:rPr lang="en-US" dirty="0" smtClean="0"/>
              <a:t>Premium-to-Surplus Ratio:</a:t>
            </a:r>
            <a:br>
              <a:rPr lang="en-US" dirty="0" smtClean="0"/>
            </a:br>
            <a:r>
              <a:rPr lang="en-US" dirty="0" smtClean="0"/>
              <a:t>1985–2014*</a:t>
            </a:r>
          </a:p>
        </p:txBody>
      </p:sp>
      <p:sp>
        <p:nvSpPr>
          <p:cNvPr id="46084" name="Rectangle 4"/>
          <p:cNvSpPr>
            <a:spLocks noChangeArrowheads="1"/>
          </p:cNvSpPr>
          <p:nvPr/>
        </p:nvSpPr>
        <p:spPr bwMode="auto">
          <a:xfrm>
            <a:off x="-12700" y="6396038"/>
            <a:ext cx="6651625" cy="465137"/>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 As of </a:t>
            </a:r>
            <a:r>
              <a:rPr lang="en-US" sz="1100" dirty="0" smtClean="0"/>
              <a:t>9/30/14.</a:t>
            </a:r>
            <a:endParaRPr lang="en-US" sz="1100" dirty="0"/>
          </a:p>
          <a:p>
            <a:pPr eaLnBrk="0" hangingPunct="0">
              <a:lnSpc>
                <a:spcPct val="85000"/>
              </a:lnSpc>
              <a:spcBef>
                <a:spcPct val="25000"/>
              </a:spcBef>
              <a:buClr>
                <a:schemeClr val="accent2"/>
              </a:buClr>
              <a:buFont typeface="Wingdings" pitchFamily="2" charset="2"/>
              <a:buNone/>
            </a:pPr>
            <a:r>
              <a:rPr lang="en-US" sz="1100" dirty="0"/>
              <a:t>Source: A.M. Best, ISO, Insurance Information Institute.</a:t>
            </a:r>
          </a:p>
        </p:txBody>
      </p:sp>
      <p:sp>
        <p:nvSpPr>
          <p:cNvPr id="230405" name="Text Box 6"/>
          <p:cNvSpPr txBox="1">
            <a:spLocks noChangeArrowheads="1"/>
          </p:cNvSpPr>
          <p:nvPr/>
        </p:nvSpPr>
        <p:spPr bwMode="blackWhite">
          <a:xfrm>
            <a:off x="2489597" y="1297579"/>
            <a:ext cx="3952082" cy="959249"/>
          </a:xfrm>
          <a:prstGeom prst="rect">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type="none" w="sm" len="sm"/>
            <a:tailEnd type="none" w="sm" len="sm"/>
          </a:ln>
          <a:effectLst/>
        </p:spPr>
        <p:txBody>
          <a:bodyPr tIns="91440" bIns="91440" anchor="ctr"/>
          <a:lstStyle/>
          <a:p>
            <a:pPr algn="ctr" eaLnBrk="0" hangingPunct="0">
              <a:lnSpc>
                <a:spcPct val="85000"/>
              </a:lnSpc>
              <a:spcBef>
                <a:spcPct val="50000"/>
              </a:spcBef>
              <a:buClr>
                <a:schemeClr val="bg1"/>
              </a:buClr>
              <a:buFont typeface="Wingdings" pitchFamily="2" charset="2"/>
              <a:buNone/>
              <a:defRPr/>
            </a:pPr>
            <a:r>
              <a:rPr lang="en-US" sz="1600" b="1" dirty="0" smtClean="0">
                <a:solidFill>
                  <a:schemeClr val="bg1"/>
                </a:solidFill>
                <a:cs typeface="+mn-cs"/>
              </a:rPr>
              <a:t>The larger surplus is in relation to premiums—the lower the P:S ratio—and the great the industry’s capacity to handle the risk it has accepted</a:t>
            </a:r>
            <a:endParaRPr lang="en-US" sz="1600" b="1" dirty="0">
              <a:solidFill>
                <a:schemeClr val="bg1"/>
              </a:solidFill>
              <a:cs typeface="+mn-cs"/>
            </a:endParaRPr>
          </a:p>
        </p:txBody>
      </p:sp>
      <p:sp>
        <p:nvSpPr>
          <p:cNvPr id="46086" name="AutoShape 7"/>
          <p:cNvSpPr>
            <a:spLocks noChangeArrowheads="1"/>
          </p:cNvSpPr>
          <p:nvPr/>
        </p:nvSpPr>
        <p:spPr bwMode="auto">
          <a:xfrm>
            <a:off x="7315200" y="2506663"/>
            <a:ext cx="184150" cy="396875"/>
          </a:xfrm>
          <a:prstGeom prst="rightArrow">
            <a:avLst>
              <a:gd name="adj1" fmla="val 50000"/>
              <a:gd name="adj2" fmla="val 25000"/>
            </a:avLst>
          </a:prstGeom>
          <a:noFill/>
          <a:ln w="9525">
            <a:noFill/>
            <a:miter lim="800000"/>
            <a:headEnd/>
            <a:tailEnd/>
          </a:ln>
        </p:spPr>
        <p:txBody>
          <a:bodyPr wrap="none" lIns="92075" tIns="46038" rIns="92075" bIns="46038" anchor="ctr">
            <a:spAutoFit/>
          </a:bodyPr>
          <a:lstStyle/>
          <a:p>
            <a:pPr eaLnBrk="0" hangingPunct="0">
              <a:spcBef>
                <a:spcPct val="50000"/>
              </a:spcBef>
              <a:buClr>
                <a:srgbClr val="FF3300"/>
              </a:buClr>
              <a:buFont typeface="Wingdings" pitchFamily="2" charset="2"/>
              <a:buNone/>
            </a:pPr>
            <a:endParaRPr lang="en-US" sz="1000">
              <a:latin typeface="Times New Roman" pitchFamily="18" charset="0"/>
            </a:endParaRPr>
          </a:p>
        </p:txBody>
      </p:sp>
      <p:sp>
        <p:nvSpPr>
          <p:cNvPr id="46087" name="Rectangle 7"/>
          <p:cNvSpPr>
            <a:spLocks noChangeArrowheads="1"/>
          </p:cNvSpPr>
          <p:nvPr/>
        </p:nvSpPr>
        <p:spPr bwMode="black">
          <a:xfrm>
            <a:off x="192088" y="1251740"/>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smtClean="0">
                <a:solidFill>
                  <a:srgbClr val="225A7A"/>
                </a:solidFill>
              </a:rPr>
              <a:t>(Ratio of NWP to PHS)</a:t>
            </a:r>
            <a:endParaRPr lang="en-US" sz="1600" b="1" dirty="0">
              <a:solidFill>
                <a:srgbClr val="225A7A"/>
              </a:solidFill>
            </a:endParaRPr>
          </a:p>
        </p:txBody>
      </p:sp>
      <p:sp>
        <p:nvSpPr>
          <p:cNvPr id="230408" name="Rectangle 8"/>
          <p:cNvSpPr>
            <a:spLocks noChangeArrowheads="1"/>
          </p:cNvSpPr>
          <p:nvPr/>
        </p:nvSpPr>
        <p:spPr bwMode="blackWhite">
          <a:xfrm>
            <a:off x="192088" y="5626100"/>
            <a:ext cx="8756650" cy="6826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The Premium-to-Surplus Ratio Stood at $</a:t>
            </a:r>
            <a:r>
              <a:rPr lang="en-US" b="1" dirty="0" smtClean="0">
                <a:solidFill>
                  <a:srgbClr val="FFFFFF"/>
                </a:solidFill>
              </a:rPr>
              <a:t>0.75:$</a:t>
            </a:r>
            <a:r>
              <a:rPr lang="en-US" b="1" dirty="0">
                <a:solidFill>
                  <a:srgbClr val="FFFFFF"/>
                </a:solidFill>
              </a:rPr>
              <a:t>1 as of</a:t>
            </a:r>
            <a:br>
              <a:rPr lang="en-US" b="1" dirty="0">
                <a:solidFill>
                  <a:srgbClr val="FFFFFF"/>
                </a:solidFill>
              </a:rPr>
            </a:br>
            <a:r>
              <a:rPr lang="en-US" b="1" dirty="0" smtClean="0">
                <a:solidFill>
                  <a:srgbClr val="FFFFFF"/>
                </a:solidFill>
              </a:rPr>
              <a:t>9/30/14, </a:t>
            </a:r>
            <a:r>
              <a:rPr lang="en-US" b="1" dirty="0">
                <a:solidFill>
                  <a:srgbClr val="FFFFFF"/>
                </a:solidFill>
              </a:rPr>
              <a:t>a</a:t>
            </a:r>
            <a:r>
              <a:rPr lang="en-US" b="1" dirty="0" smtClean="0">
                <a:solidFill>
                  <a:srgbClr val="FFFFFF"/>
                </a:solidFill>
              </a:rPr>
              <a:t> Record </a:t>
            </a:r>
            <a:r>
              <a:rPr lang="en-US" b="1" dirty="0">
                <a:solidFill>
                  <a:srgbClr val="FFFFFF"/>
                </a:solidFill>
              </a:rPr>
              <a:t>Low (at Least in Recent History</a:t>
            </a:r>
            <a:r>
              <a:rPr lang="en-US" b="1" dirty="0" smtClean="0">
                <a:solidFill>
                  <a:srgbClr val="FFFFFF"/>
                </a:solidFill>
              </a:rPr>
              <a:t>)</a:t>
            </a:r>
            <a:endParaRPr lang="en-US" b="1" dirty="0">
              <a:solidFill>
                <a:srgbClr val="FFFFFF"/>
              </a:solidFill>
            </a:endParaRPr>
          </a:p>
        </p:txBody>
      </p:sp>
      <p:sp>
        <p:nvSpPr>
          <p:cNvPr id="7200776" name="AutoShape 8"/>
          <p:cNvSpPr>
            <a:spLocks noChangeArrowheads="1"/>
          </p:cNvSpPr>
          <p:nvPr/>
        </p:nvSpPr>
        <p:spPr bwMode="blackWhite">
          <a:xfrm>
            <a:off x="5883565" y="2669906"/>
            <a:ext cx="2896104" cy="820086"/>
          </a:xfrm>
          <a:prstGeom prst="wedgeRectCallout">
            <a:avLst>
              <a:gd name="adj1" fmla="val 39667"/>
              <a:gd name="adj2" fmla="val 174583"/>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a:solidFill>
                  <a:schemeClr val="bg1"/>
                </a:solidFill>
              </a:rPr>
              <a:t>Surplus as of </a:t>
            </a:r>
            <a:r>
              <a:rPr lang="en-US" sz="1600" b="1" dirty="0" smtClean="0">
                <a:solidFill>
                  <a:schemeClr val="bg1"/>
                </a:solidFill>
              </a:rPr>
              <a:t>9/30/14 </a:t>
            </a:r>
            <a:r>
              <a:rPr lang="en-US" sz="1600" b="1" dirty="0">
                <a:solidFill>
                  <a:schemeClr val="bg1"/>
                </a:solidFill>
              </a:rPr>
              <a:t>was </a:t>
            </a:r>
            <a:r>
              <a:rPr lang="en-US" sz="1600" b="1" dirty="0" smtClean="0">
                <a:solidFill>
                  <a:schemeClr val="bg1"/>
                </a:solidFill>
              </a:rPr>
              <a:t>$0.75:$1, a near-record low (at least in modern history)</a:t>
            </a:r>
            <a:endParaRPr lang="en-US" sz="1600" b="1" dirty="0">
              <a:solidFill>
                <a:schemeClr val="bg1"/>
              </a:solidFill>
            </a:endParaRPr>
          </a:p>
        </p:txBody>
      </p:sp>
      <p:sp>
        <p:nvSpPr>
          <p:cNvPr id="11" name="AutoShape 8"/>
          <p:cNvSpPr>
            <a:spLocks noChangeArrowheads="1"/>
          </p:cNvSpPr>
          <p:nvPr/>
        </p:nvSpPr>
        <p:spPr bwMode="blackWhite">
          <a:xfrm>
            <a:off x="4844239" y="4497418"/>
            <a:ext cx="1882235" cy="511103"/>
          </a:xfrm>
          <a:prstGeom prst="wedgeRectCallout">
            <a:avLst>
              <a:gd name="adj1" fmla="val -35788"/>
              <a:gd name="adj2" fmla="val -105197"/>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9/11, Recession &amp; Hard Market</a:t>
            </a:r>
            <a:endParaRPr lang="en-US" sz="1600" b="1" dirty="0">
              <a:solidFill>
                <a:schemeClr val="bg1"/>
              </a:solidFill>
            </a:endParaRPr>
          </a:p>
        </p:txBody>
      </p:sp>
    </p:spTree>
    <p:extLst>
      <p:ext uri="{BB962C8B-B14F-4D97-AF65-F5344CB8AC3E}">
        <p14:creationId xmlns:p14="http://schemas.microsoft.com/office/powerpoint/2010/main" val="8043661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1000"/>
                                  </p:stCondLst>
                                  <p:childTnLst>
                                    <p:set>
                                      <p:cBhvr>
                                        <p:cTn id="6" dur="1" fill="hold">
                                          <p:stCondLst>
                                            <p:cond delay="0"/>
                                          </p:stCondLst>
                                        </p:cTn>
                                        <p:tgtEl>
                                          <p:spTgt spid="6380546"/>
                                        </p:tgtEl>
                                        <p:attrNameLst>
                                          <p:attrName>style.visibility</p:attrName>
                                        </p:attrNameLst>
                                      </p:cBhvr>
                                      <p:to>
                                        <p:strVal val="visible"/>
                                      </p:to>
                                    </p:set>
                                    <p:animEffect transition="in" filter="wipe(left)">
                                      <p:cBhvr>
                                        <p:cTn id="7" dur="1000"/>
                                        <p:tgtEl>
                                          <p:spTgt spid="6380546"/>
                                        </p:tgtEl>
                                      </p:cBhvr>
                                    </p:animEffect>
                                  </p:childTnLst>
                                </p:cTn>
                              </p:par>
                            </p:childTnLst>
                          </p:cTn>
                        </p:par>
                        <p:par>
                          <p:cTn id="8" fill="hold">
                            <p:stCondLst>
                              <p:cond delay="2000"/>
                            </p:stCondLst>
                            <p:childTnLst>
                              <p:par>
                                <p:cTn id="9" presetID="22" presetClass="entr" presetSubtype="2" fill="hold" grpId="0" nodeType="afterEffect">
                                  <p:stCondLst>
                                    <p:cond delay="700"/>
                                  </p:stCondLst>
                                  <p:childTnLst>
                                    <p:set>
                                      <p:cBhvr>
                                        <p:cTn id="10" dur="1" fill="hold">
                                          <p:stCondLst>
                                            <p:cond delay="0"/>
                                          </p:stCondLst>
                                        </p:cTn>
                                        <p:tgtEl>
                                          <p:spTgt spid="7200776"/>
                                        </p:tgtEl>
                                        <p:attrNameLst>
                                          <p:attrName>style.visibility</p:attrName>
                                        </p:attrNameLst>
                                      </p:cBhvr>
                                      <p:to>
                                        <p:strVal val="visible"/>
                                      </p:to>
                                    </p:set>
                                    <p:animEffect transition="in" filter="wipe(right)">
                                      <p:cBhvr>
                                        <p:cTn id="11" dur="500"/>
                                        <p:tgtEl>
                                          <p:spTgt spid="7200776"/>
                                        </p:tgtEl>
                                      </p:cBhvr>
                                    </p:animEffect>
                                  </p:childTnLst>
                                </p:cTn>
                              </p:par>
                            </p:childTnLst>
                          </p:cTn>
                        </p:par>
                        <p:par>
                          <p:cTn id="12" fill="hold">
                            <p:stCondLst>
                              <p:cond delay="3200"/>
                            </p:stCondLst>
                            <p:childTnLst>
                              <p:par>
                                <p:cTn id="13" presetID="10" presetClass="entr" presetSubtype="0" fill="hold" grpId="0" nodeType="afterEffect">
                                  <p:stCondLst>
                                    <p:cond delay="700"/>
                                  </p:stCondLst>
                                  <p:childTnLst>
                                    <p:set>
                                      <p:cBhvr>
                                        <p:cTn id="14" dur="1" fill="hold">
                                          <p:stCondLst>
                                            <p:cond delay="0"/>
                                          </p:stCondLst>
                                        </p:cTn>
                                        <p:tgtEl>
                                          <p:spTgt spid="230405"/>
                                        </p:tgtEl>
                                        <p:attrNameLst>
                                          <p:attrName>style.visibility</p:attrName>
                                        </p:attrNameLst>
                                      </p:cBhvr>
                                      <p:to>
                                        <p:strVal val="visible"/>
                                      </p:to>
                                    </p:set>
                                    <p:animEffect transition="in" filter="fade">
                                      <p:cBhvr>
                                        <p:cTn id="15" dur="500"/>
                                        <p:tgtEl>
                                          <p:spTgt spid="230405"/>
                                        </p:tgtEl>
                                      </p:cBhvr>
                                    </p:animEffect>
                                  </p:childTnLst>
                                </p:cTn>
                              </p:par>
                            </p:childTnLst>
                          </p:cTn>
                        </p:par>
                        <p:par>
                          <p:cTn id="16" fill="hold">
                            <p:stCondLst>
                              <p:cond delay="4400"/>
                            </p:stCondLst>
                            <p:childTnLst>
                              <p:par>
                                <p:cTn id="17" presetID="23" presetClass="entr" presetSubtype="16" fill="hold" grpId="0" nodeType="afterEffect">
                                  <p:stCondLst>
                                    <p:cond delay="700"/>
                                  </p:stCondLst>
                                  <p:childTnLst>
                                    <p:set>
                                      <p:cBhvr>
                                        <p:cTn id="18" dur="1" fill="hold">
                                          <p:stCondLst>
                                            <p:cond delay="0"/>
                                          </p:stCondLst>
                                        </p:cTn>
                                        <p:tgtEl>
                                          <p:spTgt spid="230408"/>
                                        </p:tgtEl>
                                        <p:attrNameLst>
                                          <p:attrName>style.visibility</p:attrName>
                                        </p:attrNameLst>
                                      </p:cBhvr>
                                      <p:to>
                                        <p:strVal val="visible"/>
                                      </p:to>
                                    </p:set>
                                    <p:anim calcmode="lin" valueType="num">
                                      <p:cBhvr>
                                        <p:cTn id="19" dur="500" fill="hold"/>
                                        <p:tgtEl>
                                          <p:spTgt spid="230408"/>
                                        </p:tgtEl>
                                        <p:attrNameLst>
                                          <p:attrName>ppt_w</p:attrName>
                                        </p:attrNameLst>
                                      </p:cBhvr>
                                      <p:tavLst>
                                        <p:tav tm="0">
                                          <p:val>
                                            <p:fltVal val="0"/>
                                          </p:val>
                                        </p:tav>
                                        <p:tav tm="100000">
                                          <p:val>
                                            <p:strVal val="#ppt_w"/>
                                          </p:val>
                                        </p:tav>
                                      </p:tavLst>
                                    </p:anim>
                                    <p:anim calcmode="lin" valueType="num">
                                      <p:cBhvr>
                                        <p:cTn id="20" dur="500" fill="hold"/>
                                        <p:tgtEl>
                                          <p:spTgt spid="230408"/>
                                        </p:tgtEl>
                                        <p:attrNameLst>
                                          <p:attrName>ppt_h</p:attrName>
                                        </p:attrNameLst>
                                      </p:cBhvr>
                                      <p:tavLst>
                                        <p:tav tm="0">
                                          <p:val>
                                            <p:fltVal val="0"/>
                                          </p:val>
                                        </p:tav>
                                        <p:tav tm="100000">
                                          <p:val>
                                            <p:strVal val="#ppt_h"/>
                                          </p:val>
                                        </p:tav>
                                      </p:tavLst>
                                    </p:anim>
                                  </p:childTnLst>
                                </p:cTn>
                              </p:par>
                            </p:childTnLst>
                          </p:cTn>
                        </p:par>
                        <p:par>
                          <p:cTn id="21" fill="hold">
                            <p:stCondLst>
                              <p:cond delay="5600"/>
                            </p:stCondLst>
                            <p:childTnLst>
                              <p:par>
                                <p:cTn id="22" presetID="22" presetClass="entr" presetSubtype="2" fill="hold" grpId="0" nodeType="afterEffect">
                                  <p:stCondLst>
                                    <p:cond delay="700"/>
                                  </p:stCondLst>
                                  <p:childTnLst>
                                    <p:set>
                                      <p:cBhvr>
                                        <p:cTn id="23" dur="1" fill="hold">
                                          <p:stCondLst>
                                            <p:cond delay="0"/>
                                          </p:stCondLst>
                                        </p:cTn>
                                        <p:tgtEl>
                                          <p:spTgt spid="11"/>
                                        </p:tgtEl>
                                        <p:attrNameLst>
                                          <p:attrName>style.visibility</p:attrName>
                                        </p:attrNameLst>
                                      </p:cBhvr>
                                      <p:to>
                                        <p:strVal val="visible"/>
                                      </p:to>
                                    </p:set>
                                    <p:animEffect transition="in" filter="wipe(right)">
                                      <p:cBhvr>
                                        <p:cTn id="2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6380546" grpId="0" bld="series"/>
      <p:bldP spid="230405" grpId="0" animBg="1"/>
      <p:bldP spid="230408" grpId="0" animBg="1"/>
      <p:bldP spid="7200776" grpId="0" animBg="1"/>
      <p:bldP spid="11" grpId="0" animBg="1"/>
    </p:bldLst>
  </p:timing>
</p:sld>
</file>

<file path=ppt/slides/slide61.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46083" name="Rectangle 3"/>
          <p:cNvSpPr>
            <a:spLocks noGrp="1" noChangeArrowheads="1"/>
          </p:cNvSpPr>
          <p:nvPr>
            <p:ph type="title" idx="4294967295"/>
          </p:nvPr>
        </p:nvSpPr>
        <p:spPr/>
        <p:txBody>
          <a:bodyPr/>
          <a:lstStyle/>
          <a:p>
            <a:r>
              <a:rPr lang="en-US" dirty="0" smtClean="0"/>
              <a:t>US P/C Insurance Industry Excess Capital Position: 1994–2016E</a:t>
            </a:r>
          </a:p>
        </p:txBody>
      </p:sp>
      <p:sp>
        <p:nvSpPr>
          <p:cNvPr id="46084" name="Rectangle 4"/>
          <p:cNvSpPr>
            <a:spLocks noChangeArrowheads="1"/>
          </p:cNvSpPr>
          <p:nvPr/>
        </p:nvSpPr>
        <p:spPr bwMode="auto">
          <a:xfrm>
            <a:off x="-12700" y="6396038"/>
            <a:ext cx="6651625" cy="465137"/>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a:p>
          <a:p>
            <a:pPr eaLnBrk="0" hangingPunct="0">
              <a:lnSpc>
                <a:spcPct val="85000"/>
              </a:lnSpc>
              <a:spcBef>
                <a:spcPct val="25000"/>
              </a:spcBef>
              <a:buClr>
                <a:schemeClr val="accent2"/>
              </a:buClr>
              <a:buFont typeface="Wingdings" pitchFamily="2" charset="2"/>
              <a:buNone/>
            </a:pPr>
            <a:r>
              <a:rPr lang="en-US" sz="1100" dirty="0"/>
              <a:t>Source: </a:t>
            </a:r>
            <a:r>
              <a:rPr lang="en-US" sz="1100" dirty="0" smtClean="0"/>
              <a:t>Barclays Research estimates.</a:t>
            </a:r>
            <a:endParaRPr lang="en-US" sz="1100" dirty="0"/>
          </a:p>
        </p:txBody>
      </p:sp>
      <p:sp>
        <p:nvSpPr>
          <p:cNvPr id="46086" name="AutoShape 7"/>
          <p:cNvSpPr>
            <a:spLocks noChangeArrowheads="1"/>
          </p:cNvSpPr>
          <p:nvPr/>
        </p:nvSpPr>
        <p:spPr bwMode="auto">
          <a:xfrm>
            <a:off x="7315200" y="2506663"/>
            <a:ext cx="184150" cy="396875"/>
          </a:xfrm>
          <a:prstGeom prst="rightArrow">
            <a:avLst>
              <a:gd name="adj1" fmla="val 50000"/>
              <a:gd name="adj2" fmla="val 25000"/>
            </a:avLst>
          </a:prstGeom>
          <a:noFill/>
          <a:ln w="9525">
            <a:noFill/>
            <a:miter lim="800000"/>
            <a:headEnd/>
            <a:tailEnd/>
          </a:ln>
        </p:spPr>
        <p:txBody>
          <a:bodyPr wrap="none" lIns="92075" tIns="46038" rIns="92075" bIns="46038" anchor="ctr">
            <a:spAutoFit/>
          </a:bodyPr>
          <a:lstStyle/>
          <a:p>
            <a:pPr eaLnBrk="0" hangingPunct="0">
              <a:spcBef>
                <a:spcPct val="50000"/>
              </a:spcBef>
              <a:buClr>
                <a:srgbClr val="FF3300"/>
              </a:buClr>
              <a:buFont typeface="Wingdings" pitchFamily="2" charset="2"/>
              <a:buNone/>
            </a:pPr>
            <a:endParaRPr lang="en-US" sz="1000">
              <a:latin typeface="Times New Roman" pitchFamily="18" charset="0"/>
            </a:endParaRPr>
          </a:p>
        </p:txBody>
      </p:sp>
      <p:sp>
        <p:nvSpPr>
          <p:cNvPr id="46087" name="Rectangle 7"/>
          <p:cNvSpPr>
            <a:spLocks noChangeArrowheads="1"/>
          </p:cNvSpPr>
          <p:nvPr/>
        </p:nvSpPr>
        <p:spPr bwMode="black">
          <a:xfrm rot="5400000" flipV="1">
            <a:off x="-1473784" y="3026570"/>
            <a:ext cx="3645766" cy="193899"/>
          </a:xfrm>
          <a:prstGeom prst="rect">
            <a:avLst/>
          </a:prstGeom>
          <a:noFill/>
          <a:ln w="9525" algn="ctr">
            <a:noFill/>
            <a:miter lim="800000"/>
            <a:headEnd/>
            <a:tailEnd/>
          </a:ln>
        </p:spPr>
        <p:txBody>
          <a:bodyPr wrap="square" lIns="0" tIns="0" rIns="0" bIns="0">
            <a:spAutoFit/>
          </a:bodyPr>
          <a:lstStyle/>
          <a:p>
            <a:pPr defTabSz="114300" eaLnBrk="0" hangingPunct="0">
              <a:lnSpc>
                <a:spcPct val="90000"/>
              </a:lnSpc>
              <a:spcBef>
                <a:spcPct val="20000"/>
              </a:spcBef>
            </a:pPr>
            <a:r>
              <a:rPr lang="en-US" sz="1400" b="1" dirty="0" smtClean="0">
                <a:solidFill>
                  <a:srgbClr val="225A7A"/>
                </a:solidFill>
              </a:rPr>
              <a:t>Surplus Redundancy (Deficiency)</a:t>
            </a:r>
            <a:endParaRPr lang="en-US" sz="1400" b="1" dirty="0">
              <a:solidFill>
                <a:srgbClr val="225A7A"/>
              </a:solidFill>
            </a:endParaRPr>
          </a:p>
        </p:txBody>
      </p:sp>
      <p:sp>
        <p:nvSpPr>
          <p:cNvPr id="230408" name="Rectangle 8"/>
          <p:cNvSpPr>
            <a:spLocks noChangeArrowheads="1"/>
          </p:cNvSpPr>
          <p:nvPr/>
        </p:nvSpPr>
        <p:spPr bwMode="blackWhite">
          <a:xfrm>
            <a:off x="252149" y="5560146"/>
            <a:ext cx="7247201" cy="886298"/>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The </a:t>
            </a:r>
            <a:r>
              <a:rPr lang="en-US" b="1" dirty="0" smtClean="0">
                <a:solidFill>
                  <a:srgbClr val="FFFFFF"/>
                </a:solidFill>
              </a:rPr>
              <a:t>Industry’s Strong Capital Position Suggests Insurers Are in a Good Position to Increase Risk Appetite, Repurchase Shares and Pursue Acquisitions</a:t>
            </a:r>
            <a:endParaRPr lang="en-US" b="1" dirty="0">
              <a:solidFill>
                <a:srgbClr val="FFFFFF"/>
              </a:solidFill>
            </a:endParaRPr>
          </a:p>
        </p:txBody>
      </p:sp>
      <p:pic>
        <p:nvPicPr>
          <p:cNvPr id="3" name="Picture 2"/>
          <p:cNvPicPr>
            <a:picLocks noChangeAspect="1"/>
          </p:cNvPicPr>
          <p:nvPr/>
        </p:nvPicPr>
        <p:blipFill>
          <a:blip r:embed="rId3"/>
          <a:stretch>
            <a:fillRect/>
          </a:stretch>
        </p:blipFill>
        <p:spPr>
          <a:xfrm>
            <a:off x="522143" y="2035175"/>
            <a:ext cx="6977207" cy="3450766"/>
          </a:xfrm>
          <a:prstGeom prst="rect">
            <a:avLst/>
          </a:prstGeom>
        </p:spPr>
      </p:pic>
      <p:sp>
        <p:nvSpPr>
          <p:cNvPr id="13" name="Rectangle 7"/>
          <p:cNvSpPr>
            <a:spLocks noChangeArrowheads="1"/>
          </p:cNvSpPr>
          <p:nvPr/>
        </p:nvSpPr>
        <p:spPr bwMode="black">
          <a:xfrm rot="5400000" flipV="1">
            <a:off x="5925605" y="3158580"/>
            <a:ext cx="3645766" cy="193899"/>
          </a:xfrm>
          <a:prstGeom prst="rect">
            <a:avLst/>
          </a:prstGeom>
          <a:noFill/>
          <a:ln w="9525" algn="ctr">
            <a:noFill/>
            <a:miter lim="800000"/>
            <a:headEnd/>
            <a:tailEnd/>
          </a:ln>
        </p:spPr>
        <p:txBody>
          <a:bodyPr wrap="square" lIns="0" tIns="0" rIns="0" bIns="0">
            <a:spAutoFit/>
          </a:bodyPr>
          <a:lstStyle/>
          <a:p>
            <a:pPr defTabSz="114300" eaLnBrk="0" hangingPunct="0">
              <a:lnSpc>
                <a:spcPct val="90000"/>
              </a:lnSpc>
              <a:spcBef>
                <a:spcPct val="20000"/>
              </a:spcBef>
            </a:pPr>
            <a:r>
              <a:rPr lang="en-US" sz="1400" b="1" dirty="0" smtClean="0">
                <a:solidFill>
                  <a:srgbClr val="225A7A"/>
                </a:solidFill>
              </a:rPr>
              <a:t>Percent Redundancy (Deficiency)</a:t>
            </a:r>
            <a:endParaRPr lang="en-US" sz="1400" b="1" dirty="0">
              <a:solidFill>
                <a:srgbClr val="225A7A"/>
              </a:solidFill>
            </a:endParaRPr>
          </a:p>
        </p:txBody>
      </p:sp>
      <p:sp>
        <p:nvSpPr>
          <p:cNvPr id="14" name="AutoShape 8"/>
          <p:cNvSpPr>
            <a:spLocks noChangeArrowheads="1"/>
          </p:cNvSpPr>
          <p:nvPr/>
        </p:nvSpPr>
        <p:spPr bwMode="blackWhite">
          <a:xfrm>
            <a:off x="3514437" y="1145309"/>
            <a:ext cx="2636982" cy="744825"/>
          </a:xfrm>
          <a:prstGeom prst="wedgeRectCallout">
            <a:avLst>
              <a:gd name="adj1" fmla="val 58045"/>
              <a:gd name="adj2" fmla="val 118884"/>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Barclay’s suggests that surplus is approximately $200B (~30%)</a:t>
            </a:r>
            <a:endParaRPr lang="en-US" sz="1600" b="1" dirty="0">
              <a:solidFill>
                <a:schemeClr val="bg1"/>
              </a:solidFill>
            </a:endParaRPr>
          </a:p>
        </p:txBody>
      </p:sp>
    </p:spTree>
    <p:extLst>
      <p:ext uri="{BB962C8B-B14F-4D97-AF65-F5344CB8AC3E}">
        <p14:creationId xmlns:p14="http://schemas.microsoft.com/office/powerpoint/2010/main" val="75634441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700"/>
                                  </p:stCondLst>
                                  <p:childTnLst>
                                    <p:set>
                                      <p:cBhvr>
                                        <p:cTn id="6" dur="1" fill="hold">
                                          <p:stCondLst>
                                            <p:cond delay="0"/>
                                          </p:stCondLst>
                                        </p:cTn>
                                        <p:tgtEl>
                                          <p:spTgt spid="230408"/>
                                        </p:tgtEl>
                                        <p:attrNameLst>
                                          <p:attrName>style.visibility</p:attrName>
                                        </p:attrNameLst>
                                      </p:cBhvr>
                                      <p:to>
                                        <p:strVal val="visible"/>
                                      </p:to>
                                    </p:set>
                                    <p:anim calcmode="lin" valueType="num">
                                      <p:cBhvr>
                                        <p:cTn id="7" dur="500" fill="hold"/>
                                        <p:tgtEl>
                                          <p:spTgt spid="230408"/>
                                        </p:tgtEl>
                                        <p:attrNameLst>
                                          <p:attrName>ppt_w</p:attrName>
                                        </p:attrNameLst>
                                      </p:cBhvr>
                                      <p:tavLst>
                                        <p:tav tm="0">
                                          <p:val>
                                            <p:fltVal val="0"/>
                                          </p:val>
                                        </p:tav>
                                        <p:tav tm="100000">
                                          <p:val>
                                            <p:strVal val="#ppt_w"/>
                                          </p:val>
                                        </p:tav>
                                      </p:tavLst>
                                    </p:anim>
                                    <p:anim calcmode="lin" valueType="num">
                                      <p:cBhvr>
                                        <p:cTn id="8" dur="500" fill="hold"/>
                                        <p:tgtEl>
                                          <p:spTgt spid="230408"/>
                                        </p:tgtEl>
                                        <p:attrNameLst>
                                          <p:attrName>ppt_h</p:attrName>
                                        </p:attrNameLst>
                                      </p:cBhvr>
                                      <p:tavLst>
                                        <p:tav tm="0">
                                          <p:val>
                                            <p:fltVal val="0"/>
                                          </p:val>
                                        </p:tav>
                                        <p:tav tm="100000">
                                          <p:val>
                                            <p:strVal val="#ppt_h"/>
                                          </p:val>
                                        </p:tav>
                                      </p:tavLst>
                                    </p:anim>
                                  </p:childTnLst>
                                </p:cTn>
                              </p:par>
                            </p:childTnLst>
                          </p:cTn>
                        </p:par>
                        <p:par>
                          <p:cTn id="9" fill="hold">
                            <p:stCondLst>
                              <p:cond delay="1200"/>
                            </p:stCondLst>
                            <p:childTnLst>
                              <p:par>
                                <p:cTn id="10" presetID="22" presetClass="entr" presetSubtype="2" fill="hold" grpId="0" nodeType="afterEffect">
                                  <p:stCondLst>
                                    <p:cond delay="700"/>
                                  </p:stCondLst>
                                  <p:childTnLst>
                                    <p:set>
                                      <p:cBhvr>
                                        <p:cTn id="11" dur="1" fill="hold">
                                          <p:stCondLst>
                                            <p:cond delay="0"/>
                                          </p:stCondLst>
                                        </p:cTn>
                                        <p:tgtEl>
                                          <p:spTgt spid="14"/>
                                        </p:tgtEl>
                                        <p:attrNameLst>
                                          <p:attrName>style.visibility</p:attrName>
                                        </p:attrNameLst>
                                      </p:cBhvr>
                                      <p:to>
                                        <p:strVal val="visible"/>
                                      </p:to>
                                    </p:set>
                                    <p:animEffect transition="in" filter="wipe(right)">
                                      <p:cBhvr>
                                        <p:cTn id="1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0408" grpId="0" animBg="1"/>
      <p:bldP spid="14" grpId="0" animBg="1"/>
    </p:bldLst>
  </p:timing>
</p:sld>
</file>

<file path=ppt/slides/slide6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88488" y="0"/>
            <a:ext cx="8229600" cy="1069848"/>
          </a:xfrm>
        </p:spPr>
        <p:txBody>
          <a:bodyPr/>
          <a:lstStyle/>
          <a:p>
            <a:r>
              <a:rPr lang="en-US" dirty="0" smtClean="0">
                <a:latin typeface="Arial "/>
              </a:rPr>
              <a:t>P/C Industry: Loss Reserve-to-Surplus Ratio, 1971-2014:Q3</a:t>
            </a:r>
            <a:endParaRPr lang="en-US" b="1" dirty="0">
              <a:latin typeface="Arial "/>
            </a:endParaRPr>
          </a:p>
        </p:txBody>
      </p:sp>
      <p:sp>
        <p:nvSpPr>
          <p:cNvPr id="4" name="Rectangle 4"/>
          <p:cNvSpPr>
            <a:spLocks noChangeArrowheads="1"/>
          </p:cNvSpPr>
          <p:nvPr/>
        </p:nvSpPr>
        <p:spPr bwMode="auto">
          <a:xfrm>
            <a:off x="0" y="6575615"/>
            <a:ext cx="7569200" cy="282385"/>
          </a:xfrm>
          <a:prstGeom prst="rect">
            <a:avLst/>
          </a:prstGeom>
          <a:noFill/>
          <a:ln w="9525">
            <a:noFill/>
            <a:miter lim="800000"/>
            <a:headEnd/>
            <a:tailEnd/>
          </a:ln>
          <a:effectLst/>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Source: Calculations from A.M. Best data by Insurance Information Institute.</a:t>
            </a:r>
            <a:endParaRPr lang="en-US" sz="1100" dirty="0"/>
          </a:p>
        </p:txBody>
      </p:sp>
      <p:graphicFrame>
        <p:nvGraphicFramePr>
          <p:cNvPr id="5" name="Object 3"/>
          <p:cNvGraphicFramePr>
            <a:graphicFrameLocks noChangeAspect="1"/>
          </p:cNvGraphicFramePr>
          <p:nvPr>
            <p:extLst>
              <p:ext uri="{D42A27DB-BD31-4B8C-83A1-F6EECF244321}">
                <p14:modId xmlns:p14="http://schemas.microsoft.com/office/powerpoint/2010/main" val="2684455392"/>
              </p:ext>
            </p:extLst>
          </p:nvPr>
        </p:nvGraphicFramePr>
        <p:xfrm>
          <a:off x="365233" y="1476581"/>
          <a:ext cx="8194675" cy="4187825"/>
        </p:xfrm>
        <a:graphic>
          <a:graphicData uri="http://schemas.openxmlformats.org/drawingml/2006/chart">
            <c:chart xmlns:c="http://schemas.openxmlformats.org/drawingml/2006/chart" xmlns:r="http://schemas.openxmlformats.org/officeDocument/2006/relationships" r:id="rId2"/>
          </a:graphicData>
        </a:graphic>
      </p:graphicFrame>
      <p:sp>
        <p:nvSpPr>
          <p:cNvPr id="8" name="Rectangle 6"/>
          <p:cNvSpPr>
            <a:spLocks noChangeArrowheads="1"/>
          </p:cNvSpPr>
          <p:nvPr/>
        </p:nvSpPr>
        <p:spPr bwMode="blackWhite">
          <a:xfrm>
            <a:off x="457200" y="5664406"/>
            <a:ext cx="8220075" cy="639763"/>
          </a:xfrm>
          <a:prstGeom prst="rect">
            <a:avLst/>
          </a:prstGeom>
          <a:gradFill rotWithShape="1">
            <a:gsLst>
              <a:gs pos="0">
                <a:srgbClr val="FF6801"/>
              </a:gs>
              <a:gs pos="100000">
                <a:srgbClr val="FF6801">
                  <a:gamma/>
                  <a:shade val="86275"/>
                  <a:invGamma/>
                </a:srgbClr>
              </a:gs>
            </a:gsLst>
            <a:lin ang="5400000" scaled="1"/>
          </a:gradFill>
          <a:ln w="12700" algn="ctr">
            <a:solidFill>
              <a:srgbClr val="FF6801"/>
            </a:solidFill>
            <a:miter lim="800000"/>
            <a:headEnd/>
            <a:tailEnd/>
          </a:ln>
          <a:effectLst/>
        </p:spPr>
        <p:txBody>
          <a:bodyPr bIns="64008" anchor="ctr"/>
          <a:lstStyle/>
          <a:p>
            <a:pPr algn="ctr" eaLnBrk="0" hangingPunct="0">
              <a:lnSpc>
                <a:spcPct val="90000"/>
              </a:lnSpc>
              <a:spcBef>
                <a:spcPct val="50000"/>
              </a:spcBef>
              <a:buClr>
                <a:srgbClr val="FFFFFF"/>
              </a:buClr>
            </a:pPr>
            <a:r>
              <a:rPr lang="en-US" b="1" dirty="0" smtClean="0">
                <a:solidFill>
                  <a:srgbClr val="FFFFFF"/>
                </a:solidFill>
              </a:rPr>
              <a:t>The Property/Casualty Industry Adjusted Its Risk Portfolio in Response to Risk-Based Capital Requirements Implemented in 1994.</a:t>
            </a:r>
            <a:endParaRPr lang="en-US" b="1" dirty="0">
              <a:solidFill>
                <a:srgbClr val="FFFFFF"/>
              </a:solidFill>
            </a:endParaRPr>
          </a:p>
        </p:txBody>
      </p:sp>
      <p:sp>
        <p:nvSpPr>
          <p:cNvPr id="6" name="Investors supply capital"/>
          <p:cNvSpPr>
            <a:spLocks noChangeArrowheads="1"/>
          </p:cNvSpPr>
          <p:nvPr/>
        </p:nvSpPr>
        <p:spPr bwMode="blackWhite">
          <a:xfrm>
            <a:off x="1206136" y="1174513"/>
            <a:ext cx="3169919" cy="812190"/>
          </a:xfrm>
          <a:prstGeom prst="wedgeRectCallout">
            <a:avLst>
              <a:gd name="adj1" fmla="val -22540"/>
              <a:gd name="adj2" fmla="val 72649"/>
            </a:avLst>
          </a:prstGeom>
          <a:gradFill rotWithShape="1">
            <a:gsLst>
              <a:gs pos="2000">
                <a:srgbClr val="225A7A"/>
              </a:gs>
              <a:gs pos="100000">
                <a:srgbClr val="225A7A"/>
              </a:gs>
            </a:gsLst>
            <a:lin ang="5400000" scaled="1"/>
          </a:gradFill>
          <a:ln w="28575" algn="ctr">
            <a:solidFill>
              <a:srgbClr val="225A7A"/>
            </a:solidFill>
            <a:miter lim="800000"/>
            <a:headEnd/>
            <a:tailEnd/>
          </a:ln>
        </p:spPr>
        <p:txBody>
          <a:bodyPr tIns="91440" bIns="9144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eaLnBrk="0" fontAlgn="base" hangingPunct="0">
              <a:lnSpc>
                <a:spcPct val="90000"/>
              </a:lnSpc>
              <a:spcBef>
                <a:spcPct val="50000"/>
              </a:spcBef>
              <a:spcAft>
                <a:spcPct val="0"/>
              </a:spcAft>
              <a:buClr>
                <a:srgbClr val="FFFFFF"/>
              </a:buClr>
              <a:buFont typeface="Wingdings" pitchFamily="2" charset="2"/>
              <a:buNone/>
            </a:pPr>
            <a:r>
              <a:rPr lang="en-US" sz="1600" b="1" dirty="0" smtClean="0">
                <a:solidFill>
                  <a:srgbClr val="FFFFFF"/>
                </a:solidFill>
                <a:latin typeface="Arial "/>
              </a:rPr>
              <a:t>Inflation, Liability Crisis Increased Reserves, Plunging Stock Prices Depleted Surplus</a:t>
            </a:r>
            <a:endParaRPr lang="en-US" sz="1600" b="1" dirty="0">
              <a:solidFill>
                <a:srgbClr val="FFFFFF"/>
              </a:solidFill>
              <a:latin typeface="Arial "/>
              <a:cs typeface="Arial" charset="0"/>
            </a:endParaRPr>
          </a:p>
        </p:txBody>
      </p:sp>
      <p:cxnSp>
        <p:nvCxnSpPr>
          <p:cNvPr id="7" name="Straight Connector 6"/>
          <p:cNvCxnSpPr/>
          <p:nvPr/>
        </p:nvCxnSpPr>
        <p:spPr>
          <a:xfrm flipH="1">
            <a:off x="5016138" y="1580608"/>
            <a:ext cx="13062" cy="3592285"/>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6486829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6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2" name="Rectangle 3"/>
          <p:cNvSpPr>
            <a:spLocks noChangeArrowheads="1"/>
          </p:cNvSpPr>
          <p:nvPr/>
        </p:nvSpPr>
        <p:spPr bwMode="auto">
          <a:xfrm>
            <a:off x="0" y="6556375"/>
            <a:ext cx="9144000" cy="301625"/>
          </a:xfrm>
          <a:prstGeom prst="rect">
            <a:avLst/>
          </a:prstGeom>
          <a:solidFill>
            <a:srgbClr val="225A7A"/>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pPr>
            <a:endParaRPr lang="en-US" altLang="en-US" dirty="0" smtClean="0">
              <a:solidFill>
                <a:srgbClr val="000000"/>
              </a:solidFill>
            </a:endParaRPr>
          </a:p>
        </p:txBody>
      </p:sp>
      <p:sp>
        <p:nvSpPr>
          <p:cNvPr id="5123" name="Rectangle 4"/>
          <p:cNvSpPr>
            <a:spLocks noChangeArrowheads="1"/>
          </p:cNvSpPr>
          <p:nvPr/>
        </p:nvSpPr>
        <p:spPr bwMode="auto">
          <a:xfrm>
            <a:off x="8601075" y="6656388"/>
            <a:ext cx="447675"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0" fontAlgn="base" hangingPunct="0">
              <a:lnSpc>
                <a:spcPct val="85000"/>
              </a:lnSpc>
              <a:spcBef>
                <a:spcPct val="20000"/>
              </a:spcBef>
              <a:spcAft>
                <a:spcPct val="0"/>
              </a:spcAft>
            </a:pPr>
            <a:fld id="{39ADAE91-60BA-437A-A912-F6A617115E39}" type="slidenum">
              <a:rPr lang="en-US" altLang="en-US" sz="900" smtClean="0">
                <a:solidFill>
                  <a:srgbClr val="FFFFFF"/>
                </a:solidFill>
              </a:rPr>
              <a:pPr algn="r" eaLnBrk="0" fontAlgn="base" hangingPunct="0">
                <a:lnSpc>
                  <a:spcPct val="85000"/>
                </a:lnSpc>
                <a:spcBef>
                  <a:spcPct val="20000"/>
                </a:spcBef>
                <a:spcAft>
                  <a:spcPct val="0"/>
                </a:spcAft>
              </a:pPr>
              <a:t>63</a:t>
            </a:fld>
            <a:endParaRPr lang="en-US" altLang="en-US" sz="900" dirty="0" smtClean="0">
              <a:solidFill>
                <a:srgbClr val="FFFFFF"/>
              </a:solidFill>
            </a:endParaRPr>
          </a:p>
        </p:txBody>
      </p:sp>
      <p:pic>
        <p:nvPicPr>
          <p:cNvPr id="5124" name="Picture 5"/>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051175" y="838200"/>
            <a:ext cx="3032125"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24102" name="Rectangle 6"/>
          <p:cNvSpPr>
            <a:spLocks noChangeArrowheads="1"/>
          </p:cNvSpPr>
          <p:nvPr/>
        </p:nvSpPr>
        <p:spPr bwMode="blackWhite">
          <a:xfrm>
            <a:off x="447674" y="2073006"/>
            <a:ext cx="8239125" cy="1732521"/>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lvl1pPr defTabSz="114300">
              <a:defRPr>
                <a:solidFill>
                  <a:schemeClr val="tx1"/>
                </a:solidFill>
                <a:latin typeface="Arial" panose="020B0604020202020204" pitchFamily="34" charset="0"/>
                <a:cs typeface="Arial" panose="020B0604020202020204" pitchFamily="34" charset="0"/>
              </a:defRPr>
            </a:lvl1pPr>
            <a:lvl2pPr marL="742950" indent="-285750" defTabSz="114300">
              <a:defRPr>
                <a:solidFill>
                  <a:schemeClr val="tx1"/>
                </a:solidFill>
                <a:latin typeface="Arial" panose="020B0604020202020204" pitchFamily="34" charset="0"/>
                <a:cs typeface="Arial" panose="020B0604020202020204" pitchFamily="34" charset="0"/>
              </a:defRPr>
            </a:lvl2pPr>
            <a:lvl3pPr marL="1143000" indent="-228600" defTabSz="114300">
              <a:defRPr>
                <a:solidFill>
                  <a:schemeClr val="tx1"/>
                </a:solidFill>
                <a:latin typeface="Arial" panose="020B0604020202020204" pitchFamily="34" charset="0"/>
                <a:cs typeface="Arial" panose="020B0604020202020204" pitchFamily="34" charset="0"/>
              </a:defRPr>
            </a:lvl3pPr>
            <a:lvl4pPr marL="1600200" indent="-228600" defTabSz="114300">
              <a:defRPr>
                <a:solidFill>
                  <a:schemeClr val="tx1"/>
                </a:solidFill>
                <a:latin typeface="Arial" panose="020B0604020202020204" pitchFamily="34" charset="0"/>
                <a:cs typeface="Arial" panose="020B0604020202020204" pitchFamily="34" charset="0"/>
              </a:defRPr>
            </a:lvl4pPr>
            <a:lvl5pPr marL="2057400" indent="-228600" defTabSz="114300">
              <a:defRPr>
                <a:solidFill>
                  <a:schemeClr val="tx1"/>
                </a:solidFill>
                <a:latin typeface="Arial" panose="020B0604020202020204" pitchFamily="34" charset="0"/>
                <a:cs typeface="Arial" panose="020B0604020202020204" pitchFamily="34" charset="0"/>
              </a:defRPr>
            </a:lvl5pPr>
            <a:lvl6pPr marL="25146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lnSpc>
                <a:spcPct val="95000"/>
              </a:lnSpc>
              <a:spcBef>
                <a:spcPct val="25000"/>
              </a:spcBef>
              <a:spcAft>
                <a:spcPct val="0"/>
              </a:spcAft>
            </a:pPr>
            <a:r>
              <a:rPr lang="en-US" altLang="en-US" sz="4800" b="1" dirty="0" smtClean="0">
                <a:solidFill>
                  <a:srgbClr val="FFFFFF"/>
                </a:solidFill>
              </a:rPr>
              <a:t>Alternative Capital</a:t>
            </a:r>
          </a:p>
        </p:txBody>
      </p:sp>
      <p:sp>
        <p:nvSpPr>
          <p:cNvPr id="8" name="Date Placeholder 7"/>
          <p:cNvSpPr>
            <a:spLocks noGrp="1"/>
          </p:cNvSpPr>
          <p:nvPr>
            <p:ph type="dt" sz="quarter" idx="10"/>
          </p:nvPr>
        </p:nvSpPr>
        <p:spPr/>
        <p:txBody>
          <a:bodyPr/>
          <a:lstStyle/>
          <a:p>
            <a:pPr>
              <a:defRPr/>
            </a:pPr>
            <a:r>
              <a:rPr lang="en-US" dirty="0" smtClean="0">
                <a:solidFill>
                  <a:srgbClr val="FFFFFF"/>
                </a:solidFill>
              </a:rPr>
              <a:t>12/01/09 - 9pm</a:t>
            </a:r>
            <a:endParaRPr lang="en-US" dirty="0">
              <a:solidFill>
                <a:srgbClr val="FFFFFF"/>
              </a:solidFill>
            </a:endParaRPr>
          </a:p>
        </p:txBody>
      </p:sp>
      <p:sp>
        <p:nvSpPr>
          <p:cNvPr id="9" name="Slide Number Placeholder 8"/>
          <p:cNvSpPr>
            <a:spLocks noGrp="1"/>
          </p:cNvSpPr>
          <p:nvPr>
            <p:ph type="sldNum" sz="quarter" idx="12"/>
          </p:nvPr>
        </p:nvSpPr>
        <p:spPr/>
        <p:txBody>
          <a:bodyPr/>
          <a:lstStyle/>
          <a:p>
            <a:pPr>
              <a:defRPr/>
            </a:pPr>
            <a:fld id="{01C6CFF6-A16C-47FC-AFD0-A1BB862DCC3B}" type="slidenum">
              <a:rPr lang="en-US" smtClean="0">
                <a:solidFill>
                  <a:srgbClr val="000000"/>
                </a:solidFill>
              </a:rPr>
              <a:pPr>
                <a:defRPr/>
              </a:pPr>
              <a:t>63</a:t>
            </a:fld>
            <a:endParaRPr lang="en-US" dirty="0">
              <a:solidFill>
                <a:srgbClr val="000000"/>
              </a:solidFill>
            </a:endParaRPr>
          </a:p>
        </p:txBody>
      </p:sp>
      <p:sp>
        <p:nvSpPr>
          <p:cNvPr id="5128" name="Rectangle 8"/>
          <p:cNvSpPr>
            <a:spLocks noChangeArrowheads="1"/>
          </p:cNvSpPr>
          <p:nvPr/>
        </p:nvSpPr>
        <p:spPr bwMode="auto">
          <a:xfrm>
            <a:off x="176212" y="4014854"/>
            <a:ext cx="8424863" cy="17266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45720" rIns="45720">
            <a:spAutoFit/>
          </a:bodyPr>
          <a:lstStyle>
            <a:lvl1pPr marL="292100" indent="-292100">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eaLnBrk="0" fontAlgn="base" hangingPunct="0">
              <a:spcBef>
                <a:spcPct val="25000"/>
              </a:spcBef>
              <a:spcAft>
                <a:spcPct val="0"/>
              </a:spcAft>
              <a:buClr>
                <a:srgbClr val="FF6801"/>
              </a:buClr>
              <a:buFont typeface="Wingdings" panose="05000000000000000000" pitchFamily="2" charset="2"/>
              <a:buNone/>
            </a:pPr>
            <a:r>
              <a:rPr lang="en-US" altLang="en-US" sz="3600" b="1" dirty="0" smtClean="0">
                <a:solidFill>
                  <a:srgbClr val="225A7A"/>
                </a:solidFill>
                <a:cs typeface="Arial" panose="020B0604020202020204" pitchFamily="34" charset="0"/>
              </a:rPr>
              <a:t>New Investors Continue to Change the Reinsurance Landscape</a:t>
            </a:r>
          </a:p>
          <a:p>
            <a:pPr algn="ctr" eaLnBrk="0" fontAlgn="base" hangingPunct="0">
              <a:spcBef>
                <a:spcPct val="25000"/>
              </a:spcBef>
              <a:spcAft>
                <a:spcPct val="0"/>
              </a:spcAft>
              <a:buClr>
                <a:srgbClr val="FF6801"/>
              </a:buClr>
              <a:buFont typeface="Wingdings" panose="05000000000000000000" pitchFamily="2" charset="2"/>
              <a:buNone/>
            </a:pPr>
            <a:endParaRPr lang="en-US" altLang="en-US" sz="3600" b="1" dirty="0" smtClean="0">
              <a:solidFill>
                <a:srgbClr val="225A7A"/>
              </a:solidFill>
              <a:cs typeface="Arial" panose="020B0604020202020204" pitchFamily="34" charset="0"/>
            </a:endParaRPr>
          </a:p>
        </p:txBody>
      </p:sp>
      <p:sp>
        <p:nvSpPr>
          <p:cNvPr id="10" name="Rectangle 8"/>
          <p:cNvSpPr>
            <a:spLocks noChangeArrowheads="1"/>
          </p:cNvSpPr>
          <p:nvPr/>
        </p:nvSpPr>
        <p:spPr bwMode="auto">
          <a:xfrm>
            <a:off x="176212" y="5556999"/>
            <a:ext cx="8424863" cy="978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45720" rIns="45720">
            <a:spAutoFit/>
          </a:bodyPr>
          <a:lstStyle>
            <a:lvl1pPr marL="292100" indent="-292100">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eaLnBrk="0" fontAlgn="base" hangingPunct="0">
              <a:spcBef>
                <a:spcPct val="25000"/>
              </a:spcBef>
              <a:spcAft>
                <a:spcPct val="0"/>
              </a:spcAft>
              <a:buClr>
                <a:srgbClr val="FF6801"/>
              </a:buClr>
              <a:buFont typeface="Wingdings" panose="05000000000000000000" pitchFamily="2" charset="2"/>
              <a:buNone/>
            </a:pPr>
            <a:r>
              <a:rPr lang="en-US" altLang="en-US" sz="3200" b="1" i="1" dirty="0" smtClean="0">
                <a:solidFill>
                  <a:srgbClr val="C00000"/>
                </a:solidFill>
                <a:cs typeface="Arial" panose="020B0604020202020204" pitchFamily="34" charset="0"/>
              </a:rPr>
              <a:t>First I.I.I. White Paper on Issue Will Be Released Q1 2015</a:t>
            </a:r>
          </a:p>
        </p:txBody>
      </p:sp>
    </p:spTree>
    <p:extLst>
      <p:ext uri="{BB962C8B-B14F-4D97-AF65-F5344CB8AC3E}">
        <p14:creationId xmlns:p14="http://schemas.microsoft.com/office/powerpoint/2010/main" val="3174115523"/>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1924102"/>
                                        </p:tgtEl>
                                        <p:attrNameLst>
                                          <p:attrName>style.visibility</p:attrName>
                                        </p:attrNameLst>
                                      </p:cBhvr>
                                      <p:to>
                                        <p:strVal val="visible"/>
                                      </p:to>
                                    </p:set>
                                    <p:animEffect transition="in" filter="barn(outVertical)">
                                      <p:cBhvr>
                                        <p:cTn id="7" dur="1000"/>
                                        <p:tgtEl>
                                          <p:spTgt spid="1924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4102"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88900" y="0"/>
            <a:ext cx="8229600" cy="1069975"/>
          </a:xfrm>
        </p:spPr>
        <p:txBody>
          <a:bodyPr/>
          <a:lstStyle/>
          <a:p>
            <a:r>
              <a:rPr lang="en-US" altLang="en-US" dirty="0" smtClean="0">
                <a:latin typeface="Arial "/>
              </a:rPr>
              <a:t>Global Reinsurance Capital (Traditional    and Alternative), 2006 - 2014</a:t>
            </a:r>
          </a:p>
        </p:txBody>
      </p:sp>
      <p:sp>
        <p:nvSpPr>
          <p:cNvPr id="7171" name="Rectangle 4"/>
          <p:cNvSpPr>
            <a:spLocks noChangeArrowheads="1"/>
          </p:cNvSpPr>
          <p:nvPr/>
        </p:nvSpPr>
        <p:spPr bwMode="auto">
          <a:xfrm>
            <a:off x="0" y="6389688"/>
            <a:ext cx="7569200" cy="46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5760" tIns="0" rIns="0" bIns="137160" anchor="b">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fontAlgn="base" hangingPunct="0">
              <a:lnSpc>
                <a:spcPct val="85000"/>
              </a:lnSpc>
              <a:spcBef>
                <a:spcPct val="25000"/>
              </a:spcBef>
              <a:spcAft>
                <a:spcPct val="0"/>
              </a:spcAft>
              <a:buClr>
                <a:srgbClr val="FF6801"/>
              </a:buClr>
              <a:buFont typeface="Wingdings" panose="05000000000000000000" pitchFamily="2" charset="2"/>
              <a:buNone/>
            </a:pPr>
            <a:r>
              <a:rPr lang="en-US" altLang="en-US" sz="1100" dirty="0" smtClean="0">
                <a:solidFill>
                  <a:srgbClr val="000000"/>
                </a:solidFill>
              </a:rPr>
              <a:t>2014 data is as of June 30, 2014.</a:t>
            </a:r>
          </a:p>
          <a:p>
            <a:pPr eaLnBrk="0" fontAlgn="base" hangingPunct="0">
              <a:lnSpc>
                <a:spcPct val="85000"/>
              </a:lnSpc>
              <a:spcBef>
                <a:spcPct val="25000"/>
              </a:spcBef>
              <a:spcAft>
                <a:spcPct val="0"/>
              </a:spcAft>
              <a:buClr>
                <a:srgbClr val="FF6801"/>
              </a:buClr>
              <a:buFont typeface="Wingdings" panose="05000000000000000000" pitchFamily="2" charset="2"/>
              <a:buNone/>
            </a:pPr>
            <a:r>
              <a:rPr lang="en-US" altLang="en-US" sz="1100" dirty="0" smtClean="0">
                <a:solidFill>
                  <a:srgbClr val="000000"/>
                </a:solidFill>
              </a:rPr>
              <a:t>Source: Aon Benfield Analytics; Insurance Information Institute.</a:t>
            </a:r>
          </a:p>
        </p:txBody>
      </p:sp>
      <p:sp>
        <p:nvSpPr>
          <p:cNvPr id="6" name="AutoShape 14"/>
          <p:cNvSpPr>
            <a:spLocks noChangeArrowheads="1"/>
          </p:cNvSpPr>
          <p:nvPr/>
        </p:nvSpPr>
        <p:spPr bwMode="blackWhite">
          <a:xfrm>
            <a:off x="4386263" y="909638"/>
            <a:ext cx="3683000" cy="893762"/>
          </a:xfrm>
          <a:prstGeom prst="wedgeRectCallout">
            <a:avLst>
              <a:gd name="adj1" fmla="val 46083"/>
              <a:gd name="adj2" fmla="val 68000"/>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fontAlgn="base" hangingPunct="0">
              <a:lnSpc>
                <a:spcPct val="90000"/>
              </a:lnSpc>
              <a:spcBef>
                <a:spcPct val="50000"/>
              </a:spcBef>
              <a:spcAft>
                <a:spcPct val="0"/>
              </a:spcAft>
              <a:buClr>
                <a:srgbClr val="FFFFFF"/>
              </a:buClr>
              <a:buFont typeface="Wingdings" panose="05000000000000000000" pitchFamily="2" charset="2"/>
              <a:buNone/>
            </a:pPr>
            <a:r>
              <a:rPr lang="en-US" altLang="en-US" sz="1600" b="1" dirty="0" smtClean="0">
                <a:solidFill>
                  <a:srgbClr val="FFFFFF"/>
                </a:solidFill>
              </a:rPr>
              <a:t>Total reinsurance capital reached a record $570B in 2013, up 68% from 2008. </a:t>
            </a:r>
          </a:p>
        </p:txBody>
      </p:sp>
      <p:graphicFrame>
        <p:nvGraphicFramePr>
          <p:cNvPr id="7173" name="Object 3"/>
          <p:cNvGraphicFramePr>
            <a:graphicFrameLocks noChangeAspect="1"/>
          </p:cNvGraphicFramePr>
          <p:nvPr/>
        </p:nvGraphicFramePr>
        <p:xfrm>
          <a:off x="327025" y="1206500"/>
          <a:ext cx="8296275" cy="4289425"/>
        </p:xfrm>
        <a:graphic>
          <a:graphicData uri="http://schemas.openxmlformats.org/presentationml/2006/ole">
            <mc:AlternateContent xmlns:mc="http://schemas.openxmlformats.org/markup-compatibility/2006">
              <mc:Choice xmlns:v="urn:schemas-microsoft-com:vml" Requires="v">
                <p:oleObj spid="_x0000_s28059769" name="Chart" r:id="rId4" imgW="8303472" imgH="4298052" progId="Excel.Chart.8">
                  <p:embed/>
                </p:oleObj>
              </mc:Choice>
              <mc:Fallback>
                <p:oleObj name="Chart" r:id="rId4" imgW="8303472" imgH="4298052" progId="Excel.Char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7025" y="1206500"/>
                        <a:ext cx="8296275" cy="428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 name="Rectangle 6"/>
          <p:cNvSpPr>
            <a:spLocks noChangeArrowheads="1"/>
          </p:cNvSpPr>
          <p:nvPr/>
        </p:nvSpPr>
        <p:spPr bwMode="blackWhite">
          <a:xfrm>
            <a:off x="457200" y="5664200"/>
            <a:ext cx="8220075" cy="63976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fontAlgn="base" hangingPunct="0">
              <a:lnSpc>
                <a:spcPct val="90000"/>
              </a:lnSpc>
              <a:spcBef>
                <a:spcPct val="50000"/>
              </a:spcBef>
              <a:spcAft>
                <a:spcPct val="0"/>
              </a:spcAft>
              <a:buClr>
                <a:srgbClr val="FFFFFF"/>
              </a:buClr>
            </a:pPr>
            <a:r>
              <a:rPr lang="en-US" altLang="en-US" b="1" dirty="0" smtClean="0">
                <a:solidFill>
                  <a:srgbClr val="FFFFFF"/>
                </a:solidFill>
              </a:rPr>
              <a:t>But alternative capacity has grown 210% since 2008, to $50B. It has more than doubled in the past three years.</a:t>
            </a:r>
          </a:p>
        </p:txBody>
      </p:sp>
      <p:sp>
        <p:nvSpPr>
          <p:cNvPr id="3" name="Rectangle 2"/>
          <p:cNvSpPr/>
          <p:nvPr/>
        </p:nvSpPr>
        <p:spPr>
          <a:xfrm>
            <a:off x="6076950" y="5092700"/>
            <a:ext cx="693738" cy="3000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dirty="0">
              <a:solidFill>
                <a:srgbClr val="FFFFFF"/>
              </a:solidFill>
            </a:endParaRPr>
          </a:p>
        </p:txBody>
      </p:sp>
    </p:spTree>
    <p:extLst>
      <p:ext uri="{BB962C8B-B14F-4D97-AF65-F5344CB8AC3E}">
        <p14:creationId xmlns:p14="http://schemas.microsoft.com/office/powerpoint/2010/main" val="205335039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par>
                          <p:cTn id="8" fill="hold" nodeType="afterGroup">
                            <p:stCondLst>
                              <p:cond delay="1500"/>
                            </p:stCondLst>
                            <p:childTnLst>
                              <p:par>
                                <p:cTn id="9" presetID="23" presetClass="entr" presetSubtype="16" fill="hold" grpId="0" nodeType="afterEffect">
                                  <p:stCondLst>
                                    <p:cond delay="100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88899" y="0"/>
            <a:ext cx="8588375" cy="1069975"/>
          </a:xfrm>
        </p:spPr>
        <p:txBody>
          <a:bodyPr/>
          <a:lstStyle/>
          <a:p>
            <a:r>
              <a:rPr lang="en-US" altLang="en-US" dirty="0" smtClean="0">
                <a:latin typeface="Arial "/>
              </a:rPr>
              <a:t>Alternative Capital as a Percentage of Traditional Global Reinsurance Capital</a:t>
            </a:r>
          </a:p>
        </p:txBody>
      </p:sp>
      <p:sp>
        <p:nvSpPr>
          <p:cNvPr id="8195" name="Rectangle 4"/>
          <p:cNvSpPr>
            <a:spLocks noChangeArrowheads="1"/>
          </p:cNvSpPr>
          <p:nvPr/>
        </p:nvSpPr>
        <p:spPr bwMode="auto">
          <a:xfrm>
            <a:off x="0" y="6389688"/>
            <a:ext cx="7569200" cy="46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5760" tIns="0" rIns="0" bIns="137160" anchor="b">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fontAlgn="base" hangingPunct="0">
              <a:lnSpc>
                <a:spcPct val="85000"/>
              </a:lnSpc>
              <a:spcBef>
                <a:spcPct val="25000"/>
              </a:spcBef>
              <a:spcAft>
                <a:spcPct val="0"/>
              </a:spcAft>
              <a:buClr>
                <a:srgbClr val="FF6801"/>
              </a:buClr>
              <a:buFont typeface="Wingdings" panose="05000000000000000000" pitchFamily="2" charset="2"/>
              <a:buNone/>
            </a:pPr>
            <a:r>
              <a:rPr lang="en-US" altLang="en-US" sz="1100" dirty="0" smtClean="0">
                <a:solidFill>
                  <a:srgbClr val="000000"/>
                </a:solidFill>
              </a:rPr>
              <a:t>2014 data is as of June 30, 2014.</a:t>
            </a:r>
          </a:p>
          <a:p>
            <a:pPr eaLnBrk="0" fontAlgn="base" hangingPunct="0">
              <a:lnSpc>
                <a:spcPct val="85000"/>
              </a:lnSpc>
              <a:spcBef>
                <a:spcPct val="25000"/>
              </a:spcBef>
              <a:spcAft>
                <a:spcPct val="0"/>
              </a:spcAft>
              <a:buClr>
                <a:srgbClr val="FF6801"/>
              </a:buClr>
              <a:buFont typeface="Wingdings" panose="05000000000000000000" pitchFamily="2" charset="2"/>
              <a:buNone/>
            </a:pPr>
            <a:r>
              <a:rPr lang="en-US" altLang="en-US" sz="1100" dirty="0" smtClean="0">
                <a:solidFill>
                  <a:srgbClr val="000000"/>
                </a:solidFill>
              </a:rPr>
              <a:t>Source: Aon Benfield Analytics; Insurance Information Institute.</a:t>
            </a:r>
          </a:p>
        </p:txBody>
      </p:sp>
      <p:graphicFrame>
        <p:nvGraphicFramePr>
          <p:cNvPr id="8196" name="Object 3"/>
          <p:cNvGraphicFramePr>
            <a:graphicFrameLocks noChangeAspect="1"/>
          </p:cNvGraphicFramePr>
          <p:nvPr/>
        </p:nvGraphicFramePr>
        <p:xfrm>
          <a:off x="327025" y="1206500"/>
          <a:ext cx="8296275" cy="4289425"/>
        </p:xfrm>
        <a:graphic>
          <a:graphicData uri="http://schemas.openxmlformats.org/presentationml/2006/ole">
            <mc:AlternateContent xmlns:mc="http://schemas.openxmlformats.org/markup-compatibility/2006">
              <mc:Choice xmlns:v="urn:schemas-microsoft-com:vml" Requires="v">
                <p:oleObj spid="_x0000_s28060793" name="Chart" r:id="rId4" imgW="8303472" imgH="4298052" progId="Excel.Chart.8">
                  <p:embed/>
                </p:oleObj>
              </mc:Choice>
              <mc:Fallback>
                <p:oleObj name="Chart" r:id="rId4" imgW="8303472" imgH="4298052" progId="Excel.Char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7025" y="1206500"/>
                        <a:ext cx="8296275" cy="428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 name="Rectangle 6"/>
          <p:cNvSpPr>
            <a:spLocks noChangeArrowheads="1"/>
          </p:cNvSpPr>
          <p:nvPr/>
        </p:nvSpPr>
        <p:spPr bwMode="blackWhite">
          <a:xfrm>
            <a:off x="457200" y="5664200"/>
            <a:ext cx="8220075" cy="63976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fontAlgn="base" hangingPunct="0">
              <a:lnSpc>
                <a:spcPct val="90000"/>
              </a:lnSpc>
              <a:spcBef>
                <a:spcPct val="50000"/>
              </a:spcBef>
              <a:spcAft>
                <a:spcPct val="0"/>
              </a:spcAft>
              <a:buClr>
                <a:srgbClr val="FFFFFF"/>
              </a:buClr>
            </a:pPr>
            <a:r>
              <a:rPr lang="en-US" altLang="en-US" b="1" dirty="0" smtClean="0">
                <a:solidFill>
                  <a:srgbClr val="FFFFFF"/>
                </a:solidFill>
              </a:rPr>
              <a:t>Alternative Capital’s Share of Global Reinsurance Capital Has More Than Doubled Since 2010.</a:t>
            </a:r>
          </a:p>
        </p:txBody>
      </p:sp>
    </p:spTree>
    <p:extLst>
      <p:ext uri="{BB962C8B-B14F-4D97-AF65-F5344CB8AC3E}">
        <p14:creationId xmlns:p14="http://schemas.microsoft.com/office/powerpoint/2010/main" val="334720813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6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9218" name="Object 3"/>
          <p:cNvGraphicFramePr>
            <a:graphicFrameLocks noChangeAspect="1"/>
          </p:cNvGraphicFramePr>
          <p:nvPr/>
        </p:nvGraphicFramePr>
        <p:xfrm>
          <a:off x="327025" y="1206500"/>
          <a:ext cx="8296275" cy="4289425"/>
        </p:xfrm>
        <a:graphic>
          <a:graphicData uri="http://schemas.openxmlformats.org/presentationml/2006/ole">
            <mc:AlternateContent xmlns:mc="http://schemas.openxmlformats.org/markup-compatibility/2006">
              <mc:Choice xmlns:v="urn:schemas-microsoft-com:vml" Requires="v">
                <p:oleObj spid="_x0000_s28061817" name="Chart" r:id="rId4" imgW="8303472" imgH="4298052" progId="Excel.Chart.8">
                  <p:embed/>
                </p:oleObj>
              </mc:Choice>
              <mc:Fallback>
                <p:oleObj name="Chart" r:id="rId4" imgW="8303472" imgH="4298052" progId="Excel.Char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7025" y="1206500"/>
                        <a:ext cx="8296275" cy="428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9219" name="Title 1"/>
          <p:cNvSpPr>
            <a:spLocks noGrp="1"/>
          </p:cNvSpPr>
          <p:nvPr>
            <p:ph type="title"/>
          </p:nvPr>
        </p:nvSpPr>
        <p:spPr>
          <a:xfrm>
            <a:off x="88900" y="0"/>
            <a:ext cx="8229600" cy="1069975"/>
          </a:xfrm>
        </p:spPr>
        <p:txBody>
          <a:bodyPr/>
          <a:lstStyle/>
          <a:p>
            <a:r>
              <a:rPr lang="en-US" altLang="en-US" dirty="0" smtClean="0">
                <a:latin typeface="Arial "/>
              </a:rPr>
              <a:t>Growth of Alternative Capital Structures, 2002 - 2014</a:t>
            </a:r>
          </a:p>
        </p:txBody>
      </p:sp>
      <p:sp>
        <p:nvSpPr>
          <p:cNvPr id="9220" name="Rectangle 4"/>
          <p:cNvSpPr>
            <a:spLocks noChangeArrowheads="1"/>
          </p:cNvSpPr>
          <p:nvPr/>
        </p:nvSpPr>
        <p:spPr bwMode="auto">
          <a:xfrm>
            <a:off x="0" y="6389688"/>
            <a:ext cx="7569200" cy="46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5760" tIns="0" rIns="0" bIns="137160" anchor="b">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fontAlgn="base" hangingPunct="0">
              <a:lnSpc>
                <a:spcPct val="85000"/>
              </a:lnSpc>
              <a:spcBef>
                <a:spcPct val="25000"/>
              </a:spcBef>
              <a:spcAft>
                <a:spcPct val="0"/>
              </a:spcAft>
              <a:buClr>
                <a:srgbClr val="FF6801"/>
              </a:buClr>
              <a:buFont typeface="Wingdings" panose="05000000000000000000" pitchFamily="2" charset="2"/>
              <a:buNone/>
            </a:pPr>
            <a:r>
              <a:rPr lang="en-US" altLang="en-US" sz="1100" dirty="0" smtClean="0">
                <a:solidFill>
                  <a:srgbClr val="000000"/>
                </a:solidFill>
              </a:rPr>
              <a:t>2014 data is as of June 30, 2014.</a:t>
            </a:r>
          </a:p>
          <a:p>
            <a:pPr eaLnBrk="0" fontAlgn="base" hangingPunct="0">
              <a:lnSpc>
                <a:spcPct val="85000"/>
              </a:lnSpc>
              <a:spcBef>
                <a:spcPct val="25000"/>
              </a:spcBef>
              <a:spcAft>
                <a:spcPct val="0"/>
              </a:spcAft>
              <a:buClr>
                <a:srgbClr val="FF6801"/>
              </a:buClr>
              <a:buFont typeface="Wingdings" panose="05000000000000000000" pitchFamily="2" charset="2"/>
              <a:buNone/>
            </a:pPr>
            <a:r>
              <a:rPr lang="en-US" altLang="en-US" sz="1100" dirty="0" smtClean="0">
                <a:solidFill>
                  <a:srgbClr val="000000"/>
                </a:solidFill>
              </a:rPr>
              <a:t>Source: Aon Benfield Analytics; Insurance Information Institute.</a:t>
            </a:r>
          </a:p>
        </p:txBody>
      </p:sp>
      <p:sp>
        <p:nvSpPr>
          <p:cNvPr id="6" name="AutoShape 14"/>
          <p:cNvSpPr>
            <a:spLocks noChangeArrowheads="1"/>
          </p:cNvSpPr>
          <p:nvPr/>
        </p:nvSpPr>
        <p:spPr bwMode="blackWhite">
          <a:xfrm>
            <a:off x="3122613" y="1344613"/>
            <a:ext cx="3683000" cy="895350"/>
          </a:xfrm>
          <a:prstGeom prst="wedgeRectCallout">
            <a:avLst>
              <a:gd name="adj1" fmla="val 41264"/>
              <a:gd name="adj2" fmla="val 203986"/>
            </a:avLst>
          </a:prstGeom>
          <a:gradFill rotWithShape="1">
            <a:gsLst>
              <a:gs pos="0">
                <a:schemeClr val="accent1"/>
              </a:gs>
              <a:gs pos="100000">
                <a:srgbClr val="173C51"/>
              </a:gs>
            </a:gsLst>
            <a:lin ang="5400000" scaled="1"/>
          </a:gradFill>
          <a:ln w="28575" algn="ctr">
            <a:solidFill>
              <a:srgbClr val="225A7A"/>
            </a:solidFill>
            <a:miter lim="800000"/>
            <a:headEnd/>
            <a:tailEnd/>
          </a:ln>
        </p:spPr>
        <p:txBody>
          <a:bodyPr tIns="91440" bIns="9144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fontAlgn="base" hangingPunct="0">
              <a:lnSpc>
                <a:spcPct val="90000"/>
              </a:lnSpc>
              <a:spcBef>
                <a:spcPct val="50000"/>
              </a:spcBef>
              <a:spcAft>
                <a:spcPct val="0"/>
              </a:spcAft>
              <a:buClr>
                <a:srgbClr val="FFFFFF"/>
              </a:buClr>
              <a:buFont typeface="Wingdings" panose="05000000000000000000" pitchFamily="2" charset="2"/>
              <a:buNone/>
            </a:pPr>
            <a:r>
              <a:rPr lang="en-US" altLang="en-US" sz="1600" b="1" dirty="0" smtClean="0">
                <a:solidFill>
                  <a:srgbClr val="FFFFFF"/>
                </a:solidFill>
              </a:rPr>
              <a:t>Collateralized Re’s Growth Has Accelerated in the Past Three Years. </a:t>
            </a:r>
          </a:p>
        </p:txBody>
      </p:sp>
      <p:sp>
        <p:nvSpPr>
          <p:cNvPr id="8" name="Rectangle 6"/>
          <p:cNvSpPr>
            <a:spLocks noChangeArrowheads="1"/>
          </p:cNvSpPr>
          <p:nvPr/>
        </p:nvSpPr>
        <p:spPr bwMode="blackWhite">
          <a:xfrm>
            <a:off x="457200" y="5664200"/>
            <a:ext cx="8220075" cy="63976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fontAlgn="base" hangingPunct="0">
              <a:lnSpc>
                <a:spcPct val="90000"/>
              </a:lnSpc>
              <a:spcBef>
                <a:spcPct val="50000"/>
              </a:spcBef>
              <a:spcAft>
                <a:spcPct val="0"/>
              </a:spcAft>
              <a:buClr>
                <a:srgbClr val="FFFFFF"/>
              </a:buClr>
            </a:pPr>
            <a:r>
              <a:rPr lang="en-US" altLang="en-US" b="1" dirty="0" smtClean="0">
                <a:solidFill>
                  <a:srgbClr val="FFFFFF"/>
                </a:solidFill>
              </a:rPr>
              <a:t>Collateralized Reinsurance and Catastrophe Bonds Currently Dominate the Alternative Capital Market.</a:t>
            </a:r>
          </a:p>
        </p:txBody>
      </p:sp>
    </p:spTree>
    <p:extLst>
      <p:ext uri="{BB962C8B-B14F-4D97-AF65-F5344CB8AC3E}">
        <p14:creationId xmlns:p14="http://schemas.microsoft.com/office/powerpoint/2010/main" val="104524309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par>
                          <p:cTn id="8" fill="hold" nodeType="afterGroup">
                            <p:stCondLst>
                              <p:cond delay="1500"/>
                            </p:stCondLst>
                            <p:childTnLst>
                              <p:par>
                                <p:cTn id="9" presetID="23" presetClass="entr" presetSubtype="16" fill="hold" grpId="0" nodeType="afterEffect">
                                  <p:stCondLst>
                                    <p:cond delay="100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r>
              <a:rPr lang="en-US" altLang="en-US" dirty="0" smtClean="0">
                <a:latin typeface="Arial" panose="020B0604020202020204" pitchFamily="34" charset="0"/>
              </a:rPr>
              <a:t>Catastrophe Bond Issuance and Outstanding: 1997-2014</a:t>
            </a:r>
          </a:p>
        </p:txBody>
      </p:sp>
      <p:graphicFrame>
        <p:nvGraphicFramePr>
          <p:cNvPr id="10243" name="Content Placeholder 9"/>
          <p:cNvGraphicFramePr>
            <a:graphicFrameLocks noGrp="1"/>
          </p:cNvGraphicFramePr>
          <p:nvPr>
            <p:ph idx="1"/>
          </p:nvPr>
        </p:nvGraphicFramePr>
        <p:xfrm>
          <a:off x="444500" y="1597025"/>
          <a:ext cx="8255000" cy="3767138"/>
        </p:xfrm>
        <a:graphic>
          <a:graphicData uri="http://schemas.openxmlformats.org/presentationml/2006/ole">
            <mc:AlternateContent xmlns:mc="http://schemas.openxmlformats.org/markup-compatibility/2006">
              <mc:Choice xmlns:v="urn:schemas-microsoft-com:vml" Requires="v">
                <p:oleObj spid="_x0000_s28062841" name="Chart" r:id="rId4" imgW="8266892" imgH="3773751" progId="Excel.Chart.8">
                  <p:embed/>
                </p:oleObj>
              </mc:Choice>
              <mc:Fallback>
                <p:oleObj name="Chart" r:id="rId4" imgW="8266892" imgH="3773751" progId="Excel.Chart.8">
                  <p:embed/>
                  <p:pic>
                    <p:nvPicPr>
                      <p:cNvPr id="0" name=""/>
                      <p:cNvPicPr>
                        <a:picLocks noGrp="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4500" y="1597025"/>
                        <a:ext cx="8255000" cy="3767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 name="Date Placeholder 3"/>
          <p:cNvSpPr>
            <a:spLocks noGrp="1"/>
          </p:cNvSpPr>
          <p:nvPr>
            <p:ph type="dt" sz="quarter" idx="10"/>
          </p:nvPr>
        </p:nvSpPr>
        <p:spPr/>
        <p:txBody>
          <a:bodyPr/>
          <a:lstStyle/>
          <a:p>
            <a:pPr>
              <a:defRPr/>
            </a:pPr>
            <a:r>
              <a:rPr lang="en-US" dirty="0" smtClean="0">
                <a:solidFill>
                  <a:srgbClr val="FFFFFF"/>
                </a:solidFill>
              </a:rPr>
              <a:t>12/01/09 - 9pm</a:t>
            </a:r>
            <a:endParaRPr lang="en-US" dirty="0">
              <a:solidFill>
                <a:srgbClr val="FFFFFF"/>
              </a:solidFill>
            </a:endParaRPr>
          </a:p>
        </p:txBody>
      </p:sp>
      <p:sp>
        <p:nvSpPr>
          <p:cNvPr id="5" name="Footer Placeholder 4"/>
          <p:cNvSpPr>
            <a:spLocks noGrp="1"/>
          </p:cNvSpPr>
          <p:nvPr>
            <p:ph type="ftr" sz="quarter" idx="11"/>
          </p:nvPr>
        </p:nvSpPr>
        <p:spPr/>
        <p:txBody>
          <a:bodyPr/>
          <a:lstStyle/>
          <a:p>
            <a:pPr>
              <a:defRPr/>
            </a:pPr>
            <a:r>
              <a:rPr lang="en-US" dirty="0" smtClean="0">
                <a:solidFill>
                  <a:srgbClr val="FFFFFF"/>
                </a:solidFill>
              </a:rPr>
              <a:t>eSlide – P6466 – The Financial Crisis and the Future of the P/C</a:t>
            </a:r>
            <a:endParaRPr lang="en-US" dirty="0">
              <a:solidFill>
                <a:srgbClr val="FFFFFF"/>
              </a:solidFill>
            </a:endParaRPr>
          </a:p>
        </p:txBody>
      </p:sp>
      <p:sp>
        <p:nvSpPr>
          <p:cNvPr id="6" name="Slide Number Placeholder 5"/>
          <p:cNvSpPr>
            <a:spLocks noGrp="1"/>
          </p:cNvSpPr>
          <p:nvPr>
            <p:ph type="sldNum" sz="quarter" idx="12"/>
          </p:nvPr>
        </p:nvSpPr>
        <p:spPr/>
        <p:txBody>
          <a:bodyPr/>
          <a:lstStyle/>
          <a:p>
            <a:pPr>
              <a:defRPr/>
            </a:pPr>
            <a:fld id="{B39845FE-BC15-4173-A513-F665543C23C0}" type="slidenum">
              <a:rPr lang="en-US" smtClean="0">
                <a:solidFill>
                  <a:srgbClr val="000000"/>
                </a:solidFill>
              </a:rPr>
              <a:pPr>
                <a:defRPr/>
              </a:pPr>
              <a:t>67</a:t>
            </a:fld>
            <a:endParaRPr lang="en-US" dirty="0">
              <a:solidFill>
                <a:srgbClr val="000000"/>
              </a:solidFill>
            </a:endParaRPr>
          </a:p>
        </p:txBody>
      </p:sp>
      <p:sp>
        <p:nvSpPr>
          <p:cNvPr id="10247" name="Rectangle 3"/>
          <p:cNvSpPr>
            <a:spLocks noChangeArrowheads="1"/>
          </p:cNvSpPr>
          <p:nvPr/>
        </p:nvSpPr>
        <p:spPr bwMode="black">
          <a:xfrm>
            <a:off x="347663" y="1163638"/>
            <a:ext cx="8221662" cy="220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defTabSz="114300">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defTabSz="11430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defTabSz="1143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defTabSz="1143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defTabSz="1143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fontAlgn="base">
              <a:spcBef>
                <a:spcPct val="20000"/>
              </a:spcBef>
              <a:spcAft>
                <a:spcPct val="0"/>
              </a:spcAft>
              <a:buClrTx/>
              <a:buFontTx/>
              <a:buNone/>
            </a:pPr>
            <a:r>
              <a:rPr lang="en-US" altLang="en-US" sz="1600" b="1" dirty="0" smtClean="0">
                <a:solidFill>
                  <a:srgbClr val="225A7A"/>
                </a:solidFill>
                <a:cs typeface="Arial" panose="020B0604020202020204" pitchFamily="34" charset="0"/>
              </a:rPr>
              <a:t>Risk Capital Amount ($ Millions)</a:t>
            </a:r>
          </a:p>
        </p:txBody>
      </p:sp>
      <p:sp>
        <p:nvSpPr>
          <p:cNvPr id="12" name="Rectangle 6"/>
          <p:cNvSpPr>
            <a:spLocks noChangeArrowheads="1"/>
          </p:cNvSpPr>
          <p:nvPr/>
        </p:nvSpPr>
        <p:spPr bwMode="blackWhite">
          <a:xfrm>
            <a:off x="574675" y="5416550"/>
            <a:ext cx="8312150" cy="6826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fontAlgn="base">
              <a:lnSpc>
                <a:spcPct val="95000"/>
              </a:lnSpc>
              <a:spcBef>
                <a:spcPct val="25000"/>
              </a:spcBef>
              <a:spcAft>
                <a:spcPct val="0"/>
              </a:spcAft>
              <a:buClrTx/>
              <a:buFontTx/>
              <a:buNone/>
            </a:pPr>
            <a:r>
              <a:rPr lang="en-US" altLang="en-US" sz="1800" b="1" dirty="0" smtClean="0">
                <a:solidFill>
                  <a:srgbClr val="FFFFFF"/>
                </a:solidFill>
                <a:cs typeface="Arial" panose="020B0604020202020204" pitchFamily="34" charset="0"/>
              </a:rPr>
              <a:t>2014 Has Seen the Largest Cat Bond Ever - $1.5 Billion (Florida Citizens). Bond Issuance Set a Record.</a:t>
            </a:r>
          </a:p>
        </p:txBody>
      </p:sp>
      <p:sp>
        <p:nvSpPr>
          <p:cNvPr id="10249" name="TextBox 2"/>
          <p:cNvSpPr txBox="1">
            <a:spLocks noChangeArrowheads="1"/>
          </p:cNvSpPr>
          <p:nvPr/>
        </p:nvSpPr>
        <p:spPr bwMode="auto">
          <a:xfrm>
            <a:off x="574675" y="6149975"/>
            <a:ext cx="5310188"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fontAlgn="base" hangingPunct="0">
              <a:spcBef>
                <a:spcPct val="0"/>
              </a:spcBef>
              <a:spcAft>
                <a:spcPct val="0"/>
              </a:spcAft>
            </a:pPr>
            <a:r>
              <a:rPr lang="en-US" altLang="en-US" sz="1100" dirty="0" smtClean="0">
                <a:solidFill>
                  <a:srgbClr val="000000"/>
                </a:solidFill>
              </a:rPr>
              <a:t>Source: Guy Carpenter.</a:t>
            </a:r>
          </a:p>
        </p:txBody>
      </p:sp>
    </p:spTree>
    <p:extLst>
      <p:ext uri="{BB962C8B-B14F-4D97-AF65-F5344CB8AC3E}">
        <p14:creationId xmlns:p14="http://schemas.microsoft.com/office/powerpoint/2010/main" val="27697125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6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r>
              <a:rPr lang="en-US" altLang="en-US" smtClean="0">
                <a:latin typeface="Arial" panose="020B0604020202020204" pitchFamily="34" charset="0"/>
              </a:rPr>
              <a:t>Largest Sponsors of </a:t>
            </a:r>
            <a:r>
              <a:rPr lang="en-US" altLang="en-US" dirty="0" smtClean="0">
                <a:latin typeface="Arial" panose="020B0604020202020204" pitchFamily="34" charset="0"/>
              </a:rPr>
              <a:t>ILS, Year-End 2014</a:t>
            </a:r>
          </a:p>
        </p:txBody>
      </p:sp>
      <p:graphicFrame>
        <p:nvGraphicFramePr>
          <p:cNvPr id="11267" name="Content Placeholder 8"/>
          <p:cNvGraphicFramePr>
            <a:graphicFrameLocks noGrp="1"/>
          </p:cNvGraphicFramePr>
          <p:nvPr>
            <p:ph idx="1"/>
          </p:nvPr>
        </p:nvGraphicFramePr>
        <p:xfrm>
          <a:off x="396875" y="1171575"/>
          <a:ext cx="8255000" cy="4457700"/>
        </p:xfrm>
        <a:graphic>
          <a:graphicData uri="http://schemas.openxmlformats.org/presentationml/2006/ole">
            <mc:AlternateContent xmlns:mc="http://schemas.openxmlformats.org/markup-compatibility/2006">
              <mc:Choice xmlns:v="urn:schemas-microsoft-com:vml" Requires="v">
                <p:oleObj spid="_x0000_s28063865" name="Chart" r:id="rId4" imgW="8260796" imgH="4462659" progId="Excel.Chart.8">
                  <p:embed/>
                </p:oleObj>
              </mc:Choice>
              <mc:Fallback>
                <p:oleObj name="Chart" r:id="rId4" imgW="8260796" imgH="4462659" progId="Excel.Chart.8">
                  <p:embed/>
                  <p:pic>
                    <p:nvPicPr>
                      <p:cNvPr id="0" name=""/>
                      <p:cNvPicPr>
                        <a:picLocks noGrp="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6875" y="1171575"/>
                        <a:ext cx="8255000" cy="445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 name="Date Placeholder 3"/>
          <p:cNvSpPr>
            <a:spLocks noGrp="1"/>
          </p:cNvSpPr>
          <p:nvPr>
            <p:ph type="dt" sz="quarter" idx="10"/>
          </p:nvPr>
        </p:nvSpPr>
        <p:spPr/>
        <p:txBody>
          <a:bodyPr/>
          <a:lstStyle/>
          <a:p>
            <a:pPr>
              <a:defRPr/>
            </a:pPr>
            <a:r>
              <a:rPr lang="en-US" dirty="0" smtClean="0">
                <a:solidFill>
                  <a:srgbClr val="FFFFFF"/>
                </a:solidFill>
              </a:rPr>
              <a:t>12/01/09 - 9pm</a:t>
            </a:r>
            <a:endParaRPr lang="en-US" dirty="0">
              <a:solidFill>
                <a:srgbClr val="FFFFFF"/>
              </a:solidFill>
            </a:endParaRPr>
          </a:p>
        </p:txBody>
      </p:sp>
      <p:sp>
        <p:nvSpPr>
          <p:cNvPr id="5" name="Footer Placeholder 4"/>
          <p:cNvSpPr>
            <a:spLocks noGrp="1"/>
          </p:cNvSpPr>
          <p:nvPr>
            <p:ph type="ftr" sz="quarter" idx="11"/>
          </p:nvPr>
        </p:nvSpPr>
        <p:spPr/>
        <p:txBody>
          <a:bodyPr/>
          <a:lstStyle/>
          <a:p>
            <a:pPr>
              <a:defRPr/>
            </a:pPr>
            <a:r>
              <a:rPr lang="en-US" dirty="0" smtClean="0">
                <a:solidFill>
                  <a:srgbClr val="FFFFFF"/>
                </a:solidFill>
              </a:rPr>
              <a:t>eSlide – P6466 – The Financial Crisis and the Future of the P/C</a:t>
            </a:r>
            <a:endParaRPr lang="en-US" dirty="0">
              <a:solidFill>
                <a:srgbClr val="FFFFFF"/>
              </a:solidFill>
            </a:endParaRPr>
          </a:p>
        </p:txBody>
      </p:sp>
      <p:sp>
        <p:nvSpPr>
          <p:cNvPr id="6" name="Slide Number Placeholder 5"/>
          <p:cNvSpPr>
            <a:spLocks noGrp="1"/>
          </p:cNvSpPr>
          <p:nvPr>
            <p:ph type="sldNum" sz="quarter" idx="12"/>
          </p:nvPr>
        </p:nvSpPr>
        <p:spPr/>
        <p:txBody>
          <a:bodyPr/>
          <a:lstStyle/>
          <a:p>
            <a:pPr>
              <a:defRPr/>
            </a:pPr>
            <a:fld id="{3F5CDE5C-039C-4D8D-B8B2-FD17BF00E157}" type="slidenum">
              <a:rPr lang="en-US" smtClean="0">
                <a:solidFill>
                  <a:srgbClr val="000000"/>
                </a:solidFill>
              </a:rPr>
              <a:pPr>
                <a:defRPr/>
              </a:pPr>
              <a:t>68</a:t>
            </a:fld>
            <a:endParaRPr lang="en-US" dirty="0">
              <a:solidFill>
                <a:srgbClr val="000000"/>
              </a:solidFill>
            </a:endParaRPr>
          </a:p>
        </p:txBody>
      </p:sp>
      <p:sp>
        <p:nvSpPr>
          <p:cNvPr id="10" name="Rectangle 6"/>
          <p:cNvSpPr>
            <a:spLocks noChangeArrowheads="1"/>
          </p:cNvSpPr>
          <p:nvPr/>
        </p:nvSpPr>
        <p:spPr bwMode="blackWhite">
          <a:xfrm>
            <a:off x="415925" y="5561013"/>
            <a:ext cx="8312150" cy="72548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lnSpc>
                <a:spcPct val="95000"/>
              </a:lnSpc>
              <a:spcBef>
                <a:spcPct val="25000"/>
              </a:spcBef>
              <a:spcAft>
                <a:spcPct val="0"/>
              </a:spcAft>
            </a:pPr>
            <a:r>
              <a:rPr lang="en-US" altLang="en-US" b="1" dirty="0" smtClean="0">
                <a:solidFill>
                  <a:srgbClr val="FFFFFF"/>
                </a:solidFill>
              </a:rPr>
              <a:t>Two of the Largest ILS Issuers Are Government-Sponsored Insurers. Nine Government-Related Insurers Have $4.6 Billion in Outstanding Securities.</a:t>
            </a:r>
          </a:p>
        </p:txBody>
      </p:sp>
      <p:sp>
        <p:nvSpPr>
          <p:cNvPr id="11272" name="Rectangle 4"/>
          <p:cNvSpPr>
            <a:spLocks noChangeArrowheads="1"/>
          </p:cNvSpPr>
          <p:nvPr/>
        </p:nvSpPr>
        <p:spPr bwMode="auto">
          <a:xfrm>
            <a:off x="0" y="6426200"/>
            <a:ext cx="7569200" cy="28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5760" tIns="0" rIns="0" bIns="137160" anchor="b">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fontAlgn="base" hangingPunct="0">
              <a:lnSpc>
                <a:spcPct val="85000"/>
              </a:lnSpc>
              <a:spcBef>
                <a:spcPct val="25000"/>
              </a:spcBef>
              <a:spcAft>
                <a:spcPct val="0"/>
              </a:spcAft>
              <a:buClr>
                <a:srgbClr val="FF6801"/>
              </a:buClr>
              <a:buFont typeface="Wingdings" panose="05000000000000000000" pitchFamily="2" charset="2"/>
              <a:buNone/>
            </a:pPr>
            <a:r>
              <a:rPr lang="en-US" altLang="en-US" sz="1100" dirty="0" smtClean="0">
                <a:solidFill>
                  <a:srgbClr val="000000"/>
                </a:solidFill>
              </a:rPr>
              <a:t>Source: Artemis.bm; Insurance Information Institute.</a:t>
            </a:r>
          </a:p>
        </p:txBody>
      </p:sp>
    </p:spTree>
    <p:extLst>
      <p:ext uri="{BB962C8B-B14F-4D97-AF65-F5344CB8AC3E}">
        <p14:creationId xmlns:p14="http://schemas.microsoft.com/office/powerpoint/2010/main" val="28200400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88900" y="0"/>
            <a:ext cx="8229600" cy="1069975"/>
          </a:xfrm>
        </p:spPr>
        <p:txBody>
          <a:bodyPr/>
          <a:lstStyle/>
          <a:p>
            <a:r>
              <a:rPr lang="en-US" altLang="en-US" dirty="0" smtClean="0">
                <a:latin typeface="Arial "/>
              </a:rPr>
              <a:t>Reinsurance Pricing: Change in Rate on Line for Cat Business</a:t>
            </a:r>
          </a:p>
        </p:txBody>
      </p:sp>
      <p:sp>
        <p:nvSpPr>
          <p:cNvPr id="12291" name="Rectangle 4"/>
          <p:cNvSpPr>
            <a:spLocks noChangeArrowheads="1"/>
          </p:cNvSpPr>
          <p:nvPr/>
        </p:nvSpPr>
        <p:spPr bwMode="auto">
          <a:xfrm>
            <a:off x="0" y="6389688"/>
            <a:ext cx="7569200" cy="46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5760" tIns="0" rIns="0" bIns="137160" anchor="b">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fontAlgn="base" hangingPunct="0">
              <a:lnSpc>
                <a:spcPct val="85000"/>
              </a:lnSpc>
              <a:spcBef>
                <a:spcPct val="25000"/>
              </a:spcBef>
              <a:spcAft>
                <a:spcPct val="0"/>
              </a:spcAft>
              <a:buClr>
                <a:srgbClr val="FF6801"/>
              </a:buClr>
              <a:buFont typeface="Wingdings" panose="05000000000000000000" pitchFamily="2" charset="2"/>
              <a:buNone/>
            </a:pPr>
            <a:r>
              <a:rPr lang="en-US" altLang="en-US" sz="1100" dirty="0" smtClean="0">
                <a:solidFill>
                  <a:srgbClr val="000000"/>
                </a:solidFill>
              </a:rPr>
              <a:t>2014 reflects change through June 30 from prior year end. 2015 is for January 1 renewals..</a:t>
            </a:r>
          </a:p>
          <a:p>
            <a:pPr eaLnBrk="0" fontAlgn="base" hangingPunct="0">
              <a:lnSpc>
                <a:spcPct val="85000"/>
              </a:lnSpc>
              <a:spcBef>
                <a:spcPct val="25000"/>
              </a:spcBef>
              <a:spcAft>
                <a:spcPct val="0"/>
              </a:spcAft>
              <a:buClr>
                <a:srgbClr val="FF6801"/>
              </a:buClr>
              <a:buFont typeface="Wingdings" panose="05000000000000000000" pitchFamily="2" charset="2"/>
              <a:buNone/>
            </a:pPr>
            <a:r>
              <a:rPr lang="en-US" altLang="en-US" sz="1100" dirty="0" smtClean="0">
                <a:solidFill>
                  <a:srgbClr val="000000"/>
                </a:solidFill>
              </a:rPr>
              <a:t>Source: Guy Carpenter; Insurance Information Institute.</a:t>
            </a:r>
          </a:p>
        </p:txBody>
      </p:sp>
      <p:sp>
        <p:nvSpPr>
          <p:cNvPr id="8" name="Rectangle 6"/>
          <p:cNvSpPr>
            <a:spLocks noChangeArrowheads="1"/>
          </p:cNvSpPr>
          <p:nvPr/>
        </p:nvSpPr>
        <p:spPr bwMode="blackWhite">
          <a:xfrm>
            <a:off x="457200" y="5664200"/>
            <a:ext cx="8220075" cy="63976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fontAlgn="base" hangingPunct="0">
              <a:lnSpc>
                <a:spcPct val="90000"/>
              </a:lnSpc>
              <a:spcBef>
                <a:spcPct val="50000"/>
              </a:spcBef>
              <a:spcAft>
                <a:spcPct val="0"/>
              </a:spcAft>
              <a:buClr>
                <a:srgbClr val="FFFFFF"/>
              </a:buClr>
            </a:pPr>
            <a:r>
              <a:rPr lang="en-US" altLang="en-US" b="1" dirty="0" smtClean="0">
                <a:solidFill>
                  <a:srgbClr val="FFFFFF"/>
                </a:solidFill>
              </a:rPr>
              <a:t>Catastrophe Prices Fell 11 Percent on January 1 Renewals, Driven by Emergence of New Capital, Mild Catastrophe Losses.</a:t>
            </a:r>
          </a:p>
        </p:txBody>
      </p:sp>
      <p:graphicFrame>
        <p:nvGraphicFramePr>
          <p:cNvPr id="2" name="Object 3"/>
          <p:cNvGraphicFramePr>
            <a:graphicFrameLocks noChangeAspect="1"/>
          </p:cNvGraphicFramePr>
          <p:nvPr>
            <p:extLst/>
          </p:nvPr>
        </p:nvGraphicFramePr>
        <p:xfrm>
          <a:off x="377825" y="1257300"/>
          <a:ext cx="8194675" cy="4187825"/>
        </p:xfrm>
        <a:graphic>
          <a:graphicData uri="http://schemas.openxmlformats.org/drawingml/2006/chart">
            <c:chart xmlns:c="http://schemas.openxmlformats.org/drawingml/2006/chart" xmlns:r="http://schemas.openxmlformats.org/officeDocument/2006/relationships" r:id="rId2"/>
          </a:graphicData>
        </a:graphic>
      </p:graphicFrame>
      <p:sp>
        <p:nvSpPr>
          <p:cNvPr id="12295" name="TextBox 2"/>
          <p:cNvSpPr txBox="1">
            <a:spLocks noChangeArrowheads="1"/>
          </p:cNvSpPr>
          <p:nvPr/>
        </p:nvSpPr>
        <p:spPr bwMode="auto">
          <a:xfrm>
            <a:off x="3355975" y="1030288"/>
            <a:ext cx="568325"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pPr>
            <a:r>
              <a:rPr lang="en-US" altLang="en-US" sz="1400" b="1" dirty="0" smtClean="0">
                <a:solidFill>
                  <a:srgbClr val="000000"/>
                </a:solidFill>
              </a:rPr>
              <a:t>76%</a:t>
            </a:r>
          </a:p>
        </p:txBody>
      </p:sp>
      <p:sp>
        <p:nvSpPr>
          <p:cNvPr id="7" name="Pentagon 6"/>
          <p:cNvSpPr/>
          <p:nvPr/>
        </p:nvSpPr>
        <p:spPr>
          <a:xfrm>
            <a:off x="3087781" y="1509464"/>
            <a:ext cx="636494" cy="229095"/>
          </a:xfrm>
          <a:prstGeom prst="homePlate">
            <a:avLst/>
          </a:prstGeom>
          <a:solidFill>
            <a:schemeClr val="accent2"/>
          </a:solidFill>
          <a:ln>
            <a:solidFill>
              <a:schemeClr val="accent2"/>
            </a:solidFill>
          </a:ln>
          <a:scene3d>
            <a:camera prst="orthographicFront">
              <a:rot lat="0" lon="0" rev="54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dirty="0">
              <a:solidFill>
                <a:srgbClr val="FF6801"/>
              </a:solidFill>
            </a:endParaRPr>
          </a:p>
        </p:txBody>
      </p:sp>
      <p:sp>
        <p:nvSpPr>
          <p:cNvPr id="6" name="AutoShape 14"/>
          <p:cNvSpPr>
            <a:spLocks noChangeArrowheads="1"/>
          </p:cNvSpPr>
          <p:nvPr/>
        </p:nvSpPr>
        <p:spPr bwMode="blackWhite">
          <a:xfrm>
            <a:off x="7462838" y="752475"/>
            <a:ext cx="1409700" cy="1743075"/>
          </a:xfrm>
          <a:prstGeom prst="wedgeRectCallout">
            <a:avLst>
              <a:gd name="adj1" fmla="val 6931"/>
              <a:gd name="adj2" fmla="val 117764"/>
            </a:avLst>
          </a:prstGeom>
          <a:gradFill rotWithShape="1">
            <a:gsLst>
              <a:gs pos="0">
                <a:schemeClr val="accent1"/>
              </a:gs>
              <a:gs pos="100000">
                <a:srgbClr val="173C51"/>
              </a:gs>
            </a:gsLst>
            <a:lin ang="5400000" scaled="1"/>
          </a:gradFill>
          <a:ln w="28575" algn="ctr">
            <a:solidFill>
              <a:srgbClr val="225A7A"/>
            </a:solidFill>
            <a:miter lim="800000"/>
            <a:headEnd/>
            <a:tailEnd/>
          </a:ln>
        </p:spPr>
        <p:txBody>
          <a:bodyPr tIns="91440" bIns="9144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fontAlgn="base" hangingPunct="0">
              <a:lnSpc>
                <a:spcPct val="90000"/>
              </a:lnSpc>
              <a:spcBef>
                <a:spcPct val="50000"/>
              </a:spcBef>
              <a:spcAft>
                <a:spcPct val="0"/>
              </a:spcAft>
              <a:buClr>
                <a:srgbClr val="FFFFFF"/>
              </a:buClr>
              <a:buFont typeface="Wingdings" panose="05000000000000000000" pitchFamily="2" charset="2"/>
              <a:buNone/>
            </a:pPr>
            <a:r>
              <a:rPr lang="en-US" altLang="en-US" sz="1600" b="1" dirty="0" smtClean="0">
                <a:solidFill>
                  <a:srgbClr val="FFFFFF"/>
                </a:solidFill>
              </a:rPr>
              <a:t>Alternative Capital, Low Levels of Catastrophe Drive Rates Down. </a:t>
            </a:r>
          </a:p>
        </p:txBody>
      </p:sp>
    </p:spTree>
    <p:extLst>
      <p:ext uri="{BB962C8B-B14F-4D97-AF65-F5344CB8AC3E}">
        <p14:creationId xmlns:p14="http://schemas.microsoft.com/office/powerpoint/2010/main" val="94674958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par>
                          <p:cTn id="8" fill="hold" nodeType="afterGroup">
                            <p:stCondLst>
                              <p:cond delay="1500"/>
                            </p:stCondLst>
                            <p:childTnLst>
                              <p:par>
                                <p:cTn id="9" presetID="23" presetClass="entr" presetSubtype="16" fill="hold" grpId="0" nodeType="afterEffect">
                                  <p:stCondLst>
                                    <p:cond delay="100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2227" name="Rectangle 105"/>
          <p:cNvSpPr>
            <a:spLocks noGrp="1" noChangeArrowheads="1"/>
          </p:cNvSpPr>
          <p:nvPr>
            <p:ph type="dt" sz="quarter" idx="10"/>
          </p:nvPr>
        </p:nvSpPr>
        <p:spPr>
          <a:noFill/>
        </p:spPr>
        <p:txBody>
          <a:bodyPr/>
          <a:lstStyle/>
          <a:p>
            <a:r>
              <a:rPr lang="en-US" smtClean="0"/>
              <a:t>12/01/09 - 9pm</a:t>
            </a:r>
          </a:p>
        </p:txBody>
      </p:sp>
      <p:sp>
        <p:nvSpPr>
          <p:cNvPr id="52228" name="Rectangle 106"/>
          <p:cNvSpPr>
            <a:spLocks noGrp="1" noChangeArrowheads="1"/>
          </p:cNvSpPr>
          <p:nvPr>
            <p:ph type="ftr" sz="quarter" idx="11"/>
          </p:nvPr>
        </p:nvSpPr>
        <p:spPr>
          <a:noFill/>
        </p:spPr>
        <p:txBody>
          <a:bodyPr/>
          <a:lstStyle/>
          <a:p>
            <a:r>
              <a:rPr lang="en-US" smtClean="0"/>
              <a:t>eSlide – P6466 – The Financial Crisis and the Future of the P/C</a:t>
            </a:r>
          </a:p>
        </p:txBody>
      </p:sp>
      <p:sp>
        <p:nvSpPr>
          <p:cNvPr id="52229" name="Rectangle 110"/>
          <p:cNvSpPr>
            <a:spLocks noGrp="1" noChangeArrowheads="1"/>
          </p:cNvSpPr>
          <p:nvPr>
            <p:ph type="sldNum" sz="quarter" idx="12"/>
          </p:nvPr>
        </p:nvSpPr>
        <p:spPr>
          <a:noFill/>
        </p:spPr>
        <p:txBody>
          <a:bodyPr/>
          <a:lstStyle/>
          <a:p>
            <a:fld id="{985FD483-3650-4448-BB2E-67A90540A8FD}" type="slidenum">
              <a:rPr lang="en-US" smtClean="0"/>
              <a:pPr/>
              <a:t>7</a:t>
            </a:fld>
            <a:endParaRPr lang="en-US" smtClean="0"/>
          </a:p>
        </p:txBody>
      </p:sp>
      <p:sp>
        <p:nvSpPr>
          <p:cNvPr id="52230" name="Rectangle 2"/>
          <p:cNvSpPr>
            <a:spLocks noGrp="1" noChangeArrowheads="1"/>
          </p:cNvSpPr>
          <p:nvPr>
            <p:ph type="title"/>
          </p:nvPr>
        </p:nvSpPr>
        <p:spPr/>
        <p:txBody>
          <a:bodyPr/>
          <a:lstStyle/>
          <a:p>
            <a:r>
              <a:rPr lang="en-US" dirty="0" smtClean="0"/>
              <a:t>ROE: Property/Casualty Insurance by Major Event, 1987–2014E</a:t>
            </a:r>
          </a:p>
        </p:txBody>
      </p:sp>
      <p:sp>
        <p:nvSpPr>
          <p:cNvPr id="52231" name="Rectangle 3"/>
          <p:cNvSpPr>
            <a:spLocks noChangeArrowheads="1"/>
          </p:cNvSpPr>
          <p:nvPr/>
        </p:nvSpPr>
        <p:spPr bwMode="auto">
          <a:xfrm>
            <a:off x="0" y="6414802"/>
            <a:ext cx="7569200" cy="443198"/>
          </a:xfrm>
          <a:prstGeom prst="rect">
            <a:avLst/>
          </a:prstGeom>
          <a:noFill/>
          <a:ln w="9525">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r>
              <a:rPr lang="en-US" sz="1100" dirty="0"/>
              <a:t>* 	Excludes Mortgage &amp; Financial Guarantee in 2008 </a:t>
            </a:r>
            <a:r>
              <a:rPr lang="en-US" sz="1100" dirty="0" smtClean="0"/>
              <a:t>– 2014.  2014 figure is through Q3:2014. </a:t>
            </a:r>
            <a:endParaRPr lang="en-US" sz="1100" dirty="0"/>
          </a:p>
          <a:p>
            <a:pPr marL="133350" indent="-133350" eaLnBrk="0" hangingPunct="0">
              <a:lnSpc>
                <a:spcPct val="90000"/>
              </a:lnSpc>
              <a:buClr>
                <a:schemeClr val="accent2"/>
              </a:buClr>
              <a:buFont typeface="Wingdings" pitchFamily="2" charset="2"/>
              <a:buNone/>
              <a:tabLst>
                <a:tab pos="112713" algn="r"/>
              </a:tabLst>
            </a:pPr>
            <a:r>
              <a:rPr lang="en-US" sz="1100" dirty="0"/>
              <a:t>	Sources: ISO, </a:t>
            </a:r>
            <a:r>
              <a:rPr lang="en-US" sz="1100" i="1" dirty="0" smtClean="0"/>
              <a:t>Fortune</a:t>
            </a:r>
            <a:r>
              <a:rPr lang="en-US" sz="1100" dirty="0" smtClean="0"/>
              <a:t>; Insurance Information Institute.</a:t>
            </a:r>
            <a:endParaRPr lang="en-US" sz="1100" dirty="0"/>
          </a:p>
        </p:txBody>
      </p:sp>
      <p:graphicFrame>
        <p:nvGraphicFramePr>
          <p:cNvPr id="2026500" name="Object 2"/>
          <p:cNvGraphicFramePr>
            <a:graphicFrameLocks/>
          </p:cNvGraphicFramePr>
          <p:nvPr>
            <p:extLst>
              <p:ext uri="{D42A27DB-BD31-4B8C-83A1-F6EECF244321}">
                <p14:modId xmlns:p14="http://schemas.microsoft.com/office/powerpoint/2010/main" val="1465918121"/>
              </p:ext>
            </p:extLst>
          </p:nvPr>
        </p:nvGraphicFramePr>
        <p:xfrm>
          <a:off x="287337" y="1475843"/>
          <a:ext cx="8569325" cy="4579937"/>
        </p:xfrm>
        <a:graphic>
          <a:graphicData uri="http://schemas.openxmlformats.org/presentationml/2006/ole">
            <mc:AlternateContent xmlns:mc="http://schemas.openxmlformats.org/markup-compatibility/2006">
              <mc:Choice xmlns:v="urn:schemas-microsoft-com:vml" Requires="v">
                <p:oleObj spid="_x0000_s28043392" name="Chart" r:id="rId4" imgW="3440391" imgH="1840438" progId="MSGraph.Chart.8">
                  <p:embed followColorScheme="full"/>
                </p:oleObj>
              </mc:Choice>
              <mc:Fallback>
                <p:oleObj name="Chart" r:id="rId4" imgW="3440391" imgH="1840438" progId="MSGraph.Chart.8">
                  <p:embed followColorScheme="full"/>
                  <p:pic>
                    <p:nvPicPr>
                      <p:cNvPr id="0" name=""/>
                      <p:cNvPicPr>
                        <a:picLocks noChangeArrowheads="1"/>
                      </p:cNvPicPr>
                      <p:nvPr/>
                    </p:nvPicPr>
                    <p:blipFill>
                      <a:blip r:embed="rId5"/>
                      <a:srcRect/>
                      <a:stretch>
                        <a:fillRect/>
                      </a:stretch>
                    </p:blipFill>
                    <p:spPr bwMode="gray">
                      <a:xfrm>
                        <a:off x="287337" y="1475843"/>
                        <a:ext cx="8569325" cy="45799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2232" name="Rectangle 5"/>
          <p:cNvSpPr>
            <a:spLocks noChangeArrowheads="1"/>
          </p:cNvSpPr>
          <p:nvPr/>
        </p:nvSpPr>
        <p:spPr bwMode="blackWhite">
          <a:xfrm>
            <a:off x="1666875" y="1377950"/>
            <a:ext cx="3900488" cy="72866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P/C Profitability Is Both by </a:t>
            </a:r>
            <a:br>
              <a:rPr lang="en-US" b="1" dirty="0">
                <a:solidFill>
                  <a:srgbClr val="FFFFFF"/>
                </a:solidFill>
              </a:rPr>
            </a:br>
            <a:r>
              <a:rPr lang="en-US" b="1" dirty="0">
                <a:solidFill>
                  <a:srgbClr val="FFFFFF"/>
                </a:solidFill>
              </a:rPr>
              <a:t> Cyclicality and Ordinary </a:t>
            </a:r>
            <a:r>
              <a:rPr lang="en-US" b="1" dirty="0" smtClean="0">
                <a:solidFill>
                  <a:srgbClr val="FFFFFF"/>
                </a:solidFill>
              </a:rPr>
              <a:t>Volatility</a:t>
            </a:r>
            <a:endParaRPr lang="pt-BR" b="1" dirty="0">
              <a:solidFill>
                <a:srgbClr val="FFFFFF"/>
              </a:solidFill>
            </a:endParaRPr>
          </a:p>
        </p:txBody>
      </p:sp>
      <p:sp>
        <p:nvSpPr>
          <p:cNvPr id="2026503" name="Oval 7"/>
          <p:cNvSpPr>
            <a:spLocks noChangeArrowheads="1"/>
          </p:cNvSpPr>
          <p:nvPr/>
        </p:nvSpPr>
        <p:spPr bwMode="auto">
          <a:xfrm>
            <a:off x="1741578" y="3138300"/>
            <a:ext cx="307975" cy="533400"/>
          </a:xfrm>
          <a:prstGeom prst="ellipse">
            <a:avLst/>
          </a:prstGeom>
          <a:noFill/>
          <a:ln w="38100">
            <a:solidFill>
              <a:srgbClr val="FF6801"/>
            </a:solidFill>
            <a:round/>
            <a:headEnd/>
            <a:tailEnd/>
          </a:ln>
        </p:spPr>
        <p:txBody>
          <a:bodyPr wrap="none" anchor="ctr"/>
          <a:lstStyle/>
          <a:p>
            <a:endParaRPr lang="en-US"/>
          </a:p>
        </p:txBody>
      </p:sp>
      <p:sp>
        <p:nvSpPr>
          <p:cNvPr id="2026504" name="AutoShape 8"/>
          <p:cNvSpPr>
            <a:spLocks noChangeArrowheads="1"/>
          </p:cNvSpPr>
          <p:nvPr/>
        </p:nvSpPr>
        <p:spPr bwMode="blackWhite">
          <a:xfrm>
            <a:off x="1064823" y="3871451"/>
            <a:ext cx="754062" cy="292100"/>
          </a:xfrm>
          <a:prstGeom prst="wedgeRectCallout">
            <a:avLst>
              <a:gd name="adj1" fmla="val 46112"/>
              <a:gd name="adj2" fmla="val -12334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a:solidFill>
                  <a:schemeClr val="bg1"/>
                </a:solidFill>
              </a:rPr>
              <a:t>Hugo</a:t>
            </a:r>
          </a:p>
        </p:txBody>
      </p:sp>
      <p:sp>
        <p:nvSpPr>
          <p:cNvPr id="2026506" name="Oval 10"/>
          <p:cNvSpPr>
            <a:spLocks noChangeArrowheads="1"/>
          </p:cNvSpPr>
          <p:nvPr/>
        </p:nvSpPr>
        <p:spPr bwMode="auto">
          <a:xfrm>
            <a:off x="2275436" y="3784106"/>
            <a:ext cx="307975" cy="533400"/>
          </a:xfrm>
          <a:prstGeom prst="ellipse">
            <a:avLst/>
          </a:prstGeom>
          <a:noFill/>
          <a:ln w="38100">
            <a:solidFill>
              <a:srgbClr val="FF6801"/>
            </a:solidFill>
            <a:round/>
            <a:headEnd/>
            <a:tailEnd/>
          </a:ln>
        </p:spPr>
        <p:txBody>
          <a:bodyPr wrap="none" anchor="ctr"/>
          <a:lstStyle/>
          <a:p>
            <a:endParaRPr lang="en-US"/>
          </a:p>
        </p:txBody>
      </p:sp>
      <p:sp>
        <p:nvSpPr>
          <p:cNvPr id="2026507" name="AutoShape 11"/>
          <p:cNvSpPr>
            <a:spLocks noChangeArrowheads="1"/>
          </p:cNvSpPr>
          <p:nvPr/>
        </p:nvSpPr>
        <p:spPr bwMode="blackWhite">
          <a:xfrm>
            <a:off x="1169333" y="4463503"/>
            <a:ext cx="1085850" cy="292100"/>
          </a:xfrm>
          <a:prstGeom prst="wedgeRectCallout">
            <a:avLst>
              <a:gd name="adj1" fmla="val 46408"/>
              <a:gd name="adj2" fmla="val -12805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rPr>
              <a:t>Andrew</a:t>
            </a:r>
          </a:p>
        </p:txBody>
      </p:sp>
      <p:sp>
        <p:nvSpPr>
          <p:cNvPr id="2026509" name="Oval 13"/>
          <p:cNvSpPr>
            <a:spLocks noChangeArrowheads="1"/>
          </p:cNvSpPr>
          <p:nvPr/>
        </p:nvSpPr>
        <p:spPr bwMode="auto">
          <a:xfrm>
            <a:off x="2881061" y="3635529"/>
            <a:ext cx="307975" cy="533400"/>
          </a:xfrm>
          <a:prstGeom prst="ellipse">
            <a:avLst/>
          </a:prstGeom>
          <a:noFill/>
          <a:ln w="38100">
            <a:solidFill>
              <a:srgbClr val="FF6801"/>
            </a:solidFill>
            <a:round/>
            <a:headEnd/>
            <a:tailEnd/>
          </a:ln>
        </p:spPr>
        <p:txBody>
          <a:bodyPr wrap="none" anchor="ctr"/>
          <a:lstStyle/>
          <a:p>
            <a:endParaRPr lang="en-US"/>
          </a:p>
        </p:txBody>
      </p:sp>
      <p:sp>
        <p:nvSpPr>
          <p:cNvPr id="2026510" name="AutoShape 14"/>
          <p:cNvSpPr>
            <a:spLocks noChangeArrowheads="1"/>
          </p:cNvSpPr>
          <p:nvPr/>
        </p:nvSpPr>
        <p:spPr bwMode="blackWhite">
          <a:xfrm>
            <a:off x="2295070" y="4781363"/>
            <a:ext cx="1162050" cy="292100"/>
          </a:xfrm>
          <a:prstGeom prst="wedgeRectCallout">
            <a:avLst>
              <a:gd name="adj1" fmla="val 12904"/>
              <a:gd name="adj2" fmla="val -246091"/>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rPr>
              <a:t>Northridge</a:t>
            </a:r>
          </a:p>
        </p:txBody>
      </p:sp>
      <p:sp>
        <p:nvSpPr>
          <p:cNvPr id="2026512" name="Oval 16"/>
          <p:cNvSpPr>
            <a:spLocks noChangeArrowheads="1"/>
          </p:cNvSpPr>
          <p:nvPr/>
        </p:nvSpPr>
        <p:spPr bwMode="auto">
          <a:xfrm>
            <a:off x="3689109" y="2756114"/>
            <a:ext cx="307975" cy="533400"/>
          </a:xfrm>
          <a:prstGeom prst="ellipse">
            <a:avLst/>
          </a:prstGeom>
          <a:noFill/>
          <a:ln w="38100">
            <a:solidFill>
              <a:srgbClr val="FF6801"/>
            </a:solidFill>
            <a:round/>
            <a:headEnd/>
            <a:tailEnd/>
          </a:ln>
        </p:spPr>
        <p:txBody>
          <a:bodyPr wrap="none" anchor="ctr"/>
          <a:lstStyle/>
          <a:p>
            <a:endParaRPr lang="en-US"/>
          </a:p>
        </p:txBody>
      </p:sp>
      <p:sp>
        <p:nvSpPr>
          <p:cNvPr id="2026513" name="AutoShape 17"/>
          <p:cNvSpPr>
            <a:spLocks noChangeArrowheads="1"/>
          </p:cNvSpPr>
          <p:nvPr/>
        </p:nvSpPr>
        <p:spPr bwMode="blackWhite">
          <a:xfrm>
            <a:off x="3431077" y="3996711"/>
            <a:ext cx="1265424" cy="711200"/>
          </a:xfrm>
          <a:prstGeom prst="wedgeRectCallout">
            <a:avLst>
              <a:gd name="adj1" fmla="val -8362"/>
              <a:gd name="adj2" fmla="val -143132"/>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a:solidFill>
                  <a:schemeClr val="bg1"/>
                </a:solidFill>
              </a:rPr>
              <a:t>Lowest CAT Losses in </a:t>
            </a:r>
            <a:br>
              <a:rPr lang="en-US" sz="1400" b="1">
                <a:solidFill>
                  <a:schemeClr val="bg1"/>
                </a:solidFill>
              </a:rPr>
            </a:br>
            <a:r>
              <a:rPr lang="en-US" sz="1400" b="1">
                <a:solidFill>
                  <a:schemeClr val="bg1"/>
                </a:solidFill>
              </a:rPr>
              <a:t>15 Years</a:t>
            </a:r>
          </a:p>
        </p:txBody>
      </p:sp>
      <p:sp>
        <p:nvSpPr>
          <p:cNvPr id="2026515" name="Oval 19"/>
          <p:cNvSpPr>
            <a:spLocks noChangeArrowheads="1"/>
          </p:cNvSpPr>
          <p:nvPr/>
        </p:nvSpPr>
        <p:spPr bwMode="auto">
          <a:xfrm>
            <a:off x="4829486" y="4652869"/>
            <a:ext cx="307975" cy="533400"/>
          </a:xfrm>
          <a:prstGeom prst="ellipse">
            <a:avLst/>
          </a:prstGeom>
          <a:noFill/>
          <a:ln w="38100">
            <a:solidFill>
              <a:srgbClr val="FF6801"/>
            </a:solidFill>
            <a:round/>
            <a:headEnd/>
            <a:tailEnd/>
          </a:ln>
        </p:spPr>
        <p:txBody>
          <a:bodyPr wrap="none" anchor="ctr"/>
          <a:lstStyle/>
          <a:p>
            <a:endParaRPr lang="en-US"/>
          </a:p>
        </p:txBody>
      </p:sp>
      <p:sp>
        <p:nvSpPr>
          <p:cNvPr id="2026516" name="AutoShape 20"/>
          <p:cNvSpPr>
            <a:spLocks noChangeArrowheads="1"/>
          </p:cNvSpPr>
          <p:nvPr/>
        </p:nvSpPr>
        <p:spPr bwMode="blackWhite">
          <a:xfrm>
            <a:off x="4426756" y="3447957"/>
            <a:ext cx="958850" cy="292100"/>
          </a:xfrm>
          <a:prstGeom prst="wedgeRectCallout">
            <a:avLst>
              <a:gd name="adj1" fmla="val 8604"/>
              <a:gd name="adj2" fmla="val 339370"/>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a:solidFill>
                  <a:schemeClr val="bg1"/>
                </a:solidFill>
              </a:rPr>
              <a:t>Sept. 11</a:t>
            </a:r>
          </a:p>
        </p:txBody>
      </p:sp>
      <p:sp>
        <p:nvSpPr>
          <p:cNvPr id="2026518" name="Oval 22"/>
          <p:cNvSpPr>
            <a:spLocks noChangeArrowheads="1"/>
          </p:cNvSpPr>
          <p:nvPr/>
        </p:nvSpPr>
        <p:spPr bwMode="auto">
          <a:xfrm>
            <a:off x="5993629" y="3037728"/>
            <a:ext cx="307975" cy="533400"/>
          </a:xfrm>
          <a:prstGeom prst="ellipse">
            <a:avLst/>
          </a:prstGeom>
          <a:noFill/>
          <a:ln w="38100">
            <a:solidFill>
              <a:srgbClr val="FF6801"/>
            </a:solidFill>
            <a:round/>
            <a:headEnd/>
            <a:tailEnd/>
          </a:ln>
        </p:spPr>
        <p:txBody>
          <a:bodyPr wrap="none" anchor="ctr"/>
          <a:lstStyle/>
          <a:p>
            <a:endParaRPr lang="en-US"/>
          </a:p>
        </p:txBody>
      </p:sp>
      <p:sp>
        <p:nvSpPr>
          <p:cNvPr id="2026519" name="AutoShape 23"/>
          <p:cNvSpPr>
            <a:spLocks noChangeArrowheads="1"/>
          </p:cNvSpPr>
          <p:nvPr/>
        </p:nvSpPr>
        <p:spPr bwMode="blackWhite">
          <a:xfrm>
            <a:off x="5729556" y="1792031"/>
            <a:ext cx="1174750" cy="508000"/>
          </a:xfrm>
          <a:prstGeom prst="wedgeRectCallout">
            <a:avLst>
              <a:gd name="adj1" fmla="val -19216"/>
              <a:gd name="adj2" fmla="val 18019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a:solidFill>
                  <a:schemeClr val="bg1"/>
                </a:solidFill>
              </a:rPr>
              <a:t>Katrina, Rita, Wilma</a:t>
            </a:r>
          </a:p>
        </p:txBody>
      </p:sp>
      <p:sp>
        <p:nvSpPr>
          <p:cNvPr id="2026521" name="Oval 25"/>
          <p:cNvSpPr>
            <a:spLocks noChangeArrowheads="1"/>
          </p:cNvSpPr>
          <p:nvPr/>
        </p:nvSpPr>
        <p:spPr bwMode="auto">
          <a:xfrm>
            <a:off x="5668701" y="3059420"/>
            <a:ext cx="307975" cy="533400"/>
          </a:xfrm>
          <a:prstGeom prst="ellipse">
            <a:avLst/>
          </a:prstGeom>
          <a:noFill/>
          <a:ln w="38100">
            <a:solidFill>
              <a:srgbClr val="FF6801"/>
            </a:solidFill>
            <a:round/>
            <a:headEnd/>
            <a:tailEnd/>
          </a:ln>
        </p:spPr>
        <p:txBody>
          <a:bodyPr wrap="none" anchor="ctr"/>
          <a:lstStyle/>
          <a:p>
            <a:endParaRPr lang="en-US"/>
          </a:p>
        </p:txBody>
      </p:sp>
      <p:sp>
        <p:nvSpPr>
          <p:cNvPr id="2026522" name="AutoShape 26"/>
          <p:cNvSpPr>
            <a:spLocks noChangeArrowheads="1"/>
          </p:cNvSpPr>
          <p:nvPr/>
        </p:nvSpPr>
        <p:spPr bwMode="blackWhite">
          <a:xfrm>
            <a:off x="5389257" y="4184467"/>
            <a:ext cx="1314450" cy="292100"/>
          </a:xfrm>
          <a:prstGeom prst="wedgeRectCallout">
            <a:avLst>
              <a:gd name="adj1" fmla="val -18945"/>
              <a:gd name="adj2" fmla="val -23153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a:solidFill>
                  <a:schemeClr val="bg1"/>
                </a:solidFill>
              </a:rPr>
              <a:t>4 Hurricanes</a:t>
            </a:r>
          </a:p>
        </p:txBody>
      </p:sp>
      <p:sp>
        <p:nvSpPr>
          <p:cNvPr id="2026524" name="Oval 28"/>
          <p:cNvSpPr>
            <a:spLocks noChangeArrowheads="1"/>
          </p:cNvSpPr>
          <p:nvPr/>
        </p:nvSpPr>
        <p:spPr bwMode="auto">
          <a:xfrm>
            <a:off x="6809907" y="3815944"/>
            <a:ext cx="307975" cy="533400"/>
          </a:xfrm>
          <a:prstGeom prst="ellipse">
            <a:avLst/>
          </a:prstGeom>
          <a:noFill/>
          <a:ln w="38100">
            <a:solidFill>
              <a:srgbClr val="FF6801"/>
            </a:solidFill>
            <a:round/>
            <a:headEnd/>
            <a:tailEnd/>
          </a:ln>
        </p:spPr>
        <p:txBody>
          <a:bodyPr wrap="none" anchor="ctr"/>
          <a:lstStyle/>
          <a:p>
            <a:endParaRPr lang="en-US"/>
          </a:p>
        </p:txBody>
      </p:sp>
      <p:sp>
        <p:nvSpPr>
          <p:cNvPr id="2026525" name="AutoShape 29"/>
          <p:cNvSpPr>
            <a:spLocks noChangeArrowheads="1"/>
          </p:cNvSpPr>
          <p:nvPr/>
        </p:nvSpPr>
        <p:spPr bwMode="blackWhite">
          <a:xfrm>
            <a:off x="6205268" y="4805269"/>
            <a:ext cx="1152525" cy="546100"/>
          </a:xfrm>
          <a:prstGeom prst="wedgeRectCallout">
            <a:avLst>
              <a:gd name="adj1" fmla="val 18277"/>
              <a:gd name="adj2" fmla="val -127653"/>
            </a:avLst>
          </a:prstGeom>
          <a:gradFill rotWithShape="1">
            <a:gsLst>
              <a:gs pos="0">
                <a:schemeClr val="tx2"/>
              </a:gs>
              <a:gs pos="100000">
                <a:srgbClr val="9E8000"/>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a:t>Financial Crisis*</a:t>
            </a:r>
          </a:p>
        </p:txBody>
      </p:sp>
      <p:sp>
        <p:nvSpPr>
          <p:cNvPr id="52249" name="Rectangle 31"/>
          <p:cNvSpPr>
            <a:spLocks noChangeArrowheads="1"/>
          </p:cNvSpPr>
          <p:nvPr/>
        </p:nvSpPr>
        <p:spPr bwMode="black">
          <a:xfrm>
            <a:off x="347663" y="1266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(Percent)</a:t>
            </a:r>
          </a:p>
        </p:txBody>
      </p:sp>
      <p:sp>
        <p:nvSpPr>
          <p:cNvPr id="26" name="AutoShape 26"/>
          <p:cNvSpPr>
            <a:spLocks noChangeArrowheads="1"/>
          </p:cNvSpPr>
          <p:nvPr/>
        </p:nvSpPr>
        <p:spPr bwMode="blackWhite">
          <a:xfrm>
            <a:off x="7610171" y="4640826"/>
            <a:ext cx="1098599" cy="678425"/>
          </a:xfrm>
          <a:prstGeom prst="wedgeRectCallout">
            <a:avLst>
              <a:gd name="adj1" fmla="val -26346"/>
              <a:gd name="adj2" fmla="val -97430"/>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rPr>
              <a:t>Record Tornado Losses</a:t>
            </a:r>
            <a:endParaRPr lang="en-US" sz="1400" b="1" dirty="0">
              <a:solidFill>
                <a:schemeClr val="bg1"/>
              </a:solidFill>
            </a:endParaRPr>
          </a:p>
        </p:txBody>
      </p:sp>
      <p:sp>
        <p:nvSpPr>
          <p:cNvPr id="27" name="Oval 28"/>
          <p:cNvSpPr>
            <a:spLocks noChangeArrowheads="1"/>
          </p:cNvSpPr>
          <p:nvPr/>
        </p:nvSpPr>
        <p:spPr bwMode="auto">
          <a:xfrm>
            <a:off x="7649334" y="3778502"/>
            <a:ext cx="307975" cy="533400"/>
          </a:xfrm>
          <a:prstGeom prst="ellipse">
            <a:avLst/>
          </a:prstGeom>
          <a:noFill/>
          <a:ln w="38100">
            <a:solidFill>
              <a:srgbClr val="FF6801"/>
            </a:solidFill>
            <a:round/>
            <a:headEnd/>
            <a:tailEnd/>
          </a:ln>
        </p:spPr>
        <p:txBody>
          <a:bodyPr wrap="none" anchor="ctr"/>
          <a:lstStyle/>
          <a:p>
            <a:endParaRPr lang="en-US"/>
          </a:p>
        </p:txBody>
      </p:sp>
      <p:sp>
        <p:nvSpPr>
          <p:cNvPr id="28" name="Oval 28"/>
          <p:cNvSpPr>
            <a:spLocks noChangeArrowheads="1"/>
          </p:cNvSpPr>
          <p:nvPr/>
        </p:nvSpPr>
        <p:spPr bwMode="auto">
          <a:xfrm>
            <a:off x="7953765" y="3539176"/>
            <a:ext cx="307975" cy="533400"/>
          </a:xfrm>
          <a:prstGeom prst="ellipse">
            <a:avLst/>
          </a:prstGeom>
          <a:noFill/>
          <a:ln w="38100">
            <a:solidFill>
              <a:srgbClr val="FF6801"/>
            </a:solidFill>
            <a:round/>
            <a:headEnd/>
            <a:tailEnd/>
          </a:ln>
        </p:spPr>
        <p:txBody>
          <a:bodyPr wrap="none" anchor="ctr"/>
          <a:lstStyle/>
          <a:p>
            <a:endParaRPr lang="en-US"/>
          </a:p>
        </p:txBody>
      </p:sp>
      <p:sp>
        <p:nvSpPr>
          <p:cNvPr id="29" name="AutoShape 26"/>
          <p:cNvSpPr>
            <a:spLocks noChangeArrowheads="1"/>
          </p:cNvSpPr>
          <p:nvPr/>
        </p:nvSpPr>
        <p:spPr bwMode="blackWhite">
          <a:xfrm>
            <a:off x="8248712" y="4237038"/>
            <a:ext cx="766915" cy="329380"/>
          </a:xfrm>
          <a:prstGeom prst="wedgeRectCallout">
            <a:avLst>
              <a:gd name="adj1" fmla="val -49371"/>
              <a:gd name="adj2" fmla="val -111013"/>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rPr>
              <a:t>Sandy</a:t>
            </a:r>
            <a:endParaRPr lang="en-US" sz="1400" b="1" dirty="0">
              <a:solidFill>
                <a:schemeClr val="bg1"/>
              </a:solidFill>
            </a:endParaRPr>
          </a:p>
        </p:txBody>
      </p:sp>
      <p:sp>
        <p:nvSpPr>
          <p:cNvPr id="30" name="Oval 28"/>
          <p:cNvSpPr>
            <a:spLocks noChangeArrowheads="1"/>
          </p:cNvSpPr>
          <p:nvPr/>
        </p:nvSpPr>
        <p:spPr bwMode="auto">
          <a:xfrm>
            <a:off x="8181092" y="2934395"/>
            <a:ext cx="307975" cy="533400"/>
          </a:xfrm>
          <a:prstGeom prst="ellipse">
            <a:avLst/>
          </a:prstGeom>
          <a:noFill/>
          <a:ln w="38100">
            <a:solidFill>
              <a:srgbClr val="FF6801"/>
            </a:solidFill>
            <a:round/>
            <a:headEnd/>
            <a:tailEnd/>
          </a:ln>
        </p:spPr>
        <p:txBody>
          <a:bodyPr wrap="none" anchor="ctr"/>
          <a:lstStyle/>
          <a:p>
            <a:endParaRPr lang="en-US"/>
          </a:p>
        </p:txBody>
      </p:sp>
      <p:sp>
        <p:nvSpPr>
          <p:cNvPr id="31" name="AutoShape 26"/>
          <p:cNvSpPr>
            <a:spLocks noChangeArrowheads="1"/>
          </p:cNvSpPr>
          <p:nvPr/>
        </p:nvSpPr>
        <p:spPr bwMode="blackWhite">
          <a:xfrm>
            <a:off x="7505758" y="2235684"/>
            <a:ext cx="766915" cy="402509"/>
          </a:xfrm>
          <a:prstGeom prst="wedgeRectCallout">
            <a:avLst>
              <a:gd name="adj1" fmla="val 43223"/>
              <a:gd name="adj2" fmla="val 11102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rPr>
              <a:t>Low CATs</a:t>
            </a:r>
            <a:endParaRPr lang="en-US" sz="1400" b="1" dirty="0">
              <a:solidFill>
                <a:schemeClr val="bg1"/>
              </a:solidFill>
            </a:endParaRPr>
          </a:p>
        </p:txBody>
      </p:sp>
      <p:sp>
        <p:nvSpPr>
          <p:cNvPr id="32" name="AutoShape 26"/>
          <p:cNvSpPr>
            <a:spLocks noChangeArrowheads="1"/>
          </p:cNvSpPr>
          <p:nvPr/>
        </p:nvSpPr>
        <p:spPr bwMode="blackWhite">
          <a:xfrm>
            <a:off x="8051173" y="1549099"/>
            <a:ext cx="985145" cy="638166"/>
          </a:xfrm>
          <a:prstGeom prst="wedgeRectCallout">
            <a:avLst>
              <a:gd name="adj1" fmla="val 14068"/>
              <a:gd name="adj2" fmla="val 263498"/>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rPr>
              <a:t>Modestly higher CATs</a:t>
            </a:r>
            <a:endParaRPr lang="en-US" sz="1400" b="1" dirty="0">
              <a:solidFill>
                <a:schemeClr val="bg1"/>
              </a:solidFill>
            </a:endParaRPr>
          </a:p>
        </p:txBody>
      </p:sp>
      <p:sp>
        <p:nvSpPr>
          <p:cNvPr id="33" name="Oval 28"/>
          <p:cNvSpPr>
            <a:spLocks noChangeArrowheads="1"/>
          </p:cNvSpPr>
          <p:nvPr/>
        </p:nvSpPr>
        <p:spPr bwMode="auto">
          <a:xfrm>
            <a:off x="8468312" y="3338840"/>
            <a:ext cx="307975" cy="533400"/>
          </a:xfrm>
          <a:prstGeom prst="ellipse">
            <a:avLst/>
          </a:prstGeom>
          <a:noFill/>
          <a:ln w="38100">
            <a:solidFill>
              <a:srgbClr val="FF6801"/>
            </a:solidFill>
            <a:round/>
            <a:headEnd/>
            <a:tailEnd/>
          </a:ln>
        </p:spPr>
        <p:txBody>
          <a:bodyPr wrap="none" anchor="ctr"/>
          <a:lstStyle/>
          <a:p>
            <a:endParaRPr lang="en-US"/>
          </a:p>
        </p:txBody>
      </p:sp>
    </p:spTree>
    <p:extLst>
      <p:ext uri="{BB962C8B-B14F-4D97-AF65-F5344CB8AC3E}">
        <p14:creationId xmlns:p14="http://schemas.microsoft.com/office/powerpoint/2010/main" val="159759737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700"/>
                                  </p:stCondLst>
                                  <p:childTnLst>
                                    <p:set>
                                      <p:cBhvr>
                                        <p:cTn id="6" dur="1" fill="hold">
                                          <p:stCondLst>
                                            <p:cond delay="0"/>
                                          </p:stCondLst>
                                        </p:cTn>
                                        <p:tgtEl>
                                          <p:spTgt spid="2026500"/>
                                        </p:tgtEl>
                                        <p:attrNameLst>
                                          <p:attrName>style.visibility</p:attrName>
                                        </p:attrNameLst>
                                      </p:cBhvr>
                                      <p:to>
                                        <p:strVal val="visible"/>
                                      </p:to>
                                    </p:set>
                                    <p:animEffect transition="in" filter="wipe(left)">
                                      <p:cBhvr>
                                        <p:cTn id="7" dur="1000"/>
                                        <p:tgtEl>
                                          <p:spTgt spid="2026500"/>
                                        </p:tgtEl>
                                      </p:cBhvr>
                                    </p:animEffect>
                                  </p:childTnLst>
                                </p:cTn>
                              </p:par>
                            </p:childTnLst>
                          </p:cTn>
                        </p:par>
                        <p:par>
                          <p:cTn id="8" fill="hold">
                            <p:stCondLst>
                              <p:cond delay="1700"/>
                            </p:stCondLst>
                            <p:childTnLst>
                              <p:par>
                                <p:cTn id="9" presetID="10" presetClass="entr" presetSubtype="0" fill="hold" grpId="0" nodeType="afterEffect">
                                  <p:stCondLst>
                                    <p:cond delay="700"/>
                                  </p:stCondLst>
                                  <p:childTnLst>
                                    <p:set>
                                      <p:cBhvr>
                                        <p:cTn id="10" dur="1" fill="hold">
                                          <p:stCondLst>
                                            <p:cond delay="0"/>
                                          </p:stCondLst>
                                        </p:cTn>
                                        <p:tgtEl>
                                          <p:spTgt spid="2026503"/>
                                        </p:tgtEl>
                                        <p:attrNameLst>
                                          <p:attrName>style.visibility</p:attrName>
                                        </p:attrNameLst>
                                      </p:cBhvr>
                                      <p:to>
                                        <p:strVal val="visible"/>
                                      </p:to>
                                    </p:set>
                                    <p:animEffect transition="in" filter="fade">
                                      <p:cBhvr>
                                        <p:cTn id="11" dur="1000"/>
                                        <p:tgtEl>
                                          <p:spTgt spid="2026503"/>
                                        </p:tgtEl>
                                      </p:cBhvr>
                                    </p:animEffect>
                                  </p:childTnLst>
                                </p:cTn>
                              </p:par>
                            </p:childTnLst>
                          </p:cTn>
                        </p:par>
                        <p:par>
                          <p:cTn id="12" fill="hold">
                            <p:stCondLst>
                              <p:cond delay="3400"/>
                            </p:stCondLst>
                            <p:childTnLst>
                              <p:par>
                                <p:cTn id="13" presetID="22" presetClass="entr" presetSubtype="1" fill="hold" grpId="0" nodeType="afterEffect">
                                  <p:stCondLst>
                                    <p:cond delay="0"/>
                                  </p:stCondLst>
                                  <p:childTnLst>
                                    <p:set>
                                      <p:cBhvr>
                                        <p:cTn id="14" dur="1" fill="hold">
                                          <p:stCondLst>
                                            <p:cond delay="0"/>
                                          </p:stCondLst>
                                        </p:cTn>
                                        <p:tgtEl>
                                          <p:spTgt spid="2026504"/>
                                        </p:tgtEl>
                                        <p:attrNameLst>
                                          <p:attrName>style.visibility</p:attrName>
                                        </p:attrNameLst>
                                      </p:cBhvr>
                                      <p:to>
                                        <p:strVal val="visible"/>
                                      </p:to>
                                    </p:set>
                                    <p:animEffect transition="in" filter="wipe(up)">
                                      <p:cBhvr>
                                        <p:cTn id="15" dur="500"/>
                                        <p:tgtEl>
                                          <p:spTgt spid="2026504"/>
                                        </p:tgtEl>
                                      </p:cBhvr>
                                    </p:animEffect>
                                  </p:childTnLst>
                                </p:cTn>
                              </p:par>
                            </p:childTnLst>
                          </p:cTn>
                        </p:par>
                        <p:par>
                          <p:cTn id="16" fill="hold">
                            <p:stCondLst>
                              <p:cond delay="3900"/>
                            </p:stCondLst>
                            <p:childTnLst>
                              <p:par>
                                <p:cTn id="17" presetID="10" presetClass="entr" presetSubtype="0" fill="hold" grpId="0" nodeType="afterEffect">
                                  <p:stCondLst>
                                    <p:cond delay="700"/>
                                  </p:stCondLst>
                                  <p:childTnLst>
                                    <p:set>
                                      <p:cBhvr>
                                        <p:cTn id="18" dur="1" fill="hold">
                                          <p:stCondLst>
                                            <p:cond delay="0"/>
                                          </p:stCondLst>
                                        </p:cTn>
                                        <p:tgtEl>
                                          <p:spTgt spid="2026506"/>
                                        </p:tgtEl>
                                        <p:attrNameLst>
                                          <p:attrName>style.visibility</p:attrName>
                                        </p:attrNameLst>
                                      </p:cBhvr>
                                      <p:to>
                                        <p:strVal val="visible"/>
                                      </p:to>
                                    </p:set>
                                    <p:animEffect transition="in" filter="fade">
                                      <p:cBhvr>
                                        <p:cTn id="19" dur="1000"/>
                                        <p:tgtEl>
                                          <p:spTgt spid="2026506"/>
                                        </p:tgtEl>
                                      </p:cBhvr>
                                    </p:animEffect>
                                  </p:childTnLst>
                                </p:cTn>
                              </p:par>
                            </p:childTnLst>
                          </p:cTn>
                        </p:par>
                        <p:par>
                          <p:cTn id="20" fill="hold">
                            <p:stCondLst>
                              <p:cond delay="5600"/>
                            </p:stCondLst>
                            <p:childTnLst>
                              <p:par>
                                <p:cTn id="21" presetID="22" presetClass="entr" presetSubtype="1" fill="hold" grpId="0" nodeType="afterEffect">
                                  <p:stCondLst>
                                    <p:cond delay="0"/>
                                  </p:stCondLst>
                                  <p:childTnLst>
                                    <p:set>
                                      <p:cBhvr>
                                        <p:cTn id="22" dur="1" fill="hold">
                                          <p:stCondLst>
                                            <p:cond delay="0"/>
                                          </p:stCondLst>
                                        </p:cTn>
                                        <p:tgtEl>
                                          <p:spTgt spid="2026507"/>
                                        </p:tgtEl>
                                        <p:attrNameLst>
                                          <p:attrName>style.visibility</p:attrName>
                                        </p:attrNameLst>
                                      </p:cBhvr>
                                      <p:to>
                                        <p:strVal val="visible"/>
                                      </p:to>
                                    </p:set>
                                    <p:animEffect transition="in" filter="wipe(up)">
                                      <p:cBhvr>
                                        <p:cTn id="23" dur="500"/>
                                        <p:tgtEl>
                                          <p:spTgt spid="2026507"/>
                                        </p:tgtEl>
                                      </p:cBhvr>
                                    </p:animEffect>
                                  </p:childTnLst>
                                </p:cTn>
                              </p:par>
                            </p:childTnLst>
                          </p:cTn>
                        </p:par>
                        <p:par>
                          <p:cTn id="24" fill="hold">
                            <p:stCondLst>
                              <p:cond delay="6100"/>
                            </p:stCondLst>
                            <p:childTnLst>
                              <p:par>
                                <p:cTn id="25" presetID="10" presetClass="entr" presetSubtype="0" fill="hold" grpId="0" nodeType="afterEffect">
                                  <p:stCondLst>
                                    <p:cond delay="700"/>
                                  </p:stCondLst>
                                  <p:childTnLst>
                                    <p:set>
                                      <p:cBhvr>
                                        <p:cTn id="26" dur="1" fill="hold">
                                          <p:stCondLst>
                                            <p:cond delay="0"/>
                                          </p:stCondLst>
                                        </p:cTn>
                                        <p:tgtEl>
                                          <p:spTgt spid="2026509"/>
                                        </p:tgtEl>
                                        <p:attrNameLst>
                                          <p:attrName>style.visibility</p:attrName>
                                        </p:attrNameLst>
                                      </p:cBhvr>
                                      <p:to>
                                        <p:strVal val="visible"/>
                                      </p:to>
                                    </p:set>
                                    <p:animEffect transition="in" filter="fade">
                                      <p:cBhvr>
                                        <p:cTn id="27" dur="1000"/>
                                        <p:tgtEl>
                                          <p:spTgt spid="2026509"/>
                                        </p:tgtEl>
                                      </p:cBhvr>
                                    </p:animEffect>
                                  </p:childTnLst>
                                </p:cTn>
                              </p:par>
                            </p:childTnLst>
                          </p:cTn>
                        </p:par>
                        <p:par>
                          <p:cTn id="28" fill="hold">
                            <p:stCondLst>
                              <p:cond delay="7800"/>
                            </p:stCondLst>
                            <p:childTnLst>
                              <p:par>
                                <p:cTn id="29" presetID="22" presetClass="entr" presetSubtype="1" fill="hold" grpId="0" nodeType="afterEffect">
                                  <p:stCondLst>
                                    <p:cond delay="0"/>
                                  </p:stCondLst>
                                  <p:childTnLst>
                                    <p:set>
                                      <p:cBhvr>
                                        <p:cTn id="30" dur="1" fill="hold">
                                          <p:stCondLst>
                                            <p:cond delay="0"/>
                                          </p:stCondLst>
                                        </p:cTn>
                                        <p:tgtEl>
                                          <p:spTgt spid="2026510"/>
                                        </p:tgtEl>
                                        <p:attrNameLst>
                                          <p:attrName>style.visibility</p:attrName>
                                        </p:attrNameLst>
                                      </p:cBhvr>
                                      <p:to>
                                        <p:strVal val="visible"/>
                                      </p:to>
                                    </p:set>
                                    <p:animEffect transition="in" filter="wipe(up)">
                                      <p:cBhvr>
                                        <p:cTn id="31" dur="500"/>
                                        <p:tgtEl>
                                          <p:spTgt spid="2026510"/>
                                        </p:tgtEl>
                                      </p:cBhvr>
                                    </p:animEffect>
                                  </p:childTnLst>
                                </p:cTn>
                              </p:par>
                            </p:childTnLst>
                          </p:cTn>
                        </p:par>
                        <p:par>
                          <p:cTn id="32" fill="hold">
                            <p:stCondLst>
                              <p:cond delay="8300"/>
                            </p:stCondLst>
                            <p:childTnLst>
                              <p:par>
                                <p:cTn id="33" presetID="10" presetClass="entr" presetSubtype="0" fill="hold" grpId="0" nodeType="afterEffect">
                                  <p:stCondLst>
                                    <p:cond delay="700"/>
                                  </p:stCondLst>
                                  <p:childTnLst>
                                    <p:set>
                                      <p:cBhvr>
                                        <p:cTn id="34" dur="1" fill="hold">
                                          <p:stCondLst>
                                            <p:cond delay="0"/>
                                          </p:stCondLst>
                                        </p:cTn>
                                        <p:tgtEl>
                                          <p:spTgt spid="2026512"/>
                                        </p:tgtEl>
                                        <p:attrNameLst>
                                          <p:attrName>style.visibility</p:attrName>
                                        </p:attrNameLst>
                                      </p:cBhvr>
                                      <p:to>
                                        <p:strVal val="visible"/>
                                      </p:to>
                                    </p:set>
                                    <p:animEffect transition="in" filter="fade">
                                      <p:cBhvr>
                                        <p:cTn id="35" dur="1000"/>
                                        <p:tgtEl>
                                          <p:spTgt spid="2026512"/>
                                        </p:tgtEl>
                                      </p:cBhvr>
                                    </p:animEffect>
                                  </p:childTnLst>
                                </p:cTn>
                              </p:par>
                            </p:childTnLst>
                          </p:cTn>
                        </p:par>
                        <p:par>
                          <p:cTn id="36" fill="hold">
                            <p:stCondLst>
                              <p:cond delay="10000"/>
                            </p:stCondLst>
                            <p:childTnLst>
                              <p:par>
                                <p:cTn id="37" presetID="22" presetClass="entr" presetSubtype="1" fill="hold" grpId="0" nodeType="afterEffect">
                                  <p:stCondLst>
                                    <p:cond delay="0"/>
                                  </p:stCondLst>
                                  <p:childTnLst>
                                    <p:set>
                                      <p:cBhvr>
                                        <p:cTn id="38" dur="1" fill="hold">
                                          <p:stCondLst>
                                            <p:cond delay="0"/>
                                          </p:stCondLst>
                                        </p:cTn>
                                        <p:tgtEl>
                                          <p:spTgt spid="2026513"/>
                                        </p:tgtEl>
                                        <p:attrNameLst>
                                          <p:attrName>style.visibility</p:attrName>
                                        </p:attrNameLst>
                                      </p:cBhvr>
                                      <p:to>
                                        <p:strVal val="visible"/>
                                      </p:to>
                                    </p:set>
                                    <p:animEffect transition="in" filter="wipe(up)">
                                      <p:cBhvr>
                                        <p:cTn id="39" dur="500"/>
                                        <p:tgtEl>
                                          <p:spTgt spid="2026513"/>
                                        </p:tgtEl>
                                      </p:cBhvr>
                                    </p:animEffect>
                                  </p:childTnLst>
                                </p:cTn>
                              </p:par>
                            </p:childTnLst>
                          </p:cTn>
                        </p:par>
                        <p:par>
                          <p:cTn id="40" fill="hold">
                            <p:stCondLst>
                              <p:cond delay="10500"/>
                            </p:stCondLst>
                            <p:childTnLst>
                              <p:par>
                                <p:cTn id="41" presetID="10" presetClass="entr" presetSubtype="0" fill="hold" grpId="0" nodeType="afterEffect">
                                  <p:stCondLst>
                                    <p:cond delay="700"/>
                                  </p:stCondLst>
                                  <p:childTnLst>
                                    <p:set>
                                      <p:cBhvr>
                                        <p:cTn id="42" dur="1" fill="hold">
                                          <p:stCondLst>
                                            <p:cond delay="0"/>
                                          </p:stCondLst>
                                        </p:cTn>
                                        <p:tgtEl>
                                          <p:spTgt spid="2026515"/>
                                        </p:tgtEl>
                                        <p:attrNameLst>
                                          <p:attrName>style.visibility</p:attrName>
                                        </p:attrNameLst>
                                      </p:cBhvr>
                                      <p:to>
                                        <p:strVal val="visible"/>
                                      </p:to>
                                    </p:set>
                                    <p:animEffect transition="in" filter="fade">
                                      <p:cBhvr>
                                        <p:cTn id="43" dur="1000"/>
                                        <p:tgtEl>
                                          <p:spTgt spid="2026515"/>
                                        </p:tgtEl>
                                      </p:cBhvr>
                                    </p:animEffect>
                                  </p:childTnLst>
                                </p:cTn>
                              </p:par>
                            </p:childTnLst>
                          </p:cTn>
                        </p:par>
                        <p:par>
                          <p:cTn id="44" fill="hold">
                            <p:stCondLst>
                              <p:cond delay="12200"/>
                            </p:stCondLst>
                            <p:childTnLst>
                              <p:par>
                                <p:cTn id="45" presetID="22" presetClass="entr" presetSubtype="4" fill="hold" grpId="0" nodeType="afterEffect">
                                  <p:stCondLst>
                                    <p:cond delay="0"/>
                                  </p:stCondLst>
                                  <p:childTnLst>
                                    <p:set>
                                      <p:cBhvr>
                                        <p:cTn id="46" dur="1" fill="hold">
                                          <p:stCondLst>
                                            <p:cond delay="0"/>
                                          </p:stCondLst>
                                        </p:cTn>
                                        <p:tgtEl>
                                          <p:spTgt spid="2026516"/>
                                        </p:tgtEl>
                                        <p:attrNameLst>
                                          <p:attrName>style.visibility</p:attrName>
                                        </p:attrNameLst>
                                      </p:cBhvr>
                                      <p:to>
                                        <p:strVal val="visible"/>
                                      </p:to>
                                    </p:set>
                                    <p:animEffect transition="in" filter="wipe(down)">
                                      <p:cBhvr>
                                        <p:cTn id="47" dur="500"/>
                                        <p:tgtEl>
                                          <p:spTgt spid="2026516"/>
                                        </p:tgtEl>
                                      </p:cBhvr>
                                    </p:animEffect>
                                  </p:childTnLst>
                                </p:cTn>
                              </p:par>
                            </p:childTnLst>
                          </p:cTn>
                        </p:par>
                        <p:par>
                          <p:cTn id="48" fill="hold">
                            <p:stCondLst>
                              <p:cond delay="12700"/>
                            </p:stCondLst>
                            <p:childTnLst>
                              <p:par>
                                <p:cTn id="49" presetID="10" presetClass="entr" presetSubtype="0" fill="hold" grpId="0" nodeType="afterEffect">
                                  <p:stCondLst>
                                    <p:cond delay="700"/>
                                  </p:stCondLst>
                                  <p:childTnLst>
                                    <p:set>
                                      <p:cBhvr>
                                        <p:cTn id="50" dur="1" fill="hold">
                                          <p:stCondLst>
                                            <p:cond delay="0"/>
                                          </p:stCondLst>
                                        </p:cTn>
                                        <p:tgtEl>
                                          <p:spTgt spid="2026521"/>
                                        </p:tgtEl>
                                        <p:attrNameLst>
                                          <p:attrName>style.visibility</p:attrName>
                                        </p:attrNameLst>
                                      </p:cBhvr>
                                      <p:to>
                                        <p:strVal val="visible"/>
                                      </p:to>
                                    </p:set>
                                    <p:animEffect transition="in" filter="fade">
                                      <p:cBhvr>
                                        <p:cTn id="51" dur="1000"/>
                                        <p:tgtEl>
                                          <p:spTgt spid="2026521"/>
                                        </p:tgtEl>
                                      </p:cBhvr>
                                    </p:animEffect>
                                  </p:childTnLst>
                                </p:cTn>
                              </p:par>
                            </p:childTnLst>
                          </p:cTn>
                        </p:par>
                        <p:par>
                          <p:cTn id="52" fill="hold">
                            <p:stCondLst>
                              <p:cond delay="14400"/>
                            </p:stCondLst>
                            <p:childTnLst>
                              <p:par>
                                <p:cTn id="53" presetID="22" presetClass="entr" presetSubtype="1" fill="hold" grpId="0" nodeType="afterEffect">
                                  <p:stCondLst>
                                    <p:cond delay="0"/>
                                  </p:stCondLst>
                                  <p:childTnLst>
                                    <p:set>
                                      <p:cBhvr>
                                        <p:cTn id="54" dur="1" fill="hold">
                                          <p:stCondLst>
                                            <p:cond delay="0"/>
                                          </p:stCondLst>
                                        </p:cTn>
                                        <p:tgtEl>
                                          <p:spTgt spid="2026522"/>
                                        </p:tgtEl>
                                        <p:attrNameLst>
                                          <p:attrName>style.visibility</p:attrName>
                                        </p:attrNameLst>
                                      </p:cBhvr>
                                      <p:to>
                                        <p:strVal val="visible"/>
                                      </p:to>
                                    </p:set>
                                    <p:animEffect transition="in" filter="wipe(up)">
                                      <p:cBhvr>
                                        <p:cTn id="55" dur="500"/>
                                        <p:tgtEl>
                                          <p:spTgt spid="2026522"/>
                                        </p:tgtEl>
                                      </p:cBhvr>
                                    </p:animEffect>
                                  </p:childTnLst>
                                </p:cTn>
                              </p:par>
                            </p:childTnLst>
                          </p:cTn>
                        </p:par>
                        <p:par>
                          <p:cTn id="56" fill="hold">
                            <p:stCondLst>
                              <p:cond delay="14900"/>
                            </p:stCondLst>
                            <p:childTnLst>
                              <p:par>
                                <p:cTn id="57" presetID="10" presetClass="entr" presetSubtype="0" fill="hold" grpId="0" nodeType="afterEffect">
                                  <p:stCondLst>
                                    <p:cond delay="700"/>
                                  </p:stCondLst>
                                  <p:childTnLst>
                                    <p:set>
                                      <p:cBhvr>
                                        <p:cTn id="58" dur="1" fill="hold">
                                          <p:stCondLst>
                                            <p:cond delay="0"/>
                                          </p:stCondLst>
                                        </p:cTn>
                                        <p:tgtEl>
                                          <p:spTgt spid="2026518"/>
                                        </p:tgtEl>
                                        <p:attrNameLst>
                                          <p:attrName>style.visibility</p:attrName>
                                        </p:attrNameLst>
                                      </p:cBhvr>
                                      <p:to>
                                        <p:strVal val="visible"/>
                                      </p:to>
                                    </p:set>
                                    <p:animEffect transition="in" filter="fade">
                                      <p:cBhvr>
                                        <p:cTn id="59" dur="1000"/>
                                        <p:tgtEl>
                                          <p:spTgt spid="2026518"/>
                                        </p:tgtEl>
                                      </p:cBhvr>
                                    </p:animEffect>
                                  </p:childTnLst>
                                </p:cTn>
                              </p:par>
                            </p:childTnLst>
                          </p:cTn>
                        </p:par>
                        <p:par>
                          <p:cTn id="60" fill="hold">
                            <p:stCondLst>
                              <p:cond delay="16600"/>
                            </p:stCondLst>
                            <p:childTnLst>
                              <p:par>
                                <p:cTn id="61" presetID="22" presetClass="entr" presetSubtype="4" fill="hold" grpId="0" nodeType="afterEffect">
                                  <p:stCondLst>
                                    <p:cond delay="0"/>
                                  </p:stCondLst>
                                  <p:childTnLst>
                                    <p:set>
                                      <p:cBhvr>
                                        <p:cTn id="62" dur="1" fill="hold">
                                          <p:stCondLst>
                                            <p:cond delay="0"/>
                                          </p:stCondLst>
                                        </p:cTn>
                                        <p:tgtEl>
                                          <p:spTgt spid="2026519"/>
                                        </p:tgtEl>
                                        <p:attrNameLst>
                                          <p:attrName>style.visibility</p:attrName>
                                        </p:attrNameLst>
                                      </p:cBhvr>
                                      <p:to>
                                        <p:strVal val="visible"/>
                                      </p:to>
                                    </p:set>
                                    <p:animEffect transition="in" filter="wipe(down)">
                                      <p:cBhvr>
                                        <p:cTn id="63" dur="500"/>
                                        <p:tgtEl>
                                          <p:spTgt spid="2026519"/>
                                        </p:tgtEl>
                                      </p:cBhvr>
                                    </p:animEffect>
                                  </p:childTnLst>
                                </p:cTn>
                              </p:par>
                            </p:childTnLst>
                          </p:cTn>
                        </p:par>
                        <p:par>
                          <p:cTn id="64" fill="hold">
                            <p:stCondLst>
                              <p:cond delay="17100"/>
                            </p:stCondLst>
                            <p:childTnLst>
                              <p:par>
                                <p:cTn id="65" presetID="10" presetClass="entr" presetSubtype="0" fill="hold" grpId="0" nodeType="afterEffect">
                                  <p:stCondLst>
                                    <p:cond delay="700"/>
                                  </p:stCondLst>
                                  <p:childTnLst>
                                    <p:set>
                                      <p:cBhvr>
                                        <p:cTn id="66" dur="1" fill="hold">
                                          <p:stCondLst>
                                            <p:cond delay="0"/>
                                          </p:stCondLst>
                                        </p:cTn>
                                        <p:tgtEl>
                                          <p:spTgt spid="2026524"/>
                                        </p:tgtEl>
                                        <p:attrNameLst>
                                          <p:attrName>style.visibility</p:attrName>
                                        </p:attrNameLst>
                                      </p:cBhvr>
                                      <p:to>
                                        <p:strVal val="visible"/>
                                      </p:to>
                                    </p:set>
                                    <p:animEffect transition="in" filter="fade">
                                      <p:cBhvr>
                                        <p:cTn id="67" dur="1000"/>
                                        <p:tgtEl>
                                          <p:spTgt spid="2026524"/>
                                        </p:tgtEl>
                                      </p:cBhvr>
                                    </p:animEffect>
                                  </p:childTnLst>
                                </p:cTn>
                              </p:par>
                            </p:childTnLst>
                          </p:cTn>
                        </p:par>
                        <p:par>
                          <p:cTn id="68" fill="hold">
                            <p:stCondLst>
                              <p:cond delay="18800"/>
                            </p:stCondLst>
                            <p:childTnLst>
                              <p:par>
                                <p:cTn id="69" presetID="22" presetClass="entr" presetSubtype="1" fill="hold" grpId="0" nodeType="afterEffect">
                                  <p:stCondLst>
                                    <p:cond delay="0"/>
                                  </p:stCondLst>
                                  <p:childTnLst>
                                    <p:set>
                                      <p:cBhvr>
                                        <p:cTn id="70" dur="1" fill="hold">
                                          <p:stCondLst>
                                            <p:cond delay="0"/>
                                          </p:stCondLst>
                                        </p:cTn>
                                        <p:tgtEl>
                                          <p:spTgt spid="2026525"/>
                                        </p:tgtEl>
                                        <p:attrNameLst>
                                          <p:attrName>style.visibility</p:attrName>
                                        </p:attrNameLst>
                                      </p:cBhvr>
                                      <p:to>
                                        <p:strVal val="visible"/>
                                      </p:to>
                                    </p:set>
                                    <p:animEffect transition="in" filter="wipe(up)">
                                      <p:cBhvr>
                                        <p:cTn id="71" dur="500"/>
                                        <p:tgtEl>
                                          <p:spTgt spid="2026525"/>
                                        </p:tgtEl>
                                      </p:cBhvr>
                                    </p:animEffect>
                                  </p:childTnLst>
                                </p:cTn>
                              </p:par>
                            </p:childTnLst>
                          </p:cTn>
                        </p:par>
                        <p:par>
                          <p:cTn id="72" fill="hold">
                            <p:stCondLst>
                              <p:cond delay="19300"/>
                            </p:stCondLst>
                            <p:childTnLst>
                              <p:par>
                                <p:cTn id="73" presetID="22" presetClass="entr" presetSubtype="1"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Effect transition="in" filter="wipe(up)">
                                      <p:cBhvr>
                                        <p:cTn id="75" dur="500"/>
                                        <p:tgtEl>
                                          <p:spTgt spid="26"/>
                                        </p:tgtEl>
                                      </p:cBhvr>
                                    </p:animEffect>
                                  </p:childTnLst>
                                </p:cTn>
                              </p:par>
                            </p:childTnLst>
                          </p:cTn>
                        </p:par>
                        <p:par>
                          <p:cTn id="76" fill="hold">
                            <p:stCondLst>
                              <p:cond delay="19800"/>
                            </p:stCondLst>
                            <p:childTnLst>
                              <p:par>
                                <p:cTn id="77" presetID="10" presetClass="entr" presetSubtype="0" fill="hold" grpId="0" nodeType="afterEffect">
                                  <p:stCondLst>
                                    <p:cond delay="700"/>
                                  </p:stCondLst>
                                  <p:childTnLst>
                                    <p:set>
                                      <p:cBhvr>
                                        <p:cTn id="78" dur="1" fill="hold">
                                          <p:stCondLst>
                                            <p:cond delay="0"/>
                                          </p:stCondLst>
                                        </p:cTn>
                                        <p:tgtEl>
                                          <p:spTgt spid="27"/>
                                        </p:tgtEl>
                                        <p:attrNameLst>
                                          <p:attrName>style.visibility</p:attrName>
                                        </p:attrNameLst>
                                      </p:cBhvr>
                                      <p:to>
                                        <p:strVal val="visible"/>
                                      </p:to>
                                    </p:set>
                                    <p:animEffect transition="in" filter="fade">
                                      <p:cBhvr>
                                        <p:cTn id="79" dur="1000"/>
                                        <p:tgtEl>
                                          <p:spTgt spid="27"/>
                                        </p:tgtEl>
                                      </p:cBhvr>
                                    </p:animEffect>
                                  </p:childTnLst>
                                </p:cTn>
                              </p:par>
                            </p:childTnLst>
                          </p:cTn>
                        </p:par>
                        <p:par>
                          <p:cTn id="80" fill="hold">
                            <p:stCondLst>
                              <p:cond delay="21500"/>
                            </p:stCondLst>
                            <p:childTnLst>
                              <p:par>
                                <p:cTn id="81" presetID="10" presetClass="entr" presetSubtype="0" fill="hold" grpId="0" nodeType="afterEffect">
                                  <p:stCondLst>
                                    <p:cond delay="700"/>
                                  </p:stCondLst>
                                  <p:childTnLst>
                                    <p:set>
                                      <p:cBhvr>
                                        <p:cTn id="82" dur="1" fill="hold">
                                          <p:stCondLst>
                                            <p:cond delay="0"/>
                                          </p:stCondLst>
                                        </p:cTn>
                                        <p:tgtEl>
                                          <p:spTgt spid="28"/>
                                        </p:tgtEl>
                                        <p:attrNameLst>
                                          <p:attrName>style.visibility</p:attrName>
                                        </p:attrNameLst>
                                      </p:cBhvr>
                                      <p:to>
                                        <p:strVal val="visible"/>
                                      </p:to>
                                    </p:set>
                                    <p:animEffect transition="in" filter="fade">
                                      <p:cBhvr>
                                        <p:cTn id="83" dur="1000"/>
                                        <p:tgtEl>
                                          <p:spTgt spid="28"/>
                                        </p:tgtEl>
                                      </p:cBhvr>
                                    </p:animEffect>
                                  </p:childTnLst>
                                </p:cTn>
                              </p:par>
                            </p:childTnLst>
                          </p:cTn>
                        </p:par>
                        <p:par>
                          <p:cTn id="84" fill="hold">
                            <p:stCondLst>
                              <p:cond delay="23200"/>
                            </p:stCondLst>
                            <p:childTnLst>
                              <p:par>
                                <p:cTn id="85" presetID="22" presetClass="entr" presetSubtype="1"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up)">
                                      <p:cBhvr>
                                        <p:cTn id="87" dur="500"/>
                                        <p:tgtEl>
                                          <p:spTgt spid="29"/>
                                        </p:tgtEl>
                                      </p:cBhvr>
                                    </p:animEffect>
                                  </p:childTnLst>
                                </p:cTn>
                              </p:par>
                            </p:childTnLst>
                          </p:cTn>
                        </p:par>
                        <p:par>
                          <p:cTn id="88" fill="hold">
                            <p:stCondLst>
                              <p:cond delay="23700"/>
                            </p:stCondLst>
                            <p:childTnLst>
                              <p:par>
                                <p:cTn id="89" presetID="10" presetClass="entr" presetSubtype="0" fill="hold" grpId="0" nodeType="afterEffect">
                                  <p:stCondLst>
                                    <p:cond delay="700"/>
                                  </p:stCondLst>
                                  <p:childTnLst>
                                    <p:set>
                                      <p:cBhvr>
                                        <p:cTn id="90" dur="1" fill="hold">
                                          <p:stCondLst>
                                            <p:cond delay="0"/>
                                          </p:stCondLst>
                                        </p:cTn>
                                        <p:tgtEl>
                                          <p:spTgt spid="30"/>
                                        </p:tgtEl>
                                        <p:attrNameLst>
                                          <p:attrName>style.visibility</p:attrName>
                                        </p:attrNameLst>
                                      </p:cBhvr>
                                      <p:to>
                                        <p:strVal val="visible"/>
                                      </p:to>
                                    </p:set>
                                    <p:animEffect transition="in" filter="fade">
                                      <p:cBhvr>
                                        <p:cTn id="91" dur="1000"/>
                                        <p:tgtEl>
                                          <p:spTgt spid="30"/>
                                        </p:tgtEl>
                                      </p:cBhvr>
                                    </p:animEffect>
                                  </p:childTnLst>
                                </p:cTn>
                              </p:par>
                            </p:childTnLst>
                          </p:cTn>
                        </p:par>
                        <p:par>
                          <p:cTn id="92" fill="hold">
                            <p:stCondLst>
                              <p:cond delay="25400"/>
                            </p:stCondLst>
                            <p:childTnLst>
                              <p:par>
                                <p:cTn id="93" presetID="22" presetClass="entr" presetSubtype="1"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Effect transition="in" filter="wipe(up)">
                                      <p:cBhvr>
                                        <p:cTn id="95" dur="500"/>
                                        <p:tgtEl>
                                          <p:spTgt spid="31"/>
                                        </p:tgtEl>
                                      </p:cBhvr>
                                    </p:animEffect>
                                  </p:childTnLst>
                                </p:cTn>
                              </p:par>
                            </p:childTnLst>
                          </p:cTn>
                        </p:par>
                        <p:par>
                          <p:cTn id="96" fill="hold">
                            <p:stCondLst>
                              <p:cond delay="25900"/>
                            </p:stCondLst>
                            <p:childTnLst>
                              <p:par>
                                <p:cTn id="97" presetID="22" presetClass="entr" presetSubtype="1" fill="hold" grpId="0" nodeType="after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wipe(up)">
                                      <p:cBhvr>
                                        <p:cTn id="99" dur="500"/>
                                        <p:tgtEl>
                                          <p:spTgt spid="32"/>
                                        </p:tgtEl>
                                      </p:cBhvr>
                                    </p:animEffect>
                                  </p:childTnLst>
                                </p:cTn>
                              </p:par>
                            </p:childTnLst>
                          </p:cTn>
                        </p:par>
                        <p:par>
                          <p:cTn id="100" fill="hold">
                            <p:stCondLst>
                              <p:cond delay="26400"/>
                            </p:stCondLst>
                            <p:childTnLst>
                              <p:par>
                                <p:cTn id="101" presetID="10" presetClass="entr" presetSubtype="0" fill="hold" grpId="0" nodeType="afterEffect">
                                  <p:stCondLst>
                                    <p:cond delay="700"/>
                                  </p:stCondLst>
                                  <p:childTnLst>
                                    <p:set>
                                      <p:cBhvr>
                                        <p:cTn id="102" dur="1" fill="hold">
                                          <p:stCondLst>
                                            <p:cond delay="0"/>
                                          </p:stCondLst>
                                        </p:cTn>
                                        <p:tgtEl>
                                          <p:spTgt spid="33"/>
                                        </p:tgtEl>
                                        <p:attrNameLst>
                                          <p:attrName>style.visibility</p:attrName>
                                        </p:attrNameLst>
                                      </p:cBhvr>
                                      <p:to>
                                        <p:strVal val="visible"/>
                                      </p:to>
                                    </p:set>
                                    <p:animEffect transition="in" filter="fade">
                                      <p:cBhvr>
                                        <p:cTn id="103" dur="10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2026500" grpId="0" bld="series" animBg="0"/>
      <p:bldP spid="2026503" grpId="0" animBg="1"/>
      <p:bldP spid="2026504" grpId="0" animBg="1"/>
      <p:bldP spid="2026506" grpId="0" animBg="1"/>
      <p:bldP spid="2026507" grpId="0" animBg="1"/>
      <p:bldP spid="2026509" grpId="0" animBg="1"/>
      <p:bldP spid="2026510" grpId="0" animBg="1"/>
      <p:bldP spid="2026512" grpId="0" animBg="1"/>
      <p:bldP spid="2026513" grpId="0" animBg="1"/>
      <p:bldP spid="2026515" grpId="0" animBg="1"/>
      <p:bldP spid="2026516" grpId="0" animBg="1"/>
      <p:bldP spid="2026518" grpId="0" animBg="1"/>
      <p:bldP spid="2026519" grpId="0" animBg="1"/>
      <p:bldP spid="2026521" grpId="0" animBg="1"/>
      <p:bldP spid="2026522" grpId="0" animBg="1"/>
      <p:bldP spid="2026524" grpId="0" animBg="1"/>
      <p:bldP spid="2026525" grpId="0" animBg="1"/>
      <p:bldP spid="26" grpId="0" animBg="1"/>
      <p:bldP spid="27" grpId="0" animBg="1"/>
      <p:bldP spid="28" grpId="0" animBg="1"/>
      <p:bldP spid="29" grpId="0" animBg="1"/>
      <p:bldP spid="30" grpId="0" animBg="1"/>
      <p:bldP spid="31" grpId="0" animBg="1"/>
      <p:bldP spid="32" grpId="0" animBg="1"/>
      <p:bldP spid="33" grpId="0" animBg="1"/>
    </p:bldLst>
  </p:timing>
</p:sld>
</file>

<file path=ppt/slides/slide7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314" name="Title 1"/>
          <p:cNvSpPr>
            <a:spLocks noGrp="1"/>
          </p:cNvSpPr>
          <p:nvPr>
            <p:ph type="title"/>
          </p:nvPr>
        </p:nvSpPr>
        <p:spPr>
          <a:xfrm>
            <a:off x="88900" y="0"/>
            <a:ext cx="8229600" cy="1069975"/>
          </a:xfrm>
        </p:spPr>
        <p:txBody>
          <a:bodyPr/>
          <a:lstStyle/>
          <a:p>
            <a:r>
              <a:rPr lang="en-US" altLang="en-US" dirty="0" smtClean="0">
                <a:latin typeface="Arial "/>
              </a:rPr>
              <a:t>ILS Issuance by Trigger</a:t>
            </a:r>
          </a:p>
        </p:txBody>
      </p:sp>
      <p:sp>
        <p:nvSpPr>
          <p:cNvPr id="13315" name="Rectangle 4"/>
          <p:cNvSpPr>
            <a:spLocks noChangeArrowheads="1"/>
          </p:cNvSpPr>
          <p:nvPr/>
        </p:nvSpPr>
        <p:spPr bwMode="auto">
          <a:xfrm>
            <a:off x="0" y="6575425"/>
            <a:ext cx="7569200" cy="28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5760" tIns="0" rIns="0" bIns="137160" anchor="b">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fontAlgn="base" hangingPunct="0">
              <a:lnSpc>
                <a:spcPct val="85000"/>
              </a:lnSpc>
              <a:spcBef>
                <a:spcPct val="25000"/>
              </a:spcBef>
              <a:spcAft>
                <a:spcPct val="0"/>
              </a:spcAft>
              <a:buClr>
                <a:srgbClr val="FF6801"/>
              </a:buClr>
              <a:buFont typeface="Wingdings" panose="05000000000000000000" pitchFamily="2" charset="2"/>
              <a:buNone/>
            </a:pPr>
            <a:r>
              <a:rPr lang="en-US" altLang="en-US" sz="1100" dirty="0" smtClean="0">
                <a:solidFill>
                  <a:srgbClr val="000000"/>
                </a:solidFill>
              </a:rPr>
              <a:t>Source: Artemis.bm; Insurance Information Institute.</a:t>
            </a:r>
          </a:p>
        </p:txBody>
      </p:sp>
      <p:graphicFrame>
        <p:nvGraphicFramePr>
          <p:cNvPr id="13316" name="Chart 9"/>
          <p:cNvGraphicFramePr>
            <a:graphicFrameLocks/>
          </p:cNvGraphicFramePr>
          <p:nvPr/>
        </p:nvGraphicFramePr>
        <p:xfrm>
          <a:off x="4125913" y="1524000"/>
          <a:ext cx="4154487" cy="4043363"/>
        </p:xfrm>
        <a:graphic>
          <a:graphicData uri="http://schemas.openxmlformats.org/presentationml/2006/ole">
            <mc:AlternateContent xmlns:mc="http://schemas.openxmlformats.org/markup-compatibility/2006">
              <mc:Choice xmlns:v="urn:schemas-microsoft-com:vml" Requires="v">
                <p:oleObj spid="_x0000_s28065008" name="Chart" r:id="rId4" imgW="4163929" imgH="4048095" progId="Excel.Chart.8">
                  <p:embed/>
                </p:oleObj>
              </mc:Choice>
              <mc:Fallback>
                <p:oleObj name="Chart" r:id="rId4" imgW="4163929" imgH="4048095" progId="Excel.Chart.8">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25913" y="1524000"/>
                        <a:ext cx="4154487" cy="4043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3317" name="Chart 6"/>
          <p:cNvGraphicFramePr>
            <a:graphicFrameLocks/>
          </p:cNvGraphicFramePr>
          <p:nvPr/>
        </p:nvGraphicFramePr>
        <p:xfrm>
          <a:off x="682625" y="1511300"/>
          <a:ext cx="4154488" cy="4041775"/>
        </p:xfrm>
        <a:graphic>
          <a:graphicData uri="http://schemas.openxmlformats.org/presentationml/2006/ole">
            <mc:AlternateContent xmlns:mc="http://schemas.openxmlformats.org/markup-compatibility/2006">
              <mc:Choice xmlns:v="urn:schemas-microsoft-com:vml" Requires="v">
                <p:oleObj spid="_x0000_s28065009" name="Chart" r:id="rId7" imgW="4163929" imgH="4048095" progId="Excel.Chart.8">
                  <p:embed/>
                </p:oleObj>
              </mc:Choice>
              <mc:Fallback>
                <p:oleObj name="Chart" r:id="rId7" imgW="4163929" imgH="4048095" progId="Excel.Chart.8">
                  <p:embed/>
                  <p:pic>
                    <p:nvPicPr>
                      <p:cNvPr id="0" name=""/>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82625" y="1511300"/>
                        <a:ext cx="4154488" cy="40417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Rectangle 9"/>
          <p:cNvSpPr>
            <a:spLocks noChangeArrowheads="1"/>
          </p:cNvSpPr>
          <p:nvPr/>
        </p:nvSpPr>
        <p:spPr bwMode="blackWhite">
          <a:xfrm>
            <a:off x="403225" y="5664200"/>
            <a:ext cx="8220075" cy="63976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fontAlgn="base" hangingPunct="0">
              <a:lnSpc>
                <a:spcPct val="90000"/>
              </a:lnSpc>
              <a:spcBef>
                <a:spcPct val="50000"/>
              </a:spcBef>
              <a:spcAft>
                <a:spcPct val="0"/>
              </a:spcAft>
              <a:buClr>
                <a:srgbClr val="FFFFFF"/>
              </a:buClr>
            </a:pPr>
            <a:r>
              <a:rPr lang="en-US" altLang="en-US" b="1" dirty="0" smtClean="0">
                <a:solidFill>
                  <a:srgbClr val="FFFFFF"/>
                </a:solidFill>
              </a:rPr>
              <a:t>Terms Are Shifting Away From ‘Objective’ Triggers (Favored by Investors) Toward Indemnity Trigger (Favored by Insurers).</a:t>
            </a:r>
          </a:p>
        </p:txBody>
      </p:sp>
    </p:spTree>
    <p:extLst>
      <p:ext uri="{BB962C8B-B14F-4D97-AF65-F5344CB8AC3E}">
        <p14:creationId xmlns:p14="http://schemas.microsoft.com/office/powerpoint/2010/main" val="266662878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7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 Wind-Exposed Risk Premium* 2010:Q1 to 2014: Q1</a:t>
            </a:r>
            <a:endParaRPr lang="en-US" dirty="0"/>
          </a:p>
        </p:txBody>
      </p:sp>
      <p:graphicFrame>
        <p:nvGraphicFramePr>
          <p:cNvPr id="9" name="Content Placeholder 8"/>
          <p:cNvGraphicFramePr>
            <a:graphicFrameLocks noGrp="1"/>
          </p:cNvGraphicFramePr>
          <p:nvPr>
            <p:ph idx="1"/>
            <p:extLst/>
          </p:nvPr>
        </p:nvGraphicFramePr>
        <p:xfrm>
          <a:off x="495300" y="1248033"/>
          <a:ext cx="8153400" cy="4856206"/>
        </p:xfrm>
        <a:graphic>
          <a:graphicData uri="http://schemas.openxmlformats.org/drawingml/2006/chart">
            <c:chart xmlns:c="http://schemas.openxmlformats.org/drawingml/2006/chart" xmlns:r="http://schemas.openxmlformats.org/officeDocument/2006/relationships" r:id="rId2"/>
          </a:graphicData>
        </a:graphic>
      </p:graphicFrame>
      <p:sp>
        <p:nvSpPr>
          <p:cNvPr id="4" name="Date Placeholder 3"/>
          <p:cNvSpPr>
            <a:spLocks noGrp="1"/>
          </p:cNvSpPr>
          <p:nvPr>
            <p:ph type="dt" sz="half" idx="10"/>
          </p:nvPr>
        </p:nvSpPr>
        <p:spPr/>
        <p:txBody>
          <a:bodyPr/>
          <a:lstStyle/>
          <a:p>
            <a:pPr>
              <a:defRPr/>
            </a:pPr>
            <a:r>
              <a:rPr lang="en-US" dirty="0" smtClean="0"/>
              <a:t>12/01/09 - 9pm</a:t>
            </a:r>
            <a:endParaRPr lang="en-US" dirty="0"/>
          </a:p>
        </p:txBody>
      </p:sp>
      <p:sp>
        <p:nvSpPr>
          <p:cNvPr id="5" name="Slide Number Placeholder 4"/>
          <p:cNvSpPr>
            <a:spLocks noGrp="1"/>
          </p:cNvSpPr>
          <p:nvPr>
            <p:ph type="sldNum" sz="quarter" idx="12"/>
          </p:nvPr>
        </p:nvSpPr>
        <p:spPr/>
        <p:txBody>
          <a:bodyPr/>
          <a:lstStyle/>
          <a:p>
            <a:pPr>
              <a:defRPr/>
            </a:pPr>
            <a:fld id="{8F1D8FF3-5AB6-4EC6-BDC2-E6058C96F901}" type="slidenum">
              <a:rPr lang="en-US" smtClean="0"/>
              <a:pPr>
                <a:defRPr/>
              </a:pPr>
              <a:t>71</a:t>
            </a:fld>
            <a:endParaRPr lang="en-US" dirty="0"/>
          </a:p>
        </p:txBody>
      </p:sp>
      <p:sp>
        <p:nvSpPr>
          <p:cNvPr id="10" name="TextBox 9"/>
          <p:cNvSpPr txBox="1"/>
          <p:nvPr/>
        </p:nvSpPr>
        <p:spPr>
          <a:xfrm>
            <a:off x="432487" y="6166022"/>
            <a:ext cx="8266670" cy="707886"/>
          </a:xfrm>
          <a:prstGeom prst="rect">
            <a:avLst/>
          </a:prstGeom>
          <a:noFill/>
        </p:spPr>
        <p:txBody>
          <a:bodyPr wrap="square" rtlCol="0">
            <a:spAutoFit/>
          </a:bodyPr>
          <a:lstStyle/>
          <a:p>
            <a:r>
              <a:rPr lang="en-US" sz="1100" dirty="0" smtClean="0"/>
              <a:t>* Trailing 12-month </a:t>
            </a:r>
            <a:r>
              <a:rPr lang="en-US" sz="1100" dirty="0"/>
              <a:t>a</a:t>
            </a:r>
            <a:r>
              <a:rPr lang="en-US" sz="1100" dirty="0" smtClean="0"/>
              <a:t>verage</a:t>
            </a:r>
          </a:p>
          <a:p>
            <a:r>
              <a:rPr lang="en-US" sz="1100" dirty="0" smtClean="0"/>
              <a:t>SOURCE: Willis Capital Markets, Insurance Information Institute.</a:t>
            </a:r>
          </a:p>
          <a:p>
            <a:endParaRPr lang="en-US" dirty="0"/>
          </a:p>
        </p:txBody>
      </p:sp>
      <p:sp>
        <p:nvSpPr>
          <p:cNvPr id="12" name="AutoShape 8"/>
          <p:cNvSpPr>
            <a:spLocks noChangeArrowheads="1"/>
          </p:cNvSpPr>
          <p:nvPr/>
        </p:nvSpPr>
        <p:spPr bwMode="blackWhite">
          <a:xfrm>
            <a:off x="6837113" y="1231386"/>
            <a:ext cx="1724524" cy="1816443"/>
          </a:xfrm>
          <a:prstGeom prst="wedgeRectCallout">
            <a:avLst>
              <a:gd name="adj1" fmla="val -64110"/>
              <a:gd name="adj2" fmla="val 34629"/>
            </a:avLst>
          </a:prstGeom>
          <a:gradFill rotWithShape="1">
            <a:gsLst>
              <a:gs pos="0">
                <a:schemeClr val="accent1"/>
              </a:gs>
              <a:gs pos="100000">
                <a:srgbClr val="173C51"/>
              </a:gs>
            </a:gsLst>
            <a:lin ang="5400000" scaled="1"/>
          </a:gradFill>
          <a:ln w="28575" algn="ctr">
            <a:solidFill>
              <a:schemeClr val="accent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600" b="1" dirty="0" smtClean="0">
                <a:solidFill>
                  <a:srgbClr val="FFFFFF"/>
                </a:solidFill>
                <a:latin typeface="Arial" charset="0"/>
                <a:cs typeface="Arial" charset="0"/>
              </a:rPr>
              <a:t>Risk spreads dropped – equivalent to lower rates – low cat losses, capital entering market.</a:t>
            </a:r>
            <a:endParaRPr lang="en-US" sz="1600" b="1" dirty="0">
              <a:solidFill>
                <a:srgbClr val="FFFFFF"/>
              </a:solidFill>
              <a:latin typeface="Arial" charset="0"/>
              <a:cs typeface="Arial" charset="0"/>
            </a:endParaRPr>
          </a:p>
        </p:txBody>
      </p:sp>
    </p:spTree>
    <p:extLst>
      <p:ext uri="{BB962C8B-B14F-4D97-AF65-F5344CB8AC3E}">
        <p14:creationId xmlns:p14="http://schemas.microsoft.com/office/powerpoint/2010/main" val="24735039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7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266" name="Rectangle 105"/>
          <p:cNvSpPr>
            <a:spLocks noGrp="1" noChangeArrowheads="1"/>
          </p:cNvSpPr>
          <p:nvPr>
            <p:ph type="dt" sz="quarter" idx="10"/>
          </p:nvPr>
        </p:nvSpPr>
        <p:spPr>
          <a:noFill/>
        </p:spPr>
        <p:txBody>
          <a:bodyPr/>
          <a:lstStyle/>
          <a:p>
            <a:r>
              <a:rPr lang="en-US" smtClean="0"/>
              <a:t>12/01/09 - 9pm</a:t>
            </a:r>
          </a:p>
        </p:txBody>
      </p:sp>
      <p:sp>
        <p:nvSpPr>
          <p:cNvPr id="11267" name="Rectangle 106"/>
          <p:cNvSpPr>
            <a:spLocks noGrp="1" noChangeArrowheads="1"/>
          </p:cNvSpPr>
          <p:nvPr>
            <p:ph type="ftr" sz="quarter" idx="11"/>
          </p:nvPr>
        </p:nvSpPr>
        <p:spPr>
          <a:noFill/>
        </p:spPr>
        <p:txBody>
          <a:bodyPr/>
          <a:lstStyle/>
          <a:p>
            <a:r>
              <a:rPr lang="en-US" smtClean="0"/>
              <a:t>eSlide – P6466 – The Financial Crisis and the Future of the P/C</a:t>
            </a:r>
          </a:p>
        </p:txBody>
      </p:sp>
      <p:sp>
        <p:nvSpPr>
          <p:cNvPr id="11268" name="Rectangle 110"/>
          <p:cNvSpPr>
            <a:spLocks noGrp="1" noChangeArrowheads="1"/>
          </p:cNvSpPr>
          <p:nvPr>
            <p:ph type="sldNum" sz="quarter" idx="12"/>
          </p:nvPr>
        </p:nvSpPr>
        <p:spPr>
          <a:noFill/>
        </p:spPr>
        <p:txBody>
          <a:bodyPr/>
          <a:lstStyle/>
          <a:p>
            <a:fld id="{CE588EF0-0E3C-4A09-A53A-6DFC514A5652}" type="slidenum">
              <a:rPr lang="en-US" smtClean="0"/>
              <a:pPr/>
              <a:t>72</a:t>
            </a:fld>
            <a:endParaRPr lang="en-US" smtClean="0"/>
          </a:p>
        </p:txBody>
      </p:sp>
      <p:sp>
        <p:nvSpPr>
          <p:cNvPr id="11269" name="Rectangle 2"/>
          <p:cNvSpPr>
            <a:spLocks noGrp="1" noChangeArrowheads="1"/>
          </p:cNvSpPr>
          <p:nvPr>
            <p:ph type="title"/>
          </p:nvPr>
        </p:nvSpPr>
        <p:spPr>
          <a:xfrm>
            <a:off x="122746" y="109324"/>
            <a:ext cx="7913671" cy="860425"/>
          </a:xfrm>
        </p:spPr>
        <p:txBody>
          <a:bodyPr/>
          <a:lstStyle/>
          <a:p>
            <a:r>
              <a:rPr lang="en-US" dirty="0" smtClean="0"/>
              <a:t>I.I.I. Will Release its First Report on Alternative Capital During Q1 2015</a:t>
            </a:r>
            <a:endParaRPr lang="en-US" sz="2400" i="1" dirty="0" smtClean="0"/>
          </a:p>
        </p:txBody>
      </p:sp>
      <p:sp>
        <p:nvSpPr>
          <p:cNvPr id="11" name="Rectangle 3"/>
          <p:cNvSpPr txBox="1">
            <a:spLocks noChangeArrowheads="1"/>
          </p:cNvSpPr>
          <p:nvPr/>
        </p:nvSpPr>
        <p:spPr bwMode="auto">
          <a:xfrm>
            <a:off x="4601980" y="1169118"/>
            <a:ext cx="4542020" cy="4652962"/>
          </a:xfrm>
          <a:prstGeom prst="rect">
            <a:avLst/>
          </a:prstGeom>
          <a:noFill/>
          <a:ln w="9525" algn="ctr">
            <a:noFill/>
            <a:miter lim="800000"/>
            <a:headEnd/>
            <a:tailEnd/>
          </a:ln>
        </p:spPr>
        <p:txBody>
          <a:bodyPr vert="horz" wrap="square" lIns="45720" tIns="45720" rIns="45720" bIns="45720" numCol="1" anchor="t" anchorCtr="0" compatLnSpc="1">
            <a:prstTxWarp prst="textNoShape">
              <a:avLst/>
            </a:prstTxWarp>
          </a:bodyPr>
          <a:lstStyle/>
          <a:p>
            <a:pPr marL="292100" marR="0" lvl="0" indent="-292100" algn="l" defTabSz="914400" rtl="0" eaLnBrk="0" fontAlgn="base" latinLnBrk="0" hangingPunct="0">
              <a:lnSpc>
                <a:spcPts val="1800"/>
              </a:lnSpc>
              <a:spcBef>
                <a:spcPct val="100000"/>
              </a:spcBef>
              <a:spcAft>
                <a:spcPct val="0"/>
              </a:spcAft>
              <a:buClr>
                <a:schemeClr val="accent2"/>
              </a:buClr>
              <a:buSzTx/>
              <a:buFont typeface="Wingdings" pitchFamily="2" charset="2"/>
              <a:buChar char="n"/>
              <a:tabLst/>
              <a:defRPr/>
            </a:pPr>
            <a:r>
              <a:rPr lang="en-US" sz="1900" b="1" kern="0" dirty="0" smtClean="0">
                <a:latin typeface="Arial" panose="020B0604020202020204" pitchFamily="34" charset="0"/>
                <a:cs typeface="Arial" panose="020B0604020202020204" pitchFamily="34" charset="0"/>
              </a:rPr>
              <a:t>Issue of alternative capital in (re)insurance has received increased attention in recent years</a:t>
            </a:r>
            <a:endParaRPr kumimoji="0" lang="en-US" sz="1900" b="1" i="0" u="none" strike="noStrike" kern="0" cap="none" spc="0" normalizeH="0" baseline="0" noProof="0" dirty="0" smtClean="0">
              <a:ln>
                <a:noFill/>
              </a:ln>
              <a:solidFill>
                <a:schemeClr val="tx1"/>
              </a:solidFill>
              <a:effectLst/>
              <a:uLnTx/>
              <a:uFillTx/>
              <a:latin typeface="Arial" panose="020B0604020202020204" pitchFamily="34" charset="0"/>
              <a:cs typeface="Arial" panose="020B0604020202020204" pitchFamily="34" charset="0"/>
            </a:endParaRPr>
          </a:p>
          <a:p>
            <a:pPr marL="292100" indent="-292100" eaLnBrk="0" fontAlgn="base" hangingPunct="0">
              <a:lnSpc>
                <a:spcPts val="1800"/>
              </a:lnSpc>
              <a:spcBef>
                <a:spcPct val="100000"/>
              </a:spcBef>
              <a:spcAft>
                <a:spcPct val="0"/>
              </a:spcAft>
              <a:buClr>
                <a:schemeClr val="accent2"/>
              </a:buClr>
              <a:buFont typeface="Wingdings" pitchFamily="2" charset="2"/>
              <a:buChar char="n"/>
              <a:defRPr/>
            </a:pPr>
            <a:r>
              <a:rPr lang="en-US" sz="1900" b="1" kern="0" dirty="0" smtClean="0">
                <a:latin typeface="Arial" panose="020B0604020202020204" pitchFamily="34" charset="0"/>
                <a:cs typeface="Arial" panose="020B0604020202020204" pitchFamily="34" charset="0"/>
              </a:rPr>
              <a:t>Significant structural changes in property catastrophe reinsurance space</a:t>
            </a:r>
          </a:p>
          <a:p>
            <a:pPr marL="292100" marR="0" lvl="0" indent="-292100" algn="l" defTabSz="914400" rtl="0" eaLnBrk="0" fontAlgn="base" latinLnBrk="0" hangingPunct="0">
              <a:lnSpc>
                <a:spcPts val="1800"/>
              </a:lnSpc>
              <a:spcBef>
                <a:spcPct val="100000"/>
              </a:spcBef>
              <a:spcAft>
                <a:spcPct val="0"/>
              </a:spcAft>
              <a:buClr>
                <a:schemeClr val="accent2"/>
              </a:buClr>
              <a:buSzTx/>
              <a:buFont typeface="Wingdings" pitchFamily="2" charset="2"/>
              <a:buChar char="n"/>
              <a:tabLst/>
              <a:defRPr/>
            </a:pPr>
            <a:r>
              <a:rPr lang="en-US" sz="1900" b="1" kern="0" dirty="0" smtClean="0">
                <a:latin typeface="Arial" panose="020B0604020202020204" pitchFamily="34" charset="0"/>
                <a:cs typeface="Arial" panose="020B0604020202020204" pitchFamily="34" charset="0"/>
              </a:rPr>
              <a:t>Questions addressed include:</a:t>
            </a:r>
          </a:p>
          <a:p>
            <a:pPr marL="800100" lvl="1" indent="-342900" eaLnBrk="0" fontAlgn="base" hangingPunct="0">
              <a:lnSpc>
                <a:spcPts val="1800"/>
              </a:lnSpc>
              <a:spcBef>
                <a:spcPct val="100000"/>
              </a:spcBef>
              <a:spcAft>
                <a:spcPct val="0"/>
              </a:spcAft>
              <a:buClr>
                <a:schemeClr val="accent2"/>
              </a:buClr>
              <a:buFont typeface="Wingdings" panose="05000000000000000000" pitchFamily="2" charset="2"/>
              <a:buChar char="Ø"/>
              <a:defRPr/>
            </a:pPr>
            <a:r>
              <a:rPr lang="en-US" sz="1900" b="1" kern="0" dirty="0" smtClean="0">
                <a:latin typeface="Arial" panose="020B0604020202020204" pitchFamily="34" charset="0"/>
                <a:cs typeface="Arial" panose="020B0604020202020204" pitchFamily="34" charset="0"/>
              </a:rPr>
              <a:t>Sources of new capital</a:t>
            </a:r>
          </a:p>
          <a:p>
            <a:pPr marL="800100" lvl="1" indent="-342900" eaLnBrk="0" fontAlgn="base" hangingPunct="0">
              <a:lnSpc>
                <a:spcPts val="1800"/>
              </a:lnSpc>
              <a:spcBef>
                <a:spcPct val="100000"/>
              </a:spcBef>
              <a:spcAft>
                <a:spcPct val="0"/>
              </a:spcAft>
              <a:buClr>
                <a:schemeClr val="accent2"/>
              </a:buClr>
              <a:buFont typeface="Wingdings" panose="05000000000000000000" pitchFamily="2" charset="2"/>
              <a:buChar char="Ø"/>
              <a:defRPr/>
            </a:pPr>
            <a:r>
              <a:rPr lang="en-US" sz="1900" b="1" kern="0" dirty="0" smtClean="0">
                <a:latin typeface="Arial" panose="020B0604020202020204" pitchFamily="34" charset="0"/>
                <a:cs typeface="Arial" panose="020B0604020202020204" pitchFamily="34" charset="0"/>
              </a:rPr>
              <a:t>Reasons/Drivers of growth</a:t>
            </a:r>
          </a:p>
          <a:p>
            <a:pPr marL="800100" lvl="1" indent="-342900" eaLnBrk="0" fontAlgn="base" hangingPunct="0">
              <a:lnSpc>
                <a:spcPts val="1800"/>
              </a:lnSpc>
              <a:spcBef>
                <a:spcPct val="100000"/>
              </a:spcBef>
              <a:spcAft>
                <a:spcPct val="0"/>
              </a:spcAft>
              <a:buClr>
                <a:schemeClr val="accent2"/>
              </a:buClr>
              <a:buFont typeface="Wingdings" panose="05000000000000000000" pitchFamily="2" charset="2"/>
              <a:buChar char="Ø"/>
              <a:defRPr/>
            </a:pPr>
            <a:r>
              <a:rPr lang="en-US" sz="1900" b="1" kern="0" dirty="0" smtClean="0">
                <a:latin typeface="Arial" panose="020B0604020202020204" pitchFamily="34" charset="0"/>
                <a:cs typeface="Arial" panose="020B0604020202020204" pitchFamily="34" charset="0"/>
              </a:rPr>
              <a:t>New structures</a:t>
            </a:r>
            <a:endParaRPr kumimoji="0" lang="en-US" sz="1900" b="1" i="0" u="none" strike="noStrike" kern="0" cap="none" spc="0" normalizeH="0" noProof="0" dirty="0" smtClean="0">
              <a:ln>
                <a:noFill/>
              </a:ln>
              <a:solidFill>
                <a:schemeClr val="tx1"/>
              </a:solidFill>
              <a:effectLst/>
              <a:uLnTx/>
              <a:uFillTx/>
              <a:latin typeface="Arial" panose="020B0604020202020204" pitchFamily="34" charset="0"/>
              <a:cs typeface="Arial" panose="020B0604020202020204" pitchFamily="34" charset="0"/>
            </a:endParaRPr>
          </a:p>
          <a:p>
            <a:pPr marL="800100" lvl="1" indent="-342900" eaLnBrk="0" fontAlgn="base" hangingPunct="0">
              <a:lnSpc>
                <a:spcPts val="1800"/>
              </a:lnSpc>
              <a:spcBef>
                <a:spcPct val="100000"/>
              </a:spcBef>
              <a:spcAft>
                <a:spcPct val="0"/>
              </a:spcAft>
              <a:buClr>
                <a:schemeClr val="accent2"/>
              </a:buClr>
              <a:buFont typeface="Wingdings" panose="05000000000000000000" pitchFamily="2" charset="2"/>
              <a:buChar char="Ø"/>
              <a:defRPr/>
            </a:pPr>
            <a:r>
              <a:rPr lang="en-US" sz="1900" b="1" kern="0" dirty="0" smtClean="0">
                <a:latin typeface="Arial" panose="020B0604020202020204" pitchFamily="34" charset="0"/>
                <a:cs typeface="Arial" panose="020B0604020202020204" pitchFamily="34" charset="0"/>
              </a:rPr>
              <a:t>Impact of major triggering event(s)</a:t>
            </a:r>
          </a:p>
          <a:p>
            <a:pPr marL="800100" lvl="1" indent="-342900" eaLnBrk="0" fontAlgn="base" hangingPunct="0">
              <a:lnSpc>
                <a:spcPts val="1800"/>
              </a:lnSpc>
              <a:spcBef>
                <a:spcPct val="100000"/>
              </a:spcBef>
              <a:spcAft>
                <a:spcPct val="0"/>
              </a:spcAft>
              <a:buClr>
                <a:schemeClr val="accent2"/>
              </a:buClr>
              <a:buFont typeface="Wingdings" panose="05000000000000000000" pitchFamily="2" charset="2"/>
              <a:buChar char="Ø"/>
              <a:defRPr/>
            </a:pPr>
            <a:r>
              <a:rPr lang="en-US" sz="1900" b="1" kern="0" noProof="0" dirty="0" smtClean="0">
                <a:latin typeface="Arial" panose="020B0604020202020204" pitchFamily="34" charset="0"/>
                <a:cs typeface="Arial" panose="020B0604020202020204" pitchFamily="34" charset="0"/>
              </a:rPr>
              <a:t>Impacts of higher interest rates</a:t>
            </a:r>
          </a:p>
          <a:p>
            <a:pPr marL="800100" lvl="1" indent="-342900" eaLnBrk="0" fontAlgn="base" hangingPunct="0">
              <a:lnSpc>
                <a:spcPts val="1800"/>
              </a:lnSpc>
              <a:spcBef>
                <a:spcPct val="100000"/>
              </a:spcBef>
              <a:spcAft>
                <a:spcPct val="0"/>
              </a:spcAft>
              <a:buClr>
                <a:schemeClr val="accent2"/>
              </a:buClr>
              <a:buFont typeface="Wingdings" panose="05000000000000000000" pitchFamily="2" charset="2"/>
              <a:buChar char="Ø"/>
              <a:defRPr/>
            </a:pPr>
            <a:r>
              <a:rPr kumimoji="0" lang="en-US" sz="1900" b="1" i="0" u="none" strike="noStrike" kern="0" cap="none" spc="0" normalizeH="0" dirty="0" smtClean="0">
                <a:ln>
                  <a:noFill/>
                </a:ln>
                <a:solidFill>
                  <a:schemeClr val="tx1"/>
                </a:solidFill>
                <a:effectLst/>
                <a:uLnTx/>
                <a:uFillTx/>
                <a:latin typeface="Arial" panose="020B0604020202020204" pitchFamily="34" charset="0"/>
                <a:cs typeface="Arial" panose="020B0604020202020204" pitchFamily="34" charset="0"/>
              </a:rPr>
              <a:t>Cat bond yield compression</a:t>
            </a:r>
            <a:endParaRPr kumimoji="0" lang="en-US" sz="1900" b="1" i="0" u="none" strike="noStrike" kern="0" cap="none" spc="0" normalizeH="0" baseline="0" noProof="0" dirty="0" smtClean="0">
              <a:ln>
                <a:noFill/>
              </a:ln>
              <a:solidFill>
                <a:schemeClr val="tx1"/>
              </a:solidFill>
              <a:effectLst/>
              <a:uLnTx/>
              <a:uFillTx/>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3"/>
          <a:stretch>
            <a:fillRect/>
          </a:stretch>
        </p:blipFill>
        <p:spPr>
          <a:xfrm>
            <a:off x="122746" y="1057153"/>
            <a:ext cx="4243192" cy="5470857"/>
          </a:xfrm>
          <a:prstGeom prst="rect">
            <a:avLst/>
          </a:prstGeom>
        </p:spPr>
      </p:pic>
      <p:sp>
        <p:nvSpPr>
          <p:cNvPr id="12" name="TextBox 11"/>
          <p:cNvSpPr txBox="1"/>
          <p:nvPr/>
        </p:nvSpPr>
        <p:spPr>
          <a:xfrm>
            <a:off x="929442" y="3792581"/>
            <a:ext cx="2216893" cy="261610"/>
          </a:xfrm>
          <a:prstGeom prst="rect">
            <a:avLst/>
          </a:prstGeom>
          <a:solidFill>
            <a:schemeClr val="bg1"/>
          </a:solidFill>
        </p:spPr>
        <p:txBody>
          <a:bodyPr wrap="square" rtlCol="0">
            <a:spAutoFit/>
          </a:bodyPr>
          <a:lstStyle/>
          <a:p>
            <a:r>
              <a:rPr lang="en-US" sz="1100" b="1" i="1" dirty="0" smtClean="0">
                <a:solidFill>
                  <a:schemeClr val="accent3">
                    <a:lumMod val="65000"/>
                  </a:schemeClr>
                </a:solidFill>
                <a:latin typeface="Arial" panose="020B0604020202020204" pitchFamily="34" charset="0"/>
                <a:cs typeface="Arial" panose="020B0604020202020204" pitchFamily="34" charset="0"/>
              </a:rPr>
              <a:t>Forthcoming: Q1 2015</a:t>
            </a:r>
            <a:endParaRPr lang="en-US" sz="1100" b="1" i="1" dirty="0">
              <a:solidFill>
                <a:schemeClr val="accent3">
                  <a:lumMod val="6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2310011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wipe(left)">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
                                            <p:txEl>
                                              <p:pRg st="1" end="1"/>
                                            </p:txEl>
                                          </p:spTgt>
                                        </p:tgtEl>
                                        <p:attrNameLst>
                                          <p:attrName>style.visibility</p:attrName>
                                        </p:attrNameLst>
                                      </p:cBhvr>
                                      <p:to>
                                        <p:strVal val="visible"/>
                                      </p:to>
                                    </p:set>
                                    <p:animEffect transition="in" filter="wipe(left)">
                                      <p:cBhvr>
                                        <p:cTn id="12" dur="500"/>
                                        <p:tgtEl>
                                          <p:spTgt spid="1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1">
                                            <p:txEl>
                                              <p:pRg st="2" end="2"/>
                                            </p:txEl>
                                          </p:spTgt>
                                        </p:tgtEl>
                                        <p:attrNameLst>
                                          <p:attrName>style.visibility</p:attrName>
                                        </p:attrNameLst>
                                      </p:cBhvr>
                                      <p:to>
                                        <p:strVal val="visible"/>
                                      </p:to>
                                    </p:set>
                                    <p:animEffect transition="in" filter="wipe(left)">
                                      <p:cBhvr>
                                        <p:cTn id="17" dur="500"/>
                                        <p:tgtEl>
                                          <p:spTgt spid="11">
                                            <p:txEl>
                                              <p:pRg st="2" end="2"/>
                                            </p:txEl>
                                          </p:spTgt>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11">
                                            <p:txEl>
                                              <p:pRg st="3" end="3"/>
                                            </p:txEl>
                                          </p:spTgt>
                                        </p:tgtEl>
                                        <p:attrNameLst>
                                          <p:attrName>style.visibility</p:attrName>
                                        </p:attrNameLst>
                                      </p:cBhvr>
                                      <p:to>
                                        <p:strVal val="visible"/>
                                      </p:to>
                                    </p:set>
                                    <p:animEffect transition="in" filter="wipe(left)">
                                      <p:cBhvr>
                                        <p:cTn id="20" dur="500"/>
                                        <p:tgtEl>
                                          <p:spTgt spid="11">
                                            <p:txEl>
                                              <p:pRg st="3" end="3"/>
                                            </p:txEl>
                                          </p:spTgt>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11">
                                            <p:txEl>
                                              <p:pRg st="4" end="4"/>
                                            </p:txEl>
                                          </p:spTgt>
                                        </p:tgtEl>
                                        <p:attrNameLst>
                                          <p:attrName>style.visibility</p:attrName>
                                        </p:attrNameLst>
                                      </p:cBhvr>
                                      <p:to>
                                        <p:strVal val="visible"/>
                                      </p:to>
                                    </p:set>
                                    <p:animEffect transition="in" filter="wipe(left)">
                                      <p:cBhvr>
                                        <p:cTn id="23" dur="500"/>
                                        <p:tgtEl>
                                          <p:spTgt spid="11">
                                            <p:txEl>
                                              <p:pRg st="4" end="4"/>
                                            </p:txEl>
                                          </p:spTgt>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11">
                                            <p:txEl>
                                              <p:pRg st="5" end="5"/>
                                            </p:txEl>
                                          </p:spTgt>
                                        </p:tgtEl>
                                        <p:attrNameLst>
                                          <p:attrName>style.visibility</p:attrName>
                                        </p:attrNameLst>
                                      </p:cBhvr>
                                      <p:to>
                                        <p:strVal val="visible"/>
                                      </p:to>
                                    </p:set>
                                    <p:animEffect transition="in" filter="wipe(left)">
                                      <p:cBhvr>
                                        <p:cTn id="26" dur="500"/>
                                        <p:tgtEl>
                                          <p:spTgt spid="11">
                                            <p:txEl>
                                              <p:pRg st="5" end="5"/>
                                            </p:txEl>
                                          </p:spTgt>
                                        </p:tgtEl>
                                      </p:cBhvr>
                                    </p:animEffect>
                                  </p:childTnLst>
                                </p:cTn>
                              </p:par>
                              <p:par>
                                <p:cTn id="27" presetID="22" presetClass="entr" presetSubtype="8" fill="hold" grpId="0" nodeType="withEffect">
                                  <p:stCondLst>
                                    <p:cond delay="0"/>
                                  </p:stCondLst>
                                  <p:childTnLst>
                                    <p:set>
                                      <p:cBhvr>
                                        <p:cTn id="28" dur="1" fill="hold">
                                          <p:stCondLst>
                                            <p:cond delay="0"/>
                                          </p:stCondLst>
                                        </p:cTn>
                                        <p:tgtEl>
                                          <p:spTgt spid="11">
                                            <p:txEl>
                                              <p:pRg st="6" end="6"/>
                                            </p:txEl>
                                          </p:spTgt>
                                        </p:tgtEl>
                                        <p:attrNameLst>
                                          <p:attrName>style.visibility</p:attrName>
                                        </p:attrNameLst>
                                      </p:cBhvr>
                                      <p:to>
                                        <p:strVal val="visible"/>
                                      </p:to>
                                    </p:set>
                                    <p:animEffect transition="in" filter="wipe(left)">
                                      <p:cBhvr>
                                        <p:cTn id="29" dur="500"/>
                                        <p:tgtEl>
                                          <p:spTgt spid="11">
                                            <p:txEl>
                                              <p:pRg st="6" end="6"/>
                                            </p:txEl>
                                          </p:spTgt>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11">
                                            <p:txEl>
                                              <p:pRg st="7" end="7"/>
                                            </p:txEl>
                                          </p:spTgt>
                                        </p:tgtEl>
                                        <p:attrNameLst>
                                          <p:attrName>style.visibility</p:attrName>
                                        </p:attrNameLst>
                                      </p:cBhvr>
                                      <p:to>
                                        <p:strVal val="visible"/>
                                      </p:to>
                                    </p:set>
                                    <p:animEffect transition="in" filter="wipe(left)">
                                      <p:cBhvr>
                                        <p:cTn id="32" dur="500"/>
                                        <p:tgtEl>
                                          <p:spTgt spid="11">
                                            <p:txEl>
                                              <p:pRg st="7" end="7"/>
                                            </p:txEl>
                                          </p:spTgt>
                                        </p:tgtEl>
                                      </p:cBhvr>
                                    </p:animEffect>
                                  </p:childTnLst>
                                </p:cTn>
                              </p:par>
                              <p:par>
                                <p:cTn id="33" presetID="22" presetClass="entr" presetSubtype="8" fill="hold" grpId="0" nodeType="withEffect">
                                  <p:stCondLst>
                                    <p:cond delay="0"/>
                                  </p:stCondLst>
                                  <p:childTnLst>
                                    <p:set>
                                      <p:cBhvr>
                                        <p:cTn id="34" dur="1" fill="hold">
                                          <p:stCondLst>
                                            <p:cond delay="0"/>
                                          </p:stCondLst>
                                        </p:cTn>
                                        <p:tgtEl>
                                          <p:spTgt spid="11">
                                            <p:txEl>
                                              <p:pRg st="8" end="8"/>
                                            </p:txEl>
                                          </p:spTgt>
                                        </p:tgtEl>
                                        <p:attrNameLst>
                                          <p:attrName>style.visibility</p:attrName>
                                        </p:attrNameLst>
                                      </p:cBhvr>
                                      <p:to>
                                        <p:strVal val="visible"/>
                                      </p:to>
                                    </p:set>
                                    <p:animEffect transition="in" filter="wipe(left)">
                                      <p:cBhvr>
                                        <p:cTn id="35" dur="500"/>
                                        <p:tgtEl>
                                          <p:spTgt spid="11">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autoUpdateAnimBg="0"/>
    </p:bldLst>
  </p:timing>
</p:sld>
</file>

<file path=ppt/slides/slide73.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82946" name="Rectangle 105"/>
          <p:cNvSpPr>
            <a:spLocks noGrp="1" noChangeArrowheads="1"/>
          </p:cNvSpPr>
          <p:nvPr>
            <p:ph type="dt" sz="quarter" idx="10"/>
          </p:nvPr>
        </p:nvSpPr>
        <p:spPr/>
        <p:txBody>
          <a:bodyPr/>
          <a:lstStyle/>
          <a:p>
            <a:pPr>
              <a:defRPr/>
            </a:pPr>
            <a:r>
              <a:rPr lang="en-US" dirty="0" smtClean="0"/>
              <a:t>12/01/09 - 9pm</a:t>
            </a:r>
          </a:p>
        </p:txBody>
      </p:sp>
      <p:sp>
        <p:nvSpPr>
          <p:cNvPr id="82947" name="Rectangle 106"/>
          <p:cNvSpPr>
            <a:spLocks noGrp="1" noChangeArrowheads="1"/>
          </p:cNvSpPr>
          <p:nvPr>
            <p:ph type="ftr" sz="quarter" idx="11"/>
          </p:nvPr>
        </p:nvSpPr>
        <p:spPr/>
        <p:txBody>
          <a:bodyPr/>
          <a:lstStyle/>
          <a:p>
            <a:pPr>
              <a:defRPr/>
            </a:pPr>
            <a:r>
              <a:rPr lang="en-US" dirty="0" smtClean="0"/>
              <a:t>eSlide – P6466 – The Financial Crisis and the Future of the P/C</a:t>
            </a:r>
          </a:p>
        </p:txBody>
      </p:sp>
      <p:sp>
        <p:nvSpPr>
          <p:cNvPr id="82948" name="Rectangle 110"/>
          <p:cNvSpPr>
            <a:spLocks noGrp="1" noChangeArrowheads="1"/>
          </p:cNvSpPr>
          <p:nvPr>
            <p:ph type="sldNum" sz="quarter" idx="12"/>
          </p:nvPr>
        </p:nvSpPr>
        <p:spPr/>
        <p:txBody>
          <a:bodyPr/>
          <a:lstStyle/>
          <a:p>
            <a:pPr>
              <a:defRPr/>
            </a:pPr>
            <a:fld id="{F7B123A1-4777-4A11-9AA3-18DB7D22C78A}" type="slidenum">
              <a:rPr lang="en-US" smtClean="0"/>
              <a:pPr>
                <a:defRPr/>
              </a:pPr>
              <a:t>73</a:t>
            </a:fld>
            <a:endParaRPr lang="en-US" dirty="0" smtClean="0"/>
          </a:p>
        </p:txBody>
      </p:sp>
      <p:sp>
        <p:nvSpPr>
          <p:cNvPr id="82949" name="Rectangle 2"/>
          <p:cNvSpPr>
            <a:spLocks noGrp="1" noChangeArrowheads="1"/>
          </p:cNvSpPr>
          <p:nvPr>
            <p:ph type="title"/>
          </p:nvPr>
        </p:nvSpPr>
        <p:spPr/>
        <p:txBody>
          <a:bodyPr/>
          <a:lstStyle/>
          <a:p>
            <a:r>
              <a:rPr lang="en-US" dirty="0" smtClean="0"/>
              <a:t>Questions Arising from Influence of Alternative Capital</a:t>
            </a:r>
          </a:p>
        </p:txBody>
      </p:sp>
      <p:sp>
        <p:nvSpPr>
          <p:cNvPr id="1922051" name="Rectangle 3"/>
          <p:cNvSpPr>
            <a:spLocks noGrp="1" noChangeArrowheads="1"/>
          </p:cNvSpPr>
          <p:nvPr>
            <p:ph type="body" idx="1"/>
          </p:nvPr>
        </p:nvSpPr>
        <p:spPr>
          <a:xfrm>
            <a:off x="245806" y="1145059"/>
            <a:ext cx="8780207" cy="5448301"/>
          </a:xfrm>
        </p:spPr>
        <p:txBody>
          <a:bodyPr/>
          <a:lstStyle/>
          <a:p>
            <a:pPr>
              <a:lnSpc>
                <a:spcPts val="2100"/>
              </a:lnSpc>
            </a:pPr>
            <a:r>
              <a:rPr lang="en-US" b="1" dirty="0"/>
              <a:t>What Will Happen When Investors Face Large-Scale Losses</a:t>
            </a:r>
            <a:r>
              <a:rPr lang="en-US" b="1" dirty="0" smtClean="0"/>
              <a:t>?</a:t>
            </a:r>
          </a:p>
          <a:p>
            <a:pPr>
              <a:lnSpc>
                <a:spcPts val="2100"/>
              </a:lnSpc>
            </a:pPr>
            <a:r>
              <a:rPr lang="en-US" b="1" dirty="0" smtClean="0"/>
              <a:t>What Happens When Interest </a:t>
            </a:r>
            <a:r>
              <a:rPr lang="en-US" b="1" dirty="0"/>
              <a:t>R</a:t>
            </a:r>
            <a:r>
              <a:rPr lang="en-US" b="1" dirty="0" smtClean="0"/>
              <a:t>ates Rise</a:t>
            </a:r>
            <a:r>
              <a:rPr lang="en-US" b="1" dirty="0"/>
              <a:t>?</a:t>
            </a:r>
          </a:p>
          <a:p>
            <a:pPr>
              <a:lnSpc>
                <a:spcPts val="2100"/>
              </a:lnSpc>
            </a:pPr>
            <a:r>
              <a:rPr lang="en-US" b="1" dirty="0"/>
              <a:t>Does ILS Have a Higher Propensity to Litigate?</a:t>
            </a:r>
          </a:p>
          <a:p>
            <a:pPr>
              <a:lnSpc>
                <a:spcPts val="2100"/>
              </a:lnSpc>
            </a:pPr>
            <a:r>
              <a:rPr lang="en-US" b="1" dirty="0"/>
              <a:t>How </a:t>
            </a:r>
            <a:r>
              <a:rPr lang="en-US" b="1" dirty="0" smtClean="0"/>
              <a:t>Much Lower Will Risk Premiums Shrink/ROLs Fall?</a:t>
            </a:r>
            <a:endParaRPr lang="en-US" b="1" dirty="0"/>
          </a:p>
          <a:p>
            <a:pPr>
              <a:lnSpc>
                <a:spcPts val="2100"/>
              </a:lnSpc>
            </a:pPr>
            <a:r>
              <a:rPr lang="en-US" b="1" dirty="0" smtClean="0"/>
              <a:t>Will There Be Spillover Into Casualty Reinsurance?</a:t>
            </a:r>
          </a:p>
          <a:p>
            <a:pPr>
              <a:lnSpc>
                <a:spcPts val="2400"/>
              </a:lnSpc>
            </a:pPr>
            <a:r>
              <a:rPr lang="en-US" b="1" dirty="0" smtClean="0"/>
              <a:t>Will </a:t>
            </a:r>
            <a:r>
              <a:rPr lang="en-US" b="1" dirty="0"/>
              <a:t>Alternative Capital Drive </a:t>
            </a:r>
            <a:r>
              <a:rPr lang="en-US" b="1" dirty="0" smtClean="0"/>
              <a:t>Consolidation?</a:t>
            </a:r>
            <a:endParaRPr lang="en-US" b="1" dirty="0"/>
          </a:p>
        </p:txBody>
      </p:sp>
    </p:spTree>
    <p:extLst>
      <p:ext uri="{BB962C8B-B14F-4D97-AF65-F5344CB8AC3E}">
        <p14:creationId xmlns:p14="http://schemas.microsoft.com/office/powerpoint/2010/main" val="412048899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22051">
                                            <p:txEl>
                                              <p:pRg st="0" end="0"/>
                                            </p:txEl>
                                          </p:spTgt>
                                        </p:tgtEl>
                                        <p:attrNameLst>
                                          <p:attrName>style.visibility</p:attrName>
                                        </p:attrNameLst>
                                      </p:cBhvr>
                                      <p:to>
                                        <p:strVal val="visible"/>
                                      </p:to>
                                    </p:set>
                                    <p:animEffect transition="in" filter="wipe(left)">
                                      <p:cBhvr>
                                        <p:cTn id="7" dur="500"/>
                                        <p:tgtEl>
                                          <p:spTgt spid="192205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922051">
                                            <p:txEl>
                                              <p:pRg st="1" end="1"/>
                                            </p:txEl>
                                          </p:spTgt>
                                        </p:tgtEl>
                                        <p:attrNameLst>
                                          <p:attrName>style.visibility</p:attrName>
                                        </p:attrNameLst>
                                      </p:cBhvr>
                                      <p:to>
                                        <p:strVal val="visible"/>
                                      </p:to>
                                    </p:set>
                                    <p:animEffect transition="in" filter="wipe(left)">
                                      <p:cBhvr>
                                        <p:cTn id="12" dur="500"/>
                                        <p:tgtEl>
                                          <p:spTgt spid="192205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922051">
                                            <p:txEl>
                                              <p:pRg st="2" end="2"/>
                                            </p:txEl>
                                          </p:spTgt>
                                        </p:tgtEl>
                                        <p:attrNameLst>
                                          <p:attrName>style.visibility</p:attrName>
                                        </p:attrNameLst>
                                      </p:cBhvr>
                                      <p:to>
                                        <p:strVal val="visible"/>
                                      </p:to>
                                    </p:set>
                                    <p:animEffect transition="in" filter="wipe(left)">
                                      <p:cBhvr>
                                        <p:cTn id="17" dur="500"/>
                                        <p:tgtEl>
                                          <p:spTgt spid="192205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922051">
                                            <p:txEl>
                                              <p:pRg st="3" end="3"/>
                                            </p:txEl>
                                          </p:spTgt>
                                        </p:tgtEl>
                                        <p:attrNameLst>
                                          <p:attrName>style.visibility</p:attrName>
                                        </p:attrNameLst>
                                      </p:cBhvr>
                                      <p:to>
                                        <p:strVal val="visible"/>
                                      </p:to>
                                    </p:set>
                                    <p:animEffect transition="in" filter="wipe(left)">
                                      <p:cBhvr>
                                        <p:cTn id="22" dur="500"/>
                                        <p:tgtEl>
                                          <p:spTgt spid="192205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922051">
                                            <p:txEl>
                                              <p:pRg st="4" end="4"/>
                                            </p:txEl>
                                          </p:spTgt>
                                        </p:tgtEl>
                                        <p:attrNameLst>
                                          <p:attrName>style.visibility</p:attrName>
                                        </p:attrNameLst>
                                      </p:cBhvr>
                                      <p:to>
                                        <p:strVal val="visible"/>
                                      </p:to>
                                    </p:set>
                                    <p:animEffect transition="in" filter="wipe(left)">
                                      <p:cBhvr>
                                        <p:cTn id="27" dur="500"/>
                                        <p:tgtEl>
                                          <p:spTgt spid="1922051">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922051">
                                            <p:txEl>
                                              <p:pRg st="5" end="5"/>
                                            </p:txEl>
                                          </p:spTgt>
                                        </p:tgtEl>
                                        <p:attrNameLst>
                                          <p:attrName>style.visibility</p:attrName>
                                        </p:attrNameLst>
                                      </p:cBhvr>
                                      <p:to>
                                        <p:strVal val="visible"/>
                                      </p:to>
                                    </p:set>
                                    <p:animEffect transition="in" filter="wipe(left)">
                                      <p:cBhvr>
                                        <p:cTn id="32" dur="500"/>
                                        <p:tgtEl>
                                          <p:spTgt spid="192205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2051" grpId="0" build="p" autoUpdateAnimBg="0"/>
    </p:bldLst>
  </p:timing>
</p:sld>
</file>

<file path=ppt/slides/slide7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8306"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pPr fontAlgn="base">
              <a:spcBef>
                <a:spcPct val="0"/>
              </a:spcBef>
              <a:spcAft>
                <a:spcPct val="0"/>
              </a:spcAft>
            </a:pPr>
            <a:endParaRPr lang="en-US">
              <a:solidFill>
                <a:srgbClr val="000000"/>
              </a:solidFill>
              <a:latin typeface="Arial" charset="0"/>
              <a:cs typeface="Arial" charset="0"/>
            </a:endParaRPr>
          </a:p>
        </p:txBody>
      </p:sp>
      <p:sp>
        <p:nvSpPr>
          <p:cNvPr id="98307"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fontAlgn="base" hangingPunct="0">
              <a:lnSpc>
                <a:spcPct val="85000"/>
              </a:lnSpc>
              <a:spcBef>
                <a:spcPct val="20000"/>
              </a:spcBef>
              <a:spcAft>
                <a:spcPct val="0"/>
              </a:spcAft>
            </a:pPr>
            <a:fld id="{364333B5-F606-4F22-B5AB-C00680A5C585}" type="slidenum">
              <a:rPr lang="en-US" sz="900">
                <a:solidFill>
                  <a:srgbClr val="FFFFFF"/>
                </a:solidFill>
                <a:latin typeface="Arial" charset="0"/>
                <a:cs typeface="Arial" charset="0"/>
              </a:rPr>
              <a:pPr algn="r" eaLnBrk="0" fontAlgn="base" hangingPunct="0">
                <a:lnSpc>
                  <a:spcPct val="85000"/>
                </a:lnSpc>
                <a:spcBef>
                  <a:spcPct val="20000"/>
                </a:spcBef>
                <a:spcAft>
                  <a:spcPct val="0"/>
                </a:spcAft>
              </a:pPr>
              <a:t>74</a:t>
            </a:fld>
            <a:endParaRPr lang="en-US" sz="900">
              <a:solidFill>
                <a:srgbClr val="FFFFFF"/>
              </a:solidFill>
              <a:latin typeface="Arial" charset="0"/>
              <a:cs typeface="Arial" charset="0"/>
            </a:endParaRPr>
          </a:p>
        </p:txBody>
      </p:sp>
      <p:pic>
        <p:nvPicPr>
          <p:cNvPr id="98308"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2152455" name="Rectangle 7"/>
          <p:cNvSpPr>
            <a:spLocks noChangeArrowheads="1"/>
          </p:cNvSpPr>
          <p:nvPr/>
        </p:nvSpPr>
        <p:spPr bwMode="blackWhite">
          <a:xfrm>
            <a:off x="581025" y="2268538"/>
            <a:ext cx="7981950" cy="129698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300" fontAlgn="base">
              <a:lnSpc>
                <a:spcPct val="95000"/>
              </a:lnSpc>
              <a:spcBef>
                <a:spcPct val="25000"/>
              </a:spcBef>
              <a:spcAft>
                <a:spcPct val="0"/>
              </a:spcAft>
            </a:pPr>
            <a:r>
              <a:rPr lang="en-US" sz="4200" b="1" dirty="0" smtClean="0">
                <a:solidFill>
                  <a:srgbClr val="FFFFFF"/>
                </a:solidFill>
              </a:rPr>
              <a:t>Commercial Lines Pricing Trends</a:t>
            </a:r>
            <a:endParaRPr lang="en-US" sz="4200" b="1" dirty="0">
              <a:solidFill>
                <a:srgbClr val="FFFFFF"/>
              </a:solidFill>
              <a:latin typeface="Arial" charset="0"/>
              <a:cs typeface="Arial" charset="0"/>
            </a:endParaRPr>
          </a:p>
        </p:txBody>
      </p:sp>
      <p:sp>
        <p:nvSpPr>
          <p:cNvPr id="2152456" name="Rectangle 8"/>
          <p:cNvSpPr>
            <a:spLocks noChangeArrowheads="1"/>
          </p:cNvSpPr>
          <p:nvPr/>
        </p:nvSpPr>
        <p:spPr bwMode="auto">
          <a:xfrm>
            <a:off x="501446" y="4180503"/>
            <a:ext cx="7842715" cy="1754326"/>
          </a:xfrm>
          <a:prstGeom prst="rect">
            <a:avLst/>
          </a:prstGeom>
          <a:noFill/>
          <a:ln w="9525" algn="ctr">
            <a:noFill/>
            <a:miter lim="800000"/>
            <a:headEnd/>
            <a:tailEnd/>
          </a:ln>
        </p:spPr>
        <p:txBody>
          <a:bodyPr wrap="square" lIns="45720" rIns="45720">
            <a:spAutoFit/>
          </a:bodyPr>
          <a:lstStyle/>
          <a:p>
            <a:pPr marL="292100" indent="-292100" algn="ctr" eaLnBrk="0" fontAlgn="base" hangingPunct="0">
              <a:lnSpc>
                <a:spcPct val="90000"/>
              </a:lnSpc>
              <a:spcBef>
                <a:spcPct val="25000"/>
              </a:spcBef>
              <a:spcAft>
                <a:spcPct val="0"/>
              </a:spcAft>
              <a:buClr>
                <a:srgbClr val="FF6801"/>
              </a:buClr>
              <a:buFont typeface="Wingdings" pitchFamily="2" charset="2"/>
              <a:buNone/>
            </a:pPr>
            <a:r>
              <a:rPr lang="en-US" sz="4000" b="1" dirty="0" smtClean="0">
                <a:solidFill>
                  <a:srgbClr val="225A7A"/>
                </a:solidFill>
              </a:rPr>
              <a:t>Survey Results Suggest Commercial Pricing Has Flattened Out</a:t>
            </a:r>
            <a:endParaRPr lang="en-US" sz="4000" b="1" i="1" dirty="0">
              <a:solidFill>
                <a:srgbClr val="225A7A"/>
              </a:solidFill>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74</a:t>
            </a:fld>
            <a:endParaRPr lang="en-US"/>
          </a:p>
        </p:txBody>
      </p:sp>
    </p:spTree>
    <p:extLst>
      <p:ext uri="{BB962C8B-B14F-4D97-AF65-F5344CB8AC3E}">
        <p14:creationId xmlns:p14="http://schemas.microsoft.com/office/powerpoint/2010/main" val="9601290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2455"/>
                                        </p:tgtEl>
                                        <p:attrNameLst>
                                          <p:attrName>style.visibility</p:attrName>
                                        </p:attrNameLst>
                                      </p:cBhvr>
                                      <p:to>
                                        <p:strVal val="visible"/>
                                      </p:to>
                                    </p:set>
                                    <p:animEffect transition="in" filter="barn(outVertical)">
                                      <p:cBhvr>
                                        <p:cTn id="7" dur="1000"/>
                                        <p:tgtEl>
                                          <p:spTgt spid="2152455"/>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2152456"/>
                                        </p:tgtEl>
                                        <p:attrNameLst>
                                          <p:attrName>style.visibility</p:attrName>
                                        </p:attrNameLst>
                                      </p:cBhvr>
                                      <p:to>
                                        <p:strVal val="visible"/>
                                      </p:to>
                                    </p:set>
                                    <p:animEffect transition="in" filter="barn(outVertical)">
                                      <p:cBhvr>
                                        <p:cTn id="10" dur="1000"/>
                                        <p:tgtEl>
                                          <p:spTgt spid="2152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2455" grpId="0" animBg="1"/>
      <p:bldP spid="2152456" grpId="0"/>
    </p:bldLst>
  </p:timing>
</p:sld>
</file>

<file path=ppt/slides/slide7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0355" name="Rectangle 105"/>
          <p:cNvSpPr>
            <a:spLocks noGrp="1" noChangeArrowheads="1"/>
          </p:cNvSpPr>
          <p:nvPr>
            <p:ph type="dt" sz="quarter" idx="10"/>
          </p:nvPr>
        </p:nvSpPr>
        <p:spPr>
          <a:noFill/>
        </p:spPr>
        <p:txBody>
          <a:bodyPr/>
          <a:lstStyle/>
          <a:p>
            <a:r>
              <a:rPr lang="en-US" smtClean="0"/>
              <a:t>12/01/09 - 9pm</a:t>
            </a:r>
          </a:p>
        </p:txBody>
      </p:sp>
      <p:sp>
        <p:nvSpPr>
          <p:cNvPr id="100357" name="Rectangle 110"/>
          <p:cNvSpPr>
            <a:spLocks noGrp="1" noChangeArrowheads="1"/>
          </p:cNvSpPr>
          <p:nvPr>
            <p:ph type="sldNum" sz="quarter" idx="12"/>
          </p:nvPr>
        </p:nvSpPr>
        <p:spPr>
          <a:noFill/>
        </p:spPr>
        <p:txBody>
          <a:bodyPr/>
          <a:lstStyle/>
          <a:p>
            <a:fld id="{8177B74B-B63E-47FB-8E88-176EB5898A12}" type="slidenum">
              <a:rPr lang="en-US" smtClean="0"/>
              <a:pPr/>
              <a:t>75</a:t>
            </a:fld>
            <a:endParaRPr lang="en-US" smtClean="0"/>
          </a:p>
        </p:txBody>
      </p:sp>
      <p:sp>
        <p:nvSpPr>
          <p:cNvPr id="100358" name="Rectangle 3"/>
          <p:cNvSpPr>
            <a:spLocks noGrp="1" noChangeArrowheads="1"/>
          </p:cNvSpPr>
          <p:nvPr>
            <p:ph type="title"/>
          </p:nvPr>
        </p:nvSpPr>
        <p:spPr/>
        <p:txBody>
          <a:bodyPr/>
          <a:lstStyle/>
          <a:p>
            <a:r>
              <a:rPr lang="en-US" dirty="0" smtClean="0"/>
              <a:t>Average Commercial Rate Change,</a:t>
            </a:r>
            <a:br>
              <a:rPr lang="en-US" dirty="0" smtClean="0"/>
            </a:br>
            <a:r>
              <a:rPr lang="en-US" dirty="0" smtClean="0"/>
              <a:t>All Lines, (1Q:2004–4Q:2014)</a:t>
            </a:r>
          </a:p>
        </p:txBody>
      </p:sp>
      <p:graphicFrame>
        <p:nvGraphicFramePr>
          <p:cNvPr id="7200771" name="Object 2"/>
          <p:cNvGraphicFramePr>
            <a:graphicFrameLocks noGrp="1" noChangeAspect="1"/>
          </p:cNvGraphicFramePr>
          <p:nvPr>
            <p:ph type="chart" idx="4294967295"/>
            <p:extLst>
              <p:ext uri="{D42A27DB-BD31-4B8C-83A1-F6EECF244321}">
                <p14:modId xmlns:p14="http://schemas.microsoft.com/office/powerpoint/2010/main" val="1782915826"/>
              </p:ext>
            </p:extLst>
          </p:nvPr>
        </p:nvGraphicFramePr>
        <p:xfrm>
          <a:off x="44244" y="1633077"/>
          <a:ext cx="9004506" cy="4843463"/>
        </p:xfrm>
        <a:graphic>
          <a:graphicData uri="http://schemas.openxmlformats.org/presentationml/2006/ole">
            <mc:AlternateContent xmlns:mc="http://schemas.openxmlformats.org/markup-compatibility/2006">
              <mc:Choice xmlns:v="urn:schemas-microsoft-com:vml" Requires="v">
                <p:oleObj spid="_x0000_s28124237" name="Chart" r:id="rId4" imgW="8572457" imgH="4771986" progId="MSGraph.Chart.8">
                  <p:embed followColorScheme="full"/>
                </p:oleObj>
              </mc:Choice>
              <mc:Fallback>
                <p:oleObj name="Chart" r:id="rId4" imgW="8572457" imgH="4771986" progId="MSGraph.Chart.8">
                  <p:embed followColorScheme="full"/>
                  <p:pic>
                    <p:nvPicPr>
                      <p:cNvPr id="0" name=""/>
                      <p:cNvPicPr>
                        <a:picLocks noGrp="1" noChangeAspect="1" noChangeArrowheads="1"/>
                      </p:cNvPicPr>
                      <p:nvPr/>
                    </p:nvPicPr>
                    <p:blipFill>
                      <a:blip r:embed="rId5"/>
                      <a:srcRect/>
                      <a:stretch>
                        <a:fillRect/>
                      </a:stretch>
                    </p:blipFill>
                    <p:spPr bwMode="auto">
                      <a:xfrm>
                        <a:off x="44244" y="1633077"/>
                        <a:ext cx="9004506" cy="4843463"/>
                      </a:xfrm>
                      <a:prstGeom prst="rect">
                        <a:avLst/>
                      </a:prstGeom>
                      <a:noFill/>
                      <a:extLst/>
                    </p:spPr>
                  </p:pic>
                </p:oleObj>
              </mc:Fallback>
            </mc:AlternateContent>
          </a:graphicData>
        </a:graphic>
      </p:graphicFrame>
      <p:sp>
        <p:nvSpPr>
          <p:cNvPr id="100359" name="Rectangle 4"/>
          <p:cNvSpPr>
            <a:spLocks noChangeArrowheads="1"/>
          </p:cNvSpPr>
          <p:nvPr/>
        </p:nvSpPr>
        <p:spPr bwMode="auto">
          <a:xfrm>
            <a:off x="-1" y="6414802"/>
            <a:ext cx="8790040" cy="443198"/>
          </a:xfrm>
          <a:prstGeom prst="rect">
            <a:avLst/>
          </a:prstGeom>
          <a:noFill/>
          <a:ln w="9525" algn="ctr">
            <a:noFill/>
            <a:miter lim="800000"/>
            <a:headEnd/>
            <a:tailEnd/>
          </a:ln>
        </p:spPr>
        <p:txBody>
          <a:bodyPr wrap="square" lIns="365760" tIns="0" rIns="0" bIns="137160" anchor="b">
            <a:spAutoFit/>
          </a:bodyPr>
          <a:lstStyle/>
          <a:p>
            <a:pPr marL="63500" indent="-63500" eaLnBrk="0" hangingPunct="0">
              <a:lnSpc>
                <a:spcPct val="90000"/>
              </a:lnSpc>
              <a:buClr>
                <a:schemeClr val="accent2"/>
              </a:buClr>
              <a:buFont typeface="Wingdings" pitchFamily="2" charset="2"/>
              <a:buNone/>
              <a:tabLst>
                <a:tab pos="112713" algn="r"/>
              </a:tabLst>
            </a:pPr>
            <a:r>
              <a:rPr lang="en-US" sz="1100" dirty="0" smtClean="0"/>
              <a:t>Note: CIAB data cited here are based on a survey. Rate changes earned by individual insurers can and do vary, potentially substantially.</a:t>
            </a:r>
          </a:p>
          <a:p>
            <a:pPr marL="63500" indent="-63500" eaLnBrk="0" hangingPunct="0">
              <a:lnSpc>
                <a:spcPct val="90000"/>
              </a:lnSpc>
              <a:buClr>
                <a:schemeClr val="accent2"/>
              </a:buClr>
              <a:buFont typeface="Wingdings" pitchFamily="2" charset="2"/>
              <a:buNone/>
              <a:tabLst>
                <a:tab pos="112713" algn="r"/>
              </a:tabLst>
            </a:pPr>
            <a:r>
              <a:rPr lang="en-US" sz="1100" dirty="0" smtClean="0"/>
              <a:t>Source</a:t>
            </a:r>
            <a:r>
              <a:rPr lang="en-US" sz="1100" dirty="0"/>
              <a:t>:  Council of Insurance Agents &amp; </a:t>
            </a:r>
            <a:r>
              <a:rPr lang="en-US" sz="1100" dirty="0" smtClean="0"/>
              <a:t>Brokers; Insurance </a:t>
            </a:r>
            <a:r>
              <a:rPr lang="en-US" sz="1100" dirty="0"/>
              <a:t>Information Institute</a:t>
            </a:r>
          </a:p>
        </p:txBody>
      </p:sp>
      <p:sp>
        <p:nvSpPr>
          <p:cNvPr id="7200774" name="AutoShape 6"/>
          <p:cNvSpPr>
            <a:spLocks noChangeArrowheads="1"/>
          </p:cNvSpPr>
          <p:nvPr/>
        </p:nvSpPr>
        <p:spPr bwMode="blackWhite">
          <a:xfrm>
            <a:off x="1212530" y="5182508"/>
            <a:ext cx="1879600" cy="419100"/>
          </a:xfrm>
          <a:prstGeom prst="wedgeRectCallout">
            <a:avLst>
              <a:gd name="adj1" fmla="val 14776"/>
              <a:gd name="adj2" fmla="val -331130"/>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a:solidFill>
                  <a:schemeClr val="bg1"/>
                </a:solidFill>
              </a:rPr>
              <a:t>KRW Effect</a:t>
            </a:r>
          </a:p>
        </p:txBody>
      </p:sp>
      <p:sp>
        <p:nvSpPr>
          <p:cNvPr id="7200776" name="AutoShape 8"/>
          <p:cNvSpPr>
            <a:spLocks noChangeArrowheads="1"/>
          </p:cNvSpPr>
          <p:nvPr/>
        </p:nvSpPr>
        <p:spPr bwMode="blackWhite">
          <a:xfrm>
            <a:off x="6144359" y="4464958"/>
            <a:ext cx="2680553" cy="927100"/>
          </a:xfrm>
          <a:prstGeom prst="wedgeRectCallout">
            <a:avLst>
              <a:gd name="adj1" fmla="val 47391"/>
              <a:gd name="adj2" fmla="val -13932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rPr>
              <a:t>Pricing </a:t>
            </a:r>
            <a:r>
              <a:rPr lang="en-US" sz="1400" b="1" dirty="0" smtClean="0">
                <a:solidFill>
                  <a:schemeClr val="bg1"/>
                </a:solidFill>
              </a:rPr>
              <a:t>as of Q4:2014 had turned (slightly) negative for only the 2</a:t>
            </a:r>
            <a:r>
              <a:rPr lang="en-US" sz="1400" b="1" baseline="30000" dirty="0" smtClean="0">
                <a:solidFill>
                  <a:schemeClr val="bg1"/>
                </a:solidFill>
              </a:rPr>
              <a:t>nd</a:t>
            </a:r>
            <a:r>
              <a:rPr lang="en-US" sz="1400" b="1" dirty="0" smtClean="0">
                <a:solidFill>
                  <a:schemeClr val="bg1"/>
                </a:solidFill>
              </a:rPr>
              <a:t> time in 3 years</a:t>
            </a:r>
            <a:endParaRPr lang="en-US" sz="1400" b="1" dirty="0">
              <a:solidFill>
                <a:schemeClr val="bg1"/>
              </a:solidFill>
            </a:endParaRPr>
          </a:p>
        </p:txBody>
      </p:sp>
      <p:sp>
        <p:nvSpPr>
          <p:cNvPr id="100362" name="Rectangle 8"/>
          <p:cNvSpPr>
            <a:spLocks noChangeArrowheads="1"/>
          </p:cNvSpPr>
          <p:nvPr/>
        </p:nvSpPr>
        <p:spPr bwMode="black">
          <a:xfrm>
            <a:off x="347663" y="1266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(Percent)</a:t>
            </a:r>
          </a:p>
        </p:txBody>
      </p:sp>
      <p:sp>
        <p:nvSpPr>
          <p:cNvPr id="11" name="AutoShape 6"/>
          <p:cNvSpPr>
            <a:spLocks noChangeArrowheads="1"/>
          </p:cNvSpPr>
          <p:nvPr/>
        </p:nvSpPr>
        <p:spPr bwMode="blackWhite">
          <a:xfrm>
            <a:off x="3570978" y="1803400"/>
            <a:ext cx="1951038" cy="1075297"/>
          </a:xfrm>
          <a:prstGeom prst="wedgeRectCallout">
            <a:avLst>
              <a:gd name="adj1" fmla="val 96309"/>
              <a:gd name="adj2" fmla="val 42521"/>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rPr>
              <a:t>Q2 2011 </a:t>
            </a:r>
            <a:r>
              <a:rPr lang="en-US" sz="1400" b="1" dirty="0" smtClean="0">
                <a:solidFill>
                  <a:schemeClr val="bg1"/>
                </a:solidFill>
              </a:rPr>
              <a:t>marked the last of 30</a:t>
            </a:r>
            <a:r>
              <a:rPr lang="en-US" sz="1400" b="1" baseline="30000" dirty="0" smtClean="0">
                <a:solidFill>
                  <a:schemeClr val="bg1"/>
                </a:solidFill>
              </a:rPr>
              <a:t>th</a:t>
            </a:r>
            <a:r>
              <a:rPr lang="en-US" sz="1400" b="1" dirty="0" smtClean="0">
                <a:solidFill>
                  <a:schemeClr val="bg1"/>
                </a:solidFill>
              </a:rPr>
              <a:t> consecutive quarter of price declines</a:t>
            </a:r>
            <a:endParaRPr lang="en-US" sz="1400" b="1" dirty="0">
              <a:solidFill>
                <a:schemeClr val="bg1"/>
              </a:solidFill>
            </a:endParaRPr>
          </a:p>
        </p:txBody>
      </p:sp>
    </p:spTree>
    <p:extLst>
      <p:ext uri="{BB962C8B-B14F-4D97-AF65-F5344CB8AC3E}">
        <p14:creationId xmlns:p14="http://schemas.microsoft.com/office/powerpoint/2010/main" val="332640814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1000"/>
                                  </p:stCondLst>
                                  <p:childTnLst>
                                    <p:set>
                                      <p:cBhvr>
                                        <p:cTn id="6" dur="1" fill="hold">
                                          <p:stCondLst>
                                            <p:cond delay="0"/>
                                          </p:stCondLst>
                                        </p:cTn>
                                        <p:tgtEl>
                                          <p:spTgt spid="7200774"/>
                                        </p:tgtEl>
                                        <p:attrNameLst>
                                          <p:attrName>style.visibility</p:attrName>
                                        </p:attrNameLst>
                                      </p:cBhvr>
                                      <p:to>
                                        <p:strVal val="visible"/>
                                      </p:to>
                                    </p:set>
                                    <p:animEffect transition="in" filter="wipe(up)">
                                      <p:cBhvr>
                                        <p:cTn id="7" dur="500"/>
                                        <p:tgtEl>
                                          <p:spTgt spid="7200774"/>
                                        </p:tgtEl>
                                      </p:cBhvr>
                                    </p:animEffect>
                                  </p:childTnLst>
                                </p:cTn>
                              </p:par>
                            </p:childTnLst>
                          </p:cTn>
                        </p:par>
                        <p:par>
                          <p:cTn id="8" fill="hold">
                            <p:stCondLst>
                              <p:cond delay="1500"/>
                            </p:stCondLst>
                            <p:childTnLst>
                              <p:par>
                                <p:cTn id="9" presetID="22" presetClass="entr" presetSubtype="2" fill="hold" grpId="0" nodeType="afterEffect">
                                  <p:stCondLst>
                                    <p:cond delay="1000"/>
                                  </p:stCondLst>
                                  <p:childTnLst>
                                    <p:set>
                                      <p:cBhvr>
                                        <p:cTn id="10" dur="1" fill="hold">
                                          <p:stCondLst>
                                            <p:cond delay="0"/>
                                          </p:stCondLst>
                                        </p:cTn>
                                        <p:tgtEl>
                                          <p:spTgt spid="7200776"/>
                                        </p:tgtEl>
                                        <p:attrNameLst>
                                          <p:attrName>style.visibility</p:attrName>
                                        </p:attrNameLst>
                                      </p:cBhvr>
                                      <p:to>
                                        <p:strVal val="visible"/>
                                      </p:to>
                                    </p:set>
                                    <p:animEffect transition="in" filter="wipe(right)">
                                      <p:cBhvr>
                                        <p:cTn id="11" dur="500"/>
                                        <p:tgtEl>
                                          <p:spTgt spid="7200776"/>
                                        </p:tgtEl>
                                      </p:cBhvr>
                                    </p:animEffect>
                                  </p:childTnLst>
                                </p:cTn>
                              </p:par>
                            </p:childTnLst>
                          </p:cTn>
                        </p:par>
                        <p:par>
                          <p:cTn id="12" fill="hold">
                            <p:stCondLst>
                              <p:cond delay="3000"/>
                            </p:stCondLst>
                            <p:childTnLst>
                              <p:par>
                                <p:cTn id="13" presetID="22" presetClass="entr" presetSubtype="1" fill="hold" grpId="0" nodeType="afterEffect">
                                  <p:stCondLst>
                                    <p:cond delay="100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00774" grpId="0" animBg="1"/>
      <p:bldP spid="7200776" grpId="0" animBg="1"/>
      <p:bldP spid="11" grpId="0" animBg="1"/>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105"/>
          <p:cNvSpPr>
            <a:spLocks noGrp="1" noChangeArrowheads="1"/>
          </p:cNvSpPr>
          <p:nvPr>
            <p:ph type="dt" sz="quarter" idx="10"/>
          </p:nvPr>
        </p:nvSpPr>
        <p:spPr/>
        <p:txBody>
          <a:bodyPr/>
          <a:lstStyle/>
          <a:p>
            <a:pPr>
              <a:defRPr/>
            </a:pPr>
            <a:r>
              <a:rPr lang="en-US" smtClean="0"/>
              <a:t>12/01/09 - 9pm</a:t>
            </a:r>
          </a:p>
        </p:txBody>
      </p:sp>
      <p:sp>
        <p:nvSpPr>
          <p:cNvPr id="126980" name="Rectangle 110"/>
          <p:cNvSpPr>
            <a:spLocks noGrp="1" noChangeArrowheads="1"/>
          </p:cNvSpPr>
          <p:nvPr>
            <p:ph type="sldNum" sz="quarter" idx="12"/>
          </p:nvPr>
        </p:nvSpPr>
        <p:spPr/>
        <p:txBody>
          <a:bodyPr/>
          <a:lstStyle/>
          <a:p>
            <a:pPr>
              <a:defRPr/>
            </a:pPr>
            <a:fld id="{61649AD8-09C2-4F16-8B74-7E90E36D8904}" type="slidenum">
              <a:rPr lang="en-US" smtClean="0"/>
              <a:pPr>
                <a:defRPr/>
              </a:pPr>
              <a:t>76</a:t>
            </a:fld>
            <a:endParaRPr lang="en-US" smtClean="0"/>
          </a:p>
        </p:txBody>
      </p:sp>
      <p:sp>
        <p:nvSpPr>
          <p:cNvPr id="140293" name="Rectangle 2"/>
          <p:cNvSpPr>
            <a:spLocks noGrp="1" noChangeArrowheads="1"/>
          </p:cNvSpPr>
          <p:nvPr>
            <p:ph type="title"/>
          </p:nvPr>
        </p:nvSpPr>
        <p:spPr/>
        <p:txBody>
          <a:bodyPr/>
          <a:lstStyle/>
          <a:p>
            <a:r>
              <a:rPr lang="en-US" dirty="0" smtClean="0"/>
              <a:t>Change in Commercial Rate Renewals, by Account Size: 1999:Q4 to 2014:Q4</a:t>
            </a:r>
          </a:p>
        </p:txBody>
      </p:sp>
      <p:sp>
        <p:nvSpPr>
          <p:cNvPr id="140294" name="Rectangle 4"/>
          <p:cNvSpPr>
            <a:spLocks noChangeArrowheads="1"/>
          </p:cNvSpPr>
          <p:nvPr/>
        </p:nvSpPr>
        <p:spPr bwMode="auto">
          <a:xfrm>
            <a:off x="-188913" y="6456918"/>
            <a:ext cx="7569201" cy="468590"/>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smtClean="0"/>
          </a:p>
          <a:p>
            <a:pPr eaLnBrk="0" hangingPunct="0">
              <a:lnSpc>
                <a:spcPct val="85000"/>
              </a:lnSpc>
              <a:spcBef>
                <a:spcPct val="25000"/>
              </a:spcBef>
              <a:buClr>
                <a:schemeClr val="accent2"/>
              </a:buClr>
              <a:buFont typeface="Wingdings" pitchFamily="2" charset="2"/>
              <a:buNone/>
            </a:pPr>
            <a:r>
              <a:rPr lang="en-US" sz="1100" dirty="0" smtClean="0"/>
              <a:t>Source</a:t>
            </a:r>
            <a:r>
              <a:rPr lang="en-US" sz="1100" dirty="0"/>
              <a:t>: Council of Insurance Agents and Brokers; </a:t>
            </a:r>
            <a:r>
              <a:rPr lang="en-US" sz="1100" dirty="0" smtClean="0"/>
              <a:t>Barclay’s Capital; Insurance </a:t>
            </a:r>
            <a:r>
              <a:rPr lang="en-US" sz="1100" dirty="0"/>
              <a:t>Information Institute.</a:t>
            </a:r>
          </a:p>
        </p:txBody>
      </p:sp>
      <p:sp>
        <p:nvSpPr>
          <p:cNvPr id="13" name="Rectangle 4"/>
          <p:cNvSpPr>
            <a:spLocks noChangeArrowheads="1"/>
          </p:cNvSpPr>
          <p:nvPr/>
        </p:nvSpPr>
        <p:spPr bwMode="auto">
          <a:xfrm>
            <a:off x="-185914" y="6465699"/>
            <a:ext cx="8790040" cy="290849"/>
          </a:xfrm>
          <a:prstGeom prst="rect">
            <a:avLst/>
          </a:prstGeom>
          <a:noFill/>
          <a:ln w="9525" algn="ctr">
            <a:noFill/>
            <a:miter lim="800000"/>
            <a:headEnd/>
            <a:tailEnd/>
          </a:ln>
        </p:spPr>
        <p:txBody>
          <a:bodyPr wrap="square" lIns="365760" tIns="0" rIns="0" bIns="137160" anchor="b">
            <a:spAutoFit/>
          </a:bodyPr>
          <a:lstStyle/>
          <a:p>
            <a:pPr marL="63500" indent="-63500" eaLnBrk="0" hangingPunct="0">
              <a:lnSpc>
                <a:spcPct val="90000"/>
              </a:lnSpc>
              <a:buClr>
                <a:schemeClr val="accent2"/>
              </a:buClr>
              <a:buFont typeface="Wingdings" pitchFamily="2" charset="2"/>
              <a:buNone/>
              <a:tabLst>
                <a:tab pos="112713" algn="r"/>
              </a:tabLst>
            </a:pPr>
            <a:r>
              <a:rPr lang="en-US" sz="1100" dirty="0" smtClean="0"/>
              <a:t>Note: CIAB data cited here are based on a survey. Rate changes earned by individual insurers can and do vary, potentially substantially.</a:t>
            </a:r>
            <a:endParaRPr lang="en-US" sz="1100" dirty="0"/>
          </a:p>
        </p:txBody>
      </p:sp>
      <p:sp>
        <p:nvSpPr>
          <p:cNvPr id="15" name="Rectangle 6"/>
          <p:cNvSpPr>
            <a:spLocks noChangeArrowheads="1"/>
          </p:cNvSpPr>
          <p:nvPr/>
        </p:nvSpPr>
        <p:spPr bwMode="black">
          <a:xfrm>
            <a:off x="259175" y="1013904"/>
            <a:ext cx="8221662" cy="220662"/>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Percentage Change (%)</a:t>
            </a:r>
          </a:p>
        </p:txBody>
      </p:sp>
      <p:pic>
        <p:nvPicPr>
          <p:cNvPr id="22" name="Picture 2"/>
          <p:cNvPicPr>
            <a:picLocks noChangeAspect="1" noChangeArrowheads="1"/>
          </p:cNvPicPr>
          <p:nvPr/>
        </p:nvPicPr>
        <p:blipFill>
          <a:blip r:embed="rId3" cstate="print"/>
          <a:srcRect/>
          <a:stretch>
            <a:fillRect/>
          </a:stretch>
        </p:blipFill>
        <p:spPr bwMode="auto">
          <a:xfrm>
            <a:off x="2762298" y="6155653"/>
            <a:ext cx="3743325" cy="161925"/>
          </a:xfrm>
          <a:prstGeom prst="rect">
            <a:avLst/>
          </a:prstGeom>
          <a:noFill/>
          <a:ln w="9525">
            <a:noFill/>
            <a:miter lim="800000"/>
            <a:headEnd/>
            <a:tailEnd/>
          </a:ln>
        </p:spPr>
      </p:pic>
      <p:pic>
        <p:nvPicPr>
          <p:cNvPr id="3" name="Picture 2"/>
          <p:cNvPicPr>
            <a:picLocks noChangeAspect="1"/>
          </p:cNvPicPr>
          <p:nvPr/>
        </p:nvPicPr>
        <p:blipFill>
          <a:blip r:embed="rId4"/>
          <a:stretch>
            <a:fillRect/>
          </a:stretch>
        </p:blipFill>
        <p:spPr>
          <a:xfrm>
            <a:off x="378560" y="1409351"/>
            <a:ext cx="8470471" cy="4987133"/>
          </a:xfrm>
          <a:prstGeom prst="rect">
            <a:avLst/>
          </a:prstGeom>
        </p:spPr>
      </p:pic>
      <p:sp>
        <p:nvSpPr>
          <p:cNvPr id="16" name="AutoShape 7"/>
          <p:cNvSpPr>
            <a:spLocks noChangeArrowheads="1"/>
          </p:cNvSpPr>
          <p:nvPr/>
        </p:nvSpPr>
        <p:spPr bwMode="blackWhite">
          <a:xfrm>
            <a:off x="1045030" y="5228999"/>
            <a:ext cx="1924050" cy="666750"/>
          </a:xfrm>
          <a:prstGeom prst="wedgeRectCallout">
            <a:avLst>
              <a:gd name="adj1" fmla="val 145304"/>
              <a:gd name="adj2" fmla="val 25645"/>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a:solidFill>
                  <a:schemeClr val="bg1"/>
                </a:solidFill>
                <a:latin typeface="Arial" pitchFamily="34" charset="0"/>
                <a:cs typeface="+mn-cs"/>
              </a:rPr>
              <a:t>Trough = 2007:Q3 -13.6%</a:t>
            </a:r>
          </a:p>
        </p:txBody>
      </p:sp>
      <p:sp>
        <p:nvSpPr>
          <p:cNvPr id="23" name="AutoShape 6"/>
          <p:cNvSpPr>
            <a:spLocks noChangeArrowheads="1"/>
          </p:cNvSpPr>
          <p:nvPr/>
        </p:nvSpPr>
        <p:spPr bwMode="blackWhite">
          <a:xfrm>
            <a:off x="2862311" y="2348800"/>
            <a:ext cx="1771650" cy="1104900"/>
          </a:xfrm>
          <a:prstGeom prst="wedgeRectCallout">
            <a:avLst>
              <a:gd name="adj1" fmla="val -35849"/>
              <a:gd name="adj2" fmla="val 13786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latin typeface="Arial" pitchFamily="34" charset="0"/>
                <a:cs typeface="+mn-cs"/>
              </a:rPr>
              <a:t>Pricing Turned Negative in Early 2004 and </a:t>
            </a:r>
            <a:r>
              <a:rPr lang="en-US" sz="1400" b="1" dirty="0" smtClean="0">
                <a:solidFill>
                  <a:schemeClr val="bg1"/>
                </a:solidFill>
                <a:latin typeface="Arial" pitchFamily="34" charset="0"/>
                <a:cs typeface="+mn-cs"/>
              </a:rPr>
              <a:t>Remained that way for 7 ½ years</a:t>
            </a:r>
            <a:endParaRPr lang="en-US" sz="1400" b="1" dirty="0">
              <a:solidFill>
                <a:schemeClr val="bg1"/>
              </a:solidFill>
              <a:latin typeface="Arial" pitchFamily="34" charset="0"/>
              <a:cs typeface="+mn-cs"/>
            </a:endParaRPr>
          </a:p>
        </p:txBody>
      </p:sp>
      <p:sp>
        <p:nvSpPr>
          <p:cNvPr id="24" name="AutoShape 6"/>
          <p:cNvSpPr>
            <a:spLocks noChangeArrowheads="1"/>
          </p:cNvSpPr>
          <p:nvPr/>
        </p:nvSpPr>
        <p:spPr bwMode="blackWhite">
          <a:xfrm>
            <a:off x="4210892" y="3532606"/>
            <a:ext cx="1395269" cy="658813"/>
          </a:xfrm>
          <a:prstGeom prst="wedgeRectCallout">
            <a:avLst>
              <a:gd name="adj1" fmla="val -54660"/>
              <a:gd name="adj2" fmla="val 101638"/>
            </a:avLst>
          </a:prstGeom>
          <a:gradFill rotWithShape="1">
            <a:gsLst>
              <a:gs pos="0">
                <a:schemeClr val="accent1"/>
              </a:gs>
              <a:gs pos="100000">
                <a:schemeClr val="accent1">
                  <a:gamma/>
                  <a:shade val="66275"/>
                  <a:invGamma/>
                </a:schemeClr>
              </a:gs>
            </a:gsLst>
            <a:lin ang="5400000" scaled="1"/>
          </a:gradFill>
          <a:ln w="28575" algn="ctr">
            <a:no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latin typeface="Arial" pitchFamily="34" charset="0"/>
                <a:cs typeface="+mn-cs"/>
              </a:rPr>
              <a:t>KRW </a:t>
            </a:r>
            <a:r>
              <a:rPr lang="en-US" sz="1400" b="1" dirty="0" smtClean="0">
                <a:solidFill>
                  <a:schemeClr val="bg1"/>
                </a:solidFill>
                <a:latin typeface="Arial" pitchFamily="34" charset="0"/>
                <a:cs typeface="+mn-cs"/>
              </a:rPr>
              <a:t>:</a:t>
            </a:r>
            <a:r>
              <a:rPr lang="en-US" sz="1400" b="1" dirty="0" smtClean="0">
                <a:solidFill>
                  <a:schemeClr val="bg1"/>
                </a:solidFill>
                <a:latin typeface="Arial" pitchFamily="34" charset="0"/>
              </a:rPr>
              <a:t> </a:t>
            </a:r>
            <a:r>
              <a:rPr lang="en-US" sz="1400" b="1" dirty="0" smtClean="0">
                <a:solidFill>
                  <a:schemeClr val="bg1"/>
                </a:solidFill>
                <a:latin typeface="Arial" pitchFamily="34" charset="0"/>
                <a:cs typeface="+mn-cs"/>
              </a:rPr>
              <a:t>No </a:t>
            </a:r>
            <a:r>
              <a:rPr lang="en-US" sz="1400" b="1" dirty="0">
                <a:solidFill>
                  <a:schemeClr val="bg1"/>
                </a:solidFill>
                <a:latin typeface="Arial" pitchFamily="34" charset="0"/>
                <a:cs typeface="+mn-cs"/>
              </a:rPr>
              <a:t>Lasting Impact</a:t>
            </a:r>
          </a:p>
        </p:txBody>
      </p:sp>
      <p:sp>
        <p:nvSpPr>
          <p:cNvPr id="25" name="AutoShape 6"/>
          <p:cNvSpPr>
            <a:spLocks noChangeArrowheads="1"/>
          </p:cNvSpPr>
          <p:nvPr/>
        </p:nvSpPr>
        <p:spPr bwMode="blackWhite">
          <a:xfrm>
            <a:off x="6050988" y="1436910"/>
            <a:ext cx="2658599" cy="1571261"/>
          </a:xfrm>
          <a:prstGeom prst="wedgeRectCallout">
            <a:avLst>
              <a:gd name="adj1" fmla="val -6748"/>
              <a:gd name="adj2" fmla="val 115940"/>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latin typeface="Arial" pitchFamily="34" charset="0"/>
                <a:cs typeface="+mn-cs"/>
              </a:rPr>
              <a:t>Pricing turned positive in Q3:2011, the first increase in nearly 8 years; Q1:2014 renewals were up 1.5%; Some insurers posted stronger numbers.</a:t>
            </a:r>
            <a:endParaRPr lang="en-US" sz="1400" b="1" dirty="0">
              <a:solidFill>
                <a:schemeClr val="bg1"/>
              </a:solidFill>
              <a:latin typeface="Arial" pitchFamily="34" charset="0"/>
              <a:cs typeface="+mn-cs"/>
            </a:endParaRPr>
          </a:p>
        </p:txBody>
      </p:sp>
      <p:sp>
        <p:nvSpPr>
          <p:cNvPr id="26" name="AutoShape 7"/>
          <p:cNvSpPr>
            <a:spLocks noChangeArrowheads="1"/>
          </p:cNvSpPr>
          <p:nvPr/>
        </p:nvSpPr>
        <p:spPr bwMode="blackWhite">
          <a:xfrm>
            <a:off x="2464232" y="1436910"/>
            <a:ext cx="1819275" cy="666750"/>
          </a:xfrm>
          <a:prstGeom prst="wedgeRectCallout">
            <a:avLst>
              <a:gd name="adj1" fmla="val -86711"/>
              <a:gd name="adj2" fmla="val 25893"/>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a:solidFill>
                  <a:schemeClr val="bg1"/>
                </a:solidFill>
                <a:latin typeface="Arial" pitchFamily="34" charset="0"/>
                <a:cs typeface="+mn-cs"/>
              </a:rPr>
              <a:t>Peak = 2001:Q4 +28.5%</a:t>
            </a:r>
          </a:p>
        </p:txBody>
      </p:sp>
    </p:spTree>
    <p:extLst>
      <p:ext uri="{BB962C8B-B14F-4D97-AF65-F5344CB8AC3E}">
        <p14:creationId xmlns:p14="http://schemas.microsoft.com/office/powerpoint/2010/main" val="198203500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70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500"/>
                                        <p:tgtEl>
                                          <p:spTgt spid="16"/>
                                        </p:tgtEl>
                                      </p:cBhvr>
                                    </p:animEffect>
                                  </p:childTnLst>
                                </p:cTn>
                              </p:par>
                            </p:childTnLst>
                          </p:cTn>
                        </p:par>
                        <p:par>
                          <p:cTn id="8" fill="hold">
                            <p:stCondLst>
                              <p:cond delay="1200"/>
                            </p:stCondLst>
                            <p:childTnLst>
                              <p:par>
                                <p:cTn id="9" presetID="22" presetClass="entr" presetSubtype="1" fill="hold" grpId="0" nodeType="afterEffect">
                                  <p:stCondLst>
                                    <p:cond delay="1000"/>
                                  </p:stCondLst>
                                  <p:childTnLst>
                                    <p:set>
                                      <p:cBhvr>
                                        <p:cTn id="10" dur="1" fill="hold">
                                          <p:stCondLst>
                                            <p:cond delay="0"/>
                                          </p:stCondLst>
                                        </p:cTn>
                                        <p:tgtEl>
                                          <p:spTgt spid="23"/>
                                        </p:tgtEl>
                                        <p:attrNameLst>
                                          <p:attrName>style.visibility</p:attrName>
                                        </p:attrNameLst>
                                      </p:cBhvr>
                                      <p:to>
                                        <p:strVal val="visible"/>
                                      </p:to>
                                    </p:set>
                                    <p:animEffect transition="in" filter="wipe(up)">
                                      <p:cBhvr>
                                        <p:cTn id="11" dur="500"/>
                                        <p:tgtEl>
                                          <p:spTgt spid="23"/>
                                        </p:tgtEl>
                                      </p:cBhvr>
                                    </p:animEffect>
                                  </p:childTnLst>
                                </p:cTn>
                              </p:par>
                            </p:childTnLst>
                          </p:cTn>
                        </p:par>
                        <p:par>
                          <p:cTn id="12" fill="hold">
                            <p:stCondLst>
                              <p:cond delay="2700"/>
                            </p:stCondLst>
                            <p:childTnLst>
                              <p:par>
                                <p:cTn id="13" presetID="22" presetClass="entr" presetSubtype="1" fill="hold" grpId="0" nodeType="afterEffect">
                                  <p:stCondLst>
                                    <p:cond delay="1000"/>
                                  </p:stCondLst>
                                  <p:childTnLst>
                                    <p:set>
                                      <p:cBhvr>
                                        <p:cTn id="14" dur="1" fill="hold">
                                          <p:stCondLst>
                                            <p:cond delay="0"/>
                                          </p:stCondLst>
                                        </p:cTn>
                                        <p:tgtEl>
                                          <p:spTgt spid="24"/>
                                        </p:tgtEl>
                                        <p:attrNameLst>
                                          <p:attrName>style.visibility</p:attrName>
                                        </p:attrNameLst>
                                      </p:cBhvr>
                                      <p:to>
                                        <p:strVal val="visible"/>
                                      </p:to>
                                    </p:set>
                                    <p:animEffect transition="in" filter="wipe(up)">
                                      <p:cBhvr>
                                        <p:cTn id="15" dur="500"/>
                                        <p:tgtEl>
                                          <p:spTgt spid="24"/>
                                        </p:tgtEl>
                                      </p:cBhvr>
                                    </p:animEffect>
                                  </p:childTnLst>
                                </p:cTn>
                              </p:par>
                            </p:childTnLst>
                          </p:cTn>
                        </p:par>
                        <p:par>
                          <p:cTn id="16" fill="hold">
                            <p:stCondLst>
                              <p:cond delay="4200"/>
                            </p:stCondLst>
                            <p:childTnLst>
                              <p:par>
                                <p:cTn id="17" presetID="22" presetClass="entr" presetSubtype="1" fill="hold" grpId="0" nodeType="afterEffect">
                                  <p:stCondLst>
                                    <p:cond delay="100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par>
                          <p:cTn id="20" fill="hold">
                            <p:stCondLst>
                              <p:cond delay="5700"/>
                            </p:stCondLst>
                            <p:childTnLst>
                              <p:par>
                                <p:cTn id="21" presetID="22" presetClass="entr" presetSubtype="4" fill="hold" grpId="0" nodeType="afterEffect">
                                  <p:stCondLst>
                                    <p:cond delay="700"/>
                                  </p:stCondLst>
                                  <p:childTnLst>
                                    <p:set>
                                      <p:cBhvr>
                                        <p:cTn id="22" dur="1" fill="hold">
                                          <p:stCondLst>
                                            <p:cond delay="0"/>
                                          </p:stCondLst>
                                        </p:cTn>
                                        <p:tgtEl>
                                          <p:spTgt spid="26"/>
                                        </p:tgtEl>
                                        <p:attrNameLst>
                                          <p:attrName>style.visibility</p:attrName>
                                        </p:attrNameLst>
                                      </p:cBhvr>
                                      <p:to>
                                        <p:strVal val="visible"/>
                                      </p:to>
                                    </p:set>
                                    <p:animEffect transition="in" filter="wipe(down)">
                                      <p:cBhvr>
                                        <p:cTn id="2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3" grpId="0" animBg="1"/>
      <p:bldP spid="24" grpId="0" animBg="1"/>
      <p:bldP spid="25" grpId="0" animBg="1"/>
      <p:bldP spid="26" grpId="0" animBg="1"/>
    </p:bldLst>
  </p:timing>
</p:sld>
</file>

<file path=ppt/slides/slide7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7458" name="Rectangle 105"/>
          <p:cNvSpPr>
            <a:spLocks noGrp="1" noChangeArrowheads="1"/>
          </p:cNvSpPr>
          <p:nvPr>
            <p:ph type="dt" sz="quarter" idx="10"/>
          </p:nvPr>
        </p:nvSpPr>
        <p:spPr/>
        <p:txBody>
          <a:bodyPr/>
          <a:lstStyle/>
          <a:p>
            <a:pPr>
              <a:defRPr/>
            </a:pPr>
            <a:r>
              <a:rPr lang="en-US" smtClean="0"/>
              <a:t>12/01/09 - 9pm</a:t>
            </a:r>
          </a:p>
        </p:txBody>
      </p:sp>
      <p:sp>
        <p:nvSpPr>
          <p:cNvPr id="147460" name="Rectangle 110"/>
          <p:cNvSpPr>
            <a:spLocks noGrp="1" noChangeArrowheads="1"/>
          </p:cNvSpPr>
          <p:nvPr>
            <p:ph type="sldNum" sz="quarter" idx="12"/>
          </p:nvPr>
        </p:nvSpPr>
        <p:spPr/>
        <p:txBody>
          <a:bodyPr/>
          <a:lstStyle/>
          <a:p>
            <a:pPr>
              <a:defRPr/>
            </a:pPr>
            <a:fld id="{E9DB82FD-8397-46A1-A287-CA069647B4B7}" type="slidenum">
              <a:rPr lang="en-US" smtClean="0"/>
              <a:pPr>
                <a:defRPr/>
              </a:pPr>
              <a:t>77</a:t>
            </a:fld>
            <a:endParaRPr lang="en-US" smtClean="0"/>
          </a:p>
        </p:txBody>
      </p:sp>
      <p:sp>
        <p:nvSpPr>
          <p:cNvPr id="141317" name="Rectangle 2"/>
          <p:cNvSpPr>
            <a:spLocks noGrp="1" noChangeArrowheads="1"/>
          </p:cNvSpPr>
          <p:nvPr>
            <p:ph type="title"/>
          </p:nvPr>
        </p:nvSpPr>
        <p:spPr>
          <a:xfrm>
            <a:off x="22225" y="90488"/>
            <a:ext cx="7769225" cy="860425"/>
          </a:xfrm>
        </p:spPr>
        <p:txBody>
          <a:bodyPr/>
          <a:lstStyle/>
          <a:p>
            <a:r>
              <a:rPr lang="en-US" sz="2800" dirty="0" smtClean="0"/>
              <a:t>Cumulative </a:t>
            </a:r>
            <a:r>
              <a:rPr lang="en-US" sz="2800" dirty="0" err="1" smtClean="0"/>
              <a:t>Qtrly</a:t>
            </a:r>
            <a:r>
              <a:rPr lang="en-US" sz="2800" dirty="0" smtClean="0"/>
              <a:t>. Commercial Rate Changes, by Account Size: 1999:Q4 to 2014:Q4</a:t>
            </a:r>
          </a:p>
        </p:txBody>
      </p:sp>
      <p:sp>
        <p:nvSpPr>
          <p:cNvPr id="14" name="Rectangle 4"/>
          <p:cNvSpPr>
            <a:spLocks noChangeArrowheads="1"/>
          </p:cNvSpPr>
          <p:nvPr/>
        </p:nvSpPr>
        <p:spPr bwMode="auto">
          <a:xfrm>
            <a:off x="-247905" y="6646657"/>
            <a:ext cx="7569201" cy="28257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 Council of Insurance Agents and Brokers; </a:t>
            </a:r>
            <a:r>
              <a:rPr lang="en-US" sz="1100" dirty="0" smtClean="0"/>
              <a:t>Barclay’s Capital; Insurance </a:t>
            </a:r>
            <a:r>
              <a:rPr lang="en-US" sz="1100" dirty="0"/>
              <a:t>Information Institute.</a:t>
            </a:r>
          </a:p>
        </p:txBody>
      </p:sp>
      <p:sp>
        <p:nvSpPr>
          <p:cNvPr id="15" name="Rectangle 4"/>
          <p:cNvSpPr>
            <a:spLocks noChangeArrowheads="1"/>
          </p:cNvSpPr>
          <p:nvPr/>
        </p:nvSpPr>
        <p:spPr bwMode="auto">
          <a:xfrm>
            <a:off x="-250719" y="6478659"/>
            <a:ext cx="8790040" cy="290849"/>
          </a:xfrm>
          <a:prstGeom prst="rect">
            <a:avLst/>
          </a:prstGeom>
          <a:noFill/>
          <a:ln w="9525" algn="ctr">
            <a:noFill/>
            <a:miter lim="800000"/>
            <a:headEnd/>
            <a:tailEnd/>
          </a:ln>
        </p:spPr>
        <p:txBody>
          <a:bodyPr wrap="square" lIns="365760" tIns="0" rIns="0" bIns="137160" anchor="b">
            <a:spAutoFit/>
          </a:bodyPr>
          <a:lstStyle/>
          <a:p>
            <a:pPr marL="63500" indent="-63500" eaLnBrk="0" hangingPunct="0">
              <a:lnSpc>
                <a:spcPct val="90000"/>
              </a:lnSpc>
              <a:buClr>
                <a:schemeClr val="accent2"/>
              </a:buClr>
              <a:buFont typeface="Wingdings" pitchFamily="2" charset="2"/>
              <a:buNone/>
              <a:tabLst>
                <a:tab pos="112713" algn="r"/>
              </a:tabLst>
            </a:pPr>
            <a:r>
              <a:rPr lang="en-US" sz="1100" dirty="0" smtClean="0"/>
              <a:t>Note: CIAB data cited here are based on a survey. Rate changes earned by individual insurers can and do vary, potentially substantially.</a:t>
            </a:r>
            <a:endParaRPr lang="en-US" sz="1100" dirty="0"/>
          </a:p>
        </p:txBody>
      </p:sp>
      <p:sp>
        <p:nvSpPr>
          <p:cNvPr id="16" name="Rectangle 6"/>
          <p:cNvSpPr>
            <a:spLocks noChangeArrowheads="1"/>
          </p:cNvSpPr>
          <p:nvPr/>
        </p:nvSpPr>
        <p:spPr bwMode="black">
          <a:xfrm>
            <a:off x="192462" y="1083048"/>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1999:Q4 = 100</a:t>
            </a:r>
          </a:p>
        </p:txBody>
      </p:sp>
      <p:pic>
        <p:nvPicPr>
          <p:cNvPr id="3" name="Picture 2"/>
          <p:cNvPicPr>
            <a:picLocks noChangeAspect="1"/>
          </p:cNvPicPr>
          <p:nvPr/>
        </p:nvPicPr>
        <p:blipFill>
          <a:blip r:embed="rId3"/>
          <a:stretch>
            <a:fillRect/>
          </a:stretch>
        </p:blipFill>
        <p:spPr>
          <a:xfrm>
            <a:off x="407855" y="1550019"/>
            <a:ext cx="8131466" cy="4768916"/>
          </a:xfrm>
          <a:prstGeom prst="rect">
            <a:avLst/>
          </a:prstGeom>
        </p:spPr>
      </p:pic>
      <p:sp>
        <p:nvSpPr>
          <p:cNvPr id="18" name="AutoShape 6"/>
          <p:cNvSpPr>
            <a:spLocks noChangeArrowheads="1"/>
          </p:cNvSpPr>
          <p:nvPr/>
        </p:nvSpPr>
        <p:spPr bwMode="blackWhite">
          <a:xfrm>
            <a:off x="6061592" y="1118911"/>
            <a:ext cx="2890684" cy="1509990"/>
          </a:xfrm>
          <a:prstGeom prst="wedgeRectCallout">
            <a:avLst>
              <a:gd name="adj1" fmla="val 28803"/>
              <a:gd name="adj2" fmla="val 137538"/>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latin typeface="Arial" pitchFamily="34" charset="0"/>
              </a:rPr>
              <a:t>Despite several years of gains, pricing </a:t>
            </a:r>
            <a:r>
              <a:rPr lang="en-US" sz="1400" b="1" dirty="0">
                <a:solidFill>
                  <a:schemeClr val="bg1"/>
                </a:solidFill>
                <a:latin typeface="Arial" pitchFamily="34" charset="0"/>
              </a:rPr>
              <a:t>today </a:t>
            </a:r>
            <a:r>
              <a:rPr lang="en-US" sz="1400" b="1" dirty="0" smtClean="0">
                <a:solidFill>
                  <a:schemeClr val="bg1"/>
                </a:solidFill>
                <a:latin typeface="Arial" pitchFamily="34" charset="0"/>
              </a:rPr>
              <a:t>for midsized accounts is </a:t>
            </a:r>
            <a:r>
              <a:rPr lang="en-US" sz="1400" b="1" dirty="0">
                <a:solidFill>
                  <a:schemeClr val="bg1"/>
                </a:solidFill>
                <a:latin typeface="Arial" pitchFamily="34" charset="0"/>
              </a:rPr>
              <a:t>where is was in </a:t>
            </a:r>
            <a:r>
              <a:rPr lang="en-US" sz="1400" b="1" dirty="0" smtClean="0">
                <a:solidFill>
                  <a:schemeClr val="bg1"/>
                </a:solidFill>
                <a:latin typeface="Arial" pitchFamily="34" charset="0"/>
              </a:rPr>
              <a:t>late 2001 (around 9/11), suggesting additional rate need going forward, esp. in light of record low interest rates</a:t>
            </a:r>
            <a:endParaRPr lang="en-US" sz="1400" b="1" dirty="0">
              <a:solidFill>
                <a:schemeClr val="bg1"/>
              </a:solidFill>
              <a:latin typeface="Arial" pitchFamily="34" charset="0"/>
            </a:endParaRPr>
          </a:p>
        </p:txBody>
      </p:sp>
      <p:cxnSp>
        <p:nvCxnSpPr>
          <p:cNvPr id="19" name="Straight Connector 18"/>
          <p:cNvCxnSpPr/>
          <p:nvPr/>
        </p:nvCxnSpPr>
        <p:spPr>
          <a:xfrm>
            <a:off x="762000" y="4008582"/>
            <a:ext cx="7726012" cy="36946"/>
          </a:xfrm>
          <a:prstGeom prst="line">
            <a:avLst/>
          </a:prstGeom>
          <a:ln w="3492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766622" y="4475017"/>
            <a:ext cx="7726012" cy="36946"/>
          </a:xfrm>
          <a:prstGeom prst="line">
            <a:avLst/>
          </a:prstGeom>
          <a:ln w="3492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762006" y="5181596"/>
            <a:ext cx="7726012" cy="36946"/>
          </a:xfrm>
          <a:prstGeom prst="line">
            <a:avLst/>
          </a:prstGeom>
          <a:ln w="34925">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0964133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1000"/>
                                  </p:stCondLst>
                                  <p:childTnLst>
                                    <p:set>
                                      <p:cBhvr>
                                        <p:cTn id="6" dur="1" fill="hold">
                                          <p:stCondLst>
                                            <p:cond delay="0"/>
                                          </p:stCondLst>
                                        </p:cTn>
                                        <p:tgtEl>
                                          <p:spTgt spid="18"/>
                                        </p:tgtEl>
                                        <p:attrNameLst>
                                          <p:attrName>style.visibility</p:attrName>
                                        </p:attrNameLst>
                                      </p:cBhvr>
                                      <p:to>
                                        <p:strVal val="visible"/>
                                      </p:to>
                                    </p:set>
                                    <p:animEffect transition="in" filter="wipe(up)">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7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 name="Rectangle 2"/>
          <p:cNvSpPr txBox="1">
            <a:spLocks noChangeArrowheads="1"/>
          </p:cNvSpPr>
          <p:nvPr/>
        </p:nvSpPr>
        <p:spPr bwMode="black">
          <a:xfrm>
            <a:off x="342900" y="0"/>
            <a:ext cx="7400925" cy="860425"/>
          </a:xfrm>
          <a:prstGeom prst="rect">
            <a:avLst/>
          </a:prstGeom>
          <a:noFill/>
          <a:ln w="9525">
            <a:noFill/>
            <a:miter lim="800000"/>
            <a:headEnd/>
            <a:tailEnd/>
          </a:ln>
        </p:spPr>
        <p:txBody>
          <a:bodyPr lIns="45720" rIns="45720" anchor="ctr"/>
          <a:lstStyle/>
          <a:p>
            <a:pPr defTabSz="114300" eaLnBrk="0" hangingPunct="0">
              <a:lnSpc>
                <a:spcPct val="90000"/>
              </a:lnSpc>
              <a:defRPr/>
            </a:pPr>
            <a:r>
              <a:rPr lang="en-US" sz="3000" b="1" kern="0" dirty="0" smtClean="0">
                <a:solidFill>
                  <a:srgbClr val="225A7A"/>
                </a:solidFill>
                <a:ea typeface="+mj-ea"/>
                <a:cs typeface="+mj-cs"/>
              </a:rPr>
              <a:t>Directional Pricing Trend in Large Account P/C Renewals</a:t>
            </a:r>
          </a:p>
        </p:txBody>
      </p:sp>
      <p:sp>
        <p:nvSpPr>
          <p:cNvPr id="74756" name="Rectangle 8"/>
          <p:cNvSpPr>
            <a:spLocks noChangeArrowheads="1"/>
          </p:cNvSpPr>
          <p:nvPr/>
        </p:nvSpPr>
        <p:spPr bwMode="black">
          <a:xfrm>
            <a:off x="299023" y="1297005"/>
            <a:ext cx="8221662" cy="249299"/>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b="1" dirty="0" smtClean="0">
                <a:solidFill>
                  <a:srgbClr val="225A7A"/>
                </a:solidFill>
              </a:rPr>
              <a:t>Early 2009 </a:t>
            </a:r>
            <a:r>
              <a:rPr lang="en-US" b="1" dirty="0">
                <a:solidFill>
                  <a:srgbClr val="225A7A"/>
                </a:solidFill>
              </a:rPr>
              <a:t>through </a:t>
            </a:r>
            <a:r>
              <a:rPr lang="en-US" b="1" dirty="0" smtClean="0">
                <a:solidFill>
                  <a:srgbClr val="225A7A"/>
                </a:solidFill>
              </a:rPr>
              <a:t>Early 2015</a:t>
            </a:r>
            <a:endParaRPr lang="en-US" b="1" dirty="0">
              <a:solidFill>
                <a:srgbClr val="225A7A"/>
              </a:solidFill>
            </a:endParaRPr>
          </a:p>
        </p:txBody>
      </p:sp>
      <p:sp>
        <p:nvSpPr>
          <p:cNvPr id="74758" name="Rectangle 6"/>
          <p:cNvSpPr>
            <a:spLocks noChangeArrowheads="1"/>
          </p:cNvSpPr>
          <p:nvPr/>
        </p:nvSpPr>
        <p:spPr bwMode="auto">
          <a:xfrm>
            <a:off x="-201613" y="6621843"/>
            <a:ext cx="8942201" cy="275845"/>
          </a:xfrm>
          <a:prstGeom prst="rect">
            <a:avLst/>
          </a:prstGeom>
          <a:noFill/>
          <a:ln w="9525">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050" dirty="0"/>
              <a:t>Source: </a:t>
            </a:r>
            <a:r>
              <a:rPr lang="en-US" sz="1050" dirty="0" smtClean="0"/>
              <a:t>Barclays’ Commercial Insurance Buyers Survey.</a:t>
            </a:r>
            <a:endParaRPr lang="en-US" sz="1050" dirty="0"/>
          </a:p>
        </p:txBody>
      </p:sp>
      <p:sp>
        <p:nvSpPr>
          <p:cNvPr id="9" name="Date Placeholder 8"/>
          <p:cNvSpPr>
            <a:spLocks noGrp="1"/>
          </p:cNvSpPr>
          <p:nvPr>
            <p:ph type="dt" sz="half" idx="10"/>
          </p:nvPr>
        </p:nvSpPr>
        <p:spPr/>
        <p:txBody>
          <a:bodyPr/>
          <a:lstStyle/>
          <a:p>
            <a:pPr>
              <a:defRPr/>
            </a:pPr>
            <a:r>
              <a:rPr lang="en-US" smtClean="0"/>
              <a:t>12/01/09 - 9pm</a:t>
            </a:r>
            <a:endParaRPr lang="en-US"/>
          </a:p>
        </p:txBody>
      </p:sp>
      <p:sp>
        <p:nvSpPr>
          <p:cNvPr id="11" name="Slide Number Placeholder 10"/>
          <p:cNvSpPr>
            <a:spLocks noGrp="1"/>
          </p:cNvSpPr>
          <p:nvPr>
            <p:ph type="sldNum" sz="quarter" idx="12"/>
          </p:nvPr>
        </p:nvSpPr>
        <p:spPr/>
        <p:txBody>
          <a:bodyPr/>
          <a:lstStyle/>
          <a:p>
            <a:pPr>
              <a:defRPr/>
            </a:pPr>
            <a:fld id="{103D1549-189B-430A-BC2E-B6FA9183E25C}" type="slidenum">
              <a:rPr lang="en-US" smtClean="0"/>
              <a:pPr>
                <a:defRPr/>
              </a:pPr>
              <a:t>78</a:t>
            </a:fld>
            <a:endParaRPr lang="en-US"/>
          </a:p>
        </p:txBody>
      </p:sp>
      <p:pic>
        <p:nvPicPr>
          <p:cNvPr id="3" name="Picture 2"/>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2257425"/>
            <a:ext cx="9144000" cy="3665490"/>
          </a:xfrm>
          <a:prstGeom prst="rect">
            <a:avLst/>
          </a:prstGeom>
        </p:spPr>
      </p:pic>
      <p:sp>
        <p:nvSpPr>
          <p:cNvPr id="13" name="AutoShape 5"/>
          <p:cNvSpPr>
            <a:spLocks noChangeArrowheads="1"/>
          </p:cNvSpPr>
          <p:nvPr/>
        </p:nvSpPr>
        <p:spPr bwMode="blackWhite">
          <a:xfrm>
            <a:off x="6772148" y="1318219"/>
            <a:ext cx="2052764" cy="813793"/>
          </a:xfrm>
          <a:prstGeom prst="wedgeRectCallout">
            <a:avLst>
              <a:gd name="adj1" fmla="val 41773"/>
              <a:gd name="adj2" fmla="val 385323"/>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Few accounts are seeing increases</a:t>
            </a:r>
            <a:endParaRPr lang="en-US" sz="1600" b="1" dirty="0">
              <a:solidFill>
                <a:schemeClr val="bg1"/>
              </a:solidFill>
            </a:endParaRPr>
          </a:p>
        </p:txBody>
      </p:sp>
    </p:spTree>
    <p:extLst>
      <p:ext uri="{BB962C8B-B14F-4D97-AF65-F5344CB8AC3E}">
        <p14:creationId xmlns:p14="http://schemas.microsoft.com/office/powerpoint/2010/main" val="60971140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right)">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9" name="Rectangle 105"/>
          <p:cNvSpPr>
            <a:spLocks noGrp="1" noChangeArrowheads="1"/>
          </p:cNvSpPr>
          <p:nvPr>
            <p:ph type="dt" sz="quarter" idx="10"/>
          </p:nvPr>
        </p:nvSpPr>
        <p:spPr>
          <a:noFill/>
        </p:spPr>
        <p:txBody>
          <a:bodyPr/>
          <a:lstStyle/>
          <a:p>
            <a:r>
              <a:rPr lang="en-US" smtClean="0">
                <a:solidFill>
                  <a:srgbClr val="FFFFFF"/>
                </a:solidFill>
              </a:rPr>
              <a:t>12/01/09 - 9pm</a:t>
            </a:r>
          </a:p>
        </p:txBody>
      </p:sp>
      <p:sp>
        <p:nvSpPr>
          <p:cNvPr id="101381" name="Rectangle 110"/>
          <p:cNvSpPr>
            <a:spLocks noGrp="1" noChangeArrowheads="1"/>
          </p:cNvSpPr>
          <p:nvPr>
            <p:ph type="sldNum" sz="quarter" idx="12"/>
          </p:nvPr>
        </p:nvSpPr>
        <p:spPr>
          <a:noFill/>
        </p:spPr>
        <p:txBody>
          <a:bodyPr/>
          <a:lstStyle/>
          <a:p>
            <a:fld id="{A87CD4B1-62DD-4C9F-B92F-E15EAAAF53A1}" type="slidenum">
              <a:rPr lang="en-US" smtClean="0">
                <a:solidFill>
                  <a:srgbClr val="000000"/>
                </a:solidFill>
              </a:rPr>
              <a:pPr/>
              <a:t>79</a:t>
            </a:fld>
            <a:endParaRPr lang="en-US" smtClean="0">
              <a:solidFill>
                <a:srgbClr val="000000"/>
              </a:solidFill>
            </a:endParaRPr>
          </a:p>
        </p:txBody>
      </p:sp>
      <p:sp>
        <p:nvSpPr>
          <p:cNvPr id="101382" name="Rectangle 2"/>
          <p:cNvSpPr>
            <a:spLocks noGrp="1" noChangeArrowheads="1"/>
          </p:cNvSpPr>
          <p:nvPr>
            <p:ph type="title"/>
          </p:nvPr>
        </p:nvSpPr>
        <p:spPr>
          <a:xfrm>
            <a:off x="235386" y="90488"/>
            <a:ext cx="7400925" cy="860425"/>
          </a:xfrm>
        </p:spPr>
        <p:txBody>
          <a:bodyPr/>
          <a:lstStyle/>
          <a:p>
            <a:r>
              <a:rPr lang="en-US" dirty="0" smtClean="0"/>
              <a:t>Change in Commercial Rate Renewals, by Line: 2014:Q4</a:t>
            </a:r>
          </a:p>
        </p:txBody>
      </p:sp>
      <p:sp>
        <p:nvSpPr>
          <p:cNvPr id="101383" name="Rectangle 4"/>
          <p:cNvSpPr>
            <a:spLocks noChangeArrowheads="1"/>
          </p:cNvSpPr>
          <p:nvPr/>
        </p:nvSpPr>
        <p:spPr bwMode="auto">
          <a:xfrm>
            <a:off x="0" y="6634417"/>
            <a:ext cx="7569200" cy="282575"/>
          </a:xfrm>
          <a:prstGeom prst="rect">
            <a:avLst/>
          </a:prstGeom>
          <a:noFill/>
          <a:ln w="9525">
            <a:noFill/>
            <a:miter lim="800000"/>
            <a:headEnd/>
            <a:tailEnd/>
          </a:ln>
        </p:spPr>
        <p:txBody>
          <a:bodyPr lIns="365760" tIns="0" rIns="0" bIns="137160" anchor="b">
            <a:spAutoFit/>
          </a:bodyPr>
          <a:lstStyle/>
          <a:p>
            <a:pPr eaLnBrk="0" fontAlgn="base" hangingPunct="0">
              <a:lnSpc>
                <a:spcPct val="85000"/>
              </a:lnSpc>
              <a:spcBef>
                <a:spcPct val="25000"/>
              </a:spcBef>
              <a:spcAft>
                <a:spcPct val="0"/>
              </a:spcAft>
              <a:buClr>
                <a:srgbClr val="FF6801"/>
              </a:buClr>
              <a:buFont typeface="Wingdings" pitchFamily="2" charset="2"/>
              <a:buNone/>
            </a:pPr>
            <a:r>
              <a:rPr lang="en-US" sz="1100" dirty="0">
                <a:solidFill>
                  <a:srgbClr val="000000"/>
                </a:solidFill>
                <a:latin typeface="Arial" charset="0"/>
                <a:cs typeface="Arial" charset="0"/>
              </a:rPr>
              <a:t>Source: Council of Insurance Agents and Brokers; Insurance Information Institute.</a:t>
            </a:r>
          </a:p>
        </p:txBody>
      </p:sp>
      <p:sp>
        <p:nvSpPr>
          <p:cNvPr id="1938437" name="Rectangle 5"/>
          <p:cNvSpPr>
            <a:spLocks noChangeArrowheads="1"/>
          </p:cNvSpPr>
          <p:nvPr/>
        </p:nvSpPr>
        <p:spPr bwMode="blackWhite">
          <a:xfrm>
            <a:off x="849745" y="5338919"/>
            <a:ext cx="7850910" cy="1091378"/>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fontAlgn="base">
              <a:lnSpc>
                <a:spcPct val="95000"/>
              </a:lnSpc>
              <a:spcBef>
                <a:spcPct val="25000"/>
              </a:spcBef>
              <a:spcAft>
                <a:spcPct val="0"/>
              </a:spcAft>
            </a:pPr>
            <a:r>
              <a:rPr lang="en-US" b="1" dirty="0">
                <a:solidFill>
                  <a:srgbClr val="FFFFFF"/>
                </a:solidFill>
                <a:latin typeface="Arial" charset="0"/>
                <a:cs typeface="Arial" charset="0"/>
              </a:rPr>
              <a:t>Major Commercial Lines </a:t>
            </a:r>
            <a:r>
              <a:rPr lang="en-US" b="1" dirty="0" smtClean="0">
                <a:solidFill>
                  <a:srgbClr val="FFFFFF"/>
                </a:solidFill>
                <a:latin typeface="Arial" charset="0"/>
                <a:cs typeface="Arial" charset="0"/>
              </a:rPr>
              <a:t>Renewals Were Mixed to Flat in Q4:2014; Commercial Auto and EPL Led the Way</a:t>
            </a:r>
            <a:endParaRPr lang="en-US" b="1" dirty="0">
              <a:solidFill>
                <a:srgbClr val="FFFFFF"/>
              </a:solidFill>
              <a:latin typeface="Arial" charset="0"/>
              <a:cs typeface="Arial" charset="0"/>
            </a:endParaRPr>
          </a:p>
        </p:txBody>
      </p:sp>
      <p:sp>
        <p:nvSpPr>
          <p:cNvPr id="101385" name="Rectangle 6"/>
          <p:cNvSpPr>
            <a:spLocks noChangeArrowheads="1"/>
          </p:cNvSpPr>
          <p:nvPr/>
        </p:nvSpPr>
        <p:spPr bwMode="black">
          <a:xfrm>
            <a:off x="347663" y="1266825"/>
            <a:ext cx="8221662" cy="220663"/>
          </a:xfrm>
          <a:prstGeom prst="rect">
            <a:avLst/>
          </a:prstGeom>
          <a:noFill/>
          <a:ln w="9525" algn="ctr">
            <a:noFill/>
            <a:miter lim="800000"/>
            <a:headEnd/>
            <a:tailEnd/>
          </a:ln>
        </p:spPr>
        <p:txBody>
          <a:bodyPr lIns="0" tIns="0" rIns="0" bIns="0">
            <a:spAutoFit/>
          </a:bodyPr>
          <a:lstStyle/>
          <a:p>
            <a:pPr defTabSz="114300" eaLnBrk="0" fontAlgn="base" hangingPunct="0">
              <a:lnSpc>
                <a:spcPct val="90000"/>
              </a:lnSpc>
              <a:spcBef>
                <a:spcPct val="20000"/>
              </a:spcBef>
              <a:spcAft>
                <a:spcPct val="0"/>
              </a:spcAft>
            </a:pPr>
            <a:r>
              <a:rPr lang="en-US" sz="1600" b="1">
                <a:solidFill>
                  <a:srgbClr val="225A7A"/>
                </a:solidFill>
                <a:latin typeface="Arial" charset="0"/>
                <a:cs typeface="Arial" charset="0"/>
              </a:rPr>
              <a:t>Percentage Change (%)</a:t>
            </a:r>
          </a:p>
        </p:txBody>
      </p:sp>
      <p:graphicFrame>
        <p:nvGraphicFramePr>
          <p:cNvPr id="101378" name="Object 7"/>
          <p:cNvGraphicFramePr>
            <a:graphicFrameLocks noChangeAspect="1"/>
          </p:cNvGraphicFramePr>
          <p:nvPr>
            <p:extLst>
              <p:ext uri="{D42A27DB-BD31-4B8C-83A1-F6EECF244321}">
                <p14:modId xmlns:p14="http://schemas.microsoft.com/office/powerpoint/2010/main" val="251627833"/>
              </p:ext>
            </p:extLst>
          </p:nvPr>
        </p:nvGraphicFramePr>
        <p:xfrm>
          <a:off x="493762" y="1611286"/>
          <a:ext cx="8296275" cy="3752850"/>
        </p:xfrm>
        <a:graphic>
          <a:graphicData uri="http://schemas.openxmlformats.org/presentationml/2006/ole">
            <mc:AlternateContent xmlns:mc="http://schemas.openxmlformats.org/markup-compatibility/2006">
              <mc:Choice xmlns:v="urn:schemas-microsoft-com:vml" Requires="v">
                <p:oleObj spid="_x0000_s28125257" name="Chart" r:id="rId4" imgW="8305945" imgH="3762401" progId="MSGraph.Chart.8">
                  <p:embed followColorScheme="full"/>
                </p:oleObj>
              </mc:Choice>
              <mc:Fallback>
                <p:oleObj name="Chart" r:id="rId4" imgW="8305945" imgH="3762401" progId="MSGraph.Chart.8">
                  <p:embed followColorScheme="full"/>
                  <p:pic>
                    <p:nvPicPr>
                      <p:cNvPr id="0" name=""/>
                      <p:cNvPicPr>
                        <a:picLocks noChangeAspect="1" noChangeArrowheads="1"/>
                      </p:cNvPicPr>
                      <p:nvPr/>
                    </p:nvPicPr>
                    <p:blipFill>
                      <a:blip r:embed="rId5"/>
                      <a:srcRect/>
                      <a:stretch>
                        <a:fillRect/>
                      </a:stretch>
                    </p:blipFill>
                    <p:spPr bwMode="auto">
                      <a:xfrm>
                        <a:off x="493762" y="1611286"/>
                        <a:ext cx="8296275" cy="37528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AutoShape 8"/>
          <p:cNvSpPr>
            <a:spLocks noChangeArrowheads="1"/>
          </p:cNvSpPr>
          <p:nvPr/>
        </p:nvSpPr>
        <p:spPr bwMode="blackWhite">
          <a:xfrm>
            <a:off x="3329509" y="1091923"/>
            <a:ext cx="2624779" cy="1276910"/>
          </a:xfrm>
          <a:prstGeom prst="wedgeRectCallout">
            <a:avLst>
              <a:gd name="adj1" fmla="val 133761"/>
              <a:gd name="adj2" fmla="val 1113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600" b="1" dirty="0" smtClean="0">
                <a:solidFill>
                  <a:srgbClr val="FFFFFF"/>
                </a:solidFill>
              </a:rPr>
              <a:t>Commercial Auto</a:t>
            </a:r>
            <a:r>
              <a:rPr lang="en-US" sz="1600" b="1" dirty="0" smtClean="0">
                <a:solidFill>
                  <a:srgbClr val="FFFFFF"/>
                </a:solidFill>
                <a:latin typeface="Arial" charset="0"/>
                <a:cs typeface="Arial" charset="0"/>
              </a:rPr>
              <a:t> rate increases are large than any other line, followed by Employment Practices</a:t>
            </a:r>
            <a:endParaRPr lang="en-US" sz="1600" b="1" dirty="0">
              <a:solidFill>
                <a:srgbClr val="FFFFFF"/>
              </a:solidFill>
              <a:latin typeface="Arial" charset="0"/>
              <a:cs typeface="Arial" charset="0"/>
            </a:endParaRPr>
          </a:p>
        </p:txBody>
      </p:sp>
      <p:sp>
        <p:nvSpPr>
          <p:cNvPr id="11" name="Rectangle 4"/>
          <p:cNvSpPr>
            <a:spLocks noChangeArrowheads="1"/>
          </p:cNvSpPr>
          <p:nvPr/>
        </p:nvSpPr>
        <p:spPr bwMode="auto">
          <a:xfrm>
            <a:off x="-3" y="6493407"/>
            <a:ext cx="8790040" cy="290849"/>
          </a:xfrm>
          <a:prstGeom prst="rect">
            <a:avLst/>
          </a:prstGeom>
          <a:noFill/>
          <a:ln w="9525" algn="ctr">
            <a:noFill/>
            <a:miter lim="800000"/>
            <a:headEnd/>
            <a:tailEnd/>
          </a:ln>
        </p:spPr>
        <p:txBody>
          <a:bodyPr wrap="square" lIns="365760" tIns="0" rIns="0" bIns="137160" anchor="b">
            <a:spAutoFit/>
          </a:bodyPr>
          <a:lstStyle/>
          <a:p>
            <a:pPr marL="63500" indent="-63500" eaLnBrk="0" hangingPunct="0">
              <a:lnSpc>
                <a:spcPct val="90000"/>
              </a:lnSpc>
              <a:buClr>
                <a:schemeClr val="accent2"/>
              </a:buClr>
              <a:buFont typeface="Wingdings" pitchFamily="2" charset="2"/>
              <a:buNone/>
              <a:tabLst>
                <a:tab pos="112713" algn="r"/>
              </a:tabLst>
            </a:pPr>
            <a:r>
              <a:rPr lang="en-US" sz="1100" dirty="0" smtClean="0"/>
              <a:t>Note: CIAB data cited here are based on a survey. Rate changes earned by individual insurers can and do vary, potentially substantially.</a:t>
            </a:r>
            <a:endParaRPr lang="en-US" sz="1100" dirty="0"/>
          </a:p>
        </p:txBody>
      </p:sp>
    </p:spTree>
    <p:extLst>
      <p:ext uri="{BB962C8B-B14F-4D97-AF65-F5344CB8AC3E}">
        <p14:creationId xmlns:p14="http://schemas.microsoft.com/office/powerpoint/2010/main" val="312452181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938437"/>
                                        </p:tgtEl>
                                        <p:attrNameLst>
                                          <p:attrName>style.visibility</p:attrName>
                                        </p:attrNameLst>
                                      </p:cBhvr>
                                      <p:to>
                                        <p:strVal val="visible"/>
                                      </p:to>
                                    </p:set>
                                    <p:anim calcmode="lin" valueType="num">
                                      <p:cBhvr>
                                        <p:cTn id="7" dur="500" fill="hold"/>
                                        <p:tgtEl>
                                          <p:spTgt spid="1938437"/>
                                        </p:tgtEl>
                                        <p:attrNameLst>
                                          <p:attrName>ppt_w</p:attrName>
                                        </p:attrNameLst>
                                      </p:cBhvr>
                                      <p:tavLst>
                                        <p:tav tm="0">
                                          <p:val>
                                            <p:fltVal val="0"/>
                                          </p:val>
                                        </p:tav>
                                        <p:tav tm="100000">
                                          <p:val>
                                            <p:strVal val="#ppt_w"/>
                                          </p:val>
                                        </p:tav>
                                      </p:tavLst>
                                    </p:anim>
                                    <p:anim calcmode="lin" valueType="num">
                                      <p:cBhvr>
                                        <p:cTn id="8" dur="500" fill="hold"/>
                                        <p:tgtEl>
                                          <p:spTgt spid="1938437"/>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2" fill="hold" grpId="0" nodeType="afterEffect">
                                  <p:stCondLst>
                                    <p:cond delay="1000"/>
                                  </p:stCondLst>
                                  <p:childTnLst>
                                    <p:set>
                                      <p:cBhvr>
                                        <p:cTn id="11" dur="1" fill="hold">
                                          <p:stCondLst>
                                            <p:cond delay="0"/>
                                          </p:stCondLst>
                                        </p:cTn>
                                        <p:tgtEl>
                                          <p:spTgt spid="10"/>
                                        </p:tgtEl>
                                        <p:attrNameLst>
                                          <p:attrName>style.visibility</p:attrName>
                                        </p:attrNameLst>
                                      </p:cBhvr>
                                      <p:to>
                                        <p:strVal val="visible"/>
                                      </p:to>
                                    </p:set>
                                    <p:animEffect transition="in" filter="wipe(right)">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38437" grpId="0" animBg="1"/>
      <p:bldP spid="10" grpId="0" animBg="1"/>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16386" name="Object 2"/>
          <p:cNvGraphicFramePr>
            <a:graphicFrameLocks noChangeAspect="1"/>
          </p:cNvGraphicFramePr>
          <p:nvPr>
            <p:extLst>
              <p:ext uri="{D42A27DB-BD31-4B8C-83A1-F6EECF244321}">
                <p14:modId xmlns:p14="http://schemas.microsoft.com/office/powerpoint/2010/main" val="1170692556"/>
              </p:ext>
            </p:extLst>
          </p:nvPr>
        </p:nvGraphicFramePr>
        <p:xfrm>
          <a:off x="-88902" y="1200150"/>
          <a:ext cx="8915401" cy="5889625"/>
        </p:xfrm>
        <a:graphic>
          <a:graphicData uri="http://schemas.openxmlformats.org/presentationml/2006/ole">
            <mc:AlternateContent xmlns:mc="http://schemas.openxmlformats.org/markup-compatibility/2006">
              <mc:Choice xmlns:v="urn:schemas-microsoft-com:vml" Requires="v">
                <p:oleObj spid="_x0000_s28044416" name="Chart" r:id="rId5" imgW="3303075" imgH="2206198" progId="MSGraph.Chart.8">
                  <p:embed followColorScheme="full"/>
                </p:oleObj>
              </mc:Choice>
              <mc:Fallback>
                <p:oleObj name="Chart" r:id="rId5" imgW="3303075" imgH="2206198" progId="MSGraph.Chart.8">
                  <p:embed followColorScheme="full"/>
                  <p:pic>
                    <p:nvPicPr>
                      <p:cNvPr id="0" name=""/>
                      <p:cNvPicPr>
                        <a:picLocks noChangeAspect="1" noChangeArrowheads="1"/>
                      </p:cNvPicPr>
                      <p:nvPr/>
                    </p:nvPicPr>
                    <p:blipFill>
                      <a:blip r:embed="rId6"/>
                      <a:srcRect/>
                      <a:stretch>
                        <a:fillRect/>
                      </a:stretch>
                    </p:blipFill>
                    <p:spPr bwMode="auto">
                      <a:xfrm>
                        <a:off x="-88902" y="1200150"/>
                        <a:ext cx="8915401" cy="588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6388" name="Rectangle 4"/>
          <p:cNvSpPr>
            <a:spLocks noChangeArrowheads="1"/>
          </p:cNvSpPr>
          <p:nvPr/>
        </p:nvSpPr>
        <p:spPr bwMode="auto">
          <a:xfrm>
            <a:off x="244272" y="6154005"/>
            <a:ext cx="8249055" cy="6008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sz="1100" dirty="0">
                <a:solidFill>
                  <a:srgbClr val="000000"/>
                </a:solidFill>
              </a:rPr>
              <a:t>*Profitability =  P/C insurer ROEs. </a:t>
            </a:r>
            <a:r>
              <a:rPr lang="en-US" sz="1100" dirty="0" smtClean="0">
                <a:solidFill>
                  <a:srgbClr val="000000"/>
                </a:solidFill>
              </a:rPr>
              <a:t>2011-14 </a:t>
            </a:r>
            <a:r>
              <a:rPr lang="en-US" sz="1100" dirty="0">
                <a:solidFill>
                  <a:srgbClr val="000000"/>
                </a:solidFill>
              </a:rPr>
              <a:t>figures are estimates based on ROAS data.  Note:  Data for </a:t>
            </a:r>
            <a:r>
              <a:rPr lang="en-US" sz="1100" dirty="0" smtClean="0">
                <a:solidFill>
                  <a:srgbClr val="000000"/>
                </a:solidFill>
              </a:rPr>
              <a:t>2008-2014 </a:t>
            </a:r>
            <a:r>
              <a:rPr lang="en-US" sz="1100" dirty="0">
                <a:solidFill>
                  <a:srgbClr val="000000"/>
                </a:solidFill>
              </a:rPr>
              <a:t>exclude mortgage and financial guaranty insurers</a:t>
            </a:r>
            <a:r>
              <a:rPr lang="en-US" sz="1100" dirty="0" smtClean="0">
                <a:solidFill>
                  <a:srgbClr val="000000"/>
                </a:solidFill>
              </a:rPr>
              <a:t>. 2014 figure is through Q3.</a:t>
            </a:r>
            <a:endParaRPr lang="en-US" sz="1100" dirty="0">
              <a:solidFill>
                <a:srgbClr val="000000"/>
              </a:solidFill>
            </a:endParaRPr>
          </a:p>
          <a:p>
            <a:r>
              <a:rPr lang="en-US" sz="1100" dirty="0">
                <a:solidFill>
                  <a:srgbClr val="000000"/>
                </a:solidFill>
              </a:rPr>
              <a:t>Source:  Insurance Information Institute; NAIC, ISO, A.M. Best.</a:t>
            </a:r>
          </a:p>
        </p:txBody>
      </p:sp>
      <p:sp>
        <p:nvSpPr>
          <p:cNvPr id="16390" name="AutoShape 7"/>
          <p:cNvSpPr>
            <a:spLocks noChangeArrowheads="1"/>
          </p:cNvSpPr>
          <p:nvPr/>
        </p:nvSpPr>
        <p:spPr bwMode="auto">
          <a:xfrm>
            <a:off x="3794127" y="1924104"/>
            <a:ext cx="1073789" cy="223294"/>
          </a:xfrm>
          <a:prstGeom prst="wedgeRectCallout">
            <a:avLst>
              <a:gd name="adj1" fmla="val -22651"/>
              <a:gd name="adj2" fmla="val 124631"/>
            </a:avLst>
          </a:prstGeom>
          <a:solidFill>
            <a:srgbClr val="00FF00"/>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a:solidFill>
                  <a:srgbClr val="000000"/>
                </a:solidFill>
              </a:rPr>
              <a:t>1977:19.0%</a:t>
            </a:r>
            <a:endParaRPr lang="en-US" sz="1000">
              <a:solidFill>
                <a:srgbClr val="000000"/>
              </a:solidFill>
            </a:endParaRPr>
          </a:p>
        </p:txBody>
      </p:sp>
      <p:sp>
        <p:nvSpPr>
          <p:cNvPr id="16394" name="AutoShape 11"/>
          <p:cNvSpPr>
            <a:spLocks noChangeArrowheads="1"/>
          </p:cNvSpPr>
          <p:nvPr/>
        </p:nvSpPr>
        <p:spPr bwMode="auto">
          <a:xfrm>
            <a:off x="4948274" y="2137670"/>
            <a:ext cx="1060450" cy="261143"/>
          </a:xfrm>
          <a:prstGeom prst="wedgeRectCallout">
            <a:avLst>
              <a:gd name="adj1" fmla="val -18833"/>
              <a:gd name="adj2" fmla="val 110594"/>
            </a:avLst>
          </a:prstGeom>
          <a:solidFill>
            <a:srgbClr val="00FF00"/>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a:solidFill>
                  <a:srgbClr val="000000"/>
                </a:solidFill>
              </a:rPr>
              <a:t>1987:17.3%</a:t>
            </a:r>
            <a:endParaRPr lang="en-US" sz="1000">
              <a:solidFill>
                <a:srgbClr val="000000"/>
              </a:solidFill>
            </a:endParaRPr>
          </a:p>
        </p:txBody>
      </p:sp>
      <p:sp>
        <p:nvSpPr>
          <p:cNvPr id="16395" name="AutoShape 12"/>
          <p:cNvSpPr>
            <a:spLocks noChangeArrowheads="1"/>
          </p:cNvSpPr>
          <p:nvPr/>
        </p:nvSpPr>
        <p:spPr bwMode="auto">
          <a:xfrm>
            <a:off x="5953946" y="2721509"/>
            <a:ext cx="1007859" cy="220810"/>
          </a:xfrm>
          <a:prstGeom prst="wedgeRectCallout">
            <a:avLst>
              <a:gd name="adj1" fmla="val 7770"/>
              <a:gd name="adj2" fmla="val 224274"/>
            </a:avLst>
          </a:prstGeom>
          <a:solidFill>
            <a:srgbClr val="00FF00"/>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a:solidFill>
                  <a:srgbClr val="000000"/>
                </a:solidFill>
              </a:rPr>
              <a:t>1997:11.6%</a:t>
            </a:r>
            <a:endParaRPr lang="en-US" sz="1000">
              <a:solidFill>
                <a:srgbClr val="000000"/>
              </a:solidFill>
            </a:endParaRPr>
          </a:p>
        </p:txBody>
      </p:sp>
      <p:sp>
        <p:nvSpPr>
          <p:cNvPr id="16396" name="AutoShape 13"/>
          <p:cNvSpPr>
            <a:spLocks noChangeArrowheads="1"/>
          </p:cNvSpPr>
          <p:nvPr/>
        </p:nvSpPr>
        <p:spPr bwMode="auto">
          <a:xfrm>
            <a:off x="7102307" y="2477144"/>
            <a:ext cx="1010561" cy="269887"/>
          </a:xfrm>
          <a:prstGeom prst="wedgeRectCallout">
            <a:avLst>
              <a:gd name="adj1" fmla="val -5991"/>
              <a:gd name="adj2" fmla="val 209199"/>
            </a:avLst>
          </a:prstGeom>
          <a:solidFill>
            <a:srgbClr val="00FF00"/>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a:solidFill>
                  <a:srgbClr val="000000"/>
                </a:solidFill>
              </a:rPr>
              <a:t>2006:12.7%</a:t>
            </a:r>
            <a:endParaRPr lang="en-US" sz="1000">
              <a:solidFill>
                <a:srgbClr val="000000"/>
              </a:solidFill>
            </a:endParaRPr>
          </a:p>
        </p:txBody>
      </p:sp>
      <p:sp>
        <p:nvSpPr>
          <p:cNvPr id="16401" name="AutoShape 18"/>
          <p:cNvSpPr>
            <a:spLocks noChangeArrowheads="1"/>
          </p:cNvSpPr>
          <p:nvPr/>
        </p:nvSpPr>
        <p:spPr bwMode="auto">
          <a:xfrm>
            <a:off x="4782528" y="5047590"/>
            <a:ext cx="965524" cy="258040"/>
          </a:xfrm>
          <a:prstGeom prst="wedgeRectCallout">
            <a:avLst>
              <a:gd name="adj1" fmla="val -35452"/>
              <a:gd name="adj2" fmla="val -114719"/>
            </a:avLst>
          </a:prstGeom>
          <a:solidFill>
            <a:srgbClr val="FF3300">
              <a:alpha val="83136"/>
            </a:srgbClr>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a:solidFill>
                  <a:srgbClr val="000000"/>
                </a:solidFill>
              </a:rPr>
              <a:t>1984: 1.8%</a:t>
            </a:r>
            <a:endParaRPr lang="en-US" sz="1000">
              <a:solidFill>
                <a:srgbClr val="000000"/>
              </a:solidFill>
            </a:endParaRPr>
          </a:p>
        </p:txBody>
      </p:sp>
      <p:sp>
        <p:nvSpPr>
          <p:cNvPr id="16402" name="AutoShape 19"/>
          <p:cNvSpPr>
            <a:spLocks noChangeArrowheads="1"/>
          </p:cNvSpPr>
          <p:nvPr/>
        </p:nvSpPr>
        <p:spPr bwMode="auto">
          <a:xfrm>
            <a:off x="5797266" y="5000577"/>
            <a:ext cx="1026093" cy="234892"/>
          </a:xfrm>
          <a:prstGeom prst="wedgeRectCallout">
            <a:avLst>
              <a:gd name="adj1" fmla="val -42516"/>
              <a:gd name="adj2" fmla="val -264555"/>
            </a:avLst>
          </a:prstGeom>
          <a:solidFill>
            <a:srgbClr val="FF3300">
              <a:alpha val="83136"/>
            </a:srgbClr>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a:solidFill>
                  <a:srgbClr val="000000"/>
                </a:solidFill>
              </a:rPr>
              <a:t>1992: 4.5%</a:t>
            </a:r>
            <a:endParaRPr lang="en-US" sz="1000">
              <a:solidFill>
                <a:srgbClr val="000000"/>
              </a:solidFill>
            </a:endParaRPr>
          </a:p>
        </p:txBody>
      </p:sp>
      <p:sp>
        <p:nvSpPr>
          <p:cNvPr id="16403" name="AutoShape 20"/>
          <p:cNvSpPr>
            <a:spLocks noChangeArrowheads="1"/>
          </p:cNvSpPr>
          <p:nvPr/>
        </p:nvSpPr>
        <p:spPr bwMode="auto">
          <a:xfrm>
            <a:off x="7224639" y="5184475"/>
            <a:ext cx="1078171" cy="242310"/>
          </a:xfrm>
          <a:prstGeom prst="wedgeRectCallout">
            <a:avLst>
              <a:gd name="adj1" fmla="val -63835"/>
              <a:gd name="adj2" fmla="val -31257"/>
            </a:avLst>
          </a:prstGeom>
          <a:solidFill>
            <a:srgbClr val="FF3300">
              <a:alpha val="83136"/>
            </a:srgbClr>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a:solidFill>
                  <a:srgbClr val="000000"/>
                </a:solidFill>
              </a:rPr>
              <a:t>2001: -1.2%</a:t>
            </a:r>
            <a:endParaRPr lang="en-US" sz="1000">
              <a:solidFill>
                <a:srgbClr val="000000"/>
              </a:solidFill>
            </a:endParaRPr>
          </a:p>
        </p:txBody>
      </p:sp>
      <p:sp>
        <p:nvSpPr>
          <p:cNvPr id="16408" name="Rectangle 7"/>
          <p:cNvSpPr>
            <a:spLocks noChangeArrowheads="1"/>
          </p:cNvSpPr>
          <p:nvPr/>
        </p:nvSpPr>
        <p:spPr bwMode="black">
          <a:xfrm>
            <a:off x="185738" y="1155700"/>
            <a:ext cx="1023937" cy="22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defTabSz="114300">
              <a:defRPr>
                <a:solidFill>
                  <a:schemeClr val="tx1"/>
                </a:solidFill>
                <a:latin typeface="Arial" panose="020B0604020202020204" pitchFamily="34" charset="0"/>
                <a:cs typeface="Arial" panose="020B0604020202020204" pitchFamily="34" charset="0"/>
              </a:defRPr>
            </a:lvl1pPr>
            <a:lvl2pPr marL="742950" indent="-285750" defTabSz="114300">
              <a:defRPr>
                <a:solidFill>
                  <a:schemeClr val="tx1"/>
                </a:solidFill>
                <a:latin typeface="Arial" panose="020B0604020202020204" pitchFamily="34" charset="0"/>
                <a:cs typeface="Arial" panose="020B0604020202020204" pitchFamily="34" charset="0"/>
              </a:defRPr>
            </a:lvl2pPr>
            <a:lvl3pPr marL="1143000" indent="-228600" defTabSz="114300">
              <a:defRPr>
                <a:solidFill>
                  <a:schemeClr val="tx1"/>
                </a:solidFill>
                <a:latin typeface="Arial" panose="020B0604020202020204" pitchFamily="34" charset="0"/>
                <a:cs typeface="Arial" panose="020B0604020202020204" pitchFamily="34" charset="0"/>
              </a:defRPr>
            </a:lvl3pPr>
            <a:lvl4pPr marL="1600200" indent="-228600" defTabSz="114300">
              <a:defRPr>
                <a:solidFill>
                  <a:schemeClr val="tx1"/>
                </a:solidFill>
                <a:latin typeface="Arial" panose="020B0604020202020204" pitchFamily="34" charset="0"/>
                <a:cs typeface="Arial" panose="020B0604020202020204" pitchFamily="34" charset="0"/>
              </a:defRPr>
            </a:lvl4pPr>
            <a:lvl5pPr marL="2057400" indent="-228600" defTabSz="114300">
              <a:defRPr>
                <a:solidFill>
                  <a:schemeClr val="tx1"/>
                </a:solidFill>
                <a:latin typeface="Arial" panose="020B0604020202020204" pitchFamily="34" charset="0"/>
                <a:cs typeface="Arial" panose="020B0604020202020204" pitchFamily="34" charset="0"/>
              </a:defRPr>
            </a:lvl5pPr>
            <a:lvl6pPr marL="25146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90000"/>
              </a:lnSpc>
              <a:spcBef>
                <a:spcPct val="20000"/>
              </a:spcBef>
            </a:pPr>
            <a:r>
              <a:rPr lang="en-US" sz="1600" b="1">
                <a:solidFill>
                  <a:srgbClr val="225A7A"/>
                </a:solidFill>
              </a:rPr>
              <a:t>ROE</a:t>
            </a:r>
          </a:p>
        </p:txBody>
      </p:sp>
      <p:sp>
        <p:nvSpPr>
          <p:cNvPr id="16409" name="AutoShape 6"/>
          <p:cNvSpPr>
            <a:spLocks noChangeArrowheads="1"/>
          </p:cNvSpPr>
          <p:nvPr/>
        </p:nvSpPr>
        <p:spPr bwMode="auto">
          <a:xfrm>
            <a:off x="3665110" y="5060537"/>
            <a:ext cx="1058679" cy="234300"/>
          </a:xfrm>
          <a:prstGeom prst="wedgeRectCallout">
            <a:avLst>
              <a:gd name="adj1" fmla="val -31527"/>
              <a:gd name="adj2" fmla="val -164537"/>
            </a:avLst>
          </a:prstGeom>
          <a:solidFill>
            <a:srgbClr val="FF3300">
              <a:alpha val="83136"/>
            </a:srgbClr>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a:solidFill>
                  <a:srgbClr val="000000"/>
                </a:solidFill>
              </a:rPr>
              <a:t>1975: 2.4%</a:t>
            </a:r>
            <a:endParaRPr lang="en-US" sz="1000">
              <a:solidFill>
                <a:srgbClr val="000000"/>
              </a:solidFill>
            </a:endParaRPr>
          </a:p>
        </p:txBody>
      </p:sp>
      <p:sp>
        <p:nvSpPr>
          <p:cNvPr id="29" name="AutoShape 8"/>
          <p:cNvSpPr>
            <a:spLocks noChangeArrowheads="1"/>
          </p:cNvSpPr>
          <p:nvPr/>
        </p:nvSpPr>
        <p:spPr bwMode="blackWhite">
          <a:xfrm>
            <a:off x="8239330" y="2962513"/>
            <a:ext cx="727671" cy="430787"/>
          </a:xfrm>
          <a:prstGeom prst="wedgeRectCallout">
            <a:avLst>
              <a:gd name="adj1" fmla="val -22093"/>
              <a:gd name="adj2" fmla="val 83483"/>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rgbClr val="FFFFFF"/>
              </a:buClr>
              <a:buFont typeface="Wingdings" pitchFamily="2" charset="2"/>
              <a:buNone/>
              <a:defRPr/>
            </a:pPr>
            <a:r>
              <a:rPr lang="en-US" sz="1200" b="1" dirty="0" smtClean="0">
                <a:solidFill>
                  <a:srgbClr val="FFFFFF"/>
                </a:solidFill>
              </a:rPr>
              <a:t>2013 10.4%</a:t>
            </a:r>
            <a:endParaRPr lang="en-US" sz="1200" b="1" dirty="0">
              <a:solidFill>
                <a:srgbClr val="FFFFFF"/>
              </a:solidFill>
            </a:endParaRPr>
          </a:p>
        </p:txBody>
      </p:sp>
      <p:sp>
        <p:nvSpPr>
          <p:cNvPr id="19" name="AutoShape 8"/>
          <p:cNvSpPr>
            <a:spLocks noChangeArrowheads="1"/>
          </p:cNvSpPr>
          <p:nvPr/>
        </p:nvSpPr>
        <p:spPr bwMode="blackWhite">
          <a:xfrm>
            <a:off x="8078736" y="4582672"/>
            <a:ext cx="772370" cy="542954"/>
          </a:xfrm>
          <a:prstGeom prst="wedgeRectCallout">
            <a:avLst>
              <a:gd name="adj1" fmla="val 14510"/>
              <a:gd name="adj2" fmla="val -118364"/>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rgbClr val="FFFFFF"/>
              </a:buClr>
              <a:buFont typeface="Wingdings" pitchFamily="2" charset="2"/>
              <a:buNone/>
              <a:defRPr/>
            </a:pPr>
            <a:r>
              <a:rPr lang="en-US" sz="1200" b="1" dirty="0" smtClean="0">
                <a:solidFill>
                  <a:srgbClr val="FFFFFF"/>
                </a:solidFill>
              </a:rPr>
              <a:t>2014:H1 7.6%</a:t>
            </a:r>
            <a:endParaRPr lang="en-US" sz="1200" b="1" dirty="0">
              <a:solidFill>
                <a:srgbClr val="FFFFFF"/>
              </a:solidFill>
            </a:endParaRPr>
          </a:p>
        </p:txBody>
      </p:sp>
      <p:sp>
        <p:nvSpPr>
          <p:cNvPr id="21" name="Rectangle 3"/>
          <p:cNvSpPr txBox="1">
            <a:spLocks noChangeArrowheads="1"/>
          </p:cNvSpPr>
          <p:nvPr/>
        </p:nvSpPr>
        <p:spPr bwMode="black">
          <a:xfrm>
            <a:off x="42356" y="-184830"/>
            <a:ext cx="8193014" cy="1143000"/>
          </a:xfrm>
          <a:prstGeom prst="rect">
            <a:avLst/>
          </a:prstGeom>
          <a:noFill/>
          <a:ln w="9525">
            <a:noFill/>
            <a:miter lim="800000"/>
            <a:headEnd/>
            <a:tailEnd/>
          </a:ln>
        </p:spPr>
        <p:txBody>
          <a:bodyPr vert="horz" wrap="square" lIns="45720" tIns="45720" rIns="45720" bIns="45720" numCol="1" rtlCol="0" anchor="ctr" anchorCtr="0" compatLnSpc="1">
            <a:prstTxWarp prst="textNoShape">
              <a:avLst/>
            </a:prstTxWarp>
          </a:bodyPr>
          <a:lstStyle>
            <a:lvl1pPr algn="l" defTabSz="114300" rtl="0" eaLnBrk="0" fontAlgn="base" hangingPunct="0">
              <a:lnSpc>
                <a:spcPct val="90000"/>
              </a:lnSpc>
              <a:spcBef>
                <a:spcPct val="0"/>
              </a:spcBef>
              <a:spcAft>
                <a:spcPct val="0"/>
              </a:spcAft>
              <a:defRPr sz="3000" b="1">
                <a:solidFill>
                  <a:srgbClr val="225A7A"/>
                </a:solidFill>
                <a:latin typeface="Arial" charset="0"/>
                <a:ea typeface="+mj-ea"/>
                <a:cs typeface="+mj-cs"/>
              </a:defRPr>
            </a:lvl1pPr>
            <a:lvl2pPr algn="l" defTabSz="114300" rtl="0" eaLnBrk="0" fontAlgn="base" hangingPunct="0">
              <a:lnSpc>
                <a:spcPct val="90000"/>
              </a:lnSpc>
              <a:spcBef>
                <a:spcPct val="0"/>
              </a:spcBef>
              <a:spcAft>
                <a:spcPct val="0"/>
              </a:spcAft>
              <a:defRPr sz="3000" b="1">
                <a:solidFill>
                  <a:srgbClr val="225A7A"/>
                </a:solidFill>
                <a:latin typeface="Arial"/>
              </a:defRPr>
            </a:lvl2pPr>
            <a:lvl3pPr algn="l" defTabSz="114300" rtl="0" eaLnBrk="0" fontAlgn="base" hangingPunct="0">
              <a:lnSpc>
                <a:spcPct val="90000"/>
              </a:lnSpc>
              <a:spcBef>
                <a:spcPct val="0"/>
              </a:spcBef>
              <a:spcAft>
                <a:spcPct val="0"/>
              </a:spcAft>
              <a:defRPr sz="3000" b="1">
                <a:solidFill>
                  <a:srgbClr val="225A7A"/>
                </a:solidFill>
                <a:latin typeface="Arial"/>
              </a:defRPr>
            </a:lvl3pPr>
            <a:lvl4pPr algn="l" defTabSz="114300" rtl="0" eaLnBrk="0" fontAlgn="base" hangingPunct="0">
              <a:lnSpc>
                <a:spcPct val="90000"/>
              </a:lnSpc>
              <a:spcBef>
                <a:spcPct val="0"/>
              </a:spcBef>
              <a:spcAft>
                <a:spcPct val="0"/>
              </a:spcAft>
              <a:defRPr sz="3000" b="1">
                <a:solidFill>
                  <a:srgbClr val="225A7A"/>
                </a:solidFill>
                <a:latin typeface="Arial"/>
              </a:defRPr>
            </a:lvl4pPr>
            <a:lvl5pPr algn="l" defTabSz="114300" rtl="0" eaLnBrk="0" fontAlgn="base" hangingPunct="0">
              <a:lnSpc>
                <a:spcPct val="90000"/>
              </a:lnSpc>
              <a:spcBef>
                <a:spcPct val="0"/>
              </a:spcBef>
              <a:spcAft>
                <a:spcPct val="0"/>
              </a:spcAft>
              <a:defRPr sz="3000" b="1">
                <a:solidFill>
                  <a:srgbClr val="225A7A"/>
                </a:solidFill>
                <a:latin typeface="Arial"/>
              </a:defRPr>
            </a:lvl5pPr>
            <a:lvl6pPr marL="457200" algn="l" fontAlgn="base">
              <a:spcBef>
                <a:spcPct val="0"/>
              </a:spcBef>
              <a:spcAft>
                <a:spcPct val="0"/>
              </a:spcAft>
              <a:defRPr sz="3200">
                <a:solidFill>
                  <a:schemeClr val="bg1">
                    <a:alpha val="100000"/>
                  </a:schemeClr>
                </a:solidFill>
                <a:latin typeface="Arial"/>
              </a:defRPr>
            </a:lvl6pPr>
            <a:lvl7pPr marL="914400" algn="l" fontAlgn="base">
              <a:spcBef>
                <a:spcPct val="0"/>
              </a:spcBef>
              <a:spcAft>
                <a:spcPct val="0"/>
              </a:spcAft>
              <a:defRPr sz="3200">
                <a:solidFill>
                  <a:schemeClr val="bg1">
                    <a:alpha val="100000"/>
                  </a:schemeClr>
                </a:solidFill>
                <a:latin typeface="Arial"/>
              </a:defRPr>
            </a:lvl7pPr>
            <a:lvl8pPr marL="1371600" algn="l" fontAlgn="base">
              <a:spcBef>
                <a:spcPct val="0"/>
              </a:spcBef>
              <a:spcAft>
                <a:spcPct val="0"/>
              </a:spcAft>
              <a:defRPr sz="3200">
                <a:solidFill>
                  <a:schemeClr val="bg1">
                    <a:alpha val="100000"/>
                  </a:schemeClr>
                </a:solidFill>
                <a:latin typeface="Arial"/>
              </a:defRPr>
            </a:lvl8pPr>
            <a:lvl9pPr marL="1828800" algn="l" fontAlgn="base">
              <a:spcBef>
                <a:spcPct val="0"/>
              </a:spcBef>
              <a:spcAft>
                <a:spcPct val="0"/>
              </a:spcAft>
              <a:defRPr sz="3200">
                <a:solidFill>
                  <a:schemeClr val="bg1">
                    <a:alpha val="100000"/>
                  </a:schemeClr>
                </a:solidFill>
                <a:latin typeface="Arial"/>
              </a:defRPr>
            </a:lvl9pPr>
          </a:lstStyle>
          <a:p>
            <a:r>
              <a:rPr lang="en-US" sz="2700" kern="0" dirty="0" smtClean="0">
                <a:latin typeface="Arial" panose="020B0604020202020204" pitchFamily="34" charset="0"/>
              </a:rPr>
              <a:t>Back to the Future: Profitability Peaks &amp; Troughs in the P/C Insurance Industry, 1950 – 2014*</a:t>
            </a:r>
          </a:p>
        </p:txBody>
      </p:sp>
      <p:sp>
        <p:nvSpPr>
          <p:cNvPr id="22" name="AutoShape 6"/>
          <p:cNvSpPr>
            <a:spLocks noChangeArrowheads="1"/>
          </p:cNvSpPr>
          <p:nvPr/>
        </p:nvSpPr>
        <p:spPr bwMode="auto">
          <a:xfrm>
            <a:off x="2737743" y="4784918"/>
            <a:ext cx="1056384" cy="234300"/>
          </a:xfrm>
          <a:prstGeom prst="wedgeRectCallout">
            <a:avLst>
              <a:gd name="adj1" fmla="val -17714"/>
              <a:gd name="adj2" fmla="val -143778"/>
            </a:avLst>
          </a:prstGeom>
          <a:solidFill>
            <a:srgbClr val="FF3300">
              <a:alpha val="83136"/>
            </a:srgbClr>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dirty="0" smtClean="0">
                <a:solidFill>
                  <a:srgbClr val="000000"/>
                </a:solidFill>
              </a:rPr>
              <a:t>1969: 3.9%</a:t>
            </a:r>
            <a:endParaRPr lang="en-US" sz="1000" dirty="0">
              <a:solidFill>
                <a:srgbClr val="000000"/>
              </a:solidFill>
            </a:endParaRPr>
          </a:p>
        </p:txBody>
      </p:sp>
      <p:sp>
        <p:nvSpPr>
          <p:cNvPr id="23" name="AutoShape 6"/>
          <p:cNvSpPr>
            <a:spLocks noChangeArrowheads="1"/>
          </p:cNvSpPr>
          <p:nvPr/>
        </p:nvSpPr>
        <p:spPr bwMode="auto">
          <a:xfrm>
            <a:off x="2089130" y="5101768"/>
            <a:ext cx="1056384" cy="234300"/>
          </a:xfrm>
          <a:prstGeom prst="wedgeRectCallout">
            <a:avLst>
              <a:gd name="adj1" fmla="val -8506"/>
              <a:gd name="adj2" fmla="val -152082"/>
            </a:avLst>
          </a:prstGeom>
          <a:solidFill>
            <a:srgbClr val="FF3300">
              <a:alpha val="83136"/>
            </a:srgbClr>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dirty="0" smtClean="0">
                <a:solidFill>
                  <a:srgbClr val="000000"/>
                </a:solidFill>
              </a:rPr>
              <a:t>1965: 2.2%</a:t>
            </a:r>
            <a:endParaRPr lang="en-US" sz="1000" dirty="0">
              <a:solidFill>
                <a:srgbClr val="000000"/>
              </a:solidFill>
            </a:endParaRPr>
          </a:p>
        </p:txBody>
      </p:sp>
      <p:sp>
        <p:nvSpPr>
          <p:cNvPr id="24" name="AutoShape 6"/>
          <p:cNvSpPr>
            <a:spLocks noChangeArrowheads="1"/>
          </p:cNvSpPr>
          <p:nvPr/>
        </p:nvSpPr>
        <p:spPr bwMode="auto">
          <a:xfrm>
            <a:off x="996387" y="5108252"/>
            <a:ext cx="1056384" cy="234300"/>
          </a:xfrm>
          <a:prstGeom prst="wedgeRectCallout">
            <a:avLst>
              <a:gd name="adj1" fmla="val 9911"/>
              <a:gd name="adj2" fmla="val -147930"/>
            </a:avLst>
          </a:prstGeom>
          <a:solidFill>
            <a:srgbClr val="FF3300">
              <a:alpha val="83136"/>
            </a:srgbClr>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dirty="0" smtClean="0">
                <a:solidFill>
                  <a:srgbClr val="000000"/>
                </a:solidFill>
              </a:rPr>
              <a:t>1957: 1.8%</a:t>
            </a:r>
            <a:endParaRPr lang="en-US" sz="1000" dirty="0">
              <a:solidFill>
                <a:srgbClr val="000000"/>
              </a:solidFill>
            </a:endParaRPr>
          </a:p>
        </p:txBody>
      </p:sp>
      <p:sp>
        <p:nvSpPr>
          <p:cNvPr id="25" name="AutoShape 7"/>
          <p:cNvSpPr>
            <a:spLocks noChangeArrowheads="1"/>
          </p:cNvSpPr>
          <p:nvPr/>
        </p:nvSpPr>
        <p:spPr bwMode="auto">
          <a:xfrm>
            <a:off x="2897345" y="2665723"/>
            <a:ext cx="1073789" cy="223294"/>
          </a:xfrm>
          <a:prstGeom prst="wedgeRectCallout">
            <a:avLst>
              <a:gd name="adj1" fmla="val -3"/>
              <a:gd name="adj2" fmla="val 133344"/>
            </a:avLst>
          </a:prstGeom>
          <a:solidFill>
            <a:srgbClr val="00FF00"/>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dirty="0" smtClean="0">
                <a:solidFill>
                  <a:srgbClr val="000000"/>
                </a:solidFill>
              </a:rPr>
              <a:t>1972:13.7%</a:t>
            </a:r>
            <a:endParaRPr lang="en-US" sz="1000" dirty="0">
              <a:solidFill>
                <a:srgbClr val="000000"/>
              </a:solidFill>
            </a:endParaRPr>
          </a:p>
        </p:txBody>
      </p:sp>
      <p:sp>
        <p:nvSpPr>
          <p:cNvPr id="27" name="AutoShape 7"/>
          <p:cNvSpPr>
            <a:spLocks noChangeArrowheads="1"/>
          </p:cNvSpPr>
          <p:nvPr/>
        </p:nvSpPr>
        <p:spPr bwMode="auto">
          <a:xfrm>
            <a:off x="2432193" y="3403645"/>
            <a:ext cx="797668" cy="421671"/>
          </a:xfrm>
          <a:prstGeom prst="wedgeRectCallout">
            <a:avLst>
              <a:gd name="adj1" fmla="val -5864"/>
              <a:gd name="adj2" fmla="val 134681"/>
            </a:avLst>
          </a:prstGeom>
          <a:solidFill>
            <a:srgbClr val="00FF00"/>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dirty="0" smtClean="0">
                <a:solidFill>
                  <a:srgbClr val="000000"/>
                </a:solidFill>
              </a:rPr>
              <a:t>1966-67: 5.5%</a:t>
            </a:r>
            <a:endParaRPr lang="en-US" sz="1000" dirty="0">
              <a:solidFill>
                <a:srgbClr val="000000"/>
              </a:solidFill>
            </a:endParaRPr>
          </a:p>
        </p:txBody>
      </p:sp>
      <p:sp>
        <p:nvSpPr>
          <p:cNvPr id="28" name="AutoShape 7"/>
          <p:cNvSpPr>
            <a:spLocks noChangeArrowheads="1"/>
          </p:cNvSpPr>
          <p:nvPr/>
        </p:nvSpPr>
        <p:spPr bwMode="auto">
          <a:xfrm>
            <a:off x="1325538" y="3607540"/>
            <a:ext cx="1073789" cy="223294"/>
          </a:xfrm>
          <a:prstGeom prst="wedgeRectCallout">
            <a:avLst>
              <a:gd name="adj1" fmla="val -3"/>
              <a:gd name="adj2" fmla="val 133344"/>
            </a:avLst>
          </a:prstGeom>
          <a:solidFill>
            <a:srgbClr val="00FF00"/>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dirty="0" smtClean="0">
                <a:solidFill>
                  <a:srgbClr val="000000"/>
                </a:solidFill>
              </a:rPr>
              <a:t>1959:6.8%</a:t>
            </a:r>
            <a:endParaRPr lang="en-US" sz="1000" dirty="0">
              <a:solidFill>
                <a:srgbClr val="000000"/>
              </a:solidFill>
            </a:endParaRPr>
          </a:p>
        </p:txBody>
      </p:sp>
      <p:sp>
        <p:nvSpPr>
          <p:cNvPr id="30" name="AutoShape 7"/>
          <p:cNvSpPr>
            <a:spLocks noChangeArrowheads="1"/>
          </p:cNvSpPr>
          <p:nvPr/>
        </p:nvSpPr>
        <p:spPr bwMode="auto">
          <a:xfrm>
            <a:off x="788643" y="3231324"/>
            <a:ext cx="1073789" cy="223294"/>
          </a:xfrm>
          <a:prstGeom prst="wedgeRectCallout">
            <a:avLst>
              <a:gd name="adj1" fmla="val -44393"/>
              <a:gd name="adj2" fmla="val 224829"/>
            </a:avLst>
          </a:prstGeom>
          <a:solidFill>
            <a:srgbClr val="00FF00"/>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dirty="0" smtClean="0">
                <a:solidFill>
                  <a:srgbClr val="000000"/>
                </a:solidFill>
              </a:rPr>
              <a:t>1950:8.0%</a:t>
            </a:r>
            <a:endParaRPr lang="en-US" sz="1000" dirty="0">
              <a:solidFill>
                <a:srgbClr val="000000"/>
              </a:solidFill>
            </a:endParaRPr>
          </a:p>
        </p:txBody>
      </p:sp>
      <p:sp>
        <p:nvSpPr>
          <p:cNvPr id="31" name="AutoShape 6"/>
          <p:cNvSpPr>
            <a:spLocks noChangeArrowheads="1"/>
          </p:cNvSpPr>
          <p:nvPr/>
        </p:nvSpPr>
        <p:spPr bwMode="blackWhite">
          <a:xfrm>
            <a:off x="859006" y="1307295"/>
            <a:ext cx="2854763" cy="981014"/>
          </a:xfrm>
          <a:prstGeom prst="wedgeRectCallout">
            <a:avLst>
              <a:gd name="adj1" fmla="val -20052"/>
              <a:gd name="adj2" fmla="val 12750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cs typeface="+mn-cs"/>
              </a:rPr>
              <a:t>1950-70: ROEs were lower in this period.  Low interest rates, low inflation, “Bureau” rate regulation all played a role</a:t>
            </a:r>
            <a:endParaRPr lang="en-US" sz="1400" b="1" dirty="0">
              <a:solidFill>
                <a:schemeClr val="bg1"/>
              </a:solidFill>
              <a:cs typeface="+mn-cs"/>
            </a:endParaRPr>
          </a:p>
        </p:txBody>
      </p:sp>
      <p:sp>
        <p:nvSpPr>
          <p:cNvPr id="32" name="AutoShape 6"/>
          <p:cNvSpPr>
            <a:spLocks noChangeArrowheads="1"/>
          </p:cNvSpPr>
          <p:nvPr/>
        </p:nvSpPr>
        <p:spPr bwMode="blackWhite">
          <a:xfrm>
            <a:off x="4387037" y="1026522"/>
            <a:ext cx="2854763" cy="869168"/>
          </a:xfrm>
          <a:prstGeom prst="wedgeRectCallout">
            <a:avLst>
              <a:gd name="adj1" fmla="val -19925"/>
              <a:gd name="adj2" fmla="val 73931"/>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200" b="1" dirty="0" smtClean="0">
                <a:solidFill>
                  <a:schemeClr val="bg1"/>
                </a:solidFill>
                <a:cs typeface="+mn-cs"/>
              </a:rPr>
              <a:t>1970-90: Peak ROEs were much higher in this period while troughs were comparable.  High interest rates, rapid inflation, economic volatility all played roles</a:t>
            </a:r>
            <a:endParaRPr lang="en-US" sz="1200" b="1" dirty="0">
              <a:solidFill>
                <a:schemeClr val="bg1"/>
              </a:solidFill>
              <a:cs typeface="+mn-cs"/>
            </a:endParaRPr>
          </a:p>
        </p:txBody>
      </p:sp>
      <p:sp>
        <p:nvSpPr>
          <p:cNvPr id="33" name="AutoShape 6"/>
          <p:cNvSpPr>
            <a:spLocks noChangeArrowheads="1"/>
          </p:cNvSpPr>
          <p:nvPr/>
        </p:nvSpPr>
        <p:spPr bwMode="blackWhite">
          <a:xfrm>
            <a:off x="7377804" y="1307294"/>
            <a:ext cx="1715131" cy="942359"/>
          </a:xfrm>
          <a:prstGeom prst="wedgeRectCallout">
            <a:avLst>
              <a:gd name="adj1" fmla="val 824"/>
              <a:gd name="adj2" fmla="val 10162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200" b="1" dirty="0" smtClean="0">
                <a:solidFill>
                  <a:schemeClr val="bg1"/>
                </a:solidFill>
                <a:cs typeface="+mn-cs"/>
              </a:rPr>
              <a:t>1990-2010s: Déjà vu. Excluding mega-CATs, this period is very similar to the 1950-1970 period</a:t>
            </a:r>
            <a:endParaRPr lang="en-US" sz="1200" b="1" dirty="0">
              <a:solidFill>
                <a:schemeClr val="bg1"/>
              </a:solidFill>
              <a:cs typeface="+mn-cs"/>
            </a:endParaRPr>
          </a:p>
        </p:txBody>
      </p:sp>
    </p:spTree>
    <p:custDataLst>
      <p:tags r:id="rId2"/>
    </p:custDataLst>
    <p:extLst>
      <p:ext uri="{BB962C8B-B14F-4D97-AF65-F5344CB8AC3E}">
        <p14:creationId xmlns:p14="http://schemas.microsoft.com/office/powerpoint/2010/main" val="391456044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31"/>
                                        </p:tgtEl>
                                        <p:attrNameLst>
                                          <p:attrName>style.visibility</p:attrName>
                                        </p:attrNameLst>
                                      </p:cBhvr>
                                      <p:to>
                                        <p:strVal val="visible"/>
                                      </p:to>
                                    </p:set>
                                    <p:animEffect transition="in" filter="wipe(right)">
                                      <p:cBhvr>
                                        <p:cTn id="7" dur="500"/>
                                        <p:tgtEl>
                                          <p:spTgt spid="31"/>
                                        </p:tgtEl>
                                      </p:cBhvr>
                                    </p:animEffect>
                                  </p:childTnLst>
                                </p:cTn>
                              </p:par>
                            </p:childTnLst>
                          </p:cTn>
                        </p:par>
                        <p:par>
                          <p:cTn id="8" fill="hold">
                            <p:stCondLst>
                              <p:cond delay="1500"/>
                            </p:stCondLst>
                            <p:childTnLst>
                              <p:par>
                                <p:cTn id="9" presetID="22" presetClass="entr" presetSubtype="2" fill="hold" grpId="0" nodeType="afterEffect">
                                  <p:stCondLst>
                                    <p:cond delay="1000"/>
                                  </p:stCondLst>
                                  <p:childTnLst>
                                    <p:set>
                                      <p:cBhvr>
                                        <p:cTn id="10" dur="1" fill="hold">
                                          <p:stCondLst>
                                            <p:cond delay="0"/>
                                          </p:stCondLst>
                                        </p:cTn>
                                        <p:tgtEl>
                                          <p:spTgt spid="32"/>
                                        </p:tgtEl>
                                        <p:attrNameLst>
                                          <p:attrName>style.visibility</p:attrName>
                                        </p:attrNameLst>
                                      </p:cBhvr>
                                      <p:to>
                                        <p:strVal val="visible"/>
                                      </p:to>
                                    </p:set>
                                    <p:animEffect transition="in" filter="wipe(right)">
                                      <p:cBhvr>
                                        <p:cTn id="11" dur="500"/>
                                        <p:tgtEl>
                                          <p:spTgt spid="32"/>
                                        </p:tgtEl>
                                      </p:cBhvr>
                                    </p:animEffect>
                                  </p:childTnLst>
                                </p:cTn>
                              </p:par>
                            </p:childTnLst>
                          </p:cTn>
                        </p:par>
                        <p:par>
                          <p:cTn id="12" fill="hold">
                            <p:stCondLst>
                              <p:cond delay="3000"/>
                            </p:stCondLst>
                            <p:childTnLst>
                              <p:par>
                                <p:cTn id="13" presetID="22" presetClass="entr" presetSubtype="2" fill="hold" grpId="0" nodeType="afterEffect">
                                  <p:stCondLst>
                                    <p:cond delay="1000"/>
                                  </p:stCondLst>
                                  <p:childTnLst>
                                    <p:set>
                                      <p:cBhvr>
                                        <p:cTn id="14" dur="1" fill="hold">
                                          <p:stCondLst>
                                            <p:cond delay="0"/>
                                          </p:stCondLst>
                                        </p:cTn>
                                        <p:tgtEl>
                                          <p:spTgt spid="33"/>
                                        </p:tgtEl>
                                        <p:attrNameLst>
                                          <p:attrName>style.visibility</p:attrName>
                                        </p:attrNameLst>
                                      </p:cBhvr>
                                      <p:to>
                                        <p:strVal val="visible"/>
                                      </p:to>
                                    </p:set>
                                    <p:animEffect transition="in" filter="wipe(right)">
                                      <p:cBhvr>
                                        <p:cTn id="1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2" grpId="0" animBg="1"/>
      <p:bldP spid="33" grpId="0" animBg="1"/>
    </p:bldLst>
  </p:timing>
</p:sld>
</file>

<file path=ppt/slides/slide8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5410" name="Rectangle 2"/>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45411" name="Rectangle 3"/>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A7109066-2C1F-4559-A4C4-555C33A2673B}" type="slidenum">
              <a:rPr lang="en-US" sz="900">
                <a:solidFill>
                  <a:schemeClr val="bg1"/>
                </a:solidFill>
              </a:rPr>
              <a:pPr algn="r" eaLnBrk="0" hangingPunct="0">
                <a:lnSpc>
                  <a:spcPct val="85000"/>
                </a:lnSpc>
                <a:spcBef>
                  <a:spcPct val="20000"/>
                </a:spcBef>
              </a:pPr>
              <a:t>80</a:t>
            </a:fld>
            <a:endParaRPr lang="en-US" sz="900">
              <a:solidFill>
                <a:schemeClr val="bg1"/>
              </a:solidFill>
            </a:endParaRPr>
          </a:p>
        </p:txBody>
      </p:sp>
      <p:pic>
        <p:nvPicPr>
          <p:cNvPr id="145412" name="Picture 4"/>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2118661" name="Rectangle 5"/>
          <p:cNvSpPr>
            <a:spLocks noChangeArrowheads="1"/>
          </p:cNvSpPr>
          <p:nvPr/>
        </p:nvSpPr>
        <p:spPr bwMode="blackWhite">
          <a:xfrm>
            <a:off x="685800" y="2936875"/>
            <a:ext cx="7772400" cy="20669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300">
              <a:lnSpc>
                <a:spcPct val="95000"/>
              </a:lnSpc>
              <a:spcBef>
                <a:spcPct val="100000"/>
              </a:spcBef>
            </a:pPr>
            <a:r>
              <a:rPr lang="en-US" sz="4000" b="1" dirty="0">
                <a:solidFill>
                  <a:srgbClr val="FFFFFF"/>
                </a:solidFill>
              </a:rPr>
              <a:t>Performance by </a:t>
            </a:r>
            <a:r>
              <a:rPr lang="en-US" sz="4000" b="1" dirty="0" smtClean="0">
                <a:solidFill>
                  <a:srgbClr val="FFFFFF"/>
                </a:solidFill>
              </a:rPr>
              <a:t>Segment</a:t>
            </a:r>
            <a:endParaRPr lang="en-US" sz="4000" b="1" dirty="0">
              <a:solidFill>
                <a:srgbClr val="FFFFFF"/>
              </a:solidFill>
            </a:endParaRPr>
          </a:p>
        </p:txBody>
      </p:sp>
      <p:sp>
        <p:nvSpPr>
          <p:cNvPr id="6" name="Date Placeholder 5"/>
          <p:cNvSpPr>
            <a:spLocks noGrp="1"/>
          </p:cNvSpPr>
          <p:nvPr>
            <p:ph type="dt" sz="half" idx="10"/>
          </p:nvPr>
        </p:nvSpPr>
        <p:spPr/>
        <p:txBody>
          <a:bodyPr/>
          <a:lstStyle/>
          <a:p>
            <a:pPr>
              <a:defRPr/>
            </a:pPr>
            <a:r>
              <a:rPr lang="en-US" smtClean="0"/>
              <a:t>12/01/09 - 9pm</a:t>
            </a:r>
            <a:endParaRPr lang="en-US"/>
          </a:p>
        </p:txBody>
      </p:sp>
      <p:sp>
        <p:nvSpPr>
          <p:cNvPr id="7" name="Slide Number Placeholder 6"/>
          <p:cNvSpPr>
            <a:spLocks noGrp="1"/>
          </p:cNvSpPr>
          <p:nvPr>
            <p:ph type="sldNum" sz="quarter" idx="12"/>
          </p:nvPr>
        </p:nvSpPr>
        <p:spPr/>
        <p:txBody>
          <a:bodyPr/>
          <a:lstStyle/>
          <a:p>
            <a:pPr>
              <a:defRPr/>
            </a:pPr>
            <a:fld id="{79649112-2361-4913-9798-B6AEBB59A8D4}" type="slidenum">
              <a:rPr lang="en-US" smtClean="0"/>
              <a:pPr>
                <a:defRPr/>
              </a:pPr>
              <a:t>80</a:t>
            </a:fld>
            <a:endParaRPr lang="en-US"/>
          </a:p>
        </p:txBody>
      </p:sp>
    </p:spTree>
    <p:extLst>
      <p:ext uri="{BB962C8B-B14F-4D97-AF65-F5344CB8AC3E}">
        <p14:creationId xmlns:p14="http://schemas.microsoft.com/office/powerpoint/2010/main" val="4093685028"/>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118661"/>
                                        </p:tgtEl>
                                        <p:attrNameLst>
                                          <p:attrName>style.visibility</p:attrName>
                                        </p:attrNameLst>
                                      </p:cBhvr>
                                      <p:to>
                                        <p:strVal val="visible"/>
                                      </p:to>
                                    </p:set>
                                    <p:anim calcmode="lin" valueType="num">
                                      <p:cBhvr>
                                        <p:cTn id="7" dur="500" fill="hold"/>
                                        <p:tgtEl>
                                          <p:spTgt spid="2118661"/>
                                        </p:tgtEl>
                                        <p:attrNameLst>
                                          <p:attrName>ppt_w</p:attrName>
                                        </p:attrNameLst>
                                      </p:cBhvr>
                                      <p:tavLst>
                                        <p:tav tm="0">
                                          <p:val>
                                            <p:fltVal val="0"/>
                                          </p:val>
                                        </p:tav>
                                        <p:tav tm="100000">
                                          <p:val>
                                            <p:strVal val="#ppt_w"/>
                                          </p:val>
                                        </p:tav>
                                      </p:tavLst>
                                    </p:anim>
                                    <p:anim calcmode="lin" valueType="num">
                                      <p:cBhvr>
                                        <p:cTn id="8" dur="500" fill="hold"/>
                                        <p:tgtEl>
                                          <p:spTgt spid="2118661"/>
                                        </p:tgtEl>
                                        <p:attrNameLst>
                                          <p:attrName>ppt_h</p:attrName>
                                        </p:attrNameLst>
                                      </p:cBhvr>
                                      <p:tavLst>
                                        <p:tav tm="0">
                                          <p:val>
                                            <p:fltVal val="0"/>
                                          </p:val>
                                        </p:tav>
                                        <p:tav tm="100000">
                                          <p:val>
                                            <p:strVal val="#ppt_h"/>
                                          </p:val>
                                        </p:tav>
                                      </p:tavLst>
                                    </p:anim>
                                    <p:animEffect transition="in" filter="fade">
                                      <p:cBhvr>
                                        <p:cTn id="9" dur="500"/>
                                        <p:tgtEl>
                                          <p:spTgt spid="21186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18661" grpId="0" animBg="1"/>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2"/>
          <p:cNvSpPr>
            <a:spLocks noGrp="1" noChangeArrowheads="1"/>
          </p:cNvSpPr>
          <p:nvPr>
            <p:ph type="title"/>
          </p:nvPr>
        </p:nvSpPr>
        <p:spPr/>
        <p:txBody>
          <a:bodyPr/>
          <a:lstStyle/>
          <a:p>
            <a:r>
              <a:rPr lang="en-US" dirty="0" smtClean="0">
                <a:latin typeface="Arial" pitchFamily="34" charset="0"/>
              </a:rPr>
              <a:t>Private Passenger Auto Combined Ratio: 1993–2016F</a:t>
            </a:r>
            <a:endParaRPr lang="en-US" baseline="30000" dirty="0" smtClean="0">
              <a:latin typeface="Arial" pitchFamily="34" charset="0"/>
            </a:endParaRPr>
          </a:p>
        </p:txBody>
      </p:sp>
      <p:graphicFrame>
        <p:nvGraphicFramePr>
          <p:cNvPr id="26626" name="Object 3"/>
          <p:cNvGraphicFramePr>
            <a:graphicFrameLocks/>
          </p:cNvGraphicFramePr>
          <p:nvPr>
            <p:extLst>
              <p:ext uri="{D42A27DB-BD31-4B8C-83A1-F6EECF244321}">
                <p14:modId xmlns:p14="http://schemas.microsoft.com/office/powerpoint/2010/main" val="3374033333"/>
              </p:ext>
            </p:extLst>
          </p:nvPr>
        </p:nvGraphicFramePr>
        <p:xfrm>
          <a:off x="293688" y="1587500"/>
          <a:ext cx="8451850" cy="3663950"/>
        </p:xfrm>
        <a:graphic>
          <a:graphicData uri="http://schemas.openxmlformats.org/presentationml/2006/ole">
            <mc:AlternateContent xmlns:mc="http://schemas.openxmlformats.org/markup-compatibility/2006">
              <mc:Choice xmlns:v="urn:schemas-microsoft-com:vml" Requires="v">
                <p:oleObj spid="_x0000_s28131384" name="Chart" r:id="rId4" imgW="5619555" imgH="2444773" progId="MSGraph.Chart.8">
                  <p:embed followColorScheme="full"/>
                </p:oleObj>
              </mc:Choice>
              <mc:Fallback>
                <p:oleObj name="Chart" r:id="rId4" imgW="5619555" imgH="2444773" progId="MSGraph.Chart.8">
                  <p:embed followColorScheme="full"/>
                  <p:pic>
                    <p:nvPicPr>
                      <p:cNvPr id="0" name=""/>
                      <p:cNvPicPr>
                        <a:picLocks noChangeArrowheads="1"/>
                      </p:cNvPicPr>
                      <p:nvPr/>
                    </p:nvPicPr>
                    <p:blipFill>
                      <a:blip r:embed="rId5"/>
                      <a:srcRect/>
                      <a:stretch>
                        <a:fillRect/>
                      </a:stretch>
                    </p:blipFill>
                    <p:spPr bwMode="auto">
                      <a:xfrm>
                        <a:off x="293688" y="1587500"/>
                        <a:ext cx="8451850" cy="3663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42692" name="Rectangle 4"/>
          <p:cNvSpPr>
            <a:spLocks noChangeArrowheads="1"/>
          </p:cNvSpPr>
          <p:nvPr/>
        </p:nvSpPr>
        <p:spPr bwMode="blackWhite">
          <a:xfrm>
            <a:off x="914400" y="5257800"/>
            <a:ext cx="7634288" cy="8128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Private Passenger Auto Accounts for </a:t>
            </a:r>
            <a:r>
              <a:rPr lang="en-US" b="1" dirty="0" smtClean="0">
                <a:solidFill>
                  <a:srgbClr val="FFFFFF"/>
                </a:solidFill>
              </a:rPr>
              <a:t>37% </a:t>
            </a:r>
            <a:r>
              <a:rPr lang="en-US" b="1" dirty="0">
                <a:solidFill>
                  <a:srgbClr val="FFFFFF"/>
                </a:solidFill>
              </a:rPr>
              <a:t>of Industry Premiums and Remains the Profit Juggernaut of the P/C Insurance Industry</a:t>
            </a:r>
          </a:p>
        </p:txBody>
      </p:sp>
      <p:sp>
        <p:nvSpPr>
          <p:cNvPr id="6" name="Date Placeholder 5"/>
          <p:cNvSpPr>
            <a:spLocks noGrp="1"/>
          </p:cNvSpPr>
          <p:nvPr>
            <p:ph type="dt" sz="half" idx="10"/>
          </p:nvPr>
        </p:nvSpPr>
        <p:spPr/>
        <p:txBody>
          <a:bodyPr/>
          <a:lstStyle/>
          <a:p>
            <a:pPr>
              <a:defRPr/>
            </a:pPr>
            <a:r>
              <a:rPr lang="en-US" smtClean="0"/>
              <a:t>12/01/09 - 9pm</a:t>
            </a:r>
            <a:endParaRPr lang="en-US"/>
          </a:p>
        </p:txBody>
      </p:sp>
      <p:sp>
        <p:nvSpPr>
          <p:cNvPr id="7" name="Slide Number Placeholder 6"/>
          <p:cNvSpPr>
            <a:spLocks noGrp="1"/>
          </p:cNvSpPr>
          <p:nvPr>
            <p:ph type="sldNum" sz="quarter" idx="12"/>
          </p:nvPr>
        </p:nvSpPr>
        <p:spPr/>
        <p:txBody>
          <a:bodyPr/>
          <a:lstStyle/>
          <a:p>
            <a:pPr>
              <a:defRPr/>
            </a:pPr>
            <a:fld id="{103D1549-189B-430A-BC2E-B6FA9183E25C}" type="slidenum">
              <a:rPr lang="en-US" smtClean="0"/>
              <a:pPr>
                <a:defRPr/>
              </a:pPr>
              <a:t>81</a:t>
            </a:fld>
            <a:endParaRPr lang="en-US"/>
          </a:p>
        </p:txBody>
      </p:sp>
      <p:sp>
        <p:nvSpPr>
          <p:cNvPr id="8" name="Rectangle 5"/>
          <p:cNvSpPr>
            <a:spLocks noChangeArrowheads="1"/>
          </p:cNvSpPr>
          <p:nvPr/>
        </p:nvSpPr>
        <p:spPr bwMode="auto">
          <a:xfrm>
            <a:off x="0" y="6415088"/>
            <a:ext cx="7569200" cy="442912"/>
          </a:xfrm>
          <a:prstGeom prst="rect">
            <a:avLst/>
          </a:prstGeom>
          <a:noFill/>
          <a:ln w="9525" algn="ctr">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endParaRPr lang="en-US" sz="1100" dirty="0"/>
          </a:p>
          <a:p>
            <a:pPr marL="133350" indent="-133350" eaLnBrk="0" hangingPunct="0">
              <a:lnSpc>
                <a:spcPct val="90000"/>
              </a:lnSpc>
              <a:buClr>
                <a:schemeClr val="accent2"/>
              </a:buClr>
              <a:buFont typeface="Wingdings" pitchFamily="2" charset="2"/>
              <a:buNone/>
              <a:tabLst>
                <a:tab pos="112713" algn="r"/>
              </a:tabLst>
            </a:pPr>
            <a:r>
              <a:rPr lang="en-US" sz="1100" dirty="0"/>
              <a:t>Sources: A.M. Best (</a:t>
            </a:r>
            <a:r>
              <a:rPr lang="en-US" sz="1100" dirty="0" smtClean="0"/>
              <a:t>1990-2013); Insurance Information Institute (2014F – 2015F).</a:t>
            </a:r>
            <a:endParaRPr lang="en-US" sz="1100" dirty="0"/>
          </a:p>
        </p:txBody>
      </p:sp>
    </p:spTree>
    <p:extLst>
      <p:ext uri="{BB962C8B-B14F-4D97-AF65-F5344CB8AC3E}">
        <p14:creationId xmlns:p14="http://schemas.microsoft.com/office/powerpoint/2010/main" val="43012311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Rectangle 2"/>
          <p:cNvSpPr>
            <a:spLocks noGrp="1" noChangeArrowheads="1"/>
          </p:cNvSpPr>
          <p:nvPr>
            <p:ph type="title"/>
          </p:nvPr>
        </p:nvSpPr>
        <p:spPr/>
        <p:txBody>
          <a:bodyPr/>
          <a:lstStyle/>
          <a:p>
            <a:r>
              <a:rPr lang="en-US" dirty="0" smtClean="0"/>
              <a:t>Homeowners Insurance Combined Ratio: 1990–2015F</a:t>
            </a:r>
            <a:endParaRPr lang="en-US" baseline="30000" dirty="0" smtClean="0"/>
          </a:p>
        </p:txBody>
      </p:sp>
      <p:graphicFrame>
        <p:nvGraphicFramePr>
          <p:cNvPr id="54274" name="Object 3"/>
          <p:cNvGraphicFramePr>
            <a:graphicFrameLocks/>
          </p:cNvGraphicFramePr>
          <p:nvPr>
            <p:extLst>
              <p:ext uri="{D42A27DB-BD31-4B8C-83A1-F6EECF244321}">
                <p14:modId xmlns:p14="http://schemas.microsoft.com/office/powerpoint/2010/main" val="3166469998"/>
              </p:ext>
            </p:extLst>
          </p:nvPr>
        </p:nvGraphicFramePr>
        <p:xfrm>
          <a:off x="250723" y="1587500"/>
          <a:ext cx="8686799" cy="3663950"/>
        </p:xfrm>
        <a:graphic>
          <a:graphicData uri="http://schemas.openxmlformats.org/presentationml/2006/ole">
            <mc:AlternateContent xmlns:mc="http://schemas.openxmlformats.org/markup-compatibility/2006">
              <mc:Choice xmlns:v="urn:schemas-microsoft-com:vml" Requires="v">
                <p:oleObj spid="_x0000_s28132409" name="Chart" r:id="rId4" imgW="8419970" imgH="3657600" progId="MSGraph.Chart.8">
                  <p:embed followColorScheme="full"/>
                </p:oleObj>
              </mc:Choice>
              <mc:Fallback>
                <p:oleObj name="Chart" r:id="rId4" imgW="8419970" imgH="3657600" progId="MSGraph.Chart.8">
                  <p:embed followColorScheme="full"/>
                  <p:pic>
                    <p:nvPicPr>
                      <p:cNvPr id="0" name=""/>
                      <p:cNvPicPr>
                        <a:picLocks noChangeArrowheads="1"/>
                      </p:cNvPicPr>
                      <p:nvPr/>
                    </p:nvPicPr>
                    <p:blipFill>
                      <a:blip r:embed="rId5"/>
                      <a:srcRect/>
                      <a:stretch>
                        <a:fillRect/>
                      </a:stretch>
                    </p:blipFill>
                    <p:spPr bwMode="auto">
                      <a:xfrm>
                        <a:off x="250723" y="1587500"/>
                        <a:ext cx="8686799" cy="3663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42692" name="Rectangle 4"/>
          <p:cNvSpPr>
            <a:spLocks noChangeArrowheads="1"/>
          </p:cNvSpPr>
          <p:nvPr/>
        </p:nvSpPr>
        <p:spPr bwMode="blackWhite">
          <a:xfrm>
            <a:off x="1196975" y="5338763"/>
            <a:ext cx="6951663" cy="103254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Homeowners </a:t>
            </a:r>
            <a:r>
              <a:rPr lang="en-US" b="1" dirty="0" smtClean="0">
                <a:solidFill>
                  <a:srgbClr val="FFFFFF"/>
                </a:solidFill>
              </a:rPr>
              <a:t>Performance in 2011/12 Impacted by Large Cat </a:t>
            </a:r>
            <a:r>
              <a:rPr lang="en-US" b="1" dirty="0">
                <a:solidFill>
                  <a:srgbClr val="FFFFFF"/>
                </a:solidFill>
              </a:rPr>
              <a:t>Losses.  Extreme Regional Variation Can Be Expected Due to Local Catastrophe Loss Activity</a:t>
            </a:r>
          </a:p>
        </p:txBody>
      </p:sp>
      <p:sp>
        <p:nvSpPr>
          <p:cNvPr id="6" name="Date Placeholder 5"/>
          <p:cNvSpPr>
            <a:spLocks noGrp="1"/>
          </p:cNvSpPr>
          <p:nvPr>
            <p:ph type="dt" sz="half" idx="10"/>
          </p:nvPr>
        </p:nvSpPr>
        <p:spPr/>
        <p:txBody>
          <a:bodyPr/>
          <a:lstStyle/>
          <a:p>
            <a:pPr>
              <a:defRPr/>
            </a:pPr>
            <a:r>
              <a:rPr lang="en-US" smtClean="0"/>
              <a:t>12/01/09 - 9pm</a:t>
            </a:r>
            <a:endParaRPr lang="en-US"/>
          </a:p>
        </p:txBody>
      </p:sp>
      <p:sp>
        <p:nvSpPr>
          <p:cNvPr id="7" name="Slide Number Placeholder 6"/>
          <p:cNvSpPr>
            <a:spLocks noGrp="1"/>
          </p:cNvSpPr>
          <p:nvPr>
            <p:ph type="sldNum" sz="quarter" idx="12"/>
          </p:nvPr>
        </p:nvSpPr>
        <p:spPr/>
        <p:txBody>
          <a:bodyPr/>
          <a:lstStyle/>
          <a:p>
            <a:pPr>
              <a:defRPr/>
            </a:pPr>
            <a:fld id="{103D1549-189B-430A-BC2E-B6FA9183E25C}" type="slidenum">
              <a:rPr lang="en-US" smtClean="0"/>
              <a:pPr>
                <a:defRPr/>
              </a:pPr>
              <a:t>82</a:t>
            </a:fld>
            <a:endParaRPr lang="en-US"/>
          </a:p>
        </p:txBody>
      </p:sp>
      <p:sp>
        <p:nvSpPr>
          <p:cNvPr id="8" name="AutoShape 13"/>
          <p:cNvSpPr>
            <a:spLocks noChangeArrowheads="1"/>
          </p:cNvSpPr>
          <p:nvPr/>
        </p:nvSpPr>
        <p:spPr bwMode="blackWhite">
          <a:xfrm>
            <a:off x="4955460" y="2492477"/>
            <a:ext cx="1165122" cy="636784"/>
          </a:xfrm>
          <a:prstGeom prst="wedgeRectCallout">
            <a:avLst>
              <a:gd name="adj1" fmla="val 77951"/>
              <a:gd name="adj2" fmla="val 48659"/>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rPr>
              <a:t>Hurricane Ike</a:t>
            </a:r>
            <a:endParaRPr lang="en-US" sz="1600" b="1" dirty="0">
              <a:solidFill>
                <a:schemeClr val="bg1"/>
              </a:solidFill>
            </a:endParaRPr>
          </a:p>
        </p:txBody>
      </p:sp>
      <p:sp>
        <p:nvSpPr>
          <p:cNvPr id="9" name="AutoShape 13"/>
          <p:cNvSpPr>
            <a:spLocks noChangeArrowheads="1"/>
          </p:cNvSpPr>
          <p:nvPr/>
        </p:nvSpPr>
        <p:spPr bwMode="blackWhite">
          <a:xfrm>
            <a:off x="7772403" y="2025446"/>
            <a:ext cx="1253613" cy="813764"/>
          </a:xfrm>
          <a:prstGeom prst="wedgeRectCallout">
            <a:avLst>
              <a:gd name="adj1" fmla="val -46353"/>
              <a:gd name="adj2" fmla="val 115020"/>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rPr>
              <a:t>Hurricane Sandy</a:t>
            </a:r>
            <a:endParaRPr lang="en-US" sz="1600" b="1" dirty="0">
              <a:solidFill>
                <a:schemeClr val="bg1"/>
              </a:solidFill>
            </a:endParaRPr>
          </a:p>
        </p:txBody>
      </p:sp>
      <p:sp>
        <p:nvSpPr>
          <p:cNvPr id="10" name="AutoShape 13"/>
          <p:cNvSpPr>
            <a:spLocks noChangeArrowheads="1"/>
          </p:cNvSpPr>
          <p:nvPr/>
        </p:nvSpPr>
        <p:spPr bwMode="blackWhite">
          <a:xfrm>
            <a:off x="6140246" y="1612491"/>
            <a:ext cx="1366683" cy="813764"/>
          </a:xfrm>
          <a:prstGeom prst="wedgeRectCallout">
            <a:avLst>
              <a:gd name="adj1" fmla="val 49834"/>
              <a:gd name="adj2" fmla="val 10414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rPr>
              <a:t>Record tornado activity</a:t>
            </a:r>
            <a:endParaRPr lang="en-US" sz="1600" b="1" dirty="0">
              <a:solidFill>
                <a:schemeClr val="bg1"/>
              </a:solidFill>
            </a:endParaRPr>
          </a:p>
        </p:txBody>
      </p:sp>
      <p:sp>
        <p:nvSpPr>
          <p:cNvPr id="11" name="AutoShape 13"/>
          <p:cNvSpPr>
            <a:spLocks noChangeArrowheads="1"/>
          </p:cNvSpPr>
          <p:nvPr/>
        </p:nvSpPr>
        <p:spPr bwMode="blackWhite">
          <a:xfrm>
            <a:off x="2099188" y="1391265"/>
            <a:ext cx="1165122" cy="636784"/>
          </a:xfrm>
          <a:prstGeom prst="wedgeRectCallout">
            <a:avLst>
              <a:gd name="adj1" fmla="val -77745"/>
              <a:gd name="adj2" fmla="val 11582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rPr>
              <a:t>Hurricane Andrew</a:t>
            </a:r>
            <a:endParaRPr lang="en-US" sz="1600" b="1" dirty="0">
              <a:solidFill>
                <a:schemeClr val="bg1"/>
              </a:solidFill>
            </a:endParaRPr>
          </a:p>
        </p:txBody>
      </p:sp>
      <p:sp>
        <p:nvSpPr>
          <p:cNvPr id="12" name="Rectangle 5"/>
          <p:cNvSpPr>
            <a:spLocks noChangeArrowheads="1"/>
          </p:cNvSpPr>
          <p:nvPr/>
        </p:nvSpPr>
        <p:spPr bwMode="auto">
          <a:xfrm>
            <a:off x="0" y="6415088"/>
            <a:ext cx="7569200" cy="442912"/>
          </a:xfrm>
          <a:prstGeom prst="rect">
            <a:avLst/>
          </a:prstGeom>
          <a:noFill/>
          <a:ln w="9525" algn="ctr">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endParaRPr lang="en-US" sz="1100" dirty="0"/>
          </a:p>
          <a:p>
            <a:pPr marL="133350" indent="-133350" eaLnBrk="0" hangingPunct="0">
              <a:lnSpc>
                <a:spcPct val="90000"/>
              </a:lnSpc>
              <a:buClr>
                <a:schemeClr val="accent2"/>
              </a:buClr>
              <a:buFont typeface="Wingdings" pitchFamily="2" charset="2"/>
              <a:buNone/>
              <a:tabLst>
                <a:tab pos="112713" algn="r"/>
              </a:tabLst>
            </a:pPr>
            <a:r>
              <a:rPr lang="en-US" sz="1100" dirty="0"/>
              <a:t>Sources: A.M. Best (</a:t>
            </a:r>
            <a:r>
              <a:rPr lang="en-US" sz="1100" dirty="0" smtClean="0"/>
              <a:t>1990-2014F);Conning (2015F); Insurance Information Institute.</a:t>
            </a:r>
            <a:endParaRPr lang="en-US" sz="1100" dirty="0"/>
          </a:p>
        </p:txBody>
      </p:sp>
    </p:spTree>
    <p:extLst>
      <p:ext uri="{BB962C8B-B14F-4D97-AF65-F5344CB8AC3E}">
        <p14:creationId xmlns:p14="http://schemas.microsoft.com/office/powerpoint/2010/main" val="24268329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2" fill="hold" grpId="0" nodeType="afterEffect">
                                  <p:stCondLst>
                                    <p:cond delay="500"/>
                                  </p:stCondLst>
                                  <p:childTnLst>
                                    <p:set>
                                      <p:cBhvr>
                                        <p:cTn id="11" dur="1" fill="hold">
                                          <p:stCondLst>
                                            <p:cond delay="0"/>
                                          </p:stCondLst>
                                        </p:cTn>
                                        <p:tgtEl>
                                          <p:spTgt spid="8"/>
                                        </p:tgtEl>
                                        <p:attrNameLst>
                                          <p:attrName>style.visibility</p:attrName>
                                        </p:attrNameLst>
                                      </p:cBhvr>
                                      <p:to>
                                        <p:strVal val="visible"/>
                                      </p:to>
                                    </p:set>
                                    <p:animEffect transition="in" filter="wipe(right)">
                                      <p:cBhvr>
                                        <p:cTn id="12" dur="500"/>
                                        <p:tgtEl>
                                          <p:spTgt spid="8"/>
                                        </p:tgtEl>
                                      </p:cBhvr>
                                    </p:animEffect>
                                  </p:childTnLst>
                                </p:cTn>
                              </p:par>
                            </p:childTnLst>
                          </p:cTn>
                        </p:par>
                        <p:par>
                          <p:cTn id="13" fill="hold">
                            <p:stCondLst>
                              <p:cond delay="2500"/>
                            </p:stCondLst>
                            <p:childTnLst>
                              <p:par>
                                <p:cTn id="14" presetID="22" presetClass="entr" presetSubtype="2" fill="hold" grpId="0" nodeType="afterEffect">
                                  <p:stCondLst>
                                    <p:cond delay="500"/>
                                  </p:stCondLst>
                                  <p:childTnLst>
                                    <p:set>
                                      <p:cBhvr>
                                        <p:cTn id="15" dur="1" fill="hold">
                                          <p:stCondLst>
                                            <p:cond delay="0"/>
                                          </p:stCondLst>
                                        </p:cTn>
                                        <p:tgtEl>
                                          <p:spTgt spid="9"/>
                                        </p:tgtEl>
                                        <p:attrNameLst>
                                          <p:attrName>style.visibility</p:attrName>
                                        </p:attrNameLst>
                                      </p:cBhvr>
                                      <p:to>
                                        <p:strVal val="visible"/>
                                      </p:to>
                                    </p:set>
                                    <p:animEffect transition="in" filter="wipe(right)">
                                      <p:cBhvr>
                                        <p:cTn id="16" dur="500"/>
                                        <p:tgtEl>
                                          <p:spTgt spid="9"/>
                                        </p:tgtEl>
                                      </p:cBhvr>
                                    </p:animEffect>
                                  </p:childTnLst>
                                </p:cTn>
                              </p:par>
                            </p:childTnLst>
                          </p:cTn>
                        </p:par>
                        <p:par>
                          <p:cTn id="17" fill="hold">
                            <p:stCondLst>
                              <p:cond delay="3500"/>
                            </p:stCondLst>
                            <p:childTnLst>
                              <p:par>
                                <p:cTn id="18" presetID="22" presetClass="entr" presetSubtype="2" fill="hold" grpId="0" nodeType="afterEffect">
                                  <p:stCondLst>
                                    <p:cond delay="500"/>
                                  </p:stCondLst>
                                  <p:childTnLst>
                                    <p:set>
                                      <p:cBhvr>
                                        <p:cTn id="19" dur="1" fill="hold">
                                          <p:stCondLst>
                                            <p:cond delay="0"/>
                                          </p:stCondLst>
                                        </p:cTn>
                                        <p:tgtEl>
                                          <p:spTgt spid="10"/>
                                        </p:tgtEl>
                                        <p:attrNameLst>
                                          <p:attrName>style.visibility</p:attrName>
                                        </p:attrNameLst>
                                      </p:cBhvr>
                                      <p:to>
                                        <p:strVal val="visible"/>
                                      </p:to>
                                    </p:set>
                                    <p:animEffect transition="in" filter="wipe(right)">
                                      <p:cBhvr>
                                        <p:cTn id="20" dur="500"/>
                                        <p:tgtEl>
                                          <p:spTgt spid="10"/>
                                        </p:tgtEl>
                                      </p:cBhvr>
                                    </p:animEffect>
                                  </p:childTnLst>
                                </p:cTn>
                              </p:par>
                            </p:childTnLst>
                          </p:cTn>
                        </p:par>
                        <p:par>
                          <p:cTn id="21" fill="hold">
                            <p:stCondLst>
                              <p:cond delay="4500"/>
                            </p:stCondLst>
                            <p:childTnLst>
                              <p:par>
                                <p:cTn id="22" presetID="22" presetClass="entr" presetSubtype="2" fill="hold" grpId="0" nodeType="afterEffect">
                                  <p:stCondLst>
                                    <p:cond delay="500"/>
                                  </p:stCondLst>
                                  <p:childTnLst>
                                    <p:set>
                                      <p:cBhvr>
                                        <p:cTn id="23" dur="1" fill="hold">
                                          <p:stCondLst>
                                            <p:cond delay="0"/>
                                          </p:stCondLst>
                                        </p:cTn>
                                        <p:tgtEl>
                                          <p:spTgt spid="11"/>
                                        </p:tgtEl>
                                        <p:attrNameLst>
                                          <p:attrName>style.visibility</p:attrName>
                                        </p:attrNameLst>
                                      </p:cBhvr>
                                      <p:to>
                                        <p:strVal val="visible"/>
                                      </p:to>
                                    </p:set>
                                    <p:animEffect transition="in" filter="wipe(right)">
                                      <p:cBhvr>
                                        <p:cTn id="2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P spid="8" grpId="0" animBg="1"/>
      <p:bldP spid="9" grpId="0" animBg="1"/>
      <p:bldP spid="10" grpId="0" animBg="1"/>
      <p:bldP spid="11" grpId="0" animBg="1"/>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208962" name="Object 2"/>
          <p:cNvGraphicFramePr>
            <a:graphicFrameLocks noGrp="1" noChangeAspect="1"/>
          </p:cNvGraphicFramePr>
          <p:nvPr>
            <p:ph type="chart" idx="1"/>
            <p:extLst/>
          </p:nvPr>
        </p:nvGraphicFramePr>
        <p:xfrm>
          <a:off x="206375" y="1619250"/>
          <a:ext cx="8766175" cy="4892675"/>
        </p:xfrm>
        <a:graphic>
          <a:graphicData uri="http://schemas.openxmlformats.org/presentationml/2006/ole">
            <mc:AlternateContent xmlns:mc="http://schemas.openxmlformats.org/markup-compatibility/2006">
              <mc:Choice xmlns:v="urn:schemas-microsoft-com:vml" Requires="v">
                <p:oleObj spid="_x0000_s28133432" name="Chart" r:id="rId3" imgW="8362963" imgH="4667098" progId="MSGraph.Chart.8">
                  <p:embed followColorScheme="full"/>
                </p:oleObj>
              </mc:Choice>
              <mc:Fallback>
                <p:oleObj name="Chart" r:id="rId3" imgW="8362963" imgH="4667098" progId="MSGraph.Chart.8">
                  <p:embed followColorScheme="full"/>
                  <p:pic>
                    <p:nvPicPr>
                      <p:cNvPr id="0" name=""/>
                      <p:cNvPicPr>
                        <a:picLocks noChangeAspect="1" noChangeArrowheads="1"/>
                      </p:cNvPicPr>
                      <p:nvPr/>
                    </p:nvPicPr>
                    <p:blipFill>
                      <a:blip r:embed="rId4"/>
                      <a:srcRect/>
                      <a:stretch>
                        <a:fillRect/>
                      </a:stretch>
                    </p:blipFill>
                    <p:spPr bwMode="auto">
                      <a:xfrm>
                        <a:off x="206375" y="1619250"/>
                        <a:ext cx="8766175" cy="48926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208963" name="Text Box 3"/>
          <p:cNvSpPr txBox="1">
            <a:spLocks noChangeArrowheads="1"/>
          </p:cNvSpPr>
          <p:nvPr/>
        </p:nvSpPr>
        <p:spPr bwMode="auto">
          <a:xfrm>
            <a:off x="71438" y="6319539"/>
            <a:ext cx="8913812" cy="461665"/>
          </a:xfrm>
          <a:prstGeom prst="rect">
            <a:avLst/>
          </a:prstGeom>
          <a:noFill/>
          <a:ln w="9525">
            <a:noFill/>
            <a:miter lim="800000"/>
            <a:headEnd/>
            <a:tailEnd/>
          </a:ln>
          <a:effectLst/>
        </p:spPr>
        <p:txBody>
          <a:bodyPr>
            <a:spAutoFit/>
          </a:bodyPr>
          <a:lstStyle/>
          <a:p>
            <a:pPr eaLnBrk="1" hangingPunct="1">
              <a:buClrTx/>
              <a:buFontTx/>
              <a:buNone/>
            </a:pPr>
            <a:r>
              <a:rPr lang="en-US" sz="1200" dirty="0" smtClean="0"/>
              <a:t>*2007-2012 figures exclude mortgage and financial guaranty segments.</a:t>
            </a:r>
          </a:p>
          <a:p>
            <a:pPr eaLnBrk="1" hangingPunct="1">
              <a:buClrTx/>
              <a:buFontTx/>
              <a:buNone/>
            </a:pPr>
            <a:r>
              <a:rPr lang="en-US" sz="1200" dirty="0" smtClean="0"/>
              <a:t>Source</a:t>
            </a:r>
            <a:r>
              <a:rPr lang="en-US" sz="1200" dirty="0"/>
              <a:t>: </a:t>
            </a:r>
            <a:r>
              <a:rPr lang="en-US" sz="1200" dirty="0" smtClean="0"/>
              <a:t>A.M</a:t>
            </a:r>
            <a:r>
              <a:rPr lang="en-US" sz="1200" dirty="0"/>
              <a:t>. </a:t>
            </a:r>
            <a:r>
              <a:rPr lang="en-US" sz="1200" dirty="0" smtClean="0"/>
              <a:t>Best (1990-2014F); Conning (2015F) </a:t>
            </a:r>
            <a:r>
              <a:rPr lang="en-US" sz="1200" dirty="0"/>
              <a:t>Insurance Information </a:t>
            </a:r>
            <a:r>
              <a:rPr lang="en-US" sz="1200" dirty="0" smtClean="0"/>
              <a:t>Institute.</a:t>
            </a:r>
            <a:endParaRPr lang="en-US" sz="1200" dirty="0"/>
          </a:p>
        </p:txBody>
      </p:sp>
      <p:sp>
        <p:nvSpPr>
          <p:cNvPr id="7208964" name="Rectangle 4"/>
          <p:cNvSpPr>
            <a:spLocks noGrp="1" noChangeArrowheads="1"/>
          </p:cNvSpPr>
          <p:nvPr>
            <p:ph type="title"/>
          </p:nvPr>
        </p:nvSpPr>
        <p:spPr/>
        <p:txBody>
          <a:bodyPr/>
          <a:lstStyle/>
          <a:p>
            <a:r>
              <a:rPr lang="en-US" dirty="0" smtClean="0"/>
              <a:t>Commercial </a:t>
            </a:r>
            <a:r>
              <a:rPr lang="en-US" dirty="0"/>
              <a:t>Lines Combined </a:t>
            </a:r>
            <a:r>
              <a:rPr lang="en-US" dirty="0" smtClean="0"/>
              <a:t>Ratio, 1990-2015F*</a:t>
            </a:r>
            <a:endParaRPr lang="en-US" dirty="0"/>
          </a:p>
        </p:txBody>
      </p:sp>
      <p:sp>
        <p:nvSpPr>
          <p:cNvPr id="5" name="AutoShape 13"/>
          <p:cNvSpPr>
            <a:spLocks noChangeArrowheads="1"/>
          </p:cNvSpPr>
          <p:nvPr/>
        </p:nvSpPr>
        <p:spPr bwMode="blackWhite">
          <a:xfrm>
            <a:off x="5715001" y="1312607"/>
            <a:ext cx="2635623" cy="1624925"/>
          </a:xfrm>
          <a:prstGeom prst="wedgeRectCallout">
            <a:avLst>
              <a:gd name="adj1" fmla="val 37004"/>
              <a:gd name="adj2" fmla="val 114661"/>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rPr>
              <a:t>Commercial lines underwriting performance is expected to improve as improvement in pricing environment persists</a:t>
            </a:r>
            <a:endParaRPr lang="en-US" sz="1600" b="1" dirty="0">
              <a:solidFill>
                <a:schemeClr val="bg1"/>
              </a:solidFill>
            </a:endParaRPr>
          </a:p>
        </p:txBody>
      </p:sp>
      <p:sp>
        <p:nvSpPr>
          <p:cNvPr id="6" name="Date Placeholder 5"/>
          <p:cNvSpPr>
            <a:spLocks noGrp="1"/>
          </p:cNvSpPr>
          <p:nvPr>
            <p:ph type="dt" sz="half" idx="10"/>
          </p:nvPr>
        </p:nvSpPr>
        <p:spPr/>
        <p:txBody>
          <a:bodyPr/>
          <a:lstStyle/>
          <a:p>
            <a:pPr>
              <a:defRPr/>
            </a:pPr>
            <a:r>
              <a:rPr lang="en-US" smtClean="0"/>
              <a:t>12/01/09 - 9pm</a:t>
            </a:r>
            <a:endParaRPr lang="en-US"/>
          </a:p>
        </p:txBody>
      </p:sp>
      <p:sp>
        <p:nvSpPr>
          <p:cNvPr id="7" name="Slide Number Placeholder 6"/>
          <p:cNvSpPr>
            <a:spLocks noGrp="1"/>
          </p:cNvSpPr>
          <p:nvPr>
            <p:ph type="sldNum" sz="quarter" idx="12"/>
          </p:nvPr>
        </p:nvSpPr>
        <p:spPr/>
        <p:txBody>
          <a:bodyPr/>
          <a:lstStyle/>
          <a:p>
            <a:pPr>
              <a:defRPr/>
            </a:pPr>
            <a:fld id="{213DCD5A-272D-460F-810D-8B44844B5B0F}" type="slidenum">
              <a:rPr lang="en-US" smtClean="0"/>
              <a:pPr>
                <a:defRPr/>
              </a:pPr>
              <a:t>83</a:t>
            </a:fld>
            <a:endParaRPr lang="en-US"/>
          </a:p>
        </p:txBody>
      </p:sp>
    </p:spTree>
    <p:extLst>
      <p:ext uri="{BB962C8B-B14F-4D97-AF65-F5344CB8AC3E}">
        <p14:creationId xmlns:p14="http://schemas.microsoft.com/office/powerpoint/2010/main" val="193412836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500"/>
                                  </p:stCondLst>
                                  <p:childTnLst>
                                    <p:set>
                                      <p:cBhvr>
                                        <p:cTn id="6" dur="1" fill="hold">
                                          <p:stCondLst>
                                            <p:cond delay="0"/>
                                          </p:stCondLst>
                                        </p:cTn>
                                        <p:tgtEl>
                                          <p:spTgt spid="5"/>
                                        </p:tgtEl>
                                        <p:attrNameLst>
                                          <p:attrName>style.visibility</p:attrName>
                                        </p:attrNameLst>
                                      </p:cBhvr>
                                      <p:to>
                                        <p:strVal val="visible"/>
                                      </p:to>
                                    </p:set>
                                    <p:animEffect transition="in" filter="wipe(righ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Rectangle 2"/>
          <p:cNvSpPr>
            <a:spLocks noGrp="1" noChangeArrowheads="1"/>
          </p:cNvSpPr>
          <p:nvPr>
            <p:ph type="title"/>
          </p:nvPr>
        </p:nvSpPr>
        <p:spPr/>
        <p:txBody>
          <a:bodyPr/>
          <a:lstStyle/>
          <a:p>
            <a:r>
              <a:rPr lang="en-US" dirty="0" smtClean="0"/>
              <a:t>Commercial Auto Combined Ratio: 1993–2015F</a:t>
            </a:r>
            <a:endParaRPr lang="en-US" baseline="30000" dirty="0" smtClean="0"/>
          </a:p>
        </p:txBody>
      </p:sp>
      <p:graphicFrame>
        <p:nvGraphicFramePr>
          <p:cNvPr id="53250" name="Object 3"/>
          <p:cNvGraphicFramePr>
            <a:graphicFrameLocks/>
          </p:cNvGraphicFramePr>
          <p:nvPr>
            <p:extLst>
              <p:ext uri="{D42A27DB-BD31-4B8C-83A1-F6EECF244321}">
                <p14:modId xmlns:p14="http://schemas.microsoft.com/office/powerpoint/2010/main" val="983375559"/>
              </p:ext>
            </p:extLst>
          </p:nvPr>
        </p:nvGraphicFramePr>
        <p:xfrm>
          <a:off x="293688" y="1587500"/>
          <a:ext cx="8451850" cy="3663950"/>
        </p:xfrm>
        <a:graphic>
          <a:graphicData uri="http://schemas.openxmlformats.org/presentationml/2006/ole">
            <mc:AlternateContent xmlns:mc="http://schemas.openxmlformats.org/markup-compatibility/2006">
              <mc:Choice xmlns:v="urn:schemas-microsoft-com:vml" Requires="v">
                <p:oleObj spid="_x0000_s28134456" name="Chart" r:id="rId4" imgW="5613313" imgH="2438539" progId="MSGraph.Chart.8">
                  <p:embed followColorScheme="full"/>
                </p:oleObj>
              </mc:Choice>
              <mc:Fallback>
                <p:oleObj name="Chart" r:id="rId4" imgW="5613313" imgH="2438539" progId="MSGraph.Chart.8">
                  <p:embed followColorScheme="full"/>
                  <p:pic>
                    <p:nvPicPr>
                      <p:cNvPr id="0" name=""/>
                      <p:cNvPicPr>
                        <a:picLocks noChangeArrowheads="1"/>
                      </p:cNvPicPr>
                      <p:nvPr/>
                    </p:nvPicPr>
                    <p:blipFill>
                      <a:blip r:embed="rId5"/>
                      <a:srcRect/>
                      <a:stretch>
                        <a:fillRect/>
                      </a:stretch>
                    </p:blipFill>
                    <p:spPr bwMode="auto">
                      <a:xfrm>
                        <a:off x="293688" y="1587500"/>
                        <a:ext cx="8451850" cy="3663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42692" name="Rectangle 4"/>
          <p:cNvSpPr>
            <a:spLocks noChangeArrowheads="1"/>
          </p:cNvSpPr>
          <p:nvPr/>
        </p:nvSpPr>
        <p:spPr bwMode="blackWhite">
          <a:xfrm>
            <a:off x="899652" y="5390535"/>
            <a:ext cx="7634288" cy="8128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000" b="1" dirty="0">
                <a:solidFill>
                  <a:srgbClr val="FFFFFF"/>
                </a:solidFill>
              </a:rPr>
              <a:t>Commercial Auto is Expected to </a:t>
            </a:r>
            <a:r>
              <a:rPr lang="en-US" sz="2000" b="1" dirty="0" smtClean="0">
                <a:solidFill>
                  <a:srgbClr val="FFFFFF"/>
                </a:solidFill>
              </a:rPr>
              <a:t>Improve Only Slowly as Rate Gains Barely Offset Adverse Frequency and Severity Trends</a:t>
            </a:r>
            <a:endParaRPr lang="en-US" sz="2000" b="1" dirty="0">
              <a:solidFill>
                <a:srgbClr val="FFFFFF"/>
              </a:solidFill>
            </a:endParaRPr>
          </a:p>
        </p:txBody>
      </p:sp>
      <p:sp>
        <p:nvSpPr>
          <p:cNvPr id="6" name="Date Placeholder 5"/>
          <p:cNvSpPr>
            <a:spLocks noGrp="1"/>
          </p:cNvSpPr>
          <p:nvPr>
            <p:ph type="dt" sz="half" idx="10"/>
          </p:nvPr>
        </p:nvSpPr>
        <p:spPr/>
        <p:txBody>
          <a:bodyPr/>
          <a:lstStyle/>
          <a:p>
            <a:pPr>
              <a:defRPr/>
            </a:pPr>
            <a:r>
              <a:rPr lang="en-US" smtClean="0"/>
              <a:t>12/01/09 - 9pm</a:t>
            </a:r>
            <a:endParaRPr lang="en-US"/>
          </a:p>
        </p:txBody>
      </p:sp>
      <p:sp>
        <p:nvSpPr>
          <p:cNvPr id="7" name="Slide Number Placeholder 6"/>
          <p:cNvSpPr>
            <a:spLocks noGrp="1"/>
          </p:cNvSpPr>
          <p:nvPr>
            <p:ph type="sldNum" sz="quarter" idx="12"/>
          </p:nvPr>
        </p:nvSpPr>
        <p:spPr/>
        <p:txBody>
          <a:bodyPr/>
          <a:lstStyle/>
          <a:p>
            <a:pPr>
              <a:defRPr/>
            </a:pPr>
            <a:fld id="{103D1549-189B-430A-BC2E-B6FA9183E25C}" type="slidenum">
              <a:rPr lang="en-US" smtClean="0"/>
              <a:pPr>
                <a:defRPr/>
              </a:pPr>
              <a:t>84</a:t>
            </a:fld>
            <a:endParaRPr lang="en-US"/>
          </a:p>
        </p:txBody>
      </p:sp>
      <p:sp>
        <p:nvSpPr>
          <p:cNvPr id="8" name="Rectangle 5"/>
          <p:cNvSpPr>
            <a:spLocks noChangeArrowheads="1"/>
          </p:cNvSpPr>
          <p:nvPr/>
        </p:nvSpPr>
        <p:spPr bwMode="auto">
          <a:xfrm>
            <a:off x="0" y="6415088"/>
            <a:ext cx="7569200" cy="442912"/>
          </a:xfrm>
          <a:prstGeom prst="rect">
            <a:avLst/>
          </a:prstGeom>
          <a:noFill/>
          <a:ln w="9525" algn="ctr">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endParaRPr lang="en-US" sz="1100" dirty="0"/>
          </a:p>
          <a:p>
            <a:pPr marL="133350" indent="-133350" eaLnBrk="0" hangingPunct="0">
              <a:lnSpc>
                <a:spcPct val="90000"/>
              </a:lnSpc>
              <a:buClr>
                <a:schemeClr val="accent2"/>
              </a:buClr>
              <a:buFont typeface="Wingdings" pitchFamily="2" charset="2"/>
              <a:buNone/>
              <a:tabLst>
                <a:tab pos="112713" algn="r"/>
              </a:tabLst>
            </a:pPr>
            <a:r>
              <a:rPr lang="en-US" sz="1100" dirty="0"/>
              <a:t>Sources: A.M. Best (</a:t>
            </a:r>
            <a:r>
              <a:rPr lang="en-US" sz="1100" dirty="0" smtClean="0"/>
              <a:t>1990-2014E);Conning (2015F); Insurance Information Institute.</a:t>
            </a:r>
            <a:endParaRPr lang="en-US" sz="1100" dirty="0"/>
          </a:p>
        </p:txBody>
      </p:sp>
    </p:spTree>
    <p:extLst>
      <p:ext uri="{BB962C8B-B14F-4D97-AF65-F5344CB8AC3E}">
        <p14:creationId xmlns:p14="http://schemas.microsoft.com/office/powerpoint/2010/main" val="4610698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Rectangle 2"/>
          <p:cNvSpPr>
            <a:spLocks noGrp="1" noChangeArrowheads="1"/>
          </p:cNvSpPr>
          <p:nvPr>
            <p:ph type="title"/>
          </p:nvPr>
        </p:nvSpPr>
        <p:spPr/>
        <p:txBody>
          <a:bodyPr/>
          <a:lstStyle/>
          <a:p>
            <a:r>
              <a:rPr lang="en-US" dirty="0" smtClean="0"/>
              <a:t>Commercial Property Combined Ratio: </a:t>
            </a:r>
            <a:br>
              <a:rPr lang="en-US" dirty="0" smtClean="0"/>
            </a:br>
            <a:r>
              <a:rPr lang="en-US" dirty="0" smtClean="0"/>
              <a:t>2007–2016F</a:t>
            </a:r>
            <a:endParaRPr lang="en-US" baseline="30000" dirty="0" smtClean="0"/>
          </a:p>
        </p:txBody>
      </p:sp>
      <p:graphicFrame>
        <p:nvGraphicFramePr>
          <p:cNvPr id="50178" name="Object 3"/>
          <p:cNvGraphicFramePr>
            <a:graphicFrameLocks/>
          </p:cNvGraphicFramePr>
          <p:nvPr>
            <p:extLst>
              <p:ext uri="{D42A27DB-BD31-4B8C-83A1-F6EECF244321}">
                <p14:modId xmlns:p14="http://schemas.microsoft.com/office/powerpoint/2010/main" val="907712637"/>
              </p:ext>
            </p:extLst>
          </p:nvPr>
        </p:nvGraphicFramePr>
        <p:xfrm>
          <a:off x="293688" y="1331259"/>
          <a:ext cx="8451850" cy="3920191"/>
        </p:xfrm>
        <a:graphic>
          <a:graphicData uri="http://schemas.openxmlformats.org/presentationml/2006/ole">
            <mc:AlternateContent xmlns:mc="http://schemas.openxmlformats.org/markup-compatibility/2006">
              <mc:Choice xmlns:v="urn:schemas-microsoft-com:vml" Requires="v">
                <p:oleObj spid="_x0000_s28139568" name="Chart" r:id="rId4" imgW="5613313" imgH="2438539" progId="MSGraph.Chart.8">
                  <p:embed followColorScheme="full"/>
                </p:oleObj>
              </mc:Choice>
              <mc:Fallback>
                <p:oleObj name="Chart" r:id="rId4" imgW="5613313" imgH="2438539" progId="MSGraph.Chart.8">
                  <p:embed followColorScheme="full"/>
                  <p:pic>
                    <p:nvPicPr>
                      <p:cNvPr id="0" name=""/>
                      <p:cNvPicPr>
                        <a:picLocks noChangeArrowheads="1"/>
                      </p:cNvPicPr>
                      <p:nvPr/>
                    </p:nvPicPr>
                    <p:blipFill>
                      <a:blip r:embed="rId5"/>
                      <a:srcRect/>
                      <a:stretch>
                        <a:fillRect/>
                      </a:stretch>
                    </p:blipFill>
                    <p:spPr bwMode="auto">
                      <a:xfrm>
                        <a:off x="293688" y="1331259"/>
                        <a:ext cx="8451850" cy="39201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42692" name="Rectangle 4"/>
          <p:cNvSpPr>
            <a:spLocks noChangeArrowheads="1"/>
          </p:cNvSpPr>
          <p:nvPr/>
        </p:nvSpPr>
        <p:spPr bwMode="blackWhite">
          <a:xfrm>
            <a:off x="1438275" y="5339037"/>
            <a:ext cx="6419850" cy="107576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000" b="1" dirty="0">
                <a:solidFill>
                  <a:srgbClr val="FFFFFF"/>
                </a:solidFill>
              </a:rPr>
              <a:t>Commercial </a:t>
            </a:r>
            <a:r>
              <a:rPr lang="en-US" sz="2000" b="1" dirty="0" smtClean="0">
                <a:solidFill>
                  <a:srgbClr val="FFFFFF"/>
                </a:solidFill>
              </a:rPr>
              <a:t>Property Underwriting Performance Has Been Volatile in Recent Years, Largely Due to Fluctuations in CAT Activity</a:t>
            </a:r>
            <a:endParaRPr lang="en-US" sz="2000" b="1" dirty="0">
              <a:solidFill>
                <a:srgbClr val="FFFFFF"/>
              </a:solidFill>
            </a:endParaRPr>
          </a:p>
        </p:txBody>
      </p:sp>
      <p:sp>
        <p:nvSpPr>
          <p:cNvPr id="50181" name="Rectangle 5"/>
          <p:cNvSpPr>
            <a:spLocks noChangeArrowheads="1"/>
          </p:cNvSpPr>
          <p:nvPr/>
        </p:nvSpPr>
        <p:spPr bwMode="auto">
          <a:xfrm>
            <a:off x="0" y="6414802"/>
            <a:ext cx="7569200" cy="443198"/>
          </a:xfrm>
          <a:prstGeom prst="rect">
            <a:avLst/>
          </a:prstGeom>
          <a:noFill/>
          <a:ln w="9525" algn="ctr">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endParaRPr lang="en-US" sz="1100" dirty="0"/>
          </a:p>
          <a:p>
            <a:pPr marL="133350" indent="-133350" eaLnBrk="0" hangingPunct="0">
              <a:lnSpc>
                <a:spcPct val="90000"/>
              </a:lnSpc>
              <a:buClr>
                <a:schemeClr val="accent2"/>
              </a:buClr>
              <a:buFont typeface="Wingdings" pitchFamily="2" charset="2"/>
              <a:buNone/>
              <a:tabLst>
                <a:tab pos="112713" algn="r"/>
              </a:tabLst>
            </a:pPr>
            <a:r>
              <a:rPr lang="en-US" sz="1100" dirty="0" smtClean="0"/>
              <a:t>Source: Conning Research and Consulting.</a:t>
            </a:r>
            <a:endParaRPr lang="en-US" sz="1100" dirty="0"/>
          </a:p>
        </p:txBody>
      </p:sp>
      <p:sp>
        <p:nvSpPr>
          <p:cNvPr id="6" name="Date Placeholder 5"/>
          <p:cNvSpPr>
            <a:spLocks noGrp="1"/>
          </p:cNvSpPr>
          <p:nvPr>
            <p:ph type="dt" sz="half" idx="10"/>
          </p:nvPr>
        </p:nvSpPr>
        <p:spPr/>
        <p:txBody>
          <a:bodyPr/>
          <a:lstStyle/>
          <a:p>
            <a:pPr>
              <a:defRPr/>
            </a:pPr>
            <a:r>
              <a:rPr lang="en-US" smtClean="0"/>
              <a:t>12/01/09 - 9pm</a:t>
            </a:r>
            <a:endParaRPr lang="en-US"/>
          </a:p>
        </p:txBody>
      </p:sp>
      <p:sp>
        <p:nvSpPr>
          <p:cNvPr id="7" name="Slide Number Placeholder 6"/>
          <p:cNvSpPr>
            <a:spLocks noGrp="1"/>
          </p:cNvSpPr>
          <p:nvPr>
            <p:ph type="sldNum" sz="quarter" idx="12"/>
          </p:nvPr>
        </p:nvSpPr>
        <p:spPr/>
        <p:txBody>
          <a:bodyPr/>
          <a:lstStyle/>
          <a:p>
            <a:pPr>
              <a:defRPr/>
            </a:pPr>
            <a:fld id="{103D1549-189B-430A-BC2E-B6FA9183E25C}" type="slidenum">
              <a:rPr lang="en-US" smtClean="0"/>
              <a:pPr>
                <a:defRPr/>
              </a:pPr>
              <a:t>85</a:t>
            </a:fld>
            <a:endParaRPr lang="en-US"/>
          </a:p>
        </p:txBody>
      </p:sp>
    </p:spTree>
    <p:extLst>
      <p:ext uri="{BB962C8B-B14F-4D97-AF65-F5344CB8AC3E}">
        <p14:creationId xmlns:p14="http://schemas.microsoft.com/office/powerpoint/2010/main" val="28900636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Rectangle 2"/>
          <p:cNvSpPr>
            <a:spLocks noGrp="1" noChangeArrowheads="1"/>
          </p:cNvSpPr>
          <p:nvPr>
            <p:ph type="title"/>
          </p:nvPr>
        </p:nvSpPr>
        <p:spPr/>
        <p:txBody>
          <a:bodyPr/>
          <a:lstStyle/>
          <a:p>
            <a:r>
              <a:rPr lang="en-US" dirty="0" smtClean="0"/>
              <a:t>General Liability Combined Ratio: </a:t>
            </a:r>
            <a:br>
              <a:rPr lang="en-US" dirty="0" smtClean="0"/>
            </a:br>
            <a:r>
              <a:rPr lang="en-US" dirty="0" smtClean="0"/>
              <a:t>2005–2015F</a:t>
            </a:r>
            <a:endParaRPr lang="en-US" baseline="30000" dirty="0" smtClean="0"/>
          </a:p>
        </p:txBody>
      </p:sp>
      <p:graphicFrame>
        <p:nvGraphicFramePr>
          <p:cNvPr id="50178" name="Object 3"/>
          <p:cNvGraphicFramePr>
            <a:graphicFrameLocks/>
          </p:cNvGraphicFramePr>
          <p:nvPr/>
        </p:nvGraphicFramePr>
        <p:xfrm>
          <a:off x="293688" y="1331259"/>
          <a:ext cx="8451850" cy="3920191"/>
        </p:xfrm>
        <a:graphic>
          <a:graphicData uri="http://schemas.openxmlformats.org/presentationml/2006/ole">
            <mc:AlternateContent xmlns:mc="http://schemas.openxmlformats.org/markup-compatibility/2006">
              <mc:Choice xmlns:v="urn:schemas-microsoft-com:vml" Requires="v">
                <p:oleObj spid="_x0000_s28136504" name="Chart" r:id="rId4" imgW="8419970" imgH="3657600" progId="MSGraph.Chart.8">
                  <p:embed followColorScheme="full"/>
                </p:oleObj>
              </mc:Choice>
              <mc:Fallback>
                <p:oleObj name="Chart" r:id="rId4" imgW="8419970" imgH="3657600" progId="MSGraph.Chart.8">
                  <p:embed followColorScheme="full"/>
                  <p:pic>
                    <p:nvPicPr>
                      <p:cNvPr id="0" name=""/>
                      <p:cNvPicPr>
                        <a:picLocks noChangeArrowheads="1"/>
                      </p:cNvPicPr>
                      <p:nvPr/>
                    </p:nvPicPr>
                    <p:blipFill>
                      <a:blip r:embed="rId5"/>
                      <a:srcRect/>
                      <a:stretch>
                        <a:fillRect/>
                      </a:stretch>
                    </p:blipFill>
                    <p:spPr bwMode="auto">
                      <a:xfrm>
                        <a:off x="293688" y="1331259"/>
                        <a:ext cx="8451850" cy="39201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42692" name="Rectangle 4"/>
          <p:cNvSpPr>
            <a:spLocks noChangeArrowheads="1"/>
          </p:cNvSpPr>
          <p:nvPr/>
        </p:nvSpPr>
        <p:spPr bwMode="blackWhite">
          <a:xfrm>
            <a:off x="1495425" y="5257799"/>
            <a:ext cx="6419850" cy="107576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000" b="1" dirty="0">
                <a:solidFill>
                  <a:srgbClr val="FFFFFF"/>
                </a:solidFill>
              </a:rPr>
              <a:t>Commercial </a:t>
            </a:r>
            <a:r>
              <a:rPr lang="en-US" sz="2000" b="1" dirty="0" smtClean="0">
                <a:solidFill>
                  <a:srgbClr val="FFFFFF"/>
                </a:solidFill>
              </a:rPr>
              <a:t>General Liability Underwriting Performance Has Been Volatile in Recent Years</a:t>
            </a:r>
            <a:endParaRPr lang="en-US" sz="2000" b="1" dirty="0">
              <a:solidFill>
                <a:srgbClr val="FFFFFF"/>
              </a:solidFill>
            </a:endParaRPr>
          </a:p>
        </p:txBody>
      </p:sp>
      <p:sp>
        <p:nvSpPr>
          <p:cNvPr id="50181" name="Rectangle 5"/>
          <p:cNvSpPr>
            <a:spLocks noChangeArrowheads="1"/>
          </p:cNvSpPr>
          <p:nvPr/>
        </p:nvSpPr>
        <p:spPr bwMode="auto">
          <a:xfrm>
            <a:off x="0" y="6414802"/>
            <a:ext cx="7569200" cy="443198"/>
          </a:xfrm>
          <a:prstGeom prst="rect">
            <a:avLst/>
          </a:prstGeom>
          <a:noFill/>
          <a:ln w="9525" algn="ctr">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endParaRPr lang="en-US" sz="1100" dirty="0"/>
          </a:p>
          <a:p>
            <a:pPr marL="133350" indent="-133350" eaLnBrk="0" hangingPunct="0">
              <a:lnSpc>
                <a:spcPct val="90000"/>
              </a:lnSpc>
              <a:buClr>
                <a:schemeClr val="accent2"/>
              </a:buClr>
              <a:buFont typeface="Wingdings" pitchFamily="2" charset="2"/>
              <a:buNone/>
              <a:tabLst>
                <a:tab pos="112713" algn="r"/>
              </a:tabLst>
            </a:pPr>
            <a:r>
              <a:rPr lang="en-US" sz="1100" dirty="0" smtClean="0"/>
              <a:t>Source: Conning Research and Consulting.</a:t>
            </a:r>
            <a:endParaRPr lang="en-US" sz="1100" dirty="0"/>
          </a:p>
        </p:txBody>
      </p:sp>
      <p:sp>
        <p:nvSpPr>
          <p:cNvPr id="6" name="Date Placeholder 5"/>
          <p:cNvSpPr>
            <a:spLocks noGrp="1"/>
          </p:cNvSpPr>
          <p:nvPr>
            <p:ph type="dt" sz="half" idx="10"/>
          </p:nvPr>
        </p:nvSpPr>
        <p:spPr/>
        <p:txBody>
          <a:bodyPr/>
          <a:lstStyle/>
          <a:p>
            <a:pPr>
              <a:defRPr/>
            </a:pPr>
            <a:r>
              <a:rPr lang="en-US" smtClean="0"/>
              <a:t>12/01/09 - 9pm</a:t>
            </a:r>
            <a:endParaRPr lang="en-US"/>
          </a:p>
        </p:txBody>
      </p:sp>
      <p:sp>
        <p:nvSpPr>
          <p:cNvPr id="7" name="Slide Number Placeholder 6"/>
          <p:cNvSpPr>
            <a:spLocks noGrp="1"/>
          </p:cNvSpPr>
          <p:nvPr>
            <p:ph type="sldNum" sz="quarter" idx="12"/>
          </p:nvPr>
        </p:nvSpPr>
        <p:spPr/>
        <p:txBody>
          <a:bodyPr/>
          <a:lstStyle/>
          <a:p>
            <a:pPr>
              <a:defRPr/>
            </a:pPr>
            <a:fld id="{103D1549-189B-430A-BC2E-B6FA9183E25C}" type="slidenum">
              <a:rPr lang="en-US" smtClean="0"/>
              <a:pPr>
                <a:defRPr/>
              </a:pPr>
              <a:t>86</a:t>
            </a:fld>
            <a:endParaRPr lang="en-US"/>
          </a:p>
        </p:txBody>
      </p:sp>
    </p:spTree>
    <p:extLst>
      <p:ext uri="{BB962C8B-B14F-4D97-AF65-F5344CB8AC3E}">
        <p14:creationId xmlns:p14="http://schemas.microsoft.com/office/powerpoint/2010/main" val="388522001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Lst>
  </p:timing>
</p:sld>
</file>

<file path=ppt/slides/slide8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0179" name="Rectangle 2"/>
          <p:cNvSpPr>
            <a:spLocks noGrp="1" noChangeArrowheads="1"/>
          </p:cNvSpPr>
          <p:nvPr>
            <p:ph type="title"/>
          </p:nvPr>
        </p:nvSpPr>
        <p:spPr/>
        <p:txBody>
          <a:bodyPr/>
          <a:lstStyle/>
          <a:p>
            <a:r>
              <a:rPr lang="en-US" dirty="0" smtClean="0"/>
              <a:t>Commercial Multi-Peril Combined Ratio: 1995–2015F</a:t>
            </a:r>
            <a:endParaRPr lang="en-US" baseline="30000" dirty="0" smtClean="0"/>
          </a:p>
        </p:txBody>
      </p:sp>
      <p:graphicFrame>
        <p:nvGraphicFramePr>
          <p:cNvPr id="50178" name="Object 3"/>
          <p:cNvGraphicFramePr>
            <a:graphicFrameLocks/>
          </p:cNvGraphicFramePr>
          <p:nvPr>
            <p:extLst>
              <p:ext uri="{D42A27DB-BD31-4B8C-83A1-F6EECF244321}">
                <p14:modId xmlns:p14="http://schemas.microsoft.com/office/powerpoint/2010/main" val="688985905"/>
              </p:ext>
            </p:extLst>
          </p:nvPr>
        </p:nvGraphicFramePr>
        <p:xfrm>
          <a:off x="293688" y="1331259"/>
          <a:ext cx="8451850" cy="3920191"/>
        </p:xfrm>
        <a:graphic>
          <a:graphicData uri="http://schemas.openxmlformats.org/presentationml/2006/ole">
            <mc:AlternateContent xmlns:mc="http://schemas.openxmlformats.org/markup-compatibility/2006">
              <mc:Choice xmlns:v="urn:schemas-microsoft-com:vml" Requires="v">
                <p:oleObj spid="_x0000_s28135481" name="Chart" r:id="rId4" imgW="5613313" imgH="2438539" progId="MSGraph.Chart.8">
                  <p:embed followColorScheme="full"/>
                </p:oleObj>
              </mc:Choice>
              <mc:Fallback>
                <p:oleObj name="Chart" r:id="rId4" imgW="5613313" imgH="2438539" progId="MSGraph.Chart.8">
                  <p:embed followColorScheme="full"/>
                  <p:pic>
                    <p:nvPicPr>
                      <p:cNvPr id="0" name=""/>
                      <p:cNvPicPr>
                        <a:picLocks noChangeArrowheads="1"/>
                      </p:cNvPicPr>
                      <p:nvPr/>
                    </p:nvPicPr>
                    <p:blipFill>
                      <a:blip r:embed="rId5"/>
                      <a:srcRect/>
                      <a:stretch>
                        <a:fillRect/>
                      </a:stretch>
                    </p:blipFill>
                    <p:spPr bwMode="auto">
                      <a:xfrm>
                        <a:off x="293688" y="1331259"/>
                        <a:ext cx="8451850" cy="39201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42692" name="Rectangle 4"/>
          <p:cNvSpPr>
            <a:spLocks noChangeArrowheads="1"/>
          </p:cNvSpPr>
          <p:nvPr/>
        </p:nvSpPr>
        <p:spPr bwMode="blackWhite">
          <a:xfrm>
            <a:off x="442448" y="5302043"/>
            <a:ext cx="8170606" cy="84803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000" b="1" dirty="0">
                <a:solidFill>
                  <a:srgbClr val="FFFFFF"/>
                </a:solidFill>
              </a:rPr>
              <a:t>Commercial Multi-Peril Underwriting Performance is </a:t>
            </a:r>
            <a:r>
              <a:rPr lang="en-US" sz="2000" b="1" dirty="0" smtClean="0">
                <a:solidFill>
                  <a:srgbClr val="FFFFFF"/>
                </a:solidFill>
              </a:rPr>
              <a:t>Expected </a:t>
            </a:r>
            <a:r>
              <a:rPr lang="en-US" sz="2000" b="1" dirty="0">
                <a:solidFill>
                  <a:srgbClr val="FFFFFF"/>
                </a:solidFill>
              </a:rPr>
              <a:t>to </a:t>
            </a:r>
            <a:r>
              <a:rPr lang="en-US" sz="2000" b="1" dirty="0" smtClean="0">
                <a:solidFill>
                  <a:srgbClr val="FFFFFF"/>
                </a:solidFill>
              </a:rPr>
              <a:t>Improve in 2013 Assuming Normal Catastrophe Loss Activity</a:t>
            </a:r>
            <a:endParaRPr lang="en-US" sz="2000" b="1" dirty="0">
              <a:solidFill>
                <a:srgbClr val="FFFFFF"/>
              </a:solidFill>
            </a:endParaRPr>
          </a:p>
        </p:txBody>
      </p:sp>
      <p:sp>
        <p:nvSpPr>
          <p:cNvPr id="50181" name="Rectangle 5"/>
          <p:cNvSpPr>
            <a:spLocks noChangeArrowheads="1"/>
          </p:cNvSpPr>
          <p:nvPr/>
        </p:nvSpPr>
        <p:spPr bwMode="auto">
          <a:xfrm>
            <a:off x="-1" y="6262452"/>
            <a:ext cx="8554065" cy="595548"/>
          </a:xfrm>
          <a:prstGeom prst="rect">
            <a:avLst/>
          </a:prstGeom>
          <a:noFill/>
          <a:ln w="9525" algn="ctr">
            <a:noFill/>
            <a:miter lim="800000"/>
            <a:headEnd/>
            <a:tailEnd/>
          </a:ln>
        </p:spPr>
        <p:txBody>
          <a:bodyPr wrap="square"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endParaRPr lang="en-US" sz="1100" dirty="0"/>
          </a:p>
          <a:p>
            <a:pPr marL="133350" indent="-133350" eaLnBrk="0" hangingPunct="0">
              <a:lnSpc>
                <a:spcPct val="90000"/>
              </a:lnSpc>
              <a:buClr>
                <a:schemeClr val="accent2"/>
              </a:buClr>
              <a:buFont typeface="Wingdings" pitchFamily="2" charset="2"/>
              <a:buNone/>
              <a:tabLst>
                <a:tab pos="112713" algn="r"/>
              </a:tabLst>
            </a:pPr>
            <a:r>
              <a:rPr lang="en-US" sz="1100" dirty="0" smtClean="0"/>
              <a:t>*2014E-2015F figures are Conning figures for the combined liability and non-liability components..</a:t>
            </a:r>
            <a:endParaRPr lang="en-US" sz="1100" dirty="0"/>
          </a:p>
          <a:p>
            <a:pPr marL="133350" indent="-133350" eaLnBrk="0" hangingPunct="0">
              <a:lnSpc>
                <a:spcPct val="90000"/>
              </a:lnSpc>
              <a:buClr>
                <a:schemeClr val="accent2"/>
              </a:buClr>
              <a:buFont typeface="Wingdings" pitchFamily="2" charset="2"/>
              <a:buNone/>
              <a:tabLst>
                <a:tab pos="112713" algn="r"/>
              </a:tabLst>
            </a:pPr>
            <a:r>
              <a:rPr lang="en-US" sz="1100" dirty="0"/>
              <a:t>Sources: A.M. Best</a:t>
            </a:r>
            <a:r>
              <a:rPr lang="en-US" sz="1100" dirty="0" smtClean="0"/>
              <a:t>; Conning; </a:t>
            </a:r>
            <a:r>
              <a:rPr lang="en-US" sz="1100" dirty="0"/>
              <a:t>Insurance Information Institute.</a:t>
            </a:r>
          </a:p>
        </p:txBody>
      </p:sp>
      <p:sp>
        <p:nvSpPr>
          <p:cNvPr id="6" name="Date Placeholder 5"/>
          <p:cNvSpPr>
            <a:spLocks noGrp="1"/>
          </p:cNvSpPr>
          <p:nvPr>
            <p:ph type="dt" sz="half" idx="10"/>
          </p:nvPr>
        </p:nvSpPr>
        <p:spPr/>
        <p:txBody>
          <a:bodyPr/>
          <a:lstStyle/>
          <a:p>
            <a:pPr>
              <a:defRPr/>
            </a:pPr>
            <a:r>
              <a:rPr lang="en-US" smtClean="0"/>
              <a:t>12/01/09 - 9pm</a:t>
            </a:r>
            <a:endParaRPr lang="en-US"/>
          </a:p>
        </p:txBody>
      </p:sp>
      <p:sp>
        <p:nvSpPr>
          <p:cNvPr id="7" name="Slide Number Placeholder 6"/>
          <p:cNvSpPr>
            <a:spLocks noGrp="1"/>
          </p:cNvSpPr>
          <p:nvPr>
            <p:ph type="sldNum" sz="quarter" idx="12"/>
          </p:nvPr>
        </p:nvSpPr>
        <p:spPr/>
        <p:txBody>
          <a:bodyPr/>
          <a:lstStyle/>
          <a:p>
            <a:pPr>
              <a:defRPr/>
            </a:pPr>
            <a:fld id="{103D1549-189B-430A-BC2E-B6FA9183E25C}" type="slidenum">
              <a:rPr lang="en-US" smtClean="0"/>
              <a:pPr>
                <a:defRPr/>
              </a:pPr>
              <a:t>87</a:t>
            </a:fld>
            <a:endParaRPr lang="en-US"/>
          </a:p>
        </p:txBody>
      </p:sp>
    </p:spTree>
    <p:extLst>
      <p:ext uri="{BB962C8B-B14F-4D97-AF65-F5344CB8AC3E}">
        <p14:creationId xmlns:p14="http://schemas.microsoft.com/office/powerpoint/2010/main" val="158242629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Lst>
  </p:timing>
</p:sld>
</file>

<file path=ppt/slides/slide8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0179" name="Rectangle 2"/>
          <p:cNvSpPr>
            <a:spLocks noGrp="1" noChangeArrowheads="1"/>
          </p:cNvSpPr>
          <p:nvPr>
            <p:ph type="title"/>
          </p:nvPr>
        </p:nvSpPr>
        <p:spPr/>
        <p:txBody>
          <a:bodyPr/>
          <a:lstStyle/>
          <a:p>
            <a:r>
              <a:rPr lang="en-US" dirty="0" smtClean="0"/>
              <a:t>Inland Marine Combined Ratio: </a:t>
            </a:r>
            <a:br>
              <a:rPr lang="en-US" dirty="0" smtClean="0"/>
            </a:br>
            <a:r>
              <a:rPr lang="en-US" dirty="0" smtClean="0"/>
              <a:t>2004–2015F</a:t>
            </a:r>
            <a:endParaRPr lang="en-US" baseline="30000" dirty="0" smtClean="0"/>
          </a:p>
        </p:txBody>
      </p:sp>
      <p:graphicFrame>
        <p:nvGraphicFramePr>
          <p:cNvPr id="50178" name="Object 3"/>
          <p:cNvGraphicFramePr>
            <a:graphicFrameLocks/>
          </p:cNvGraphicFramePr>
          <p:nvPr>
            <p:extLst>
              <p:ext uri="{D42A27DB-BD31-4B8C-83A1-F6EECF244321}">
                <p14:modId xmlns:p14="http://schemas.microsoft.com/office/powerpoint/2010/main" val="3226271249"/>
              </p:ext>
            </p:extLst>
          </p:nvPr>
        </p:nvGraphicFramePr>
        <p:xfrm>
          <a:off x="293688" y="1331259"/>
          <a:ext cx="8451850" cy="3920191"/>
        </p:xfrm>
        <a:graphic>
          <a:graphicData uri="http://schemas.openxmlformats.org/presentationml/2006/ole">
            <mc:AlternateContent xmlns:mc="http://schemas.openxmlformats.org/markup-compatibility/2006">
              <mc:Choice xmlns:v="urn:schemas-microsoft-com:vml" Requires="v">
                <p:oleObj spid="_x0000_s28140587" name="Chart" r:id="rId4" imgW="5613313" imgH="2438539" progId="MSGraph.Chart.8">
                  <p:embed followColorScheme="full"/>
                </p:oleObj>
              </mc:Choice>
              <mc:Fallback>
                <p:oleObj name="Chart" r:id="rId4" imgW="5613313" imgH="2438539" progId="MSGraph.Chart.8">
                  <p:embed followColorScheme="full"/>
                  <p:pic>
                    <p:nvPicPr>
                      <p:cNvPr id="0" name=""/>
                      <p:cNvPicPr>
                        <a:picLocks noChangeArrowheads="1"/>
                      </p:cNvPicPr>
                      <p:nvPr/>
                    </p:nvPicPr>
                    <p:blipFill>
                      <a:blip r:embed="rId5"/>
                      <a:srcRect/>
                      <a:stretch>
                        <a:fillRect/>
                      </a:stretch>
                    </p:blipFill>
                    <p:spPr bwMode="auto">
                      <a:xfrm>
                        <a:off x="293688" y="1331259"/>
                        <a:ext cx="8451850" cy="39201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42692" name="Rectangle 4"/>
          <p:cNvSpPr>
            <a:spLocks noChangeArrowheads="1"/>
          </p:cNvSpPr>
          <p:nvPr/>
        </p:nvSpPr>
        <p:spPr bwMode="blackWhite">
          <a:xfrm>
            <a:off x="1495425" y="5257799"/>
            <a:ext cx="6419850" cy="107576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000" b="1" dirty="0" smtClean="0">
                <a:solidFill>
                  <a:srgbClr val="FFFFFF"/>
                </a:solidFill>
              </a:rPr>
              <a:t>Inland Marine Underwriting Performance Has Been Consistently Strong for Many Years</a:t>
            </a:r>
            <a:endParaRPr lang="en-US" sz="2000" b="1" dirty="0">
              <a:solidFill>
                <a:srgbClr val="FFFFFF"/>
              </a:solidFill>
            </a:endParaRPr>
          </a:p>
        </p:txBody>
      </p:sp>
      <p:sp>
        <p:nvSpPr>
          <p:cNvPr id="50181" name="Rectangle 5"/>
          <p:cNvSpPr>
            <a:spLocks noChangeArrowheads="1"/>
          </p:cNvSpPr>
          <p:nvPr/>
        </p:nvSpPr>
        <p:spPr bwMode="auto">
          <a:xfrm>
            <a:off x="0" y="6414802"/>
            <a:ext cx="7569200" cy="443198"/>
          </a:xfrm>
          <a:prstGeom prst="rect">
            <a:avLst/>
          </a:prstGeom>
          <a:noFill/>
          <a:ln w="9525" algn="ctr">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endParaRPr lang="en-US" sz="1100" dirty="0"/>
          </a:p>
          <a:p>
            <a:pPr marL="133350" indent="-133350" eaLnBrk="0" hangingPunct="0">
              <a:lnSpc>
                <a:spcPct val="90000"/>
              </a:lnSpc>
              <a:buClr>
                <a:schemeClr val="accent2"/>
              </a:buClr>
              <a:buFont typeface="Wingdings" pitchFamily="2" charset="2"/>
              <a:buNone/>
              <a:tabLst>
                <a:tab pos="112713" algn="r"/>
              </a:tabLst>
            </a:pPr>
            <a:r>
              <a:rPr lang="en-US" sz="1100" dirty="0" smtClean="0"/>
              <a:t>Source: A.M. Best (2004-2014E); Conning Research and Consulting (2015F).</a:t>
            </a:r>
            <a:endParaRPr lang="en-US" sz="1100" dirty="0"/>
          </a:p>
        </p:txBody>
      </p:sp>
      <p:sp>
        <p:nvSpPr>
          <p:cNvPr id="6" name="Date Placeholder 5"/>
          <p:cNvSpPr>
            <a:spLocks noGrp="1"/>
          </p:cNvSpPr>
          <p:nvPr>
            <p:ph type="dt" sz="half" idx="10"/>
          </p:nvPr>
        </p:nvSpPr>
        <p:spPr/>
        <p:txBody>
          <a:bodyPr/>
          <a:lstStyle/>
          <a:p>
            <a:pPr>
              <a:defRPr/>
            </a:pPr>
            <a:r>
              <a:rPr lang="en-US" smtClean="0"/>
              <a:t>12/01/09 - 9pm</a:t>
            </a:r>
            <a:endParaRPr lang="en-US"/>
          </a:p>
        </p:txBody>
      </p:sp>
      <p:sp>
        <p:nvSpPr>
          <p:cNvPr id="7" name="Slide Number Placeholder 6"/>
          <p:cNvSpPr>
            <a:spLocks noGrp="1"/>
          </p:cNvSpPr>
          <p:nvPr>
            <p:ph type="sldNum" sz="quarter" idx="12"/>
          </p:nvPr>
        </p:nvSpPr>
        <p:spPr/>
        <p:txBody>
          <a:bodyPr/>
          <a:lstStyle/>
          <a:p>
            <a:pPr>
              <a:defRPr/>
            </a:pPr>
            <a:fld id="{103D1549-189B-430A-BC2E-B6FA9183E25C}" type="slidenum">
              <a:rPr lang="en-US" smtClean="0"/>
              <a:pPr>
                <a:defRPr/>
              </a:pPr>
              <a:t>88</a:t>
            </a:fld>
            <a:endParaRPr lang="en-US"/>
          </a:p>
        </p:txBody>
      </p:sp>
    </p:spTree>
    <p:extLst>
      <p:ext uri="{BB962C8B-B14F-4D97-AF65-F5344CB8AC3E}">
        <p14:creationId xmlns:p14="http://schemas.microsoft.com/office/powerpoint/2010/main" val="10619485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Lst>
  </p:timing>
</p:sld>
</file>

<file path=ppt/slides/slide8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8306"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pPr fontAlgn="base">
              <a:spcBef>
                <a:spcPct val="0"/>
              </a:spcBef>
              <a:spcAft>
                <a:spcPct val="0"/>
              </a:spcAft>
            </a:pPr>
            <a:endParaRPr lang="en-US">
              <a:solidFill>
                <a:srgbClr val="000000"/>
              </a:solidFill>
              <a:latin typeface="Arial" charset="0"/>
              <a:cs typeface="Arial" charset="0"/>
            </a:endParaRPr>
          </a:p>
        </p:txBody>
      </p:sp>
      <p:sp>
        <p:nvSpPr>
          <p:cNvPr id="98307"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fontAlgn="base" hangingPunct="0">
              <a:lnSpc>
                <a:spcPct val="85000"/>
              </a:lnSpc>
              <a:spcBef>
                <a:spcPct val="20000"/>
              </a:spcBef>
              <a:spcAft>
                <a:spcPct val="0"/>
              </a:spcAft>
            </a:pPr>
            <a:fld id="{364333B5-F606-4F22-B5AB-C00680A5C585}" type="slidenum">
              <a:rPr lang="en-US" sz="900">
                <a:solidFill>
                  <a:srgbClr val="FFFFFF"/>
                </a:solidFill>
                <a:latin typeface="Arial" charset="0"/>
                <a:cs typeface="Arial" charset="0"/>
              </a:rPr>
              <a:pPr algn="r" eaLnBrk="0" fontAlgn="base" hangingPunct="0">
                <a:lnSpc>
                  <a:spcPct val="85000"/>
                </a:lnSpc>
                <a:spcBef>
                  <a:spcPct val="20000"/>
                </a:spcBef>
                <a:spcAft>
                  <a:spcPct val="0"/>
                </a:spcAft>
              </a:pPr>
              <a:t>89</a:t>
            </a:fld>
            <a:endParaRPr lang="en-US" sz="900">
              <a:solidFill>
                <a:srgbClr val="FFFFFF"/>
              </a:solidFill>
              <a:latin typeface="Arial" charset="0"/>
              <a:cs typeface="Arial" charset="0"/>
            </a:endParaRPr>
          </a:p>
        </p:txBody>
      </p:sp>
      <p:pic>
        <p:nvPicPr>
          <p:cNvPr id="98308"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2152455" name="Rectangle 7"/>
          <p:cNvSpPr>
            <a:spLocks noChangeArrowheads="1"/>
          </p:cNvSpPr>
          <p:nvPr/>
        </p:nvSpPr>
        <p:spPr bwMode="blackWhite">
          <a:xfrm>
            <a:off x="581025" y="2268538"/>
            <a:ext cx="7981950" cy="129698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300" fontAlgn="base">
              <a:lnSpc>
                <a:spcPct val="95000"/>
              </a:lnSpc>
              <a:spcBef>
                <a:spcPct val="25000"/>
              </a:spcBef>
              <a:spcAft>
                <a:spcPct val="0"/>
              </a:spcAft>
            </a:pPr>
            <a:r>
              <a:rPr lang="en-US" sz="4200" b="1" dirty="0" smtClean="0">
                <a:solidFill>
                  <a:srgbClr val="FFFFFF"/>
                </a:solidFill>
              </a:rPr>
              <a:t>Growth Analysis by State and Business Segment</a:t>
            </a:r>
            <a:endParaRPr lang="en-US" sz="4200" b="1" dirty="0">
              <a:solidFill>
                <a:srgbClr val="FFFFFF"/>
              </a:solidFill>
              <a:latin typeface="Arial" charset="0"/>
              <a:cs typeface="Arial" charset="0"/>
            </a:endParaRPr>
          </a:p>
        </p:txBody>
      </p:sp>
      <p:sp>
        <p:nvSpPr>
          <p:cNvPr id="2152456" name="Rectangle 8"/>
          <p:cNvSpPr>
            <a:spLocks noChangeArrowheads="1"/>
          </p:cNvSpPr>
          <p:nvPr/>
        </p:nvSpPr>
        <p:spPr bwMode="auto">
          <a:xfrm>
            <a:off x="501446" y="4180503"/>
            <a:ext cx="7842715" cy="1908215"/>
          </a:xfrm>
          <a:prstGeom prst="rect">
            <a:avLst/>
          </a:prstGeom>
          <a:noFill/>
          <a:ln w="9525" algn="ctr">
            <a:noFill/>
            <a:miter lim="800000"/>
            <a:headEnd/>
            <a:tailEnd/>
          </a:ln>
        </p:spPr>
        <p:txBody>
          <a:bodyPr wrap="square" lIns="45720" rIns="45720">
            <a:spAutoFit/>
          </a:bodyPr>
          <a:lstStyle/>
          <a:p>
            <a:pPr marL="292100" indent="-292100" algn="ctr" eaLnBrk="0" fontAlgn="base" hangingPunct="0">
              <a:lnSpc>
                <a:spcPct val="90000"/>
              </a:lnSpc>
              <a:spcBef>
                <a:spcPct val="25000"/>
              </a:spcBef>
              <a:spcAft>
                <a:spcPct val="0"/>
              </a:spcAft>
              <a:buClr>
                <a:srgbClr val="FF6801"/>
              </a:buClr>
              <a:buFont typeface="Wingdings" pitchFamily="2" charset="2"/>
              <a:buNone/>
            </a:pPr>
            <a:r>
              <a:rPr lang="en-US" sz="4000" b="1" dirty="0" smtClean="0">
                <a:solidFill>
                  <a:srgbClr val="225A7A"/>
                </a:solidFill>
              </a:rPr>
              <a:t>Post-Crisis Paradox? </a:t>
            </a:r>
          </a:p>
          <a:p>
            <a:pPr marL="292100" indent="-292100" algn="ctr" eaLnBrk="0" fontAlgn="base" hangingPunct="0">
              <a:lnSpc>
                <a:spcPct val="90000"/>
              </a:lnSpc>
              <a:spcBef>
                <a:spcPct val="25000"/>
              </a:spcBef>
              <a:spcAft>
                <a:spcPct val="0"/>
              </a:spcAft>
              <a:buClr>
                <a:srgbClr val="FF6801"/>
              </a:buClr>
              <a:buFont typeface="Wingdings" pitchFamily="2" charset="2"/>
              <a:buNone/>
            </a:pPr>
            <a:r>
              <a:rPr lang="en-US" sz="4000" b="1" i="1" dirty="0" smtClean="0">
                <a:solidFill>
                  <a:srgbClr val="225A7A"/>
                </a:solidFill>
              </a:rPr>
              <a:t>Premium Growth Rates Vary Tremendously by State</a:t>
            </a:r>
            <a:endParaRPr lang="en-US" sz="4000" b="1" i="1" dirty="0">
              <a:solidFill>
                <a:srgbClr val="225A7A"/>
              </a:solidFill>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89</a:t>
            </a:fld>
            <a:endParaRPr lang="en-US"/>
          </a:p>
        </p:txBody>
      </p:sp>
    </p:spTree>
    <p:extLst>
      <p:ext uri="{BB962C8B-B14F-4D97-AF65-F5344CB8AC3E}">
        <p14:creationId xmlns:p14="http://schemas.microsoft.com/office/powerpoint/2010/main" val="340569692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2455"/>
                                        </p:tgtEl>
                                        <p:attrNameLst>
                                          <p:attrName>style.visibility</p:attrName>
                                        </p:attrNameLst>
                                      </p:cBhvr>
                                      <p:to>
                                        <p:strVal val="visible"/>
                                      </p:to>
                                    </p:set>
                                    <p:animEffect transition="in" filter="barn(outVertical)">
                                      <p:cBhvr>
                                        <p:cTn id="7" dur="1000"/>
                                        <p:tgtEl>
                                          <p:spTgt spid="2152455"/>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2152456"/>
                                        </p:tgtEl>
                                        <p:attrNameLst>
                                          <p:attrName>style.visibility</p:attrName>
                                        </p:attrNameLst>
                                      </p:cBhvr>
                                      <p:to>
                                        <p:strVal val="visible"/>
                                      </p:to>
                                    </p:set>
                                    <p:animEffect transition="in" filter="barn(outVertical)">
                                      <p:cBhvr>
                                        <p:cTn id="10" dur="1000"/>
                                        <p:tgtEl>
                                          <p:spTgt spid="2152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2455" grpId="0" animBg="1"/>
      <p:bldP spid="2152456" grpId="0"/>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16386" name="Object 2"/>
          <p:cNvGraphicFramePr>
            <a:graphicFrameLocks noChangeAspect="1"/>
          </p:cNvGraphicFramePr>
          <p:nvPr>
            <p:extLst>
              <p:ext uri="{D42A27DB-BD31-4B8C-83A1-F6EECF244321}">
                <p14:modId xmlns:p14="http://schemas.microsoft.com/office/powerpoint/2010/main" val="896597469"/>
              </p:ext>
            </p:extLst>
          </p:nvPr>
        </p:nvGraphicFramePr>
        <p:xfrm>
          <a:off x="-170223" y="1155700"/>
          <a:ext cx="8915401" cy="5889625"/>
        </p:xfrm>
        <a:graphic>
          <a:graphicData uri="http://schemas.openxmlformats.org/presentationml/2006/ole">
            <mc:AlternateContent xmlns:mc="http://schemas.openxmlformats.org/markup-compatibility/2006">
              <mc:Choice xmlns:v="urn:schemas-microsoft-com:vml" Requires="v">
                <p:oleObj spid="_x0000_s28137526" name="Chart" r:id="rId5" imgW="5505541" imgH="3676719" progId="MSGraph.Chart.8">
                  <p:embed followColorScheme="full"/>
                </p:oleObj>
              </mc:Choice>
              <mc:Fallback>
                <p:oleObj name="Chart" r:id="rId5" imgW="5505541" imgH="3676719" progId="MSGraph.Chart.8">
                  <p:embed followColorScheme="full"/>
                  <p:pic>
                    <p:nvPicPr>
                      <p:cNvPr id="0" name=""/>
                      <p:cNvPicPr>
                        <a:picLocks noChangeAspect="1" noChangeArrowheads="1"/>
                      </p:cNvPicPr>
                      <p:nvPr/>
                    </p:nvPicPr>
                    <p:blipFill>
                      <a:blip r:embed="rId6"/>
                      <a:srcRect/>
                      <a:stretch>
                        <a:fillRect/>
                      </a:stretch>
                    </p:blipFill>
                    <p:spPr bwMode="auto">
                      <a:xfrm>
                        <a:off x="-170223" y="1155700"/>
                        <a:ext cx="8915401" cy="588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6388" name="Rectangle 4"/>
          <p:cNvSpPr>
            <a:spLocks noChangeArrowheads="1"/>
          </p:cNvSpPr>
          <p:nvPr/>
        </p:nvSpPr>
        <p:spPr bwMode="auto">
          <a:xfrm>
            <a:off x="78807" y="6249802"/>
            <a:ext cx="8249055" cy="431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sz="1100" dirty="0" smtClean="0">
                <a:solidFill>
                  <a:srgbClr val="000000"/>
                </a:solidFill>
              </a:rPr>
              <a:t>Note: Data through 1934 are based on stock companies only. Data include state funds beginning in 1998.</a:t>
            </a:r>
            <a:endParaRPr lang="en-US" sz="1100" dirty="0">
              <a:solidFill>
                <a:srgbClr val="000000"/>
              </a:solidFill>
            </a:endParaRPr>
          </a:p>
          <a:p>
            <a:r>
              <a:rPr lang="en-US" sz="1100" dirty="0">
                <a:solidFill>
                  <a:srgbClr val="000000"/>
                </a:solidFill>
              </a:rPr>
              <a:t>Source:  </a:t>
            </a:r>
            <a:r>
              <a:rPr lang="en-US" sz="1100" dirty="0" smtClean="0">
                <a:solidFill>
                  <a:srgbClr val="000000"/>
                </a:solidFill>
              </a:rPr>
              <a:t>A.M. Best; Insurance </a:t>
            </a:r>
            <a:r>
              <a:rPr lang="en-US" sz="1100" dirty="0">
                <a:solidFill>
                  <a:srgbClr val="000000"/>
                </a:solidFill>
              </a:rPr>
              <a:t>Information </a:t>
            </a:r>
            <a:r>
              <a:rPr lang="en-US" sz="1100" dirty="0" smtClean="0">
                <a:solidFill>
                  <a:srgbClr val="000000"/>
                </a:solidFill>
              </a:rPr>
              <a:t>Institute.</a:t>
            </a:r>
            <a:endParaRPr lang="en-US" sz="1100" dirty="0">
              <a:solidFill>
                <a:srgbClr val="000000"/>
              </a:solidFill>
            </a:endParaRPr>
          </a:p>
        </p:txBody>
      </p:sp>
      <p:sp>
        <p:nvSpPr>
          <p:cNvPr id="16390" name="AutoShape 7"/>
          <p:cNvSpPr>
            <a:spLocks noChangeArrowheads="1"/>
          </p:cNvSpPr>
          <p:nvPr/>
        </p:nvSpPr>
        <p:spPr bwMode="auto">
          <a:xfrm>
            <a:off x="2833721" y="1946355"/>
            <a:ext cx="1810339" cy="692666"/>
          </a:xfrm>
          <a:prstGeom prst="wedgeRectCallout">
            <a:avLst>
              <a:gd name="adj1" fmla="val 71757"/>
              <a:gd name="adj2" fmla="val -3172"/>
            </a:avLst>
          </a:prstGeom>
          <a:solidFill>
            <a:srgbClr val="00FF00"/>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dirty="0" smtClean="0">
                <a:solidFill>
                  <a:srgbClr val="000000"/>
                </a:solidFill>
              </a:rPr>
              <a:t>Economic Shocks, Inflation:</a:t>
            </a:r>
          </a:p>
          <a:p>
            <a:pPr algn="ctr"/>
            <a:r>
              <a:rPr lang="en-US" sz="1200" b="1" dirty="0" smtClean="0">
                <a:solidFill>
                  <a:srgbClr val="000000"/>
                </a:solidFill>
              </a:rPr>
              <a:t>1976: 22.0</a:t>
            </a:r>
            <a:r>
              <a:rPr lang="en-US" sz="1200" b="1" dirty="0">
                <a:solidFill>
                  <a:srgbClr val="000000"/>
                </a:solidFill>
              </a:rPr>
              <a:t>%</a:t>
            </a:r>
            <a:endParaRPr lang="en-US" sz="1000" dirty="0">
              <a:solidFill>
                <a:srgbClr val="000000"/>
              </a:solidFill>
            </a:endParaRPr>
          </a:p>
        </p:txBody>
      </p:sp>
      <p:sp>
        <p:nvSpPr>
          <p:cNvPr id="16395" name="AutoShape 12"/>
          <p:cNvSpPr>
            <a:spLocks noChangeArrowheads="1"/>
          </p:cNvSpPr>
          <p:nvPr/>
        </p:nvSpPr>
        <p:spPr bwMode="auto">
          <a:xfrm>
            <a:off x="6188297" y="2045801"/>
            <a:ext cx="1299912" cy="432267"/>
          </a:xfrm>
          <a:prstGeom prst="wedgeRectCallout">
            <a:avLst>
              <a:gd name="adj1" fmla="val -54742"/>
              <a:gd name="adj2" fmla="val -25539"/>
            </a:avLst>
          </a:prstGeom>
          <a:solidFill>
            <a:srgbClr val="00FF00"/>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dirty="0" smtClean="0">
                <a:solidFill>
                  <a:srgbClr val="000000"/>
                </a:solidFill>
              </a:rPr>
              <a:t>Tort Crisis</a:t>
            </a:r>
          </a:p>
          <a:p>
            <a:pPr algn="ctr"/>
            <a:r>
              <a:rPr lang="en-US" sz="1200" b="1" dirty="0" smtClean="0">
                <a:solidFill>
                  <a:srgbClr val="000000"/>
                </a:solidFill>
              </a:rPr>
              <a:t>1985/86: 22.2%</a:t>
            </a:r>
            <a:endParaRPr lang="en-US" sz="1000" dirty="0">
              <a:solidFill>
                <a:srgbClr val="000000"/>
              </a:solidFill>
            </a:endParaRPr>
          </a:p>
        </p:txBody>
      </p:sp>
      <p:sp>
        <p:nvSpPr>
          <p:cNvPr id="16396" name="AutoShape 13"/>
          <p:cNvSpPr>
            <a:spLocks noChangeArrowheads="1"/>
          </p:cNvSpPr>
          <p:nvPr/>
        </p:nvSpPr>
        <p:spPr bwMode="auto">
          <a:xfrm>
            <a:off x="7734617" y="2438994"/>
            <a:ext cx="1010561" cy="460880"/>
          </a:xfrm>
          <a:prstGeom prst="wedgeRectCallout">
            <a:avLst>
              <a:gd name="adj1" fmla="val -68899"/>
              <a:gd name="adj2" fmla="val 30453"/>
            </a:avLst>
          </a:prstGeom>
          <a:solidFill>
            <a:srgbClr val="00FF00"/>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dirty="0" smtClean="0">
                <a:solidFill>
                  <a:srgbClr val="000000"/>
                </a:solidFill>
              </a:rPr>
              <a:t>Post-9/11</a:t>
            </a:r>
          </a:p>
          <a:p>
            <a:pPr algn="ctr"/>
            <a:r>
              <a:rPr lang="en-US" sz="1200" b="1" dirty="0" smtClean="0">
                <a:solidFill>
                  <a:srgbClr val="000000"/>
                </a:solidFill>
              </a:rPr>
              <a:t>2002:15.3%</a:t>
            </a:r>
            <a:endParaRPr lang="en-US" sz="1000" dirty="0">
              <a:solidFill>
                <a:srgbClr val="000000"/>
              </a:solidFill>
            </a:endParaRPr>
          </a:p>
        </p:txBody>
      </p:sp>
      <p:sp>
        <p:nvSpPr>
          <p:cNvPr id="16402" name="AutoShape 19"/>
          <p:cNvSpPr>
            <a:spLocks noChangeArrowheads="1"/>
          </p:cNvSpPr>
          <p:nvPr/>
        </p:nvSpPr>
        <p:spPr bwMode="auto">
          <a:xfrm>
            <a:off x="5937549" y="4454339"/>
            <a:ext cx="1151052" cy="1040770"/>
          </a:xfrm>
          <a:prstGeom prst="wedgeRectCallout">
            <a:avLst>
              <a:gd name="adj1" fmla="val -64732"/>
              <a:gd name="adj2" fmla="val -100986"/>
            </a:avLst>
          </a:prstGeom>
          <a:solidFill>
            <a:srgbClr val="FF3300">
              <a:alpha val="83136"/>
            </a:srgbClr>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dirty="0" smtClean="0">
                <a:solidFill>
                  <a:srgbClr val="000000"/>
                </a:solidFill>
              </a:rPr>
              <a:t>Twin Recessions; Interest Rate Hikes</a:t>
            </a:r>
          </a:p>
          <a:p>
            <a:pPr algn="ctr"/>
            <a:r>
              <a:rPr lang="en-US" sz="1200" b="1" dirty="0" smtClean="0">
                <a:solidFill>
                  <a:srgbClr val="000000"/>
                </a:solidFill>
              </a:rPr>
              <a:t>1987: 3.7%</a:t>
            </a:r>
            <a:endParaRPr lang="en-US" sz="1000" dirty="0">
              <a:solidFill>
                <a:srgbClr val="000000"/>
              </a:solidFill>
            </a:endParaRPr>
          </a:p>
        </p:txBody>
      </p:sp>
      <p:sp>
        <p:nvSpPr>
          <p:cNvPr id="16403" name="AutoShape 20"/>
          <p:cNvSpPr>
            <a:spLocks noChangeArrowheads="1"/>
          </p:cNvSpPr>
          <p:nvPr/>
        </p:nvSpPr>
        <p:spPr bwMode="auto">
          <a:xfrm>
            <a:off x="7174191" y="5124913"/>
            <a:ext cx="1037547" cy="638895"/>
          </a:xfrm>
          <a:prstGeom prst="wedgeRectCallout">
            <a:avLst>
              <a:gd name="adj1" fmla="val 25014"/>
              <a:gd name="adj2" fmla="val -122582"/>
            </a:avLst>
          </a:prstGeom>
          <a:solidFill>
            <a:srgbClr val="FF3300">
              <a:alpha val="83136"/>
            </a:srgbClr>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dirty="0" smtClean="0">
                <a:solidFill>
                  <a:srgbClr val="000000"/>
                </a:solidFill>
              </a:rPr>
              <a:t>Great Recession:2010: -4.9%</a:t>
            </a:r>
            <a:endParaRPr lang="en-US" sz="1000" dirty="0">
              <a:solidFill>
                <a:srgbClr val="000000"/>
              </a:solidFill>
            </a:endParaRPr>
          </a:p>
        </p:txBody>
      </p:sp>
      <p:sp>
        <p:nvSpPr>
          <p:cNvPr id="16408" name="Rectangle 7"/>
          <p:cNvSpPr>
            <a:spLocks noChangeArrowheads="1"/>
          </p:cNvSpPr>
          <p:nvPr/>
        </p:nvSpPr>
        <p:spPr bwMode="black">
          <a:xfrm>
            <a:off x="185738" y="1155700"/>
            <a:ext cx="1023937" cy="22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defTabSz="114300">
              <a:defRPr>
                <a:solidFill>
                  <a:schemeClr val="tx1"/>
                </a:solidFill>
                <a:latin typeface="Arial" panose="020B0604020202020204" pitchFamily="34" charset="0"/>
                <a:cs typeface="Arial" panose="020B0604020202020204" pitchFamily="34" charset="0"/>
              </a:defRPr>
            </a:lvl1pPr>
            <a:lvl2pPr marL="742950" indent="-285750" defTabSz="114300">
              <a:defRPr>
                <a:solidFill>
                  <a:schemeClr val="tx1"/>
                </a:solidFill>
                <a:latin typeface="Arial" panose="020B0604020202020204" pitchFamily="34" charset="0"/>
                <a:cs typeface="Arial" panose="020B0604020202020204" pitchFamily="34" charset="0"/>
              </a:defRPr>
            </a:lvl2pPr>
            <a:lvl3pPr marL="1143000" indent="-228600" defTabSz="114300">
              <a:defRPr>
                <a:solidFill>
                  <a:schemeClr val="tx1"/>
                </a:solidFill>
                <a:latin typeface="Arial" panose="020B0604020202020204" pitchFamily="34" charset="0"/>
                <a:cs typeface="Arial" panose="020B0604020202020204" pitchFamily="34" charset="0"/>
              </a:defRPr>
            </a:lvl3pPr>
            <a:lvl4pPr marL="1600200" indent="-228600" defTabSz="114300">
              <a:defRPr>
                <a:solidFill>
                  <a:schemeClr val="tx1"/>
                </a:solidFill>
                <a:latin typeface="Arial" panose="020B0604020202020204" pitchFamily="34" charset="0"/>
                <a:cs typeface="Arial" panose="020B0604020202020204" pitchFamily="34" charset="0"/>
              </a:defRPr>
            </a:lvl4pPr>
            <a:lvl5pPr marL="2057400" indent="-228600" defTabSz="114300">
              <a:defRPr>
                <a:solidFill>
                  <a:schemeClr val="tx1"/>
                </a:solidFill>
                <a:latin typeface="Arial" panose="020B0604020202020204" pitchFamily="34" charset="0"/>
                <a:cs typeface="Arial" panose="020B0604020202020204" pitchFamily="34" charset="0"/>
              </a:defRPr>
            </a:lvl5pPr>
            <a:lvl6pPr marL="25146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90000"/>
              </a:lnSpc>
              <a:spcBef>
                <a:spcPct val="20000"/>
              </a:spcBef>
            </a:pPr>
            <a:r>
              <a:rPr lang="en-US" sz="1600" b="1">
                <a:solidFill>
                  <a:srgbClr val="225A7A"/>
                </a:solidFill>
              </a:rPr>
              <a:t>ROE</a:t>
            </a:r>
          </a:p>
        </p:txBody>
      </p:sp>
      <p:sp>
        <p:nvSpPr>
          <p:cNvPr id="29" name="AutoShape 8"/>
          <p:cNvSpPr>
            <a:spLocks noChangeArrowheads="1"/>
          </p:cNvSpPr>
          <p:nvPr/>
        </p:nvSpPr>
        <p:spPr bwMode="blackWhite">
          <a:xfrm>
            <a:off x="8211738" y="3046883"/>
            <a:ext cx="727671" cy="430787"/>
          </a:xfrm>
          <a:prstGeom prst="wedgeRectCallout">
            <a:avLst>
              <a:gd name="adj1" fmla="val -12519"/>
              <a:gd name="adj2" fmla="val 99655"/>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rgbClr val="FFFFFF"/>
              </a:buClr>
              <a:buFont typeface="Wingdings" pitchFamily="2" charset="2"/>
              <a:buNone/>
              <a:defRPr/>
            </a:pPr>
            <a:r>
              <a:rPr lang="en-US" sz="1200" b="1" dirty="0" smtClean="0">
                <a:solidFill>
                  <a:srgbClr val="FFFFFF"/>
                </a:solidFill>
              </a:rPr>
              <a:t>2014E 4.0%</a:t>
            </a:r>
            <a:endParaRPr lang="en-US" sz="1200" b="1" dirty="0">
              <a:solidFill>
                <a:srgbClr val="FFFFFF"/>
              </a:solidFill>
            </a:endParaRPr>
          </a:p>
        </p:txBody>
      </p:sp>
      <p:sp>
        <p:nvSpPr>
          <p:cNvPr id="21" name="Rectangle 3"/>
          <p:cNvSpPr txBox="1">
            <a:spLocks noChangeArrowheads="1"/>
          </p:cNvSpPr>
          <p:nvPr/>
        </p:nvSpPr>
        <p:spPr bwMode="black">
          <a:xfrm>
            <a:off x="42356" y="-184830"/>
            <a:ext cx="8193014" cy="1143000"/>
          </a:xfrm>
          <a:prstGeom prst="rect">
            <a:avLst/>
          </a:prstGeom>
          <a:noFill/>
          <a:ln w="9525">
            <a:noFill/>
            <a:miter lim="800000"/>
            <a:headEnd/>
            <a:tailEnd/>
          </a:ln>
        </p:spPr>
        <p:txBody>
          <a:bodyPr vert="horz" wrap="square" lIns="45720" tIns="45720" rIns="45720" bIns="45720" numCol="1" rtlCol="0" anchor="ctr" anchorCtr="0" compatLnSpc="1">
            <a:prstTxWarp prst="textNoShape">
              <a:avLst/>
            </a:prstTxWarp>
          </a:bodyPr>
          <a:lstStyle>
            <a:lvl1pPr algn="l" defTabSz="114300" rtl="0" eaLnBrk="0" fontAlgn="base" hangingPunct="0">
              <a:lnSpc>
                <a:spcPct val="90000"/>
              </a:lnSpc>
              <a:spcBef>
                <a:spcPct val="0"/>
              </a:spcBef>
              <a:spcAft>
                <a:spcPct val="0"/>
              </a:spcAft>
              <a:defRPr sz="3000" b="1">
                <a:solidFill>
                  <a:srgbClr val="225A7A"/>
                </a:solidFill>
                <a:latin typeface="Arial" charset="0"/>
                <a:ea typeface="+mj-ea"/>
                <a:cs typeface="+mj-cs"/>
              </a:defRPr>
            </a:lvl1pPr>
            <a:lvl2pPr algn="l" defTabSz="114300" rtl="0" eaLnBrk="0" fontAlgn="base" hangingPunct="0">
              <a:lnSpc>
                <a:spcPct val="90000"/>
              </a:lnSpc>
              <a:spcBef>
                <a:spcPct val="0"/>
              </a:spcBef>
              <a:spcAft>
                <a:spcPct val="0"/>
              </a:spcAft>
              <a:defRPr sz="3000" b="1">
                <a:solidFill>
                  <a:srgbClr val="225A7A"/>
                </a:solidFill>
                <a:latin typeface="Arial"/>
              </a:defRPr>
            </a:lvl2pPr>
            <a:lvl3pPr algn="l" defTabSz="114300" rtl="0" eaLnBrk="0" fontAlgn="base" hangingPunct="0">
              <a:lnSpc>
                <a:spcPct val="90000"/>
              </a:lnSpc>
              <a:spcBef>
                <a:spcPct val="0"/>
              </a:spcBef>
              <a:spcAft>
                <a:spcPct val="0"/>
              </a:spcAft>
              <a:defRPr sz="3000" b="1">
                <a:solidFill>
                  <a:srgbClr val="225A7A"/>
                </a:solidFill>
                <a:latin typeface="Arial"/>
              </a:defRPr>
            </a:lvl3pPr>
            <a:lvl4pPr algn="l" defTabSz="114300" rtl="0" eaLnBrk="0" fontAlgn="base" hangingPunct="0">
              <a:lnSpc>
                <a:spcPct val="90000"/>
              </a:lnSpc>
              <a:spcBef>
                <a:spcPct val="0"/>
              </a:spcBef>
              <a:spcAft>
                <a:spcPct val="0"/>
              </a:spcAft>
              <a:defRPr sz="3000" b="1">
                <a:solidFill>
                  <a:srgbClr val="225A7A"/>
                </a:solidFill>
                <a:latin typeface="Arial"/>
              </a:defRPr>
            </a:lvl4pPr>
            <a:lvl5pPr algn="l" defTabSz="114300" rtl="0" eaLnBrk="0" fontAlgn="base" hangingPunct="0">
              <a:lnSpc>
                <a:spcPct val="90000"/>
              </a:lnSpc>
              <a:spcBef>
                <a:spcPct val="0"/>
              </a:spcBef>
              <a:spcAft>
                <a:spcPct val="0"/>
              </a:spcAft>
              <a:defRPr sz="3000" b="1">
                <a:solidFill>
                  <a:srgbClr val="225A7A"/>
                </a:solidFill>
                <a:latin typeface="Arial"/>
              </a:defRPr>
            </a:lvl5pPr>
            <a:lvl6pPr marL="457200" algn="l" fontAlgn="base">
              <a:spcBef>
                <a:spcPct val="0"/>
              </a:spcBef>
              <a:spcAft>
                <a:spcPct val="0"/>
              </a:spcAft>
              <a:defRPr sz="3200">
                <a:solidFill>
                  <a:schemeClr val="bg1">
                    <a:alpha val="100000"/>
                  </a:schemeClr>
                </a:solidFill>
                <a:latin typeface="Arial"/>
              </a:defRPr>
            </a:lvl6pPr>
            <a:lvl7pPr marL="914400" algn="l" fontAlgn="base">
              <a:spcBef>
                <a:spcPct val="0"/>
              </a:spcBef>
              <a:spcAft>
                <a:spcPct val="0"/>
              </a:spcAft>
              <a:defRPr sz="3200">
                <a:solidFill>
                  <a:schemeClr val="bg1">
                    <a:alpha val="100000"/>
                  </a:schemeClr>
                </a:solidFill>
                <a:latin typeface="Arial"/>
              </a:defRPr>
            </a:lvl7pPr>
            <a:lvl8pPr marL="1371600" algn="l" fontAlgn="base">
              <a:spcBef>
                <a:spcPct val="0"/>
              </a:spcBef>
              <a:spcAft>
                <a:spcPct val="0"/>
              </a:spcAft>
              <a:defRPr sz="3200">
                <a:solidFill>
                  <a:schemeClr val="bg1">
                    <a:alpha val="100000"/>
                  </a:schemeClr>
                </a:solidFill>
                <a:latin typeface="Arial"/>
              </a:defRPr>
            </a:lvl8pPr>
            <a:lvl9pPr marL="1828800" algn="l" fontAlgn="base">
              <a:spcBef>
                <a:spcPct val="0"/>
              </a:spcBef>
              <a:spcAft>
                <a:spcPct val="0"/>
              </a:spcAft>
              <a:defRPr sz="3200">
                <a:solidFill>
                  <a:schemeClr val="bg1">
                    <a:alpha val="100000"/>
                  </a:schemeClr>
                </a:solidFill>
                <a:latin typeface="Arial"/>
              </a:defRPr>
            </a:lvl9pPr>
          </a:lstStyle>
          <a:p>
            <a:r>
              <a:rPr lang="en-US" sz="2700" kern="0" dirty="0" smtClean="0">
                <a:latin typeface="Arial" panose="020B0604020202020204" pitchFamily="34" charset="0"/>
              </a:rPr>
              <a:t>NPW Premium Growth: Peaks &amp; Troughs in the P/C Insurance Industry, 1926 – 2014E</a:t>
            </a:r>
          </a:p>
        </p:txBody>
      </p:sp>
      <p:sp>
        <p:nvSpPr>
          <p:cNvPr id="24" name="AutoShape 6"/>
          <p:cNvSpPr>
            <a:spLocks noChangeArrowheads="1"/>
          </p:cNvSpPr>
          <p:nvPr/>
        </p:nvSpPr>
        <p:spPr bwMode="auto">
          <a:xfrm>
            <a:off x="1624324" y="5345880"/>
            <a:ext cx="1893939" cy="440407"/>
          </a:xfrm>
          <a:prstGeom prst="wedgeRectCallout">
            <a:avLst>
              <a:gd name="adj1" fmla="val -61774"/>
              <a:gd name="adj2" fmla="val -13467"/>
            </a:avLst>
          </a:prstGeom>
          <a:solidFill>
            <a:srgbClr val="FF3300">
              <a:alpha val="83136"/>
            </a:srgbClr>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dirty="0" smtClean="0">
                <a:solidFill>
                  <a:srgbClr val="000000"/>
                </a:solidFill>
              </a:rPr>
              <a:t>Great Depression</a:t>
            </a:r>
          </a:p>
          <a:p>
            <a:pPr algn="ctr"/>
            <a:r>
              <a:rPr lang="en-US" sz="1200" b="1" dirty="0" smtClean="0">
                <a:solidFill>
                  <a:srgbClr val="000000"/>
                </a:solidFill>
              </a:rPr>
              <a:t>1932: -15.9% max drop</a:t>
            </a:r>
            <a:endParaRPr lang="en-US" sz="1000" dirty="0">
              <a:solidFill>
                <a:srgbClr val="000000"/>
              </a:solidFill>
            </a:endParaRPr>
          </a:p>
        </p:txBody>
      </p:sp>
      <p:sp>
        <p:nvSpPr>
          <p:cNvPr id="28" name="AutoShape 7"/>
          <p:cNvSpPr>
            <a:spLocks noChangeArrowheads="1"/>
          </p:cNvSpPr>
          <p:nvPr/>
        </p:nvSpPr>
        <p:spPr bwMode="auto">
          <a:xfrm>
            <a:off x="2102082" y="1155700"/>
            <a:ext cx="1560046" cy="398828"/>
          </a:xfrm>
          <a:prstGeom prst="wedgeRectCallout">
            <a:avLst>
              <a:gd name="adj1" fmla="val -19425"/>
              <a:gd name="adj2" fmla="val 89054"/>
            </a:avLst>
          </a:prstGeom>
          <a:solidFill>
            <a:srgbClr val="00FF00"/>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dirty="0" smtClean="0">
                <a:solidFill>
                  <a:srgbClr val="000000"/>
                </a:solidFill>
              </a:rPr>
              <a:t>Post WW II Peak:</a:t>
            </a:r>
          </a:p>
          <a:p>
            <a:pPr algn="ctr"/>
            <a:r>
              <a:rPr lang="en-US" sz="1200" b="1" dirty="0" smtClean="0">
                <a:solidFill>
                  <a:srgbClr val="000000"/>
                </a:solidFill>
              </a:rPr>
              <a:t>1947: 26.2%</a:t>
            </a:r>
            <a:endParaRPr lang="en-US" sz="1000" dirty="0">
              <a:solidFill>
                <a:srgbClr val="000000"/>
              </a:solidFill>
            </a:endParaRPr>
          </a:p>
        </p:txBody>
      </p:sp>
      <p:sp>
        <p:nvSpPr>
          <p:cNvPr id="30" name="AutoShape 7"/>
          <p:cNvSpPr>
            <a:spLocks noChangeArrowheads="1"/>
          </p:cNvSpPr>
          <p:nvPr/>
        </p:nvSpPr>
        <p:spPr bwMode="auto">
          <a:xfrm>
            <a:off x="971945" y="1924104"/>
            <a:ext cx="1196332" cy="489440"/>
          </a:xfrm>
          <a:prstGeom prst="wedgeRectCallout">
            <a:avLst>
              <a:gd name="adj1" fmla="val 36234"/>
              <a:gd name="adj2" fmla="val 102544"/>
            </a:avLst>
          </a:prstGeom>
          <a:solidFill>
            <a:srgbClr val="00FF00"/>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dirty="0" smtClean="0">
                <a:solidFill>
                  <a:srgbClr val="000000"/>
                </a:solidFill>
              </a:rPr>
              <a:t>Start of WW II</a:t>
            </a:r>
          </a:p>
          <a:p>
            <a:pPr algn="ctr"/>
            <a:r>
              <a:rPr lang="en-US" sz="1200" b="1" dirty="0" smtClean="0">
                <a:solidFill>
                  <a:srgbClr val="000000"/>
                </a:solidFill>
              </a:rPr>
              <a:t>1941: 15.8%</a:t>
            </a:r>
            <a:endParaRPr lang="en-US" sz="1000" dirty="0">
              <a:solidFill>
                <a:srgbClr val="000000"/>
              </a:solidFill>
            </a:endParaRPr>
          </a:p>
        </p:txBody>
      </p:sp>
      <p:sp>
        <p:nvSpPr>
          <p:cNvPr id="31" name="AutoShape 6"/>
          <p:cNvSpPr>
            <a:spLocks noChangeArrowheads="1"/>
          </p:cNvSpPr>
          <p:nvPr/>
        </p:nvSpPr>
        <p:spPr bwMode="blackWhite">
          <a:xfrm>
            <a:off x="2959655" y="4125731"/>
            <a:ext cx="2854763" cy="1145800"/>
          </a:xfrm>
          <a:prstGeom prst="wedgeRectCallout">
            <a:avLst>
              <a:gd name="adj1" fmla="val -7240"/>
              <a:gd name="adj2" fmla="val -8150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cs typeface="+mn-cs"/>
              </a:rPr>
              <a:t>1950-70: Extended period of stability in growth and profitability.  Low interest rates, low inflation, “Bureau” rate regulation all played a role</a:t>
            </a:r>
            <a:endParaRPr lang="en-US" sz="1400" b="1" dirty="0">
              <a:solidFill>
                <a:schemeClr val="bg1"/>
              </a:solidFill>
              <a:cs typeface="+mn-cs"/>
            </a:endParaRPr>
          </a:p>
        </p:txBody>
      </p:sp>
      <p:sp>
        <p:nvSpPr>
          <p:cNvPr id="32" name="AutoShape 6"/>
          <p:cNvSpPr>
            <a:spLocks noChangeArrowheads="1"/>
          </p:cNvSpPr>
          <p:nvPr/>
        </p:nvSpPr>
        <p:spPr bwMode="blackWhite">
          <a:xfrm>
            <a:off x="3940215" y="1026522"/>
            <a:ext cx="3231916" cy="869168"/>
          </a:xfrm>
          <a:prstGeom prst="wedgeRectCallout">
            <a:avLst>
              <a:gd name="adj1" fmla="val 14"/>
              <a:gd name="adj2" fmla="val 83950"/>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200" b="1" dirty="0" smtClean="0">
                <a:solidFill>
                  <a:schemeClr val="bg1"/>
                </a:solidFill>
                <a:cs typeface="+mn-cs"/>
              </a:rPr>
              <a:t>1970-90: Peak premium growth was much higher in this period while troughs were comparable.  Rapid inflation, economic volatility, high interest rates, tort environment all played roles</a:t>
            </a:r>
            <a:endParaRPr lang="en-US" sz="1200" b="1" dirty="0">
              <a:solidFill>
                <a:schemeClr val="bg1"/>
              </a:solidFill>
              <a:cs typeface="+mn-cs"/>
            </a:endParaRPr>
          </a:p>
        </p:txBody>
      </p:sp>
      <p:sp>
        <p:nvSpPr>
          <p:cNvPr id="26" name="AutoShape 6"/>
          <p:cNvSpPr>
            <a:spLocks noChangeArrowheads="1"/>
          </p:cNvSpPr>
          <p:nvPr/>
        </p:nvSpPr>
        <p:spPr bwMode="blackWhite">
          <a:xfrm>
            <a:off x="6270172" y="2639118"/>
            <a:ext cx="1001490" cy="590645"/>
          </a:xfrm>
          <a:prstGeom prst="wedgeRectCallout">
            <a:avLst>
              <a:gd name="adj1" fmla="val 824"/>
              <a:gd name="adj2" fmla="val 10162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050" b="1" dirty="0" smtClean="0">
                <a:solidFill>
                  <a:schemeClr val="bg1"/>
                </a:solidFill>
                <a:cs typeface="+mn-cs"/>
              </a:rPr>
              <a:t>1988-2000: Period of inter-cycle stability</a:t>
            </a:r>
            <a:endParaRPr lang="en-US" sz="1050" b="1" dirty="0">
              <a:solidFill>
                <a:schemeClr val="bg1"/>
              </a:solidFill>
              <a:cs typeface="+mn-cs"/>
            </a:endParaRPr>
          </a:p>
        </p:txBody>
      </p:sp>
      <p:sp>
        <p:nvSpPr>
          <p:cNvPr id="34" name="AutoShape 6"/>
          <p:cNvSpPr>
            <a:spLocks noChangeArrowheads="1"/>
          </p:cNvSpPr>
          <p:nvPr/>
        </p:nvSpPr>
        <p:spPr bwMode="blackWhite">
          <a:xfrm>
            <a:off x="8170632" y="4005943"/>
            <a:ext cx="922303" cy="1118970"/>
          </a:xfrm>
          <a:prstGeom prst="wedgeRectCallout">
            <a:avLst>
              <a:gd name="adj1" fmla="val -7674"/>
              <a:gd name="adj2" fmla="val -64144"/>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050" b="1" dirty="0" smtClean="0">
                <a:solidFill>
                  <a:schemeClr val="bg1"/>
                </a:solidFill>
                <a:cs typeface="+mn-cs"/>
              </a:rPr>
              <a:t>2010-20XX? Post-recession period of stable growth?</a:t>
            </a:r>
            <a:endParaRPr lang="en-US" sz="1050" b="1" dirty="0">
              <a:solidFill>
                <a:schemeClr val="bg1"/>
              </a:solidFill>
              <a:cs typeface="+mn-cs"/>
            </a:endParaRPr>
          </a:p>
        </p:txBody>
      </p:sp>
    </p:spTree>
    <p:custDataLst>
      <p:tags r:id="rId2"/>
    </p:custDataLst>
    <p:extLst>
      <p:ext uri="{BB962C8B-B14F-4D97-AF65-F5344CB8AC3E}">
        <p14:creationId xmlns:p14="http://schemas.microsoft.com/office/powerpoint/2010/main" val="35882712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31"/>
                                        </p:tgtEl>
                                        <p:attrNameLst>
                                          <p:attrName>style.visibility</p:attrName>
                                        </p:attrNameLst>
                                      </p:cBhvr>
                                      <p:to>
                                        <p:strVal val="visible"/>
                                      </p:to>
                                    </p:set>
                                    <p:animEffect transition="in" filter="wipe(right)">
                                      <p:cBhvr>
                                        <p:cTn id="7" dur="500"/>
                                        <p:tgtEl>
                                          <p:spTgt spid="31"/>
                                        </p:tgtEl>
                                      </p:cBhvr>
                                    </p:animEffect>
                                  </p:childTnLst>
                                </p:cTn>
                              </p:par>
                            </p:childTnLst>
                          </p:cTn>
                        </p:par>
                        <p:par>
                          <p:cTn id="8" fill="hold">
                            <p:stCondLst>
                              <p:cond delay="1500"/>
                            </p:stCondLst>
                            <p:childTnLst>
                              <p:par>
                                <p:cTn id="9" presetID="22" presetClass="entr" presetSubtype="2" fill="hold" grpId="0" nodeType="afterEffect">
                                  <p:stCondLst>
                                    <p:cond delay="1000"/>
                                  </p:stCondLst>
                                  <p:childTnLst>
                                    <p:set>
                                      <p:cBhvr>
                                        <p:cTn id="10" dur="1" fill="hold">
                                          <p:stCondLst>
                                            <p:cond delay="0"/>
                                          </p:stCondLst>
                                        </p:cTn>
                                        <p:tgtEl>
                                          <p:spTgt spid="32"/>
                                        </p:tgtEl>
                                        <p:attrNameLst>
                                          <p:attrName>style.visibility</p:attrName>
                                        </p:attrNameLst>
                                      </p:cBhvr>
                                      <p:to>
                                        <p:strVal val="visible"/>
                                      </p:to>
                                    </p:set>
                                    <p:animEffect transition="in" filter="wipe(right)">
                                      <p:cBhvr>
                                        <p:cTn id="11" dur="500"/>
                                        <p:tgtEl>
                                          <p:spTgt spid="32"/>
                                        </p:tgtEl>
                                      </p:cBhvr>
                                    </p:animEffect>
                                  </p:childTnLst>
                                </p:cTn>
                              </p:par>
                            </p:childTnLst>
                          </p:cTn>
                        </p:par>
                        <p:par>
                          <p:cTn id="12" fill="hold">
                            <p:stCondLst>
                              <p:cond delay="3000"/>
                            </p:stCondLst>
                            <p:childTnLst>
                              <p:par>
                                <p:cTn id="13" presetID="22" presetClass="entr" presetSubtype="2" fill="hold" grpId="0" nodeType="afterEffect">
                                  <p:stCondLst>
                                    <p:cond delay="1000"/>
                                  </p:stCondLst>
                                  <p:childTnLst>
                                    <p:set>
                                      <p:cBhvr>
                                        <p:cTn id="14" dur="1" fill="hold">
                                          <p:stCondLst>
                                            <p:cond delay="0"/>
                                          </p:stCondLst>
                                        </p:cTn>
                                        <p:tgtEl>
                                          <p:spTgt spid="26"/>
                                        </p:tgtEl>
                                        <p:attrNameLst>
                                          <p:attrName>style.visibility</p:attrName>
                                        </p:attrNameLst>
                                      </p:cBhvr>
                                      <p:to>
                                        <p:strVal val="visible"/>
                                      </p:to>
                                    </p:set>
                                    <p:animEffect transition="in" filter="wipe(right)">
                                      <p:cBhvr>
                                        <p:cTn id="15" dur="500"/>
                                        <p:tgtEl>
                                          <p:spTgt spid="26"/>
                                        </p:tgtEl>
                                      </p:cBhvr>
                                    </p:animEffect>
                                  </p:childTnLst>
                                </p:cTn>
                              </p:par>
                            </p:childTnLst>
                          </p:cTn>
                        </p:par>
                        <p:par>
                          <p:cTn id="16" fill="hold">
                            <p:stCondLst>
                              <p:cond delay="4500"/>
                            </p:stCondLst>
                            <p:childTnLst>
                              <p:par>
                                <p:cTn id="17" presetID="22" presetClass="entr" presetSubtype="2" fill="hold" grpId="0" nodeType="afterEffect">
                                  <p:stCondLst>
                                    <p:cond delay="1000"/>
                                  </p:stCondLst>
                                  <p:childTnLst>
                                    <p:set>
                                      <p:cBhvr>
                                        <p:cTn id="18" dur="1" fill="hold">
                                          <p:stCondLst>
                                            <p:cond delay="0"/>
                                          </p:stCondLst>
                                        </p:cTn>
                                        <p:tgtEl>
                                          <p:spTgt spid="34"/>
                                        </p:tgtEl>
                                        <p:attrNameLst>
                                          <p:attrName>style.visibility</p:attrName>
                                        </p:attrNameLst>
                                      </p:cBhvr>
                                      <p:to>
                                        <p:strVal val="visible"/>
                                      </p:to>
                                    </p:set>
                                    <p:animEffect transition="in" filter="wipe(right)">
                                      <p:cBhvr>
                                        <p:cTn id="19"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2" grpId="0" animBg="1"/>
      <p:bldP spid="26" grpId="0" animBg="1"/>
      <p:bldP spid="34" grpId="0" animBg="1"/>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105"/>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mtClean="0">
                <a:solidFill>
                  <a:srgbClr val="FFFFFF"/>
                </a:solidFill>
              </a:rPr>
              <a:t>12/01/09 - 9pm</a:t>
            </a:r>
          </a:p>
        </p:txBody>
      </p:sp>
      <p:sp>
        <p:nvSpPr>
          <p:cNvPr id="103427" name="Rectangle 106"/>
          <p:cNvSpPr>
            <a:spLocks noGrp="1" noChangeArrowheads="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mtClean="0">
                <a:solidFill>
                  <a:srgbClr val="FFFFFF"/>
                </a:solidFill>
              </a:rPr>
              <a:t>eSlide – P6466 – The Financial Crisis and the Future of the P/C</a:t>
            </a:r>
          </a:p>
        </p:txBody>
      </p:sp>
      <p:sp>
        <p:nvSpPr>
          <p:cNvPr id="103428" name="Rectangle 110"/>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4A28BA28-DAD0-4473-9D63-9B0BE5AFBA02}" type="slidenum">
              <a:rPr lang="en-US" altLang="en-US" smtClean="0">
                <a:solidFill>
                  <a:srgbClr val="000000"/>
                </a:solidFill>
              </a:rPr>
              <a:pPr/>
              <a:t>90</a:t>
            </a:fld>
            <a:endParaRPr lang="en-US" altLang="en-US" smtClean="0">
              <a:solidFill>
                <a:srgbClr val="000000"/>
              </a:solidFill>
            </a:endParaRPr>
          </a:p>
        </p:txBody>
      </p:sp>
      <p:sp>
        <p:nvSpPr>
          <p:cNvPr id="103429" name="Rectangle 6"/>
          <p:cNvSpPr>
            <a:spLocks noChangeArrowheads="1"/>
          </p:cNvSpPr>
          <p:nvPr/>
        </p:nvSpPr>
        <p:spPr bwMode="auto">
          <a:xfrm>
            <a:off x="1671637" y="1836738"/>
            <a:ext cx="708025" cy="3754437"/>
          </a:xfrm>
          <a:prstGeom prst="rect">
            <a:avLst/>
          </a:prstGeom>
          <a:solidFill>
            <a:srgbClr val="225A7A">
              <a:alpha val="23921"/>
            </a:srgbClr>
          </a:solidFill>
          <a:ln>
            <a:noFill/>
          </a:ln>
          <a:extLst>
            <a:ext uri="{91240B29-F687-4F45-9708-019B960494DF}">
              <a14:hiddenLine xmlns:a14="http://schemas.microsoft.com/office/drawing/2010/main" w="12700" algn="ctr">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solidFill>
                <a:srgbClr val="000000"/>
              </a:solidFill>
              <a:cs typeface="Arial" panose="020B0604020202020204" pitchFamily="34" charset="0"/>
            </a:endParaRPr>
          </a:p>
        </p:txBody>
      </p:sp>
      <p:sp>
        <p:nvSpPr>
          <p:cNvPr id="103430" name="Rectangle 15"/>
          <p:cNvSpPr>
            <a:spLocks noChangeArrowheads="1"/>
          </p:cNvSpPr>
          <p:nvPr/>
        </p:nvSpPr>
        <p:spPr bwMode="auto">
          <a:xfrm>
            <a:off x="3208332" y="1836738"/>
            <a:ext cx="709613" cy="3754437"/>
          </a:xfrm>
          <a:prstGeom prst="rect">
            <a:avLst/>
          </a:prstGeom>
          <a:solidFill>
            <a:srgbClr val="225A7A">
              <a:alpha val="23921"/>
            </a:srgbClr>
          </a:solidFill>
          <a:ln>
            <a:noFill/>
          </a:ln>
          <a:extLst>
            <a:ext uri="{91240B29-F687-4F45-9708-019B960494DF}">
              <a14:hiddenLine xmlns:a14="http://schemas.microsoft.com/office/drawing/2010/main" w="12700" algn="ctr">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solidFill>
                <a:srgbClr val="000000"/>
              </a:solidFill>
              <a:cs typeface="Arial" panose="020B0604020202020204" pitchFamily="34" charset="0"/>
            </a:endParaRPr>
          </a:p>
        </p:txBody>
      </p:sp>
      <p:sp>
        <p:nvSpPr>
          <p:cNvPr id="103431" name="Rectangle 16"/>
          <p:cNvSpPr>
            <a:spLocks noChangeArrowheads="1"/>
          </p:cNvSpPr>
          <p:nvPr/>
        </p:nvSpPr>
        <p:spPr bwMode="auto">
          <a:xfrm>
            <a:off x="5992801" y="1836738"/>
            <a:ext cx="744537" cy="3754437"/>
          </a:xfrm>
          <a:prstGeom prst="rect">
            <a:avLst/>
          </a:prstGeom>
          <a:solidFill>
            <a:srgbClr val="225A7A">
              <a:alpha val="23921"/>
            </a:srgbClr>
          </a:solidFill>
          <a:ln>
            <a:noFill/>
          </a:ln>
          <a:extLst>
            <a:ext uri="{91240B29-F687-4F45-9708-019B960494DF}">
              <a14:hiddenLine xmlns:a14="http://schemas.microsoft.com/office/drawing/2010/main" w="12700" algn="ctr">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solidFill>
                <a:srgbClr val="000000"/>
              </a:solidFill>
              <a:cs typeface="Arial" panose="020B0604020202020204" pitchFamily="34" charset="0"/>
            </a:endParaRPr>
          </a:p>
        </p:txBody>
      </p:sp>
      <p:graphicFrame>
        <p:nvGraphicFramePr>
          <p:cNvPr id="103432" name="Object 2"/>
          <p:cNvGraphicFramePr>
            <a:graphicFrameLocks/>
          </p:cNvGraphicFramePr>
          <p:nvPr>
            <p:extLst>
              <p:ext uri="{D42A27DB-BD31-4B8C-83A1-F6EECF244321}">
                <p14:modId xmlns:p14="http://schemas.microsoft.com/office/powerpoint/2010/main" val="3138990357"/>
              </p:ext>
            </p:extLst>
          </p:nvPr>
        </p:nvGraphicFramePr>
        <p:xfrm>
          <a:off x="365125" y="1808398"/>
          <a:ext cx="8683625" cy="4532313"/>
        </p:xfrm>
        <a:graphic>
          <a:graphicData uri="http://schemas.openxmlformats.org/presentationml/2006/ole">
            <mc:AlternateContent xmlns:mc="http://schemas.openxmlformats.org/markup-compatibility/2006">
              <mc:Choice xmlns:v="urn:schemas-microsoft-com:vml" Requires="v">
                <p:oleObj spid="_x0000_s28065911" name="Chart" r:id="rId4" imgW="3432901" imgH="1821319" progId="MSGraph.Chart.8">
                  <p:embed followColorScheme="full"/>
                </p:oleObj>
              </mc:Choice>
              <mc:Fallback>
                <p:oleObj name="Chart" r:id="rId4" imgW="3432901" imgH="1821319" progId="MSGraph.Chart.8">
                  <p:embed followColorScheme="full"/>
                  <p:pic>
                    <p:nvPicPr>
                      <p:cNvPr id="0" name=""/>
                      <p:cNvPicPr>
                        <a:picLocks noChangeArrowheads="1"/>
                      </p:cNvPicPr>
                      <p:nvPr/>
                    </p:nvPicPr>
                    <p:blipFill>
                      <a:blip r:embed="rId5"/>
                      <a:srcRect/>
                      <a:stretch>
                        <a:fillRect/>
                      </a:stretch>
                    </p:blipFill>
                    <p:spPr bwMode="gray">
                      <a:xfrm>
                        <a:off x="365125" y="1808398"/>
                        <a:ext cx="8683625" cy="45323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103433" name="Rectangle 3"/>
          <p:cNvSpPr>
            <a:spLocks noGrp="1" noChangeArrowheads="1"/>
          </p:cNvSpPr>
          <p:nvPr>
            <p:ph type="title"/>
          </p:nvPr>
        </p:nvSpPr>
        <p:spPr>
          <a:xfrm>
            <a:off x="234950" y="90488"/>
            <a:ext cx="7400925" cy="860425"/>
          </a:xfrm>
        </p:spPr>
        <p:txBody>
          <a:bodyPr/>
          <a:lstStyle/>
          <a:p>
            <a:r>
              <a:rPr lang="en-US" altLang="en-US" dirty="0" smtClean="0">
                <a:latin typeface="Arial" panose="020B0604020202020204" pitchFamily="34" charset="0"/>
              </a:rPr>
              <a:t>Net Premium Growth: Annual Change, </a:t>
            </a:r>
            <a:br>
              <a:rPr lang="en-US" altLang="en-US" dirty="0" smtClean="0">
                <a:latin typeface="Arial" panose="020B0604020202020204" pitchFamily="34" charset="0"/>
              </a:rPr>
            </a:br>
            <a:r>
              <a:rPr lang="en-US" altLang="en-US" dirty="0" smtClean="0">
                <a:latin typeface="Arial" panose="020B0604020202020204" pitchFamily="34" charset="0"/>
              </a:rPr>
              <a:t>1971—2016F</a:t>
            </a:r>
          </a:p>
        </p:txBody>
      </p:sp>
      <p:sp>
        <p:nvSpPr>
          <p:cNvPr id="103434" name="Rectangle 5"/>
          <p:cNvSpPr>
            <a:spLocks noChangeArrowheads="1"/>
          </p:cNvSpPr>
          <p:nvPr/>
        </p:nvSpPr>
        <p:spPr bwMode="black">
          <a:xfrm>
            <a:off x="347663" y="1266825"/>
            <a:ext cx="8221662" cy="220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defTabSz="114300">
              <a:defRPr>
                <a:solidFill>
                  <a:schemeClr val="tx1"/>
                </a:solidFill>
                <a:latin typeface="Arial" panose="020B0604020202020204" pitchFamily="34" charset="0"/>
              </a:defRPr>
            </a:lvl1pPr>
            <a:lvl2pPr marL="742950" indent="-285750" defTabSz="114300">
              <a:defRPr>
                <a:solidFill>
                  <a:schemeClr val="tx1"/>
                </a:solidFill>
                <a:latin typeface="Arial" panose="020B0604020202020204" pitchFamily="34" charset="0"/>
              </a:defRPr>
            </a:lvl2pPr>
            <a:lvl3pPr marL="1143000" indent="-228600" defTabSz="114300">
              <a:defRPr>
                <a:solidFill>
                  <a:schemeClr val="tx1"/>
                </a:solidFill>
                <a:latin typeface="Arial" panose="020B0604020202020204" pitchFamily="34" charset="0"/>
              </a:defRPr>
            </a:lvl3pPr>
            <a:lvl4pPr marL="1600200" indent="-228600" defTabSz="114300">
              <a:defRPr>
                <a:solidFill>
                  <a:schemeClr val="tx1"/>
                </a:solidFill>
                <a:latin typeface="Arial" panose="020B0604020202020204" pitchFamily="34" charset="0"/>
              </a:defRPr>
            </a:lvl4pPr>
            <a:lvl5pPr marL="2057400" indent="-228600" defTabSz="114300">
              <a:defRPr>
                <a:solidFill>
                  <a:schemeClr val="tx1"/>
                </a:solidFill>
                <a:latin typeface="Arial" panose="020B0604020202020204" pitchFamily="34" charset="0"/>
              </a:defRPr>
            </a:lvl5pPr>
            <a:lvl6pPr marL="2514600" indent="-228600" defTabSz="114300" eaLnBrk="0" fontAlgn="base" hangingPunct="0">
              <a:spcBef>
                <a:spcPct val="0"/>
              </a:spcBef>
              <a:spcAft>
                <a:spcPct val="0"/>
              </a:spcAft>
              <a:defRPr>
                <a:solidFill>
                  <a:schemeClr val="tx1"/>
                </a:solidFill>
                <a:latin typeface="Arial" panose="020B0604020202020204" pitchFamily="34" charset="0"/>
              </a:defRPr>
            </a:lvl6pPr>
            <a:lvl7pPr marL="2971800" indent="-228600" defTabSz="114300" eaLnBrk="0" fontAlgn="base" hangingPunct="0">
              <a:spcBef>
                <a:spcPct val="0"/>
              </a:spcBef>
              <a:spcAft>
                <a:spcPct val="0"/>
              </a:spcAft>
              <a:defRPr>
                <a:solidFill>
                  <a:schemeClr val="tx1"/>
                </a:solidFill>
                <a:latin typeface="Arial" panose="020B0604020202020204" pitchFamily="34" charset="0"/>
              </a:defRPr>
            </a:lvl7pPr>
            <a:lvl8pPr marL="3429000" indent="-228600" defTabSz="114300" eaLnBrk="0" fontAlgn="base" hangingPunct="0">
              <a:spcBef>
                <a:spcPct val="0"/>
              </a:spcBef>
              <a:spcAft>
                <a:spcPct val="0"/>
              </a:spcAft>
              <a:defRPr>
                <a:solidFill>
                  <a:schemeClr val="tx1"/>
                </a:solidFill>
                <a:latin typeface="Arial" panose="020B0604020202020204" pitchFamily="34" charset="0"/>
              </a:defRPr>
            </a:lvl8pPr>
            <a:lvl9pPr marL="3886200" indent="-228600" defTabSz="114300" eaLnBrk="0" fontAlgn="base" hangingPunct="0">
              <a:spcBef>
                <a:spcPct val="0"/>
              </a:spcBef>
              <a:spcAft>
                <a:spcPct val="0"/>
              </a:spcAft>
              <a:defRPr>
                <a:solidFill>
                  <a:schemeClr val="tx1"/>
                </a:solidFill>
                <a:latin typeface="Arial" panose="020B0604020202020204" pitchFamily="34" charset="0"/>
              </a:defRPr>
            </a:lvl9pPr>
          </a:lstStyle>
          <a:p>
            <a:pPr>
              <a:lnSpc>
                <a:spcPct val="90000"/>
              </a:lnSpc>
              <a:spcBef>
                <a:spcPct val="20000"/>
              </a:spcBef>
            </a:pPr>
            <a:r>
              <a:rPr lang="en-US" altLang="en-US" sz="1600" b="1">
                <a:solidFill>
                  <a:srgbClr val="225A7A"/>
                </a:solidFill>
                <a:cs typeface="Arial" panose="020B0604020202020204" pitchFamily="34" charset="0"/>
              </a:rPr>
              <a:t>(Percent)</a:t>
            </a:r>
          </a:p>
        </p:txBody>
      </p:sp>
      <p:sp>
        <p:nvSpPr>
          <p:cNvPr id="103435" name="Text Box 10"/>
          <p:cNvSpPr txBox="1">
            <a:spLocks noChangeArrowheads="1"/>
          </p:cNvSpPr>
          <p:nvPr/>
        </p:nvSpPr>
        <p:spPr bwMode="auto">
          <a:xfrm>
            <a:off x="1449388" y="1493838"/>
            <a:ext cx="1066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buClr>
                <a:srgbClr val="FF3300"/>
              </a:buClr>
              <a:buFont typeface="Wingdings" panose="05000000000000000000" pitchFamily="2" charset="2"/>
              <a:buNone/>
            </a:pPr>
            <a:r>
              <a:rPr lang="en-US" altLang="en-US" sz="1400" b="1">
                <a:solidFill>
                  <a:srgbClr val="000000"/>
                </a:solidFill>
                <a:cs typeface="Arial" panose="020B0604020202020204" pitchFamily="34" charset="0"/>
              </a:rPr>
              <a:t>1975-78</a:t>
            </a:r>
          </a:p>
        </p:txBody>
      </p:sp>
      <p:sp>
        <p:nvSpPr>
          <p:cNvPr id="103436" name="Text Box 11"/>
          <p:cNvSpPr txBox="1">
            <a:spLocks noChangeArrowheads="1"/>
          </p:cNvSpPr>
          <p:nvPr/>
        </p:nvSpPr>
        <p:spPr bwMode="auto">
          <a:xfrm>
            <a:off x="3027361" y="1493838"/>
            <a:ext cx="1066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buClr>
                <a:srgbClr val="FF3300"/>
              </a:buClr>
              <a:buFont typeface="Wingdings" panose="05000000000000000000" pitchFamily="2" charset="2"/>
              <a:buNone/>
            </a:pPr>
            <a:r>
              <a:rPr lang="en-US" altLang="en-US" sz="1400" b="1" dirty="0">
                <a:solidFill>
                  <a:srgbClr val="000000"/>
                </a:solidFill>
                <a:cs typeface="Arial" panose="020B0604020202020204" pitchFamily="34" charset="0"/>
              </a:rPr>
              <a:t>1984-87</a:t>
            </a:r>
          </a:p>
        </p:txBody>
      </p:sp>
      <p:sp>
        <p:nvSpPr>
          <p:cNvPr id="103437" name="Text Box 12"/>
          <p:cNvSpPr txBox="1">
            <a:spLocks noChangeArrowheads="1"/>
          </p:cNvSpPr>
          <p:nvPr/>
        </p:nvSpPr>
        <p:spPr bwMode="auto">
          <a:xfrm>
            <a:off x="5834057" y="1493838"/>
            <a:ext cx="1066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buClr>
                <a:srgbClr val="FF3300"/>
              </a:buClr>
              <a:buFont typeface="Wingdings" panose="05000000000000000000" pitchFamily="2" charset="2"/>
              <a:buNone/>
            </a:pPr>
            <a:r>
              <a:rPr lang="en-US" altLang="en-US" sz="1400" b="1" dirty="0">
                <a:solidFill>
                  <a:srgbClr val="000000"/>
                </a:solidFill>
                <a:cs typeface="Arial" panose="020B0604020202020204" pitchFamily="34" charset="0"/>
              </a:rPr>
              <a:t>2000-03</a:t>
            </a:r>
          </a:p>
        </p:txBody>
      </p:sp>
      <p:sp>
        <p:nvSpPr>
          <p:cNvPr id="103438" name="Rectangle 13"/>
          <p:cNvSpPr>
            <a:spLocks noChangeArrowheads="1"/>
          </p:cNvSpPr>
          <p:nvPr/>
        </p:nvSpPr>
        <p:spPr bwMode="auto">
          <a:xfrm>
            <a:off x="0" y="6262452"/>
            <a:ext cx="7569200" cy="5955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5760" tIns="0" rIns="0" bIns="137160" anchor="b">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nSpc>
                <a:spcPct val="90000"/>
              </a:lnSpc>
              <a:buClr>
                <a:srgbClr val="FF6801"/>
              </a:buClr>
              <a:buFont typeface="Wingdings" panose="05000000000000000000" pitchFamily="2" charset="2"/>
              <a:buNone/>
            </a:pPr>
            <a:r>
              <a:rPr lang="en-US" altLang="en-US" sz="1100" dirty="0">
                <a:solidFill>
                  <a:srgbClr val="000000"/>
                </a:solidFill>
                <a:cs typeface="Arial" panose="020B0604020202020204" pitchFamily="34" charset="0"/>
              </a:rPr>
              <a:t> </a:t>
            </a:r>
            <a:r>
              <a:rPr lang="en-US" altLang="en-US" sz="1100" dirty="0" smtClean="0">
                <a:solidFill>
                  <a:srgbClr val="000000"/>
                </a:solidFill>
                <a:cs typeface="Arial" panose="020B0604020202020204" pitchFamily="34" charset="0"/>
              </a:rPr>
              <a:t>*Actual figure based on data through Q3 2014.</a:t>
            </a:r>
            <a:endParaRPr lang="en-US" altLang="en-US" sz="1100" dirty="0">
              <a:solidFill>
                <a:srgbClr val="000000"/>
              </a:solidFill>
              <a:cs typeface="Arial" panose="020B0604020202020204" pitchFamily="34" charset="0"/>
            </a:endParaRPr>
          </a:p>
          <a:p>
            <a:pPr>
              <a:lnSpc>
                <a:spcPct val="90000"/>
              </a:lnSpc>
              <a:buClr>
                <a:srgbClr val="FF6801"/>
              </a:buClr>
              <a:buFont typeface="Wingdings" panose="05000000000000000000" pitchFamily="2" charset="2"/>
              <a:buNone/>
            </a:pPr>
            <a:r>
              <a:rPr lang="en-US" altLang="en-US" sz="1100" dirty="0" smtClean="0">
                <a:solidFill>
                  <a:srgbClr val="000000"/>
                </a:solidFill>
                <a:cs typeface="Arial" panose="020B0604020202020204" pitchFamily="34" charset="0"/>
              </a:rPr>
              <a:t>Shaded </a:t>
            </a:r>
            <a:r>
              <a:rPr lang="en-US" altLang="en-US" sz="1100" dirty="0">
                <a:solidFill>
                  <a:srgbClr val="000000"/>
                </a:solidFill>
                <a:cs typeface="Arial" panose="020B0604020202020204" pitchFamily="34" charset="0"/>
              </a:rPr>
              <a:t>areas denote “hard market” </a:t>
            </a:r>
            <a:r>
              <a:rPr lang="en-US" altLang="en-US" sz="1100" dirty="0" smtClean="0">
                <a:solidFill>
                  <a:srgbClr val="000000"/>
                </a:solidFill>
                <a:cs typeface="Arial" panose="020B0604020202020204" pitchFamily="34" charset="0"/>
              </a:rPr>
              <a:t>periods</a:t>
            </a:r>
            <a:endParaRPr lang="en-US" altLang="en-US" sz="1100" dirty="0">
              <a:solidFill>
                <a:srgbClr val="000000"/>
              </a:solidFill>
              <a:cs typeface="Arial" panose="020B0604020202020204" pitchFamily="34" charset="0"/>
            </a:endParaRPr>
          </a:p>
          <a:p>
            <a:pPr>
              <a:lnSpc>
                <a:spcPct val="90000"/>
              </a:lnSpc>
              <a:buClr>
                <a:srgbClr val="FF6801"/>
              </a:buClr>
              <a:buFont typeface="Wingdings" panose="05000000000000000000" pitchFamily="2" charset="2"/>
              <a:buNone/>
            </a:pPr>
            <a:r>
              <a:rPr lang="en-US" altLang="en-US" sz="1100" dirty="0">
                <a:solidFill>
                  <a:srgbClr val="000000"/>
                </a:solidFill>
                <a:cs typeface="Arial" panose="020B0604020202020204" pitchFamily="34" charset="0"/>
              </a:rPr>
              <a:t>Sources:  A.M. Best (historical and forecast), ISO, Insurance Information Institute.</a:t>
            </a:r>
          </a:p>
        </p:txBody>
      </p:sp>
      <p:sp>
        <p:nvSpPr>
          <p:cNvPr id="2034702" name="AutoShape 14"/>
          <p:cNvSpPr>
            <a:spLocks noChangeArrowheads="1"/>
          </p:cNvSpPr>
          <p:nvPr/>
        </p:nvSpPr>
        <p:spPr bwMode="blackWhite">
          <a:xfrm>
            <a:off x="5318125" y="1925638"/>
            <a:ext cx="2711450" cy="1046162"/>
          </a:xfrm>
          <a:prstGeom prst="wedgeRectCallout">
            <a:avLst>
              <a:gd name="adj1" fmla="val 38886"/>
              <a:gd name="adj2" fmla="val 264449"/>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ct val="90000"/>
              </a:lnSpc>
              <a:spcBef>
                <a:spcPct val="50000"/>
              </a:spcBef>
              <a:buClr>
                <a:srgbClr val="FFFFFF"/>
              </a:buClr>
              <a:buFont typeface="Wingdings" panose="05000000000000000000" pitchFamily="2" charset="2"/>
              <a:buNone/>
            </a:pPr>
            <a:r>
              <a:rPr lang="en-US" altLang="en-US" sz="1400" b="1">
                <a:solidFill>
                  <a:srgbClr val="FFFFFF"/>
                </a:solidFill>
                <a:cs typeface="Arial" panose="020B0604020202020204" pitchFamily="34" charset="0"/>
              </a:rPr>
              <a:t>Net Written Premiums Fell 0.7% in 2007 (First Decline Since 1943) by 2.0% in 2008, and 4.2% in 2009, the First 3-Year Decline Since 1930-33.</a:t>
            </a:r>
          </a:p>
        </p:txBody>
      </p:sp>
      <p:sp>
        <p:nvSpPr>
          <p:cNvPr id="18" name="AutoShape 7"/>
          <p:cNvSpPr>
            <a:spLocks noChangeArrowheads="1"/>
          </p:cNvSpPr>
          <p:nvPr/>
        </p:nvSpPr>
        <p:spPr bwMode="blackWhite">
          <a:xfrm>
            <a:off x="7742238" y="2991579"/>
            <a:ext cx="1320800" cy="1363540"/>
          </a:xfrm>
          <a:prstGeom prst="wedgeRectCallout">
            <a:avLst>
              <a:gd name="adj1" fmla="val 31113"/>
              <a:gd name="adj2" fmla="val 76455"/>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rgbClr val="FFFFFF"/>
              </a:buClr>
              <a:buFont typeface="Wingdings" pitchFamily="2" charset="2"/>
              <a:buNone/>
              <a:defRPr/>
            </a:pPr>
            <a:r>
              <a:rPr lang="en-US" sz="1400" b="1" dirty="0" smtClean="0">
                <a:solidFill>
                  <a:srgbClr val="FFFFFF"/>
                </a:solidFill>
                <a:cs typeface="Arial" charset="0"/>
              </a:rPr>
              <a:t>2015-16F</a:t>
            </a:r>
            <a:r>
              <a:rPr lang="en-US" sz="1400" b="1" dirty="0">
                <a:solidFill>
                  <a:srgbClr val="FFFFFF"/>
                </a:solidFill>
                <a:cs typeface="Arial" charset="0"/>
              </a:rPr>
              <a:t>: 4.0%</a:t>
            </a:r>
          </a:p>
          <a:p>
            <a:pPr algn="ctr">
              <a:lnSpc>
                <a:spcPct val="90000"/>
              </a:lnSpc>
              <a:spcBef>
                <a:spcPct val="50000"/>
              </a:spcBef>
              <a:buClr>
                <a:srgbClr val="FFFFFF"/>
              </a:buClr>
              <a:buFont typeface="Wingdings" pitchFamily="2" charset="2"/>
              <a:buNone/>
              <a:defRPr/>
            </a:pPr>
            <a:r>
              <a:rPr lang="en-US" sz="1400" b="1" dirty="0" smtClean="0">
                <a:solidFill>
                  <a:srgbClr val="FFFFFF"/>
                </a:solidFill>
                <a:cs typeface="Arial" charset="0"/>
              </a:rPr>
              <a:t>2014E: 3.9%*</a:t>
            </a:r>
          </a:p>
          <a:p>
            <a:pPr algn="ctr">
              <a:lnSpc>
                <a:spcPct val="90000"/>
              </a:lnSpc>
              <a:spcBef>
                <a:spcPct val="50000"/>
              </a:spcBef>
              <a:buClr>
                <a:srgbClr val="FFFFFF"/>
              </a:buClr>
              <a:buFont typeface="Wingdings" pitchFamily="2" charset="2"/>
              <a:buNone/>
              <a:defRPr/>
            </a:pPr>
            <a:r>
              <a:rPr lang="en-US" sz="1400" b="1" dirty="0" smtClean="0">
                <a:solidFill>
                  <a:srgbClr val="FFFFFF"/>
                </a:solidFill>
                <a:cs typeface="Arial" charset="0"/>
              </a:rPr>
              <a:t>2013</a:t>
            </a:r>
            <a:r>
              <a:rPr lang="en-US" sz="1400" b="1" dirty="0">
                <a:solidFill>
                  <a:srgbClr val="FFFFFF"/>
                </a:solidFill>
                <a:cs typeface="Arial" charset="0"/>
              </a:rPr>
              <a:t>: 4.6%</a:t>
            </a:r>
          </a:p>
          <a:p>
            <a:pPr algn="ctr">
              <a:lnSpc>
                <a:spcPct val="90000"/>
              </a:lnSpc>
              <a:spcBef>
                <a:spcPct val="50000"/>
              </a:spcBef>
              <a:buClr>
                <a:srgbClr val="FFFFFF"/>
              </a:buClr>
              <a:buFont typeface="Wingdings" pitchFamily="2" charset="2"/>
              <a:buNone/>
              <a:defRPr/>
            </a:pPr>
            <a:r>
              <a:rPr lang="en-US" sz="1400" b="1" dirty="0">
                <a:solidFill>
                  <a:srgbClr val="FFFFFF"/>
                </a:solidFill>
                <a:cs typeface="Arial" charset="0"/>
              </a:rPr>
              <a:t>2012: +</a:t>
            </a:r>
            <a:r>
              <a:rPr lang="en-US" sz="1400" b="1" dirty="0">
                <a:solidFill>
                  <a:srgbClr val="FFFFFF"/>
                </a:solidFill>
              </a:rPr>
              <a:t>4.3</a:t>
            </a:r>
            <a:r>
              <a:rPr lang="en-US" sz="1400" b="1" dirty="0">
                <a:solidFill>
                  <a:srgbClr val="FFFFFF"/>
                </a:solidFill>
                <a:cs typeface="Arial" charset="0"/>
              </a:rPr>
              <a:t>%</a:t>
            </a:r>
            <a:endParaRPr lang="en-US" sz="1600" b="1" dirty="0">
              <a:solidFill>
                <a:srgbClr val="FFFFFF"/>
              </a:solidFill>
              <a:cs typeface="Arial" charset="0"/>
            </a:endParaRPr>
          </a:p>
        </p:txBody>
      </p:sp>
    </p:spTree>
    <p:extLst>
      <p:ext uri="{BB962C8B-B14F-4D97-AF65-F5344CB8AC3E}">
        <p14:creationId xmlns:p14="http://schemas.microsoft.com/office/powerpoint/2010/main" val="348269963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2034702"/>
                                        </p:tgtEl>
                                        <p:attrNameLst>
                                          <p:attrName>style.visibility</p:attrName>
                                        </p:attrNameLst>
                                      </p:cBhvr>
                                      <p:to>
                                        <p:strVal val="visible"/>
                                      </p:to>
                                    </p:set>
                                    <p:animEffect transition="in" filter="wipe(right)">
                                      <p:cBhvr>
                                        <p:cTn id="7" dur="500"/>
                                        <p:tgtEl>
                                          <p:spTgt spid="2034702"/>
                                        </p:tgtEl>
                                      </p:cBhvr>
                                    </p:animEffect>
                                  </p:childTnLst>
                                </p:cTn>
                              </p:par>
                            </p:childTnLst>
                          </p:cTn>
                        </p:par>
                        <p:par>
                          <p:cTn id="8" fill="hold" nodeType="afterGroup">
                            <p:stCondLst>
                              <p:cond delay="1500"/>
                            </p:stCondLst>
                            <p:childTnLst>
                              <p:par>
                                <p:cTn id="9" presetID="22" presetClass="entr" presetSubtype="4" fill="hold" grpId="0" nodeType="afterEffect">
                                  <p:stCondLst>
                                    <p:cond delay="700"/>
                                  </p:stCondLst>
                                  <p:childTnLst>
                                    <p:set>
                                      <p:cBhvr>
                                        <p:cTn id="10" dur="1" fill="hold">
                                          <p:stCondLst>
                                            <p:cond delay="0"/>
                                          </p:stCondLst>
                                        </p:cTn>
                                        <p:tgtEl>
                                          <p:spTgt spid="18"/>
                                        </p:tgtEl>
                                        <p:attrNameLst>
                                          <p:attrName>style.visibility</p:attrName>
                                        </p:attrNameLst>
                                      </p:cBhvr>
                                      <p:to>
                                        <p:strVal val="visible"/>
                                      </p:to>
                                    </p:set>
                                    <p:animEffect transition="in" filter="wipe(down)">
                                      <p:cBhvr>
                                        <p:cTn id="1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4702" grpId="0" animBg="1"/>
      <p:bldP spid="18" grpId="0" animBg="1"/>
    </p:bldLst>
  </p:timing>
</p:sld>
</file>

<file path=ppt/slides/slide91.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2051" name="Rectangle 105"/>
          <p:cNvSpPr>
            <a:spLocks noGrp="1" noChangeArrowheads="1"/>
          </p:cNvSpPr>
          <p:nvPr>
            <p:ph type="dt" sz="quarter" idx="10"/>
          </p:nvPr>
        </p:nvSpPr>
        <p:spPr>
          <a:noFill/>
        </p:spPr>
        <p:txBody>
          <a:bodyPr/>
          <a:lstStyle/>
          <a:p>
            <a:r>
              <a:rPr lang="en-US" smtClean="0"/>
              <a:t>12/01/09 - 9pm</a:t>
            </a:r>
          </a:p>
        </p:txBody>
      </p:sp>
      <p:sp>
        <p:nvSpPr>
          <p:cNvPr id="2052" name="Rectangle 106"/>
          <p:cNvSpPr>
            <a:spLocks noGrp="1" noChangeArrowheads="1"/>
          </p:cNvSpPr>
          <p:nvPr>
            <p:ph type="ftr" sz="quarter" idx="11"/>
          </p:nvPr>
        </p:nvSpPr>
        <p:spPr>
          <a:noFill/>
        </p:spPr>
        <p:txBody>
          <a:bodyPr/>
          <a:lstStyle/>
          <a:p>
            <a:r>
              <a:rPr lang="en-US" smtClean="0"/>
              <a:t>eSlide – P6466 – The Financial Crisis and the Future of the P/C</a:t>
            </a:r>
          </a:p>
        </p:txBody>
      </p:sp>
      <p:sp>
        <p:nvSpPr>
          <p:cNvPr id="2053" name="Rectangle 110"/>
          <p:cNvSpPr>
            <a:spLocks noGrp="1" noChangeArrowheads="1"/>
          </p:cNvSpPr>
          <p:nvPr>
            <p:ph type="sldNum" sz="quarter" idx="12"/>
          </p:nvPr>
        </p:nvSpPr>
        <p:spPr>
          <a:noFill/>
        </p:spPr>
        <p:txBody>
          <a:bodyPr/>
          <a:lstStyle/>
          <a:p>
            <a:fld id="{711F9022-1FFB-4FAE-BDFD-22A5219EA810}" type="slidenum">
              <a:rPr lang="en-US" smtClean="0"/>
              <a:pPr/>
              <a:t>91</a:t>
            </a:fld>
            <a:endParaRPr lang="en-US" smtClean="0"/>
          </a:p>
        </p:txBody>
      </p:sp>
      <p:sp>
        <p:nvSpPr>
          <p:cNvPr id="2054" name="Rectangle 2"/>
          <p:cNvSpPr>
            <a:spLocks noGrp="1" noChangeArrowheads="1"/>
          </p:cNvSpPr>
          <p:nvPr>
            <p:ph type="title"/>
          </p:nvPr>
        </p:nvSpPr>
        <p:spPr/>
        <p:txBody>
          <a:bodyPr/>
          <a:lstStyle/>
          <a:p>
            <a:r>
              <a:rPr lang="en-US" dirty="0" smtClean="0"/>
              <a:t>Auto &amp; Home vs. All Lines, Net Written</a:t>
            </a:r>
            <a:br>
              <a:rPr lang="en-US" dirty="0" smtClean="0"/>
            </a:br>
            <a:r>
              <a:rPr lang="en-US" dirty="0" smtClean="0"/>
              <a:t>Premium Growth, 2000–2015F</a:t>
            </a:r>
          </a:p>
        </p:txBody>
      </p:sp>
      <p:graphicFrame>
        <p:nvGraphicFramePr>
          <p:cNvPr id="2050" name="Object 3"/>
          <p:cNvGraphicFramePr>
            <a:graphicFrameLocks noChangeAspect="1"/>
          </p:cNvGraphicFramePr>
          <p:nvPr>
            <p:extLst>
              <p:ext uri="{D42A27DB-BD31-4B8C-83A1-F6EECF244321}">
                <p14:modId xmlns:p14="http://schemas.microsoft.com/office/powerpoint/2010/main" val="1377145613"/>
              </p:ext>
            </p:extLst>
          </p:nvPr>
        </p:nvGraphicFramePr>
        <p:xfrm>
          <a:off x="282575" y="1627188"/>
          <a:ext cx="8713788" cy="4478337"/>
        </p:xfrm>
        <a:graphic>
          <a:graphicData uri="http://schemas.openxmlformats.org/presentationml/2006/ole">
            <mc:AlternateContent xmlns:mc="http://schemas.openxmlformats.org/markup-compatibility/2006">
              <mc:Choice xmlns:v="urn:schemas-microsoft-com:vml" Requires="v">
                <p:oleObj spid="_x0000_s28066936" name="Chart" r:id="rId4" imgW="3474928" imgH="1786821" progId="MSGraph.Chart.8">
                  <p:embed followColorScheme="full"/>
                </p:oleObj>
              </mc:Choice>
              <mc:Fallback>
                <p:oleObj name="Chart" r:id="rId4" imgW="3474928" imgH="1786821" progId="MSGraph.Chart.8">
                  <p:embed followColorScheme="full"/>
                  <p:pic>
                    <p:nvPicPr>
                      <p:cNvPr id="0" name=""/>
                      <p:cNvPicPr>
                        <a:picLocks noChangeAspect="1" noChangeArrowheads="1"/>
                      </p:cNvPicPr>
                      <p:nvPr/>
                    </p:nvPicPr>
                    <p:blipFill>
                      <a:blip r:embed="rId5"/>
                      <a:srcRect/>
                      <a:stretch>
                        <a:fillRect/>
                      </a:stretch>
                    </p:blipFill>
                    <p:spPr bwMode="gray">
                      <a:xfrm>
                        <a:off x="282575" y="1627188"/>
                        <a:ext cx="8713788" cy="44783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55" name="Rectangle 4"/>
          <p:cNvSpPr>
            <a:spLocks noChangeArrowheads="1"/>
          </p:cNvSpPr>
          <p:nvPr/>
        </p:nvSpPr>
        <p:spPr bwMode="auto">
          <a:xfrm>
            <a:off x="0" y="6203950"/>
            <a:ext cx="8121650" cy="654050"/>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a:p>
          <a:p>
            <a:pPr eaLnBrk="0" hangingPunct="0">
              <a:lnSpc>
                <a:spcPct val="85000"/>
              </a:lnSpc>
              <a:spcBef>
                <a:spcPct val="25000"/>
              </a:spcBef>
              <a:buClr>
                <a:schemeClr val="accent2"/>
              </a:buClr>
              <a:buFont typeface="Wingdings" pitchFamily="2" charset="2"/>
              <a:buNone/>
            </a:pPr>
            <a:endParaRPr lang="en-US" sz="1100" dirty="0"/>
          </a:p>
          <a:p>
            <a:pPr eaLnBrk="0" hangingPunct="0">
              <a:lnSpc>
                <a:spcPct val="85000"/>
              </a:lnSpc>
              <a:spcBef>
                <a:spcPct val="25000"/>
              </a:spcBef>
              <a:buClr>
                <a:schemeClr val="accent2"/>
              </a:buClr>
              <a:buFont typeface="Wingdings" pitchFamily="2" charset="2"/>
              <a:buNone/>
            </a:pPr>
            <a:r>
              <a:rPr lang="en-US" sz="1100" dirty="0"/>
              <a:t>Sources: A.M. </a:t>
            </a:r>
            <a:r>
              <a:rPr lang="en-US" sz="1100" dirty="0" smtClean="0"/>
              <a:t>Best (2000-2013); Conning (2014P-2015F); Insurance Information Institute.</a:t>
            </a:r>
            <a:endParaRPr lang="en-US" sz="1100" dirty="0"/>
          </a:p>
        </p:txBody>
      </p:sp>
      <p:sp>
        <p:nvSpPr>
          <p:cNvPr id="2056" name="Text Box 5"/>
          <p:cNvSpPr txBox="1">
            <a:spLocks noChangeArrowheads="1"/>
          </p:cNvSpPr>
          <p:nvPr/>
        </p:nvSpPr>
        <p:spPr bwMode="auto">
          <a:xfrm>
            <a:off x="3766297" y="2290946"/>
            <a:ext cx="1851025" cy="819150"/>
          </a:xfrm>
          <a:prstGeom prst="rect">
            <a:avLst/>
          </a:prstGeom>
          <a:solidFill>
            <a:schemeClr val="bg1"/>
          </a:solidFill>
          <a:ln w="28575">
            <a:solidFill>
              <a:schemeClr val="accent1"/>
            </a:solidFill>
            <a:miter lim="800000"/>
            <a:headEnd/>
            <a:tailEnd/>
          </a:ln>
        </p:spPr>
        <p:txBody>
          <a:bodyPr anchor="ctr"/>
          <a:lstStyle/>
          <a:p>
            <a:pPr algn="ctr">
              <a:lnSpc>
                <a:spcPct val="90000"/>
              </a:lnSpc>
              <a:spcBef>
                <a:spcPct val="10000"/>
              </a:spcBef>
            </a:pPr>
            <a:r>
              <a:rPr lang="en-US" sz="1200" b="1" u="sng" dirty="0"/>
              <a:t>Average </a:t>
            </a:r>
            <a:r>
              <a:rPr lang="en-US" sz="1200" b="1" u="sng" dirty="0" smtClean="0"/>
              <a:t>2000-2015F</a:t>
            </a:r>
            <a:endParaRPr lang="en-US" sz="1200" b="1" u="sng" dirty="0"/>
          </a:p>
          <a:p>
            <a:pPr algn="ctr">
              <a:lnSpc>
                <a:spcPct val="90000"/>
              </a:lnSpc>
              <a:spcBef>
                <a:spcPct val="10000"/>
              </a:spcBef>
            </a:pPr>
            <a:r>
              <a:rPr lang="en-US" sz="1200" b="1" dirty="0">
                <a:solidFill>
                  <a:schemeClr val="accent1"/>
                </a:solidFill>
              </a:rPr>
              <a:t>Auto = </a:t>
            </a:r>
            <a:r>
              <a:rPr lang="en-US" sz="1200" b="1" dirty="0" smtClean="0">
                <a:solidFill>
                  <a:schemeClr val="accent1"/>
                </a:solidFill>
              </a:rPr>
              <a:t>3.0%</a:t>
            </a:r>
            <a:endParaRPr lang="en-US" sz="1200" b="1" dirty="0">
              <a:solidFill>
                <a:schemeClr val="accent1"/>
              </a:solidFill>
            </a:endParaRPr>
          </a:p>
          <a:p>
            <a:pPr algn="ctr">
              <a:lnSpc>
                <a:spcPct val="90000"/>
              </a:lnSpc>
              <a:spcBef>
                <a:spcPct val="10000"/>
              </a:spcBef>
            </a:pPr>
            <a:r>
              <a:rPr lang="en-US" sz="1200" b="1" dirty="0">
                <a:solidFill>
                  <a:srgbClr val="FFC000"/>
                </a:solidFill>
              </a:rPr>
              <a:t>Home = </a:t>
            </a:r>
            <a:r>
              <a:rPr lang="en-US" sz="1200" b="1" dirty="0" smtClean="0">
                <a:solidFill>
                  <a:srgbClr val="FFC000"/>
                </a:solidFill>
              </a:rPr>
              <a:t>6.2%</a:t>
            </a:r>
            <a:endParaRPr lang="en-US" sz="1200" b="1" dirty="0">
              <a:solidFill>
                <a:srgbClr val="FFC000"/>
              </a:solidFill>
            </a:endParaRPr>
          </a:p>
          <a:p>
            <a:pPr algn="ctr">
              <a:lnSpc>
                <a:spcPct val="90000"/>
              </a:lnSpc>
              <a:spcBef>
                <a:spcPct val="10000"/>
              </a:spcBef>
            </a:pPr>
            <a:r>
              <a:rPr lang="en-US" sz="1200" b="1" dirty="0">
                <a:solidFill>
                  <a:srgbClr val="C00000"/>
                </a:solidFill>
              </a:rPr>
              <a:t>All Lines = </a:t>
            </a:r>
            <a:r>
              <a:rPr lang="en-US" sz="1200" b="1" dirty="0" smtClean="0">
                <a:solidFill>
                  <a:srgbClr val="C00000"/>
                </a:solidFill>
              </a:rPr>
              <a:t>3.8%</a:t>
            </a:r>
            <a:endParaRPr lang="en-US" sz="1200" b="1" dirty="0">
              <a:solidFill>
                <a:srgbClr val="C00000"/>
              </a:solidFill>
            </a:endParaRPr>
          </a:p>
        </p:txBody>
      </p:sp>
      <p:sp>
        <p:nvSpPr>
          <p:cNvPr id="1928198" name="AutoShape 6"/>
          <p:cNvSpPr>
            <a:spLocks noChangeArrowheads="1"/>
          </p:cNvSpPr>
          <p:nvPr/>
        </p:nvSpPr>
        <p:spPr bwMode="blackWhite">
          <a:xfrm>
            <a:off x="952500" y="1104900"/>
            <a:ext cx="4219575" cy="728663"/>
          </a:xfrm>
          <a:prstGeom prst="wedgeRectCallout">
            <a:avLst>
              <a:gd name="adj1" fmla="val 24301"/>
              <a:gd name="adj2" fmla="val 88778"/>
            </a:avLst>
          </a:prstGeom>
          <a:solidFill>
            <a:srgbClr val="FFC000"/>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a:solidFill>
                  <a:schemeClr val="bg1"/>
                </a:solidFill>
              </a:rPr>
              <a:t>While homeowners insurance has grown faster than auto over the past decade, auto is generally more profitable</a:t>
            </a:r>
          </a:p>
        </p:txBody>
      </p:sp>
    </p:spTree>
    <p:extLst>
      <p:ext uri="{BB962C8B-B14F-4D97-AF65-F5344CB8AC3E}">
        <p14:creationId xmlns:p14="http://schemas.microsoft.com/office/powerpoint/2010/main" val="208459675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500"/>
                                  </p:stCondLst>
                                  <p:childTnLst>
                                    <p:set>
                                      <p:cBhvr>
                                        <p:cTn id="6" dur="1" fill="hold">
                                          <p:stCondLst>
                                            <p:cond delay="0"/>
                                          </p:stCondLst>
                                        </p:cTn>
                                        <p:tgtEl>
                                          <p:spTgt spid="1928198"/>
                                        </p:tgtEl>
                                        <p:attrNameLst>
                                          <p:attrName>style.visibility</p:attrName>
                                        </p:attrNameLst>
                                      </p:cBhvr>
                                      <p:to>
                                        <p:strVal val="visible"/>
                                      </p:to>
                                    </p:set>
                                    <p:animEffect transition="in" filter="wipe(right)">
                                      <p:cBhvr>
                                        <p:cTn id="7" dur="500"/>
                                        <p:tgtEl>
                                          <p:spTgt spid="1928198"/>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050"/>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2050"/>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20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2050" grpId="0" bld="series"/>
      <p:bldP spid="1928198" grpId="0" animBg="1"/>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110"/>
          <p:cNvSpPr>
            <a:spLocks noGrp="1" noChangeArrowheads="1"/>
          </p:cNvSpPr>
          <p:nvPr>
            <p:ph type="sldNum" sz="quarter" idx="12"/>
          </p:nvPr>
        </p:nvSpPr>
        <p:spPr/>
        <p:txBody>
          <a:bodyPr/>
          <a:lstStyle/>
          <a:p>
            <a:pPr>
              <a:defRPr/>
            </a:pPr>
            <a:fld id="{7C33BF46-354D-4726-9F86-FEA51FC2199F}" type="slidenum">
              <a:rPr lang="en-US" smtClean="0">
                <a:solidFill>
                  <a:srgbClr val="000000"/>
                </a:solidFill>
              </a:rPr>
              <a:pPr>
                <a:defRPr/>
              </a:pPr>
              <a:t>92</a:t>
            </a:fld>
            <a:endParaRPr lang="en-US" smtClean="0">
              <a:solidFill>
                <a:srgbClr val="000000"/>
              </a:solidFill>
            </a:endParaRPr>
          </a:p>
        </p:txBody>
      </p:sp>
      <p:sp>
        <p:nvSpPr>
          <p:cNvPr id="83972" name="Rectangle 2"/>
          <p:cNvSpPr>
            <a:spLocks noGrp="1" noChangeArrowheads="1"/>
          </p:cNvSpPr>
          <p:nvPr>
            <p:ph type="title" idx="4294967295"/>
          </p:nvPr>
        </p:nvSpPr>
        <p:spPr>
          <a:xfrm>
            <a:off x="114300" y="-80963"/>
            <a:ext cx="7696200" cy="1095376"/>
          </a:xfrm>
        </p:spPr>
        <p:txBody>
          <a:bodyPr lIns="92075" tIns="46038" rIns="92075" bIns="46038" anchor="b"/>
          <a:lstStyle/>
          <a:p>
            <a:r>
              <a:rPr lang="en-US" dirty="0" smtClean="0"/>
              <a:t>Direct Premiums Written: Total P/C</a:t>
            </a:r>
            <a:br>
              <a:rPr lang="en-US" dirty="0" smtClean="0"/>
            </a:br>
            <a:r>
              <a:rPr lang="en-US" dirty="0" smtClean="0"/>
              <a:t>Percent Change by State, 2007-2013</a:t>
            </a:r>
          </a:p>
        </p:txBody>
      </p:sp>
      <p:graphicFrame>
        <p:nvGraphicFramePr>
          <p:cNvPr id="83970" name="Object 3"/>
          <p:cNvGraphicFramePr>
            <a:graphicFrameLocks noGrp="1" noChangeAspect="1"/>
          </p:cNvGraphicFramePr>
          <p:nvPr>
            <p:ph idx="4294967295"/>
            <p:extLst>
              <p:ext uri="{D42A27DB-BD31-4B8C-83A1-F6EECF244321}">
                <p14:modId xmlns:p14="http://schemas.microsoft.com/office/powerpoint/2010/main" val="1066928427"/>
              </p:ext>
            </p:extLst>
          </p:nvPr>
        </p:nvGraphicFramePr>
        <p:xfrm>
          <a:off x="49213" y="1697038"/>
          <a:ext cx="9131300" cy="4713287"/>
        </p:xfrm>
        <a:graphic>
          <a:graphicData uri="http://schemas.openxmlformats.org/presentationml/2006/ole">
            <mc:AlternateContent xmlns:mc="http://schemas.openxmlformats.org/markup-compatibility/2006">
              <mc:Choice xmlns:v="urn:schemas-microsoft-com:vml" Requires="v">
                <p:oleObj spid="_x0000_s28067959" name="Chart" r:id="rId4" imgW="3528190" imgH="1821319" progId="MSGraph.Chart.8">
                  <p:embed followColorScheme="full"/>
                </p:oleObj>
              </mc:Choice>
              <mc:Fallback>
                <p:oleObj name="Chart" r:id="rId4" imgW="3528190" imgH="1821319" progId="MSGraph.Chart.8">
                  <p:embed followColorScheme="full"/>
                  <p:pic>
                    <p:nvPicPr>
                      <p:cNvPr id="0" name=""/>
                      <p:cNvPicPr>
                        <a:picLocks noChangeAspect="1" noChangeArrowheads="1"/>
                      </p:cNvPicPr>
                      <p:nvPr/>
                    </p:nvPicPr>
                    <p:blipFill>
                      <a:blip r:embed="rId5"/>
                      <a:srcRect/>
                      <a:stretch>
                        <a:fillRect/>
                      </a:stretch>
                    </p:blipFill>
                    <p:spPr bwMode="auto">
                      <a:xfrm>
                        <a:off x="49213" y="1697038"/>
                        <a:ext cx="9131300" cy="47132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3973" name="Text Box 4"/>
          <p:cNvSpPr txBox="1">
            <a:spLocks noChangeArrowheads="1"/>
          </p:cNvSpPr>
          <p:nvPr/>
        </p:nvSpPr>
        <p:spPr bwMode="auto">
          <a:xfrm>
            <a:off x="127000" y="6579826"/>
            <a:ext cx="9017000" cy="213970"/>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buFont typeface="Wingdings" pitchFamily="2" charset="2"/>
              <a:buNone/>
            </a:pPr>
            <a:r>
              <a:rPr lang="en-US" sz="1100" dirty="0" smtClean="0">
                <a:solidFill>
                  <a:srgbClr val="000000"/>
                </a:solidFill>
              </a:rPr>
              <a:t>Sources</a:t>
            </a:r>
            <a:r>
              <a:rPr lang="en-US" sz="1100" dirty="0">
                <a:solidFill>
                  <a:srgbClr val="000000"/>
                </a:solidFill>
              </a:rPr>
              <a:t>:  </a:t>
            </a:r>
            <a:r>
              <a:rPr lang="en-US" sz="1100" dirty="0" err="1">
                <a:solidFill>
                  <a:srgbClr val="000000"/>
                </a:solidFill>
              </a:rPr>
              <a:t>SNL</a:t>
            </a:r>
            <a:r>
              <a:rPr lang="en-US" sz="1100" dirty="0">
                <a:solidFill>
                  <a:srgbClr val="000000"/>
                </a:solidFill>
              </a:rPr>
              <a:t> Financial LC.; Insurance Information Institute.		</a:t>
            </a:r>
          </a:p>
        </p:txBody>
      </p:sp>
      <p:sp>
        <p:nvSpPr>
          <p:cNvPr id="83974" name="Rectangle 3"/>
          <p:cNvSpPr>
            <a:spLocks noChangeArrowheads="1"/>
          </p:cNvSpPr>
          <p:nvPr/>
        </p:nvSpPr>
        <p:spPr bwMode="black">
          <a:xfrm>
            <a:off x="347663" y="1266825"/>
            <a:ext cx="8534400" cy="331788"/>
          </a:xfrm>
          <a:prstGeom prst="rect">
            <a:avLst/>
          </a:prstGeom>
          <a:noFill/>
          <a:ln w="9525" algn="ctr">
            <a:noFill/>
            <a:miter lim="800000"/>
            <a:headEnd/>
            <a:tailEnd/>
          </a:ln>
        </p:spPr>
        <p:txBody>
          <a:bodyPr lIns="0" tIns="0" rIns="0" bIns="0">
            <a:spAutoFit/>
          </a:bodyPr>
          <a:lstStyle/>
          <a:p>
            <a:pPr algn="ctr" defTabSz="114300" eaLnBrk="0" hangingPunct="0">
              <a:lnSpc>
                <a:spcPct val="90000"/>
              </a:lnSpc>
              <a:spcBef>
                <a:spcPct val="20000"/>
              </a:spcBef>
            </a:pPr>
            <a:r>
              <a:rPr lang="en-US" sz="2400" b="1">
                <a:solidFill>
                  <a:srgbClr val="225A7A"/>
                </a:solidFill>
              </a:rPr>
              <a:t>Top 25 States</a:t>
            </a:r>
          </a:p>
        </p:txBody>
      </p:sp>
      <p:sp>
        <p:nvSpPr>
          <p:cNvPr id="9" name="Date Placeholder 8"/>
          <p:cNvSpPr>
            <a:spLocks noGrp="1"/>
          </p:cNvSpPr>
          <p:nvPr>
            <p:ph type="dt" sz="half" idx="10"/>
          </p:nvPr>
        </p:nvSpPr>
        <p:spPr/>
        <p:txBody>
          <a:bodyPr/>
          <a:lstStyle/>
          <a:p>
            <a:pPr>
              <a:defRPr/>
            </a:pPr>
            <a:r>
              <a:rPr lang="en-US" smtClean="0"/>
              <a:t>12/01/09 - 9pm</a:t>
            </a:r>
            <a:endParaRPr lang="en-US"/>
          </a:p>
        </p:txBody>
      </p:sp>
      <p:sp>
        <p:nvSpPr>
          <p:cNvPr id="8" name="AutoShape 14"/>
          <p:cNvSpPr>
            <a:spLocks noChangeArrowheads="1"/>
          </p:cNvSpPr>
          <p:nvPr/>
        </p:nvSpPr>
        <p:spPr bwMode="blackWhite">
          <a:xfrm>
            <a:off x="3358490" y="1629112"/>
            <a:ext cx="3677829" cy="1298758"/>
          </a:xfrm>
          <a:prstGeom prst="wedgeRectCallout">
            <a:avLst>
              <a:gd name="adj1" fmla="val -106309"/>
              <a:gd name="adj2" fmla="val 38512"/>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b="1" dirty="0" smtClean="0">
                <a:solidFill>
                  <a:schemeClr val="bg1"/>
                </a:solidFill>
              </a:rPr>
              <a:t>North Dakota was the country’s growth leader over the past 6 years with premiums written expanding  by 74.6%, fueled by the state’s energy boom</a:t>
            </a:r>
            <a:endParaRPr lang="en-US" b="1" dirty="0">
              <a:solidFill>
                <a:schemeClr val="bg1"/>
              </a:solidFill>
            </a:endParaRPr>
          </a:p>
        </p:txBody>
      </p:sp>
      <p:sp>
        <p:nvSpPr>
          <p:cNvPr id="10" name="Text Box 6"/>
          <p:cNvSpPr txBox="1">
            <a:spLocks noChangeArrowheads="1"/>
          </p:cNvSpPr>
          <p:nvPr/>
        </p:nvSpPr>
        <p:spPr bwMode="blackWhite">
          <a:xfrm>
            <a:off x="4865077" y="3145097"/>
            <a:ext cx="3914775" cy="930796"/>
          </a:xfrm>
          <a:prstGeom prst="rect">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type="none" w="sm" len="sm"/>
            <a:tailEnd type="none" w="sm" len="sm"/>
          </a:ln>
          <a:effectLst/>
        </p:spPr>
        <p:txBody>
          <a:bodyPr tIns="91440" bIns="91440" anchor="ctr"/>
          <a:lstStyle/>
          <a:p>
            <a:pPr algn="ctr" eaLnBrk="0" hangingPunct="0">
              <a:lnSpc>
                <a:spcPct val="85000"/>
              </a:lnSpc>
              <a:spcBef>
                <a:spcPct val="50000"/>
              </a:spcBef>
              <a:buClr>
                <a:schemeClr val="bg1"/>
              </a:buClr>
              <a:buFont typeface="Wingdings" pitchFamily="2" charset="2"/>
              <a:buNone/>
              <a:defRPr/>
            </a:pPr>
            <a:r>
              <a:rPr lang="en-US" sz="1600" b="1" u="sng" dirty="0" smtClean="0">
                <a:solidFill>
                  <a:schemeClr val="bg1"/>
                </a:solidFill>
                <a:cs typeface="+mn-cs"/>
              </a:rPr>
              <a:t>Growth Benchmarks: Total P/C</a:t>
            </a:r>
          </a:p>
          <a:p>
            <a:pPr algn="ctr" eaLnBrk="0" hangingPunct="0">
              <a:lnSpc>
                <a:spcPct val="85000"/>
              </a:lnSpc>
              <a:spcBef>
                <a:spcPct val="50000"/>
              </a:spcBef>
              <a:buClr>
                <a:schemeClr val="bg1"/>
              </a:buClr>
              <a:buFont typeface="Wingdings" pitchFamily="2" charset="2"/>
              <a:buNone/>
              <a:defRPr/>
            </a:pPr>
            <a:r>
              <a:rPr lang="en-US" sz="1600" b="1" dirty="0" smtClean="0">
                <a:solidFill>
                  <a:schemeClr val="bg1"/>
                </a:solidFill>
                <a:cs typeface="+mn-cs"/>
              </a:rPr>
              <a:t>US: 7.9%</a:t>
            </a:r>
            <a:endParaRPr lang="en-US" sz="1600" b="1" dirty="0">
              <a:solidFill>
                <a:schemeClr val="bg1"/>
              </a:solidFill>
              <a:cs typeface="+mn-cs"/>
            </a:endParaRPr>
          </a:p>
        </p:txBody>
      </p:sp>
    </p:spTree>
    <p:extLst>
      <p:ext uri="{BB962C8B-B14F-4D97-AF65-F5344CB8AC3E}">
        <p14:creationId xmlns:p14="http://schemas.microsoft.com/office/powerpoint/2010/main" val="5958958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par>
                          <p:cTn id="8" fill="hold">
                            <p:stCondLst>
                              <p:cond delay="1500"/>
                            </p:stCondLst>
                            <p:childTnLst>
                              <p:par>
                                <p:cTn id="9" presetID="10" presetClass="entr" presetSubtype="0" fill="hold" grpId="0" nodeType="afterEffect">
                                  <p:stCondLst>
                                    <p:cond delay="70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110"/>
          <p:cNvSpPr>
            <a:spLocks noGrp="1" noChangeArrowheads="1"/>
          </p:cNvSpPr>
          <p:nvPr>
            <p:ph type="sldNum" sz="quarter" idx="12"/>
          </p:nvPr>
        </p:nvSpPr>
        <p:spPr/>
        <p:txBody>
          <a:bodyPr/>
          <a:lstStyle/>
          <a:p>
            <a:pPr>
              <a:defRPr/>
            </a:pPr>
            <a:fld id="{981D1F42-B536-4EC3-9B11-44C54C25CCE0}" type="slidenum">
              <a:rPr lang="en-US" smtClean="0">
                <a:solidFill>
                  <a:srgbClr val="000000"/>
                </a:solidFill>
              </a:rPr>
              <a:pPr>
                <a:defRPr/>
              </a:pPr>
              <a:t>93</a:t>
            </a:fld>
            <a:endParaRPr lang="en-US" smtClean="0">
              <a:solidFill>
                <a:srgbClr val="000000"/>
              </a:solidFill>
            </a:endParaRPr>
          </a:p>
        </p:txBody>
      </p:sp>
      <p:sp>
        <p:nvSpPr>
          <p:cNvPr id="84996" name="Rectangle 2"/>
          <p:cNvSpPr>
            <a:spLocks noGrp="1" noChangeArrowheads="1"/>
          </p:cNvSpPr>
          <p:nvPr>
            <p:ph type="title" idx="4294967295"/>
          </p:nvPr>
        </p:nvSpPr>
        <p:spPr>
          <a:xfrm>
            <a:off x="114300" y="-80963"/>
            <a:ext cx="7696200" cy="1095376"/>
          </a:xfrm>
        </p:spPr>
        <p:txBody>
          <a:bodyPr lIns="92075" tIns="46038" rIns="92075" bIns="46038" anchor="b"/>
          <a:lstStyle/>
          <a:p>
            <a:r>
              <a:rPr lang="en-US" dirty="0" smtClean="0"/>
              <a:t>Direct Premiums Written: Total P/C</a:t>
            </a:r>
            <a:br>
              <a:rPr lang="en-US" dirty="0" smtClean="0"/>
            </a:br>
            <a:r>
              <a:rPr lang="en-US" dirty="0" smtClean="0"/>
              <a:t>Percent Change by State, 2007-2013</a:t>
            </a:r>
          </a:p>
        </p:txBody>
      </p:sp>
      <p:graphicFrame>
        <p:nvGraphicFramePr>
          <p:cNvPr id="84994" name="Object 3"/>
          <p:cNvGraphicFramePr>
            <a:graphicFrameLocks noGrp="1" noChangeAspect="1"/>
          </p:cNvGraphicFramePr>
          <p:nvPr>
            <p:ph idx="4294967295"/>
            <p:extLst>
              <p:ext uri="{D42A27DB-BD31-4B8C-83A1-F6EECF244321}">
                <p14:modId xmlns:p14="http://schemas.microsoft.com/office/powerpoint/2010/main" val="67532297"/>
              </p:ext>
            </p:extLst>
          </p:nvPr>
        </p:nvGraphicFramePr>
        <p:xfrm>
          <a:off x="4763" y="1793875"/>
          <a:ext cx="9132887" cy="4714875"/>
        </p:xfrm>
        <a:graphic>
          <a:graphicData uri="http://schemas.openxmlformats.org/presentationml/2006/ole">
            <mc:AlternateContent xmlns:mc="http://schemas.openxmlformats.org/markup-compatibility/2006">
              <mc:Choice xmlns:v="urn:schemas-microsoft-com:vml" Requires="v">
                <p:oleObj spid="_x0000_s28068984" name="Chart" r:id="rId4" imgW="8820267" imgH="4553158" progId="MSGraph.Chart.8">
                  <p:embed followColorScheme="full"/>
                </p:oleObj>
              </mc:Choice>
              <mc:Fallback>
                <p:oleObj name="Chart" r:id="rId4" imgW="8820267" imgH="4553158" progId="MSGraph.Chart.8">
                  <p:embed followColorScheme="full"/>
                  <p:pic>
                    <p:nvPicPr>
                      <p:cNvPr id="0" name=""/>
                      <p:cNvPicPr>
                        <a:picLocks noChangeAspect="1" noChangeArrowheads="1"/>
                      </p:cNvPicPr>
                      <p:nvPr/>
                    </p:nvPicPr>
                    <p:blipFill>
                      <a:blip r:embed="rId5"/>
                      <a:srcRect/>
                      <a:stretch>
                        <a:fillRect/>
                      </a:stretch>
                    </p:blipFill>
                    <p:spPr bwMode="auto">
                      <a:xfrm>
                        <a:off x="4763" y="1793875"/>
                        <a:ext cx="9132887" cy="47148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4997" name="Rectangle 3"/>
          <p:cNvSpPr>
            <a:spLocks noChangeArrowheads="1"/>
          </p:cNvSpPr>
          <p:nvPr/>
        </p:nvSpPr>
        <p:spPr bwMode="black">
          <a:xfrm>
            <a:off x="347663" y="1266825"/>
            <a:ext cx="8534400" cy="331788"/>
          </a:xfrm>
          <a:prstGeom prst="rect">
            <a:avLst/>
          </a:prstGeom>
          <a:noFill/>
          <a:ln w="9525" algn="ctr">
            <a:noFill/>
            <a:miter lim="800000"/>
            <a:headEnd/>
            <a:tailEnd/>
          </a:ln>
        </p:spPr>
        <p:txBody>
          <a:bodyPr lIns="0" tIns="0" rIns="0" bIns="0">
            <a:spAutoFit/>
          </a:bodyPr>
          <a:lstStyle/>
          <a:p>
            <a:pPr algn="ctr" defTabSz="114300" eaLnBrk="0" hangingPunct="0">
              <a:lnSpc>
                <a:spcPct val="90000"/>
              </a:lnSpc>
              <a:spcBef>
                <a:spcPct val="20000"/>
              </a:spcBef>
            </a:pPr>
            <a:r>
              <a:rPr lang="en-US" sz="2400" b="1">
                <a:solidFill>
                  <a:srgbClr val="225A7A"/>
                </a:solidFill>
              </a:rPr>
              <a:t>Bottom 25 States</a:t>
            </a:r>
          </a:p>
        </p:txBody>
      </p:sp>
      <p:sp>
        <p:nvSpPr>
          <p:cNvPr id="84999" name="Text Box 4"/>
          <p:cNvSpPr txBox="1">
            <a:spLocks noChangeArrowheads="1"/>
          </p:cNvSpPr>
          <p:nvPr/>
        </p:nvSpPr>
        <p:spPr bwMode="auto">
          <a:xfrm>
            <a:off x="127000" y="6580232"/>
            <a:ext cx="9017000" cy="213970"/>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buFont typeface="Wingdings" pitchFamily="2" charset="2"/>
              <a:buNone/>
            </a:pPr>
            <a:r>
              <a:rPr lang="en-US" sz="1100" dirty="0" smtClean="0">
                <a:solidFill>
                  <a:srgbClr val="000000"/>
                </a:solidFill>
              </a:rPr>
              <a:t>Sources</a:t>
            </a:r>
            <a:r>
              <a:rPr lang="en-US" sz="1100" dirty="0">
                <a:solidFill>
                  <a:srgbClr val="000000"/>
                </a:solidFill>
              </a:rPr>
              <a:t>:  </a:t>
            </a:r>
            <a:r>
              <a:rPr lang="en-US" sz="1100" dirty="0" err="1">
                <a:solidFill>
                  <a:srgbClr val="000000"/>
                </a:solidFill>
              </a:rPr>
              <a:t>SNL</a:t>
            </a:r>
            <a:r>
              <a:rPr lang="en-US" sz="1100" dirty="0">
                <a:solidFill>
                  <a:srgbClr val="000000"/>
                </a:solidFill>
              </a:rPr>
              <a:t> Financial LC.; Insurance Information Institute.		</a:t>
            </a:r>
          </a:p>
        </p:txBody>
      </p:sp>
      <p:sp>
        <p:nvSpPr>
          <p:cNvPr id="10" name="Date Placeholder 9"/>
          <p:cNvSpPr>
            <a:spLocks noGrp="1"/>
          </p:cNvSpPr>
          <p:nvPr>
            <p:ph type="dt" sz="half" idx="10"/>
          </p:nvPr>
        </p:nvSpPr>
        <p:spPr/>
        <p:txBody>
          <a:bodyPr/>
          <a:lstStyle/>
          <a:p>
            <a:pPr>
              <a:defRPr/>
            </a:pPr>
            <a:r>
              <a:rPr lang="en-US" smtClean="0"/>
              <a:t>12/01/09 - 9pm</a:t>
            </a:r>
            <a:endParaRPr lang="en-US"/>
          </a:p>
        </p:txBody>
      </p:sp>
      <p:sp>
        <p:nvSpPr>
          <p:cNvPr id="8" name="AutoShape 14"/>
          <p:cNvSpPr>
            <a:spLocks noChangeArrowheads="1"/>
          </p:cNvSpPr>
          <p:nvPr/>
        </p:nvSpPr>
        <p:spPr bwMode="blackWhite">
          <a:xfrm>
            <a:off x="2431025" y="4003813"/>
            <a:ext cx="3062749" cy="1230312"/>
          </a:xfrm>
          <a:prstGeom prst="wedgeRectCallout">
            <a:avLst>
              <a:gd name="adj1" fmla="val 90768"/>
              <a:gd name="adj2" fmla="val -29019"/>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b="1" dirty="0" smtClean="0">
                <a:solidFill>
                  <a:schemeClr val="bg1"/>
                </a:solidFill>
              </a:rPr>
              <a:t>Growth was negative in 7 states and DC between 2007 and 2013</a:t>
            </a:r>
            <a:endParaRPr lang="en-US" b="1" dirty="0">
              <a:solidFill>
                <a:schemeClr val="bg1"/>
              </a:solidFill>
            </a:endParaRPr>
          </a:p>
        </p:txBody>
      </p:sp>
    </p:spTree>
    <p:extLst>
      <p:ext uri="{BB962C8B-B14F-4D97-AF65-F5344CB8AC3E}">
        <p14:creationId xmlns:p14="http://schemas.microsoft.com/office/powerpoint/2010/main" val="325441898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110"/>
          <p:cNvSpPr>
            <a:spLocks noGrp="1" noChangeArrowheads="1"/>
          </p:cNvSpPr>
          <p:nvPr>
            <p:ph type="sldNum" sz="quarter" idx="12"/>
          </p:nvPr>
        </p:nvSpPr>
        <p:spPr/>
        <p:txBody>
          <a:bodyPr/>
          <a:lstStyle/>
          <a:p>
            <a:pPr>
              <a:defRPr/>
            </a:pPr>
            <a:fld id="{7C33BF46-354D-4726-9F86-FEA51FC2199F}" type="slidenum">
              <a:rPr lang="en-US" smtClean="0">
                <a:solidFill>
                  <a:srgbClr val="000000"/>
                </a:solidFill>
              </a:rPr>
              <a:pPr>
                <a:defRPr/>
              </a:pPr>
              <a:t>94</a:t>
            </a:fld>
            <a:endParaRPr lang="en-US" smtClean="0">
              <a:solidFill>
                <a:srgbClr val="000000"/>
              </a:solidFill>
            </a:endParaRPr>
          </a:p>
        </p:txBody>
      </p:sp>
      <p:sp>
        <p:nvSpPr>
          <p:cNvPr id="83972" name="Rectangle 2"/>
          <p:cNvSpPr>
            <a:spLocks noGrp="1" noChangeArrowheads="1"/>
          </p:cNvSpPr>
          <p:nvPr>
            <p:ph type="title" idx="4294967295"/>
          </p:nvPr>
        </p:nvSpPr>
        <p:spPr>
          <a:xfrm>
            <a:off x="114300" y="-80963"/>
            <a:ext cx="7696200" cy="1095376"/>
          </a:xfrm>
        </p:spPr>
        <p:txBody>
          <a:bodyPr lIns="92075" tIns="46038" rIns="92075" bIns="46038" anchor="b"/>
          <a:lstStyle/>
          <a:p>
            <a:r>
              <a:rPr lang="en-US" dirty="0" smtClean="0"/>
              <a:t>Direct Premiums Written: PP Auto</a:t>
            </a:r>
            <a:br>
              <a:rPr lang="en-US" dirty="0" smtClean="0"/>
            </a:br>
            <a:r>
              <a:rPr lang="en-US" dirty="0" smtClean="0"/>
              <a:t>Percent Change by State, 2007-2013</a:t>
            </a:r>
          </a:p>
        </p:txBody>
      </p:sp>
      <p:graphicFrame>
        <p:nvGraphicFramePr>
          <p:cNvPr id="83970" name="Object 3"/>
          <p:cNvGraphicFramePr>
            <a:graphicFrameLocks noGrp="1" noChangeAspect="1"/>
          </p:cNvGraphicFramePr>
          <p:nvPr>
            <p:ph idx="4294967295"/>
            <p:extLst>
              <p:ext uri="{D42A27DB-BD31-4B8C-83A1-F6EECF244321}">
                <p14:modId xmlns:p14="http://schemas.microsoft.com/office/powerpoint/2010/main" val="4204057028"/>
              </p:ext>
            </p:extLst>
          </p:nvPr>
        </p:nvGraphicFramePr>
        <p:xfrm>
          <a:off x="22225" y="1676400"/>
          <a:ext cx="9097963" cy="4716463"/>
        </p:xfrm>
        <a:graphic>
          <a:graphicData uri="http://schemas.openxmlformats.org/presentationml/2006/ole">
            <mc:AlternateContent xmlns:mc="http://schemas.openxmlformats.org/markup-compatibility/2006">
              <mc:Choice xmlns:v="urn:schemas-microsoft-com:vml" Requires="v">
                <p:oleObj spid="_x0000_s28070008" name="Chart" r:id="rId4" imgW="8820267" imgH="4572222" progId="MSGraph.Chart.8">
                  <p:embed followColorScheme="full"/>
                </p:oleObj>
              </mc:Choice>
              <mc:Fallback>
                <p:oleObj name="Chart" r:id="rId4" imgW="8820267" imgH="4572222" progId="MSGraph.Chart.8">
                  <p:embed followColorScheme="full"/>
                  <p:pic>
                    <p:nvPicPr>
                      <p:cNvPr id="0" name=""/>
                      <p:cNvPicPr>
                        <a:picLocks noChangeAspect="1" noChangeArrowheads="1"/>
                      </p:cNvPicPr>
                      <p:nvPr/>
                    </p:nvPicPr>
                    <p:blipFill>
                      <a:blip r:embed="rId5"/>
                      <a:srcRect/>
                      <a:stretch>
                        <a:fillRect/>
                      </a:stretch>
                    </p:blipFill>
                    <p:spPr bwMode="auto">
                      <a:xfrm>
                        <a:off x="22225" y="1676400"/>
                        <a:ext cx="9097963" cy="47164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3973" name="Text Box 4"/>
          <p:cNvSpPr txBox="1">
            <a:spLocks noChangeArrowheads="1"/>
          </p:cNvSpPr>
          <p:nvPr/>
        </p:nvSpPr>
        <p:spPr bwMode="auto">
          <a:xfrm>
            <a:off x="127000" y="6579825"/>
            <a:ext cx="9017000" cy="213970"/>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buFont typeface="Wingdings" pitchFamily="2" charset="2"/>
              <a:buNone/>
            </a:pPr>
            <a:r>
              <a:rPr lang="en-US" sz="1100" dirty="0" smtClean="0">
                <a:solidFill>
                  <a:srgbClr val="000000"/>
                </a:solidFill>
              </a:rPr>
              <a:t>Sources</a:t>
            </a:r>
            <a:r>
              <a:rPr lang="en-US" sz="1100" dirty="0">
                <a:solidFill>
                  <a:srgbClr val="000000"/>
                </a:solidFill>
              </a:rPr>
              <a:t>:  </a:t>
            </a:r>
            <a:r>
              <a:rPr lang="en-US" sz="1100" dirty="0" err="1">
                <a:solidFill>
                  <a:srgbClr val="000000"/>
                </a:solidFill>
              </a:rPr>
              <a:t>SNL</a:t>
            </a:r>
            <a:r>
              <a:rPr lang="en-US" sz="1100" dirty="0">
                <a:solidFill>
                  <a:srgbClr val="000000"/>
                </a:solidFill>
              </a:rPr>
              <a:t> Financial LC.; Insurance Information Institute.		</a:t>
            </a:r>
          </a:p>
        </p:txBody>
      </p:sp>
      <p:sp>
        <p:nvSpPr>
          <p:cNvPr id="83974" name="Rectangle 3"/>
          <p:cNvSpPr>
            <a:spLocks noChangeArrowheads="1"/>
          </p:cNvSpPr>
          <p:nvPr/>
        </p:nvSpPr>
        <p:spPr bwMode="black">
          <a:xfrm>
            <a:off x="347663" y="1266825"/>
            <a:ext cx="8534400" cy="331788"/>
          </a:xfrm>
          <a:prstGeom prst="rect">
            <a:avLst/>
          </a:prstGeom>
          <a:noFill/>
          <a:ln w="9525" algn="ctr">
            <a:noFill/>
            <a:miter lim="800000"/>
            <a:headEnd/>
            <a:tailEnd/>
          </a:ln>
        </p:spPr>
        <p:txBody>
          <a:bodyPr lIns="0" tIns="0" rIns="0" bIns="0">
            <a:spAutoFit/>
          </a:bodyPr>
          <a:lstStyle/>
          <a:p>
            <a:pPr algn="ctr" defTabSz="114300" eaLnBrk="0" hangingPunct="0">
              <a:lnSpc>
                <a:spcPct val="90000"/>
              </a:lnSpc>
              <a:spcBef>
                <a:spcPct val="20000"/>
              </a:spcBef>
            </a:pPr>
            <a:r>
              <a:rPr lang="en-US" sz="2400" b="1">
                <a:solidFill>
                  <a:srgbClr val="225A7A"/>
                </a:solidFill>
              </a:rPr>
              <a:t>Top 25 States</a:t>
            </a:r>
          </a:p>
        </p:txBody>
      </p:sp>
      <p:sp>
        <p:nvSpPr>
          <p:cNvPr id="9" name="Date Placeholder 8"/>
          <p:cNvSpPr>
            <a:spLocks noGrp="1"/>
          </p:cNvSpPr>
          <p:nvPr>
            <p:ph type="dt" sz="half" idx="10"/>
          </p:nvPr>
        </p:nvSpPr>
        <p:spPr/>
        <p:txBody>
          <a:bodyPr/>
          <a:lstStyle/>
          <a:p>
            <a:pPr>
              <a:defRPr/>
            </a:pPr>
            <a:r>
              <a:rPr lang="en-US" smtClean="0"/>
              <a:t>12/01/09 - 9pm</a:t>
            </a:r>
            <a:endParaRPr lang="en-US"/>
          </a:p>
        </p:txBody>
      </p:sp>
      <p:sp>
        <p:nvSpPr>
          <p:cNvPr id="8" name="Text Box 6"/>
          <p:cNvSpPr txBox="1">
            <a:spLocks noChangeArrowheads="1"/>
          </p:cNvSpPr>
          <p:nvPr/>
        </p:nvSpPr>
        <p:spPr bwMode="blackWhite">
          <a:xfrm>
            <a:off x="2248999" y="1676400"/>
            <a:ext cx="2985355" cy="1514475"/>
          </a:xfrm>
          <a:prstGeom prst="rect">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type="none" w="sm" len="sm"/>
            <a:tailEnd type="none" w="sm" len="sm"/>
          </a:ln>
          <a:effectLst/>
        </p:spPr>
        <p:txBody>
          <a:bodyPr tIns="91440" bIns="91440" anchor="ctr"/>
          <a:lstStyle/>
          <a:p>
            <a:pPr algn="ctr" eaLnBrk="0" hangingPunct="0">
              <a:lnSpc>
                <a:spcPct val="85000"/>
              </a:lnSpc>
              <a:spcBef>
                <a:spcPct val="50000"/>
              </a:spcBef>
              <a:buClr>
                <a:schemeClr val="bg1"/>
              </a:buClr>
              <a:buFont typeface="Wingdings" pitchFamily="2" charset="2"/>
              <a:buNone/>
              <a:defRPr/>
            </a:pPr>
            <a:r>
              <a:rPr lang="en-US" sz="1600" b="1" u="sng" dirty="0" smtClean="0">
                <a:solidFill>
                  <a:schemeClr val="bg1"/>
                </a:solidFill>
                <a:cs typeface="+mn-cs"/>
              </a:rPr>
              <a:t>Growth Benchmarks: PPA</a:t>
            </a:r>
          </a:p>
          <a:p>
            <a:pPr algn="ctr" eaLnBrk="0" hangingPunct="0">
              <a:lnSpc>
                <a:spcPct val="85000"/>
              </a:lnSpc>
              <a:spcBef>
                <a:spcPct val="50000"/>
              </a:spcBef>
              <a:buClr>
                <a:schemeClr val="bg1"/>
              </a:buClr>
              <a:buFont typeface="Wingdings" pitchFamily="2" charset="2"/>
              <a:buNone/>
              <a:defRPr/>
            </a:pPr>
            <a:r>
              <a:rPr lang="en-US" sz="1600" b="1" dirty="0" smtClean="0">
                <a:solidFill>
                  <a:schemeClr val="bg1"/>
                </a:solidFill>
                <a:cs typeface="+mn-cs"/>
              </a:rPr>
              <a:t>US: 10.9%</a:t>
            </a:r>
            <a:endParaRPr lang="en-US" sz="1600" b="1" dirty="0">
              <a:solidFill>
                <a:schemeClr val="bg1"/>
              </a:solidFill>
              <a:cs typeface="+mn-cs"/>
            </a:endParaRPr>
          </a:p>
        </p:txBody>
      </p:sp>
      <p:pic>
        <p:nvPicPr>
          <p:cNvPr id="10" name="Picture 9"/>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591358" y="2320496"/>
            <a:ext cx="3171825" cy="1120161"/>
          </a:xfrm>
          <a:prstGeom prst="rect">
            <a:avLst/>
          </a:prstGeom>
          <a:noFill/>
        </p:spPr>
      </p:pic>
    </p:spTree>
    <p:extLst>
      <p:ext uri="{BB962C8B-B14F-4D97-AF65-F5344CB8AC3E}">
        <p14:creationId xmlns:p14="http://schemas.microsoft.com/office/powerpoint/2010/main" val="364129564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70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9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099" name="Rectangle 110"/>
          <p:cNvSpPr>
            <a:spLocks noGrp="1" noChangeArrowheads="1"/>
          </p:cNvSpPr>
          <p:nvPr>
            <p:ph type="sldNum" sz="quarter" idx="12"/>
          </p:nvPr>
        </p:nvSpPr>
        <p:spPr/>
        <p:txBody>
          <a:bodyPr/>
          <a:lstStyle/>
          <a:p>
            <a:pPr>
              <a:defRPr/>
            </a:pPr>
            <a:fld id="{981D1F42-B536-4EC3-9B11-44C54C25CCE0}" type="slidenum">
              <a:rPr lang="en-US" smtClean="0">
                <a:solidFill>
                  <a:srgbClr val="000000"/>
                </a:solidFill>
              </a:rPr>
              <a:pPr>
                <a:defRPr/>
              </a:pPr>
              <a:t>95</a:t>
            </a:fld>
            <a:endParaRPr lang="en-US" smtClean="0">
              <a:solidFill>
                <a:srgbClr val="000000"/>
              </a:solidFill>
            </a:endParaRPr>
          </a:p>
        </p:txBody>
      </p:sp>
      <p:sp>
        <p:nvSpPr>
          <p:cNvPr id="84996" name="Rectangle 2"/>
          <p:cNvSpPr>
            <a:spLocks noGrp="1" noChangeArrowheads="1"/>
          </p:cNvSpPr>
          <p:nvPr>
            <p:ph type="title" idx="4294967295"/>
          </p:nvPr>
        </p:nvSpPr>
        <p:spPr>
          <a:xfrm>
            <a:off x="114300" y="-80963"/>
            <a:ext cx="7696200" cy="1095376"/>
          </a:xfrm>
        </p:spPr>
        <p:txBody>
          <a:bodyPr lIns="92075" tIns="46038" rIns="92075" bIns="46038" anchor="b"/>
          <a:lstStyle/>
          <a:p>
            <a:r>
              <a:rPr lang="en-US" dirty="0" smtClean="0"/>
              <a:t>Direct Premiums Written: PP Auto</a:t>
            </a:r>
            <a:br>
              <a:rPr lang="en-US" dirty="0" smtClean="0"/>
            </a:br>
            <a:r>
              <a:rPr lang="en-US" dirty="0" smtClean="0"/>
              <a:t>Percent Change by State, 2007-2013</a:t>
            </a:r>
          </a:p>
        </p:txBody>
      </p:sp>
      <p:graphicFrame>
        <p:nvGraphicFramePr>
          <p:cNvPr id="84994" name="Object 3"/>
          <p:cNvGraphicFramePr>
            <a:graphicFrameLocks noGrp="1" noChangeAspect="1"/>
          </p:cNvGraphicFramePr>
          <p:nvPr>
            <p:ph idx="4294967295"/>
            <p:extLst>
              <p:ext uri="{D42A27DB-BD31-4B8C-83A1-F6EECF244321}">
                <p14:modId xmlns:p14="http://schemas.microsoft.com/office/powerpoint/2010/main" val="4190587695"/>
              </p:ext>
            </p:extLst>
          </p:nvPr>
        </p:nvGraphicFramePr>
        <p:xfrm>
          <a:off x="22225" y="1793875"/>
          <a:ext cx="9097963" cy="4716463"/>
        </p:xfrm>
        <a:graphic>
          <a:graphicData uri="http://schemas.openxmlformats.org/presentationml/2006/ole">
            <mc:AlternateContent xmlns:mc="http://schemas.openxmlformats.org/markup-compatibility/2006">
              <mc:Choice xmlns:v="urn:schemas-microsoft-com:vml" Requires="v">
                <p:oleObj spid="_x0000_s28071031" name="Chart" r:id="rId4" imgW="3528190" imgH="1828800" progId="MSGraph.Chart.8">
                  <p:embed followColorScheme="full"/>
                </p:oleObj>
              </mc:Choice>
              <mc:Fallback>
                <p:oleObj name="Chart" r:id="rId4" imgW="3528190" imgH="1828800" progId="MSGraph.Chart.8">
                  <p:embed followColorScheme="full"/>
                  <p:pic>
                    <p:nvPicPr>
                      <p:cNvPr id="0" name=""/>
                      <p:cNvPicPr>
                        <a:picLocks noChangeAspect="1" noChangeArrowheads="1"/>
                      </p:cNvPicPr>
                      <p:nvPr/>
                    </p:nvPicPr>
                    <p:blipFill>
                      <a:blip r:embed="rId5"/>
                      <a:srcRect/>
                      <a:stretch>
                        <a:fillRect/>
                      </a:stretch>
                    </p:blipFill>
                    <p:spPr bwMode="auto">
                      <a:xfrm>
                        <a:off x="22225" y="1793875"/>
                        <a:ext cx="9097963" cy="47164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4997" name="Rectangle 3"/>
          <p:cNvSpPr>
            <a:spLocks noChangeArrowheads="1"/>
          </p:cNvSpPr>
          <p:nvPr/>
        </p:nvSpPr>
        <p:spPr bwMode="black">
          <a:xfrm>
            <a:off x="347663" y="1266825"/>
            <a:ext cx="8534400" cy="331788"/>
          </a:xfrm>
          <a:prstGeom prst="rect">
            <a:avLst/>
          </a:prstGeom>
          <a:noFill/>
          <a:ln w="9525" algn="ctr">
            <a:noFill/>
            <a:miter lim="800000"/>
            <a:headEnd/>
            <a:tailEnd/>
          </a:ln>
        </p:spPr>
        <p:txBody>
          <a:bodyPr lIns="0" tIns="0" rIns="0" bIns="0">
            <a:spAutoFit/>
          </a:bodyPr>
          <a:lstStyle/>
          <a:p>
            <a:pPr algn="ctr" defTabSz="114300" eaLnBrk="0" hangingPunct="0">
              <a:lnSpc>
                <a:spcPct val="90000"/>
              </a:lnSpc>
              <a:spcBef>
                <a:spcPct val="20000"/>
              </a:spcBef>
            </a:pPr>
            <a:r>
              <a:rPr lang="en-US" sz="2400" b="1">
                <a:solidFill>
                  <a:srgbClr val="225A7A"/>
                </a:solidFill>
              </a:rPr>
              <a:t>Bottom 25 States</a:t>
            </a:r>
          </a:p>
        </p:txBody>
      </p:sp>
      <p:sp>
        <p:nvSpPr>
          <p:cNvPr id="84999" name="Text Box 4"/>
          <p:cNvSpPr txBox="1">
            <a:spLocks noChangeArrowheads="1"/>
          </p:cNvSpPr>
          <p:nvPr/>
        </p:nvSpPr>
        <p:spPr bwMode="auto">
          <a:xfrm>
            <a:off x="127000" y="6574103"/>
            <a:ext cx="9017000" cy="213970"/>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buFont typeface="Wingdings" pitchFamily="2" charset="2"/>
              <a:buNone/>
            </a:pPr>
            <a:r>
              <a:rPr lang="en-US" sz="1100" dirty="0" smtClean="0">
                <a:solidFill>
                  <a:srgbClr val="000000"/>
                </a:solidFill>
              </a:rPr>
              <a:t>Sources</a:t>
            </a:r>
            <a:r>
              <a:rPr lang="en-US" sz="1100" dirty="0">
                <a:solidFill>
                  <a:srgbClr val="000000"/>
                </a:solidFill>
              </a:rPr>
              <a:t>:  </a:t>
            </a:r>
            <a:r>
              <a:rPr lang="en-US" sz="1100" dirty="0" err="1">
                <a:solidFill>
                  <a:srgbClr val="000000"/>
                </a:solidFill>
              </a:rPr>
              <a:t>SNL</a:t>
            </a:r>
            <a:r>
              <a:rPr lang="en-US" sz="1100" dirty="0">
                <a:solidFill>
                  <a:srgbClr val="000000"/>
                </a:solidFill>
              </a:rPr>
              <a:t> Financial LC.; Insurance Information Institute.		</a:t>
            </a:r>
          </a:p>
        </p:txBody>
      </p:sp>
      <p:sp>
        <p:nvSpPr>
          <p:cNvPr id="10" name="Date Placeholder 9"/>
          <p:cNvSpPr>
            <a:spLocks noGrp="1"/>
          </p:cNvSpPr>
          <p:nvPr>
            <p:ph type="dt" sz="half" idx="10"/>
          </p:nvPr>
        </p:nvSpPr>
        <p:spPr/>
        <p:txBody>
          <a:bodyPr/>
          <a:lstStyle/>
          <a:p>
            <a:pPr>
              <a:defRPr/>
            </a:pPr>
            <a:r>
              <a:rPr lang="en-US" smtClean="0"/>
              <a:t>12/01/09 - 9pm</a:t>
            </a:r>
            <a:endParaRPr lang="en-US"/>
          </a:p>
        </p:txBody>
      </p:sp>
      <p:sp>
        <p:nvSpPr>
          <p:cNvPr id="8" name="AutoShape 7"/>
          <p:cNvSpPr>
            <a:spLocks noChangeArrowheads="1"/>
          </p:cNvSpPr>
          <p:nvPr/>
        </p:nvSpPr>
        <p:spPr bwMode="blackWhite">
          <a:xfrm>
            <a:off x="6329363" y="1773315"/>
            <a:ext cx="2552700" cy="1227060"/>
          </a:xfrm>
          <a:prstGeom prst="wedgeRectCallout">
            <a:avLst>
              <a:gd name="adj1" fmla="val 1617"/>
              <a:gd name="adj2" fmla="val 117336"/>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rgbClr val="FFFFFF"/>
              </a:buClr>
              <a:buFont typeface="Wingdings" pitchFamily="2" charset="2"/>
              <a:buNone/>
              <a:defRPr/>
            </a:pPr>
            <a:r>
              <a:rPr lang="en-US" sz="1600" b="1" dirty="0" smtClean="0">
                <a:solidFill>
                  <a:srgbClr val="FFFFFF"/>
                </a:solidFill>
                <a:cs typeface="Arial" charset="0"/>
              </a:rPr>
              <a:t>Pvt. Passenger Auto premium growth was negative in 5 states between 2007 and 2013</a:t>
            </a:r>
            <a:endParaRPr lang="en-US" sz="1600" b="1" dirty="0">
              <a:solidFill>
                <a:srgbClr val="FFFFFF"/>
              </a:solidFill>
              <a:cs typeface="Arial" charset="0"/>
            </a:endParaRPr>
          </a:p>
        </p:txBody>
      </p:sp>
    </p:spTree>
    <p:extLst>
      <p:ext uri="{BB962C8B-B14F-4D97-AF65-F5344CB8AC3E}">
        <p14:creationId xmlns:p14="http://schemas.microsoft.com/office/powerpoint/2010/main" val="157883872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70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9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4035" name="Rectangle 2"/>
          <p:cNvSpPr>
            <a:spLocks noGrp="1" noChangeArrowheads="1"/>
          </p:cNvSpPr>
          <p:nvPr>
            <p:ph type="title"/>
          </p:nvPr>
        </p:nvSpPr>
        <p:spPr>
          <a:xfrm>
            <a:off x="187632" y="177902"/>
            <a:ext cx="7747000" cy="638175"/>
          </a:xfrm>
        </p:spPr>
        <p:txBody>
          <a:bodyPr/>
          <a:lstStyle/>
          <a:p>
            <a:pPr>
              <a:lnSpc>
                <a:spcPts val="3300"/>
              </a:lnSpc>
            </a:pPr>
            <a:r>
              <a:rPr lang="en-US" dirty="0" smtClean="0"/>
              <a:t>Advertising Expenditures by P/C Insurance Industry,</a:t>
            </a:r>
            <a:r>
              <a:rPr lang="en-US" sz="3200" dirty="0" smtClean="0"/>
              <a:t> 1999-2013</a:t>
            </a:r>
            <a:endParaRPr lang="en-US" sz="2800" dirty="0" smtClean="0"/>
          </a:p>
        </p:txBody>
      </p:sp>
      <p:graphicFrame>
        <p:nvGraphicFramePr>
          <p:cNvPr id="44034" name="Object 3"/>
          <p:cNvGraphicFramePr>
            <a:graphicFrameLocks noGrp="1" noChangeAspect="1"/>
          </p:cNvGraphicFramePr>
          <p:nvPr>
            <p:ph type="chart" idx="1"/>
            <p:extLst>
              <p:ext uri="{D42A27DB-BD31-4B8C-83A1-F6EECF244321}">
                <p14:modId xmlns:p14="http://schemas.microsoft.com/office/powerpoint/2010/main" val="4281449203"/>
              </p:ext>
            </p:extLst>
          </p:nvPr>
        </p:nvGraphicFramePr>
        <p:xfrm>
          <a:off x="169863" y="1468438"/>
          <a:ext cx="8678862" cy="4814887"/>
        </p:xfrm>
        <a:graphic>
          <a:graphicData uri="http://schemas.openxmlformats.org/presentationml/2006/ole">
            <mc:AlternateContent xmlns:mc="http://schemas.openxmlformats.org/markup-compatibility/2006">
              <mc:Choice xmlns:v="urn:schemas-microsoft-com:vml" Requires="v">
                <p:oleObj spid="_x0000_s28072056" name="Chart" r:id="rId3" imgW="3447881" imgH="1912759" progId="MSGraph.Chart.8">
                  <p:embed followColorScheme="full"/>
                </p:oleObj>
              </mc:Choice>
              <mc:Fallback>
                <p:oleObj name="Chart" r:id="rId3" imgW="3447881" imgH="1912759" progId="MSGraph.Chart.8">
                  <p:embed followColorScheme="full"/>
                  <p:pic>
                    <p:nvPicPr>
                      <p:cNvPr id="0" name=""/>
                      <p:cNvPicPr>
                        <a:picLocks noChangeAspect="1" noChangeArrowheads="1"/>
                      </p:cNvPicPr>
                      <p:nvPr/>
                    </p:nvPicPr>
                    <p:blipFill>
                      <a:blip r:embed="rId4"/>
                      <a:srcRect/>
                      <a:stretch>
                        <a:fillRect/>
                      </a:stretch>
                    </p:blipFill>
                    <p:spPr bwMode="auto">
                      <a:xfrm>
                        <a:off x="169863" y="1468438"/>
                        <a:ext cx="8678862" cy="4814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4036" name="Rectangle 4"/>
          <p:cNvSpPr>
            <a:spLocks noChangeArrowheads="1"/>
          </p:cNvSpPr>
          <p:nvPr/>
        </p:nvSpPr>
        <p:spPr bwMode="auto">
          <a:xfrm>
            <a:off x="60430" y="6372427"/>
            <a:ext cx="7559762" cy="400752"/>
          </a:xfrm>
          <a:prstGeom prst="rect">
            <a:avLst/>
          </a:prstGeom>
          <a:noFill/>
          <a:ln w="9525">
            <a:noFill/>
            <a:miter lim="800000"/>
            <a:headEnd/>
            <a:tailEnd/>
          </a:ln>
        </p:spPr>
        <p:txBody>
          <a:bodyPr wrap="none" lIns="92075" tIns="46038" rIns="92075" bIns="46038">
            <a:spAutoFit/>
          </a:bodyPr>
          <a:lstStyle/>
          <a:p>
            <a:pPr>
              <a:spcBef>
                <a:spcPct val="0"/>
              </a:spcBef>
              <a:buClrTx/>
              <a:buFontTx/>
              <a:buNone/>
            </a:pPr>
            <a:endParaRPr lang="en-US" sz="1000" b="1" dirty="0">
              <a:latin typeface="Arial" charset="0"/>
            </a:endParaRPr>
          </a:p>
          <a:p>
            <a:pPr>
              <a:spcBef>
                <a:spcPct val="0"/>
              </a:spcBef>
              <a:buClrTx/>
              <a:buFontTx/>
              <a:buNone/>
            </a:pPr>
            <a:r>
              <a:rPr lang="en-US" sz="1000" b="1" dirty="0">
                <a:latin typeface="Arial" charset="0"/>
              </a:rPr>
              <a:t>Source: Insurance Information Institute from consolidated P/C Annual Statement </a:t>
            </a:r>
            <a:r>
              <a:rPr lang="en-US" sz="1000" b="1" dirty="0" smtClean="0">
                <a:latin typeface="Arial" charset="0"/>
              </a:rPr>
              <a:t>data, </a:t>
            </a:r>
            <a:r>
              <a:rPr lang="en-US" sz="1000" b="1" dirty="0" smtClean="0"/>
              <a:t>Insurance Expense Exhibit (Part I)</a:t>
            </a:r>
            <a:r>
              <a:rPr lang="en-US" sz="1000" b="1" dirty="0" smtClean="0">
                <a:latin typeface="Arial" charset="0"/>
              </a:rPr>
              <a:t>.</a:t>
            </a:r>
            <a:endParaRPr lang="en-US" sz="1000" b="1" dirty="0">
              <a:latin typeface="Arial" charset="0"/>
            </a:endParaRPr>
          </a:p>
        </p:txBody>
      </p:sp>
      <p:sp>
        <p:nvSpPr>
          <p:cNvPr id="6" name="Rectangle 7"/>
          <p:cNvSpPr>
            <a:spLocks noChangeArrowheads="1"/>
          </p:cNvSpPr>
          <p:nvPr/>
        </p:nvSpPr>
        <p:spPr bwMode="black">
          <a:xfrm>
            <a:off x="185738" y="1155700"/>
            <a:ext cx="1023937" cy="221599"/>
          </a:xfrm>
          <a:prstGeom prst="rect">
            <a:avLst/>
          </a:prstGeom>
          <a:noFill/>
          <a:ln w="9525" algn="ctr">
            <a:noFill/>
            <a:miter lim="800000"/>
            <a:headEnd/>
            <a:tailEnd/>
          </a:ln>
        </p:spPr>
        <p:txBody>
          <a:bodyPr lIns="0" tIns="0" rIns="0" bIns="0">
            <a:spAutoFit/>
          </a:bodyPr>
          <a:lstStyle/>
          <a:p>
            <a:pPr defTabSz="114300" eaLnBrk="0" fontAlgn="base" hangingPunct="0">
              <a:lnSpc>
                <a:spcPct val="90000"/>
              </a:lnSpc>
              <a:spcBef>
                <a:spcPct val="20000"/>
              </a:spcBef>
              <a:spcAft>
                <a:spcPct val="0"/>
              </a:spcAft>
            </a:pPr>
            <a:r>
              <a:rPr lang="en-US" sz="1600" b="1" dirty="0" smtClean="0">
                <a:solidFill>
                  <a:srgbClr val="225A7A"/>
                </a:solidFill>
                <a:latin typeface="Arial" charset="0"/>
                <a:cs typeface="Arial" charset="0"/>
              </a:rPr>
              <a:t>$ Billions</a:t>
            </a:r>
            <a:endParaRPr lang="en-US" sz="1600" b="1" dirty="0">
              <a:solidFill>
                <a:srgbClr val="225A7A"/>
              </a:solidFill>
              <a:latin typeface="Arial" charset="0"/>
              <a:cs typeface="Arial" charset="0"/>
            </a:endParaRPr>
          </a:p>
        </p:txBody>
      </p:sp>
      <p:sp>
        <p:nvSpPr>
          <p:cNvPr id="7" name="AutoShape 9"/>
          <p:cNvSpPr>
            <a:spLocks noChangeArrowheads="1"/>
          </p:cNvSpPr>
          <p:nvPr/>
        </p:nvSpPr>
        <p:spPr bwMode="blackWhite">
          <a:xfrm>
            <a:off x="4219422" y="1113843"/>
            <a:ext cx="2733984" cy="1264241"/>
          </a:xfrm>
          <a:prstGeom prst="wedgeRectCallout">
            <a:avLst>
              <a:gd name="adj1" fmla="val 102356"/>
              <a:gd name="adj2" fmla="val 29500"/>
            </a:avLst>
          </a:prstGeom>
          <a:solidFill>
            <a:srgbClr val="225A7A"/>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rgbClr val="FFFFFF"/>
              </a:buClr>
              <a:buFont typeface="Wingdings" pitchFamily="2" charset="2"/>
              <a:buNone/>
            </a:pPr>
            <a:r>
              <a:rPr lang="en-US" sz="1400" b="1" dirty="0" smtClean="0">
                <a:solidFill>
                  <a:srgbClr val="FFFFFF"/>
                </a:solidFill>
              </a:rPr>
              <a:t>P/C ad spend hit an all time record high of $6.175 billion in 2013, up 1.5% over 2012.  The pace of growth has slowed from 15.8% in 2011 and 23.8% in 2010</a:t>
            </a:r>
            <a:endParaRPr lang="en-US" sz="1400" b="1" dirty="0">
              <a:solidFill>
                <a:srgbClr val="FFFFFF"/>
              </a:solidFill>
            </a:endParaRPr>
          </a:p>
        </p:txBody>
      </p:sp>
      <p:sp>
        <p:nvSpPr>
          <p:cNvPr id="8" name="Text Box 17"/>
          <p:cNvSpPr txBox="1">
            <a:spLocks noChangeArrowheads="1"/>
          </p:cNvSpPr>
          <p:nvPr/>
        </p:nvSpPr>
        <p:spPr bwMode="auto">
          <a:xfrm>
            <a:off x="1317574" y="2568626"/>
            <a:ext cx="3316184" cy="923330"/>
          </a:xfrm>
          <a:prstGeom prst="rect">
            <a:avLst/>
          </a:prstGeom>
          <a:solidFill>
            <a:srgbClr val="28688C"/>
          </a:solidFill>
          <a:ln w="9525" algn="ctr">
            <a:noFill/>
            <a:miter lim="800000"/>
            <a:headEnd/>
            <a:tailEnd/>
          </a:ln>
        </p:spPr>
        <p:txBody>
          <a:bodyPr wrap="square">
            <a:spAutoFit/>
          </a:bodyPr>
          <a:lstStyle/>
          <a:p>
            <a:pPr algn="ctr" fontAlgn="base">
              <a:spcBef>
                <a:spcPct val="0"/>
              </a:spcBef>
              <a:spcAft>
                <a:spcPct val="0"/>
              </a:spcAft>
            </a:pPr>
            <a:r>
              <a:rPr lang="en-US" b="1" dirty="0" smtClean="0">
                <a:solidFill>
                  <a:srgbClr val="FFFFFF"/>
                </a:solidFill>
              </a:rPr>
              <a:t>P/C ad spending has more than tripled since 2002     (up 256% from 2002-2013) </a:t>
            </a:r>
            <a:endParaRPr lang="en-US" b="1" dirty="0">
              <a:solidFill>
                <a:srgbClr val="FFFFFF"/>
              </a:solidFill>
              <a:latin typeface="Arial" charset="0"/>
              <a:cs typeface="Arial" charset="0"/>
            </a:endParaRPr>
          </a:p>
        </p:txBody>
      </p:sp>
    </p:spTree>
    <p:extLst>
      <p:ext uri="{BB962C8B-B14F-4D97-AF65-F5344CB8AC3E}">
        <p14:creationId xmlns:p14="http://schemas.microsoft.com/office/powerpoint/2010/main" val="2090594134"/>
      </p:ext>
    </p:extLst>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50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97.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39939"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39940"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39941"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B169B2D6-33BA-4F31-AE94-E9D48137D90F}" type="slidenum">
              <a:rPr lang="en-US" sz="900"/>
              <a:pPr algn="r" eaLnBrk="0" hangingPunct="0">
                <a:lnSpc>
                  <a:spcPct val="85000"/>
                </a:lnSpc>
                <a:spcBef>
                  <a:spcPct val="20000"/>
                </a:spcBef>
              </a:pPr>
              <a:t>97</a:t>
            </a:fld>
            <a:endParaRPr lang="en-US" sz="900"/>
          </a:p>
        </p:txBody>
      </p:sp>
      <p:graphicFrame>
        <p:nvGraphicFramePr>
          <p:cNvPr id="39938" name="Object 3"/>
          <p:cNvGraphicFramePr>
            <a:graphicFrameLocks noChangeAspect="1"/>
          </p:cNvGraphicFramePr>
          <p:nvPr>
            <p:extLst>
              <p:ext uri="{D42A27DB-BD31-4B8C-83A1-F6EECF244321}">
                <p14:modId xmlns:p14="http://schemas.microsoft.com/office/powerpoint/2010/main" val="2624122902"/>
              </p:ext>
            </p:extLst>
          </p:nvPr>
        </p:nvGraphicFramePr>
        <p:xfrm>
          <a:off x="285965" y="1764531"/>
          <a:ext cx="8445500" cy="3497262"/>
        </p:xfrm>
        <a:graphic>
          <a:graphicData uri="http://schemas.openxmlformats.org/presentationml/2006/ole">
            <mc:AlternateContent xmlns:mc="http://schemas.openxmlformats.org/markup-compatibility/2006">
              <mc:Choice xmlns:v="urn:schemas-microsoft-com:vml" Requires="v">
                <p:oleObj spid="_x0000_s28073080" name="Chart" r:id="rId4" imgW="3417505" imgH="1413579" progId="MSGraph.Chart.8">
                  <p:embed followColorScheme="full"/>
                </p:oleObj>
              </mc:Choice>
              <mc:Fallback>
                <p:oleObj name="Chart" r:id="rId4" imgW="3417505" imgH="1413579" progId="MSGraph.Chart.8">
                  <p:embed followColorScheme="full"/>
                  <p:pic>
                    <p:nvPicPr>
                      <p:cNvPr id="0" name=""/>
                      <p:cNvPicPr>
                        <a:picLocks noChangeAspect="1" noChangeArrowheads="1"/>
                      </p:cNvPicPr>
                      <p:nvPr/>
                    </p:nvPicPr>
                    <p:blipFill>
                      <a:blip r:embed="rId5"/>
                      <a:srcRect/>
                      <a:stretch>
                        <a:fillRect/>
                      </a:stretch>
                    </p:blipFill>
                    <p:spPr bwMode="gray">
                      <a:xfrm>
                        <a:off x="285965" y="1764531"/>
                        <a:ext cx="8445500" cy="34972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9944" name="Rectangle 5"/>
          <p:cNvSpPr>
            <a:spLocks noChangeArrowheads="1"/>
          </p:cNvSpPr>
          <p:nvPr/>
        </p:nvSpPr>
        <p:spPr bwMode="black">
          <a:xfrm>
            <a:off x="347663" y="1307166"/>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smtClean="0">
                <a:solidFill>
                  <a:srgbClr val="225A7A"/>
                </a:solidFill>
              </a:rPr>
              <a:t>Average Annual Percent Change (%)</a:t>
            </a:r>
            <a:endParaRPr lang="en-US" sz="1600" b="1" dirty="0">
              <a:solidFill>
                <a:srgbClr val="225A7A"/>
              </a:solidFill>
            </a:endParaRPr>
          </a:p>
        </p:txBody>
      </p:sp>
      <p:sp>
        <p:nvSpPr>
          <p:cNvPr id="2116614" name="Rectangle 6"/>
          <p:cNvSpPr>
            <a:spLocks noChangeArrowheads="1"/>
          </p:cNvSpPr>
          <p:nvPr/>
        </p:nvSpPr>
        <p:spPr bwMode="blackWhite">
          <a:xfrm>
            <a:off x="1358154" y="5261793"/>
            <a:ext cx="6817659" cy="82064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Overall Growth in Ad Spending has greatly exceeded growth in capacity (policyholder surplus) or premium growth.  This suggests that there are diminishing returns to advertising.</a:t>
            </a:r>
            <a:endParaRPr lang="en-US" b="1" dirty="0">
              <a:solidFill>
                <a:srgbClr val="FFFFFF"/>
              </a:solidFill>
            </a:endParaRPr>
          </a:p>
        </p:txBody>
      </p:sp>
      <p:sp>
        <p:nvSpPr>
          <p:cNvPr id="12" name="Date Placeholder 11"/>
          <p:cNvSpPr>
            <a:spLocks noGrp="1"/>
          </p:cNvSpPr>
          <p:nvPr>
            <p:ph type="dt" sz="half" idx="10"/>
          </p:nvPr>
        </p:nvSpPr>
        <p:spPr/>
        <p:txBody>
          <a:bodyPr/>
          <a:lstStyle/>
          <a:p>
            <a:pPr>
              <a:defRPr/>
            </a:pPr>
            <a:r>
              <a:rPr lang="en-US" smtClean="0"/>
              <a:t>12/01/09 - 9pm</a:t>
            </a:r>
            <a:endParaRPr lang="en-US"/>
          </a:p>
        </p:txBody>
      </p:sp>
      <p:sp>
        <p:nvSpPr>
          <p:cNvPr id="13" name="Slide Number Placeholder 12"/>
          <p:cNvSpPr>
            <a:spLocks noGrp="1"/>
          </p:cNvSpPr>
          <p:nvPr>
            <p:ph type="sldNum" sz="quarter" idx="12"/>
          </p:nvPr>
        </p:nvSpPr>
        <p:spPr/>
        <p:txBody>
          <a:bodyPr/>
          <a:lstStyle/>
          <a:p>
            <a:pPr>
              <a:defRPr/>
            </a:pPr>
            <a:fld id="{79649112-2361-4913-9798-B6AEBB59A8D4}" type="slidenum">
              <a:rPr lang="en-US" smtClean="0"/>
              <a:pPr>
                <a:defRPr/>
              </a:pPr>
              <a:t>97</a:t>
            </a:fld>
            <a:endParaRPr lang="en-US"/>
          </a:p>
        </p:txBody>
      </p:sp>
      <p:sp>
        <p:nvSpPr>
          <p:cNvPr id="14" name="Rectangle 4"/>
          <p:cNvSpPr>
            <a:spLocks noChangeArrowheads="1"/>
          </p:cNvSpPr>
          <p:nvPr/>
        </p:nvSpPr>
        <p:spPr bwMode="auto">
          <a:xfrm>
            <a:off x="0" y="6338886"/>
            <a:ext cx="4616648" cy="431529"/>
          </a:xfrm>
          <a:prstGeom prst="rect">
            <a:avLst/>
          </a:prstGeom>
          <a:noFill/>
          <a:ln w="9525">
            <a:noFill/>
            <a:miter lim="800000"/>
            <a:headEnd/>
            <a:tailEnd/>
          </a:ln>
        </p:spPr>
        <p:txBody>
          <a:bodyPr wrap="none" lIns="92075" tIns="46038" rIns="92075" bIns="46038">
            <a:spAutoFit/>
          </a:bodyPr>
          <a:lstStyle/>
          <a:p>
            <a:pPr eaLnBrk="0" hangingPunct="0"/>
            <a:endParaRPr lang="en-US" sz="1100" dirty="0" smtClean="0"/>
          </a:p>
          <a:p>
            <a:pPr eaLnBrk="0" hangingPunct="0"/>
            <a:r>
              <a:rPr lang="en-US" sz="1100" dirty="0" smtClean="0"/>
              <a:t>Sources</a:t>
            </a:r>
            <a:r>
              <a:rPr lang="en-US" sz="1100" dirty="0"/>
              <a:t>:  </a:t>
            </a:r>
            <a:r>
              <a:rPr lang="en-US" sz="1100" dirty="0" smtClean="0"/>
              <a:t>Insurance Information Institute analysis from A.M. Best data.</a:t>
            </a:r>
            <a:endParaRPr lang="en-US" sz="1100" dirty="0"/>
          </a:p>
        </p:txBody>
      </p:sp>
      <p:sp>
        <p:nvSpPr>
          <p:cNvPr id="15" name="Rectangle 3"/>
          <p:cNvSpPr txBox="1">
            <a:spLocks noChangeArrowheads="1"/>
          </p:cNvSpPr>
          <p:nvPr/>
        </p:nvSpPr>
        <p:spPr bwMode="black">
          <a:xfrm>
            <a:off x="22400" y="0"/>
            <a:ext cx="7847276" cy="965200"/>
          </a:xfrm>
          <a:prstGeom prst="rect">
            <a:avLst/>
          </a:prstGeom>
          <a:noFill/>
          <a:ln w="9525">
            <a:noFill/>
            <a:miter lim="800000"/>
            <a:headEnd/>
            <a:tailEnd/>
          </a:ln>
        </p:spPr>
        <p:txBody>
          <a:bodyPr vert="horz" wrap="square" lIns="92075" tIns="46038" rIns="92075" bIns="46038" numCol="1" anchor="b" anchorCtr="0" compatLnSpc="1">
            <a:prstTxWarp prst="textNoShape">
              <a:avLst/>
            </a:prstTxWarp>
          </a:bodyPr>
          <a:lstStyle>
            <a:lvl1pPr algn="l" defTabSz="114300" rtl="0" eaLnBrk="0" fontAlgn="base" hangingPunct="0">
              <a:lnSpc>
                <a:spcPct val="90000"/>
              </a:lnSpc>
              <a:spcBef>
                <a:spcPct val="0"/>
              </a:spcBef>
              <a:spcAft>
                <a:spcPct val="0"/>
              </a:spcAft>
              <a:defRPr sz="3000" b="1">
                <a:solidFill>
                  <a:srgbClr val="225A7A"/>
                </a:solidFill>
                <a:latin typeface="Arial" charset="0"/>
                <a:ea typeface="+mj-ea"/>
                <a:cs typeface="+mj-cs"/>
              </a:defRPr>
            </a:lvl1pPr>
            <a:lvl2pPr algn="l" defTabSz="114300" rtl="0" eaLnBrk="0" fontAlgn="base" hangingPunct="0">
              <a:lnSpc>
                <a:spcPct val="90000"/>
              </a:lnSpc>
              <a:spcBef>
                <a:spcPct val="0"/>
              </a:spcBef>
              <a:spcAft>
                <a:spcPct val="0"/>
              </a:spcAft>
              <a:defRPr sz="3000" b="1">
                <a:solidFill>
                  <a:srgbClr val="225A7A"/>
                </a:solidFill>
                <a:latin typeface="Arial"/>
              </a:defRPr>
            </a:lvl2pPr>
            <a:lvl3pPr algn="l" defTabSz="114300" rtl="0" eaLnBrk="0" fontAlgn="base" hangingPunct="0">
              <a:lnSpc>
                <a:spcPct val="90000"/>
              </a:lnSpc>
              <a:spcBef>
                <a:spcPct val="0"/>
              </a:spcBef>
              <a:spcAft>
                <a:spcPct val="0"/>
              </a:spcAft>
              <a:defRPr sz="3000" b="1">
                <a:solidFill>
                  <a:srgbClr val="225A7A"/>
                </a:solidFill>
                <a:latin typeface="Arial"/>
              </a:defRPr>
            </a:lvl3pPr>
            <a:lvl4pPr algn="l" defTabSz="114300" rtl="0" eaLnBrk="0" fontAlgn="base" hangingPunct="0">
              <a:lnSpc>
                <a:spcPct val="90000"/>
              </a:lnSpc>
              <a:spcBef>
                <a:spcPct val="0"/>
              </a:spcBef>
              <a:spcAft>
                <a:spcPct val="0"/>
              </a:spcAft>
              <a:defRPr sz="3000" b="1">
                <a:solidFill>
                  <a:srgbClr val="225A7A"/>
                </a:solidFill>
                <a:latin typeface="Arial"/>
              </a:defRPr>
            </a:lvl4pPr>
            <a:lvl5pPr algn="l" defTabSz="114300" rtl="0" eaLnBrk="0" fontAlgn="base" hangingPunct="0">
              <a:lnSpc>
                <a:spcPct val="90000"/>
              </a:lnSpc>
              <a:spcBef>
                <a:spcPct val="0"/>
              </a:spcBef>
              <a:spcAft>
                <a:spcPct val="0"/>
              </a:spcAft>
              <a:defRPr sz="3000" b="1">
                <a:solidFill>
                  <a:srgbClr val="225A7A"/>
                </a:solidFill>
                <a:latin typeface="Arial"/>
              </a:defRPr>
            </a:lvl5pPr>
            <a:lvl6pPr marL="457200" algn="l" fontAlgn="base">
              <a:spcBef>
                <a:spcPct val="0"/>
              </a:spcBef>
              <a:spcAft>
                <a:spcPct val="0"/>
              </a:spcAft>
              <a:defRPr sz="3200">
                <a:solidFill>
                  <a:schemeClr val="bg1">
                    <a:alpha val="100000"/>
                  </a:schemeClr>
                </a:solidFill>
                <a:latin typeface="Arial"/>
              </a:defRPr>
            </a:lvl6pPr>
            <a:lvl7pPr marL="914400" algn="l" fontAlgn="base">
              <a:spcBef>
                <a:spcPct val="0"/>
              </a:spcBef>
              <a:spcAft>
                <a:spcPct val="0"/>
              </a:spcAft>
              <a:defRPr sz="3200">
                <a:solidFill>
                  <a:schemeClr val="bg1">
                    <a:alpha val="100000"/>
                  </a:schemeClr>
                </a:solidFill>
                <a:latin typeface="Arial"/>
              </a:defRPr>
            </a:lvl7pPr>
            <a:lvl8pPr marL="1371600" algn="l" fontAlgn="base">
              <a:spcBef>
                <a:spcPct val="0"/>
              </a:spcBef>
              <a:spcAft>
                <a:spcPct val="0"/>
              </a:spcAft>
              <a:defRPr sz="3200">
                <a:solidFill>
                  <a:schemeClr val="bg1">
                    <a:alpha val="100000"/>
                  </a:schemeClr>
                </a:solidFill>
                <a:latin typeface="Arial"/>
              </a:defRPr>
            </a:lvl8pPr>
            <a:lvl9pPr marL="1828800" algn="l" fontAlgn="base">
              <a:spcBef>
                <a:spcPct val="0"/>
              </a:spcBef>
              <a:spcAft>
                <a:spcPct val="0"/>
              </a:spcAft>
              <a:defRPr sz="3200">
                <a:solidFill>
                  <a:schemeClr val="bg1">
                    <a:alpha val="100000"/>
                  </a:schemeClr>
                </a:solidFill>
                <a:latin typeface="Arial"/>
              </a:defRPr>
            </a:lvl9pPr>
          </a:lstStyle>
          <a:p>
            <a:pPr>
              <a:lnSpc>
                <a:spcPct val="85000"/>
              </a:lnSpc>
            </a:pPr>
            <a:r>
              <a:rPr lang="en-US" kern="0" dirty="0" smtClean="0"/>
              <a:t>Growth in Premiums, Capacity vs. Growth in Advertising Expenditures, 2000 – 2013</a:t>
            </a:r>
            <a:endParaRPr lang="en-US" sz="2100" kern="0" dirty="0" smtClean="0"/>
          </a:p>
        </p:txBody>
      </p:sp>
      <p:sp>
        <p:nvSpPr>
          <p:cNvPr id="16" name="Text Box 6"/>
          <p:cNvSpPr txBox="1">
            <a:spLocks noChangeArrowheads="1"/>
          </p:cNvSpPr>
          <p:nvPr/>
        </p:nvSpPr>
        <p:spPr bwMode="blackWhite">
          <a:xfrm>
            <a:off x="5476673" y="1225175"/>
            <a:ext cx="2699140" cy="1518025"/>
          </a:xfrm>
          <a:prstGeom prst="rect">
            <a:avLst/>
          </a:prstGeom>
          <a:gradFill rotWithShape="1">
            <a:gsLst>
              <a:gs pos="0">
                <a:srgbClr val="225A7A"/>
              </a:gs>
              <a:gs pos="100000">
                <a:srgbClr val="173C51"/>
              </a:gs>
            </a:gsLst>
            <a:lin ang="5400000" scaled="1"/>
          </a:gradFill>
          <a:ln w="28575" algn="ctr">
            <a:solidFill>
              <a:srgbClr val="FFFFFF"/>
            </a:solidFill>
            <a:miter lim="800000"/>
            <a:headEnd type="none" w="sm" len="sm"/>
            <a:tailEnd type="none" w="sm" len="sm"/>
          </a:ln>
        </p:spPr>
        <p:txBody>
          <a:bodyPr tIns="91440" bIns="91440" anchor="ctr"/>
          <a:lstStyle/>
          <a:p>
            <a:pPr algn="ctr" eaLnBrk="0" hangingPunct="0">
              <a:lnSpc>
                <a:spcPct val="85000"/>
              </a:lnSpc>
              <a:spcBef>
                <a:spcPct val="50000"/>
              </a:spcBef>
              <a:buClr>
                <a:srgbClr val="FFFFFF"/>
              </a:buClr>
              <a:buFont typeface="Wingdings" pitchFamily="2" charset="2"/>
              <a:buNone/>
            </a:pPr>
            <a:r>
              <a:rPr lang="en-US" b="1" dirty="0">
                <a:solidFill>
                  <a:srgbClr val="FFFFFF"/>
                </a:solidFill>
              </a:rPr>
              <a:t>G</a:t>
            </a:r>
            <a:r>
              <a:rPr lang="en-US" b="1" dirty="0" smtClean="0">
                <a:solidFill>
                  <a:srgbClr val="FFFFFF"/>
                </a:solidFill>
              </a:rPr>
              <a:t>rowth in the “Supply” of insurance has exceeded “Demand” </a:t>
            </a:r>
            <a:r>
              <a:rPr lang="en-US" b="1" dirty="0" smtClean="0">
                <a:solidFill>
                  <a:srgbClr val="FFFFFF"/>
                </a:solidFill>
                <a:sym typeface="Wingdings" panose="05000000000000000000" pitchFamily="2" charset="2"/>
              </a:rPr>
              <a:t> Efforts to sell have intensified</a:t>
            </a:r>
            <a:endParaRPr lang="en-US" b="1" dirty="0">
              <a:solidFill>
                <a:srgbClr val="FFFFFF"/>
              </a:solidFill>
            </a:endParaRPr>
          </a:p>
        </p:txBody>
      </p:sp>
    </p:spTree>
    <p:extLst>
      <p:ext uri="{BB962C8B-B14F-4D97-AF65-F5344CB8AC3E}">
        <p14:creationId xmlns:p14="http://schemas.microsoft.com/office/powerpoint/2010/main" val="284709475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500"/>
                                  </p:stCondLst>
                                  <p:childTnLst>
                                    <p:set>
                                      <p:cBhvr>
                                        <p:cTn id="6" dur="1" fill="hold">
                                          <p:stCondLst>
                                            <p:cond delay="0"/>
                                          </p:stCondLst>
                                        </p:cTn>
                                        <p:tgtEl>
                                          <p:spTgt spid="2116614"/>
                                        </p:tgtEl>
                                        <p:attrNameLst>
                                          <p:attrName>style.visibility</p:attrName>
                                        </p:attrNameLst>
                                      </p:cBhvr>
                                      <p:to>
                                        <p:strVal val="visible"/>
                                      </p:to>
                                    </p:set>
                                    <p:anim calcmode="lin" valueType="num">
                                      <p:cBhvr>
                                        <p:cTn id="7" dur="500" fill="hold"/>
                                        <p:tgtEl>
                                          <p:spTgt spid="2116614"/>
                                        </p:tgtEl>
                                        <p:attrNameLst>
                                          <p:attrName>ppt_w</p:attrName>
                                        </p:attrNameLst>
                                      </p:cBhvr>
                                      <p:tavLst>
                                        <p:tav tm="0">
                                          <p:val>
                                            <p:fltVal val="0"/>
                                          </p:val>
                                        </p:tav>
                                        <p:tav tm="100000">
                                          <p:val>
                                            <p:strVal val="#ppt_w"/>
                                          </p:val>
                                        </p:tav>
                                      </p:tavLst>
                                    </p:anim>
                                    <p:anim calcmode="lin" valueType="num">
                                      <p:cBhvr>
                                        <p:cTn id="8" dur="500" fill="hold"/>
                                        <p:tgtEl>
                                          <p:spTgt spid="2116614"/>
                                        </p:tgtEl>
                                        <p:attrNameLst>
                                          <p:attrName>ppt_h</p:attrName>
                                        </p:attrNameLst>
                                      </p:cBhvr>
                                      <p:tavLst>
                                        <p:tav tm="0">
                                          <p:val>
                                            <p:fltVal val="0"/>
                                          </p:val>
                                        </p:tav>
                                        <p:tav tm="100000">
                                          <p:val>
                                            <p:strVal val="#ppt_h"/>
                                          </p:val>
                                        </p:tav>
                                      </p:tavLst>
                                    </p:anim>
                                    <p:animEffect transition="in" filter="fade">
                                      <p:cBhvr>
                                        <p:cTn id="9" dur="500"/>
                                        <p:tgtEl>
                                          <p:spTgt spid="21166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16614" grpId="0" animBg="1"/>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110"/>
          <p:cNvSpPr>
            <a:spLocks noGrp="1" noChangeArrowheads="1"/>
          </p:cNvSpPr>
          <p:nvPr>
            <p:ph type="sldNum" sz="quarter" idx="12"/>
          </p:nvPr>
        </p:nvSpPr>
        <p:spPr/>
        <p:txBody>
          <a:bodyPr/>
          <a:lstStyle/>
          <a:p>
            <a:pPr>
              <a:defRPr/>
            </a:pPr>
            <a:fld id="{7C33BF46-354D-4726-9F86-FEA51FC2199F}" type="slidenum">
              <a:rPr lang="en-US" smtClean="0">
                <a:solidFill>
                  <a:srgbClr val="000000"/>
                </a:solidFill>
              </a:rPr>
              <a:pPr>
                <a:defRPr/>
              </a:pPr>
              <a:t>98</a:t>
            </a:fld>
            <a:endParaRPr lang="en-US" smtClean="0">
              <a:solidFill>
                <a:srgbClr val="000000"/>
              </a:solidFill>
            </a:endParaRPr>
          </a:p>
        </p:txBody>
      </p:sp>
      <p:sp>
        <p:nvSpPr>
          <p:cNvPr id="83972" name="Rectangle 2"/>
          <p:cNvSpPr>
            <a:spLocks noGrp="1" noChangeArrowheads="1"/>
          </p:cNvSpPr>
          <p:nvPr>
            <p:ph type="title" idx="4294967295"/>
          </p:nvPr>
        </p:nvSpPr>
        <p:spPr>
          <a:xfrm>
            <a:off x="114300" y="-80963"/>
            <a:ext cx="7696200" cy="1095376"/>
          </a:xfrm>
        </p:spPr>
        <p:txBody>
          <a:bodyPr lIns="92075" tIns="46038" rIns="92075" bIns="46038" anchor="b"/>
          <a:lstStyle/>
          <a:p>
            <a:r>
              <a:rPr lang="en-US" dirty="0" smtClean="0"/>
              <a:t>Direct Premiums Written: Homeowners</a:t>
            </a:r>
            <a:br>
              <a:rPr lang="en-US" dirty="0" smtClean="0"/>
            </a:br>
            <a:r>
              <a:rPr lang="en-US" dirty="0" smtClean="0"/>
              <a:t>Percent Change by State, 2007-2013</a:t>
            </a:r>
          </a:p>
        </p:txBody>
      </p:sp>
      <p:graphicFrame>
        <p:nvGraphicFramePr>
          <p:cNvPr id="83970" name="Object 3"/>
          <p:cNvGraphicFramePr>
            <a:graphicFrameLocks noGrp="1" noChangeAspect="1"/>
          </p:cNvGraphicFramePr>
          <p:nvPr>
            <p:ph idx="4294967295"/>
            <p:extLst>
              <p:ext uri="{D42A27DB-BD31-4B8C-83A1-F6EECF244321}">
                <p14:modId xmlns:p14="http://schemas.microsoft.com/office/powerpoint/2010/main" val="874100622"/>
              </p:ext>
            </p:extLst>
          </p:nvPr>
        </p:nvGraphicFramePr>
        <p:xfrm>
          <a:off x="4763" y="1819275"/>
          <a:ext cx="9132887" cy="4714875"/>
        </p:xfrm>
        <a:graphic>
          <a:graphicData uri="http://schemas.openxmlformats.org/presentationml/2006/ole">
            <mc:AlternateContent xmlns:mc="http://schemas.openxmlformats.org/markup-compatibility/2006">
              <mc:Choice xmlns:v="urn:schemas-microsoft-com:vml" Requires="v">
                <p:oleObj spid="_x0000_s28074104" name="Chart" r:id="rId4" imgW="3528190" imgH="1821319" progId="MSGraph.Chart.8">
                  <p:embed followColorScheme="full"/>
                </p:oleObj>
              </mc:Choice>
              <mc:Fallback>
                <p:oleObj name="Chart" r:id="rId4" imgW="3528190" imgH="1821319" progId="MSGraph.Chart.8">
                  <p:embed followColorScheme="full"/>
                  <p:pic>
                    <p:nvPicPr>
                      <p:cNvPr id="0" name=""/>
                      <p:cNvPicPr>
                        <a:picLocks noChangeAspect="1" noChangeArrowheads="1"/>
                      </p:cNvPicPr>
                      <p:nvPr/>
                    </p:nvPicPr>
                    <p:blipFill>
                      <a:blip r:embed="rId5"/>
                      <a:srcRect/>
                      <a:stretch>
                        <a:fillRect/>
                      </a:stretch>
                    </p:blipFill>
                    <p:spPr bwMode="auto">
                      <a:xfrm>
                        <a:off x="4763" y="1819275"/>
                        <a:ext cx="9132887" cy="47148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3973" name="Text Box 4"/>
          <p:cNvSpPr txBox="1">
            <a:spLocks noChangeArrowheads="1"/>
          </p:cNvSpPr>
          <p:nvPr/>
        </p:nvSpPr>
        <p:spPr bwMode="auto">
          <a:xfrm>
            <a:off x="127000" y="6579825"/>
            <a:ext cx="9017000" cy="213970"/>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buFont typeface="Wingdings" pitchFamily="2" charset="2"/>
              <a:buNone/>
            </a:pPr>
            <a:r>
              <a:rPr lang="en-US" sz="1100" dirty="0" smtClean="0">
                <a:solidFill>
                  <a:srgbClr val="000000"/>
                </a:solidFill>
              </a:rPr>
              <a:t>Sources</a:t>
            </a:r>
            <a:r>
              <a:rPr lang="en-US" sz="1100" dirty="0">
                <a:solidFill>
                  <a:srgbClr val="000000"/>
                </a:solidFill>
              </a:rPr>
              <a:t>:  SNL Financial </a:t>
            </a:r>
            <a:r>
              <a:rPr lang="en-US" sz="1100" dirty="0" smtClean="0">
                <a:solidFill>
                  <a:srgbClr val="000000"/>
                </a:solidFill>
              </a:rPr>
              <a:t>LLC</a:t>
            </a:r>
            <a:r>
              <a:rPr lang="en-US" sz="1100" dirty="0">
                <a:solidFill>
                  <a:srgbClr val="000000"/>
                </a:solidFill>
              </a:rPr>
              <a:t>.; Insurance Information Institute.		</a:t>
            </a:r>
          </a:p>
        </p:txBody>
      </p:sp>
      <p:sp>
        <p:nvSpPr>
          <p:cNvPr id="83974" name="Rectangle 3"/>
          <p:cNvSpPr>
            <a:spLocks noChangeArrowheads="1"/>
          </p:cNvSpPr>
          <p:nvPr/>
        </p:nvSpPr>
        <p:spPr bwMode="black">
          <a:xfrm>
            <a:off x="347663" y="1266825"/>
            <a:ext cx="8534400" cy="331788"/>
          </a:xfrm>
          <a:prstGeom prst="rect">
            <a:avLst/>
          </a:prstGeom>
          <a:noFill/>
          <a:ln w="9525" algn="ctr">
            <a:noFill/>
            <a:miter lim="800000"/>
            <a:headEnd/>
            <a:tailEnd/>
          </a:ln>
        </p:spPr>
        <p:txBody>
          <a:bodyPr lIns="0" tIns="0" rIns="0" bIns="0">
            <a:spAutoFit/>
          </a:bodyPr>
          <a:lstStyle/>
          <a:p>
            <a:pPr algn="ctr" defTabSz="114300" eaLnBrk="0" hangingPunct="0">
              <a:lnSpc>
                <a:spcPct val="90000"/>
              </a:lnSpc>
              <a:spcBef>
                <a:spcPct val="20000"/>
              </a:spcBef>
            </a:pPr>
            <a:r>
              <a:rPr lang="en-US" sz="2400" b="1">
                <a:solidFill>
                  <a:srgbClr val="225A7A"/>
                </a:solidFill>
              </a:rPr>
              <a:t>Top 25 States</a:t>
            </a:r>
          </a:p>
        </p:txBody>
      </p:sp>
      <p:sp>
        <p:nvSpPr>
          <p:cNvPr id="9" name="Date Placeholder 8"/>
          <p:cNvSpPr>
            <a:spLocks noGrp="1"/>
          </p:cNvSpPr>
          <p:nvPr>
            <p:ph type="dt" sz="half" idx="10"/>
          </p:nvPr>
        </p:nvSpPr>
        <p:spPr/>
        <p:txBody>
          <a:bodyPr/>
          <a:lstStyle/>
          <a:p>
            <a:pPr>
              <a:defRPr/>
            </a:pPr>
            <a:r>
              <a:rPr lang="en-US" smtClean="0"/>
              <a:t>12/01/09 - 9pm</a:t>
            </a:r>
            <a:endParaRPr lang="en-US"/>
          </a:p>
        </p:txBody>
      </p:sp>
      <p:sp>
        <p:nvSpPr>
          <p:cNvPr id="8" name="Text Box 6"/>
          <p:cNvSpPr txBox="1">
            <a:spLocks noChangeArrowheads="1"/>
          </p:cNvSpPr>
          <p:nvPr/>
        </p:nvSpPr>
        <p:spPr bwMode="blackWhite">
          <a:xfrm>
            <a:off x="4757737" y="1678233"/>
            <a:ext cx="4067175" cy="1163394"/>
          </a:xfrm>
          <a:prstGeom prst="rect">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type="none" w="sm" len="sm"/>
            <a:tailEnd type="none" w="sm" len="sm"/>
          </a:ln>
          <a:effectLst/>
        </p:spPr>
        <p:txBody>
          <a:bodyPr tIns="91440" bIns="91440" anchor="ctr"/>
          <a:lstStyle/>
          <a:p>
            <a:pPr algn="ctr" eaLnBrk="0" hangingPunct="0">
              <a:lnSpc>
                <a:spcPct val="85000"/>
              </a:lnSpc>
              <a:spcBef>
                <a:spcPct val="50000"/>
              </a:spcBef>
              <a:buClr>
                <a:schemeClr val="bg1"/>
              </a:buClr>
              <a:buFont typeface="Wingdings" pitchFamily="2" charset="2"/>
              <a:buNone/>
              <a:defRPr/>
            </a:pPr>
            <a:r>
              <a:rPr lang="en-US" sz="1600" b="1" u="sng" dirty="0" smtClean="0">
                <a:solidFill>
                  <a:schemeClr val="bg1"/>
                </a:solidFill>
                <a:cs typeface="+mn-cs"/>
              </a:rPr>
              <a:t>Growth Benchmarks: HO</a:t>
            </a:r>
          </a:p>
          <a:p>
            <a:pPr algn="ctr" eaLnBrk="0" hangingPunct="0">
              <a:lnSpc>
                <a:spcPct val="85000"/>
              </a:lnSpc>
              <a:spcBef>
                <a:spcPct val="50000"/>
              </a:spcBef>
              <a:buClr>
                <a:schemeClr val="bg1"/>
              </a:buClr>
              <a:buFont typeface="Wingdings" pitchFamily="2" charset="2"/>
              <a:buNone/>
              <a:defRPr/>
            </a:pPr>
            <a:r>
              <a:rPr lang="en-US" sz="1600" b="1" dirty="0" smtClean="0">
                <a:solidFill>
                  <a:schemeClr val="bg1"/>
                </a:solidFill>
                <a:cs typeface="+mn-cs"/>
              </a:rPr>
              <a:t>US: 26.8%</a:t>
            </a:r>
            <a:endParaRPr lang="en-US" sz="1600" b="1" dirty="0">
              <a:solidFill>
                <a:schemeClr val="bg1"/>
              </a:solidFill>
              <a:cs typeface="+mn-cs"/>
            </a:endParaRPr>
          </a:p>
        </p:txBody>
      </p:sp>
    </p:spTree>
    <p:extLst>
      <p:ext uri="{BB962C8B-B14F-4D97-AF65-F5344CB8AC3E}">
        <p14:creationId xmlns:p14="http://schemas.microsoft.com/office/powerpoint/2010/main" val="77341816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70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110"/>
          <p:cNvSpPr>
            <a:spLocks noGrp="1" noChangeArrowheads="1"/>
          </p:cNvSpPr>
          <p:nvPr>
            <p:ph type="sldNum" sz="quarter" idx="12"/>
          </p:nvPr>
        </p:nvSpPr>
        <p:spPr/>
        <p:txBody>
          <a:bodyPr/>
          <a:lstStyle/>
          <a:p>
            <a:pPr>
              <a:defRPr/>
            </a:pPr>
            <a:fld id="{981D1F42-B536-4EC3-9B11-44C54C25CCE0}" type="slidenum">
              <a:rPr lang="en-US" smtClean="0">
                <a:solidFill>
                  <a:srgbClr val="000000"/>
                </a:solidFill>
              </a:rPr>
              <a:pPr>
                <a:defRPr/>
              </a:pPr>
              <a:t>99</a:t>
            </a:fld>
            <a:endParaRPr lang="en-US" smtClean="0">
              <a:solidFill>
                <a:srgbClr val="000000"/>
              </a:solidFill>
            </a:endParaRPr>
          </a:p>
        </p:txBody>
      </p:sp>
      <p:sp>
        <p:nvSpPr>
          <p:cNvPr id="84996" name="Rectangle 2"/>
          <p:cNvSpPr>
            <a:spLocks noGrp="1" noChangeArrowheads="1"/>
          </p:cNvSpPr>
          <p:nvPr>
            <p:ph type="title" idx="4294967295"/>
          </p:nvPr>
        </p:nvSpPr>
        <p:spPr>
          <a:xfrm>
            <a:off x="114300" y="-80963"/>
            <a:ext cx="7696200" cy="1095376"/>
          </a:xfrm>
        </p:spPr>
        <p:txBody>
          <a:bodyPr lIns="92075" tIns="46038" rIns="92075" bIns="46038" anchor="b"/>
          <a:lstStyle/>
          <a:p>
            <a:r>
              <a:rPr lang="en-US" dirty="0" smtClean="0"/>
              <a:t>Direct Premiums Written: Homeowners</a:t>
            </a:r>
            <a:br>
              <a:rPr lang="en-US" dirty="0" smtClean="0"/>
            </a:br>
            <a:r>
              <a:rPr lang="en-US" dirty="0" smtClean="0"/>
              <a:t>Percent Change by State, 2007-2013</a:t>
            </a:r>
          </a:p>
        </p:txBody>
      </p:sp>
      <p:graphicFrame>
        <p:nvGraphicFramePr>
          <p:cNvPr id="84994" name="Object 3"/>
          <p:cNvGraphicFramePr>
            <a:graphicFrameLocks noGrp="1" noChangeAspect="1"/>
          </p:cNvGraphicFramePr>
          <p:nvPr>
            <p:ph idx="4294967295"/>
            <p:extLst>
              <p:ext uri="{D42A27DB-BD31-4B8C-83A1-F6EECF244321}">
                <p14:modId xmlns:p14="http://schemas.microsoft.com/office/powerpoint/2010/main" val="1999945408"/>
              </p:ext>
            </p:extLst>
          </p:nvPr>
        </p:nvGraphicFramePr>
        <p:xfrm>
          <a:off x="0" y="1755775"/>
          <a:ext cx="9105900" cy="4719638"/>
        </p:xfrm>
        <a:graphic>
          <a:graphicData uri="http://schemas.openxmlformats.org/presentationml/2006/ole">
            <mc:AlternateContent xmlns:mc="http://schemas.openxmlformats.org/markup-compatibility/2006">
              <mc:Choice xmlns:v="urn:schemas-microsoft-com:vml" Requires="v">
                <p:oleObj spid="_x0000_s28075128" name="Chart" r:id="rId4" imgW="8820267" imgH="4572222" progId="MSGraph.Chart.8">
                  <p:embed followColorScheme="full"/>
                </p:oleObj>
              </mc:Choice>
              <mc:Fallback>
                <p:oleObj name="Chart" r:id="rId4" imgW="8820267" imgH="4572222" progId="MSGraph.Chart.8">
                  <p:embed followColorScheme="full"/>
                  <p:pic>
                    <p:nvPicPr>
                      <p:cNvPr id="0" name=""/>
                      <p:cNvPicPr>
                        <a:picLocks noChangeAspect="1" noChangeArrowheads="1"/>
                      </p:cNvPicPr>
                      <p:nvPr/>
                    </p:nvPicPr>
                    <p:blipFill>
                      <a:blip r:embed="rId5"/>
                      <a:srcRect/>
                      <a:stretch>
                        <a:fillRect/>
                      </a:stretch>
                    </p:blipFill>
                    <p:spPr bwMode="auto">
                      <a:xfrm>
                        <a:off x="0" y="1755775"/>
                        <a:ext cx="9105900" cy="47196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4997" name="Rectangle 3"/>
          <p:cNvSpPr>
            <a:spLocks noChangeArrowheads="1"/>
          </p:cNvSpPr>
          <p:nvPr/>
        </p:nvSpPr>
        <p:spPr bwMode="black">
          <a:xfrm>
            <a:off x="347663" y="1266825"/>
            <a:ext cx="8534400" cy="331788"/>
          </a:xfrm>
          <a:prstGeom prst="rect">
            <a:avLst/>
          </a:prstGeom>
          <a:noFill/>
          <a:ln w="9525" algn="ctr">
            <a:noFill/>
            <a:miter lim="800000"/>
            <a:headEnd/>
            <a:tailEnd/>
          </a:ln>
        </p:spPr>
        <p:txBody>
          <a:bodyPr lIns="0" tIns="0" rIns="0" bIns="0">
            <a:spAutoFit/>
          </a:bodyPr>
          <a:lstStyle/>
          <a:p>
            <a:pPr algn="ctr" defTabSz="114300" eaLnBrk="0" hangingPunct="0">
              <a:lnSpc>
                <a:spcPct val="90000"/>
              </a:lnSpc>
              <a:spcBef>
                <a:spcPct val="20000"/>
              </a:spcBef>
            </a:pPr>
            <a:r>
              <a:rPr lang="en-US" sz="2400" b="1">
                <a:solidFill>
                  <a:srgbClr val="225A7A"/>
                </a:solidFill>
              </a:rPr>
              <a:t>Bottom 25 States</a:t>
            </a:r>
          </a:p>
        </p:txBody>
      </p:sp>
      <p:sp>
        <p:nvSpPr>
          <p:cNvPr id="84999" name="Text Box 4"/>
          <p:cNvSpPr txBox="1">
            <a:spLocks noChangeArrowheads="1"/>
          </p:cNvSpPr>
          <p:nvPr/>
        </p:nvSpPr>
        <p:spPr bwMode="auto">
          <a:xfrm>
            <a:off x="127000" y="6403975"/>
            <a:ext cx="9017000" cy="213970"/>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buFont typeface="Wingdings" pitchFamily="2" charset="2"/>
              <a:buNone/>
            </a:pPr>
            <a:r>
              <a:rPr lang="en-US" sz="1100" dirty="0" smtClean="0">
                <a:solidFill>
                  <a:srgbClr val="000000"/>
                </a:solidFill>
              </a:rPr>
              <a:t>Sources</a:t>
            </a:r>
            <a:r>
              <a:rPr lang="en-US" sz="1100" dirty="0">
                <a:solidFill>
                  <a:srgbClr val="000000"/>
                </a:solidFill>
              </a:rPr>
              <a:t>:  SNL Financial </a:t>
            </a:r>
            <a:r>
              <a:rPr lang="en-US" sz="1100" dirty="0" smtClean="0">
                <a:solidFill>
                  <a:srgbClr val="000000"/>
                </a:solidFill>
              </a:rPr>
              <a:t>LLC</a:t>
            </a:r>
            <a:r>
              <a:rPr lang="en-US" sz="1100" dirty="0">
                <a:solidFill>
                  <a:srgbClr val="000000"/>
                </a:solidFill>
              </a:rPr>
              <a:t>.; Insurance Information Institute.		</a:t>
            </a:r>
          </a:p>
        </p:txBody>
      </p:sp>
      <p:sp>
        <p:nvSpPr>
          <p:cNvPr id="10" name="Date Placeholder 9"/>
          <p:cNvSpPr>
            <a:spLocks noGrp="1"/>
          </p:cNvSpPr>
          <p:nvPr>
            <p:ph type="dt" sz="half" idx="10"/>
          </p:nvPr>
        </p:nvSpPr>
        <p:spPr/>
        <p:txBody>
          <a:bodyPr/>
          <a:lstStyle/>
          <a:p>
            <a:pPr>
              <a:defRPr/>
            </a:pPr>
            <a:r>
              <a:rPr lang="en-US" smtClean="0"/>
              <a:t>12/01/09 - 9pm</a:t>
            </a:r>
            <a:endParaRPr lang="en-US"/>
          </a:p>
        </p:txBody>
      </p:sp>
      <p:sp>
        <p:nvSpPr>
          <p:cNvPr id="8" name="AutoShape 7"/>
          <p:cNvSpPr>
            <a:spLocks noChangeArrowheads="1"/>
          </p:cNvSpPr>
          <p:nvPr/>
        </p:nvSpPr>
        <p:spPr bwMode="blackWhite">
          <a:xfrm>
            <a:off x="6329363" y="1385888"/>
            <a:ext cx="2552700" cy="1614487"/>
          </a:xfrm>
          <a:prstGeom prst="wedgeRectCallout">
            <a:avLst>
              <a:gd name="adj1" fmla="val 24565"/>
              <a:gd name="adj2" fmla="val 152734"/>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rgbClr val="FFFFFF"/>
              </a:buClr>
              <a:buFont typeface="Wingdings" pitchFamily="2" charset="2"/>
              <a:buNone/>
              <a:defRPr/>
            </a:pPr>
            <a:r>
              <a:rPr lang="en-US" sz="1600" b="1" dirty="0" smtClean="0">
                <a:solidFill>
                  <a:srgbClr val="FFFFFF"/>
                </a:solidFill>
              </a:rPr>
              <a:t>The collapse of the housing bubble hit CA, FL and NV hard, leading to the slowest growth rates in the US </a:t>
            </a:r>
            <a:r>
              <a:rPr lang="en-US" sz="1600" b="1" dirty="0" smtClean="0">
                <a:solidFill>
                  <a:srgbClr val="FFFFFF"/>
                </a:solidFill>
                <a:cs typeface="Arial" charset="0"/>
              </a:rPr>
              <a:t>between 2007 and 2013</a:t>
            </a:r>
            <a:endParaRPr lang="en-US" sz="1600" b="1" dirty="0">
              <a:solidFill>
                <a:srgbClr val="FFFFFF"/>
              </a:solidFill>
              <a:cs typeface="Arial" charset="0"/>
            </a:endParaRPr>
          </a:p>
        </p:txBody>
      </p:sp>
    </p:spTree>
    <p:extLst>
      <p:ext uri="{BB962C8B-B14F-4D97-AF65-F5344CB8AC3E}">
        <p14:creationId xmlns:p14="http://schemas.microsoft.com/office/powerpoint/2010/main" val="284027543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70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TITLE_TAG" val="P/C Net Income After Taxes"/>
  <p:tag name="ARTICULATE_SLIDE_GUID" val="b36d2394-cab0-4993-8a78-0afe809536e5"/>
  <p:tag name="ARTICULATE_SLIDE_NAV" val="43"/>
  <p:tag name="ARTICULATE_SLIDE_PAUSE" val="0"/>
  <p:tag name="ARTICULATE_NAV_LEVEL" val="3"/>
  <p:tag name="ARTICULATE_SLIDE_PRESENTER" val="Dr. Robert P. Hartwig, CPCU"/>
  <p:tag name="ARTICULATE_SLIDE_PRESENTER_GUID" val="87C4BC35D5FE"/>
  <p:tag name="ARTICULATE_PLAYLIST_ID" val="-1"/>
  <p:tag name="ARTICULATE_LOCK_SLIDE" val="0"/>
</p:tagLst>
</file>

<file path=ppt/tags/tag10.xml><?xml version="1.0" encoding="utf-8"?>
<p:tagLst xmlns:a="http://schemas.openxmlformats.org/drawingml/2006/main" xmlns:r="http://schemas.openxmlformats.org/officeDocument/2006/relationships" xmlns:p="http://schemas.openxmlformats.org/presentationml/2006/main">
  <p:tag name="ARTICULATE_SLIDE_GUID" val="8d816a7d-974e-4f1a-9550-52aea7948b6c"/>
  <p:tag name="ARTICULATE_SLIDE_NAV" val="48"/>
  <p:tag name="ARTICULATE_SLIDE_PAUSE" val="0"/>
  <p:tag name="ARTICULATE_NAV_LEVEL" val="3"/>
  <p:tag name="ARTICULATE_SLIDE_PRESENTER" val="Dr. Robert P. Hartwig, CPCU"/>
  <p:tag name="ARTICULATE_SLIDE_PRESENTER_GUID" val="87C4BC35D5FE"/>
  <p:tag name="ARTICULATE_PLAYLIST_ID" val="-1"/>
  <p:tag name="ARTICULATE_LOCK_SLIDE" val="0"/>
</p:tagLst>
</file>

<file path=ppt/tags/tag11.xml><?xml version="1.0" encoding="utf-8"?>
<p:tagLst xmlns:a="http://schemas.openxmlformats.org/drawingml/2006/main" xmlns:r="http://schemas.openxmlformats.org/officeDocument/2006/relationships" xmlns:p="http://schemas.openxmlformats.org/presentationml/2006/main">
  <p:tag name="ARTICULATE_TITLE_TAG" val="Profitability Peaks &amp; Troughs in the P/C Insurance Industry"/>
  <p:tag name="ARTICULATE_SLIDE_GUID" val="5f352899-b35e-44e4-b252-7ee23066d223"/>
  <p:tag name="ARTICULATE_SLIDE_NAV" val="44"/>
  <p:tag name="ARTICULATE_SLIDE_PAUSE" val="0"/>
  <p:tag name="ARTICULATE_NAV_LEVEL" val="3"/>
  <p:tag name="ARTICULATE_SLIDE_PRESENTER" val="Dr. Robert P. Hartwig, CPCU"/>
  <p:tag name="ARTICULATE_SLIDE_PRESENTER_GUID" val="87C4BC35D5FE"/>
  <p:tag name="ARTICULATE_PLAYLIST_ID" val="-1"/>
  <p:tag name="ARTICULATE_LOCK_SLIDE" val="0"/>
</p:tagLst>
</file>

<file path=ppt/tags/tag12.xml><?xml version="1.0" encoding="utf-8"?>
<p:tagLst xmlns:a="http://schemas.openxmlformats.org/drawingml/2006/main" xmlns:r="http://schemas.openxmlformats.org/officeDocument/2006/relationships" xmlns:p="http://schemas.openxmlformats.org/presentationml/2006/main">
  <p:tag name="ARTICULATE_TITLE_TAG" val="Significant Natural Catastrophes, 2012"/>
  <p:tag name="ARTICULATE_SLIDE_GUID" val="22a4f984-038d-4267-a427-6d11375750eb"/>
  <p:tag name="ARTICULATE_SLIDE_NAV" val="10"/>
  <p:tag name="ARTICULATE_SLIDE_PAUSE" val="0"/>
  <p:tag name="ARTICULATE_NAV_LEVEL" val="2"/>
  <p:tag name="ARTICULATE_SLIDE_PRESENTER" val="Carl Hedde, CPCU"/>
  <p:tag name="ARTICULATE_SLIDE_PRESENTER_GUID" val="5AFE23B0F3CC"/>
  <p:tag name="ARTICULATE_PLAYLIST_ID" val="-1"/>
  <p:tag name="ARTICULATE_LOCK_SLIDE" val="0"/>
</p:tagLst>
</file>

<file path=ppt/tags/tag13.xml><?xml version="1.0" encoding="utf-8"?>
<p:tagLst xmlns:a="http://schemas.openxmlformats.org/drawingml/2006/main" xmlns:r="http://schemas.openxmlformats.org/officeDocument/2006/relationships" xmlns:p="http://schemas.openxmlformats.org/presentationml/2006/main">
  <p:tag name="ARTICULATE_TITLE_TAG" val="Significant Natural Catastrophes, 2012"/>
  <p:tag name="ARTICULATE_SLIDE_GUID" val="22a4f984-038d-4267-a427-6d11375750eb"/>
  <p:tag name="ARTICULATE_SLIDE_NAV" val="10"/>
  <p:tag name="ARTICULATE_SLIDE_PAUSE" val="0"/>
  <p:tag name="ARTICULATE_NAV_LEVEL" val="2"/>
  <p:tag name="ARTICULATE_SLIDE_PRESENTER" val="Carl Hedde, CPCU"/>
  <p:tag name="ARTICULATE_SLIDE_PRESENTER_GUID" val="5AFE23B0F3CC"/>
  <p:tag name="ARTICULATE_PLAYLIST_ID" val="-1"/>
  <p:tag name="ARTICULATE_LOCK_SLIDE" val="0"/>
</p:tagLst>
</file>

<file path=ppt/tags/tag14.xml><?xml version="1.0" encoding="utf-8"?>
<p:tagLst xmlns:a="http://schemas.openxmlformats.org/drawingml/2006/main" xmlns:r="http://schemas.openxmlformats.org/officeDocument/2006/relationships" xmlns:p="http://schemas.openxmlformats.org/presentationml/2006/main">
  <p:tag name="ARTICULATE_TITLE_TAG" val="Significant Natural Catastrophes, 2012"/>
  <p:tag name="ARTICULATE_SLIDE_GUID" val="22a4f984-038d-4267-a427-6d11375750eb"/>
  <p:tag name="ARTICULATE_SLIDE_NAV" val="10"/>
  <p:tag name="ARTICULATE_SLIDE_PAUSE" val="0"/>
  <p:tag name="ARTICULATE_NAV_LEVEL" val="2"/>
  <p:tag name="ARTICULATE_SLIDE_PRESENTER" val="Carl Hedde, CPCU"/>
  <p:tag name="ARTICULATE_SLIDE_PRESENTER_GUID" val="5AFE23B0F3CC"/>
  <p:tag name="ARTICULATE_PLAYLIST_ID" val="-1"/>
  <p:tag name="ARTICULATE_LOCK_SLIDE" val="0"/>
</p:tagLst>
</file>

<file path=ppt/tags/tag2.xml><?xml version="1.0" encoding="utf-8"?>
<p:tagLst xmlns:a="http://schemas.openxmlformats.org/drawingml/2006/main" xmlns:r="http://schemas.openxmlformats.org/officeDocument/2006/relationships" xmlns:p="http://schemas.openxmlformats.org/presentationml/2006/main">
  <p:tag name="ARTICULATE_TITLE_TAG" val="Profitability Peaks &amp; Troughs in the P/C Insurance Industry"/>
  <p:tag name="ARTICULATE_SLIDE_GUID" val="5f352899-b35e-44e4-b252-7ee23066d223"/>
  <p:tag name="ARTICULATE_SLIDE_NAV" val="44"/>
  <p:tag name="ARTICULATE_SLIDE_PAUSE" val="0"/>
  <p:tag name="ARTICULATE_NAV_LEVEL" val="3"/>
  <p:tag name="ARTICULATE_SLIDE_PRESENTER" val="Dr. Robert P. Hartwig, CPCU"/>
  <p:tag name="ARTICULATE_SLIDE_PRESENTER_GUID" val="87C4BC35D5FE"/>
  <p:tag name="ARTICULATE_PLAYLIST_ID" val="-1"/>
  <p:tag name="ARTICULATE_LOCK_SLIDE" val="0"/>
</p:tagLst>
</file>

<file path=ppt/tags/tag3.xml><?xml version="1.0" encoding="utf-8"?>
<p:tagLst xmlns:a="http://schemas.openxmlformats.org/drawingml/2006/main" xmlns:r="http://schemas.openxmlformats.org/officeDocument/2006/relationships" xmlns:p="http://schemas.openxmlformats.org/presentationml/2006/main">
  <p:tag name="ARTICULATE_TITLE_TAG" val="Profitability Peaks &amp; Troughs in the P/C Insurance Industry"/>
  <p:tag name="ARTICULATE_SLIDE_GUID" val="5f352899-b35e-44e4-b252-7ee23066d223"/>
  <p:tag name="ARTICULATE_SLIDE_NAV" val="44"/>
  <p:tag name="ARTICULATE_SLIDE_PAUSE" val="0"/>
  <p:tag name="ARTICULATE_NAV_LEVEL" val="3"/>
  <p:tag name="ARTICULATE_SLIDE_PRESENTER" val="Dr. Robert P. Hartwig, CPCU"/>
  <p:tag name="ARTICULATE_SLIDE_PRESENTER_GUID" val="87C4BC35D5FE"/>
  <p:tag name="ARTICULATE_PLAYLIST_ID" val="-1"/>
  <p:tag name="ARTICULATE_LOCK_SLIDE" val="0"/>
</p:tagLst>
</file>

<file path=ppt/tags/tag4.xml><?xml version="1.0" encoding="utf-8"?>
<p:tagLst xmlns:a="http://schemas.openxmlformats.org/drawingml/2006/main" xmlns:r="http://schemas.openxmlformats.org/officeDocument/2006/relationships" xmlns:p="http://schemas.openxmlformats.org/presentationml/2006/main">
  <p:tag name="ARTICULATE_TITLE_TAG" val="Profitability Peaks &amp; Troughs in the P/C Insurance Industry"/>
  <p:tag name="ARTICULATE_SLIDE_GUID" val="5f352899-b35e-44e4-b252-7ee23066d223"/>
  <p:tag name="ARTICULATE_SLIDE_NAV" val="44"/>
  <p:tag name="ARTICULATE_SLIDE_PAUSE" val="0"/>
  <p:tag name="ARTICULATE_NAV_LEVEL" val="3"/>
  <p:tag name="ARTICULATE_SLIDE_PRESENTER" val="Dr. Robert P. Hartwig, CPCU"/>
  <p:tag name="ARTICULATE_SLIDE_PRESENTER_GUID" val="87C4BC35D5FE"/>
  <p:tag name="ARTICULATE_PLAYLIST_ID" val="-1"/>
  <p:tag name="ARTICULATE_LOCK_SLIDE" val="0"/>
</p:tagLst>
</file>

<file path=ppt/tags/tag5.xml><?xml version="1.0" encoding="utf-8"?>
<p:tagLst xmlns:a="http://schemas.openxmlformats.org/drawingml/2006/main" xmlns:r="http://schemas.openxmlformats.org/officeDocument/2006/relationships" xmlns:p="http://schemas.openxmlformats.org/presentationml/2006/main">
  <p:tag name="ARTICULATE_TITLE_TAG" val="Profitability Peaks &amp; Troughs in the P/C Insurance Industry"/>
  <p:tag name="ARTICULATE_SLIDE_GUID" val="5f352899-b35e-44e4-b252-7ee23066d223"/>
  <p:tag name="ARTICULATE_SLIDE_NAV" val="44"/>
  <p:tag name="ARTICULATE_SLIDE_PAUSE" val="0"/>
  <p:tag name="ARTICULATE_NAV_LEVEL" val="3"/>
  <p:tag name="ARTICULATE_SLIDE_PRESENTER" val="Dr. Robert P. Hartwig, CPCU"/>
  <p:tag name="ARTICULATE_SLIDE_PRESENTER_GUID" val="87C4BC35D5FE"/>
  <p:tag name="ARTICULATE_PLAYLIST_ID" val="-1"/>
  <p:tag name="ARTICULATE_LOCK_SLIDE" val="0"/>
</p:tagLst>
</file>

<file path=ppt/tags/tag6.xml><?xml version="1.0" encoding="utf-8"?>
<p:tagLst xmlns:a="http://schemas.openxmlformats.org/drawingml/2006/main" xmlns:r="http://schemas.openxmlformats.org/officeDocument/2006/relationships" xmlns:p="http://schemas.openxmlformats.org/presentationml/2006/main">
  <p:tag name="ARTICULATE_TITLE_TAG" val="Profitability Peaks &amp; Troughs in the P/C Insurance Industry"/>
  <p:tag name="ARTICULATE_SLIDE_GUID" val="5f352899-b35e-44e4-b252-7ee23066d223"/>
  <p:tag name="ARTICULATE_SLIDE_NAV" val="44"/>
  <p:tag name="ARTICULATE_SLIDE_PAUSE" val="0"/>
  <p:tag name="ARTICULATE_NAV_LEVEL" val="3"/>
  <p:tag name="ARTICULATE_SLIDE_PRESENTER" val="Dr. Robert P. Hartwig, CPCU"/>
  <p:tag name="ARTICULATE_SLIDE_PRESENTER_GUID" val="87C4BC35D5FE"/>
  <p:tag name="ARTICULATE_PLAYLIST_ID" val="-1"/>
  <p:tag name="ARTICULATE_LOCK_SLIDE" val="0"/>
</p:tagLst>
</file>

<file path=ppt/tags/tag7.xml><?xml version="1.0" encoding="utf-8"?>
<p:tagLst xmlns:a="http://schemas.openxmlformats.org/drawingml/2006/main" xmlns:r="http://schemas.openxmlformats.org/officeDocument/2006/relationships" xmlns:p="http://schemas.openxmlformats.org/presentationml/2006/main">
  <p:tag name="ARTICULATE_TITLE_TAG" val="P/C Insurance Industry Combined Ratio"/>
  <p:tag name="ARTICULATE_SLIDE_GUID" val="d597db85-55e1-4188-b89d-d656c2dd132a"/>
  <p:tag name="ARTICULATE_SLIDE_NAV" val="52"/>
  <p:tag name="ARTICULATE_SLIDE_PAUSE" val="0"/>
  <p:tag name="ARTICULATE_NAV_LEVEL" val="3"/>
  <p:tag name="ARTICULATE_SLIDE_PRESENTER" val="Dr. Robert P. Hartwig, CPCU"/>
  <p:tag name="ARTICULATE_SLIDE_PRESENTER_GUID" val="87C4BC35D5FE"/>
  <p:tag name="ARTICULATE_PLAYLIST_ID" val="-1"/>
  <p:tag name="ARTICULATE_LOCK_SLIDE" val="0"/>
</p:tagLst>
</file>

<file path=ppt/tags/tag8.xml><?xml version="1.0" encoding="utf-8"?>
<p:tagLst xmlns:a="http://schemas.openxmlformats.org/drawingml/2006/main" xmlns:r="http://schemas.openxmlformats.org/officeDocument/2006/relationships" xmlns:p="http://schemas.openxmlformats.org/presentationml/2006/main">
  <p:tag name="ARTICULATE_TITLE_TAG" val="Profitability Peaks &amp; Troughs in the P/C Insurance Industry"/>
  <p:tag name="ARTICULATE_SLIDE_GUID" val="5f352899-b35e-44e4-b252-7ee23066d223"/>
  <p:tag name="ARTICULATE_SLIDE_NAV" val="44"/>
  <p:tag name="ARTICULATE_SLIDE_PAUSE" val="0"/>
  <p:tag name="ARTICULATE_NAV_LEVEL" val="3"/>
  <p:tag name="ARTICULATE_SLIDE_PRESENTER" val="Dr. Robert P. Hartwig, CPCU"/>
  <p:tag name="ARTICULATE_SLIDE_PRESENTER_GUID" val="87C4BC35D5FE"/>
  <p:tag name="ARTICULATE_PLAYLIST_ID" val="-1"/>
  <p:tag name="ARTICULATE_LOCK_SLIDE" val="0"/>
</p:tagLst>
</file>

<file path=ppt/tags/tag9.xml><?xml version="1.0" encoding="utf-8"?>
<p:tagLst xmlns:a="http://schemas.openxmlformats.org/drawingml/2006/main" xmlns:r="http://schemas.openxmlformats.org/officeDocument/2006/relationships" xmlns:p="http://schemas.openxmlformats.org/presentationml/2006/main">
  <p:tag name="ARTICULATE_TITLE_TAG" val="Profitability Peaks &amp; Troughs in the P/C Insurance Industry"/>
  <p:tag name="ARTICULATE_SLIDE_GUID" val="5f352899-b35e-44e4-b252-7ee23066d223"/>
  <p:tag name="ARTICULATE_SLIDE_NAV" val="44"/>
  <p:tag name="ARTICULATE_SLIDE_PAUSE" val="0"/>
  <p:tag name="ARTICULATE_NAV_LEVEL" val="3"/>
  <p:tag name="ARTICULATE_SLIDE_PRESENTER" val="Dr. Robert P. Hartwig, CPCU"/>
  <p:tag name="ARTICULATE_SLIDE_PRESENTER_GUID" val="87C4BC35D5FE"/>
  <p:tag name="ARTICULATE_PLAYLIST_ID" val="-1"/>
  <p:tag name="ARTICULATE_LOCK_SLIDE" val="0"/>
</p:tagLst>
</file>

<file path=ppt/theme/theme1.xml><?xml version="1.0" encoding="utf-8"?>
<a:theme xmlns:a="http://schemas.openxmlformats.org/drawingml/2006/main" name="Default Design">
  <a:themeElements>
    <a:clrScheme name="">
      <a:dk1>
        <a:srgbClr val="000000"/>
      </a:dk1>
      <a:lt1>
        <a:srgbClr val="FFFFFF"/>
      </a:lt1>
      <a:dk2>
        <a:srgbClr val="EEC100"/>
      </a:dk2>
      <a:lt2>
        <a:srgbClr val="6FCAEF"/>
      </a:lt2>
      <a:accent1>
        <a:srgbClr val="225A7A"/>
      </a:accent1>
      <a:accent2>
        <a:srgbClr val="FF6801"/>
      </a:accent2>
      <a:accent3>
        <a:srgbClr val="FFFFFF"/>
      </a:accent3>
      <a:accent4>
        <a:srgbClr val="000000"/>
      </a:accent4>
      <a:accent5>
        <a:srgbClr val="ABB5BE"/>
      </a:accent5>
      <a:accent6>
        <a:srgbClr val="E75E01"/>
      </a:accent6>
      <a:hlink>
        <a:srgbClr val="339966"/>
      </a:hlink>
      <a:folHlink>
        <a:srgbClr val="A50021"/>
      </a:folHlink>
    </a:clrScheme>
    <a:fontScheme name="Aspect">
      <a:majorFont>
        <a:latin typeface="Verdana"/>
        <a:ea typeface=""/>
        <a:cs typeface=""/>
        <a:font script="Jpan" typeface="ＭＳ ゴシック"/>
        <a:font script="Hang" typeface="굴림"/>
        <a:font script="Hans" typeface="黑体"/>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宋体"/>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336699"/>
        </a:dk2>
        <a:lt2>
          <a:srgbClr val="808080"/>
        </a:lt2>
        <a:accent1>
          <a:srgbClr val="0A2E4E"/>
        </a:accent1>
        <a:accent2>
          <a:srgbClr val="99CC00"/>
        </a:accent2>
        <a:accent3>
          <a:srgbClr val="FFFFFF"/>
        </a:accent3>
        <a:accent4>
          <a:srgbClr val="000000"/>
        </a:accent4>
        <a:accent5>
          <a:srgbClr val="AAADB2"/>
        </a:accent5>
        <a:accent6>
          <a:srgbClr val="8AB900"/>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FFFFFF"/>
        </a:lt1>
        <a:dk2>
          <a:srgbClr val="2376BD"/>
        </a:dk2>
        <a:lt2>
          <a:srgbClr val="808080"/>
        </a:lt2>
        <a:accent1>
          <a:srgbClr val="0A2E4E"/>
        </a:accent1>
        <a:accent2>
          <a:srgbClr val="99CC00"/>
        </a:accent2>
        <a:accent3>
          <a:srgbClr val="FFFFFF"/>
        </a:accent3>
        <a:accent4>
          <a:srgbClr val="000000"/>
        </a:accent4>
        <a:accent5>
          <a:srgbClr val="AAADB2"/>
        </a:accent5>
        <a:accent6>
          <a:srgbClr val="8AB900"/>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15">
        <a:dk1>
          <a:srgbClr val="000000"/>
        </a:dk1>
        <a:lt1>
          <a:srgbClr val="FFFFFF"/>
        </a:lt1>
        <a:dk2>
          <a:srgbClr val="1067B5"/>
        </a:dk2>
        <a:lt2>
          <a:srgbClr val="808080"/>
        </a:lt2>
        <a:accent1>
          <a:srgbClr val="0A2E4E"/>
        </a:accent1>
        <a:accent2>
          <a:srgbClr val="99CC00"/>
        </a:accent2>
        <a:accent3>
          <a:srgbClr val="FFFFFF"/>
        </a:accent3>
        <a:accent4>
          <a:srgbClr val="000000"/>
        </a:accent4>
        <a:accent5>
          <a:srgbClr val="AAADB2"/>
        </a:accent5>
        <a:accent6>
          <a:srgbClr val="8AB900"/>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16">
        <a:dk1>
          <a:srgbClr val="000000"/>
        </a:dk1>
        <a:lt1>
          <a:srgbClr val="FFFFFF"/>
        </a:lt1>
        <a:dk2>
          <a:srgbClr val="1067B5"/>
        </a:dk2>
        <a:lt2>
          <a:srgbClr val="808080"/>
        </a:lt2>
        <a:accent1>
          <a:srgbClr val="0A2E4E"/>
        </a:accent1>
        <a:accent2>
          <a:srgbClr val="99CC00"/>
        </a:accent2>
        <a:accent3>
          <a:srgbClr val="FFFFFF"/>
        </a:accent3>
        <a:accent4>
          <a:srgbClr val="000000"/>
        </a:accent4>
        <a:accent5>
          <a:srgbClr val="AAADB2"/>
        </a:accent5>
        <a:accent6>
          <a:srgbClr val="8AB900"/>
        </a:accent6>
        <a:hlink>
          <a:srgbClr val="66CCFF"/>
        </a:hlink>
        <a:folHlink>
          <a:srgbClr val="FF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7DC3"/>
      </a:dk2>
      <a:lt2>
        <a:srgbClr val="808080"/>
      </a:lt2>
      <a:accent1>
        <a:srgbClr val="0A2E4E"/>
      </a:accent1>
      <a:accent2>
        <a:srgbClr val="99CC00"/>
      </a:accent2>
      <a:accent3>
        <a:srgbClr val="FFFFFF"/>
      </a:accent3>
      <a:accent4>
        <a:srgbClr val="000000"/>
      </a:accent4>
      <a:accent5>
        <a:srgbClr val="AAADB2"/>
      </a:accent5>
      <a:accent6>
        <a:srgbClr val="8AB900"/>
      </a:accent6>
      <a:hlink>
        <a:srgbClr val="007DC3"/>
      </a:hlink>
      <a:folHlink>
        <a:srgbClr val="FF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2011 AIS">
    <a:dk1>
      <a:sysClr val="windowText" lastClr="000000"/>
    </a:dk1>
    <a:lt1>
      <a:sysClr val="window" lastClr="FFFFFF"/>
    </a:lt1>
    <a:dk2>
      <a:srgbClr val="7F7F7F"/>
    </a:dk2>
    <a:lt2>
      <a:srgbClr val="FFFFFF"/>
    </a:lt2>
    <a:accent1>
      <a:srgbClr val="0F5173"/>
    </a:accent1>
    <a:accent2>
      <a:srgbClr val="00A454"/>
    </a:accent2>
    <a:accent3>
      <a:srgbClr val="2DC8FF"/>
    </a:accent3>
    <a:accent4>
      <a:srgbClr val="CCFF33"/>
    </a:accent4>
    <a:accent5>
      <a:srgbClr val="AB73D5"/>
    </a:accent5>
    <a:accent6>
      <a:srgbClr val="FFC000"/>
    </a:accent6>
    <a:hlink>
      <a:srgbClr val="8DC765"/>
    </a:hlink>
    <a:folHlink>
      <a:srgbClr val="AA8A1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201394</TotalTime>
  <Words>14804</Words>
  <Application>Microsoft Office PowerPoint</Application>
  <PresentationFormat>On-screen Show (4:3)</PresentationFormat>
  <Paragraphs>2093</Paragraphs>
  <Slides>199</Slides>
  <Notes>178</Notes>
  <HiddenSlides>92</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2</vt:i4>
      </vt:variant>
      <vt:variant>
        <vt:lpstr>Slide Titles</vt:lpstr>
      </vt:variant>
      <vt:variant>
        <vt:i4>199</vt:i4>
      </vt:variant>
    </vt:vector>
  </HeadingPairs>
  <TitlesOfParts>
    <vt:vector size="210" baseType="lpstr">
      <vt:lpstr>ＭＳ Ｐゴシック</vt:lpstr>
      <vt:lpstr>Arial</vt:lpstr>
      <vt:lpstr>Arial </vt:lpstr>
      <vt:lpstr>Calibri</vt:lpstr>
      <vt:lpstr>Symbol</vt:lpstr>
      <vt:lpstr>Times New Roman</vt:lpstr>
      <vt:lpstr>Verdana</vt:lpstr>
      <vt:lpstr>Wingdings</vt:lpstr>
      <vt:lpstr>Default Design</vt:lpstr>
      <vt:lpstr>Chart</vt:lpstr>
      <vt:lpstr>Worksheet</vt:lpstr>
      <vt:lpstr>Overview &amp; Outlook for the P/C Insurance Industry: Trends, Challenges &amp; Opportunities</vt:lpstr>
      <vt:lpstr>PowerPoint Presentation</vt:lpstr>
      <vt:lpstr>P/C Insurance Outlook: 2015</vt:lpstr>
      <vt:lpstr>P/C Industry Net Income After Taxes 1991–2014E</vt:lpstr>
      <vt:lpstr>Profitability Peaks &amp; Troughs in the P/C Insurance Industry, 1975 – 2014:Q3*</vt:lpstr>
      <vt:lpstr>Profitability Peaks &amp; Troughs in the P/C Insurance Industry, 1975 – 2016F</vt:lpstr>
      <vt:lpstr>ROE: Property/Casualty Insurance by Major Event, 1987–2014E</vt:lpstr>
      <vt:lpstr>PowerPoint Presentation</vt:lpstr>
      <vt:lpstr>PowerPoint Presentation</vt:lpstr>
      <vt:lpstr>PowerPoint Presentation</vt:lpstr>
      <vt:lpstr>P/C Insurance Industry  Combined Ratio, 2001–2014:Q3*</vt:lpstr>
      <vt:lpstr>A 100 Combined Ratio Isn’t What It Once Was: Investment Impact on ROEs</vt:lpstr>
      <vt:lpstr>Return on Net Worth (RNW) All Lines: 2004-2013 Average</vt:lpstr>
      <vt:lpstr>RNW All Lines by State, 2004-2013 Average: Highest 25 States</vt:lpstr>
      <vt:lpstr>PowerPoint Presentation</vt:lpstr>
      <vt:lpstr>PowerPoint Presentation</vt:lpstr>
      <vt:lpstr>PowerPoint Presentation</vt:lpstr>
      <vt:lpstr>RNW All Lines: NY vs. U.S., 2004-2013</vt:lpstr>
      <vt:lpstr>RNW PP Auto: NY vs. U.S., 2004-2013</vt:lpstr>
      <vt:lpstr>NY No-Fault (PIP) Claim Severity Has  Trended Up Sharply Upward, 2004-2014*</vt:lpstr>
      <vt:lpstr>RNW Comm. Auto: NY vs. U.S., 2004-2013</vt:lpstr>
      <vt:lpstr>RNW Comm. Multi-Peril: NY vs. U.S., 2004-2013</vt:lpstr>
      <vt:lpstr>RNW Homeowners: NY vs. U.S., 2004-2013</vt:lpstr>
      <vt:lpstr>RNW Workers Comp: NY vs. U.S., 2004-2013</vt:lpstr>
      <vt:lpstr>All Lines: 10-Year Average RNW NY &amp; Nearby States</vt:lpstr>
      <vt:lpstr>PP Auto: 10-Year Average RNW NY &amp; Nearby States</vt:lpstr>
      <vt:lpstr>Top Ten Most Expensive And Least Expensive States For Automobile Insurance, 2012 (1)</vt:lpstr>
      <vt:lpstr>Comm. Auto: 10-Year Average RNW NY &amp; Nearby States</vt:lpstr>
      <vt:lpstr>Comm. M-P: 10-Year Average RNW NY &amp; Nearby States</vt:lpstr>
      <vt:lpstr>Homeowners: 10-Year Average RNW NY  &amp; Nearby States</vt:lpstr>
      <vt:lpstr>Top Ten Most Expensive And Least Expensive States For Homeowners Insurance, 2012 (1)</vt:lpstr>
      <vt:lpstr>Workers Comp: 10-Year Average RNW  NY &amp; Nearby States</vt:lpstr>
      <vt:lpstr>All Lines DWP Growth: NY vs. U.S., 2004-2013</vt:lpstr>
      <vt:lpstr>Comm. Lines DWP Growth: NY vs. U.S., 2004-2013</vt:lpstr>
      <vt:lpstr>Personal Lines DWP Growth: NY vs. U.S., 2004-2013</vt:lpstr>
      <vt:lpstr>Private Passenger Auto DWP Growth: NY vs. U.S., 2004-2013</vt:lpstr>
      <vt:lpstr>Homeowner’s MP DWP Growth: NY vs. U.S., 2004-2013</vt:lpstr>
      <vt:lpstr>PowerPoint Presentation</vt:lpstr>
      <vt:lpstr>I.I.I. Media Index, P/C, 2014 vs 2013 Percent increase/decrease from previous year</vt:lpstr>
      <vt:lpstr>PowerPoint Presentation</vt:lpstr>
      <vt:lpstr>Structure of Reauthorized TRIA Program (as of 2020)</vt:lpstr>
      <vt:lpstr>Industry Aggregate Retention Under TRIA, from Inception through Extension</vt:lpstr>
      <vt:lpstr>TRIA Program Trigger, from Inception through Extension</vt:lpstr>
      <vt:lpstr>Industry Co-Pay Share in Excess of Individual Retention</vt:lpstr>
      <vt:lpstr>INVESTMENTS:  THE NEW REALITY</vt:lpstr>
      <vt:lpstr>Property/Casualty Insurance Industry Investment Income: 2000–20141</vt:lpstr>
      <vt:lpstr>Distribution of Invested Assets: P/C Insurance Industry, 2013</vt:lpstr>
      <vt:lpstr>U.S. Treasury Security Yields: A Long Downward Trend, 1990–2015*</vt:lpstr>
      <vt:lpstr>Book Yield on Property/Casualty Insurance Invested Assets, 2007–2016F</vt:lpstr>
      <vt:lpstr>Interest Rate Forecasts: 2015 – 2020</vt:lpstr>
      <vt:lpstr>Annual Inflation Rates, (CPI-U, %), 1990–2016F</vt:lpstr>
      <vt:lpstr>PowerPoint Presentation</vt:lpstr>
      <vt:lpstr>P/C Insurer Net Realized  Capital Gains/Losses, 1990-2014:Q3</vt:lpstr>
      <vt:lpstr>Property/Casualty Insurance Industry Investment Gain: 1994–2014E1</vt:lpstr>
      <vt:lpstr>PowerPoint Presentation</vt:lpstr>
      <vt:lpstr>Distribution of Bond Maturities, P/C Insurance Industry, 2003-2013</vt:lpstr>
      <vt:lpstr>CAPITAL/CAPACITY </vt:lpstr>
      <vt:lpstr>Policyholder Surplus,  2006:Q4–2014:Q3</vt:lpstr>
      <vt:lpstr>US Policyholder Surplus: 1975–2014*</vt:lpstr>
      <vt:lpstr>Premium-to-Surplus Ratio: 1985–2014*</vt:lpstr>
      <vt:lpstr>US P/C Insurance Industry Excess Capital Position: 1994–2016E</vt:lpstr>
      <vt:lpstr>P/C Industry: Loss Reserve-to-Surplus Ratio, 1971-2014:Q3</vt:lpstr>
      <vt:lpstr>PowerPoint Presentation</vt:lpstr>
      <vt:lpstr>Global Reinsurance Capital (Traditional    and Alternative), 2006 - 2014</vt:lpstr>
      <vt:lpstr>Alternative Capital as a Percentage of Traditional Global Reinsurance Capital</vt:lpstr>
      <vt:lpstr>Growth of Alternative Capital Structures, 2002 - 2014</vt:lpstr>
      <vt:lpstr>Catastrophe Bond Issuance and Outstanding: 1997-2014</vt:lpstr>
      <vt:lpstr>Largest Sponsors of ILS, Year-End 2014</vt:lpstr>
      <vt:lpstr>Reinsurance Pricing: Change in Rate on Line for Cat Business</vt:lpstr>
      <vt:lpstr>ILS Issuance by Trigger</vt:lpstr>
      <vt:lpstr>U.S. Wind-Exposed Risk Premium* 2010:Q1 to 2014: Q1</vt:lpstr>
      <vt:lpstr>I.I.I. Will Release its First Report on Alternative Capital During Q1 2015</vt:lpstr>
      <vt:lpstr>Questions Arising from Influence of Alternative Capital</vt:lpstr>
      <vt:lpstr>PowerPoint Presentation</vt:lpstr>
      <vt:lpstr>Average Commercial Rate Change, All Lines, (1Q:2004–4Q:2014)</vt:lpstr>
      <vt:lpstr>Change in Commercial Rate Renewals, by Account Size: 1999:Q4 to 2014:Q4</vt:lpstr>
      <vt:lpstr>Cumulative Qtrly. Commercial Rate Changes, by Account Size: 1999:Q4 to 2014:Q4</vt:lpstr>
      <vt:lpstr>PowerPoint Presentation</vt:lpstr>
      <vt:lpstr>Change in Commercial Rate Renewals, by Line: 2014:Q4</vt:lpstr>
      <vt:lpstr>PowerPoint Presentation</vt:lpstr>
      <vt:lpstr>Private Passenger Auto Combined Ratio: 1993–2016F</vt:lpstr>
      <vt:lpstr>Homeowners Insurance Combined Ratio: 1990–2015F</vt:lpstr>
      <vt:lpstr>Commercial Lines Combined Ratio, 1990-2015F*</vt:lpstr>
      <vt:lpstr>Commercial Auto Combined Ratio: 1993–2015F</vt:lpstr>
      <vt:lpstr>Commercial Property Combined Ratio:  2007–2016F</vt:lpstr>
      <vt:lpstr>General Liability Combined Ratio:  2005–2015F</vt:lpstr>
      <vt:lpstr>Commercial Multi-Peril Combined Ratio: 1995–2015F</vt:lpstr>
      <vt:lpstr>Inland Marine Combined Ratio:  2004–2015F</vt:lpstr>
      <vt:lpstr>PowerPoint Presentation</vt:lpstr>
      <vt:lpstr>Net Premium Growth: Annual Change,  1971—2016F</vt:lpstr>
      <vt:lpstr>Auto &amp; Home vs. All Lines, Net Written Premium Growth, 2000–2015F</vt:lpstr>
      <vt:lpstr>Direct Premiums Written: Total P/C Percent Change by State, 2007-2013</vt:lpstr>
      <vt:lpstr>Direct Premiums Written: Total P/C Percent Change by State, 2007-2013</vt:lpstr>
      <vt:lpstr>Direct Premiums Written: PP Auto Percent Change by State, 2007-2013</vt:lpstr>
      <vt:lpstr>Direct Premiums Written: PP Auto Percent Change by State, 2007-2013</vt:lpstr>
      <vt:lpstr>Advertising Expenditures by P/C Insurance Industry, 1999-2013</vt:lpstr>
      <vt:lpstr>PowerPoint Presentation</vt:lpstr>
      <vt:lpstr>Direct Premiums Written: Homeowners Percent Change by State, 2007-2013</vt:lpstr>
      <vt:lpstr>Direct Premiums Written: Homeowners Percent Change by State, 2007-2013</vt:lpstr>
      <vt:lpstr>Direct Premiums Written: Comm. Lines Percent Change by State, 2007-2013</vt:lpstr>
      <vt:lpstr>Direct Premiums Written: Comm. Lines Percent Change by State, 2007-2013</vt:lpstr>
      <vt:lpstr>Direct Premiums Written: Workers’ Comp Percent Change by State, 2007-2013*</vt:lpstr>
      <vt:lpstr>Direct Premiums Written: Worker’s Comp Percent Change by State, 2007-2013*</vt:lpstr>
      <vt:lpstr>Percentage of Carriers Using Predictive Analytics by Major P/C Line, 2013</vt:lpstr>
      <vt:lpstr>Uses of Predictive Analytics by Function</vt:lpstr>
      <vt:lpstr>The Strength of the Economy Will Influence P/C Insurer Growth Opportunities</vt:lpstr>
      <vt:lpstr>US Real GDP Growth*</vt:lpstr>
      <vt:lpstr>PowerPoint Presentation</vt:lpstr>
      <vt:lpstr>Real GDP by State Percent Change, 2013: Highest 25 States</vt:lpstr>
      <vt:lpstr>PowerPoint Presentation</vt:lpstr>
      <vt:lpstr>PowerPoint Presentation</vt:lpstr>
      <vt:lpstr>PowerPoint Presentation</vt:lpstr>
      <vt:lpstr>Auto/Light Truck Sales, 1999-2020F</vt:lpstr>
      <vt:lpstr>Monthly Change in Auto Insurance Prices, 1991–2015*</vt:lpstr>
      <vt:lpstr>Average Expenditures on Auto Insurance</vt:lpstr>
      <vt:lpstr>New Private Housing Starts, 1990-2020F</vt:lpstr>
      <vt:lpstr>Interest Rate on Convention 30-Year Mortgages: Up a Bit, 1990–2014*</vt:lpstr>
      <vt:lpstr>I.I.I. Poll: Renters Insurance</vt:lpstr>
      <vt:lpstr>PowerPoint Presentation</vt:lpstr>
      <vt:lpstr>Business Bankruptcy Filings: Still Falling (1994:Q1 – 2014:Q4)</vt:lpstr>
      <vt:lpstr>Business Bankruptcy Filings, 1980-2014</vt:lpstr>
      <vt:lpstr>Private Sector Business Starts: 1993:Q2 – 2013:Q4* As Strong as Ever?</vt:lpstr>
      <vt:lpstr>PowerPoint Presentation</vt:lpstr>
      <vt:lpstr>12 Industries for the Next 10 Years: Insurance Solutions Needed</vt:lpstr>
      <vt:lpstr>CONSTRUCTION INDUSTRY OVERVIEW &amp; OUTLOOK</vt:lpstr>
      <vt:lpstr>Value of New Private Construction: Residential &amp; Nonresidential, 2003-2014*</vt:lpstr>
      <vt:lpstr>Value of Construction Put in Place,   Dec. 2014 vs. Dec. 2013*</vt:lpstr>
      <vt:lpstr>Value of Private Construction Put in Place, by Segment,  Dec. 2014 vs. Dec. 2013*</vt:lpstr>
      <vt:lpstr>Value of Public Construction Put in Place, by Segment,  Dec. 2014 vs. Dec. 2013*</vt:lpstr>
      <vt:lpstr>Real (Inflation-Adjusted)  Nonresidential Construction, 2000-2014*</vt:lpstr>
      <vt:lpstr>PowerPoint Presentation</vt:lpstr>
      <vt:lpstr>New Private Housing Starts, 1990-2020F</vt:lpstr>
      <vt:lpstr>Construction Employment, Jan. 2010—December 2014*</vt:lpstr>
      <vt:lpstr>Construction Employment,  Jan. 2003–December 2014 </vt:lpstr>
      <vt:lpstr>ENERGY SECTOR: OIL &amp; GAS INDUSTRY FUTURE IS BRIGHT BUT VOLATILE</vt:lpstr>
      <vt:lpstr>U.S. Crude Oil Production, 2005-2016P</vt:lpstr>
      <vt:lpstr>U.S. Natural Gas Production, 2000-2013</vt:lpstr>
      <vt:lpstr>Employment in Oil &amp; Gas Extraction, Jan. 2010—Dec. 2014*</vt:lpstr>
      <vt:lpstr>MANUFACTURING SECTOR OVERVIEW &amp; OUTLOOK</vt:lpstr>
      <vt:lpstr>Dollar Value* of Manufacturers’ Shipments Monthly, Jan. 1992—November 2014</vt:lpstr>
      <vt:lpstr>Manufacturing Growth for Selected Sectors, 2014 vs. 2013*</vt:lpstr>
      <vt:lpstr>Manufacturing Employment, Jan. 2010—December 2014*</vt:lpstr>
      <vt:lpstr>PowerPoint Presentation</vt:lpstr>
      <vt:lpstr>Index of Total Industrial Production:* A Near Peak as of December 2014</vt:lpstr>
      <vt:lpstr>Recovery in Capacity Utilization is a Positive Sign for Commercial Exposures</vt:lpstr>
      <vt:lpstr>Business Fixed Investment is Forecast to Grow Steadily in 2015-16, Fueling Commercial Exposure Growth</vt:lpstr>
      <vt:lpstr>PowerPoint Presentation</vt:lpstr>
      <vt:lpstr>Unemployment and Underemployment Rates: Still Too High, But Falling</vt:lpstr>
      <vt:lpstr>US Unemployment Rate Forecast</vt:lpstr>
      <vt:lpstr>PowerPoint Presentation</vt:lpstr>
      <vt:lpstr>Nonfarm Payroll (Wages and Salaries): Quarterly, 2005–2014:Q3</vt:lpstr>
      <vt:lpstr>Payroll vs. Workers Comp Net Written Premiums, 1990-2014P</vt:lpstr>
      <vt:lpstr>Construction Employment, Jan. 2010—December 2014*</vt:lpstr>
      <vt:lpstr>Construction Employment,  Jan. 2003–December 2014 </vt:lpstr>
      <vt:lpstr>Manufacturing Employment, January 2010—December 2014*</vt:lpstr>
      <vt:lpstr>Employment in Oil &amp; Gas Extraction, Jan. 2010—Dec. 2014*</vt:lpstr>
      <vt:lpstr>Workers Compensation   Operating Environment</vt:lpstr>
      <vt:lpstr>Workers Compensation Combined Ratio: 1994–2014E</vt:lpstr>
      <vt:lpstr>Workers Compensation Premium:  Third Consecutive Year of Increase  Net Written Premium</vt:lpstr>
      <vt:lpstr>2013 Workers Compensation Direct Written Premium Growth, by State*</vt:lpstr>
      <vt:lpstr>Workers Compensation Lost-Time  Claim Frequency Declined in 2013  Lost-Time Claims</vt:lpstr>
      <vt:lpstr>Workers Compensation Medical Severity Moderate Increase in 2013</vt:lpstr>
      <vt:lpstr>WC Medical Severity Generally Outpaces the Medical CPI Rate</vt:lpstr>
      <vt:lpstr>Medical Cost Inflation vs. Overall CPI, 1995 – 2014*</vt:lpstr>
      <vt:lpstr>U.S. Health Care Expenditures, 1965–2022F</vt:lpstr>
      <vt:lpstr>National Health Care Expenditures as a Share of GDP, 1965 – 2022F*</vt:lpstr>
      <vt:lpstr>PowerPoint Presentation</vt:lpstr>
      <vt:lpstr>Projected Number of People with No Health Insurance, 2013—2022*</vt:lpstr>
      <vt:lpstr>PowerPoint Presentation</vt:lpstr>
      <vt:lpstr>ACA Impact on WC May Occur via Changes    in Rates Set by State Regulators </vt:lpstr>
      <vt:lpstr>PPACA May Have Distinct Impacts on WC Depending on  Claim Frequency/Severity</vt:lpstr>
      <vt:lpstr>Possible Effects on Workers Comp</vt:lpstr>
      <vt:lpstr>PowerPoint Presentation</vt:lpstr>
      <vt:lpstr>PowerPoint Presentation</vt:lpstr>
      <vt:lpstr>U.S. Insured Catastrophe Losses</vt:lpstr>
      <vt:lpstr>Combined Ratio Points Associated with Catastrophe Losses: 1960 – 2013*</vt:lpstr>
      <vt:lpstr>Homeowners Insurance Combined Ratio: 1990–2015F</vt:lpstr>
      <vt:lpstr>Top 8 States for Insured Catastrophe Losses, 2013</vt:lpstr>
      <vt:lpstr>Inflation Adjusted U.S. Catastrophe Losses by Cause of Loss, 1994–20131</vt:lpstr>
      <vt:lpstr>Top 16 Most Costly Disasters in U.S. History</vt:lpstr>
      <vt:lpstr>PowerPoint Presentation</vt:lpstr>
      <vt:lpstr>Number of Federal Major Disaster Declarations, 1953-2014*</vt:lpstr>
      <vt:lpstr>Federal Disasters Declarations by State,  1953 – 2014: Highest 25 States*</vt:lpstr>
      <vt:lpstr>Federal Disasters Declarations by State,  1953 – 2014: Lowest 25 States*</vt:lpstr>
      <vt:lpstr>Natural Hazard Risk Scores, 2014 Highest 25 States*</vt:lpstr>
      <vt:lpstr>Natural Hazard Risk Scores, 2014 Bottom 24 States*</vt:lpstr>
      <vt:lpstr>CYBER RISK &amp;                     CYBER INSURANCE</vt:lpstr>
      <vt:lpstr>Data Breaches 2005-2014, by Number of Breaches and Records Exposed</vt:lpstr>
      <vt:lpstr>Worldwide Cybersecurity Spending, 2011- 2016F </vt:lpstr>
      <vt:lpstr>Data/Privacy Breach: Many Potential Costs Can Be Insured</vt:lpstr>
      <vt:lpstr>The Three Basic Elements of Cyber Coverage: Prevention, Transfer, Response</vt:lpstr>
      <vt:lpstr>I.I.I. Released its Second Cyber Report in 2014: Cyber Risk: The Growing Threat</vt:lpstr>
      <vt:lpstr>Shifting Legal Liability &amp;  Tort Environment</vt:lpstr>
      <vt:lpstr>Over the Last Three Decades, Total Tort Costs as a % of GDP Appear Somewhat Cyclical, 1980-2013E</vt:lpstr>
      <vt:lpstr>Commercial Lines Tort Costs: Insured vs. Self-(Un)Insured Shares, 1973-2010</vt:lpstr>
      <vt:lpstr>Commercial Lines Tort Costs: Insured vs. Self-(Un)Insured Shares, 1973-2010</vt:lpstr>
      <vt:lpstr>Business Leaders Ranking of Liability Systems in 2012</vt:lpstr>
      <vt:lpstr>The Nation’s Judicial Hellholes: 2012/2013</vt:lpstr>
      <vt:lpstr>PowerPoint Presentation</vt:lpstr>
    </vt:vector>
  </TitlesOfParts>
  <Company>insurance information institute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P6466 - iii Template</dc:title>
  <dc:creator>Call @ 866-2-eSlide</dc:creator>
  <cp:lastModifiedBy>Lewis, Shorna</cp:lastModifiedBy>
  <cp:revision>4095</cp:revision>
  <cp:lastPrinted>2015-01-28T15:23:12Z</cp:lastPrinted>
  <dcterms:modified xsi:type="dcterms:W3CDTF">2015-03-05T16:34:29Z</dcterms:modified>
</cp:coreProperties>
</file>