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329" r:id="rId2"/>
    <p:sldId id="319" r:id="rId3"/>
    <p:sldId id="372" r:id="rId4"/>
    <p:sldId id="279" r:id="rId5"/>
    <p:sldId id="280" r:id="rId6"/>
    <p:sldId id="282" r:id="rId7"/>
    <p:sldId id="418" r:id="rId8"/>
    <p:sldId id="449" r:id="rId9"/>
    <p:sldId id="448" r:id="rId10"/>
    <p:sldId id="428" r:id="rId11"/>
    <p:sldId id="439" r:id="rId12"/>
    <p:sldId id="440" r:id="rId13"/>
    <p:sldId id="313" r:id="rId14"/>
    <p:sldId id="301" r:id="rId15"/>
    <p:sldId id="373" r:id="rId16"/>
    <p:sldId id="374" r:id="rId17"/>
    <p:sldId id="302" r:id="rId18"/>
    <p:sldId id="352" r:id="rId19"/>
    <p:sldId id="320" r:id="rId20"/>
    <p:sldId id="413" r:id="rId21"/>
    <p:sldId id="306" r:id="rId22"/>
    <p:sldId id="305" r:id="rId23"/>
    <p:sldId id="412" r:id="rId24"/>
    <p:sldId id="414" r:id="rId25"/>
    <p:sldId id="415" r:id="rId26"/>
    <p:sldId id="446" r:id="rId27"/>
    <p:sldId id="447" r:id="rId28"/>
    <p:sldId id="400" r:id="rId29"/>
    <p:sldId id="416" r:id="rId30"/>
    <p:sldId id="417" r:id="rId31"/>
    <p:sldId id="375" r:id="rId32"/>
    <p:sldId id="419" r:id="rId33"/>
    <p:sldId id="420" r:id="rId34"/>
    <p:sldId id="424" r:id="rId35"/>
    <p:sldId id="425" r:id="rId36"/>
    <p:sldId id="426" r:id="rId37"/>
    <p:sldId id="427" r:id="rId38"/>
    <p:sldId id="429" r:id="rId39"/>
    <p:sldId id="430" r:id="rId40"/>
    <p:sldId id="431" r:id="rId41"/>
    <p:sldId id="432" r:id="rId42"/>
    <p:sldId id="411" r:id="rId43"/>
    <p:sldId id="433" r:id="rId44"/>
    <p:sldId id="444" r:id="rId45"/>
    <p:sldId id="437" r:id="rId46"/>
    <p:sldId id="310" r:id="rId47"/>
    <p:sldId id="438" r:id="rId48"/>
    <p:sldId id="378" r:id="rId49"/>
    <p:sldId id="311"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6" autoAdjust="0"/>
  </p:normalViewPr>
  <p:slideViewPr>
    <p:cSldViewPr>
      <p:cViewPr varScale="1">
        <p:scale>
          <a:sx n="115" d="100"/>
          <a:sy n="115" d="100"/>
        </p:scale>
        <p:origin x="1494" y="102"/>
      </p:cViewPr>
      <p:guideLst>
        <p:guide orient="horz" pos="2160"/>
        <p:guide pos="2880"/>
      </p:guideLst>
    </p:cSldViewPr>
  </p:slideViewPr>
  <p:outlineViewPr>
    <p:cViewPr>
      <p:scale>
        <a:sx n="33" d="100"/>
        <a:sy n="33" d="100"/>
      </p:scale>
      <p:origin x="48" y="700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0F14CAA-F6CC-4948-B4C9-C27D64F85843}" type="datetimeFigureOut">
              <a:rPr lang="en-US" smtClean="0"/>
              <a:pPr/>
              <a:t>1/20/2015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8594AB-5DAB-434D-A97A-9FF4CC28F1E0}" type="slidenum">
              <a:rPr lang="en-US" smtClean="0"/>
              <a:pPr/>
              <a:t>‹#›</a:t>
            </a:fld>
            <a:endParaRPr lang="en-US"/>
          </a:p>
        </p:txBody>
      </p:sp>
    </p:spTree>
    <p:extLst>
      <p:ext uri="{BB962C8B-B14F-4D97-AF65-F5344CB8AC3E}">
        <p14:creationId xmlns:p14="http://schemas.microsoft.com/office/powerpoint/2010/main" val="168483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8A1931-74C9-4B58-8BD6-28698999DBAB}" type="datetimeFigureOut">
              <a:rPr lang="en-US" smtClean="0"/>
              <a:pPr/>
              <a:t>1/20/2015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0C7E50-1B73-4F23-9C6A-8EF46DE0D2AA}" type="slidenum">
              <a:rPr lang="en-US" smtClean="0"/>
              <a:pPr/>
              <a:t>‹#›</a:t>
            </a:fld>
            <a:endParaRPr lang="en-US" dirty="0"/>
          </a:p>
        </p:txBody>
      </p:sp>
    </p:spTree>
    <p:extLst>
      <p:ext uri="{BB962C8B-B14F-4D97-AF65-F5344CB8AC3E}">
        <p14:creationId xmlns:p14="http://schemas.microsoft.com/office/powerpoint/2010/main" val="52603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Rectangle 3"/>
          <p:cNvSpPr>
            <a:spLocks noGrp="1" noChangeArrowheads="1"/>
          </p:cNvSpPr>
          <p:nvPr>
            <p:ph type="sldNum" sz="quarter" idx="5"/>
          </p:nvPr>
        </p:nvSpPr>
        <p:spPr>
          <a:noFill/>
        </p:spPr>
        <p:txBody>
          <a:bodyPr/>
          <a:lstStyle/>
          <a:p>
            <a:fld id="{2E1DCFB9-E9DE-46E1-BBE4-892EF736E497}" type="slidenum">
              <a:rPr lang="en-US" smtClean="0"/>
              <a:pPr/>
              <a:t>1</a:t>
            </a:fld>
            <a:endParaRPr lang="en-US" dirty="0" smtClean="0"/>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51843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solidFill>
                  <a:srgbClr val="000000"/>
                </a:solidFill>
              </a:rPr>
              <a:pPr/>
              <a:t>26</a:t>
            </a:fld>
            <a:endParaRPr lang="en-US" smtClean="0">
              <a:solidFill>
                <a:srgbClr val="000000"/>
              </a:solidFill>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200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fontAlgn="base">
              <a:spcBef>
                <a:spcPct val="0"/>
              </a:spcBef>
              <a:spcAft>
                <a:spcPct val="0"/>
              </a:spcAft>
            </a:pPr>
            <a:fld id="{0D384969-57EF-47F2-8E1F-3213D4760988}" type="slidenum">
              <a:rPr lang="en-US" sz="1000">
                <a:solidFill>
                  <a:srgbClr val="000000"/>
                </a:solidFill>
                <a:latin typeface="Arial" charset="0"/>
                <a:cs typeface="Arial" charset="0"/>
              </a:rPr>
              <a:pPr algn="ctr" defTabSz="928692" fontAlgn="base">
                <a:spcBef>
                  <a:spcPct val="0"/>
                </a:spcBef>
                <a:spcAft>
                  <a:spcPct val="0"/>
                </a:spcAft>
              </a:pPr>
              <a:t>27</a:t>
            </a:fld>
            <a:endParaRPr lang="en-US" sz="1000" dirty="0">
              <a:solidFill>
                <a:srgbClr val="000000"/>
              </a:solidFill>
              <a:latin typeface="Arial" charset="0"/>
              <a:cs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7184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pPr/>
              <a:t>28</a:t>
            </a:fld>
            <a:endParaRPr 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68248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pPr/>
              <a:t>31</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14754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C7E50-1B73-4F23-9C6A-8EF46DE0D2AA}" type="slidenum">
              <a:rPr lang="en-US" smtClean="0"/>
              <a:pPr/>
              <a:t>32</a:t>
            </a:fld>
            <a:endParaRPr lang="en-US" dirty="0"/>
          </a:p>
        </p:txBody>
      </p:sp>
    </p:spTree>
    <p:extLst>
      <p:ext uri="{BB962C8B-B14F-4D97-AF65-F5344CB8AC3E}">
        <p14:creationId xmlns:p14="http://schemas.microsoft.com/office/powerpoint/2010/main" val="167850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this slide</a:t>
            </a:r>
            <a:endParaRPr lang="en-US" dirty="0"/>
          </a:p>
        </p:txBody>
      </p:sp>
      <p:sp>
        <p:nvSpPr>
          <p:cNvPr id="4" name="Slide Number Placeholder 3"/>
          <p:cNvSpPr>
            <a:spLocks noGrp="1"/>
          </p:cNvSpPr>
          <p:nvPr>
            <p:ph type="sldNum" sz="quarter" idx="10"/>
          </p:nvPr>
        </p:nvSpPr>
        <p:spPr/>
        <p:txBody>
          <a:bodyPr/>
          <a:lstStyle/>
          <a:p>
            <a:pPr>
              <a:defRPr/>
            </a:pPr>
            <a:fld id="{AE618CFA-7F36-4411-A2AA-712B96A2B1AE}" type="slidenum">
              <a:rPr lang="en-US" smtClean="0"/>
              <a:pPr>
                <a:defRPr/>
              </a:pPr>
              <a:t>33</a:t>
            </a:fld>
            <a:endParaRPr lang="en-US" dirty="0"/>
          </a:p>
        </p:txBody>
      </p:sp>
    </p:spTree>
    <p:extLst>
      <p:ext uri="{BB962C8B-B14F-4D97-AF65-F5344CB8AC3E}">
        <p14:creationId xmlns:p14="http://schemas.microsoft.com/office/powerpoint/2010/main" val="41059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sldNum" sz="quarter" idx="5"/>
          </p:nvPr>
        </p:nvSpPr>
        <p:spPr>
          <a:noFill/>
        </p:spPr>
        <p:txBody>
          <a:bodyPr/>
          <a:lstStyle/>
          <a:p>
            <a:fld id="{AC8C8879-8580-4725-A9F8-BA2E5C65BE2A}" type="slidenum">
              <a:rPr lang="en-US" smtClean="0"/>
              <a:pPr/>
              <a:t>37</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60700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DFCC72-3975-453E-B867-4041530025C1}" type="slidenum">
              <a:rPr lang="en-US" smtClean="0"/>
              <a:pPr>
                <a:defRPr/>
              </a:pPr>
              <a:t>38</a:t>
            </a:fld>
            <a:endParaRPr lang="en-US"/>
          </a:p>
        </p:txBody>
      </p:sp>
    </p:spTree>
    <p:extLst>
      <p:ext uri="{BB962C8B-B14F-4D97-AF65-F5344CB8AC3E}">
        <p14:creationId xmlns:p14="http://schemas.microsoft.com/office/powerpoint/2010/main" val="487053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sldNum" sz="quarter" idx="5"/>
          </p:nvPr>
        </p:nvSpPr>
        <p:spPr>
          <a:noFill/>
        </p:spPr>
        <p:txBody>
          <a:bodyPr/>
          <a:lstStyle/>
          <a:p>
            <a:fld id="{AC8C8879-8580-4725-A9F8-BA2E5C65BE2A}" type="slidenum">
              <a:rPr lang="en-US" smtClean="0"/>
              <a:pPr/>
              <a:t>43</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3354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44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3305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pPr/>
              <a:t>3</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22383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pPr/>
              <a:t>45</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1770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this slide</a:t>
            </a:r>
            <a:endParaRPr lang="en-US" dirty="0"/>
          </a:p>
        </p:txBody>
      </p:sp>
      <p:sp>
        <p:nvSpPr>
          <p:cNvPr id="4" name="Slide Number Placeholder 3"/>
          <p:cNvSpPr>
            <a:spLocks noGrp="1"/>
          </p:cNvSpPr>
          <p:nvPr>
            <p:ph type="sldNum" sz="quarter" idx="10"/>
          </p:nvPr>
        </p:nvSpPr>
        <p:spPr/>
        <p:txBody>
          <a:bodyPr/>
          <a:lstStyle/>
          <a:p>
            <a:pPr>
              <a:defRPr/>
            </a:pPr>
            <a:fld id="{AE618CFA-7F36-4411-A2AA-712B96A2B1AE}" type="slidenum">
              <a:rPr lang="en-US" smtClean="0"/>
              <a:pPr>
                <a:defRPr/>
              </a:pPr>
              <a:t>46</a:t>
            </a:fld>
            <a:endParaRPr lang="en-US" dirty="0"/>
          </a:p>
        </p:txBody>
      </p:sp>
    </p:spTree>
    <p:extLst>
      <p:ext uri="{BB962C8B-B14F-4D97-AF65-F5344CB8AC3E}">
        <p14:creationId xmlns:p14="http://schemas.microsoft.com/office/powerpoint/2010/main" val="959418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pPr/>
              <a:t>48</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0166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3"/>
          <p:cNvSpPr txBox="1">
            <a:spLocks noGrp="1" noChangeArrowheads="1"/>
          </p:cNvSpPr>
          <p:nvPr/>
        </p:nvSpPr>
        <p:spPr bwMode="auto">
          <a:xfrm>
            <a:off x="3153058" y="9043799"/>
            <a:ext cx="707531" cy="251015"/>
          </a:xfrm>
          <a:prstGeom prst="rect">
            <a:avLst/>
          </a:prstGeom>
          <a:noFill/>
          <a:ln w="9525">
            <a:noFill/>
            <a:miter lim="800000"/>
            <a:headEnd/>
            <a:tailEnd/>
          </a:ln>
        </p:spPr>
        <p:txBody>
          <a:bodyPr lIns="46314" tIns="46931" rIns="46314" bIns="46931" anchor="b">
            <a:spAutoFit/>
          </a:bodyPr>
          <a:lstStyle/>
          <a:p>
            <a:pPr algn="ctr" defTabSz="938919"/>
            <a:fld id="{602D2A40-3206-4B05-BBDA-5CA3A9BBF91C}" type="slidenum">
              <a:rPr lang="en-US" sz="1000"/>
              <a:pPr algn="ctr" defTabSz="938919"/>
              <a:t>49</a:t>
            </a:fld>
            <a:endParaRPr lang="en-US" sz="1000" dirty="0"/>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56575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pPr/>
              <a:t>11</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9276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pPr/>
              <a:t>13</a:t>
            </a:fld>
            <a:endParaRPr 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6961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txBox="1">
            <a:spLocks noGrp="1" noChangeArrowheads="1"/>
          </p:cNvSpPr>
          <p:nvPr/>
        </p:nvSpPr>
        <p:spPr bwMode="auto">
          <a:xfrm>
            <a:off x="3153058" y="9043798"/>
            <a:ext cx="707531" cy="251015"/>
          </a:xfrm>
          <a:prstGeom prst="rect">
            <a:avLst/>
          </a:prstGeom>
          <a:noFill/>
          <a:ln w="9525">
            <a:noFill/>
            <a:miter lim="800000"/>
            <a:headEnd/>
            <a:tailEnd/>
          </a:ln>
        </p:spPr>
        <p:txBody>
          <a:bodyPr lIns="46314" tIns="46931" rIns="46314" bIns="46931" anchor="b">
            <a:spAutoFit/>
          </a:bodyPr>
          <a:lstStyle/>
          <a:p>
            <a:pPr algn="ctr" defTabSz="937317"/>
            <a:fld id="{30F6B18B-CFBC-4CD9-9B08-814688B2203F}" type="slidenum">
              <a:rPr lang="en-US" sz="1000"/>
              <a:pPr algn="ctr" defTabSz="937317"/>
              <a:t>14</a:t>
            </a:fld>
            <a:endParaRPr lang="en-US" sz="10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5712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txBox="1">
            <a:spLocks noGrp="1" noChangeArrowheads="1"/>
          </p:cNvSpPr>
          <p:nvPr/>
        </p:nvSpPr>
        <p:spPr bwMode="auto">
          <a:xfrm>
            <a:off x="3153058" y="9043798"/>
            <a:ext cx="707531" cy="251015"/>
          </a:xfrm>
          <a:prstGeom prst="rect">
            <a:avLst/>
          </a:prstGeom>
          <a:noFill/>
          <a:ln w="9525">
            <a:noFill/>
            <a:miter lim="800000"/>
            <a:headEnd/>
            <a:tailEnd/>
          </a:ln>
        </p:spPr>
        <p:txBody>
          <a:bodyPr lIns="46314" tIns="46931" rIns="46314" bIns="46931" anchor="b">
            <a:spAutoFit/>
          </a:bodyPr>
          <a:lstStyle/>
          <a:p>
            <a:pPr algn="ctr" defTabSz="937317"/>
            <a:fld id="{30F6B18B-CFBC-4CD9-9B08-814688B2203F}" type="slidenum">
              <a:rPr lang="en-US" sz="1000"/>
              <a:pPr algn="ctr" defTabSz="937317"/>
              <a:t>15</a:t>
            </a:fld>
            <a:endParaRPr lang="en-US" sz="10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0089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this slide</a:t>
            </a:r>
            <a:endParaRPr lang="en-US" dirty="0"/>
          </a:p>
        </p:txBody>
      </p:sp>
      <p:sp>
        <p:nvSpPr>
          <p:cNvPr id="4" name="Slide Number Placeholder 3"/>
          <p:cNvSpPr>
            <a:spLocks noGrp="1"/>
          </p:cNvSpPr>
          <p:nvPr>
            <p:ph type="sldNum" sz="quarter" idx="10"/>
          </p:nvPr>
        </p:nvSpPr>
        <p:spPr/>
        <p:txBody>
          <a:bodyPr/>
          <a:lstStyle/>
          <a:p>
            <a:pPr>
              <a:defRPr/>
            </a:pPr>
            <a:fld id="{AE618CFA-7F36-4411-A2AA-712B96A2B1AE}" type="slidenum">
              <a:rPr lang="en-US" smtClean="0"/>
              <a:pPr>
                <a:defRPr/>
              </a:pPr>
              <a:t>18</a:t>
            </a:fld>
            <a:endParaRPr lang="en-US" dirty="0"/>
          </a:p>
        </p:txBody>
      </p:sp>
    </p:spTree>
    <p:extLst>
      <p:ext uri="{BB962C8B-B14F-4D97-AF65-F5344CB8AC3E}">
        <p14:creationId xmlns:p14="http://schemas.microsoft.com/office/powerpoint/2010/main" val="170718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pPr/>
              <a:t>19</a:t>
            </a:fld>
            <a:endParaRPr 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4663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23</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2600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dirty="0">
                <a:solidFill>
                  <a:srgbClr val="FFFFFF"/>
                </a:solidFill>
              </a:rPr>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dirty="0">
                <a:solidFill>
                  <a:srgbClr val="FFFFFF"/>
                </a:solidFill>
              </a:rPr>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99F0A858-E480-4065-8FB8-2C0CF71E1DCC}"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dirty="0">
                <a:solidFill>
                  <a:srgbClr val="FFFFFF"/>
                </a:solidFill>
              </a:rPr>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dirty="0">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335CC37C-E0A0-4FFD-BDD5-770DD390F26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dirty="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dirty="0">
                <a:solidFill>
                  <a:srgbClr val="FFFFFF"/>
                </a:solidFill>
              </a:rPr>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dirty="0">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6666DAA-F7F4-4F89-9EE8-2256FC517F4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a:ln/>
        </p:spPr>
        <p:txBody>
          <a:bodyPr/>
          <a:lstStyle>
            <a:lvl1pPr>
              <a:defRPr/>
            </a:lvl1pPr>
          </a:lstStyle>
          <a:p>
            <a:pPr>
              <a:defRPr/>
            </a:pPr>
            <a:r>
              <a:rPr lang="en-US" dirty="0">
                <a:solidFill>
                  <a:srgbClr val="FFFFFF"/>
                </a:solidFill>
              </a:rPr>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dirty="0">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5895C1BF-3A24-4476-A929-6D473A33948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dirty="0">
                <a:solidFill>
                  <a:srgbClr val="FFFFFF"/>
                </a:solidFill>
              </a:rPr>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dirty="0">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F77B3645-63F3-4601-8EDB-62E8C97E1A7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dirty="0">
                <a:solidFill>
                  <a:srgbClr val="FFFFFF"/>
                </a:solidFill>
              </a:rPr>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dirty="0">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5873D072-BDBC-4F95-B176-7651DDABE76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dirty="0">
                <a:solidFill>
                  <a:srgbClr val="FFFFFF"/>
                </a:solidFill>
              </a:rPr>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dirty="0">
                <a:solidFill>
                  <a:srgbClr val="FFFFFF"/>
                </a:solidFill>
              </a:rPr>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FB96CF80-9CB0-41A6-AEE1-6604F1D51A5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dirty="0">
                <a:solidFill>
                  <a:srgbClr val="FFFFFF"/>
                </a:solidFill>
              </a:rPr>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dirty="0">
                <a:solidFill>
                  <a:srgbClr val="FFFFFF"/>
                </a:solidFill>
              </a:rPr>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5E056D0B-928F-499E-A876-05744E6B3BA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dirty="0">
                <a:solidFill>
                  <a:srgbClr val="FFFFFF"/>
                </a:solidFill>
              </a:rPr>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dirty="0">
                <a:solidFill>
                  <a:srgbClr val="FFFFFF"/>
                </a:solidFill>
              </a:rPr>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43581549-0EE9-4414-804C-D922FB08B54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dirty="0">
                <a:solidFill>
                  <a:srgbClr val="FFFFFF"/>
                </a:solidFill>
              </a:rPr>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dirty="0">
                <a:solidFill>
                  <a:srgbClr val="FFFFFF"/>
                </a:solidFill>
              </a:rPr>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10A0A16B-4B35-4A56-A072-F71C156E617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dirty="0">
                <a:solidFill>
                  <a:srgbClr val="FFFFFF"/>
                </a:solidFill>
              </a:rPr>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dirty="0">
                <a:solidFill>
                  <a:srgbClr val="FFFFFF"/>
                </a:solidFill>
              </a:rPr>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2BF80402-4DDF-4861-BDE4-429B92AD4FD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dirty="0">
                <a:solidFill>
                  <a:srgbClr val="FFFFFF"/>
                </a:solidFill>
              </a:rPr>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dirty="0">
                <a:solidFill>
                  <a:srgbClr val="FFFFFF"/>
                </a:solidFill>
              </a:rPr>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E5CA37F3-EFBD-468D-8F1D-AFE33882F94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pic>
        <p:nvPicPr>
          <p:cNvPr id="1027" name="Picture 109" descr="Text Page"/>
          <p:cNvPicPr>
            <a:picLocks noChangeAspect="1" noChangeArrowheads="1"/>
          </p:cNvPicPr>
          <p:nvPr/>
        </p:nvPicPr>
        <p:blipFill>
          <a:blip r:embed="rId15" cstate="email"/>
          <a:srcRect/>
          <a:stretch>
            <a:fillRect/>
          </a:stretch>
        </p:blipFill>
        <p:spPr bwMode="auto">
          <a:xfrm>
            <a:off x="0" y="0"/>
            <a:ext cx="9144000" cy="1150938"/>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pic>
        <p:nvPicPr>
          <p:cNvPr id="1031" name="Picture 10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dirty="0">
                <a:solidFill>
                  <a:srgbClr val="FFFFFF"/>
                </a:solidFill>
              </a:rPr>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fontAlgn="base">
              <a:spcAft>
                <a:spcPct val="0"/>
              </a:spcAft>
              <a:defRPr/>
            </a:pPr>
            <a:r>
              <a:rPr lang="en-US" dirty="0">
                <a:solidFill>
                  <a:srgbClr val="FFFFFF"/>
                </a:solidFill>
              </a:rPr>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fontAlgn="base">
              <a:spcAft>
                <a:spcPct val="0"/>
              </a:spcAft>
              <a:defRPr/>
            </a:pPr>
            <a:fld id="{C08A82BB-5E30-408D-96A5-2BBA508826AC}" type="slidenum">
              <a:rPr lang="en-US">
                <a:solidFill>
                  <a:srgbClr val="000000"/>
                </a:solidFill>
              </a:rPr>
              <a:pPr fontAlgn="base">
                <a:spcAft>
                  <a:spcPct val="0"/>
                </a:spcAft>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mailto:jamesl@iii.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www.youtube.com/watch?v=PUZSIahxq-g&amp;list=PLC8F2A9D7EBC32EE2&amp;feature=share" TargetMode="External"/><Relationship Id="rId7"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youtube.com/watch?v=g-Kv4a08aJE&amp;feature=share&amp;list=PLB4DD61922A417A31" TargetMode="External"/><Relationship Id="rId5" Type="http://schemas.openxmlformats.org/officeDocument/2006/relationships/image" Target="../media/image42.jpeg"/><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janetr@iii.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www.iii.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190500" y="2008226"/>
            <a:ext cx="8807450" cy="1157762"/>
          </a:xfrm>
          <a:ln/>
        </p:spPr>
        <p:txBody>
          <a:bodyPr/>
          <a:lstStyle/>
          <a:p>
            <a:r>
              <a:rPr lang="en-US" sz="3600" dirty="0"/>
              <a:t/>
            </a:r>
            <a:br>
              <a:rPr lang="en-US" sz="3600" dirty="0"/>
            </a:br>
            <a:r>
              <a:rPr lang="en-US" sz="3600" dirty="0"/>
              <a:t/>
            </a:r>
            <a:br>
              <a:rPr lang="en-US" sz="3600" dirty="0"/>
            </a:br>
            <a:endParaRPr lang="en-US" sz="3600" dirty="0"/>
          </a:p>
        </p:txBody>
      </p:sp>
      <p:sp>
        <p:nvSpPr>
          <p:cNvPr id="17411" name="Rectangle 3"/>
          <p:cNvSpPr txBox="1">
            <a:spLocks noChangeArrowheads="1"/>
          </p:cNvSpPr>
          <p:nvPr/>
        </p:nvSpPr>
        <p:spPr bwMode="gray">
          <a:xfrm>
            <a:off x="152400" y="5791200"/>
            <a:ext cx="9144000" cy="660181"/>
          </a:xfrm>
          <a:prstGeom prst="rect">
            <a:avLst/>
          </a:prstGeom>
          <a:noFill/>
          <a:ln w="9525" algn="ctr">
            <a:noFill/>
            <a:miter lim="800000"/>
            <a:headEnd/>
            <a:tailEnd/>
          </a:ln>
        </p:spPr>
        <p:txBody>
          <a:bodyPr wrap="square" lIns="45720" rIns="45720">
            <a:spAutoFit/>
          </a:bodyPr>
          <a:lstStyle/>
          <a:p>
            <a:pPr algn="ctr" eaLnBrk="0" hangingPunct="0">
              <a:lnSpc>
                <a:spcPct val="90000"/>
              </a:lnSpc>
              <a:spcBef>
                <a:spcPct val="25000"/>
              </a:spcBef>
              <a:buClr>
                <a:schemeClr val="accent1"/>
              </a:buClr>
            </a:pPr>
            <a:r>
              <a:rPr lang="en-US" b="1" dirty="0" smtClean="0">
                <a:solidFill>
                  <a:schemeClr val="bg2"/>
                </a:solidFill>
                <a:latin typeface="Arial" pitchFamily="34" charset="0"/>
                <a:cs typeface="Arial" pitchFamily="34" charset="0"/>
                <a:sym typeface="Symbol" pitchFamily="18" charset="2"/>
              </a:rPr>
              <a:t>Janet Ruiz, III Spokesperson California</a:t>
            </a:r>
          </a:p>
          <a:p>
            <a:pPr algn="ctr" eaLnBrk="0" hangingPunct="0">
              <a:lnSpc>
                <a:spcPct val="90000"/>
              </a:lnSpc>
              <a:spcBef>
                <a:spcPct val="25000"/>
              </a:spcBef>
              <a:buClr>
                <a:schemeClr val="accent1"/>
              </a:buClr>
            </a:pPr>
            <a:r>
              <a:rPr lang="en-US" b="1" dirty="0" smtClean="0">
                <a:solidFill>
                  <a:schemeClr val="bg2"/>
                </a:solidFill>
                <a:latin typeface="Arial" pitchFamily="34" charset="0"/>
                <a:cs typeface="Arial" pitchFamily="34" charset="0"/>
                <a:sym typeface="Symbol" pitchFamily="18" charset="2"/>
              </a:rPr>
              <a:t>Insurance </a:t>
            </a:r>
            <a:r>
              <a:rPr lang="en-US" b="1" dirty="0">
                <a:solidFill>
                  <a:schemeClr val="bg2"/>
                </a:solidFill>
                <a:latin typeface="Arial" pitchFamily="34" charset="0"/>
                <a:cs typeface="Arial" pitchFamily="34" charset="0"/>
                <a:sym typeface="Symbol" pitchFamily="18" charset="2"/>
              </a:rPr>
              <a:t>Information Institute  110 William Street  New York, NY </a:t>
            </a:r>
            <a:r>
              <a:rPr lang="en-US" b="1" dirty="0" smtClean="0">
                <a:solidFill>
                  <a:schemeClr val="bg2"/>
                </a:solidFill>
                <a:latin typeface="Arial" pitchFamily="34" charset="0"/>
                <a:cs typeface="Arial" pitchFamily="34" charset="0"/>
                <a:sym typeface="Symbol" pitchFamily="18" charset="2"/>
              </a:rPr>
              <a:t>10038</a:t>
            </a:r>
            <a:endParaRPr lang="en-US" b="1" dirty="0">
              <a:solidFill>
                <a:schemeClr val="bg2"/>
              </a:solidFill>
              <a:latin typeface="Arial" pitchFamily="34" charset="0"/>
              <a:cs typeface="Arial" pitchFamily="34" charset="0"/>
              <a:sym typeface="Symbol" pitchFamily="18" charset="2"/>
            </a:endParaRPr>
          </a:p>
        </p:txBody>
      </p:sp>
      <p:sp>
        <p:nvSpPr>
          <p:cNvPr id="5" name="Rectangle 4"/>
          <p:cNvSpPr/>
          <p:nvPr/>
        </p:nvSpPr>
        <p:spPr>
          <a:xfrm>
            <a:off x="1524001" y="2768959"/>
            <a:ext cx="6371302" cy="1815882"/>
          </a:xfrm>
          <a:prstGeom prst="rect">
            <a:avLst/>
          </a:prstGeom>
        </p:spPr>
        <p:txBody>
          <a:bodyPr wrap="square">
            <a:spAutoFit/>
          </a:bodyPr>
          <a:lstStyle/>
          <a:p>
            <a:pPr algn="ctr"/>
            <a:endParaRPr lang="en-US" sz="2800" b="1" dirty="0" smtClean="0">
              <a:solidFill>
                <a:schemeClr val="accent2"/>
              </a:solidFill>
            </a:endParaRPr>
          </a:p>
          <a:p>
            <a:pPr algn="ctr"/>
            <a:endParaRPr lang="en-US" sz="2800" b="1" dirty="0" smtClean="0">
              <a:solidFill>
                <a:schemeClr val="accent2"/>
              </a:solidFill>
            </a:endParaRPr>
          </a:p>
          <a:p>
            <a:pPr algn="ctr"/>
            <a:r>
              <a:rPr lang="en-US" sz="2800" b="1" dirty="0" smtClean="0">
                <a:solidFill>
                  <a:schemeClr val="accent2"/>
                </a:solidFill>
              </a:rPr>
              <a:t/>
            </a:r>
            <a:br>
              <a:rPr lang="en-US" sz="2800" b="1" dirty="0" smtClean="0">
                <a:solidFill>
                  <a:schemeClr val="accent2"/>
                </a:solidFill>
              </a:rPr>
            </a:br>
            <a:endParaRPr lang="en-US" sz="2800" b="1" dirty="0" smtClean="0">
              <a:solidFill>
                <a:schemeClr val="accent2"/>
              </a:solidFill>
            </a:endParaRPr>
          </a:p>
        </p:txBody>
      </p:sp>
      <p:sp>
        <p:nvSpPr>
          <p:cNvPr id="6" name="Rectangle 2"/>
          <p:cNvSpPr txBox="1">
            <a:spLocks noChangeArrowheads="1"/>
          </p:cNvSpPr>
          <p:nvPr/>
        </p:nvSpPr>
        <p:spPr bwMode="auto">
          <a:xfrm>
            <a:off x="165100" y="2127916"/>
            <a:ext cx="8382000" cy="1824346"/>
          </a:xfrm>
          <a:prstGeom prst="rect">
            <a:avLst/>
          </a:prstGeom>
          <a:noFill/>
          <a:ln w="9525" algn="ctr">
            <a:noFill/>
            <a:miter lim="800000"/>
            <a:headEnd/>
            <a:tailEnd/>
          </a:ln>
        </p:spPr>
        <p:txBody>
          <a:bodyPr vert="horz" wrap="square" lIns="45720" tIns="45720" rIns="45720" bIns="45720" numCol="1" anchor="ctr" anchorCtr="0" compatLnSpc="1">
            <a:prstTxWarp prst="textNoShape">
              <a:avLst/>
            </a:prstTxWarp>
            <a:spAutoFit/>
          </a:bodyPr>
          <a:lstStyle/>
          <a:p>
            <a:pPr marL="0" marR="0" lvl="0" indent="0" algn="ctr" defTabSz="114300" rtl="0" eaLnBrk="0" fontAlgn="base" latinLnBrk="0" hangingPunct="0">
              <a:lnSpc>
                <a:spcPct val="85000"/>
              </a:lnSpc>
              <a:spcBef>
                <a:spcPct val="40000"/>
              </a:spcBef>
              <a:spcAft>
                <a:spcPct val="0"/>
              </a:spcAft>
              <a:buClrTx/>
              <a:buSzTx/>
              <a:buFontTx/>
              <a:buNone/>
              <a:tabLst/>
              <a:defRPr/>
            </a:pPr>
            <a:r>
              <a:rPr kumimoji="0" lang="en-US" sz="2800" b="1" i="0" u="none" strike="noStrike" kern="0" cap="none" spc="0" normalizeH="0" baseline="0" noProof="0" dirty="0" smtClean="0">
                <a:ln>
                  <a:noFill/>
                </a:ln>
                <a:solidFill>
                  <a:schemeClr val="accent2"/>
                </a:solidFill>
                <a:effectLst/>
                <a:uLnTx/>
                <a:uFillTx/>
                <a:latin typeface="Arial" charset="0"/>
                <a:ea typeface="+mj-ea"/>
                <a:cs typeface="+mj-cs"/>
              </a:rPr>
              <a:t>Insurance Information Institute </a:t>
            </a:r>
          </a:p>
          <a:p>
            <a:pPr marL="0" marR="0" lvl="0" indent="0" algn="ctr" defTabSz="114300" rtl="0" eaLnBrk="0" fontAlgn="base" latinLnBrk="0" hangingPunct="0">
              <a:lnSpc>
                <a:spcPct val="85000"/>
              </a:lnSpc>
              <a:spcBef>
                <a:spcPct val="40000"/>
              </a:spcBef>
              <a:spcAft>
                <a:spcPct val="0"/>
              </a:spcAft>
              <a:buClrTx/>
              <a:buSzTx/>
              <a:buFontTx/>
              <a:buNone/>
              <a:tabLst/>
              <a:defRPr/>
            </a:pPr>
            <a:r>
              <a:rPr kumimoji="0" lang="en-US" sz="2800" b="1" i="0" u="none" strike="noStrike" kern="0" cap="none" spc="0" normalizeH="0" baseline="0" noProof="0" dirty="0" smtClean="0">
                <a:ln>
                  <a:noFill/>
                </a:ln>
                <a:solidFill>
                  <a:schemeClr val="accent2"/>
                </a:solidFill>
                <a:effectLst/>
                <a:uLnTx/>
                <a:uFillTx/>
                <a:latin typeface="Arial" charset="0"/>
                <a:ea typeface="+mj-ea"/>
                <a:cs typeface="+mj-cs"/>
              </a:rPr>
              <a:t>Overview </a:t>
            </a:r>
            <a:r>
              <a:rPr lang="en-US" sz="2800" b="1" kern="0" dirty="0" smtClean="0">
                <a:solidFill>
                  <a:schemeClr val="accent2"/>
                </a:solidFill>
                <a:latin typeface="Arial" charset="0"/>
                <a:ea typeface="+mj-ea"/>
                <a:cs typeface="+mj-cs"/>
              </a:rPr>
              <a:t>of Catastrophe Response &amp; Media</a:t>
            </a:r>
            <a:endParaRPr kumimoji="0" lang="en-US" sz="2800" b="1" i="0" u="none" strike="noStrike" kern="0" cap="none" spc="0" normalizeH="0" noProof="0" dirty="0" smtClean="0">
              <a:ln>
                <a:noFill/>
              </a:ln>
              <a:solidFill>
                <a:schemeClr val="accent2"/>
              </a:solidFill>
              <a:effectLst/>
              <a:uLnTx/>
              <a:uFillTx/>
              <a:latin typeface="Arial" charset="0"/>
              <a:ea typeface="+mj-ea"/>
              <a:cs typeface="+mj-cs"/>
            </a:endParaRPr>
          </a:p>
          <a:p>
            <a:pPr marL="0" marR="0" lvl="0" indent="0" algn="ctr" defTabSz="114300" rtl="0" eaLnBrk="0" fontAlgn="base" latinLnBrk="0" hangingPunct="0">
              <a:lnSpc>
                <a:spcPct val="85000"/>
              </a:lnSpc>
              <a:spcBef>
                <a:spcPct val="40000"/>
              </a:spcBef>
              <a:spcAft>
                <a:spcPct val="0"/>
              </a:spcAft>
              <a:buClrTx/>
              <a:buSzTx/>
              <a:buFontTx/>
              <a:buNone/>
              <a:tabLst/>
              <a:defRPr/>
            </a:pPr>
            <a:endParaRPr kumimoji="0" lang="en-US" sz="4300" b="1" i="0" u="none" strike="noStrike" kern="0" cap="none" spc="0" normalizeH="0" baseline="0" noProof="0" dirty="0">
              <a:ln>
                <a:noFill/>
              </a:ln>
              <a:solidFill>
                <a:schemeClr val="accent2"/>
              </a:solidFill>
              <a:effectLst/>
              <a:uLnTx/>
              <a:uFillTx/>
              <a:latin typeface="Arial" charset="0"/>
              <a:ea typeface="+mj-ea"/>
              <a:cs typeface="+mj-cs"/>
            </a:endParaRPr>
          </a:p>
        </p:txBody>
      </p:sp>
      <p:sp>
        <p:nvSpPr>
          <p:cNvPr id="7" name="Rectangle 10"/>
          <p:cNvSpPr>
            <a:spLocks noChangeArrowheads="1"/>
          </p:cNvSpPr>
          <p:nvPr/>
        </p:nvSpPr>
        <p:spPr bwMode="blackWhite">
          <a:xfrm>
            <a:off x="379412" y="3165989"/>
            <a:ext cx="8424863" cy="2297432"/>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400" b="1" dirty="0" smtClean="0">
                <a:solidFill>
                  <a:schemeClr val="bg1"/>
                </a:solidFill>
                <a:latin typeface="Arial" pitchFamily="34" charset="0"/>
                <a:cs typeface="Arial" pitchFamily="34" charset="0"/>
              </a:rPr>
              <a:t>Presentation to </a:t>
            </a:r>
            <a:r>
              <a:rPr lang="en-US" sz="2400" b="1" dirty="0">
                <a:solidFill>
                  <a:schemeClr val="bg1"/>
                </a:solidFill>
                <a:latin typeface="Arial" pitchFamily="34" charset="0"/>
                <a:cs typeface="Arial" pitchFamily="34" charset="0"/>
              </a:rPr>
              <a:t>Insurance Industry Philanthropic Roundtable (Session 1)</a:t>
            </a:r>
          </a:p>
          <a:p>
            <a:pPr algn="ctr">
              <a:lnSpc>
                <a:spcPct val="85000"/>
              </a:lnSpc>
              <a:spcBef>
                <a:spcPct val="25000"/>
              </a:spcBef>
              <a:defRPr/>
            </a:pPr>
            <a:r>
              <a:rPr lang="en-US" sz="2400" b="1" dirty="0">
                <a:solidFill>
                  <a:schemeClr val="bg1"/>
                </a:solidFill>
                <a:latin typeface="Arial" pitchFamily="34" charset="0"/>
                <a:cs typeface="Arial" pitchFamily="34" charset="0"/>
              </a:rPr>
              <a:t> </a:t>
            </a:r>
          </a:p>
          <a:p>
            <a:pPr algn="ctr">
              <a:lnSpc>
                <a:spcPct val="85000"/>
              </a:lnSpc>
              <a:spcBef>
                <a:spcPct val="25000"/>
              </a:spcBef>
              <a:defRPr/>
            </a:pPr>
            <a:r>
              <a:rPr lang="en-US" sz="2400" b="1" dirty="0">
                <a:solidFill>
                  <a:schemeClr val="bg1"/>
                </a:solidFill>
                <a:latin typeface="Arial" pitchFamily="34" charset="0"/>
                <a:cs typeface="Arial" pitchFamily="34" charset="0"/>
              </a:rPr>
              <a:t>Tuesday January 20, 2015 - Wednesday, January 21, 2015</a:t>
            </a:r>
          </a:p>
          <a:p>
            <a:pPr algn="ctr">
              <a:lnSpc>
                <a:spcPct val="85000"/>
              </a:lnSpc>
              <a:spcBef>
                <a:spcPct val="25000"/>
              </a:spcBef>
              <a:defRPr/>
            </a:pPr>
            <a:r>
              <a:rPr lang="en-US" sz="2400" b="1" dirty="0">
                <a:solidFill>
                  <a:schemeClr val="bg1"/>
                </a:solidFill>
                <a:latin typeface="Arial" pitchFamily="34" charset="0"/>
                <a:cs typeface="Arial" pitchFamily="34" charset="0"/>
              </a:rPr>
              <a:t>Hosted by – Farmers Insurance </a:t>
            </a:r>
          </a:p>
          <a:p>
            <a:pPr algn="ctr">
              <a:lnSpc>
                <a:spcPct val="85000"/>
              </a:lnSpc>
              <a:spcBef>
                <a:spcPct val="25000"/>
              </a:spcBef>
              <a:defRPr/>
            </a:pPr>
            <a:r>
              <a:rPr lang="en-US" sz="2400" b="1" dirty="0">
                <a:solidFill>
                  <a:schemeClr val="bg1"/>
                </a:solidFill>
                <a:latin typeface="Arial" pitchFamily="34" charset="0"/>
                <a:cs typeface="Arial" pitchFamily="34" charset="0"/>
              </a:rPr>
              <a:t>8:30 a.m. – 2:00 p.m.</a:t>
            </a:r>
            <a:endParaRPr lang="en-US" sz="2400" b="1" dirty="0" smtClean="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Newsroom: Post Catastrophe Communications</a:t>
            </a:r>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Footer Placeholder 4"/>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6" name="Slide Number Placeholder 5"/>
          <p:cNvSpPr>
            <a:spLocks noGrp="1"/>
          </p:cNvSpPr>
          <p:nvPr>
            <p:ph type="sldNum" sz="quarter" idx="12"/>
          </p:nvPr>
        </p:nvSpPr>
        <p:spPr/>
        <p:txBody>
          <a:bodyPr/>
          <a:lstStyle/>
          <a:p>
            <a:pPr>
              <a:defRPr/>
            </a:pPr>
            <a:fld id="{B20227DE-F774-4F0F-BE02-BF8FBE6139C3}" type="slidenum">
              <a:rPr lang="en-US" smtClean="0"/>
              <a:pPr>
                <a:defRPr/>
              </a:pPr>
              <a:t>10</a:t>
            </a:fld>
            <a:endParaRPr lang="en-US"/>
          </a:p>
        </p:txBody>
      </p:sp>
      <p:pic>
        <p:nvPicPr>
          <p:cNvPr id="13" name="Content Placeholder 12" descr="disaster1.jpg"/>
          <p:cNvPicPr>
            <a:picLocks noGrp="1" noChangeAspect="1"/>
          </p:cNvPicPr>
          <p:nvPr>
            <p:ph idx="1"/>
          </p:nvPr>
        </p:nvPicPr>
        <p:blipFill>
          <a:blip r:embed="rId2" cstate="email"/>
          <a:stretch>
            <a:fillRect/>
          </a:stretch>
        </p:blipFill>
        <p:spPr>
          <a:xfrm>
            <a:off x="208486" y="1196562"/>
            <a:ext cx="4268512" cy="4110419"/>
          </a:xfrm>
        </p:spPr>
      </p:pic>
      <p:pic>
        <p:nvPicPr>
          <p:cNvPr id="9" name="Picture 8" descr="OKdept.jpg"/>
          <p:cNvPicPr>
            <a:picLocks noChangeAspect="1"/>
          </p:cNvPicPr>
          <p:nvPr/>
        </p:nvPicPr>
        <p:blipFill>
          <a:blip r:embed="rId3" cstate="email"/>
          <a:stretch>
            <a:fillRect/>
          </a:stretch>
        </p:blipFill>
        <p:spPr>
          <a:xfrm>
            <a:off x="4771650" y="2786137"/>
            <a:ext cx="4162616" cy="3936670"/>
          </a:xfrm>
          <a:prstGeom prst="rect">
            <a:avLst/>
          </a:prstGeom>
        </p:spPr>
      </p:pic>
      <p:sp>
        <p:nvSpPr>
          <p:cNvPr id="10" name="AutoShape 6"/>
          <p:cNvSpPr>
            <a:spLocks noChangeArrowheads="1"/>
          </p:cNvSpPr>
          <p:nvPr/>
        </p:nvSpPr>
        <p:spPr bwMode="blackWhite">
          <a:xfrm>
            <a:off x="1621704" y="5478152"/>
            <a:ext cx="2645496" cy="1151247"/>
          </a:xfrm>
          <a:prstGeom prst="wedgeRectCallout">
            <a:avLst>
              <a:gd name="adj1" fmla="val 78082"/>
              <a:gd name="adj2" fmla="val -38568"/>
            </a:avLst>
          </a:prstGeom>
          <a:ln>
            <a:headEnd/>
            <a:tailEnd/>
          </a:ln>
        </p:spPr>
        <p:style>
          <a:lnRef idx="1">
            <a:schemeClr val="accent1"/>
          </a:lnRef>
          <a:fillRef idx="3">
            <a:schemeClr val="accent1"/>
          </a:fillRef>
          <a:effectRef idx="2">
            <a:schemeClr val="accent1"/>
          </a:effectRef>
          <a:fontRef idx="minor">
            <a:schemeClr val="lt1"/>
          </a:fontRef>
        </p:style>
        <p:txBody>
          <a:bodyPr tIns="91440" bIns="91440" anchor="ctr"/>
          <a:lstStyle/>
          <a:p>
            <a:pPr eaLnBrk="0" hangingPunct="0">
              <a:lnSpc>
                <a:spcPct val="90000"/>
              </a:lnSpc>
              <a:spcBef>
                <a:spcPct val="50000"/>
              </a:spcBef>
              <a:buClr>
                <a:schemeClr val="bg1"/>
              </a:buClr>
              <a:buFont typeface="Wingdings" pitchFamily="2" charset="2"/>
              <a:buNone/>
            </a:pPr>
            <a:r>
              <a:rPr lang="en-US" sz="1600" dirty="0" smtClean="0">
                <a:solidFill>
                  <a:schemeClr val="bg1"/>
                </a:solidFill>
                <a:latin typeface="Arial" pitchFamily="34" charset="0"/>
                <a:cs typeface="Arial" pitchFamily="34" charset="0"/>
              </a:rPr>
              <a:t>Many I.I.I. resources were featured on the Oklahoma Insurance Department post-tornado recovery page.</a:t>
            </a:r>
            <a:endParaRPr lang="en-US" sz="1600" dirty="0">
              <a:solidFill>
                <a:schemeClr val="bg1"/>
              </a:solidFill>
              <a:latin typeface="Arial" pitchFamily="34" charset="0"/>
              <a:cs typeface="Arial" pitchFamily="34" charset="0"/>
            </a:endParaRPr>
          </a:p>
        </p:txBody>
      </p:sp>
      <p:sp>
        <p:nvSpPr>
          <p:cNvPr id="11" name="TextBox 10"/>
          <p:cNvSpPr txBox="1"/>
          <p:nvPr/>
        </p:nvSpPr>
        <p:spPr>
          <a:xfrm>
            <a:off x="4584065" y="1189294"/>
            <a:ext cx="4350201" cy="147732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a:latin typeface="Arial" pitchFamily="34" charset="0"/>
                <a:cs typeface="Arial" pitchFamily="34" charset="0"/>
              </a:rPr>
              <a:t>In the aftermath of the Moore, OK, tornado </a:t>
            </a:r>
            <a:r>
              <a:rPr lang="en-US" b="1" dirty="0" smtClean="0">
                <a:latin typeface="Arial" pitchFamily="34" charset="0"/>
                <a:cs typeface="Arial" pitchFamily="34" charset="0"/>
              </a:rPr>
              <a:t>and the Napa EQ we </a:t>
            </a:r>
            <a:r>
              <a:rPr lang="en-US" b="1" dirty="0">
                <a:latin typeface="Arial" pitchFamily="34" charset="0"/>
                <a:cs typeface="Arial" pitchFamily="34" charset="0"/>
              </a:rPr>
              <a:t>were able to deliver insurance and recovery information to consumers and the </a:t>
            </a:r>
            <a:r>
              <a:rPr lang="en-US" b="1" dirty="0" smtClean="0">
                <a:latin typeface="Arial" pitchFamily="34" charset="0"/>
                <a:cs typeface="Arial" pitchFamily="34" charset="0"/>
              </a:rPr>
              <a:t>media.</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54996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chemeClr val="bg1"/>
                </a:solidFill>
              </a:rPr>
              <a:pPr algn="r" eaLnBrk="0" hangingPunct="0">
                <a:lnSpc>
                  <a:spcPct val="85000"/>
                </a:lnSpc>
                <a:spcBef>
                  <a:spcPct val="20000"/>
                </a:spcBef>
              </a:pPr>
              <a:t>11</a:t>
            </a:fld>
            <a:endParaRPr lang="en-US" sz="900">
              <a:solidFill>
                <a:schemeClr val="bg1"/>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chemeClr val="bg1"/>
                </a:solidFill>
                <a:latin typeface="Arial" pitchFamily="34" charset="0"/>
                <a:cs typeface="Arial" pitchFamily="34" charset="0"/>
              </a:rPr>
              <a:t> KEY ISSUES SUBCOMITTEES</a:t>
            </a:r>
          </a:p>
        </p:txBody>
      </p:sp>
    </p:spTree>
    <p:extLst>
      <p:ext uri="{BB962C8B-B14F-4D97-AF65-F5344CB8AC3E}">
        <p14:creationId xmlns:p14="http://schemas.microsoft.com/office/powerpoint/2010/main" val="1380956024"/>
      </p:ext>
    </p:extLst>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r>
              <a:rPr lang="en-US" dirty="0" smtClean="0"/>
              <a:t>Key Issues – Sub Committees</a:t>
            </a:r>
            <a:endParaRPr lang="en-US" dirty="0"/>
          </a:p>
        </p:txBody>
      </p:sp>
      <p:sp>
        <p:nvSpPr>
          <p:cNvPr id="6" name="Content Placeholder 5"/>
          <p:cNvSpPr>
            <a:spLocks noGrp="1"/>
          </p:cNvSpPr>
          <p:nvPr>
            <p:ph idx="1"/>
          </p:nvPr>
        </p:nvSpPr>
        <p:spPr>
          <a:xfrm>
            <a:off x="495300" y="1219200"/>
            <a:ext cx="8153400" cy="4652963"/>
          </a:xfrm>
        </p:spPr>
        <p:txBody>
          <a:bodyPr/>
          <a:lstStyle/>
          <a:p>
            <a:r>
              <a:rPr lang="en-US" sz="2000" b="1" dirty="0" smtClean="0"/>
              <a:t>Catastrophe Communications – Earthquake,  Flooding, Wildfires, Windstorms</a:t>
            </a:r>
          </a:p>
          <a:p>
            <a:r>
              <a:rPr lang="en-US" sz="2000" dirty="0" smtClean="0"/>
              <a:t>California </a:t>
            </a:r>
            <a:r>
              <a:rPr lang="en-US" sz="2000" dirty="0"/>
              <a:t>Issues</a:t>
            </a:r>
          </a:p>
          <a:p>
            <a:r>
              <a:rPr lang="en-US" sz="2000" dirty="0" smtClean="0"/>
              <a:t>Commercial </a:t>
            </a:r>
            <a:r>
              <a:rPr lang="en-US" sz="2000" dirty="0"/>
              <a:t>Insurance Issues</a:t>
            </a:r>
          </a:p>
          <a:p>
            <a:r>
              <a:rPr lang="en-US" sz="2000" dirty="0" smtClean="0"/>
              <a:t>Diverse </a:t>
            </a:r>
            <a:r>
              <a:rPr lang="en-US" sz="2000" dirty="0"/>
              <a:t>Markets</a:t>
            </a:r>
          </a:p>
          <a:p>
            <a:r>
              <a:rPr lang="en-US" sz="2000" dirty="0" smtClean="0"/>
              <a:t>Emerging </a:t>
            </a:r>
            <a:r>
              <a:rPr lang="en-US" sz="2000" dirty="0"/>
              <a:t>Auto Technology and Insurance Issues</a:t>
            </a:r>
          </a:p>
          <a:p>
            <a:r>
              <a:rPr lang="en-US" sz="2000" dirty="0" smtClean="0"/>
              <a:t>Florida </a:t>
            </a:r>
            <a:r>
              <a:rPr lang="en-US" sz="2000" dirty="0"/>
              <a:t>Issues</a:t>
            </a:r>
          </a:p>
          <a:p>
            <a:r>
              <a:rPr lang="en-US" sz="2000" dirty="0" smtClean="0"/>
              <a:t>Life </a:t>
            </a:r>
            <a:r>
              <a:rPr lang="en-US" sz="2000" dirty="0"/>
              <a:t>Insurance and Annuities</a:t>
            </a:r>
          </a:p>
          <a:p>
            <a:r>
              <a:rPr lang="en-US" sz="2000" dirty="0" smtClean="0"/>
              <a:t>Social </a:t>
            </a:r>
            <a:r>
              <a:rPr lang="en-US" sz="2000" dirty="0"/>
              <a:t>Media</a:t>
            </a:r>
          </a:p>
          <a:p>
            <a:pPr marL="0" indent="0">
              <a:buNone/>
            </a:pPr>
            <a:endParaRPr lang="en-US" dirty="0"/>
          </a:p>
        </p:txBody>
      </p:sp>
      <p:sp>
        <p:nvSpPr>
          <p:cNvPr id="2" name="Date Placeholder 1"/>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10A0A16B-4B35-4A56-A072-F71C156E6172}"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2599014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dirty="0"/>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chemeClr val="bg1"/>
                </a:solidFill>
              </a:rPr>
              <a:pPr algn="r" eaLnBrk="0" hangingPunct="0">
                <a:lnSpc>
                  <a:spcPct val="85000"/>
                </a:lnSpc>
                <a:spcBef>
                  <a:spcPct val="20000"/>
                </a:spcBef>
              </a:pPr>
              <a:t>13</a:t>
            </a:fld>
            <a:endParaRPr lang="en-US" sz="900" dirty="0">
              <a:solidFill>
                <a:schemeClr val="bg1"/>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600" b="1" dirty="0" smtClean="0">
                <a:solidFill>
                  <a:schemeClr val="bg1"/>
                </a:solidFill>
                <a:latin typeface="Arial" pitchFamily="34" charset="0"/>
                <a:cs typeface="Arial" pitchFamily="34" charset="0"/>
              </a:rPr>
              <a:t>MEMBER BENEFITS</a:t>
            </a:r>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2765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a:solidFill>
                  <a:schemeClr val="bg1"/>
                </a:solidFill>
              </a:rPr>
              <a:t>eSlide – P6466 – The Financial Crisis and the Future of the P/C</a:t>
            </a:r>
          </a:p>
        </p:txBody>
      </p:sp>
      <p:sp>
        <p:nvSpPr>
          <p:cNvPr id="276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CF5B30C-8A5A-44C6-AE45-88FD35A67B02}" type="slidenum">
              <a:rPr lang="en-US" sz="900"/>
              <a:pPr algn="r" eaLnBrk="0" hangingPunct="0">
                <a:lnSpc>
                  <a:spcPct val="85000"/>
                </a:lnSpc>
                <a:spcBef>
                  <a:spcPct val="20000"/>
                </a:spcBef>
              </a:pPr>
              <a:t>14</a:t>
            </a:fld>
            <a:endParaRPr lang="en-US" sz="900" dirty="0"/>
          </a:p>
        </p:txBody>
      </p:sp>
      <p:sp>
        <p:nvSpPr>
          <p:cNvPr id="27652" name="Title 11"/>
          <p:cNvSpPr>
            <a:spLocks noGrp="1"/>
          </p:cNvSpPr>
          <p:nvPr>
            <p:ph type="title" idx="4294967295"/>
          </p:nvPr>
        </p:nvSpPr>
        <p:spPr>
          <a:xfrm>
            <a:off x="152400" y="90488"/>
            <a:ext cx="7248525" cy="860425"/>
          </a:xfrm>
        </p:spPr>
        <p:txBody>
          <a:bodyPr/>
          <a:lstStyle/>
          <a:p>
            <a:r>
              <a:rPr lang="en-US" sz="3200" dirty="0" smtClean="0"/>
              <a:t>Membership Benefits</a:t>
            </a:r>
            <a:r>
              <a:rPr lang="en-US" dirty="0" smtClean="0"/>
              <a:t/>
            </a:r>
            <a:br>
              <a:rPr lang="en-US" dirty="0" smtClean="0"/>
            </a:br>
            <a:r>
              <a:rPr lang="en-US" sz="2800" dirty="0" smtClean="0"/>
              <a:t>Members Area</a:t>
            </a:r>
          </a:p>
        </p:txBody>
      </p:sp>
      <p:pic>
        <p:nvPicPr>
          <p:cNvPr id="9" name="Picture 8" descr="hart_members1.jpg"/>
          <p:cNvPicPr>
            <a:picLocks noChangeAspect="1"/>
          </p:cNvPicPr>
          <p:nvPr/>
        </p:nvPicPr>
        <p:blipFill>
          <a:blip r:embed="rId3" cstate="email"/>
          <a:stretch>
            <a:fillRect/>
          </a:stretch>
        </p:blipFill>
        <p:spPr>
          <a:xfrm>
            <a:off x="762000" y="1066800"/>
            <a:ext cx="7576642" cy="5638800"/>
          </a:xfrm>
          <a:prstGeom prst="rect">
            <a:avLst/>
          </a:prstGeom>
        </p:spPr>
      </p:pic>
      <p:sp>
        <p:nvSpPr>
          <p:cNvPr id="12" name="Rectangle 6"/>
          <p:cNvSpPr>
            <a:spLocks noChangeArrowheads="1"/>
          </p:cNvSpPr>
          <p:nvPr/>
        </p:nvSpPr>
        <p:spPr bwMode="blackWhite">
          <a:xfrm>
            <a:off x="304800" y="5791200"/>
            <a:ext cx="8553450" cy="989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All employees of I.I.I. member companies have access to the Members </a:t>
            </a:r>
            <a:r>
              <a:rPr lang="en-US" b="1" dirty="0">
                <a:solidFill>
                  <a:srgbClr val="FFFFFF"/>
                </a:solidFill>
                <a:latin typeface="Arial" pitchFamily="34" charset="0"/>
                <a:cs typeface="Arial" pitchFamily="34" charset="0"/>
              </a:rPr>
              <a:t>Area </a:t>
            </a:r>
            <a:r>
              <a:rPr lang="en-US" b="1" dirty="0" smtClean="0">
                <a:solidFill>
                  <a:srgbClr val="FFFFFF"/>
                </a:solidFill>
                <a:latin typeface="Arial" pitchFamily="34" charset="0"/>
                <a:cs typeface="Arial" pitchFamily="34" charset="0"/>
              </a:rPr>
              <a:t>of the website, which provides a wide range of password-protected content. In order to register simply fill in the form and an activation email will be sent. </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art_members2.jpg"/>
          <p:cNvPicPr>
            <a:picLocks noChangeAspect="1"/>
          </p:cNvPicPr>
          <p:nvPr/>
        </p:nvPicPr>
        <p:blipFill>
          <a:blip r:embed="rId3" cstate="email"/>
          <a:stretch>
            <a:fillRect/>
          </a:stretch>
        </p:blipFill>
        <p:spPr>
          <a:xfrm>
            <a:off x="2743200" y="1066800"/>
            <a:ext cx="6310423" cy="5700592"/>
          </a:xfrm>
          <a:prstGeom prst="rect">
            <a:avLst/>
          </a:prstGeom>
        </p:spPr>
      </p:pic>
      <p:sp>
        <p:nvSpPr>
          <p:cNvPr id="2764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2765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a:solidFill>
                  <a:schemeClr val="bg1"/>
                </a:solidFill>
              </a:rPr>
              <a:t>eSlide – P6466 – The Financial Crisis and the Future of the P/C</a:t>
            </a:r>
          </a:p>
        </p:txBody>
      </p:sp>
      <p:sp>
        <p:nvSpPr>
          <p:cNvPr id="276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CF5B30C-8A5A-44C6-AE45-88FD35A67B02}" type="slidenum">
              <a:rPr lang="en-US" sz="900"/>
              <a:pPr algn="r" eaLnBrk="0" hangingPunct="0">
                <a:lnSpc>
                  <a:spcPct val="85000"/>
                </a:lnSpc>
                <a:spcBef>
                  <a:spcPct val="20000"/>
                </a:spcBef>
              </a:pPr>
              <a:t>15</a:t>
            </a:fld>
            <a:endParaRPr lang="en-US" sz="900" dirty="0"/>
          </a:p>
        </p:txBody>
      </p:sp>
      <p:sp>
        <p:nvSpPr>
          <p:cNvPr id="27652" name="Title 11"/>
          <p:cNvSpPr>
            <a:spLocks noGrp="1"/>
          </p:cNvSpPr>
          <p:nvPr>
            <p:ph type="title" idx="4294967295"/>
          </p:nvPr>
        </p:nvSpPr>
        <p:spPr>
          <a:xfrm>
            <a:off x="152400" y="90488"/>
            <a:ext cx="7248525" cy="860425"/>
          </a:xfrm>
        </p:spPr>
        <p:txBody>
          <a:bodyPr/>
          <a:lstStyle/>
          <a:p>
            <a:r>
              <a:rPr lang="en-US" sz="3200" dirty="0" smtClean="0"/>
              <a:t>Membership Benefits</a:t>
            </a:r>
            <a:r>
              <a:rPr lang="en-US" dirty="0" smtClean="0"/>
              <a:t/>
            </a:r>
            <a:br>
              <a:rPr lang="en-US" dirty="0" smtClean="0"/>
            </a:br>
            <a:r>
              <a:rPr lang="en-US" sz="2800" dirty="0" smtClean="0"/>
              <a:t>Members Area</a:t>
            </a:r>
          </a:p>
        </p:txBody>
      </p:sp>
      <p:sp>
        <p:nvSpPr>
          <p:cNvPr id="10" name="Oval 9"/>
          <p:cNvSpPr>
            <a:spLocks/>
          </p:cNvSpPr>
          <p:nvPr/>
        </p:nvSpPr>
        <p:spPr bwMode="auto">
          <a:xfrm rot="-5400000">
            <a:off x="3146425" y="968375"/>
            <a:ext cx="1150937" cy="1347787"/>
          </a:xfrm>
          <a:prstGeom prst="ellipse">
            <a:avLst/>
          </a:prstGeom>
          <a:noFill/>
          <a:ln w="38100" algn="ctr">
            <a:solidFill>
              <a:srgbClr val="FF6801"/>
            </a:solidFill>
            <a:round/>
            <a:headEnd/>
            <a:tailEnd/>
          </a:ln>
        </p:spPr>
        <p:txBody>
          <a:bodyPr rot="10800000" wrap="none" lIns="92075" tIns="46038" rIns="92075" bIns="46038"/>
          <a:lstStyle/>
          <a:p>
            <a:pPr eaLnBrk="0" hangingPunct="0">
              <a:spcBef>
                <a:spcPct val="50000"/>
              </a:spcBef>
              <a:buClr>
                <a:srgbClr val="FF3300"/>
              </a:buClr>
              <a:buFont typeface="Wingdings" pitchFamily="2" charset="2"/>
              <a:buNone/>
            </a:pPr>
            <a:endParaRPr lang="en-US" sz="1000" dirty="0">
              <a:latin typeface="Times New Roman" pitchFamily="18" charset="0"/>
            </a:endParaRPr>
          </a:p>
        </p:txBody>
      </p:sp>
      <p:sp>
        <p:nvSpPr>
          <p:cNvPr id="11" name="TextBox 10"/>
          <p:cNvSpPr txBox="1"/>
          <p:nvPr/>
        </p:nvSpPr>
        <p:spPr>
          <a:xfrm>
            <a:off x="162560" y="1905000"/>
            <a:ext cx="2438400" cy="34163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eaLnBrk="0" hangingPunct="0">
              <a:lnSpc>
                <a:spcPct val="90000"/>
              </a:lnSpc>
              <a:spcBef>
                <a:spcPct val="50000"/>
              </a:spcBef>
              <a:buClr>
                <a:schemeClr val="bg1"/>
              </a:buClr>
              <a:buFont typeface="Wingdings" pitchFamily="2" charset="2"/>
              <a:buNone/>
            </a:pPr>
            <a:r>
              <a:rPr lang="en-US" b="1" dirty="0">
                <a:solidFill>
                  <a:schemeClr val="bg1"/>
                </a:solidFill>
                <a:latin typeface="Arial" pitchFamily="34" charset="0"/>
                <a:cs typeface="Arial" pitchFamily="34" charset="0"/>
              </a:rPr>
              <a:t>Provides online access to:</a:t>
            </a:r>
          </a:p>
          <a:p>
            <a:pPr eaLnBrk="0" hangingPunct="0">
              <a:lnSpc>
                <a:spcPct val="90000"/>
              </a:lnSpc>
              <a:spcBef>
                <a:spcPct val="50000"/>
              </a:spcBef>
              <a:buClr>
                <a:schemeClr val="bg1"/>
              </a:buClr>
              <a:buFont typeface="Wingdings" pitchFamily="2" charset="2"/>
              <a:buChar char="§"/>
            </a:pPr>
            <a:r>
              <a:rPr lang="en-US" b="1" dirty="0">
                <a:solidFill>
                  <a:schemeClr val="bg1"/>
                </a:solidFill>
                <a:latin typeface="Arial" pitchFamily="34" charset="0"/>
                <a:cs typeface="Arial" pitchFamily="34" charset="0"/>
              </a:rPr>
              <a:t>I.I.I. Daily</a:t>
            </a:r>
          </a:p>
          <a:p>
            <a:pPr eaLnBrk="0" hangingPunct="0">
              <a:lnSpc>
                <a:spcPct val="90000"/>
              </a:lnSpc>
              <a:spcBef>
                <a:spcPct val="50000"/>
              </a:spcBef>
              <a:buClr>
                <a:schemeClr val="bg1"/>
              </a:buClr>
              <a:buFont typeface="Wingdings" pitchFamily="2" charset="2"/>
              <a:buChar char="§"/>
            </a:pPr>
            <a:r>
              <a:rPr lang="en-US" b="1" dirty="0">
                <a:solidFill>
                  <a:schemeClr val="bg1"/>
                </a:solidFill>
                <a:latin typeface="Arial" pitchFamily="34" charset="0"/>
                <a:cs typeface="Arial" pitchFamily="34" charset="0"/>
              </a:rPr>
              <a:t>Member Bulletin</a:t>
            </a:r>
          </a:p>
          <a:p>
            <a:pPr eaLnBrk="0" hangingPunct="0">
              <a:lnSpc>
                <a:spcPct val="90000"/>
              </a:lnSpc>
              <a:spcBef>
                <a:spcPct val="50000"/>
              </a:spcBef>
              <a:buClr>
                <a:schemeClr val="bg1"/>
              </a:buClr>
              <a:buFont typeface="Wingdings" pitchFamily="2" charset="2"/>
              <a:buChar char="§"/>
            </a:pPr>
            <a:r>
              <a:rPr lang="en-US" b="1" dirty="0">
                <a:solidFill>
                  <a:schemeClr val="bg1"/>
                </a:solidFill>
                <a:latin typeface="Arial" pitchFamily="34" charset="0"/>
                <a:cs typeface="Arial" pitchFamily="34" charset="0"/>
              </a:rPr>
              <a:t>White Papers</a:t>
            </a:r>
          </a:p>
          <a:p>
            <a:pPr eaLnBrk="0" hangingPunct="0">
              <a:lnSpc>
                <a:spcPct val="90000"/>
              </a:lnSpc>
              <a:spcBef>
                <a:spcPct val="50000"/>
              </a:spcBef>
              <a:buClr>
                <a:schemeClr val="bg1"/>
              </a:buClr>
              <a:buFont typeface="Wingdings" pitchFamily="2" charset="2"/>
              <a:buChar char="§"/>
            </a:pPr>
            <a:r>
              <a:rPr lang="en-US" b="1" dirty="0">
                <a:solidFill>
                  <a:schemeClr val="bg1"/>
                </a:solidFill>
                <a:latin typeface="Arial" pitchFamily="34" charset="0"/>
                <a:cs typeface="Arial" pitchFamily="34" charset="0"/>
              </a:rPr>
              <a:t>Library Database</a:t>
            </a:r>
          </a:p>
          <a:p>
            <a:pPr eaLnBrk="0" hangingPunct="0">
              <a:lnSpc>
                <a:spcPct val="90000"/>
              </a:lnSpc>
              <a:spcBef>
                <a:spcPct val="50000"/>
              </a:spcBef>
              <a:buClr>
                <a:schemeClr val="bg1"/>
              </a:buClr>
              <a:buFont typeface="Wingdings" pitchFamily="2" charset="2"/>
              <a:buChar char="§"/>
            </a:pPr>
            <a:r>
              <a:rPr lang="en-US" b="1" dirty="0">
                <a:solidFill>
                  <a:schemeClr val="bg1"/>
                </a:solidFill>
                <a:latin typeface="Arial" pitchFamily="34" charset="0"/>
                <a:cs typeface="Arial" pitchFamily="34" charset="0"/>
              </a:rPr>
              <a:t>Message Points on Key Issues</a:t>
            </a:r>
          </a:p>
          <a:p>
            <a:pPr eaLnBrk="0" hangingPunct="0">
              <a:lnSpc>
                <a:spcPct val="90000"/>
              </a:lnSpc>
              <a:spcBef>
                <a:spcPct val="50000"/>
              </a:spcBef>
              <a:buClr>
                <a:schemeClr val="bg1"/>
              </a:buClr>
              <a:buFont typeface="Wingdings" pitchFamily="2" charset="2"/>
              <a:buChar char="§"/>
            </a:pPr>
            <a:r>
              <a:rPr lang="en-US" b="1" dirty="0">
                <a:solidFill>
                  <a:schemeClr val="bg1"/>
                </a:solidFill>
                <a:latin typeface="Arial" pitchFamily="34" charset="0"/>
                <a:cs typeface="Arial" pitchFamily="34" charset="0"/>
              </a:rPr>
              <a:t>Online and Print Resources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p:txBody>
          <a:bodyPr/>
          <a:lstStyle/>
          <a:p>
            <a:r>
              <a:rPr lang="en-US" sz="3200" dirty="0" smtClean="0"/>
              <a:t>Members Database</a:t>
            </a:r>
          </a:p>
        </p:txBody>
      </p:sp>
      <p:pic>
        <p:nvPicPr>
          <p:cNvPr id="9" name="Content Placeholder 8" descr="hart_database.jpg"/>
          <p:cNvPicPr>
            <a:picLocks noGrp="1" noChangeAspect="1"/>
          </p:cNvPicPr>
          <p:nvPr>
            <p:ph sz="half" idx="1"/>
          </p:nvPr>
        </p:nvPicPr>
        <p:blipFill>
          <a:blip r:embed="rId2" cstate="email"/>
          <a:stretch>
            <a:fillRect/>
          </a:stretch>
        </p:blipFill>
        <p:spPr>
          <a:xfrm>
            <a:off x="2895600" y="1066800"/>
            <a:ext cx="5596758" cy="5410200"/>
          </a:xfrm>
        </p:spPr>
      </p:pic>
      <p:sp>
        <p:nvSpPr>
          <p:cNvPr id="5" name="TextBox 4"/>
          <p:cNvSpPr txBox="1"/>
          <p:nvPr/>
        </p:nvSpPr>
        <p:spPr>
          <a:xfrm>
            <a:off x="298450" y="4114800"/>
            <a:ext cx="2962275" cy="158812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eaLnBrk="0" hangingPunct="0">
              <a:lnSpc>
                <a:spcPct val="90000"/>
              </a:lnSpc>
              <a:spcBef>
                <a:spcPct val="50000"/>
              </a:spcBef>
              <a:buClr>
                <a:schemeClr val="bg1"/>
              </a:buClr>
              <a:buFont typeface="Wingdings" pitchFamily="2" charset="2"/>
              <a:buNone/>
            </a:pPr>
            <a:r>
              <a:rPr lang="en-US" b="1" dirty="0">
                <a:solidFill>
                  <a:schemeClr val="bg1"/>
                </a:solidFill>
                <a:latin typeface="Arial" pitchFamily="34" charset="0"/>
                <a:cs typeface="Arial" pitchFamily="34" charset="0"/>
              </a:rPr>
              <a:t>Members have access to the I.I.I. Database, which includes over 100,000 abstracts of new stories and studies related to the insurance industry.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228600" y="90488"/>
            <a:ext cx="7172325" cy="860425"/>
          </a:xfrm>
        </p:spPr>
        <p:txBody>
          <a:bodyPr/>
          <a:lstStyle/>
          <a:p>
            <a:r>
              <a:rPr lang="en-US" sz="2800" dirty="0" smtClean="0"/>
              <a:t>Membership Benefits</a:t>
            </a:r>
            <a:br>
              <a:rPr lang="en-US" sz="2800" dirty="0" smtClean="0"/>
            </a:br>
            <a:r>
              <a:rPr lang="en-US" sz="2400" dirty="0" smtClean="0"/>
              <a:t>Research Center</a:t>
            </a:r>
            <a:endParaRPr lang="en-US" sz="2600" dirty="0" smtClean="0"/>
          </a:p>
        </p:txBody>
      </p:sp>
      <p:sp>
        <p:nvSpPr>
          <p:cNvPr id="30722" name="Rectangle 3"/>
          <p:cNvSpPr>
            <a:spLocks noGrp="1" noChangeArrowheads="1"/>
          </p:cNvSpPr>
          <p:nvPr>
            <p:ph type="body" idx="4294967295"/>
          </p:nvPr>
        </p:nvSpPr>
        <p:spPr>
          <a:xfrm>
            <a:off x="304800" y="1279525"/>
            <a:ext cx="8382000" cy="4652963"/>
          </a:xfrm>
        </p:spPr>
        <p:txBody>
          <a:bodyPr/>
          <a:lstStyle/>
          <a:p>
            <a:pPr>
              <a:buFont typeface="Wingdings" pitchFamily="2" charset="2"/>
              <a:buNone/>
            </a:pPr>
            <a:r>
              <a:rPr lang="en-US" dirty="0" smtClean="0"/>
              <a:t>The I.I.I. Information Center enhances the research capabilities of its members, who can tap into I.I.I.’s extensive collection of online and print resources and professional expertise. </a:t>
            </a:r>
          </a:p>
          <a:p>
            <a:pPr>
              <a:buFont typeface="Wingdings" pitchFamily="2" charset="2"/>
              <a:buNone/>
            </a:pPr>
            <a:r>
              <a:rPr lang="en-US" dirty="0" smtClean="0"/>
              <a:t>Members can contact the Information Center for help with:</a:t>
            </a:r>
          </a:p>
          <a:p>
            <a:pPr lvl="1">
              <a:buFont typeface="Wingdings" pitchFamily="2" charset="2"/>
              <a:buChar char="§"/>
            </a:pPr>
            <a:r>
              <a:rPr lang="en-US" dirty="0" smtClean="0"/>
              <a:t>Statistics </a:t>
            </a:r>
          </a:p>
          <a:p>
            <a:pPr lvl="1">
              <a:buFont typeface="Wingdings" pitchFamily="2" charset="2"/>
              <a:buChar char="§"/>
            </a:pPr>
            <a:r>
              <a:rPr lang="en-US" dirty="0" smtClean="0"/>
              <a:t>Copies of articles</a:t>
            </a:r>
          </a:p>
          <a:p>
            <a:pPr lvl="1">
              <a:buFont typeface="Wingdings" pitchFamily="2" charset="2"/>
              <a:buChar char="§"/>
            </a:pPr>
            <a:r>
              <a:rPr lang="en-US" dirty="0" smtClean="0"/>
              <a:t>Studies, database searches or other assistance </a:t>
            </a:r>
          </a:p>
          <a:p>
            <a:pPr>
              <a:buFont typeface="Wingdings" pitchFamily="2" charset="2"/>
              <a:buNone/>
            </a:pPr>
            <a:r>
              <a:rPr lang="en-US" dirty="0" smtClean="0"/>
              <a:t>     (Contact </a:t>
            </a:r>
            <a:r>
              <a:rPr lang="en-US" b="1" dirty="0" smtClean="0"/>
              <a:t>James Lynch</a:t>
            </a:r>
            <a:r>
              <a:rPr lang="en-US" dirty="0" smtClean="0"/>
              <a:t>:</a:t>
            </a:r>
            <a:r>
              <a:rPr lang="en-US" b="1" dirty="0" smtClean="0"/>
              <a:t> </a:t>
            </a:r>
            <a:r>
              <a:rPr lang="en-US" dirty="0" smtClean="0">
                <a:hlinkClick r:id="rId2"/>
              </a:rPr>
              <a:t>jamesl@iii.org</a:t>
            </a:r>
            <a:r>
              <a:rPr lang="en-US"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2"/>
          <p:cNvSpPr>
            <a:spLocks noGrp="1" noChangeArrowheads="1"/>
          </p:cNvSpPr>
          <p:nvPr>
            <p:ph type="title"/>
          </p:nvPr>
        </p:nvSpPr>
        <p:spPr>
          <a:xfrm>
            <a:off x="298450" y="103188"/>
            <a:ext cx="7400925" cy="860425"/>
          </a:xfrm>
        </p:spPr>
        <p:txBody>
          <a:bodyPr/>
          <a:lstStyle/>
          <a:p>
            <a:r>
              <a:rPr lang="en-US" sz="3200" dirty="0" smtClean="0"/>
              <a:t>I.I.I. Meetings, Committees and Subcommittees</a:t>
            </a:r>
          </a:p>
        </p:txBody>
      </p:sp>
      <p:sp>
        <p:nvSpPr>
          <p:cNvPr id="500738" name="Rectangle 3"/>
          <p:cNvSpPr>
            <a:spLocks noGrp="1" noChangeArrowheads="1"/>
          </p:cNvSpPr>
          <p:nvPr>
            <p:ph idx="1"/>
          </p:nvPr>
        </p:nvSpPr>
        <p:spPr>
          <a:xfrm>
            <a:off x="304800" y="1295400"/>
            <a:ext cx="8458200" cy="5334000"/>
          </a:xfrm>
        </p:spPr>
        <p:txBody>
          <a:bodyPr/>
          <a:lstStyle/>
          <a:p>
            <a:r>
              <a:rPr lang="en-US" dirty="0" smtClean="0"/>
              <a:t>The I.I.I. board of directors meets twice a year – in January and June.</a:t>
            </a:r>
          </a:p>
          <a:p>
            <a:r>
              <a:rPr lang="en-US" dirty="0" smtClean="0"/>
              <a:t>The I.I.I. Communications Committee meets immediately after the board meeting in January and June, and in the November along with the Insurer Public Relations Council.</a:t>
            </a:r>
          </a:p>
          <a:p>
            <a:r>
              <a:rPr lang="en-US" dirty="0" smtClean="0"/>
              <a:t>The I.I.I. and its Communications Committee have established several subcommittees: </a:t>
            </a:r>
            <a:r>
              <a:rPr lang="en-US" b="1" dirty="0" smtClean="0"/>
              <a:t>Catastrophe Communications</a:t>
            </a:r>
            <a:r>
              <a:rPr lang="en-US" dirty="0" smtClean="0"/>
              <a:t>; Emerging Auto Technology; Life Insurance and Annuities; Florida Issues; Social Media and Communications. The I.I.I. is also considering a subcommittee on multicultural communications, commercial insurance and we will eventually have one on California issues.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dirty="0"/>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chemeClr val="bg1"/>
                </a:solidFill>
              </a:rPr>
              <a:pPr algn="r" eaLnBrk="0" hangingPunct="0">
                <a:lnSpc>
                  <a:spcPct val="85000"/>
                </a:lnSpc>
                <a:spcBef>
                  <a:spcPct val="20000"/>
                </a:spcBef>
              </a:pPr>
              <a:t>19</a:t>
            </a:fld>
            <a:endParaRPr lang="en-US" sz="900" dirty="0">
              <a:solidFill>
                <a:schemeClr val="bg1"/>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chemeClr val="bg1"/>
                </a:solidFill>
                <a:latin typeface="Arial" pitchFamily="34" charset="0"/>
                <a:cs typeface="Arial" pitchFamily="34" charset="0"/>
              </a:rPr>
              <a:t>PRODUCTS, PUBLICATIONS AND RESEARCH</a:t>
            </a:r>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a:xfrm>
            <a:off x="495300" y="1219201"/>
            <a:ext cx="8153400" cy="5437188"/>
          </a:xfrm>
        </p:spPr>
        <p:txBody>
          <a:bodyPr/>
          <a:lstStyle/>
          <a:p>
            <a:r>
              <a:rPr lang="en-US" dirty="0" smtClean="0"/>
              <a:t>What Is the Mission of the I.I.I.?</a:t>
            </a:r>
          </a:p>
          <a:p>
            <a:r>
              <a:rPr lang="en-US" b="1" dirty="0"/>
              <a:t>Catastrophe Communications </a:t>
            </a:r>
            <a:r>
              <a:rPr lang="en-US" b="1" dirty="0" smtClean="0"/>
              <a:t>Outreach</a:t>
            </a:r>
          </a:p>
          <a:p>
            <a:r>
              <a:rPr lang="en-US" dirty="0" smtClean="0"/>
              <a:t>Key Issues – Sub Committees</a:t>
            </a:r>
            <a:endParaRPr lang="en-US" dirty="0"/>
          </a:p>
          <a:p>
            <a:r>
              <a:rPr lang="en-US" dirty="0" smtClean="0"/>
              <a:t>Member Benefits</a:t>
            </a:r>
          </a:p>
          <a:p>
            <a:r>
              <a:rPr lang="en-US" dirty="0" smtClean="0"/>
              <a:t>Web, Social and Mobile Outreach</a:t>
            </a:r>
          </a:p>
          <a:p>
            <a:r>
              <a:rPr lang="en-US" dirty="0" smtClean="0"/>
              <a:t>How to Work Effectively with the I.I.I.</a:t>
            </a:r>
          </a:p>
          <a:p>
            <a:r>
              <a:rPr lang="en-US" dirty="0" smtClean="0"/>
              <a:t>Open Discussion</a:t>
            </a:r>
          </a:p>
          <a:p>
            <a:endParaRPr lang="en-US" dirty="0" smtClean="0"/>
          </a:p>
          <a:p>
            <a:endParaRPr lang="en-US" dirty="0" smtClean="0"/>
          </a:p>
          <a:p>
            <a:r>
              <a:rPr lang="en-US" dirty="0" smtClean="0"/>
              <a:t>Open Discussion</a:t>
            </a:r>
            <a:endParaRPr lang="en-US" dirty="0"/>
          </a:p>
        </p:txBody>
      </p:sp>
      <p:sp>
        <p:nvSpPr>
          <p:cNvPr id="4" name="Date Placeholder 3"/>
          <p:cNvSpPr>
            <a:spLocks noGrp="1"/>
          </p:cNvSpPr>
          <p:nvPr>
            <p:ph type="dt" sz="half"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F77B3645-63F3-4601-8EDB-62E8C97E1A73}" type="slidenum">
              <a:rPr lang="en-US" smtClean="0">
                <a:solidFill>
                  <a:srgbClr val="000000"/>
                </a:solidFill>
              </a:rPr>
              <a:pPr>
                <a:defRPr/>
              </a:pPr>
              <a:t>2</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Grp="1" noChangeArrowheads="1"/>
          </p:cNvSpPr>
          <p:nvPr>
            <p:ph type="title"/>
          </p:nvPr>
        </p:nvSpPr>
        <p:spPr/>
        <p:txBody>
          <a:bodyPr/>
          <a:lstStyle/>
          <a:p>
            <a:r>
              <a:rPr lang="en-US" sz="3200" dirty="0" smtClean="0"/>
              <a:t>I.I.I. Publications</a:t>
            </a:r>
          </a:p>
        </p:txBody>
      </p:sp>
      <p:sp>
        <p:nvSpPr>
          <p:cNvPr id="43012" name="Text Box 7"/>
          <p:cNvSpPr txBox="1">
            <a:spLocks noChangeArrowheads="1"/>
          </p:cNvSpPr>
          <p:nvPr/>
        </p:nvSpPr>
        <p:spPr bwMode="auto">
          <a:xfrm>
            <a:off x="795338" y="6307138"/>
            <a:ext cx="184150" cy="366712"/>
          </a:xfrm>
          <a:prstGeom prst="rect">
            <a:avLst/>
          </a:prstGeom>
          <a:noFill/>
          <a:ln w="9525">
            <a:noFill/>
            <a:miter lim="800000"/>
            <a:headEnd/>
            <a:tailEnd/>
          </a:ln>
        </p:spPr>
        <p:txBody>
          <a:bodyPr>
            <a:spAutoFit/>
          </a:bodyPr>
          <a:lstStyle/>
          <a:p>
            <a:pPr algn="ctr">
              <a:spcBef>
                <a:spcPct val="50000"/>
              </a:spcBef>
            </a:pPr>
            <a:endParaRPr lang="en-US" dirty="0"/>
          </a:p>
        </p:txBody>
      </p:sp>
      <p:pic>
        <p:nvPicPr>
          <p:cNvPr id="22" name="Picture 21" descr="2014_Cover.gif"/>
          <p:cNvPicPr>
            <a:picLocks noChangeAspect="1"/>
          </p:cNvPicPr>
          <p:nvPr/>
        </p:nvPicPr>
        <p:blipFill>
          <a:blip r:embed="rId2" cstate="print"/>
          <a:stretch>
            <a:fillRect/>
          </a:stretch>
        </p:blipFill>
        <p:spPr>
          <a:xfrm>
            <a:off x="3191675" y="3048000"/>
            <a:ext cx="2743200" cy="3529584"/>
          </a:xfrm>
          <a:prstGeom prst="rect">
            <a:avLst/>
          </a:prstGeom>
        </p:spPr>
      </p:pic>
      <p:pic>
        <p:nvPicPr>
          <p:cNvPr id="2" name="Picture 1"/>
          <p:cNvPicPr>
            <a:picLocks noChangeAspect="1"/>
          </p:cNvPicPr>
          <p:nvPr/>
        </p:nvPicPr>
        <p:blipFill>
          <a:blip r:embed="rId3"/>
          <a:stretch>
            <a:fillRect/>
          </a:stretch>
        </p:blipFill>
        <p:spPr>
          <a:xfrm>
            <a:off x="275395" y="1281770"/>
            <a:ext cx="2856340" cy="36576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4816" y="1281770"/>
            <a:ext cx="2821923" cy="3657600"/>
          </a:xfrm>
          <a:prstGeom prst="rect">
            <a:avLst/>
          </a:prstGeom>
        </p:spPr>
      </p:pic>
    </p:spTree>
    <p:extLst>
      <p:ext uri="{BB962C8B-B14F-4D97-AF65-F5344CB8AC3E}">
        <p14:creationId xmlns:p14="http://schemas.microsoft.com/office/powerpoint/2010/main" val="11276167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Date Placeholder 1"/>
          <p:cNvSpPr txBox="1">
            <a:spLocks noGrp="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a:solidFill>
                  <a:schemeClr val="bg1"/>
                </a:solidFill>
              </a:rPr>
              <a:t>12/01/09 - 9pm</a:t>
            </a:r>
          </a:p>
        </p:txBody>
      </p:sp>
      <p:sp>
        <p:nvSpPr>
          <p:cNvPr id="53250" name="Footer Placeholder 2"/>
          <p:cNvSpPr txBox="1">
            <a:spLocks noGrp="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a:solidFill>
                  <a:schemeClr val="bg1"/>
                </a:solidFill>
              </a:rPr>
              <a:t>eSlide – P6466 – The Financial Crisis and the Future of the P/C</a:t>
            </a:r>
          </a:p>
        </p:txBody>
      </p:sp>
      <p:sp>
        <p:nvSpPr>
          <p:cNvPr id="53251" name="Slide Number Placeholder 3"/>
          <p:cNvSpPr txBox="1">
            <a:spLocks noGrp="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CD83287-2858-4B22-BAEE-E650CD97DB29}" type="slidenum">
              <a:rPr lang="en-US" sz="900"/>
              <a:pPr algn="r" eaLnBrk="0" hangingPunct="0">
                <a:lnSpc>
                  <a:spcPct val="85000"/>
                </a:lnSpc>
                <a:spcBef>
                  <a:spcPct val="20000"/>
                </a:spcBef>
              </a:pPr>
              <a:t>21</a:t>
            </a:fld>
            <a:endParaRPr lang="en-US" sz="900" dirty="0"/>
          </a:p>
        </p:txBody>
      </p:sp>
      <p:sp>
        <p:nvSpPr>
          <p:cNvPr id="53252" name="Title 1"/>
          <p:cNvSpPr txBox="1">
            <a:spLocks/>
          </p:cNvSpPr>
          <p:nvPr/>
        </p:nvSpPr>
        <p:spPr bwMode="auto">
          <a:xfrm>
            <a:off x="228600" y="228601"/>
            <a:ext cx="6688137" cy="685800"/>
          </a:xfrm>
          <a:prstGeom prst="rect">
            <a:avLst/>
          </a:prstGeom>
          <a:noFill/>
          <a:ln w="9525">
            <a:noFill/>
            <a:miter lim="800000"/>
            <a:headEnd/>
            <a:tailEnd/>
          </a:ln>
        </p:spPr>
        <p:txBody>
          <a:bodyPr/>
          <a:lstStyle/>
          <a:p>
            <a:pPr defTabSz="114300" eaLnBrk="0" hangingPunct="0">
              <a:lnSpc>
                <a:spcPct val="90000"/>
              </a:lnSpc>
            </a:pPr>
            <a:r>
              <a:rPr lang="en-US" sz="3200" b="1" dirty="0">
                <a:solidFill>
                  <a:srgbClr val="225A7A"/>
                </a:solidFill>
                <a:latin typeface="Arial" pitchFamily="34" charset="0"/>
                <a:cs typeface="Arial" pitchFamily="34" charset="0"/>
              </a:rPr>
              <a:t>Insurance Handbook</a:t>
            </a:r>
          </a:p>
        </p:txBody>
      </p:sp>
      <p:pic>
        <p:nvPicPr>
          <p:cNvPr id="53254" name="Picture 9" descr="iii.handbook2010cover.jpg"/>
          <p:cNvPicPr>
            <a:picLocks noChangeAspect="1"/>
          </p:cNvPicPr>
          <p:nvPr/>
        </p:nvPicPr>
        <p:blipFill>
          <a:blip r:embed="rId2" cstate="email"/>
          <a:srcRect/>
          <a:stretch>
            <a:fillRect/>
          </a:stretch>
        </p:blipFill>
        <p:spPr bwMode="auto">
          <a:xfrm>
            <a:off x="1374775" y="1201738"/>
            <a:ext cx="3495675" cy="5241925"/>
          </a:xfrm>
          <a:prstGeom prst="rect">
            <a:avLst/>
          </a:prstGeom>
          <a:noFill/>
          <a:ln w="9525">
            <a:noFill/>
            <a:miter lim="800000"/>
            <a:headEnd/>
            <a:tailEnd/>
          </a:ln>
        </p:spPr>
      </p:pic>
      <p:sp>
        <p:nvSpPr>
          <p:cNvPr id="8" name="TextBox 7"/>
          <p:cNvSpPr txBox="1"/>
          <p:nvPr/>
        </p:nvSpPr>
        <p:spPr>
          <a:xfrm>
            <a:off x="5638799" y="1201738"/>
            <a:ext cx="2962275" cy="39149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Arial" pitchFamily="34" charset="0"/>
              </a:rPr>
              <a:t>The I.I.I. Insurance Handbook provides vital information for a wide variety of audiences:</a:t>
            </a:r>
          </a:p>
          <a:p>
            <a:pPr lvl="1" eaLnBrk="0" hangingPunct="0">
              <a:lnSpc>
                <a:spcPct val="90000"/>
              </a:lnSpc>
              <a:spcBef>
                <a:spcPct val="50000"/>
              </a:spcBef>
              <a:buClr>
                <a:schemeClr val="bg1"/>
              </a:buClr>
              <a:buFont typeface="Wingdings" pitchFamily="2" charset="2"/>
              <a:buChar char="§"/>
              <a:defRPr/>
            </a:pPr>
            <a:r>
              <a:rPr lang="en-US" b="1" dirty="0">
                <a:solidFill>
                  <a:schemeClr val="bg1"/>
                </a:solidFill>
                <a:latin typeface="Arial" pitchFamily="34" charset="0"/>
                <a:cs typeface="Arial" pitchFamily="34" charset="0"/>
              </a:rPr>
              <a:t> Public Policymakers</a:t>
            </a:r>
          </a:p>
          <a:p>
            <a:pPr lvl="1" eaLnBrk="0" hangingPunct="0">
              <a:lnSpc>
                <a:spcPct val="90000"/>
              </a:lnSpc>
              <a:spcBef>
                <a:spcPct val="50000"/>
              </a:spcBef>
              <a:buClr>
                <a:schemeClr val="bg1"/>
              </a:buClr>
              <a:buFont typeface="Wingdings" pitchFamily="2" charset="2"/>
              <a:buChar char="§"/>
              <a:defRPr/>
            </a:pPr>
            <a:r>
              <a:rPr lang="en-US" b="1" dirty="0">
                <a:solidFill>
                  <a:schemeClr val="bg1"/>
                </a:solidFill>
                <a:latin typeface="Arial" pitchFamily="34" charset="0"/>
                <a:cs typeface="Arial" pitchFamily="34" charset="0"/>
              </a:rPr>
              <a:t> Reporters</a:t>
            </a:r>
          </a:p>
          <a:p>
            <a:pPr lvl="1" eaLnBrk="0" hangingPunct="0">
              <a:lnSpc>
                <a:spcPct val="90000"/>
              </a:lnSpc>
              <a:spcBef>
                <a:spcPct val="50000"/>
              </a:spcBef>
              <a:buClr>
                <a:schemeClr val="bg1"/>
              </a:buClr>
              <a:buFont typeface="Wingdings" pitchFamily="2" charset="2"/>
              <a:buChar char="§"/>
              <a:defRPr/>
            </a:pPr>
            <a:r>
              <a:rPr lang="en-US" b="1" dirty="0">
                <a:solidFill>
                  <a:schemeClr val="bg1"/>
                </a:solidFill>
                <a:latin typeface="Arial" pitchFamily="34" charset="0"/>
                <a:cs typeface="Arial" pitchFamily="34" charset="0"/>
              </a:rPr>
              <a:t> Regulators</a:t>
            </a:r>
          </a:p>
          <a:p>
            <a:pPr lvl="1" eaLnBrk="0" hangingPunct="0">
              <a:lnSpc>
                <a:spcPct val="90000"/>
              </a:lnSpc>
              <a:spcBef>
                <a:spcPct val="50000"/>
              </a:spcBef>
              <a:buClr>
                <a:schemeClr val="bg1"/>
              </a:buClr>
              <a:buFont typeface="Wingdings" pitchFamily="2" charset="2"/>
              <a:buChar char="§"/>
              <a:defRPr/>
            </a:pPr>
            <a:r>
              <a:rPr lang="en-US" b="1" dirty="0">
                <a:solidFill>
                  <a:schemeClr val="bg1"/>
                </a:solidFill>
                <a:latin typeface="Arial" pitchFamily="34" charset="0"/>
                <a:cs typeface="Arial" pitchFamily="34" charset="0"/>
              </a:rPr>
              <a:t> Students</a:t>
            </a:r>
          </a:p>
          <a:p>
            <a:pPr lvl="1" eaLnBrk="0" hangingPunct="0">
              <a:lnSpc>
                <a:spcPct val="90000"/>
              </a:lnSpc>
              <a:spcBef>
                <a:spcPct val="50000"/>
              </a:spcBef>
              <a:buClr>
                <a:schemeClr val="bg1"/>
              </a:buClr>
              <a:buFont typeface="Wingdings" pitchFamily="2" charset="2"/>
              <a:buChar char="§"/>
              <a:defRPr/>
            </a:pPr>
            <a:r>
              <a:rPr lang="en-US" b="1" dirty="0">
                <a:solidFill>
                  <a:schemeClr val="bg1"/>
                </a:solidFill>
                <a:latin typeface="Arial" pitchFamily="34" charset="0"/>
                <a:cs typeface="Arial" pitchFamily="34" charset="0"/>
              </a:rPr>
              <a:t> Insurance Company Employees</a:t>
            </a:r>
          </a:p>
          <a:p>
            <a:pPr lvl="1" eaLnBrk="0" hangingPunct="0">
              <a:lnSpc>
                <a:spcPct val="90000"/>
              </a:lnSpc>
              <a:spcBef>
                <a:spcPct val="50000"/>
              </a:spcBef>
              <a:buClr>
                <a:schemeClr val="bg1"/>
              </a:buClr>
              <a:buFont typeface="Wingdings" pitchFamily="2" charset="2"/>
              <a:buChar char="§"/>
              <a:defRPr/>
            </a:pPr>
            <a:r>
              <a:rPr lang="en-US" b="1" dirty="0">
                <a:solidFill>
                  <a:schemeClr val="bg1"/>
                </a:solidFill>
                <a:latin typeface="Arial" pitchFamily="34" charset="0"/>
                <a:cs typeface="Arial" pitchFamily="34" charset="0"/>
              </a:rPr>
              <a:t> Academics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Date Placeholder 1"/>
          <p:cNvSpPr txBox="1">
            <a:spLocks noGrp="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51202" name="Footer Placeholder 2"/>
          <p:cNvSpPr txBox="1">
            <a:spLocks noGrp="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a:solidFill>
                  <a:schemeClr val="bg1"/>
                </a:solidFill>
              </a:rPr>
              <a:t>eSlide – P6466 – The Financial Crisis and the Future of the P/C</a:t>
            </a:r>
          </a:p>
        </p:txBody>
      </p:sp>
      <p:sp>
        <p:nvSpPr>
          <p:cNvPr id="51203" name="Slide Number Placeholder 3"/>
          <p:cNvSpPr txBox="1">
            <a:spLocks noGrp="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EDD55C-8522-47A8-A551-DB99015437F6}" type="slidenum">
              <a:rPr lang="en-US" sz="900"/>
              <a:pPr algn="r" eaLnBrk="0" hangingPunct="0">
                <a:lnSpc>
                  <a:spcPct val="85000"/>
                </a:lnSpc>
                <a:spcBef>
                  <a:spcPct val="20000"/>
                </a:spcBef>
              </a:pPr>
              <a:t>22</a:t>
            </a:fld>
            <a:endParaRPr lang="en-US" sz="900" dirty="0"/>
          </a:p>
        </p:txBody>
      </p:sp>
      <p:sp>
        <p:nvSpPr>
          <p:cNvPr id="51204" name="Title 1"/>
          <p:cNvSpPr txBox="1">
            <a:spLocks/>
          </p:cNvSpPr>
          <p:nvPr/>
        </p:nvSpPr>
        <p:spPr bwMode="auto">
          <a:xfrm>
            <a:off x="290513" y="298450"/>
            <a:ext cx="7400925" cy="860425"/>
          </a:xfrm>
          <a:prstGeom prst="rect">
            <a:avLst/>
          </a:prstGeom>
          <a:noFill/>
          <a:ln w="9525">
            <a:noFill/>
            <a:miter lim="800000"/>
            <a:headEnd/>
            <a:tailEnd/>
          </a:ln>
        </p:spPr>
        <p:txBody>
          <a:bodyPr/>
          <a:lstStyle/>
          <a:p>
            <a:pPr defTabSz="114300" eaLnBrk="0" hangingPunct="0">
              <a:lnSpc>
                <a:spcPct val="90000"/>
              </a:lnSpc>
            </a:pPr>
            <a:r>
              <a:rPr lang="en-US" sz="3200" b="1" dirty="0">
                <a:solidFill>
                  <a:srgbClr val="225A7A"/>
                </a:solidFill>
                <a:latin typeface="Arial" pitchFamily="34" charset="0"/>
                <a:cs typeface="Arial" pitchFamily="34" charset="0"/>
              </a:rPr>
              <a:t>A Firm Foundation</a:t>
            </a:r>
            <a:endParaRPr lang="en-US" sz="3200" b="1" i="1" dirty="0">
              <a:solidFill>
                <a:srgbClr val="225A7A"/>
              </a:solidFill>
              <a:latin typeface="Arial" pitchFamily="34" charset="0"/>
              <a:cs typeface="Arial" pitchFamily="34" charset="0"/>
            </a:endParaRPr>
          </a:p>
        </p:txBody>
      </p:sp>
      <p:pic>
        <p:nvPicPr>
          <p:cNvPr id="51205" name="Picture 2"/>
          <p:cNvPicPr>
            <a:picLocks noChangeAspect="1" noChangeArrowheads="1"/>
          </p:cNvPicPr>
          <p:nvPr/>
        </p:nvPicPr>
        <p:blipFill>
          <a:blip r:embed="rId2" cstate="email"/>
          <a:srcRect/>
          <a:stretch>
            <a:fillRect/>
          </a:stretch>
        </p:blipFill>
        <p:spPr bwMode="auto">
          <a:xfrm>
            <a:off x="533400" y="1795553"/>
            <a:ext cx="6705600" cy="5029200"/>
          </a:xfrm>
          <a:prstGeom prst="rect">
            <a:avLst/>
          </a:prstGeom>
          <a:noFill/>
          <a:ln w="9525">
            <a:noFill/>
            <a:miter lim="800000"/>
            <a:headEnd/>
            <a:tailEnd/>
          </a:ln>
        </p:spPr>
      </p:pic>
      <p:grpSp>
        <p:nvGrpSpPr>
          <p:cNvPr id="2" name="Group 98"/>
          <p:cNvGrpSpPr>
            <a:grpSpLocks/>
          </p:cNvGrpSpPr>
          <p:nvPr/>
        </p:nvGrpSpPr>
        <p:grpSpPr bwMode="auto">
          <a:xfrm>
            <a:off x="5677535" y="3810000"/>
            <a:ext cx="3076575" cy="2569317"/>
            <a:chOff x="100" y="760"/>
            <a:chExt cx="1416" cy="1327"/>
          </a:xfrm>
        </p:grpSpPr>
        <p:sp>
          <p:nvSpPr>
            <p:cNvPr id="51208" name="Rectangle 99"/>
            <p:cNvSpPr>
              <a:spLocks noChangeArrowheads="1"/>
            </p:cNvSpPr>
            <p:nvPr/>
          </p:nvSpPr>
          <p:spPr bwMode="blackWhite">
            <a:xfrm>
              <a:off x="100" y="856"/>
              <a:ext cx="1416" cy="1197"/>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51209"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latin typeface="Arial" pitchFamily="34" charset="0"/>
                  <a:cs typeface="Arial" pitchFamily="34" charset="0"/>
                </a:rPr>
                <a:t>Insurers Don’t Just Pay </a:t>
              </a:r>
              <a:r>
                <a:rPr lang="en-US" b="1" dirty="0" smtClean="0">
                  <a:solidFill>
                    <a:srgbClr val="FFFFFF"/>
                  </a:solidFill>
                  <a:latin typeface="Arial" pitchFamily="34" charset="0"/>
                  <a:cs typeface="Arial" pitchFamily="34" charset="0"/>
                </a:rPr>
                <a:t>Claims; </a:t>
              </a:r>
              <a:r>
                <a:rPr lang="en-US" b="1" dirty="0">
                  <a:solidFill>
                    <a:srgbClr val="FFFFFF"/>
                  </a:solidFill>
                  <a:latin typeface="Arial" pitchFamily="34" charset="0"/>
                  <a:cs typeface="Arial" pitchFamily="34" charset="0"/>
                </a:rPr>
                <a:t>They </a:t>
              </a:r>
              <a:r>
                <a:rPr lang="en-US" b="1" dirty="0" smtClean="0">
                  <a:solidFill>
                    <a:srgbClr val="FFFFFF"/>
                  </a:solidFill>
                  <a:latin typeface="Arial" pitchFamily="34" charset="0"/>
                  <a:cs typeface="Arial" pitchFamily="34" charset="0"/>
                </a:rPr>
                <a:t>Are:</a:t>
              </a:r>
              <a:endParaRPr lang="en-US" b="1" dirty="0">
                <a:solidFill>
                  <a:srgbClr val="FFFFFF"/>
                </a:solidFill>
                <a:latin typeface="Arial" pitchFamily="34" charset="0"/>
                <a:cs typeface="Arial" pitchFamily="34" charset="0"/>
              </a:endParaRPr>
            </a:p>
          </p:txBody>
        </p:sp>
        <p:sp>
          <p:nvSpPr>
            <p:cNvPr id="51210" name="Text Box 101"/>
            <p:cNvSpPr txBox="1">
              <a:spLocks noChangeArrowheads="1"/>
            </p:cNvSpPr>
            <p:nvPr/>
          </p:nvSpPr>
          <p:spPr bwMode="auto">
            <a:xfrm>
              <a:off x="127" y="1079"/>
              <a:ext cx="1385" cy="100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600" dirty="0">
                  <a:latin typeface="Arial" pitchFamily="34" charset="0"/>
                  <a:cs typeface="Arial" pitchFamily="34" charset="0"/>
                </a:rPr>
                <a:t>Employers</a:t>
              </a:r>
            </a:p>
            <a:p>
              <a:pPr marL="228600" indent="-228600" eaLnBrk="0" hangingPunct="0">
                <a:lnSpc>
                  <a:spcPct val="90000"/>
                </a:lnSpc>
                <a:spcBef>
                  <a:spcPct val="25000"/>
                </a:spcBef>
                <a:buClr>
                  <a:schemeClr val="accent2"/>
                </a:buClr>
                <a:buFont typeface="Wingdings" pitchFamily="2" charset="2"/>
                <a:buChar char="n"/>
              </a:pPr>
              <a:r>
                <a:rPr lang="en-US" sz="1600" dirty="0">
                  <a:latin typeface="Arial" pitchFamily="34" charset="0"/>
                  <a:cs typeface="Arial" pitchFamily="34" charset="0"/>
                </a:rPr>
                <a:t>Income Providers</a:t>
              </a:r>
            </a:p>
            <a:p>
              <a:pPr marL="228600" indent="-228600" eaLnBrk="0" hangingPunct="0">
                <a:lnSpc>
                  <a:spcPct val="90000"/>
                </a:lnSpc>
                <a:spcBef>
                  <a:spcPct val="25000"/>
                </a:spcBef>
                <a:buClr>
                  <a:schemeClr val="accent2"/>
                </a:buClr>
                <a:buFont typeface="Wingdings" pitchFamily="2" charset="2"/>
                <a:buChar char="n"/>
              </a:pPr>
              <a:r>
                <a:rPr lang="en-US" sz="1600" dirty="0">
                  <a:latin typeface="Arial" pitchFamily="34" charset="0"/>
                  <a:cs typeface="Arial" pitchFamily="34" charset="0"/>
                </a:rPr>
                <a:t>Taxpayers</a:t>
              </a:r>
            </a:p>
            <a:p>
              <a:pPr marL="228600" indent="-228600" eaLnBrk="0" hangingPunct="0">
                <a:lnSpc>
                  <a:spcPct val="90000"/>
                </a:lnSpc>
                <a:spcBef>
                  <a:spcPct val="25000"/>
                </a:spcBef>
                <a:buClr>
                  <a:schemeClr val="accent2"/>
                </a:buClr>
                <a:buFont typeface="Wingdings" pitchFamily="2" charset="2"/>
                <a:buChar char="n"/>
              </a:pPr>
              <a:r>
                <a:rPr lang="en-US" sz="1600" dirty="0">
                  <a:latin typeface="Arial" pitchFamily="34" charset="0"/>
                  <a:cs typeface="Arial" pitchFamily="34" charset="0"/>
                </a:rPr>
                <a:t>Investors</a:t>
              </a:r>
            </a:p>
            <a:p>
              <a:pPr marL="228600" indent="-228600" eaLnBrk="0" hangingPunct="0">
                <a:lnSpc>
                  <a:spcPct val="90000"/>
                </a:lnSpc>
                <a:spcBef>
                  <a:spcPct val="25000"/>
                </a:spcBef>
                <a:buClr>
                  <a:schemeClr val="accent2"/>
                </a:buClr>
                <a:buFont typeface="Wingdings" pitchFamily="2" charset="2"/>
                <a:buChar char="n"/>
              </a:pPr>
              <a:r>
                <a:rPr lang="en-US" sz="1600" dirty="0">
                  <a:latin typeface="Arial" pitchFamily="34" charset="0"/>
                  <a:cs typeface="Arial" pitchFamily="34" charset="0"/>
                </a:rPr>
                <a:t>Engines of Growth &amp; Recovery</a:t>
              </a:r>
            </a:p>
            <a:p>
              <a:pPr marL="228600" indent="-228600" eaLnBrk="0" hangingPunct="0">
                <a:lnSpc>
                  <a:spcPct val="90000"/>
                </a:lnSpc>
                <a:spcBef>
                  <a:spcPct val="25000"/>
                </a:spcBef>
                <a:buClr>
                  <a:schemeClr val="accent2"/>
                </a:buClr>
                <a:buFont typeface="Wingdings" pitchFamily="2" charset="2"/>
                <a:buChar char="n"/>
              </a:pPr>
              <a:r>
                <a:rPr lang="en-US" sz="1600" dirty="0">
                  <a:latin typeface="Arial" pitchFamily="34" charset="0"/>
                  <a:cs typeface="Arial" pitchFamily="34" charset="0"/>
                </a:rPr>
                <a:t>Philanthropists</a:t>
              </a:r>
            </a:p>
          </p:txBody>
        </p:sp>
      </p:grpSp>
      <p:sp>
        <p:nvSpPr>
          <p:cNvPr id="15" name="Rectangle 6"/>
          <p:cNvSpPr>
            <a:spLocks noChangeArrowheads="1"/>
          </p:cNvSpPr>
          <p:nvPr/>
        </p:nvSpPr>
        <p:spPr bwMode="blackWhite">
          <a:xfrm>
            <a:off x="290513" y="1083151"/>
            <a:ext cx="8559047" cy="64648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defRPr/>
            </a:pPr>
            <a:r>
              <a:rPr lang="en-US" sz="2000" b="1" i="1" dirty="0">
                <a:solidFill>
                  <a:schemeClr val="bg1"/>
                </a:solidFill>
                <a:latin typeface="Arial" pitchFamily="34" charset="0"/>
                <a:cs typeface="Arial" pitchFamily="34" charset="0"/>
              </a:rPr>
              <a:t>A Firm Foundation </a:t>
            </a:r>
            <a:r>
              <a:rPr lang="en-US" sz="2000" dirty="0">
                <a:solidFill>
                  <a:schemeClr val="bg1"/>
                </a:solidFill>
                <a:latin typeface="Arial" pitchFamily="34" charset="0"/>
                <a:cs typeface="Arial" pitchFamily="34" charset="0"/>
              </a:rPr>
              <a:t>provides details on the impact and importance of the insurance industry on national and state economies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23</a:t>
            </a:fld>
            <a:endParaRPr lang="en-US" smtClean="0"/>
          </a:p>
        </p:txBody>
      </p:sp>
      <p:sp>
        <p:nvSpPr>
          <p:cNvPr id="11269" name="Rectangle 2"/>
          <p:cNvSpPr>
            <a:spLocks noGrp="1" noChangeArrowheads="1"/>
          </p:cNvSpPr>
          <p:nvPr>
            <p:ph type="title"/>
          </p:nvPr>
        </p:nvSpPr>
        <p:spPr>
          <a:xfrm>
            <a:off x="138113" y="0"/>
            <a:ext cx="7348537" cy="860425"/>
          </a:xfrm>
        </p:spPr>
        <p:txBody>
          <a:bodyPr/>
          <a:lstStyle/>
          <a:p>
            <a:r>
              <a:rPr lang="en-US" i="1" dirty="0" smtClean="0"/>
              <a:t>Impact</a:t>
            </a:r>
            <a:r>
              <a:rPr lang="en-US" dirty="0" smtClean="0"/>
              <a:t>: Documents Insurer Charitable and Volunteer Activities</a:t>
            </a:r>
            <a:endParaRPr lang="en-US" sz="2400" dirty="0" smtClean="0"/>
          </a:p>
        </p:txBody>
      </p:sp>
      <p:pic>
        <p:nvPicPr>
          <p:cNvPr id="9" name="Picture 8" descr="cover.jpg"/>
          <p:cNvPicPr>
            <a:picLocks noChangeAspect="1"/>
          </p:cNvPicPr>
          <p:nvPr/>
        </p:nvPicPr>
        <p:blipFill>
          <a:blip r:embed="rId3" cstate="print"/>
          <a:stretch>
            <a:fillRect/>
          </a:stretch>
        </p:blipFill>
        <p:spPr>
          <a:xfrm>
            <a:off x="4317948" y="1122585"/>
            <a:ext cx="4330516" cy="5597192"/>
          </a:xfrm>
          <a:prstGeom prst="rect">
            <a:avLst/>
          </a:prstGeom>
        </p:spPr>
      </p:pic>
      <p:sp>
        <p:nvSpPr>
          <p:cNvPr id="8" name="TextBox 7"/>
          <p:cNvSpPr txBox="1"/>
          <p:nvPr/>
        </p:nvSpPr>
        <p:spPr>
          <a:xfrm>
            <a:off x="329608" y="1828800"/>
            <a:ext cx="3136605"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smtClean="0">
                <a:latin typeface="Arial" pitchFamily="34" charset="0"/>
                <a:cs typeface="Arial" pitchFamily="34" charset="0"/>
              </a:rPr>
              <a:t>In 2014 we will be updating the Impact website to allow for better sharing of content, and will make it a focus of our social media strategy.</a:t>
            </a:r>
          </a:p>
        </p:txBody>
      </p:sp>
    </p:spTree>
    <p:extLst>
      <p:ext uri="{BB962C8B-B14F-4D97-AF65-F5344CB8AC3E}">
        <p14:creationId xmlns:p14="http://schemas.microsoft.com/office/powerpoint/2010/main" val="3266899534"/>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stretch>
            <a:fillRect/>
          </a:stretch>
        </p:blipFill>
        <p:spPr>
          <a:xfrm>
            <a:off x="4876800" y="1232580"/>
            <a:ext cx="3019806" cy="4525963"/>
          </a:xfrm>
          <a:prstGeom prst="rect">
            <a:avLst/>
          </a:prstGeom>
        </p:spPr>
      </p:pic>
      <p:pic>
        <p:nvPicPr>
          <p:cNvPr id="4" name="Content Placeholder 3"/>
          <p:cNvPicPr>
            <a:picLocks noGrp="1" noChangeAspect="1"/>
          </p:cNvPicPr>
          <p:nvPr>
            <p:ph sz="half" idx="1"/>
          </p:nvPr>
        </p:nvPicPr>
        <p:blipFill>
          <a:blip r:embed="rId3"/>
          <a:stretch>
            <a:fillRect/>
          </a:stretch>
        </p:blipFill>
        <p:spPr>
          <a:xfrm>
            <a:off x="685800" y="1219200"/>
            <a:ext cx="3048000" cy="4641239"/>
          </a:xfrm>
          <a:prstGeom prst="rect">
            <a:avLst/>
          </a:prstGeom>
        </p:spPr>
      </p:pic>
      <p:sp>
        <p:nvSpPr>
          <p:cNvPr id="37889" name="Rectangle 4"/>
          <p:cNvSpPr>
            <a:spLocks noGrp="1" noChangeArrowheads="1"/>
          </p:cNvSpPr>
          <p:nvPr>
            <p:ph type="title"/>
          </p:nvPr>
        </p:nvSpPr>
        <p:spPr/>
        <p:txBody>
          <a:bodyPr/>
          <a:lstStyle/>
          <a:p>
            <a:r>
              <a:rPr lang="en-US" dirty="0" smtClean="0"/>
              <a:t>Issues Updates/Facts and Statistics</a:t>
            </a:r>
          </a:p>
        </p:txBody>
      </p:sp>
      <p:sp>
        <p:nvSpPr>
          <p:cNvPr id="6" name="Rectangle 6"/>
          <p:cNvSpPr>
            <a:spLocks noChangeArrowheads="1"/>
          </p:cNvSpPr>
          <p:nvPr/>
        </p:nvSpPr>
        <p:spPr bwMode="blackWhite">
          <a:xfrm>
            <a:off x="304800" y="5791200"/>
            <a:ext cx="8553450" cy="989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itchFamily="34" charset="0"/>
                <a:cs typeface="Arial" pitchFamily="34" charset="0"/>
              </a:rPr>
              <a:t>Background papers and statistical information are available on the I.I.I. website and are continually updated as new information becomes available</a:t>
            </a:r>
          </a:p>
        </p:txBody>
      </p:sp>
    </p:spTree>
    <p:extLst>
      <p:ext uri="{BB962C8B-B14F-4D97-AF65-F5344CB8AC3E}">
        <p14:creationId xmlns:p14="http://schemas.microsoft.com/office/powerpoint/2010/main" val="32886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2526" y="1104006"/>
            <a:ext cx="3262400" cy="392128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126" y="1115691"/>
            <a:ext cx="3528763" cy="4317773"/>
          </a:xfrm>
          <a:prstGeom prst="rect">
            <a:avLst/>
          </a:prstGeom>
        </p:spPr>
      </p:pic>
      <p:sp>
        <p:nvSpPr>
          <p:cNvPr id="43009" name="Rectangle 4"/>
          <p:cNvSpPr>
            <a:spLocks noGrp="1" noChangeArrowheads="1"/>
          </p:cNvSpPr>
          <p:nvPr>
            <p:ph type="title"/>
          </p:nvPr>
        </p:nvSpPr>
        <p:spPr/>
        <p:txBody>
          <a:bodyPr/>
          <a:lstStyle/>
          <a:p>
            <a:r>
              <a:rPr lang="en-US" dirty="0" smtClean="0"/>
              <a:t>I.I.I. White Papers</a:t>
            </a:r>
          </a:p>
        </p:txBody>
      </p:sp>
      <p:sp>
        <p:nvSpPr>
          <p:cNvPr id="43012" name="Text Box 7"/>
          <p:cNvSpPr txBox="1">
            <a:spLocks noChangeArrowheads="1"/>
          </p:cNvSpPr>
          <p:nvPr/>
        </p:nvSpPr>
        <p:spPr bwMode="auto">
          <a:xfrm>
            <a:off x="795338" y="6307138"/>
            <a:ext cx="184150" cy="366712"/>
          </a:xfrm>
          <a:prstGeom prst="rect">
            <a:avLst/>
          </a:prstGeom>
          <a:noFill/>
          <a:ln w="9525">
            <a:noFill/>
            <a:miter lim="800000"/>
            <a:headEnd/>
            <a:tailEnd/>
          </a:ln>
        </p:spPr>
        <p:txBody>
          <a:bodyPr>
            <a:spAutoFit/>
          </a:bodyPr>
          <a:lstStyle/>
          <a:p>
            <a:pPr algn="ctr">
              <a:spcBef>
                <a:spcPct val="50000"/>
              </a:spcBef>
            </a:pPr>
            <a:endParaRPr 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7400" y="4387851"/>
            <a:ext cx="2676616" cy="2285999"/>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7499" y="3762839"/>
            <a:ext cx="3429000" cy="2854460"/>
          </a:xfrm>
          <a:prstGeom prst="rect">
            <a:avLst/>
          </a:prstGeom>
        </p:spPr>
      </p:pic>
    </p:spTree>
    <p:extLst>
      <p:ext uri="{BB962C8B-B14F-4D97-AF65-F5344CB8AC3E}">
        <p14:creationId xmlns:p14="http://schemas.microsoft.com/office/powerpoint/2010/main" val="337280866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1267"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solidFill>
                  <a:srgbClr val="000000"/>
                </a:solidFill>
              </a:rPr>
              <a:pPr/>
              <a:t>26</a:t>
            </a:fld>
            <a:endParaRPr lang="en-US" smtClean="0">
              <a:solidFill>
                <a:srgbClr val="000000"/>
              </a:solidFill>
            </a:endParaRPr>
          </a:p>
        </p:txBody>
      </p:sp>
      <p:sp>
        <p:nvSpPr>
          <p:cNvPr id="11269" name="Rectangle 2"/>
          <p:cNvSpPr>
            <a:spLocks noGrp="1" noChangeArrowheads="1"/>
          </p:cNvSpPr>
          <p:nvPr>
            <p:ph type="title"/>
          </p:nvPr>
        </p:nvSpPr>
        <p:spPr>
          <a:xfrm>
            <a:off x="138113" y="0"/>
            <a:ext cx="7348537" cy="860425"/>
          </a:xfrm>
        </p:spPr>
        <p:txBody>
          <a:bodyPr/>
          <a:lstStyle/>
          <a:p>
            <a:r>
              <a:rPr lang="en-US" dirty="0" smtClean="0"/>
              <a:t>Member Newsletter</a:t>
            </a:r>
            <a:endParaRPr lang="en-US" sz="2400" dirty="0" smtClean="0"/>
          </a:p>
        </p:txBody>
      </p:sp>
      <p:sp>
        <p:nvSpPr>
          <p:cNvPr id="11" name="Rectangle 6"/>
          <p:cNvSpPr>
            <a:spLocks noChangeArrowheads="1"/>
          </p:cNvSpPr>
          <p:nvPr/>
        </p:nvSpPr>
        <p:spPr bwMode="blackWhite">
          <a:xfrm>
            <a:off x="138113" y="1905000"/>
            <a:ext cx="2895600" cy="3657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pitchFamily="34" charset="0"/>
                <a:cs typeface="Arial" pitchFamily="34" charset="0"/>
              </a:rPr>
              <a:t>“This Is I.I.I.” will keep member companies informed of the organization’s latest activities—from conference appearances and testimony to the latest content updates and tools available to members. Emails will be sent monthly</a:t>
            </a:r>
            <a:r>
              <a:rPr lang="en-US" b="1" dirty="0" smtClean="0">
                <a:solidFill>
                  <a:srgbClr val="FFFFFF"/>
                </a:solidFill>
                <a:latin typeface="Arial" pitchFamily="34" charset="0"/>
                <a:cs typeface="Arial" pitchFamily="34" charset="0"/>
              </a:rPr>
              <a:t>. </a:t>
            </a:r>
            <a:endParaRPr lang="en-US" b="1" dirty="0">
              <a:solidFill>
                <a:srgbClr val="FFFFFF"/>
              </a:solidFill>
              <a:latin typeface="Arial" pitchFamily="34" charset="0"/>
              <a:cs typeface="Arial"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4200" y="1097253"/>
            <a:ext cx="6019800" cy="5706771"/>
          </a:xfrm>
          <a:prstGeom prst="rect">
            <a:avLst/>
          </a:prstGeom>
        </p:spPr>
      </p:pic>
    </p:spTree>
    <p:extLst>
      <p:ext uri="{BB962C8B-B14F-4D97-AF65-F5344CB8AC3E}">
        <p14:creationId xmlns:p14="http://schemas.microsoft.com/office/powerpoint/2010/main" val="33196288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1E7D8B55-450E-4A6A-8A1B-8EEFC4BF426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27</a:t>
            </a:fld>
            <a:endParaRPr lang="en-US" sz="900">
              <a:solidFill>
                <a:srgbClr val="000000"/>
              </a:solidFill>
              <a:latin typeface="Arial" charset="0"/>
              <a:cs typeface="Arial" charset="0"/>
            </a:endParaRPr>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117226"/>
            <a:ext cx="8779857" cy="4652963"/>
          </a:xfrm>
        </p:spPr>
        <p:txBody>
          <a:bodyPr/>
          <a:lstStyle/>
          <a:p>
            <a:pPr>
              <a:lnSpc>
                <a:spcPts val="2200"/>
              </a:lnSpc>
              <a:spcBef>
                <a:spcPct val="50000"/>
              </a:spcBef>
            </a:pPr>
            <a:r>
              <a:rPr lang="en-US" b="1" dirty="0" smtClean="0"/>
              <a:t>Testified Before 3 Congressional Committees in 2012-13</a:t>
            </a:r>
          </a:p>
          <a:p>
            <a:pPr>
              <a:lnSpc>
                <a:spcPts val="2200"/>
              </a:lnSpc>
              <a:spcBef>
                <a:spcPct val="50000"/>
              </a:spcBef>
            </a:pPr>
            <a:r>
              <a:rPr lang="en-US" b="1" dirty="0"/>
              <a:t>Provided Capitol Hill Joint House/Senate Staff Briefing in April </a:t>
            </a:r>
            <a:r>
              <a:rPr lang="en-US" b="1" dirty="0" smtClean="0"/>
              <a:t>2014</a:t>
            </a:r>
          </a:p>
          <a:p>
            <a:pPr>
              <a:lnSpc>
                <a:spcPts val="2200"/>
              </a:lnSpc>
              <a:spcBef>
                <a:spcPct val="50000"/>
              </a:spcBef>
            </a:pPr>
            <a:r>
              <a:rPr lang="en-US" b="1" dirty="0" smtClean="0"/>
              <a:t>Spoke at Numerous Member Client/RM Panels on Issue</a:t>
            </a:r>
          </a:p>
          <a:p>
            <a:pPr lvl="1">
              <a:lnSpc>
                <a:spcPts val="2200"/>
              </a:lnSpc>
            </a:pPr>
            <a:r>
              <a:rPr lang="en-US" b="1" dirty="0" smtClean="0"/>
              <a:t>More are scheduled</a:t>
            </a:r>
          </a:p>
          <a:p>
            <a:pPr>
              <a:lnSpc>
                <a:spcPts val="2200"/>
              </a:lnSpc>
              <a:spcBef>
                <a:spcPct val="50000"/>
              </a:spcBef>
            </a:pPr>
            <a:r>
              <a:rPr lang="en-US" b="1" dirty="0" smtClean="0"/>
              <a:t>Published Updated Terrorism Risk and Insurance Report</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265" y="4415869"/>
            <a:ext cx="3372248" cy="1923194"/>
          </a:xfrm>
          <a:prstGeom prst="rect">
            <a:avLst/>
          </a:prstGeom>
          <a:noFill/>
          <a:ln w="9525">
            <a:noFill/>
            <a:miter lim="800000"/>
            <a:headEnd/>
            <a:tailEnd/>
          </a:ln>
        </p:spPr>
      </p:pic>
      <p:pic>
        <p:nvPicPr>
          <p:cNvPr id="44933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31099" y="4294547"/>
            <a:ext cx="3117075" cy="1954118"/>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pPr fontAlgn="base">
              <a:spcBef>
                <a:spcPct val="0"/>
              </a:spcBef>
              <a:spcAft>
                <a:spcPct val="0"/>
              </a:spcAft>
            </a:pPr>
            <a:r>
              <a:rPr lang="en-US" b="1" dirty="0" smtClean="0">
                <a:solidFill>
                  <a:srgbClr val="000000"/>
                </a:solidFill>
                <a:latin typeface="Arial" charset="0"/>
                <a:cs typeface="Arial" charset="0"/>
              </a:rPr>
              <a:t>Senate Banking Committee, 9/25/13</a:t>
            </a:r>
            <a:endParaRPr lang="en-US" b="1" dirty="0">
              <a:solidFill>
                <a:srgbClr val="000000"/>
              </a:solidFill>
              <a:latin typeface="Arial" charset="0"/>
              <a:cs typeface="Arial" charset="0"/>
            </a:endParaRPr>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fontAlgn="base">
              <a:spcBef>
                <a:spcPct val="0"/>
              </a:spcBef>
              <a:spcAft>
                <a:spcPct val="0"/>
              </a:spcAft>
            </a:pPr>
            <a:r>
              <a:rPr lang="en-US" b="1" dirty="0" smtClean="0">
                <a:solidFill>
                  <a:srgbClr val="000000"/>
                </a:solidFill>
                <a:latin typeface="Arial" charset="0"/>
                <a:cs typeface="Arial" charset="0"/>
              </a:rPr>
              <a:t>House Financial Services Subcommittee, 11/13/13</a:t>
            </a:r>
            <a:endParaRPr lang="en-US" b="1" dirty="0">
              <a:solidFill>
                <a:srgbClr val="000000"/>
              </a:solidFill>
              <a:latin typeface="Arial" charset="0"/>
              <a:cs typeface="Arial" charset="0"/>
            </a:endParaRPr>
          </a:p>
        </p:txBody>
      </p:sp>
    </p:spTree>
    <p:extLst>
      <p:ext uri="{BB962C8B-B14F-4D97-AF65-F5344CB8AC3E}">
        <p14:creationId xmlns:p14="http://schemas.microsoft.com/office/powerpoint/2010/main" val="42179095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dirty="0"/>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chemeClr val="bg1"/>
                </a:solidFill>
              </a:rPr>
              <a:pPr algn="r" eaLnBrk="0" hangingPunct="0">
                <a:lnSpc>
                  <a:spcPct val="85000"/>
                </a:lnSpc>
                <a:spcBef>
                  <a:spcPct val="20000"/>
                </a:spcBef>
              </a:pPr>
              <a:t>28</a:t>
            </a:fld>
            <a:endParaRPr lang="en-US" sz="900" dirty="0">
              <a:solidFill>
                <a:schemeClr val="bg1"/>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chemeClr val="bg1"/>
                </a:solidFill>
                <a:latin typeface="Arial" pitchFamily="34" charset="0"/>
                <a:cs typeface="Arial" pitchFamily="34" charset="0"/>
              </a:rPr>
              <a:t>TRADITIONAL MEDIA OUTREACH</a:t>
            </a:r>
          </a:p>
        </p:txBody>
      </p:sp>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3" name="Footer Placeholder 2"/>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10A0A16B-4B35-4A56-A072-F71C156E6172}" type="slidenum">
              <a:rPr lang="en-US" smtClean="0">
                <a:solidFill>
                  <a:srgbClr val="000000"/>
                </a:solidFill>
              </a:rPr>
              <a:pPr>
                <a:defRPr/>
              </a:pPr>
              <a:t>29</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38724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600" b="1" dirty="0" smtClean="0">
                <a:solidFill>
                  <a:schemeClr val="bg1"/>
                </a:solidFill>
                <a:latin typeface="Arial" pitchFamily="34" charset="0"/>
                <a:cs typeface="Arial" pitchFamily="34" charset="0"/>
              </a:rPr>
              <a:t>OUR MISSION</a:t>
            </a:r>
          </a:p>
        </p:txBody>
      </p:sp>
    </p:spTree>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Date Placeholder 1"/>
          <p:cNvSpPr>
            <a:spLocks noGrp="1"/>
          </p:cNvSpPr>
          <p:nvPr>
            <p:ph type="dt" sz="quarter" idx="10"/>
          </p:nvPr>
        </p:nvSpPr>
        <p:spPr>
          <a:noFill/>
        </p:spPr>
        <p:txBody>
          <a:bodyPr/>
          <a:lstStyle/>
          <a:p>
            <a:r>
              <a:rPr lang="en-US" dirty="0" smtClean="0"/>
              <a:t>12/01/09 - 9pm</a:t>
            </a:r>
          </a:p>
        </p:txBody>
      </p:sp>
      <p:sp>
        <p:nvSpPr>
          <p:cNvPr id="44034" name="Footer Placeholder 2"/>
          <p:cNvSpPr>
            <a:spLocks noGrp="1"/>
          </p:cNvSpPr>
          <p:nvPr>
            <p:ph type="ftr" sz="quarter" idx="11"/>
          </p:nvPr>
        </p:nvSpPr>
        <p:spPr>
          <a:noFill/>
        </p:spPr>
        <p:txBody>
          <a:bodyPr/>
          <a:lstStyle/>
          <a:p>
            <a:r>
              <a:rPr lang="en-US" dirty="0" smtClean="0"/>
              <a:t>eSlide – P6466 – The Financial Crisis and the Future of the P/C</a:t>
            </a:r>
          </a:p>
        </p:txBody>
      </p:sp>
      <p:sp>
        <p:nvSpPr>
          <p:cNvPr id="44035" name="Slide Number Placeholder 3"/>
          <p:cNvSpPr>
            <a:spLocks noGrp="1"/>
          </p:cNvSpPr>
          <p:nvPr>
            <p:ph type="sldNum" sz="quarter" idx="12"/>
          </p:nvPr>
        </p:nvSpPr>
        <p:spPr>
          <a:noFill/>
        </p:spPr>
        <p:txBody>
          <a:bodyPr/>
          <a:lstStyle/>
          <a:p>
            <a:fld id="{6D5ED1EA-E3DD-4420-9BDC-320A94683406}" type="slidenum">
              <a:rPr lang="en-US" smtClean="0"/>
              <a:pPr/>
              <a:t>30</a:t>
            </a:fld>
            <a:endParaRPr lang="en-US" dirty="0" smtClean="0"/>
          </a:p>
        </p:txBody>
      </p:sp>
      <p:pic>
        <p:nvPicPr>
          <p:cNvPr id="44036" name="Picture 2"/>
          <p:cNvPicPr>
            <a:picLocks noChangeAspect="1" noChangeArrowheads="1"/>
          </p:cNvPicPr>
          <p:nvPr/>
        </p:nvPicPr>
        <p:blipFill>
          <a:blip r:embed="rId2" cstate="print"/>
          <a:srcRect/>
          <a:stretch>
            <a:fillRect/>
          </a:stretch>
        </p:blipFill>
        <p:spPr bwMode="auto">
          <a:xfrm>
            <a:off x="0" y="0"/>
            <a:ext cx="9144000" cy="6810375"/>
          </a:xfrm>
          <a:prstGeom prst="rect">
            <a:avLst/>
          </a:prstGeom>
          <a:noFill/>
          <a:ln w="9525">
            <a:noFill/>
            <a:miter lim="800000"/>
            <a:headEnd/>
            <a:tailEnd/>
          </a:ln>
        </p:spPr>
      </p:pic>
      <p:sp>
        <p:nvSpPr>
          <p:cNvPr id="6" name="AutoShape 6"/>
          <p:cNvSpPr>
            <a:spLocks noChangeArrowheads="1"/>
          </p:cNvSpPr>
          <p:nvPr/>
        </p:nvSpPr>
        <p:spPr bwMode="blackWhite">
          <a:xfrm>
            <a:off x="6429375" y="1204913"/>
            <a:ext cx="2617788" cy="1041400"/>
          </a:xfrm>
          <a:prstGeom prst="wedgeRectCallout">
            <a:avLst>
              <a:gd name="adj1" fmla="val -103593"/>
              <a:gd name="adj2" fmla="val -5377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0" hangingPunct="0">
              <a:lnSpc>
                <a:spcPct val="90000"/>
              </a:lnSpc>
              <a:spcBef>
                <a:spcPct val="50000"/>
              </a:spcBef>
              <a:buClr>
                <a:schemeClr val="bg1"/>
              </a:buClr>
              <a:buFont typeface="Wingdings" pitchFamily="2" charset="2"/>
              <a:buNone/>
              <a:defRPr/>
            </a:pPr>
            <a:r>
              <a:rPr lang="en-US" dirty="0">
                <a:solidFill>
                  <a:schemeClr val="bg1"/>
                </a:solidFill>
                <a:latin typeface="Arial" panose="020B0604020202020204" pitchFamily="34" charset="0"/>
                <a:cs typeface="Arial" panose="020B0604020202020204" pitchFamily="34" charset="0"/>
              </a:rPr>
              <a:t>Much of the consumer information on the site is also available in Spanish</a:t>
            </a:r>
          </a:p>
        </p:txBody>
      </p:sp>
    </p:spTree>
    <p:extLst>
      <p:ext uri="{BB962C8B-B14F-4D97-AF65-F5344CB8AC3E}">
        <p14:creationId xmlns:p14="http://schemas.microsoft.com/office/powerpoint/2010/main" val="284686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chemeClr val="bg1"/>
                </a:solidFill>
              </a:rPr>
              <a:pPr algn="r" eaLnBrk="0" hangingPunct="0">
                <a:lnSpc>
                  <a:spcPct val="85000"/>
                </a:lnSpc>
                <a:spcBef>
                  <a:spcPct val="20000"/>
                </a:spcBef>
              </a:pPr>
              <a:t>31</a:t>
            </a:fld>
            <a:endParaRPr lang="en-US" sz="900">
              <a:solidFill>
                <a:schemeClr val="bg1"/>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chemeClr val="bg1"/>
                </a:solidFill>
                <a:latin typeface="Arial" pitchFamily="34" charset="0"/>
                <a:cs typeface="Arial" pitchFamily="34" charset="0"/>
              </a:rPr>
              <a:t>WEB, SOCIAL AND MOBILE OUTREACH</a:t>
            </a:r>
          </a:p>
        </p:txBody>
      </p:sp>
    </p:spTree>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33650" y="1071143"/>
            <a:ext cx="6067425" cy="5572253"/>
          </a:xfrm>
          <a:prstGeom prst="rect">
            <a:avLst/>
          </a:prstGeom>
        </p:spPr>
      </p:pic>
      <p:sp>
        <p:nvSpPr>
          <p:cNvPr id="2" name="Date Placeholder 1"/>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10A0A16B-4B35-4A56-A072-F71C156E6172}" type="slidenum">
              <a:rPr lang="en-US" smtClean="0">
                <a:solidFill>
                  <a:srgbClr val="000000"/>
                </a:solidFill>
              </a:rPr>
              <a:pPr>
                <a:defRPr/>
              </a:pPr>
              <a:t>32</a:t>
            </a:fld>
            <a:endParaRPr lang="en-US" dirty="0">
              <a:solidFill>
                <a:srgbClr val="000000"/>
              </a:solidFill>
            </a:endParaRPr>
          </a:p>
        </p:txBody>
      </p:sp>
      <p:sp>
        <p:nvSpPr>
          <p:cNvPr id="8" name="Rectangle 3"/>
          <p:cNvSpPr txBox="1">
            <a:spLocks noChangeArrowheads="1"/>
          </p:cNvSpPr>
          <p:nvPr/>
        </p:nvSpPr>
        <p:spPr>
          <a:xfrm>
            <a:off x="304800" y="228600"/>
            <a:ext cx="7400925" cy="7842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I.I.I. Website</a:t>
            </a:r>
          </a:p>
        </p:txBody>
      </p:sp>
      <p:sp>
        <p:nvSpPr>
          <p:cNvPr id="10" name="AutoShape 13"/>
          <p:cNvSpPr>
            <a:spLocks noChangeArrowheads="1"/>
          </p:cNvSpPr>
          <p:nvPr/>
        </p:nvSpPr>
        <p:spPr bwMode="blackWhite">
          <a:xfrm>
            <a:off x="85724" y="3810000"/>
            <a:ext cx="2276475" cy="2819400"/>
          </a:xfrm>
          <a:prstGeom prst="wedgeRectCallout">
            <a:avLst>
              <a:gd name="adj1" fmla="val 60895"/>
              <a:gd name="adj2" fmla="val -28162"/>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eaLnBrk="0" hangingPunct="0">
              <a:lnSpc>
                <a:spcPct val="90000"/>
              </a:lnSpc>
              <a:spcBef>
                <a:spcPct val="50000"/>
              </a:spcBef>
              <a:buClr>
                <a:schemeClr val="bg1"/>
              </a:buClr>
              <a:buFont typeface="Wingdings" pitchFamily="2" charset="2"/>
              <a:buNone/>
            </a:pPr>
            <a:r>
              <a:rPr lang="en-US" dirty="0" smtClean="0">
                <a:solidFill>
                  <a:schemeClr val="bg1"/>
                </a:solidFill>
                <a:latin typeface="Arial" pitchFamily="34" charset="0"/>
                <a:cs typeface="Arial" pitchFamily="34" charset="0"/>
              </a:rPr>
              <a:t>The Wire, Facts &amp; Statistics, and Spotlight are all set up as widgets so that companies, agencies and insurance organizations can easily feature updated I.I.I. content on their websites.</a:t>
            </a:r>
          </a:p>
        </p:txBody>
      </p:sp>
      <p:sp>
        <p:nvSpPr>
          <p:cNvPr id="11" name="TextBox 10"/>
          <p:cNvSpPr txBox="1"/>
          <p:nvPr/>
        </p:nvSpPr>
        <p:spPr>
          <a:xfrm>
            <a:off x="137160" y="1344613"/>
            <a:ext cx="2286000" cy="208672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eaLnBrk="0" hangingPunct="0">
              <a:lnSpc>
                <a:spcPct val="90000"/>
              </a:lnSpc>
              <a:spcBef>
                <a:spcPct val="50000"/>
              </a:spcBef>
              <a:buClr>
                <a:schemeClr val="bg1"/>
              </a:buClr>
              <a:buFont typeface="Wingdings" pitchFamily="2" charset="2"/>
              <a:buNone/>
            </a:pPr>
            <a:r>
              <a:rPr lang="en-US" b="1" dirty="0">
                <a:solidFill>
                  <a:schemeClr val="bg1"/>
                </a:solidFill>
                <a:latin typeface="Arial" pitchFamily="34" charset="0"/>
                <a:cs typeface="Arial" pitchFamily="34" charset="0"/>
              </a:rPr>
              <a:t>The I.I.I. homepage is updated regularly with content relevant to what is happening in the news, or new content being promoted.</a:t>
            </a:r>
          </a:p>
        </p:txBody>
      </p:sp>
    </p:spTree>
    <p:extLst>
      <p:ext uri="{BB962C8B-B14F-4D97-AF65-F5344CB8AC3E}">
        <p14:creationId xmlns:p14="http://schemas.microsoft.com/office/powerpoint/2010/main" val="309608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2"/>
          <p:cNvSpPr>
            <a:spLocks noGrp="1" noChangeArrowheads="1"/>
          </p:cNvSpPr>
          <p:nvPr>
            <p:ph type="title"/>
          </p:nvPr>
        </p:nvSpPr>
        <p:spPr>
          <a:xfrm>
            <a:off x="298450" y="103188"/>
            <a:ext cx="7400925" cy="860425"/>
          </a:xfrm>
        </p:spPr>
        <p:txBody>
          <a:bodyPr/>
          <a:lstStyle/>
          <a:p>
            <a:r>
              <a:rPr lang="en-US" dirty="0" smtClean="0"/>
              <a:t>I.I.I. Website: Communications Outreach</a:t>
            </a:r>
          </a:p>
        </p:txBody>
      </p:sp>
      <p:sp>
        <p:nvSpPr>
          <p:cNvPr id="6" name="TextBox 5"/>
          <p:cNvSpPr txBox="1"/>
          <p:nvPr/>
        </p:nvSpPr>
        <p:spPr>
          <a:xfrm>
            <a:off x="5080" y="1447800"/>
            <a:ext cx="2286000" cy="233602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eaLnBrk="0" hangingPunct="0">
              <a:lnSpc>
                <a:spcPct val="90000"/>
              </a:lnSpc>
              <a:spcBef>
                <a:spcPct val="50000"/>
              </a:spcBef>
              <a:buClr>
                <a:schemeClr val="bg1"/>
              </a:buClr>
              <a:buFont typeface="Wingdings" pitchFamily="2" charset="2"/>
              <a:buNone/>
            </a:pPr>
            <a:r>
              <a:rPr lang="en-US" b="1" dirty="0">
                <a:solidFill>
                  <a:schemeClr val="bg1"/>
                </a:solidFill>
                <a:latin typeface="Arial" pitchFamily="34" charset="0"/>
                <a:cs typeface="Arial" pitchFamily="34" charset="0"/>
              </a:rPr>
              <a:t>The I.I.I. sends out 1-3 news releases a  week; these are available on the I.I.I. Wire, through email, and are sometimes sent out using PR Newswire.</a:t>
            </a:r>
          </a:p>
        </p:txBody>
      </p:sp>
      <p:pic>
        <p:nvPicPr>
          <p:cNvPr id="3" name="Picture 2"/>
          <p:cNvPicPr>
            <a:picLocks noChangeAspect="1"/>
          </p:cNvPicPr>
          <p:nvPr/>
        </p:nvPicPr>
        <p:blipFill>
          <a:blip r:embed="rId3"/>
          <a:stretch>
            <a:fillRect/>
          </a:stretch>
        </p:blipFill>
        <p:spPr>
          <a:xfrm>
            <a:off x="2590800" y="1295400"/>
            <a:ext cx="6311037" cy="4191000"/>
          </a:xfrm>
          <a:prstGeom prst="rect">
            <a:avLst/>
          </a:prstGeom>
        </p:spPr>
      </p:pic>
    </p:spTree>
    <p:extLst>
      <p:ext uri="{BB962C8B-B14F-4D97-AF65-F5344CB8AC3E}">
        <p14:creationId xmlns:p14="http://schemas.microsoft.com/office/powerpoint/2010/main" val="133052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Footer Placeholder 2"/>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4" name="Slide Number Placeholder 3"/>
          <p:cNvSpPr>
            <a:spLocks noGrp="1"/>
          </p:cNvSpPr>
          <p:nvPr>
            <p:ph type="sldNum" sz="quarter" idx="12"/>
          </p:nvPr>
        </p:nvSpPr>
        <p:spPr/>
        <p:txBody>
          <a:bodyPr/>
          <a:lstStyle/>
          <a:p>
            <a:pPr>
              <a:defRPr/>
            </a:pPr>
            <a:fld id="{A2504157-69F6-4473-AF77-5956469ED659}" type="slidenum">
              <a:rPr lang="en-US" smtClean="0"/>
              <a:pPr>
                <a:defRPr/>
              </a:pPr>
              <a:t>34</a:t>
            </a:fld>
            <a:endParaRPr lang="en-US"/>
          </a:p>
        </p:txBody>
      </p:sp>
      <p:sp>
        <p:nvSpPr>
          <p:cNvPr id="6" name="Rectangle 191"/>
          <p:cNvSpPr txBox="1">
            <a:spLocks noChangeArrowheads="1"/>
          </p:cNvSpPr>
          <p:nvPr/>
        </p:nvSpPr>
        <p:spPr>
          <a:xfrm>
            <a:off x="160338" y="0"/>
            <a:ext cx="7400925" cy="860425"/>
          </a:xfrm>
          <a:prstGeom prst="rect">
            <a:avLst/>
          </a:prstGeom>
        </p:spPr>
        <p:txBody>
          <a:bodyPr anchor="ct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I.I.I. on </a:t>
            </a:r>
            <a:r>
              <a:rPr kumimoji="0" lang="en-US" sz="3000" b="1" i="0" u="none" strike="noStrike" kern="0" cap="none" spc="0" normalizeH="0" baseline="0" noProof="0" dirty="0" err="1" smtClean="0">
                <a:ln>
                  <a:noFill/>
                </a:ln>
                <a:solidFill>
                  <a:srgbClr val="225A7A"/>
                </a:solidFill>
                <a:effectLst/>
                <a:uLnTx/>
                <a:uFillTx/>
                <a:latin typeface="Arial" charset="0"/>
                <a:ea typeface="+mj-ea"/>
                <a:cs typeface="+mj-cs"/>
              </a:rPr>
              <a:t>Facebook</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pic>
        <p:nvPicPr>
          <p:cNvPr id="5" name="Picture 4"/>
          <p:cNvPicPr>
            <a:picLocks noChangeAspect="1"/>
          </p:cNvPicPr>
          <p:nvPr/>
        </p:nvPicPr>
        <p:blipFill>
          <a:blip r:embed="rId2"/>
          <a:stretch>
            <a:fillRect/>
          </a:stretch>
        </p:blipFill>
        <p:spPr>
          <a:xfrm>
            <a:off x="1752600" y="990600"/>
            <a:ext cx="5489149" cy="5572125"/>
          </a:xfrm>
          <a:prstGeom prst="rect">
            <a:avLst/>
          </a:prstGeom>
        </p:spPr>
      </p:pic>
    </p:spTree>
    <p:extLst>
      <p:ext uri="{BB962C8B-B14F-4D97-AF65-F5344CB8AC3E}">
        <p14:creationId xmlns:p14="http://schemas.microsoft.com/office/powerpoint/2010/main" val="2624104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Footer Placeholder 2"/>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4" name="Slide Number Placeholder 3"/>
          <p:cNvSpPr>
            <a:spLocks noGrp="1"/>
          </p:cNvSpPr>
          <p:nvPr>
            <p:ph type="sldNum" sz="quarter" idx="12"/>
          </p:nvPr>
        </p:nvSpPr>
        <p:spPr/>
        <p:txBody>
          <a:bodyPr/>
          <a:lstStyle/>
          <a:p>
            <a:pPr>
              <a:defRPr/>
            </a:pPr>
            <a:fld id="{A2504157-69F6-4473-AF77-5956469ED659}" type="slidenum">
              <a:rPr lang="en-US" smtClean="0"/>
              <a:pPr>
                <a:defRPr/>
              </a:pPr>
              <a:t>35</a:t>
            </a:fld>
            <a:endParaRPr lang="en-US"/>
          </a:p>
        </p:txBody>
      </p:sp>
      <p:sp>
        <p:nvSpPr>
          <p:cNvPr id="6" name="Rectangle 191"/>
          <p:cNvSpPr txBox="1">
            <a:spLocks noChangeArrowheads="1"/>
          </p:cNvSpPr>
          <p:nvPr/>
        </p:nvSpPr>
        <p:spPr>
          <a:xfrm>
            <a:off x="160338" y="0"/>
            <a:ext cx="7400925" cy="860425"/>
          </a:xfrm>
          <a:prstGeom prst="rect">
            <a:avLst/>
          </a:prstGeom>
        </p:spPr>
        <p:txBody>
          <a:bodyPr anchor="ct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I.I.I. on Twitter</a:t>
            </a:r>
          </a:p>
        </p:txBody>
      </p:sp>
      <p:pic>
        <p:nvPicPr>
          <p:cNvPr id="5" name="Picture 4"/>
          <p:cNvPicPr>
            <a:picLocks noChangeAspect="1"/>
          </p:cNvPicPr>
          <p:nvPr/>
        </p:nvPicPr>
        <p:blipFill>
          <a:blip r:embed="rId2"/>
          <a:stretch>
            <a:fillRect/>
          </a:stretch>
        </p:blipFill>
        <p:spPr>
          <a:xfrm>
            <a:off x="990600" y="1066800"/>
            <a:ext cx="6969228" cy="5402452"/>
          </a:xfrm>
          <a:prstGeom prst="rect">
            <a:avLst/>
          </a:prstGeom>
        </p:spPr>
      </p:pic>
    </p:spTree>
    <p:extLst>
      <p:ext uri="{BB962C8B-B14F-4D97-AF65-F5344CB8AC3E}">
        <p14:creationId xmlns:p14="http://schemas.microsoft.com/office/powerpoint/2010/main" val="3981341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Footer Placeholder 2"/>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4" name="Slide Number Placeholder 3"/>
          <p:cNvSpPr>
            <a:spLocks noGrp="1"/>
          </p:cNvSpPr>
          <p:nvPr>
            <p:ph type="sldNum" sz="quarter" idx="12"/>
          </p:nvPr>
        </p:nvSpPr>
        <p:spPr/>
        <p:txBody>
          <a:bodyPr/>
          <a:lstStyle/>
          <a:p>
            <a:pPr>
              <a:defRPr/>
            </a:pPr>
            <a:fld id="{A2504157-69F6-4473-AF77-5956469ED659}" type="slidenum">
              <a:rPr lang="en-US" smtClean="0"/>
              <a:pPr>
                <a:defRPr/>
              </a:pPr>
              <a:t>36</a:t>
            </a:fld>
            <a:endParaRPr lang="en-US"/>
          </a:p>
        </p:txBody>
      </p:sp>
      <p:sp>
        <p:nvSpPr>
          <p:cNvPr id="6" name="Rectangle 191"/>
          <p:cNvSpPr txBox="1">
            <a:spLocks noChangeArrowheads="1"/>
          </p:cNvSpPr>
          <p:nvPr/>
        </p:nvSpPr>
        <p:spPr>
          <a:xfrm>
            <a:off x="160338" y="0"/>
            <a:ext cx="7400925" cy="860425"/>
          </a:xfrm>
          <a:prstGeom prst="rect">
            <a:avLst/>
          </a:prstGeom>
        </p:spPr>
        <p:txBody>
          <a:bodyPr anchor="ct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I.I.I. on </a:t>
            </a:r>
            <a:r>
              <a:rPr kumimoji="0" lang="en-US" sz="3000" b="1" i="0" u="none" strike="noStrike" kern="0" cap="none" spc="0" normalizeH="0" baseline="0" noProof="0" dirty="0" err="1" smtClean="0">
                <a:ln>
                  <a:noFill/>
                </a:ln>
                <a:solidFill>
                  <a:srgbClr val="225A7A"/>
                </a:solidFill>
                <a:effectLst/>
                <a:uLnTx/>
                <a:uFillTx/>
                <a:latin typeface="Arial" charset="0"/>
                <a:ea typeface="+mj-ea"/>
                <a:cs typeface="+mj-cs"/>
              </a:rPr>
              <a:t>Pinterest</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pic>
        <p:nvPicPr>
          <p:cNvPr id="7" name="Picture 6" descr="usaa_pinterest.png"/>
          <p:cNvPicPr>
            <a:picLocks noChangeAspect="1"/>
          </p:cNvPicPr>
          <p:nvPr/>
        </p:nvPicPr>
        <p:blipFill>
          <a:blip r:embed="rId2" cstate="email"/>
          <a:stretch>
            <a:fillRect/>
          </a:stretch>
        </p:blipFill>
        <p:spPr>
          <a:xfrm>
            <a:off x="0" y="1066800"/>
            <a:ext cx="9144000" cy="5549546"/>
          </a:xfrm>
          <a:prstGeom prst="rect">
            <a:avLst/>
          </a:prstGeom>
        </p:spPr>
      </p:pic>
    </p:spTree>
    <p:extLst>
      <p:ext uri="{BB962C8B-B14F-4D97-AF65-F5344CB8AC3E}">
        <p14:creationId xmlns:p14="http://schemas.microsoft.com/office/powerpoint/2010/main" val="1914050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105"/>
          <p:cNvSpPr>
            <a:spLocks noGrp="1" noChangeArrowheads="1"/>
          </p:cNvSpPr>
          <p:nvPr>
            <p:ph type="dt" sz="quarter" idx="10"/>
          </p:nvPr>
        </p:nvSpPr>
        <p:spPr>
          <a:noFill/>
        </p:spPr>
        <p:txBody>
          <a:bodyPr/>
          <a:lstStyle/>
          <a:p>
            <a:r>
              <a:rPr lang="en-US" smtClean="0"/>
              <a:t>12/01/09 - 9pm</a:t>
            </a:r>
          </a:p>
        </p:txBody>
      </p:sp>
      <p:sp>
        <p:nvSpPr>
          <p:cNvPr id="1843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8435" name="Rectangle 110"/>
          <p:cNvSpPr>
            <a:spLocks noGrp="1" noChangeArrowheads="1"/>
          </p:cNvSpPr>
          <p:nvPr>
            <p:ph type="sldNum" sz="quarter" idx="12"/>
          </p:nvPr>
        </p:nvSpPr>
        <p:spPr>
          <a:noFill/>
        </p:spPr>
        <p:txBody>
          <a:bodyPr/>
          <a:lstStyle/>
          <a:p>
            <a:fld id="{4A6E67A5-0A59-4B11-B3C3-CE81B3E34A9C}" type="slidenum">
              <a:rPr lang="en-US" smtClean="0"/>
              <a:pPr/>
              <a:t>37</a:t>
            </a:fld>
            <a:endParaRPr lang="en-US" smtClean="0"/>
          </a:p>
        </p:txBody>
      </p:sp>
      <p:sp>
        <p:nvSpPr>
          <p:cNvPr id="18436" name="Rectangle 2"/>
          <p:cNvSpPr>
            <a:spLocks noGrp="1" noChangeArrowheads="1"/>
          </p:cNvSpPr>
          <p:nvPr>
            <p:ph type="title"/>
          </p:nvPr>
        </p:nvSpPr>
        <p:spPr>
          <a:xfrm>
            <a:off x="155946" y="0"/>
            <a:ext cx="7400925" cy="860425"/>
          </a:xfrm>
        </p:spPr>
        <p:txBody>
          <a:bodyPr/>
          <a:lstStyle/>
          <a:p>
            <a:r>
              <a:rPr lang="en-US" dirty="0" smtClean="0"/>
              <a:t>I.I.I. Blogs</a:t>
            </a:r>
            <a:endParaRPr lang="en-US" sz="2400" dirty="0" smtClean="0"/>
          </a:p>
        </p:txBody>
      </p:sp>
      <p:sp>
        <p:nvSpPr>
          <p:cNvPr id="8" name="Rectangle 3"/>
          <p:cNvSpPr txBox="1">
            <a:spLocks noChangeArrowheads="1"/>
          </p:cNvSpPr>
          <p:nvPr/>
        </p:nvSpPr>
        <p:spPr bwMode="auto">
          <a:xfrm>
            <a:off x="392298" y="1059935"/>
            <a:ext cx="8153400" cy="5286375"/>
          </a:xfrm>
          <a:prstGeom prst="rect">
            <a:avLst/>
          </a:prstGeom>
          <a:noFill/>
          <a:ln w="9525" algn="ctr">
            <a:noFill/>
            <a:miter lim="800000"/>
            <a:headEnd/>
            <a:tailEnd/>
          </a:ln>
        </p:spPr>
        <p:txBody>
          <a:bodyPr vert="horz" wrap="square" lIns="45720" tIns="45720" rIns="45720" bIns="45720" numCol="1" rtlCol="0" anchor="t" anchorCtr="0" compatLnSpc="1">
            <a:prstTxWarp prst="textNoShape">
              <a:avLst/>
            </a:prstTxWarp>
          </a:bodyPr>
          <a:lstStyle/>
          <a:p>
            <a:pPr marL="292100" lvl="0" indent="-292100" eaLnBrk="0" hangingPunct="0">
              <a:lnSpc>
                <a:spcPct val="90000"/>
              </a:lnSpc>
              <a:spcBef>
                <a:spcPct val="50000"/>
              </a:spcBef>
              <a:buClr>
                <a:schemeClr val="accent2"/>
              </a:buClr>
              <a:defRPr/>
            </a:pPr>
            <a:endParaRPr lang="en-US" sz="1600" b="1" kern="0" dirty="0" smtClean="0"/>
          </a:p>
        </p:txBody>
      </p:sp>
      <p:pic>
        <p:nvPicPr>
          <p:cNvPr id="14" name="Picture 13" descr="disasternews.jpg"/>
          <p:cNvPicPr>
            <a:picLocks noChangeAspect="1"/>
          </p:cNvPicPr>
          <p:nvPr/>
        </p:nvPicPr>
        <p:blipFill>
          <a:blip r:embed="rId3" cstate="print"/>
          <a:stretch>
            <a:fillRect/>
          </a:stretch>
        </p:blipFill>
        <p:spPr>
          <a:xfrm>
            <a:off x="3009014" y="4325665"/>
            <a:ext cx="6134986" cy="1027565"/>
          </a:xfrm>
          <a:prstGeom prst="rect">
            <a:avLst/>
          </a:prstGeom>
          <a:scene3d>
            <a:camera prst="orthographicFront"/>
            <a:lightRig rig="threePt" dir="t"/>
          </a:scene3d>
          <a:sp3d>
            <a:bevelT/>
          </a:sp3d>
        </p:spPr>
      </p:pic>
      <p:pic>
        <p:nvPicPr>
          <p:cNvPr id="15" name="Picture 14" descr="tandc.jpg"/>
          <p:cNvPicPr>
            <a:picLocks noChangeAspect="1"/>
          </p:cNvPicPr>
          <p:nvPr/>
        </p:nvPicPr>
        <p:blipFill>
          <a:blip r:embed="rId4" cstate="print"/>
          <a:stretch>
            <a:fillRect/>
          </a:stretch>
        </p:blipFill>
        <p:spPr>
          <a:xfrm>
            <a:off x="1752600" y="1061226"/>
            <a:ext cx="5932967" cy="1354961"/>
          </a:xfrm>
          <a:prstGeom prst="rect">
            <a:avLst/>
          </a:prstGeom>
          <a:scene3d>
            <a:camera prst="orthographicFront"/>
            <a:lightRig rig="threePt" dir="t"/>
          </a:scene3d>
          <a:sp3d>
            <a:bevelT/>
          </a:sp3d>
        </p:spPr>
      </p:pic>
      <p:pic>
        <p:nvPicPr>
          <p:cNvPr id="16" name="Picture 15" descr="floridablog.jpg"/>
          <p:cNvPicPr>
            <a:picLocks noChangeAspect="1"/>
          </p:cNvPicPr>
          <p:nvPr/>
        </p:nvPicPr>
        <p:blipFill>
          <a:blip r:embed="rId5" cstate="print"/>
          <a:stretch>
            <a:fillRect/>
          </a:stretch>
        </p:blipFill>
        <p:spPr>
          <a:xfrm>
            <a:off x="3009014" y="2482522"/>
            <a:ext cx="5606544" cy="1755848"/>
          </a:xfrm>
          <a:prstGeom prst="rect">
            <a:avLst/>
          </a:prstGeom>
          <a:scene3d>
            <a:camera prst="orthographicFront"/>
            <a:lightRig rig="threePt" dir="t"/>
          </a:scene3d>
          <a:sp3d>
            <a:bevelT/>
          </a:sp3d>
        </p:spPr>
      </p:pic>
      <p:pic>
        <p:nvPicPr>
          <p:cNvPr id="17" name="Picture 16" descr="fineprint.jpg"/>
          <p:cNvPicPr>
            <a:picLocks noChangeAspect="1"/>
          </p:cNvPicPr>
          <p:nvPr/>
        </p:nvPicPr>
        <p:blipFill>
          <a:blip r:embed="rId6" cstate="print"/>
          <a:stretch>
            <a:fillRect/>
          </a:stretch>
        </p:blipFill>
        <p:spPr>
          <a:xfrm>
            <a:off x="838200" y="5647439"/>
            <a:ext cx="7820277" cy="1096514"/>
          </a:xfrm>
          <a:prstGeom prst="rect">
            <a:avLst/>
          </a:prstGeom>
          <a:scene3d>
            <a:camera prst="orthographicFront"/>
            <a:lightRig rig="threePt" dir="t"/>
          </a:scene3d>
          <a:sp3d>
            <a:bevelT/>
          </a:sp3d>
        </p:spPr>
      </p:pic>
      <p:sp>
        <p:nvSpPr>
          <p:cNvPr id="18" name="TextBox 17"/>
          <p:cNvSpPr txBox="1"/>
          <p:nvPr/>
        </p:nvSpPr>
        <p:spPr>
          <a:xfrm>
            <a:off x="-6140" y="2431144"/>
            <a:ext cx="2955850" cy="313932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smtClean="0">
                <a:latin typeface="Arial" pitchFamily="34" charset="0"/>
                <a:cs typeface="Arial" pitchFamily="34" charset="0"/>
              </a:rPr>
              <a:t>Our blogs, including the new consumer blog, The Fine Print, will continue to form a key part of our content strategy, bringing information to a wide variety of audiences: consumers, industry and media, regional, and disaster victims.</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283395716"/>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a:xfrm>
            <a:off x="226559" y="114300"/>
            <a:ext cx="7400925" cy="860425"/>
          </a:xfrm>
        </p:spPr>
        <p:txBody>
          <a:bodyPr/>
          <a:lstStyle/>
          <a:p>
            <a:r>
              <a:rPr lang="en-US" dirty="0" smtClean="0"/>
              <a:t>The </a:t>
            </a:r>
            <a:r>
              <a:rPr lang="en-US" dirty="0" err="1" smtClean="0"/>
              <a:t>iiiToolkit</a:t>
            </a:r>
            <a:r>
              <a:rPr lang="en-US" dirty="0" smtClean="0"/>
              <a:t>: Putting Insurance Tools into the Hands of Consumers</a:t>
            </a:r>
          </a:p>
        </p:txBody>
      </p:sp>
      <p:sp>
        <p:nvSpPr>
          <p:cNvPr id="60420" name="Date Placeholder 3"/>
          <p:cNvSpPr>
            <a:spLocks noGrp="1"/>
          </p:cNvSpPr>
          <p:nvPr>
            <p:ph type="dt" sz="quarter" idx="10"/>
          </p:nvPr>
        </p:nvSpPr>
        <p:spPr>
          <a:noFill/>
        </p:spPr>
        <p:txBody>
          <a:bodyPr/>
          <a:lstStyle/>
          <a:p>
            <a:r>
              <a:rPr lang="en-US" smtClean="0"/>
              <a:t>12/01/09 - 9pm</a:t>
            </a:r>
          </a:p>
        </p:txBody>
      </p:sp>
      <p:sp>
        <p:nvSpPr>
          <p:cNvPr id="60421" name="Footer Placeholder 4"/>
          <p:cNvSpPr>
            <a:spLocks noGrp="1"/>
          </p:cNvSpPr>
          <p:nvPr>
            <p:ph type="ftr" sz="quarter" idx="11"/>
          </p:nvPr>
        </p:nvSpPr>
        <p:spPr>
          <a:noFill/>
        </p:spPr>
        <p:txBody>
          <a:bodyPr/>
          <a:lstStyle/>
          <a:p>
            <a:r>
              <a:rPr lang="en-US" smtClean="0"/>
              <a:t>eSlide – P6466 – The Financial Crisis and the Future of the P/C</a:t>
            </a:r>
          </a:p>
        </p:txBody>
      </p:sp>
      <p:sp>
        <p:nvSpPr>
          <p:cNvPr id="60422" name="Slide Number Placeholder 5"/>
          <p:cNvSpPr>
            <a:spLocks noGrp="1"/>
          </p:cNvSpPr>
          <p:nvPr>
            <p:ph type="sldNum" sz="quarter" idx="12"/>
          </p:nvPr>
        </p:nvSpPr>
        <p:spPr>
          <a:noFill/>
        </p:spPr>
        <p:txBody>
          <a:bodyPr/>
          <a:lstStyle/>
          <a:p>
            <a:fld id="{B3B2219A-922F-460C-9EF0-7FD80BF9C413}" type="slidenum">
              <a:rPr lang="en-US" smtClean="0"/>
              <a:pPr/>
              <a:t>38</a:t>
            </a:fld>
            <a:endParaRPr lang="en-US" smtClean="0"/>
          </a:p>
        </p:txBody>
      </p:sp>
      <p:pic>
        <p:nvPicPr>
          <p:cNvPr id="10" name="Picture 9" descr="01.III_Toolkit_she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3201" y="1054831"/>
            <a:ext cx="3532334" cy="5572935"/>
          </a:xfrm>
          <a:prstGeom prst="rect">
            <a:avLst/>
          </a:prstGeom>
        </p:spPr>
      </p:pic>
      <p:sp>
        <p:nvSpPr>
          <p:cNvPr id="8" name="TextBox 7"/>
          <p:cNvSpPr txBox="1"/>
          <p:nvPr/>
        </p:nvSpPr>
        <p:spPr>
          <a:xfrm>
            <a:off x="914398" y="1488558"/>
            <a:ext cx="3136605" cy="452431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buFont typeface="Wingdings" pitchFamily="2" charset="2"/>
              <a:buChar char="§"/>
            </a:pPr>
            <a:r>
              <a:rPr lang="en-US" b="1" dirty="0" smtClean="0">
                <a:latin typeface="Arial" pitchFamily="34" charset="0"/>
                <a:cs typeface="Arial" pitchFamily="34" charset="0"/>
              </a:rPr>
              <a:t>The </a:t>
            </a:r>
            <a:r>
              <a:rPr lang="en-US" b="1" dirty="0" err="1" smtClean="0">
                <a:latin typeface="Arial" pitchFamily="34" charset="0"/>
                <a:cs typeface="Arial" pitchFamily="34" charset="0"/>
              </a:rPr>
              <a:t>iiiToolkit</a:t>
            </a:r>
            <a:r>
              <a:rPr lang="en-US" b="1" dirty="0" smtClean="0">
                <a:latin typeface="Arial" pitchFamily="34" charset="0"/>
                <a:cs typeface="Arial" pitchFamily="34" charset="0"/>
              </a:rPr>
              <a:t> is a free mobile app suite that can help users put together a disaster plan, learn about selecting the right insurance for their needs and budget, and create and maintain a home inventory database. </a:t>
            </a:r>
            <a:br>
              <a:rPr lang="en-US" b="1" dirty="0" smtClean="0">
                <a:latin typeface="Arial" pitchFamily="34" charset="0"/>
                <a:cs typeface="Arial" pitchFamily="34" charset="0"/>
              </a:rPr>
            </a:br>
            <a:endParaRPr lang="en-US" b="1" dirty="0" smtClean="0">
              <a:latin typeface="Arial" pitchFamily="34" charset="0"/>
              <a:cs typeface="Arial" pitchFamily="34" charset="0"/>
            </a:endParaRPr>
          </a:p>
          <a:p>
            <a:pPr>
              <a:buFont typeface="Wingdings" pitchFamily="2" charset="2"/>
              <a:buChar char="§"/>
            </a:pPr>
            <a:r>
              <a:rPr lang="en-US" b="1" dirty="0" smtClean="0">
                <a:latin typeface="Arial" pitchFamily="34" charset="0"/>
                <a:cs typeface="Arial" pitchFamily="34" charset="0"/>
              </a:rPr>
              <a:t>Takes an action oriented approach: make a checklist; create an inventory; have a conversation with your insurance professional.</a:t>
            </a:r>
          </a:p>
        </p:txBody>
      </p:sp>
    </p:spTree>
    <p:extLst>
      <p:ext uri="{BB962C8B-B14F-4D97-AF65-F5344CB8AC3E}">
        <p14:creationId xmlns:p14="http://schemas.microsoft.com/office/powerpoint/2010/main" val="3876578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Date Placeholder 1"/>
          <p:cNvSpPr txBox="1">
            <a:spLocks noGrp="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58370" name="Footer Placeholder 2"/>
          <p:cNvSpPr txBox="1">
            <a:spLocks noGrp="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a:solidFill>
                  <a:schemeClr val="bg1"/>
                </a:solidFill>
              </a:rPr>
              <a:t>eSlide – P6466 – The Financial Crisis and the Future of the P/C</a:t>
            </a:r>
          </a:p>
        </p:txBody>
      </p:sp>
      <p:sp>
        <p:nvSpPr>
          <p:cNvPr id="58371" name="Slide Number Placeholder 3"/>
          <p:cNvSpPr txBox="1">
            <a:spLocks noGrp="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D3657DE-9E78-4A41-AE41-FC48D745DFA7}" type="slidenum">
              <a:rPr lang="en-US" sz="900"/>
              <a:pPr algn="r" eaLnBrk="0" hangingPunct="0">
                <a:lnSpc>
                  <a:spcPct val="85000"/>
                </a:lnSpc>
                <a:spcBef>
                  <a:spcPct val="20000"/>
                </a:spcBef>
              </a:pPr>
              <a:t>39</a:t>
            </a:fld>
            <a:endParaRPr lang="en-US" sz="900" dirty="0"/>
          </a:p>
        </p:txBody>
      </p:sp>
      <p:sp>
        <p:nvSpPr>
          <p:cNvPr id="58372" name="Title 1"/>
          <p:cNvSpPr txBox="1">
            <a:spLocks/>
          </p:cNvSpPr>
          <p:nvPr/>
        </p:nvSpPr>
        <p:spPr bwMode="auto">
          <a:xfrm>
            <a:off x="304800" y="76200"/>
            <a:ext cx="7400925" cy="990600"/>
          </a:xfrm>
          <a:prstGeom prst="rect">
            <a:avLst/>
          </a:prstGeom>
          <a:noFill/>
          <a:ln w="9525">
            <a:noFill/>
            <a:miter lim="800000"/>
            <a:headEnd/>
            <a:tailEnd/>
          </a:ln>
        </p:spPr>
        <p:txBody>
          <a:bodyPr/>
          <a:lstStyle/>
          <a:p>
            <a:pPr defTabSz="114300" eaLnBrk="0" hangingPunct="0">
              <a:lnSpc>
                <a:spcPct val="90000"/>
              </a:lnSpc>
            </a:pPr>
            <a:r>
              <a:rPr lang="en-US" sz="2800" b="1" dirty="0">
                <a:solidFill>
                  <a:srgbClr val="225A7A"/>
                </a:solidFill>
                <a:latin typeface="Arial" pitchFamily="34" charset="0"/>
                <a:cs typeface="Arial" pitchFamily="34" charset="0"/>
              </a:rPr>
              <a:t>Know Your Stuff® - Home </a:t>
            </a:r>
            <a:r>
              <a:rPr lang="en-US" sz="2800" b="1" dirty="0" smtClean="0">
                <a:solidFill>
                  <a:srgbClr val="225A7A"/>
                </a:solidFill>
                <a:latin typeface="Arial" pitchFamily="34" charset="0"/>
                <a:cs typeface="Arial" pitchFamily="34" charset="0"/>
              </a:rPr>
              <a:t>Inventory Software &amp; App</a:t>
            </a:r>
            <a:endParaRPr lang="en-US" sz="2800" b="1" i="1" dirty="0">
              <a:solidFill>
                <a:srgbClr val="225A7A"/>
              </a:solidFill>
              <a:latin typeface="Arial" pitchFamily="34" charset="0"/>
              <a:cs typeface="Arial" pitchFamily="34" charset="0"/>
            </a:endParaRPr>
          </a:p>
        </p:txBody>
      </p:sp>
      <p:sp>
        <p:nvSpPr>
          <p:cNvPr id="9" name="TextBox 8"/>
          <p:cNvSpPr txBox="1"/>
          <p:nvPr/>
        </p:nvSpPr>
        <p:spPr>
          <a:xfrm>
            <a:off x="85725" y="4796349"/>
            <a:ext cx="5477389" cy="19759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eaLnBrk="0" hangingPunct="0">
              <a:lnSpc>
                <a:spcPct val="90000"/>
              </a:lnSpc>
              <a:spcBef>
                <a:spcPct val="50000"/>
              </a:spcBef>
              <a:buClr>
                <a:schemeClr val="bg1"/>
              </a:buClr>
              <a:buFont typeface="Wingdings" pitchFamily="2" charset="2"/>
              <a:buNone/>
              <a:defRPr/>
            </a:pPr>
            <a:r>
              <a:rPr lang="en-US" b="1" i="1" dirty="0">
                <a:solidFill>
                  <a:schemeClr val="bg1"/>
                </a:solidFill>
                <a:latin typeface="Arial"/>
                <a:cs typeface="Arial"/>
              </a:rPr>
              <a:t>Know Your Stuff </a:t>
            </a:r>
            <a:r>
              <a:rPr lang="en-US" dirty="0">
                <a:solidFill>
                  <a:schemeClr val="bg1"/>
                </a:solidFill>
                <a:latin typeface="Arial"/>
                <a:cs typeface="Arial"/>
              </a:rPr>
              <a:t>is a free, online home inventory </a:t>
            </a:r>
            <a:r>
              <a:rPr lang="en-US" dirty="0" smtClean="0">
                <a:solidFill>
                  <a:schemeClr val="bg1"/>
                </a:solidFill>
                <a:latin typeface="Arial"/>
                <a:cs typeface="Arial"/>
              </a:rPr>
              <a:t>software—and integrated mobile app—that is </a:t>
            </a:r>
            <a:r>
              <a:rPr lang="en-US" dirty="0">
                <a:solidFill>
                  <a:schemeClr val="bg1"/>
                </a:solidFill>
                <a:latin typeface="Arial"/>
                <a:cs typeface="Arial"/>
              </a:rPr>
              <a:t>highly regarded by the public and media, and represents the type of outreach by the industry that generates great </a:t>
            </a:r>
            <a:r>
              <a:rPr lang="en-US" dirty="0" smtClean="0">
                <a:solidFill>
                  <a:schemeClr val="bg1"/>
                </a:solidFill>
                <a:latin typeface="Arial"/>
                <a:cs typeface="Arial"/>
              </a:rPr>
              <a:t>PR.</a:t>
            </a:r>
          </a:p>
          <a:p>
            <a:pPr eaLnBrk="0" hangingPunct="0">
              <a:lnSpc>
                <a:spcPct val="90000"/>
              </a:lnSpc>
              <a:spcBef>
                <a:spcPct val="50000"/>
              </a:spcBef>
              <a:buClr>
                <a:schemeClr val="bg1"/>
              </a:buClr>
              <a:buFont typeface="Wingdings" pitchFamily="2" charset="2"/>
              <a:buNone/>
              <a:defRPr/>
            </a:pPr>
            <a:r>
              <a:rPr lang="en-US" dirty="0" smtClean="0">
                <a:solidFill>
                  <a:schemeClr val="bg1"/>
                </a:solidFill>
                <a:latin typeface="Arial"/>
                <a:cs typeface="Arial"/>
              </a:rPr>
              <a:t>We are planning a complete update of the software and app later this year.</a:t>
            </a:r>
            <a:endParaRPr lang="en-US" dirty="0">
              <a:solidFill>
                <a:schemeClr val="bg1"/>
              </a:solidFill>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066800"/>
            <a:ext cx="6137188" cy="3675953"/>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3632" y="2413686"/>
            <a:ext cx="3468801" cy="3468801"/>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519149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2"/>
          <p:cNvSpPr>
            <a:spLocks noGrp="1" noChangeArrowheads="1"/>
          </p:cNvSpPr>
          <p:nvPr>
            <p:ph type="title"/>
          </p:nvPr>
        </p:nvSpPr>
        <p:spPr/>
        <p:txBody>
          <a:bodyPr/>
          <a:lstStyle/>
          <a:p>
            <a:r>
              <a:rPr lang="en-US" dirty="0" smtClean="0"/>
              <a:t>What Is the Mission of the I.I.I.?</a:t>
            </a:r>
          </a:p>
        </p:txBody>
      </p:sp>
      <p:sp>
        <p:nvSpPr>
          <p:cNvPr id="489474" name="Rectangle 3"/>
          <p:cNvSpPr>
            <a:spLocks noGrp="1" noChangeArrowheads="1"/>
          </p:cNvSpPr>
          <p:nvPr>
            <p:ph idx="1"/>
          </p:nvPr>
        </p:nvSpPr>
        <p:spPr>
          <a:xfrm>
            <a:off x="304801" y="1295400"/>
            <a:ext cx="8610600" cy="5257800"/>
          </a:xfrm>
        </p:spPr>
        <p:txBody>
          <a:bodyPr/>
          <a:lstStyle/>
          <a:p>
            <a:pPr>
              <a:lnSpc>
                <a:spcPct val="100000"/>
              </a:lnSpc>
              <a:spcBef>
                <a:spcPct val="50000"/>
              </a:spcBef>
              <a:buFont typeface="Wingdings" pitchFamily="2" charset="2"/>
              <a:buChar char="§"/>
            </a:pPr>
            <a:r>
              <a:rPr lang="en-US" dirty="0" smtClean="0"/>
              <a:t>The mission of the Insurance Information Institute is to build public understanding of insurance—what it does and how it works—primarily through the media, but increasingly through direct to consumer outreach.</a:t>
            </a:r>
          </a:p>
          <a:p>
            <a:pPr lvl="1">
              <a:lnSpc>
                <a:spcPct val="100000"/>
              </a:lnSpc>
              <a:buFont typeface="Wingdings" pitchFamily="2" charset="2"/>
              <a:buChar char="Ø"/>
            </a:pPr>
            <a:r>
              <a:rPr lang="en-US" sz="2400" dirty="0" smtClean="0"/>
              <a:t>The I.I.I. is dedicated to making sure the media covers our business fairly and accurately. </a:t>
            </a:r>
          </a:p>
          <a:p>
            <a:pPr lvl="1">
              <a:lnSpc>
                <a:spcPct val="100000"/>
              </a:lnSpc>
              <a:buFont typeface="Wingdings" pitchFamily="2" charset="2"/>
              <a:buChar char="Ø"/>
            </a:pPr>
            <a:r>
              <a:rPr lang="en-US" sz="2400" dirty="0" smtClean="0"/>
              <a:t>I.I.I. assists its member companies with their communications, information, research and planning needs. </a:t>
            </a:r>
            <a:br>
              <a:rPr lang="en-US" sz="2400" dirty="0" smtClean="0"/>
            </a:br>
            <a:endParaRPr lang="en-US" sz="2400" dirty="0" smtClean="0"/>
          </a:p>
          <a:p>
            <a:pPr>
              <a:lnSpc>
                <a:spcPct val="100000"/>
              </a:lnSpc>
              <a:spcBef>
                <a:spcPct val="50000"/>
              </a:spcBef>
              <a:buClr>
                <a:srgbClr val="FF3300"/>
              </a:buClr>
              <a:buFont typeface="Wingdings" pitchFamily="2" charset="2"/>
              <a:buNone/>
            </a:pPr>
            <a:endParaRPr lang="en-US" sz="2000" dirty="0" smtClean="0"/>
          </a:p>
          <a:p>
            <a:pPr>
              <a:lnSpc>
                <a:spcPct val="100000"/>
              </a:lnSpc>
              <a:spcBef>
                <a:spcPct val="50000"/>
              </a:spcBef>
              <a:buClr>
                <a:srgbClr val="FF3300"/>
              </a:buClr>
              <a:buFont typeface="Wingdings" pitchFamily="2" charset="2"/>
              <a:buChar char="§"/>
            </a:pPr>
            <a:endParaRPr lang="en-US" sz="2000" dirty="0" smtClean="0">
              <a:solidFill>
                <a:schemeClr val="accent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21" name="Title 1"/>
          <p:cNvSpPr>
            <a:spLocks noGrp="1"/>
          </p:cNvSpPr>
          <p:nvPr>
            <p:ph type="title"/>
          </p:nvPr>
        </p:nvSpPr>
        <p:spPr>
          <a:xfrm>
            <a:off x="227013" y="114300"/>
            <a:ext cx="7400925" cy="860425"/>
          </a:xfrm>
        </p:spPr>
        <p:txBody>
          <a:bodyPr/>
          <a:lstStyle/>
          <a:p>
            <a:r>
              <a:rPr lang="en-US" dirty="0" smtClean="0"/>
              <a:t>Sharing the I.I.I. Mobile Apps</a:t>
            </a:r>
          </a:p>
        </p:txBody>
      </p:sp>
      <p:sp>
        <p:nvSpPr>
          <p:cNvPr id="60420" name="Date Placeholder 3"/>
          <p:cNvSpPr>
            <a:spLocks noGrp="1"/>
          </p:cNvSpPr>
          <p:nvPr>
            <p:ph type="dt" sz="quarter" idx="10"/>
          </p:nvPr>
        </p:nvSpPr>
        <p:spPr/>
        <p:txBody>
          <a:bodyPr/>
          <a:lstStyle/>
          <a:p>
            <a:pPr>
              <a:defRPr/>
            </a:pPr>
            <a:r>
              <a:rPr lang="en-US" smtClean="0"/>
              <a:t>12/01/09 - 9pm</a:t>
            </a:r>
          </a:p>
        </p:txBody>
      </p:sp>
      <p:sp>
        <p:nvSpPr>
          <p:cNvPr id="60421" name="Footer Placeholder 4"/>
          <p:cNvSpPr>
            <a:spLocks noGrp="1"/>
          </p:cNvSpPr>
          <p:nvPr>
            <p:ph type="ftr" sz="quarter" idx="11"/>
          </p:nvPr>
        </p:nvSpPr>
        <p:spPr/>
        <p:txBody>
          <a:bodyPr/>
          <a:lstStyle/>
          <a:p>
            <a:pPr>
              <a:defRPr/>
            </a:pPr>
            <a:r>
              <a:rPr lang="en-US" smtClean="0"/>
              <a:t>eSlide – P6466 – The Financial Crisis and the Future of the P/C</a:t>
            </a:r>
          </a:p>
        </p:txBody>
      </p:sp>
      <p:sp>
        <p:nvSpPr>
          <p:cNvPr id="60422" name="Slide Number Placeholder 5"/>
          <p:cNvSpPr>
            <a:spLocks noGrp="1"/>
          </p:cNvSpPr>
          <p:nvPr>
            <p:ph type="sldNum" sz="quarter" idx="12"/>
          </p:nvPr>
        </p:nvSpPr>
        <p:spPr/>
        <p:txBody>
          <a:bodyPr/>
          <a:lstStyle/>
          <a:p>
            <a:pPr>
              <a:defRPr/>
            </a:pPr>
            <a:fld id="{4969A992-D2F4-47FC-8B0F-EDF8F47C48DA}" type="slidenum">
              <a:rPr lang="en-US" smtClean="0"/>
              <a:pPr>
                <a:defRPr/>
              </a:pPr>
              <a:t>40</a:t>
            </a:fld>
            <a:endParaRPr lang="en-US" smtClean="0"/>
          </a:p>
        </p:txBody>
      </p:sp>
      <p:pic>
        <p:nvPicPr>
          <p:cNvPr id="53250" name="Picture 2"/>
          <p:cNvPicPr>
            <a:picLocks noChangeAspect="1" noChangeArrowheads="1"/>
          </p:cNvPicPr>
          <p:nvPr/>
        </p:nvPicPr>
        <p:blipFill>
          <a:blip r:embed="rId2" cstate="email"/>
          <a:srcRect/>
          <a:stretch>
            <a:fillRect/>
          </a:stretch>
        </p:blipFill>
        <p:spPr bwMode="auto">
          <a:xfrm>
            <a:off x="990600" y="1676400"/>
            <a:ext cx="7124700" cy="4905375"/>
          </a:xfrm>
          <a:prstGeom prst="rect">
            <a:avLst/>
          </a:prstGeom>
          <a:noFill/>
          <a:ln w="9525">
            <a:noFill/>
            <a:miter lim="800000"/>
            <a:headEnd/>
            <a:tailEnd/>
          </a:ln>
        </p:spPr>
      </p:pic>
      <p:sp>
        <p:nvSpPr>
          <p:cNvPr id="8" name="TextBox 7"/>
          <p:cNvSpPr txBox="1"/>
          <p:nvPr/>
        </p:nvSpPr>
        <p:spPr>
          <a:xfrm>
            <a:off x="584791" y="1154083"/>
            <a:ext cx="7974417"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b="1" dirty="0">
                <a:latin typeface="Arial" pitchFamily="34" charset="0"/>
                <a:cs typeface="Arial" pitchFamily="34" charset="0"/>
              </a:rPr>
              <a:t>Sharing our apps is as easy as hitting the copy-paste keys…</a:t>
            </a:r>
          </a:p>
        </p:txBody>
      </p:sp>
    </p:spTree>
    <p:extLst>
      <p:ext uri="{BB962C8B-B14F-4D97-AF65-F5344CB8AC3E}">
        <p14:creationId xmlns:p14="http://schemas.microsoft.com/office/powerpoint/2010/main" val="3129212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Mobile Website</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Footer Placeholder 4"/>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6" name="Slide Number Placeholder 5"/>
          <p:cNvSpPr>
            <a:spLocks noGrp="1"/>
          </p:cNvSpPr>
          <p:nvPr>
            <p:ph type="sldNum" sz="quarter" idx="12"/>
          </p:nvPr>
        </p:nvSpPr>
        <p:spPr/>
        <p:txBody>
          <a:bodyPr/>
          <a:lstStyle/>
          <a:p>
            <a:pPr>
              <a:defRPr/>
            </a:pPr>
            <a:fld id="{B20227DE-F774-4F0F-BE02-BF8FBE6139C3}" type="slidenum">
              <a:rPr lang="en-US" smtClean="0"/>
              <a:pPr>
                <a:defRPr/>
              </a:pPr>
              <a:t>41</a:t>
            </a:fld>
            <a:endParaRPr lang="en-US"/>
          </a:p>
        </p:txBody>
      </p:sp>
      <p:pic>
        <p:nvPicPr>
          <p:cNvPr id="135170"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861755" y="1164486"/>
            <a:ext cx="3594444" cy="5693514"/>
          </a:xfrm>
          <a:prstGeom prst="rect">
            <a:avLst/>
          </a:prstGeom>
          <a:noFill/>
          <a:ln w="9525">
            <a:noFill/>
            <a:miter lim="800000"/>
            <a:headEnd/>
            <a:tailEnd/>
          </a:ln>
        </p:spPr>
      </p:pic>
      <p:sp>
        <p:nvSpPr>
          <p:cNvPr id="8" name="TextBox 7"/>
          <p:cNvSpPr txBox="1"/>
          <p:nvPr/>
        </p:nvSpPr>
        <p:spPr>
          <a:xfrm>
            <a:off x="701747" y="1860698"/>
            <a:ext cx="3136605" cy="34163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smtClean="0">
                <a:latin typeface="Arial" pitchFamily="34" charset="0"/>
                <a:cs typeface="Arial" pitchFamily="34" charset="0"/>
              </a:rPr>
              <a:t>The I.I.I. mobile website will be consumer-facing, providing users with the basic information and tools they need in the palm of their hand. With our information in hand, consumers will be well-placed to have a constructive conversation with their insurance professional. </a:t>
            </a:r>
          </a:p>
        </p:txBody>
      </p:sp>
    </p:spTree>
    <p:extLst>
      <p:ext uri="{BB962C8B-B14F-4D97-AF65-F5344CB8AC3E}">
        <p14:creationId xmlns:p14="http://schemas.microsoft.com/office/powerpoint/2010/main" val="3140133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a:xfrm>
            <a:off x="226559" y="114300"/>
            <a:ext cx="7400925" cy="860425"/>
          </a:xfrm>
        </p:spPr>
        <p:txBody>
          <a:bodyPr/>
          <a:lstStyle/>
          <a:p>
            <a:r>
              <a:rPr lang="en-US" dirty="0" smtClean="0"/>
              <a:t>I.I.I. Digital Publications</a:t>
            </a:r>
          </a:p>
        </p:txBody>
      </p:sp>
      <p:sp>
        <p:nvSpPr>
          <p:cNvPr id="60420" name="Date Placeholder 3"/>
          <p:cNvSpPr>
            <a:spLocks noGrp="1"/>
          </p:cNvSpPr>
          <p:nvPr>
            <p:ph type="dt" sz="quarter" idx="10"/>
          </p:nvPr>
        </p:nvSpPr>
        <p:spPr>
          <a:noFill/>
        </p:spPr>
        <p:txBody>
          <a:bodyPr/>
          <a:lstStyle/>
          <a:p>
            <a:r>
              <a:rPr lang="en-US" smtClean="0"/>
              <a:t>12/01/09 - 9pm</a:t>
            </a:r>
          </a:p>
        </p:txBody>
      </p:sp>
      <p:sp>
        <p:nvSpPr>
          <p:cNvPr id="60421" name="Footer Placeholder 4"/>
          <p:cNvSpPr>
            <a:spLocks noGrp="1"/>
          </p:cNvSpPr>
          <p:nvPr>
            <p:ph type="ftr" sz="quarter" idx="11"/>
          </p:nvPr>
        </p:nvSpPr>
        <p:spPr>
          <a:noFill/>
        </p:spPr>
        <p:txBody>
          <a:bodyPr/>
          <a:lstStyle/>
          <a:p>
            <a:r>
              <a:rPr lang="en-US" smtClean="0"/>
              <a:t>eSlide – P6466 – The Financial Crisis and the Future of the P/C</a:t>
            </a:r>
          </a:p>
        </p:txBody>
      </p:sp>
      <p:sp>
        <p:nvSpPr>
          <p:cNvPr id="60422" name="Slide Number Placeholder 5"/>
          <p:cNvSpPr>
            <a:spLocks noGrp="1"/>
          </p:cNvSpPr>
          <p:nvPr>
            <p:ph type="sldNum" sz="quarter" idx="12"/>
          </p:nvPr>
        </p:nvSpPr>
        <p:spPr>
          <a:noFill/>
        </p:spPr>
        <p:txBody>
          <a:bodyPr/>
          <a:lstStyle/>
          <a:p>
            <a:fld id="{B3B2219A-922F-460C-9EF0-7FD80BF9C413}" type="slidenum">
              <a:rPr lang="en-US" smtClean="0"/>
              <a:pPr/>
              <a:t>42</a:t>
            </a:fld>
            <a:endParaRPr lang="en-US" smtClean="0"/>
          </a:p>
        </p:txBody>
      </p:sp>
      <p:pic>
        <p:nvPicPr>
          <p:cNvPr id="11" name="Picture 10" descr="Untitled-2.jpg"/>
          <p:cNvPicPr>
            <a:picLocks noChangeAspect="1"/>
          </p:cNvPicPr>
          <p:nvPr/>
        </p:nvPicPr>
        <p:blipFill>
          <a:blip r:embed="rId2" cstate="print"/>
          <a:stretch>
            <a:fillRect/>
          </a:stretch>
        </p:blipFill>
        <p:spPr>
          <a:xfrm>
            <a:off x="3127863" y="1829860"/>
            <a:ext cx="3049653" cy="4788909"/>
          </a:xfrm>
          <a:prstGeom prst="rect">
            <a:avLst/>
          </a:prstGeom>
        </p:spPr>
      </p:pic>
      <p:sp>
        <p:nvSpPr>
          <p:cNvPr id="8" name="TextBox 7"/>
          <p:cNvSpPr txBox="1"/>
          <p:nvPr/>
        </p:nvSpPr>
        <p:spPr>
          <a:xfrm>
            <a:off x="563527" y="1283209"/>
            <a:ext cx="7974417"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b="1" dirty="0" smtClean="0">
                <a:latin typeface="Arial" pitchFamily="34" charset="0"/>
                <a:cs typeface="Arial" pitchFamily="34" charset="0"/>
              </a:rPr>
              <a:t>The I.I.I. Fact Book is available digitally for Kindle e-readers.</a:t>
            </a:r>
          </a:p>
        </p:txBody>
      </p:sp>
    </p:spTree>
    <p:extLst>
      <p:ext uri="{BB962C8B-B14F-4D97-AF65-F5344CB8AC3E}">
        <p14:creationId xmlns:p14="http://schemas.microsoft.com/office/powerpoint/2010/main" val="1578316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105"/>
          <p:cNvSpPr>
            <a:spLocks noGrp="1" noChangeArrowheads="1"/>
          </p:cNvSpPr>
          <p:nvPr>
            <p:ph type="dt" sz="quarter" idx="10"/>
          </p:nvPr>
        </p:nvSpPr>
        <p:spPr>
          <a:noFill/>
        </p:spPr>
        <p:txBody>
          <a:bodyPr/>
          <a:lstStyle/>
          <a:p>
            <a:r>
              <a:rPr lang="en-US" smtClean="0"/>
              <a:t>12/01/09 - 9pm</a:t>
            </a:r>
          </a:p>
        </p:txBody>
      </p:sp>
      <p:sp>
        <p:nvSpPr>
          <p:cNvPr id="1843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8435" name="Rectangle 110"/>
          <p:cNvSpPr>
            <a:spLocks noGrp="1" noChangeArrowheads="1"/>
          </p:cNvSpPr>
          <p:nvPr>
            <p:ph type="sldNum" sz="quarter" idx="12"/>
          </p:nvPr>
        </p:nvSpPr>
        <p:spPr>
          <a:noFill/>
        </p:spPr>
        <p:txBody>
          <a:bodyPr/>
          <a:lstStyle/>
          <a:p>
            <a:fld id="{4A6E67A5-0A59-4B11-B3C3-CE81B3E34A9C}" type="slidenum">
              <a:rPr lang="en-US" smtClean="0"/>
              <a:pPr/>
              <a:t>43</a:t>
            </a:fld>
            <a:endParaRPr lang="en-US" smtClean="0"/>
          </a:p>
        </p:txBody>
      </p:sp>
      <p:sp>
        <p:nvSpPr>
          <p:cNvPr id="18436" name="Rectangle 2"/>
          <p:cNvSpPr>
            <a:spLocks noGrp="1" noChangeArrowheads="1"/>
          </p:cNvSpPr>
          <p:nvPr>
            <p:ph type="title"/>
          </p:nvPr>
        </p:nvSpPr>
        <p:spPr>
          <a:xfrm>
            <a:off x="170121" y="77968"/>
            <a:ext cx="7400925" cy="860425"/>
          </a:xfrm>
        </p:spPr>
        <p:txBody>
          <a:bodyPr/>
          <a:lstStyle/>
          <a:p>
            <a:r>
              <a:rPr lang="en-US" dirty="0" smtClean="0"/>
              <a:t>“The I’s on Insurance” Video Series</a:t>
            </a:r>
            <a:endParaRPr lang="en-US" sz="2400" dirty="0" smtClean="0"/>
          </a:p>
        </p:txBody>
      </p:sp>
      <p:sp>
        <p:nvSpPr>
          <p:cNvPr id="8" name="Rectangle 3"/>
          <p:cNvSpPr txBox="1">
            <a:spLocks noChangeArrowheads="1"/>
          </p:cNvSpPr>
          <p:nvPr/>
        </p:nvSpPr>
        <p:spPr bwMode="auto">
          <a:xfrm>
            <a:off x="392298" y="1059935"/>
            <a:ext cx="8153400" cy="5286375"/>
          </a:xfrm>
          <a:prstGeom prst="rect">
            <a:avLst/>
          </a:prstGeom>
          <a:noFill/>
          <a:ln w="9525" algn="ctr">
            <a:noFill/>
            <a:miter lim="800000"/>
            <a:headEnd/>
            <a:tailEnd/>
          </a:ln>
        </p:spPr>
        <p:txBody>
          <a:bodyPr vert="horz" wrap="square" lIns="45720" tIns="45720" rIns="45720" bIns="45720" numCol="1" rtlCol="0" anchor="t" anchorCtr="0" compatLnSpc="1">
            <a:prstTxWarp prst="textNoShape">
              <a:avLst/>
            </a:prstTxWarp>
          </a:bodyPr>
          <a:lstStyle/>
          <a:p>
            <a:pPr marL="292100" lvl="0" indent="-292100" eaLnBrk="0" hangingPunct="0">
              <a:lnSpc>
                <a:spcPct val="90000"/>
              </a:lnSpc>
              <a:spcBef>
                <a:spcPct val="50000"/>
              </a:spcBef>
              <a:buClr>
                <a:schemeClr val="accent2"/>
              </a:buClr>
              <a:defRPr/>
            </a:pPr>
            <a:endParaRPr lang="en-US" sz="1600" b="1" kern="0" dirty="0" smtClean="0"/>
          </a:p>
        </p:txBody>
      </p:sp>
      <p:pic>
        <p:nvPicPr>
          <p:cNvPr id="116737" name="Picture 1" descr="\\iii.org\public\groups\III Web\The i's On Insurance\III_00;01;26_Title.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3916" y="3432324"/>
            <a:ext cx="4218761" cy="2373053"/>
          </a:xfrm>
          <a:prstGeom prst="rect">
            <a:avLst/>
          </a:prstGeom>
          <a:noFill/>
        </p:spPr>
      </p:pic>
      <p:pic>
        <p:nvPicPr>
          <p:cNvPr id="116738" name="Picture 2" descr="U:\Videos\Insurance 101 Video\dragon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5181" y="1098209"/>
            <a:ext cx="2360428" cy="2286497"/>
          </a:xfrm>
          <a:prstGeom prst="rect">
            <a:avLst/>
          </a:prstGeom>
          <a:noFill/>
        </p:spPr>
      </p:pic>
      <p:sp>
        <p:nvSpPr>
          <p:cNvPr id="9" name="TextBox 8"/>
          <p:cNvSpPr txBox="1"/>
          <p:nvPr/>
        </p:nvSpPr>
        <p:spPr>
          <a:xfrm>
            <a:off x="170121" y="5858539"/>
            <a:ext cx="8750596" cy="8595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b="1" dirty="0" smtClean="0">
                <a:latin typeface="Arial" pitchFamily="34" charset="0"/>
                <a:cs typeface="Arial" pitchFamily="34" charset="0"/>
              </a:rPr>
              <a:t>Animated video series focusing on Homeowners, Auto, Small Business and Claims Filing. The goal is to engage and encourage viewers to reach out to their agent, broker, or company representative to discuss insurance coverage.</a:t>
            </a:r>
            <a:endParaRPr lang="en-US" sz="1600" b="1" dirty="0">
              <a:latin typeface="Arial" pitchFamily="34" charset="0"/>
              <a:cs typeface="Arial" pitchFamily="34" charset="0"/>
            </a:endParaRPr>
          </a:p>
        </p:txBody>
      </p:sp>
      <p:pic>
        <p:nvPicPr>
          <p:cNvPr id="10" name="Picture 9" descr="Auto_title.jpg">
            <a:hlinkClick r:id="rId6"/>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13321" y="1065913"/>
            <a:ext cx="4125432" cy="2320555"/>
          </a:xfrm>
          <a:prstGeom prst="rect">
            <a:avLst/>
          </a:prstGeom>
        </p:spPr>
      </p:pic>
      <p:pic>
        <p:nvPicPr>
          <p:cNvPr id="11" name="Picture 10" descr="Business_titl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77146" y="3423685"/>
            <a:ext cx="4234122" cy="2381694"/>
          </a:xfrm>
          <a:prstGeom prst="rect">
            <a:avLst/>
          </a:prstGeom>
        </p:spPr>
      </p:pic>
    </p:spTree>
    <p:extLst>
      <p:ext uri="{BB962C8B-B14F-4D97-AF65-F5344CB8AC3E}">
        <p14:creationId xmlns:p14="http://schemas.microsoft.com/office/powerpoint/2010/main" val="2666699728"/>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44</a:t>
            </a:fld>
            <a:endParaRPr lang="en-US" smtClean="0"/>
          </a:p>
        </p:txBody>
      </p:sp>
      <p:sp>
        <p:nvSpPr>
          <p:cNvPr id="82949" name="Rectangle 2"/>
          <p:cNvSpPr>
            <a:spLocks noGrp="1" noChangeArrowheads="1"/>
          </p:cNvSpPr>
          <p:nvPr>
            <p:ph type="title"/>
          </p:nvPr>
        </p:nvSpPr>
        <p:spPr/>
        <p:txBody>
          <a:bodyPr/>
          <a:lstStyle/>
          <a:p>
            <a:r>
              <a:rPr lang="en-US" sz="2800" dirty="0" smtClean="0"/>
              <a:t>“Check20” Campaign</a:t>
            </a:r>
            <a:endParaRPr lang="en-US" dirty="0" smtClean="0"/>
          </a:p>
        </p:txBody>
      </p:sp>
      <p:sp>
        <p:nvSpPr>
          <p:cNvPr id="7" name="Content Placeholder 6"/>
          <p:cNvSpPr>
            <a:spLocks noGrp="1"/>
          </p:cNvSpPr>
          <p:nvPr>
            <p:ph idx="1"/>
          </p:nvPr>
        </p:nvSpPr>
        <p:spPr>
          <a:xfrm>
            <a:off x="100965" y="2286000"/>
            <a:ext cx="4176147" cy="3048000"/>
          </a:xfrm>
        </p:spPr>
        <p:txBody>
          <a:bodyPr/>
          <a:lstStyle/>
          <a:p>
            <a:r>
              <a:rPr lang="en-US" sz="2000" dirty="0" smtClean="0"/>
              <a:t>Check20 is an integrated cross-channel messaging campaign. The goal is to engage consumers and explain the basics of insurance: what they should look for in their policy documents; and how to have a constructive dialogue with their insurance professional.</a:t>
            </a:r>
          </a:p>
          <a:p>
            <a:r>
              <a:rPr lang="en-US" sz="2000" dirty="0" smtClean="0"/>
              <a:t>The core of the program is the weekly email newsletter, focused on Home, Auto, and Financial Planning information.</a:t>
            </a:r>
          </a:p>
        </p:txBody>
      </p:sp>
      <p:pic>
        <p:nvPicPr>
          <p:cNvPr id="8" name="Picture 7" descr="banner.gif"/>
          <p:cNvPicPr>
            <a:picLocks noChangeAspect="1"/>
          </p:cNvPicPr>
          <p:nvPr/>
        </p:nvPicPr>
        <p:blipFill>
          <a:blip r:embed="rId3" cstate="print"/>
          <a:stretch>
            <a:fillRect/>
          </a:stretch>
        </p:blipFill>
        <p:spPr>
          <a:xfrm>
            <a:off x="685800" y="1163203"/>
            <a:ext cx="7620000" cy="942975"/>
          </a:xfrm>
          <a:prstGeom prst="rect">
            <a:avLst/>
          </a:prstGeom>
        </p:spPr>
      </p:pic>
      <p:pic>
        <p:nvPicPr>
          <p:cNvPr id="9" name="Picture 8" descr="check20.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9600" y="2286000"/>
            <a:ext cx="4724400" cy="4155560"/>
          </a:xfrm>
          <a:prstGeom prst="rect">
            <a:avLst/>
          </a:prstGeom>
        </p:spPr>
      </p:pic>
    </p:spTree>
    <p:extLst>
      <p:ext uri="{BB962C8B-B14F-4D97-AF65-F5344CB8AC3E}">
        <p14:creationId xmlns:p14="http://schemas.microsoft.com/office/powerpoint/2010/main" val="3248247238"/>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chemeClr val="bg1"/>
                </a:solidFill>
              </a:rPr>
              <a:pPr algn="r" eaLnBrk="0" hangingPunct="0">
                <a:lnSpc>
                  <a:spcPct val="85000"/>
                </a:lnSpc>
                <a:spcBef>
                  <a:spcPct val="20000"/>
                </a:spcBef>
              </a:pPr>
              <a:t>45</a:t>
            </a:fld>
            <a:endParaRPr lang="en-US" sz="900">
              <a:solidFill>
                <a:schemeClr val="bg1"/>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chemeClr val="bg1"/>
                </a:solidFill>
                <a:latin typeface="Arial" pitchFamily="34" charset="0"/>
                <a:cs typeface="Arial" pitchFamily="34" charset="0"/>
              </a:rPr>
              <a:t>HOW TO WORK WITH THE I.I.I?</a:t>
            </a:r>
          </a:p>
        </p:txBody>
      </p:sp>
    </p:spTree>
    <p:extLst>
      <p:ext uri="{BB962C8B-B14F-4D97-AF65-F5344CB8AC3E}">
        <p14:creationId xmlns:p14="http://schemas.microsoft.com/office/powerpoint/2010/main" val="1963098247"/>
      </p:ext>
    </p:extLst>
  </p:cSld>
  <p:clrMapOvr>
    <a:masterClrMapping/>
  </p:clrMapOvr>
  <p:transition>
    <p:zoom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2"/>
          <p:cNvSpPr>
            <a:spLocks noGrp="1" noChangeArrowheads="1"/>
          </p:cNvSpPr>
          <p:nvPr>
            <p:ph type="title"/>
          </p:nvPr>
        </p:nvSpPr>
        <p:spPr>
          <a:xfrm>
            <a:off x="298450" y="103188"/>
            <a:ext cx="7400925" cy="860425"/>
          </a:xfrm>
        </p:spPr>
        <p:txBody>
          <a:bodyPr/>
          <a:lstStyle/>
          <a:p>
            <a:r>
              <a:rPr lang="en-US" sz="3200" dirty="0" smtClean="0"/>
              <a:t>What the I.I.I. Can Do to Support</a:t>
            </a:r>
          </a:p>
        </p:txBody>
      </p:sp>
      <p:sp>
        <p:nvSpPr>
          <p:cNvPr id="500738" name="Rectangle 3"/>
          <p:cNvSpPr>
            <a:spLocks noGrp="1" noChangeArrowheads="1"/>
          </p:cNvSpPr>
          <p:nvPr>
            <p:ph idx="1"/>
          </p:nvPr>
        </p:nvSpPr>
        <p:spPr>
          <a:xfrm>
            <a:off x="222250" y="1295400"/>
            <a:ext cx="8921750" cy="5410200"/>
          </a:xfrm>
        </p:spPr>
        <p:txBody>
          <a:bodyPr/>
          <a:lstStyle/>
          <a:p>
            <a:r>
              <a:rPr lang="en-US" sz="2000" dirty="0" smtClean="0"/>
              <a:t>Assist with company-specific media messaging.</a:t>
            </a:r>
          </a:p>
          <a:p>
            <a:r>
              <a:rPr lang="en-US" sz="2000" dirty="0" smtClean="0"/>
              <a:t>Speak on the company’s behalf when you would prefer not to respond.</a:t>
            </a:r>
          </a:p>
          <a:p>
            <a:r>
              <a:rPr lang="en-US" sz="2000" dirty="0" smtClean="0"/>
              <a:t>Generate media interest in your new products, services, educational or philanthropic endeavors.</a:t>
            </a:r>
          </a:p>
          <a:p>
            <a:r>
              <a:rPr lang="en-US" sz="2000" dirty="0" smtClean="0"/>
              <a:t>Make I.I.I. research and analysis available for company-specific use.</a:t>
            </a:r>
          </a:p>
          <a:p>
            <a:r>
              <a:rPr lang="en-US" sz="2000" dirty="0" smtClean="0"/>
              <a:t>Present insurance information and/or economic analysis at events and meetings, as well as brief your outside communications consultants.</a:t>
            </a:r>
          </a:p>
          <a:p>
            <a:r>
              <a:rPr lang="en-US" sz="2000" dirty="0" smtClean="0"/>
              <a:t>Co-produce webinars and other events.</a:t>
            </a:r>
          </a:p>
          <a:p>
            <a:r>
              <a:rPr lang="en-US" sz="2000" dirty="0" smtClean="0"/>
              <a:t>Arrange meetings with key media. </a:t>
            </a:r>
          </a:p>
          <a:p>
            <a:r>
              <a:rPr lang="en-US" sz="2000" dirty="0" smtClean="0"/>
              <a:t>Special projects (strategic planning, marketing, op-eds, </a:t>
            </a:r>
            <a:r>
              <a:rPr lang="en-US" sz="2000" dirty="0" err="1" smtClean="0"/>
              <a:t>etc</a:t>
            </a:r>
            <a:r>
              <a:rPr lang="en-US" sz="2000" dirty="0" smtClean="0"/>
              <a:t>).</a:t>
            </a:r>
          </a:p>
          <a:p>
            <a:endParaRPr lang="en-US" sz="20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Insurers to Work Effectively with the I.I.I.</a:t>
            </a:r>
            <a:endParaRPr lang="en-US" dirty="0"/>
          </a:p>
        </p:txBody>
      </p:sp>
      <p:sp>
        <p:nvSpPr>
          <p:cNvPr id="3" name="Content Placeholder 2"/>
          <p:cNvSpPr>
            <a:spLocks noGrp="1"/>
          </p:cNvSpPr>
          <p:nvPr>
            <p:ph idx="1"/>
          </p:nvPr>
        </p:nvSpPr>
        <p:spPr>
          <a:xfrm>
            <a:off x="495300" y="1143001"/>
            <a:ext cx="8153400" cy="5157788"/>
          </a:xfrm>
        </p:spPr>
        <p:txBody>
          <a:bodyPr/>
          <a:lstStyle/>
          <a:p>
            <a:r>
              <a:rPr lang="en-US" dirty="0" smtClean="0"/>
              <a:t>Inform the I.I.I. of your communications goals and objectives.</a:t>
            </a:r>
          </a:p>
          <a:p>
            <a:r>
              <a:rPr lang="en-US" dirty="0" smtClean="0"/>
              <a:t>Incorporate the I.I.I. into your overall communications strategy.</a:t>
            </a:r>
          </a:p>
          <a:p>
            <a:r>
              <a:rPr lang="en-US" b="1" dirty="0" smtClean="0"/>
              <a:t>Provide CAT information to I.I.I. prior to Catastrophe</a:t>
            </a:r>
          </a:p>
          <a:p>
            <a:r>
              <a:rPr lang="en-US" dirty="0" smtClean="0"/>
              <a:t>Provide a “heads up” on new products, issues and internal messaging.</a:t>
            </a:r>
          </a:p>
          <a:p>
            <a:r>
              <a:rPr lang="en-US" dirty="0" smtClean="0"/>
              <a:t>Notify the I.I.I. of social media campaigns and outreach efforts.</a:t>
            </a:r>
            <a:endParaRPr lang="en-US" dirty="0"/>
          </a:p>
        </p:txBody>
      </p:sp>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F77B3645-63F3-4601-8EDB-62E8C97E1A73}" type="slidenum">
              <a:rPr lang="en-US" smtClean="0">
                <a:solidFill>
                  <a:srgbClr val="000000"/>
                </a:solidFill>
              </a:rPr>
              <a:pPr>
                <a:defRPr/>
              </a:pPr>
              <a:t>47</a:t>
            </a:fld>
            <a:endParaRPr lang="en-US" dirty="0">
              <a:solidFill>
                <a:srgbClr val="000000"/>
              </a:solidFill>
            </a:endParaRPr>
          </a:p>
        </p:txBody>
      </p:sp>
    </p:spTree>
    <p:extLst>
      <p:ext uri="{BB962C8B-B14F-4D97-AF65-F5344CB8AC3E}">
        <p14:creationId xmlns:p14="http://schemas.microsoft.com/office/powerpoint/2010/main" val="3788545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chemeClr val="bg1"/>
                </a:solidFill>
              </a:rPr>
              <a:pPr algn="r" eaLnBrk="0" hangingPunct="0">
                <a:lnSpc>
                  <a:spcPct val="85000"/>
                </a:lnSpc>
                <a:spcBef>
                  <a:spcPct val="20000"/>
                </a:spcBef>
              </a:pPr>
              <a:t>48</a:t>
            </a:fld>
            <a:endParaRPr lang="en-US" sz="900">
              <a:solidFill>
                <a:schemeClr val="bg1"/>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chemeClr val="bg1"/>
                </a:solidFill>
                <a:latin typeface="Arial" pitchFamily="34" charset="0"/>
                <a:cs typeface="Arial" pitchFamily="34" charset="0"/>
              </a:rPr>
              <a:t>QUESTIONS/DISCUSSION</a:t>
            </a:r>
          </a:p>
        </p:txBody>
      </p:sp>
    </p:spTree>
    <p:extLst>
      <p:ext uri="{BB962C8B-B14F-4D97-AF65-F5344CB8AC3E}">
        <p14:creationId xmlns:p14="http://schemas.microsoft.com/office/powerpoint/2010/main" val="1949121092"/>
      </p:ext>
    </p:extLst>
  </p:cSld>
  <p:clrMapOvr>
    <a:masterClrMapping/>
  </p:clrMapOvr>
  <p:transition>
    <p:zoom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30352"/>
            <a:ext cx="8153400" cy="1348061"/>
          </a:xfrm>
        </p:spPr>
        <p:txBody>
          <a:bodyPr/>
          <a:lstStyle/>
          <a:p>
            <a:r>
              <a:rPr lang="en-US" sz="3200" dirty="0" smtClean="0"/>
              <a:t>Janet Ruiz</a:t>
            </a:r>
            <a:br>
              <a:rPr lang="en-US" sz="3200" dirty="0" smtClean="0"/>
            </a:br>
            <a:r>
              <a:rPr lang="en-US" sz="3200" dirty="0" smtClean="0">
                <a:hlinkClick r:id="rId3"/>
              </a:rPr>
              <a:t>janetr@iii.org</a:t>
            </a:r>
            <a:r>
              <a:rPr lang="en-US" sz="3200" dirty="0" smtClean="0"/>
              <a:t> / @</a:t>
            </a:r>
            <a:r>
              <a:rPr lang="en-US" sz="3200" dirty="0" err="1" smtClean="0"/>
              <a:t>insuringcalifornia</a:t>
            </a:r>
            <a:r>
              <a:rPr lang="en-US" sz="3200" dirty="0" smtClean="0"/>
              <a:t/>
            </a:r>
            <a:br>
              <a:rPr lang="en-US" sz="3200" dirty="0" smtClean="0"/>
            </a:br>
            <a:r>
              <a:rPr lang="en-US" sz="3200" dirty="0" smtClean="0"/>
              <a:t>707-490-9365 (cell)</a:t>
            </a:r>
            <a:endParaRPr lang="en-US" sz="3200" dirty="0"/>
          </a:p>
        </p:txBody>
      </p:sp>
      <p:sp>
        <p:nvSpPr>
          <p:cNvPr id="3" name="Subtitle 2"/>
          <p:cNvSpPr>
            <a:spLocks noGrp="1"/>
          </p:cNvSpPr>
          <p:nvPr>
            <p:ph type="subTitle" idx="1"/>
          </p:nvPr>
        </p:nvSpPr>
        <p:spPr>
          <a:xfrm>
            <a:off x="668338" y="4114801"/>
            <a:ext cx="7807325" cy="2256002"/>
          </a:xfrm>
        </p:spPr>
        <p:txBody>
          <a:bodyPr/>
          <a:lstStyle/>
          <a:p>
            <a:r>
              <a:rPr lang="en-US" sz="4000" dirty="0" smtClean="0">
                <a:hlinkClick r:id="rId4"/>
              </a:rPr>
              <a:t>www.iii.org</a:t>
            </a:r>
            <a:endParaRPr lang="en-US" sz="4000" dirty="0" smtClean="0"/>
          </a:p>
          <a:p>
            <a:r>
              <a:rPr lang="en-US" sz="4000" dirty="0" smtClean="0"/>
              <a:t>Thank you for your time and attention!</a:t>
            </a:r>
          </a:p>
          <a:p>
            <a:endParaRPr lang="en-US" dirty="0"/>
          </a:p>
        </p:txBody>
      </p:sp>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smtClean="0"/>
              <a:t>How the I.I.I. Fulfills its Mission: CAT Communications</a:t>
            </a:r>
          </a:p>
        </p:txBody>
      </p:sp>
      <p:sp>
        <p:nvSpPr>
          <p:cNvPr id="24578" name="Rectangle 3"/>
          <p:cNvSpPr>
            <a:spLocks noGrp="1" noChangeArrowheads="1"/>
          </p:cNvSpPr>
          <p:nvPr>
            <p:ph idx="1"/>
          </p:nvPr>
        </p:nvSpPr>
        <p:spPr>
          <a:xfrm>
            <a:off x="381000" y="1295400"/>
            <a:ext cx="8537575" cy="5181600"/>
          </a:xfrm>
        </p:spPr>
        <p:txBody>
          <a:bodyPr/>
          <a:lstStyle/>
          <a:p>
            <a:pPr marL="304800" indent="-304800">
              <a:lnSpc>
                <a:spcPct val="100000"/>
              </a:lnSpc>
              <a:spcBef>
                <a:spcPct val="50000"/>
              </a:spcBef>
              <a:buClr>
                <a:srgbClr val="FF3300"/>
              </a:buClr>
              <a:buFont typeface="Wingdings" pitchFamily="2" charset="2"/>
              <a:buNone/>
            </a:pPr>
            <a:r>
              <a:rPr lang="en-US" dirty="0" smtClean="0"/>
              <a:t>Pre CAT, In the Midst, and Post CAT, the I.I.I. plays three key roles: </a:t>
            </a:r>
          </a:p>
          <a:p>
            <a:pPr marL="304800" indent="-304800">
              <a:lnSpc>
                <a:spcPct val="100000"/>
              </a:lnSpc>
              <a:spcBef>
                <a:spcPct val="50000"/>
              </a:spcBef>
              <a:buClr>
                <a:srgbClr val="FF3300"/>
              </a:buClr>
              <a:buFont typeface="Wingdings" pitchFamily="2" charset="2"/>
              <a:buAutoNum type="arabicPeriod"/>
            </a:pPr>
            <a:r>
              <a:rPr lang="en-US" dirty="0" smtClean="0"/>
              <a:t>It is the go-to source for insurance information, educating the public on how insurance works by serving as the media’s basic source of record on insurance concerns, as well as doing direct outreach to consumers. </a:t>
            </a:r>
          </a:p>
          <a:p>
            <a:pPr marL="304800" indent="-304800">
              <a:lnSpc>
                <a:spcPct val="100000"/>
              </a:lnSpc>
              <a:spcBef>
                <a:spcPct val="50000"/>
              </a:spcBef>
              <a:buClr>
                <a:srgbClr val="FF3300"/>
              </a:buClr>
              <a:buFont typeface="Wingdings" pitchFamily="2" charset="2"/>
              <a:buAutoNum type="arabicPeriod"/>
            </a:pPr>
            <a:r>
              <a:rPr lang="en-US" dirty="0" smtClean="0"/>
              <a:t>It serves as the industry’s public voice, devoting special attention to issues of critical importance to the industry. </a:t>
            </a:r>
          </a:p>
          <a:p>
            <a:pPr marL="304800" indent="-304800">
              <a:lnSpc>
                <a:spcPct val="100000"/>
              </a:lnSpc>
              <a:spcBef>
                <a:spcPct val="50000"/>
              </a:spcBef>
              <a:buClr>
                <a:srgbClr val="FF3300"/>
              </a:buClr>
              <a:buFont typeface="Wingdings" pitchFamily="2" charset="2"/>
              <a:buAutoNum type="arabicPeriod"/>
            </a:pPr>
            <a:r>
              <a:rPr lang="en-US" dirty="0" smtClean="0"/>
              <a:t>It serves as an information resource to the industry, conducting research and analysis, assisting members with their research needs and helping national and state industry groups to communicate more effectively with the public.</a:t>
            </a:r>
          </a:p>
          <a:p>
            <a:pPr marL="304800" indent="-304800">
              <a:lnSpc>
                <a:spcPct val="100000"/>
              </a:lnSpc>
              <a:spcBef>
                <a:spcPct val="50000"/>
              </a:spcBef>
              <a:buClr>
                <a:srgbClr val="FF3300"/>
              </a:buClr>
              <a:buNone/>
            </a:pPr>
            <a:r>
              <a:rPr lang="en-US" sz="2000" dirty="0" smtClean="0"/>
              <a:t>.</a:t>
            </a:r>
          </a:p>
          <a:p>
            <a:pPr marL="304800" indent="-304800">
              <a:lnSpc>
                <a:spcPct val="100000"/>
              </a:lnSpc>
              <a:spcBef>
                <a:spcPct val="50000"/>
              </a:spcBef>
              <a:buClr>
                <a:srgbClr val="FF3300"/>
              </a:buClr>
              <a:buFont typeface="Wingdings" pitchFamily="2" charset="2"/>
              <a:buNone/>
            </a:pPr>
            <a:r>
              <a:rPr lang="en-US" sz="2000" dirty="0" smtClean="0"/>
              <a:t/>
            </a:r>
            <a:br>
              <a:rPr lang="en-US" sz="2000" dirty="0" smtClean="0"/>
            </a:br>
            <a:endParaRPr lang="en-US" sz="2000" dirty="0" smtClean="0">
              <a:solidFill>
                <a:schemeClr val="accent1"/>
              </a:solidFill>
            </a:endParaRPr>
          </a:p>
          <a:p>
            <a:pPr marL="304800" indent="-304800">
              <a:lnSpc>
                <a:spcPct val="70000"/>
              </a:lnSpc>
              <a:buFont typeface="Wingdings" pitchFamily="2" charset="2"/>
              <a:buNone/>
            </a:pPr>
            <a:endParaRPr lang="en-US" sz="1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I.I.I. Fulfills its Mission (cont.)</a:t>
            </a:r>
            <a:endParaRPr lang="en-US" dirty="0"/>
          </a:p>
        </p:txBody>
      </p:sp>
      <p:sp>
        <p:nvSpPr>
          <p:cNvPr id="7" name="Text Placeholder 6"/>
          <p:cNvSpPr>
            <a:spLocks noGrp="1"/>
          </p:cNvSpPr>
          <p:nvPr>
            <p:ph type="body" idx="1"/>
          </p:nvPr>
        </p:nvSpPr>
        <p:spPr>
          <a:xfrm>
            <a:off x="381000" y="1066800"/>
            <a:ext cx="8534400" cy="5638800"/>
          </a:xfrm>
        </p:spPr>
        <p:txBody>
          <a:bodyPr/>
          <a:lstStyle/>
          <a:p>
            <a:pPr>
              <a:buNone/>
            </a:pPr>
            <a:r>
              <a:rPr lang="en-US" dirty="0" smtClean="0"/>
              <a:t>	</a:t>
            </a:r>
            <a:r>
              <a:rPr lang="en-US" b="1" i="1" dirty="0" smtClean="0">
                <a:solidFill>
                  <a:schemeClr val="accent1"/>
                </a:solidFill>
              </a:rPr>
              <a:t>The I.I.I. is regarded as a primary source of factual information and credible analysis on insurance during a catastrophe</a:t>
            </a:r>
            <a:r>
              <a:rPr lang="en-US" i="1" dirty="0" smtClean="0"/>
              <a:t>.</a:t>
            </a:r>
          </a:p>
          <a:p>
            <a:r>
              <a:rPr lang="en-US" dirty="0" smtClean="0"/>
              <a:t>I.I.I. staff are available as spokespeople to the media.</a:t>
            </a:r>
          </a:p>
          <a:p>
            <a:r>
              <a:rPr lang="en-US" dirty="0" smtClean="0"/>
              <a:t>The I.I.I. sends out timely news releases and social media posts reaching media and consumers. </a:t>
            </a:r>
          </a:p>
          <a:p>
            <a:r>
              <a:rPr lang="en-US" dirty="0" smtClean="0"/>
              <a:t>The I.I.I. maintains strategic partnerships with other insurance industry organizations, government and safety entities so it can quickly obtain information on specialized topics and refer inquiries to the appropriate experts.</a:t>
            </a:r>
          </a:p>
          <a:p>
            <a:endParaRPr lang="en-US" dirty="0"/>
          </a:p>
        </p:txBody>
      </p:sp>
      <p:sp>
        <p:nvSpPr>
          <p:cNvPr id="4" name="Date Placeholder 3"/>
          <p:cNvSpPr>
            <a:spLocks noGrp="1"/>
          </p:cNvSpPr>
          <p:nvPr>
            <p:ph type="dt" sz="half"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F77B3645-63F3-4601-8EDB-62E8C97E1A73}" type="slidenum">
              <a:rPr lang="en-US" smtClean="0">
                <a:solidFill>
                  <a:srgbClr val="000000"/>
                </a:solidFill>
              </a:rPr>
              <a:pPr>
                <a:defRPr/>
              </a:pPr>
              <a:t>6</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Communications Plan</a:t>
            </a:r>
            <a:endParaRPr lang="en-US" dirty="0"/>
          </a:p>
        </p:txBody>
      </p:sp>
      <p:sp>
        <p:nvSpPr>
          <p:cNvPr id="3" name="Content Placeholder 2"/>
          <p:cNvSpPr>
            <a:spLocks noGrp="1"/>
          </p:cNvSpPr>
          <p:nvPr>
            <p:ph idx="1"/>
          </p:nvPr>
        </p:nvSpPr>
        <p:spPr>
          <a:xfrm>
            <a:off x="220435" y="1175659"/>
            <a:ext cx="8662308" cy="4929188"/>
          </a:xfrm>
        </p:spPr>
        <p:txBody>
          <a:bodyPr/>
          <a:lstStyle/>
          <a:p>
            <a:pPr marL="0" indent="0">
              <a:buNone/>
            </a:pPr>
            <a:endParaRPr lang="en-US" dirty="0" smtClean="0">
              <a:solidFill>
                <a:srgbClr val="000000"/>
              </a:solidFill>
              <a:latin typeface="Arial"/>
            </a:endParaRPr>
          </a:p>
          <a:p>
            <a:pPr marL="0" indent="0">
              <a:buNone/>
            </a:pPr>
            <a:r>
              <a:rPr lang="en-US" dirty="0" smtClean="0">
                <a:solidFill>
                  <a:srgbClr val="000000"/>
                </a:solidFill>
                <a:latin typeface="Arial"/>
              </a:rPr>
              <a:t>In </a:t>
            </a:r>
            <a:r>
              <a:rPr lang="en-US" dirty="0">
                <a:solidFill>
                  <a:srgbClr val="000000"/>
                </a:solidFill>
                <a:latin typeface="Arial"/>
              </a:rPr>
              <a:t>2015, the I.I.I. will focus on three key areas:</a:t>
            </a:r>
          </a:p>
          <a:p>
            <a:r>
              <a:rPr lang="en-US" dirty="0">
                <a:solidFill>
                  <a:srgbClr val="FF6801"/>
                </a:solidFill>
                <a:latin typeface="Arial"/>
              </a:rPr>
              <a:t>1. </a:t>
            </a:r>
            <a:r>
              <a:rPr lang="en-US" dirty="0">
                <a:solidFill>
                  <a:srgbClr val="000000"/>
                </a:solidFill>
                <a:latin typeface="Arial"/>
              </a:rPr>
              <a:t>Issues </a:t>
            </a:r>
            <a:r>
              <a:rPr lang="en-US" dirty="0" smtClean="0">
                <a:solidFill>
                  <a:srgbClr val="000000"/>
                </a:solidFill>
                <a:latin typeface="Arial"/>
              </a:rPr>
              <a:t>Management </a:t>
            </a:r>
            <a:endParaRPr lang="en-US" dirty="0">
              <a:solidFill>
                <a:srgbClr val="000000"/>
              </a:solidFill>
              <a:latin typeface="Arial"/>
            </a:endParaRPr>
          </a:p>
          <a:p>
            <a:r>
              <a:rPr lang="en-US" dirty="0">
                <a:solidFill>
                  <a:srgbClr val="FF6801"/>
                </a:solidFill>
                <a:latin typeface="Arial"/>
              </a:rPr>
              <a:t>2. </a:t>
            </a:r>
            <a:r>
              <a:rPr lang="en-US" dirty="0">
                <a:solidFill>
                  <a:srgbClr val="000000"/>
                </a:solidFill>
                <a:latin typeface="Arial"/>
              </a:rPr>
              <a:t>New Initiatives for 2015</a:t>
            </a:r>
          </a:p>
          <a:p>
            <a:r>
              <a:rPr lang="en-US" dirty="0">
                <a:solidFill>
                  <a:srgbClr val="FF6801"/>
                </a:solidFill>
                <a:latin typeface="Arial"/>
              </a:rPr>
              <a:t>3. </a:t>
            </a:r>
            <a:r>
              <a:rPr lang="en-US" dirty="0">
                <a:solidFill>
                  <a:srgbClr val="000000"/>
                </a:solidFill>
                <a:latin typeface="Arial"/>
              </a:rPr>
              <a:t>Ongoing “Core” </a:t>
            </a:r>
            <a:r>
              <a:rPr lang="en-US" dirty="0" smtClean="0">
                <a:solidFill>
                  <a:srgbClr val="000000"/>
                </a:solidFill>
                <a:latin typeface="Arial"/>
              </a:rPr>
              <a:t>Communications (CAT Comms)</a:t>
            </a:r>
          </a:p>
          <a:p>
            <a:r>
              <a:rPr lang="en-US" dirty="0" smtClean="0"/>
              <a:t>Details on the key messages, tactics are in the plan (available in the Members Area). It also includes a calendar of seasonal news releases. </a:t>
            </a:r>
          </a:p>
          <a:p>
            <a:endParaRPr lang="en-US" dirty="0"/>
          </a:p>
        </p:txBody>
      </p:sp>
      <p:sp>
        <p:nvSpPr>
          <p:cNvPr id="4" name="Slide Number Placeholder 3"/>
          <p:cNvSpPr>
            <a:spLocks noGrp="1"/>
          </p:cNvSpPr>
          <p:nvPr>
            <p:ph type="sldNum" sz="quarter" idx="12"/>
          </p:nvPr>
        </p:nvSpPr>
        <p:spPr/>
        <p:txBody>
          <a:bodyPr/>
          <a:lstStyle/>
          <a:p>
            <a:fld id="{3C9577B9-397E-4DFC-A9E6-7740849E63DC}"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1092681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New Initiatives for 2015</a:t>
            </a:r>
            <a:br>
              <a:rPr lang="en-US" sz="3200" dirty="0"/>
            </a:br>
            <a:endParaRPr lang="en-US" dirty="0"/>
          </a:p>
        </p:txBody>
      </p:sp>
      <p:sp>
        <p:nvSpPr>
          <p:cNvPr id="3" name="Content Placeholder 2"/>
          <p:cNvSpPr>
            <a:spLocks noGrp="1"/>
          </p:cNvSpPr>
          <p:nvPr>
            <p:ph idx="1"/>
          </p:nvPr>
        </p:nvSpPr>
        <p:spPr>
          <a:xfrm>
            <a:off x="495300" y="1219201"/>
            <a:ext cx="8153400" cy="5081588"/>
          </a:xfrm>
        </p:spPr>
        <p:txBody>
          <a:bodyPr/>
          <a:lstStyle/>
          <a:p>
            <a:r>
              <a:rPr lang="en-US" sz="1800" b="1" dirty="0" smtClean="0"/>
              <a:t>Establish </a:t>
            </a:r>
            <a:r>
              <a:rPr lang="en-US" sz="1800" b="1" dirty="0"/>
              <a:t>the I.I.I.’s Presence in California: </a:t>
            </a:r>
            <a:r>
              <a:rPr lang="en-US" sz="1800" dirty="0"/>
              <a:t>Retained Janet Ruiz to be the I.I.I.</a:t>
            </a:r>
            <a:r>
              <a:rPr lang="en-US" sz="1800" dirty="0" smtClean="0"/>
              <a:t>’s representative </a:t>
            </a:r>
            <a:r>
              <a:rPr lang="en-US" sz="1800" dirty="0"/>
              <a:t>in the state. The position is based on successful “Florida Model</a:t>
            </a:r>
            <a:r>
              <a:rPr lang="en-US" sz="1800" dirty="0" smtClean="0"/>
              <a:t>” implemented </a:t>
            </a:r>
            <a:r>
              <a:rPr lang="en-US" sz="1800" dirty="0"/>
              <a:t>by Lynne </a:t>
            </a:r>
            <a:r>
              <a:rPr lang="en-US" sz="1800" dirty="0" err="1"/>
              <a:t>McChristian</a:t>
            </a:r>
            <a:r>
              <a:rPr lang="en-US" sz="1800" dirty="0"/>
              <a:t>. The I.I.I. will now have an immediate </a:t>
            </a:r>
            <a:r>
              <a:rPr lang="en-US" sz="1800" dirty="0" smtClean="0"/>
              <a:t>on-the-ground presence </a:t>
            </a:r>
            <a:r>
              <a:rPr lang="en-US" sz="1800" dirty="0"/>
              <a:t>if there is an earthquake, wildfire or other disaster of national importance </a:t>
            </a:r>
            <a:r>
              <a:rPr lang="en-US" sz="1800" dirty="0" smtClean="0"/>
              <a:t>as well </a:t>
            </a:r>
            <a:r>
              <a:rPr lang="en-US" sz="1800" dirty="0"/>
              <a:t>as someone to handle the many California-specific insurance issues.</a:t>
            </a:r>
          </a:p>
          <a:p>
            <a:r>
              <a:rPr lang="en-US" sz="1800" b="1" dirty="0"/>
              <a:t>Mark the 10-year Anniversary of Hurricane Katrina: </a:t>
            </a:r>
            <a:r>
              <a:rPr lang="en-US" sz="1800" dirty="0"/>
              <a:t>Communicate the lessons </a:t>
            </a:r>
            <a:r>
              <a:rPr lang="en-US" sz="1800" dirty="0" smtClean="0"/>
              <a:t>learned from </a:t>
            </a:r>
            <a:r>
              <a:rPr lang="en-US" sz="1800" dirty="0"/>
              <a:t>this historic storm with an eye toward the next disaster. </a:t>
            </a:r>
            <a:endParaRPr lang="en-US" sz="1800" dirty="0" smtClean="0"/>
          </a:p>
          <a:p>
            <a:r>
              <a:rPr lang="en-US" sz="1800" b="1" dirty="0" smtClean="0"/>
              <a:t>Create </a:t>
            </a:r>
            <a:r>
              <a:rPr lang="en-US" sz="1800" b="1" dirty="0"/>
              <a:t>a Small Business Education Program: </a:t>
            </a:r>
            <a:r>
              <a:rPr lang="en-US" sz="1800" dirty="0"/>
              <a:t>Plan to poll small and medium –</a:t>
            </a:r>
            <a:r>
              <a:rPr lang="en-US" sz="1800" dirty="0" smtClean="0"/>
              <a:t>sized business </a:t>
            </a:r>
            <a:r>
              <a:rPr lang="en-US" sz="1800" dirty="0"/>
              <a:t>owners to develop educational materials, tactics and tools that will </a:t>
            </a:r>
            <a:r>
              <a:rPr lang="en-US" sz="1800" dirty="0" smtClean="0"/>
              <a:t>help businesses </a:t>
            </a:r>
            <a:r>
              <a:rPr lang="en-US" sz="1800" dirty="0"/>
              <a:t>purchase the right amount and type of insurance and be better prepared </a:t>
            </a:r>
            <a:r>
              <a:rPr lang="en-US" sz="1800" dirty="0" smtClean="0"/>
              <a:t>for disasters </a:t>
            </a:r>
            <a:r>
              <a:rPr lang="en-US" sz="1800" dirty="0"/>
              <a:t>– big and small. Poll results will also be used as news hooks to garner </a:t>
            </a:r>
            <a:r>
              <a:rPr lang="en-US" sz="1800" dirty="0" smtClean="0"/>
              <a:t>media attention</a:t>
            </a:r>
            <a:r>
              <a:rPr lang="en-US" sz="1800" dirty="0"/>
              <a:t>.</a:t>
            </a:r>
          </a:p>
          <a:p>
            <a:r>
              <a:rPr lang="en-US" sz="1800" b="1" dirty="0"/>
              <a:t>Expanded Focus on Financial Planning: </a:t>
            </a:r>
            <a:r>
              <a:rPr lang="en-US" sz="1800" dirty="0"/>
              <a:t>Life insurance video is in the works and </a:t>
            </a:r>
            <a:r>
              <a:rPr lang="en-US" sz="1800" dirty="0" smtClean="0"/>
              <a:t>more media </a:t>
            </a:r>
            <a:r>
              <a:rPr lang="en-US" sz="1800" dirty="0"/>
              <a:t>outreach on annuities, long-term care and related topics.</a:t>
            </a:r>
          </a:p>
        </p:txBody>
      </p:sp>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F77B3645-63F3-4601-8EDB-62E8C97E1A73}"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79268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 COMMUNICATIONS</a:t>
            </a:r>
            <a:endParaRPr lang="en-US" dirty="0"/>
          </a:p>
        </p:txBody>
      </p:sp>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F77B3645-63F3-4601-8EDB-62E8C97E1A73}" type="slidenum">
              <a:rPr lang="en-US" smtClean="0">
                <a:solidFill>
                  <a:srgbClr val="000000"/>
                </a:solidFill>
              </a:rPr>
              <a:pPr>
                <a:defRPr/>
              </a:pPr>
              <a:t>9</a:t>
            </a:fld>
            <a:endParaRPr lang="en-US" dirty="0">
              <a:solidFill>
                <a:srgbClr val="000000"/>
              </a:solidFill>
            </a:endParaRPr>
          </a:p>
        </p:txBody>
      </p:sp>
      <p:sp>
        <p:nvSpPr>
          <p:cNvPr id="8" name="Rectangle 7"/>
          <p:cNvSpPr/>
          <p:nvPr/>
        </p:nvSpPr>
        <p:spPr>
          <a:xfrm>
            <a:off x="152400" y="1219200"/>
            <a:ext cx="8839200" cy="4708981"/>
          </a:xfrm>
          <a:prstGeom prst="rect">
            <a:avLst/>
          </a:prstGeom>
        </p:spPr>
        <p:txBody>
          <a:bodyPr wrap="square">
            <a:spAutoFit/>
          </a:bodyPr>
          <a:lstStyle/>
          <a:p>
            <a:r>
              <a:rPr lang="en-US" sz="2000" dirty="0" smtClean="0">
                <a:latin typeface="Arial" pitchFamily="34" charset="0"/>
                <a:cs typeface="Arial" pitchFamily="34" charset="0"/>
              </a:rPr>
              <a:t>Focus </a:t>
            </a:r>
            <a:r>
              <a:rPr lang="en-US" sz="2000" dirty="0">
                <a:latin typeface="Arial" pitchFamily="34" charset="0"/>
                <a:cs typeface="Arial" pitchFamily="34" charset="0"/>
              </a:rPr>
              <a:t>on </a:t>
            </a:r>
            <a:r>
              <a:rPr lang="en-US" sz="2000" dirty="0" smtClean="0">
                <a:latin typeface="Arial" pitchFamily="34" charset="0"/>
                <a:cs typeface="Arial" pitchFamily="34" charset="0"/>
              </a:rPr>
              <a:t>overcoming “</a:t>
            </a:r>
            <a:r>
              <a:rPr lang="en-US" sz="2000" dirty="0">
                <a:latin typeface="Arial" pitchFamily="34" charset="0"/>
                <a:cs typeface="Arial" pitchFamily="34" charset="0"/>
              </a:rPr>
              <a:t>disaster amnesia.” The lack of a major hurricane, </a:t>
            </a:r>
            <a:r>
              <a:rPr lang="en-US" sz="2000" dirty="0" smtClean="0">
                <a:latin typeface="Arial" pitchFamily="34" charset="0"/>
                <a:cs typeface="Arial" pitchFamily="34" charset="0"/>
              </a:rPr>
              <a:t>earthquake or </a:t>
            </a:r>
            <a:r>
              <a:rPr lang="en-US" sz="2000" dirty="0">
                <a:latin typeface="Arial" pitchFamily="34" charset="0"/>
                <a:cs typeface="Arial" pitchFamily="34" charset="0"/>
              </a:rPr>
              <a:t>other disaster creates a variety of educational challenges</a:t>
            </a:r>
            <a:r>
              <a:rPr lang="en-US" sz="2000" dirty="0" smtClean="0">
                <a:latin typeface="Arial" pitchFamily="34" charset="0"/>
                <a:cs typeface="Arial" pitchFamily="34" charset="0"/>
              </a:rPr>
              <a:t>.</a:t>
            </a:r>
          </a:p>
          <a:p>
            <a:endParaRPr lang="en-US" sz="2000" dirty="0">
              <a:latin typeface="Arial" pitchFamily="34" charset="0"/>
              <a:cs typeface="Arial" pitchFamily="34" charset="0"/>
            </a:endParaRPr>
          </a:p>
          <a:p>
            <a:r>
              <a:rPr lang="en-US" sz="2000" dirty="0">
                <a:latin typeface="Arial" pitchFamily="34" charset="0"/>
                <a:cs typeface="Arial" pitchFamily="34" charset="0"/>
              </a:rPr>
              <a:t>▪ Focus on seniors as a new audience and approach to communicate important disaster preparedness </a:t>
            </a:r>
            <a:r>
              <a:rPr lang="en-US" sz="2000" dirty="0" smtClean="0">
                <a:latin typeface="Arial" pitchFamily="34" charset="0"/>
                <a:cs typeface="Arial" pitchFamily="34" charset="0"/>
              </a:rPr>
              <a:t>messages.</a:t>
            </a:r>
          </a:p>
          <a:p>
            <a:endParaRPr lang="en-US" sz="2000" dirty="0">
              <a:latin typeface="Arial" pitchFamily="34" charset="0"/>
              <a:cs typeface="Arial" pitchFamily="34" charset="0"/>
            </a:endParaRPr>
          </a:p>
          <a:p>
            <a:r>
              <a:rPr lang="en-US" sz="2000" dirty="0">
                <a:latin typeface="Arial" pitchFamily="34" charset="0"/>
                <a:cs typeface="Arial" pitchFamily="34" charset="0"/>
              </a:rPr>
              <a:t>▪ Reach widest audience possible through Satellite Media Tours, multi-media news releases, </a:t>
            </a:r>
            <a:r>
              <a:rPr lang="en-US" sz="2000" dirty="0" smtClean="0">
                <a:latin typeface="Arial" pitchFamily="34" charset="0"/>
                <a:cs typeface="Arial" pitchFamily="34" charset="0"/>
              </a:rPr>
              <a:t>innovative </a:t>
            </a:r>
            <a:r>
              <a:rPr lang="en-US" sz="2000" dirty="0">
                <a:latin typeface="Arial" pitchFamily="34" charset="0"/>
                <a:cs typeface="Arial" pitchFamily="34" charset="0"/>
              </a:rPr>
              <a:t>news hooks and video communications tools</a:t>
            </a:r>
            <a:r>
              <a:rPr lang="en-US" sz="2000" dirty="0" smtClean="0">
                <a:latin typeface="Arial" pitchFamily="34" charset="0"/>
                <a:cs typeface="Arial" pitchFamily="34" charset="0"/>
              </a:rPr>
              <a:t>.</a:t>
            </a:r>
          </a:p>
          <a:p>
            <a:endParaRPr lang="en-US" sz="2000" dirty="0">
              <a:latin typeface="Arial" pitchFamily="34" charset="0"/>
              <a:cs typeface="Arial" pitchFamily="34" charset="0"/>
            </a:endParaRPr>
          </a:p>
          <a:p>
            <a:r>
              <a:rPr lang="en-US" sz="2000" dirty="0">
                <a:latin typeface="Arial" pitchFamily="34" charset="0"/>
                <a:cs typeface="Arial" pitchFamily="34" charset="0"/>
              </a:rPr>
              <a:t>▪ Enhance outreach to Hispanic populations as there is a high percentage of this demographic in </a:t>
            </a:r>
            <a:r>
              <a:rPr lang="en-US" sz="2000" dirty="0" smtClean="0">
                <a:latin typeface="Arial" pitchFamily="34" charset="0"/>
                <a:cs typeface="Arial" pitchFamily="34" charset="0"/>
              </a:rPr>
              <a:t>disaster-prone </a:t>
            </a:r>
            <a:r>
              <a:rPr lang="en-US" sz="2000" dirty="0">
                <a:latin typeface="Arial" pitchFamily="34" charset="0"/>
                <a:cs typeface="Arial" pitchFamily="34" charset="0"/>
              </a:rPr>
              <a:t>states. More hotlines are planned in 2015</a:t>
            </a:r>
            <a:r>
              <a:rPr lang="en-US" sz="2000" dirty="0" smtClean="0">
                <a:latin typeface="Arial" pitchFamily="34" charset="0"/>
                <a:cs typeface="Arial" pitchFamily="34" charset="0"/>
              </a:rPr>
              <a:t>.</a:t>
            </a:r>
          </a:p>
          <a:p>
            <a:endParaRPr lang="en-US" sz="2000" dirty="0">
              <a:latin typeface="Arial" pitchFamily="34" charset="0"/>
              <a:cs typeface="Arial" pitchFamily="34" charset="0"/>
            </a:endParaRPr>
          </a:p>
          <a:p>
            <a:r>
              <a:rPr lang="en-US" sz="2000" dirty="0">
                <a:latin typeface="Arial" pitchFamily="34" charset="0"/>
                <a:cs typeface="Arial" pitchFamily="34" charset="0"/>
              </a:rPr>
              <a:t>▪ Use of surveys, statistics to communicate the risk of hurricanes, floods, earthquakes, tornados </a:t>
            </a:r>
            <a:r>
              <a:rPr lang="en-US" sz="2000" dirty="0" smtClean="0">
                <a:latin typeface="Arial" pitchFamily="34" charset="0"/>
                <a:cs typeface="Arial" pitchFamily="34" charset="0"/>
              </a:rPr>
              <a:t>and </a:t>
            </a:r>
            <a:r>
              <a:rPr lang="en-US" sz="2000" dirty="0">
                <a:latin typeface="Arial" pitchFamily="34" charset="0"/>
                <a:cs typeface="Arial" pitchFamily="34" charset="0"/>
              </a:rPr>
              <a:t>wildfires</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33783892"/>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2881</TotalTime>
  <Words>2473</Words>
  <Application>Microsoft Office PowerPoint</Application>
  <PresentationFormat>On-screen Show (4:3)</PresentationFormat>
  <Paragraphs>304</Paragraphs>
  <Slides>49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Symbol</vt:lpstr>
      <vt:lpstr>Times New Roman</vt:lpstr>
      <vt:lpstr>Verdana</vt:lpstr>
      <vt:lpstr>Wingdings</vt:lpstr>
      <vt:lpstr>Default Design</vt:lpstr>
      <vt:lpstr>  </vt:lpstr>
      <vt:lpstr>Presentation Outline</vt:lpstr>
      <vt:lpstr>PowerPoint Presentation</vt:lpstr>
      <vt:lpstr>What Is the Mission of the I.I.I.?</vt:lpstr>
      <vt:lpstr>How the I.I.I. Fulfills its Mission: CAT Communications</vt:lpstr>
      <vt:lpstr>How the I.I.I. Fulfills its Mission (cont.)</vt:lpstr>
      <vt:lpstr>2015 Communications Plan</vt:lpstr>
      <vt:lpstr>New Initiatives for 2015 </vt:lpstr>
      <vt:lpstr>CATASTROPHE COMMUNICATIONS</vt:lpstr>
      <vt:lpstr>Disaster Newsroom: Post Catastrophe Communications</vt:lpstr>
      <vt:lpstr>PowerPoint Presentation</vt:lpstr>
      <vt:lpstr> Key Issues – Sub Committees</vt:lpstr>
      <vt:lpstr>PowerPoint Presentation</vt:lpstr>
      <vt:lpstr>Membership Benefits Members Area</vt:lpstr>
      <vt:lpstr>Membership Benefits Members Area</vt:lpstr>
      <vt:lpstr>Members Database</vt:lpstr>
      <vt:lpstr>Membership Benefits Research Center</vt:lpstr>
      <vt:lpstr>I.I.I. Meetings, Committees and Subcommittees</vt:lpstr>
      <vt:lpstr>PowerPoint Presentation</vt:lpstr>
      <vt:lpstr>I.I.I. Publications</vt:lpstr>
      <vt:lpstr>PowerPoint Presentation</vt:lpstr>
      <vt:lpstr>PowerPoint Presentation</vt:lpstr>
      <vt:lpstr>Impact: Documents Insurer Charitable and Volunteer Activities</vt:lpstr>
      <vt:lpstr>Issues Updates/Facts and Statistics</vt:lpstr>
      <vt:lpstr>I.I.I. White Papers</vt:lpstr>
      <vt:lpstr>Member Newsletter</vt:lpstr>
      <vt:lpstr>Terrorism Risk Insurance Program</vt:lpstr>
      <vt:lpstr>PowerPoint Presentation</vt:lpstr>
      <vt:lpstr>PowerPoint Presentation</vt:lpstr>
      <vt:lpstr>PowerPoint Presentation</vt:lpstr>
      <vt:lpstr>PowerPoint Presentation</vt:lpstr>
      <vt:lpstr>PowerPoint Presentation</vt:lpstr>
      <vt:lpstr>I.I.I. Website: Communications Outreach</vt:lpstr>
      <vt:lpstr>PowerPoint Presentation</vt:lpstr>
      <vt:lpstr>PowerPoint Presentation</vt:lpstr>
      <vt:lpstr>PowerPoint Presentation</vt:lpstr>
      <vt:lpstr>I.I.I. Blogs</vt:lpstr>
      <vt:lpstr>The iiiToolkit: Putting Insurance Tools into the Hands of Consumers</vt:lpstr>
      <vt:lpstr>PowerPoint Presentation</vt:lpstr>
      <vt:lpstr>Sharing the I.I.I. Mobile Apps</vt:lpstr>
      <vt:lpstr>I.I.I. Mobile Website</vt:lpstr>
      <vt:lpstr>I.I.I. Digital Publications</vt:lpstr>
      <vt:lpstr>“The I’s on Insurance” Video Series</vt:lpstr>
      <vt:lpstr>“Check20” Campaign</vt:lpstr>
      <vt:lpstr>PowerPoint Presentation</vt:lpstr>
      <vt:lpstr>What the I.I.I. Can Do to Support</vt:lpstr>
      <vt:lpstr>Best Practices for Insurers to Work Effectively with the I.I.I.</vt:lpstr>
      <vt:lpstr>PowerPoint Presentation</vt:lpstr>
      <vt:lpstr>Janet Ruiz janetr@iii.org / @insuringcalifornia 707-490-9365 (cell)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Basora, Andrea</dc:creator>
  <cp:lastModifiedBy>Lewis, Shorna</cp:lastModifiedBy>
  <cp:revision>222</cp:revision>
  <cp:lastPrinted>2014-10-22T19:34:00Z</cp:lastPrinted>
  <dcterms:created xsi:type="dcterms:W3CDTF">2012-07-25T15:34:22Z</dcterms:created>
  <dcterms:modified xsi:type="dcterms:W3CDTF">2015-01-20T17:26:16Z</dcterms:modified>
</cp:coreProperties>
</file>