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  <p:sldMasterId id="2147483676" r:id="rId6"/>
  </p:sldMasterIdLst>
  <p:notesMasterIdLst>
    <p:notesMasterId r:id="rId51"/>
  </p:notesMasterIdLst>
  <p:handoutMasterIdLst>
    <p:handoutMasterId r:id="rId52"/>
  </p:handoutMasterIdLst>
  <p:sldIdLst>
    <p:sldId id="289" r:id="rId7"/>
    <p:sldId id="1082" r:id="rId8"/>
    <p:sldId id="1080" r:id="rId9"/>
    <p:sldId id="6210" r:id="rId10"/>
    <p:sldId id="6211" r:id="rId11"/>
    <p:sldId id="6151" r:id="rId12"/>
    <p:sldId id="6219" r:id="rId13"/>
    <p:sldId id="270" r:id="rId14"/>
    <p:sldId id="278" r:id="rId15"/>
    <p:sldId id="283" r:id="rId16"/>
    <p:sldId id="280" r:id="rId17"/>
    <p:sldId id="269" r:id="rId18"/>
    <p:sldId id="286" r:id="rId19"/>
    <p:sldId id="6220" r:id="rId20"/>
    <p:sldId id="6209" r:id="rId21"/>
    <p:sldId id="284" r:id="rId22"/>
    <p:sldId id="288" r:id="rId23"/>
    <p:sldId id="6199" r:id="rId24"/>
    <p:sldId id="287" r:id="rId25"/>
    <p:sldId id="290" r:id="rId26"/>
    <p:sldId id="6198" r:id="rId27"/>
    <p:sldId id="6128" r:id="rId28"/>
    <p:sldId id="6096" r:id="rId29"/>
    <p:sldId id="6087" r:id="rId30"/>
    <p:sldId id="6125" r:id="rId31"/>
    <p:sldId id="6221" r:id="rId32"/>
    <p:sldId id="6088" r:id="rId33"/>
    <p:sldId id="6212" r:id="rId34"/>
    <p:sldId id="6127" r:id="rId35"/>
    <p:sldId id="5269" r:id="rId36"/>
    <p:sldId id="5305" r:id="rId37"/>
    <p:sldId id="6122" r:id="rId38"/>
    <p:sldId id="6126" r:id="rId39"/>
    <p:sldId id="6213" r:id="rId40"/>
    <p:sldId id="6218" r:id="rId41"/>
    <p:sldId id="6216" r:id="rId42"/>
    <p:sldId id="6140" r:id="rId43"/>
    <p:sldId id="6038" r:id="rId44"/>
    <p:sldId id="6025" r:id="rId45"/>
    <p:sldId id="6037" r:id="rId46"/>
    <p:sldId id="6027" r:id="rId47"/>
    <p:sldId id="6196" r:id="rId48"/>
    <p:sldId id="6222" r:id="rId49"/>
    <p:sldId id="602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ssian, Maria" initials="SM" lastIdx="18" clrIdx="6">
    <p:extLst>
      <p:ext uri="{19B8F6BF-5375-455C-9EA6-DF929625EA0E}">
        <p15:presenceInfo xmlns:p15="http://schemas.microsoft.com/office/powerpoint/2012/main" userId="Sassian, Maria" providerId="None"/>
      </p:ext>
    </p:extLst>
  </p:cmAuthor>
  <p:cmAuthor id="1" name="Dorfman, Max" initials="DM" lastIdx="20" clrIdx="0">
    <p:extLst>
      <p:ext uri="{19B8F6BF-5375-455C-9EA6-DF929625EA0E}">
        <p15:presenceInfo xmlns:p15="http://schemas.microsoft.com/office/powerpoint/2012/main" userId="S::maxd@iii.org::b53bb5c7-63b1-4bce-b3f0-4214d82334d9" providerId="AD"/>
      </p:ext>
    </p:extLst>
  </p:cmAuthor>
  <p:cmAuthor id="8" name="Jennifer Ha" initials="JH" lastIdx="1" clrIdx="7">
    <p:extLst>
      <p:ext uri="{19B8F6BF-5375-455C-9EA6-DF929625EA0E}">
        <p15:presenceInfo xmlns:p15="http://schemas.microsoft.com/office/powerpoint/2012/main" userId="Jennifer Ha" providerId="None"/>
      </p:ext>
    </p:extLst>
  </p:cmAuthor>
  <p:cmAuthor id="2" name="Lynch, James" initials="LJ" lastIdx="1" clrIdx="1">
    <p:extLst>
      <p:ext uri="{19B8F6BF-5375-455C-9EA6-DF929625EA0E}">
        <p15:presenceInfo xmlns:p15="http://schemas.microsoft.com/office/powerpoint/2012/main" userId="S::jamesl@iii.org::347bbc7c-092c-42aa-a9f8-cedac8c5b5ea" providerId="AD"/>
      </p:ext>
    </p:extLst>
  </p:cmAuthor>
  <p:cmAuthor id="9" name="Dunsavage, Jeff" initials="DJ" lastIdx="7" clrIdx="8">
    <p:extLst>
      <p:ext uri="{19B8F6BF-5375-455C-9EA6-DF929625EA0E}">
        <p15:presenceInfo xmlns:p15="http://schemas.microsoft.com/office/powerpoint/2012/main" userId="Dunsavage, Jeff" providerId="None"/>
      </p:ext>
    </p:extLst>
  </p:cmAuthor>
  <p:cmAuthor id="3" name="Jason Kurtz" initials="JK" lastIdx="13" clrIdx="2">
    <p:extLst>
      <p:ext uri="{19B8F6BF-5375-455C-9EA6-DF929625EA0E}">
        <p15:presenceInfo xmlns:p15="http://schemas.microsoft.com/office/powerpoint/2012/main" userId="S-1-5-21-2660683129-3636505375-3381148637-35648" providerId="AD"/>
      </p:ext>
    </p:extLst>
  </p:cmAuthor>
  <p:cmAuthor id="4" name="Jason Kurtz" initials="JK [2]" lastIdx="28" clrIdx="3">
    <p:extLst>
      <p:ext uri="{19B8F6BF-5375-455C-9EA6-DF929625EA0E}">
        <p15:presenceInfo xmlns:p15="http://schemas.microsoft.com/office/powerpoint/2012/main" userId="S::jason.kurtz@milliman.com::0517160b-0c1c-4b5b-b9a9-29b23f05fb64" providerId="AD"/>
      </p:ext>
    </p:extLst>
  </p:cmAuthor>
  <p:cmAuthor id="5" name="Carris, Brent" initials="CB" lastIdx="16" clrIdx="4">
    <p:extLst>
      <p:ext uri="{19B8F6BF-5375-455C-9EA6-DF929625EA0E}">
        <p15:presenceInfo xmlns:p15="http://schemas.microsoft.com/office/powerpoint/2012/main" userId="Carris, Brent" providerId="None"/>
      </p:ext>
    </p:extLst>
  </p:cmAuthor>
  <p:cmAuthor id="6" name="Ha, Jennifer" initials="HJ" lastIdx="2" clrIdx="5">
    <p:extLst>
      <p:ext uri="{19B8F6BF-5375-455C-9EA6-DF929625EA0E}">
        <p15:presenceInfo xmlns:p15="http://schemas.microsoft.com/office/powerpoint/2012/main" userId="Ha, Jenni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2AD"/>
    <a:srgbClr val="337DBE"/>
    <a:srgbClr val="868686"/>
    <a:srgbClr val="A6DCF7"/>
    <a:srgbClr val="072C44"/>
    <a:srgbClr val="444648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0"/>
    <p:restoredTop sz="96357" autoAdjust="0"/>
  </p:normalViewPr>
  <p:slideViewPr>
    <p:cSldViewPr snapToGrid="0" showGuides="1">
      <p:cViewPr varScale="1">
        <p:scale>
          <a:sx n="114" d="100"/>
          <a:sy n="114" d="100"/>
        </p:scale>
        <p:origin x="258" y="102"/>
      </p:cViewPr>
      <p:guideLst>
        <p:guide orient="horz" pos="2184"/>
        <p:guide pos="3864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aicpcu-my.sharepoint.com/personal/marys_iii_org/Documents/MaryS/WIP%20-%20MWS/CAS%20Presentation%20Update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aicpcu.sharepoint.com/sites/III/Shared%20Documents/Economics%20and%20Analytics/2022%20Economics%20and%20Analytics/E&amp;A%20Core%20Data/Current/E&amp;A%20Reference%20Data%2010%2018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123309897241752E-2"/>
          <c:y val="1.7869415807560136E-2"/>
          <c:w val="0.94375338020551647"/>
          <c:h val="0.9556701030927835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7F7-1B46-8F45-89CFEE2868CB}"/>
                </c:ext>
              </c:extLst>
            </c:dLbl>
            <c:dLbl>
              <c:idx val="1"/>
              <c:layout>
                <c:manualLayout>
                  <c:x val="0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7F7-1B46-8F45-89CFEE2868CB}"/>
                </c:ext>
              </c:extLst>
            </c:dLbl>
            <c:dLbl>
              <c:idx val="2"/>
              <c:layout>
                <c:manualLayout>
                  <c:x val="0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7F7-1B46-8F45-89CFEE2868CB}"/>
                </c:ext>
              </c:extLst>
            </c:dLbl>
            <c:dLbl>
              <c:idx val="3"/>
              <c:layout>
                <c:manualLayout>
                  <c:x val="-5.4083288263926451E-4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7F7-1B46-8F45-89CFEE2868CB}"/>
                </c:ext>
              </c:extLst>
            </c:dLbl>
            <c:dLbl>
              <c:idx val="4"/>
              <c:layout>
                <c:manualLayout>
                  <c:x val="0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7F7-1B46-8F45-89CFEE2868CB}"/>
                </c:ext>
              </c:extLst>
            </c:dLbl>
            <c:dLbl>
              <c:idx val="6"/>
              <c:layout>
                <c:manualLayout>
                  <c:x val="-5.4083288263926451E-4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7F7-1B46-8F45-89CFEE2868CB}"/>
                </c:ext>
              </c:extLst>
            </c:dLbl>
            <c:dLbl>
              <c:idx val="7"/>
              <c:layout>
                <c:manualLayout>
                  <c:x val="8.6533261222282318E-2"/>
                  <c:y val="-1.305841924398625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7F7-1B46-8F45-89CFEE2868CB}"/>
                </c:ext>
              </c:extLst>
            </c:dLbl>
            <c:dLbl>
              <c:idx val="8"/>
              <c:layout>
                <c:manualLayout>
                  <c:x val="6.5981611681990265E-2"/>
                  <c:y val="1.512027491408934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7F7-1B46-8F45-89CFEE2868CB}"/>
                </c:ext>
              </c:extLst>
            </c:dLbl>
            <c:dLbl>
              <c:idx val="9"/>
              <c:layout>
                <c:manualLayout>
                  <c:x val="6.2736614386154674E-2"/>
                  <c:y val="-1.305841924398625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A7F7-1B46-8F45-89CFEE2868C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Sheet1!$A$1:$K$1</c:f>
              <c:numCache>
                <c:formatCode>General</c:formatCode>
                <c:ptCount val="11"/>
                <c:pt idx="0">
                  <c:v>340</c:v>
                </c:pt>
                <c:pt idx="1">
                  <c:v>214</c:v>
                </c:pt>
                <c:pt idx="2">
                  <c:v>153</c:v>
                </c:pt>
                <c:pt idx="3">
                  <c:v>46</c:v>
                </c:pt>
                <c:pt idx="4">
                  <c:v>36</c:v>
                </c:pt>
                <c:pt idx="5">
                  <c:v>18</c:v>
                </c:pt>
                <c:pt idx="6">
                  <c:v>40</c:v>
                </c:pt>
                <c:pt idx="7">
                  <c:v>20</c:v>
                </c:pt>
                <c:pt idx="8">
                  <c:v>21</c:v>
                </c:pt>
                <c:pt idx="9">
                  <c:v>5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7F7-1B46-8F45-89CFEE2868CB}"/>
            </c:ext>
          </c:extLst>
        </c:ser>
        <c:ser>
          <c:idx val="1"/>
          <c:order val="1"/>
          <c:spPr>
            <a:solidFill>
              <a:srgbClr val="C5D1E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A7F7-1B46-8F45-89CFEE2868CB}"/>
                </c:ext>
              </c:extLst>
            </c:dLbl>
            <c:dLbl>
              <c:idx val="1"/>
              <c:layout>
                <c:manualLayout>
                  <c:x val="-5.4083288263926451E-4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A7F7-1B46-8F45-89CFEE2868CB}"/>
                </c:ext>
              </c:extLst>
            </c:dLbl>
            <c:dLbl>
              <c:idx val="2"/>
              <c:layout>
                <c:manualLayout>
                  <c:x val="-5.4083288263926451E-4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A7F7-1B46-8F45-89CFEE2868CB}"/>
                </c:ext>
              </c:extLst>
            </c:dLbl>
            <c:dLbl>
              <c:idx val="3"/>
              <c:layout>
                <c:manualLayout>
                  <c:x val="5.9491617090319089E-2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A7F7-1B46-8F45-89CFEE2868CB}"/>
                </c:ext>
              </c:extLst>
            </c:dLbl>
            <c:dLbl>
              <c:idx val="4"/>
              <c:layout>
                <c:manualLayout>
                  <c:x val="3.8399134667387778E-2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A7F7-1B46-8F45-89CFEE2868CB}"/>
                </c:ext>
              </c:extLst>
            </c:dLbl>
            <c:dLbl>
              <c:idx val="5"/>
              <c:layout>
                <c:manualLayout>
                  <c:x val="6.7063277447268796E-2"/>
                  <c:y val="1.0309278350515464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A7F7-1B46-8F45-89CFEE2868CB}"/>
                </c:ext>
              </c:extLst>
            </c:dLbl>
            <c:dLbl>
              <c:idx val="7"/>
              <c:layout>
                <c:manualLayout>
                  <c:x val="0.13791238507301243"/>
                  <c:y val="-1.305841924398625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A7F7-1B46-8F45-89CFEE2868CB}"/>
                </c:ext>
              </c:extLst>
            </c:dLbl>
            <c:dLbl>
              <c:idx val="8"/>
              <c:layout>
                <c:manualLayout>
                  <c:x val="0.11195240670632775"/>
                  <c:y val="1.512027491408934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A7F7-1B46-8F45-89CFEE2868CB}"/>
                </c:ext>
              </c:extLst>
            </c:dLbl>
            <c:dLbl>
              <c:idx val="9"/>
              <c:layout>
                <c:manualLayout>
                  <c:x val="0.11141157382368848"/>
                  <c:y val="-1.305841924398625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A7F7-1B46-8F45-89CFEE2868CB}"/>
                </c:ext>
              </c:extLst>
            </c:dLbl>
            <c:dLbl>
              <c:idx val="10"/>
              <c:layout>
                <c:manualLayout>
                  <c:x val="2.2174148188209845E-2"/>
                  <c:y val="-4.536082474226804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A7F7-1B46-8F45-89CFEE2868C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Sheet1!$A$2:$K$2</c:f>
              <c:numCache>
                <c:formatCode>General</c:formatCode>
                <c:ptCount val="11"/>
                <c:pt idx="0">
                  <c:v>177</c:v>
                </c:pt>
                <c:pt idx="1">
                  <c:v>159</c:v>
                </c:pt>
                <c:pt idx="2">
                  <c:v>47</c:v>
                </c:pt>
                <c:pt idx="3">
                  <c:v>16</c:v>
                </c:pt>
                <c:pt idx="4">
                  <c:v>9</c:v>
                </c:pt>
                <c:pt idx="5">
                  <c:v>24</c:v>
                </c:pt>
                <c:pt idx="6">
                  <c:v>0</c:v>
                </c:pt>
                <c:pt idx="7">
                  <c:v>13</c:v>
                </c:pt>
                <c:pt idx="8">
                  <c:v>1</c:v>
                </c:pt>
                <c:pt idx="9">
                  <c:v>15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7F7-1B46-8F45-89CFEE286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11801951"/>
        <c:axId val="1"/>
      </c:barChart>
      <c:catAx>
        <c:axId val="111180195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17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118019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Forecasts'!$AC$126:$AK$126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Forecasts'!$AC$129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Forecasts'!$AE$127:$AL$127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Forecasts'!$AE$129:$AL$129</c:f>
              <c:numCache>
                <c:formatCode>0.00%</c:formatCode>
                <c:ptCount val="8"/>
                <c:pt idx="0">
                  <c:v>0.92830568659114354</c:v>
                </c:pt>
                <c:pt idx="1">
                  <c:v>0.87029386612032811</c:v>
                </c:pt>
                <c:pt idx="2">
                  <c:v>0.8862958324116309</c:v>
                </c:pt>
                <c:pt idx="3">
                  <c:v>0.90284165932150962</c:v>
                </c:pt>
                <c:pt idx="4" formatCode="0.0%">
                  <c:v>0.91776278413767265</c:v>
                </c:pt>
                <c:pt idx="5" formatCode="0.0%">
                  <c:v>0.92815024333270268</c:v>
                </c:pt>
                <c:pt idx="6" formatCode="0.0%">
                  <c:v>0.93969943603851791</c:v>
                </c:pt>
                <c:pt idx="7" formatCode="0.0%">
                  <c:v>0.95349468601103304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629-374B-A1DF-83FFE3D54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Forecasts'!$AC$130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Forecasts'!$AD$126:$AK$127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Forecasts'!$AD$130:$AK$130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629-374B-A1DF-83FFE3D54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Forecasts'!$AC$128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Forecasts'!$AE$127:$AL$127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Forecasts'!$AE$128:$AL$128</c:f>
              <c:numCache>
                <c:formatCode>0.00%</c:formatCode>
                <c:ptCount val="8"/>
                <c:pt idx="0">
                  <c:v>-1.4308307421905182E-2</c:v>
                </c:pt>
                <c:pt idx="1">
                  <c:v>8.396332620530618E-2</c:v>
                </c:pt>
                <c:pt idx="2">
                  <c:v>-3.2865963343716546E-2</c:v>
                </c:pt>
                <c:pt idx="3">
                  <c:v>-9.4823565460645187E-2</c:v>
                </c:pt>
                <c:pt idx="4">
                  <c:v>1.2994746655369181E-2</c:v>
                </c:pt>
                <c:pt idx="5">
                  <c:v>6.9905460768642486E-2</c:v>
                </c:pt>
                <c:pt idx="6">
                  <c:v>2.909625452490669E-2</c:v>
                </c:pt>
                <c:pt idx="7">
                  <c:v>2.9096254524906766E-2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0629-374B-A1DF-83FFE3D54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22308546059936E-2"/>
          <c:y val="5.3412462908011868E-2"/>
          <c:w val="0.93118756936736957"/>
          <c:h val="0.83679525222551931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69928"/>
        <c:axId val="1"/>
      </c:lineChart>
      <c:catAx>
        <c:axId val="173269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62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846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400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900"/>
          <c:min val="400"/>
        </c:scaling>
        <c:delete val="0"/>
        <c:axPos val="l"/>
        <c:majorGridlines>
          <c:spPr>
            <a:ln w="3162">
              <a:solidFill>
                <a:schemeClr val="tx1"/>
              </a:solidFill>
              <a:prstDash val="solid"/>
            </a:ln>
          </c:spPr>
        </c:majorGridlines>
        <c:numFmt formatCode="\$#,##0" sourceLinked="0"/>
        <c:majorTickMark val="out"/>
        <c:minorTickMark val="none"/>
        <c:tickLblPos val="nextTo"/>
        <c:spPr>
          <a:ln w="316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94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3269928"/>
        <c:crosses val="autoZero"/>
        <c:crossBetween val="between"/>
        <c:majorUnit val="100"/>
        <c:minorUnit val="4"/>
      </c:valAx>
      <c:spPr>
        <a:noFill/>
        <a:ln w="2529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27367834136976E-2"/>
          <c:y val="4.7165924476491893E-2"/>
          <c:w val="0.94853165357387781"/>
          <c:h val="0.86035590311023524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1044016"/>
        <c:axId val="901045664"/>
      </c:lineChart>
      <c:catAx>
        <c:axId val="90104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1045664"/>
        <c:crosses val="autoZero"/>
        <c:auto val="0"/>
        <c:lblAlgn val="ctr"/>
        <c:lblOffset val="100"/>
        <c:noMultiLvlLbl val="0"/>
      </c:catAx>
      <c:valAx>
        <c:axId val="901045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104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Sheet1!$C$6:$BD$6</c:f>
              <c:strCache>
                <c:ptCount val="54"/>
                <c:pt idx="0">
                  <c:v>2009Q1</c:v>
                </c:pt>
                <c:pt idx="1">
                  <c:v>2009Q2</c:v>
                </c:pt>
                <c:pt idx="2">
                  <c:v>2009Q3</c:v>
                </c:pt>
                <c:pt idx="3">
                  <c:v>2009Q4</c:v>
                </c:pt>
                <c:pt idx="4">
                  <c:v>2010Q1</c:v>
                </c:pt>
                <c:pt idx="5">
                  <c:v>2010Q2</c:v>
                </c:pt>
                <c:pt idx="6">
                  <c:v>2010Q3</c:v>
                </c:pt>
                <c:pt idx="7">
                  <c:v>2010Q4</c:v>
                </c:pt>
                <c:pt idx="8">
                  <c:v>2011Q1</c:v>
                </c:pt>
                <c:pt idx="9">
                  <c:v>2011Q2</c:v>
                </c:pt>
                <c:pt idx="10">
                  <c:v>2011Q3</c:v>
                </c:pt>
                <c:pt idx="11">
                  <c:v>2011Q4</c:v>
                </c:pt>
                <c:pt idx="12">
                  <c:v>2012Q1</c:v>
                </c:pt>
                <c:pt idx="13">
                  <c:v>2012Q2</c:v>
                </c:pt>
                <c:pt idx="14">
                  <c:v>2012Q3</c:v>
                </c:pt>
                <c:pt idx="15">
                  <c:v>2012Q4</c:v>
                </c:pt>
                <c:pt idx="16">
                  <c:v>2013Q1</c:v>
                </c:pt>
                <c:pt idx="17">
                  <c:v>2013Q2</c:v>
                </c:pt>
                <c:pt idx="18">
                  <c:v>2013Q3</c:v>
                </c:pt>
                <c:pt idx="19">
                  <c:v>2013Q4</c:v>
                </c:pt>
                <c:pt idx="20">
                  <c:v>2014Q1</c:v>
                </c:pt>
                <c:pt idx="21">
                  <c:v>2014Q2</c:v>
                </c:pt>
                <c:pt idx="22">
                  <c:v>2014Q3</c:v>
                </c:pt>
                <c:pt idx="23">
                  <c:v>2014Q4</c:v>
                </c:pt>
                <c:pt idx="24">
                  <c:v>2015Q1</c:v>
                </c:pt>
                <c:pt idx="25">
                  <c:v>2015Q2</c:v>
                </c:pt>
                <c:pt idx="26">
                  <c:v>2015Q3</c:v>
                </c:pt>
                <c:pt idx="27">
                  <c:v>2015Q4</c:v>
                </c:pt>
                <c:pt idx="28">
                  <c:v>2016Q1</c:v>
                </c:pt>
                <c:pt idx="29">
                  <c:v>2016Q2</c:v>
                </c:pt>
                <c:pt idx="30">
                  <c:v>2016Q3</c:v>
                </c:pt>
                <c:pt idx="31">
                  <c:v>2016Q4</c:v>
                </c:pt>
                <c:pt idx="32">
                  <c:v>2017Q1</c:v>
                </c:pt>
                <c:pt idx="33">
                  <c:v>2017Q2</c:v>
                </c:pt>
                <c:pt idx="34">
                  <c:v>2017Q3</c:v>
                </c:pt>
                <c:pt idx="35">
                  <c:v>2017Q4</c:v>
                </c:pt>
                <c:pt idx="36">
                  <c:v>2018Q1</c:v>
                </c:pt>
                <c:pt idx="37">
                  <c:v>2018Q2</c:v>
                </c:pt>
                <c:pt idx="38">
                  <c:v>2018Q3</c:v>
                </c:pt>
                <c:pt idx="39">
                  <c:v>2018Q4</c:v>
                </c:pt>
                <c:pt idx="40">
                  <c:v>2019Q1</c:v>
                </c:pt>
                <c:pt idx="41">
                  <c:v>2019Q2</c:v>
                </c:pt>
                <c:pt idx="42">
                  <c:v>2019Q3</c:v>
                </c:pt>
                <c:pt idx="43">
                  <c:v>2019Q4</c:v>
                </c:pt>
                <c:pt idx="44">
                  <c:v>2020Q1</c:v>
                </c:pt>
                <c:pt idx="45">
                  <c:v>2020Q2</c:v>
                </c:pt>
                <c:pt idx="46">
                  <c:v>2020Q3</c:v>
                </c:pt>
                <c:pt idx="47">
                  <c:v>2020Q4</c:v>
                </c:pt>
                <c:pt idx="48">
                  <c:v>2021Q1</c:v>
                </c:pt>
                <c:pt idx="49">
                  <c:v>2021Q2</c:v>
                </c:pt>
                <c:pt idx="50">
                  <c:v>2021Q3</c:v>
                </c:pt>
                <c:pt idx="51">
                  <c:v>2021Q4</c:v>
                </c:pt>
                <c:pt idx="52">
                  <c:v>2022Q1</c:v>
                </c:pt>
                <c:pt idx="53">
                  <c:v>2022Q2</c:v>
                </c:pt>
              </c:strCache>
            </c:strRef>
          </c:cat>
          <c:val>
            <c:numRef>
              <c:f>Sheet1!$C$7:$BD$7</c:f>
              <c:numCache>
                <c:formatCode>0.00</c:formatCode>
                <c:ptCount val="54"/>
                <c:pt idx="0">
                  <c:v>440.05162503892001</c:v>
                </c:pt>
                <c:pt idx="1">
                  <c:v>467.77256041063396</c:v>
                </c:pt>
                <c:pt idx="2">
                  <c:v>494.67100915727798</c:v>
                </c:pt>
                <c:pt idx="3">
                  <c:v>517.97076835970904</c:v>
                </c:pt>
                <c:pt idx="4">
                  <c:v>542.66611489528896</c:v>
                </c:pt>
                <c:pt idx="5">
                  <c:v>532.675791366525</c:v>
                </c:pt>
                <c:pt idx="6">
                  <c:v>547.30041606341194</c:v>
                </c:pt>
                <c:pt idx="7">
                  <c:v>561.77660483599993</c:v>
                </c:pt>
                <c:pt idx="8">
                  <c:v>561.933297467947</c:v>
                </c:pt>
                <c:pt idx="9">
                  <c:v>555.46002201918498</c:v>
                </c:pt>
                <c:pt idx="10">
                  <c:v>535.92640438734395</c:v>
                </c:pt>
                <c:pt idx="11">
                  <c:v>560.32254872892406</c:v>
                </c:pt>
                <c:pt idx="12">
                  <c:v>576.78003363553591</c:v>
                </c:pt>
                <c:pt idx="13">
                  <c:v>575.44550353966702</c:v>
                </c:pt>
                <c:pt idx="14">
                  <c:v>587.75286229470396</c:v>
                </c:pt>
                <c:pt idx="15">
                  <c:v>595.16255656430201</c:v>
                </c:pt>
                <c:pt idx="16">
                  <c:v>611.76221859909401</c:v>
                </c:pt>
                <c:pt idx="17">
                  <c:v>616.57460452243106</c:v>
                </c:pt>
                <c:pt idx="18">
                  <c:v>630.83068432562493</c:v>
                </c:pt>
                <c:pt idx="19">
                  <c:v>666.74567921924802</c:v>
                </c:pt>
                <c:pt idx="20">
                  <c:v>671.04142786048601</c:v>
                </c:pt>
                <c:pt idx="21">
                  <c:v>681.39190614421705</c:v>
                </c:pt>
                <c:pt idx="22">
                  <c:v>683.47166535399901</c:v>
                </c:pt>
                <c:pt idx="23">
                  <c:v>688.693190987457</c:v>
                </c:pt>
                <c:pt idx="24">
                  <c:v>681.99158785231702</c:v>
                </c:pt>
                <c:pt idx="25">
                  <c:v>681.43102028575902</c:v>
                </c:pt>
                <c:pt idx="26">
                  <c:v>673.05051861836807</c:v>
                </c:pt>
                <c:pt idx="27">
                  <c:v>687.93733035647494</c:v>
                </c:pt>
                <c:pt idx="28">
                  <c:v>686.57825611549799</c:v>
                </c:pt>
                <c:pt idx="29">
                  <c:v>690.71520438014602</c:v>
                </c:pt>
                <c:pt idx="30">
                  <c:v>699.1063486175409</c:v>
                </c:pt>
                <c:pt idx="31">
                  <c:v>712.46304842439599</c:v>
                </c:pt>
                <c:pt idx="32">
                  <c:v>716.16114831437392</c:v>
                </c:pt>
                <c:pt idx="33">
                  <c:v>724.78788378098</c:v>
                </c:pt>
                <c:pt idx="34">
                  <c:v>726.752516514288</c:v>
                </c:pt>
                <c:pt idx="35">
                  <c:v>765.659906453845</c:v>
                </c:pt>
                <c:pt idx="36">
                  <c:v>757.04610692453696</c:v>
                </c:pt>
                <c:pt idx="37">
                  <c:v>770.29965947749906</c:v>
                </c:pt>
                <c:pt idx="38">
                  <c:v>790.65213452251999</c:v>
                </c:pt>
                <c:pt idx="39">
                  <c:v>757.104378338949</c:v>
                </c:pt>
                <c:pt idx="40">
                  <c:v>789.05543139233509</c:v>
                </c:pt>
                <c:pt idx="41">
                  <c:v>812.29282565816607</c:v>
                </c:pt>
                <c:pt idx="42">
                  <c:v>822.706541278278</c:v>
                </c:pt>
                <c:pt idx="43">
                  <c:v>865.92586826186005</c:v>
                </c:pt>
                <c:pt idx="44">
                  <c:v>783.233948104261</c:v>
                </c:pt>
                <c:pt idx="45">
                  <c:v>837.23150185041004</c:v>
                </c:pt>
                <c:pt idx="46">
                  <c:v>875.859700895419</c:v>
                </c:pt>
                <c:pt idx="47">
                  <c:v>929.20272676715103</c:v>
                </c:pt>
                <c:pt idx="48">
                  <c:v>947.27271404671092</c:v>
                </c:pt>
                <c:pt idx="49">
                  <c:v>989.8206200058039</c:v>
                </c:pt>
                <c:pt idx="50">
                  <c:v>988.33239780091208</c:v>
                </c:pt>
                <c:pt idx="51">
                  <c:v>1052.8878529987601</c:v>
                </c:pt>
                <c:pt idx="52">
                  <c:v>1051.5370079494601</c:v>
                </c:pt>
                <c:pt idx="53">
                  <c:v>962.62109987933104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A9-4CEA-819C-424272EC6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3731887"/>
        <c:axId val="1393729807"/>
      </c:lineChart>
      <c:catAx>
        <c:axId val="139373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729807"/>
        <c:crosses val="autoZero"/>
        <c:auto val="1"/>
        <c:lblAlgn val="ctr"/>
        <c:lblOffset val="100"/>
        <c:noMultiLvlLbl val="0"/>
      </c:catAx>
      <c:valAx>
        <c:axId val="139372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73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Forecasts'!$AC$3:$AM$3</c:f>
          <c:strCache>
            <c:ptCount val="11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Forecasts'!$AC$6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Forecasts'!$AE$4:$AL$4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Forecasts'!$AE$6:$AL$6</c:f>
              <c:numCache>
                <c:formatCode>0.00%</c:formatCode>
                <c:ptCount val="8"/>
                <c:pt idx="0">
                  <c:v>1.036288917982684</c:v>
                </c:pt>
                <c:pt idx="1">
                  <c:v>0.99097212215164321</c:v>
                </c:pt>
                <c:pt idx="2">
                  <c:v>0.98796960130653733</c:v>
                </c:pt>
                <c:pt idx="3">
                  <c:v>0.98721396627780167</c:v>
                </c:pt>
                <c:pt idx="4" formatCode="0.0%">
                  <c:v>0.99462581552579332</c:v>
                </c:pt>
                <c:pt idx="5" formatCode="0.0%">
                  <c:v>1.0562918000231347</c:v>
                </c:pt>
                <c:pt idx="6" formatCode="0.0%">
                  <c:v>1.0161166476226675</c:v>
                </c:pt>
                <c:pt idx="7" formatCode="0.0%">
                  <c:v>1.0020075920871281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47E-D546-BBD8-A3989E98E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Forecasts'!$AM$7</c:f>
              <c:strCache>
                <c:ptCount val="1"/>
                <c:pt idx="0">
                  <c:v>Source: NAIC/S&amp;P (historical), Triple-I &amp; Milliman (forecasts); as of</c:v>
                </c:pt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Forecasts'!$AD$3:$AK$4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Forecasts'!$AD$7:$AK$7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47E-D546-BBD8-A3989E98E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Forecasts'!$AC$5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Forecasts'!$AE$4:$AL$4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Forecasts'!$AE$5:$AL$5</c:f>
              <c:numCache>
                <c:formatCode>0.00%</c:formatCode>
                <c:ptCount val="8"/>
                <c:pt idx="0">
                  <c:v>4.5739036490778415E-2</c:v>
                </c:pt>
                <c:pt idx="1">
                  <c:v>0.10709164091580456</c:v>
                </c:pt>
                <c:pt idx="2">
                  <c:v>3.4640207088893621E-2</c:v>
                </c:pt>
                <c:pt idx="3">
                  <c:v>2.4938233555468026E-2</c:v>
                </c:pt>
                <c:pt idx="4">
                  <c:v>9.2587651480233027E-2</c:v>
                </c:pt>
                <c:pt idx="5">
                  <c:v>8.7924665045969783E-2</c:v>
                </c:pt>
                <c:pt idx="6">
                  <c:v>8.8768425987969399E-2</c:v>
                </c:pt>
                <c:pt idx="7">
                  <c:v>7.1116380619955566E-2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47E-D546-BBD8-A3989E98E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Net</a:t>
                </a:r>
                <a:r>
                  <a:rPr lang="en-US" baseline="0">
                    <a:solidFill>
                      <a:schemeClr val="tx1"/>
                    </a:solidFill>
                  </a:rPr>
                  <a:t> Combined Ratio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At val="1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Premium</a:t>
                </a:r>
                <a:r>
                  <a:rPr lang="en-US" baseline="0">
                    <a:solidFill>
                      <a:schemeClr val="tx1"/>
                    </a:solidFill>
                  </a:rPr>
                  <a:t> Growth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  <c:spPr>
        <a:noFill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Forecasts'!$AC$38:$AK$38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Forecasts'!$AC$41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Forecasts'!$AE$39:$AL$39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Forecasts'!$AE$41:$AL$41</c:f>
              <c:numCache>
                <c:formatCode>0.00%</c:formatCode>
                <c:ptCount val="8"/>
                <c:pt idx="0">
                  <c:v>1.0260389567259123</c:v>
                </c:pt>
                <c:pt idx="1">
                  <c:v>0.97715584223065832</c:v>
                </c:pt>
                <c:pt idx="2">
                  <c:v>0.9881906434071388</c:v>
                </c:pt>
                <c:pt idx="3">
                  <c:v>0.92510142469243428</c:v>
                </c:pt>
                <c:pt idx="4" formatCode="0.0%">
                  <c:v>1.0144808257184241</c:v>
                </c:pt>
                <c:pt idx="5" formatCode="0.0%">
                  <c:v>1.085324277601877</c:v>
                </c:pt>
                <c:pt idx="6" formatCode="0.0%">
                  <c:v>1.0660712681358251</c:v>
                </c:pt>
                <c:pt idx="7" formatCode="0.0%">
                  <c:v>1.0223590097094717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AE1-9541-9341-B4302BA5B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Forecasts'!$AC$42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Forecasts'!$AD$38:$AK$39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Forecasts'!$AD$42:$AK$42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AE1-9541-9341-B4302BA5B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Forecasts'!$AC$40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Forecasts'!$AE$39:$AL$39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Forecasts'!$AE$40:$AL$40</c:f>
              <c:numCache>
                <c:formatCode>0.00%</c:formatCode>
                <c:ptCount val="8"/>
                <c:pt idx="0">
                  <c:v>7.1750503084281686E-2</c:v>
                </c:pt>
                <c:pt idx="1">
                  <c:v>8.3985669998757465E-2</c:v>
                </c:pt>
                <c:pt idx="2">
                  <c:v>2.8104817051657235E-2</c:v>
                </c:pt>
                <c:pt idx="3">
                  <c:v>-1.6289144663043254E-2</c:v>
                </c:pt>
                <c:pt idx="4">
                  <c:v>3.7886659007551053E-2</c:v>
                </c:pt>
                <c:pt idx="5">
                  <c:v>5.345674914546257E-2</c:v>
                </c:pt>
                <c:pt idx="6">
                  <c:v>0.1043132640420221</c:v>
                </c:pt>
                <c:pt idx="7">
                  <c:v>8.3863018411614462E-2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8AE1-9541-9341-B4302BA5B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Direct</a:t>
            </a:r>
            <a:r>
              <a:rPr lang="en-US" baseline="0"/>
              <a:t> Incurred Loss Ratio by Quarter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'PPA AL vs PPA APD'!$E$2</c:f>
              <c:strCache>
                <c:ptCount val="1"/>
                <c:pt idx="0">
                  <c:v>PPA Liability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'PPA AL vs PPA APD'!$B$72:$B$84</c:f>
              <c:strCache>
                <c:ptCount val="13"/>
                <c:pt idx="0">
                  <c:v>2019Q2</c:v>
                </c:pt>
                <c:pt idx="1">
                  <c:v>2019Q3</c:v>
                </c:pt>
                <c:pt idx="2">
                  <c:v>2019Q4</c:v>
                </c:pt>
                <c:pt idx="3">
                  <c:v>2020Q1</c:v>
                </c:pt>
                <c:pt idx="4">
                  <c:v>2020Q2</c:v>
                </c:pt>
                <c:pt idx="5">
                  <c:v>2020Q3</c:v>
                </c:pt>
                <c:pt idx="6">
                  <c:v>2020Q4</c:v>
                </c:pt>
                <c:pt idx="7">
                  <c:v>2021Q1</c:v>
                </c:pt>
                <c:pt idx="8">
                  <c:v>2021Q2</c:v>
                </c:pt>
                <c:pt idx="9">
                  <c:v>2021Q3</c:v>
                </c:pt>
                <c:pt idx="10">
                  <c:v>2021Q4</c:v>
                </c:pt>
                <c:pt idx="11">
                  <c:v>2022Q1</c:v>
                </c:pt>
                <c:pt idx="12">
                  <c:v>2022Q2</c:v>
                </c:pt>
              </c:strCache>
            </c:strRef>
          </c:cat>
          <c:val>
            <c:numRef>
              <c:f>'PPA AL vs PPA APD'!$E$72:$E$84</c:f>
              <c:numCache>
                <c:formatCode>0.0%</c:formatCode>
                <c:ptCount val="13"/>
                <c:pt idx="0">
                  <c:v>0.66554874173676115</c:v>
                </c:pt>
                <c:pt idx="1">
                  <c:v>0.67467652579277404</c:v>
                </c:pt>
                <c:pt idx="2">
                  <c:v>0.64254005454251528</c:v>
                </c:pt>
                <c:pt idx="3">
                  <c:v>0.63948266517689223</c:v>
                </c:pt>
                <c:pt idx="4">
                  <c:v>0.48797490400954335</c:v>
                </c:pt>
                <c:pt idx="5">
                  <c:v>0.59079663906233093</c:v>
                </c:pt>
                <c:pt idx="6">
                  <c:v>0.556267878699229</c:v>
                </c:pt>
                <c:pt idx="7">
                  <c:v>0.5907231092297256</c:v>
                </c:pt>
                <c:pt idx="8">
                  <c:v>0.65328084280059795</c:v>
                </c:pt>
                <c:pt idx="9">
                  <c:v>0.68184773451666558</c:v>
                </c:pt>
                <c:pt idx="10">
                  <c:v>0.69493243707937125</c:v>
                </c:pt>
                <c:pt idx="11">
                  <c:v>0.68196441136952046</c:v>
                </c:pt>
                <c:pt idx="12">
                  <c:v>0.7581547290646159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B7-4E46-B137-465C25BF48B4}"/>
            </c:ext>
          </c:extLst>
        </c:ser>
        <c:ser>
          <c:idx val="1"/>
          <c:order val="1"/>
          <c:tx>
            <c:strRef>
              <c:f>'PPA AL vs PPA APD'!$I$2</c:f>
              <c:strCache>
                <c:ptCount val="1"/>
                <c:pt idx="0">
                  <c:v>PPA Physical Damage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'PPA AL vs PPA APD'!$B$72:$B$84</c:f>
              <c:strCache>
                <c:ptCount val="13"/>
                <c:pt idx="0">
                  <c:v>2019Q2</c:v>
                </c:pt>
                <c:pt idx="1">
                  <c:v>2019Q3</c:v>
                </c:pt>
                <c:pt idx="2">
                  <c:v>2019Q4</c:v>
                </c:pt>
                <c:pt idx="3">
                  <c:v>2020Q1</c:v>
                </c:pt>
                <c:pt idx="4">
                  <c:v>2020Q2</c:v>
                </c:pt>
                <c:pt idx="5">
                  <c:v>2020Q3</c:v>
                </c:pt>
                <c:pt idx="6">
                  <c:v>2020Q4</c:v>
                </c:pt>
                <c:pt idx="7">
                  <c:v>2021Q1</c:v>
                </c:pt>
                <c:pt idx="8">
                  <c:v>2021Q2</c:v>
                </c:pt>
                <c:pt idx="9">
                  <c:v>2021Q3</c:v>
                </c:pt>
                <c:pt idx="10">
                  <c:v>2021Q4</c:v>
                </c:pt>
                <c:pt idx="11">
                  <c:v>2022Q1</c:v>
                </c:pt>
                <c:pt idx="12">
                  <c:v>2022Q2</c:v>
                </c:pt>
              </c:strCache>
            </c:strRef>
          </c:cat>
          <c:val>
            <c:numRef>
              <c:f>'PPA AL vs PPA APD'!$T$72:$T$84</c:f>
              <c:numCache>
                <c:formatCode>0.0%</c:formatCode>
                <c:ptCount val="13"/>
                <c:pt idx="0">
                  <c:v>0.62778690340909715</c:v>
                </c:pt>
                <c:pt idx="1">
                  <c:v>0.63396171459653083</c:v>
                </c:pt>
                <c:pt idx="2">
                  <c:v>0.64257348172275497</c:v>
                </c:pt>
                <c:pt idx="3">
                  <c:v>0.55245340728225056</c:v>
                </c:pt>
                <c:pt idx="4">
                  <c:v>0.45536119942349396</c:v>
                </c:pt>
                <c:pt idx="5">
                  <c:v>0.5747103575521364</c:v>
                </c:pt>
                <c:pt idx="6">
                  <c:v>0.61000587301060083</c:v>
                </c:pt>
                <c:pt idx="7">
                  <c:v>0.58695740261789031</c:v>
                </c:pt>
                <c:pt idx="8">
                  <c:v>0.68273171503510366</c:v>
                </c:pt>
                <c:pt idx="9">
                  <c:v>0.78715490945538125</c:v>
                </c:pt>
                <c:pt idx="10">
                  <c:v>0.78636056658785558</c:v>
                </c:pt>
                <c:pt idx="11">
                  <c:v>0.78304163850427333</c:v>
                </c:pt>
                <c:pt idx="12">
                  <c:v>0.81948261087784802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B7-4E46-B137-465C25BF48B4}"/>
            </c:ext>
          </c:extLst>
        </c:ser>
        <c:ser>
          <c:idx val="2"/>
          <c:order val="2"/>
          <c:tx>
            <c:strRef>
              <c:f>'PPA AL vs PPA APD'!$M$2</c:f>
              <c:strCache>
                <c:ptCount val="1"/>
                <c:pt idx="0">
                  <c:v>Total PPA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'PPA AL vs PPA APD'!$B$72:$B$84</c:f>
              <c:strCache>
                <c:ptCount val="13"/>
                <c:pt idx="0">
                  <c:v>2019Q2</c:v>
                </c:pt>
                <c:pt idx="1">
                  <c:v>2019Q3</c:v>
                </c:pt>
                <c:pt idx="2">
                  <c:v>2019Q4</c:v>
                </c:pt>
                <c:pt idx="3">
                  <c:v>2020Q1</c:v>
                </c:pt>
                <c:pt idx="4">
                  <c:v>2020Q2</c:v>
                </c:pt>
                <c:pt idx="5">
                  <c:v>2020Q3</c:v>
                </c:pt>
                <c:pt idx="6">
                  <c:v>2020Q4</c:v>
                </c:pt>
                <c:pt idx="7">
                  <c:v>2021Q1</c:v>
                </c:pt>
                <c:pt idx="8">
                  <c:v>2021Q2</c:v>
                </c:pt>
                <c:pt idx="9">
                  <c:v>2021Q3</c:v>
                </c:pt>
                <c:pt idx="10">
                  <c:v>2021Q4</c:v>
                </c:pt>
                <c:pt idx="11">
                  <c:v>2022Q1</c:v>
                </c:pt>
                <c:pt idx="12">
                  <c:v>2022Q2</c:v>
                </c:pt>
              </c:strCache>
            </c:strRef>
          </c:cat>
          <c:val>
            <c:numRef>
              <c:f>'PPA AL vs PPA APD'!$Z$72:$Z$84</c:f>
              <c:numCache>
                <c:formatCode>0.0%</c:formatCode>
                <c:ptCount val="13"/>
                <c:pt idx="0">
                  <c:v>0.65038068483836997</c:v>
                </c:pt>
                <c:pt idx="1">
                  <c:v>0.65824858478729908</c:v>
                </c:pt>
                <c:pt idx="2">
                  <c:v>0.64255360134886197</c:v>
                </c:pt>
                <c:pt idx="3">
                  <c:v>0.6042873754238316</c:v>
                </c:pt>
                <c:pt idx="4">
                  <c:v>0.4747461311286198</c:v>
                </c:pt>
                <c:pt idx="5">
                  <c:v>0.5842672480257477</c:v>
                </c:pt>
                <c:pt idx="6">
                  <c:v>0.57828976677852273</c:v>
                </c:pt>
                <c:pt idx="7">
                  <c:v>0.58918128654646329</c:v>
                </c:pt>
                <c:pt idx="8">
                  <c:v>0.66539566087649304</c:v>
                </c:pt>
                <c:pt idx="9">
                  <c:v>0.72553285301589276</c:v>
                </c:pt>
                <c:pt idx="10">
                  <c:v>0.7331514264716319</c:v>
                </c:pt>
                <c:pt idx="11">
                  <c:v>0.72426286981295795</c:v>
                </c:pt>
                <c:pt idx="12">
                  <c:v>0.78390184312954203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B7-4E46-B137-465C25BF4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652848"/>
        <c:axId val="491653264"/>
      </c:lineChart>
      <c:catAx>
        <c:axId val="49165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653264"/>
        <c:crosses val="autoZero"/>
        <c:auto val="1"/>
        <c:lblAlgn val="ctr"/>
        <c:lblOffset val="100"/>
        <c:noMultiLvlLbl val="0"/>
      </c:catAx>
      <c:valAx>
        <c:axId val="491653264"/>
        <c:scaling>
          <c:orientation val="minMax"/>
          <c:max val="0.85000000000000009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65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Forecasts'!$AC$20:$AM$20</c:f>
          <c:strCache>
            <c:ptCount val="11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Forecasts'!$AC$23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Forecasts'!$AE$21:$AL$21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Forecasts'!$AE$23:$AL$23</c:f>
              <c:numCache>
                <c:formatCode>0.00%</c:formatCode>
                <c:ptCount val="8"/>
                <c:pt idx="0">
                  <c:v>1.0708800843378774</c:v>
                </c:pt>
                <c:pt idx="1">
                  <c:v>1.0362432125265484</c:v>
                </c:pt>
                <c:pt idx="2">
                  <c:v>0.98579991036321513</c:v>
                </c:pt>
                <c:pt idx="3">
                  <c:v>1.0734098048754788</c:v>
                </c:pt>
                <c:pt idx="4" formatCode="0.0%">
                  <c:v>1.0341785314230674</c:v>
                </c:pt>
                <c:pt idx="5" formatCode="0.0%">
                  <c:v>1.1537282340959685</c:v>
                </c:pt>
                <c:pt idx="6" formatCode="0.0%">
                  <c:v>1.0436549015624479</c:v>
                </c:pt>
                <c:pt idx="7" formatCode="0.0%">
                  <c:v>1.0388440914401704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22A-104C-A45A-75FCCD2A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Forecasts'!$AC$24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Forecasts'!$AD$20:$AK$21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Forecasts'!$AD$24:$AK$24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22A-104C-A45A-75FCCD2A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Forecasts'!$AC$22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Forecasts'!$AE$21:$AL$21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Forecasts'!$AE$22:$AL$22</c:f>
              <c:numCache>
                <c:formatCode>0.00%</c:formatCode>
                <c:ptCount val="8"/>
                <c:pt idx="0">
                  <c:v>2.2169573073999305E-2</c:v>
                </c:pt>
                <c:pt idx="1">
                  <c:v>7.2749581742877087E-2</c:v>
                </c:pt>
                <c:pt idx="2">
                  <c:v>4.4983500689473217E-2</c:v>
                </c:pt>
                <c:pt idx="3">
                  <c:v>4.3100812649385242E-2</c:v>
                </c:pt>
                <c:pt idx="4">
                  <c:v>7.8962098541201009E-2</c:v>
                </c:pt>
                <c:pt idx="5">
                  <c:v>0.10342576038846492</c:v>
                </c:pt>
                <c:pt idx="6">
                  <c:v>8.7873124999999996E-2</c:v>
                </c:pt>
                <c:pt idx="7">
                  <c:v>6.5168867895354643E-2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022A-104C-A45A-75FCCD2A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</a:t>
                </a:r>
                <a:r>
                  <a:rPr lang="en-US" baseline="0"/>
                  <a:t> Combined Ratio</a:t>
                </a:r>
                <a:endParaRPr lang="en-US"/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</a:t>
                </a:r>
                <a:r>
                  <a:rPr lang="en-US" baseline="0"/>
                  <a:t> Growth</a:t>
                </a:r>
                <a:endParaRPr lang="en-US"/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Forecasts'!$AC$80:$AK$80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Forecasts'!$AC$83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Forecasts'!$AE$81:$AL$81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Forecasts'!$AE$83:$AL$83</c:f>
              <c:numCache>
                <c:formatCode>0.00%</c:formatCode>
                <c:ptCount val="8"/>
                <c:pt idx="0">
                  <c:v>1.1111710896911482</c:v>
                </c:pt>
                <c:pt idx="1">
                  <c:v>1.0794799748842467</c:v>
                </c:pt>
                <c:pt idx="2">
                  <c:v>1.0938544138387238</c:v>
                </c:pt>
                <c:pt idx="3">
                  <c:v>1.0184177410921236</c:v>
                </c:pt>
                <c:pt idx="4" formatCode="0.0%">
                  <c:v>0.98819930520256927</c:v>
                </c:pt>
                <c:pt idx="5" formatCode="0.0%">
                  <c:v>1.046678942713835</c:v>
                </c:pt>
                <c:pt idx="6" formatCode="0.0%">
                  <c:v>1.0215937104607076</c:v>
                </c:pt>
                <c:pt idx="7" formatCode="0.0%">
                  <c:v>1.0075666638505067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BAF-2547-9E90-58312E108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Forecasts'!$AC$84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Forecasts'!$AD$80:$AK$81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Forecasts'!$AD$84:$AK$84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BAF-2547-9E90-58312E108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Forecasts'!$AC$82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Forecasts'!$AD$80:$AK$81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Forecasts'!$AE$82:$AL$82</c:f>
              <c:numCache>
                <c:formatCode>0.00%</c:formatCode>
                <c:ptCount val="8"/>
                <c:pt idx="0">
                  <c:v>8.3859085459441582E-2</c:v>
                </c:pt>
                <c:pt idx="1">
                  <c:v>0.16850811454675738</c:v>
                </c:pt>
                <c:pt idx="2">
                  <c:v>8.5821718658813204E-2</c:v>
                </c:pt>
                <c:pt idx="3">
                  <c:v>2.6412404432497573E-2</c:v>
                </c:pt>
                <c:pt idx="4">
                  <c:v>0.16761459304810319</c:v>
                </c:pt>
                <c:pt idx="5">
                  <c:v>0.12762244371920012</c:v>
                </c:pt>
                <c:pt idx="6">
                  <c:v>0.1067130918647306</c:v>
                </c:pt>
                <c:pt idx="7">
                  <c:v>8.6049999999999932E-2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6BAF-2547-9E90-58312E108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Forecasts'!$AC$101:$AK$101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Forecasts'!$AC$104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Forecasts'!$AE$102:$AL$102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  <c:extLst/>
            </c:strRef>
          </c:cat>
          <c:val>
            <c:numRef>
              <c:f>'PC Forecasts'!$AE$104:$AL$104</c:f>
              <c:numCache>
                <c:formatCode>0.00%</c:formatCode>
                <c:ptCount val="8"/>
                <c:pt idx="0">
                  <c:v>1.010172671350706</c:v>
                </c:pt>
                <c:pt idx="1">
                  <c:v>1.0112961948664663</c:v>
                </c:pt>
                <c:pt idx="2">
                  <c:v>1.0565902190812775</c:v>
                </c:pt>
                <c:pt idx="3">
                  <c:v>1.0499522113662083</c:v>
                </c:pt>
                <c:pt idx="4" formatCode="0.0%">
                  <c:v>0.97103885121860201</c:v>
                </c:pt>
                <c:pt idx="5" formatCode="0.0%">
                  <c:v>0.99380881814131827</c:v>
                </c:pt>
                <c:pt idx="6" formatCode="0.0%">
                  <c:v>0.98770178335126935</c:v>
                </c:pt>
                <c:pt idx="7" formatCode="0.0%">
                  <c:v>0.98770178335126935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260-1B47-9A3C-3B2CC5B4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Forecasts'!$AC$105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Forecasts'!$AD$101:$AK$102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Forecasts'!$AD$105:$AK$105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260-1B47-9A3C-3B2CC5B4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Forecasts'!$AC$103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Forecasts'!$AD$101:$AK$102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  <c:extLst/>
            </c:strRef>
          </c:cat>
          <c:val>
            <c:numRef>
              <c:f>'PC Forecasts'!$AE$103:$AL$103</c:f>
              <c:numCache>
                <c:formatCode>0.00%</c:formatCode>
                <c:ptCount val="8"/>
                <c:pt idx="0">
                  <c:v>4.9439218129420835E-2</c:v>
                </c:pt>
                <c:pt idx="1">
                  <c:v>0.24258680742750741</c:v>
                </c:pt>
                <c:pt idx="2">
                  <c:v>3.6084443343213229E-2</c:v>
                </c:pt>
                <c:pt idx="3">
                  <c:v>0.14341547160885526</c:v>
                </c:pt>
                <c:pt idx="4">
                  <c:v>0.21381169753387505</c:v>
                </c:pt>
                <c:pt idx="5">
                  <c:v>0.12279753212022043</c:v>
                </c:pt>
                <c:pt idx="6">
                  <c:v>9.8154400000000017E-2</c:v>
                </c:pt>
                <c:pt idx="7">
                  <c:v>7.9318575000000044E-2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260-1B47-9A3C-3B2CC5B47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Forecasts'!$AC$126:$AK$126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Forecasts'!$AC$148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Forecasts'!$AE$146:$AL$146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</c:strRef>
          </c:cat>
          <c:val>
            <c:numRef>
              <c:f>'PC Forecasts'!$AE$148:$AL$148</c:f>
              <c:numCache>
                <c:formatCode>0.00%</c:formatCode>
                <c:ptCount val="8"/>
                <c:pt idx="0">
                  <c:v>1.114298570861324</c:v>
                </c:pt>
                <c:pt idx="1">
                  <c:v>1.0060980579389978</c:v>
                </c:pt>
                <c:pt idx="2">
                  <c:v>0.93623988507474687</c:v>
                </c:pt>
                <c:pt idx="3">
                  <c:v>1.0036112140761126</c:v>
                </c:pt>
                <c:pt idx="4" formatCode="0.0%">
                  <c:v>0.94474218444729563</c:v>
                </c:pt>
                <c:pt idx="5" formatCode="0.0%">
                  <c:v>0.99082148347325227</c:v>
                </c:pt>
                <c:pt idx="6" formatCode="0.0%">
                  <c:v>0.93737652398150084</c:v>
                </c:pt>
                <c:pt idx="7" formatCode="0.0%">
                  <c:v>0.94332631896261387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73-1849-9E05-640440780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lineChart>
        <c:grouping val="standard"/>
        <c:varyColors val="0"/>
        <c:ser>
          <c:idx val="2"/>
          <c:order val="1"/>
          <c:tx>
            <c:strRef>
              <c:f>'PC Forecasts'!$AC$147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Forecasts'!$AD$126:$AK$127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</c:strRef>
          </c:cat>
          <c:val>
            <c:numRef>
              <c:f>'PC Forecasts'!$AE$147:$AL$147</c:f>
              <c:numCache>
                <c:formatCode>0.00%</c:formatCode>
                <c:ptCount val="8"/>
                <c:pt idx="0">
                  <c:v>1.645770488071796E-2</c:v>
                </c:pt>
                <c:pt idx="1">
                  <c:v>0.17350729461681036</c:v>
                </c:pt>
                <c:pt idx="2">
                  <c:v>6.8013790789179795E-2</c:v>
                </c:pt>
                <c:pt idx="3">
                  <c:v>6.1224347192750717E-2</c:v>
                </c:pt>
                <c:pt idx="4">
                  <c:v>0.17441492860620089</c:v>
                </c:pt>
                <c:pt idx="5">
                  <c:v>0.14534846224348241</c:v>
                </c:pt>
                <c:pt idx="6">
                  <c:v>7.2306561250000012E-2</c:v>
                </c:pt>
                <c:pt idx="7">
                  <c:v>6.7110144583333309E-2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73-1849-9E05-640440780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ax val="1.1499999999999999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'PC Forecasts'!$AC$60:$AK$60</c:f>
          <c:strCache>
            <c:ptCount val="9"/>
            <c:pt idx="0">
              <c:v>Net Combined Ratio and Change in NWP</c:v>
            </c:pt>
          </c:strCache>
        </c:strRef>
      </c:tx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1400" b="0" i="0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406113539198"/>
          <c:y val="0.17717629046369199"/>
          <c:w val="0.76166160173698261"/>
          <c:h val="0.598453266258384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'PC Forecasts'!$AC$63</c:f>
              <c:strCache>
                <c:ptCount val="1"/>
                <c:pt idx="0">
                  <c:v>Net Combined Ratio</c:v>
                </c:pt>
              </c:strCache>
            </c:strRef>
          </c:tx>
          <c:spPr>
            <a:solidFill>
              <a:schemeClr val="accent1"/>
            </a:solidFill>
            <a:ln>
              <a:noFill/>
              <a:prstDash val="solid"/>
            </a:ln>
          </c:spPr>
          <c:invertIfNegative val="0"/>
          <c:dLbls>
            <c:numFmt formatCode="0.0%" sourceLinked="0"/>
            <c:spPr>
              <a:noFill/>
              <a:ln>
                <a:noFill/>
                <a:prstDash val="solid"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'PC Forecasts'!$AE$61:$AL$61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2022F</c:v>
                </c:pt>
                <c:pt idx="6">
                  <c:v>2023F</c:v>
                </c:pt>
                <c:pt idx="7">
                  <c:v>2024F</c:v>
                </c:pt>
              </c:strCache>
            </c:strRef>
          </c:cat>
          <c:val>
            <c:numRef>
              <c:f>'PC Forecasts'!$AE$63:$AL$63</c:f>
              <c:numCache>
                <c:formatCode>0.00%</c:formatCode>
                <c:ptCount val="8"/>
                <c:pt idx="0">
                  <c:v>1.0785270404197727</c:v>
                </c:pt>
                <c:pt idx="1">
                  <c:v>1.0650860097913646</c:v>
                </c:pt>
                <c:pt idx="2">
                  <c:v>1.0508032092990276</c:v>
                </c:pt>
                <c:pt idx="3">
                  <c:v>1.0979921866028306</c:v>
                </c:pt>
                <c:pt idx="4" formatCode="0.0%">
                  <c:v>1.0615941554738988</c:v>
                </c:pt>
                <c:pt idx="5" formatCode="0.0%">
                  <c:v>1.0755102255070248</c:v>
                </c:pt>
                <c:pt idx="6" formatCode="0.0%">
                  <c:v>1.0525639349060316</c:v>
                </c:pt>
                <c:pt idx="7" formatCode="0.0%">
                  <c:v>1.0468935235877814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BD-7F48-BA36-F22A10101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356528"/>
        <c:axId val="2130369008"/>
      </c:barChart>
      <c:barChart>
        <c:barDir val="col"/>
        <c:grouping val="clustered"/>
        <c:varyColors val="0"/>
        <c:ser>
          <c:idx val="2"/>
          <c:order val="1"/>
          <c:tx>
            <c:strRef>
              <c:f>'PC Forecasts'!$AC$64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  <a:prstDash val="solid"/>
            </a:ln>
          </c:spPr>
          <c:invertIfNegative val="0"/>
          <c:cat>
            <c:strRef>
              <c:f>'PC Forecasts'!$AD$60:$AK$61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</c:strRef>
          </c:cat>
          <c:val>
            <c:numRef>
              <c:f>('PC Forecasts'!$AD$64:$AK$64,'PC Forecasts'!$AM$64)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D5BD-7F48-BA36-F22A10101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176160"/>
        <c:axId val="646176992"/>
      </c:barChart>
      <c:lineChart>
        <c:grouping val="standard"/>
        <c:varyColors val="0"/>
        <c:ser>
          <c:idx val="3"/>
          <c:order val="2"/>
          <c:tx>
            <c:strRef>
              <c:f>'PC Forecasts'!$AC$62</c:f>
              <c:strCache>
                <c:ptCount val="1"/>
                <c:pt idx="0">
                  <c:v>Change in NWP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</c:spPr>
          <c:marker>
            <c:symbol val="none"/>
          </c:marker>
          <c:cat>
            <c:strRef>
              <c:f>'PC Forecasts'!$AD$60:$AK$61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2022F</c:v>
                </c:pt>
                <c:pt idx="7">
                  <c:v>2023F</c:v>
                </c:pt>
              </c:strCache>
            </c:strRef>
          </c:cat>
          <c:val>
            <c:numRef>
              <c:f>'PC Forecasts'!$AE$62:$AL$62</c:f>
              <c:numCache>
                <c:formatCode>0.00%</c:formatCode>
                <c:ptCount val="8"/>
                <c:pt idx="0">
                  <c:v>2.9070327739804829E-3</c:v>
                </c:pt>
                <c:pt idx="1">
                  <c:v>9.8232497819109144E-2</c:v>
                </c:pt>
                <c:pt idx="2">
                  <c:v>3.700458632974557E-2</c:v>
                </c:pt>
                <c:pt idx="3">
                  <c:v>5.2494570377423826E-2</c:v>
                </c:pt>
                <c:pt idx="4">
                  <c:v>6.9130598175688257E-2</c:v>
                </c:pt>
                <c:pt idx="5">
                  <c:v>0.10294421803826316</c:v>
                </c:pt>
                <c:pt idx="6">
                  <c:v>9.1401999999999747E-2</c:v>
                </c:pt>
                <c:pt idx="7">
                  <c:v>7.0484891666666424E-2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BD-7F48-BA36-F22A10101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176160"/>
        <c:axId val="646176992"/>
      </c:lineChart>
      <c:catAx>
        <c:axId val="21303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69008"/>
        <c:crosses val="autoZero"/>
        <c:auto val="1"/>
        <c:lblAlgn val="ctr"/>
        <c:lblOffset val="100"/>
        <c:noMultiLvlLbl val="0"/>
      </c:catAx>
      <c:valAx>
        <c:axId val="2130369008"/>
        <c:scaling>
          <c:orientation val="minMax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Combined Ratio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356528"/>
        <c:crosses val="autoZero"/>
        <c:crossBetween val="between"/>
      </c:valAx>
      <c:catAx>
        <c:axId val="64617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176992"/>
        <c:crosses val="autoZero"/>
        <c:auto val="1"/>
        <c:lblAlgn val="ctr"/>
        <c:lblOffset val="100"/>
        <c:noMultiLvlLbl val="0"/>
      </c:catAx>
      <c:valAx>
        <c:axId val="6461769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Premium Growth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  <a:prstDash val="solid"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176160"/>
        <c:crosses val="max"/>
        <c:crossBetween val="between"/>
      </c:valAx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1.6519243160916169E-2"/>
          <c:y val="0.86955364614451691"/>
          <c:w val="0.96973928258967634"/>
          <c:h val="0.1140105044399612"/>
        </c:manualLayout>
      </c:layout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0.83302</cdr:x>
      <cdr:y>0.06452</cdr:y>
    </cdr:from>
    <cdr:to>
      <cdr:x>0.85974</cdr:x>
      <cdr:y>0.10719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08DAC635-CDC9-4525-9832-075E40BCF6BA}"/>
            </a:ext>
          </a:extLst>
        </cdr:cNvPr>
        <cdr:cNvCxnSpPr/>
      </cdr:nvCxnSpPr>
      <cdr:spPr bwMode="gray">
        <a:xfrm xmlns:a="http://schemas.openxmlformats.org/drawingml/2006/main">
          <a:off x="9757270" y="289086"/>
          <a:ext cx="312951" cy="19119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accent1"/>
          </a:solidFill>
          <a:tailEnd type="oval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0.05212</cdr:x>
      <cdr:y>0.60668</cdr:y>
    </cdr:from>
    <cdr:to>
      <cdr:x>0.91564</cdr:x>
      <cdr:y>0.60668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A1C3D033-7754-80CB-93F1-83DE08CADE20}"/>
            </a:ext>
          </a:extLst>
        </cdr:cNvPr>
        <cdr:cNvCxnSpPr/>
      </cdr:nvCxnSpPr>
      <cdr:spPr>
        <a:xfrm xmlns:a="http://schemas.openxmlformats.org/drawingml/2006/main">
          <a:off x="601782" y="2718262"/>
          <a:ext cx="997103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6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sz="11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100"/>
              <a:t>3/3/2023</a:t>
            </a:fld>
            <a:endParaRPr lang="en-US" sz="11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sz="11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100"/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20675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66598"/>
            <a:ext cx="6856413" cy="27581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09975"/>
            <a:ext cx="5486400" cy="51435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2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5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0A1D7-41F4-4ABD-BFCE-86B7BE9B3D4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57238" y="333375"/>
            <a:ext cx="5680075" cy="3195638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89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Polling Question – Word Cloud</a:t>
            </a:r>
          </a:p>
          <a:p>
            <a:pPr marL="0" indent="0">
              <a:buNone/>
            </a:pPr>
            <a:r>
              <a:rPr lang="en-US"/>
              <a:t>When you discuss climate-related risk in your work or personal life, what specific topic is your highest priority?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0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F8523C-8729-40F0-9536-D6C4CA3AD238}" type="slidenum">
              <a:rPr lang="en-US" noProof="0" smtClean="0"/>
              <a:pPr lvl="0"/>
              <a:t>30</a:t>
            </a:fld>
            <a:endParaRPr lang="en-US" noProof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6E0381AE-4D4C-4F84-B098-29895F132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B2A49C5D-FEAB-443F-8D7C-800BF54E7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last three years we have been building out our Resilience Accelerator </a:t>
            </a:r>
          </a:p>
          <a:p>
            <a:r>
              <a:rPr lang="en-US"/>
              <a:t>The project is really coming to life, and we have a video </a:t>
            </a:r>
          </a:p>
          <a:p>
            <a:r>
              <a:rPr lang="en-US"/>
              <a:t>VIDEO </a:t>
            </a:r>
          </a:p>
        </p:txBody>
      </p:sp>
    </p:spTree>
    <p:extLst>
      <p:ext uri="{BB962C8B-B14F-4D97-AF65-F5344CB8AC3E}">
        <p14:creationId xmlns:p14="http://schemas.microsoft.com/office/powerpoint/2010/main" val="4171087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DE0A1D7-41F4-4ABD-BFCE-86B7BE9B3D4B}" type="slidenum">
              <a:rPr lang="en-US" noProof="0" smtClean="0"/>
              <a:pPr lvl="0"/>
              <a:t>31</a:t>
            </a:fld>
            <a:endParaRPr lang="en-US" noProof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520C1EB7-8335-4CDE-9770-8731B3D01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65DC6D28-3EFD-4292-A0FF-62B02BD1A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20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CE088-4B66-4B82-82D5-641DCD2BF1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Polling Question:</a:t>
            </a:r>
          </a:p>
          <a:p>
            <a:pPr marL="0" lvl="0" indent="0">
              <a:buNone/>
            </a:pPr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aspect of mitigating climate risk do you consider most important?</a:t>
            </a:r>
          </a:p>
          <a:p>
            <a:pPr marL="228600" lvl="0" indent="-228600">
              <a:buAutoNum type="arabicPeriod"/>
            </a:pPr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Multi-decade carbon reduction commitments</a:t>
            </a:r>
          </a:p>
          <a:p>
            <a:pPr marL="228600" lvl="0" indent="-228600">
              <a:buAutoNum type="arabicPeriod"/>
            </a:pPr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Short-term mitigation of individual homes and businesses</a:t>
            </a:r>
          </a:p>
          <a:p>
            <a:pPr marL="228600" lvl="0" indent="-228600">
              <a:buAutoNum type="arabicPeriod"/>
            </a:pPr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Investments to improve resilience of communities and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F8523C-8729-40F0-9536-D6C4CA3AD238}" type="slidenum">
              <a:rPr lang="en-US" noProof="0" smtClean="0"/>
              <a:pPr lvl="0"/>
              <a:t>34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D1ADCCE-3B3B-46C5-B6BC-DA5E6AADC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88143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F8523C-8729-40F0-9536-D6C4CA3AD238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BE5BD0B4-4EC9-4D17-9E9A-A6D1B082E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C2B7C9-4787-4A31-9AEA-7071717BC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4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04" indent="-291155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622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470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319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168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016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865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9713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44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0E9B5-36A5-4C65-9FC0-7A7FC996B37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44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325438"/>
            <a:ext cx="5576888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Char char="y"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Evidence of similar trends found in Other Liability Occurrence and Medical Malpractice Claims-made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Char char="y"/>
              <a:tabLst/>
              <a:defRPr/>
            </a:pPr>
            <a:endParaRPr lang="en-US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Polling Question: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Which term do you think best describes what the insurance industry has historically called “social inflation”?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AutoNum type="arabicPeriod"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Legal system abuse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AutoNum type="arabicPeriod"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Litigation abuse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AutoNum type="arabicPeriod"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Nuclear verdicts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AutoNum type="arabicPeriod"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  <a:ea typeface="+mn-lt"/>
                <a:cs typeface="+mn-lt"/>
              </a:rPr>
              <a:t>Runaway litigation</a:t>
            </a:r>
            <a:endParaRPr lang="en-US">
              <a:ea typeface="+mn-lt"/>
              <a:cs typeface="+mn-lt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013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04" indent="-291155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622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470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319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168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016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865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9713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44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0E9B5-36A5-4C65-9FC0-7A7FC996B37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44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325438"/>
            <a:ext cx="5576888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,Sans-Serif"/>
              <a:buChar char="Ø"/>
            </a:pPr>
            <a:r>
              <a:rPr lang="en-US"/>
              <a:t>Absent a universal definition, Triple-I defines Social Inflation as “excessive inflation in claims related to litigation trends”</a:t>
            </a:r>
          </a:p>
          <a:p>
            <a:pPr marL="285750" indent="-285750">
              <a:buFont typeface="Wingdings,Sans-Serif"/>
              <a:buChar char="Ø"/>
            </a:pPr>
            <a:r>
              <a:rPr lang="en-US"/>
              <a:t>Study was performed using standard industrywide claim triangles through 2019</a:t>
            </a:r>
          </a:p>
          <a:p>
            <a:pPr marL="285750" indent="-285750">
              <a:buFont typeface="Wingdings,Sans-Serif"/>
              <a:buChar char="Ø"/>
            </a:pPr>
            <a:endParaRPr lang="en-US">
              <a:cs typeface="Arial"/>
            </a:endParaRPr>
          </a:p>
          <a:p>
            <a:pPr marL="0" indent="0">
              <a:buFont typeface="Wingdings,Sans-Serif"/>
              <a:buNone/>
            </a:pPr>
            <a:r>
              <a:rPr lang="en-US">
                <a:cs typeface="Arial"/>
              </a:rPr>
              <a:t>Polling Question:</a:t>
            </a:r>
          </a:p>
          <a:p>
            <a:pPr marL="0" indent="0">
              <a:buFont typeface="Wingdings,Sans-Serif"/>
              <a:buNone/>
            </a:pPr>
            <a:r>
              <a:rPr lang="en-US">
                <a:cs typeface="Arial"/>
              </a:rPr>
              <a:t>In which product line are you seeing the impacts of social inflation?</a:t>
            </a:r>
          </a:p>
          <a:p>
            <a:pPr marL="228600" indent="-228600">
              <a:buFont typeface="Wingdings,Sans-Serif"/>
              <a:buAutoNum type="arabicPeriod"/>
            </a:pPr>
            <a:r>
              <a:rPr lang="en-US">
                <a:cs typeface="Arial"/>
              </a:rPr>
              <a:t>Commercial auto</a:t>
            </a:r>
          </a:p>
          <a:p>
            <a:pPr marL="228600" indent="-228600">
              <a:buFont typeface="Wingdings,Sans-Serif"/>
              <a:buAutoNum type="arabicPeriod"/>
            </a:pPr>
            <a:r>
              <a:rPr lang="en-US">
                <a:cs typeface="Arial"/>
              </a:rPr>
              <a:t>Other commercial liability</a:t>
            </a:r>
          </a:p>
          <a:p>
            <a:pPr marL="228600" indent="-228600">
              <a:buFont typeface="Wingdings,Sans-Serif"/>
              <a:buAutoNum type="arabicPeriod"/>
            </a:pPr>
            <a:r>
              <a:rPr lang="en-US">
                <a:cs typeface="Arial"/>
              </a:rPr>
              <a:t>Personal auto</a:t>
            </a:r>
          </a:p>
          <a:p>
            <a:pPr marL="228600" indent="-228600">
              <a:buFont typeface="Wingdings,Sans-Serif"/>
              <a:buAutoNum type="arabicPeriod"/>
            </a:pPr>
            <a:r>
              <a:rPr lang="en-US">
                <a:cs typeface="Arial"/>
              </a:rPr>
              <a:t>Medical Malpractice</a:t>
            </a:r>
          </a:p>
          <a:p>
            <a:pPr marL="228600" indent="-228600">
              <a:buFont typeface="Wingdings,Sans-Serif"/>
              <a:buAutoNum type="arabicPeriod"/>
            </a:pPr>
            <a:endParaRPr lang="en-US">
              <a:cs typeface="Arial"/>
            </a:endParaRPr>
          </a:p>
          <a:p>
            <a:pPr marL="228600" indent="-228600">
              <a:buFont typeface="Wingdings,Sans-Serif"/>
              <a:buAutoNum type="arabicPeriod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013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0A1D7-41F4-4ABD-BFCE-86B7BE9B3D4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2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0A1D7-41F4-4ABD-BFCE-86B7BE9B3D4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26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0A1D7-41F4-4ABD-BFCE-86B7BE9B3D4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80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04" indent="-291155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622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470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319" indent="-232924" defTabSz="9446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168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016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3865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9713" indent="-232924" defTabSz="944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44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0E9B5-36A5-4C65-9FC0-7A7FC996B372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44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325438"/>
            <a:ext cx="5576888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Char char="y"/>
              <a:tabLst/>
              <a:defRPr/>
            </a:pPr>
            <a:r>
              <a:rPr lang="en-US" sz="1200" b="0">
                <a:solidFill>
                  <a:srgbClr val="000000"/>
                </a:solidFill>
                <a:latin typeface="Arial"/>
                <a:cs typeface="Arial"/>
              </a:rPr>
              <a:t>Legal system contributes to LA and FL topping the IRC's ranking of least affordable states for Personal Auto Insurance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Char char="y"/>
              <a:tabLst/>
              <a:defRPr/>
            </a:pPr>
            <a:r>
              <a:rPr lang="en-US" sz="1200" b="0">
                <a:solidFill>
                  <a:srgbClr val="000000"/>
                </a:solidFill>
                <a:latin typeface="Arial"/>
                <a:cs typeface="Arial"/>
              </a:rPr>
              <a:t>Global reinsurers are reducing their appetite for US property risk</a:t>
            </a:r>
          </a:p>
          <a:p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/>
              <a:t>Polling Question:</a:t>
            </a:r>
          </a:p>
          <a:p>
            <a:pPr marL="0" indent="0">
              <a:buNone/>
            </a:pPr>
            <a:r>
              <a:rPr lang="en-US"/>
              <a:t>Which mitigating action would you expect to have the greatest opportunity to reduce claim costs?</a:t>
            </a:r>
          </a:p>
          <a:p>
            <a:pPr marL="228600" indent="-228600">
              <a:buAutoNum type="arabicPeriod"/>
            </a:pPr>
            <a:r>
              <a:rPr lang="en-US"/>
              <a:t>Curb exploitative attorney advertising</a:t>
            </a:r>
          </a:p>
          <a:p>
            <a:pPr marL="228600" indent="-228600">
              <a:buAutoNum type="arabicPeriod"/>
            </a:pPr>
            <a:r>
              <a:rPr lang="en-US"/>
              <a:t>Increase transparency of third-party litigation funding</a:t>
            </a:r>
          </a:p>
          <a:p>
            <a:pPr marL="228600" indent="-228600">
              <a:buAutoNum type="arabicPeriod"/>
            </a:pPr>
            <a:r>
              <a:rPr lang="en-US"/>
              <a:t>Reduce contingency rates for attorneys and public adjusters</a:t>
            </a: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277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D1ADCCE-3B3B-46C5-B6BC-DA5E6AADC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8814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F8523C-8729-40F0-9536-D6C4CA3AD238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77F121E9-6F9E-4271-82FB-0481AF955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A85200-049E-432C-B38E-A5AEA8A42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8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Michel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74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Premium Growth – Exposure growth contributes 4 pts in 2022 and 3.6 pts in 2023</a:t>
            </a:r>
          </a:p>
          <a:p>
            <a:r>
              <a:rPr lang="en-US">
                <a:cs typeface="Calibri"/>
              </a:rPr>
              <a:t>2022 Catastrophe Losses – Acknowledge uncertainty around our selection for Hurricane Ian ultimate losses, as well as the allocation to product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2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Rate Changes – I am reading about higher amounts of rate changes by some carriers than reflected in either Market Scout or S&amp;P industry averages.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8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2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46ECC-99BA-7D49-B9CF-05CD527D96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10C4868-0389-6D40-A21D-F9BEDC7C6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897" y="270398"/>
            <a:ext cx="9326880" cy="1656893"/>
          </a:xfrm>
        </p:spPr>
        <p:txBody>
          <a:bodyPr lIns="0" tIns="0" rIns="0" bIns="0"/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1276FE9-BB31-D944-9C4E-48037EC95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897" y="2060574"/>
            <a:ext cx="9326880" cy="976579"/>
          </a:xfrm>
        </p:spPr>
        <p:txBody>
          <a:bodyPr lIns="0" tIns="0" rIns="0" bIns="0"/>
          <a:lstStyle>
            <a:lvl1pPr marL="0" indent="0" algn="l">
              <a:spcBef>
                <a:spcPts val="480"/>
              </a:spcBef>
              <a:buNone/>
              <a:defRPr sz="2400">
                <a:solidFill>
                  <a:srgbClr val="072C44"/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BA9869-831A-DDC4-D079-39ADEB51E6F5}"/>
              </a:ext>
            </a:extLst>
          </p:cNvPr>
          <p:cNvSpPr/>
          <p:nvPr userDrawn="1"/>
        </p:nvSpPr>
        <p:spPr>
          <a:xfrm>
            <a:off x="7739148" y="6632262"/>
            <a:ext cx="4452851" cy="2257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92208A-1739-C73C-83AF-4BFFC6F1EFE9}"/>
              </a:ext>
            </a:extLst>
          </p:cNvPr>
          <p:cNvSpPr/>
          <p:nvPr userDrawn="1"/>
        </p:nvSpPr>
        <p:spPr>
          <a:xfrm>
            <a:off x="0" y="6632262"/>
            <a:ext cx="8967019" cy="225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able Placeholder 3">
            <a:extLst>
              <a:ext uri="{FF2B5EF4-FFF2-40B4-BE49-F238E27FC236}">
                <a16:creationId xmlns:a16="http://schemas.microsoft.com/office/drawing/2014/main" id="{A3149C30-AE06-C80F-8966-34D7D9D60AE9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712203" y="2875280"/>
            <a:ext cx="10767596" cy="3625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table icon to create a simple table, or remove and insert a map or chart from another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072CB-304E-C5EE-8197-86CBFABE93FA}"/>
              </a:ext>
            </a:extLst>
          </p:cNvPr>
          <p:cNvSpPr txBox="1"/>
          <p:nvPr userDrawn="1"/>
        </p:nvSpPr>
        <p:spPr>
          <a:xfrm>
            <a:off x="11272058" y="6251172"/>
            <a:ext cx="798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CE96970-DDFE-4E45-98A7-0D60A840CDC5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t>‹#›</a:t>
            </a:fld>
            <a:endParaRPr lang="en-US"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07C3B-01F2-C79C-CAED-6F462827B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200" y="1752306"/>
            <a:ext cx="10767597" cy="9255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EC3EC-EA1C-A934-032C-A96FF25D599A}"/>
              </a:ext>
            </a:extLst>
          </p:cNvPr>
          <p:cNvSpPr txBox="1">
            <a:spLocks/>
          </p:cNvSpPr>
          <p:nvPr userDrawn="1"/>
        </p:nvSpPr>
        <p:spPr>
          <a:xfrm>
            <a:off x="838200" y="1479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103EA5-2C26-3508-2DCD-9FEBAC54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99" y="438696"/>
            <a:ext cx="10767595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54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CAEFC-BCE3-2DCF-FD30-895DDD79B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638"/>
          <a:stretch/>
        </p:blipFill>
        <p:spPr>
          <a:xfrm>
            <a:off x="7149220" y="0"/>
            <a:ext cx="5042780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7A9ABD3-AF28-1C0D-1F0C-4162B216E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8876" y="857635"/>
            <a:ext cx="5965297" cy="19942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4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31DBA5-9C24-82DA-3B83-A616ACBE8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75" y="3101385"/>
            <a:ext cx="5965297" cy="19942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subtitle, if needed</a:t>
            </a:r>
          </a:p>
        </p:txBody>
      </p:sp>
    </p:spTree>
    <p:extLst>
      <p:ext uri="{BB962C8B-B14F-4D97-AF65-F5344CB8AC3E}">
        <p14:creationId xmlns:p14="http://schemas.microsoft.com/office/powerpoint/2010/main" val="50651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4BEA2-3000-C177-7B3E-3F24C547DBA0}"/>
              </a:ext>
            </a:extLst>
          </p:cNvPr>
          <p:cNvSpPr/>
          <p:nvPr userDrawn="1"/>
        </p:nvSpPr>
        <p:spPr>
          <a:xfrm>
            <a:off x="7739148" y="6632262"/>
            <a:ext cx="4452851" cy="2257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4AE96-885D-5C31-D559-8C6EE781A752}"/>
              </a:ext>
            </a:extLst>
          </p:cNvPr>
          <p:cNvSpPr/>
          <p:nvPr userDrawn="1"/>
        </p:nvSpPr>
        <p:spPr>
          <a:xfrm>
            <a:off x="0" y="6632262"/>
            <a:ext cx="8967019" cy="2257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0E22EA-F8BB-A9B6-BF8D-9C522D12A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79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E9C47-23B9-58B8-80A4-1E9BCA461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14839"/>
            <a:ext cx="4918075" cy="44760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None/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4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14A4E5-98D5-D9FF-B45C-E059276EC3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5725" y="1814839"/>
            <a:ext cx="4918075" cy="4476049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None/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4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C3F5F-82D1-6381-20CF-465A237AC7D5}"/>
              </a:ext>
            </a:extLst>
          </p:cNvPr>
          <p:cNvSpPr txBox="1"/>
          <p:nvPr userDrawn="1"/>
        </p:nvSpPr>
        <p:spPr>
          <a:xfrm>
            <a:off x="11272058" y="6251172"/>
            <a:ext cx="798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CE96970-DDFE-4E45-98A7-0D60A840CDC5}" type="slidenum">
              <a:rPr lang="en-US" sz="1200" smtClean="0">
                <a:solidFill>
                  <a:schemeClr val="bg2">
                    <a:lumMod val="50000"/>
                  </a:schemeClr>
                </a:solidFill>
              </a:rPr>
              <a:t>‹#›</a:t>
            </a:fld>
            <a:endParaRPr lang="en-US" sz="12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00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40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775" y="3351344"/>
            <a:ext cx="103632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775" y="4933256"/>
            <a:ext cx="103632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75" y="2243434"/>
            <a:ext cx="3234692" cy="9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86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1" y="0"/>
            <a:ext cx="12192305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938773" y="1960694"/>
            <a:ext cx="103632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38773" y="3542606"/>
            <a:ext cx="926592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4472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6"/>
            <a:ext cx="112776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8F74595-3B2A-764D-BAF8-507A1DB335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12682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7498080" y="2164080"/>
            <a:ext cx="4023360" cy="536448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6"/>
            <a:ext cx="112776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BA75121-CF69-3543-BFC3-EC80C383A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971542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476252" y="2377440"/>
            <a:ext cx="5530849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6225116" y="2378075"/>
            <a:ext cx="5535168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CD73261-78A9-5644-99DD-8C64BC492D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75597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F3405AF-E427-5146-91C4-7C03626B7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420406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938773" y="1960695"/>
            <a:ext cx="103632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38773" y="3542607"/>
            <a:ext cx="926592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F3BAFC78-8199-A74C-BD9D-457AD13E1144}"/>
              </a:ext>
            </a:extLst>
          </p:cNvPr>
          <p:cNvSpPr/>
          <p:nvPr userDrawn="1"/>
        </p:nvSpPr>
        <p:spPr>
          <a:xfrm>
            <a:off x="6183365" y="3845299"/>
            <a:ext cx="5531432" cy="2212848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err="1">
              <a:solidFill>
                <a:schemeClr val="bg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F518FF-ABA1-C740-89C1-FC4347D47FBD}"/>
              </a:ext>
            </a:extLst>
          </p:cNvPr>
          <p:cNvCxnSpPr>
            <a:cxnSpLocks/>
          </p:cNvCxnSpPr>
          <p:nvPr userDrawn="1"/>
        </p:nvCxnSpPr>
        <p:spPr>
          <a:xfrm>
            <a:off x="6161281" y="4256142"/>
            <a:ext cx="559256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76A47BB4-B2AD-7944-A750-0729E929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39309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" name="Chart Placeholder 5">
            <a:extLst>
              <a:ext uri="{FF2B5EF4-FFF2-40B4-BE49-F238E27FC236}">
                <a16:creationId xmlns:a16="http://schemas.microsoft.com/office/drawing/2014/main" id="{2346A419-1F9D-3A42-A0C5-0433A7F2A8E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66709" y="4162386"/>
            <a:ext cx="5120640" cy="17703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457DC29-A836-D448-AB15-CA08376ED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8" y="3906376"/>
            <a:ext cx="5224261" cy="256011"/>
          </a:xfrm>
        </p:spPr>
        <p:txBody>
          <a:bodyPr/>
          <a:lstStyle>
            <a:lvl1pPr marL="0" indent="0">
              <a:buNone/>
              <a:defRPr sz="1200" b="1"/>
            </a:lvl1pPr>
            <a:lvl2pPr marL="338320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33246" indent="0">
              <a:buNone/>
              <a:defRPr sz="1200" b="1"/>
            </a:lvl4pPr>
            <a:lvl5pPr marL="1307559" indent="0">
              <a:buNone/>
              <a:defRPr sz="1200" b="1"/>
            </a:lvl5pPr>
          </a:lstStyle>
          <a:p>
            <a:pPr lvl="0"/>
            <a:r>
              <a:rPr lang="en-US"/>
              <a:t>Graph title</a:t>
            </a:r>
          </a:p>
        </p:txBody>
      </p:sp>
      <p:sp>
        <p:nvSpPr>
          <p:cNvPr id="43" name="Chart Placeholder 5">
            <a:extLst>
              <a:ext uri="{FF2B5EF4-FFF2-40B4-BE49-F238E27FC236}">
                <a16:creationId xmlns:a16="http://schemas.microsoft.com/office/drawing/2014/main" id="{73451660-11F0-DD41-BD19-E200960A1D4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88761" y="1745758"/>
            <a:ext cx="5120640" cy="17703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F701B3-9A33-B349-BF3D-217EFD297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69" y="1489748"/>
            <a:ext cx="5230537" cy="256010"/>
          </a:xfrm>
        </p:spPr>
        <p:txBody>
          <a:bodyPr/>
          <a:lstStyle>
            <a:lvl1pPr marL="0" indent="0">
              <a:buNone/>
              <a:defRPr sz="1200" b="1"/>
            </a:lvl1pPr>
            <a:lvl2pPr marL="338320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33246" indent="0">
              <a:buNone/>
              <a:defRPr sz="1200" b="1"/>
            </a:lvl4pPr>
            <a:lvl5pPr marL="1307559" indent="0">
              <a:buNone/>
              <a:defRPr sz="1200" b="1"/>
            </a:lvl5pPr>
          </a:lstStyle>
          <a:p>
            <a:pPr lvl="0"/>
            <a:r>
              <a:rPr lang="en-US"/>
              <a:t>Graph 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D21B3960-ABE4-F24E-B3E0-2A928174D6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7162" y="3908769"/>
            <a:ext cx="5278129" cy="178593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238125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466725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bg1"/>
                </a:solidFill>
              </a:defRPr>
            </a:lvl3pPr>
            <a:lvl4pPr marL="693738" indent="-217488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bg1"/>
                </a:solidFill>
              </a:defRPr>
            </a:lvl4pPr>
            <a:lvl5pPr marL="857250" indent="-174625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Commentary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3D97F8D-1AE4-4D4F-A071-2356188B9F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45488" y="6293756"/>
            <a:ext cx="9190989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35111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6"/>
            <a:ext cx="11277600" cy="9509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9BA7183-9AA1-494C-A3D7-1F5A85E58C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41964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FA4A4-0933-DD44-B21E-AF326C85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34FF9-9330-8E4B-AF0C-8EFE1248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" panose="02000506030000020004" pitchFamily="2" charset="0"/>
              </a:defRPr>
            </a:lvl1pPr>
            <a:lvl2pPr>
              <a:defRPr>
                <a:latin typeface="Proxima Nova" panose="02000506030000020004" pitchFamily="2" charset="0"/>
              </a:defRPr>
            </a:lvl2pPr>
            <a:lvl3pPr>
              <a:defRPr>
                <a:latin typeface="Proxima Nova" panose="02000506030000020004" pitchFamily="2" charset="0"/>
              </a:defRPr>
            </a:lvl3pPr>
            <a:lvl4pPr>
              <a:defRPr>
                <a:latin typeface="Proxima Nova" panose="02000506030000020004" pitchFamily="2" charset="0"/>
              </a:defRPr>
            </a:lvl4pPr>
            <a:lvl5pPr>
              <a:defRPr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AC24-548F-6A4D-91B4-276BDF9D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roxima Nova" panose="02000506030000020004" pitchFamily="2" charset="0"/>
              </a:defRPr>
            </a:lvl1pPr>
          </a:lstStyle>
          <a:p>
            <a:fld id="{936DBA7D-C8E2-844E-8C69-EFA14467A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7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65A2B00-EDBB-A64C-B275-B4E5FE5F9E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2368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6919-146E-4B4B-B024-5941EA42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554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7498080" y="2164080"/>
            <a:ext cx="4023360" cy="536448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41075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69902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6224120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476257" y="2377440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6225116" y="2378077"/>
            <a:ext cx="5535168" cy="141605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476257" y="4709160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6225117" y="4708528"/>
            <a:ext cx="5537200" cy="141763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74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or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CAEFC-BCE3-2DCF-FD30-895DDD79B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862" r="62730"/>
          <a:stretch/>
        </p:blipFill>
        <p:spPr>
          <a:xfrm>
            <a:off x="0" y="0"/>
            <a:ext cx="3097764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7A9ABD3-AF28-1C0D-1F0C-4162B216E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3720" y="819083"/>
            <a:ext cx="7348338" cy="6746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BAA0B7-3CB8-B7F8-50AD-3A1283AB31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3720" y="2161310"/>
            <a:ext cx="7348338" cy="4179456"/>
          </a:xfrm>
          <a:prstGeom prst="rect">
            <a:avLst/>
          </a:prstGeom>
        </p:spPr>
        <p:txBody>
          <a:bodyPr/>
          <a:lstStyle>
            <a:lvl1pPr marL="231775" indent="-231775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/>
            </a:lvl1pPr>
            <a:lvl2pPr marL="571500" indent="-223838">
              <a:buClr>
                <a:schemeClr val="accent1"/>
              </a:buClr>
              <a:tabLst/>
              <a:defRPr sz="2400"/>
            </a:lvl2pPr>
            <a:lvl3pPr marL="977900" indent="-223838">
              <a:buClr>
                <a:schemeClr val="accent1"/>
              </a:buClr>
              <a:tabLst/>
              <a:defRPr sz="2400"/>
            </a:lvl3pPr>
            <a:lvl4pPr>
              <a:buClr>
                <a:schemeClr val="accent1"/>
              </a:buClr>
              <a:defRPr sz="2400"/>
            </a:lvl4pPr>
            <a:lvl5pPr>
              <a:buClr>
                <a:schemeClr val="accent1"/>
              </a:buClr>
              <a:defRPr sz="24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D1CFA5B-61B5-42C5-A0D1-E6CB9D9F07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05" y="819083"/>
            <a:ext cx="2047623" cy="356043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304174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7E8623-7513-7544-9353-C264A556CB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1057" y="6293756"/>
            <a:ext cx="7105420" cy="41501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C1E92BD-0DD2-C64C-B9C2-65523F84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CCB4824-0FFE-344C-AABA-C935BB6773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304174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497A3F6-E5B2-7D4F-A76B-11393ACA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9525C71-8B18-0E4D-8E08-5A5E34F59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5488" y="6293756"/>
            <a:ext cx="9190989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1" y="1806211"/>
            <a:ext cx="11290299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469906" y="2526304"/>
            <a:ext cx="11290300" cy="35448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4979C4-97BC-6D4A-AE49-73E4809D86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304174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429DB1E-2DC1-9543-BF0D-91A6EFA0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7E8843D-69B7-834F-A2D9-46D78222F9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5488" y="6293756"/>
            <a:ext cx="9190989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76A47BB4-B2AD-7944-A750-0729E929B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39309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9" name="Chart Placeholder 5">
            <a:extLst>
              <a:ext uri="{FF2B5EF4-FFF2-40B4-BE49-F238E27FC236}">
                <a16:creationId xmlns:a16="http://schemas.microsoft.com/office/drawing/2014/main" id="{B6F2D2F6-8065-6E4F-80D4-D7F51B21083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86829" y="1745757"/>
            <a:ext cx="4999573" cy="25414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43557F3-66F6-334D-A8CF-4AF6A80B0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168" y="1489747"/>
            <a:ext cx="5224261" cy="256011"/>
          </a:xfrm>
        </p:spPr>
        <p:txBody>
          <a:bodyPr/>
          <a:lstStyle>
            <a:lvl1pPr marL="0" indent="0">
              <a:buNone/>
              <a:defRPr sz="1200" b="1"/>
            </a:lvl1pPr>
            <a:lvl2pPr marL="338320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33246" indent="0">
              <a:buNone/>
              <a:defRPr sz="1200" b="1"/>
            </a:lvl4pPr>
            <a:lvl5pPr marL="1307559" indent="0">
              <a:buNone/>
              <a:defRPr sz="1200" b="1"/>
            </a:lvl5pPr>
          </a:lstStyle>
          <a:p>
            <a:pPr lvl="0"/>
            <a:r>
              <a:rPr lang="en-US"/>
              <a:t>Graph title</a:t>
            </a:r>
          </a:p>
        </p:txBody>
      </p:sp>
      <p:sp>
        <p:nvSpPr>
          <p:cNvPr id="43" name="Chart Placeholder 5">
            <a:extLst>
              <a:ext uri="{FF2B5EF4-FFF2-40B4-BE49-F238E27FC236}">
                <a16:creationId xmlns:a16="http://schemas.microsoft.com/office/drawing/2014/main" id="{73451660-11F0-DD41-BD19-E200960A1D4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5142" y="1745757"/>
            <a:ext cx="5230536" cy="25684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F701B3-9A33-B349-BF3D-217EFD297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015" y="1489747"/>
            <a:ext cx="5230537" cy="256010"/>
          </a:xfrm>
        </p:spPr>
        <p:txBody>
          <a:bodyPr/>
          <a:lstStyle>
            <a:lvl1pPr marL="0" indent="0">
              <a:buNone/>
              <a:defRPr sz="1200" b="1"/>
            </a:lvl1pPr>
            <a:lvl2pPr marL="338320" indent="0">
              <a:buNone/>
              <a:defRPr sz="1200" b="1"/>
            </a:lvl2pPr>
            <a:lvl3pPr marL="685783" indent="0">
              <a:buNone/>
              <a:defRPr sz="1200" b="1"/>
            </a:lvl3pPr>
            <a:lvl4pPr marL="1033246" indent="0">
              <a:buNone/>
              <a:defRPr sz="1200" b="1"/>
            </a:lvl4pPr>
            <a:lvl5pPr marL="1307559" indent="0">
              <a:buNone/>
              <a:defRPr sz="1200" b="1"/>
            </a:lvl5pPr>
          </a:lstStyle>
          <a:p>
            <a:pPr lvl="0"/>
            <a:r>
              <a:rPr lang="en-US"/>
              <a:t>Graph title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D21B3960-ABE4-F24E-B3E0-2A928174D6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488" y="4543196"/>
            <a:ext cx="10850190" cy="146082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238125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466725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tx1"/>
                </a:solidFill>
              </a:defRPr>
            </a:lvl3pPr>
            <a:lvl4pPr marL="693738" indent="-217488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tx1"/>
                </a:solidFill>
              </a:defRPr>
            </a:lvl4pPr>
            <a:lvl5pPr marL="857250" indent="-174625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Commentary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3D97F8D-1AE4-4D4F-A071-2356188B9F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45488" y="6293756"/>
            <a:ext cx="9190989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73520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83886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83886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476257" y="2558960"/>
            <a:ext cx="5530849" cy="35767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6225116" y="2559595"/>
            <a:ext cx="5535168" cy="35758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35CE19-4683-9045-A7CD-9396255139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304174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C6B1947-4692-614E-8CFD-0FF9B545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10666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381A7D0-ABA0-B349-8D81-364143A0A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5488" y="6293756"/>
            <a:ext cx="9190989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F3405AF-E427-5146-91C4-7C03626B75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09390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7498080" y="2164080"/>
            <a:ext cx="4023360" cy="536448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6"/>
            <a:ext cx="11277600" cy="9509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AC9C8CE-81BF-4E4B-8C82-F380CC3E36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67400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40F824EF-3C6D-2D43-8436-3CC362B202B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1531600" y="6197599"/>
            <a:ext cx="660400" cy="660400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11493500" y="6662377"/>
            <a:ext cx="58420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9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310666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75488" y="1963019"/>
            <a:ext cx="112776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21FE8CE-6CAD-394B-ABAE-B15B68A3F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50" r:id="rId4"/>
    <p:sldLayoutId id="2147483655" r:id="rId5"/>
    <p:sldLayoutId id="2147483672" r:id="rId6"/>
    <p:sldLayoutId id="2147483656" r:id="rId7"/>
    <p:sldLayoutId id="2147483675" r:id="rId8"/>
    <p:sldLayoutId id="2147483688" r:id="rId9"/>
    <p:sldLayoutId id="2147483695" r:id="rId10"/>
    <p:sldLayoutId id="2147483696" r:id="rId11"/>
    <p:sldLayoutId id="2147483697" r:id="rId12"/>
  </p:sldLayoutIdLst>
  <p:txStyles>
    <p:titleStyle>
      <a:lvl1pPr algn="l" defTabSz="914377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1" indent="-292601" algn="l" defTabSz="914377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1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697" indent="-219451" algn="l" defTabSz="914377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291" indent="-173732" algn="l" defTabSz="914377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31310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75488" y="1883664"/>
            <a:ext cx="112776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AB7D6BE-A09E-914A-85D9-20DD371BA2ED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9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5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9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6.xml"/><Relationship Id="rId6" Type="http://schemas.openxmlformats.org/officeDocument/2006/relationships/hyperlink" Target="https://www.iii.org/sites/default/files/docs/pdf/social_inflation_loss_development_wp_02082022.pdf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iii.org/sites/default/files/docs/pdf/triple-i_state_of_the_risk_social_inflation_02082022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ptoe.com/en/news-publications/litigation-funding-update-abolishing-common-law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slideLayout" Target="../slideLayouts/slideLayout3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chart" Target="../charts/chart1.xml"/><Relationship Id="rId8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7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seank@iii.org" TargetMode="Externa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F46B77-89F1-3546-B5BB-5A17480E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33"/>
            <a:ext cx="12192000" cy="687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94D0C-CEC1-AE4E-942B-02720139A62C}"/>
              </a:ext>
            </a:extLst>
          </p:cNvPr>
          <p:cNvSpPr txBox="1">
            <a:spLocks/>
          </p:cNvSpPr>
          <p:nvPr/>
        </p:nvSpPr>
        <p:spPr>
          <a:xfrm>
            <a:off x="831249" y="2642367"/>
            <a:ext cx="10298024" cy="1731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337DBE"/>
                </a:solidFill>
                <a:latin typeface="+mn-lt"/>
              </a:rPr>
              <a:t>State of the Insurance Industry: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337DBE"/>
                </a:solidFill>
                <a:latin typeface="+mn-lt"/>
              </a:rPr>
              <a:t>Key Risks and Opportunities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FF8DEC-BBD3-BF49-BCE6-E6AC656E2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49" y="769738"/>
            <a:ext cx="2709546" cy="1354773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BCAA2A66-EDA4-40ED-9F5B-54583A591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775" y="4374427"/>
            <a:ext cx="10363200" cy="116480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/>
              <a:t>SEAN KEVELIGHAN</a:t>
            </a:r>
          </a:p>
          <a:p>
            <a:r>
              <a:rPr lang="en-US" sz="2000" dirty="0"/>
              <a:t>Chief Executive Officer, Insurance Information Institute</a:t>
            </a:r>
          </a:p>
        </p:txBody>
      </p:sp>
    </p:spTree>
    <p:extLst>
      <p:ext uri="{BB962C8B-B14F-4D97-AF65-F5344CB8AC3E}">
        <p14:creationId xmlns:p14="http://schemas.microsoft.com/office/powerpoint/2010/main" val="41224853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89C7A5-91CC-C691-D4FA-24214B749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695919"/>
              </p:ext>
            </p:extLst>
          </p:nvPr>
        </p:nvGraphicFramePr>
        <p:xfrm>
          <a:off x="781551" y="2359285"/>
          <a:ext cx="10578599" cy="33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2934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826569338"/>
                    </a:ext>
                  </a:extLst>
                </a:gridCol>
              </a:tblGrid>
              <a:tr h="52732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800" b="0" u="none" strike="noStrike">
                          <a:effectLst/>
                        </a:rPr>
                        <a:t>Commercial Property (Change YoY%)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2022</a:t>
                      </a:r>
                    </a:p>
                    <a:p>
                      <a:pPr lvl="0" algn="r">
                        <a:buNone/>
                      </a:pPr>
                      <a:r>
                        <a:rPr lang="en-US" sz="1800" b="0" u="none" strike="noStrike">
                          <a:effectLst/>
                        </a:rPr>
                        <a:t>YTD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effectLst/>
                        </a:rPr>
                        <a:t>Longer Range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Underlying GDP Growth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3.51%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2.16%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2.53%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2.45%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2.60%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60405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Estate, Rental &amp; leasing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All Employees Commercial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2594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Replacement Costs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21.62%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4.49%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2.16%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0.88%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1.48%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322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Construction Materials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35.09%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85650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Equipment &amp; Other Capital Goods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10667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Information Technology Prices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-4.30%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-2.03%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398888"/>
                  </a:ext>
                </a:extLst>
              </a:tr>
              <a:tr h="344935">
                <a:tc gridSpan="6"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1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PROPERTY ONLY                                                             </a:t>
                      </a:r>
                      <a:r>
                        <a:rPr lang="en-US" sz="1200" b="0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Source: BLS, BEA, FRED; As of CPI: 10/13; U.S. GDP Q3; Sectors Output: Q2; Analysis: Triple-I. </a:t>
                      </a:r>
                      <a:endParaRPr lang="en-US" sz="1200" b="0" i="0" u="none" strike="noStrike" noProof="0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FC5AB6-C3C5-2767-D38B-ABA3C3FA2D55}"/>
              </a:ext>
            </a:extLst>
          </p:cNvPr>
          <p:cNvSpPr txBox="1">
            <a:spLocks/>
          </p:cNvSpPr>
          <p:nvPr/>
        </p:nvSpPr>
        <p:spPr>
          <a:xfrm>
            <a:off x="712202" y="1428316"/>
            <a:ext cx="11160577" cy="12490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Arial"/>
              </a:rPr>
              <a:t>Business capital expenditures more resilient than consumers' spending on homes and content - while benefiting from similar reduction in materials' costs 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61BE3AA-6AE8-1FB8-3BDD-F63386FF4AD6}"/>
              </a:ext>
            </a:extLst>
          </p:cNvPr>
          <p:cNvSpPr txBox="1">
            <a:spLocks/>
          </p:cNvSpPr>
          <p:nvPr/>
        </p:nvSpPr>
        <p:spPr>
          <a:xfrm>
            <a:off x="838200" y="531772"/>
            <a:ext cx="10515600" cy="5578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F72AD"/>
                </a:solidFill>
              </a:rPr>
              <a:t>Commercial Property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25EAA54-C491-7D7B-ABBB-793E61FC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3E4AEF-42B4-CAD3-AE15-5725587EA56D}"/>
              </a:ext>
            </a:extLst>
          </p:cNvPr>
          <p:cNvSpPr/>
          <p:nvPr/>
        </p:nvSpPr>
        <p:spPr>
          <a:xfrm>
            <a:off x="441513" y="4351249"/>
            <a:ext cx="7568289" cy="3515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48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867476-531E-1A51-147A-78B2B022E047}"/>
              </a:ext>
            </a:extLst>
          </p:cNvPr>
          <p:cNvGraphicFramePr>
            <a:graphicFrameLocks noGrp="1"/>
          </p:cNvGraphicFramePr>
          <p:nvPr/>
        </p:nvGraphicFramePr>
        <p:xfrm>
          <a:off x="806700" y="2519168"/>
          <a:ext cx="10578599" cy="33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2934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826569338"/>
                    </a:ext>
                  </a:extLst>
                </a:gridCol>
              </a:tblGrid>
              <a:tr h="52732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800" b="0" u="none" strike="noStrike">
                          <a:effectLst/>
                        </a:rPr>
                        <a:t>Commercial Auto (Change YoY%)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2022</a:t>
                      </a:r>
                      <a:endParaRPr lang="en-US" sz="13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r">
                        <a:buNone/>
                      </a:pPr>
                      <a:r>
                        <a:rPr lang="en-US" sz="1800" b="0" u="none" strike="noStrike">
                          <a:effectLst/>
                        </a:rPr>
                        <a:t>YTD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effectLst/>
                        </a:rPr>
                        <a:t>Longer Range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Underlying GDP Growth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-18.47%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-7.22%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0.27%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4.35%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4.37%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60405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Light &amp; Heavy Truck Sales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5.06%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-9.39%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1.05%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5.48%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6.32%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Autos Average Expenditures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-39.39%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-3.01%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-1.25%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2.17%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0.59%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2594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Replacement Costs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11.48%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9.79%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2.47%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-0.11%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-0.27%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322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New Vehicles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8.74%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9.22%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2.39%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-0.10%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-0.15%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85650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Used Vehicles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24.41%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7.04%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1.29%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-0.82%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-0.87%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10667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Parts &amp; Equipment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6.90%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13.11%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3.73%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0.60%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0.20%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398888"/>
                  </a:ext>
                </a:extLst>
              </a:tr>
              <a:tr h="344935">
                <a:tc gridSpan="6"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1" i="0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PROPERTY ONLY                                                             </a:t>
                      </a:r>
                      <a:r>
                        <a:rPr lang="en-US" sz="1200" b="0" i="0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Source: BLS, BEA, FRED; As of CPI: 10/13; U.S. GDP Q3; Sectors Output: Q2; Analysis: Triple-I. 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6C9997-862A-3A23-2B26-B68092607628}"/>
              </a:ext>
            </a:extLst>
          </p:cNvPr>
          <p:cNvSpPr txBox="1">
            <a:spLocks/>
          </p:cNvSpPr>
          <p:nvPr/>
        </p:nvSpPr>
        <p:spPr>
          <a:xfrm>
            <a:off x="712202" y="1428316"/>
            <a:ext cx="10767596" cy="12490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Unexpectedly, corporate spending on vehicles is outright contracting - as opposed to investments in commercial property </a:t>
            </a:r>
            <a:endParaRPr lang="en-US" sz="2400"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F99166C-F796-DCFB-8436-735D6722DB28}"/>
              </a:ext>
            </a:extLst>
          </p:cNvPr>
          <p:cNvSpPr txBox="1">
            <a:spLocks/>
          </p:cNvSpPr>
          <p:nvPr/>
        </p:nvSpPr>
        <p:spPr>
          <a:xfrm>
            <a:off x="838200" y="531772"/>
            <a:ext cx="10515600" cy="5578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F72AD"/>
                </a:solidFill>
              </a:rPr>
              <a:t>Commercial Auto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5E81BF-5656-F76A-5960-9130B47D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E3135-1EAE-CDF7-2E5D-EEB421172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2F72AD"/>
                </a:solidFill>
              </a:rPr>
              <a:t>Underwriting Projection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F2886-8B32-ECCD-2A1E-88C281046D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rmAutofit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21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509575" y="1642524"/>
          <a:ext cx="5525553" cy="369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F72AD"/>
                </a:solidFill>
              </a:rPr>
              <a:t>P&amp;C Industry Outlook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7782" y="1789654"/>
            <a:ext cx="4999355" cy="411178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Net Combined Ratio forecast to worsen by 6.1 pts from 2021, before recovering in 2023-2024</a:t>
            </a:r>
            <a:endParaRPr lang="en-US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Forecast increased 4.9 pts this quarterly evaluation because of Hurricane Ian plus deterioration in Personal and Commercial Auto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Premium growth forecast to increase 8.8% in 2022 and 8.9% in 2023 primarily due to hard market conditions and exposure growth</a:t>
            </a:r>
            <a:endParaRPr lang="en-US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Catastrophe Losses forecast to be comparable to 2017, although significant uncertainty in Hurricane Ian forecast losses in total and by product line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Expect loss pressures and hard market to continue due to inflation, supply chain, and geopolitical risk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F3AB7996-529C-FB3B-BDD5-848BB1D04B67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GraphicFramePr>
            <a:graphicFrameLocks/>
          </p:cNvGraphicFramePr>
          <p:nvPr/>
        </p:nvGraphicFramePr>
        <p:xfrm>
          <a:off x="509575" y="1387737"/>
          <a:ext cx="5365131" cy="407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F72AD"/>
                </a:solidFill>
              </a:rPr>
              <a:t>Personal Auto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7620" y="1992983"/>
            <a:ext cx="4918075" cy="226413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Net Combined Ratio forecast at 108.5, 7.1 pts worse than 2021 and 16.0 pts worse than low miles driven 2020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Premium growth expected to be higher in 2023–2024 primarily due to future rate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Loss pressures cause 2023–2024 to remain at an underwriting loss while expected rate increases are fully earned</a:t>
            </a:r>
            <a:endParaRPr lang="en-US" sz="16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299E40-F013-573A-FC79-ACDF4E537724}"/>
              </a:ext>
            </a:extLst>
          </p:cNvPr>
          <p:cNvGraphicFramePr>
            <a:graphicFrameLocks noGrp="1"/>
          </p:cNvGraphicFramePr>
          <p:nvPr/>
        </p:nvGraphicFramePr>
        <p:xfrm>
          <a:off x="6432885" y="4723011"/>
          <a:ext cx="5357653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20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80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7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2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Auto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82E9BBF4-3E2C-A5B3-99A2-98E4F7D1AB8A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212420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059" y="269626"/>
            <a:ext cx="8233881" cy="1325563"/>
          </a:xfrm>
        </p:spPr>
        <p:txBody>
          <a:bodyPr/>
          <a:lstStyle/>
          <a:p>
            <a:r>
              <a:rPr lang="en-US" dirty="0">
                <a:solidFill>
                  <a:srgbClr val="2F72AD"/>
                </a:solidFill>
              </a:rPr>
              <a:t>Personal Auto</a:t>
            </a:r>
            <a:br>
              <a:rPr lang="en-US" dirty="0">
                <a:solidFill>
                  <a:srgbClr val="2F72AD"/>
                </a:solidFill>
              </a:rPr>
            </a:br>
            <a:r>
              <a:rPr lang="en-US" sz="3500" dirty="0">
                <a:solidFill>
                  <a:srgbClr val="2F72AD"/>
                </a:solidFill>
              </a:rPr>
              <a:t>Deeper Look at Deteriorating Trends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5376" y="1894707"/>
            <a:ext cx="4918075" cy="4371868"/>
          </a:xfrm>
        </p:spPr>
        <p:txBody>
          <a:bodyPr lIns="91440" tIns="45720" rIns="91440" bIns="45720" anchor="t"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Quarterly loss ratio deteriorated rapidly from 2020Q2 at 47.5% to an average of 74.2% for the most recent 4 quarters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Recent deterioration driven by Physical Damage coverages, with average of 79.4% in the most recent 4 quarters being the worst in two decades, plus 7.6 pts increase in Liability coverages in 2022Q2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Low miles driven in the first year of the pandemic contributed to favorable experience, and industry returned $14B to policyholders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Miles driven now largely back to 2019 levels, but with riskier driving behaviors and higher inflation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Supply chain disruption, labor shortages, and costlier replacement parts all contributing to current and future loss pressures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C9345021-693C-0D6D-2581-53C111BE21C9}"/>
              </a:ext>
            </a:extLst>
          </p:cNvPr>
          <p:cNvSpPr txBox="1">
            <a:spLocks/>
          </p:cNvSpPr>
          <p:nvPr/>
        </p:nvSpPr>
        <p:spPr bwMode="gray">
          <a:xfrm>
            <a:off x="975224" y="6096039"/>
            <a:ext cx="5408453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latin typeface="Arial" panose="020B0604020202020204" pitchFamily="34" charset="0"/>
              </a:rPr>
              <a:t>Analysis</a:t>
            </a:r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(as of 11/3/2022)</a:t>
            </a:r>
            <a:r>
              <a:rPr lang="en-US" sz="1050">
                <a:latin typeface="Arial" panose="020B0604020202020204" pitchFamily="34" charset="0"/>
              </a:rPr>
              <a:t>: Insurance Information Institute, Milliman.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6EFA93D-1267-EC24-E570-C516493B8309}"/>
              </a:ext>
            </a:extLst>
          </p:cNvPr>
          <p:cNvGraphicFramePr>
            <a:graphicFrameLocks/>
          </p:cNvGraphicFramePr>
          <p:nvPr/>
        </p:nvGraphicFramePr>
        <p:xfrm>
          <a:off x="422894" y="1730359"/>
          <a:ext cx="6321425" cy="4195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60692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B036A15-D006-B3E0-1A79-30CD2F5D7A4F}"/>
              </a:ext>
            </a:extLst>
          </p:cNvPr>
          <p:cNvGraphicFramePr>
            <a:graphicFrameLocks/>
          </p:cNvGraphicFramePr>
          <p:nvPr/>
        </p:nvGraphicFramePr>
        <p:xfrm>
          <a:off x="509577" y="1393090"/>
          <a:ext cx="5365132" cy="40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Homeowners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970" y="1825165"/>
            <a:ext cx="4918075" cy="277238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Net Combined Ratio spiking to 115.4, highest since 2011, due to Hurricane Ian and replacement cost pressure</a:t>
            </a:r>
            <a:endParaRPr lang="en-US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Forecast to improve in 2023 and 2024 but remain an underwriting loss throughout this horizon</a:t>
            </a:r>
            <a:endParaRPr lang="en-US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Net Written Premium forecast to grow 10.3% in 2022 due to rate and exposure increases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/>
              <a:t>Loss pressures and expected catastrophes indicate greater rate increases are needed to restore Homeowners to an underwriting profit</a:t>
            </a:r>
            <a:endParaRPr lang="en-US" sz="16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D889472-EA74-6964-A306-2BAE82503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11651"/>
              </p:ext>
            </p:extLst>
          </p:nvPr>
        </p:nvGraphicFramePr>
        <p:xfrm>
          <a:off x="6352814" y="5073284"/>
          <a:ext cx="5358385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547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862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720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91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6005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6006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454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Homeowners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904C0795-03E6-17CE-AE7A-F79D22F4E132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78424-C734-DD96-6F5F-07F1D7D6DFAD}"/>
              </a:ext>
            </a:extLst>
          </p:cNvPr>
          <p:cNvSpPr txBox="1"/>
          <p:nvPr/>
        </p:nvSpPr>
        <p:spPr>
          <a:xfrm>
            <a:off x="3653872" y="1894338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115.4%</a:t>
            </a:r>
          </a:p>
        </p:txBody>
      </p:sp>
    </p:spTree>
    <p:extLst>
      <p:ext uri="{BB962C8B-B14F-4D97-AF65-F5344CB8AC3E}">
        <p14:creationId xmlns:p14="http://schemas.microsoft.com/office/powerpoint/2010/main" val="1200924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/>
        </p:nvGraphicFramePr>
        <p:xfrm>
          <a:off x="509577" y="1393371"/>
          <a:ext cx="5365132" cy="40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Auto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7462" y="1956709"/>
            <a:ext cx="4747628" cy="1910754"/>
          </a:xfrm>
        </p:spPr>
        <p:txBody>
          <a:bodyPr lIns="91440" tIns="45720" rIns="91440" bIns="45720" anchor="t"/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2022 Net Combined Ratio forecast at 104.7, nearly 6 pts worse than 2021</a:t>
            </a:r>
            <a:endParaRPr lang="en-US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Forecast underwriting loss in 2023-2024 due to inflation, loss pressure, and prior year adverse loss development</a:t>
            </a:r>
            <a:endParaRPr lang="en-US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Premium growth expected to remain elevated due to hard market conditions</a:t>
            </a:r>
            <a:endParaRPr lang="en-US" sz="1600" err="1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56F14D-1455-DF40-12C8-ABFAB5416D5C}"/>
              </a:ext>
            </a:extLst>
          </p:cNvPr>
          <p:cNvGraphicFramePr>
            <a:graphicFrameLocks noGrp="1"/>
          </p:cNvGraphicFramePr>
          <p:nvPr/>
        </p:nvGraphicFramePr>
        <p:xfrm>
          <a:off x="6432885" y="4723011"/>
          <a:ext cx="5357653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20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80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7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2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Auto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BB94D58E-60B3-06D0-6BD3-724BBBE83A49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293855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300-000006000000}"/>
              </a:ext>
            </a:extLst>
          </p:cNvPr>
          <p:cNvGraphicFramePr>
            <a:graphicFrameLocks/>
          </p:cNvGraphicFramePr>
          <p:nvPr/>
        </p:nvGraphicFramePr>
        <p:xfrm>
          <a:off x="495983" y="1391478"/>
          <a:ext cx="5378725" cy="406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Liability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9223" y="1934705"/>
            <a:ext cx="4998285" cy="1244859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Forecasting small underwriting profit for 2022-2024, but inflation and geopolitical risk put pressure on these forecasts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Premium growth remains strong from hard market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9F7D1E-52DF-D570-88F9-5BE549C6E500}"/>
              </a:ext>
            </a:extLst>
          </p:cNvPr>
          <p:cNvGraphicFramePr>
            <a:graphicFrameLocks noGrp="1"/>
          </p:cNvGraphicFramePr>
          <p:nvPr/>
        </p:nvGraphicFramePr>
        <p:xfrm>
          <a:off x="6338364" y="3286998"/>
          <a:ext cx="5357653" cy="309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20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80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7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2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Rate Change (YoY%)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General Liability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Professional Liability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19014504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D&amp;O Liability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10959998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EPLI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1.8%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733601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Umbrella/Excess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2.8%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7.4%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12.1%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11210361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50558066-78D0-363D-5BC7-26CFBB543446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185791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C31E7A-9809-91CF-D90B-88B7F265677E}"/>
              </a:ext>
            </a:extLst>
          </p:cNvPr>
          <p:cNvGraphicFramePr>
            <a:graphicFrameLocks noGrp="1"/>
          </p:cNvGraphicFramePr>
          <p:nvPr/>
        </p:nvGraphicFramePr>
        <p:xfrm>
          <a:off x="6433617" y="4723011"/>
          <a:ext cx="5357653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20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80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7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2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Property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7.7%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Property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8902" y="2022622"/>
            <a:ext cx="4918075" cy="198526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Net Combined Ratio increasing to 99.1 due primarily to Hurricane Ian, 5.6 pts worse than prior quarterly forecast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Premium growth remaining strong at 14.5% in 2022 following 17.4% growth in 2021</a:t>
            </a:r>
            <a:endParaRPr lang="en-US" sz="16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300-000010000000}"/>
              </a:ext>
            </a:extLst>
          </p:cNvPr>
          <p:cNvGraphicFramePr>
            <a:graphicFrameLocks/>
          </p:cNvGraphicFramePr>
          <p:nvPr/>
        </p:nvGraphicFramePr>
        <p:xfrm>
          <a:off x="509575" y="1393371"/>
          <a:ext cx="5357653" cy="40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44DD0BE2-EDF2-92BA-3681-E5035B352085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161397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id="{605E0E5F-CFBD-45E9-8195-4EE9A5355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8590"/>
            <a:ext cx="12192000" cy="571941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5A54DA-72E6-4A01-A15B-6F25EA63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93" y="408572"/>
            <a:ext cx="12192000" cy="918372"/>
          </a:xfrm>
        </p:spPr>
        <p:txBody>
          <a:bodyPr/>
          <a:lstStyle/>
          <a:p>
            <a:r>
              <a:rPr lang="en-US" dirty="0"/>
              <a:t>Triple-I and Its Mission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52DF1B-9818-4672-A9B9-A72A34545D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4FF965-3F28-4E70-9122-FC0C3CB08D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03936" y="5709556"/>
            <a:ext cx="10643570" cy="415019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11" name="Right Triangle 10"/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lide Number Placeholder 5"/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663E2A8-EA73-4832-933C-A39B7584CF72}"/>
              </a:ext>
            </a:extLst>
          </p:cNvPr>
          <p:cNvSpPr txBox="1">
            <a:spLocks/>
          </p:cNvSpPr>
          <p:nvPr/>
        </p:nvSpPr>
        <p:spPr bwMode="gray">
          <a:xfrm>
            <a:off x="577088" y="1730107"/>
            <a:ext cx="11037824" cy="1612394"/>
          </a:xfrm>
          <a:prstGeom prst="snip1Rect">
            <a:avLst>
              <a:gd name="adj" fmla="val 29185"/>
            </a:avLst>
          </a:prstGeom>
          <a:solidFill>
            <a:schemeClr val="accent2">
              <a:alpha val="9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2743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ED7D31"/>
              </a:buClr>
              <a:buSzPct val="90000"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world with MORE insurance</a:t>
            </a:r>
          </a:p>
        </p:txBody>
      </p:sp>
      <p:pic>
        <p:nvPicPr>
          <p:cNvPr id="19" name="Picture 18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id="{33AFA54C-1F40-405E-94F1-DC24CFAAD5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8590"/>
            <a:ext cx="12192000" cy="5719410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5B6AAD8-C5D0-4170-8816-519A73FD0F7D}"/>
              </a:ext>
            </a:extLst>
          </p:cNvPr>
          <p:cNvSpPr txBox="1">
            <a:spLocks/>
          </p:cNvSpPr>
          <p:nvPr/>
        </p:nvSpPr>
        <p:spPr bwMode="gray">
          <a:xfrm>
            <a:off x="577088" y="1932193"/>
            <a:ext cx="7629652" cy="1139958"/>
          </a:xfrm>
          <a:prstGeom prst="snip1Rect">
            <a:avLst>
              <a:gd name="adj" fmla="val 29185"/>
            </a:avLst>
          </a:prstGeom>
          <a:solidFill>
            <a:srgbClr val="337DBE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2743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D7D31"/>
              </a:buClr>
              <a:buSzPct val="9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the trusted source of unique, data-driven insights on insurance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122C0B7-FF56-40E7-88B5-9DED4F4F9978}"/>
              </a:ext>
            </a:extLst>
          </p:cNvPr>
          <p:cNvSpPr txBox="1">
            <a:spLocks/>
          </p:cNvSpPr>
          <p:nvPr/>
        </p:nvSpPr>
        <p:spPr bwMode="gray">
          <a:xfrm>
            <a:off x="4762500" y="4011048"/>
            <a:ext cx="6852412" cy="1139958"/>
          </a:xfrm>
          <a:prstGeom prst="snip1Rect">
            <a:avLst>
              <a:gd name="adj" fmla="val 29763"/>
            </a:avLst>
          </a:prstGeom>
          <a:solidFill>
            <a:srgbClr val="F3B921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2743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ED7D31"/>
              </a:buClr>
              <a:buSzPct val="9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inform and empower industry stakeholders and consumers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0ADD43-8835-44CF-B89C-3E0E6F7779C8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761B7CDE-7D4D-4674-B86F-9714BA03AB2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lide Number Placeholder 5">
              <a:extLst>
                <a:ext uri="{FF2B5EF4-FFF2-40B4-BE49-F238E27FC236}">
                  <a16:creationId xmlns:a16="http://schemas.microsoft.com/office/drawing/2014/main" id="{44E77B3C-BB8D-4523-A4FA-744AF0E8C3E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6786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8C9EE4-FB2C-D9E6-47E8-72271AEB2C91}"/>
              </a:ext>
            </a:extLst>
          </p:cNvPr>
          <p:cNvGraphicFramePr>
            <a:graphicFrameLocks noGrp="1"/>
          </p:cNvGraphicFramePr>
          <p:nvPr/>
        </p:nvGraphicFramePr>
        <p:xfrm>
          <a:off x="6432885" y="4723011"/>
          <a:ext cx="5357649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19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79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6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1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Commercial Multi-Peril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Multi-Peril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7462" y="1972408"/>
            <a:ext cx="5028364" cy="2362870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2022 Net Combined Ratio worsening to 107.6 due primarily to Hurricane Ian</a:t>
            </a:r>
            <a:endParaRPr lang="en-US" sz="1600">
              <a:cs typeface="Arial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+mn-lt"/>
                <a:cs typeface="+mn-lt"/>
              </a:rPr>
              <a:t>Underwriting losses expected to continue as more rate increases are needed to offset economic and social inflation loss pressures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300-000005000000}"/>
              </a:ext>
            </a:extLst>
          </p:cNvPr>
          <p:cNvGraphicFramePr>
            <a:graphicFrameLocks/>
          </p:cNvGraphicFramePr>
          <p:nvPr/>
        </p:nvGraphicFramePr>
        <p:xfrm>
          <a:off x="509575" y="1393371"/>
          <a:ext cx="5365132" cy="40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4B7D468D-8671-0AD9-7F90-E388A3B580A6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Analysis (as of 11/3/2022):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2360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/>
        </p:nvGraphicFramePr>
        <p:xfrm>
          <a:off x="509576" y="1387736"/>
          <a:ext cx="5382465" cy="407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BD22B5-89B9-5216-1729-7CA3595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Workers Compensation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CEC780-B3DD-1FED-8268-4CEF4F6D6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7462" y="1965613"/>
            <a:ext cx="4918075" cy="1687876"/>
          </a:xfrm>
        </p:spPr>
        <p:txBody>
          <a:bodyPr lIns="91440" tIns="45720" rIns="91440" bIns="45720" anchor="t"/>
          <a:lstStyle/>
          <a:p>
            <a:pPr marL="285750" indent="-285750">
              <a:spcBef>
                <a:spcPts val="1200"/>
              </a:spcBef>
              <a:buChar char="•"/>
            </a:pPr>
            <a:r>
              <a:rPr lang="en-US" sz="1600">
                <a:ea typeface="+mn-lt"/>
                <a:cs typeface="+mn-lt"/>
              </a:rPr>
              <a:t>Underwriting profits continue, although margins expected to shrink through 2024</a:t>
            </a:r>
            <a:endParaRPr lang="en-US">
              <a:cs typeface="Arial" panose="020B0604020202020204"/>
            </a:endParaRPr>
          </a:p>
          <a:p>
            <a:pPr marL="285750" indent="-285750">
              <a:spcBef>
                <a:spcPts val="1200"/>
              </a:spcBef>
              <a:buChar char="•"/>
            </a:pPr>
            <a:r>
              <a:rPr lang="en-US" sz="1600">
                <a:ea typeface="+mn-lt"/>
                <a:cs typeface="+mn-lt"/>
              </a:rPr>
              <a:t>Pandemic, recession, remote work, and economic recovery impacted volume and location of WC risk</a:t>
            </a:r>
            <a:endParaRPr lang="en-US" sz="160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86F1D-844F-CE66-2CE4-6C0FD88C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213" y="0"/>
            <a:ext cx="1756725" cy="670065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BF8236-16BC-E63B-BA6A-3B25941A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75149E-F32E-DB20-06E6-5B240FEF53F2}"/>
              </a:ext>
            </a:extLst>
          </p:cNvPr>
          <p:cNvGraphicFramePr>
            <a:graphicFrameLocks noGrp="1"/>
          </p:cNvGraphicFramePr>
          <p:nvPr/>
        </p:nvGraphicFramePr>
        <p:xfrm>
          <a:off x="6432885" y="4723011"/>
          <a:ext cx="5357653" cy="13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320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599780">
                  <a:extLst>
                    <a:ext uri="{9D8B030D-6E8A-4147-A177-3AD203B41FA5}">
                      <a16:colId xmlns:a16="http://schemas.microsoft.com/office/drawing/2014/main" val="2104980521"/>
                    </a:ext>
                  </a:extLst>
                </a:gridCol>
                <a:gridCol w="553644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576712">
                  <a:extLst>
                    <a:ext uri="{9D8B030D-6E8A-4147-A177-3AD203B41FA5}">
                      <a16:colId xmlns:a16="http://schemas.microsoft.com/office/drawing/2014/main" val="2325912606"/>
                    </a:ext>
                  </a:extLst>
                </a:gridCol>
                <a:gridCol w="645917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645918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672362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</a:tblGrid>
              <a:tr h="492882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Workers Comp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2019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2020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Q1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Q2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2022 Q3</a:t>
                      </a: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432923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>
                          <a:effectLst/>
                          <a:latin typeface="Arial"/>
                          <a:cs typeface="Arial"/>
                        </a:rPr>
                        <a:t>Rate Change (YoY%)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-0.5%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1.0%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0.3%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432923"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Source: Market Scout (Q3 2022)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378E3BDC-37D4-876D-0854-05BB6B171C6F}"/>
              </a:ext>
            </a:extLst>
          </p:cNvPr>
          <p:cNvSpPr txBox="1">
            <a:spLocks/>
          </p:cNvSpPr>
          <p:nvPr/>
        </p:nvSpPr>
        <p:spPr bwMode="gray">
          <a:xfrm>
            <a:off x="621264" y="5624154"/>
            <a:ext cx="4986192" cy="332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latin typeface="Arial" panose="020B0604020202020204" pitchFamily="34" charset="0"/>
              </a:rPr>
              <a:t>Sources: NAIC Statutory Financial Data through S&amp;P Global Market Intelligence</a:t>
            </a:r>
          </a:p>
          <a:p>
            <a:r>
              <a:rPr lang="en-US" sz="1050">
                <a:latin typeface="Arial" panose="020B0604020202020204" pitchFamily="34" charset="0"/>
              </a:rPr>
              <a:t>Analysis</a:t>
            </a:r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(as of 11/3/2022)</a:t>
            </a:r>
            <a:r>
              <a:rPr lang="en-US" sz="1050">
                <a:latin typeface="Arial" panose="020B0604020202020204" pitchFamily="34" charset="0"/>
              </a:rPr>
              <a:t>: Insurance Information Institute, Milliman.</a:t>
            </a:r>
          </a:p>
        </p:txBody>
      </p:sp>
    </p:spTree>
    <p:extLst>
      <p:ext uri="{BB962C8B-B14F-4D97-AF65-F5344CB8AC3E}">
        <p14:creationId xmlns:p14="http://schemas.microsoft.com/office/powerpoint/2010/main" val="91455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773" y="2640458"/>
            <a:ext cx="8537736" cy="700980"/>
          </a:xfrm>
        </p:spPr>
        <p:txBody>
          <a:bodyPr anchor="t"/>
          <a:lstStyle/>
          <a:p>
            <a:r>
              <a:rPr lang="en-US" sz="3200" b="1" dirty="0"/>
              <a:t>Key Industry Risks &amp; Opportunities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B73BD-5FAB-9F49-9230-05B3A9F3424A}"/>
              </a:ext>
            </a:extLst>
          </p:cNvPr>
          <p:cNvSpPr txBox="1"/>
          <p:nvPr/>
        </p:nvSpPr>
        <p:spPr>
          <a:xfrm>
            <a:off x="-382555" y="-79310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92608" marR="0" lvl="0" indent="-29260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DB82DBB-DA15-9147-8A39-AEA668DE75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614" y="2444450"/>
            <a:ext cx="4177121" cy="1169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picture containing text, building, sign&#10;&#10;Description automatically generated">
            <a:extLst>
              <a:ext uri="{FF2B5EF4-FFF2-40B4-BE49-F238E27FC236}">
                <a16:creationId xmlns:a16="http://schemas.microsoft.com/office/drawing/2014/main" id="{BC17880E-BC78-C443-9387-DC1F213C4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21" y="3740389"/>
            <a:ext cx="2199936" cy="307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3D07AB-2A0A-BD41-B07F-5594957C27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674" y="796455"/>
            <a:ext cx="2620061" cy="1547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A95C3A-FC56-D544-888C-DF8D0E9BBF09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5CDD2E64-34D8-9746-9DD6-7394089C6208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0F482190-956B-4943-8A45-AE4983D531A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23</a:t>
              </a:fld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21D3E6B-1091-5D42-BBE0-AE55A18E0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265" y="796455"/>
            <a:ext cx="2758345" cy="1547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D766E6D-42B8-48D9-8192-17B8DA735E9F}"/>
              </a:ext>
            </a:extLst>
          </p:cNvPr>
          <p:cNvSpPr txBox="1">
            <a:spLocks/>
          </p:cNvSpPr>
          <p:nvPr/>
        </p:nvSpPr>
        <p:spPr bwMode="gray">
          <a:xfrm>
            <a:off x="1650653" y="1547499"/>
            <a:ext cx="1399302" cy="782020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871117F-28FA-4BB2-8146-6A6AFE5EAB6E}"/>
              </a:ext>
            </a:extLst>
          </p:cNvPr>
          <p:cNvSpPr txBox="1">
            <a:spLocks/>
          </p:cNvSpPr>
          <p:nvPr/>
        </p:nvSpPr>
        <p:spPr bwMode="gray">
          <a:xfrm>
            <a:off x="8966493" y="796498"/>
            <a:ext cx="1967736" cy="921947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&amp; Resilience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975601E-28C6-4279-B51A-AB95AF2561AF}"/>
              </a:ext>
            </a:extLst>
          </p:cNvPr>
          <p:cNvSpPr txBox="1">
            <a:spLocks/>
          </p:cNvSpPr>
          <p:nvPr/>
        </p:nvSpPr>
        <p:spPr bwMode="gray">
          <a:xfrm>
            <a:off x="1045590" y="4545356"/>
            <a:ext cx="1952678" cy="906860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 &amp; Its Impacts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FC2C38C-54ED-40F6-915C-CD1EC8228539}"/>
              </a:ext>
            </a:extLst>
          </p:cNvPr>
          <p:cNvSpPr txBox="1">
            <a:spLocks/>
          </p:cNvSpPr>
          <p:nvPr/>
        </p:nvSpPr>
        <p:spPr bwMode="gray">
          <a:xfrm>
            <a:off x="5874060" y="2769706"/>
            <a:ext cx="2029042" cy="1040220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Risk-Based Pricing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1996047-98D0-453B-BF63-B625A1AFF470}"/>
              </a:ext>
            </a:extLst>
          </p:cNvPr>
          <p:cNvSpPr txBox="1">
            <a:spLocks/>
          </p:cNvSpPr>
          <p:nvPr/>
        </p:nvSpPr>
        <p:spPr bwMode="gray">
          <a:xfrm>
            <a:off x="8905077" y="4634283"/>
            <a:ext cx="2413977" cy="995481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Legal System Abuse 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76E346A-5183-4C83-AF71-B80FC4875B41}"/>
              </a:ext>
            </a:extLst>
          </p:cNvPr>
          <p:cNvSpPr txBox="1">
            <a:spLocks noChangeArrowheads="1"/>
          </p:cNvSpPr>
          <p:nvPr/>
        </p:nvSpPr>
        <p:spPr>
          <a:xfrm>
            <a:off x="694685" y="-30417"/>
            <a:ext cx="8468432" cy="6799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000" b="0" kern="1200">
                <a:solidFill>
                  <a:srgbClr val="337DB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37D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Risks &amp; Opportunities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337DB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C530-D611-4724-A340-32A9C1917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39" y="4634282"/>
            <a:ext cx="3214259" cy="2147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81220-660B-4238-B8BD-7584F9F1BC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878" y="2464964"/>
            <a:ext cx="2979346" cy="19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18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CF8C67-B60A-524B-A1F4-8D3BDBE6A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Climate Risk </a:t>
            </a:r>
          </a:p>
        </p:txBody>
      </p:sp>
    </p:spTree>
    <p:extLst>
      <p:ext uri="{BB962C8B-B14F-4D97-AF65-F5344CB8AC3E}">
        <p14:creationId xmlns:p14="http://schemas.microsoft.com/office/powerpoint/2010/main" val="21691189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956E9-46D8-4028-9C18-C2B33DD1916E}"/>
              </a:ext>
            </a:extLst>
          </p:cNvPr>
          <p:cNvSpPr/>
          <p:nvPr/>
        </p:nvSpPr>
        <p:spPr>
          <a:xfrm>
            <a:off x="1171575" y="5572125"/>
            <a:ext cx="10191750" cy="619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chemeClr val="bg1"/>
                </a:solidFill>
                <a:cs typeface="Arial"/>
              </a:rPr>
              <a:t>Insured Cat Losses are Increasing at an Alarming Rate – Nearly 700% Since 80's</a:t>
            </a:r>
            <a:endParaRPr lang="en-US" sz="2000" b="1" err="1">
              <a:solidFill>
                <a:schemeClr val="bg1"/>
              </a:solidFill>
            </a:endParaRPr>
          </a:p>
        </p:txBody>
      </p:sp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6C41EAD-0C55-442A-96F9-70FDB591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72811"/>
            <a:ext cx="11029950" cy="4683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37824C-8CD9-4C90-ABB0-BDAAE6E4F597}"/>
              </a:ext>
            </a:extLst>
          </p:cNvPr>
          <p:cNvSpPr>
            <a:spLocks noGrp="1" noChangeArrowheads="1"/>
          </p:cNvSpPr>
          <p:nvPr/>
        </p:nvSpPr>
        <p:spPr>
          <a:xfrm>
            <a:off x="819812" y="184862"/>
            <a:ext cx="11277600" cy="5569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000" b="0" kern="1200">
                <a:solidFill>
                  <a:srgbClr val="337DB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/>
              <a:t>U.S. Catastrophe Losses Steadily Climbing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7F5C6C1-8547-464C-B37E-CE550FD66050}"/>
              </a:ext>
            </a:extLst>
          </p:cNvPr>
          <p:cNvSpPr txBox="1"/>
          <p:nvPr/>
        </p:nvSpPr>
        <p:spPr>
          <a:xfrm>
            <a:off x="1228725" y="1036736"/>
            <a:ext cx="4017446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ea typeface="+mn-lt"/>
                <a:cs typeface="+mn-lt"/>
              </a:rPr>
              <a:t>(U.S. Inflation-Adjusted Losses, $ Billions, 2021)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63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3">
            <a:extLst>
              <a:ext uri="{FF2B5EF4-FFF2-40B4-BE49-F238E27FC236}">
                <a16:creationId xmlns:a16="http://schemas.microsoft.com/office/drawing/2014/main" id="{3767B70E-A2A3-FB11-AE50-ED60E3A4E01F}"/>
              </a:ext>
            </a:extLst>
          </p:cNvPr>
          <p:cNvGraphicFramePr>
            <a:graphicFrameLocks/>
          </p:cNvGraphicFramePr>
          <p:nvPr/>
        </p:nvGraphicFramePr>
        <p:xfrm>
          <a:off x="645127" y="1188720"/>
          <a:ext cx="11713128" cy="44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8AD9C53-B0F0-6B48-9113-47D666B3FF7D}"/>
              </a:ext>
            </a:extLst>
          </p:cNvPr>
          <p:cNvGraphicFramePr>
            <a:graphicFrameLocks/>
          </p:cNvGraphicFramePr>
          <p:nvPr/>
        </p:nvGraphicFramePr>
        <p:xfrm>
          <a:off x="746854" y="1140016"/>
          <a:ext cx="11168107" cy="466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4E85B84C-7431-C145-AF12-4FA8FDB78C5A}"/>
              </a:ext>
            </a:extLst>
          </p:cNvPr>
          <p:cNvSpPr txBox="1">
            <a:spLocks noChangeArrowheads="1"/>
          </p:cNvSpPr>
          <p:nvPr/>
        </p:nvSpPr>
        <p:spPr>
          <a:xfrm>
            <a:off x="651083" y="168323"/>
            <a:ext cx="6928923" cy="8604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000" b="0" kern="1200">
                <a:solidFill>
                  <a:srgbClr val="337DB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Macro Solvency a.k.a. Policyholders Surplus</a:t>
            </a:r>
            <a:br>
              <a:rPr lang="en-US" sz="2600"/>
            </a:br>
            <a:r>
              <a:rPr lang="en-US" sz="2400"/>
              <a:t>2009-2022 </a:t>
            </a:r>
            <a:r>
              <a:rPr lang="en-US" sz="2400" dirty="0"/>
              <a:t>Quarterly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798BF-99CC-4945-9E93-843EBEDF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403" y="6568295"/>
            <a:ext cx="6076950" cy="2693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NAIC data sourced through S&amp;P Global Intelligence; Insurance Information Institute.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C93AF80-25E0-F649-A0F0-EB79C4003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317" y="5451444"/>
            <a:ext cx="2660648" cy="844043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PPTShape_1">
            <a:extLst>
              <a:ext uri="{FF2B5EF4-FFF2-40B4-BE49-F238E27FC236}">
                <a16:creationId xmlns:a16="http://schemas.microsoft.com/office/drawing/2014/main" id="{D149BB9C-3DC0-9C48-A48A-C7BFD7DDE2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9230" y="5939725"/>
            <a:ext cx="8357911" cy="427807"/>
          </a:xfrm>
          <a:prstGeom prst="rect">
            <a:avLst/>
          </a:prstGeom>
          <a:solidFill>
            <a:schemeClr val="accent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Policyholder Surplus: Positive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E2F42-162E-5543-AA87-4DDBFFBF47DA}"/>
              </a:ext>
            </a:extLst>
          </p:cNvPr>
          <p:cNvSpPr txBox="1"/>
          <p:nvPr/>
        </p:nvSpPr>
        <p:spPr>
          <a:xfrm rot="16200000">
            <a:off x="-219443" y="2966257"/>
            <a:ext cx="1442907" cy="2862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CFD07B-2970-4F96-2F64-91B437FE33BA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0BC6752-4C26-B714-AD3A-5D3F5FF0B115}"/>
              </a:ext>
            </a:extLst>
          </p:cNvPr>
          <p:cNvGraphicFramePr>
            <a:graphicFrameLocks/>
          </p:cNvGraphicFramePr>
          <p:nvPr/>
        </p:nvGraphicFramePr>
        <p:xfrm>
          <a:off x="795337" y="1090612"/>
          <a:ext cx="10601325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AutoShape 7">
            <a:extLst>
              <a:ext uri="{FF2B5EF4-FFF2-40B4-BE49-F238E27FC236}">
                <a16:creationId xmlns:a16="http://schemas.microsoft.com/office/drawing/2014/main" id="{707F2D4A-91E9-434B-BD34-B08D714BDCB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24842" y="1926714"/>
            <a:ext cx="1879257" cy="928641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Post-Global Financial Crisis Low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C762A0-215E-1100-61CF-B7B67FB9A908}"/>
              </a:ext>
            </a:extLst>
          </p:cNvPr>
          <p:cNvCxnSpPr/>
          <p:nvPr/>
        </p:nvCxnSpPr>
        <p:spPr bwMode="gray">
          <a:xfrm>
            <a:off x="10374630" y="1220191"/>
            <a:ext cx="414546" cy="490695"/>
          </a:xfrm>
          <a:prstGeom prst="straightConnector1">
            <a:avLst/>
          </a:prstGeom>
          <a:ln w="28575">
            <a:solidFill>
              <a:schemeClr val="accent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7">
            <a:extLst>
              <a:ext uri="{FF2B5EF4-FFF2-40B4-BE49-F238E27FC236}">
                <a16:creationId xmlns:a16="http://schemas.microsoft.com/office/drawing/2014/main" id="{1EE22DCF-76D5-82F6-C482-DD9F288158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84347" y="752380"/>
            <a:ext cx="2447643" cy="996470"/>
          </a:xfrm>
          <a:prstGeom prst="rect">
            <a:avLst/>
          </a:prstGeom>
          <a:solidFill>
            <a:schemeClr val="accent1"/>
          </a:solidFill>
          <a:ln w="28575" algn="ctr">
            <a:noFill/>
            <a:miter lim="800000"/>
            <a:headEnd/>
            <a:tailEnd/>
          </a:ln>
        </p:spPr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Surplus at end of Q4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2021 stood at $</a:t>
            </a:r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1,053B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 all-time high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53C1D6-EBDE-4465-8B51-26EEFF031561}"/>
              </a:ext>
            </a:extLst>
          </p:cNvPr>
          <p:cNvCxnSpPr>
            <a:cxnSpLocks/>
          </p:cNvCxnSpPr>
          <p:nvPr/>
        </p:nvCxnSpPr>
        <p:spPr bwMode="gray">
          <a:xfrm flipH="1">
            <a:off x="1374464" y="2794322"/>
            <a:ext cx="487822" cy="961931"/>
          </a:xfrm>
          <a:prstGeom prst="straightConnector1">
            <a:avLst/>
          </a:prstGeom>
          <a:ln w="28575">
            <a:solidFill>
              <a:schemeClr val="accent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38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CBF0-45FD-1D4A-9023-EBE54CE0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31310"/>
            <a:ext cx="11277600" cy="950976"/>
          </a:xfrm>
        </p:spPr>
        <p:txBody>
          <a:bodyPr anchor="b">
            <a:normAutofit/>
          </a:bodyPr>
          <a:lstStyle/>
          <a:p>
            <a:r>
              <a:rPr lang="en-US"/>
              <a:t>2021 was Preview of Evolving Climate Risk 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6" name="Picture 5" descr="A picture containing text, outdoor, shore&#10;&#10;Description automatically generated">
            <a:extLst>
              <a:ext uri="{FF2B5EF4-FFF2-40B4-BE49-F238E27FC236}">
                <a16:creationId xmlns:a16="http://schemas.microsoft.com/office/drawing/2014/main" id="{94C0D497-70F5-8242-A9F5-0D2E62BC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2142363"/>
            <a:ext cx="11277600" cy="3524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540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49B3045-4A71-974F-BFA6-A4E0A36D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3" y="534301"/>
            <a:ext cx="11426454" cy="5759455"/>
          </a:xfrm>
          <a:prstGeom prst="rect">
            <a:avLst/>
          </a:prstGeom>
        </p:spPr>
      </p:pic>
      <p:sp>
        <p:nvSpPr>
          <p:cNvPr id="17" name="PPTShape_1">
            <a:extLst>
              <a:ext uri="{FF2B5EF4-FFF2-40B4-BE49-F238E27FC236}">
                <a16:creationId xmlns:a16="http://schemas.microsoft.com/office/drawing/2014/main" id="{FEFFF62D-F4D7-2E45-A3DB-E58956042E09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 bwMode="gray">
          <a:prstGeom prst="rect">
            <a:avLst/>
          </a:prstGeom>
          <a:solidFill>
            <a:schemeClr val="accent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www.resilience.iii.org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51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72456A-2778-8E4B-949D-0D3281F0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b">
            <a:normAutofit/>
          </a:bodyPr>
          <a:lstStyle/>
          <a:p>
            <a:r>
              <a:rPr lang="en-US"/>
              <a:t>People are Living More In Harm's Way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D0F9808-3362-48F7-A387-F3A1ED6DFF7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</p:spPr>
        <p:txBody>
          <a:bodyPr/>
          <a:lstStyle/>
          <a:p>
            <a:r>
              <a:rPr lang="en-US"/>
              <a:t>Miami Beach: 2022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C1F07FBE-E650-49F9-9E1D-B501AC71E4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</p:spPr>
        <p:txBody>
          <a:bodyPr/>
          <a:lstStyle/>
          <a:p>
            <a:r>
              <a:rPr lang="en-US"/>
              <a:t>Miami Beach: +3’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3F9CF2-1FC7-F54E-90EE-61EF9154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230828" y="2420596"/>
            <a:ext cx="5530849" cy="3749040"/>
          </a:xfrm>
          <a:prstGeom prst="rect">
            <a:avLst/>
          </a:prstGeom>
          <a:noFill/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376AE54-EC9C-C147-99FF-BC41FB402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2" y="2421548"/>
            <a:ext cx="5535168" cy="3748088"/>
          </a:xfrm>
          <a:prstGeom prst="rect">
            <a:avLst/>
          </a:prstGeom>
          <a:noFill/>
        </p:spPr>
      </p:pic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5BEEEFC9-13BD-4A8F-91AD-C184E84D5B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3936" y="6293756"/>
            <a:ext cx="10241280" cy="4150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8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indoor, curtain, necktie, person&#10;&#10;Description automatically generated">
            <a:extLst>
              <a:ext uri="{FF2B5EF4-FFF2-40B4-BE49-F238E27FC236}">
                <a16:creationId xmlns:a16="http://schemas.microsoft.com/office/drawing/2014/main" id="{470B765F-359D-4E20-922E-97D0B60B3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972" y="3630648"/>
            <a:ext cx="4712429" cy="2484135"/>
          </a:xfrm>
          <a:prstGeom prst="rect">
            <a:avLst/>
          </a:prstGeom>
        </p:spPr>
      </p:pic>
      <p:pic>
        <p:nvPicPr>
          <p:cNvPr id="48" name="Picture 47" descr="A close up of a coral&#10;&#10;Description automatically generated">
            <a:extLst>
              <a:ext uri="{FF2B5EF4-FFF2-40B4-BE49-F238E27FC236}">
                <a16:creationId xmlns:a16="http://schemas.microsoft.com/office/drawing/2014/main" id="{4FF8FECA-A5E6-45DE-ADFE-D668E598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"/>
          <a:stretch/>
        </p:blipFill>
        <p:spPr>
          <a:xfrm>
            <a:off x="3864362" y="1141184"/>
            <a:ext cx="4463273" cy="248843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719BBB1-AE4D-419E-B5B3-9D64B124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28600"/>
            <a:ext cx="8137134" cy="573757"/>
          </a:xfrm>
        </p:spPr>
        <p:txBody>
          <a:bodyPr/>
          <a:lstStyle/>
          <a:p>
            <a:r>
              <a:rPr lang="en-US" dirty="0"/>
              <a:t>The Disruption Continuum</a:t>
            </a:r>
          </a:p>
        </p:txBody>
      </p:sp>
      <p:pic>
        <p:nvPicPr>
          <p:cNvPr id="34" name="Picture 33" descr="A circuit board&#10;&#10;Description automatically generated">
            <a:extLst>
              <a:ext uri="{FF2B5EF4-FFF2-40B4-BE49-F238E27FC236}">
                <a16:creationId xmlns:a16="http://schemas.microsoft.com/office/drawing/2014/main" id="{A0D34A0F-3E51-4559-9192-1DBBA843C8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636" y="3630647"/>
            <a:ext cx="3864365" cy="2484136"/>
          </a:xfrm>
          <a:prstGeom prst="rect">
            <a:avLst/>
          </a:prstGeom>
        </p:spPr>
      </p:pic>
      <p:pic>
        <p:nvPicPr>
          <p:cNvPr id="35" name="Picture 34" descr="A car parked in front of a sunset&#10;&#10;Description automatically generated">
            <a:extLst>
              <a:ext uri="{FF2B5EF4-FFF2-40B4-BE49-F238E27FC236}">
                <a16:creationId xmlns:a16="http://schemas.microsoft.com/office/drawing/2014/main" id="{CA71D794-4AF5-4115-B5A2-3E715FEE08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2216"/>
            <a:ext cx="3864363" cy="2488433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017739C2-611E-4AE8-A00B-CE5641D6AB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636" y="1142214"/>
            <a:ext cx="3864364" cy="2488433"/>
          </a:xfrm>
          <a:prstGeom prst="rect">
            <a:avLst/>
          </a:prstGeom>
        </p:spPr>
      </p:pic>
      <p:pic>
        <p:nvPicPr>
          <p:cNvPr id="37" name="Picture 3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B191585-1120-478B-9F7E-0715E214D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30647"/>
            <a:ext cx="3864363" cy="248413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03D74B3-EE25-43F7-AF40-CF32D99ABE57}"/>
              </a:ext>
            </a:extLst>
          </p:cNvPr>
          <p:cNvSpPr/>
          <p:nvPr/>
        </p:nvSpPr>
        <p:spPr>
          <a:xfrm>
            <a:off x="3205382" y="3201965"/>
            <a:ext cx="5781236" cy="85115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INSURANCE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4925FC0D-96B9-40F5-AD27-8255CFA33798}"/>
              </a:ext>
            </a:extLst>
          </p:cNvPr>
          <p:cNvSpPr txBox="1">
            <a:spLocks/>
          </p:cNvSpPr>
          <p:nvPr/>
        </p:nvSpPr>
        <p:spPr bwMode="gray">
          <a:xfrm>
            <a:off x="159832" y="1245982"/>
            <a:ext cx="2552757" cy="320039"/>
          </a:xfrm>
          <a:prstGeom prst="snip1Rect">
            <a:avLst>
              <a:gd name="adj" fmla="val 29185"/>
            </a:avLst>
          </a:prstGeom>
          <a:solidFill>
            <a:srgbClr val="337DBE">
              <a:alpha val="8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Catastrophes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EAB35853-8A01-42A2-B88A-F1B5DA2F77D6}"/>
              </a:ext>
            </a:extLst>
          </p:cNvPr>
          <p:cNvSpPr txBox="1">
            <a:spLocks/>
          </p:cNvSpPr>
          <p:nvPr/>
        </p:nvSpPr>
        <p:spPr bwMode="gray">
          <a:xfrm>
            <a:off x="4024195" y="1245982"/>
            <a:ext cx="2552757" cy="320039"/>
          </a:xfrm>
          <a:prstGeom prst="snip1Rect">
            <a:avLst>
              <a:gd name="adj" fmla="val 29185"/>
            </a:avLst>
          </a:prstGeom>
          <a:solidFill>
            <a:schemeClr val="accent3">
              <a:alpha val="8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COVID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7ADA8B2F-E39E-4538-8AD0-79D922E3F625}"/>
              </a:ext>
            </a:extLst>
          </p:cNvPr>
          <p:cNvSpPr txBox="1">
            <a:spLocks/>
          </p:cNvSpPr>
          <p:nvPr/>
        </p:nvSpPr>
        <p:spPr bwMode="gray">
          <a:xfrm>
            <a:off x="8487467" y="1245982"/>
            <a:ext cx="2552757" cy="320039"/>
          </a:xfrm>
          <a:prstGeom prst="snip1Rect">
            <a:avLst>
              <a:gd name="adj" fmla="val 29185"/>
            </a:avLst>
          </a:prstGeom>
          <a:solidFill>
            <a:schemeClr val="tx2">
              <a:alpha val="8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294862B9-3B28-4947-B06A-038E537CB1CE}"/>
              </a:ext>
            </a:extLst>
          </p:cNvPr>
          <p:cNvSpPr txBox="1">
            <a:spLocks/>
          </p:cNvSpPr>
          <p:nvPr/>
        </p:nvSpPr>
        <p:spPr bwMode="gray">
          <a:xfrm>
            <a:off x="159832" y="5695273"/>
            <a:ext cx="2552757" cy="320039"/>
          </a:xfrm>
          <a:prstGeom prst="snip1Rect">
            <a:avLst>
              <a:gd name="adj" fmla="val 29185"/>
            </a:avLst>
          </a:prstGeom>
          <a:solidFill>
            <a:schemeClr val="accent2">
              <a:alpha val="8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Geopolitical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5437ADA3-8BEB-4FC6-A4F8-9B84CD0170DC}"/>
              </a:ext>
            </a:extLst>
          </p:cNvPr>
          <p:cNvSpPr txBox="1">
            <a:spLocks/>
          </p:cNvSpPr>
          <p:nvPr/>
        </p:nvSpPr>
        <p:spPr bwMode="gray">
          <a:xfrm>
            <a:off x="4024195" y="5695273"/>
            <a:ext cx="2552757" cy="320039"/>
          </a:xfrm>
          <a:prstGeom prst="snip1Rect">
            <a:avLst>
              <a:gd name="adj" fmla="val 29185"/>
            </a:avLst>
          </a:prstGeom>
          <a:solidFill>
            <a:schemeClr val="accent6">
              <a:alpha val="8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Unrest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FEC60953-D191-481E-A143-9B20E851FCCA}"/>
              </a:ext>
            </a:extLst>
          </p:cNvPr>
          <p:cNvSpPr txBox="1">
            <a:spLocks/>
          </p:cNvSpPr>
          <p:nvPr/>
        </p:nvSpPr>
        <p:spPr bwMode="gray">
          <a:xfrm>
            <a:off x="8487467" y="5695273"/>
            <a:ext cx="2552757" cy="320039"/>
          </a:xfrm>
          <a:prstGeom prst="snip1Rect">
            <a:avLst>
              <a:gd name="adj" fmla="val 29185"/>
            </a:avLst>
          </a:prstGeom>
          <a:solidFill>
            <a:schemeClr val="accent4">
              <a:alpha val="8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0530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E63AC90-378B-4DA2-BB3B-0871302C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0"/>
            <a:ext cx="1222057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8FD605-46AF-4A4A-BA4D-0D2F291D569F}"/>
              </a:ext>
            </a:extLst>
          </p:cNvPr>
          <p:cNvSpPr/>
          <p:nvPr/>
        </p:nvSpPr>
        <p:spPr>
          <a:xfrm>
            <a:off x="-9525" y="5308600"/>
            <a:ext cx="12220575" cy="1546225"/>
          </a:xfrm>
          <a:prstGeom prst="rect">
            <a:avLst/>
          </a:prstGeom>
          <a:solidFill>
            <a:schemeClr val="accent3">
              <a:alpha val="852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364B6-3DA9-4727-96D6-D08E38138C8D}"/>
              </a:ext>
            </a:extLst>
          </p:cNvPr>
          <p:cNvSpPr txBox="1"/>
          <p:nvPr/>
        </p:nvSpPr>
        <p:spPr>
          <a:xfrm>
            <a:off x="400050" y="5810060"/>
            <a:ext cx="6314549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3600" b="1">
                <a:solidFill>
                  <a:schemeClr val="bg1"/>
                </a:solidFill>
              </a:rPr>
              <a:t>Climate Risk and Resilience</a:t>
            </a:r>
            <a:endParaRPr lang="en-US" sz="360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icture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C16C822E-9CFE-479E-A2B2-1758939E0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490" y="5764889"/>
            <a:ext cx="2343433" cy="55125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55CFC6B-4EB4-4D8A-97DB-AC50D8290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608" y="5761971"/>
            <a:ext cx="1877546" cy="5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5778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tanding on top of a grass covered field&#10;">
            <a:extLst>
              <a:ext uri="{FF2B5EF4-FFF2-40B4-BE49-F238E27FC236}">
                <a16:creationId xmlns:a16="http://schemas.microsoft.com/office/drawing/2014/main" id="{06A004E9-E083-AF48-96D7-63BEC0469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6"/>
            <a:ext cx="12188952" cy="5928544"/>
          </a:xfrm>
          <a:prstGeom prst="rect">
            <a:avLst/>
          </a:prstGeom>
        </p:spPr>
      </p:pic>
      <p:pic>
        <p:nvPicPr>
          <p:cNvPr id="11" name="Picture 10" descr="A picture containing outdoor, person, holding, woman&#10;&#10;Description automatically generated">
            <a:extLst>
              <a:ext uri="{FF2B5EF4-FFF2-40B4-BE49-F238E27FC236}">
                <a16:creationId xmlns:a16="http://schemas.microsoft.com/office/drawing/2014/main" id="{EBE6256D-8495-4A24-A68D-F6621876693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alphaModFix amt="9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71" y="-2956"/>
            <a:ext cx="6300216" cy="5934456"/>
          </a:xfrm>
          <a:prstGeom prst="rect">
            <a:avLst/>
          </a:prstGeom>
        </p:spPr>
      </p:pic>
      <p:sp>
        <p:nvSpPr>
          <p:cNvPr id="20" name="Slide Number Placeholder 63">
            <a:extLst>
              <a:ext uri="{FF2B5EF4-FFF2-40B4-BE49-F238E27FC236}">
                <a16:creationId xmlns:a16="http://schemas.microsoft.com/office/drawing/2014/main" id="{E57F9B0D-FE32-9C46-9422-D09BF2CFAD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0752" y="6420255"/>
            <a:ext cx="458626" cy="30122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783D5-201D-4232-AAC8-425A3BE9F13F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159016-CADE-7F4A-A061-7939A71ECFE6}"/>
              </a:ext>
            </a:extLst>
          </p:cNvPr>
          <p:cNvGrpSpPr/>
          <p:nvPr/>
        </p:nvGrpSpPr>
        <p:grpSpPr>
          <a:xfrm>
            <a:off x="11286066" y="0"/>
            <a:ext cx="918634" cy="5994400"/>
            <a:chOff x="11362266" y="652206"/>
            <a:chExt cx="829734" cy="5414297"/>
          </a:xfrm>
        </p:grpSpPr>
        <p:pic>
          <p:nvPicPr>
            <p:cNvPr id="23" name="Picture 22" descr="A picture containing crosswalk, drawing, airplane&#10;&#10;Description automatically generated">
              <a:extLst>
                <a:ext uri="{FF2B5EF4-FFF2-40B4-BE49-F238E27FC236}">
                  <a16:creationId xmlns:a16="http://schemas.microsoft.com/office/drawing/2014/main" id="{17D0E03A-512F-0241-A4AA-0507E2F5E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lum bright="70000" contrast="-70000"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265"/>
            <a:stretch/>
          </p:blipFill>
          <p:spPr>
            <a:xfrm>
              <a:off x="11362266" y="652206"/>
              <a:ext cx="829733" cy="3919794"/>
            </a:xfrm>
            <a:prstGeom prst="rect">
              <a:avLst/>
            </a:prstGeom>
          </p:spPr>
        </p:pic>
        <p:pic>
          <p:nvPicPr>
            <p:cNvPr id="24" name="Picture 23" descr="A picture containing crosswalk, drawing, airplane&#10;&#10;Description automatically generated">
              <a:extLst>
                <a:ext uri="{FF2B5EF4-FFF2-40B4-BE49-F238E27FC236}">
                  <a16:creationId xmlns:a16="http://schemas.microsoft.com/office/drawing/2014/main" id="{1B30BDBB-AB5E-1F4B-B082-F38BCD739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lum bright="70000" contrast="-70000"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62267" y="4572000"/>
              <a:ext cx="829733" cy="1494503"/>
            </a:xfrm>
            <a:prstGeom prst="rect">
              <a:avLst/>
            </a:prstGeom>
          </p:spPr>
        </p:pic>
      </p:grp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21316C8-B5C8-4FEE-B256-163AC8A4A83B}"/>
              </a:ext>
            </a:extLst>
          </p:cNvPr>
          <p:cNvSpPr txBox="1">
            <a:spLocks/>
          </p:cNvSpPr>
          <p:nvPr/>
        </p:nvSpPr>
        <p:spPr>
          <a:xfrm>
            <a:off x="914332" y="1737360"/>
            <a:ext cx="4857232" cy="41233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behavioral change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help people and communities better manage risk and become more resilient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ED76E26C-690B-4B8A-9975-F562F5D115F5}"/>
              </a:ext>
            </a:extLst>
          </p:cNvPr>
          <p:cNvSpPr txBox="1">
            <a:spLocks/>
          </p:cNvSpPr>
          <p:nvPr/>
        </p:nvSpPr>
        <p:spPr>
          <a:xfrm>
            <a:off x="5039384" y="2613453"/>
            <a:ext cx="2573527" cy="22099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2" charset="0"/>
              <a:ea typeface="+mn-ea"/>
              <a:cs typeface="+mn-cs"/>
            </a:endParaRPr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68985D87-C4A1-496F-AD00-78B1EB81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32" y="365125"/>
            <a:ext cx="10885318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Objective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31AE5A-87A9-478A-B8D8-34C1CCDC2F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1" y="6297509"/>
            <a:ext cx="1790671" cy="4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392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erson, holding, woman&#10;&#10;Description automatically generated">
            <a:extLst>
              <a:ext uri="{FF2B5EF4-FFF2-40B4-BE49-F238E27FC236}">
                <a16:creationId xmlns:a16="http://schemas.microsoft.com/office/drawing/2014/main" id="{0CF5B169-55D9-C84F-8C70-B89AE63AA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49" y="-38015"/>
            <a:ext cx="12192000" cy="5957502"/>
          </a:xfrm>
          <a:prstGeom prst="rect">
            <a:avLst/>
          </a:prstGeom>
        </p:spPr>
      </p:pic>
      <p:pic>
        <p:nvPicPr>
          <p:cNvPr id="42" name="Picture 4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BBBC3E-600C-8F4D-A0CE-772A1CC52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235" y="188442"/>
            <a:ext cx="3752229" cy="54864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1042C14-773D-40F6-B0F2-9DD94487BF7D}"/>
              </a:ext>
            </a:extLst>
          </p:cNvPr>
          <p:cNvSpPr txBox="1">
            <a:spLocks/>
          </p:cNvSpPr>
          <p:nvPr/>
        </p:nvSpPr>
        <p:spPr>
          <a:xfrm>
            <a:off x="5039385" y="2602820"/>
            <a:ext cx="2349372" cy="220992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8451B53-BEB3-430E-9C05-95C04D3DCF10}"/>
              </a:ext>
            </a:extLst>
          </p:cNvPr>
          <p:cNvSpPr txBox="1">
            <a:spLocks/>
          </p:cNvSpPr>
          <p:nvPr/>
        </p:nvSpPr>
        <p:spPr>
          <a:xfrm>
            <a:off x="8570752" y="2580757"/>
            <a:ext cx="2349372" cy="220992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CFFAD7-D71C-4074-959B-03E9521FB06D}"/>
              </a:ext>
            </a:extLst>
          </p:cNvPr>
          <p:cNvGrpSpPr/>
          <p:nvPr/>
        </p:nvGrpSpPr>
        <p:grpSpPr>
          <a:xfrm>
            <a:off x="11286066" y="0"/>
            <a:ext cx="918634" cy="5994400"/>
            <a:chOff x="11362266" y="652206"/>
            <a:chExt cx="829734" cy="5414297"/>
          </a:xfrm>
        </p:grpSpPr>
        <p:pic>
          <p:nvPicPr>
            <p:cNvPr id="18" name="Picture 17" descr="A picture containing crosswalk, drawing, airplane&#10;&#10;Description automatically generated">
              <a:extLst>
                <a:ext uri="{FF2B5EF4-FFF2-40B4-BE49-F238E27FC236}">
                  <a16:creationId xmlns:a16="http://schemas.microsoft.com/office/drawing/2014/main" id="{23ADCBAA-391F-4C5F-BEB1-88F015FD3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lum bright="70000" contrast="-70000"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265"/>
            <a:stretch/>
          </p:blipFill>
          <p:spPr>
            <a:xfrm>
              <a:off x="11362266" y="652206"/>
              <a:ext cx="829733" cy="3919794"/>
            </a:xfrm>
            <a:prstGeom prst="rect">
              <a:avLst/>
            </a:prstGeom>
          </p:spPr>
        </p:pic>
        <p:pic>
          <p:nvPicPr>
            <p:cNvPr id="19" name="Picture 18" descr="A picture containing crosswalk, drawing, airplane&#10;&#10;Description automatically generated">
              <a:extLst>
                <a:ext uri="{FF2B5EF4-FFF2-40B4-BE49-F238E27FC236}">
                  <a16:creationId xmlns:a16="http://schemas.microsoft.com/office/drawing/2014/main" id="{0157AD05-51FB-4843-8DB4-D30CAFBF4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lum bright="70000" contrast="-70000"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62267" y="4572000"/>
              <a:ext cx="829733" cy="1494503"/>
            </a:xfrm>
            <a:prstGeom prst="rect">
              <a:avLst/>
            </a:prstGeom>
          </p:spPr>
        </p:pic>
      </p:grpSp>
      <p:sp>
        <p:nvSpPr>
          <p:cNvPr id="54" name="Title 9">
            <a:extLst>
              <a:ext uri="{FF2B5EF4-FFF2-40B4-BE49-F238E27FC236}">
                <a16:creationId xmlns:a16="http://schemas.microsoft.com/office/drawing/2014/main" id="{E064CD45-4293-4A4F-8668-1D978362460A}"/>
              </a:ext>
            </a:extLst>
          </p:cNvPr>
          <p:cNvSpPr txBox="1">
            <a:spLocks/>
          </p:cNvSpPr>
          <p:nvPr/>
        </p:nvSpPr>
        <p:spPr>
          <a:xfrm>
            <a:off x="564292" y="18360"/>
            <a:ext cx="7004649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bg1"/>
                </a:solidFill>
                <a:latin typeface="Proxima Nova"/>
              </a:rPr>
              <a:t>Data-driven resilience insight | resilience.iii.org</a:t>
            </a: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EA76443-8E00-FA43-AA33-B975B65022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310" y="938513"/>
            <a:ext cx="2812066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5FEAFC-61C1-294B-B068-B7873A70A9EE}"/>
              </a:ext>
            </a:extLst>
          </p:cNvPr>
          <p:cNvSpPr txBox="1"/>
          <p:nvPr/>
        </p:nvSpPr>
        <p:spPr>
          <a:xfrm>
            <a:off x="6836455" y="988237"/>
            <a:ext cx="1797723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Hurricanes Tracker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E833F27-2D4E-D849-9A3A-36ABAC83F7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920" y="1475099"/>
            <a:ext cx="2793214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BB3607-52EE-034F-91AE-6AC0180CA84D}"/>
              </a:ext>
            </a:extLst>
          </p:cNvPr>
          <p:cNvSpPr txBox="1"/>
          <p:nvPr/>
        </p:nvSpPr>
        <p:spPr>
          <a:xfrm>
            <a:off x="5579630" y="1529180"/>
            <a:ext cx="1797723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Flood FSHA Exposure</a:t>
            </a: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0E4D70D6-62C9-6345-A288-A605B3F03B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2" y="1990660"/>
            <a:ext cx="2826592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EC154C2-974D-344F-B457-4CC60C293042}"/>
              </a:ext>
            </a:extLst>
          </p:cNvPr>
          <p:cNvSpPr txBox="1"/>
          <p:nvPr/>
        </p:nvSpPr>
        <p:spPr>
          <a:xfrm>
            <a:off x="4101453" y="2012688"/>
            <a:ext cx="2349372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Hurricanes Insured Losses</a:t>
            </a: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CC97DAE6-55D3-634D-898A-F202384FC6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49" y="2522099"/>
            <a:ext cx="2788154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55317F7-E9CD-1F40-ACB1-BC4695C6D836}"/>
              </a:ext>
            </a:extLst>
          </p:cNvPr>
          <p:cNvSpPr txBox="1"/>
          <p:nvPr/>
        </p:nvSpPr>
        <p:spPr>
          <a:xfrm>
            <a:off x="3498636" y="2573025"/>
            <a:ext cx="1797723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Hurricanes Forecasts</a:t>
            </a:r>
          </a:p>
        </p:txBody>
      </p:sp>
      <p:pic>
        <p:nvPicPr>
          <p:cNvPr id="34" name="Picture 33" descr="Map&#10;&#10;Description automatically generated">
            <a:extLst>
              <a:ext uri="{FF2B5EF4-FFF2-40B4-BE49-F238E27FC236}">
                <a16:creationId xmlns:a16="http://schemas.microsoft.com/office/drawing/2014/main" id="{D9DCA777-B71C-CA46-9703-9C859AF45FB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531" y="2959284"/>
            <a:ext cx="2820202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363CFAD-B7E8-BD4A-A218-635E3315DA10}"/>
              </a:ext>
            </a:extLst>
          </p:cNvPr>
          <p:cNvSpPr txBox="1"/>
          <p:nvPr/>
        </p:nvSpPr>
        <p:spPr>
          <a:xfrm>
            <a:off x="2423413" y="3028942"/>
            <a:ext cx="1797723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Resilience Ratings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2941D84E-2D40-5245-BE0B-2A3F263109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92" y="3448318"/>
            <a:ext cx="2815365" cy="2286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B91FD6-7D5A-834B-AB8F-B7F109F62396}"/>
              </a:ext>
            </a:extLst>
          </p:cNvPr>
          <p:cNvSpPr txBox="1"/>
          <p:nvPr/>
        </p:nvSpPr>
        <p:spPr>
          <a:xfrm>
            <a:off x="1468738" y="3523747"/>
            <a:ext cx="1797723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NFIP Take-Up Rates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4969E0-12F9-E44C-AD19-91EA3A4ACD2D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AA50BE7B-177A-1A46-AF13-1483D046ABF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lide Number Placeholder 5">
              <a:extLst>
                <a:ext uri="{FF2B5EF4-FFF2-40B4-BE49-F238E27FC236}">
                  <a16:creationId xmlns:a16="http://schemas.microsoft.com/office/drawing/2014/main" id="{0E3A9BE6-B92B-F64C-9B36-889470D68F4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32</a:t>
              </a:fld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797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3903B1A-03B6-4DE5-B749-239A9E288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773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60" y="438911"/>
            <a:ext cx="5922540" cy="584819"/>
          </a:xfrm>
        </p:spPr>
        <p:txBody>
          <a:bodyPr anchor="t"/>
          <a:lstStyle/>
          <a:p>
            <a:r>
              <a:rPr lang="en-US" sz="3200" b="1"/>
              <a:t>Climate Risk Considerations</a:t>
            </a:r>
            <a:endParaRPr lang="en-US" b="1"/>
          </a:p>
        </p:txBody>
      </p:sp>
      <p:pic>
        <p:nvPicPr>
          <p:cNvPr id="9" name="Picture 8" descr="A picture containing table, sitting, different, computer&#10;&#10;Description automatically generated">
            <a:extLst>
              <a:ext uri="{FF2B5EF4-FFF2-40B4-BE49-F238E27FC236}">
                <a16:creationId xmlns:a16="http://schemas.microsoft.com/office/drawing/2014/main" id="{61B8351C-CE04-46DE-B727-1386E8834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4F623-A8DB-D8FB-014B-E228465FD03C}"/>
              </a:ext>
            </a:extLst>
          </p:cNvPr>
          <p:cNvSpPr txBox="1"/>
          <p:nvPr/>
        </p:nvSpPr>
        <p:spPr>
          <a:xfrm>
            <a:off x="278296" y="1023730"/>
            <a:ext cx="5695121" cy="26468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77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Recognize insurance and its role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77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Remove the politics – focus on the solutions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77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Be responsible about the low carbon transformation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77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Balance out the long (carbon) and short (physical infrastructure) risks 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77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2"/>
                </a:solidFill>
              </a:rPr>
              <a:t>Integrate new product options</a:t>
            </a:r>
            <a:endParaRPr lang="en-US" sz="20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587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CF8C67-B60A-524B-A1F4-8D3BDBE6A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Legal System Abuse </a:t>
            </a:r>
          </a:p>
        </p:txBody>
      </p:sp>
    </p:spTree>
    <p:extLst>
      <p:ext uri="{BB962C8B-B14F-4D97-AF65-F5344CB8AC3E}">
        <p14:creationId xmlns:p14="http://schemas.microsoft.com/office/powerpoint/2010/main" val="303634982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659756" y="149969"/>
            <a:ext cx="8468432" cy="679949"/>
          </a:xfrm>
        </p:spPr>
        <p:txBody>
          <a:bodyPr/>
          <a:lstStyle/>
          <a:p>
            <a:r>
              <a:rPr lang="en-US" altLang="en-US" sz="2600"/>
              <a:t>Legal System Abuse &amp; Social Inflation</a:t>
            </a:r>
            <a:endParaRPr lang="en-US" alt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670F9-BC30-7144-B935-EE0E593E89D5}"/>
              </a:ext>
            </a:extLst>
          </p:cNvPr>
          <p:cNvSpPr/>
          <p:nvPr/>
        </p:nvSpPr>
        <p:spPr>
          <a:xfrm>
            <a:off x="686762" y="883538"/>
            <a:ext cx="1047522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2000">
                <a:solidFill>
                  <a:srgbClr val="F69322"/>
                </a:solidFill>
                <a:latin typeface="Arial"/>
              </a:rPr>
              <a:t>Social Inflation encapsulates how insurers' claims costs are rising above economic inflation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6932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B83F6A-E55E-BE44-8820-CD381BE81EED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E46FBF8-1972-5747-A417-5AB112BA14C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lide Number Placeholder 5">
              <a:extLst>
                <a:ext uri="{FF2B5EF4-FFF2-40B4-BE49-F238E27FC236}">
                  <a16:creationId xmlns:a16="http://schemas.microsoft.com/office/drawing/2014/main" id="{D4403153-FD34-B94C-8A47-A4D498F36D8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36</a:t>
              </a:fld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BA660DD-68F3-1284-4FF7-F604EF3C4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74" y="1550161"/>
            <a:ext cx="4380354" cy="2732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1B93E8-07E0-20F2-313B-D3AE341954FA}"/>
              </a:ext>
            </a:extLst>
          </p:cNvPr>
          <p:cNvSpPr txBox="1"/>
          <p:nvPr/>
        </p:nvSpPr>
        <p:spPr>
          <a:xfrm>
            <a:off x="577742" y="1949188"/>
            <a:ext cx="11193221" cy="362253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defRPr/>
            </a:pPr>
            <a:r>
              <a:rPr lang="en-US" sz="2000" b="1" dirty="0">
                <a:cs typeface="Arial"/>
              </a:rPr>
              <a:t>Social Inflation can arise from myriad sources</a:t>
            </a:r>
            <a:endParaRPr lang="en-US" sz="2000" dirty="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Ø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Increase in number of outsized jury awards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Ø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Legal proceedings taking longer than reasonably expected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Ø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Erosion of statutory limits on non-economic damages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Power in the Name – What do we call it?</a:t>
            </a:r>
            <a:endParaRPr lang="en-US" sz="2000" b="1" dirty="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,Sans-Serif" panose="05000000000000000000" pitchFamily="2" charset="2"/>
              <a:buChar char="Ø"/>
              <a:defRPr/>
            </a:pPr>
            <a:r>
              <a:rPr lang="en-US" dirty="0">
                <a:ea typeface="+mn-lt"/>
                <a:cs typeface="+mn-lt"/>
              </a:rPr>
              <a:t>Insurance professionals commonly use "Social Inflation" - but consumers cannot define it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,Sans-Serif" panose="05000000000000000000" pitchFamily="2" charset="2"/>
              <a:buChar char="Ø"/>
              <a:defRPr/>
            </a:pPr>
            <a:r>
              <a:rPr lang="en-US" dirty="0">
                <a:ea typeface="+mn-lt"/>
                <a:cs typeface="+mn-lt"/>
              </a:rPr>
              <a:t>No name is perfect – we are transitioning to "Legal System Abuse" outside the industry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37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659756" y="149969"/>
            <a:ext cx="8468432" cy="679949"/>
          </a:xfrm>
        </p:spPr>
        <p:txBody>
          <a:bodyPr/>
          <a:lstStyle/>
          <a:p>
            <a:r>
              <a:rPr lang="en-US" altLang="en-US" sz="2600"/>
              <a:t>Financial Impact of Social Inflation</a:t>
            </a:r>
            <a:endParaRPr lang="en-US" altLang="en-US" sz="2600"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670F9-BC30-7144-B935-EE0E593E89D5}"/>
              </a:ext>
            </a:extLst>
          </p:cNvPr>
          <p:cNvSpPr/>
          <p:nvPr/>
        </p:nvSpPr>
        <p:spPr>
          <a:xfrm>
            <a:off x="686762" y="883538"/>
            <a:ext cx="9833278" cy="5909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FFFF"/>
              </a:buClr>
              <a:defRPr/>
            </a:pPr>
            <a:r>
              <a:rPr lang="en-US">
                <a:solidFill>
                  <a:srgbClr val="F69322"/>
                </a:solidFill>
                <a:latin typeface="Arial"/>
              </a:rPr>
              <a:t>Triple-I published research in February 2022 to quantify the impact of social inflation.</a:t>
            </a:r>
            <a:endParaRPr lang="en-US"/>
          </a:p>
          <a:p>
            <a:pPr>
              <a:lnSpc>
                <a:spcPct val="90000"/>
              </a:lnSpc>
              <a:spcAft>
                <a:spcPct val="0"/>
              </a:spcAft>
              <a:defRPr/>
            </a:pPr>
            <a:r>
              <a:rPr lang="en-US">
                <a:solidFill>
                  <a:srgbClr val="F69322"/>
                </a:solidFill>
                <a:latin typeface="Arial"/>
              </a:rPr>
              <a:t>Research was funded by CAS Research Grant, and update to be released later in 2022.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F6932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B83F6A-E55E-BE44-8820-CD381BE81EED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E46FBF8-1972-5747-A417-5AB112BA14C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lide Number Placeholder 5">
              <a:extLst>
                <a:ext uri="{FF2B5EF4-FFF2-40B4-BE49-F238E27FC236}">
                  <a16:creationId xmlns:a16="http://schemas.microsoft.com/office/drawing/2014/main" id="{D4403153-FD34-B94C-8A47-A4D498F36D8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37</a:t>
              </a:fld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860280-39B6-4BD5-A6DC-3662A7118B70}"/>
              </a:ext>
            </a:extLst>
          </p:cNvPr>
          <p:cNvSpPr txBox="1"/>
          <p:nvPr/>
        </p:nvSpPr>
        <p:spPr>
          <a:xfrm>
            <a:off x="659756" y="2115953"/>
            <a:ext cx="4648470" cy="297927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Findings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 Inflation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claims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an estimated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$20B (14%)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2010 to 2019 in Commercial Auto Liability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Evidence of similar trends found in Other Liability Occurrence and Medical Malpractice Claims-made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endParaRPr lang="en-US" sz="1600" b="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Issues Brief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400">
                <a:hlinkClick r:id="rId4"/>
              </a:rPr>
              <a:t>State of the Risk: Social Inflation</a:t>
            </a:r>
            <a:endParaRPr lang="en-US"/>
          </a:p>
        </p:txBody>
      </p:sp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FBAE37A-11D4-4121-B83C-920155B56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832" y="1941196"/>
            <a:ext cx="5760308" cy="3562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4EE7B-0E6A-49E3-B12F-96270025CE17}"/>
              </a:ext>
            </a:extLst>
          </p:cNvPr>
          <p:cNvSpPr txBox="1"/>
          <p:nvPr/>
        </p:nvSpPr>
        <p:spPr>
          <a:xfrm>
            <a:off x="6199003" y="5870733"/>
            <a:ext cx="513081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  <a:ea typeface="+mn-lt"/>
                <a:cs typeface="+mn-lt"/>
              </a:rPr>
              <a:t>*Triple-I and Casualty Actuarial Society analysis of National Association of Insurance Commissioner (NAIC) data. </a:t>
            </a:r>
            <a:r>
              <a:rPr lang="en-US" sz="1100">
                <a:latin typeface="Calibri"/>
                <a:ea typeface="+mn-lt"/>
                <a:cs typeface="+mn-lt"/>
                <a:hlinkClick r:id="rId6"/>
              </a:rPr>
              <a:t>Social Inflation and  Loss Development</a:t>
            </a:r>
            <a:r>
              <a:rPr lang="en-US" sz="1100">
                <a:latin typeface="Calibri"/>
                <a:ea typeface="+mn-lt"/>
                <a:cs typeface="Calibri"/>
              </a:rPr>
              <a:t>, Lynch, J. and Moore, D., February 2022</a:t>
            </a:r>
            <a:endParaRPr lang="en-US" sz="1100">
              <a:latin typeface="Calibri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6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then there’s…Third-Party Litigation Funding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07D6A4-AC49-4516-9DF0-18ECCB54F774}"/>
              </a:ext>
            </a:extLst>
          </p:cNvPr>
          <p:cNvSpPr/>
          <p:nvPr/>
        </p:nvSpPr>
        <p:spPr>
          <a:xfrm>
            <a:off x="-43914" y="1990978"/>
            <a:ext cx="5104922" cy="12563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latin typeface="Arial"/>
                <a:ea typeface="+mn-lt"/>
                <a:cs typeface="+mn-lt"/>
              </a:rPr>
              <a:t>Taking hold in U.S. as courts erode bans on "Champerty" and "Maintenance"</a:t>
            </a:r>
            <a:endParaRPr lang="en-US">
              <a:latin typeface="Arial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latin typeface="Arial"/>
                <a:cs typeface="Arial"/>
              </a:rPr>
              <a:t>TPLF is a speculative financial industry and comparatively unregulated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B7B02-7B06-45DD-A703-98F9550DDA37}"/>
              </a:ext>
            </a:extLst>
          </p:cNvPr>
          <p:cNvSpPr txBox="1"/>
          <p:nvPr/>
        </p:nvSpPr>
        <p:spPr>
          <a:xfrm>
            <a:off x="475488" y="3669928"/>
            <a:ext cx="4438156" cy="17974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2100" indent="-2921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</a:pPr>
            <a:r>
              <a:rPr lang="en-US">
                <a:solidFill>
                  <a:srgbClr val="2B2B2B"/>
                </a:solidFill>
                <a:latin typeface="Lato"/>
                <a:ea typeface="Lato"/>
                <a:cs typeface="Lato"/>
              </a:rPr>
              <a:t> </a:t>
            </a:r>
            <a:r>
              <a:rPr lang="en-US">
                <a:solidFill>
                  <a:srgbClr val="2B2B2B"/>
                </a:solidFill>
                <a:ea typeface="Lato"/>
                <a:cs typeface="Lato"/>
              </a:rPr>
              <a:t>"</a:t>
            </a:r>
            <a:r>
              <a:rPr lang="en-US" i="1">
                <a:solidFill>
                  <a:srgbClr val="2B2B2B"/>
                </a:solidFill>
                <a:ea typeface="Lato"/>
                <a:cs typeface="Lato"/>
              </a:rPr>
              <a:t>Original purpose of champerty prohibitions was to </a:t>
            </a:r>
            <a:r>
              <a:rPr lang="en-US" b="1" i="1">
                <a:solidFill>
                  <a:srgbClr val="2B2B2B"/>
                </a:solidFill>
                <a:ea typeface="Lato"/>
                <a:cs typeface="Lato"/>
              </a:rPr>
              <a:t>prevent financial speculation in lawsuits</a:t>
            </a:r>
            <a:r>
              <a:rPr lang="en-US" i="1">
                <a:solidFill>
                  <a:srgbClr val="2B2B2B"/>
                </a:solidFill>
                <a:ea typeface="Lato"/>
                <a:cs typeface="Lato"/>
              </a:rPr>
              <a:t>, and it was rooted in a</a:t>
            </a:r>
            <a:r>
              <a:rPr lang="en-US" b="1" i="1">
                <a:solidFill>
                  <a:srgbClr val="2B2B2B"/>
                </a:solidFill>
                <a:ea typeface="Lato"/>
                <a:cs typeface="Lato"/>
              </a:rPr>
              <a:t> general mistrust of litigation </a:t>
            </a:r>
            <a:r>
              <a:rPr lang="en-US" i="1">
                <a:solidFill>
                  <a:srgbClr val="2B2B2B"/>
                </a:solidFill>
                <a:ea typeface="Lato"/>
                <a:cs typeface="Lato"/>
              </a:rPr>
              <a:t>and money lending</a:t>
            </a:r>
            <a:r>
              <a:rPr lang="en-US">
                <a:solidFill>
                  <a:srgbClr val="2B2B2B"/>
                </a:solidFill>
                <a:ea typeface="Lato"/>
                <a:cs typeface="Lato"/>
              </a:rPr>
              <a:t>.</a:t>
            </a:r>
            <a:r>
              <a:rPr lang="en-US" sz="2000">
                <a:solidFill>
                  <a:srgbClr val="2B2B2B"/>
                </a:solidFill>
                <a:ea typeface="Lato"/>
                <a:cs typeface="Lato"/>
              </a:rPr>
              <a:t>"</a:t>
            </a:r>
          </a:p>
          <a:p>
            <a:pPr marL="292100" indent="-292100">
              <a:lnSpc>
                <a:spcPct val="90000"/>
              </a:lnSpc>
              <a:spcBef>
                <a:spcPts val="1200"/>
              </a:spcBef>
            </a:pPr>
            <a:r>
              <a:rPr lang="en-US" sz="2000">
                <a:solidFill>
                  <a:srgbClr val="2B2B2B"/>
                </a:solidFill>
                <a:ea typeface="+mn-lt"/>
                <a:cs typeface="+mn-lt"/>
              </a:rPr>
              <a:t>– </a:t>
            </a:r>
            <a:r>
              <a:rPr lang="en-US" sz="1600">
                <a:solidFill>
                  <a:srgbClr val="08527F"/>
                </a:solidFill>
                <a:ea typeface="+mn-lt"/>
                <a:cs typeface="+mn-lt"/>
                <a:hlinkClick r:id="rId3"/>
              </a:rPr>
              <a:t>Analysis by Steptoe</a:t>
            </a:r>
            <a:r>
              <a:rPr lang="en-US" sz="1600">
                <a:solidFill>
                  <a:srgbClr val="2B2B2B"/>
                </a:solidFill>
                <a:ea typeface="+mn-lt"/>
                <a:cs typeface="+mn-lt"/>
              </a:rPr>
              <a:t>, an international law firm</a:t>
            </a:r>
            <a:endParaRPr lang="en-US" sz="160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D1D15-C830-4F0F-826F-B6D0653C6D9F}"/>
              </a:ext>
            </a:extLst>
          </p:cNvPr>
          <p:cNvSpPr/>
          <p:nvPr/>
        </p:nvSpPr>
        <p:spPr>
          <a:xfrm>
            <a:off x="5346840" y="1668224"/>
            <a:ext cx="6288010" cy="3890360"/>
          </a:xfrm>
          <a:prstGeom prst="rect">
            <a:avLst/>
          </a:prstGeom>
          <a:solidFill>
            <a:srgbClr val="F9F0D6"/>
          </a:solidFill>
          <a:ln>
            <a:solidFill>
              <a:schemeClr val="accent4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b="1">
              <a:solidFill>
                <a:srgbClr val="2F72AD"/>
              </a:solidFill>
              <a:latin typeface="+mj-lt"/>
              <a:ea typeface="+mn-lt"/>
              <a:cs typeface="Calibri"/>
            </a:endParaRPr>
          </a:p>
          <a:p>
            <a:pPr>
              <a:defRPr/>
            </a:pPr>
            <a:r>
              <a:rPr lang="en-US" sz="2000" b="1">
                <a:solidFill>
                  <a:srgbClr val="2F72AD"/>
                </a:solidFill>
                <a:latin typeface="+mj-lt"/>
                <a:ea typeface="+mn-lt"/>
                <a:cs typeface="Calibri"/>
              </a:rPr>
              <a:t>Swiss Re study:</a:t>
            </a:r>
            <a:endParaRPr lang="en-US" sz="2000">
              <a:latin typeface="+mj-lt"/>
              <a:cs typeface="Arial"/>
            </a:endParaRPr>
          </a:p>
          <a:p>
            <a:pPr marL="457200">
              <a:lnSpc>
                <a:spcPct val="107000"/>
              </a:lnSpc>
              <a:defRPr/>
            </a:pPr>
            <a:endParaRPr lang="en-US" sz="1600">
              <a:latin typeface="+mj-lt"/>
              <a:ea typeface="+mn-lt"/>
              <a:cs typeface="+mn-lt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latin typeface="+mj-lt"/>
                <a:ea typeface="+mn-lt"/>
                <a:cs typeface="Arial"/>
              </a:rPr>
              <a:t>More than half the </a:t>
            </a:r>
            <a:r>
              <a:rPr lang="en-US" b="1">
                <a:latin typeface="+mj-lt"/>
                <a:ea typeface="+mn-lt"/>
                <a:cs typeface="Arial"/>
              </a:rPr>
              <a:t>$17 billion invested in litigation funding globally</a:t>
            </a:r>
            <a:r>
              <a:rPr lang="en-US">
                <a:latin typeface="+mj-lt"/>
                <a:ea typeface="+mn-lt"/>
                <a:cs typeface="Arial"/>
              </a:rPr>
              <a:t> in 2020 was deployed in the U.S.</a:t>
            </a:r>
          </a:p>
          <a:p>
            <a:pPr marL="457200">
              <a:lnSpc>
                <a:spcPct val="107000"/>
              </a:lnSpc>
              <a:defRPr/>
            </a:pPr>
            <a:endParaRPr lang="en-US">
              <a:latin typeface="+mj-lt"/>
              <a:ea typeface="+mn-lt"/>
              <a:cs typeface="Arial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latin typeface="+mj-lt"/>
                <a:ea typeface="+mn-lt"/>
                <a:cs typeface="Arial"/>
              </a:rPr>
              <a:t>Despite the widespread court closures during the pandemic, third-party </a:t>
            </a:r>
            <a:r>
              <a:rPr lang="en-US" b="1">
                <a:latin typeface="+mj-lt"/>
                <a:ea typeface="+mn-lt"/>
                <a:cs typeface="Arial"/>
              </a:rPr>
              <a:t>investment jumped 16%</a:t>
            </a:r>
            <a:r>
              <a:rPr lang="en-US">
                <a:latin typeface="+mj-lt"/>
                <a:ea typeface="+mn-lt"/>
                <a:cs typeface="Arial"/>
              </a:rPr>
              <a:t> year-over-year in 2021.</a:t>
            </a:r>
          </a:p>
          <a:p>
            <a:pPr marL="457200">
              <a:lnSpc>
                <a:spcPct val="107000"/>
              </a:lnSpc>
              <a:defRPr/>
            </a:pPr>
            <a:endParaRPr lang="en-US">
              <a:latin typeface="+mj-lt"/>
              <a:ea typeface="+mn-lt"/>
              <a:cs typeface="+mn-lt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latin typeface="+mj-lt"/>
                <a:ea typeface="+mn-lt"/>
                <a:cs typeface="+mn-lt"/>
              </a:rPr>
              <a:t> </a:t>
            </a:r>
            <a:r>
              <a:rPr lang="en-US" b="1">
                <a:latin typeface="+mj-lt"/>
                <a:ea typeface="+mn-lt"/>
                <a:cs typeface="+mn-lt"/>
              </a:rPr>
              <a:t>$30+ billion industry</a:t>
            </a:r>
            <a:r>
              <a:rPr lang="en-US">
                <a:latin typeface="+mj-lt"/>
                <a:ea typeface="+mn-lt"/>
                <a:cs typeface="+mn-lt"/>
              </a:rPr>
              <a:t> by 2028, with U.S. market driving growth</a:t>
            </a:r>
            <a:endParaRPr lang="en-US">
              <a:latin typeface="+mj-lt"/>
              <a:cs typeface="Arial"/>
            </a:endParaRPr>
          </a:p>
          <a:p>
            <a:pPr marL="742950" indent="-285750">
              <a:lnSpc>
                <a:spcPct val="107000"/>
              </a:lnSpc>
              <a:buFont typeface="Wingdings"/>
              <a:buChar char="Ø"/>
              <a:defRPr/>
            </a:pPr>
            <a:endParaRPr lang="en-US" sz="1600">
              <a:latin typeface="Calibri"/>
              <a:ea typeface="+mn-lt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1AFB2-841D-D898-E906-FA771C62B3AF}"/>
              </a:ext>
            </a:extLst>
          </p:cNvPr>
          <p:cNvSpPr/>
          <p:nvPr/>
        </p:nvSpPr>
        <p:spPr>
          <a:xfrm>
            <a:off x="686762" y="883538"/>
            <a:ext cx="9833278" cy="3416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FFFF"/>
              </a:buClr>
              <a:defRPr/>
            </a:pPr>
            <a:r>
              <a:rPr lang="en-US">
                <a:solidFill>
                  <a:srgbClr val="F69322"/>
                </a:solidFill>
                <a:latin typeface="Arial"/>
              </a:rPr>
              <a:t>Hedge funds and others invest in lawsuits in exchange for a cut of any settlement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60778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580003"/>
          </a:xfrm>
        </p:spPr>
        <p:txBody>
          <a:bodyPr/>
          <a:lstStyle/>
          <a:p>
            <a:r>
              <a:rPr lang="en-US"/>
              <a:t>Third-Party Litigation Funding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07D6A4-AC49-4516-9DF0-18ECCB54F774}"/>
              </a:ext>
            </a:extLst>
          </p:cNvPr>
          <p:cNvSpPr/>
          <p:nvPr/>
        </p:nvSpPr>
        <p:spPr>
          <a:xfrm>
            <a:off x="5293745" y="1520895"/>
            <a:ext cx="6915845" cy="4700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>
              <a:lnSpc>
                <a:spcPct val="107000"/>
              </a:lnSpc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72C44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4DC8F2B-88DC-4E00-B05A-B34799BD3310}"/>
              </a:ext>
            </a:extLst>
          </p:cNvPr>
          <p:cNvSpPr txBox="1"/>
          <p:nvPr/>
        </p:nvSpPr>
        <p:spPr>
          <a:xfrm>
            <a:off x="595111" y="1262518"/>
            <a:ext cx="5415670" cy="4457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>
                <a:solidFill>
                  <a:schemeClr val="accent1"/>
                </a:solidFill>
                <a:cs typeface="Arial"/>
              </a:rPr>
              <a:t>Who typically provides this money?</a:t>
            </a:r>
          </a:p>
          <a:p>
            <a:pPr>
              <a:defRPr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Deep-pocketed investors </a:t>
            </a:r>
            <a:r>
              <a:rPr lang="en-US">
                <a:ea typeface="+mn-lt"/>
                <a:cs typeface="+mn-lt"/>
              </a:rPr>
              <a:t>–</a:t>
            </a:r>
            <a:r>
              <a:rPr lang="en-US">
                <a:solidFill>
                  <a:srgbClr val="000000"/>
                </a:solidFill>
                <a:cs typeface="Arial"/>
              </a:rPr>
              <a:t> 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accredited investors, hedge funds, financial institutions, asset managers, other large funds</a:t>
            </a:r>
            <a:r>
              <a:rPr lang="en-US">
                <a:solidFill>
                  <a:srgbClr val="000000"/>
                </a:solidFill>
                <a:cs typeface="Arial"/>
              </a:rPr>
              <a:t> </a:t>
            </a:r>
            <a:r>
              <a:rPr lang="en-US">
                <a:ea typeface="+mn-lt"/>
                <a:cs typeface="+mn-lt"/>
              </a:rPr>
              <a:t>–</a:t>
            </a:r>
            <a:r>
              <a:rPr lang="en-US">
                <a:solidFill>
                  <a:srgbClr val="000000"/>
                </a:solidFill>
                <a:cs typeface="Arial"/>
              </a:rPr>
              <a:t> seeking above-average returns on their investments </a:t>
            </a:r>
          </a:p>
          <a:p>
            <a:pPr>
              <a:defRPr/>
            </a:pPr>
            <a:endParaRPr lang="en-US" b="1">
              <a:solidFill>
                <a:schemeClr val="accent1"/>
              </a:solidFill>
              <a:cs typeface="Arial"/>
            </a:endParaRPr>
          </a:p>
          <a:p>
            <a:pPr>
              <a:defRPr/>
            </a:pPr>
            <a:r>
              <a:rPr lang="en-US" sz="2000" b="1">
                <a:solidFill>
                  <a:schemeClr val="accent1"/>
                </a:solidFill>
                <a:cs typeface="Arial"/>
              </a:rPr>
              <a:t>What kinds of cases are funded?</a:t>
            </a:r>
          </a:p>
          <a:p>
            <a:pPr>
              <a:defRPr/>
            </a:pPr>
            <a:endParaRPr lang="en-US" b="1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Torts and contract breaches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Personal injury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Class Action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Intellectual Property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Whistleblower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en-US">
                <a:solidFill>
                  <a:srgbClr val="000000"/>
                </a:solidFill>
                <a:cs typeface="Arial"/>
              </a:rPr>
              <a:t>Arbitration</a:t>
            </a:r>
          </a:p>
        </p:txBody>
      </p:sp>
      <p:pic>
        <p:nvPicPr>
          <p:cNvPr id="4" name="Picture 4" descr="TPLF litigation funding tort system cost.png">
            <a:extLst>
              <a:ext uri="{FF2B5EF4-FFF2-40B4-BE49-F238E27FC236}">
                <a16:creationId xmlns:a16="http://schemas.microsoft.com/office/drawing/2014/main" id="{809EE5E5-0C29-4CF4-BA2B-99ED9037C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813" y="768512"/>
            <a:ext cx="4444835" cy="5153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07998-3E76-474B-B4C8-E77E2DD7562C}"/>
              </a:ext>
            </a:extLst>
          </p:cNvPr>
          <p:cNvSpPr txBox="1"/>
          <p:nvPr/>
        </p:nvSpPr>
        <p:spPr>
          <a:xfrm>
            <a:off x="6432617" y="5934207"/>
            <a:ext cx="4534167" cy="258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200" b="1"/>
              <a:t>Source:</a:t>
            </a:r>
            <a:r>
              <a:rPr lang="en-US" sz="1200" b="1">
                <a:ea typeface="+mn-lt"/>
                <a:cs typeface="+mn-lt"/>
              </a:rPr>
              <a:t> </a:t>
            </a:r>
            <a:r>
              <a:rPr lang="en-US" sz="1200">
                <a:ea typeface="+mn-lt"/>
                <a:cs typeface="+mn-lt"/>
              </a:rPr>
              <a:t>Swiss Re, Institute for Legal Reform, Research Nester</a:t>
            </a:r>
            <a:endParaRPr lang="en-US" sz="12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7953A-00ED-4734-899B-1E1B2C514594}"/>
              </a:ext>
            </a:extLst>
          </p:cNvPr>
          <p:cNvSpPr txBox="1"/>
          <p:nvPr/>
        </p:nvSpPr>
        <p:spPr>
          <a:xfrm>
            <a:off x="9168267" y="2152292"/>
            <a:ext cx="2803774" cy="10433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2F72AD"/>
                </a:solidFill>
                <a:latin typeface="Arial"/>
                <a:cs typeface="Calibri"/>
              </a:rPr>
              <a:t>Plaintiff compensation drops to 43% from 55% when TPLF involved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8665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BDC1-BCCD-11EC-F970-22D658A1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News In Insurance…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E2C48E-C7EB-ECA0-ED51-C81CE8B4D785}"/>
              </a:ext>
            </a:extLst>
          </p:cNvPr>
          <p:cNvSpPr txBox="1">
            <a:spLocks/>
          </p:cNvSpPr>
          <p:nvPr/>
        </p:nvSpPr>
        <p:spPr bwMode="gray">
          <a:xfrm>
            <a:off x="504305" y="1428165"/>
            <a:ext cx="3378882" cy="4413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/>
            <a:r>
              <a:rPr lang="en-US" sz="1600" dirty="0"/>
              <a:t>The Triple-I continues to be top-of-mind as a resource for reporters, even amid changing news cycles and as new insurance-related topics emerge.</a:t>
            </a:r>
          </a:p>
          <a:p>
            <a:pPr marL="292100" indent="-292100"/>
            <a:r>
              <a:rPr lang="en-US" sz="1600" dirty="0"/>
              <a:t>While 2021 news cycles surrounding natural catastrophes and cybersecurity falls off, topics including workers compensation and rental insurance are becoming more prominent. The Triple-I is capitalizing on expertise in these areas.</a:t>
            </a:r>
            <a:endParaRPr lang="en-US" sz="160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7481C-E9C7-6A43-5A74-7C930B29A373}"/>
              </a:ext>
            </a:extLst>
          </p:cNvPr>
          <p:cNvSpPr txBox="1"/>
          <p:nvPr/>
        </p:nvSpPr>
        <p:spPr>
          <a:xfrm>
            <a:off x="4801173" y="6514657"/>
            <a:ext cx="3378882" cy="28936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000"/>
              <a:t>Source: Flag Media Analytics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24683-55EC-97B8-0F94-C96E4744E82D}"/>
              </a:ext>
            </a:extLst>
          </p:cNvPr>
          <p:cNvSpPr txBox="1"/>
          <p:nvPr/>
        </p:nvSpPr>
        <p:spPr bwMode="gray">
          <a:xfrm>
            <a:off x="5176506" y="1428165"/>
            <a:ext cx="26100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Media Citations By Category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922A84D-7FC8-D61C-2754-8856743B1732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7703804" y="1792269"/>
          <a:ext cx="3880231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211FCB-30FF-103A-8CA6-38C476E856BC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>
            <a:off x="7948280" y="4081444"/>
            <a:ext cx="889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FBC601-2BE8-659F-E001-147D68F8FD64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>
            <a:off x="7843506" y="5248256"/>
            <a:ext cx="857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E62092-4293-19B6-9259-0CAE56BA1B04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>
            <a:off x="8230855" y="5303819"/>
            <a:ext cx="0" cy="19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25B859-DBD5-4887-71A6-4488B92B4CB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H="1">
            <a:off x="8003844" y="3679806"/>
            <a:ext cx="4921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213447-390E-174D-E32F-6F6C89FD554C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H="1">
            <a:off x="7902243" y="5322869"/>
            <a:ext cx="32861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ADC702-7FAA-04BA-BF69-665DC967C70E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H="1">
            <a:off x="8075281" y="3278169"/>
            <a:ext cx="682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D004BE-36FC-F6E1-2F7D-77417E030A89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H="1">
            <a:off x="7840330" y="4922819"/>
            <a:ext cx="14763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E94F57-7A57-4696-0140-F814E8C51004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 flipV="1">
            <a:off x="8332455" y="4848206"/>
            <a:ext cx="0" cy="19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326C2-F7C9-5F91-1693-DBB0A2F03886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H="1">
            <a:off x="8000668" y="4483081"/>
            <a:ext cx="254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F35B2A-5043-D732-7CF7-AED9121860BB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H="1">
            <a:off x="7929231" y="4848206"/>
            <a:ext cx="4032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04F8AE-76FB-CA51-4F38-47C6D09D6570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auto">
          <a:xfrm flipH="1" flipV="1">
            <a:off x="7810168" y="6172181"/>
            <a:ext cx="65088" cy="476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3891F4-AD49-E118-4BD2-EBF3A33F70A3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 bwMode="auto">
          <a:xfrm flipV="1">
            <a:off x="8180055" y="5649894"/>
            <a:ext cx="0" cy="19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2EA4B9-9B38-398E-EEFC-07CA579AABFA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 flipH="1">
            <a:off x="7854618" y="5649894"/>
            <a:ext cx="32543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BEE412-D30D-7E86-7B84-BC766E4A7E3F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 flipH="1">
            <a:off x="7800643" y="5724506"/>
            <a:ext cx="1190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B71ABE-A081-92C6-C2D3-33EF2E7C387E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4889168" y="2771756"/>
            <a:ext cx="1635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AFFBB476-B877-44B9-88BE-F2DCF92F6A53}" type="datetime'N''''at''''ur''a''''l Ca''t''a''''s''tr''op''''''h''e'''' 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Natural Catastrophe 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5C77042-BE82-9D64-8DAF-CBDAAA5145C6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889168" y="5981681"/>
            <a:ext cx="908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F734F4A7-DFC8-455E-ACFB-CC8049AF08C1}" type="datetime'''''C''''''''i''vi''''''''l'''' Un''''''r''''''''''est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Civil Unrest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0BA97DB-C856-CB88-DF16-CF9B446C895D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889168" y="1968481"/>
            <a:ext cx="1714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F6B6655E-2176-4199-BD23-F0B883E44077}" type="datetime'A''''u''''''to'''' &amp;'' ''Tr''''''''an''''sp''''ort''ati''on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Auto &amp; Transportation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3DD248A-5294-8EB5-AF36-A0C1E694FD7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4889168" y="2370119"/>
            <a:ext cx="1517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58B9C60B-9AF6-48ED-A52D-EC0550886C53}" type="datetime'''H''omeo''wn''e''''''r/''''''''''Re''''''''''''n''t''a''l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Homeowner/Rental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E06F25-331B-3499-0F8B-34FB18850A99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4889168" y="3975081"/>
            <a:ext cx="18494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D20E05D6-79A0-4D17-9DC3-9434B0600660}" type="datetime'''''''Worke''rs C''''o''''m''pe''nsa''ti''o''''n''''''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Workers Compensation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C688C92-6F65-FFD2-08D0-684A31B0933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889168" y="5179994"/>
            <a:ext cx="11128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C55504FE-DBCE-4874-8414-AC7C6AE7376B}" type="datetime'''''''''''''''L''if''e ''''''In''''''''''''''sur''a''n''ce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Life Insurance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02BD48E-A8E1-718C-443C-D73C557BEC3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889168" y="3573444"/>
            <a:ext cx="1343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7C951B16-4925-4E46-B7ED-6491DA21089C}" type="datetime'''D''og ''''B''i''''''te''s'' &amp; ''''''''''''''P''''et''s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Dog Bites &amp; Pets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FEE11-3C8C-A612-9044-86F8D7115604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889168" y="3171806"/>
            <a:ext cx="473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DA81416B-BF10-41DC-91DA-AC658F3F23C9}" type="datetime'''Cyb''''''''''''e''''''''''''''r''''''''''''''''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Cyber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10365BF-A2B0-4D24-146D-C633958F529E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8026068" y="4400531"/>
            <a:ext cx="1285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8D315D4-B37D-4E4D-B8CD-E0FB48750CD1}" type="datetime'''''''''''''''''''''''''''''''''''''''''''''''''0'''''''''''''">
              <a:rPr lang="en-US" altLang="en-US" sz="1200" smtClean="0">
                <a:effectLst/>
                <a:sym typeface="+mn-lt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>
              <a:sym typeface="+mn-lt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308253D-E1F8-DC8C-11A9-FEC085ACB7E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889168" y="4376719"/>
            <a:ext cx="1301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3308C615-D4B7-443F-AB70-F34CC4BE2AE3}" type="datetime'F''lo''od''i''n''g'''' ''&amp;'''''''''''' N''FI''''''''P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Flooding &amp; NFIP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D417EDD-DCDE-4F6F-60EB-E8E9AB466C3C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4889168" y="4778356"/>
            <a:ext cx="27019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C343D1F5-80B6-4F35-82D0-8611D119D719}" type="datetime'''CO''VID-1''''9 &amp; ''''B''usiness'''''' Interru''pt''ion''''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COVID-19 &amp; Business Interruption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955726-B511-AC3C-8F10-385FF33FB343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889168" y="5580044"/>
            <a:ext cx="1309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:a14="http://schemas.microsoft.com/office/drawing/2010/main" xmlns:lc="http://schemas.openxmlformats.org/drawingml/2006/lockedCanvas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BC80D28E-B182-4C97-BDD0-D698F05D296F}" type="datetime'''''''Gene''ra''l'' I''''''''''nd''''u''s''t''''r''''''''''y'">
              <a:rPr lang="en-US" altLang="en-US" sz="1400" smtClean="0">
                <a:ea typeface="+mn-ea"/>
                <a:cs typeface="+mn-cs"/>
              </a:rPr>
              <a:pPr marL="0" indent="0">
                <a:spcBef>
                  <a:spcPct val="0"/>
                </a:spcBef>
                <a:buNone/>
              </a:pPr>
              <a:t>General Industry</a:t>
            </a:fld>
            <a:endParaRPr lang="en-US" sz="1400">
              <a:ea typeface="+mn-ea"/>
              <a:cs typeface="+mn-cs"/>
              <a:sym typeface="+mn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5254C17-6131-EE87-1F1C-73B4DDD16D77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727618" y="3998894"/>
            <a:ext cx="212725" cy="165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3E8A2E2-F10B-4F05-B971-B808C568F69A}" type="datetime'''''1''''''''''''''''''''''''''''''''''''''''''''''8'''">
              <a:rPr lang="en-US" altLang="en-US" sz="1200" smtClean="0">
                <a:solidFill>
                  <a:schemeClr val="bg1"/>
                </a:solidFill>
                <a:effectLst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lang="en-US" sz="1200">
              <a:solidFill>
                <a:schemeClr val="bg1"/>
              </a:solidFill>
              <a:sym typeface="+mn-lt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9F48704-AAE1-BDF1-7142-F2E8520F375B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733968" y="6005494"/>
            <a:ext cx="128588" cy="165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6C97CAC-6A3F-47FF-AE40-EC555FA58598}" type="datetime'''''''''''''''''''''''''''''''''''''''''''''''''4'''">
              <a:rPr lang="en-US" altLang="en-US" sz="1200" smtClean="0">
                <a:solidFill>
                  <a:schemeClr val="bg1"/>
                </a:solidFill>
                <a:effectLst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US" sz="1200">
              <a:solidFill>
                <a:schemeClr val="bg1"/>
              </a:solidFill>
              <a:sym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EC1FC7-B574-EE5A-3C6D-E653551D8482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9516730" y="5770544"/>
            <a:ext cx="214313" cy="160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err="1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A97191-5B55-960E-D5BB-E35E06E9F5B4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9516730" y="5994380"/>
            <a:ext cx="214313" cy="160338"/>
          </a:xfrm>
          <a:prstGeom prst="rect">
            <a:avLst/>
          </a:prstGeom>
          <a:solidFill>
            <a:srgbClr val="C5D1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err="1">
              <a:solidFill>
                <a:schemeClr val="bg1"/>
              </a:solidFill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7D53685-2122-1ED1-8EC7-CF4B06A5101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9781843" y="5778481"/>
            <a:ext cx="7143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51E71D5-4D72-49ED-AEEF-DFACB8CF4EB7}" type="datetime'''''''6''''/''2''''''''1''''''''''''-11/''''''2''''''''1''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6/21-11/21</a:t>
            </a:fld>
            <a:endParaRPr lang="en-US" sz="1200">
              <a:sym typeface="+mn-lt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68AE416-48F6-C1CB-2E73-64AC30B4EF4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9781843" y="6002319"/>
            <a:ext cx="72548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795A2C0-6CBD-4E8B-8AC8-A966B4DD8DC8}" type="datetime'''''''1''''''''''''2''''/''''''2''''1''-5''''/''2''2'''''''">
              <a:rPr lang="en-US" altLang="en-US" sz="12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12/21-5/22</a:t>
            </a:fld>
            <a:endParaRPr lang="en-US" sz="120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588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1BB4-3902-4CF8-90DE-B7ED5CDF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566940"/>
          </a:xfrm>
        </p:spPr>
        <p:txBody>
          <a:bodyPr/>
          <a:lstStyle/>
          <a:p>
            <a:r>
              <a:rPr lang="en-US">
                <a:cs typeface="Arial"/>
              </a:rPr>
              <a:t>Third-Party Litigation Funding: Key Takeaways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BC7E7-F5F9-4B0A-8D84-3BAE4E50A1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>
                <a:cs typeface="Arial"/>
              </a:rPr>
              <a:t>"David vs Goliath" is no longer primary dynamic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1B927-DD3E-4C91-8509-A8EC678571F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Moral hazard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1CBF6E-D954-4004-890C-E0429A586E4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Siphoning of value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5EE01D-B497-4218-99D2-17488ACCDB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Lack of transparency</a:t>
            </a:r>
            <a:endParaRPr lang="en-US" err="1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AFEBD-2127-4595-BD76-F3346DD28F6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66231" y="2377440"/>
            <a:ext cx="5641138" cy="14173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Less about supporting the right to seek justice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More about speculative profit-seeking for affluent investors: what gets funded are the cases likely to reap big settlements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98ADD-858C-4AD6-8D5E-ADEEF6CD4773}"/>
              </a:ext>
            </a:extLst>
          </p:cNvPr>
          <p:cNvSpPr>
            <a:spLocks noGrp="1"/>
          </p:cNvSpPr>
          <p:nvPr>
            <p:ph sz="quarter" idx="3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Sharing the settlement pie in exchange for funding can lead to wanting a bigger pie to resolve the claim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0E517D-8792-4D8A-9CEF-483506217EC5}"/>
              </a:ext>
            </a:extLst>
          </p:cNvPr>
          <p:cNvSpPr>
            <a:spLocks noGrp="1"/>
          </p:cNvSpPr>
          <p:nvPr>
            <p:ph sz="quarter" idx="3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Plaintiffs: reap less at judgment/settlement</a:t>
            </a:r>
            <a:endParaRPr lang="en-US" sz="180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Consumers: absorb higher costs for goods and services due to higher commercial insurance premiums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B4E234-F774-49D9-A950-D573009138CC}"/>
              </a:ext>
            </a:extLst>
          </p:cNvPr>
          <p:cNvSpPr>
            <a:spLocks noGrp="1"/>
          </p:cNvSpPr>
          <p:nvPr>
            <p:ph sz="quarter" idx="4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cs typeface="Arial"/>
              </a:rPr>
              <a:t>It's about fair play—if attorneys can communicate across the table about insurance coverage, why not disclose presence of TPLF?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C2B54-DFAF-C8D5-A8DB-1181D875A146}"/>
              </a:ext>
            </a:extLst>
          </p:cNvPr>
          <p:cNvSpPr/>
          <p:nvPr/>
        </p:nvSpPr>
        <p:spPr>
          <a:xfrm>
            <a:off x="686762" y="883538"/>
            <a:ext cx="9833278" cy="3416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FFFF"/>
              </a:buClr>
              <a:defRPr/>
            </a:pPr>
            <a:r>
              <a:rPr lang="en-US">
                <a:solidFill>
                  <a:srgbClr val="F69322"/>
                </a:solidFill>
                <a:latin typeface="Arial"/>
              </a:rPr>
              <a:t>How it works to prolong litigation, boost legal costs, and contribute to social inflation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135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be done…Thought Leadership Campaign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E0A016-831C-43E4-8146-7DB37B080FE5}"/>
              </a:ext>
            </a:extLst>
          </p:cNvPr>
          <p:cNvSpPr/>
          <p:nvPr/>
        </p:nvSpPr>
        <p:spPr>
          <a:xfrm>
            <a:off x="4213264" y="1398186"/>
            <a:ext cx="7499886" cy="47139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>
              <a:lnSpc>
                <a:spcPct val="107000"/>
              </a:lnSpc>
              <a:defRPr/>
            </a:pPr>
            <a:r>
              <a:rPr lang="en-US" sz="2000" b="1">
                <a:solidFill>
                  <a:srgbClr val="072C44"/>
                </a:solidFill>
                <a:latin typeface="Arial"/>
                <a:ea typeface="Calibri"/>
                <a:cs typeface="Times New Roman"/>
              </a:rPr>
              <a:t>Triple-I contracted with a public affairs firm to conduct 2022 thought leadership campaign</a:t>
            </a:r>
          </a:p>
          <a:p>
            <a:pPr marL="457200">
              <a:lnSpc>
                <a:spcPct val="107000"/>
              </a:lnSpc>
              <a:defRPr/>
            </a:pPr>
            <a:endParaRPr lang="en-US" sz="2400" b="1">
              <a:solidFill>
                <a:srgbClr val="072C44"/>
              </a:solidFill>
              <a:ea typeface="+mn-lt"/>
              <a:cs typeface="Times New Roman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ea typeface="+mn-lt"/>
                <a:cs typeface="+mn-lt"/>
              </a:rPr>
              <a:t>Approach starts by driving a substantive conversation with Triple-I members, opinion leaders, regulators, and policymakers</a:t>
            </a:r>
          </a:p>
          <a:p>
            <a:pPr marL="457200">
              <a:lnSpc>
                <a:spcPct val="107000"/>
              </a:lnSpc>
              <a:defRPr/>
            </a:pPr>
            <a:endParaRPr lang="en-US">
              <a:ea typeface="+mn-lt"/>
              <a:cs typeface="+mn-lt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ea typeface="+mn-lt"/>
                <a:cs typeface="+mn-lt"/>
              </a:rPr>
              <a:t>Expands the audience to consumers via social media</a:t>
            </a:r>
          </a:p>
          <a:p>
            <a:pPr marL="457200">
              <a:lnSpc>
                <a:spcPct val="107000"/>
              </a:lnSpc>
              <a:defRPr/>
            </a:pP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solidFill>
                  <a:srgbClr val="072C44"/>
                </a:solidFill>
                <a:ea typeface="+mn-lt"/>
                <a:cs typeface="+mn-lt"/>
              </a:rPr>
              <a:t>Leverages Triple-I content on social inflation, expa</a:t>
            </a:r>
            <a:r>
              <a:rPr lang="en-US">
                <a:ea typeface="+mn-lt"/>
                <a:cs typeface="+mn-lt"/>
              </a:rPr>
              <a:t>nding to include industry allies, legal reform groups, and third parties</a:t>
            </a:r>
            <a:endParaRPr lang="en-US">
              <a:solidFill>
                <a:srgbClr val="072C44"/>
              </a:solidFill>
              <a:ea typeface="+mn-lt"/>
              <a:cs typeface="Times New Roman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endParaRPr lang="en-US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800100" indent="-342900">
              <a:lnSpc>
                <a:spcPct val="107000"/>
              </a:lnSpc>
              <a:buFont typeface="Wingdings"/>
              <a:buChar char="Ø"/>
              <a:defRPr/>
            </a:pPr>
            <a:r>
              <a:rPr lang="en-US">
                <a:solidFill>
                  <a:srgbClr val="072C44"/>
                </a:solidFill>
                <a:latin typeface="Arial"/>
                <a:ea typeface="Calibri"/>
                <a:cs typeface="Times New Roman"/>
              </a:rPr>
              <a:t>Target states: New York, Louisiana, Illinois, California</a:t>
            </a:r>
          </a:p>
          <a:p>
            <a:pPr marL="457200">
              <a:lnSpc>
                <a:spcPct val="107000"/>
              </a:lnSpc>
              <a:defRPr/>
            </a:pPr>
            <a:endParaRPr lang="en-US" sz="2000" b="1">
              <a:latin typeface="Arial"/>
              <a:ea typeface="+mn-lt"/>
              <a:cs typeface="Arial"/>
            </a:endParaRPr>
          </a:p>
          <a:p>
            <a:pPr marL="457200">
              <a:lnSpc>
                <a:spcPct val="107000"/>
              </a:lnSpc>
              <a:defRPr/>
            </a:pPr>
            <a:r>
              <a:rPr lang="en-US" b="1">
                <a:latin typeface="Arial"/>
                <a:ea typeface="+mn-lt"/>
                <a:cs typeface="Arial"/>
              </a:rPr>
              <a:t>Goal: Lay the groundwork for legal reform in states that could pass third-party litigation funding legislation in coming years</a:t>
            </a:r>
            <a:endParaRPr lang="en-US" b="1">
              <a:solidFill>
                <a:srgbClr val="000000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2A8CDF-F2AE-45E0-9774-8031FE8D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9" y="1520274"/>
            <a:ext cx="3743311" cy="1949681"/>
          </a:xfrm>
          <a:prstGeom prst="rect">
            <a:avLst/>
          </a:prstGeom>
        </p:spPr>
      </p:pic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9B99FA-9DDD-4310-BA8A-B7C239F59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8" y="4001954"/>
            <a:ext cx="3817025" cy="19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5639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473641" y="149969"/>
            <a:ext cx="8468432" cy="679949"/>
          </a:xfrm>
        </p:spPr>
        <p:txBody>
          <a:bodyPr/>
          <a:lstStyle/>
          <a:p>
            <a:r>
              <a:rPr lang="en-US" altLang="en-US" sz="2600"/>
              <a:t>Climate Risk x Legal System Abuse = Property Crisis</a:t>
            </a:r>
            <a:endParaRPr lang="en-US" alt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670F9-BC30-7144-B935-EE0E593E89D5}"/>
              </a:ext>
            </a:extLst>
          </p:cNvPr>
          <p:cNvSpPr/>
          <p:nvPr/>
        </p:nvSpPr>
        <p:spPr>
          <a:xfrm>
            <a:off x="480594" y="883538"/>
            <a:ext cx="1070464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2000">
                <a:solidFill>
                  <a:srgbClr val="F69322"/>
                </a:solidFill>
                <a:latin typeface="Arial"/>
                <a:cs typeface="Arial"/>
              </a:rPr>
              <a:t>Compounding of cats, fraud, and legal system abuse has led to a property crisis in key states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6932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B83F6A-E55E-BE44-8820-CD381BE81EED}"/>
              </a:ext>
            </a:extLst>
          </p:cNvPr>
          <p:cNvGrpSpPr/>
          <p:nvPr/>
        </p:nvGrpSpPr>
        <p:grpSpPr>
          <a:xfrm>
            <a:off x="11423904" y="6089904"/>
            <a:ext cx="768096" cy="768096"/>
            <a:chOff x="11423904" y="6089904"/>
            <a:chExt cx="768096" cy="768096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E46FBF8-1972-5747-A417-5AB112BA14C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423904" y="6089904"/>
              <a:ext cx="768096" cy="76809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lide Number Placeholder 5">
              <a:extLst>
                <a:ext uri="{FF2B5EF4-FFF2-40B4-BE49-F238E27FC236}">
                  <a16:creationId xmlns:a16="http://schemas.microsoft.com/office/drawing/2014/main" id="{D4403153-FD34-B94C-8A47-A4D498F36D8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493500" y="6662377"/>
              <a:ext cx="584200" cy="120184"/>
            </a:xfrm>
            <a:prstGeom prst="rect">
              <a:avLst/>
            </a:prstGeom>
          </p:spPr>
          <p:txBody>
            <a:bodyPr wrap="square" lIns="0" tIns="0" rIns="0" bIns="0" anchor="b" anchorCtr="0"/>
            <a:lstStyle>
              <a:defPPr>
                <a:defRPr lang="en-US"/>
              </a:defPPr>
              <a:lvl1pPr marL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lang="en-US" sz="900" b="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35C0926A-889A-463A-A5EA-682F15689EEF}" type="slidenum">
                <a:rPr kumimoji="0" 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42</a:t>
              </a:fld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860280-39B6-4BD5-A6DC-3662A7118B70}"/>
              </a:ext>
            </a:extLst>
          </p:cNvPr>
          <p:cNvSpPr txBox="1"/>
          <p:nvPr/>
        </p:nvSpPr>
        <p:spPr>
          <a:xfrm>
            <a:off x="512127" y="1651440"/>
            <a:ext cx="7447578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defRPr/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Florida</a:t>
            </a:r>
            <a:endParaRPr lang="en-US" sz="200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$51B was paid out by insurers over 10-year period, with 71% going to attorneys' fees and public adjustors*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Six companies have been declared insolvent in 2022 (so far)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Citizens Property Insurance Corp. now insures over 1M policies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defRPr/>
            </a:pPr>
            <a:r>
              <a:rPr lang="en-US" sz="2000" b="1">
                <a:solidFill>
                  <a:srgbClr val="000000"/>
                </a:solidFill>
                <a:latin typeface="Arial"/>
              </a:rPr>
              <a:t>Louisiana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2021 Industry Combined Ratio of 462 pts and Underwriting Loss of $7.2B due primarily to Hurricane Ida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Nine companies have been declared insolvent in 2022 (so far)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Lawsuit environment costs the state $3.9B in lost economic activity, imposing a "tort tax" of $451 per resident annually**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7B718-9500-F3A4-1CF0-6A59DD4DB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958" y="1475597"/>
            <a:ext cx="3576292" cy="5095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147334-9B7D-0174-A75D-CCE19FC7586F}"/>
              </a:ext>
            </a:extLst>
          </p:cNvPr>
          <p:cNvSpPr txBox="1"/>
          <p:nvPr/>
        </p:nvSpPr>
        <p:spPr>
          <a:xfrm>
            <a:off x="650639" y="6277145"/>
            <a:ext cx="584391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  <a:ea typeface="+mn-lt"/>
                <a:cs typeface="+mn-lt"/>
              </a:rPr>
              <a:t>*Florida Office of Insurance Regulation</a:t>
            </a:r>
          </a:p>
          <a:p>
            <a:r>
              <a:rPr lang="en-US" sz="1100">
                <a:latin typeface="Calibri"/>
                <a:ea typeface="+mn-lt"/>
                <a:cs typeface="+mn-lt"/>
              </a:rPr>
              <a:t>**American Tort Reform Association</a:t>
            </a:r>
            <a:endParaRPr lang="en-US" sz="1100">
              <a:latin typeface="Calibri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677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8FD60-F0EB-6C74-7C6E-6064133FF9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FE064-6E89-DF78-A2A2-CA4A39CF3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lot of disruption in the world, but insurance is in the business of helping people and communities forge ahead</a:t>
            </a:r>
          </a:p>
          <a:p>
            <a:r>
              <a:rPr lang="en-US" dirty="0"/>
              <a:t>Economic g</a:t>
            </a:r>
            <a:r>
              <a:rPr lang="en-US" sz="2400" dirty="0"/>
              <a:t>rowth and replacement costs to remain challenging well into 2023 and 2024 as geopolitical risks reach new highs – constraining industry growth and combined ratios</a:t>
            </a:r>
            <a:endParaRPr lang="en-US" dirty="0"/>
          </a:p>
          <a:p>
            <a:r>
              <a:rPr lang="en-US" dirty="0"/>
              <a:t>Climate risk and legal system abuse are beginning to compound into a property crisis. Proactively informing the discussion will be critical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A8E8A6-C639-4865-F4B8-9A6EB63DF6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4305" y="1493707"/>
            <a:ext cx="2047623" cy="3560433"/>
          </a:xfrm>
        </p:spPr>
        <p:txBody>
          <a:bodyPr/>
          <a:lstStyle/>
          <a:p>
            <a:pPr algn="ctr"/>
            <a:r>
              <a:rPr lang="en-US" b="1" dirty="0"/>
              <a:t>STAY IN TOUCH:</a:t>
            </a:r>
          </a:p>
          <a:p>
            <a:pPr algn="ctr"/>
            <a:endParaRPr lang="en-US" dirty="0">
              <a:solidFill>
                <a:schemeClr val="bg2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bg2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www.iii.org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seank@iii.org</a:t>
            </a:r>
            <a:endParaRPr lang="en-US" dirty="0">
              <a:solidFill>
                <a:schemeClr val="bg2"/>
              </a:solidFill>
            </a:endParaRPr>
          </a:p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73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D044B-9EDE-42CF-BAE4-ECD774830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584" y="5699603"/>
            <a:ext cx="1910081" cy="9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48EB-593A-4A73-E1FE-6B0E85E7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97" y="714606"/>
            <a:ext cx="11277600" cy="475315"/>
          </a:xfrm>
        </p:spPr>
        <p:txBody>
          <a:bodyPr/>
          <a:lstStyle/>
          <a:p>
            <a:r>
              <a:rPr lang="en-US" dirty="0">
                <a:cs typeface="Arial"/>
              </a:rPr>
              <a:t>Triple-I’s Issue Management</a:t>
            </a:r>
            <a:endParaRPr lang="en-US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AA66D05-AC6C-5CE5-3AC4-078C6CD19ACF}"/>
              </a:ext>
            </a:extLst>
          </p:cNvPr>
          <p:cNvGrpSpPr/>
          <p:nvPr/>
        </p:nvGrpSpPr>
        <p:grpSpPr>
          <a:xfrm>
            <a:off x="8646960" y="1486859"/>
            <a:ext cx="2510668" cy="2407435"/>
            <a:chOff x="8886574" y="1469572"/>
            <a:chExt cx="2510668" cy="240743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431601-26B5-8FDD-9DE9-CC65A7722886}"/>
                </a:ext>
              </a:extLst>
            </p:cNvPr>
            <p:cNvSpPr/>
            <p:nvPr/>
          </p:nvSpPr>
          <p:spPr>
            <a:xfrm>
              <a:off x="9000247" y="3115987"/>
              <a:ext cx="325690" cy="3256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44E4C3-5ADF-DA3E-391E-5C09AB3A89D5}"/>
                </a:ext>
              </a:extLst>
            </p:cNvPr>
            <p:cNvSpPr txBox="1"/>
            <p:nvPr/>
          </p:nvSpPr>
          <p:spPr bwMode="gray">
            <a:xfrm>
              <a:off x="9349405" y="3110026"/>
              <a:ext cx="20478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Campaign Initiative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504BC-0DEB-10D3-10F1-10DE3FEFFEE6}"/>
                </a:ext>
              </a:extLst>
            </p:cNvPr>
            <p:cNvSpPr txBox="1"/>
            <p:nvPr/>
          </p:nvSpPr>
          <p:spPr bwMode="gray">
            <a:xfrm>
              <a:off x="8886574" y="1469572"/>
              <a:ext cx="1210900" cy="319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b="1"/>
                <a:t>Audiences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2036A3-94C6-2AC3-7A5F-42C2EDB3297C}"/>
                </a:ext>
              </a:extLst>
            </p:cNvPr>
            <p:cNvSpPr txBox="1"/>
            <p:nvPr/>
          </p:nvSpPr>
          <p:spPr bwMode="gray">
            <a:xfrm>
              <a:off x="9368771" y="2691359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B2G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AA3DB2-96A7-E837-CAD5-DC9710EDB49C}"/>
                </a:ext>
              </a:extLst>
            </p:cNvPr>
            <p:cNvSpPr/>
            <p:nvPr/>
          </p:nvSpPr>
          <p:spPr>
            <a:xfrm>
              <a:off x="9003912" y="2697791"/>
              <a:ext cx="325690" cy="325690"/>
            </a:xfrm>
            <a:prstGeom prst="ellipse">
              <a:avLst/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A3D7F4-7B0A-AAD1-AA74-C3DCB86B8658}"/>
                </a:ext>
              </a:extLst>
            </p:cNvPr>
            <p:cNvSpPr txBox="1"/>
            <p:nvPr/>
          </p:nvSpPr>
          <p:spPr bwMode="gray">
            <a:xfrm>
              <a:off x="9370518" y="2272726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B2C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411E4C-C98D-C6CC-1875-2357305954A9}"/>
                </a:ext>
              </a:extLst>
            </p:cNvPr>
            <p:cNvSpPr/>
            <p:nvPr/>
          </p:nvSpPr>
          <p:spPr>
            <a:xfrm>
              <a:off x="8998350" y="2288352"/>
              <a:ext cx="329184" cy="329184"/>
            </a:xfrm>
            <a:prstGeom prst="ellipse">
              <a:avLst/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352131-E909-C089-BFC9-C14F02DE34DC}"/>
                </a:ext>
              </a:extLst>
            </p:cNvPr>
            <p:cNvSpPr txBox="1"/>
            <p:nvPr/>
          </p:nvSpPr>
          <p:spPr bwMode="gray">
            <a:xfrm>
              <a:off x="9370518" y="1880227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B2B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826270-D10F-6E1B-0133-E6FF3350BFC6}"/>
                </a:ext>
              </a:extLst>
            </p:cNvPr>
            <p:cNvSpPr/>
            <p:nvPr/>
          </p:nvSpPr>
          <p:spPr>
            <a:xfrm>
              <a:off x="8998350" y="1877217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9EAF1C7-BA17-82E7-665E-DE9A2DEB717D}"/>
                </a:ext>
              </a:extLst>
            </p:cNvPr>
            <p:cNvGrpSpPr/>
            <p:nvPr/>
          </p:nvGrpSpPr>
          <p:grpSpPr>
            <a:xfrm>
              <a:off x="9009776" y="3519675"/>
              <a:ext cx="2109562" cy="357332"/>
              <a:chOff x="7316547" y="3428874"/>
              <a:chExt cx="2109562" cy="35733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11A4822-D3D7-8BBF-1AC9-5D2BCC9EED01}"/>
                  </a:ext>
                </a:extLst>
              </p:cNvPr>
              <p:cNvSpPr/>
              <p:nvPr/>
            </p:nvSpPr>
            <p:spPr>
              <a:xfrm>
                <a:off x="7316547" y="3428874"/>
                <a:ext cx="329184" cy="3291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A54BE94-3761-B706-5D0F-9822D62C51E0}"/>
                  </a:ext>
                </a:extLst>
              </p:cNvPr>
              <p:cNvSpPr txBox="1"/>
              <p:nvPr/>
            </p:nvSpPr>
            <p:spPr bwMode="gray">
              <a:xfrm>
                <a:off x="7654497" y="3447652"/>
                <a:ext cx="177161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Reputation Alert 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E93D85F-4980-CD0D-5BDC-2DA824FE5E26}"/>
              </a:ext>
            </a:extLst>
          </p:cNvPr>
          <p:cNvSpPr/>
          <p:nvPr/>
        </p:nvSpPr>
        <p:spPr>
          <a:xfrm>
            <a:off x="1073407" y="1512332"/>
            <a:ext cx="6634677" cy="2427899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6D6E44-C749-BA23-E05B-E27579D664C9}"/>
              </a:ext>
            </a:extLst>
          </p:cNvPr>
          <p:cNvCxnSpPr>
            <a:cxnSpLocks/>
          </p:cNvCxnSpPr>
          <p:nvPr/>
        </p:nvCxnSpPr>
        <p:spPr>
          <a:xfrm>
            <a:off x="1062324" y="6313474"/>
            <a:ext cx="66576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473EBC-F1F2-B893-C2B8-6B2C5351EC95}"/>
              </a:ext>
            </a:extLst>
          </p:cNvPr>
          <p:cNvCxnSpPr>
            <a:cxnSpLocks/>
          </p:cNvCxnSpPr>
          <p:nvPr/>
        </p:nvCxnSpPr>
        <p:spPr>
          <a:xfrm>
            <a:off x="1083303" y="3924275"/>
            <a:ext cx="6647519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3E3E83-E12E-A30F-9C35-BABD84EA7507}"/>
              </a:ext>
            </a:extLst>
          </p:cNvPr>
          <p:cNvSpPr txBox="1"/>
          <p:nvPr/>
        </p:nvSpPr>
        <p:spPr bwMode="gray">
          <a:xfrm>
            <a:off x="1062673" y="1421393"/>
            <a:ext cx="936278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/>
              <a:t>Inform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B0A3C-F063-CF3A-C4F8-5837B2AC90D1}"/>
              </a:ext>
            </a:extLst>
          </p:cNvPr>
          <p:cNvSpPr txBox="1"/>
          <p:nvPr/>
        </p:nvSpPr>
        <p:spPr bwMode="gray">
          <a:xfrm>
            <a:off x="4396020" y="1421393"/>
            <a:ext cx="936278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/>
              <a:t>Own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B71FB-A1F4-F7D2-51DA-DCAB190A1776}"/>
              </a:ext>
            </a:extLst>
          </p:cNvPr>
          <p:cNvSpPr txBox="1"/>
          <p:nvPr/>
        </p:nvSpPr>
        <p:spPr bwMode="gray">
          <a:xfrm>
            <a:off x="1083303" y="3930392"/>
            <a:ext cx="1244978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/>
              <a:t>Manage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B1E-92BD-56B0-A688-BBAB6A12ACE6}"/>
              </a:ext>
            </a:extLst>
          </p:cNvPr>
          <p:cNvSpPr txBox="1"/>
          <p:nvPr/>
        </p:nvSpPr>
        <p:spPr bwMode="gray">
          <a:xfrm>
            <a:off x="4396020" y="3930336"/>
            <a:ext cx="1244978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/>
              <a:t>Elevate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D25002-8690-A7EC-4F7D-AD2BF46017C9}"/>
              </a:ext>
            </a:extLst>
          </p:cNvPr>
          <p:cNvSpPr txBox="1"/>
          <p:nvPr/>
        </p:nvSpPr>
        <p:spPr bwMode="gray">
          <a:xfrm rot="16200000">
            <a:off x="430079" y="1670072"/>
            <a:ext cx="721144" cy="38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High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3504A6-E921-5159-746C-3FF9CA5062EF}"/>
              </a:ext>
            </a:extLst>
          </p:cNvPr>
          <p:cNvSpPr txBox="1"/>
          <p:nvPr/>
        </p:nvSpPr>
        <p:spPr bwMode="gray">
          <a:xfrm>
            <a:off x="2675325" y="6319588"/>
            <a:ext cx="3774298" cy="4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/>
              <a:t>Triple-I &amp; Industry Oppty./Risk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5484FE-BF7C-B17D-D52F-3B854AC2EF3C}"/>
              </a:ext>
            </a:extLst>
          </p:cNvPr>
          <p:cNvCxnSpPr>
            <a:cxnSpLocks/>
          </p:cNvCxnSpPr>
          <p:nvPr/>
        </p:nvCxnSpPr>
        <p:spPr>
          <a:xfrm flipH="1">
            <a:off x="1073192" y="1502439"/>
            <a:ext cx="659" cy="47931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337EFC-9A68-3328-B19E-543FC92BAB52}"/>
              </a:ext>
            </a:extLst>
          </p:cNvPr>
          <p:cNvSpPr txBox="1"/>
          <p:nvPr/>
        </p:nvSpPr>
        <p:spPr bwMode="gray">
          <a:xfrm rot="16200000">
            <a:off x="-694755" y="3726817"/>
            <a:ext cx="2970810" cy="38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Public Discussion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D78766-8546-F67A-4092-1F119D0A75BC}"/>
              </a:ext>
            </a:extLst>
          </p:cNvPr>
          <p:cNvSpPr txBox="1"/>
          <p:nvPr/>
        </p:nvSpPr>
        <p:spPr bwMode="gray">
          <a:xfrm>
            <a:off x="6983806" y="6315166"/>
            <a:ext cx="803388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High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EB7020-C0F1-A0DE-6985-40968DDD6D7C}"/>
              </a:ext>
            </a:extLst>
          </p:cNvPr>
          <p:cNvSpPr txBox="1"/>
          <p:nvPr/>
        </p:nvSpPr>
        <p:spPr bwMode="gray">
          <a:xfrm>
            <a:off x="1073191" y="6315166"/>
            <a:ext cx="697205" cy="3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4E5E6D-1001-AA45-E821-E3E5F99FAF79}"/>
              </a:ext>
            </a:extLst>
          </p:cNvPr>
          <p:cNvSpPr txBox="1"/>
          <p:nvPr/>
        </p:nvSpPr>
        <p:spPr bwMode="gray">
          <a:xfrm rot="16200000">
            <a:off x="450806" y="5762837"/>
            <a:ext cx="679689" cy="38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Low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27A27F-AACD-D548-2692-ED9630A43295}"/>
              </a:ext>
            </a:extLst>
          </p:cNvPr>
          <p:cNvCxnSpPr>
            <a:cxnSpLocks/>
          </p:cNvCxnSpPr>
          <p:nvPr/>
        </p:nvCxnSpPr>
        <p:spPr>
          <a:xfrm flipV="1">
            <a:off x="4402007" y="1502437"/>
            <a:ext cx="0" cy="4779904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A34522-1E22-DA31-DD6B-D5F175738419}"/>
              </a:ext>
            </a:extLst>
          </p:cNvPr>
          <p:cNvSpPr txBox="1"/>
          <p:nvPr/>
        </p:nvSpPr>
        <p:spPr bwMode="gray">
          <a:xfrm>
            <a:off x="5424193" y="1774467"/>
            <a:ext cx="19750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/>
              <a:t>Climate Risk </a:t>
            </a:r>
          </a:p>
          <a:p>
            <a:pPr algn="r"/>
            <a:r>
              <a:rPr lang="en-US" sz="1400" dirty="0"/>
              <a:t>&amp; Resilience </a:t>
            </a:r>
            <a:endParaRPr lang="en-US" dirty="0"/>
          </a:p>
          <a:p>
            <a:pPr algn="r"/>
            <a:r>
              <a:rPr lang="en-US" sz="1400" dirty="0"/>
              <a:t>(</a:t>
            </a:r>
            <a:r>
              <a:rPr lang="en-US" sz="1100" dirty="0"/>
              <a:t>including ESG</a:t>
            </a:r>
            <a:r>
              <a:rPr lang="en-US" sz="1400" dirty="0"/>
              <a:t>) </a:t>
            </a:r>
            <a:endParaRPr lang="en-US" sz="1400" dirty="0">
              <a:cs typeface="Arial"/>
            </a:endParaRPr>
          </a:p>
        </p:txBody>
      </p:sp>
      <p:sp>
        <p:nvSpPr>
          <p:cNvPr id="31" name="Partial Circle 90">
            <a:extLst>
              <a:ext uri="{FF2B5EF4-FFF2-40B4-BE49-F238E27FC236}">
                <a16:creationId xmlns:a16="http://schemas.microsoft.com/office/drawing/2014/main" id="{E1613821-A955-650A-B87E-8C5375631E2F}"/>
              </a:ext>
            </a:extLst>
          </p:cNvPr>
          <p:cNvSpPr/>
          <p:nvPr/>
        </p:nvSpPr>
        <p:spPr>
          <a:xfrm rot="1414734">
            <a:off x="7354682" y="2046215"/>
            <a:ext cx="373130" cy="374975"/>
          </a:xfrm>
          <a:prstGeom prst="pie">
            <a:avLst>
              <a:gd name="adj1" fmla="val 7522725"/>
              <a:gd name="adj2" fmla="val 14723024"/>
            </a:avLst>
          </a:prstGeom>
          <a:solidFill>
            <a:srgbClr val="13407A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2" name="Partial Circle 91">
            <a:extLst>
              <a:ext uri="{FF2B5EF4-FFF2-40B4-BE49-F238E27FC236}">
                <a16:creationId xmlns:a16="http://schemas.microsoft.com/office/drawing/2014/main" id="{3F7EBEF4-FA4A-DC19-248B-7388A3AAEC50}"/>
              </a:ext>
            </a:extLst>
          </p:cNvPr>
          <p:cNvSpPr/>
          <p:nvPr/>
        </p:nvSpPr>
        <p:spPr>
          <a:xfrm rot="15835406">
            <a:off x="7352639" y="2046647"/>
            <a:ext cx="374975" cy="373129"/>
          </a:xfrm>
          <a:prstGeom prst="pie">
            <a:avLst>
              <a:gd name="adj1" fmla="val 7522725"/>
              <a:gd name="adj2" fmla="val 14723024"/>
            </a:avLst>
          </a:prstGeom>
          <a:solidFill>
            <a:srgbClr val="F69322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3" name="Partial Circle 92">
            <a:extLst>
              <a:ext uri="{FF2B5EF4-FFF2-40B4-BE49-F238E27FC236}">
                <a16:creationId xmlns:a16="http://schemas.microsoft.com/office/drawing/2014/main" id="{CFCC0F11-2851-46E9-227E-9EFF151F429C}"/>
              </a:ext>
            </a:extLst>
          </p:cNvPr>
          <p:cNvSpPr/>
          <p:nvPr/>
        </p:nvSpPr>
        <p:spPr>
          <a:xfrm rot="8711857">
            <a:off x="7351795" y="2046599"/>
            <a:ext cx="374774" cy="373329"/>
          </a:xfrm>
          <a:prstGeom prst="pie">
            <a:avLst>
              <a:gd name="adj1" fmla="val 7398447"/>
              <a:gd name="adj2" fmla="val 14723024"/>
            </a:avLst>
          </a:prstGeom>
          <a:solidFill>
            <a:srgbClr val="A6DCF7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38B5B1-F16E-E547-EC80-389B92E95507}"/>
              </a:ext>
            </a:extLst>
          </p:cNvPr>
          <p:cNvGrpSpPr/>
          <p:nvPr/>
        </p:nvGrpSpPr>
        <p:grpSpPr>
          <a:xfrm>
            <a:off x="4361787" y="4563527"/>
            <a:ext cx="1350338" cy="401101"/>
            <a:chOff x="1881966" y="5035081"/>
            <a:chExt cx="1184730" cy="35172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E2F9B38-8480-33DE-47CB-61AAD7C6A59A}"/>
                </a:ext>
              </a:extLst>
            </p:cNvPr>
            <p:cNvSpPr/>
            <p:nvPr/>
          </p:nvSpPr>
          <p:spPr>
            <a:xfrm>
              <a:off x="2737512" y="5035081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89E994-75B1-8A42-4AEA-5526814C78D9}"/>
                </a:ext>
              </a:extLst>
            </p:cNvPr>
            <p:cNvSpPr txBox="1"/>
            <p:nvPr/>
          </p:nvSpPr>
          <p:spPr bwMode="gray">
            <a:xfrm>
              <a:off x="1881966" y="5056884"/>
              <a:ext cx="1146733" cy="32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Fraud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3584B66-2589-745D-F9C0-EB1586EA8DEF}"/>
              </a:ext>
            </a:extLst>
          </p:cNvPr>
          <p:cNvSpPr txBox="1"/>
          <p:nvPr/>
        </p:nvSpPr>
        <p:spPr bwMode="gray">
          <a:xfrm>
            <a:off x="2989666" y="4273329"/>
            <a:ext cx="1627675" cy="49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/>
              <a:t>Home/Rental/ Condo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89FCE0-8822-CFEC-4112-0AFAEF5B12D0}"/>
              </a:ext>
            </a:extLst>
          </p:cNvPr>
          <p:cNvSpPr/>
          <p:nvPr/>
        </p:nvSpPr>
        <p:spPr>
          <a:xfrm>
            <a:off x="2615527" y="4335550"/>
            <a:ext cx="375199" cy="375400"/>
          </a:xfrm>
          <a:prstGeom prst="ellipse">
            <a:avLst/>
          </a:prstGeom>
          <a:solidFill>
            <a:srgbClr val="F69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1" name="Partial Circle 208">
            <a:extLst>
              <a:ext uri="{FF2B5EF4-FFF2-40B4-BE49-F238E27FC236}">
                <a16:creationId xmlns:a16="http://schemas.microsoft.com/office/drawing/2014/main" id="{FDC51D01-C739-443D-2837-019E4A9E9B7A}"/>
              </a:ext>
            </a:extLst>
          </p:cNvPr>
          <p:cNvSpPr/>
          <p:nvPr/>
        </p:nvSpPr>
        <p:spPr>
          <a:xfrm rot="1414734">
            <a:off x="6469531" y="2580172"/>
            <a:ext cx="373130" cy="374975"/>
          </a:xfrm>
          <a:prstGeom prst="pie">
            <a:avLst>
              <a:gd name="adj1" fmla="val 7522725"/>
              <a:gd name="adj2" fmla="val 14723024"/>
            </a:avLst>
          </a:prstGeom>
          <a:solidFill>
            <a:srgbClr val="134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6C5AD8-6BA8-7787-230A-4F7B0E42D5CE}"/>
              </a:ext>
            </a:extLst>
          </p:cNvPr>
          <p:cNvSpPr txBox="1"/>
          <p:nvPr/>
        </p:nvSpPr>
        <p:spPr bwMode="gray">
          <a:xfrm>
            <a:off x="6846507" y="2615828"/>
            <a:ext cx="17350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Cyber</a:t>
            </a:r>
          </a:p>
        </p:txBody>
      </p:sp>
      <p:sp>
        <p:nvSpPr>
          <p:cNvPr id="46" name="Partial Circle 209">
            <a:extLst>
              <a:ext uri="{FF2B5EF4-FFF2-40B4-BE49-F238E27FC236}">
                <a16:creationId xmlns:a16="http://schemas.microsoft.com/office/drawing/2014/main" id="{2A111003-06F7-57FA-A4D1-08D3F74DEBAD}"/>
              </a:ext>
            </a:extLst>
          </p:cNvPr>
          <p:cNvSpPr/>
          <p:nvPr/>
        </p:nvSpPr>
        <p:spPr>
          <a:xfrm rot="15835406">
            <a:off x="6467488" y="2580609"/>
            <a:ext cx="374975" cy="373129"/>
          </a:xfrm>
          <a:prstGeom prst="pie">
            <a:avLst>
              <a:gd name="adj1" fmla="val 7522725"/>
              <a:gd name="adj2" fmla="val 14723024"/>
            </a:avLst>
          </a:prstGeom>
          <a:solidFill>
            <a:srgbClr val="F69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4" name="Partial Circle 210">
            <a:extLst>
              <a:ext uri="{FF2B5EF4-FFF2-40B4-BE49-F238E27FC236}">
                <a16:creationId xmlns:a16="http://schemas.microsoft.com/office/drawing/2014/main" id="{03A7A4BA-134D-A47D-B70B-126A337A142E}"/>
              </a:ext>
            </a:extLst>
          </p:cNvPr>
          <p:cNvSpPr/>
          <p:nvPr/>
        </p:nvSpPr>
        <p:spPr>
          <a:xfrm rot="8711857">
            <a:off x="6466644" y="2580560"/>
            <a:ext cx="374774" cy="373328"/>
          </a:xfrm>
          <a:prstGeom prst="pie">
            <a:avLst>
              <a:gd name="adj1" fmla="val 7398447"/>
              <a:gd name="adj2" fmla="val 14723024"/>
            </a:avLst>
          </a:prstGeom>
          <a:solidFill>
            <a:srgbClr val="A6D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D7CFB1D-708D-F714-9528-BFFC96B4A0D1}"/>
              </a:ext>
            </a:extLst>
          </p:cNvPr>
          <p:cNvGrpSpPr/>
          <p:nvPr/>
        </p:nvGrpSpPr>
        <p:grpSpPr>
          <a:xfrm>
            <a:off x="1470381" y="3150867"/>
            <a:ext cx="1004186" cy="375399"/>
            <a:chOff x="978191" y="2439228"/>
            <a:chExt cx="881030" cy="32918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1EDF6-0D3B-B1DC-0392-7303CD25B8F6}"/>
                </a:ext>
              </a:extLst>
            </p:cNvPr>
            <p:cNvSpPr txBox="1"/>
            <p:nvPr/>
          </p:nvSpPr>
          <p:spPr bwMode="gray">
            <a:xfrm>
              <a:off x="1150981" y="2469362"/>
              <a:ext cx="708240" cy="28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Life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9031263-62C4-3D3B-26E5-E655A71176F5}"/>
                </a:ext>
              </a:extLst>
            </p:cNvPr>
            <p:cNvSpPr/>
            <p:nvPr/>
          </p:nvSpPr>
          <p:spPr>
            <a:xfrm>
              <a:off x="978191" y="2439228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2E50B75-33F7-226C-61C7-EA44F8D72980}"/>
              </a:ext>
            </a:extLst>
          </p:cNvPr>
          <p:cNvSpPr txBox="1"/>
          <p:nvPr/>
        </p:nvSpPr>
        <p:spPr bwMode="gray">
          <a:xfrm>
            <a:off x="970024" y="5542999"/>
            <a:ext cx="1307030" cy="2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/>
              <a:t>Terror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498A12-99C2-0DBB-A3A1-CB17C7C6DFE9}"/>
              </a:ext>
            </a:extLst>
          </p:cNvPr>
          <p:cNvGrpSpPr/>
          <p:nvPr/>
        </p:nvGrpSpPr>
        <p:grpSpPr>
          <a:xfrm>
            <a:off x="1739800" y="3599413"/>
            <a:ext cx="2513829" cy="447001"/>
            <a:chOff x="4575878" y="1425696"/>
            <a:chExt cx="2205530" cy="39197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5A570C2-DBDF-5638-F7F0-02264CF7689B}"/>
                </a:ext>
              </a:extLst>
            </p:cNvPr>
            <p:cNvGrpSpPr/>
            <p:nvPr/>
          </p:nvGrpSpPr>
          <p:grpSpPr>
            <a:xfrm>
              <a:off x="6449697" y="1471341"/>
              <a:ext cx="331711" cy="346326"/>
              <a:chOff x="6439935" y="1670528"/>
              <a:chExt cx="331711" cy="34632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69A65DC-5E06-4898-4196-04144CC5C0F6}"/>
                  </a:ext>
                </a:extLst>
              </p:cNvPr>
              <p:cNvSpPr/>
              <p:nvPr/>
            </p:nvSpPr>
            <p:spPr>
              <a:xfrm>
                <a:off x="6439935" y="1687670"/>
                <a:ext cx="329184" cy="329184"/>
              </a:xfrm>
              <a:prstGeom prst="ellipse">
                <a:avLst/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Chord 57">
                <a:extLst>
                  <a:ext uri="{FF2B5EF4-FFF2-40B4-BE49-F238E27FC236}">
                    <a16:creationId xmlns:a16="http://schemas.microsoft.com/office/drawing/2014/main" id="{53221AC0-EEC9-BEB0-D819-67D2B0AD41BF}"/>
                  </a:ext>
                </a:extLst>
              </p:cNvPr>
              <p:cNvSpPr/>
              <p:nvPr/>
            </p:nvSpPr>
            <p:spPr>
              <a:xfrm rot="5400000">
                <a:off x="6442462" y="1670528"/>
                <a:ext cx="329184" cy="329184"/>
              </a:xfrm>
              <a:prstGeom prst="chord">
                <a:avLst>
                  <a:gd name="adj1" fmla="val 5374434"/>
                  <a:gd name="adj2" fmla="val 162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AD625FF-57A8-F475-EF54-7AE0FE91214E}"/>
                </a:ext>
              </a:extLst>
            </p:cNvPr>
            <p:cNvSpPr txBox="1"/>
            <p:nvPr/>
          </p:nvSpPr>
          <p:spPr bwMode="gray">
            <a:xfrm>
              <a:off x="4575878" y="1425696"/>
              <a:ext cx="1912949" cy="2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>
                  <a:cs typeface="Arial"/>
                </a:rPr>
                <a:t>Business Interruption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267A4A3-F7C8-749F-1240-19D9309CCEA5}"/>
              </a:ext>
            </a:extLst>
          </p:cNvPr>
          <p:cNvSpPr txBox="1"/>
          <p:nvPr/>
        </p:nvSpPr>
        <p:spPr bwMode="gray">
          <a:xfrm>
            <a:off x="5964460" y="2972789"/>
            <a:ext cx="1688941" cy="65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/>
              <a:t>Legal System Abuse</a:t>
            </a:r>
            <a:endParaRPr lang="en-US" sz="1400" dirty="0">
              <a:cs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8221998-5B4D-A865-6721-D1E74AFD983D}"/>
              </a:ext>
            </a:extLst>
          </p:cNvPr>
          <p:cNvGrpSpPr/>
          <p:nvPr/>
        </p:nvGrpSpPr>
        <p:grpSpPr>
          <a:xfrm rot="1414734">
            <a:off x="5526324" y="2932373"/>
            <a:ext cx="375220" cy="375406"/>
            <a:chOff x="4951850" y="2557666"/>
            <a:chExt cx="3072474" cy="3058872"/>
          </a:xfrm>
        </p:grpSpPr>
        <p:sp>
          <p:nvSpPr>
            <p:cNvPr id="62" name="Partial Circle 34">
              <a:extLst>
                <a:ext uri="{FF2B5EF4-FFF2-40B4-BE49-F238E27FC236}">
                  <a16:creationId xmlns:a16="http://schemas.microsoft.com/office/drawing/2014/main" id="{CA790121-2D3C-D457-6123-A639E5BF638E}"/>
                </a:ext>
              </a:extLst>
            </p:cNvPr>
            <p:cNvSpPr/>
            <p:nvPr/>
          </p:nvSpPr>
          <p:spPr>
            <a:xfrm>
              <a:off x="4968959" y="2557666"/>
              <a:ext cx="3055365" cy="3055362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3" name="Partial Circle 35">
              <a:extLst>
                <a:ext uri="{FF2B5EF4-FFF2-40B4-BE49-F238E27FC236}">
                  <a16:creationId xmlns:a16="http://schemas.microsoft.com/office/drawing/2014/main" id="{F3D1776D-16BB-6F18-6F5E-AEF443BE5557}"/>
                </a:ext>
              </a:extLst>
            </p:cNvPr>
            <p:cNvSpPr/>
            <p:nvPr/>
          </p:nvSpPr>
          <p:spPr>
            <a:xfrm rot="14420672">
              <a:off x="4958779" y="2557716"/>
              <a:ext cx="3055361" cy="3055358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F6932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4" name="Partial Circle 36">
              <a:extLst>
                <a:ext uri="{FF2B5EF4-FFF2-40B4-BE49-F238E27FC236}">
                  <a16:creationId xmlns:a16="http://schemas.microsoft.com/office/drawing/2014/main" id="{A1A771ED-440A-2049-FD88-E192D119A118}"/>
                </a:ext>
              </a:extLst>
            </p:cNvPr>
            <p:cNvSpPr/>
            <p:nvPr/>
          </p:nvSpPr>
          <p:spPr>
            <a:xfrm rot="7297123">
              <a:off x="4951847" y="2561180"/>
              <a:ext cx="3055361" cy="3055356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B935F61-EB38-BADE-370C-22F845FD6378}"/>
              </a:ext>
            </a:extLst>
          </p:cNvPr>
          <p:cNvGrpSpPr/>
          <p:nvPr/>
        </p:nvGrpSpPr>
        <p:grpSpPr>
          <a:xfrm>
            <a:off x="1960467" y="5497738"/>
            <a:ext cx="376018" cy="375465"/>
            <a:chOff x="5458450" y="3567694"/>
            <a:chExt cx="329902" cy="329241"/>
          </a:xfrm>
        </p:grpSpPr>
        <p:sp>
          <p:nvSpPr>
            <p:cNvPr id="66" name="Partial Circle 208">
              <a:extLst>
                <a:ext uri="{FF2B5EF4-FFF2-40B4-BE49-F238E27FC236}">
                  <a16:creationId xmlns:a16="http://schemas.microsoft.com/office/drawing/2014/main" id="{24FC1D59-1F68-48C3-77BF-8DCBCD25E2BD}"/>
                </a:ext>
              </a:extLst>
            </p:cNvPr>
            <p:cNvSpPr/>
            <p:nvPr/>
          </p:nvSpPr>
          <p:spPr>
            <a:xfrm rot="1414734">
              <a:off x="5460983" y="3568124"/>
              <a:ext cx="327369" cy="32881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7" name="Partial Circle 209">
              <a:extLst>
                <a:ext uri="{FF2B5EF4-FFF2-40B4-BE49-F238E27FC236}">
                  <a16:creationId xmlns:a16="http://schemas.microsoft.com/office/drawing/2014/main" id="{14ADAD10-F5C9-41DE-4103-019915609D97}"/>
                </a:ext>
              </a:extLst>
            </p:cNvPr>
            <p:cNvSpPr/>
            <p:nvPr/>
          </p:nvSpPr>
          <p:spPr>
            <a:xfrm rot="15835406">
              <a:off x="5459279" y="3568416"/>
              <a:ext cx="328811" cy="327368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68" name="Partial Circle 210">
              <a:extLst>
                <a:ext uri="{FF2B5EF4-FFF2-40B4-BE49-F238E27FC236}">
                  <a16:creationId xmlns:a16="http://schemas.microsoft.com/office/drawing/2014/main" id="{0B0DA8BD-CE50-3FEA-BE0E-EC406217CF03}"/>
                </a:ext>
              </a:extLst>
            </p:cNvPr>
            <p:cNvSpPr/>
            <p:nvPr/>
          </p:nvSpPr>
          <p:spPr>
            <a:xfrm rot="8711857">
              <a:off x="5458450" y="3568461"/>
              <a:ext cx="328811" cy="327368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FAB417C-1EA7-2E43-40E9-617C58C0F171}"/>
              </a:ext>
            </a:extLst>
          </p:cNvPr>
          <p:cNvGrpSpPr/>
          <p:nvPr/>
        </p:nvGrpSpPr>
        <p:grpSpPr>
          <a:xfrm>
            <a:off x="2830231" y="2147266"/>
            <a:ext cx="1502816" cy="375465"/>
            <a:chOff x="3256803" y="3086631"/>
            <a:chExt cx="1318507" cy="32924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89B0567-9D47-37F0-9591-DE3AAB9FD771}"/>
                </a:ext>
              </a:extLst>
            </p:cNvPr>
            <p:cNvSpPr txBox="1"/>
            <p:nvPr/>
          </p:nvSpPr>
          <p:spPr bwMode="gray">
            <a:xfrm>
              <a:off x="3256803" y="3109348"/>
              <a:ext cx="1009175" cy="269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/>
                <a:t>Auto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01110CB-FD6F-BEF6-F221-A011946F6D59}"/>
                </a:ext>
              </a:extLst>
            </p:cNvPr>
            <p:cNvGrpSpPr/>
            <p:nvPr/>
          </p:nvGrpSpPr>
          <p:grpSpPr>
            <a:xfrm>
              <a:off x="4245408" y="3086631"/>
              <a:ext cx="329902" cy="329241"/>
              <a:chOff x="5113010" y="3567694"/>
              <a:chExt cx="329902" cy="329241"/>
            </a:xfrm>
          </p:grpSpPr>
          <p:sp>
            <p:nvSpPr>
              <p:cNvPr id="72" name="Partial Circle 208">
                <a:extLst>
                  <a:ext uri="{FF2B5EF4-FFF2-40B4-BE49-F238E27FC236}">
                    <a16:creationId xmlns:a16="http://schemas.microsoft.com/office/drawing/2014/main" id="{F071467C-1426-E4F4-CFD7-2AEA0F2FAFC0}"/>
                  </a:ext>
                </a:extLst>
              </p:cNvPr>
              <p:cNvSpPr/>
              <p:nvPr/>
            </p:nvSpPr>
            <p:spPr>
              <a:xfrm rot="1414734">
                <a:off x="5115543" y="3568124"/>
                <a:ext cx="327369" cy="328811"/>
              </a:xfrm>
              <a:prstGeom prst="pie">
                <a:avLst>
                  <a:gd name="adj1" fmla="val 7522725"/>
                  <a:gd name="adj2" fmla="val 14723024"/>
                </a:avLst>
              </a:prstGeom>
              <a:solidFill>
                <a:srgbClr val="13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Partial Circle 209">
                <a:extLst>
                  <a:ext uri="{FF2B5EF4-FFF2-40B4-BE49-F238E27FC236}">
                    <a16:creationId xmlns:a16="http://schemas.microsoft.com/office/drawing/2014/main" id="{630C95F1-682E-338B-C554-129566967A05}"/>
                  </a:ext>
                </a:extLst>
              </p:cNvPr>
              <p:cNvSpPr/>
              <p:nvPr/>
            </p:nvSpPr>
            <p:spPr>
              <a:xfrm rot="15835406">
                <a:off x="5113839" y="3568416"/>
                <a:ext cx="328811" cy="327368"/>
              </a:xfrm>
              <a:prstGeom prst="pie">
                <a:avLst>
                  <a:gd name="adj1" fmla="val 7522725"/>
                  <a:gd name="adj2" fmla="val 14723024"/>
                </a:avLst>
              </a:prstGeom>
              <a:solidFill>
                <a:srgbClr val="F69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Partial Circle 210">
                <a:extLst>
                  <a:ext uri="{FF2B5EF4-FFF2-40B4-BE49-F238E27FC236}">
                    <a16:creationId xmlns:a16="http://schemas.microsoft.com/office/drawing/2014/main" id="{FD0D30CF-71FE-D3D8-E8B1-8322515D8A42}"/>
                  </a:ext>
                </a:extLst>
              </p:cNvPr>
              <p:cNvSpPr/>
              <p:nvPr/>
            </p:nvSpPr>
            <p:spPr>
              <a:xfrm rot="8711857">
                <a:off x="5113010" y="3568461"/>
                <a:ext cx="328811" cy="327368"/>
              </a:xfrm>
              <a:prstGeom prst="pie">
                <a:avLst>
                  <a:gd name="adj1" fmla="val 7398447"/>
                  <a:gd name="adj2" fmla="val 14723024"/>
                </a:avLst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4FFC898-C5A6-8B0A-AFF0-508458BE1FD5}"/>
              </a:ext>
            </a:extLst>
          </p:cNvPr>
          <p:cNvSpPr txBox="1"/>
          <p:nvPr/>
        </p:nvSpPr>
        <p:spPr bwMode="gray">
          <a:xfrm>
            <a:off x="4556820" y="1764340"/>
            <a:ext cx="12451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/>
              <a:t>Insurance</a:t>
            </a:r>
            <a:endParaRPr lang="en-US">
              <a:cs typeface="Arial"/>
            </a:endParaRPr>
          </a:p>
          <a:p>
            <a:pPr algn="r"/>
            <a:r>
              <a:rPr lang="en-US" sz="1400"/>
              <a:t>Economics &amp; Public Policy</a:t>
            </a:r>
            <a:endParaRPr lang="en-US">
              <a:cs typeface="Arial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410720-E6B1-324C-C91A-C63A3FB0711D}"/>
              </a:ext>
            </a:extLst>
          </p:cNvPr>
          <p:cNvGrpSpPr/>
          <p:nvPr/>
        </p:nvGrpSpPr>
        <p:grpSpPr>
          <a:xfrm>
            <a:off x="5815346" y="1933003"/>
            <a:ext cx="376018" cy="375465"/>
            <a:chOff x="5458450" y="3567694"/>
            <a:chExt cx="329902" cy="329241"/>
          </a:xfrm>
        </p:grpSpPr>
        <p:sp>
          <p:nvSpPr>
            <p:cNvPr id="78" name="Partial Circle 208">
              <a:extLst>
                <a:ext uri="{FF2B5EF4-FFF2-40B4-BE49-F238E27FC236}">
                  <a16:creationId xmlns:a16="http://schemas.microsoft.com/office/drawing/2014/main" id="{EFE3B310-03B5-F7F7-C6F3-C16A3A479026}"/>
                </a:ext>
              </a:extLst>
            </p:cNvPr>
            <p:cNvSpPr/>
            <p:nvPr/>
          </p:nvSpPr>
          <p:spPr>
            <a:xfrm rot="1414734">
              <a:off x="5460983" y="3568124"/>
              <a:ext cx="327369" cy="32881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79" name="Partial Circle 209">
              <a:extLst>
                <a:ext uri="{FF2B5EF4-FFF2-40B4-BE49-F238E27FC236}">
                  <a16:creationId xmlns:a16="http://schemas.microsoft.com/office/drawing/2014/main" id="{7C918969-4BD6-A6FF-B991-4A63A8C55A09}"/>
                </a:ext>
              </a:extLst>
            </p:cNvPr>
            <p:cNvSpPr/>
            <p:nvPr/>
          </p:nvSpPr>
          <p:spPr>
            <a:xfrm rot="15835406">
              <a:off x="5459279" y="3568416"/>
              <a:ext cx="328811" cy="327368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80" name="Partial Circle 210">
              <a:extLst>
                <a:ext uri="{FF2B5EF4-FFF2-40B4-BE49-F238E27FC236}">
                  <a16:creationId xmlns:a16="http://schemas.microsoft.com/office/drawing/2014/main" id="{4278D046-4CC2-044F-C445-A10C937FD11D}"/>
                </a:ext>
              </a:extLst>
            </p:cNvPr>
            <p:cNvSpPr/>
            <p:nvPr/>
          </p:nvSpPr>
          <p:spPr>
            <a:xfrm rot="8711857">
              <a:off x="5458450" y="3568461"/>
              <a:ext cx="328811" cy="327368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B15DFA5-D2F9-F26F-A7A1-13A616000C81}"/>
              </a:ext>
            </a:extLst>
          </p:cNvPr>
          <p:cNvSpPr txBox="1"/>
          <p:nvPr/>
        </p:nvSpPr>
        <p:spPr bwMode="gray">
          <a:xfrm>
            <a:off x="5655574" y="4189443"/>
            <a:ext cx="1307030" cy="6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/>
              <a:t>DEI &amp;Talent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3452BA-C3E5-8FB8-D9C3-C28303945043}"/>
              </a:ext>
            </a:extLst>
          </p:cNvPr>
          <p:cNvGrpSpPr/>
          <p:nvPr/>
        </p:nvGrpSpPr>
        <p:grpSpPr>
          <a:xfrm rot="1414734">
            <a:off x="6897482" y="4152197"/>
            <a:ext cx="375170" cy="375394"/>
            <a:chOff x="4952090" y="2557687"/>
            <a:chExt cx="3072064" cy="3058780"/>
          </a:xfrm>
        </p:grpSpPr>
        <p:sp>
          <p:nvSpPr>
            <p:cNvPr id="84" name="Partial Circle 34">
              <a:extLst>
                <a:ext uri="{FF2B5EF4-FFF2-40B4-BE49-F238E27FC236}">
                  <a16:creationId xmlns:a16="http://schemas.microsoft.com/office/drawing/2014/main" id="{3E4B8A66-353E-A917-A495-A45AC60EBC42}"/>
                </a:ext>
              </a:extLst>
            </p:cNvPr>
            <p:cNvSpPr/>
            <p:nvPr/>
          </p:nvSpPr>
          <p:spPr>
            <a:xfrm>
              <a:off x="4968788" y="2557720"/>
              <a:ext cx="3055366" cy="305536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85" name="Partial Circle 35">
              <a:extLst>
                <a:ext uri="{FF2B5EF4-FFF2-40B4-BE49-F238E27FC236}">
                  <a16:creationId xmlns:a16="http://schemas.microsoft.com/office/drawing/2014/main" id="{E398FC63-3F38-BB1D-95CE-4B3D4E5663A0}"/>
                </a:ext>
              </a:extLst>
            </p:cNvPr>
            <p:cNvSpPr/>
            <p:nvPr/>
          </p:nvSpPr>
          <p:spPr>
            <a:xfrm rot="14420672">
              <a:off x="4958749" y="2557688"/>
              <a:ext cx="3055363" cy="305536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F6932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86" name="Partial Circle 36">
              <a:extLst>
                <a:ext uri="{FF2B5EF4-FFF2-40B4-BE49-F238E27FC236}">
                  <a16:creationId xmlns:a16="http://schemas.microsoft.com/office/drawing/2014/main" id="{5F85751A-0D6B-0C3F-8139-3C1711C8A666}"/>
                </a:ext>
              </a:extLst>
            </p:cNvPr>
            <p:cNvSpPr/>
            <p:nvPr/>
          </p:nvSpPr>
          <p:spPr>
            <a:xfrm rot="7297123">
              <a:off x="4952085" y="2561111"/>
              <a:ext cx="3055361" cy="3055352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13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D71E54E-42DA-9645-92D4-EFC284A00322}"/>
              </a:ext>
            </a:extLst>
          </p:cNvPr>
          <p:cNvSpPr/>
          <p:nvPr/>
        </p:nvSpPr>
        <p:spPr>
          <a:xfrm>
            <a:off x="-305" y="0"/>
            <a:ext cx="12192305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85551-4AA4-2547-A737-1699C6FCA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248" y="1684470"/>
            <a:ext cx="7610690" cy="1933194"/>
          </a:xfrm>
        </p:spPr>
        <p:txBody>
          <a:bodyPr/>
          <a:lstStyle/>
          <a:p>
            <a:r>
              <a:rPr lang="en-US" dirty="0"/>
              <a:t>Insurance Economics Outlook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ED1A14-CDBD-6A68-E068-C26D942A464D}"/>
              </a:ext>
            </a:extLst>
          </p:cNvPr>
          <p:cNvSpPr txBox="1">
            <a:spLocks/>
          </p:cNvSpPr>
          <p:nvPr/>
        </p:nvSpPr>
        <p:spPr>
          <a:xfrm>
            <a:off x="712202" y="1409146"/>
            <a:ext cx="10767596" cy="12490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Growth and replacement costs to remain challenging well into 2023 and 2024 as geopolitical risks reach new highs – constraining industry growth and combined ratios</a:t>
            </a:r>
            <a:endParaRPr lang="en-US" sz="2400" dirty="0"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919DB8-F9A0-2DB1-BB6E-108D12E70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86063"/>
              </p:ext>
            </p:extLst>
          </p:nvPr>
        </p:nvGraphicFramePr>
        <p:xfrm>
          <a:off x="806698" y="2677319"/>
          <a:ext cx="10547102" cy="3096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8157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1826569338"/>
                    </a:ext>
                  </a:extLst>
                </a:gridCol>
              </a:tblGrid>
              <a:tr h="52732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800" b="0" u="none" strike="noStrike">
                          <a:effectLst/>
                        </a:rPr>
                        <a:t>Growth &amp; Inflation (Change YoY%)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2022 YTD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effectLst/>
                        </a:rPr>
                        <a:t>Longer Range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Growth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60405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U.S. Real GDP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5.80%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2.57%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1.20%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1.70%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1.80%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Finance &amp; Insurance Output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3.40%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2.13%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-1.51%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0.37%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-0.06%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2594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Inflation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85650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U.S. Inflation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7.10%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7.7%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2.80%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2.30%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10667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 P&amp;C Replacement Costs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11.75%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8.10%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2.85%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0.91%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1.01%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398888"/>
                  </a:ext>
                </a:extLst>
              </a:tr>
              <a:tr h="344935">
                <a:tc gridSpan="6"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MACROECONOMIC DRIVERS ONLY                             </a:t>
                      </a:r>
                      <a:r>
                        <a:rPr lang="en-US" sz="1200" b="0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Source: BLS, BEA, FRED; As of CPI: 10/13; U.S. GDP Q3; Sectors Output: Q2; Analysis: Triple-I. </a:t>
                      </a:r>
                      <a:endParaRPr lang="en-US" sz="1200" b="0" i="0" u="none" strike="noStrike" noProof="0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F38F16A9-6841-851C-F21C-9905D6CF3397}"/>
              </a:ext>
            </a:extLst>
          </p:cNvPr>
          <p:cNvSpPr txBox="1">
            <a:spLocks/>
          </p:cNvSpPr>
          <p:nvPr/>
        </p:nvSpPr>
        <p:spPr>
          <a:xfrm>
            <a:off x="838200" y="531772"/>
            <a:ext cx="10515600" cy="5578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F72AD"/>
                </a:solidFill>
              </a:rPr>
              <a:t>Overall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D44460-8135-8E01-00FB-DD06C679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2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105D49-D872-84A9-56E9-3EC391B10BD1}"/>
              </a:ext>
            </a:extLst>
          </p:cNvPr>
          <p:cNvSpPr txBox="1">
            <a:spLocks/>
          </p:cNvSpPr>
          <p:nvPr/>
        </p:nvSpPr>
        <p:spPr>
          <a:xfrm>
            <a:off x="712202" y="1428316"/>
            <a:ext cx="10767596" cy="12490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cs typeface="Arial"/>
              </a:rPr>
              <a:t>Rising interest rates and inflation bringing housing growth to a grind even though increases in cost of materials slowing down</a:t>
            </a:r>
            <a:endParaRPr lang="en-US" sz="24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1214AE-CF33-8E5C-0D0C-9D5F82BAB73B}"/>
              </a:ext>
            </a:extLst>
          </p:cNvPr>
          <p:cNvGraphicFramePr>
            <a:graphicFrameLocks noGrp="1"/>
          </p:cNvGraphicFramePr>
          <p:nvPr/>
        </p:nvGraphicFramePr>
        <p:xfrm>
          <a:off x="806698" y="2454470"/>
          <a:ext cx="10547102" cy="374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8157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  <a:gridCol w="1119789">
                  <a:extLst>
                    <a:ext uri="{9D8B030D-6E8A-4147-A177-3AD203B41FA5}">
                      <a16:colId xmlns:a16="http://schemas.microsoft.com/office/drawing/2014/main" val="1826569338"/>
                    </a:ext>
                  </a:extLst>
                </a:gridCol>
              </a:tblGrid>
              <a:tr h="52732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Homeowners (Change YoY%)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2021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2022</a:t>
                      </a:r>
                      <a:endParaRPr lang="en-US" sz="1300" b="0" i="0" u="none" strike="noStrike">
                        <a:effectLst/>
                        <a:latin typeface="Arial"/>
                        <a:cs typeface="Arial"/>
                      </a:endParaRPr>
                    </a:p>
                    <a:p>
                      <a:pPr lvl="0" algn="r">
                        <a:buNone/>
                      </a:pPr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YTD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2023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  <a:cs typeface="Arial"/>
                        </a:rPr>
                        <a:t>2024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effectLst/>
                          <a:latin typeface="Arial"/>
                          <a:cs typeface="Arial"/>
                        </a:rPr>
                        <a:t>Longer Range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Underlying GDP Growth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-11.36%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1.37%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2.52%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3.83%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3.97%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60405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 Units Starts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All Construction 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2594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Retail Trade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-14.70%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40322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Replacement Costs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13.39%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7.64%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3.42%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1.74%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2.12%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85650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Shelter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10667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Household Furnishing &amp; Supplies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-0.60%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39888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Construction Materials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958377"/>
                  </a:ext>
                </a:extLst>
              </a:tr>
              <a:tr h="344935">
                <a:tc gridSpan="6">
                  <a:txBody>
                    <a:bodyPr/>
                    <a:lstStyle/>
                    <a:p>
                      <a:pPr lvl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1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PROPERTY ONLY                                                            </a:t>
                      </a:r>
                      <a:r>
                        <a:rPr lang="en-US" sz="1200" b="0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Source: BLS, BEA, FRED; As of CPI: 10/13; U.S. GDP Q3; Sectors Output: Q2; </a:t>
                      </a:r>
                      <a:r>
                        <a:rPr lang="en-US" sz="1200" b="0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Analysis: Triple-I. </a:t>
                      </a:r>
                      <a:endParaRPr lang="en-US" sz="1200" b="0" i="0" u="none" strike="noStrike" noProof="0" dirty="0">
                        <a:effectLst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63728C9E-04DE-7771-0B04-4ACA2DBE6D35}"/>
              </a:ext>
            </a:extLst>
          </p:cNvPr>
          <p:cNvSpPr txBox="1">
            <a:spLocks/>
          </p:cNvSpPr>
          <p:nvPr/>
        </p:nvSpPr>
        <p:spPr>
          <a:xfrm>
            <a:off x="838200" y="531772"/>
            <a:ext cx="10515600" cy="5578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F72AD"/>
                </a:solidFill>
              </a:rPr>
              <a:t>Homeowners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6A93F-1867-1E6C-45CA-BA583A06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0D9268-689B-D1E6-346D-067DD01CF475}"/>
              </a:ext>
            </a:extLst>
          </p:cNvPr>
          <p:cNvSpPr/>
          <p:nvPr/>
        </p:nvSpPr>
        <p:spPr>
          <a:xfrm>
            <a:off x="712202" y="5186597"/>
            <a:ext cx="3455064" cy="6745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49A23-B512-57CB-09B5-2524CFDCBABF}"/>
              </a:ext>
            </a:extLst>
          </p:cNvPr>
          <p:cNvSpPr/>
          <p:nvPr/>
        </p:nvSpPr>
        <p:spPr>
          <a:xfrm>
            <a:off x="712202" y="3470292"/>
            <a:ext cx="3455064" cy="3671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5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919DB8-F9A0-2DB1-BB6E-108D12E70EFF}"/>
              </a:ext>
            </a:extLst>
          </p:cNvPr>
          <p:cNvGraphicFramePr>
            <a:graphicFrameLocks noGrp="1"/>
          </p:cNvGraphicFramePr>
          <p:nvPr/>
        </p:nvGraphicFramePr>
        <p:xfrm>
          <a:off x="806699" y="2497602"/>
          <a:ext cx="10578600" cy="33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2935">
                  <a:extLst>
                    <a:ext uri="{9D8B030D-6E8A-4147-A177-3AD203B41FA5}">
                      <a16:colId xmlns:a16="http://schemas.microsoft.com/office/drawing/2014/main" val="39817476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013783274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378194668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403270511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953480237"/>
                    </a:ext>
                  </a:extLst>
                </a:gridCol>
                <a:gridCol w="1123133">
                  <a:extLst>
                    <a:ext uri="{9D8B030D-6E8A-4147-A177-3AD203B41FA5}">
                      <a16:colId xmlns:a16="http://schemas.microsoft.com/office/drawing/2014/main" val="1826569338"/>
                    </a:ext>
                  </a:extLst>
                </a:gridCol>
              </a:tblGrid>
              <a:tr h="527327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800" b="0" u="none" strike="noStrike">
                          <a:effectLst/>
                        </a:rPr>
                        <a:t>Personal Auto (Change YoY%)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2022</a:t>
                      </a:r>
                    </a:p>
                    <a:p>
                      <a:pPr lvl="0" algn="r">
                        <a:buNone/>
                      </a:pPr>
                      <a:r>
                        <a:rPr lang="en-US" sz="1800" b="0" u="none" strike="noStrike">
                          <a:effectLst/>
                        </a:rPr>
                        <a:t>YTD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effectLst/>
                        </a:rPr>
                        <a:t>Longer Range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30213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Underlying GDP Growth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-16.94%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3.84%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2.69%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2.41%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1.05%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60405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Auto &amp; Parts Retail Sales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3.06%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3.13%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2.67%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27831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Total Private Expenses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-18.42%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5.35%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1.82%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1.89%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3.08%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825942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Replacement Costs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11.80%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9.99%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2.52%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-0.11%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-0.28%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3229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New Vehicles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8.74%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9.40%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2.44%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-0.10%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-0.16%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085650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Used Vehicles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24.41%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7.18%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1.31%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-0.84%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-0.89%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106678"/>
                  </a:ext>
                </a:extLst>
              </a:tr>
              <a:tr h="3449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All Parts &amp; Equipment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6.90%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13.38%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3.81%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0.61%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0.21%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398888"/>
                  </a:ext>
                </a:extLst>
              </a:tr>
              <a:tr h="344935">
                <a:tc gridSpan="6"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1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PROPERTY ONLY                                                             </a:t>
                      </a:r>
                      <a:r>
                        <a:rPr lang="en-US" sz="1200" b="0" i="0" u="none" strike="noStrike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Source: BLS, BEA, FRED; As of CPI: 10/13; U.S. GDP Q3; Sectors Output: Q2; Analysis: Triple-I. </a:t>
                      </a:r>
                      <a:endParaRPr lang="en-US" sz="1200" b="0" i="0" u="none" strike="noStrike" noProof="0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995410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418C380-A7E3-8377-D445-D8D00297C567}"/>
              </a:ext>
            </a:extLst>
          </p:cNvPr>
          <p:cNvSpPr txBox="1">
            <a:spLocks/>
          </p:cNvSpPr>
          <p:nvPr/>
        </p:nvSpPr>
        <p:spPr>
          <a:xfrm>
            <a:off x="712202" y="1417430"/>
            <a:ext cx="10997633" cy="12490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Increases in costs of vehicles and repairs slowing down – softening the impact of the top (along with materials) driver of higher P&amp;C replacement costs</a:t>
            </a:r>
            <a:endParaRPr lang="en-US" sz="2400">
              <a:cs typeface="Aria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6B6C5FB-784D-E703-3424-B2AAB6DA8550}"/>
              </a:ext>
            </a:extLst>
          </p:cNvPr>
          <p:cNvSpPr txBox="1">
            <a:spLocks/>
          </p:cNvSpPr>
          <p:nvPr/>
        </p:nvSpPr>
        <p:spPr>
          <a:xfrm>
            <a:off x="838200" y="531772"/>
            <a:ext cx="10515600" cy="5578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F72AD"/>
                </a:solidFill>
              </a:rPr>
              <a:t>Personal Auto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350647-C41C-7975-FA87-E9767469B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" y="56236"/>
            <a:ext cx="1158215" cy="579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473614-3B75-10BC-952E-4A63ECE25D48}"/>
              </a:ext>
            </a:extLst>
          </p:cNvPr>
          <p:cNvSpPr/>
          <p:nvPr/>
        </p:nvSpPr>
        <p:spPr>
          <a:xfrm>
            <a:off x="806698" y="4794313"/>
            <a:ext cx="7303697" cy="8138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03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6aNOVx878QgHkamFnj6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rAZB47GhajawpxXPTB9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i5OZmizGrVcCLVn3B6G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8494QULCxxaI7tZnOAls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gE9w1lKGd8g1Ti5nq39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dEZ9o0QBCDBqqlTj3zL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v2Y8ZgFPB_nkxW98x8_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98BHhdRCwTIFzf4msr4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tUogUSXmNToOg8YmcYP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KoNm8Zs.IXOAYUWLtti0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5SflJGS._b33WzS0w2i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oeSUqRQ0agdpsZkEY0C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5n1enl5UGAfjXrulcs33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YJ4jVCYsNBbRZe5qGDq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D1TaeQgxgGPi0Q672c3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yK1XReP.yVIVU5SjHUp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OyMSAXLLGBvMHMrK.70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2ZlUHzygcKuMs0fI5dgm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WeX4P3cNGy6r1K2BH6_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b0wq7URNakte7UwYQOf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FWLP00OZ6SmEgoJK3C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3SXzpcuCay0mdelJ376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TPmq1jp4ALVi8oONDrr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4ERbaepvBwHyuwS5mvn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_8Uw2DY2mO6Mxqs62tG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88WoDh0ll6wZ6XnqlTx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0Mxx3IrNHMXBd2UJyf8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VuDHSYlO9lcNLAYPEIZg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6TdRquvP0XUdc7E9nDw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sEyzJiGWBO73pVmdf7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coPO8TamlFRZlvgbX4g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B6ighpxaXPPRjWoh20T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r8TvF5m16I0BWHy0.Ctg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 anchorCtr="0">
        <a:spAutoFit/>
      </a:bodyPr>
      <a:lstStyle>
        <a:defPPr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defRPr sz="1400" b="1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085442-02ef-47ac-95e9-4494f78350e0">
      <UserInfo>
        <DisplayName>Dunsavage, Jeff</DisplayName>
        <AccountId>50</AccountId>
        <AccountType/>
      </UserInfo>
      <UserInfo>
        <DisplayName>Ha, Jennifer</DisplayName>
        <AccountId>52</AccountId>
        <AccountType/>
      </UserInfo>
      <UserInfo>
        <DisplayName>Porfilio, Dale</DisplayName>
        <AccountId>149</AccountId>
        <AccountType/>
      </UserInfo>
    </SharedWithUsers>
    <thumbnail xmlns="b1f2662c-b6b5-4a04-9117-577d77a91a8d" xsi:nil="true"/>
    <lcf76f155ced4ddcb4097134ff3c332f xmlns="b1f2662c-b6b5-4a04-9117-577d77a91a8d">
      <Terms xmlns="http://schemas.microsoft.com/office/infopath/2007/PartnerControls"/>
    </lcf76f155ced4ddcb4097134ff3c332f>
    <TaxCatchAll xmlns="f5085442-02ef-47ac-95e9-4494f78350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6F0FE1489A2409385FC24C32D81EA" ma:contentTypeVersion="17" ma:contentTypeDescription="Create a new document." ma:contentTypeScope="" ma:versionID="17a9efcec67267089ac2086e40af51c6">
  <xsd:schema xmlns:xsd="http://www.w3.org/2001/XMLSchema" xmlns:xs="http://www.w3.org/2001/XMLSchema" xmlns:p="http://schemas.microsoft.com/office/2006/metadata/properties" xmlns:ns2="f5085442-02ef-47ac-95e9-4494f78350e0" xmlns:ns3="b1f2662c-b6b5-4a04-9117-577d77a91a8d" targetNamespace="http://schemas.microsoft.com/office/2006/metadata/properties" ma:root="true" ma:fieldsID="de338412200b714d73f6b62e079e5be7" ns2:_="" ns3:_="">
    <xsd:import namespace="f5085442-02ef-47ac-95e9-4494f78350e0"/>
    <xsd:import namespace="b1f2662c-b6b5-4a04-9117-577d77a91a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thumbnail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85442-02ef-47ac-95e9-4494f78350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e2c3dd5-eb13-4621-a972-aba6a340d9c9}" ma:internalName="TaxCatchAll" ma:showField="CatchAllData" ma:web="f5085442-02ef-47ac-95e9-4494f78350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2662c-b6b5-4a04-9117-577d77a91a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humbnail" ma:index="21" nillable="true" ma:displayName="Thumbnail" ma:format="Thumbnail" ma:internalName="thumbnail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f8c46a8-d4b3-4954-ae24-04388a465a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A98694-39BA-40E0-B335-C4AD48BED3E4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b1f2662c-b6b5-4a04-9117-577d77a91a8d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5085442-02ef-47ac-95e9-4494f78350e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08E446-07DB-4FA9-9F15-3B18899A52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C6BE9A-4810-4DFB-A1E2-79A11193DB9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5085442-02ef-47ac-95e9-4494f78350e0"/>
    <ds:schemaRef ds:uri="b1f2662c-b6b5-4a04-9117-577d77a91a8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5904</TotalTime>
  <Words>3651</Words>
  <Application>Microsoft Office PowerPoint</Application>
  <PresentationFormat>Widescreen</PresentationFormat>
  <Paragraphs>758</Paragraphs>
  <Slides>44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Arial Narrow</vt:lpstr>
      <vt:lpstr>Arial,Sans-Serif</vt:lpstr>
      <vt:lpstr>Calibri</vt:lpstr>
      <vt:lpstr>Lato</vt:lpstr>
      <vt:lpstr>Proxima Nova</vt:lpstr>
      <vt:lpstr>Wingdings</vt:lpstr>
      <vt:lpstr>Wingdings 3</vt:lpstr>
      <vt:lpstr>Wingdings,Sans-Serif</vt:lpstr>
      <vt:lpstr>Office Theme</vt:lpstr>
      <vt:lpstr>Custom Design</vt:lpstr>
      <vt:lpstr>1_Office Theme</vt:lpstr>
      <vt:lpstr>PowerPoint Presentation</vt:lpstr>
      <vt:lpstr>Triple-I and Its Mission</vt:lpstr>
      <vt:lpstr>The Disruption Continuum</vt:lpstr>
      <vt:lpstr>What’s News In Insurance… </vt:lpstr>
      <vt:lpstr>Triple-I’s Issue Management</vt:lpstr>
      <vt:lpstr>Insurance Economics Outlook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P&amp;C Industry Outlook</vt:lpstr>
      <vt:lpstr>Personal Auto</vt:lpstr>
      <vt:lpstr>Personal Auto Deeper Look at Deteriorating Trends</vt:lpstr>
      <vt:lpstr>Homeowners</vt:lpstr>
      <vt:lpstr>Commercial Auto</vt:lpstr>
      <vt:lpstr>General Liability</vt:lpstr>
      <vt:lpstr>Commercial Property</vt:lpstr>
      <vt:lpstr>Commercial Multi-Peril</vt:lpstr>
      <vt:lpstr>Workers Compensation</vt:lpstr>
      <vt:lpstr>Key Industry Risks &amp; Opportunities</vt:lpstr>
      <vt:lpstr>PowerPoint Presentation</vt:lpstr>
      <vt:lpstr>Evolution of Climate Risk </vt:lpstr>
      <vt:lpstr>PowerPoint Presentation</vt:lpstr>
      <vt:lpstr>PowerPoint Presentation</vt:lpstr>
      <vt:lpstr>2021 was Preview of Evolving Climate Risk </vt:lpstr>
      <vt:lpstr>PowerPoint Presentation</vt:lpstr>
      <vt:lpstr>People are Living More In Harm's Way</vt:lpstr>
      <vt:lpstr>PowerPoint Presentation</vt:lpstr>
      <vt:lpstr>Objective</vt:lpstr>
      <vt:lpstr>PowerPoint Presentation</vt:lpstr>
      <vt:lpstr>PowerPoint Presentation</vt:lpstr>
      <vt:lpstr>Climate Risk Considerations</vt:lpstr>
      <vt:lpstr>Evolution of Legal System Abuse </vt:lpstr>
      <vt:lpstr>Legal System Abuse &amp; Social Inflation</vt:lpstr>
      <vt:lpstr>Financial Impact of Social Inflation</vt:lpstr>
      <vt:lpstr>And then there’s…Third-Party Litigation Funding</vt:lpstr>
      <vt:lpstr>Third-Party Litigation Funding</vt:lpstr>
      <vt:lpstr>Third-Party Litigation Funding: Key Takeaways </vt:lpstr>
      <vt:lpstr>What can be done…Thought Leadership Campaign</vt:lpstr>
      <vt:lpstr>Climate Risk x Legal System Abuse = Property Crisis</vt:lpstr>
      <vt:lpstr>PowerPoint Presentation</vt:lpstr>
      <vt:lpstr>THANK YOU!  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Underwriting Forecast</dc:title>
  <dc:subject>v2007 and v2010</dc:subject>
  <dc:creator>Call @ 866-2-eSlide</dc:creator>
  <dc:description>eSlide, LLC - P14228 - III PPT Template 4:3</dc:description>
  <cp:lastModifiedBy>Lewis, Katja</cp:lastModifiedBy>
  <cp:revision>221</cp:revision>
  <cp:lastPrinted>2021-08-04T13:19:02Z</cp:lastPrinted>
  <dcterms:created xsi:type="dcterms:W3CDTF">2011-11-02T14:24:24Z</dcterms:created>
  <dcterms:modified xsi:type="dcterms:W3CDTF">2023-03-03T14:07:12Z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0x010100CAE6F0FE1489A2409385FC24C32D81EA</vt:lpwstr>
  </property>
  <property fmtid="{D5CDD505-2E9C-101B-9397-08002B2CF9AE}" pid="4" name="Order">
    <vt:r8>4800</vt:r8>
  </property>
  <property fmtid="{D5CDD505-2E9C-101B-9397-08002B2CF9AE}" pid="5" name="MediaServiceImageTags">
    <vt:lpwstr/>
  </property>
</Properties>
</file>