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tags/tag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5.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tags/tag10.xml" ContentType="application/vnd.openxmlformats-officedocument.presentationml.tags+xml"/>
  <Override PartName="/ppt/notesSlides/notesSlide136.xml" ContentType="application/vnd.openxmlformats-officedocument.presentationml.notesSlide+xml"/>
  <Override PartName="/ppt/tags/tag11.xml" ContentType="application/vnd.openxmlformats-officedocument.presentationml.tags+xml"/>
  <Override PartName="/ppt/notesSlides/notesSlide137.xml" ContentType="application/vnd.openxmlformats-officedocument.presentationml.notesSlide+xml"/>
  <Override PartName="/ppt/tags/tag12.xml" ContentType="application/vnd.openxmlformats-officedocument.presentationml.tags+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4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4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tags/tag25.xml" ContentType="application/vnd.openxmlformats-officedocument.presentationml.tags+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tags/tag26.xml" ContentType="application/vnd.openxmlformats-officedocument.presentationml.tags+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charts/chart2.xml" ContentType="application/vnd.openxmlformats-officedocument.drawingml.chart+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2.xml" ContentType="application/vnd.openxmlformats-officedocument.presentationml.notesSlide+xml"/>
  <Override PartName="/ppt/charts/chart5.xml" ContentType="application/vnd.openxmlformats-officedocument.drawingml.chart+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tags/tag27.xml" ContentType="application/vnd.openxmlformats-officedocument.presentationml.tags+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02"/>
  </p:notesMasterIdLst>
  <p:handoutMasterIdLst>
    <p:handoutMasterId r:id="rId303"/>
  </p:handoutMasterIdLst>
  <p:sldIdLst>
    <p:sldId id="3491" r:id="rId2"/>
    <p:sldId id="4187" r:id="rId3"/>
    <p:sldId id="4188" r:id="rId4"/>
    <p:sldId id="4189" r:id="rId5"/>
    <p:sldId id="4190" r:id="rId6"/>
    <p:sldId id="4191" r:id="rId7"/>
    <p:sldId id="2574" r:id="rId8"/>
    <p:sldId id="4010" r:id="rId9"/>
    <p:sldId id="4011" r:id="rId10"/>
    <p:sldId id="3347" r:id="rId11"/>
    <p:sldId id="4061" r:id="rId12"/>
    <p:sldId id="4062" r:id="rId13"/>
    <p:sldId id="2185" r:id="rId14"/>
    <p:sldId id="4148" r:id="rId15"/>
    <p:sldId id="3368" r:id="rId16"/>
    <p:sldId id="4176" r:id="rId17"/>
    <p:sldId id="4177" r:id="rId18"/>
    <p:sldId id="4178" r:id="rId19"/>
    <p:sldId id="3923" r:id="rId20"/>
    <p:sldId id="3369" r:id="rId21"/>
    <p:sldId id="3370" r:id="rId22"/>
    <p:sldId id="3750" r:id="rId23"/>
    <p:sldId id="3331" r:id="rId24"/>
    <p:sldId id="3332" r:id="rId25"/>
    <p:sldId id="3333" r:id="rId26"/>
    <p:sldId id="3334" r:id="rId27"/>
    <p:sldId id="3751" r:id="rId28"/>
    <p:sldId id="3336" r:id="rId29"/>
    <p:sldId id="3469" r:id="rId30"/>
    <p:sldId id="4170" r:id="rId31"/>
    <p:sldId id="4171" r:id="rId32"/>
    <p:sldId id="4172" r:id="rId33"/>
    <p:sldId id="4173" r:id="rId34"/>
    <p:sldId id="4174" r:id="rId35"/>
    <p:sldId id="4179" r:id="rId36"/>
    <p:sldId id="4175" r:id="rId37"/>
    <p:sldId id="3433" r:id="rId38"/>
    <p:sldId id="4079" r:id="rId39"/>
    <p:sldId id="3669" r:id="rId40"/>
    <p:sldId id="3670" r:id="rId41"/>
    <p:sldId id="4142" r:id="rId42"/>
    <p:sldId id="3603" r:id="rId43"/>
    <p:sldId id="4042" r:id="rId44"/>
    <p:sldId id="4043" r:id="rId45"/>
    <p:sldId id="3888" r:id="rId46"/>
    <p:sldId id="3381" r:id="rId47"/>
    <p:sldId id="3758" r:id="rId48"/>
    <p:sldId id="4080" r:id="rId49"/>
    <p:sldId id="3203" r:id="rId50"/>
    <p:sldId id="3416" r:id="rId51"/>
    <p:sldId id="4066" r:id="rId52"/>
    <p:sldId id="4067" r:id="rId53"/>
    <p:sldId id="3889" r:id="rId54"/>
    <p:sldId id="4068" r:id="rId55"/>
    <p:sldId id="4119" r:id="rId56"/>
    <p:sldId id="4120" r:id="rId57"/>
    <p:sldId id="4121" r:id="rId58"/>
    <p:sldId id="4122" r:id="rId59"/>
    <p:sldId id="4123" r:id="rId60"/>
    <p:sldId id="3861" r:id="rId61"/>
    <p:sldId id="3892" r:id="rId62"/>
    <p:sldId id="3851" r:id="rId63"/>
    <p:sldId id="3852" r:id="rId64"/>
    <p:sldId id="3856" r:id="rId65"/>
    <p:sldId id="4060" r:id="rId66"/>
    <p:sldId id="4045" r:id="rId67"/>
    <p:sldId id="4059" r:id="rId68"/>
    <p:sldId id="3858" r:id="rId69"/>
    <p:sldId id="4069" r:id="rId70"/>
    <p:sldId id="3859" r:id="rId71"/>
    <p:sldId id="4064" r:id="rId72"/>
    <p:sldId id="3532" r:id="rId73"/>
    <p:sldId id="3533" r:id="rId74"/>
    <p:sldId id="3534" r:id="rId75"/>
    <p:sldId id="3535" r:id="rId76"/>
    <p:sldId id="2934" r:id="rId77"/>
    <p:sldId id="4143" r:id="rId78"/>
    <p:sldId id="4144" r:id="rId79"/>
    <p:sldId id="4146" r:id="rId80"/>
    <p:sldId id="4145" r:id="rId81"/>
    <p:sldId id="3941" r:id="rId82"/>
    <p:sldId id="3942" r:id="rId83"/>
    <p:sldId id="3944" r:id="rId84"/>
    <p:sldId id="3945" r:id="rId85"/>
    <p:sldId id="3946" r:id="rId86"/>
    <p:sldId id="3947" r:id="rId87"/>
    <p:sldId id="3948" r:id="rId88"/>
    <p:sldId id="4129" r:id="rId89"/>
    <p:sldId id="4070" r:id="rId90"/>
    <p:sldId id="3949" r:id="rId91"/>
    <p:sldId id="3950" r:id="rId92"/>
    <p:sldId id="4077" r:id="rId93"/>
    <p:sldId id="4078" r:id="rId94"/>
    <p:sldId id="4046" r:id="rId95"/>
    <p:sldId id="3891" r:id="rId96"/>
    <p:sldId id="2680" r:id="rId97"/>
    <p:sldId id="4081" r:id="rId98"/>
    <p:sldId id="4082" r:id="rId99"/>
    <p:sldId id="4083" r:id="rId100"/>
    <p:sldId id="3865" r:id="rId101"/>
    <p:sldId id="4147" r:id="rId102"/>
    <p:sldId id="3955" r:id="rId103"/>
    <p:sldId id="3956" r:id="rId104"/>
    <p:sldId id="4149" r:id="rId105"/>
    <p:sldId id="4150" r:id="rId106"/>
    <p:sldId id="3957" r:id="rId107"/>
    <p:sldId id="3549" r:id="rId108"/>
    <p:sldId id="4074" r:id="rId109"/>
    <p:sldId id="3551" r:id="rId110"/>
    <p:sldId id="4156" r:id="rId111"/>
    <p:sldId id="4157" r:id="rId112"/>
    <p:sldId id="4158" r:id="rId113"/>
    <p:sldId id="4159" r:id="rId114"/>
    <p:sldId id="4160" r:id="rId115"/>
    <p:sldId id="4161" r:id="rId116"/>
    <p:sldId id="4162" r:id="rId117"/>
    <p:sldId id="4163" r:id="rId118"/>
    <p:sldId id="4164" r:id="rId119"/>
    <p:sldId id="4165" r:id="rId120"/>
    <p:sldId id="4166" r:id="rId121"/>
    <p:sldId id="4167" r:id="rId122"/>
    <p:sldId id="4168" r:id="rId123"/>
    <p:sldId id="4086" r:id="rId124"/>
    <p:sldId id="4087" r:id="rId125"/>
    <p:sldId id="4169" r:id="rId126"/>
    <p:sldId id="4088" r:id="rId127"/>
    <p:sldId id="4089" r:id="rId128"/>
    <p:sldId id="4090" r:id="rId129"/>
    <p:sldId id="4091" r:id="rId130"/>
    <p:sldId id="4092" r:id="rId131"/>
    <p:sldId id="4093" r:id="rId132"/>
    <p:sldId id="4094" r:id="rId133"/>
    <p:sldId id="4130" r:id="rId134"/>
    <p:sldId id="4095" r:id="rId135"/>
    <p:sldId id="4096" r:id="rId136"/>
    <p:sldId id="4097" r:id="rId137"/>
    <p:sldId id="4098" r:id="rId138"/>
    <p:sldId id="4099" r:id="rId139"/>
    <p:sldId id="4100" r:id="rId140"/>
    <p:sldId id="4101" r:id="rId141"/>
    <p:sldId id="4103" r:id="rId142"/>
    <p:sldId id="4104" r:id="rId143"/>
    <p:sldId id="4105" r:id="rId144"/>
    <p:sldId id="4133" r:id="rId145"/>
    <p:sldId id="4134" r:id="rId146"/>
    <p:sldId id="4106" r:id="rId147"/>
    <p:sldId id="4132" r:id="rId148"/>
    <p:sldId id="4107" r:id="rId149"/>
    <p:sldId id="4108" r:id="rId150"/>
    <p:sldId id="4109" r:id="rId151"/>
    <p:sldId id="4110" r:id="rId152"/>
    <p:sldId id="4135" r:id="rId153"/>
    <p:sldId id="4112" r:id="rId154"/>
    <p:sldId id="4113" r:id="rId155"/>
    <p:sldId id="4114" r:id="rId156"/>
    <p:sldId id="4053" r:id="rId157"/>
    <p:sldId id="4054" r:id="rId158"/>
    <p:sldId id="4124" r:id="rId159"/>
    <p:sldId id="4055" r:id="rId160"/>
    <p:sldId id="4056" r:id="rId161"/>
    <p:sldId id="4057" r:id="rId162"/>
    <p:sldId id="4058" r:id="rId163"/>
    <p:sldId id="3924" r:id="rId164"/>
    <p:sldId id="3925" r:id="rId165"/>
    <p:sldId id="3478" r:id="rId166"/>
    <p:sldId id="3702" r:id="rId167"/>
    <p:sldId id="4115" r:id="rId168"/>
    <p:sldId id="4116" r:id="rId169"/>
    <p:sldId id="4117" r:id="rId170"/>
    <p:sldId id="3580" r:id="rId171"/>
    <p:sldId id="3706" r:id="rId172"/>
    <p:sldId id="4038" r:id="rId173"/>
    <p:sldId id="3707" r:id="rId174"/>
    <p:sldId id="3921" r:id="rId175"/>
    <p:sldId id="3744" r:id="rId176"/>
    <p:sldId id="3302" r:id="rId177"/>
    <p:sldId id="3625" r:id="rId178"/>
    <p:sldId id="3626" r:id="rId179"/>
    <p:sldId id="3511" r:id="rId180"/>
    <p:sldId id="3898" r:id="rId181"/>
    <p:sldId id="3896" r:id="rId182"/>
    <p:sldId id="4052" r:id="rId183"/>
    <p:sldId id="4051" r:id="rId184"/>
    <p:sldId id="3897" r:id="rId185"/>
    <p:sldId id="3697" r:id="rId186"/>
    <p:sldId id="3558" r:id="rId187"/>
    <p:sldId id="3512" r:id="rId188"/>
    <p:sldId id="3513" r:id="rId189"/>
    <p:sldId id="3269" r:id="rId190"/>
    <p:sldId id="3828" r:id="rId191"/>
    <p:sldId id="3829" r:id="rId192"/>
    <p:sldId id="3830" r:id="rId193"/>
    <p:sldId id="3831" r:id="rId194"/>
    <p:sldId id="3937" r:id="rId195"/>
    <p:sldId id="3832" r:id="rId196"/>
    <p:sldId id="3833" r:id="rId197"/>
    <p:sldId id="3834" r:id="rId198"/>
    <p:sldId id="3835" r:id="rId199"/>
    <p:sldId id="3836" r:id="rId200"/>
    <p:sldId id="3837" r:id="rId201"/>
    <p:sldId id="3844" r:id="rId202"/>
    <p:sldId id="3845" r:id="rId203"/>
    <p:sldId id="3846" r:id="rId204"/>
    <p:sldId id="3847" r:id="rId205"/>
    <p:sldId id="3286" r:id="rId206"/>
    <p:sldId id="1693" r:id="rId207"/>
    <p:sldId id="3364" r:id="rId208"/>
    <p:sldId id="2882" r:id="rId209"/>
    <p:sldId id="2881" r:id="rId210"/>
    <p:sldId id="1618" r:id="rId211"/>
    <p:sldId id="4151" r:id="rId212"/>
    <p:sldId id="4152" r:id="rId213"/>
    <p:sldId id="4153" r:id="rId214"/>
    <p:sldId id="4154" r:id="rId215"/>
    <p:sldId id="4155" r:id="rId216"/>
    <p:sldId id="3471" r:id="rId217"/>
    <p:sldId id="3634" r:id="rId218"/>
    <p:sldId id="3679" r:id="rId219"/>
    <p:sldId id="1687" r:id="rId220"/>
    <p:sldId id="4039" r:id="rId221"/>
    <p:sldId id="1748" r:id="rId222"/>
    <p:sldId id="3366" r:id="rId223"/>
    <p:sldId id="3367" r:id="rId224"/>
    <p:sldId id="3711" r:id="rId225"/>
    <p:sldId id="3913" r:id="rId226"/>
    <p:sldId id="3914" r:id="rId227"/>
    <p:sldId id="3915" r:id="rId228"/>
    <p:sldId id="3916" r:id="rId229"/>
    <p:sldId id="3917" r:id="rId230"/>
    <p:sldId id="3918" r:id="rId231"/>
    <p:sldId id="3919" r:id="rId232"/>
    <p:sldId id="3920" r:id="rId233"/>
    <p:sldId id="2291" r:id="rId234"/>
    <p:sldId id="4136" r:id="rId235"/>
    <p:sldId id="4137" r:id="rId236"/>
    <p:sldId id="4138" r:id="rId237"/>
    <p:sldId id="4139" r:id="rId238"/>
    <p:sldId id="4140" r:id="rId239"/>
    <p:sldId id="2331" r:id="rId240"/>
    <p:sldId id="3010" r:id="rId241"/>
    <p:sldId id="3514" r:id="rId242"/>
    <p:sldId id="2432" r:id="rId243"/>
    <p:sldId id="2658" r:id="rId244"/>
    <p:sldId id="2642" r:id="rId245"/>
    <p:sldId id="3015" r:id="rId246"/>
    <p:sldId id="2643" r:id="rId247"/>
    <p:sldId id="2336" r:id="rId248"/>
    <p:sldId id="2659" r:id="rId249"/>
    <p:sldId id="2091" r:id="rId250"/>
    <p:sldId id="4040" r:id="rId251"/>
    <p:sldId id="3671" r:id="rId252"/>
    <p:sldId id="3586" r:id="rId253"/>
    <p:sldId id="2174" r:id="rId254"/>
    <p:sldId id="3874" r:id="rId255"/>
    <p:sldId id="3695" r:id="rId256"/>
    <p:sldId id="4065" r:id="rId257"/>
    <p:sldId id="3876" r:id="rId258"/>
    <p:sldId id="3875" r:id="rId259"/>
    <p:sldId id="3877" r:id="rId260"/>
    <p:sldId id="4141" r:id="rId261"/>
    <p:sldId id="3880" r:id="rId262"/>
    <p:sldId id="4125" r:id="rId263"/>
    <p:sldId id="3584" r:id="rId264"/>
    <p:sldId id="3585" r:id="rId265"/>
    <p:sldId id="3878" r:id="rId266"/>
    <p:sldId id="3879" r:id="rId267"/>
    <p:sldId id="3881" r:id="rId268"/>
    <p:sldId id="3883" r:id="rId269"/>
    <p:sldId id="3884" r:id="rId270"/>
    <p:sldId id="3885" r:id="rId271"/>
    <p:sldId id="3886" r:id="rId272"/>
    <p:sldId id="2638" r:id="rId273"/>
    <p:sldId id="3882" r:id="rId274"/>
    <p:sldId id="1445" r:id="rId275"/>
    <p:sldId id="1450" r:id="rId276"/>
    <p:sldId id="2652" r:id="rId277"/>
    <p:sldId id="2655" r:id="rId278"/>
    <p:sldId id="3228" r:id="rId279"/>
    <p:sldId id="3757" r:id="rId280"/>
    <p:sldId id="3510" r:id="rId281"/>
    <p:sldId id="4041" r:id="rId282"/>
    <p:sldId id="3498" r:id="rId283"/>
    <p:sldId id="3499" r:id="rId284"/>
    <p:sldId id="3500" r:id="rId285"/>
    <p:sldId id="3501" r:id="rId286"/>
    <p:sldId id="3502" r:id="rId287"/>
    <p:sldId id="3503" r:id="rId288"/>
    <p:sldId id="3504" r:id="rId289"/>
    <p:sldId id="3505" r:id="rId290"/>
    <p:sldId id="3506" r:id="rId291"/>
    <p:sldId id="3507" r:id="rId292"/>
    <p:sldId id="3508" r:id="rId293"/>
    <p:sldId id="3509" r:id="rId294"/>
    <p:sldId id="4180" r:id="rId295"/>
    <p:sldId id="4181" r:id="rId296"/>
    <p:sldId id="4182" r:id="rId297"/>
    <p:sldId id="4184" r:id="rId298"/>
    <p:sldId id="4185" r:id="rId299"/>
    <p:sldId id="4186" r:id="rId300"/>
    <p:sldId id="1136" r:id="rId301"/>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4">
          <p15:clr>
            <a:srgbClr val="A4A3A4"/>
          </p15:clr>
        </p15:guide>
        <p15:guide id="2" pos="22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5" d="100"/>
          <a:sy n="105" d="100"/>
        </p:scale>
        <p:origin x="966"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4"/>
        <p:guide pos="2205"/>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presProps" Target="presProp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viewProps" Target="view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tableStyles" Target="tableStyle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handoutMaster" Target="handoutMasters/handoutMaster1.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1964631296"/>
        <c:axId val="1964631840"/>
      </c:barChart>
      <c:catAx>
        <c:axId val="1964631296"/>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1964631840"/>
        <c:crosses val="autoZero"/>
        <c:auto val="0"/>
        <c:lblAlgn val="ctr"/>
        <c:lblOffset val="0"/>
        <c:tickLblSkip val="1"/>
        <c:tickMarkSkip val="1"/>
        <c:noMultiLvlLbl val="0"/>
      </c:catAx>
      <c:valAx>
        <c:axId val="1964631840"/>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1964631296"/>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Impairments</c:v>
                </c:pt>
              </c:strCache>
            </c:strRef>
          </c:tx>
          <c:spPr>
            <a:solidFill>
              <a:schemeClr val="accent1"/>
            </a:solidFill>
            <a:ln w="25351">
              <a:noFill/>
            </a:ln>
          </c:spPr>
          <c:invertIfNegative val="0"/>
          <c:dLbls>
            <c:dLbl>
              <c:idx val="38"/>
              <c:spPr>
                <a:noFill/>
                <a:ln w="25351">
                  <a:noFill/>
                </a:ln>
              </c:spPr>
              <c:txPr>
                <a:bodyPr rot="-5400000" vert="horz"/>
                <a:lstStyle/>
                <a:p>
                  <a:pPr algn="ctr">
                    <a:defRPr sz="139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39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44"/>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00</c:v>
                </c:pt>
                <c:pt idx="32">
                  <c:v>01</c:v>
                </c:pt>
                <c:pt idx="33">
                  <c:v>02</c:v>
                </c:pt>
                <c:pt idx="34">
                  <c:v>03</c:v>
                </c:pt>
                <c:pt idx="35">
                  <c:v>04</c:v>
                </c:pt>
                <c:pt idx="36">
                  <c:v>05</c:v>
                </c:pt>
                <c:pt idx="37">
                  <c:v>06</c:v>
                </c:pt>
                <c:pt idx="38">
                  <c:v>07</c:v>
                </c:pt>
                <c:pt idx="39">
                  <c:v>08</c:v>
                </c:pt>
                <c:pt idx="40">
                  <c:v>09</c:v>
                </c:pt>
                <c:pt idx="41">
                  <c:v>10</c:v>
                </c:pt>
                <c:pt idx="42">
                  <c:v>11</c:v>
                </c:pt>
                <c:pt idx="43">
                  <c:v>12</c:v>
                </c:pt>
              </c:strCache>
            </c:strRef>
          </c:cat>
          <c:val>
            <c:numRef>
              <c:f>Sheet1!$B$2:$AS$2</c:f>
              <c:numCache>
                <c:formatCode>General</c:formatCode>
                <c:ptCount val="44"/>
                <c:pt idx="0">
                  <c:v>8</c:v>
                </c:pt>
                <c:pt idx="1">
                  <c:v>15</c:v>
                </c:pt>
                <c:pt idx="2">
                  <c:v>12</c:v>
                </c:pt>
                <c:pt idx="3">
                  <c:v>7</c:v>
                </c:pt>
                <c:pt idx="4">
                  <c:v>11</c:v>
                </c:pt>
                <c:pt idx="5">
                  <c:v>9</c:v>
                </c:pt>
                <c:pt idx="6">
                  <c:v>34</c:v>
                </c:pt>
                <c:pt idx="7">
                  <c:v>9</c:v>
                </c:pt>
                <c:pt idx="8">
                  <c:v>13</c:v>
                </c:pt>
                <c:pt idx="9">
                  <c:v>12</c:v>
                </c:pt>
                <c:pt idx="10">
                  <c:v>19</c:v>
                </c:pt>
                <c:pt idx="11">
                  <c:v>9</c:v>
                </c:pt>
                <c:pt idx="12">
                  <c:v>16</c:v>
                </c:pt>
                <c:pt idx="13">
                  <c:v>14</c:v>
                </c:pt>
                <c:pt idx="14">
                  <c:v>13</c:v>
                </c:pt>
                <c:pt idx="15">
                  <c:v>36</c:v>
                </c:pt>
                <c:pt idx="16">
                  <c:v>49</c:v>
                </c:pt>
                <c:pt idx="17">
                  <c:v>31</c:v>
                </c:pt>
                <c:pt idx="18">
                  <c:v>34</c:v>
                </c:pt>
                <c:pt idx="19">
                  <c:v>50</c:v>
                </c:pt>
                <c:pt idx="20">
                  <c:v>48</c:v>
                </c:pt>
                <c:pt idx="21">
                  <c:v>55</c:v>
                </c:pt>
                <c:pt idx="22">
                  <c:v>60</c:v>
                </c:pt>
                <c:pt idx="23">
                  <c:v>58</c:v>
                </c:pt>
                <c:pt idx="24">
                  <c:v>41</c:v>
                </c:pt>
                <c:pt idx="25">
                  <c:v>29</c:v>
                </c:pt>
                <c:pt idx="26">
                  <c:v>16</c:v>
                </c:pt>
                <c:pt idx="27">
                  <c:v>12</c:v>
                </c:pt>
                <c:pt idx="28">
                  <c:v>31</c:v>
                </c:pt>
                <c:pt idx="29">
                  <c:v>18</c:v>
                </c:pt>
                <c:pt idx="30">
                  <c:v>19</c:v>
                </c:pt>
                <c:pt idx="31">
                  <c:v>49</c:v>
                </c:pt>
                <c:pt idx="32">
                  <c:v>50</c:v>
                </c:pt>
                <c:pt idx="33">
                  <c:v>47</c:v>
                </c:pt>
                <c:pt idx="34">
                  <c:v>35</c:v>
                </c:pt>
                <c:pt idx="35">
                  <c:v>18</c:v>
                </c:pt>
                <c:pt idx="36">
                  <c:v>14</c:v>
                </c:pt>
                <c:pt idx="37">
                  <c:v>15</c:v>
                </c:pt>
                <c:pt idx="38">
                  <c:v>5</c:v>
                </c:pt>
                <c:pt idx="39">
                  <c:v>16</c:v>
                </c:pt>
                <c:pt idx="40">
                  <c:v>19</c:v>
                </c:pt>
                <c:pt idx="41">
                  <c:v>21</c:v>
                </c:pt>
                <c:pt idx="42">
                  <c:v>34</c:v>
                </c:pt>
                <c:pt idx="43">
                  <c:v>21</c:v>
                </c:pt>
              </c:numCache>
            </c:numRef>
          </c:val>
        </c:ser>
        <c:dLbls>
          <c:showLegendKey val="0"/>
          <c:showVal val="0"/>
          <c:showCatName val="0"/>
          <c:showSerName val="0"/>
          <c:showPercent val="0"/>
          <c:showBubbleSize val="0"/>
        </c:dLbls>
        <c:gapWidth val="60"/>
        <c:axId val="2032747744"/>
        <c:axId val="2032756992"/>
      </c:barChart>
      <c:catAx>
        <c:axId val="2032747744"/>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2032756992"/>
        <c:crosses val="autoZero"/>
        <c:auto val="0"/>
        <c:lblAlgn val="ctr"/>
        <c:lblOffset val="0"/>
        <c:tickLblSkip val="1"/>
        <c:tickMarkSkip val="1"/>
        <c:noMultiLvlLbl val="0"/>
      </c:catAx>
      <c:valAx>
        <c:axId val="2032756992"/>
        <c:scaling>
          <c:orientation val="minMax"/>
        </c:scaling>
        <c:delete val="0"/>
        <c:axPos val="l"/>
        <c:numFmt formatCode="#,##0_);[Red]\(#,##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latin typeface="Arial"/>
                <a:ea typeface="Arial"/>
                <a:cs typeface="Arial"/>
              </a:defRPr>
            </a:pPr>
            <a:endParaRPr lang="en-US"/>
          </a:p>
        </c:txPr>
        <c:crossAx val="2032747744"/>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5943600867678"/>
          <c:y val="5.2910052910052907E-3"/>
          <c:w val="0.81778741865509763"/>
          <c:h val="0.99735449735449733"/>
        </c:manualLayout>
      </c:layout>
      <c:pieChart>
        <c:varyColors val="1"/>
        <c:ser>
          <c:idx val="0"/>
          <c:order val="0"/>
          <c:tx>
            <c:strRef>
              <c:f>Sheet1!$A$2</c:f>
              <c:strCache>
                <c:ptCount val="1"/>
                <c:pt idx="0">
                  <c:v>Rating</c:v>
                </c:pt>
              </c:strCache>
            </c:strRef>
          </c:tx>
          <c:spPr>
            <a:solidFill>
              <a:schemeClr val="accent1"/>
            </a:solidFill>
            <a:ln w="25400">
              <a:noFill/>
            </a:ln>
          </c:spPr>
          <c:dPt>
            <c:idx val="0"/>
            <c:bubble3D val="0"/>
          </c:dPt>
          <c:dPt>
            <c:idx val="1"/>
            <c:bubble3D val="0"/>
            <c:spPr>
              <a:solidFill>
                <a:schemeClr val="accent2"/>
              </a:solidFill>
              <a:ln w="25400">
                <a:noFill/>
              </a:ln>
            </c:spPr>
          </c:dPt>
          <c:dPt>
            <c:idx val="2"/>
            <c:bubble3D val="0"/>
            <c:spPr>
              <a:solidFill>
                <a:schemeClr val="hlink"/>
              </a:solidFill>
              <a:ln w="25400">
                <a:noFill/>
              </a:ln>
            </c:spPr>
          </c:dPt>
          <c:dPt>
            <c:idx val="3"/>
            <c:bubble3D val="0"/>
            <c:spPr>
              <a:solidFill>
                <a:schemeClr val="folHlink"/>
              </a:solidFill>
              <a:ln w="25400">
                <a:noFill/>
              </a:ln>
            </c:spPr>
          </c:dPt>
          <c:dPt>
            <c:idx val="4"/>
            <c:bubble3D val="0"/>
            <c:spPr>
              <a:solidFill>
                <a:schemeClr val="bg2"/>
              </a:solidFill>
              <a:ln w="25400">
                <a:noFill/>
              </a:ln>
            </c:spPr>
          </c:dPt>
          <c:dPt>
            <c:idx val="5"/>
            <c:bubble3D val="0"/>
            <c:explosion val="19"/>
            <c:spPr>
              <a:solidFill>
                <a:schemeClr val="tx2"/>
              </a:solidFill>
              <a:ln w="25400">
                <a:noFill/>
              </a:ln>
            </c:spPr>
          </c:dPt>
          <c:dPt>
            <c:idx val="6"/>
            <c:bubble3D val="0"/>
            <c:spPr>
              <a:solidFill>
                <a:srgbClr val="0066CC"/>
              </a:solidFill>
              <a:ln w="25400">
                <a:noFill/>
              </a:ln>
            </c:spPr>
          </c:dPt>
          <c:dPt>
            <c:idx val="7"/>
            <c:bubble3D val="0"/>
            <c:spPr>
              <a:solidFill>
                <a:srgbClr val="99CC00"/>
              </a:solidFill>
              <a:ln w="25400">
                <a:noFill/>
              </a:ln>
            </c:spPr>
          </c:dPt>
          <c:dPt>
            <c:idx val="8"/>
            <c:bubble3D val="0"/>
            <c:spPr>
              <a:solidFill>
                <a:srgbClr val="CCCCFF"/>
              </a:solidFill>
              <a:ln w="25400">
                <a:noFill/>
              </a:ln>
            </c:spPr>
          </c:dPt>
          <c:dLbls>
            <c:dLbl>
              <c:idx val="0"/>
              <c:layout>
                <c:manualLayout>
                  <c:x val="-9.5412473589393643E-2"/>
                  <c:y val="5.38148470546011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6.0598397294501005E-2"/>
                  <c:y val="-7.5365976779404487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9.5871254009122997E-2"/>
                  <c:y val="-0.10975751117093879"/>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13701106942840394"/>
                  <c:y val="-9.8325957194102198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0.15714149188543164"/>
                  <c:y val="-3.1155113266907675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5"/>
              <c:layout>
                <c:manualLayout>
                  <c:x val="0.10845986984815618"/>
                  <c:y val="3.8485495555693972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6"/>
              <c:layout>
                <c:manualLayout>
                  <c:x val="0.12398404633709495"/>
                  <c:y val="0.10544588728529075"/>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7"/>
              <c:layout>
                <c:manualLayout>
                  <c:x val="8.8511925786875001E-2"/>
                  <c:y val="8.2010582010582006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8"/>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inEnd"/>
              <c:showLegendKey val="0"/>
              <c:showVal val="0"/>
              <c:showCatName val="0"/>
              <c:showSerName val="0"/>
              <c:showPercent val="1"/>
              <c:showBubbleSize val="0"/>
            </c:dLbl>
            <c:numFmt formatCode="0.0%" sourceLinked="0"/>
            <c:spPr>
              <a:noFill/>
              <a:ln w="25400">
                <a:noFill/>
              </a:ln>
            </c:spPr>
            <c:txPr>
              <a:bodyPr wrap="square" lIns="38100" tIns="19050" rIns="38100" bIns="19050" anchor="ctr">
                <a:spAutoFit/>
              </a:bodyPr>
              <a:lstStyle/>
              <a:p>
                <a:pPr>
                  <a:defRPr sz="1400" b="1" i="0" u="none" strike="noStrike" baseline="0">
                    <a:solidFill>
                      <a:srgbClr val="FFFFFF"/>
                    </a:solidFill>
                    <a:latin typeface="Arial"/>
                    <a:ea typeface="Arial"/>
                    <a:cs typeface="Aria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Sheet1!$B$1:$J$1</c:f>
              <c:strCache>
                <c:ptCount val="9"/>
                <c:pt idx="0">
                  <c:v>Deficient Loss Reserves/Inadequate Pricing</c:v>
                </c:pt>
                <c:pt idx="1">
                  <c:v>Rapid Growth</c:v>
                </c:pt>
                <c:pt idx="2">
                  <c:v>Alleged Fraud</c:v>
                </c:pt>
                <c:pt idx="3">
                  <c:v>Catastrophe Losses</c:v>
                </c:pt>
                <c:pt idx="4">
                  <c:v>Affiliate Impairment</c:v>
                </c:pt>
                <c:pt idx="5">
                  <c:v>Investment Problems (Overstatement of Assets)</c:v>
                </c:pt>
                <c:pt idx="6">
                  <c:v>Misc.</c:v>
                </c:pt>
                <c:pt idx="7">
                  <c:v>Sig. Change in Business</c:v>
                </c:pt>
                <c:pt idx="8">
                  <c:v>Reinsurance Failure</c:v>
                </c:pt>
              </c:strCache>
            </c:strRef>
          </c:cat>
          <c:val>
            <c:numRef>
              <c:f>Sheet1!$B$2:$J$2</c:f>
              <c:numCache>
                <c:formatCode>0.0%</c:formatCode>
                <c:ptCount val="9"/>
                <c:pt idx="0">
                  <c:v>0.434</c:v>
                </c:pt>
                <c:pt idx="1">
                  <c:v>0.126</c:v>
                </c:pt>
                <c:pt idx="2">
                  <c:v>7.1999999999999995E-2</c:v>
                </c:pt>
                <c:pt idx="3">
                  <c:v>7.0999999999999994E-2</c:v>
                </c:pt>
                <c:pt idx="4">
                  <c:v>0.08</c:v>
                </c:pt>
                <c:pt idx="5">
                  <c:v>6.6000000000000003E-2</c:v>
                </c:pt>
                <c:pt idx="6">
                  <c:v>8.4000000000000005E-2</c:v>
                </c:pt>
                <c:pt idx="7">
                  <c:v>3.5000000000000003E-2</c:v>
                </c:pt>
                <c:pt idx="8">
                  <c:v>3.1E-2</c:v>
                </c:pt>
              </c:numCache>
            </c:numRef>
          </c:val>
        </c:ser>
        <c:dLbls>
          <c:showLegendKey val="0"/>
          <c:showVal val="1"/>
          <c:showCatName val="1"/>
          <c:showSerName val="0"/>
          <c:showPercent val="0"/>
          <c:showBubbleSize val="0"/>
          <c:separator>
</c:separator>
          <c:showLeaderLines val="0"/>
        </c:dLbls>
        <c:firstSliceAng val="0"/>
      </c:pieChart>
      <c:spPr>
        <a:noFill/>
        <a:ln w="25400">
          <a:noFill/>
        </a:ln>
      </c:spPr>
    </c:plotArea>
    <c:plotVisOnly val="1"/>
    <c:dispBlanksAs val="zero"/>
    <c:showDLblsOverMax val="0"/>
  </c:chart>
  <c:spPr>
    <a:noFill/>
    <a:ln>
      <a:noFill/>
    </a:ln>
  </c:spPr>
  <c:txPr>
    <a:bodyPr/>
    <a:lstStyle/>
    <a:p>
      <a:pPr>
        <a:defRPr sz="102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Annualized</a:t>
            </a:r>
            <a:r>
              <a:rPr lang="en-US" baseline="0" dirty="0" smtClean="0"/>
              <a:t> Growth in Final Years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3.1446540880503146E-3"/>
                  <c:y val="-0.15215286794178784"/>
                </c:manualLayout>
              </c:layout>
              <c:tx>
                <c:rich>
                  <a:bodyPr/>
                  <a:lstStyle/>
                  <a:p>
                    <a:fld id="{4DB275D7-A5B6-4A41-9F44-E9A62B4D0EC7}"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3.1446540880503146E-3"/>
                  <c:y val="-0.24165455496636878"/>
                </c:manualLayout>
              </c:layout>
              <c:tx>
                <c:rich>
                  <a:bodyPr/>
                  <a:lstStyle/>
                  <a:p>
                    <a:fld id="{C8E49FBC-9F10-4F47-A7DE-A8448D42543B}"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6.2893081761006293E-3"/>
                  <c:y val="-0.33115624199094978"/>
                </c:manualLayout>
              </c:layout>
              <c:tx>
                <c:rich>
                  <a:bodyPr/>
                  <a:lstStyle/>
                  <a:p>
                    <a:fld id="{69EE3015-DF69-4528-A586-D173CD6B63DA}"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Tower Insurance (2013)</c:v>
                </c:pt>
                <c:pt idx="1">
                  <c:v>Legion (2001)</c:v>
                </c:pt>
                <c:pt idx="2">
                  <c:v>Reliance National (1999)</c:v>
                </c:pt>
              </c:strCache>
            </c:strRef>
          </c:cat>
          <c:val>
            <c:numRef>
              <c:f>Sheet1!$B$2:$B$4</c:f>
              <c:numCache>
                <c:formatCode>0.0%</c:formatCode>
                <c:ptCount val="3"/>
                <c:pt idx="0">
                  <c:v>0.16229325413624829</c:v>
                </c:pt>
                <c:pt idx="1">
                  <c:v>0.27684665813692</c:v>
                </c:pt>
                <c:pt idx="2">
                  <c:v>0.3947079119366943</c:v>
                </c:pt>
              </c:numCache>
            </c:numRef>
          </c:val>
        </c:ser>
        <c:dLbls>
          <c:showLegendKey val="0"/>
          <c:showVal val="0"/>
          <c:showCatName val="0"/>
          <c:showSerName val="0"/>
          <c:showPercent val="0"/>
          <c:showBubbleSize val="0"/>
        </c:dLbls>
        <c:gapWidth val="150"/>
        <c:overlap val="100"/>
        <c:axId val="2032748832"/>
        <c:axId val="2032746656"/>
      </c:barChart>
      <c:catAx>
        <c:axId val="203274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2746656"/>
        <c:crosses val="autoZero"/>
        <c:auto val="1"/>
        <c:lblAlgn val="ctr"/>
        <c:lblOffset val="100"/>
        <c:noMultiLvlLbl val="0"/>
      </c:catAx>
      <c:valAx>
        <c:axId val="203274665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2748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5943600867678"/>
          <c:y val="5.2910052910052907E-3"/>
          <c:w val="0.81778741865509763"/>
          <c:h val="0.99735449735449733"/>
        </c:manualLayout>
      </c:layout>
      <c:pieChart>
        <c:varyColors val="1"/>
        <c:ser>
          <c:idx val="0"/>
          <c:order val="0"/>
          <c:tx>
            <c:strRef>
              <c:f>Sheet1!$A$2</c:f>
              <c:strCache>
                <c:ptCount val="1"/>
                <c:pt idx="0">
                  <c:v>Rating</c:v>
                </c:pt>
              </c:strCache>
            </c:strRef>
          </c:tx>
          <c:spPr>
            <a:solidFill>
              <a:schemeClr val="accent1"/>
            </a:solidFill>
            <a:ln w="25400">
              <a:noFill/>
            </a:ln>
          </c:spPr>
          <c:dPt>
            <c:idx val="0"/>
            <c:bubble3D val="0"/>
          </c:dPt>
          <c:dPt>
            <c:idx val="1"/>
            <c:bubble3D val="0"/>
            <c:spPr>
              <a:solidFill>
                <a:schemeClr val="accent2"/>
              </a:solidFill>
              <a:ln w="25400">
                <a:noFill/>
              </a:ln>
            </c:spPr>
          </c:dPt>
          <c:dPt>
            <c:idx val="2"/>
            <c:bubble3D val="0"/>
            <c:spPr>
              <a:solidFill>
                <a:schemeClr val="hlink"/>
              </a:solidFill>
              <a:ln w="25400">
                <a:noFill/>
              </a:ln>
            </c:spPr>
          </c:dPt>
          <c:dPt>
            <c:idx val="3"/>
            <c:bubble3D val="0"/>
            <c:spPr>
              <a:solidFill>
                <a:schemeClr val="folHlink"/>
              </a:solidFill>
              <a:ln w="25400">
                <a:noFill/>
              </a:ln>
            </c:spPr>
          </c:dPt>
          <c:dPt>
            <c:idx val="4"/>
            <c:bubble3D val="0"/>
            <c:spPr>
              <a:solidFill>
                <a:schemeClr val="bg2"/>
              </a:solidFill>
              <a:ln w="25400">
                <a:noFill/>
              </a:ln>
            </c:spPr>
          </c:dPt>
          <c:dPt>
            <c:idx val="5"/>
            <c:bubble3D val="0"/>
            <c:spPr>
              <a:solidFill>
                <a:schemeClr val="tx2"/>
              </a:solidFill>
              <a:ln w="25400">
                <a:noFill/>
              </a:ln>
            </c:spPr>
          </c:dPt>
          <c:dPt>
            <c:idx val="6"/>
            <c:bubble3D val="0"/>
            <c:spPr>
              <a:solidFill>
                <a:srgbClr val="0066CC"/>
              </a:solidFill>
              <a:ln w="25400">
                <a:noFill/>
              </a:ln>
            </c:spPr>
          </c:dPt>
          <c:dPt>
            <c:idx val="7"/>
            <c:bubble3D val="0"/>
            <c:spPr>
              <a:solidFill>
                <a:srgbClr val="99CC00"/>
              </a:solidFill>
              <a:ln w="25400">
                <a:noFill/>
              </a:ln>
            </c:spPr>
          </c:dPt>
          <c:dPt>
            <c:idx val="8"/>
            <c:bubble3D val="0"/>
            <c:spPr>
              <a:solidFill>
                <a:srgbClr val="CCCCFF"/>
              </a:solidFill>
              <a:ln w="25400">
                <a:noFill/>
              </a:ln>
            </c:spPr>
          </c:dPt>
          <c:dPt>
            <c:idx val="9"/>
            <c:bubble3D val="0"/>
            <c:spPr>
              <a:solidFill>
                <a:schemeClr val="accent6">
                  <a:lumMod val="60000"/>
                  <a:lumOff val="40000"/>
                </a:schemeClr>
              </a:solidFill>
              <a:ln w="25400">
                <a:noFill/>
              </a:ln>
            </c:spPr>
          </c:dPt>
          <c:dLbls>
            <c:dLbl>
              <c:idx val="0"/>
              <c:layout>
                <c:manualLayout>
                  <c:x val="-0.14940116499976308"/>
                  <c:y val="0.13336409362257279"/>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0.14900519603335938"/>
                  <c:y val="-0.14425355693906927"/>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4.4738093473290601E-2"/>
                  <c:y val="-8.3302356640048966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10552093370660316"/>
                  <c:y val="-7.4768092151025423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0.15050009407766823"/>
                  <c:y val="-0.11479702846331488"/>
                </c:manualLayout>
              </c:layout>
              <c:tx>
                <c:rich>
                  <a:bodyPr/>
                  <a:lstStyle/>
                  <a:p>
                    <a:pPr>
                      <a:defRPr sz="1400" b="1" i="0" u="none" strike="noStrike" baseline="0">
                        <a:solidFill>
                          <a:schemeClr val="tx1"/>
                        </a:solidFill>
                        <a:latin typeface="Arial"/>
                        <a:ea typeface="Arial"/>
                        <a:cs typeface="Arial"/>
                      </a:defRPr>
                    </a:pPr>
                    <a:fld id="{FFFDD089-F9B6-43E6-8CA2-526B533E3253}" type="PERCENTAGE">
                      <a:rPr lang="en-US" baseline="0" dirty="0">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5"/>
              <c:layout>
                <c:manualLayout>
                  <c:x val="0.18830778374002222"/>
                  <c:y val="2.5489926244496197E-2"/>
                </c:manualLayout>
              </c:layout>
              <c:tx>
                <c:rich>
                  <a:bodyPr/>
                  <a:lstStyle/>
                  <a:p>
                    <a:pPr>
                      <a:defRPr sz="1400" b="1" i="0" u="none" strike="noStrike" baseline="0">
                        <a:solidFill>
                          <a:schemeClr val="tx1"/>
                        </a:solidFill>
                        <a:latin typeface="Arial"/>
                        <a:ea typeface="Arial"/>
                        <a:cs typeface="Arial"/>
                      </a:defRPr>
                    </a:pPr>
                    <a:fld id="{49A96776-E400-433E-B310-65EA1EA38883}"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6"/>
              <c:layout>
                <c:manualLayout>
                  <c:x val="0.1639779622397359"/>
                  <c:y val="9.527433481886613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7"/>
              <c:layout>
                <c:manualLayout>
                  <c:x val="0.13128804726806376"/>
                  <c:y val="0.10582010582010581"/>
                </c:manualLayout>
              </c:layout>
              <c:tx>
                <c:rich>
                  <a:bodyPr/>
                  <a:lstStyle/>
                  <a:p>
                    <a:pPr>
                      <a:defRPr sz="1400" b="1" i="0" u="none" strike="noStrike" baseline="0">
                        <a:solidFill>
                          <a:schemeClr val="tx1"/>
                        </a:solidFill>
                        <a:latin typeface="Arial"/>
                        <a:ea typeface="Arial"/>
                        <a:cs typeface="Arial"/>
                      </a:defRPr>
                    </a:pPr>
                    <a:fld id="{6C11CE36-9CDB-4C17-AF9E-2A5A7F121F95}"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8"/>
              <c:layout>
                <c:manualLayout>
                  <c:x val="0.10118971189426811"/>
                  <c:y val="8.115995659553156E-2"/>
                </c:manualLayout>
              </c:layout>
              <c:tx>
                <c:rich>
                  <a:bodyPr/>
                  <a:lstStyle/>
                  <a:p>
                    <a:pPr>
                      <a:defRPr sz="1400" b="1" i="0" u="none" strike="noStrike" baseline="0">
                        <a:solidFill>
                          <a:schemeClr val="tx1"/>
                        </a:solidFill>
                        <a:latin typeface="Arial"/>
                        <a:ea typeface="Arial"/>
                        <a:cs typeface="Arial"/>
                      </a:defRPr>
                    </a:pPr>
                    <a:fld id="{7FC62D54-CC92-4983-A493-13393773F6DD}"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9"/>
              <c:layout>
                <c:manualLayout>
                  <c:x val="6.241739695644484E-2"/>
                  <c:y val="5.9182549177819212E-2"/>
                </c:manualLayout>
              </c:layout>
              <c:tx>
                <c:rich>
                  <a:bodyPr/>
                  <a:lstStyle/>
                  <a:p>
                    <a:pPr>
                      <a:defRPr sz="1400" b="1" i="0" u="none" strike="noStrike" baseline="0">
                        <a:solidFill>
                          <a:schemeClr val="tx1"/>
                        </a:solidFill>
                        <a:latin typeface="Arial"/>
                        <a:ea typeface="Arial"/>
                        <a:cs typeface="Arial"/>
                      </a:defRPr>
                    </a:pPr>
                    <a:fld id="{7454F577-86E0-4A5C-B0C0-4D09A121909C}"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numFmt formatCode="0.0%" sourceLinked="0"/>
            <c:spPr>
              <a:noFill/>
              <a:ln w="25400">
                <a:noFill/>
              </a:ln>
            </c:spPr>
            <c:txPr>
              <a:bodyPr wrap="square" lIns="38100" tIns="19050" rIns="38100" bIns="19050" anchor="ctr">
                <a:spAutoFit/>
              </a:bodyPr>
              <a:lstStyle/>
              <a:p>
                <a:pPr>
                  <a:defRPr sz="1400" b="1" i="0" u="none" strike="noStrike" baseline="0">
                    <a:solidFill>
                      <a:srgbClr val="FFFFFF"/>
                    </a:solidFill>
                    <a:latin typeface="Arial"/>
                    <a:ea typeface="Arial"/>
                    <a:cs typeface="Aria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Sheet1!$B$1:$K$1</c:f>
              <c:strCache>
                <c:ptCount val="10"/>
                <c:pt idx="0">
                  <c:v>Workers Comp</c:v>
                </c:pt>
                <c:pt idx="1">
                  <c:v>Pvt Pass Auto</c:v>
                </c:pt>
                <c:pt idx="2">
                  <c:v>HO</c:v>
                </c:pt>
                <c:pt idx="3">
                  <c:v>CMP</c:v>
                </c:pt>
                <c:pt idx="4">
                  <c:v>Comml Auto Liab</c:v>
                </c:pt>
                <c:pt idx="5">
                  <c:v>Other Liability</c:v>
                </c:pt>
                <c:pt idx="6">
                  <c:v>Med Mal</c:v>
                </c:pt>
                <c:pt idx="7">
                  <c:v>Surety</c:v>
                </c:pt>
                <c:pt idx="8">
                  <c:v>Title</c:v>
                </c:pt>
                <c:pt idx="9">
                  <c:v>Other</c:v>
                </c:pt>
              </c:strCache>
            </c:strRef>
          </c:cat>
          <c:val>
            <c:numRef>
              <c:f>Sheet1!$B$2:$K$2</c:f>
              <c:numCache>
                <c:formatCode>0</c:formatCode>
                <c:ptCount val="10"/>
                <c:pt idx="0">
                  <c:v>94</c:v>
                </c:pt>
                <c:pt idx="1">
                  <c:v>106</c:v>
                </c:pt>
                <c:pt idx="2">
                  <c:v>44</c:v>
                </c:pt>
                <c:pt idx="3">
                  <c:v>42</c:v>
                </c:pt>
                <c:pt idx="4">
                  <c:v>35</c:v>
                </c:pt>
                <c:pt idx="5">
                  <c:v>41</c:v>
                </c:pt>
                <c:pt idx="6">
                  <c:v>32</c:v>
                </c:pt>
                <c:pt idx="7">
                  <c:v>23</c:v>
                </c:pt>
                <c:pt idx="8">
                  <c:v>19</c:v>
                </c:pt>
                <c:pt idx="9">
                  <c:v>41</c:v>
                </c:pt>
              </c:numCache>
            </c:numRef>
          </c:val>
        </c:ser>
        <c:dLbls>
          <c:showLegendKey val="0"/>
          <c:showVal val="1"/>
          <c:showCatName val="1"/>
          <c:showSerName val="0"/>
          <c:showPercent val="0"/>
          <c:showBubbleSize val="0"/>
          <c:separator>
</c:separator>
          <c:showLeaderLines val="0"/>
        </c:dLbls>
        <c:firstSliceAng val="0"/>
      </c:pieChart>
      <c:spPr>
        <a:noFill/>
        <a:ln w="25400">
          <a:noFill/>
        </a:ln>
      </c:spPr>
    </c:plotArea>
    <c:plotVisOnly val="1"/>
    <c:dispBlanksAs val="zero"/>
    <c:showDLblsOverMax val="0"/>
  </c:chart>
  <c:spPr>
    <a:noFill/>
    <a:ln>
      <a:noFill/>
    </a:ln>
  </c:spPr>
  <c:txPr>
    <a:bodyPr/>
    <a:lstStyle/>
    <a:p>
      <a:pPr>
        <a:defRPr sz="102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6214639836689"/>
          <c:y val="8.7833163999661568E-2"/>
          <c:w val="0.85017493924125798"/>
          <c:h val="0.70923913043479403"/>
        </c:manualLayout>
      </c:layout>
      <c:lineChart>
        <c:grouping val="standard"/>
        <c:varyColors val="0"/>
        <c:ser>
          <c:idx val="0"/>
          <c:order val="0"/>
          <c:marker>
            <c:symbol val="none"/>
          </c:marker>
          <c:dPt>
            <c:idx val="14"/>
            <c:bubble3D val="0"/>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66.441000000000727</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173.73899999999998</c:v>
                </c:pt>
                <c:pt idx="13">
                  <c:v>177.24899999999997</c:v>
                </c:pt>
                <c:pt idx="14">
                  <c:v>196.839</c:v>
                </c:pt>
                <c:pt idx="15">
                  <c:v>198.99300000000002</c:v>
                </c:pt>
              </c:numCache>
            </c:numRef>
          </c:val>
          <c:smooth val="0"/>
        </c:ser>
        <c:dLbls>
          <c:showLegendKey val="0"/>
          <c:showVal val="0"/>
          <c:showCatName val="0"/>
          <c:showSerName val="0"/>
          <c:showPercent val="0"/>
          <c:showBubbleSize val="0"/>
        </c:dLbls>
        <c:smooth val="0"/>
        <c:axId val="2032749920"/>
        <c:axId val="2032750464"/>
      </c:lineChart>
      <c:catAx>
        <c:axId val="203274992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2032750464"/>
        <c:crosses val="autoZero"/>
        <c:auto val="1"/>
        <c:lblAlgn val="ctr"/>
        <c:lblOffset val="100"/>
        <c:tickLblSkip val="1"/>
        <c:tickMarkSkip val="1"/>
        <c:noMultiLvlLbl val="0"/>
      </c:catAx>
      <c:valAx>
        <c:axId val="2032750464"/>
        <c:scaling>
          <c:orientation val="minMax"/>
          <c:max val="200"/>
          <c:min val="60"/>
        </c:scaling>
        <c:delete val="0"/>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695E-2"/>
              <c:y val="0.40489130434782838"/>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2032749920"/>
        <c:crosses val="autoZero"/>
        <c:crossBetween val="between"/>
      </c:valAx>
      <c:spPr>
        <a:solidFill>
          <a:srgbClr val="FFFFFF"/>
        </a:solidFill>
        <a:ln w="12700">
          <a:solidFill>
            <a:srgbClr val="FFFFFF"/>
          </a:solidFill>
          <a:prstDash val="solid"/>
        </a:ln>
      </c:spPr>
    </c:plotArea>
    <c:plotVisOnly val="1"/>
    <c:dispBlanksAs val="gap"/>
    <c:showDLblsOverMax val="0"/>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77.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78.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80.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86.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87.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88.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90.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91.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9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9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94.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95.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96.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97.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98.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99.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00.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01.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0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0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04.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05.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06.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07.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08.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09.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10.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11.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1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1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14.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15.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16.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17.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18.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19.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20.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21.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2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24.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27.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31.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32.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33.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38.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41.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4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43.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4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50.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51.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52.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53.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54.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55.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56.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57.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58.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5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6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33.emf"/></Relationships>
</file>

<file path=ppt/drawings/drawing1.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4/2/2014</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2006629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3059369469"/>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8497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931089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86DEEAF9-E9CE-45BF-8E1B-ACFC45CA6E36}" type="slidenum">
              <a:rPr lang="en-US" altLang="en-US" sz="1000" smtClean="0"/>
              <a:pPr>
                <a:lnSpc>
                  <a:spcPct val="100000"/>
                </a:lnSpc>
                <a:spcBef>
                  <a:spcPct val="0"/>
                </a:spcBef>
                <a:buClrTx/>
                <a:buSzTx/>
                <a:buFontTx/>
                <a:buNone/>
              </a:pPr>
              <a:t>105</a:t>
            </a:fld>
            <a:endParaRPr lang="en-US" altLang="en-US" sz="100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199464691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106</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267564150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4235DF62-E68F-4DB6-8DD5-1F40EFEB7612}" type="slidenum">
              <a:rPr lang="en-US" smtClean="0"/>
              <a:pPr/>
              <a:t>107</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3847652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108</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371196244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109</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4796883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A5B25EC4-0957-47B3-AE18-37F54B11943F}" type="slidenum">
              <a:rPr lang="en-US" altLang="en-US" sz="1000" smtClean="0"/>
              <a:pPr>
                <a:lnSpc>
                  <a:spcPct val="100000"/>
                </a:lnSpc>
                <a:spcBef>
                  <a:spcPct val="0"/>
                </a:spcBef>
                <a:buClrTx/>
                <a:buSzTx/>
                <a:buFontTx/>
                <a:buNone/>
              </a:pPr>
              <a:t>110</a:t>
            </a:fld>
            <a:endParaRPr lang="en-US" altLang="en-US" sz="10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7921911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72BF45FB-A81C-470A-9A8C-A0FBD83B79C4}" type="slidenum">
              <a:rPr lang="en-US" altLang="en-US" sz="1000"/>
              <a:pPr algn="ctr" eaLnBrk="1" hangingPunct="1">
                <a:lnSpc>
                  <a:spcPct val="100000"/>
                </a:lnSpc>
                <a:spcBef>
                  <a:spcPct val="0"/>
                </a:spcBef>
                <a:buClrTx/>
                <a:buSzTx/>
                <a:buFontTx/>
                <a:buNone/>
              </a:pPr>
              <a:t>111</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3886143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1353E784-322A-496A-802F-448F98F6A938}" type="slidenum">
              <a:rPr lang="en-US" altLang="en-US" sz="1000"/>
              <a:pPr algn="ctr" eaLnBrk="1" hangingPunct="1">
                <a:lnSpc>
                  <a:spcPct val="100000"/>
                </a:lnSpc>
                <a:spcBef>
                  <a:spcPct val="0"/>
                </a:spcBef>
                <a:buClrTx/>
                <a:buSzTx/>
                <a:buFontTx/>
                <a:buNone/>
              </a:pPr>
              <a:t>112</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4693497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2F0C48CF-77D3-4081-906B-415B89B948F4}" type="slidenum">
              <a:rPr lang="en-US" altLang="en-US" sz="1000"/>
              <a:pPr algn="ctr" eaLnBrk="1" hangingPunct="1">
                <a:lnSpc>
                  <a:spcPct val="100000"/>
                </a:lnSpc>
                <a:spcBef>
                  <a:spcPct val="0"/>
                </a:spcBef>
                <a:buClrTx/>
                <a:buSzTx/>
                <a:buFontTx/>
                <a:buNone/>
              </a:pPr>
              <a:t>113</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4063039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D6BF6CD-C0B9-4F6A-A2A4-2266EAEE9E81}" type="slidenum">
              <a:rPr lang="en-US" altLang="en-US" sz="1000"/>
              <a:pPr algn="ctr" eaLnBrk="1" hangingPunct="1">
                <a:lnSpc>
                  <a:spcPct val="100000"/>
                </a:lnSpc>
                <a:spcBef>
                  <a:spcPct val="0"/>
                </a:spcBef>
                <a:buClrTx/>
                <a:buSzTx/>
                <a:buFontTx/>
                <a:buNone/>
              </a:pPr>
              <a:t>114</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8533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5D11E945-B2AB-401C-B79F-AAE9AF6B9630}" type="slidenum">
              <a:rPr lang="en-US" smtClean="0"/>
              <a:pPr defTabSz="928787"/>
              <a:t>11</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96762405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8B37ACDB-ADD2-4744-A8EE-B67EF1BF7F1F}" type="slidenum">
              <a:rPr lang="en-US" altLang="en-US" sz="1000" smtClean="0"/>
              <a:pPr>
                <a:lnSpc>
                  <a:spcPct val="100000"/>
                </a:lnSpc>
                <a:spcBef>
                  <a:spcPct val="0"/>
                </a:spcBef>
                <a:buClrTx/>
                <a:buSzTx/>
                <a:buFontTx/>
                <a:buNone/>
              </a:pPr>
              <a:t>115</a:t>
            </a:fld>
            <a:endParaRPr lang="en-US" altLang="en-US" sz="10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1197719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8C6D5324-040A-4616-B036-EA9CEE2A363F}" type="slidenum">
              <a:rPr lang="en-US" altLang="en-US" sz="1000"/>
              <a:pPr algn="ctr" eaLnBrk="1" hangingPunct="1">
                <a:lnSpc>
                  <a:spcPct val="100000"/>
                </a:lnSpc>
                <a:spcBef>
                  <a:spcPct val="0"/>
                </a:spcBef>
                <a:buClrTx/>
                <a:buSzTx/>
                <a:buFontTx/>
                <a:buNone/>
              </a:pPr>
              <a:t>116</a:t>
            </a:fld>
            <a:endParaRPr lang="en-US" altLang="en-US"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18560467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6" tIns="46559" rIns="45946" bIns="46559"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99ED7F2D-05E4-41DE-A662-B5BEB421094E}" type="slidenum">
              <a:rPr lang="en-US" altLang="en-US" sz="1000"/>
              <a:pPr algn="ctr" eaLnBrk="1" hangingPunct="1">
                <a:lnSpc>
                  <a:spcPct val="100000"/>
                </a:lnSpc>
                <a:spcBef>
                  <a:spcPct val="0"/>
                </a:spcBef>
                <a:buClrTx/>
                <a:buSzTx/>
                <a:buFontTx/>
                <a:buNone/>
              </a:pPr>
              <a:t>117</a:t>
            </a:fld>
            <a:endParaRPr lang="en-US" altLang="en-US" sz="10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25" tIns="46125" rIns="46125" bIns="46125"/>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3511819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6" tIns="46559" rIns="45946" bIns="46559"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23F1CC92-D659-42D4-90BD-E1A5C1BC2538}" type="slidenum">
              <a:rPr lang="en-US" altLang="en-US" sz="1000"/>
              <a:pPr algn="ctr" eaLnBrk="1" hangingPunct="1">
                <a:lnSpc>
                  <a:spcPct val="100000"/>
                </a:lnSpc>
                <a:spcBef>
                  <a:spcPct val="0"/>
                </a:spcBef>
                <a:buClrTx/>
                <a:buSzTx/>
                <a:buFontTx/>
                <a:buNone/>
              </a:pPr>
              <a:t>118</a:t>
            </a:fld>
            <a:endParaRPr lang="en-US" altLang="en-US" sz="10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25" tIns="46125" rIns="46125" bIns="46125"/>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366082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A698071-36D6-4543-A951-945391657222}" type="slidenum">
              <a:rPr lang="en-US" altLang="en-US" sz="1000"/>
              <a:pPr algn="ctr" eaLnBrk="1" hangingPunct="1">
                <a:lnSpc>
                  <a:spcPct val="100000"/>
                </a:lnSpc>
                <a:spcBef>
                  <a:spcPct val="0"/>
                </a:spcBef>
                <a:buClrTx/>
                <a:buSzTx/>
                <a:buFontTx/>
                <a:buNone/>
              </a:pPr>
              <a:t>119</a:t>
            </a:fld>
            <a:endParaRPr lang="en-US" alt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51496229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E8675B33-ED96-43C0-A98C-742EC190752B}" type="slidenum">
              <a:rPr lang="en-US" altLang="en-US" sz="1000"/>
              <a:pPr algn="ctr" eaLnBrk="1" hangingPunct="1">
                <a:lnSpc>
                  <a:spcPct val="100000"/>
                </a:lnSpc>
                <a:spcBef>
                  <a:spcPct val="0"/>
                </a:spcBef>
                <a:buClrTx/>
                <a:buSzTx/>
                <a:buFontTx/>
                <a:buNone/>
              </a:pPr>
              <a:t>120</a:t>
            </a:fld>
            <a:endParaRPr lang="en-US" alt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9156909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605CFF36-DCA6-41D0-A835-FA0F335F49E9}" type="slidenum">
              <a:rPr lang="en-US" altLang="en-US" sz="1000"/>
              <a:pPr algn="ctr" eaLnBrk="1" hangingPunct="1">
                <a:lnSpc>
                  <a:spcPct val="100000"/>
                </a:lnSpc>
                <a:spcBef>
                  <a:spcPct val="0"/>
                </a:spcBef>
                <a:buClrTx/>
                <a:buSzTx/>
                <a:buFontTx/>
                <a:buNone/>
              </a:pPr>
              <a:t>121</a:t>
            </a:fld>
            <a:endParaRPr lang="en-US" altLang="en-US" sz="10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6001056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154DA798-8BB7-48A7-BDD6-2E8F9D1F418B}" type="slidenum">
              <a:rPr lang="en-US" altLang="en-US" sz="1000"/>
              <a:pPr algn="ctr" eaLnBrk="1" hangingPunct="1">
                <a:lnSpc>
                  <a:spcPct val="100000"/>
                </a:lnSpc>
                <a:spcBef>
                  <a:spcPct val="0"/>
                </a:spcBef>
                <a:buClrTx/>
                <a:buSzTx/>
                <a:buFontTx/>
                <a:buNone/>
              </a:pPr>
              <a:t>122</a:t>
            </a:fld>
            <a:endParaRPr lang="en-US" altLang="en-US" sz="10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2883087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123</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8079501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124</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3879175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CD578EAB-D2FC-49DD-9D39-674CBBC01DF6}" type="slidenum">
              <a:rPr lang="en-US" smtClean="0"/>
              <a:pPr defTabSz="928787"/>
              <a:t>12</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7788714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xfrm>
            <a:off x="1119188" y="701675"/>
            <a:ext cx="4643437" cy="3482975"/>
          </a:xfrm>
          <a:solidFill>
            <a:srgbClr val="FFFFFF"/>
          </a:solidFill>
          <a:ln/>
        </p:spPr>
      </p:sp>
      <p:sp>
        <p:nvSpPr>
          <p:cNvPr id="197635" name="Rectangle 3"/>
          <p:cNvSpPr>
            <a:spLocks noGrp="1" noChangeArrowheads="1"/>
          </p:cNvSpPr>
          <p:nvPr>
            <p:ph type="body" idx="1"/>
          </p:nvPr>
        </p:nvSpPr>
        <p:spPr>
          <a:xfrm>
            <a:off x="886767" y="4416108"/>
            <a:ext cx="5103595"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84788370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126</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935132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63"/>
            <a:fld id="{C2B5FA5F-BEB6-44D3-B00D-B1810101F93B}" type="slidenum">
              <a:rPr lang="en-US">
                <a:solidFill>
                  <a:prstClr val="black"/>
                </a:solidFill>
              </a:rPr>
              <a:pPr defTabSz="928763"/>
              <a:t>127</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77925" y="698500"/>
            <a:ext cx="4641850" cy="3481388"/>
          </a:xfrm>
          <a:ln w="12700"/>
        </p:spPr>
      </p:sp>
      <p:sp>
        <p:nvSpPr>
          <p:cNvPr id="6148" name="Notes Placeholder 2"/>
          <p:cNvSpPr>
            <a:spLocks noGrp="1"/>
          </p:cNvSpPr>
          <p:nvPr>
            <p:ph type="body" idx="1"/>
          </p:nvPr>
        </p:nvSpPr>
        <p:spPr>
          <a:xfrm>
            <a:off x="700404" y="4410392"/>
            <a:ext cx="5596893" cy="4175762"/>
          </a:xfrm>
          <a:noFill/>
          <a:ln/>
        </p:spPr>
        <p:txBody>
          <a:bodyPr lIns="91418" tIns="45710" rIns="91418" bIns="45710"/>
          <a:lstStyle/>
          <a:p>
            <a:endParaRPr lang="en-US" dirty="0" smtClean="0"/>
          </a:p>
        </p:txBody>
      </p:sp>
    </p:spTree>
    <p:extLst>
      <p:ext uri="{BB962C8B-B14F-4D97-AF65-F5344CB8AC3E}">
        <p14:creationId xmlns:p14="http://schemas.microsoft.com/office/powerpoint/2010/main" val="381954305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128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8638212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129</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8715072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130</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4822163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131</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414105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132</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5370498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133</a:t>
            </a:fld>
            <a:endParaRPr lang="en-US" noProof="0" dirty="0"/>
          </a:p>
        </p:txBody>
      </p:sp>
    </p:spTree>
    <p:extLst>
      <p:ext uri="{BB962C8B-B14F-4D97-AF65-F5344CB8AC3E}">
        <p14:creationId xmlns:p14="http://schemas.microsoft.com/office/powerpoint/2010/main" val="85457833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134</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52789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13</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485558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135</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8029034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136</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4783262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137</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670075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138</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479077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11428161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sldNum" sz="quarter" idx="5"/>
          </p:nvPr>
        </p:nvSpPr>
        <p:spPr>
          <a:noFill/>
        </p:spPr>
        <p:txBody>
          <a:bodyPr/>
          <a:lstStyle/>
          <a:p>
            <a:fld id="{AEAA0B20-AE0D-43AC-A81C-9DE34FD40019}" type="slidenum">
              <a:rPr lang="en-US" smtClean="0"/>
              <a:pPr/>
              <a:t>141</a:t>
            </a:fld>
            <a:endParaRPr lang="en-US" smtClean="0"/>
          </a:p>
        </p:txBody>
      </p:sp>
      <p:sp>
        <p:nvSpPr>
          <p:cNvPr id="158723" name="Slide Image Placeholder 1"/>
          <p:cNvSpPr>
            <a:spLocks noGrp="1" noRot="1" noChangeAspect="1" noTextEdit="1"/>
          </p:cNvSpPr>
          <p:nvPr>
            <p:ph type="sldImg"/>
          </p:nvPr>
        </p:nvSpPr>
        <p:spPr>
          <a:xfrm>
            <a:off x="1117600" y="698500"/>
            <a:ext cx="4646613" cy="3486150"/>
          </a:xfrm>
          <a:ln w="12700"/>
        </p:spPr>
      </p:sp>
      <p:sp>
        <p:nvSpPr>
          <p:cNvPr id="158724" name="Notes Placeholder 2"/>
          <p:cNvSpPr>
            <a:spLocks noGrp="1"/>
          </p:cNvSpPr>
          <p:nvPr>
            <p:ph type="body" idx="1"/>
          </p:nvPr>
        </p:nvSpPr>
        <p:spPr>
          <a:xfrm>
            <a:off x="688494" y="4416108"/>
            <a:ext cx="5504826" cy="4182427"/>
          </a:xfrm>
          <a:noFill/>
          <a:ln/>
        </p:spPr>
        <p:txBody>
          <a:bodyPr lIns="91430" tIns="45715" rIns="91430" bIns="45715"/>
          <a:lstStyle/>
          <a:p>
            <a:pPr marL="0" indent="0"/>
            <a:endParaRPr lang="en-US" smtClean="0"/>
          </a:p>
        </p:txBody>
      </p:sp>
    </p:spTree>
    <p:extLst>
      <p:ext uri="{BB962C8B-B14F-4D97-AF65-F5344CB8AC3E}">
        <p14:creationId xmlns:p14="http://schemas.microsoft.com/office/powerpoint/2010/main" val="41856112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6349CA-7964-46F8-9AF2-4ABE1A925F7D}" type="slidenum">
              <a:rPr lang="en-US" smtClean="0"/>
              <a:pPr/>
              <a:t>142</a:t>
            </a:fld>
            <a:endParaRPr lang="en-US" dirty="0"/>
          </a:p>
        </p:txBody>
      </p:sp>
    </p:spTree>
    <p:extLst>
      <p:ext uri="{BB962C8B-B14F-4D97-AF65-F5344CB8AC3E}">
        <p14:creationId xmlns:p14="http://schemas.microsoft.com/office/powerpoint/2010/main" val="2079620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143</a:t>
            </a:fld>
            <a:endParaRPr lang="en-US" dirty="0"/>
          </a:p>
        </p:txBody>
      </p:sp>
    </p:spTree>
    <p:extLst>
      <p:ext uri="{BB962C8B-B14F-4D97-AF65-F5344CB8AC3E}">
        <p14:creationId xmlns:p14="http://schemas.microsoft.com/office/powerpoint/2010/main" val="252393172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94399637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sldNum" sz="quarter" idx="5"/>
          </p:nvPr>
        </p:nvSpPr>
        <p:spPr>
          <a:noFill/>
        </p:spPr>
        <p:txBody>
          <a:bodyPr/>
          <a:lstStyle/>
          <a:p>
            <a:fld id="{AEAA0B20-AE0D-43AC-A81C-9DE34FD40019}" type="slidenum">
              <a:rPr lang="en-US" smtClean="0"/>
              <a:pPr/>
              <a:t>145</a:t>
            </a:fld>
            <a:endParaRPr lang="en-US" smtClean="0"/>
          </a:p>
        </p:txBody>
      </p:sp>
      <p:sp>
        <p:nvSpPr>
          <p:cNvPr id="158723" name="Slide Image Placeholder 1"/>
          <p:cNvSpPr>
            <a:spLocks noGrp="1" noRot="1" noChangeAspect="1" noTextEdit="1"/>
          </p:cNvSpPr>
          <p:nvPr>
            <p:ph type="sldImg"/>
          </p:nvPr>
        </p:nvSpPr>
        <p:spPr>
          <a:xfrm>
            <a:off x="1117600" y="698500"/>
            <a:ext cx="4646613" cy="3486150"/>
          </a:xfrm>
          <a:ln w="12700"/>
        </p:spPr>
      </p:sp>
      <p:sp>
        <p:nvSpPr>
          <p:cNvPr id="158724" name="Notes Placeholder 2"/>
          <p:cNvSpPr>
            <a:spLocks noGrp="1"/>
          </p:cNvSpPr>
          <p:nvPr>
            <p:ph type="body" idx="1"/>
          </p:nvPr>
        </p:nvSpPr>
        <p:spPr>
          <a:xfrm>
            <a:off x="688494" y="4416108"/>
            <a:ext cx="5504826" cy="4182427"/>
          </a:xfrm>
          <a:noFill/>
          <a:ln/>
        </p:spPr>
        <p:txBody>
          <a:bodyPr lIns="91430" tIns="45715" rIns="91430" bIns="45715"/>
          <a:lstStyle/>
          <a:p>
            <a:pPr marL="0" indent="0"/>
            <a:endParaRPr lang="en-US" smtClean="0"/>
          </a:p>
        </p:txBody>
      </p:sp>
    </p:spTree>
    <p:extLst>
      <p:ext uri="{BB962C8B-B14F-4D97-AF65-F5344CB8AC3E}">
        <p14:creationId xmlns:p14="http://schemas.microsoft.com/office/powerpoint/2010/main" val="2225540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14</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403221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147</a:t>
            </a:fld>
            <a:endParaRPr lang="en-US"/>
          </a:p>
        </p:txBody>
      </p:sp>
    </p:spTree>
    <p:extLst>
      <p:ext uri="{BB962C8B-B14F-4D97-AF65-F5344CB8AC3E}">
        <p14:creationId xmlns:p14="http://schemas.microsoft.com/office/powerpoint/2010/main" val="270871773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a:noFill/>
          <a:ln w="12700">
            <a:solidFill>
              <a:prstClr val="black"/>
            </a:solidFill>
          </a:ln>
        </p:spPr>
      </p:sp>
      <p:sp>
        <p:nvSpPr>
          <p:cNvPr id="3" name="Notes Placeholder 2"/>
          <p:cNvSpPr>
            <a:spLocks noGrp="1"/>
          </p:cNvSpPr>
          <p:nvPr>
            <p:ph type="body" idx="1"/>
          </p:nvPr>
        </p:nvSpPr>
        <p:spPr>
          <a:xfrm>
            <a:off x="699934" y="4410077"/>
            <a:ext cx="5597842" cy="4176713"/>
          </a:xfrm>
          <a:prstGeom prst="rect">
            <a:avLst/>
          </a:prstGeom>
        </p:spPr>
        <p:txBody>
          <a:bodyPr lIns="96884" tIns="48442" rIns="96884" bIns="48442">
            <a:normAutofit/>
          </a:bodyPr>
          <a:lstStyle/>
          <a:p>
            <a:endParaRPr lang="en-US"/>
          </a:p>
        </p:txBody>
      </p:sp>
    </p:spTree>
    <p:extLst>
      <p:ext uri="{BB962C8B-B14F-4D97-AF65-F5344CB8AC3E}">
        <p14:creationId xmlns:p14="http://schemas.microsoft.com/office/powerpoint/2010/main" val="76079694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150</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3522448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151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792851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3397638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153</a:t>
            </a:fld>
            <a:endParaRPr lang="en-US" noProof="0" dirty="0"/>
          </a:p>
        </p:txBody>
      </p:sp>
    </p:spTree>
    <p:extLst>
      <p:ext uri="{BB962C8B-B14F-4D97-AF65-F5344CB8AC3E}">
        <p14:creationId xmlns:p14="http://schemas.microsoft.com/office/powerpoint/2010/main" val="324854195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a:noFill/>
        </p:spPr>
        <p:txBody>
          <a:bodyPr/>
          <a:lstStyle/>
          <a:p>
            <a:pPr defTabSz="928705"/>
            <a:fld id="{578A657D-9F19-4B10-AA0F-79ABBD03F38C}" type="slidenum">
              <a:rPr lang="en-US" smtClean="0"/>
              <a:pPr defTabSz="928705"/>
              <a:t>156</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8808758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48650" y="9034803"/>
            <a:ext cx="703573" cy="247312"/>
          </a:xfrm>
          <a:prstGeom prst="rect">
            <a:avLst/>
          </a:prstGeom>
          <a:noFill/>
          <a:ln w="9525">
            <a:noFill/>
            <a:miter lim="800000"/>
            <a:headEnd/>
            <a:tailEnd/>
          </a:ln>
        </p:spPr>
        <p:txBody>
          <a:bodyPr lIns="45882" tIns="46494" rIns="45882" bIns="46494" anchor="b">
            <a:spAutoFit/>
          </a:bodyPr>
          <a:lstStyle/>
          <a:p>
            <a:pPr algn="ctr" defTabSz="928787"/>
            <a:fld id="{5C1989CA-1A92-4DB6-A85A-D489C0504DE6}" type="slidenum">
              <a:rPr lang="en-US" sz="1000"/>
              <a:pPr algn="ctr" defTabSz="928787"/>
              <a:t>157</a:t>
            </a:fld>
            <a:endParaRPr lang="en-US" sz="1000"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3201094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48650" y="9034803"/>
            <a:ext cx="703573" cy="247312"/>
          </a:xfrm>
          <a:prstGeom prst="rect">
            <a:avLst/>
          </a:prstGeom>
          <a:noFill/>
          <a:ln w="9525">
            <a:noFill/>
            <a:miter lim="800000"/>
            <a:headEnd/>
            <a:tailEnd/>
          </a:ln>
        </p:spPr>
        <p:txBody>
          <a:bodyPr lIns="45882" tIns="46494" rIns="45882" bIns="46494" anchor="b">
            <a:spAutoFit/>
          </a:bodyPr>
          <a:lstStyle/>
          <a:p>
            <a:pPr algn="ctr" defTabSz="928787"/>
            <a:fld id="{5C1989CA-1A92-4DB6-A85A-D489C0504DE6}" type="slidenum">
              <a:rPr lang="en-US" sz="1000"/>
              <a:pPr algn="ctr" defTabSz="928787"/>
              <a:t>158</a:t>
            </a:fld>
            <a:endParaRPr lang="en-US" sz="1000"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7480488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159</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1810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15</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86064099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160</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9095318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161</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1840118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162</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985195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163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380989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164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6566960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12364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166</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7470731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3694407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168</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extLst>
      <p:ext uri="{BB962C8B-B14F-4D97-AF65-F5344CB8AC3E}">
        <p14:creationId xmlns:p14="http://schemas.microsoft.com/office/powerpoint/2010/main" val="35108177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169</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extLst>
      <p:ext uri="{BB962C8B-B14F-4D97-AF65-F5344CB8AC3E}">
        <p14:creationId xmlns:p14="http://schemas.microsoft.com/office/powerpoint/2010/main" val="2138138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17</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53154739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170</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7339789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15705900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18244493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38685801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5125054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01830927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176</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0238576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177</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851367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178</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3408268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180</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4426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18</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99634022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4" y="9032174"/>
            <a:ext cx="704850" cy="249940"/>
          </a:xfrm>
          <a:prstGeom prst="rect">
            <a:avLst/>
          </a:prstGeom>
          <a:noFill/>
          <a:ln w="9525">
            <a:noFill/>
            <a:miter lim="800000"/>
            <a:headEnd/>
            <a:tailEnd/>
          </a:ln>
        </p:spPr>
        <p:txBody>
          <a:bodyPr lIns="45883" tIns="46494" rIns="45883" bIns="46494" anchor="b">
            <a:spAutoFit/>
          </a:bodyPr>
          <a:lstStyle/>
          <a:p>
            <a:pPr algn="ctr" defTabSz="930182"/>
            <a:fld id="{AA3B54CF-3B90-4833-A1B1-3D837068E6A9}" type="slidenum">
              <a:rPr lang="en-US" sz="1000"/>
              <a:pPr algn="ctr" defTabSz="930182"/>
              <a:t>181</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771873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1" y="9034803"/>
            <a:ext cx="703573" cy="247312"/>
          </a:xfrm>
        </p:spPr>
        <p:txBody>
          <a:bodyPr/>
          <a:lstStyle/>
          <a:p>
            <a:pPr defTabSz="928692">
              <a:defRPr/>
            </a:pPr>
            <a:fld id="{15A7F7DB-3A93-4CAB-8AF3-CD35918FB945}" type="slidenum">
              <a:rPr lang="en-US" smtClean="0"/>
              <a:pPr defTabSz="928692">
                <a:defRPr/>
              </a:pPr>
              <a:t>182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9523557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183</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0332193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148013" y="9034319"/>
            <a:ext cx="704850" cy="247794"/>
          </a:xfrm>
          <a:ln/>
        </p:spPr>
        <p:txBody>
          <a:bodyPr/>
          <a:lstStyle/>
          <a:p>
            <a:fld id="{479AA5C6-0126-4953-A099-89B1BCAD20C7}" type="slidenum">
              <a:rPr lang="en-GB"/>
              <a:pPr/>
              <a:t>184</a:t>
            </a:fld>
            <a:endParaRPr lang="en-GB"/>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756780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186</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2892403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189</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129600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190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1834501147"/>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191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155191765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192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335983425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193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645642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193657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195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731309484"/>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196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130146281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197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4357789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198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3662247559"/>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199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147388579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200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84121944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201</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1863011"/>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148013" y="9034463"/>
            <a:ext cx="704850" cy="247650"/>
          </a:xfrm>
          <a:noFill/>
        </p:spPr>
        <p:txBody>
          <a:bodyPr/>
          <a:lstStyle/>
          <a:p>
            <a:fld id="{8A1AEE26-587D-445B-85F8-2921819E1060}" type="slidenum">
              <a:rPr lang="en-US" smtClean="0">
                <a:solidFill>
                  <a:srgbClr val="000000"/>
                </a:solidFill>
              </a:rPr>
              <a:pPr/>
              <a:t>202</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3484239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148013" y="9034463"/>
            <a:ext cx="704850" cy="247650"/>
          </a:xfrm>
          <a:noFill/>
        </p:spPr>
        <p:txBody>
          <a:bodyPr/>
          <a:lstStyle/>
          <a:p>
            <a:fld id="{CB66A91C-4B29-43F0-8E6F-4B71C98B0CC2}" type="slidenum">
              <a:rPr lang="en-US" smtClean="0">
                <a:solidFill>
                  <a:srgbClr val="000000"/>
                </a:solidFill>
              </a:rPr>
              <a:pPr/>
              <a:t>203</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1651727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148013" y="9034463"/>
            <a:ext cx="704850" cy="247650"/>
          </a:xfrm>
          <a:noFill/>
        </p:spPr>
        <p:txBody>
          <a:bodyPr/>
          <a:lstStyle/>
          <a:p>
            <a:fld id="{B5C9E534-845B-43F1-B937-B42EF370C8A8}" type="slidenum">
              <a:rPr lang="en-US" smtClean="0">
                <a:solidFill>
                  <a:srgbClr val="000000"/>
                </a:solidFill>
              </a:rPr>
              <a:pPr/>
              <a:t>204</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40234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20</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28612617"/>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94D6715D-20C5-4CAF-9327-F535070B0F0A}" type="slidenum">
              <a:rPr lang="en-US" sz="1000"/>
              <a:pPr algn="ctr" defTabSz="930275"/>
              <a:t>205</a:t>
            </a:fld>
            <a:endParaRPr lang="en-US" sz="10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17917706"/>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206</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01251438"/>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860205076"/>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208</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4096637677"/>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038658473"/>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210</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2341532236"/>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211</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197614490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212</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extLst>
      <p:ext uri="{BB962C8B-B14F-4D97-AF65-F5344CB8AC3E}">
        <p14:creationId xmlns:p14="http://schemas.microsoft.com/office/powerpoint/2010/main" val="225854559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213</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210625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214</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50756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sldNum" sz="quarter" idx="5"/>
          </p:nvPr>
        </p:nvSpPr>
        <p:spPr>
          <a:noFill/>
        </p:spPr>
        <p:txBody>
          <a:bodyPr/>
          <a:lstStyle/>
          <a:p>
            <a:fld id="{A6322A15-8AEF-4FF6-95D9-0F9B94A7FCEF}" type="slidenum">
              <a:rPr lang="en-US" smtClean="0"/>
              <a:pPr/>
              <a:t>2</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05557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2243152"/>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215</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2943442"/>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216</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2741500"/>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217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698492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extLst>
      <p:ext uri="{BB962C8B-B14F-4D97-AF65-F5344CB8AC3E}">
        <p14:creationId xmlns:p14="http://schemas.microsoft.com/office/powerpoint/2010/main" val="2433750284"/>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219</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1167547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5"/>
            <a:ext cx="704850" cy="247650"/>
          </a:xfrm>
        </p:spPr>
        <p:txBody>
          <a:bodyPr/>
          <a:lstStyle/>
          <a:p>
            <a:pPr defTabSz="927140">
              <a:defRPr/>
            </a:pPr>
            <a:fld id="{5858BD08-603D-48F8-9A20-C039EB7A66EE}" type="slidenum">
              <a:rPr lang="en-US" smtClean="0">
                <a:solidFill>
                  <a:srgbClr val="000000"/>
                </a:solidFill>
              </a:rPr>
              <a:pPr defTabSz="927140">
                <a:defRPr/>
              </a:pPr>
              <a:t>220</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48759379"/>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221</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47280004"/>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28830935"/>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223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9734022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224</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80462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22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730956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225</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24985542"/>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226</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364095"/>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115DCE5D-9890-4D3D-85A8-422F8D2E6A74}" type="slidenum">
              <a:rPr lang="en-US" smtClean="0"/>
              <a:pPr defTabSz="928787"/>
              <a:t>227</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587717969"/>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76A8555-044F-4F2E-8925-97F1BB3F085C}" type="slidenum">
              <a:rPr lang="en-US" smtClean="0"/>
              <a:pPr defTabSz="928787"/>
              <a:t>228</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385586602"/>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319"/>
            <a:ext cx="704850" cy="247794"/>
          </a:xfrm>
          <a:noFill/>
        </p:spPr>
        <p:txBody>
          <a:bodyPr/>
          <a:lstStyle/>
          <a:p>
            <a:pPr defTabSz="928787"/>
            <a:fld id="{A9CABB9C-C830-4BC7-A2A5-590C7F2E3D5D}" type="slidenum">
              <a:rPr lang="en-US" smtClean="0"/>
              <a:pPr defTabSz="928787"/>
              <a:t>229</a:t>
            </a:fld>
            <a:endParaRPr lang="en-US" dirty="0" smtClean="0"/>
          </a:p>
        </p:txBody>
      </p:sp>
      <p:sp>
        <p:nvSpPr>
          <p:cNvPr id="10243" name="Slide Image Placeholder 1"/>
          <p:cNvSpPr>
            <a:spLocks noGrp="1" noRot="1" noChangeAspect="1" noTextEdit="1"/>
          </p:cNvSpPr>
          <p:nvPr>
            <p:ph type="sldImg"/>
          </p:nvPr>
        </p:nvSpPr>
        <p:spPr>
          <a:xfrm>
            <a:off x="1177925" y="696913"/>
            <a:ext cx="4641850" cy="3481387"/>
          </a:xfrm>
          <a:ln w="12700"/>
        </p:spPr>
      </p:sp>
      <p:sp>
        <p:nvSpPr>
          <p:cNvPr id="10244"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05951987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319"/>
            <a:ext cx="704850" cy="247794"/>
          </a:xfrm>
          <a:noFill/>
        </p:spPr>
        <p:txBody>
          <a:bodyPr/>
          <a:lstStyle/>
          <a:p>
            <a:pPr defTabSz="928787"/>
            <a:fld id="{32ABD8D2-8AEB-4E57-AD17-9A075BE6DD28}" type="slidenum">
              <a:rPr lang="en-US" smtClean="0"/>
              <a:pPr defTabSz="928787"/>
              <a:t>230</a:t>
            </a:fld>
            <a:endParaRPr lang="en-US" dirty="0" smtClean="0"/>
          </a:p>
        </p:txBody>
      </p:sp>
      <p:sp>
        <p:nvSpPr>
          <p:cNvPr id="11267" name="Slide Image Placeholder 1"/>
          <p:cNvSpPr>
            <a:spLocks noGrp="1" noRot="1" noChangeAspect="1" noTextEdit="1"/>
          </p:cNvSpPr>
          <p:nvPr>
            <p:ph type="sldImg"/>
          </p:nvPr>
        </p:nvSpPr>
        <p:spPr>
          <a:xfrm>
            <a:off x="1177925" y="696913"/>
            <a:ext cx="4641850" cy="3481387"/>
          </a:xfrm>
          <a:ln w="12700"/>
        </p:spPr>
      </p:sp>
      <p:sp>
        <p:nvSpPr>
          <p:cNvPr id="1126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537925656"/>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231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05026430"/>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232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46531675"/>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233</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542875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90097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23</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9762483"/>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235</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31734991"/>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236</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77292539"/>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238</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7934469"/>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239</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6215388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680786383"/>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23441418"/>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246463"/>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67171371"/>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73880522"/>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94279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03561480"/>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29599076"/>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249</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35885249"/>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682"/>
            <a:ext cx="704850" cy="247432"/>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250</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25154955"/>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57413176"/>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252</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7908383"/>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253</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5877792"/>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254</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778372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209187464"/>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263</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8574137"/>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264</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9702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25</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0801387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271</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57220651"/>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272</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055052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274</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7582734"/>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275</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01623458"/>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276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864092631"/>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277</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789539976"/>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278</a:t>
            </a:fld>
            <a:endParaRPr lang="en-US"/>
          </a:p>
        </p:txBody>
      </p:sp>
    </p:spTree>
    <p:extLst>
      <p:ext uri="{BB962C8B-B14F-4D97-AF65-F5344CB8AC3E}">
        <p14:creationId xmlns:p14="http://schemas.microsoft.com/office/powerpoint/2010/main" val="846885786"/>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279</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09676261"/>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280</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4600101"/>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025573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26</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0622769"/>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282</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079017367"/>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p:spPr>
        <p:txBody>
          <a:bodyPr/>
          <a:lstStyle/>
          <a:p>
            <a:fld id="{9AEDBFB8-A993-49F2-BDC3-A98EEF1C497B}" type="slidenum">
              <a:rPr lang="en-US" smtClean="0">
                <a:latin typeface="Arial" pitchFamily="34" charset="0"/>
              </a:rPr>
              <a:pPr/>
              <a:t>283</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671592106"/>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B97D33E-F04E-4B66-9780-44F9F002E345}" type="slidenum">
              <a:rPr lang="en-US" sz="1000"/>
              <a:pPr algn="ctr" defTabSz="930275"/>
              <a:t>284</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963560293"/>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285</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4172177477"/>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286</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117258613"/>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latin typeface="Arial" pitchFamily="34" charset="0"/>
            </a:endParaRPr>
          </a:p>
        </p:txBody>
      </p:sp>
    </p:spTree>
    <p:extLst>
      <p:ext uri="{BB962C8B-B14F-4D97-AF65-F5344CB8AC3E}">
        <p14:creationId xmlns:p14="http://schemas.microsoft.com/office/powerpoint/2010/main" val="1510354977"/>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7985ABD-9B53-4E2A-B3C0-B1388422CE00}" type="slidenum">
              <a:rPr lang="en-US" sz="1000"/>
              <a:pPr algn="ctr" defTabSz="930275"/>
              <a:t>288</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273199042"/>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289</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944436636"/>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66121B2-AFCC-41A7-9BEE-2DE26DCFEEA2}" type="slidenum">
              <a:rPr lang="en-US" sz="1000"/>
              <a:pPr algn="ctr" defTabSz="930275"/>
              <a:t>290</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499454722"/>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E58B533-0B66-4F97-B11D-19ECC9AD04CC}" type="slidenum">
              <a:rPr lang="en-US" sz="1000"/>
              <a:pPr algn="ctr" defTabSz="930275"/>
              <a:t>291</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203041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27</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2011003"/>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308E720-C3F5-487C-BB5A-778C2C754AED}" type="slidenum">
              <a:rPr lang="en-US" sz="1000"/>
              <a:pPr algn="ctr" defTabSz="930275"/>
              <a:t>292</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168205603"/>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8A2867E2-B710-4B16-85A0-57A1F39F6118}" type="slidenum">
              <a:rPr lang="en-US" smtClean="0">
                <a:latin typeface="Arial" pitchFamily="34" charset="0"/>
              </a:rPr>
              <a:pPr/>
              <a:t>293</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82689377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294</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25981346"/>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295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76026047"/>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296</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4919745"/>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297</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707228"/>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298</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21760238"/>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299</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86248915"/>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300</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14258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83691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8650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30</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3806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p:spPr>
        <p:txBody>
          <a:bodyPr/>
          <a:lstStyle/>
          <a:p>
            <a:fld id="{12611F51-868B-42BF-8B99-FFD066E708AF}" type="slidenum">
              <a:rPr lang="en-US" smtClean="0"/>
              <a:pPr/>
              <a:t>3</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4078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294516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32</a:t>
            </a:fld>
            <a:endParaRPr lang="en-US" noProof="0" dirty="0"/>
          </a:p>
        </p:txBody>
      </p:sp>
    </p:spTree>
    <p:extLst>
      <p:ext uri="{BB962C8B-B14F-4D97-AF65-F5344CB8AC3E}">
        <p14:creationId xmlns:p14="http://schemas.microsoft.com/office/powerpoint/2010/main" val="3661405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33</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84710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085167" y="9046678"/>
            <a:ext cx="690779" cy="248133"/>
          </a:xfrm>
          <a:ln/>
        </p:spPr>
        <p:txBody>
          <a:bodyPr/>
          <a:lstStyle/>
          <a:p>
            <a:fld id="{8772A0E9-9CAF-4E5F-BF44-857484A95037}" type="slidenum">
              <a:rPr lang="en-US">
                <a:solidFill>
                  <a:prstClr val="black"/>
                </a:solidFill>
              </a:rPr>
              <a:pPr/>
              <a:t>35</a:t>
            </a:fld>
            <a:endParaRPr lang="en-US">
              <a:solidFill>
                <a:prstClr val="black"/>
              </a:solidFill>
            </a:endParaRPr>
          </a:p>
        </p:txBody>
      </p:sp>
      <p:sp>
        <p:nvSpPr>
          <p:cNvPr id="2167810" name="Rectangle 2"/>
          <p:cNvSpPr>
            <a:spLocks noGrp="1" noRot="1" noChangeAspect="1" noChangeArrowheads="1" noTextEdit="1"/>
          </p:cNvSpPr>
          <p:nvPr>
            <p:ph type="sldImg"/>
          </p:nvPr>
        </p:nvSpPr>
        <p:spPr>
          <a:ln/>
        </p:spPr>
      </p:sp>
      <p:sp>
        <p:nvSpPr>
          <p:cNvPr id="2167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52220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37</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46315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614746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39</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999489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40</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140950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14912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5336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p:spPr>
        <p:txBody>
          <a:bodyPr/>
          <a:lstStyle/>
          <a:p>
            <a:fld id="{12611F51-868B-42BF-8B99-FFD066E708AF}" type="slidenum">
              <a:rPr lang="en-US" smtClean="0"/>
              <a:pPr/>
              <a:t>4</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50054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45</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352561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319"/>
            <a:ext cx="704850" cy="247794"/>
          </a:xfrm>
        </p:spPr>
        <p:txBody>
          <a:bodyPr/>
          <a:lstStyle/>
          <a:p>
            <a:pPr>
              <a:defRPr/>
            </a:pPr>
            <a:fld id="{DDEFB222-CE26-4681-BBEB-6CA6CED4556C}" type="slidenum">
              <a:rPr lang="en-US" smtClean="0"/>
              <a:pPr>
                <a:defRPr/>
              </a:pPr>
              <a:t>46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750372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47</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68913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48</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3626952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49</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170519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32014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51</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580782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52</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60276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53</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913759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53726" y="9046678"/>
            <a:ext cx="706129" cy="248133"/>
          </a:xfrm>
          <a:noFill/>
        </p:spPr>
        <p:txBody>
          <a:bodyPr/>
          <a:lstStyle/>
          <a:p>
            <a:pPr defTabSz="930301"/>
            <a:fld id="{FFF15467-B734-4D13-B337-6BBFA5D46509}" type="slidenum">
              <a:rPr lang="en-US" smtClean="0">
                <a:latin typeface="Arial" pitchFamily="34" charset="0"/>
              </a:rPr>
              <a:pPr defTabSz="930301"/>
              <a:t>54</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181387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5</a:t>
            </a:fld>
            <a:endParaRPr lang="en-US" sz="1000"/>
          </a:p>
        </p:txBody>
      </p:sp>
      <p:sp>
        <p:nvSpPr>
          <p:cNvPr id="97283" name="Rectangle 2"/>
          <p:cNvSpPr>
            <a:spLocks noGrp="1" noRot="1" noChangeAspect="1" noChangeArrowheads="1" noTextEdit="1"/>
          </p:cNvSpPr>
          <p:nvPr>
            <p:ph type="sldImg"/>
          </p:nvPr>
        </p:nvSpPr>
        <p:spPr>
          <a:xfrm>
            <a:off x="1063625" y="687388"/>
            <a:ext cx="4679950" cy="3509962"/>
          </a:xfrm>
          <a:ln/>
        </p:spPr>
      </p:sp>
      <p:sp>
        <p:nvSpPr>
          <p:cNvPr id="97284"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7182144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sldNum" sz="quarter" idx="5"/>
          </p:nvPr>
        </p:nvSpPr>
        <p:spPr>
          <a:xfrm>
            <a:off x="3153726" y="9046822"/>
            <a:ext cx="706129" cy="247989"/>
          </a:xfrm>
          <a:noFill/>
        </p:spPr>
        <p:txBody>
          <a:bodyPr/>
          <a:lstStyle/>
          <a:p>
            <a:fld id="{D0D84C73-9606-46E6-9550-423BDB710760}" type="slidenum">
              <a:rPr lang="en-US" smtClean="0"/>
              <a:pPr/>
              <a:t>55</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6584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56</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4294707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sldNum" sz="quarter" idx="5"/>
          </p:nvPr>
        </p:nvSpPr>
        <p:spPr>
          <a:xfrm>
            <a:off x="3095880" y="9046822"/>
            <a:ext cx="693177" cy="247989"/>
          </a:xfrm>
          <a:noFill/>
        </p:spPr>
        <p:txBody>
          <a:bodyPr/>
          <a:lstStyle/>
          <a:p>
            <a:fld id="{A207B1EC-5A22-4195-BE11-69299B381604}" type="slidenum">
              <a:rPr lang="en-US" smtClean="0">
                <a:solidFill>
                  <a:srgbClr val="000000"/>
                </a:solidFill>
              </a:rPr>
              <a:pPr/>
              <a:t>57</a:t>
            </a:fld>
            <a:endParaRPr lang="en-US" smtClean="0">
              <a:solidFill>
                <a:srgbClr val="000000"/>
              </a:solidFill>
            </a:endParaRPr>
          </a:p>
        </p:txBody>
      </p:sp>
      <p:sp>
        <p:nvSpPr>
          <p:cNvPr id="150531" name="Slide Image Placeholder 1"/>
          <p:cNvSpPr>
            <a:spLocks noGrp="1" noRot="1" noChangeAspect="1" noTextEdit="1"/>
          </p:cNvSpPr>
          <p:nvPr>
            <p:ph type="sldImg"/>
          </p:nvPr>
        </p:nvSpPr>
        <p:spPr>
          <a:xfrm>
            <a:off x="1117600" y="698500"/>
            <a:ext cx="4646613" cy="3486150"/>
          </a:xfrm>
          <a:ln w="12700"/>
        </p:spPr>
      </p:sp>
      <p:sp>
        <p:nvSpPr>
          <p:cNvPr id="150532"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6343636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58</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5726952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59</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6415003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60</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3082047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61</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63759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p:spPr>
        <p:txBody>
          <a:bodyPr/>
          <a:lstStyle/>
          <a:p>
            <a:pPr>
              <a:defRPr/>
            </a:pPr>
            <a:fld id="{9CA87C76-DB74-48C8-8124-79DAD4A811D1}" type="slidenum">
              <a:rPr lang="en-US" smtClean="0"/>
              <a:pPr>
                <a:defRPr/>
              </a:pPr>
              <a:t>62</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734251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63</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78098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42435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6</a:t>
            </a:fld>
            <a:endParaRPr lang="en-US" sz="1000"/>
          </a:p>
        </p:txBody>
      </p:sp>
      <p:sp>
        <p:nvSpPr>
          <p:cNvPr id="97283" name="Rectangle 2"/>
          <p:cNvSpPr>
            <a:spLocks noGrp="1" noRot="1" noChangeAspect="1" noChangeArrowheads="1" noTextEdit="1"/>
          </p:cNvSpPr>
          <p:nvPr>
            <p:ph type="sldImg"/>
          </p:nvPr>
        </p:nvSpPr>
        <p:spPr>
          <a:xfrm>
            <a:off x="1063625" y="687388"/>
            <a:ext cx="4679950" cy="3509962"/>
          </a:xfrm>
          <a:ln/>
        </p:spPr>
      </p:sp>
      <p:sp>
        <p:nvSpPr>
          <p:cNvPr id="97284"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142398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77" tIns="46489" rIns="45877" bIns="46489" anchor="b">
            <a:spAutoFit/>
          </a:bodyPr>
          <a:lstStyle/>
          <a:p>
            <a:pPr algn="ctr" defTabSz="928787"/>
            <a:fld id="{E50E95F2-1135-4372-9204-625316A33F45}" type="slidenum">
              <a:rPr lang="en-US" sz="1000"/>
              <a:pPr algn="ctr" defTabSz="928787"/>
              <a:t>65</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746451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72" tIns="46485" rIns="45872" bIns="46485" anchor="b">
            <a:spAutoFit/>
          </a:bodyPr>
          <a:lstStyle/>
          <a:p>
            <a:pPr algn="ctr" defTabSz="928787"/>
            <a:fld id="{2F97931E-18E9-494E-8641-F6F22D608404}" type="slidenum">
              <a:rPr lang="en-US" sz="1000"/>
              <a:pPr algn="ctr" defTabSz="928787"/>
              <a:t>66</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6051" tIns="46051" rIns="46051" bIns="46051"/>
          <a:lstStyle/>
          <a:p>
            <a:endParaRPr lang="en-US" smtClean="0"/>
          </a:p>
        </p:txBody>
      </p:sp>
    </p:spTree>
    <p:extLst>
      <p:ext uri="{BB962C8B-B14F-4D97-AF65-F5344CB8AC3E}">
        <p14:creationId xmlns:p14="http://schemas.microsoft.com/office/powerpoint/2010/main" val="42218711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67</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32864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68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587965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69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4384151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70</a:t>
            </a:fld>
            <a:endParaRPr lang="en-US" sz="1000"/>
          </a:p>
        </p:txBody>
      </p:sp>
    </p:spTree>
    <p:extLst>
      <p:ext uri="{BB962C8B-B14F-4D97-AF65-F5344CB8AC3E}">
        <p14:creationId xmlns:p14="http://schemas.microsoft.com/office/powerpoint/2010/main" val="15383353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71</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0906926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287304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73</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2627022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74</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510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7</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040511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629147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76</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920391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628239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926496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028128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535703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81</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525168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82</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1240261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83</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96728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84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839406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extLst>
      <p:ext uri="{BB962C8B-B14F-4D97-AF65-F5344CB8AC3E}">
        <p14:creationId xmlns:p14="http://schemas.microsoft.com/office/powerpoint/2010/main" val="5513058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85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7461760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86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757217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87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763518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6580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89</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85838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90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475666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91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2182230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sldNum" sz="quarter" idx="5"/>
          </p:nvPr>
        </p:nvSpPr>
        <p:spPr>
          <a:noFill/>
        </p:spPr>
        <p:txBody>
          <a:bodyPr/>
          <a:lstStyle/>
          <a:p>
            <a:fld id="{9209DDC9-A45F-4908-9C1A-C7BF4BE7AC0C}" type="slidenum">
              <a:rPr lang="en-US" smtClean="0"/>
              <a:pPr/>
              <a:t>92</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14100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noFill/>
        </p:spPr>
        <p:txBody>
          <a:bodyPr/>
          <a:lstStyle/>
          <a:p>
            <a:fld id="{CE21E40F-A2CC-49C2-8E01-BCB74AA6F993}" type="slidenum">
              <a:rPr lang="en-US" smtClean="0"/>
              <a:pPr/>
              <a:t>93</a:t>
            </a:fld>
            <a:endParaRPr 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37520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72" tIns="46485" rIns="45872" bIns="46485" anchor="b">
            <a:spAutoFit/>
          </a:bodyPr>
          <a:lstStyle/>
          <a:p>
            <a:pPr algn="ctr" defTabSz="928787"/>
            <a:fld id="{E7F16FBB-7AEE-4DA5-B0F2-DB9341F37734}" type="slidenum">
              <a:rPr lang="en-US" sz="1000"/>
              <a:pPr algn="ctr" defTabSz="928787"/>
              <a:t>94</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6051" tIns="46051" rIns="46051" bIns="46051"/>
          <a:lstStyle/>
          <a:p>
            <a:endParaRPr lang="en-US" smtClean="0"/>
          </a:p>
        </p:txBody>
      </p:sp>
    </p:spTree>
    <p:extLst>
      <p:ext uri="{BB962C8B-B14F-4D97-AF65-F5344CB8AC3E}">
        <p14:creationId xmlns:p14="http://schemas.microsoft.com/office/powerpoint/2010/main" val="1854999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9</a:t>
            </a:fld>
            <a:endParaRPr lang="en-US" noProof="0" dirty="0"/>
          </a:p>
        </p:txBody>
      </p:sp>
    </p:spTree>
    <p:extLst>
      <p:ext uri="{BB962C8B-B14F-4D97-AF65-F5344CB8AC3E}">
        <p14:creationId xmlns:p14="http://schemas.microsoft.com/office/powerpoint/2010/main" val="27999991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95</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11613214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96</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218654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82" tIns="46494" rIns="45882" bIns="46494" anchor="b">
            <a:spAutoFit/>
          </a:bodyPr>
          <a:lstStyle/>
          <a:p>
            <a:pPr algn="ctr" defTabSz="928787"/>
            <a:fld id="{7B4316D7-5E5D-414D-8028-D6CC0CAC2BE5}" type="slidenum">
              <a:rPr lang="en-US" sz="1000"/>
              <a:pPr algn="ctr" defTabSz="928787"/>
              <a:t>97</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4160847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98</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7898798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5428422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2946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243452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912872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103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101044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6E72C-4760-4B67-BDCA-E560228B9CC3}" type="slidenum">
              <a:rPr lang="en-US" altLang="en-US" sz="1000" smtClean="0"/>
              <a:pPr>
                <a:lnSpc>
                  <a:spcPct val="100000"/>
                </a:lnSpc>
                <a:spcBef>
                  <a:spcPct val="0"/>
                </a:spcBef>
                <a:buClrTx/>
                <a:buSzTx/>
                <a:buFontTx/>
                <a:buNone/>
              </a:pPr>
              <a:t>104</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717115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el und Bild mit Kommentarspalte">
    <p:spTree>
      <p:nvGrpSpPr>
        <p:cNvPr id="1" name=""/>
        <p:cNvGrpSpPr/>
        <p:nvPr/>
      </p:nvGrpSpPr>
      <p:grpSpPr>
        <a:xfrm>
          <a:off x="0" y="0"/>
          <a:ext cx="0" cy="0"/>
          <a:chOff x="0" y="0"/>
          <a:chExt cx="0" cy="0"/>
        </a:xfrm>
      </p:grpSpPr>
      <p:sp>
        <p:nvSpPr>
          <p:cNvPr id="13" name="Textplatzhalter 12"/>
          <p:cNvSpPr>
            <a:spLocks noGrp="1"/>
          </p:cNvSpPr>
          <p:nvPr>
            <p:ph type="body" sz="quarter" idx="14"/>
          </p:nvPr>
        </p:nvSpPr>
        <p:spPr>
          <a:xfrm>
            <a:off x="6048000" y="1555200"/>
            <a:ext cx="2700000" cy="4782240"/>
          </a:xfrm>
          <a:solidFill>
            <a:schemeClr val="accent4">
              <a:lumMod val="40000"/>
              <a:lumOff val="60000"/>
            </a:schemeClr>
          </a:solidFill>
          <a:effectLst/>
        </p:spPr>
        <p:txBody>
          <a:bodyPr lIns="108000" tIns="36000" rIns="72000" bIns="36000">
            <a:noAutofit/>
          </a:bodyPr>
          <a:lstStyle>
            <a:lvl1pPr marL="270000" indent="-270000">
              <a:buFont typeface="Wingdings" pitchFamily="2" charset="2"/>
              <a:buChar char="§"/>
              <a:defRPr sz="1400" b="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400">
                <a:solidFill>
                  <a:schemeClr val="tx2">
                    <a:lumMod val="50000"/>
                  </a:schemeClr>
                </a:solidFill>
              </a:defRPr>
            </a:lvl4pPr>
            <a:lvl5pPr>
              <a:defRPr sz="1600">
                <a:solidFill>
                  <a:schemeClr val="tx2">
                    <a:lumMod val="50000"/>
                  </a:schemeClr>
                </a:solidFill>
              </a:defRPr>
            </a:lvl5pPr>
            <a:lvl6pPr>
              <a:defRPr sz="1600">
                <a:solidFill>
                  <a:schemeClr val="tx2">
                    <a:lumMod val="50000"/>
                  </a:schemeClr>
                </a:solidFill>
              </a:defRPr>
            </a:lvl6pPr>
            <a:lvl7pPr>
              <a:defRPr sz="1600">
                <a:solidFill>
                  <a:schemeClr val="tx2">
                    <a:lumMod val="50000"/>
                  </a:schemeClr>
                </a:solidFill>
              </a:defRPr>
            </a:lvl7pPr>
            <a:lvl8pPr>
              <a:defRPr sz="1600">
                <a:solidFill>
                  <a:schemeClr val="tx2">
                    <a:lumMod val="50000"/>
                  </a:schemeClr>
                </a:solidFill>
              </a:defRPr>
            </a:lvl8pPr>
            <a:lvl9pPr>
              <a:defRPr sz="1600">
                <a:solidFill>
                  <a:schemeClr val="tx2">
                    <a:lumMod val="50000"/>
                  </a:schemeClr>
                </a:solidFill>
              </a:defRPr>
            </a:lvl9p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p:txBody>
      </p:sp>
      <p:sp>
        <p:nvSpPr>
          <p:cNvPr id="8" name="Titel 7"/>
          <p:cNvSpPr>
            <a:spLocks noGrp="1"/>
          </p:cNvSpPr>
          <p:nvPr>
            <p:ph type="title"/>
          </p:nvPr>
        </p:nvSpPr>
        <p:spPr/>
        <p:txBody>
          <a:bodyPr/>
          <a:lstStyle/>
          <a:p>
            <a:r>
              <a:rPr lang="de-DE" noProof="0" dirty="0" smtClean="0"/>
              <a:t>Titelmasterformat durch Klicken bearbeiten</a:t>
            </a:r>
            <a:endParaRPr lang="de-DE" noProof="0" dirty="0"/>
          </a:p>
        </p:txBody>
      </p:sp>
      <p:sp>
        <p:nvSpPr>
          <p:cNvPr id="14" name="Bildplatzhalter 13"/>
          <p:cNvSpPr>
            <a:spLocks noGrp="1"/>
          </p:cNvSpPr>
          <p:nvPr>
            <p:ph type="pic" sz="quarter" idx="19"/>
          </p:nvPr>
        </p:nvSpPr>
        <p:spPr>
          <a:xfrm>
            <a:off x="324000" y="1555200"/>
            <a:ext cx="5364000" cy="4782240"/>
          </a:xfrm>
        </p:spPr>
        <p:txBody>
          <a:bodyPr/>
          <a:lstStyle>
            <a:lvl1pPr>
              <a:buNone/>
              <a:defRPr/>
            </a:lvl1pPr>
          </a:lstStyle>
          <a:p>
            <a:r>
              <a:rPr lang="de-DE" smtClean="0"/>
              <a:t>Bild durch Klicken auf Symbol hinzufügen</a:t>
            </a:r>
            <a:endParaRPr lang="de-DE" dirty="0"/>
          </a:p>
        </p:txBody>
      </p:sp>
      <p:sp>
        <p:nvSpPr>
          <p:cNvPr id="12" name="Datumsplatzhalter 11"/>
          <p:cNvSpPr>
            <a:spLocks noGrp="1"/>
          </p:cNvSpPr>
          <p:nvPr>
            <p:ph type="dt" sz="half" idx="20"/>
          </p:nvPr>
        </p:nvSpPr>
        <p:spPr/>
        <p:txBody>
          <a:bodyPr/>
          <a:lstStyle/>
          <a:p>
            <a:fld id="{F52A2DD4-D636-47A5-8494-86B198D7F93E}" type="datetime1">
              <a:rPr lang="de-DE" smtClean="0"/>
              <a:pPr/>
              <a:t>02.04.2014</a:t>
            </a:fld>
            <a:endParaRPr lang="de-DE" dirty="0"/>
          </a:p>
        </p:txBody>
      </p:sp>
      <p:sp>
        <p:nvSpPr>
          <p:cNvPr id="15" name="Foliennummernplatzhalter 14"/>
          <p:cNvSpPr>
            <a:spLocks noGrp="1"/>
          </p:cNvSpPr>
          <p:nvPr>
            <p:ph type="sldNum" sz="quarter" idx="21"/>
          </p:nvPr>
        </p:nvSpPr>
        <p:spPr/>
        <p:txBody>
          <a:bodyPr/>
          <a:lstStyle/>
          <a:p>
            <a:fld id="{D56DB8AA-803C-49D2-90AA-1140CE72DCD7}" type="slidenum">
              <a:rPr lang="de-DE" smtClean="0"/>
              <a:pPr/>
              <a:t>‹#›</a:t>
            </a:fld>
            <a:endParaRPr lang="de-DE" dirty="0"/>
          </a:p>
        </p:txBody>
      </p:sp>
      <p:sp>
        <p:nvSpPr>
          <p:cNvPr id="16" name="Fußzeilenplatzhalter 15"/>
          <p:cNvSpPr>
            <a:spLocks noGrp="1"/>
          </p:cNvSpPr>
          <p:nvPr>
            <p:ph type="ftr" sz="quarter" idx="22"/>
          </p:nvPr>
        </p:nvSpPr>
        <p:spPr/>
        <p:txBody>
          <a:bodyPr/>
          <a:lstStyle/>
          <a:p>
            <a:r>
              <a:rPr lang="de-DE" smtClean="0"/>
              <a:t>Titel der Präsentation und Name des Redners</a:t>
            </a:r>
            <a:endParaRPr lang="de-DE" dirty="0"/>
          </a:p>
        </p:txBody>
      </p:sp>
    </p:spTree>
    <p:extLst>
      <p:ext uri="{BB962C8B-B14F-4D97-AF65-F5344CB8AC3E}">
        <p14:creationId xmlns:p14="http://schemas.microsoft.com/office/powerpoint/2010/main" val="88678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arten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42567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39" r:id="rId14"/>
    <p:sldLayoutId id="2147485440" r:id="rId15"/>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oleObject" Target="../embeddings/oleObject3.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71.vml"/><Relationship Id="rId6" Type="http://schemas.openxmlformats.org/officeDocument/2006/relationships/hyperlink" Target="http://www.bls.gov/ces/home.htm" TargetMode="External"/><Relationship Id="rId5" Type="http://schemas.openxmlformats.org/officeDocument/2006/relationships/image" Target="../media/image97.emf"/><Relationship Id="rId4" Type="http://schemas.openxmlformats.org/officeDocument/2006/relationships/oleObject" Target="../embeddings/oleObject71.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72.vml"/><Relationship Id="rId6" Type="http://schemas.openxmlformats.org/officeDocument/2006/relationships/hyperlink" Target="http://www.bls.gov/ces/home.htm" TargetMode="External"/><Relationship Id="rId5" Type="http://schemas.openxmlformats.org/officeDocument/2006/relationships/image" Target="../media/image98.emf"/><Relationship Id="rId4" Type="http://schemas.openxmlformats.org/officeDocument/2006/relationships/oleObject" Target="../embeddings/oleObject72.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73.vml"/><Relationship Id="rId6" Type="http://schemas.openxmlformats.org/officeDocument/2006/relationships/hyperlink" Target="http://www.bls.gov/data/" TargetMode="External"/><Relationship Id="rId5" Type="http://schemas.openxmlformats.org/officeDocument/2006/relationships/image" Target="../media/image99.emf"/><Relationship Id="rId4" Type="http://schemas.openxmlformats.org/officeDocument/2006/relationships/oleObject" Target="../embeddings/oleObject73.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74.vml"/><Relationship Id="rId6" Type="http://schemas.openxmlformats.org/officeDocument/2006/relationships/hyperlink" Target="http://www.bls.gov/data/" TargetMode="External"/><Relationship Id="rId5" Type="http://schemas.openxmlformats.org/officeDocument/2006/relationships/image" Target="../media/image100.emf"/><Relationship Id="rId4" Type="http://schemas.openxmlformats.org/officeDocument/2006/relationships/oleObject" Target="../embeddings/oleObject74.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vmlDrawing" Target="../drawings/vmlDrawing75.vml"/><Relationship Id="rId5" Type="http://schemas.openxmlformats.org/officeDocument/2006/relationships/image" Target="../media/image101.emf"/><Relationship Id="rId4" Type="http://schemas.openxmlformats.org/officeDocument/2006/relationships/oleObject" Target="../embeddings/oleObject75.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vmlDrawing" Target="../drawings/vmlDrawing76.vml"/><Relationship Id="rId5" Type="http://schemas.openxmlformats.org/officeDocument/2006/relationships/image" Target="../media/image102.emf"/><Relationship Id="rId4" Type="http://schemas.openxmlformats.org/officeDocument/2006/relationships/oleObject" Target="../embeddings/oleObject76.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1.xml"/><Relationship Id="rId7" Type="http://schemas.openxmlformats.org/officeDocument/2006/relationships/image" Target="../media/image104.jpeg"/><Relationship Id="rId2" Type="http://schemas.openxmlformats.org/officeDocument/2006/relationships/slideLayout" Target="../slideLayouts/slideLayout7.xml"/><Relationship Id="rId1" Type="http://schemas.openxmlformats.org/officeDocument/2006/relationships/vmlDrawing" Target="../drawings/vmlDrawing77.vml"/><Relationship Id="rId6" Type="http://schemas.openxmlformats.org/officeDocument/2006/relationships/image" Target="../media/image103.emf"/><Relationship Id="rId5" Type="http://schemas.openxmlformats.org/officeDocument/2006/relationships/oleObject" Target="../embeddings/oleObject77.bin"/><Relationship Id="rId4" Type="http://schemas.openxmlformats.org/officeDocument/2006/relationships/hyperlink" Target="http://data.bls.gov/" TargetMode="Externa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vmlDrawing" Target="../drawings/vmlDrawing78.vml"/><Relationship Id="rId5" Type="http://schemas.openxmlformats.org/officeDocument/2006/relationships/image" Target="../media/image105.emf"/><Relationship Id="rId4" Type="http://schemas.openxmlformats.org/officeDocument/2006/relationships/oleObject" Target="../embeddings/oleObject78.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79.vml"/><Relationship Id="rId6" Type="http://schemas.openxmlformats.org/officeDocument/2006/relationships/image" Target="../media/image106.emf"/><Relationship Id="rId5" Type="http://schemas.openxmlformats.org/officeDocument/2006/relationships/oleObject" Target="../embeddings/oleObject79.bin"/><Relationship Id="rId4" Type="http://schemas.openxmlformats.org/officeDocument/2006/relationships/hyperlink" Target="http://research.stlouisfed.org/fred2/series/WASCUR" TargetMode="Externa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80.vml"/><Relationship Id="rId6" Type="http://schemas.openxmlformats.org/officeDocument/2006/relationships/hyperlink" Target="http://research.stlouisfed.org/fred2/series/WASCUR" TargetMode="External"/><Relationship Id="rId5" Type="http://schemas.openxmlformats.org/officeDocument/2006/relationships/image" Target="../media/image107.emf"/><Relationship Id="rId4" Type="http://schemas.openxmlformats.org/officeDocument/2006/relationships/oleObject" Target="../embeddings/oleObject8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oleObject" Target="../embeddings/oleObject4.bin"/></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vmlDrawing" Target="../drawings/vmlDrawing81.vml"/><Relationship Id="rId5" Type="http://schemas.openxmlformats.org/officeDocument/2006/relationships/image" Target="../media/image108.emf"/><Relationship Id="rId4" Type="http://schemas.openxmlformats.org/officeDocument/2006/relationships/oleObject" Target="../embeddings/oleObject81.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82.vml"/><Relationship Id="rId5" Type="http://schemas.openxmlformats.org/officeDocument/2006/relationships/image" Target="../media/image109.emf"/><Relationship Id="rId4" Type="http://schemas.openxmlformats.org/officeDocument/2006/relationships/oleObject" Target="../embeddings/oleObject82.bin"/></Relationships>
</file>

<file path=ppt/slides/_rels/slide1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83.vml"/><Relationship Id="rId5" Type="http://schemas.openxmlformats.org/officeDocument/2006/relationships/image" Target="../media/image110.emf"/><Relationship Id="rId4" Type="http://schemas.openxmlformats.org/officeDocument/2006/relationships/oleObject" Target="../embeddings/oleObject83.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vmlDrawing" Target="../drawings/vmlDrawing84.vml"/><Relationship Id="rId5" Type="http://schemas.openxmlformats.org/officeDocument/2006/relationships/image" Target="../media/image111.emf"/><Relationship Id="rId4" Type="http://schemas.openxmlformats.org/officeDocument/2006/relationships/oleObject" Target="../embeddings/oleObject84.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85.vml"/><Relationship Id="rId5" Type="http://schemas.openxmlformats.org/officeDocument/2006/relationships/image" Target="../media/image112.emf"/><Relationship Id="rId4" Type="http://schemas.openxmlformats.org/officeDocument/2006/relationships/oleObject" Target="../embeddings/oleObject85.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86.vml"/><Relationship Id="rId5" Type="http://schemas.openxmlformats.org/officeDocument/2006/relationships/image" Target="../media/image113.emf"/><Relationship Id="rId4" Type="http://schemas.openxmlformats.org/officeDocument/2006/relationships/oleObject" Target="../embeddings/oleObject8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oleObject5.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87.vml"/><Relationship Id="rId5" Type="http://schemas.openxmlformats.org/officeDocument/2006/relationships/image" Target="../media/image114.emf"/><Relationship Id="rId4" Type="http://schemas.openxmlformats.org/officeDocument/2006/relationships/oleObject" Target="../embeddings/oleObject87.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vmlDrawing" Target="../drawings/vmlDrawing88.vml"/><Relationship Id="rId5" Type="http://schemas.openxmlformats.org/officeDocument/2006/relationships/image" Target="../media/image115.emf"/><Relationship Id="rId4" Type="http://schemas.openxmlformats.org/officeDocument/2006/relationships/oleObject" Target="../embeddings/oleObject88.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89.vml"/><Relationship Id="rId5" Type="http://schemas.openxmlformats.org/officeDocument/2006/relationships/image" Target="../media/image116.emf"/><Relationship Id="rId4" Type="http://schemas.openxmlformats.org/officeDocument/2006/relationships/oleObject" Target="../embeddings/oleObject89.bin"/></Relationships>
</file>

<file path=ppt/slides/_rels/slide1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vmlDrawing" Target="../drawings/vmlDrawing90.vml"/><Relationship Id="rId6" Type="http://schemas.openxmlformats.org/officeDocument/2006/relationships/image" Target="../media/image118.jpeg"/><Relationship Id="rId5" Type="http://schemas.openxmlformats.org/officeDocument/2006/relationships/image" Target="../media/image117.emf"/><Relationship Id="rId4" Type="http://schemas.openxmlformats.org/officeDocument/2006/relationships/oleObject" Target="../embeddings/oleObject90.bin"/></Relationships>
</file>

<file path=ppt/slides/_rels/slide125.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20.xml"/><Relationship Id="rId1" Type="http://schemas.openxmlformats.org/officeDocument/2006/relationships/slideLayout" Target="../slideLayouts/slideLayout13.xml"/><Relationship Id="rId5" Type="http://schemas.openxmlformats.org/officeDocument/2006/relationships/image" Target="../media/image121.jpeg"/><Relationship Id="rId4" Type="http://schemas.openxmlformats.org/officeDocument/2006/relationships/image" Target="../media/image120.jpe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6.xml"/><Relationship Id="rId1" Type="http://schemas.openxmlformats.org/officeDocument/2006/relationships/vmlDrawing" Target="../drawings/vmlDrawing91.vml"/><Relationship Id="rId5" Type="http://schemas.openxmlformats.org/officeDocument/2006/relationships/image" Target="../media/image122.emf"/><Relationship Id="rId4" Type="http://schemas.openxmlformats.org/officeDocument/2006/relationships/oleObject" Target="../embeddings/oleObject91.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vmlDrawing" Target="../drawings/vmlDrawing92.vml"/><Relationship Id="rId5" Type="http://schemas.openxmlformats.org/officeDocument/2006/relationships/image" Target="../media/image123.emf"/><Relationship Id="rId4" Type="http://schemas.openxmlformats.org/officeDocument/2006/relationships/oleObject" Target="../embeddings/oleObject92.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6.xml"/><Relationship Id="rId1" Type="http://schemas.openxmlformats.org/officeDocument/2006/relationships/vmlDrawing" Target="../drawings/vmlDrawing93.vml"/><Relationship Id="rId5" Type="http://schemas.openxmlformats.org/officeDocument/2006/relationships/image" Target="../media/image124.emf"/><Relationship Id="rId4" Type="http://schemas.openxmlformats.org/officeDocument/2006/relationships/oleObject" Target="../embeddings/oleObject93.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6.xml"/><Relationship Id="rId1" Type="http://schemas.openxmlformats.org/officeDocument/2006/relationships/vmlDrawing" Target="../drawings/vmlDrawing94.vml"/><Relationship Id="rId5" Type="http://schemas.openxmlformats.org/officeDocument/2006/relationships/image" Target="../media/image125.emf"/><Relationship Id="rId4" Type="http://schemas.openxmlformats.org/officeDocument/2006/relationships/oleObject" Target="../embeddings/oleObject94.bin"/></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6.xml"/><Relationship Id="rId1" Type="http://schemas.openxmlformats.org/officeDocument/2006/relationships/vmlDrawing" Target="../drawings/vmlDrawing95.vml"/><Relationship Id="rId5" Type="http://schemas.openxmlformats.org/officeDocument/2006/relationships/image" Target="../media/image126.emf"/><Relationship Id="rId4" Type="http://schemas.openxmlformats.org/officeDocument/2006/relationships/oleObject" Target="../embeddings/oleObject95.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vmlDrawing" Target="../drawings/vmlDrawing96.vml"/><Relationship Id="rId5" Type="http://schemas.openxmlformats.org/officeDocument/2006/relationships/image" Target="../media/image127.emf"/><Relationship Id="rId4" Type="http://schemas.openxmlformats.org/officeDocument/2006/relationships/oleObject" Target="../embeddings/oleObject96.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6.xml"/><Relationship Id="rId1" Type="http://schemas.openxmlformats.org/officeDocument/2006/relationships/vmlDrawing" Target="../drawings/vmlDrawing97.vml"/><Relationship Id="rId5" Type="http://schemas.openxmlformats.org/officeDocument/2006/relationships/image" Target="../media/image128.emf"/><Relationship Id="rId4" Type="http://schemas.openxmlformats.org/officeDocument/2006/relationships/oleObject" Target="../embeddings/oleObject97.bin"/></Relationships>
</file>

<file path=ppt/slides/_rels/slide133.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tags" Target="../tags/tag8.xml"/><Relationship Id="rId7" Type="http://schemas.openxmlformats.org/officeDocument/2006/relationships/image" Target="../media/image12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128.xml"/><Relationship Id="rId5" Type="http://schemas.openxmlformats.org/officeDocument/2006/relationships/slideLayout" Target="../slideLayouts/slideLayout6.xml"/><Relationship Id="rId4" Type="http://schemas.openxmlformats.org/officeDocument/2006/relationships/tags" Target="../tags/tag9.xml"/><Relationship Id="rId9" Type="http://schemas.openxmlformats.org/officeDocument/2006/relationships/image" Target="../media/image131.png"/></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6.xml"/><Relationship Id="rId1" Type="http://schemas.openxmlformats.org/officeDocument/2006/relationships/vmlDrawing" Target="../drawings/vmlDrawing98.vml"/><Relationship Id="rId5" Type="http://schemas.openxmlformats.org/officeDocument/2006/relationships/image" Target="../media/image132.emf"/><Relationship Id="rId4" Type="http://schemas.openxmlformats.org/officeDocument/2006/relationships/oleObject" Target="../embeddings/oleObject98.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6.xml"/><Relationship Id="rId1" Type="http://schemas.openxmlformats.org/officeDocument/2006/relationships/vmlDrawing" Target="../drawings/vmlDrawing99.vml"/><Relationship Id="rId5" Type="http://schemas.openxmlformats.org/officeDocument/2006/relationships/image" Target="../media/image133.emf"/><Relationship Id="rId4" Type="http://schemas.openxmlformats.org/officeDocument/2006/relationships/oleObject" Target="../embeddings/oleObject99.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6.xml"/><Relationship Id="rId1" Type="http://schemas.openxmlformats.org/officeDocument/2006/relationships/vmlDrawing" Target="../drawings/vmlDrawing100.vml"/><Relationship Id="rId5" Type="http://schemas.openxmlformats.org/officeDocument/2006/relationships/image" Target="../media/image134.emf"/><Relationship Id="rId4" Type="http://schemas.openxmlformats.org/officeDocument/2006/relationships/oleObject" Target="../embeddings/oleObject100.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6.xml"/><Relationship Id="rId1" Type="http://schemas.openxmlformats.org/officeDocument/2006/relationships/vmlDrawing" Target="../drawings/vmlDrawing101.vml"/><Relationship Id="rId5" Type="http://schemas.openxmlformats.org/officeDocument/2006/relationships/image" Target="../media/image135.emf"/><Relationship Id="rId4" Type="http://schemas.openxmlformats.org/officeDocument/2006/relationships/oleObject" Target="../embeddings/oleObject101.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6.xml"/><Relationship Id="rId1" Type="http://schemas.openxmlformats.org/officeDocument/2006/relationships/vmlDrawing" Target="../drawings/vmlDrawing102.vml"/><Relationship Id="rId5" Type="http://schemas.openxmlformats.org/officeDocument/2006/relationships/image" Target="../media/image136.emf"/><Relationship Id="rId4" Type="http://schemas.openxmlformats.org/officeDocument/2006/relationships/oleObject" Target="../embeddings/oleObject102.bin"/></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8.emf"/><Relationship Id="rId4" Type="http://schemas.openxmlformats.org/officeDocument/2006/relationships/oleObject" Target="../embeddings/oleObject6.bin"/></Relationships>
</file>

<file path=ppt/slides/_rels/slide140.xml.rels><?xml version="1.0" encoding="UTF-8" standalone="yes"?>
<Relationships xmlns="http://schemas.openxmlformats.org/package/2006/relationships"><Relationship Id="rId3" Type="http://schemas.openxmlformats.org/officeDocument/2006/relationships/hyperlink" Target="http://www.spc.noaa.gov/wcm/torngraph-big.png" TargetMode="External"/><Relationship Id="rId2" Type="http://schemas.openxmlformats.org/officeDocument/2006/relationships/notesSlide" Target="../notesSlides/notesSlide134.xml"/><Relationship Id="rId1" Type="http://schemas.openxmlformats.org/officeDocument/2006/relationships/slideLayout" Target="../slideLayouts/slideLayout13.xml"/><Relationship Id="rId4" Type="http://schemas.openxmlformats.org/officeDocument/2006/relationships/image" Target="../media/image137.emf"/></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7.xml"/><Relationship Id="rId1" Type="http://schemas.openxmlformats.org/officeDocument/2006/relationships/vmlDrawing" Target="../drawings/vmlDrawing103.vml"/><Relationship Id="rId5" Type="http://schemas.openxmlformats.org/officeDocument/2006/relationships/image" Target="../media/image138.emf"/><Relationship Id="rId4" Type="http://schemas.openxmlformats.org/officeDocument/2006/relationships/oleObject" Target="../embeddings/oleObject103.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139.png"/></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7.xml"/><Relationship Id="rId1" Type="http://schemas.openxmlformats.org/officeDocument/2006/relationships/vmlDrawing" Target="../drawings/vmlDrawing104.vml"/><Relationship Id="rId5" Type="http://schemas.openxmlformats.org/officeDocument/2006/relationships/image" Target="../media/image140.emf"/><Relationship Id="rId4" Type="http://schemas.openxmlformats.org/officeDocument/2006/relationships/oleObject" Target="../embeddings/oleObject104.bin"/></Relationships>
</file>

<file path=ppt/slides/_rels/slide146.x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4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42.png"/><Relationship Id="rId4" Type="http://schemas.openxmlformats.org/officeDocument/2006/relationships/notesSlide" Target="../notesSlides/notesSlide140.xml"/></Relationships>
</file>

<file path=ppt/slides/_rels/slide148.xml.rels><?xml version="1.0" encoding="UTF-8" standalone="yes"?>
<Relationships xmlns="http://schemas.openxmlformats.org/package/2006/relationships"><Relationship Id="rId3" Type="http://schemas.openxmlformats.org/officeDocument/2006/relationships/image" Target="../media/image143.emf"/><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49.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45.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44.png"/><Relationship Id="rId5" Type="http://schemas.openxmlformats.org/officeDocument/2006/relationships/notesSlide" Target="../notesSlides/notesSlide141.xml"/><Relationship Id="rId4"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9.emf"/><Relationship Id="rId4" Type="http://schemas.openxmlformats.org/officeDocument/2006/relationships/oleObject" Target="../embeddings/oleObject7.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6.xml"/><Relationship Id="rId1" Type="http://schemas.openxmlformats.org/officeDocument/2006/relationships/vmlDrawing" Target="../drawings/vmlDrawing105.vml"/><Relationship Id="rId6" Type="http://schemas.openxmlformats.org/officeDocument/2006/relationships/image" Target="../media/image146.emf"/><Relationship Id="rId5" Type="http://schemas.openxmlformats.org/officeDocument/2006/relationships/package" Target="../embeddings/Microsoft_PowerPoint_Slide2.sldx"/><Relationship Id="rId4" Type="http://schemas.openxmlformats.org/officeDocument/2006/relationships/oleObject" Target="../embeddings/oleObject105.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6.xml"/><Relationship Id="rId1" Type="http://schemas.openxmlformats.org/officeDocument/2006/relationships/vmlDrawing" Target="../drawings/vmlDrawing106.vml"/><Relationship Id="rId6" Type="http://schemas.openxmlformats.org/officeDocument/2006/relationships/image" Target="../media/image147.emf"/><Relationship Id="rId5" Type="http://schemas.openxmlformats.org/officeDocument/2006/relationships/package" Target="../embeddings/Microsoft_PowerPoint_Slide3.sldx"/><Relationship Id="rId4" Type="http://schemas.openxmlformats.org/officeDocument/2006/relationships/oleObject" Target="../embeddings/oleObject106.bin"/></Relationships>
</file>

<file path=ppt/slides/_rels/slide152.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144.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49.jpeg"/><Relationship Id="rId5" Type="http://schemas.openxmlformats.org/officeDocument/2006/relationships/notesSlide" Target="../notesSlides/notesSlide145.xml"/><Relationship Id="rId4" Type="http://schemas.openxmlformats.org/officeDocument/2006/relationships/slideLayout" Target="../slideLayouts/slideLayout15.xml"/></Relationships>
</file>

<file path=ppt/slides/_rels/slide154.xml.rels><?xml version="1.0" encoding="UTF-8" standalone="yes"?>
<Relationships xmlns="http://schemas.openxmlformats.org/package/2006/relationships"><Relationship Id="rId3" Type="http://schemas.openxmlformats.org/officeDocument/2006/relationships/image" Target="../media/image150.emf"/><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155.xml.rels><?xml version="1.0" encoding="UTF-8" standalone="yes"?>
<Relationships xmlns="http://schemas.openxmlformats.org/package/2006/relationships"><Relationship Id="rId3" Type="http://schemas.openxmlformats.org/officeDocument/2006/relationships/image" Target="../media/image151.emf"/><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1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6.xml"/><Relationship Id="rId1" Type="http://schemas.openxmlformats.org/officeDocument/2006/relationships/vmlDrawing" Target="../drawings/vmlDrawing107.vml"/><Relationship Id="rId5" Type="http://schemas.openxmlformats.org/officeDocument/2006/relationships/image" Target="../media/image152.emf"/><Relationship Id="rId4" Type="http://schemas.openxmlformats.org/officeDocument/2006/relationships/oleObject" Target="../embeddings/oleObject107.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20.emf"/></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6.xml"/><Relationship Id="rId1" Type="http://schemas.openxmlformats.org/officeDocument/2006/relationships/vmlDrawing" Target="../drawings/vmlDrawing108.vml"/><Relationship Id="rId5" Type="http://schemas.openxmlformats.org/officeDocument/2006/relationships/image" Target="../media/image153.emf"/><Relationship Id="rId4" Type="http://schemas.openxmlformats.org/officeDocument/2006/relationships/oleObject" Target="../embeddings/oleObject108.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6.xml"/><Relationship Id="rId1" Type="http://schemas.openxmlformats.org/officeDocument/2006/relationships/vmlDrawing" Target="../drawings/vmlDrawing109.vml"/><Relationship Id="rId5" Type="http://schemas.openxmlformats.org/officeDocument/2006/relationships/image" Target="../media/image154.emf"/><Relationship Id="rId4" Type="http://schemas.openxmlformats.org/officeDocument/2006/relationships/oleObject" Target="../embeddings/oleObject109.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6.xml"/><Relationship Id="rId1" Type="http://schemas.openxmlformats.org/officeDocument/2006/relationships/vmlDrawing" Target="../drawings/vmlDrawing110.vml"/><Relationship Id="rId5" Type="http://schemas.openxmlformats.org/officeDocument/2006/relationships/image" Target="../media/image155.emf"/><Relationship Id="rId4" Type="http://schemas.openxmlformats.org/officeDocument/2006/relationships/oleObject" Target="../embeddings/oleObject110.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6.xml"/><Relationship Id="rId1" Type="http://schemas.openxmlformats.org/officeDocument/2006/relationships/vmlDrawing" Target="../drawings/vmlDrawing111.vml"/><Relationship Id="rId6" Type="http://schemas.openxmlformats.org/officeDocument/2006/relationships/image" Target="../media/image146.emf"/><Relationship Id="rId5" Type="http://schemas.openxmlformats.org/officeDocument/2006/relationships/package" Target="../embeddings/Microsoft_PowerPoint_Slide4.sldx"/><Relationship Id="rId4" Type="http://schemas.openxmlformats.org/officeDocument/2006/relationships/oleObject" Target="../embeddings/oleObject111.bin"/></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6.xml"/><Relationship Id="rId1" Type="http://schemas.openxmlformats.org/officeDocument/2006/relationships/vmlDrawing" Target="../drawings/vmlDrawing112.vml"/><Relationship Id="rId6" Type="http://schemas.openxmlformats.org/officeDocument/2006/relationships/image" Target="../media/image147.emf"/><Relationship Id="rId5" Type="http://schemas.openxmlformats.org/officeDocument/2006/relationships/package" Target="../embeddings/Microsoft_PowerPoint_Slide5.sldx"/><Relationship Id="rId4" Type="http://schemas.openxmlformats.org/officeDocument/2006/relationships/oleObject" Target="../embeddings/oleObject112.bin"/></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6.xml"/><Relationship Id="rId1" Type="http://schemas.openxmlformats.org/officeDocument/2006/relationships/vmlDrawing" Target="../drawings/vmlDrawing113.vml"/><Relationship Id="rId5" Type="http://schemas.openxmlformats.org/officeDocument/2006/relationships/image" Target="../media/image156.emf"/><Relationship Id="rId4" Type="http://schemas.openxmlformats.org/officeDocument/2006/relationships/oleObject" Target="../embeddings/oleObject113.bin"/></Relationships>
</file>

<file path=ppt/slides/_rels/slide1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6.xml"/><Relationship Id="rId1" Type="http://schemas.openxmlformats.org/officeDocument/2006/relationships/vmlDrawing" Target="../drawings/vmlDrawing114.vml"/><Relationship Id="rId6" Type="http://schemas.openxmlformats.org/officeDocument/2006/relationships/hyperlink" Target="http://www.fema.gov/disasters" TargetMode="External"/><Relationship Id="rId5" Type="http://schemas.openxmlformats.org/officeDocument/2006/relationships/image" Target="../media/image157.emf"/><Relationship Id="rId4" Type="http://schemas.openxmlformats.org/officeDocument/2006/relationships/oleObject" Target="../embeddings/oleObject114.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7.xml"/><Relationship Id="rId1" Type="http://schemas.openxmlformats.org/officeDocument/2006/relationships/vmlDrawing" Target="../drawings/vmlDrawing115.vml"/><Relationship Id="rId6" Type="http://schemas.openxmlformats.org/officeDocument/2006/relationships/hyperlink" Target="http://www.fema.gov/news/disaster_totals_annual.fema" TargetMode="External"/><Relationship Id="rId5" Type="http://schemas.openxmlformats.org/officeDocument/2006/relationships/image" Target="../media/image158.emf"/><Relationship Id="rId4" Type="http://schemas.openxmlformats.org/officeDocument/2006/relationships/oleObject" Target="../embeddings/oleObject115.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7.xml"/><Relationship Id="rId1" Type="http://schemas.openxmlformats.org/officeDocument/2006/relationships/vmlDrawing" Target="../drawings/vmlDrawing116.vml"/><Relationship Id="rId6" Type="http://schemas.openxmlformats.org/officeDocument/2006/relationships/hyperlink" Target="http://www.fema.gov/news/disaster_totals_annual.fema" TargetMode="External"/><Relationship Id="rId5" Type="http://schemas.openxmlformats.org/officeDocument/2006/relationships/image" Target="../media/image159.emf"/><Relationship Id="rId4" Type="http://schemas.openxmlformats.org/officeDocument/2006/relationships/oleObject" Target="../embeddings/oleObject116.bin"/></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61.xml"/><Relationship Id="rId1" Type="http://schemas.openxmlformats.org/officeDocument/2006/relationships/slideLayout" Target="../slideLayouts/slideLayout13.xml"/><Relationship Id="rId4" Type="http://schemas.openxmlformats.org/officeDocument/2006/relationships/image" Target="../media/image160.gif"/></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13.xml"/><Relationship Id="rId1" Type="http://schemas.openxmlformats.org/officeDocument/2006/relationships/tags" Target="../tags/tag25.xml"/><Relationship Id="rId6" Type="http://schemas.openxmlformats.org/officeDocument/2006/relationships/image" Target="../media/image161.png"/><Relationship Id="rId5" Type="http://schemas.openxmlformats.org/officeDocument/2006/relationships/hyperlink" Target="http://www.spc.noaa.gov/wcm/torngraph-big.png" TargetMode="External"/><Relationship Id="rId4" Type="http://schemas.openxmlformats.org/officeDocument/2006/relationships/hyperlink" Target="http://www.spc.noaa.gov/wcm/" TargetMode="External"/></Relationships>
</file>

<file path=ppt/slides/_rels/slide173.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63.xml"/><Relationship Id="rId1" Type="http://schemas.openxmlformats.org/officeDocument/2006/relationships/slideLayout" Target="../slideLayouts/slideLayout13.xml"/><Relationship Id="rId4" Type="http://schemas.openxmlformats.org/officeDocument/2006/relationships/image" Target="../media/image162.gif"/></Relationships>
</file>

<file path=ppt/slides/_rels/slide174.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64.xml"/><Relationship Id="rId1" Type="http://schemas.openxmlformats.org/officeDocument/2006/relationships/slideLayout" Target="../slideLayouts/slideLayout13.xml"/><Relationship Id="rId4" Type="http://schemas.openxmlformats.org/officeDocument/2006/relationships/image" Target="../media/image163.gif"/></Relationships>
</file>

<file path=ppt/slides/_rels/slide175.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65.xml"/><Relationship Id="rId1" Type="http://schemas.openxmlformats.org/officeDocument/2006/relationships/slideLayout" Target="../slideLayouts/slideLayout13.xml"/><Relationship Id="rId4" Type="http://schemas.openxmlformats.org/officeDocument/2006/relationships/image" Target="../media/image164.gif"/></Relationships>
</file>

<file path=ppt/slides/_rels/slide1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6.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3.html" TargetMode="External"/></Relationships>
</file>

<file path=ppt/slides/_rels/slide177.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notesSlide" Target="../notesSlides/notesSlide167.xml"/><Relationship Id="rId1" Type="http://schemas.openxmlformats.org/officeDocument/2006/relationships/slideLayout" Target="../slideLayouts/slideLayout7.xml"/><Relationship Id="rId5" Type="http://schemas.openxmlformats.org/officeDocument/2006/relationships/image" Target="../media/image167.png"/><Relationship Id="rId4" Type="http://schemas.openxmlformats.org/officeDocument/2006/relationships/image" Target="../media/image166.png"/></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12.xml"/><Relationship Id="rId1" Type="http://schemas.openxmlformats.org/officeDocument/2006/relationships/vmlDrawing" Target="../drawings/vmlDrawing117.vml"/><Relationship Id="rId4" Type="http://schemas.openxmlformats.org/officeDocument/2006/relationships/image" Target="../media/image168.emf"/></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7.xml"/><Relationship Id="rId1" Type="http://schemas.openxmlformats.org/officeDocument/2006/relationships/vmlDrawing" Target="../drawings/vmlDrawing118.vml"/><Relationship Id="rId5" Type="http://schemas.openxmlformats.org/officeDocument/2006/relationships/image" Target="../media/image169.emf"/><Relationship Id="rId4" Type="http://schemas.openxmlformats.org/officeDocument/2006/relationships/oleObject" Target="../embeddings/oleObject118.bin"/></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72.xml"/><Relationship Id="rId1" Type="http://schemas.openxmlformats.org/officeDocument/2006/relationships/slideLayout" Target="../slideLayouts/slideLayout7.xml"/><Relationship Id="rId4" Type="http://schemas.openxmlformats.org/officeDocument/2006/relationships/image" Target="../media/image171.jpeg"/></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6.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23.emf"/><Relationship Id="rId4" Type="http://schemas.openxmlformats.org/officeDocument/2006/relationships/oleObject" Target="../embeddings/oleObject9.bin"/></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7.xml"/><Relationship Id="rId1" Type="http://schemas.openxmlformats.org/officeDocument/2006/relationships/vmlDrawing" Target="../drawings/vmlDrawing119.vml"/><Relationship Id="rId5" Type="http://schemas.openxmlformats.org/officeDocument/2006/relationships/image" Target="../media/image173.emf"/><Relationship Id="rId4" Type="http://schemas.openxmlformats.org/officeDocument/2006/relationships/oleObject" Target="../embeddings/oleObject119.bin"/></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7.xml"/><Relationship Id="rId1" Type="http://schemas.openxmlformats.org/officeDocument/2006/relationships/vmlDrawing" Target="../drawings/vmlDrawing120.vml"/><Relationship Id="rId5" Type="http://schemas.openxmlformats.org/officeDocument/2006/relationships/image" Target="../media/image174.emf"/><Relationship Id="rId4" Type="http://schemas.openxmlformats.org/officeDocument/2006/relationships/oleObject" Target="../embeddings/oleObject120.bin"/></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7.xml"/><Relationship Id="rId1" Type="http://schemas.openxmlformats.org/officeDocument/2006/relationships/vmlDrawing" Target="../drawings/vmlDrawing121.vml"/><Relationship Id="rId5" Type="http://schemas.openxmlformats.org/officeDocument/2006/relationships/image" Target="../media/image175.emf"/><Relationship Id="rId4" Type="http://schemas.openxmlformats.org/officeDocument/2006/relationships/oleObject" Target="../embeddings/oleObject121.bin"/></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7.xml"/><Relationship Id="rId1" Type="http://schemas.openxmlformats.org/officeDocument/2006/relationships/vmlDrawing" Target="../drawings/vmlDrawing122.vml"/><Relationship Id="rId5" Type="http://schemas.openxmlformats.org/officeDocument/2006/relationships/image" Target="../media/image176.emf"/><Relationship Id="rId4" Type="http://schemas.openxmlformats.org/officeDocument/2006/relationships/oleObject" Target="../embeddings/oleObject122.bin"/></Relationships>
</file>

<file path=ppt/slides/_rels/slide194.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12.xml"/><Relationship Id="rId1" Type="http://schemas.openxmlformats.org/officeDocument/2006/relationships/vmlDrawing" Target="../drawings/vmlDrawing123.vml"/><Relationship Id="rId4" Type="http://schemas.openxmlformats.org/officeDocument/2006/relationships/image" Target="../media/image177.emf"/></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7.xml"/><Relationship Id="rId1" Type="http://schemas.openxmlformats.org/officeDocument/2006/relationships/vmlDrawing" Target="../drawings/vmlDrawing124.vml"/><Relationship Id="rId5" Type="http://schemas.openxmlformats.org/officeDocument/2006/relationships/image" Target="../media/image178.emf"/><Relationship Id="rId4" Type="http://schemas.openxmlformats.org/officeDocument/2006/relationships/oleObject" Target="../embeddings/oleObject124.bin"/></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7.xml"/><Relationship Id="rId1" Type="http://schemas.openxmlformats.org/officeDocument/2006/relationships/vmlDrawing" Target="../drawings/vmlDrawing125.vml"/><Relationship Id="rId5" Type="http://schemas.openxmlformats.org/officeDocument/2006/relationships/image" Target="../media/image179.emf"/><Relationship Id="rId4" Type="http://schemas.openxmlformats.org/officeDocument/2006/relationships/oleObject" Target="../embeddings/oleObject125.bin"/></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7.xml"/><Relationship Id="rId1" Type="http://schemas.openxmlformats.org/officeDocument/2006/relationships/vmlDrawing" Target="../drawings/vmlDrawing126.vml"/><Relationship Id="rId5" Type="http://schemas.openxmlformats.org/officeDocument/2006/relationships/image" Target="../media/image180.emf"/><Relationship Id="rId4" Type="http://schemas.openxmlformats.org/officeDocument/2006/relationships/oleObject" Target="../embeddings/oleObject126.bin"/></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7.xml"/><Relationship Id="rId1" Type="http://schemas.openxmlformats.org/officeDocument/2006/relationships/vmlDrawing" Target="../drawings/vmlDrawing127.vml"/><Relationship Id="rId5" Type="http://schemas.openxmlformats.org/officeDocument/2006/relationships/image" Target="../media/image181.emf"/><Relationship Id="rId4" Type="http://schemas.openxmlformats.org/officeDocument/2006/relationships/oleObject" Target="../embeddings/oleObject127.bin"/></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7.xml"/><Relationship Id="rId1" Type="http://schemas.openxmlformats.org/officeDocument/2006/relationships/vmlDrawing" Target="../drawings/vmlDrawing128.vml"/><Relationship Id="rId5" Type="http://schemas.openxmlformats.org/officeDocument/2006/relationships/image" Target="../media/image182.emf"/><Relationship Id="rId4" Type="http://schemas.openxmlformats.org/officeDocument/2006/relationships/oleObject" Target="../embeddings/oleObject128.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10.vml"/><Relationship Id="rId6" Type="http://schemas.openxmlformats.org/officeDocument/2006/relationships/image" Target="../media/image24.emf"/><Relationship Id="rId5" Type="http://schemas.openxmlformats.org/officeDocument/2006/relationships/oleObject" Target="../embeddings/oleObject10.bin"/><Relationship Id="rId4" Type="http://schemas.openxmlformats.org/officeDocument/2006/relationships/notesSlide" Target="../notesSlides/notesSlide19.xml"/></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7.xml"/><Relationship Id="rId1" Type="http://schemas.openxmlformats.org/officeDocument/2006/relationships/vmlDrawing" Target="../drawings/vmlDrawing129.vml"/><Relationship Id="rId5" Type="http://schemas.openxmlformats.org/officeDocument/2006/relationships/image" Target="../media/image183.emf"/><Relationship Id="rId4" Type="http://schemas.openxmlformats.org/officeDocument/2006/relationships/oleObject" Target="../embeddings/oleObject129.bin"/></Relationships>
</file>

<file path=ppt/slides/_rels/slide2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6.xml"/><Relationship Id="rId1" Type="http://schemas.openxmlformats.org/officeDocument/2006/relationships/vmlDrawing" Target="../drawings/vmlDrawing130.vml"/><Relationship Id="rId5" Type="http://schemas.openxmlformats.org/officeDocument/2006/relationships/image" Target="../media/image184.emf"/><Relationship Id="rId4" Type="http://schemas.openxmlformats.org/officeDocument/2006/relationships/oleObject" Target="../embeddings/oleObject130.bin"/></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6.xml"/><Relationship Id="rId1" Type="http://schemas.openxmlformats.org/officeDocument/2006/relationships/vmlDrawing" Target="../drawings/vmlDrawing131.vml"/><Relationship Id="rId5" Type="http://schemas.openxmlformats.org/officeDocument/2006/relationships/image" Target="../media/image185.emf"/><Relationship Id="rId4" Type="http://schemas.openxmlformats.org/officeDocument/2006/relationships/oleObject" Target="../embeddings/oleObject131.bin"/></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6.xml"/><Relationship Id="rId1" Type="http://schemas.openxmlformats.org/officeDocument/2006/relationships/vmlDrawing" Target="../drawings/vmlDrawing132.vml"/><Relationship Id="rId5" Type="http://schemas.openxmlformats.org/officeDocument/2006/relationships/image" Target="../media/image186.emf"/><Relationship Id="rId4" Type="http://schemas.openxmlformats.org/officeDocument/2006/relationships/oleObject" Target="../embeddings/oleObject132.bin"/></Relationships>
</file>

<file path=ppt/slides/_rels/slide20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7.xml"/><Relationship Id="rId1" Type="http://schemas.openxmlformats.org/officeDocument/2006/relationships/vmlDrawing" Target="../drawings/vmlDrawing133.vml"/><Relationship Id="rId5" Type="http://schemas.openxmlformats.org/officeDocument/2006/relationships/image" Target="../media/image187.emf"/><Relationship Id="rId4" Type="http://schemas.openxmlformats.org/officeDocument/2006/relationships/oleObject" Target="../embeddings/oleObject133.bin"/></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7.xml"/><Relationship Id="rId1" Type="http://schemas.openxmlformats.org/officeDocument/2006/relationships/vmlDrawing" Target="../drawings/vmlDrawing134.vml"/><Relationship Id="rId5" Type="http://schemas.openxmlformats.org/officeDocument/2006/relationships/image" Target="../media/image188.emf"/><Relationship Id="rId4" Type="http://schemas.openxmlformats.org/officeDocument/2006/relationships/oleObject" Target="../embeddings/oleObject134.bin"/></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7.xml"/><Relationship Id="rId1" Type="http://schemas.openxmlformats.org/officeDocument/2006/relationships/vmlDrawing" Target="../drawings/vmlDrawing135.vml"/><Relationship Id="rId5" Type="http://schemas.openxmlformats.org/officeDocument/2006/relationships/image" Target="../media/image189.emf"/><Relationship Id="rId4" Type="http://schemas.openxmlformats.org/officeDocument/2006/relationships/oleObject" Target="../embeddings/oleObject13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25.emf"/><Relationship Id="rId4" Type="http://schemas.openxmlformats.org/officeDocument/2006/relationships/oleObject" Target="../embeddings/oleObject11.bin"/></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7.xml"/><Relationship Id="rId1" Type="http://schemas.openxmlformats.org/officeDocument/2006/relationships/vmlDrawing" Target="../drawings/vmlDrawing136.vml"/><Relationship Id="rId5" Type="http://schemas.openxmlformats.org/officeDocument/2006/relationships/image" Target="../media/image190.emf"/><Relationship Id="rId4" Type="http://schemas.openxmlformats.org/officeDocument/2006/relationships/oleObject" Target="../embeddings/oleObject136.bin"/></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7.xml"/><Relationship Id="rId1" Type="http://schemas.openxmlformats.org/officeDocument/2006/relationships/vmlDrawing" Target="../drawings/vmlDrawing137.vml"/><Relationship Id="rId6" Type="http://schemas.openxmlformats.org/officeDocument/2006/relationships/image" Target="../media/image191.emf"/><Relationship Id="rId5" Type="http://schemas.openxmlformats.org/officeDocument/2006/relationships/oleObject" Target="../embeddings/oleObject137.bin"/><Relationship Id="rId4" Type="http://schemas.openxmlformats.org/officeDocument/2006/relationships/hyperlink" Target="http://www.federalreserve.gov/releases/h15/data.htm" TargetMode="External"/></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7.xml"/><Relationship Id="rId1" Type="http://schemas.openxmlformats.org/officeDocument/2006/relationships/vmlDrawing" Target="../drawings/vmlDrawing138.vml"/><Relationship Id="rId6" Type="http://schemas.openxmlformats.org/officeDocument/2006/relationships/image" Target="../media/image192.emf"/><Relationship Id="rId5" Type="http://schemas.openxmlformats.org/officeDocument/2006/relationships/oleObject" Target="../embeddings/oleObject138.bin"/><Relationship Id="rId4" Type="http://schemas.openxmlformats.org/officeDocument/2006/relationships/hyperlink" Target="http://www.federalreserve.gov/releases/h15/data.htm" TargetMode="External"/></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6.xml"/><Relationship Id="rId1" Type="http://schemas.openxmlformats.org/officeDocument/2006/relationships/vmlDrawing" Target="../drawings/vmlDrawing139.vml"/><Relationship Id="rId5" Type="http://schemas.openxmlformats.org/officeDocument/2006/relationships/image" Target="../media/image193.emf"/><Relationship Id="rId4" Type="http://schemas.openxmlformats.org/officeDocument/2006/relationships/oleObject" Target="../embeddings/oleObject139.bin"/></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6.xml"/><Relationship Id="rId1" Type="http://schemas.openxmlformats.org/officeDocument/2006/relationships/vmlDrawing" Target="../drawings/vmlDrawing140.vml"/><Relationship Id="rId5" Type="http://schemas.openxmlformats.org/officeDocument/2006/relationships/image" Target="../media/image194.emf"/><Relationship Id="rId4" Type="http://schemas.openxmlformats.org/officeDocument/2006/relationships/oleObject" Target="../embeddings/oleObject140.bin"/></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7.xml"/><Relationship Id="rId1" Type="http://schemas.openxmlformats.org/officeDocument/2006/relationships/vmlDrawing" Target="../drawings/vmlDrawing141.vml"/><Relationship Id="rId5" Type="http://schemas.openxmlformats.org/officeDocument/2006/relationships/image" Target="../media/image195.emf"/><Relationship Id="rId4" Type="http://schemas.openxmlformats.org/officeDocument/2006/relationships/oleObject" Target="../embeddings/oleObject141.bin"/></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7.xml"/><Relationship Id="rId1" Type="http://schemas.openxmlformats.org/officeDocument/2006/relationships/vmlDrawing" Target="../drawings/vmlDrawing142.vml"/><Relationship Id="rId5" Type="http://schemas.openxmlformats.org/officeDocument/2006/relationships/image" Target="../media/image196.emf"/><Relationship Id="rId4" Type="http://schemas.openxmlformats.org/officeDocument/2006/relationships/oleObject" Target="../embeddings/oleObject142.bin"/></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6.xml"/><Relationship Id="rId1" Type="http://schemas.openxmlformats.org/officeDocument/2006/relationships/vmlDrawing" Target="../drawings/vmlDrawing143.vml"/><Relationship Id="rId5" Type="http://schemas.openxmlformats.org/officeDocument/2006/relationships/image" Target="../media/image197.emf"/><Relationship Id="rId4" Type="http://schemas.openxmlformats.org/officeDocument/2006/relationships/oleObject" Target="../embeddings/oleObject143.bin"/></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7.xml"/><Relationship Id="rId1" Type="http://schemas.openxmlformats.org/officeDocument/2006/relationships/vmlDrawing" Target="../drawings/vmlDrawing144.vml"/><Relationship Id="rId5" Type="http://schemas.openxmlformats.org/officeDocument/2006/relationships/image" Target="../media/image198.emf"/><Relationship Id="rId4" Type="http://schemas.openxmlformats.org/officeDocument/2006/relationships/oleObject" Target="../embeddings/oleObject144.bin"/></Relationships>
</file>

<file path=ppt/slides/_rels/slide2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26.emf"/><Relationship Id="rId4" Type="http://schemas.openxmlformats.org/officeDocument/2006/relationships/oleObject" Target="../embeddings/oleObject12.bin"/></Relationships>
</file>

<file path=ppt/slides/_rels/slide2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vmlDrawing" Target="../drawings/vmlDrawing145.vml"/><Relationship Id="rId6" Type="http://schemas.openxmlformats.org/officeDocument/2006/relationships/image" Target="../media/image199.emf"/><Relationship Id="rId5" Type="http://schemas.openxmlformats.org/officeDocument/2006/relationships/oleObject" Target="../embeddings/oleObject145.bin"/><Relationship Id="rId4" Type="http://schemas.openxmlformats.org/officeDocument/2006/relationships/notesSlide" Target="../notesSlides/notesSlide205.xml"/></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7.xml"/><Relationship Id="rId1" Type="http://schemas.openxmlformats.org/officeDocument/2006/relationships/vmlDrawing" Target="../drawings/vmlDrawing146.vml"/><Relationship Id="rId5" Type="http://schemas.openxmlformats.org/officeDocument/2006/relationships/image" Target="../media/image200.emf"/><Relationship Id="rId4" Type="http://schemas.openxmlformats.org/officeDocument/2006/relationships/oleObject" Target="../embeddings/oleObject146.bin"/></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7.xml"/><Relationship Id="rId1" Type="http://schemas.openxmlformats.org/officeDocument/2006/relationships/vmlDrawing" Target="../drawings/vmlDrawing147.vml"/><Relationship Id="rId5" Type="http://schemas.openxmlformats.org/officeDocument/2006/relationships/image" Target="../media/image201.emf"/><Relationship Id="rId4" Type="http://schemas.openxmlformats.org/officeDocument/2006/relationships/oleObject" Target="../embeddings/oleObject147.bin"/></Relationships>
</file>

<file path=ppt/slides/_rels/slide223.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6.xml"/><Relationship Id="rId1" Type="http://schemas.openxmlformats.org/officeDocument/2006/relationships/vmlDrawing" Target="../drawings/vmlDrawing148.vml"/><Relationship Id="rId5" Type="http://schemas.openxmlformats.org/officeDocument/2006/relationships/image" Target="../media/image202.emf"/><Relationship Id="rId4" Type="http://schemas.openxmlformats.org/officeDocument/2006/relationships/oleObject" Target="../embeddings/oleObject148.bin"/></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6.xml"/><Relationship Id="rId1" Type="http://schemas.openxmlformats.org/officeDocument/2006/relationships/vmlDrawing" Target="../drawings/vmlDrawing149.vml"/><Relationship Id="rId5" Type="http://schemas.openxmlformats.org/officeDocument/2006/relationships/image" Target="../media/image203.emf"/><Relationship Id="rId4" Type="http://schemas.openxmlformats.org/officeDocument/2006/relationships/oleObject" Target="../embeddings/oleObject149.bin"/></Relationships>
</file>

<file path=ppt/slides/_rels/slide2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0.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6.xml"/><Relationship Id="rId1" Type="http://schemas.openxmlformats.org/officeDocument/2006/relationships/vmlDrawing" Target="../drawings/vmlDrawing150.vml"/><Relationship Id="rId5" Type="http://schemas.openxmlformats.org/officeDocument/2006/relationships/image" Target="../media/image204.emf"/><Relationship Id="rId4" Type="http://schemas.openxmlformats.org/officeDocument/2006/relationships/oleObject" Target="../embeddings/oleObject150.bin"/></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7.xml"/><Relationship Id="rId1" Type="http://schemas.openxmlformats.org/officeDocument/2006/relationships/vmlDrawing" Target="../drawings/vmlDrawing151.vml"/><Relationship Id="rId5" Type="http://schemas.openxmlformats.org/officeDocument/2006/relationships/image" Target="../media/image205.emf"/><Relationship Id="rId4" Type="http://schemas.openxmlformats.org/officeDocument/2006/relationships/oleObject" Target="../embeddings/oleObject151.bin"/></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7.xml"/><Relationship Id="rId1" Type="http://schemas.openxmlformats.org/officeDocument/2006/relationships/vmlDrawing" Target="../drawings/vmlDrawing152.vml"/><Relationship Id="rId5" Type="http://schemas.openxmlformats.org/officeDocument/2006/relationships/image" Target="../media/image206.emf"/><Relationship Id="rId4" Type="http://schemas.openxmlformats.org/officeDocument/2006/relationships/oleObject" Target="../embeddings/oleObject152.bin"/></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7.xml"/><Relationship Id="rId1" Type="http://schemas.openxmlformats.org/officeDocument/2006/relationships/vmlDrawing" Target="../drawings/vmlDrawing153.vml"/><Relationship Id="rId5" Type="http://schemas.openxmlformats.org/officeDocument/2006/relationships/image" Target="../media/image207.emf"/><Relationship Id="rId4" Type="http://schemas.openxmlformats.org/officeDocument/2006/relationships/oleObject" Target="../embeddings/oleObject153.bin"/></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7.xml"/><Relationship Id="rId1" Type="http://schemas.openxmlformats.org/officeDocument/2006/relationships/vmlDrawing" Target="../drawings/vmlDrawing154.vml"/><Relationship Id="rId5" Type="http://schemas.openxmlformats.org/officeDocument/2006/relationships/image" Target="../media/image208.emf"/><Relationship Id="rId4" Type="http://schemas.openxmlformats.org/officeDocument/2006/relationships/oleObject" Target="../embeddings/oleObject154.bin"/></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6.xml"/><Relationship Id="rId1" Type="http://schemas.openxmlformats.org/officeDocument/2006/relationships/vmlDrawing" Target="../drawings/vmlDrawing155.vml"/><Relationship Id="rId5" Type="http://schemas.openxmlformats.org/officeDocument/2006/relationships/image" Target="../media/image209.emf"/><Relationship Id="rId4" Type="http://schemas.openxmlformats.org/officeDocument/2006/relationships/oleObject" Target="../embeddings/oleObject155.bin"/></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6.xml"/><Relationship Id="rId1" Type="http://schemas.openxmlformats.org/officeDocument/2006/relationships/vmlDrawing" Target="../drawings/vmlDrawing156.vml"/><Relationship Id="rId5" Type="http://schemas.openxmlformats.org/officeDocument/2006/relationships/image" Target="../media/image210.emf"/><Relationship Id="rId4" Type="http://schemas.openxmlformats.org/officeDocument/2006/relationships/oleObject" Target="../embeddings/oleObject156.bin"/></Relationships>
</file>

<file path=ppt/slides/_rels/slide2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9.xml"/><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6.xml"/><Relationship Id="rId1" Type="http://schemas.openxmlformats.org/officeDocument/2006/relationships/vmlDrawing" Target="../drawings/vmlDrawing157.vml"/><Relationship Id="rId5" Type="http://schemas.openxmlformats.org/officeDocument/2006/relationships/image" Target="../media/image211.emf"/><Relationship Id="rId4" Type="http://schemas.openxmlformats.org/officeDocument/2006/relationships/oleObject" Target="../embeddings/oleObject157.bin"/></Relationships>
</file>

<file path=ppt/slides/_rels/slide2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1.xml"/><Relationship Id="rId1" Type="http://schemas.openxmlformats.org/officeDocument/2006/relationships/slideLayout" Target="../slideLayouts/slideLayout6.xml"/></Relationships>
</file>

<file path=ppt/slides/_rels/slide2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2.xml"/><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224.xml"/><Relationship Id="rId2" Type="http://schemas.openxmlformats.org/officeDocument/2006/relationships/slideLayout" Target="../slideLayouts/slideLayout6.xml"/><Relationship Id="rId1" Type="http://schemas.openxmlformats.org/officeDocument/2006/relationships/vmlDrawing" Target="../drawings/vmlDrawing158.vml"/><Relationship Id="rId5" Type="http://schemas.openxmlformats.org/officeDocument/2006/relationships/image" Target="../media/image212.emf"/><Relationship Id="rId4" Type="http://schemas.openxmlformats.org/officeDocument/2006/relationships/oleObject" Target="../embeddings/oleObject158.bin"/></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225.xml"/><Relationship Id="rId2" Type="http://schemas.openxmlformats.org/officeDocument/2006/relationships/slideLayout" Target="../slideLayouts/slideLayout6.xml"/><Relationship Id="rId1" Type="http://schemas.openxmlformats.org/officeDocument/2006/relationships/vmlDrawing" Target="../drawings/vmlDrawing159.vml"/><Relationship Id="rId5" Type="http://schemas.openxmlformats.org/officeDocument/2006/relationships/image" Target="../media/image213.emf"/><Relationship Id="rId4" Type="http://schemas.openxmlformats.org/officeDocument/2006/relationships/oleObject" Target="../embeddings/oleObject159.bin"/></Relationships>
</file>

<file path=ppt/slides/_rels/slide242.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Layout" Target="../slideLayouts/slideLayout12.xml"/><Relationship Id="rId1" Type="http://schemas.openxmlformats.org/officeDocument/2006/relationships/vmlDrawing" Target="../drawings/vmlDrawing160.vml"/><Relationship Id="rId4" Type="http://schemas.openxmlformats.org/officeDocument/2006/relationships/image" Target="../media/image214.emf"/></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226.xml"/><Relationship Id="rId2" Type="http://schemas.openxmlformats.org/officeDocument/2006/relationships/slideLayout" Target="../slideLayouts/slideLayout6.xml"/><Relationship Id="rId1" Type="http://schemas.openxmlformats.org/officeDocument/2006/relationships/vmlDrawing" Target="../drawings/vmlDrawing161.vml"/><Relationship Id="rId5" Type="http://schemas.openxmlformats.org/officeDocument/2006/relationships/image" Target="../media/image215.emf"/><Relationship Id="rId4" Type="http://schemas.openxmlformats.org/officeDocument/2006/relationships/oleObject" Target="../embeddings/oleObject161.bin"/></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27.xml"/><Relationship Id="rId2" Type="http://schemas.openxmlformats.org/officeDocument/2006/relationships/slideLayout" Target="../slideLayouts/slideLayout6.xml"/><Relationship Id="rId1" Type="http://schemas.openxmlformats.org/officeDocument/2006/relationships/vmlDrawing" Target="../drawings/vmlDrawing162.vml"/><Relationship Id="rId5" Type="http://schemas.openxmlformats.org/officeDocument/2006/relationships/image" Target="../media/image216.emf"/><Relationship Id="rId4" Type="http://schemas.openxmlformats.org/officeDocument/2006/relationships/oleObject" Target="../embeddings/oleObject162.bin"/></Relationships>
</file>

<file path=ppt/slides/_rels/slide245.xml.rels><?xml version="1.0" encoding="UTF-8" standalone="yes"?>
<Relationships xmlns="http://schemas.openxmlformats.org/package/2006/relationships"><Relationship Id="rId3" Type="http://schemas.openxmlformats.org/officeDocument/2006/relationships/notesSlide" Target="../notesSlides/notesSlide228.xml"/><Relationship Id="rId2" Type="http://schemas.openxmlformats.org/officeDocument/2006/relationships/slideLayout" Target="../slideLayouts/slideLayout6.xml"/><Relationship Id="rId1" Type="http://schemas.openxmlformats.org/officeDocument/2006/relationships/vmlDrawing" Target="../drawings/vmlDrawing163.vml"/><Relationship Id="rId5" Type="http://schemas.openxmlformats.org/officeDocument/2006/relationships/image" Target="../media/image217.emf"/><Relationship Id="rId4" Type="http://schemas.openxmlformats.org/officeDocument/2006/relationships/oleObject" Target="../embeddings/oleObject163.bin"/></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229.xml"/><Relationship Id="rId2" Type="http://schemas.openxmlformats.org/officeDocument/2006/relationships/slideLayout" Target="../slideLayouts/slideLayout6.xml"/><Relationship Id="rId1" Type="http://schemas.openxmlformats.org/officeDocument/2006/relationships/vmlDrawing" Target="../drawings/vmlDrawing164.vml"/><Relationship Id="rId5" Type="http://schemas.openxmlformats.org/officeDocument/2006/relationships/image" Target="../media/image218.emf"/><Relationship Id="rId4" Type="http://schemas.openxmlformats.org/officeDocument/2006/relationships/oleObject" Target="../embeddings/oleObject164.bin"/></Relationships>
</file>

<file path=ppt/slides/_rels/slide247.xml.rels><?xml version="1.0" encoding="UTF-8" standalone="yes"?>
<Relationships xmlns="http://schemas.openxmlformats.org/package/2006/relationships"><Relationship Id="rId3" Type="http://schemas.openxmlformats.org/officeDocument/2006/relationships/notesSlide" Target="../notesSlides/notesSlide230.xml"/><Relationship Id="rId2" Type="http://schemas.openxmlformats.org/officeDocument/2006/relationships/slideLayout" Target="../slideLayouts/slideLayout6.xml"/><Relationship Id="rId1" Type="http://schemas.openxmlformats.org/officeDocument/2006/relationships/vmlDrawing" Target="../drawings/vmlDrawing165.vml"/><Relationship Id="rId5" Type="http://schemas.openxmlformats.org/officeDocument/2006/relationships/image" Target="../media/image219.emf"/><Relationship Id="rId4" Type="http://schemas.openxmlformats.org/officeDocument/2006/relationships/oleObject" Target="../embeddings/oleObject165.bin"/></Relationships>
</file>

<file path=ppt/slides/_rels/slide248.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Layout" Target="../slideLayouts/slideLayout6.xml"/><Relationship Id="rId1" Type="http://schemas.openxmlformats.org/officeDocument/2006/relationships/vmlDrawing" Target="../drawings/vmlDrawing166.vml"/><Relationship Id="rId4" Type="http://schemas.openxmlformats.org/officeDocument/2006/relationships/image" Target="../media/image220.emf"/></Relationships>
</file>

<file path=ppt/slides/_rels/slide2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vmlDrawing" Target="../drawings/vmlDrawing167.vml"/><Relationship Id="rId6" Type="http://schemas.openxmlformats.org/officeDocument/2006/relationships/image" Target="../media/image221.emf"/><Relationship Id="rId5" Type="http://schemas.openxmlformats.org/officeDocument/2006/relationships/oleObject" Target="../embeddings/oleObject167.bin"/><Relationship Id="rId4" Type="http://schemas.openxmlformats.org/officeDocument/2006/relationships/notesSlide" Target="../notesSlides/notesSlide232.xml"/></Relationships>
</file>

<file path=ppt/slides/_rels/slide251.xml.rels><?xml version="1.0" encoding="UTF-8" standalone="yes"?>
<Relationships xmlns="http://schemas.openxmlformats.org/package/2006/relationships"><Relationship Id="rId3" Type="http://schemas.openxmlformats.org/officeDocument/2006/relationships/notesSlide" Target="../notesSlides/notesSlide233.xml"/><Relationship Id="rId2" Type="http://schemas.openxmlformats.org/officeDocument/2006/relationships/slideLayout" Target="../slideLayouts/slideLayout7.xml"/><Relationship Id="rId1" Type="http://schemas.openxmlformats.org/officeDocument/2006/relationships/vmlDrawing" Target="../drawings/vmlDrawing168.vml"/><Relationship Id="rId5" Type="http://schemas.openxmlformats.org/officeDocument/2006/relationships/image" Target="../media/image222.emf"/><Relationship Id="rId4" Type="http://schemas.openxmlformats.org/officeDocument/2006/relationships/oleObject" Target="../embeddings/oleObject168.bin"/></Relationships>
</file>

<file path=ppt/slides/_rels/slide252.xml.rels><?xml version="1.0" encoding="UTF-8" standalone="yes"?>
<Relationships xmlns="http://schemas.openxmlformats.org/package/2006/relationships"><Relationship Id="rId3" Type="http://schemas.openxmlformats.org/officeDocument/2006/relationships/notesSlide" Target="../notesSlides/notesSlide234.xml"/><Relationship Id="rId2" Type="http://schemas.openxmlformats.org/officeDocument/2006/relationships/slideLayout" Target="../slideLayouts/slideLayout6.xml"/><Relationship Id="rId1" Type="http://schemas.openxmlformats.org/officeDocument/2006/relationships/vmlDrawing" Target="../drawings/vmlDrawing169.vml"/><Relationship Id="rId5" Type="http://schemas.openxmlformats.org/officeDocument/2006/relationships/image" Target="../media/image223.emf"/><Relationship Id="rId4" Type="http://schemas.openxmlformats.org/officeDocument/2006/relationships/oleObject" Target="../embeddings/oleObject169.bin"/></Relationships>
</file>

<file path=ppt/slides/_rels/slide2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5.xml"/><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236.xml"/><Relationship Id="rId2" Type="http://schemas.openxmlformats.org/officeDocument/2006/relationships/slideLayout" Target="../slideLayouts/slideLayout6.xml"/><Relationship Id="rId1" Type="http://schemas.openxmlformats.org/officeDocument/2006/relationships/vmlDrawing" Target="../drawings/vmlDrawing170.vml"/><Relationship Id="rId5" Type="http://schemas.openxmlformats.org/officeDocument/2006/relationships/image" Target="../media/image224.emf"/><Relationship Id="rId4" Type="http://schemas.openxmlformats.org/officeDocument/2006/relationships/oleObject" Target="../embeddings/oleObject170.bin"/></Relationships>
</file>

<file path=ppt/slides/_rels/slide25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56.xml.rels><?xml version="1.0" encoding="UTF-8" standalone="yes"?>
<Relationships xmlns="http://schemas.openxmlformats.org/package/2006/relationships"><Relationship Id="rId2" Type="http://schemas.openxmlformats.org/officeDocument/2006/relationships/image" Target="../media/image225.jpeg"/><Relationship Id="rId1" Type="http://schemas.openxmlformats.org/officeDocument/2006/relationships/slideLayout" Target="../slideLayouts/slideLayout6.xml"/></Relationships>
</file>

<file path=ppt/slides/_rels/slide257.xml.rels><?xml version="1.0" encoding="UTF-8" standalone="yes"?>
<Relationships xmlns="http://schemas.openxmlformats.org/package/2006/relationships"><Relationship Id="rId2" Type="http://schemas.openxmlformats.org/officeDocument/2006/relationships/image" Target="../media/image226.png"/><Relationship Id="rId1" Type="http://schemas.openxmlformats.org/officeDocument/2006/relationships/slideLayout" Target="../slideLayouts/slideLayout6.xml"/></Relationships>
</file>

<file path=ppt/slides/_rels/slide258.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Layout" Target="../slideLayouts/slideLayout12.xml"/><Relationship Id="rId1" Type="http://schemas.openxmlformats.org/officeDocument/2006/relationships/vmlDrawing" Target="../drawings/vmlDrawing171.vml"/><Relationship Id="rId4" Type="http://schemas.openxmlformats.org/officeDocument/2006/relationships/image" Target="../media/image227.emf"/></Relationships>
</file>

<file path=ppt/slides/_rels/slide259.xml.rels><?xml version="1.0" encoding="UTF-8" standalone="yes"?>
<Relationships xmlns="http://schemas.openxmlformats.org/package/2006/relationships"><Relationship Id="rId2" Type="http://schemas.openxmlformats.org/officeDocument/2006/relationships/image" Target="../media/image2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0.xml.rels><?xml version="1.0" encoding="UTF-8" standalone="yes"?>
<Relationships xmlns="http://schemas.openxmlformats.org/package/2006/relationships"><Relationship Id="rId2" Type="http://schemas.openxmlformats.org/officeDocument/2006/relationships/image" Target="../media/image229.png"/><Relationship Id="rId1" Type="http://schemas.openxmlformats.org/officeDocument/2006/relationships/slideLayout" Target="../slideLayouts/slideLayout6.xml"/></Relationships>
</file>

<file path=ppt/slides/_rels/slide261.xml.rels><?xml version="1.0" encoding="UTF-8" standalone="yes"?>
<Relationships xmlns="http://schemas.openxmlformats.org/package/2006/relationships"><Relationship Id="rId2" Type="http://schemas.openxmlformats.org/officeDocument/2006/relationships/image" Target="../media/image230.wmf"/><Relationship Id="rId1" Type="http://schemas.openxmlformats.org/officeDocument/2006/relationships/slideLayout" Target="../slideLayouts/slideLayout6.xml"/></Relationships>
</file>

<file path=ppt/slides/_rels/slide262.xml.rels><?xml version="1.0" encoding="UTF-8" standalone="yes"?>
<Relationships xmlns="http://schemas.openxmlformats.org/package/2006/relationships"><Relationship Id="rId3" Type="http://schemas.openxmlformats.org/officeDocument/2006/relationships/notesSlide" Target="../notesSlides/notesSlide237.xml"/><Relationship Id="rId2" Type="http://schemas.openxmlformats.org/officeDocument/2006/relationships/slideLayout" Target="../slideLayouts/slideLayout6.xml"/><Relationship Id="rId1" Type="http://schemas.openxmlformats.org/officeDocument/2006/relationships/vmlDrawing" Target="../drawings/vmlDrawing172.vml"/><Relationship Id="rId5" Type="http://schemas.openxmlformats.org/officeDocument/2006/relationships/image" Target="../media/image231.emf"/><Relationship Id="rId4" Type="http://schemas.openxmlformats.org/officeDocument/2006/relationships/oleObject" Target="../embeddings/oleObject172.bin"/></Relationships>
</file>

<file path=ppt/slides/_rels/slide263.xml.rels><?xml version="1.0" encoding="UTF-8" standalone="yes"?>
<Relationships xmlns="http://schemas.openxmlformats.org/package/2006/relationships"><Relationship Id="rId3" Type="http://schemas.openxmlformats.org/officeDocument/2006/relationships/notesSlide" Target="../notesSlides/notesSlide238.xml"/><Relationship Id="rId2" Type="http://schemas.openxmlformats.org/officeDocument/2006/relationships/slideLayout" Target="../slideLayouts/slideLayout6.xml"/><Relationship Id="rId1" Type="http://schemas.openxmlformats.org/officeDocument/2006/relationships/vmlDrawing" Target="../drawings/vmlDrawing173.vml"/><Relationship Id="rId5" Type="http://schemas.openxmlformats.org/officeDocument/2006/relationships/image" Target="../media/image232.emf"/><Relationship Id="rId4" Type="http://schemas.openxmlformats.org/officeDocument/2006/relationships/oleObject" Target="../embeddings/oleObject173.bin"/></Relationships>
</file>

<file path=ppt/slides/_rels/slide264.xml.rels><?xml version="1.0" encoding="UTF-8" standalone="yes"?>
<Relationships xmlns="http://schemas.openxmlformats.org/package/2006/relationships"><Relationship Id="rId3" Type="http://schemas.openxmlformats.org/officeDocument/2006/relationships/notesSlide" Target="../notesSlides/notesSlide239.xml"/><Relationship Id="rId2" Type="http://schemas.openxmlformats.org/officeDocument/2006/relationships/slideLayout" Target="../slideLayouts/slideLayout6.xml"/><Relationship Id="rId1" Type="http://schemas.openxmlformats.org/officeDocument/2006/relationships/vmlDrawing" Target="../drawings/vmlDrawing174.vml"/><Relationship Id="rId5" Type="http://schemas.openxmlformats.org/officeDocument/2006/relationships/image" Target="../media/image233.emf"/><Relationship Id="rId4" Type="http://schemas.openxmlformats.org/officeDocument/2006/relationships/oleObject" Target="../embeddings/oleObject174.bin"/></Relationships>
</file>

<file path=ppt/slides/_rels/slide265.xml.rels><?xml version="1.0" encoding="UTF-8" standalone="yes"?>
<Relationships xmlns="http://schemas.openxmlformats.org/package/2006/relationships"><Relationship Id="rId2" Type="http://schemas.openxmlformats.org/officeDocument/2006/relationships/image" Target="../media/image234.png"/><Relationship Id="rId1" Type="http://schemas.openxmlformats.org/officeDocument/2006/relationships/slideLayout" Target="../slideLayouts/slideLayout6.xml"/></Relationships>
</file>

<file path=ppt/slides/_rels/slide266.xml.rels><?xml version="1.0" encoding="UTF-8" standalone="yes"?>
<Relationships xmlns="http://schemas.openxmlformats.org/package/2006/relationships"><Relationship Id="rId3" Type="http://schemas.openxmlformats.org/officeDocument/2006/relationships/image" Target="../media/image236.png"/><Relationship Id="rId2" Type="http://schemas.openxmlformats.org/officeDocument/2006/relationships/image" Target="../media/image235.png"/><Relationship Id="rId1" Type="http://schemas.openxmlformats.org/officeDocument/2006/relationships/slideLayout" Target="../slideLayouts/slideLayout6.xml"/></Relationships>
</file>

<file path=ppt/slides/_rels/slide267.xml.rels><?xml version="1.0" encoding="UTF-8" standalone="yes"?>
<Relationships xmlns="http://schemas.openxmlformats.org/package/2006/relationships"><Relationship Id="rId2" Type="http://schemas.openxmlformats.org/officeDocument/2006/relationships/image" Target="../media/image237.png"/><Relationship Id="rId1" Type="http://schemas.openxmlformats.org/officeDocument/2006/relationships/slideLayout" Target="../slideLayouts/slideLayout6.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31.emf"/><Relationship Id="rId4" Type="http://schemas.openxmlformats.org/officeDocument/2006/relationships/oleObject" Target="../embeddings/oleObject13.bin"/></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notesSlide" Target="../notesSlides/notesSlide241.xml"/><Relationship Id="rId2" Type="http://schemas.openxmlformats.org/officeDocument/2006/relationships/slideLayout" Target="../slideLayouts/slideLayout7.xml"/><Relationship Id="rId1" Type="http://schemas.openxmlformats.org/officeDocument/2006/relationships/vmlDrawing" Target="../drawings/vmlDrawing175.vml"/><Relationship Id="rId5" Type="http://schemas.openxmlformats.org/officeDocument/2006/relationships/image" Target="../media/image238.emf"/><Relationship Id="rId4" Type="http://schemas.openxmlformats.org/officeDocument/2006/relationships/oleObject" Target="../embeddings/oleObject175.bin"/></Relationships>
</file>

<file path=ppt/slides/_rels/slide273.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9.png"/><Relationship Id="rId1" Type="http://schemas.openxmlformats.org/officeDocument/2006/relationships/slideLayout" Target="../slideLayouts/slideLayout6.xml"/></Relationships>
</file>

<file path=ppt/slides/_rels/slide2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2.xml"/><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3" Type="http://schemas.openxmlformats.org/officeDocument/2006/relationships/notesSlide" Target="../notesSlides/notesSlide243.xml"/><Relationship Id="rId2" Type="http://schemas.openxmlformats.org/officeDocument/2006/relationships/slideLayout" Target="../slideLayouts/slideLayout6.xml"/><Relationship Id="rId1" Type="http://schemas.openxmlformats.org/officeDocument/2006/relationships/vmlDrawing" Target="../drawings/vmlDrawing176.vml"/><Relationship Id="rId5" Type="http://schemas.openxmlformats.org/officeDocument/2006/relationships/image" Target="../media/image241.emf"/><Relationship Id="rId4" Type="http://schemas.openxmlformats.org/officeDocument/2006/relationships/oleObject" Target="../embeddings/oleObject176.bin"/></Relationships>
</file>

<file path=ppt/slides/_rels/slide276.xml.rels><?xml version="1.0" encoding="UTF-8" standalone="yes"?>
<Relationships xmlns="http://schemas.openxmlformats.org/package/2006/relationships"><Relationship Id="rId3" Type="http://schemas.openxmlformats.org/officeDocument/2006/relationships/notesSlide" Target="../notesSlides/notesSlide244.xml"/><Relationship Id="rId2" Type="http://schemas.openxmlformats.org/officeDocument/2006/relationships/slideLayout" Target="../slideLayouts/slideLayout7.xml"/><Relationship Id="rId1" Type="http://schemas.openxmlformats.org/officeDocument/2006/relationships/vmlDrawing" Target="../drawings/vmlDrawing177.vml"/><Relationship Id="rId5" Type="http://schemas.openxmlformats.org/officeDocument/2006/relationships/image" Target="../media/image242.emf"/><Relationship Id="rId4" Type="http://schemas.openxmlformats.org/officeDocument/2006/relationships/oleObject" Target="../embeddings/oleObject177.bin"/></Relationships>
</file>

<file path=ppt/slides/_rels/slide277.xml.rels><?xml version="1.0" encoding="UTF-8" standalone="yes"?>
<Relationships xmlns="http://schemas.openxmlformats.org/package/2006/relationships"><Relationship Id="rId3" Type="http://schemas.openxmlformats.org/officeDocument/2006/relationships/notesSlide" Target="../notesSlides/notesSlide245.xml"/><Relationship Id="rId2" Type="http://schemas.openxmlformats.org/officeDocument/2006/relationships/slideLayout" Target="../slideLayouts/slideLayout7.xml"/><Relationship Id="rId1" Type="http://schemas.openxmlformats.org/officeDocument/2006/relationships/vmlDrawing" Target="../drawings/vmlDrawing178.vml"/><Relationship Id="rId5" Type="http://schemas.openxmlformats.org/officeDocument/2006/relationships/image" Target="../media/image243.emf"/><Relationship Id="rId4" Type="http://schemas.openxmlformats.org/officeDocument/2006/relationships/oleObject" Target="../embeddings/oleObject178.bin"/></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4.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32.emf"/><Relationship Id="rId4" Type="http://schemas.openxmlformats.org/officeDocument/2006/relationships/oleObject" Target="../embeddings/oleObject14.bin"/></Relationships>
</file>

<file path=ppt/slides/_rels/slide2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8.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281.xml.rels><?xml version="1.0" encoding="UTF-8" standalone="yes"?>
<Relationships xmlns="http://schemas.openxmlformats.org/package/2006/relationships"><Relationship Id="rId8" Type="http://schemas.openxmlformats.org/officeDocument/2006/relationships/image" Target="../media/image247.jpeg"/><Relationship Id="rId3" Type="http://schemas.openxmlformats.org/officeDocument/2006/relationships/notesSlide" Target="../notesSlides/notesSlide249.xml"/><Relationship Id="rId7" Type="http://schemas.openxmlformats.org/officeDocument/2006/relationships/image" Target="../media/image246.jpeg"/><Relationship Id="rId2" Type="http://schemas.openxmlformats.org/officeDocument/2006/relationships/slideLayout" Target="../slideLayouts/slideLayout6.xml"/><Relationship Id="rId1" Type="http://schemas.openxmlformats.org/officeDocument/2006/relationships/vmlDrawing" Target="../drawings/vmlDrawing179.vml"/><Relationship Id="rId6" Type="http://schemas.openxmlformats.org/officeDocument/2006/relationships/image" Target="../media/image245.jpeg"/><Relationship Id="rId5" Type="http://schemas.openxmlformats.org/officeDocument/2006/relationships/image" Target="../media/image244.emf"/><Relationship Id="rId10" Type="http://schemas.openxmlformats.org/officeDocument/2006/relationships/image" Target="../media/image249.jpeg"/><Relationship Id="rId4" Type="http://schemas.openxmlformats.org/officeDocument/2006/relationships/oleObject" Target="../embeddings/oleObject179.bin"/><Relationship Id="rId9" Type="http://schemas.openxmlformats.org/officeDocument/2006/relationships/image" Target="../media/image248.jpeg"/></Relationships>
</file>

<file path=ppt/slides/_rels/slide282.xml.rels><?xml version="1.0" encoding="UTF-8" standalone="yes"?>
<Relationships xmlns="http://schemas.openxmlformats.org/package/2006/relationships"><Relationship Id="rId3" Type="http://schemas.openxmlformats.org/officeDocument/2006/relationships/notesSlide" Target="../notesSlides/notesSlide250.xml"/><Relationship Id="rId2" Type="http://schemas.openxmlformats.org/officeDocument/2006/relationships/slideLayout" Target="../slideLayouts/slideLayout6.xml"/><Relationship Id="rId1" Type="http://schemas.openxmlformats.org/officeDocument/2006/relationships/vmlDrawing" Target="../drawings/vmlDrawing180.vml"/><Relationship Id="rId6" Type="http://schemas.openxmlformats.org/officeDocument/2006/relationships/hyperlink" Target="http://www.idtheftcenter.org/ITRC%20Breach%20Report%202012.pdf" TargetMode="External"/><Relationship Id="rId5" Type="http://schemas.openxmlformats.org/officeDocument/2006/relationships/image" Target="../media/image250.emf"/><Relationship Id="rId4" Type="http://schemas.openxmlformats.org/officeDocument/2006/relationships/oleObject" Target="../embeddings/oleObject180.bin"/></Relationships>
</file>

<file path=ppt/slides/_rels/slide283.xml.rels><?xml version="1.0" encoding="UTF-8" standalone="yes"?>
<Relationships xmlns="http://schemas.openxmlformats.org/package/2006/relationships"><Relationship Id="rId3" Type="http://schemas.openxmlformats.org/officeDocument/2006/relationships/notesSlide" Target="../notesSlides/notesSlide251.xml"/><Relationship Id="rId2" Type="http://schemas.openxmlformats.org/officeDocument/2006/relationships/slideLayout" Target="../slideLayouts/slideLayout6.xml"/><Relationship Id="rId1" Type="http://schemas.openxmlformats.org/officeDocument/2006/relationships/vmlDrawing" Target="../drawings/vmlDrawing181.vml"/><Relationship Id="rId6" Type="http://schemas.openxmlformats.org/officeDocument/2006/relationships/hyperlink" Target="http://www.idtheftcenter.org/ITRC%20Breach%20Report%202012.pdf" TargetMode="External"/><Relationship Id="rId5" Type="http://schemas.openxmlformats.org/officeDocument/2006/relationships/image" Target="../media/image251.emf"/><Relationship Id="rId4" Type="http://schemas.openxmlformats.org/officeDocument/2006/relationships/oleObject" Target="../embeddings/oleObject181.bin"/></Relationships>
</file>

<file path=ppt/slides/_rels/slide284.xml.rels><?xml version="1.0" encoding="UTF-8" standalone="yes"?>
<Relationships xmlns="http://schemas.openxmlformats.org/package/2006/relationships"><Relationship Id="rId3" Type="http://schemas.openxmlformats.org/officeDocument/2006/relationships/notesSlide" Target="../notesSlides/notesSlide252.xml"/><Relationship Id="rId2" Type="http://schemas.openxmlformats.org/officeDocument/2006/relationships/slideLayout" Target="../slideLayouts/slideLayout7.xml"/><Relationship Id="rId1" Type="http://schemas.openxmlformats.org/officeDocument/2006/relationships/vmlDrawing" Target="../drawings/vmlDrawing182.vml"/><Relationship Id="rId5" Type="http://schemas.openxmlformats.org/officeDocument/2006/relationships/image" Target="../media/image252.emf"/><Relationship Id="rId4" Type="http://schemas.openxmlformats.org/officeDocument/2006/relationships/oleObject" Target="../embeddings/oleObject182.bin"/></Relationships>
</file>

<file path=ppt/slides/_rels/slide285.xml.rels><?xml version="1.0" encoding="UTF-8" standalone="yes"?>
<Relationships xmlns="http://schemas.openxmlformats.org/package/2006/relationships"><Relationship Id="rId3" Type="http://schemas.openxmlformats.org/officeDocument/2006/relationships/notesSlide" Target="../notesSlides/notesSlide253.xml"/><Relationship Id="rId2" Type="http://schemas.openxmlformats.org/officeDocument/2006/relationships/slideLayout" Target="../slideLayouts/slideLayout6.xml"/><Relationship Id="rId1" Type="http://schemas.openxmlformats.org/officeDocument/2006/relationships/vmlDrawing" Target="../drawings/vmlDrawing183.vml"/><Relationship Id="rId5" Type="http://schemas.openxmlformats.org/officeDocument/2006/relationships/image" Target="../media/image253.emf"/><Relationship Id="rId4" Type="http://schemas.openxmlformats.org/officeDocument/2006/relationships/oleObject" Target="../embeddings/oleObject183.bin"/></Relationships>
</file>

<file path=ppt/slides/_rels/slide286.xml.rels><?xml version="1.0" encoding="UTF-8" standalone="yes"?>
<Relationships xmlns="http://schemas.openxmlformats.org/package/2006/relationships"><Relationship Id="rId3" Type="http://schemas.openxmlformats.org/officeDocument/2006/relationships/notesSlide" Target="../notesSlides/notesSlide254.xml"/><Relationship Id="rId2" Type="http://schemas.openxmlformats.org/officeDocument/2006/relationships/slideLayout" Target="../slideLayouts/slideLayout6.xml"/><Relationship Id="rId1" Type="http://schemas.openxmlformats.org/officeDocument/2006/relationships/vmlDrawing" Target="../drawings/vmlDrawing184.vml"/><Relationship Id="rId5" Type="http://schemas.openxmlformats.org/officeDocument/2006/relationships/image" Target="../media/image254.emf"/><Relationship Id="rId4" Type="http://schemas.openxmlformats.org/officeDocument/2006/relationships/oleObject" Target="../embeddings/oleObject184.bin"/></Relationships>
</file>

<file path=ppt/slides/_rels/slide287.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notesSlide" Target="../notesSlides/notesSlide255.xml"/><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3" Type="http://schemas.openxmlformats.org/officeDocument/2006/relationships/notesSlide" Target="../notesSlides/notesSlide256.xml"/><Relationship Id="rId2" Type="http://schemas.openxmlformats.org/officeDocument/2006/relationships/slideLayout" Target="../slideLayouts/slideLayout7.xml"/><Relationship Id="rId1" Type="http://schemas.openxmlformats.org/officeDocument/2006/relationships/vmlDrawing" Target="../drawings/vmlDrawing185.vml"/><Relationship Id="rId5" Type="http://schemas.openxmlformats.org/officeDocument/2006/relationships/image" Target="../media/image255.emf"/><Relationship Id="rId4" Type="http://schemas.openxmlformats.org/officeDocument/2006/relationships/oleObject" Target="../embeddings/oleObject185.bin"/></Relationships>
</file>

<file path=ppt/slides/_rels/slide289.xml.rels><?xml version="1.0" encoding="UTF-8" standalone="yes"?>
<Relationships xmlns="http://schemas.openxmlformats.org/package/2006/relationships"><Relationship Id="rId3" Type="http://schemas.openxmlformats.org/officeDocument/2006/relationships/notesSlide" Target="../notesSlides/notesSlide257.xml"/><Relationship Id="rId2" Type="http://schemas.openxmlformats.org/officeDocument/2006/relationships/slideLayout" Target="../slideLayouts/slideLayout6.xml"/><Relationship Id="rId1" Type="http://schemas.openxmlformats.org/officeDocument/2006/relationships/vmlDrawing" Target="../drawings/vmlDrawing186.vml"/><Relationship Id="rId5" Type="http://schemas.openxmlformats.org/officeDocument/2006/relationships/image" Target="../media/image256.emf"/><Relationship Id="rId4" Type="http://schemas.openxmlformats.org/officeDocument/2006/relationships/oleObject" Target="../embeddings/oleObject186.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3.emf"/><Relationship Id="rId4" Type="http://schemas.openxmlformats.org/officeDocument/2006/relationships/oleObject" Target="../embeddings/oleObject15.bin"/></Relationships>
</file>

<file path=ppt/slides/_rels/slide290.xml.rels><?xml version="1.0" encoding="UTF-8" standalone="yes"?>
<Relationships xmlns="http://schemas.openxmlformats.org/package/2006/relationships"><Relationship Id="rId3" Type="http://schemas.openxmlformats.org/officeDocument/2006/relationships/notesSlide" Target="../notesSlides/notesSlide258.xml"/><Relationship Id="rId2" Type="http://schemas.openxmlformats.org/officeDocument/2006/relationships/slideLayout" Target="../slideLayouts/slideLayout7.xml"/><Relationship Id="rId1" Type="http://schemas.openxmlformats.org/officeDocument/2006/relationships/vmlDrawing" Target="../drawings/vmlDrawing187.vml"/><Relationship Id="rId5" Type="http://schemas.openxmlformats.org/officeDocument/2006/relationships/image" Target="../media/image257.emf"/><Relationship Id="rId4" Type="http://schemas.openxmlformats.org/officeDocument/2006/relationships/oleObject" Target="../embeddings/oleObject187.bin"/></Relationships>
</file>

<file path=ppt/slides/_rels/slide291.xml.rels><?xml version="1.0" encoding="UTF-8" standalone="yes"?>
<Relationships xmlns="http://schemas.openxmlformats.org/package/2006/relationships"><Relationship Id="rId3" Type="http://schemas.openxmlformats.org/officeDocument/2006/relationships/notesSlide" Target="../notesSlides/notesSlide259.xml"/><Relationship Id="rId2" Type="http://schemas.openxmlformats.org/officeDocument/2006/relationships/slideLayout" Target="../slideLayouts/slideLayout7.xml"/><Relationship Id="rId1" Type="http://schemas.openxmlformats.org/officeDocument/2006/relationships/vmlDrawing" Target="../drawings/vmlDrawing188.vml"/><Relationship Id="rId5" Type="http://schemas.openxmlformats.org/officeDocument/2006/relationships/image" Target="../media/image258.emf"/><Relationship Id="rId4" Type="http://schemas.openxmlformats.org/officeDocument/2006/relationships/oleObject" Target="../embeddings/oleObject188.bin"/></Relationships>
</file>

<file path=ppt/slides/_rels/slide292.xml.rels><?xml version="1.0" encoding="UTF-8" standalone="yes"?>
<Relationships xmlns="http://schemas.openxmlformats.org/package/2006/relationships"><Relationship Id="rId3" Type="http://schemas.openxmlformats.org/officeDocument/2006/relationships/notesSlide" Target="../notesSlides/notesSlide260.xml"/><Relationship Id="rId2" Type="http://schemas.openxmlformats.org/officeDocument/2006/relationships/slideLayout" Target="../slideLayouts/slideLayout7.xml"/><Relationship Id="rId1" Type="http://schemas.openxmlformats.org/officeDocument/2006/relationships/vmlDrawing" Target="../drawings/vmlDrawing189.vml"/><Relationship Id="rId5" Type="http://schemas.openxmlformats.org/officeDocument/2006/relationships/image" Target="../media/image259.emf"/><Relationship Id="rId4" Type="http://schemas.openxmlformats.org/officeDocument/2006/relationships/oleObject" Target="../embeddings/oleObject189.bin"/></Relationships>
</file>

<file path=ppt/slides/_rels/slide293.xml.rels><?xml version="1.0" encoding="UTF-8" standalone="yes"?>
<Relationships xmlns="http://schemas.openxmlformats.org/package/2006/relationships"><Relationship Id="rId3" Type="http://schemas.openxmlformats.org/officeDocument/2006/relationships/notesSlide" Target="../notesSlides/notesSlide261.xml"/><Relationship Id="rId2" Type="http://schemas.openxmlformats.org/officeDocument/2006/relationships/slideLayout" Target="../slideLayouts/slideLayout6.xml"/><Relationship Id="rId1" Type="http://schemas.openxmlformats.org/officeDocument/2006/relationships/vmlDrawing" Target="../drawings/vmlDrawing190.vml"/><Relationship Id="rId5" Type="http://schemas.openxmlformats.org/officeDocument/2006/relationships/image" Target="../media/image260.emf"/><Relationship Id="rId4" Type="http://schemas.openxmlformats.org/officeDocument/2006/relationships/oleObject" Target="../embeddings/oleObject190.bin"/></Relationships>
</file>

<file path=ppt/slides/_rels/slide2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2.xml"/><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6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4.xml"/><Relationship Id="rId1" Type="http://schemas.openxmlformats.org/officeDocument/2006/relationships/vmlDrawing" Target="../drawings/vmlDrawing16.vml"/><Relationship Id="rId6" Type="http://schemas.openxmlformats.org/officeDocument/2006/relationships/image" Target="../media/image34.emf"/><Relationship Id="rId5" Type="http://schemas.openxmlformats.org/officeDocument/2006/relationships/oleObject" Target="../embeddings/oleObject16.bin"/><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35.emf"/><Relationship Id="rId4" Type="http://schemas.openxmlformats.org/officeDocument/2006/relationships/oleObject" Target="../embeddings/oleObject17.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36.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37.emf"/></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38.emf"/><Relationship Id="rId4" Type="http://schemas.openxmlformats.org/officeDocument/2006/relationships/oleObject" Target="../embeddings/oleObject2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39.emf"/><Relationship Id="rId4" Type="http://schemas.openxmlformats.org/officeDocument/2006/relationships/oleObject" Target="../embeddings/oleObject21.bin"/></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40.emf"/><Relationship Id="rId4" Type="http://schemas.openxmlformats.org/officeDocument/2006/relationships/oleObject" Target="../embeddings/oleObject22.bin"/></Relationships>
</file>

<file path=ppt/slides/_rels/slide41.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42.emf"/><Relationship Id="rId4" Type="http://schemas.openxmlformats.org/officeDocument/2006/relationships/oleObject" Target="../embeddings/oleObject23.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43.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hyperlink" Target="http://www.federalreserve.gov/releases/housedebt" TargetMode="External"/><Relationship Id="rId4" Type="http://schemas.openxmlformats.org/officeDocument/2006/relationships/image" Target="../media/image44.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45.emf"/><Relationship Id="rId4" Type="http://schemas.openxmlformats.org/officeDocument/2006/relationships/oleObject" Target="../embeddings/oleObject26.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46.emf"/><Relationship Id="rId4" Type="http://schemas.openxmlformats.org/officeDocument/2006/relationships/oleObject" Target="../embeddings/oleObject27.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47.emf"/><Relationship Id="rId4" Type="http://schemas.openxmlformats.org/officeDocument/2006/relationships/oleObject" Target="../embeddings/oleObject28.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48.emf"/><Relationship Id="rId4" Type="http://schemas.openxmlformats.org/officeDocument/2006/relationships/oleObject" Target="../embeddings/oleObject29.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49.emf"/><Relationship Id="rId4" Type="http://schemas.openxmlformats.org/officeDocument/2006/relationships/oleObject" Target="../embeddings/oleObject30.bin"/></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51.emf"/><Relationship Id="rId4" Type="http://schemas.openxmlformats.org/officeDocument/2006/relationships/oleObject" Target="../embeddings/oleObject31.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52.emf"/><Relationship Id="rId4" Type="http://schemas.openxmlformats.org/officeDocument/2006/relationships/oleObject" Target="../embeddings/oleObject32.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53.emf"/><Relationship Id="rId4" Type="http://schemas.openxmlformats.org/officeDocument/2006/relationships/oleObject" Target="../embeddings/oleObject33.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54.emf"/><Relationship Id="rId4" Type="http://schemas.openxmlformats.org/officeDocument/2006/relationships/oleObject" Target="../embeddings/oleObject34.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55.emf"/><Relationship Id="rId4" Type="http://schemas.openxmlformats.org/officeDocument/2006/relationships/oleObject" Target="../embeddings/oleObject35.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56.emf"/><Relationship Id="rId4" Type="http://schemas.openxmlformats.org/officeDocument/2006/relationships/oleObject" Target="../embeddings/oleObject36.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57.emf"/><Relationship Id="rId4" Type="http://schemas.openxmlformats.org/officeDocument/2006/relationships/oleObject" Target="../embeddings/oleObject37.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58.emf"/><Relationship Id="rId4" Type="http://schemas.openxmlformats.org/officeDocument/2006/relationships/oleObject" Target="../embeddings/oleObject38.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59.emf"/><Relationship Id="rId4" Type="http://schemas.openxmlformats.org/officeDocument/2006/relationships/oleObject" Target="../embeddings/oleObject39.bin"/></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60.emf"/><Relationship Id="rId5" Type="http://schemas.openxmlformats.org/officeDocument/2006/relationships/oleObject" Target="../embeddings/oleObject40.bin"/><Relationship Id="rId4" Type="http://schemas.openxmlformats.org/officeDocument/2006/relationships/hyperlink" Target="http://www.federalreserve.gov/releases/h15/data.htm" TargetMode="Externa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www.federalreserve.gov/releases/h15/data.htm" TargetMode="External"/><Relationship Id="rId2" Type="http://schemas.openxmlformats.org/officeDocument/2006/relationships/tags" Target="../tags/tag5.xml"/><Relationship Id="rId1" Type="http://schemas.openxmlformats.org/officeDocument/2006/relationships/vmlDrawing" Target="../drawings/vmlDrawing41.vml"/><Relationship Id="rId6" Type="http://schemas.openxmlformats.org/officeDocument/2006/relationships/image" Target="../media/image61.emf"/><Relationship Id="rId5" Type="http://schemas.openxmlformats.org/officeDocument/2006/relationships/oleObject" Target="../embeddings/oleObject41.bin"/><Relationship Id="rId4" Type="http://schemas.openxmlformats.org/officeDocument/2006/relationships/notesSlide" Target="../notesSlides/notesSlide5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2.vml"/><Relationship Id="rId6" Type="http://schemas.openxmlformats.org/officeDocument/2006/relationships/hyperlink" Target="http://www2.fdic.gov/qbp/" TargetMode="External"/><Relationship Id="rId5" Type="http://schemas.openxmlformats.org/officeDocument/2006/relationships/image" Target="../media/image62.emf"/><Relationship Id="rId4" Type="http://schemas.openxmlformats.org/officeDocument/2006/relationships/oleObject" Target="../embeddings/oleObject42.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3.vml"/><Relationship Id="rId6" Type="http://schemas.openxmlformats.org/officeDocument/2006/relationships/hyperlink" Target="http://www2.fdic.gov/qbp/" TargetMode="External"/><Relationship Id="rId5" Type="http://schemas.openxmlformats.org/officeDocument/2006/relationships/image" Target="../media/image63.emf"/><Relationship Id="rId4" Type="http://schemas.openxmlformats.org/officeDocument/2006/relationships/oleObject" Target="../embeddings/oleObject43.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4.vml"/><Relationship Id="rId6" Type="http://schemas.openxmlformats.org/officeDocument/2006/relationships/hyperlink" Target="http://www.ism.ws/ismreport/mfgrob.cfm" TargetMode="External"/><Relationship Id="rId5" Type="http://schemas.openxmlformats.org/officeDocument/2006/relationships/image" Target="../media/image64.emf"/><Relationship Id="rId4" Type="http://schemas.openxmlformats.org/officeDocument/2006/relationships/oleObject" Target="../embeddings/oleObject44.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hyperlink" Target="http://www.census.gov/manufacturing/m3/" TargetMode="External"/><Relationship Id="rId5" Type="http://schemas.openxmlformats.org/officeDocument/2006/relationships/image" Target="../media/image65.emf"/><Relationship Id="rId4" Type="http://schemas.openxmlformats.org/officeDocument/2006/relationships/oleObject" Target="../embeddings/oleObject45.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hyperlink" Target="http://data.bls.gov/" TargetMode="External"/><Relationship Id="rId5" Type="http://schemas.openxmlformats.org/officeDocument/2006/relationships/image" Target="../media/image66.emf"/><Relationship Id="rId4" Type="http://schemas.openxmlformats.org/officeDocument/2006/relationships/oleObject" Target="../embeddings/oleObject46.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67.emf"/><Relationship Id="rId4" Type="http://schemas.openxmlformats.org/officeDocument/2006/relationships/oleObject" Target="../embeddings/oleObject47.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48.vml"/><Relationship Id="rId6" Type="http://schemas.openxmlformats.org/officeDocument/2006/relationships/hyperlink" Target="http://www.census.gov/manufacturing/m3/" TargetMode="External"/><Relationship Id="rId5" Type="http://schemas.openxmlformats.org/officeDocument/2006/relationships/image" Target="../media/image68.emf"/><Relationship Id="rId4" Type="http://schemas.openxmlformats.org/officeDocument/2006/relationships/oleObject" Target="../embeddings/oleObject48.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49.vml"/><Relationship Id="rId6" Type="http://schemas.openxmlformats.org/officeDocument/2006/relationships/hyperlink" Target="http://www.census.gov/manufacturing/m3/" TargetMode="External"/><Relationship Id="rId5" Type="http://schemas.openxmlformats.org/officeDocument/2006/relationships/image" Target="../media/image69.emf"/><Relationship Id="rId4" Type="http://schemas.openxmlformats.org/officeDocument/2006/relationships/oleObject" Target="../embeddings/oleObject49.bin"/></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image" Target="../media/image70.emf"/><Relationship Id="rId5" Type="http://schemas.openxmlformats.org/officeDocument/2006/relationships/oleObject" Target="../embeddings/oleObject50.bin"/><Relationship Id="rId4" Type="http://schemas.openxmlformats.org/officeDocument/2006/relationships/audio" Target="../media/audio1.wav"/></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51.vml"/><Relationship Id="rId6" Type="http://schemas.openxmlformats.org/officeDocument/2006/relationships/image" Target="../media/image71.emf"/><Relationship Id="rId5" Type="http://schemas.openxmlformats.org/officeDocument/2006/relationships/oleObject" Target="../embeddings/oleObject51.bin"/><Relationship Id="rId4" Type="http://schemas.openxmlformats.org/officeDocument/2006/relationships/hyperlink" Target="http://research.stlouisfed.org/fred2/series/WASCUR" TargetMode="Externa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2.vml"/><Relationship Id="rId6" Type="http://schemas.openxmlformats.org/officeDocument/2006/relationships/hyperlink" Target="http://www.ism.ws/ismreport/nonmfgrob.cfm" TargetMode="External"/><Relationship Id="rId5" Type="http://schemas.openxmlformats.org/officeDocument/2006/relationships/image" Target="../media/image72.emf"/><Relationship Id="rId4" Type="http://schemas.openxmlformats.org/officeDocument/2006/relationships/oleObject" Target="../embeddings/oleObject52.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8.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53.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73.emf"/><Relationship Id="rId4" Type="http://schemas.openxmlformats.org/officeDocument/2006/relationships/oleObject" Target="../embeddings/oleObject53.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hyperlink" Target="http://www.bls.gov/news.release/cewbd.t08.htm" TargetMode="External"/><Relationship Id="rId5" Type="http://schemas.openxmlformats.org/officeDocument/2006/relationships/image" Target="../media/image74.emf"/><Relationship Id="rId4" Type="http://schemas.openxmlformats.org/officeDocument/2006/relationships/oleObject" Target="../embeddings/oleObject54.bin"/></Relationships>
</file>

<file path=ppt/slides/_rels/slide75.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75.gi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image" Target="../media/image80.emf"/><Relationship Id="rId4" Type="http://schemas.openxmlformats.org/officeDocument/2006/relationships/oleObject" Target="../embeddings/oleObject55.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81.emf"/><Relationship Id="rId4" Type="http://schemas.openxmlformats.org/officeDocument/2006/relationships/oleObject" Target="../embeddings/oleObject56.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82.emf"/><Relationship Id="rId4" Type="http://schemas.openxmlformats.org/officeDocument/2006/relationships/oleObject" Target="../embeddings/oleObject57.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58.vml"/><Relationship Id="rId6" Type="http://schemas.openxmlformats.org/officeDocument/2006/relationships/hyperlink" Target="http://www.census.gov/construction/c30/c30index.html" TargetMode="External"/><Relationship Id="rId5" Type="http://schemas.openxmlformats.org/officeDocument/2006/relationships/image" Target="../media/image83.emf"/><Relationship Id="rId4" Type="http://schemas.openxmlformats.org/officeDocument/2006/relationships/oleObject" Target="../embeddings/oleObject58.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59.vml"/><Relationship Id="rId6" Type="http://schemas.openxmlformats.org/officeDocument/2006/relationships/hyperlink" Target="http://www.census.gov/construction/c30/c30index.html" TargetMode="External"/><Relationship Id="rId5" Type="http://schemas.openxmlformats.org/officeDocument/2006/relationships/image" Target="../media/image84.emf"/><Relationship Id="rId4" Type="http://schemas.openxmlformats.org/officeDocument/2006/relationships/oleObject" Target="../embeddings/oleObject59.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60.vml"/><Relationship Id="rId6" Type="http://schemas.openxmlformats.org/officeDocument/2006/relationships/hyperlink" Target="http://www.census.gov/construction/c30/c30index.html" TargetMode="External"/><Relationship Id="rId5" Type="http://schemas.openxmlformats.org/officeDocument/2006/relationships/image" Target="../media/image85.emf"/><Relationship Id="rId4" Type="http://schemas.openxmlformats.org/officeDocument/2006/relationships/oleObject" Target="../embeddings/oleObject60.bin"/></Relationships>
</file>

<file path=ppt/slides/_rels/slide8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3.xml"/><Relationship Id="rId1" Type="http://schemas.openxmlformats.org/officeDocument/2006/relationships/slideLayout" Target="../slideLayouts/slideLayout6.xml"/><Relationship Id="rId4" Type="http://schemas.openxmlformats.org/officeDocument/2006/relationships/hyperlink" Target="http://iec.ucf.edu/post/2014/01/07/Florida-Metro-Forecast-December-2013.aspx" TargetMode="Externa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87.emf"/><Relationship Id="rId4" Type="http://schemas.openxmlformats.org/officeDocument/2006/relationships/oleObject" Target="../embeddings/oleObject61.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oleObject2.bin"/><Relationship Id="rId4"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62.vml"/><Relationship Id="rId6" Type="http://schemas.openxmlformats.org/officeDocument/2006/relationships/hyperlink" Target="http://www.census.gov/construction/c30/c30index.html" TargetMode="External"/><Relationship Id="rId5" Type="http://schemas.openxmlformats.org/officeDocument/2006/relationships/image" Target="../media/image88.emf"/><Relationship Id="rId4" Type="http://schemas.openxmlformats.org/officeDocument/2006/relationships/oleObject" Target="../embeddings/oleObject62.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63.vml"/><Relationship Id="rId6" Type="http://schemas.openxmlformats.org/officeDocument/2006/relationships/hyperlink" Target="http://www.census.gov/construction/c30/c30index.html" TargetMode="External"/><Relationship Id="rId5" Type="http://schemas.openxmlformats.org/officeDocument/2006/relationships/image" Target="../media/image89.emf"/><Relationship Id="rId4" Type="http://schemas.openxmlformats.org/officeDocument/2006/relationships/oleObject" Target="../embeddings/oleObject63.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64.vml"/><Relationship Id="rId5" Type="http://schemas.openxmlformats.org/officeDocument/2006/relationships/image" Target="../media/image90.emf"/><Relationship Id="rId4" Type="http://schemas.openxmlformats.org/officeDocument/2006/relationships/oleObject" Target="../embeddings/oleObject64.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image" Target="../media/image91.emf"/><Relationship Id="rId4" Type="http://schemas.openxmlformats.org/officeDocument/2006/relationships/oleObject" Target="../embeddings/oleObject65.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66.vml"/><Relationship Id="rId6" Type="http://schemas.openxmlformats.org/officeDocument/2006/relationships/image" Target="../media/image92.emf"/><Relationship Id="rId5" Type="http://schemas.openxmlformats.org/officeDocument/2006/relationships/oleObject" Target="../embeddings/oleObject66.bin"/><Relationship Id="rId4" Type="http://schemas.openxmlformats.org/officeDocument/2006/relationships/hyperlink" Target="http://data.bls.gov/" TargetMode="Externa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67.vml"/><Relationship Id="rId5" Type="http://schemas.openxmlformats.org/officeDocument/2006/relationships/image" Target="../media/image93.emf"/><Relationship Id="rId4" Type="http://schemas.openxmlformats.org/officeDocument/2006/relationships/oleObject" Target="../embeddings/oleObject67.bin"/></Relationships>
</file>

<file path=ppt/slides/_rels/slide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68.vml"/><Relationship Id="rId5" Type="http://schemas.openxmlformats.org/officeDocument/2006/relationships/image" Target="../media/image94.emf"/><Relationship Id="rId4" Type="http://schemas.openxmlformats.org/officeDocument/2006/relationships/oleObject" Target="../embeddings/oleObject68.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image" Target="../media/image95.emf"/><Relationship Id="rId4" Type="http://schemas.openxmlformats.org/officeDocument/2006/relationships/oleObject" Target="../embeddings/oleObject69.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70.vml"/><Relationship Id="rId6" Type="http://schemas.openxmlformats.org/officeDocument/2006/relationships/hyperlink" Target="http://www.bls.gov/ces/home.htm" TargetMode="External"/><Relationship Id="rId5" Type="http://schemas.openxmlformats.org/officeDocument/2006/relationships/image" Target="../media/image96.emf"/><Relationship Id="rId4" Type="http://schemas.openxmlformats.org/officeDocument/2006/relationships/oleObject" Target="../embeddings/oleObject7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078009"/>
            <a:ext cx="9104313" cy="1818959"/>
          </a:xfrm>
          <a:ln/>
        </p:spPr>
        <p:txBody>
          <a:bodyPr/>
          <a:lstStyle/>
          <a:p>
            <a:r>
              <a:rPr lang="en-US" sz="4400" dirty="0" smtClean="0"/>
              <a:t>Overview &amp; Outlook for the      P/C Insurance Industry for      2014 and Beyond</a:t>
            </a:r>
            <a:endParaRPr lang="en-US" sz="3400" i="1" dirty="0">
              <a:solidFill>
                <a:srgbClr val="FF0000"/>
              </a:solidFill>
            </a:endParaRPr>
          </a:p>
        </p:txBody>
      </p:sp>
      <p:sp>
        <p:nvSpPr>
          <p:cNvPr id="94211" name="Rectangle 3"/>
          <p:cNvSpPr>
            <a:spLocks noGrp="1" noChangeArrowheads="1"/>
          </p:cNvSpPr>
          <p:nvPr>
            <p:ph type="subTitle" idx="1"/>
          </p:nvPr>
        </p:nvSpPr>
        <p:spPr>
          <a:xfrm>
            <a:off x="0" y="3806731"/>
            <a:ext cx="8952271" cy="2246769"/>
          </a:xfrm>
        </p:spPr>
        <p:txBody>
          <a:bodyPr/>
          <a:lstStyle/>
          <a:p>
            <a:pPr>
              <a:lnSpc>
                <a:spcPct val="80000"/>
              </a:lnSpc>
            </a:pPr>
            <a:r>
              <a:rPr lang="en-US" sz="2800" dirty="0" smtClean="0"/>
              <a:t>Katie School CPCU Spring ERM Symposium</a:t>
            </a:r>
          </a:p>
          <a:p>
            <a:pPr>
              <a:lnSpc>
                <a:spcPct val="80000"/>
              </a:lnSpc>
            </a:pPr>
            <a:r>
              <a:rPr lang="en-US" sz="2800" dirty="0" smtClean="0"/>
              <a:t>Illinois State University</a:t>
            </a:r>
          </a:p>
          <a:p>
            <a:pPr>
              <a:lnSpc>
                <a:spcPct val="80000"/>
              </a:lnSpc>
            </a:pPr>
            <a:r>
              <a:rPr lang="en-US" sz="2800" dirty="0" smtClean="0"/>
              <a:t>Bloomington-Normal, IL</a:t>
            </a:r>
          </a:p>
          <a:p>
            <a:pPr>
              <a:lnSpc>
                <a:spcPct val="80000"/>
              </a:lnSpc>
            </a:pPr>
            <a:r>
              <a:rPr lang="en-US" sz="2800" dirty="0" smtClean="0"/>
              <a:t>April </a:t>
            </a:r>
            <a:r>
              <a:rPr lang="en-US" sz="2800" dirty="0"/>
              <a:t>2</a:t>
            </a:r>
            <a:r>
              <a:rPr lang="en-US" sz="2800" dirty="0" smtClean="0"/>
              <a:t>, 2014</a:t>
            </a:r>
          </a:p>
          <a:p>
            <a:pPr>
              <a:lnSpc>
                <a:spcPct val="80000"/>
              </a:lnSpc>
            </a:pPr>
            <a:r>
              <a:rPr lang="en-US" sz="2800" i="1" dirty="0" smtClean="0">
                <a:solidFill>
                  <a:srgbClr val="FF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2013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2013:9M combined ratio including M&amp;FG insurers is 95.8;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14554222" name="Chart" r:id="rId4" imgW="8601126" imgH="3933742" progId="MSGraph.Chart.8">
                  <p:embed followColorScheme="full"/>
                </p:oleObj>
              </mc:Choice>
              <mc:Fallback>
                <p:oleObj name="Chart" r:id="rId4" imgW="8601126" imgH="393374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043955" y="4026309"/>
            <a:ext cx="1651820" cy="680362"/>
          </a:xfrm>
          <a:prstGeom prst="wedgeRectCallout">
            <a:avLst>
              <a:gd name="adj1" fmla="val 115228"/>
              <a:gd name="adj2" fmla="val -152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are improved ROEs in 2013</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nvPr>
        </p:nvGraphicFramePr>
        <p:xfrm>
          <a:off x="117987" y="1397000"/>
          <a:ext cx="8837101" cy="4087813"/>
        </p:xfrm>
        <a:graphic>
          <a:graphicData uri="http://schemas.openxmlformats.org/presentationml/2006/ole">
            <mc:AlternateContent xmlns:mc="http://schemas.openxmlformats.org/markup-compatibility/2006">
              <mc:Choice xmlns:v="urn:schemas-microsoft-com:vml" Requires="v">
                <p:oleObj spid="_x0000_s22648942" name="Chart" r:id="rId4" imgW="8582143" imgH="4114884" progId="MSGraph.Chart.8">
                  <p:embed followColorScheme="full"/>
                </p:oleObj>
              </mc:Choice>
              <mc:Fallback>
                <p:oleObj name="Chart" r:id="rId4" imgW="8582143" imgH="411488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17987" y="1397000"/>
                        <a:ext cx="8837101"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2007—Dec.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December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6"/>
              </a:rPr>
              <a:t>http://www.bls.gov/ces/home.htm</a:t>
            </a:r>
            <a:r>
              <a:rPr lang="en-US" sz="1100"/>
              <a:t>; Insurance Information Institute</a:t>
            </a:r>
          </a:p>
        </p:txBody>
      </p:sp>
      <p:sp>
        <p:nvSpPr>
          <p:cNvPr id="12" name="AutoShape 5"/>
          <p:cNvSpPr>
            <a:spLocks noChangeArrowheads="1"/>
          </p:cNvSpPr>
          <p:nvPr/>
        </p:nvSpPr>
        <p:spPr bwMode="blackWhite">
          <a:xfrm>
            <a:off x="3530496" y="2925098"/>
            <a:ext cx="2197100" cy="727586"/>
          </a:xfrm>
          <a:prstGeom prst="wedgeRectCallout">
            <a:avLst>
              <a:gd name="adj1" fmla="val -36541"/>
              <a:gd name="adj2" fmla="val 16448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80440" y="1358025"/>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Dec. 2013 totaled 587,000.</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100</a:t>
            </a:fld>
            <a:endParaRPr lang="en-US"/>
          </a:p>
        </p:txBody>
      </p:sp>
      <p:cxnSp>
        <p:nvCxnSpPr>
          <p:cNvPr id="13" name="Straight Connector 12"/>
          <p:cNvCxnSpPr/>
          <p:nvPr/>
        </p:nvCxnSpPr>
        <p:spPr>
          <a:xfrm flipV="1">
            <a:off x="1033590" y="2418744"/>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8.14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3536730915"/>
              </p:ext>
            </p:extLst>
          </p:nvPr>
        </p:nvGraphicFramePr>
        <p:xfrm>
          <a:off x="0" y="1438736"/>
          <a:ext cx="8748713" cy="4194175"/>
        </p:xfrm>
        <a:graphic>
          <a:graphicData uri="http://schemas.openxmlformats.org/presentationml/2006/ole">
            <mc:AlternateContent xmlns:mc="http://schemas.openxmlformats.org/markup-compatibility/2006">
              <mc:Choice xmlns:v="urn:schemas-microsoft-com:vml" Requires="v">
                <p:oleObj spid="_x0000_s28443692"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0" y="1438736"/>
                        <a:ext cx="8748713" cy="419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2010—Feb. 2014</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February 2014*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6"/>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Feb. 2014 totaled  8.64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101</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nearly $1 trillion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8.64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extLst>
      <p:ext uri="{BB962C8B-B14F-4D97-AF65-F5344CB8AC3E}">
        <p14:creationId xmlns:p14="http://schemas.microsoft.com/office/powerpoint/2010/main" val="40044296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nvPr>
        </p:nvGraphicFramePr>
        <p:xfrm>
          <a:off x="-118384" y="1367504"/>
          <a:ext cx="8775700" cy="4087813"/>
        </p:xfrm>
        <a:graphic>
          <a:graphicData uri="http://schemas.openxmlformats.org/presentationml/2006/ole">
            <mc:AlternateContent xmlns:mc="http://schemas.openxmlformats.org/markup-compatibility/2006">
              <mc:Choice xmlns:v="urn:schemas-microsoft-com:vml" Requires="v">
                <p:oleObj spid="_x0000_s25412720" name="Chart" r:id="rId4" imgW="8582143" imgH="4114884" progId="MSGraph.Chart.8">
                  <p:embed followColorScheme="full"/>
                </p:oleObj>
              </mc:Choice>
              <mc:Fallback>
                <p:oleObj name="Chart" r:id="rId4" imgW="8582143" imgH="411488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18384" y="1367504"/>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2010—Dec.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259175"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Dec.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Dec. 2013 totaled 631,000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102</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600,000 jobs since Jan. 2010 even as private employers created 8.14 million jobs, though losses may now be stabilizing. </a:t>
            </a:r>
          </a:p>
        </p:txBody>
      </p:sp>
      <p:sp>
        <p:nvSpPr>
          <p:cNvPr id="12" name="AutoShape 5"/>
          <p:cNvSpPr>
            <a:spLocks noChangeArrowheads="1"/>
          </p:cNvSpPr>
          <p:nvPr/>
        </p:nvSpPr>
        <p:spPr bwMode="blackWhite">
          <a:xfrm>
            <a:off x="757096" y="3859822"/>
            <a:ext cx="1661653" cy="1066800"/>
          </a:xfrm>
          <a:prstGeom prst="wedgeRectCallout">
            <a:avLst>
              <a:gd name="adj1" fmla="val -5817"/>
              <a:gd name="adj2" fmla="val -111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103</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2010—Dec. 2013*</a:t>
            </a:r>
          </a:p>
        </p:txBody>
      </p:sp>
      <p:graphicFrame>
        <p:nvGraphicFramePr>
          <p:cNvPr id="51202" name="Object 2"/>
          <p:cNvGraphicFramePr>
            <a:graphicFrameLocks/>
          </p:cNvGraphicFramePr>
          <p:nvPr/>
        </p:nvGraphicFramePr>
        <p:xfrm>
          <a:off x="302291" y="2040907"/>
          <a:ext cx="8493125" cy="4343400"/>
        </p:xfrm>
        <a:graphic>
          <a:graphicData uri="http://schemas.openxmlformats.org/presentationml/2006/ole">
            <mc:AlternateContent xmlns:mc="http://schemas.openxmlformats.org/markup-compatibility/2006">
              <mc:Choice xmlns:v="urn:schemas-microsoft-com:vml" Requires="v">
                <p:oleObj spid="_x0000_s25413744" name="Chart" r:id="rId4" imgW="8439184" imgH="4324276" progId="MSGraph.Chart.8">
                  <p:embed followColorScheme="full"/>
                </p:oleObj>
              </mc:Choice>
              <mc:Fallback>
                <p:oleObj name="Chart" r:id="rId4" imgW="8439184" imgH="432427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91" y="204090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510115"/>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424,000 from Jan. 2010 through Dec. 2013, accounting for 67%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*Cumulative change from prior month; Base employment date is Dec. 2009.</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20878"/>
            <a:ext cx="4434287" cy="1096292"/>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1.9% since the end of 2009 but is recovering while Federal employment is down by 3.8% and deteriorating</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5FEB553-D5E3-46C5-A80D-73C45D31C43B}" type="slidenum">
              <a:rPr lang="en-US" altLang="en-US" sz="900" smtClean="0"/>
              <a:pPr>
                <a:lnSpc>
                  <a:spcPct val="85000"/>
                </a:lnSpc>
                <a:spcBef>
                  <a:spcPct val="20000"/>
                </a:spcBef>
                <a:buClrTx/>
                <a:buFontTx/>
                <a:buNone/>
              </a:pPr>
              <a:t>104</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700" dirty="0" smtClean="0">
                <a:latin typeface="Arial" panose="020B0604020202020204" pitchFamily="34" charset="0"/>
              </a:rPr>
              <a:t>Unemployment Rates by State, February 2014:</a:t>
            </a:r>
            <a:br>
              <a:rPr lang="en-US" altLang="en-US" sz="2700" dirty="0" smtClean="0">
                <a:latin typeface="Arial" panose="020B0604020202020204" pitchFamily="34" charset="0"/>
              </a:rPr>
            </a:br>
            <a:r>
              <a:rPr lang="en-US" altLang="en-US" sz="2700"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245520634"/>
              </p:ext>
            </p:extLst>
          </p:nvPr>
        </p:nvGraphicFramePr>
        <p:xfrm>
          <a:off x="9525" y="1530350"/>
          <a:ext cx="9144000" cy="4749800"/>
        </p:xfrm>
        <a:graphic>
          <a:graphicData uri="http://schemas.openxmlformats.org/presentationml/2006/ole">
            <mc:AlternateContent xmlns:mc="http://schemas.openxmlformats.org/markup-compatibility/2006">
              <mc:Choice xmlns:v="urn:schemas-microsoft-com:vml" Requires="v">
                <p:oleObj spid="_x0000_s28445712"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530350"/>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a:t>*Provisional figures for February 2014, seasonally adjusted.</a:t>
            </a:r>
          </a:p>
          <a:p>
            <a:pPr>
              <a:lnSpc>
                <a:spcPct val="70000"/>
              </a:lnSpc>
              <a:spcBef>
                <a:spcPct val="50000"/>
              </a:spcBef>
              <a:buClr>
                <a:srgbClr val="FF3300"/>
              </a:buClr>
              <a:buFont typeface="Wingdings" panose="05000000000000000000" pitchFamily="2" charset="2"/>
              <a:buNone/>
            </a:pPr>
            <a:r>
              <a:rPr lang="en-US" altLang="en-US" sz="1100"/>
              <a:t>Sources:  US Bureau of Labor Statistics; Insurance Information Institute.		</a:t>
            </a:r>
          </a:p>
        </p:txBody>
      </p:sp>
      <p:sp>
        <p:nvSpPr>
          <p:cNvPr id="2173958" name="AutoShape 6"/>
          <p:cNvSpPr>
            <a:spLocks noChangeArrowheads="1"/>
          </p:cNvSpPr>
          <p:nvPr/>
        </p:nvSpPr>
        <p:spPr bwMode="blackWhite">
          <a:xfrm>
            <a:off x="4814888" y="1157288"/>
            <a:ext cx="3719512"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February, 29 states had over-the-month unemployment rate decreases, 10 states had increases, and 11 states and the District of Columbia had no change.</a:t>
            </a:r>
          </a:p>
        </p:txBody>
      </p:sp>
    </p:spTree>
    <p:extLst>
      <p:ext uri="{BB962C8B-B14F-4D97-AF65-F5344CB8AC3E}">
        <p14:creationId xmlns:p14="http://schemas.microsoft.com/office/powerpoint/2010/main" val="26271947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A54AB483-3B38-4472-91FB-6D5AA83CE25B}" type="slidenum">
              <a:rPr lang="en-US" altLang="en-US" sz="900" smtClean="0"/>
              <a:pPr>
                <a:lnSpc>
                  <a:spcPct val="85000"/>
                </a:lnSpc>
                <a:spcBef>
                  <a:spcPct val="20000"/>
                </a:spcBef>
                <a:buClrTx/>
                <a:buFontTx/>
                <a:buNone/>
              </a:pPr>
              <a:t>105</a:t>
            </a:fld>
            <a:endParaRPr lang="en-US" altLang="en-US" sz="900" smtClean="0"/>
          </a:p>
        </p:txBody>
      </p:sp>
      <p:graphicFrame>
        <p:nvGraphicFramePr>
          <p:cNvPr id="7171" name="Object 3"/>
          <p:cNvGraphicFramePr>
            <a:graphicFrameLocks noGrp="1" noChangeAspect="1"/>
          </p:cNvGraphicFramePr>
          <p:nvPr>
            <p:ph idx="4294967295"/>
          </p:nvPr>
        </p:nvGraphicFramePr>
        <p:xfrm>
          <a:off x="0" y="1465263"/>
          <a:ext cx="9144000" cy="5410200"/>
        </p:xfrm>
        <a:graphic>
          <a:graphicData uri="http://schemas.openxmlformats.org/presentationml/2006/ole">
            <mc:AlternateContent xmlns:mc="http://schemas.openxmlformats.org/markup-compatibility/2006">
              <mc:Choice xmlns:v="urn:schemas-microsoft-com:vml" Requires="v">
                <p:oleObj spid="_x0000_s28446736"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0" y="1465263"/>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a:solidFill>
                  <a:schemeClr val="accent1"/>
                </a:solidFill>
              </a:rPr>
              <a:t>Unemployment Rates by State, February 2014: </a:t>
            </a:r>
          </a:p>
          <a:p>
            <a:pPr>
              <a:lnSpc>
                <a:spcPct val="100000"/>
              </a:lnSpc>
              <a:spcBef>
                <a:spcPct val="0"/>
              </a:spcBef>
              <a:buClrTx/>
              <a:buFontTx/>
              <a:buNone/>
            </a:pPr>
            <a:r>
              <a:rPr lang="en-US" altLang="en-US" sz="2600" b="1">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a:t>*Provisional figures for February 2014, seasonally adjusted.</a:t>
            </a:r>
          </a:p>
          <a:p>
            <a:pPr eaLnBrk="1" hangingPunct="1">
              <a:lnSpc>
                <a:spcPct val="100000"/>
              </a:lnSpc>
              <a:spcBef>
                <a:spcPct val="0"/>
              </a:spcBef>
              <a:buClrTx/>
              <a:buFontTx/>
              <a:buNone/>
            </a:pPr>
            <a:r>
              <a:rPr lang="en-US" altLang="en-US" sz="1100"/>
              <a:t>Sources:  US Bureau of Labor Statistics; Insurance Information Institute.	</a:t>
            </a:r>
          </a:p>
        </p:txBody>
      </p:sp>
      <p:sp>
        <p:nvSpPr>
          <p:cNvPr id="7" name="AutoShape 6"/>
          <p:cNvSpPr>
            <a:spLocks noChangeArrowheads="1"/>
          </p:cNvSpPr>
          <p:nvPr/>
        </p:nvSpPr>
        <p:spPr bwMode="blackWhite">
          <a:xfrm>
            <a:off x="5105400" y="1465263"/>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February, 29 states had over-the-month unemployment rate decreases, 10 states had increases, and 11 states and the District of Columbia had no change.</a:t>
            </a:r>
          </a:p>
        </p:txBody>
      </p:sp>
    </p:spTree>
    <p:extLst>
      <p:ext uri="{BB962C8B-B14F-4D97-AF65-F5344CB8AC3E}">
        <p14:creationId xmlns:p14="http://schemas.microsoft.com/office/powerpoint/2010/main" val="36092511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106</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2010—Feb. 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2554615745"/>
              </p:ext>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5414767" name="Chart" r:id="rId5" imgW="8343872" imgH="4381562" progId="MSGraph.Chart.8">
                  <p:embed followColorScheme="full"/>
                </p:oleObj>
              </mc:Choice>
              <mc:Fallback>
                <p:oleObj name="Chart" r:id="rId5" imgW="8343872" imgH="4381562" progId="MSGraph.Chart.8">
                  <p:embed followColorScheme="full"/>
                  <p:pic>
                    <p:nvPicPr>
                      <p:cNvPr id="0" name="Object 8"/>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00976" y="1140547"/>
            <a:ext cx="3991902" cy="1691146"/>
          </a:xfrm>
          <a:prstGeom prst="wedgeRectCallout">
            <a:avLst>
              <a:gd name="adj1" fmla="val 115945"/>
              <a:gd name="adj2" fmla="val 42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32.9%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723239" y="1071719"/>
            <a:ext cx="1283115" cy="722672"/>
          </a:xfrm>
          <a:prstGeom prst="wedgeRectCallout">
            <a:avLst>
              <a:gd name="adj1" fmla="val 14882"/>
              <a:gd name="adj2" fmla="val 7247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Aug. 1986</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5" name="Rectangle 105"/>
          <p:cNvSpPr>
            <a:spLocks noGrp="1" noChangeArrowheads="1"/>
          </p:cNvSpPr>
          <p:nvPr>
            <p:ph type="dt" sz="quarter" idx="10"/>
          </p:nvPr>
        </p:nvSpPr>
        <p:spPr>
          <a:noFill/>
        </p:spPr>
        <p:txBody>
          <a:bodyPr/>
          <a:lstStyle/>
          <a:p>
            <a:r>
              <a:rPr lang="en-US" smtClean="0"/>
              <a:t>12/01/09 - 9pm</a:t>
            </a:r>
          </a:p>
        </p:txBody>
      </p:sp>
      <p:sp>
        <p:nvSpPr>
          <p:cNvPr id="2867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8677" name="Rectangle 110"/>
          <p:cNvSpPr>
            <a:spLocks noGrp="1" noChangeArrowheads="1"/>
          </p:cNvSpPr>
          <p:nvPr>
            <p:ph type="sldNum" sz="quarter" idx="12"/>
          </p:nvPr>
        </p:nvSpPr>
        <p:spPr>
          <a:noFill/>
        </p:spPr>
        <p:txBody>
          <a:bodyPr/>
          <a:lstStyle/>
          <a:p>
            <a:fld id="{ABF1ECF5-B7CD-4985-982B-BFF8C76AA2B8}" type="slidenum">
              <a:rPr lang="en-US" smtClean="0"/>
              <a:pPr/>
              <a:t>107</a:t>
            </a:fld>
            <a:endParaRPr lang="en-US" smtClean="0"/>
          </a:p>
        </p:txBody>
      </p:sp>
      <p:sp>
        <p:nvSpPr>
          <p:cNvPr id="28678" name="Rectangle 2"/>
          <p:cNvSpPr>
            <a:spLocks noGrp="1" noChangeArrowheads="1"/>
          </p:cNvSpPr>
          <p:nvPr>
            <p:ph type="title"/>
          </p:nvPr>
        </p:nvSpPr>
        <p:spPr/>
        <p:txBody>
          <a:bodyPr/>
          <a:lstStyle/>
          <a:p>
            <a:r>
              <a:rPr lang="en-US" smtClean="0"/>
              <a:t>US Unemployment Rate Forecasts</a:t>
            </a:r>
          </a:p>
        </p:txBody>
      </p:sp>
      <p:graphicFrame>
        <p:nvGraphicFramePr>
          <p:cNvPr id="6924291" name="Object 3"/>
          <p:cNvGraphicFramePr>
            <a:graphicFrameLocks noGrp="1"/>
          </p:cNvGraphicFramePr>
          <p:nvPr>
            <p:ph type="chart" idx="4294967295"/>
          </p:nvPr>
        </p:nvGraphicFramePr>
        <p:xfrm>
          <a:off x="255588" y="1549400"/>
          <a:ext cx="8518525" cy="3911600"/>
        </p:xfrm>
        <a:graphic>
          <a:graphicData uri="http://schemas.openxmlformats.org/presentationml/2006/ole">
            <mc:AlternateContent xmlns:mc="http://schemas.openxmlformats.org/markup-compatibility/2006">
              <mc:Choice xmlns:v="urn:schemas-microsoft-com:vml" Requires="v">
                <p:oleObj spid="_x0000_s17998958" name="Chart" r:id="rId4" imgW="8524959" imgH="3914679" progId="MSGraph.Chart.8">
                  <p:embed followColorScheme="full"/>
                </p:oleObj>
              </mc:Choice>
              <mc:Fallback>
                <p:oleObj name="Chart" r:id="rId4" imgW="8524959" imgH="3914679"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5588" y="1549400"/>
                        <a:ext cx="8518525"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2135236" y="2240078"/>
            <a:ext cx="3978275" cy="690563"/>
          </a:xfrm>
          <a:prstGeom prst="wedgeRectCallout">
            <a:avLst>
              <a:gd name="adj1" fmla="val 73663"/>
              <a:gd name="adj2" fmla="val 726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Unemployment  will remain high even under the most optimistic of scenarios, but forecasts are being revised downwards</a:t>
            </a:r>
          </a:p>
        </p:txBody>
      </p:sp>
      <p:sp>
        <p:nvSpPr>
          <p:cNvPr id="28680"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a:t>
            </a:r>
            <a:r>
              <a:rPr lang="en-US" sz="1100" dirty="0" smtClean="0"/>
              <a:t>Indicators (May 2013); </a:t>
            </a:r>
            <a:r>
              <a:rPr lang="en-US" sz="1100" dirty="0"/>
              <a:t>Insurance Information Institute </a:t>
            </a:r>
          </a:p>
        </p:txBody>
      </p:sp>
      <p:sp>
        <p:nvSpPr>
          <p:cNvPr id="28682"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Quarterly, </a:t>
            </a:r>
            <a:r>
              <a:rPr lang="en-US" sz="1600" b="1" dirty="0" smtClean="0">
                <a:solidFill>
                  <a:srgbClr val="225A7A"/>
                </a:solidFill>
              </a:rPr>
              <a:t>2013:Q1 </a:t>
            </a:r>
            <a:r>
              <a:rPr lang="en-US" sz="1600" b="1" dirty="0">
                <a:solidFill>
                  <a:srgbClr val="225A7A"/>
                </a:solidFill>
              </a:rPr>
              <a:t>to </a:t>
            </a:r>
            <a:r>
              <a:rPr lang="en-US" sz="1600" b="1" dirty="0" smtClean="0">
                <a:solidFill>
                  <a:srgbClr val="225A7A"/>
                </a:solidFill>
              </a:rPr>
              <a:t>2014:Q4</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108</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extLst>
              <p:ext uri="{D42A27DB-BD31-4B8C-83A1-F6EECF244321}">
                <p14:modId xmlns:p14="http://schemas.microsoft.com/office/powerpoint/2010/main" val="261880212"/>
              </p:ext>
            </p:extLst>
          </p:nvPr>
        </p:nvGraphicFramePr>
        <p:xfrm>
          <a:off x="352424" y="1186785"/>
          <a:ext cx="8536081" cy="4838700"/>
        </p:xfrm>
        <a:graphic>
          <a:graphicData uri="http://schemas.openxmlformats.org/presentationml/2006/ole">
            <mc:AlternateContent xmlns:mc="http://schemas.openxmlformats.org/markup-compatibility/2006">
              <mc:Choice xmlns:v="urn:schemas-microsoft-com:vml" Requires="v">
                <p:oleObj spid="_x0000_s28398691" name="Chart" r:id="rId5" imgW="8334424" imgH="4381562" progId="MSGraph.Chart.8">
                  <p:embed followColorScheme="full"/>
                </p:oleObj>
              </mc:Choice>
              <mc:Fallback>
                <p:oleObj name="Chart" r:id="rId5" imgW="8334424" imgH="4381562" progId="MSGraph.Chart.8">
                  <p:embed followColorScheme="full"/>
                  <p:pic>
                    <p:nvPicPr>
                      <p:cNvPr id="0" name=""/>
                      <p:cNvPicPr>
                        <a:picLocks noChangeAspect="1" noChangeArrowheads="1"/>
                      </p:cNvPicPr>
                      <p:nvPr/>
                    </p:nvPicPr>
                    <p:blipFill>
                      <a:blip r:embed="rId6"/>
                      <a:srcRect/>
                      <a:stretch>
                        <a:fillRect/>
                      </a:stretch>
                    </p:blipFill>
                    <p:spPr bwMode="gray">
                      <a:xfrm>
                        <a:off x="352424" y="1186785"/>
                        <a:ext cx="8536081"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339182" y="2546349"/>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3429"/>
              <a:gd name="adj2" fmla="val -1910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$7.23 trillion</a:t>
            </a:r>
            <a:r>
              <a:rPr lang="en-US" b="1" dirty="0">
                <a:solidFill>
                  <a:schemeClr val="bg1"/>
                </a:solidFill>
              </a:rPr>
              <a:t>, a new </a:t>
            </a:r>
            <a:r>
              <a:rPr lang="en-US" b="1" dirty="0" smtClean="0">
                <a:solidFill>
                  <a:schemeClr val="bg1"/>
                </a:solidFill>
              </a:rPr>
              <a:t>peak--$980B above 2009 trough</a:t>
            </a:r>
            <a:endParaRPr lang="en-US" b="1" dirty="0">
              <a:solidFill>
                <a:schemeClr val="bg1"/>
              </a:solidFill>
            </a:endParaRPr>
          </a:p>
        </p:txBody>
      </p:sp>
      <p:sp>
        <p:nvSpPr>
          <p:cNvPr id="12" name="AutoShape 14"/>
          <p:cNvSpPr>
            <a:spLocks noChangeArrowheads="1"/>
          </p:cNvSpPr>
          <p:nvPr/>
        </p:nvSpPr>
        <p:spPr bwMode="blackWhite">
          <a:xfrm>
            <a:off x="2444698" y="4300226"/>
            <a:ext cx="2419350" cy="876300"/>
          </a:xfrm>
          <a:prstGeom prst="wedgeRectCallout">
            <a:avLst>
              <a:gd name="adj1" fmla="val 57606"/>
              <a:gd name="adj2" fmla="val -938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15.7% above their 2009 trough and up 2.0%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108</a:t>
            </a:fld>
            <a:endParaRPr lang="en-US"/>
          </a:p>
        </p:txBody>
      </p:sp>
    </p:spTree>
    <p:extLst>
      <p:ext uri="{BB962C8B-B14F-4D97-AF65-F5344CB8AC3E}">
        <p14:creationId xmlns:p14="http://schemas.microsoft.com/office/powerpoint/2010/main" val="29494584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ext uri="{D42A27DB-BD31-4B8C-83A1-F6EECF244321}">
                <p14:modId xmlns:p14="http://schemas.microsoft.com/office/powerpoint/2010/main" val="166736079"/>
              </p:ext>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18001009" name="Chart" r:id="rId4" imgW="8410548" imgH="3581479" progId="MSGraph.Chart.8">
                  <p:embed followColorScheme="full"/>
                </p:oleObj>
              </mc:Choice>
              <mc:Fallback>
                <p:oleObj name="Chart" r:id="rId4" imgW="8410548" imgH="3581479" progId="MSGraph.Chart.8">
                  <p:embed followColorScheme="full"/>
                  <p:pic>
                    <p:nvPicPr>
                      <p:cNvPr id="0" name="Object 9"/>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109</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1990-2013E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2013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2014;  +8.6% Growth Estimated for 2013</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44819"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531404"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479581"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336690"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7226721" y="3849332"/>
            <a:ext cx="1061877" cy="722672"/>
          </a:xfrm>
          <a:prstGeom prst="wedgeRectCallout">
            <a:avLst>
              <a:gd name="adj1" fmla="val 30685"/>
              <a:gd name="adj2" fmla="val -1928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+8.5% in 2013E</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tgtEl>
                                        <p:attrNameLst>
                                          <p:attrName>style.visibility</p:attrName>
                                        </p:attrNameLst>
                                      </p:cBhvr>
                                      <p:to>
                                        <p:strVal val="visible"/>
                                      </p:to>
                                    </p:set>
                                    <p:animEffect transition="in" filter="wipe(left)">
                                      <p:cBhvr>
                                        <p:cTn id="11" dur="1000"/>
                                        <p:tgtEl>
                                          <p:spTgt spid="1911817"/>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11</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2003-2012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nvPr>
        </p:nvGraphicFramePr>
        <p:xfrm>
          <a:off x="0" y="1527175"/>
          <a:ext cx="9144000" cy="4754563"/>
        </p:xfrm>
        <a:graphic>
          <a:graphicData uri="http://schemas.openxmlformats.org/presentationml/2006/ole">
            <mc:AlternateContent xmlns:mc="http://schemas.openxmlformats.org/markup-compatibility/2006">
              <mc:Choice xmlns:v="urn:schemas-microsoft-com:vml" Requires="v">
                <p:oleObj spid="_x0000_s28386414"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  NAIC.		</a:t>
            </a:r>
          </a:p>
        </p:txBody>
      </p:sp>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09575" y="2533650"/>
            <a:ext cx="8324850" cy="1217613"/>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a:latin typeface="Arial" panose="020B0604020202020204" pitchFamily="34" charset="0"/>
              </a:rPr>
              <a:t> Insurance Industry Employment Trends: 1990-2014</a:t>
            </a:r>
          </a:p>
        </p:txBody>
      </p:sp>
      <p:sp>
        <p:nvSpPr>
          <p:cNvPr id="5123" name="Rectangle 3"/>
          <p:cNvSpPr>
            <a:spLocks noGrp="1" noChangeArrowheads="1"/>
          </p:cNvSpPr>
          <p:nvPr>
            <p:ph type="subTitle" idx="1"/>
          </p:nvPr>
        </p:nvSpPr>
        <p:spPr>
          <a:xfrm>
            <a:off x="409575" y="4349750"/>
            <a:ext cx="8582025" cy="792163"/>
          </a:xfrm>
        </p:spPr>
        <p:txBody>
          <a:bodyPr/>
          <a:lstStyle/>
          <a:p>
            <a:pPr>
              <a:lnSpc>
                <a:spcPct val="75000"/>
              </a:lnSpc>
            </a:pPr>
            <a:r>
              <a:rPr lang="en-US" altLang="en-US">
                <a:latin typeface="Arial" panose="020B0604020202020204" pitchFamily="34" charset="0"/>
              </a:rPr>
              <a:t>Insurance Information Institute</a:t>
            </a:r>
          </a:p>
          <a:p>
            <a:pPr>
              <a:lnSpc>
                <a:spcPct val="75000"/>
              </a:lnSpc>
            </a:pPr>
            <a:r>
              <a:rPr lang="en-US" altLang="en-US">
                <a:latin typeface="Arial" panose="020B0604020202020204" pitchFamily="34" charset="0"/>
              </a:rPr>
              <a:t> March 2014</a:t>
            </a:r>
            <a:endParaRPr lang="en-US" altLang="en-US" i="1">
              <a:solidFill>
                <a:srgbClr val="FF0000"/>
              </a:solidFill>
              <a:latin typeface="Arial" panose="020B0604020202020204" pitchFamily="34" charset="0"/>
            </a:endParaRPr>
          </a:p>
        </p:txBody>
      </p:sp>
      <p:sp>
        <p:nvSpPr>
          <p:cNvPr id="5124" name="Rectangle 3"/>
          <p:cNvSpPr txBox="1">
            <a:spLocks noChangeArrowheads="1"/>
          </p:cNvSpPr>
          <p:nvPr/>
        </p:nvSpPr>
        <p:spPr bwMode="gray">
          <a:xfrm>
            <a:off x="0" y="58864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Clr>
                <a:schemeClr val="accent1"/>
              </a:buClr>
              <a:buFont typeface="Wingdings" panose="05000000000000000000" pitchFamily="2" charset="2"/>
              <a:buNone/>
            </a:pPr>
            <a:r>
              <a:rPr lang="en-US" altLang="en-US" sz="1800" b="1">
                <a:solidFill>
                  <a:schemeClr val="bg2"/>
                </a:solidFill>
              </a:rPr>
              <a:t>Robert P. Hartwig, Ph.D., CPCU, President &amp; Economist</a:t>
            </a:r>
          </a:p>
          <a:p>
            <a:pPr algn="ctr">
              <a:spcBef>
                <a:spcPct val="25000"/>
              </a:spcBef>
              <a:buClr>
                <a:schemeClr val="accent1"/>
              </a:buClr>
              <a:buFontTx/>
              <a:buNone/>
            </a:pPr>
            <a:r>
              <a:rPr lang="en-US" altLang="en-US" sz="1800" b="1">
                <a:solidFill>
                  <a:schemeClr val="bg2"/>
                </a:solidFill>
                <a:sym typeface="Symbol" panose="05050102010706020507" pitchFamily="18" charset="2"/>
              </a:rPr>
              <a:t>Insurance Information Institute  110 William Street  New York, NY 10038</a:t>
            </a:r>
          </a:p>
          <a:p>
            <a:pPr algn="ctr">
              <a:spcBef>
                <a:spcPct val="25000"/>
              </a:spcBef>
              <a:buClr>
                <a:schemeClr val="accent1"/>
              </a:buClr>
              <a:buFontTx/>
              <a:buNone/>
            </a:pPr>
            <a:r>
              <a:rPr lang="en-US" altLang="en-US" sz="1800" b="1">
                <a:solidFill>
                  <a:schemeClr val="bg1"/>
                </a:solidFill>
                <a:sym typeface="Symbol" panose="05050102010706020507" pitchFamily="18" charset="2"/>
              </a:rPr>
              <a:t>Tel: 212.346.5520  Cell: 917.453.1885  bobh@iii.org  www.iii.org</a:t>
            </a:r>
          </a:p>
        </p:txBody>
      </p:sp>
    </p:spTree>
    <p:extLst>
      <p:ext uri="{BB962C8B-B14F-4D97-AF65-F5344CB8AC3E}">
        <p14:creationId xmlns:p14="http://schemas.microsoft.com/office/powerpoint/2010/main" val="1479788434"/>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717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717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C11A256-6FBF-47A7-BF6C-399566F05F9D}" type="slidenum">
              <a:rPr lang="en-US" altLang="en-US" sz="900"/>
              <a:pPr algn="r">
                <a:lnSpc>
                  <a:spcPct val="85000"/>
                </a:lnSpc>
                <a:spcBef>
                  <a:spcPct val="20000"/>
                </a:spcBef>
                <a:buClrTx/>
                <a:buFontTx/>
                <a:buNone/>
              </a:pPr>
              <a:t>111</a:t>
            </a:fld>
            <a:endParaRPr lang="en-US" altLang="en-US" sz="900"/>
          </a:p>
        </p:txBody>
      </p:sp>
      <p:sp>
        <p:nvSpPr>
          <p:cNvPr id="7173" name="Rectangle 2"/>
          <p:cNvSpPr>
            <a:spLocks noGrp="1" noChangeArrowheads="1"/>
          </p:cNvSpPr>
          <p:nvPr>
            <p:ph type="title" idx="4294967295"/>
          </p:nvPr>
        </p:nvSpPr>
        <p:spPr>
          <a:xfrm>
            <a:off x="603250" y="228600"/>
            <a:ext cx="7083425" cy="631825"/>
          </a:xfrm>
        </p:spPr>
        <p:txBody>
          <a:bodyPr/>
          <a:lstStyle/>
          <a:p>
            <a:r>
              <a:rPr lang="en-US" altLang="en-US" smtClean="0">
                <a:latin typeface="Arial" panose="020B0604020202020204" pitchFamily="34" charset="0"/>
              </a:rPr>
              <a:t>Overview of Insurance Sector Employment Changes*</a:t>
            </a:r>
          </a:p>
        </p:txBody>
      </p:sp>
      <p:sp>
        <p:nvSpPr>
          <p:cNvPr id="7174" name="Text Box 7"/>
          <p:cNvSpPr txBox="1">
            <a:spLocks noChangeArrowheads="1"/>
          </p:cNvSpPr>
          <p:nvPr/>
        </p:nvSpPr>
        <p:spPr bwMode="auto">
          <a:xfrm>
            <a:off x="533400" y="6426200"/>
            <a:ext cx="82677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US" altLang="en-US" sz="1100"/>
              <a:t>*Data are through January 2014 and are preliminary (i.e., subject to later revision); seasonally adjusted.</a:t>
            </a:r>
          </a:p>
        </p:txBody>
      </p:sp>
      <p:graphicFrame>
        <p:nvGraphicFramePr>
          <p:cNvPr id="8" name="Table 7"/>
          <p:cNvGraphicFramePr>
            <a:graphicFrameLocks noGrp="1"/>
          </p:cNvGraphicFramePr>
          <p:nvPr/>
        </p:nvGraphicFramePr>
        <p:xfrm>
          <a:off x="638175" y="1397000"/>
          <a:ext cx="8001000" cy="4297366"/>
        </p:xfrm>
        <a:graphic>
          <a:graphicData uri="http://schemas.openxmlformats.org/drawingml/2006/table">
            <a:tbl>
              <a:tblPr firstRow="1" bandRow="1">
                <a:tableStyleId>{5C22544A-7EE6-4342-B048-85BDC9FD1C3A}</a:tableStyleId>
              </a:tblPr>
              <a:tblGrid>
                <a:gridCol w="2952750"/>
                <a:gridCol w="1838325"/>
                <a:gridCol w="1790700"/>
                <a:gridCol w="1419225"/>
              </a:tblGrid>
              <a:tr h="640066">
                <a:tc>
                  <a:txBody>
                    <a:bodyPr/>
                    <a:lstStyle/>
                    <a:p>
                      <a:pPr algn="ctr"/>
                      <a:r>
                        <a:rPr lang="en-US" sz="1800" dirty="0" smtClean="0"/>
                        <a:t>Insurance Subsector</a:t>
                      </a:r>
                      <a:endParaRPr lang="en-US" sz="1800" dirty="0"/>
                    </a:p>
                  </a:txBody>
                  <a:tcPr marT="45713" marB="45713" anchor="ctr"/>
                </a:tc>
                <a:tc>
                  <a:txBody>
                    <a:bodyPr/>
                    <a:lstStyle/>
                    <a:p>
                      <a:pPr algn="ctr"/>
                      <a:r>
                        <a:rPr lang="en-US" sz="1800" dirty="0" smtClean="0"/>
                        <a:t>Dec 2013 Employment</a:t>
                      </a:r>
                      <a:endParaRPr lang="en-US" sz="1800" dirty="0"/>
                    </a:p>
                  </a:txBody>
                  <a:tcPr marT="45713" marB="45713"/>
                </a:tc>
                <a:tc>
                  <a:txBody>
                    <a:bodyPr/>
                    <a:lstStyle/>
                    <a:p>
                      <a:pPr algn="ctr"/>
                      <a:r>
                        <a:rPr lang="en-US" sz="1800" baseline="0" dirty="0" smtClean="0"/>
                        <a:t>Jan 2014</a:t>
                      </a:r>
                      <a:endParaRPr lang="en-US" sz="1800" dirty="0" smtClean="0"/>
                    </a:p>
                    <a:p>
                      <a:pPr algn="ctr"/>
                      <a:r>
                        <a:rPr lang="en-US" sz="1800" dirty="0" smtClean="0"/>
                        <a:t>Employment</a:t>
                      </a:r>
                      <a:endParaRPr lang="en-US" sz="1800" dirty="0"/>
                    </a:p>
                  </a:txBody>
                  <a:tcPr marT="45713" marB="45713"/>
                </a:tc>
                <a:tc>
                  <a:txBody>
                    <a:bodyPr/>
                    <a:lstStyle/>
                    <a:p>
                      <a:pPr algn="ctr"/>
                      <a:r>
                        <a:rPr lang="en-US" sz="1800" dirty="0" smtClean="0"/>
                        <a:t>Change</a:t>
                      </a:r>
                      <a:endParaRPr lang="en-US" sz="1800" dirty="0"/>
                    </a:p>
                  </a:txBody>
                  <a:tcPr marT="45713" marB="45713" anchor="ctr"/>
                </a:tc>
              </a:tr>
              <a:tr h="365730">
                <a:tc>
                  <a:txBody>
                    <a:bodyPr/>
                    <a:lstStyle/>
                    <a:p>
                      <a:pPr algn="ctr" fontAlgn="t"/>
                      <a:r>
                        <a:rPr lang="en-US" sz="1800" b="0" i="0" u="none" strike="noStrike" dirty="0" smtClean="0">
                          <a:solidFill>
                            <a:srgbClr val="000000"/>
                          </a:solidFill>
                          <a:latin typeface="Verdana"/>
                        </a:rPr>
                        <a:t>CARRIERS</a:t>
                      </a:r>
                      <a:endParaRPr lang="en-US" sz="1800" b="0" i="0" u="none" strike="noStrike" dirty="0">
                        <a:solidFill>
                          <a:srgbClr val="000000"/>
                        </a:solidFill>
                        <a:latin typeface="Verdana"/>
                      </a:endParaRPr>
                    </a:p>
                  </a:txBody>
                  <a:tcPr marL="9525" marR="9525" marT="9524" marB="0" anchor="ctr"/>
                </a:tc>
                <a:tc>
                  <a:txBody>
                    <a:bodyPr/>
                    <a:lstStyle/>
                    <a:p>
                      <a:pPr algn="r"/>
                      <a:endParaRPr lang="en-US" sz="1800" dirty="0"/>
                    </a:p>
                  </a:txBody>
                  <a:tcPr marL="9525" marR="85725" marT="9524" marB="0" anchor="ctr"/>
                </a:tc>
                <a:tc>
                  <a:txBody>
                    <a:bodyPr/>
                    <a:lstStyle/>
                    <a:p>
                      <a:pPr algn="r"/>
                      <a:endParaRPr lang="en-US" sz="1800" dirty="0"/>
                    </a:p>
                  </a:txBody>
                  <a:tcPr marL="9525" marR="85725" marT="9524" marB="0" anchor="ctr"/>
                </a:tc>
                <a:tc>
                  <a:txBody>
                    <a:bodyPr/>
                    <a:lstStyle/>
                    <a:p>
                      <a:pPr algn="r" fontAlgn="t"/>
                      <a:endParaRPr lang="en-US" sz="1800" b="0" i="0" u="none" strike="noStrike" dirty="0">
                        <a:solidFill>
                          <a:srgbClr val="000000"/>
                        </a:solidFill>
                        <a:latin typeface="Verdana"/>
                      </a:endParaRPr>
                    </a:p>
                  </a:txBody>
                  <a:tcPr marL="9525" marR="85725" marT="9524" marB="0" anchor="ctr"/>
                </a:tc>
              </a:tr>
              <a:tr h="365730">
                <a:tc>
                  <a:txBody>
                    <a:bodyPr/>
                    <a:lstStyle/>
                    <a:p>
                      <a:pPr marL="0" marR="0" indent="0" algn="l" defTabSz="914400" eaLnBrk="1" fontAlgn="t"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rPr>
                        <a:t>P-C Direct</a:t>
                      </a:r>
                      <a:endParaRPr lang="en-US" sz="1800" b="0" i="0" u="none" strike="noStrike" dirty="0" smtClean="0">
                        <a:solidFill>
                          <a:srgbClr val="000000"/>
                        </a:solidFill>
                        <a:latin typeface="+mn-lt"/>
                      </a:endParaRPr>
                    </a:p>
                  </a:txBody>
                  <a:tcPr marL="9525" marR="9525" marT="9524" marB="0"/>
                </a:tc>
                <a:tc>
                  <a:txBody>
                    <a:bodyPr/>
                    <a:lstStyle/>
                    <a:p>
                      <a:pPr algn="r" fontAlgn="b"/>
                      <a:r>
                        <a:rPr lang="en-US" sz="1800" b="0" i="0" u="none" strike="noStrike" dirty="0" smtClean="0">
                          <a:solidFill>
                            <a:srgbClr val="000000"/>
                          </a:solidFill>
                          <a:effectLst/>
                          <a:latin typeface="+mj-lt"/>
                        </a:rPr>
                        <a:t>526,600</a:t>
                      </a:r>
                      <a:endParaRPr lang="en-US" sz="1800" b="0" i="0" u="none" strike="noStrike" dirty="0">
                        <a:solidFill>
                          <a:srgbClr val="000000"/>
                        </a:solidFill>
                        <a:effectLst/>
                        <a:latin typeface="+mj-lt"/>
                      </a:endParaRPr>
                    </a:p>
                  </a:txBody>
                  <a:tcPr marL="9525" marR="9525" marT="9524" marB="0" anchor="b"/>
                </a:tc>
                <a:tc>
                  <a:txBody>
                    <a:bodyPr/>
                    <a:lstStyle/>
                    <a:p>
                      <a:pPr algn="r"/>
                      <a:r>
                        <a:rPr lang="en-US" sz="1800" dirty="0" smtClean="0"/>
                        <a:t>527,900</a:t>
                      </a:r>
                      <a:endParaRPr lang="en-US" sz="1800" dirty="0"/>
                    </a:p>
                  </a:txBody>
                  <a:tcPr marL="9525" marR="9525" marT="9524" marB="0" anchor="b"/>
                </a:tc>
                <a:tc>
                  <a:txBody>
                    <a:bodyPr/>
                    <a:lstStyle/>
                    <a:p>
                      <a:pPr algn="r" fontAlgn="b"/>
                      <a:r>
                        <a:rPr lang="en-US" sz="1800" b="0" i="0" u="none" strike="noStrike" dirty="0" smtClean="0">
                          <a:solidFill>
                            <a:srgbClr val="000000"/>
                          </a:solidFill>
                          <a:effectLst/>
                          <a:latin typeface="+mj-lt"/>
                        </a:rPr>
                        <a:t>+1,300</a:t>
                      </a:r>
                      <a:endParaRPr lang="en-US" sz="1800" b="0" i="0" u="none" strike="noStrike" dirty="0">
                        <a:solidFill>
                          <a:srgbClr val="000000"/>
                        </a:solidFill>
                        <a:effectLst/>
                        <a:latin typeface="+mj-lt"/>
                      </a:endParaRPr>
                    </a:p>
                  </a:txBody>
                  <a:tcPr marL="9525" marR="9525" marT="9524" marB="0" anchor="b"/>
                </a:tc>
              </a:tr>
              <a:tr h="365730">
                <a:tc>
                  <a:txBody>
                    <a:bodyPr/>
                    <a:lstStyle/>
                    <a:p>
                      <a:pPr marL="0" marR="0" indent="0" algn="l" defTabSz="914400" eaLnBrk="1" fontAlgn="t"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rPr>
                        <a:t>Life Direct </a:t>
                      </a:r>
                      <a:endParaRPr lang="en-US" sz="1800" b="0" i="0" u="none" strike="noStrike" dirty="0" smtClean="0">
                        <a:solidFill>
                          <a:srgbClr val="000000"/>
                        </a:solidFill>
                        <a:latin typeface="+mn-lt"/>
                      </a:endParaRPr>
                    </a:p>
                  </a:txBody>
                  <a:tcPr marL="9525" marR="9525" marT="9524" marB="0"/>
                </a:tc>
                <a:tc>
                  <a:txBody>
                    <a:bodyPr/>
                    <a:lstStyle/>
                    <a:p>
                      <a:pPr algn="r" fontAlgn="b"/>
                      <a:r>
                        <a:rPr lang="en-US" sz="1800" b="0" i="0" u="none" strike="noStrike" dirty="0" smtClean="0">
                          <a:solidFill>
                            <a:srgbClr val="000000"/>
                          </a:solidFill>
                          <a:effectLst/>
                          <a:latin typeface="+mj-lt"/>
                        </a:rPr>
                        <a:t>338,300</a:t>
                      </a:r>
                      <a:endParaRPr lang="en-US" sz="1800" b="0" i="0" u="none" strike="noStrike" dirty="0">
                        <a:solidFill>
                          <a:srgbClr val="000000"/>
                        </a:solidFill>
                        <a:effectLst/>
                        <a:latin typeface="+mj-lt"/>
                      </a:endParaRPr>
                    </a:p>
                  </a:txBody>
                  <a:tcPr marL="9525" marR="9525" marT="9524" marB="0" anchor="b"/>
                </a:tc>
                <a:tc>
                  <a:txBody>
                    <a:bodyPr/>
                    <a:lstStyle/>
                    <a:p>
                      <a:pPr algn="r"/>
                      <a:r>
                        <a:rPr lang="en-US" sz="1800" dirty="0" smtClean="0"/>
                        <a:t>339,800</a:t>
                      </a:r>
                      <a:endParaRPr lang="en-US" sz="1800" dirty="0"/>
                    </a:p>
                  </a:txBody>
                  <a:tcPr marL="9525" marR="9525" marT="9524" marB="0" anchor="b"/>
                </a:tc>
                <a:tc>
                  <a:txBody>
                    <a:bodyPr/>
                    <a:lstStyle/>
                    <a:p>
                      <a:pPr algn="r" fontAlgn="b"/>
                      <a:r>
                        <a:rPr lang="en-US" sz="1800" b="0" i="0" u="none" strike="noStrike" dirty="0" smtClean="0">
                          <a:solidFill>
                            <a:srgbClr val="000000"/>
                          </a:solidFill>
                          <a:effectLst/>
                          <a:latin typeface="+mj-lt"/>
                        </a:rPr>
                        <a:t>+1,500</a:t>
                      </a:r>
                      <a:endParaRPr lang="en-US" sz="1800" b="0" i="0" u="none" strike="noStrike" dirty="0">
                        <a:solidFill>
                          <a:srgbClr val="000000"/>
                        </a:solidFill>
                        <a:effectLst/>
                        <a:latin typeface="+mj-lt"/>
                      </a:endParaRPr>
                    </a:p>
                  </a:txBody>
                  <a:tcPr marL="9525" marR="9525" marT="9524" marB="0" anchor="b"/>
                </a:tc>
              </a:tr>
              <a:tr h="365730">
                <a:tc>
                  <a:txBody>
                    <a:bodyPr/>
                    <a:lstStyle/>
                    <a:p>
                      <a:pPr marL="0" marR="0" indent="0" algn="l" defTabSz="914400" eaLnBrk="1" fontAlgn="t"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rPr>
                        <a:t>Health/Medical Direct </a:t>
                      </a:r>
                      <a:endParaRPr lang="en-US" sz="1800" b="0" i="0" u="none" strike="noStrike" dirty="0" smtClean="0">
                        <a:solidFill>
                          <a:srgbClr val="000000"/>
                        </a:solidFill>
                        <a:latin typeface="+mn-lt"/>
                      </a:endParaRPr>
                    </a:p>
                  </a:txBody>
                  <a:tcPr marL="9525" marR="9525" marT="9524" marB="0"/>
                </a:tc>
                <a:tc>
                  <a:txBody>
                    <a:bodyPr/>
                    <a:lstStyle/>
                    <a:p>
                      <a:pPr algn="r" fontAlgn="b"/>
                      <a:r>
                        <a:rPr lang="en-US" sz="1800" b="0" i="0" u="none" strike="noStrike" dirty="0" smtClean="0">
                          <a:solidFill>
                            <a:srgbClr val="000000"/>
                          </a:solidFill>
                          <a:effectLst/>
                          <a:latin typeface="+mj-lt"/>
                        </a:rPr>
                        <a:t>480,600</a:t>
                      </a:r>
                      <a:endParaRPr lang="en-US" sz="1800" b="0" i="0" u="none" strike="noStrike" dirty="0">
                        <a:solidFill>
                          <a:srgbClr val="000000"/>
                        </a:solidFill>
                        <a:effectLst/>
                        <a:latin typeface="+mj-lt"/>
                      </a:endParaRPr>
                    </a:p>
                  </a:txBody>
                  <a:tcPr marL="9525" marR="9525" marT="9524" marB="0" anchor="b"/>
                </a:tc>
                <a:tc>
                  <a:txBody>
                    <a:bodyPr/>
                    <a:lstStyle/>
                    <a:p>
                      <a:pPr algn="r"/>
                      <a:r>
                        <a:rPr lang="en-US" sz="1800" dirty="0" smtClean="0"/>
                        <a:t>481,500</a:t>
                      </a:r>
                      <a:endParaRPr lang="en-US" sz="1800" dirty="0"/>
                    </a:p>
                  </a:txBody>
                  <a:tcPr marL="9525" marR="9525" marT="9524" marB="0" anchor="b"/>
                </a:tc>
                <a:tc>
                  <a:txBody>
                    <a:bodyPr/>
                    <a:lstStyle/>
                    <a:p>
                      <a:pPr algn="r" fontAlgn="b"/>
                      <a:r>
                        <a:rPr lang="en-US" sz="1800" b="0" i="0" u="none" strike="noStrike" dirty="0" smtClean="0">
                          <a:solidFill>
                            <a:srgbClr val="000000"/>
                          </a:solidFill>
                          <a:effectLst/>
                          <a:latin typeface="+mj-lt"/>
                        </a:rPr>
                        <a:t>+900</a:t>
                      </a:r>
                      <a:endParaRPr lang="en-US" sz="1800" b="0" i="0" u="none" strike="noStrike" dirty="0">
                        <a:solidFill>
                          <a:srgbClr val="000000"/>
                        </a:solidFill>
                        <a:effectLst/>
                        <a:latin typeface="+mj-lt"/>
                      </a:endParaRPr>
                    </a:p>
                  </a:txBody>
                  <a:tcPr marL="9525" marR="9525" marT="9524" marB="0" anchor="b"/>
                </a:tc>
              </a:tr>
              <a:tr h="365730">
                <a:tc>
                  <a:txBody>
                    <a:bodyPr/>
                    <a:lstStyle/>
                    <a:p>
                      <a:pPr marL="0" marR="0" indent="0" algn="l" defTabSz="914400" eaLnBrk="1" fontAlgn="t"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rPr>
                        <a:t>Title &amp; other Direct </a:t>
                      </a:r>
                      <a:endParaRPr lang="en-US" sz="1800" b="0" i="0" u="none" strike="noStrike" dirty="0" smtClean="0">
                        <a:solidFill>
                          <a:srgbClr val="000000"/>
                        </a:solidFill>
                        <a:latin typeface="+mn-lt"/>
                      </a:endParaRPr>
                    </a:p>
                  </a:txBody>
                  <a:tcPr marL="9525" marR="9525" marT="9524" marB="0"/>
                </a:tc>
                <a:tc>
                  <a:txBody>
                    <a:bodyPr/>
                    <a:lstStyle/>
                    <a:p>
                      <a:pPr algn="r" fontAlgn="b"/>
                      <a:r>
                        <a:rPr lang="en-US" sz="1800" b="0" i="0" u="none" strike="noStrike" dirty="0" smtClean="0">
                          <a:solidFill>
                            <a:srgbClr val="000000"/>
                          </a:solidFill>
                          <a:effectLst/>
                          <a:latin typeface="+mj-lt"/>
                        </a:rPr>
                        <a:t>75,200</a:t>
                      </a:r>
                      <a:endParaRPr lang="en-US" sz="1800" b="0" i="0" u="none" strike="noStrike" dirty="0">
                        <a:solidFill>
                          <a:srgbClr val="000000"/>
                        </a:solidFill>
                        <a:effectLst/>
                        <a:latin typeface="+mj-lt"/>
                      </a:endParaRPr>
                    </a:p>
                  </a:txBody>
                  <a:tcPr marL="9525" marR="9525" marT="9524" marB="0" anchor="b"/>
                </a:tc>
                <a:tc>
                  <a:txBody>
                    <a:bodyPr/>
                    <a:lstStyle/>
                    <a:p>
                      <a:pPr algn="r"/>
                      <a:r>
                        <a:rPr lang="en-US" sz="1800" dirty="0" smtClean="0"/>
                        <a:t>75,000</a:t>
                      </a:r>
                      <a:endParaRPr lang="en-US" sz="1800" dirty="0"/>
                    </a:p>
                  </a:txBody>
                  <a:tcPr marL="9525" marR="9525" marT="9524" marB="0" anchor="b"/>
                </a:tc>
                <a:tc>
                  <a:txBody>
                    <a:bodyPr/>
                    <a:lstStyle/>
                    <a:p>
                      <a:pPr algn="r" fontAlgn="b"/>
                      <a:r>
                        <a:rPr lang="en-US" sz="1800" b="0" i="0" u="none" strike="noStrike" dirty="0" smtClean="0">
                          <a:solidFill>
                            <a:srgbClr val="000000"/>
                          </a:solidFill>
                          <a:effectLst/>
                          <a:latin typeface="+mj-lt"/>
                        </a:rPr>
                        <a:t>-200</a:t>
                      </a:r>
                      <a:endParaRPr lang="en-US" sz="1800" b="0" i="0" u="none" strike="noStrike" dirty="0">
                        <a:solidFill>
                          <a:srgbClr val="000000"/>
                        </a:solidFill>
                        <a:effectLst/>
                        <a:latin typeface="+mj-lt"/>
                      </a:endParaRPr>
                    </a:p>
                  </a:txBody>
                  <a:tcPr marL="9525" marR="9525" marT="9524" marB="0" anchor="b"/>
                </a:tc>
              </a:tr>
              <a:tr h="365730">
                <a:tc>
                  <a:txBody>
                    <a:bodyPr/>
                    <a:lstStyle/>
                    <a:p>
                      <a:pPr marL="0" marR="0" indent="0" algn="l" defTabSz="914400" eaLnBrk="1" fontAlgn="t"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rPr>
                        <a:t>Reinsurers</a:t>
                      </a:r>
                      <a:endParaRPr lang="en-US" sz="1800" b="0" i="0" u="none" strike="noStrike" dirty="0" smtClean="0">
                        <a:solidFill>
                          <a:srgbClr val="000000"/>
                        </a:solidFill>
                        <a:latin typeface="+mn-lt"/>
                      </a:endParaRPr>
                    </a:p>
                  </a:txBody>
                  <a:tcPr marL="9525" marR="9525" marT="9524" marB="0"/>
                </a:tc>
                <a:tc>
                  <a:txBody>
                    <a:bodyPr/>
                    <a:lstStyle/>
                    <a:p>
                      <a:pPr algn="r" fontAlgn="b"/>
                      <a:r>
                        <a:rPr lang="en-US" sz="1800" b="0" i="0" u="none" strike="noStrike" dirty="0" smtClean="0">
                          <a:solidFill>
                            <a:srgbClr val="000000"/>
                          </a:solidFill>
                          <a:effectLst/>
                          <a:latin typeface="+mj-lt"/>
                        </a:rPr>
                        <a:t>27,900</a:t>
                      </a:r>
                      <a:endParaRPr lang="en-US" sz="1800" b="0" i="0" u="none" strike="noStrike" dirty="0">
                        <a:solidFill>
                          <a:srgbClr val="000000"/>
                        </a:solidFill>
                        <a:effectLst/>
                        <a:latin typeface="+mj-lt"/>
                      </a:endParaRPr>
                    </a:p>
                  </a:txBody>
                  <a:tcPr marL="9525" marR="9525" marT="9524" marB="0" anchor="b"/>
                </a:tc>
                <a:tc>
                  <a:txBody>
                    <a:bodyPr/>
                    <a:lstStyle/>
                    <a:p>
                      <a:pPr algn="r"/>
                      <a:r>
                        <a:rPr lang="en-US" sz="1800" dirty="0" smtClean="0"/>
                        <a:t>27,900</a:t>
                      </a:r>
                      <a:endParaRPr lang="en-US" sz="1800" dirty="0"/>
                    </a:p>
                  </a:txBody>
                  <a:tcPr marL="9525" marR="9525" marT="9524" marB="0" anchor="b"/>
                </a:tc>
                <a:tc>
                  <a:txBody>
                    <a:bodyPr/>
                    <a:lstStyle/>
                    <a:p>
                      <a:pPr algn="r" fontAlgn="b"/>
                      <a:r>
                        <a:rPr lang="en-US" sz="1800" b="0" i="0" u="none" strike="noStrike" dirty="0" smtClean="0">
                          <a:solidFill>
                            <a:srgbClr val="000000"/>
                          </a:solidFill>
                          <a:effectLst/>
                          <a:latin typeface="+mj-lt"/>
                        </a:rPr>
                        <a:t>0</a:t>
                      </a:r>
                      <a:endParaRPr lang="en-US" sz="1800" b="0" i="0" u="none" strike="noStrike" dirty="0">
                        <a:solidFill>
                          <a:srgbClr val="000000"/>
                        </a:solidFill>
                        <a:effectLst/>
                        <a:latin typeface="+mj-lt"/>
                      </a:endParaRPr>
                    </a:p>
                  </a:txBody>
                  <a:tcPr marL="9525" marR="9525" marT="9524" marB="0" anchor="b"/>
                </a:tc>
              </a:tr>
              <a:tr h="365730">
                <a:tc>
                  <a:txBody>
                    <a:bodyPr/>
                    <a:lstStyle/>
                    <a:p>
                      <a:pPr marL="0" marR="0" indent="0" algn="ctr" defTabSz="914400" eaLnBrk="1" fontAlgn="t"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rPr>
                        <a:t> OTHERS</a:t>
                      </a:r>
                      <a:endParaRPr lang="en-US" sz="1800" b="0" i="0" u="none" strike="noStrike" dirty="0" smtClean="0">
                        <a:solidFill>
                          <a:srgbClr val="000000"/>
                        </a:solidFill>
                        <a:latin typeface="+mn-lt"/>
                      </a:endParaRPr>
                    </a:p>
                  </a:txBody>
                  <a:tcPr marL="9525" marR="9525" marT="9524" marB="0" anchor="ctr"/>
                </a:tc>
                <a:tc>
                  <a:txBody>
                    <a:bodyPr/>
                    <a:lstStyle/>
                    <a:p>
                      <a:pPr algn="r"/>
                      <a:endParaRPr lang="en-US" sz="1800" dirty="0"/>
                    </a:p>
                  </a:txBody>
                  <a:tcPr marL="9525" marR="85725" marT="9524" marB="0" anchor="ctr"/>
                </a:tc>
                <a:tc>
                  <a:txBody>
                    <a:bodyPr/>
                    <a:lstStyle/>
                    <a:p>
                      <a:endParaRPr lang="en-US" sz="1800" dirty="0"/>
                    </a:p>
                  </a:txBody>
                  <a:tcPr marL="9525" marR="85725" marT="9524" marB="0" anchor="ctr"/>
                </a:tc>
                <a:tc>
                  <a:txBody>
                    <a:bodyPr/>
                    <a:lstStyle/>
                    <a:p>
                      <a:pPr algn="r"/>
                      <a:endParaRPr lang="en-US" sz="1800" dirty="0"/>
                    </a:p>
                  </a:txBody>
                  <a:tcPr marL="9525" marR="85725" marT="9524" marB="0" anchor="ctr"/>
                </a:tc>
              </a:tr>
              <a:tr h="365730">
                <a:tc>
                  <a:txBody>
                    <a:bodyPr/>
                    <a:lstStyle/>
                    <a:p>
                      <a:pPr algn="l" fontAlgn="t"/>
                      <a:r>
                        <a:rPr lang="en-US" sz="1800" b="0" i="0" u="none" strike="noStrike" dirty="0" smtClean="0">
                          <a:solidFill>
                            <a:schemeClr val="dk1"/>
                          </a:solidFill>
                          <a:latin typeface="+mn-lt"/>
                        </a:rPr>
                        <a:t>Agents/Brokers</a:t>
                      </a:r>
                      <a:endParaRPr lang="en-US" sz="1800" b="0" i="0" u="none" strike="noStrike" dirty="0">
                        <a:solidFill>
                          <a:srgbClr val="000000"/>
                        </a:solidFill>
                        <a:latin typeface="Verdana"/>
                      </a:endParaRPr>
                    </a:p>
                  </a:txBody>
                  <a:tcPr marL="9525" marR="9525" marT="9524" marB="0"/>
                </a:tc>
                <a:tc>
                  <a:txBody>
                    <a:bodyPr/>
                    <a:lstStyle/>
                    <a:p>
                      <a:pPr algn="r" fontAlgn="b"/>
                      <a:r>
                        <a:rPr lang="en-US" sz="1800" b="0" i="0" u="none" strike="noStrike" dirty="0" smtClean="0">
                          <a:solidFill>
                            <a:srgbClr val="000000"/>
                          </a:solidFill>
                          <a:effectLst/>
                          <a:latin typeface="+mj-lt"/>
                        </a:rPr>
                        <a:t>674,100</a:t>
                      </a:r>
                      <a:endParaRPr lang="en-US" sz="1800" b="0" i="0" u="none" strike="noStrike" dirty="0">
                        <a:solidFill>
                          <a:srgbClr val="000000"/>
                        </a:solidFill>
                        <a:effectLst/>
                        <a:latin typeface="+mj-lt"/>
                      </a:endParaRPr>
                    </a:p>
                  </a:txBody>
                  <a:tcPr marL="9525" marR="9525" marT="9524" marB="0" anchor="b"/>
                </a:tc>
                <a:tc>
                  <a:txBody>
                    <a:bodyPr/>
                    <a:lstStyle/>
                    <a:p>
                      <a:pPr algn="r"/>
                      <a:r>
                        <a:rPr lang="en-US" sz="1800" dirty="0" smtClean="0"/>
                        <a:t>675,500</a:t>
                      </a:r>
                      <a:endParaRPr lang="en-US" sz="1800" dirty="0"/>
                    </a:p>
                  </a:txBody>
                  <a:tcPr marL="9525" marR="9525" marT="9524" marB="0" anchor="b"/>
                </a:tc>
                <a:tc>
                  <a:txBody>
                    <a:bodyPr/>
                    <a:lstStyle/>
                    <a:p>
                      <a:pPr algn="r" fontAlgn="b"/>
                      <a:r>
                        <a:rPr lang="en-US" sz="1800" b="0" i="0" u="none" strike="noStrike" dirty="0" smtClean="0">
                          <a:solidFill>
                            <a:srgbClr val="000000"/>
                          </a:solidFill>
                          <a:effectLst/>
                          <a:latin typeface="+mj-lt"/>
                        </a:rPr>
                        <a:t>+1,400</a:t>
                      </a:r>
                      <a:endParaRPr lang="en-US" sz="1800" b="0" i="0" u="none" strike="noStrike" dirty="0">
                        <a:solidFill>
                          <a:srgbClr val="000000"/>
                        </a:solidFill>
                        <a:effectLst/>
                        <a:latin typeface="+mj-lt"/>
                      </a:endParaRPr>
                    </a:p>
                  </a:txBody>
                  <a:tcPr marL="9525" marR="9525" marT="9524" marB="0" anchor="b"/>
                </a:tc>
              </a:tr>
              <a:tr h="365730">
                <a:tc>
                  <a:txBody>
                    <a:bodyPr/>
                    <a:lstStyle/>
                    <a:p>
                      <a:pPr marL="0" marR="0" indent="0" algn="l" defTabSz="914400" eaLnBrk="1" fontAlgn="t"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rPr>
                        <a:t>3rd-Party Administration</a:t>
                      </a:r>
                      <a:endParaRPr lang="en-US" sz="1800" b="0" i="0" u="none" strike="noStrike" dirty="0" smtClean="0">
                        <a:solidFill>
                          <a:srgbClr val="000000"/>
                        </a:solidFill>
                        <a:latin typeface="+mn-lt"/>
                      </a:endParaRPr>
                    </a:p>
                  </a:txBody>
                  <a:tcPr marL="9525" marR="9525" marT="9524" marB="0" anchor="b"/>
                </a:tc>
                <a:tc>
                  <a:txBody>
                    <a:bodyPr/>
                    <a:lstStyle/>
                    <a:p>
                      <a:pPr algn="r" fontAlgn="b"/>
                      <a:r>
                        <a:rPr lang="en-US" sz="1800" b="0" i="0" u="none" strike="noStrike" dirty="0" smtClean="0">
                          <a:solidFill>
                            <a:srgbClr val="000000"/>
                          </a:solidFill>
                          <a:effectLst/>
                          <a:latin typeface="+mj-lt"/>
                        </a:rPr>
                        <a:t>162,000</a:t>
                      </a:r>
                      <a:endParaRPr lang="en-US" sz="1800" b="0" i="0" u="none" strike="noStrike" dirty="0">
                        <a:solidFill>
                          <a:srgbClr val="000000"/>
                        </a:solidFill>
                        <a:effectLst/>
                        <a:latin typeface="+mj-lt"/>
                      </a:endParaRPr>
                    </a:p>
                  </a:txBody>
                  <a:tcPr marL="9525" marR="9525" marT="9524" marB="0" anchor="b"/>
                </a:tc>
                <a:tc>
                  <a:txBody>
                    <a:bodyPr/>
                    <a:lstStyle/>
                    <a:p>
                      <a:pPr algn="r"/>
                      <a:r>
                        <a:rPr lang="en-US" sz="1800" dirty="0" smtClean="0"/>
                        <a:t>161,500</a:t>
                      </a:r>
                      <a:endParaRPr lang="en-US" sz="1800" dirty="0"/>
                    </a:p>
                  </a:txBody>
                  <a:tcPr marL="9525" marR="9525" marT="9524" marB="0" anchor="b"/>
                </a:tc>
                <a:tc>
                  <a:txBody>
                    <a:bodyPr/>
                    <a:lstStyle/>
                    <a:p>
                      <a:pPr algn="r" fontAlgn="b"/>
                      <a:r>
                        <a:rPr lang="en-US" sz="1800" b="0" i="0" u="none" strike="noStrike" dirty="0" smtClean="0">
                          <a:solidFill>
                            <a:srgbClr val="000000"/>
                          </a:solidFill>
                          <a:effectLst/>
                          <a:latin typeface="+mj-lt"/>
                        </a:rPr>
                        <a:t>-500</a:t>
                      </a:r>
                      <a:endParaRPr lang="en-US" sz="1800" b="0" i="0" u="none" strike="noStrike" dirty="0">
                        <a:solidFill>
                          <a:srgbClr val="000000"/>
                        </a:solidFill>
                        <a:effectLst/>
                        <a:latin typeface="+mj-lt"/>
                      </a:endParaRPr>
                    </a:p>
                  </a:txBody>
                  <a:tcPr marL="9525" marR="9525" marT="9524" marB="0" anchor="b"/>
                </a:tc>
              </a:tr>
              <a:tr h="365730">
                <a:tc>
                  <a:txBody>
                    <a:bodyPr/>
                    <a:lstStyle/>
                    <a:p>
                      <a:pPr algn="l" fontAlgn="t"/>
                      <a:r>
                        <a:rPr lang="en-US" sz="1800" b="0" i="0" u="none" strike="noStrike" dirty="0" smtClean="0">
                          <a:solidFill>
                            <a:schemeClr val="dk1"/>
                          </a:solidFill>
                          <a:latin typeface="+mn-lt"/>
                        </a:rPr>
                        <a:t>Claims Adjusters </a:t>
                      </a:r>
                      <a:endParaRPr lang="en-US" sz="1800" b="0" i="0" u="none" strike="noStrike" dirty="0">
                        <a:solidFill>
                          <a:srgbClr val="000000"/>
                        </a:solidFill>
                        <a:latin typeface="+mn-lt"/>
                      </a:endParaRPr>
                    </a:p>
                  </a:txBody>
                  <a:tcPr marL="9525" marR="9525" marT="9524" marB="0"/>
                </a:tc>
                <a:tc>
                  <a:txBody>
                    <a:bodyPr/>
                    <a:lstStyle/>
                    <a:p>
                      <a:pPr algn="r" fontAlgn="b"/>
                      <a:r>
                        <a:rPr lang="en-US" sz="1800" b="0" i="0" u="none" strike="noStrike" dirty="0">
                          <a:solidFill>
                            <a:srgbClr val="000000"/>
                          </a:solidFill>
                          <a:effectLst/>
                          <a:latin typeface="+mj-lt"/>
                        </a:rPr>
                        <a:t>50,900</a:t>
                      </a:r>
                    </a:p>
                  </a:txBody>
                  <a:tcPr marL="9525" marR="9525" marT="9524" marB="0" anchor="b"/>
                </a:tc>
                <a:tc>
                  <a:txBody>
                    <a:bodyPr/>
                    <a:lstStyle/>
                    <a:p>
                      <a:pPr algn="r"/>
                      <a:r>
                        <a:rPr lang="en-US" sz="1800" dirty="0" smtClean="0"/>
                        <a:t>51,700</a:t>
                      </a:r>
                      <a:endParaRPr lang="en-US" sz="1800" dirty="0"/>
                    </a:p>
                  </a:txBody>
                  <a:tcPr marL="9525" marR="9525" marT="9524" marB="0" anchor="b"/>
                </a:tc>
                <a:tc>
                  <a:txBody>
                    <a:bodyPr/>
                    <a:lstStyle/>
                    <a:p>
                      <a:pPr algn="r" fontAlgn="b"/>
                      <a:r>
                        <a:rPr lang="en-US" sz="1800" b="0" i="0" u="none" strike="noStrike" smtClean="0">
                          <a:solidFill>
                            <a:srgbClr val="000000"/>
                          </a:solidFill>
                          <a:effectLst/>
                          <a:latin typeface="+mj-lt"/>
                        </a:rPr>
                        <a:t>+800</a:t>
                      </a:r>
                      <a:endParaRPr lang="en-US" sz="1800" b="0" i="0" u="none" strike="noStrike" dirty="0">
                        <a:solidFill>
                          <a:srgbClr val="000000"/>
                        </a:solidFill>
                        <a:effectLst/>
                        <a:latin typeface="+mj-lt"/>
                      </a:endParaRPr>
                    </a:p>
                  </a:txBody>
                  <a:tcPr marL="9525" marR="9525" marT="9524" marB="0" anchor="b"/>
                </a:tc>
              </a:tr>
            </a:tbl>
          </a:graphicData>
        </a:graphic>
      </p:graphicFrame>
    </p:spTree>
    <p:extLst>
      <p:ext uri="{BB962C8B-B14F-4D97-AF65-F5344CB8AC3E}">
        <p14:creationId xmlns:p14="http://schemas.microsoft.com/office/powerpoint/2010/main" val="2826324415"/>
      </p:ext>
    </p:extLst>
  </p:cSld>
  <p:clrMapOvr>
    <a:masterClrMapping/>
  </p:clrMapOvr>
  <p:transition>
    <p:wipe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33AB17F2-2F57-4267-AA26-72BA4B16DB2D}" type="slidenum">
              <a:rPr lang="en-US" altLang="en-US" sz="900">
                <a:solidFill>
                  <a:schemeClr val="bg1"/>
                </a:solidFill>
              </a:rPr>
              <a:pPr algn="r">
                <a:lnSpc>
                  <a:spcPct val="85000"/>
                </a:lnSpc>
                <a:spcBef>
                  <a:spcPct val="20000"/>
                </a:spcBef>
                <a:buClrTx/>
                <a:buFontTx/>
                <a:buNone/>
              </a:pPr>
              <a:t>112</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4000" b="1">
                <a:solidFill>
                  <a:srgbClr val="FFFFFF"/>
                </a:solidFill>
              </a:rPr>
              <a:t>Baselines:</a:t>
            </a:r>
            <a:br>
              <a:rPr lang="en-US" altLang="en-US" sz="4000" b="1">
                <a:solidFill>
                  <a:srgbClr val="FFFFFF"/>
                </a:solidFill>
              </a:rPr>
            </a:br>
            <a:r>
              <a:rPr lang="en-US" altLang="en-US" sz="4000" b="1">
                <a:solidFill>
                  <a:srgbClr val="FFFFFF"/>
                </a:solidFill>
              </a:rPr>
              <a:t>U.S.  Employment Trends</a:t>
            </a:r>
            <a:endParaRPr lang="en-US" altLang="en-US" sz="4000" b="1" i="1">
              <a:solidFill>
                <a:srgbClr val="FFFFFF"/>
              </a:solidFill>
            </a:endParaRPr>
          </a:p>
        </p:txBody>
      </p:sp>
    </p:spTree>
    <p:extLst>
      <p:ext uri="{BB962C8B-B14F-4D97-AF65-F5344CB8AC3E}">
        <p14:creationId xmlns:p14="http://schemas.microsoft.com/office/powerpoint/2010/main" val="292880943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11267"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1126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FEE147B-2600-4DEA-8D7B-1A006B62E627}" type="slidenum">
              <a:rPr lang="en-US" altLang="en-US" sz="900"/>
              <a:pPr algn="r">
                <a:lnSpc>
                  <a:spcPct val="85000"/>
                </a:lnSpc>
                <a:spcBef>
                  <a:spcPct val="20000"/>
                </a:spcBef>
                <a:buClrTx/>
                <a:buFontTx/>
                <a:buNone/>
              </a:pPr>
              <a:t>113</a:t>
            </a:fld>
            <a:endParaRPr lang="en-US" altLang="en-US" sz="900"/>
          </a:p>
        </p:txBody>
      </p:sp>
      <p:sp>
        <p:nvSpPr>
          <p:cNvPr id="11269" name="Rectangle 7"/>
          <p:cNvSpPr>
            <a:spLocks noGrp="1" noChangeArrowheads="1"/>
          </p:cNvSpPr>
          <p:nvPr>
            <p:ph type="title" idx="4294967295"/>
          </p:nvPr>
        </p:nvSpPr>
        <p:spPr>
          <a:xfrm>
            <a:off x="450850" y="0"/>
            <a:ext cx="7400925" cy="860425"/>
          </a:xfrm>
        </p:spPr>
        <p:txBody>
          <a:bodyPr/>
          <a:lstStyle/>
          <a:p>
            <a:r>
              <a:rPr lang="en-US" altLang="en-US" smtClean="0">
                <a:latin typeface="Arial" panose="020B0604020202020204" pitchFamily="34" charset="0"/>
              </a:rPr>
              <a:t>U.S. Nonfarm Employment,</a:t>
            </a:r>
            <a:br>
              <a:rPr lang="en-US" altLang="en-US" smtClean="0">
                <a:latin typeface="Arial" panose="020B0604020202020204" pitchFamily="34" charset="0"/>
              </a:rPr>
            </a:br>
            <a:r>
              <a:rPr lang="en-US" altLang="en-US" smtClean="0">
                <a:latin typeface="Arial" panose="020B0604020202020204" pitchFamily="34" charset="0"/>
              </a:rPr>
              <a:t>Monthly, 1990–2014*</a:t>
            </a:r>
          </a:p>
        </p:txBody>
      </p:sp>
      <p:sp>
        <p:nvSpPr>
          <p:cNvPr id="11270"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*As of February 2014; not seasonally adjusted.</a:t>
            </a:r>
          </a:p>
          <a:p>
            <a:pPr>
              <a:lnSpc>
                <a:spcPct val="85000"/>
              </a:lnSpc>
              <a:spcBef>
                <a:spcPct val="25000"/>
              </a:spcBef>
              <a:buFont typeface="Wingdings" panose="05000000000000000000" pitchFamily="2" charset="2"/>
              <a:buNone/>
            </a:pPr>
            <a:r>
              <a:rPr lang="en-US" altLang="en-US" sz="1100"/>
              <a:t>Note: Recessions indicated by gray shaded columns.</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sp>
        <p:nvSpPr>
          <p:cNvPr id="11271" name="Rectangle 6"/>
          <p:cNvSpPr>
            <a:spLocks noChangeArrowheads="1"/>
          </p:cNvSpPr>
          <p:nvPr/>
        </p:nvSpPr>
        <p:spPr bwMode="black">
          <a:xfrm>
            <a:off x="165100" y="115252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Millions</a:t>
            </a:r>
          </a:p>
        </p:txBody>
      </p:sp>
      <p:graphicFrame>
        <p:nvGraphicFramePr>
          <p:cNvPr id="11272" name="Object 8"/>
          <p:cNvGraphicFramePr>
            <a:graphicFrameLocks noChangeAspect="1"/>
          </p:cNvGraphicFramePr>
          <p:nvPr/>
        </p:nvGraphicFramePr>
        <p:xfrm>
          <a:off x="304800" y="1485900"/>
          <a:ext cx="8629650" cy="4610100"/>
        </p:xfrm>
        <a:graphic>
          <a:graphicData uri="http://schemas.openxmlformats.org/presentationml/2006/ole">
            <mc:AlternateContent xmlns:mc="http://schemas.openxmlformats.org/markup-compatibility/2006">
              <mc:Choice xmlns:v="urn:schemas-microsoft-com:vml" Requires="v">
                <p:oleObj spid="_x0000_s28452877" name="Chart" r:id="rId4" imgW="7915206" imgH="4229049" progId="MSGraph.Chart.8">
                  <p:embed followColorScheme="full"/>
                </p:oleObj>
              </mc:Choice>
              <mc:Fallback>
                <p:oleObj name="Chart" r:id="rId4" imgW="7915206" imgH="4229049" progId="MSGraph.Chart.8">
                  <p:embed followColorScheme="full"/>
                  <p:pic>
                    <p:nvPicPr>
                      <p:cNvPr id="0" name=""/>
                      <p:cNvPicPr>
                        <a:picLocks noChangeAspect="1" noChangeArrowheads="1"/>
                      </p:cNvPicPr>
                      <p:nvPr/>
                    </p:nvPicPr>
                    <p:blipFill>
                      <a:blip r:embed="rId5"/>
                      <a:srcRect/>
                      <a:stretch>
                        <a:fillRect/>
                      </a:stretch>
                    </p:blipFill>
                    <p:spPr bwMode="gray">
                      <a:xfrm>
                        <a:off x="304800" y="1485900"/>
                        <a:ext cx="8629650" cy="461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50241352"/>
      </p:ext>
    </p:extLst>
  </p:cSld>
  <p:clrMapOvr>
    <a:masterClrMapping/>
  </p:clrMapOvr>
  <p:transition>
    <p:wipe dir="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13315"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1331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2E00AA1-A7D2-4928-B972-92EB177953BE}" type="slidenum">
              <a:rPr lang="en-US" altLang="en-US" sz="900"/>
              <a:pPr algn="r">
                <a:lnSpc>
                  <a:spcPct val="85000"/>
                </a:lnSpc>
                <a:spcBef>
                  <a:spcPct val="20000"/>
                </a:spcBef>
                <a:buClrTx/>
                <a:buFontTx/>
                <a:buNone/>
              </a:pPr>
              <a:t>114</a:t>
            </a:fld>
            <a:endParaRPr lang="en-US" altLang="en-US" sz="900"/>
          </a:p>
        </p:txBody>
      </p:sp>
      <p:sp>
        <p:nvSpPr>
          <p:cNvPr id="13317" name="Rectangle 7"/>
          <p:cNvSpPr>
            <a:spLocks noGrp="1" noChangeArrowheads="1"/>
          </p:cNvSpPr>
          <p:nvPr>
            <p:ph type="title" idx="4294967295"/>
          </p:nvPr>
        </p:nvSpPr>
        <p:spPr>
          <a:xfrm>
            <a:off x="450850" y="0"/>
            <a:ext cx="7400925" cy="860425"/>
          </a:xfrm>
        </p:spPr>
        <p:txBody>
          <a:bodyPr/>
          <a:lstStyle/>
          <a:p>
            <a:r>
              <a:rPr lang="en-US" altLang="en-US" smtClean="0">
                <a:latin typeface="Arial" panose="020B0604020202020204" pitchFamily="34" charset="0"/>
              </a:rPr>
              <a:t>U.S. Employment in Service Industries,</a:t>
            </a:r>
            <a:br>
              <a:rPr lang="en-US" altLang="en-US" smtClean="0">
                <a:latin typeface="Arial" panose="020B0604020202020204" pitchFamily="34" charset="0"/>
              </a:rPr>
            </a:br>
            <a:r>
              <a:rPr lang="en-US" altLang="en-US" smtClean="0">
                <a:latin typeface="Arial" panose="020B0604020202020204" pitchFamily="34" charset="0"/>
              </a:rPr>
              <a:t>Monthly, 1990–2014*</a:t>
            </a:r>
          </a:p>
        </p:txBody>
      </p:sp>
      <p:sp>
        <p:nvSpPr>
          <p:cNvPr id="13318"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*As of February 2014; not seasonally adjusted.</a:t>
            </a:r>
          </a:p>
          <a:p>
            <a:pPr>
              <a:lnSpc>
                <a:spcPct val="85000"/>
              </a:lnSpc>
              <a:spcBef>
                <a:spcPct val="25000"/>
              </a:spcBef>
              <a:buFont typeface="Wingdings" panose="05000000000000000000" pitchFamily="2" charset="2"/>
              <a:buNone/>
            </a:pPr>
            <a:r>
              <a:rPr lang="en-US" altLang="en-US" sz="1100"/>
              <a:t>Note: Recessions indicated by gray shaded columns.</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sp>
        <p:nvSpPr>
          <p:cNvPr id="13319" name="Rectangle 6"/>
          <p:cNvSpPr>
            <a:spLocks noChangeArrowheads="1"/>
          </p:cNvSpPr>
          <p:nvPr/>
        </p:nvSpPr>
        <p:spPr bwMode="black">
          <a:xfrm>
            <a:off x="165100" y="115252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Millions</a:t>
            </a:r>
          </a:p>
        </p:txBody>
      </p:sp>
      <p:graphicFrame>
        <p:nvGraphicFramePr>
          <p:cNvPr id="13320" name="Object 8"/>
          <p:cNvGraphicFramePr>
            <a:graphicFrameLocks noChangeAspect="1"/>
          </p:cNvGraphicFramePr>
          <p:nvPr/>
        </p:nvGraphicFramePr>
        <p:xfrm>
          <a:off x="377825" y="1416050"/>
          <a:ext cx="8499475" cy="4838700"/>
        </p:xfrm>
        <a:graphic>
          <a:graphicData uri="http://schemas.openxmlformats.org/presentationml/2006/ole">
            <mc:AlternateContent xmlns:mc="http://schemas.openxmlformats.org/markup-compatibility/2006">
              <mc:Choice xmlns:v="urn:schemas-microsoft-com:vml" Requires="v">
                <p:oleObj spid="_x0000_s28453901"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77825" y="1416050"/>
                        <a:ext cx="8499475"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44361347"/>
      </p:ext>
    </p:extLst>
  </p:cSld>
  <p:clrMapOvr>
    <a:masterClrMapping/>
  </p:clrMapOvr>
  <p:transition>
    <p:wipe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536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60AAAEB-A577-4506-AA60-E48C2BC5D5B9}" type="slidenum">
              <a:rPr lang="en-US" altLang="en-US" sz="900">
                <a:solidFill>
                  <a:schemeClr val="bg1"/>
                </a:solidFill>
              </a:rPr>
              <a:pPr algn="r">
                <a:lnSpc>
                  <a:spcPct val="85000"/>
                </a:lnSpc>
                <a:spcBef>
                  <a:spcPct val="20000"/>
                </a:spcBef>
                <a:buClrTx/>
                <a:buFontTx/>
                <a:buNone/>
              </a:pPr>
              <a:t>115</a:t>
            </a:fld>
            <a:endParaRPr lang="en-US" altLang="en-US" sz="900">
              <a:solidFill>
                <a:schemeClr val="bg1"/>
              </a:solidFill>
            </a:endParaRPr>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4000" b="1">
                <a:solidFill>
                  <a:srgbClr val="FFFFFF"/>
                </a:solidFill>
              </a:rPr>
              <a:t>Insurance Industry  Employment Trends</a:t>
            </a:r>
            <a:endParaRPr lang="en-US" altLang="en-US" sz="4000" b="1" i="1">
              <a:solidFill>
                <a:srgbClr val="FFFFFF"/>
              </a:solidFill>
            </a:endParaRPr>
          </a:p>
        </p:txBody>
      </p:sp>
      <p:sp>
        <p:nvSpPr>
          <p:cNvPr id="1940487" name="Rectangle 7"/>
          <p:cNvSpPr>
            <a:spLocks noChangeArrowheads="1"/>
          </p:cNvSpPr>
          <p:nvPr/>
        </p:nvSpPr>
        <p:spPr bwMode="auto">
          <a:xfrm>
            <a:off x="666750" y="3929063"/>
            <a:ext cx="767715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3600" b="1">
                <a:solidFill>
                  <a:srgbClr val="225A7A"/>
                </a:solidFill>
              </a:rPr>
              <a:t>For the last 15 years, total industry employment has stayed in a narrow band of 2.3-2.4 million </a:t>
            </a:r>
          </a:p>
        </p:txBody>
      </p:sp>
    </p:spTree>
    <p:extLst>
      <p:ext uri="{BB962C8B-B14F-4D97-AF65-F5344CB8AC3E}">
        <p14:creationId xmlns:p14="http://schemas.microsoft.com/office/powerpoint/2010/main" val="380563512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1741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1741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C07A5711-C77A-4BBD-9B30-28FC15177524}" type="slidenum">
              <a:rPr lang="en-US" altLang="en-US" sz="900"/>
              <a:pPr algn="r">
                <a:lnSpc>
                  <a:spcPct val="85000"/>
                </a:lnSpc>
                <a:spcBef>
                  <a:spcPct val="20000"/>
                </a:spcBef>
                <a:buClrTx/>
                <a:buFontTx/>
                <a:buNone/>
              </a:pPr>
              <a:t>116</a:t>
            </a:fld>
            <a:endParaRPr lang="en-US" altLang="en-US" sz="900"/>
          </a:p>
        </p:txBody>
      </p:sp>
      <p:sp>
        <p:nvSpPr>
          <p:cNvPr id="17413" name="Rectangle 7"/>
          <p:cNvSpPr>
            <a:spLocks noGrp="1" noChangeArrowheads="1"/>
          </p:cNvSpPr>
          <p:nvPr>
            <p:ph type="title" idx="4294967295"/>
          </p:nvPr>
        </p:nvSpPr>
        <p:spPr/>
        <p:txBody>
          <a:bodyPr/>
          <a:lstStyle/>
          <a:p>
            <a:r>
              <a:rPr lang="en-US" altLang="en-US" smtClean="0">
                <a:latin typeface="Arial" panose="020B0604020202020204" pitchFamily="34" charset="0"/>
              </a:rPr>
              <a:t>U.S. Employment in the Direct</a:t>
            </a:r>
            <a:br>
              <a:rPr lang="en-US" altLang="en-US" smtClean="0">
                <a:latin typeface="Arial" panose="020B0604020202020204" pitchFamily="34" charset="0"/>
              </a:rPr>
            </a:br>
            <a:r>
              <a:rPr lang="en-US" altLang="en-US" smtClean="0">
                <a:latin typeface="Arial" panose="020B0604020202020204" pitchFamily="34" charset="0"/>
              </a:rPr>
              <a:t>P/C Insurance Industry: 1990–2014*</a:t>
            </a:r>
          </a:p>
        </p:txBody>
      </p:sp>
      <p:sp>
        <p:nvSpPr>
          <p:cNvPr id="17414"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*As of January 2014; not seasonally adjusted; Does not including agents &amp; brokers.</a:t>
            </a:r>
          </a:p>
          <a:p>
            <a:pPr>
              <a:lnSpc>
                <a:spcPct val="85000"/>
              </a:lnSpc>
              <a:spcBef>
                <a:spcPct val="25000"/>
              </a:spcBef>
              <a:buFont typeface="Wingdings" panose="05000000000000000000" pitchFamily="2" charset="2"/>
              <a:buNone/>
            </a:pPr>
            <a:r>
              <a:rPr lang="en-US" altLang="en-US" sz="1100"/>
              <a:t>Note: Recessions indicated by gray shaded columns.</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sp>
        <p:nvSpPr>
          <p:cNvPr id="17415" name="Rectangle 6"/>
          <p:cNvSpPr>
            <a:spLocks noChangeArrowheads="1"/>
          </p:cNvSpPr>
          <p:nvPr/>
        </p:nvSpPr>
        <p:spPr bwMode="black">
          <a:xfrm>
            <a:off x="165100" y="115252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17416" name="Object 8"/>
          <p:cNvGraphicFramePr>
            <a:graphicFrameLocks noChangeAspect="1"/>
          </p:cNvGraphicFramePr>
          <p:nvPr/>
        </p:nvGraphicFramePr>
        <p:xfrm>
          <a:off x="377825" y="1416050"/>
          <a:ext cx="8499475" cy="4838700"/>
        </p:xfrm>
        <a:graphic>
          <a:graphicData uri="http://schemas.openxmlformats.org/presentationml/2006/ole">
            <mc:AlternateContent xmlns:mc="http://schemas.openxmlformats.org/markup-compatibility/2006">
              <mc:Choice xmlns:v="urn:schemas-microsoft-com:vml" Requires="v">
                <p:oleObj spid="_x0000_s28454925"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77825" y="1416050"/>
                        <a:ext cx="8499475"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AutoShape 38"/>
          <p:cNvSpPr>
            <a:spLocks noChangeArrowheads="1"/>
          </p:cNvSpPr>
          <p:nvPr/>
        </p:nvSpPr>
        <p:spPr bwMode="blackWhite">
          <a:xfrm>
            <a:off x="4186238" y="1262063"/>
            <a:ext cx="3265487" cy="1114425"/>
          </a:xfrm>
          <a:prstGeom prst="wedgeRectCallout">
            <a:avLst>
              <a:gd name="adj1" fmla="val 48904"/>
              <a:gd name="adj2" fmla="val 147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a:solidFill>
                  <a:schemeClr val="bg1"/>
                </a:solidFill>
                <a:latin typeface="Arial" charset="0"/>
              </a:rPr>
              <a:t>Sometimes the BLS reclassifies employment within industries. When this happens, the change is spread evenly over a 12-month period (in this case March 2010-March 2011.</a:t>
            </a:r>
          </a:p>
        </p:txBody>
      </p:sp>
    </p:spTree>
    <p:extLst>
      <p:ext uri="{BB962C8B-B14F-4D97-AF65-F5344CB8AC3E}">
        <p14:creationId xmlns:p14="http://schemas.microsoft.com/office/powerpoint/2010/main" val="32003200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1945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1946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2C7437A1-83B4-4C6E-A0B5-B7E05FBB07D5}" type="slidenum">
              <a:rPr lang="en-US" altLang="en-US" sz="900"/>
              <a:pPr algn="r">
                <a:lnSpc>
                  <a:spcPct val="85000"/>
                </a:lnSpc>
                <a:spcBef>
                  <a:spcPct val="20000"/>
                </a:spcBef>
                <a:buClrTx/>
                <a:buFontTx/>
                <a:buNone/>
              </a:pPr>
              <a:t>117</a:t>
            </a:fld>
            <a:endParaRPr lang="en-US" altLang="en-US" sz="900"/>
          </a:p>
        </p:txBody>
      </p:sp>
      <p:sp>
        <p:nvSpPr>
          <p:cNvPr id="19461" name="Rectangle 7"/>
          <p:cNvSpPr>
            <a:spLocks noGrp="1" noChangeArrowheads="1"/>
          </p:cNvSpPr>
          <p:nvPr>
            <p:ph type="title" idx="4294967295"/>
          </p:nvPr>
        </p:nvSpPr>
        <p:spPr>
          <a:xfrm>
            <a:off x="266700" y="133350"/>
            <a:ext cx="7772400" cy="838200"/>
          </a:xfrm>
        </p:spPr>
        <p:txBody>
          <a:bodyPr/>
          <a:lstStyle/>
          <a:p>
            <a:pPr>
              <a:lnSpc>
                <a:spcPct val="85000"/>
              </a:lnSpc>
            </a:pPr>
            <a:r>
              <a:rPr lang="en-US" altLang="en-US" smtClean="0">
                <a:latin typeface="Arial" panose="020B0604020202020204" pitchFamily="34" charset="0"/>
              </a:rPr>
              <a:t>U.S. Employment in the Direct</a:t>
            </a:r>
            <a:br>
              <a:rPr lang="en-US" altLang="en-US" smtClean="0">
                <a:latin typeface="Arial" panose="020B0604020202020204" pitchFamily="34" charset="0"/>
              </a:rPr>
            </a:br>
            <a:r>
              <a:rPr lang="en-US" altLang="en-US" smtClean="0">
                <a:latin typeface="Arial" panose="020B0604020202020204" pitchFamily="34" charset="0"/>
              </a:rPr>
              <a:t>Life Insurance Industry: 1990–2014*</a:t>
            </a:r>
          </a:p>
        </p:txBody>
      </p:sp>
      <p:sp>
        <p:nvSpPr>
          <p:cNvPr id="19462"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*As of January 2014; not seasonally adjusted; Does not including agents &amp; brokers.</a:t>
            </a:r>
          </a:p>
          <a:p>
            <a:pPr>
              <a:lnSpc>
                <a:spcPct val="85000"/>
              </a:lnSpc>
              <a:spcBef>
                <a:spcPct val="25000"/>
              </a:spcBef>
              <a:buFont typeface="Wingdings" panose="05000000000000000000" pitchFamily="2" charset="2"/>
              <a:buNone/>
            </a:pPr>
            <a:r>
              <a:rPr lang="en-US" altLang="en-US" sz="1100"/>
              <a:t>Note: Recessions indicated by gray shaded columns.</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sp>
        <p:nvSpPr>
          <p:cNvPr id="19463" name="Rectangle 6"/>
          <p:cNvSpPr>
            <a:spLocks noChangeArrowheads="1"/>
          </p:cNvSpPr>
          <p:nvPr/>
        </p:nvSpPr>
        <p:spPr bwMode="black">
          <a:xfrm>
            <a:off x="152400" y="148907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19464" name="Object 8"/>
          <p:cNvGraphicFramePr>
            <a:graphicFrameLocks noChangeAspect="1"/>
          </p:cNvGraphicFramePr>
          <p:nvPr/>
        </p:nvGraphicFramePr>
        <p:xfrm>
          <a:off x="377825" y="1562100"/>
          <a:ext cx="8343900" cy="4654550"/>
        </p:xfrm>
        <a:graphic>
          <a:graphicData uri="http://schemas.openxmlformats.org/presentationml/2006/ole">
            <mc:AlternateContent xmlns:mc="http://schemas.openxmlformats.org/markup-compatibility/2006">
              <mc:Choice xmlns:v="urn:schemas-microsoft-com:vml" Requires="v">
                <p:oleObj spid="_x0000_s28455949"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77825" y="1562100"/>
                        <a:ext cx="8343900" cy="465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AutoShape 38"/>
          <p:cNvSpPr>
            <a:spLocks noChangeArrowheads="1"/>
          </p:cNvSpPr>
          <p:nvPr/>
        </p:nvSpPr>
        <p:spPr bwMode="blackWhite">
          <a:xfrm>
            <a:off x="1371600" y="3944203"/>
            <a:ext cx="3616325" cy="1373922"/>
          </a:xfrm>
          <a:prstGeom prst="wedgeRectCallout">
            <a:avLst>
              <a:gd name="adj1" fmla="val 63546"/>
              <a:gd name="adj2" fmla="val -106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dirty="0">
                <a:solidFill>
                  <a:schemeClr val="bg1"/>
                </a:solidFill>
              </a:rPr>
              <a:t>Every 4-5 years BLS reconciles its data with census data; sometimes this reclassifies employment within industries. This drop, spread over March 2004-March 2005, moved some people to the Health/Medical Expense sector. </a:t>
            </a:r>
          </a:p>
        </p:txBody>
      </p:sp>
    </p:spTree>
    <p:extLst>
      <p:ext uri="{BB962C8B-B14F-4D97-AF65-F5344CB8AC3E}">
        <p14:creationId xmlns:p14="http://schemas.microsoft.com/office/powerpoint/2010/main" val="31026437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21507"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2150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2759827-F706-4595-8BEB-FAFD9C0C40CE}" type="slidenum">
              <a:rPr lang="en-US" altLang="en-US" sz="900"/>
              <a:pPr algn="r">
                <a:lnSpc>
                  <a:spcPct val="85000"/>
                </a:lnSpc>
                <a:spcBef>
                  <a:spcPct val="20000"/>
                </a:spcBef>
                <a:buClrTx/>
                <a:buFontTx/>
                <a:buNone/>
              </a:pPr>
              <a:t>118</a:t>
            </a:fld>
            <a:endParaRPr lang="en-US" altLang="en-US" sz="900"/>
          </a:p>
        </p:txBody>
      </p:sp>
      <p:sp>
        <p:nvSpPr>
          <p:cNvPr id="21509" name="Rectangle 7"/>
          <p:cNvSpPr>
            <a:spLocks noGrp="1" noChangeArrowheads="1"/>
          </p:cNvSpPr>
          <p:nvPr>
            <p:ph type="title" idx="4294967295"/>
          </p:nvPr>
        </p:nvSpPr>
        <p:spPr>
          <a:xfrm>
            <a:off x="215900" y="114300"/>
            <a:ext cx="7772400" cy="762000"/>
          </a:xfrm>
        </p:spPr>
        <p:txBody>
          <a:bodyPr/>
          <a:lstStyle/>
          <a:p>
            <a:pPr>
              <a:lnSpc>
                <a:spcPct val="85000"/>
              </a:lnSpc>
            </a:pPr>
            <a:r>
              <a:rPr lang="en-US" altLang="en-US" smtClean="0">
                <a:latin typeface="Arial" panose="020B0604020202020204" pitchFamily="34" charset="0"/>
              </a:rPr>
              <a:t>U.S. Employment in the Direct Health-</a:t>
            </a:r>
            <a:br>
              <a:rPr lang="en-US" altLang="en-US" smtClean="0">
                <a:latin typeface="Arial" panose="020B0604020202020204" pitchFamily="34" charset="0"/>
              </a:rPr>
            </a:br>
            <a:r>
              <a:rPr lang="en-US" altLang="en-US" smtClean="0">
                <a:latin typeface="Arial" panose="020B0604020202020204" pitchFamily="34" charset="0"/>
              </a:rPr>
              <a:t>Medical Insurance Industry: 1990–2014*</a:t>
            </a:r>
          </a:p>
        </p:txBody>
      </p:sp>
      <p:sp>
        <p:nvSpPr>
          <p:cNvPr id="21510"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*As of January 2014; not seasonally adjusted; Does not including agents &amp; brokers.</a:t>
            </a:r>
          </a:p>
          <a:p>
            <a:pPr>
              <a:lnSpc>
                <a:spcPct val="85000"/>
              </a:lnSpc>
              <a:spcBef>
                <a:spcPct val="25000"/>
              </a:spcBef>
              <a:buFont typeface="Wingdings" panose="05000000000000000000" pitchFamily="2" charset="2"/>
              <a:buNone/>
            </a:pPr>
            <a:r>
              <a:rPr lang="en-US" altLang="en-US" sz="1100"/>
              <a:t>Note: Recessions indicated by gray shaded columns.</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sp>
        <p:nvSpPr>
          <p:cNvPr id="21511" name="Rectangle 6"/>
          <p:cNvSpPr>
            <a:spLocks noChangeArrowheads="1"/>
          </p:cNvSpPr>
          <p:nvPr/>
        </p:nvSpPr>
        <p:spPr bwMode="black">
          <a:xfrm>
            <a:off x="161925" y="127000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21512" name="Object 8"/>
          <p:cNvGraphicFramePr>
            <a:graphicFrameLocks noChangeAspect="1"/>
          </p:cNvGraphicFramePr>
          <p:nvPr/>
        </p:nvGraphicFramePr>
        <p:xfrm>
          <a:off x="381000" y="1490663"/>
          <a:ext cx="8553450" cy="4613275"/>
        </p:xfrm>
        <a:graphic>
          <a:graphicData uri="http://schemas.openxmlformats.org/presentationml/2006/ole">
            <mc:AlternateContent xmlns:mc="http://schemas.openxmlformats.org/markup-compatibility/2006">
              <mc:Choice xmlns:v="urn:schemas-microsoft-com:vml" Requires="v">
                <p:oleObj spid="_x0000_s28456973" name="Chart" r:id="rId4" imgW="8553346" imgH="4381562" progId="MSGraph.Chart.8">
                  <p:embed followColorScheme="full"/>
                </p:oleObj>
              </mc:Choice>
              <mc:Fallback>
                <p:oleObj name="Chart" r:id="rId4" imgW="8553346" imgH="4381562" progId="MSGraph.Chart.8">
                  <p:embed followColorScheme="full"/>
                  <p:pic>
                    <p:nvPicPr>
                      <p:cNvPr id="0" name=""/>
                      <p:cNvPicPr>
                        <a:picLocks noChangeAspect="1" noChangeArrowheads="1"/>
                      </p:cNvPicPr>
                      <p:nvPr/>
                    </p:nvPicPr>
                    <p:blipFill>
                      <a:blip r:embed="rId5"/>
                      <a:srcRect/>
                      <a:stretch>
                        <a:fillRect/>
                      </a:stretch>
                    </p:blipFill>
                    <p:spPr bwMode="gray">
                      <a:xfrm>
                        <a:off x="381000" y="1490663"/>
                        <a:ext cx="855345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3154243"/>
      </p:ext>
    </p:extLst>
  </p:cSld>
  <p:clrMapOvr>
    <a:masterClrMapping/>
  </p:clrMapOvr>
  <p:transition>
    <p:wipe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23555"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2355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18DC21DC-BB5E-4432-AE06-3B2193F03CB2}" type="slidenum">
              <a:rPr lang="en-US" altLang="en-US" sz="900"/>
              <a:pPr algn="r">
                <a:lnSpc>
                  <a:spcPct val="85000"/>
                </a:lnSpc>
                <a:spcBef>
                  <a:spcPct val="20000"/>
                </a:spcBef>
                <a:buClrTx/>
                <a:buFontTx/>
                <a:buNone/>
              </a:pPr>
              <a:t>119</a:t>
            </a:fld>
            <a:endParaRPr lang="en-US" altLang="en-US" sz="900"/>
          </a:p>
        </p:txBody>
      </p:sp>
      <p:sp>
        <p:nvSpPr>
          <p:cNvPr id="23557" name="Rectangle 7"/>
          <p:cNvSpPr>
            <a:spLocks noGrp="1" noChangeArrowheads="1"/>
          </p:cNvSpPr>
          <p:nvPr>
            <p:ph type="title" idx="4294967295"/>
          </p:nvPr>
        </p:nvSpPr>
        <p:spPr/>
        <p:txBody>
          <a:bodyPr/>
          <a:lstStyle/>
          <a:p>
            <a:r>
              <a:rPr lang="en-US" altLang="en-US" smtClean="0">
                <a:latin typeface="Arial" panose="020B0604020202020204" pitchFamily="34" charset="0"/>
              </a:rPr>
              <a:t>U.S. Employment in the </a:t>
            </a:r>
            <a:br>
              <a:rPr lang="en-US" altLang="en-US" smtClean="0">
                <a:latin typeface="Arial" panose="020B0604020202020204" pitchFamily="34" charset="0"/>
              </a:rPr>
            </a:br>
            <a:r>
              <a:rPr lang="en-US" altLang="en-US" smtClean="0">
                <a:latin typeface="Arial" panose="020B0604020202020204" pitchFamily="34" charset="0"/>
              </a:rPr>
              <a:t>Reinsurance Industry: 1990–2014*</a:t>
            </a:r>
          </a:p>
        </p:txBody>
      </p:sp>
      <p:sp>
        <p:nvSpPr>
          <p:cNvPr id="23558" name="Rectangle 6"/>
          <p:cNvSpPr>
            <a:spLocks noChangeArrowheads="1"/>
          </p:cNvSpPr>
          <p:nvPr/>
        </p:nvSpPr>
        <p:spPr bwMode="black">
          <a:xfrm>
            <a:off x="165100" y="115252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23559" name="Object 8"/>
          <p:cNvGraphicFramePr>
            <a:graphicFrameLocks noChangeAspect="1"/>
          </p:cNvGraphicFramePr>
          <p:nvPr/>
        </p:nvGraphicFramePr>
        <p:xfrm>
          <a:off x="377825" y="1416050"/>
          <a:ext cx="8343900" cy="4838700"/>
        </p:xfrm>
        <a:graphic>
          <a:graphicData uri="http://schemas.openxmlformats.org/presentationml/2006/ole">
            <mc:AlternateContent xmlns:mc="http://schemas.openxmlformats.org/markup-compatibility/2006">
              <mc:Choice xmlns:v="urn:schemas-microsoft-com:vml" Requires="v">
                <p:oleObj spid="_x0000_s28457997"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77825" y="1416050"/>
                        <a:ext cx="83439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0"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*As of January 2014; not seasonally adjusted; Does not including agents &amp; brokers.</a:t>
            </a:r>
          </a:p>
          <a:p>
            <a:pPr>
              <a:lnSpc>
                <a:spcPct val="85000"/>
              </a:lnSpc>
              <a:spcBef>
                <a:spcPct val="25000"/>
              </a:spcBef>
              <a:buFont typeface="Wingdings" panose="05000000000000000000" pitchFamily="2" charset="2"/>
              <a:buNone/>
            </a:pPr>
            <a:r>
              <a:rPr lang="en-US" altLang="en-US" sz="1100"/>
              <a:t>Note: Recessions indicated by gray shaded columns.</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spTree>
    <p:extLst>
      <p:ext uri="{BB962C8B-B14F-4D97-AF65-F5344CB8AC3E}">
        <p14:creationId xmlns:p14="http://schemas.microsoft.com/office/powerpoint/2010/main" val="1111625625"/>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12</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2096730494"/>
              </p:ext>
            </p:extLst>
          </p:nvPr>
        </p:nvGraphicFramePr>
        <p:xfrm>
          <a:off x="0" y="1793875"/>
          <a:ext cx="9144000" cy="4749800"/>
        </p:xfrm>
        <a:graphic>
          <a:graphicData uri="http://schemas.openxmlformats.org/presentationml/2006/ole">
            <mc:AlternateContent xmlns:mc="http://schemas.openxmlformats.org/markup-compatibility/2006">
              <mc:Choice xmlns:v="urn:schemas-microsoft-com:vml" Requires="v">
                <p:oleObj spid="_x0000_s28387439" name="Chart" r:id="rId4" imgW="8820049" imgH="4581490" progId="MSGraph.Chart.8">
                  <p:embed followColorScheme="full"/>
                </p:oleObj>
              </mc:Choice>
              <mc:Fallback>
                <p:oleObj name="Chart" r:id="rId4" imgW="8820049" imgH="4581490" progId="MSGraph.Chart.8">
                  <p:embed followColorScheme="full"/>
                  <p:pic>
                    <p:nvPicPr>
                      <p:cNvPr id="0" name="Object 3"/>
                      <p:cNvPicPr>
                        <a:picLocks noChangeAspect="1" noChangeArrowheads="1"/>
                      </p:cNvPicPr>
                      <p:nvPr/>
                    </p:nvPicPr>
                    <p:blipFill>
                      <a:blip r:embed="rId5"/>
                      <a:srcRect/>
                      <a:stretch>
                        <a:fillRect/>
                      </a:stretch>
                    </p:blipFill>
                    <p:spPr bwMode="auto">
                      <a:xfrm>
                        <a:off x="0" y="17938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2003-2012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 NAIC.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2560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2560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CF2E9C01-9B14-4B20-B4D0-A98E3487CC49}" type="slidenum">
              <a:rPr lang="en-US" altLang="en-US" sz="900"/>
              <a:pPr algn="r">
                <a:lnSpc>
                  <a:spcPct val="85000"/>
                </a:lnSpc>
                <a:spcBef>
                  <a:spcPct val="20000"/>
                </a:spcBef>
                <a:buClrTx/>
                <a:buFontTx/>
                <a:buNone/>
              </a:pPr>
              <a:t>120</a:t>
            </a:fld>
            <a:endParaRPr lang="en-US" altLang="en-US" sz="900"/>
          </a:p>
        </p:txBody>
      </p:sp>
      <p:sp>
        <p:nvSpPr>
          <p:cNvPr id="25605" name="Rectangle 7"/>
          <p:cNvSpPr>
            <a:spLocks noGrp="1" noChangeArrowheads="1"/>
          </p:cNvSpPr>
          <p:nvPr>
            <p:ph type="title" idx="4294967295"/>
          </p:nvPr>
        </p:nvSpPr>
        <p:spPr/>
        <p:txBody>
          <a:bodyPr/>
          <a:lstStyle/>
          <a:p>
            <a:r>
              <a:rPr lang="en-US" altLang="en-US" smtClean="0">
                <a:latin typeface="Arial" panose="020B0604020202020204" pitchFamily="34" charset="0"/>
              </a:rPr>
              <a:t>U.S. Employment in Insurance </a:t>
            </a:r>
            <a:br>
              <a:rPr lang="en-US" altLang="en-US" smtClean="0">
                <a:latin typeface="Arial" panose="020B0604020202020204" pitchFamily="34" charset="0"/>
              </a:rPr>
            </a:br>
            <a:r>
              <a:rPr lang="en-US" altLang="en-US" smtClean="0">
                <a:latin typeface="Arial" panose="020B0604020202020204" pitchFamily="34" charset="0"/>
              </a:rPr>
              <a:t>Agencies &amp; Brokerages: 1990–2014*</a:t>
            </a:r>
          </a:p>
        </p:txBody>
      </p:sp>
      <p:sp>
        <p:nvSpPr>
          <p:cNvPr id="25606" name="Rectangle 6"/>
          <p:cNvSpPr>
            <a:spLocks noChangeArrowheads="1"/>
          </p:cNvSpPr>
          <p:nvPr/>
        </p:nvSpPr>
        <p:spPr bwMode="black">
          <a:xfrm>
            <a:off x="165100" y="115252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25607" name="Object 8"/>
          <p:cNvGraphicFramePr>
            <a:graphicFrameLocks noChangeAspect="1"/>
          </p:cNvGraphicFramePr>
          <p:nvPr/>
        </p:nvGraphicFramePr>
        <p:xfrm>
          <a:off x="377825" y="1425575"/>
          <a:ext cx="8343900" cy="4838700"/>
        </p:xfrm>
        <a:graphic>
          <a:graphicData uri="http://schemas.openxmlformats.org/presentationml/2006/ole">
            <mc:AlternateContent xmlns:mc="http://schemas.openxmlformats.org/markup-compatibility/2006">
              <mc:Choice xmlns:v="urn:schemas-microsoft-com:vml" Requires="v">
                <p:oleObj spid="_x0000_s28459021"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77825" y="1425575"/>
                        <a:ext cx="83439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8"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*As of January 2014; not seasonally adjusted. Includes all types of insurance.</a:t>
            </a:r>
          </a:p>
          <a:p>
            <a:pPr>
              <a:lnSpc>
                <a:spcPct val="85000"/>
              </a:lnSpc>
              <a:spcBef>
                <a:spcPct val="25000"/>
              </a:spcBef>
              <a:buFont typeface="Wingdings" panose="05000000000000000000" pitchFamily="2" charset="2"/>
              <a:buNone/>
            </a:pPr>
            <a:r>
              <a:rPr lang="en-US" altLang="en-US" sz="1100"/>
              <a:t>Note: Recessions indicated by gray shaded columns.</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spTree>
    <p:extLst>
      <p:ext uri="{BB962C8B-B14F-4D97-AF65-F5344CB8AC3E}">
        <p14:creationId xmlns:p14="http://schemas.microsoft.com/office/powerpoint/2010/main" val="1909941458"/>
      </p:ext>
    </p:extLst>
  </p:cSld>
  <p:clrMapOvr>
    <a:masterClrMapping/>
  </p:clrMapOvr>
  <p:transition>
    <p:wipe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2765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2765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EDBA236A-9A8C-425D-97E5-F31E56081828}" type="slidenum">
              <a:rPr lang="en-US" altLang="en-US" sz="900"/>
              <a:pPr algn="r">
                <a:lnSpc>
                  <a:spcPct val="85000"/>
                </a:lnSpc>
                <a:spcBef>
                  <a:spcPct val="20000"/>
                </a:spcBef>
                <a:buClrTx/>
                <a:buFontTx/>
                <a:buNone/>
              </a:pPr>
              <a:t>121</a:t>
            </a:fld>
            <a:endParaRPr lang="en-US" altLang="en-US" sz="900"/>
          </a:p>
        </p:txBody>
      </p:sp>
      <p:sp>
        <p:nvSpPr>
          <p:cNvPr id="27653" name="Rectangle 7"/>
          <p:cNvSpPr>
            <a:spLocks noGrp="1" noChangeArrowheads="1"/>
          </p:cNvSpPr>
          <p:nvPr>
            <p:ph type="title" idx="4294967295"/>
          </p:nvPr>
        </p:nvSpPr>
        <p:spPr/>
        <p:txBody>
          <a:bodyPr/>
          <a:lstStyle/>
          <a:p>
            <a:r>
              <a:rPr lang="en-US" altLang="en-US" smtClean="0">
                <a:latin typeface="Arial" panose="020B0604020202020204" pitchFamily="34" charset="0"/>
              </a:rPr>
              <a:t>U.S. Employment in Insurance </a:t>
            </a:r>
            <a:br>
              <a:rPr lang="en-US" altLang="en-US" smtClean="0">
                <a:latin typeface="Arial" panose="020B0604020202020204" pitchFamily="34" charset="0"/>
              </a:rPr>
            </a:br>
            <a:r>
              <a:rPr lang="en-US" altLang="en-US" smtClean="0">
                <a:latin typeface="Arial" panose="020B0604020202020204" pitchFamily="34" charset="0"/>
              </a:rPr>
              <a:t>Claims Adjusting: 1990–2014*</a:t>
            </a:r>
          </a:p>
        </p:txBody>
      </p:sp>
      <p:sp>
        <p:nvSpPr>
          <p:cNvPr id="27654" name="Rectangle 6"/>
          <p:cNvSpPr>
            <a:spLocks noChangeArrowheads="1"/>
          </p:cNvSpPr>
          <p:nvPr/>
        </p:nvSpPr>
        <p:spPr bwMode="black">
          <a:xfrm>
            <a:off x="165100" y="115252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27655" name="Object 8"/>
          <p:cNvGraphicFramePr>
            <a:graphicFrameLocks noChangeAspect="1"/>
          </p:cNvGraphicFramePr>
          <p:nvPr/>
        </p:nvGraphicFramePr>
        <p:xfrm>
          <a:off x="228600" y="1419225"/>
          <a:ext cx="8772525" cy="4552950"/>
        </p:xfrm>
        <a:graphic>
          <a:graphicData uri="http://schemas.openxmlformats.org/presentationml/2006/ole">
            <mc:AlternateContent xmlns:mc="http://schemas.openxmlformats.org/markup-compatibility/2006">
              <mc:Choice xmlns:v="urn:schemas-microsoft-com:vml" Requires="v">
                <p:oleObj spid="_x0000_s28460045" name="Chart" r:id="rId4" imgW="8439161" imgH="4381562" progId="MSGraph.Chart.8">
                  <p:embed followColorScheme="full"/>
                </p:oleObj>
              </mc:Choice>
              <mc:Fallback>
                <p:oleObj name="Chart" r:id="rId4" imgW="8439161" imgH="4381562" progId="MSGraph.Chart.8">
                  <p:embed followColorScheme="full"/>
                  <p:pic>
                    <p:nvPicPr>
                      <p:cNvPr id="0" name=""/>
                      <p:cNvPicPr>
                        <a:picLocks noChangeAspect="1" noChangeArrowheads="1"/>
                      </p:cNvPicPr>
                      <p:nvPr/>
                    </p:nvPicPr>
                    <p:blipFill>
                      <a:blip r:embed="rId5"/>
                      <a:srcRect/>
                      <a:stretch>
                        <a:fillRect/>
                      </a:stretch>
                    </p:blipFill>
                    <p:spPr bwMode="gray">
                      <a:xfrm>
                        <a:off x="228600" y="1419225"/>
                        <a:ext cx="8772525" cy="455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6"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*As of January 2014; not seasonally adjusted.</a:t>
            </a:r>
          </a:p>
          <a:p>
            <a:pPr>
              <a:lnSpc>
                <a:spcPct val="85000"/>
              </a:lnSpc>
              <a:spcBef>
                <a:spcPct val="25000"/>
              </a:spcBef>
              <a:buFont typeface="Wingdings" panose="05000000000000000000" pitchFamily="2" charset="2"/>
              <a:buNone/>
            </a:pPr>
            <a:r>
              <a:rPr lang="en-US" altLang="en-US" sz="1100"/>
              <a:t>Note: Recessions indicated by gray shaded columns.</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spTree>
    <p:extLst>
      <p:ext uri="{BB962C8B-B14F-4D97-AF65-F5344CB8AC3E}">
        <p14:creationId xmlns:p14="http://schemas.microsoft.com/office/powerpoint/2010/main" val="932935507"/>
      </p:ext>
    </p:extLst>
  </p:cSld>
  <p:clrMapOvr>
    <a:masterClrMapping/>
  </p:clrMapOvr>
  <p:transition>
    <p:wipe dir="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2969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2970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0CFAE07-94C9-4837-B5D4-5DCA8727348B}" type="slidenum">
              <a:rPr lang="en-US" altLang="en-US" sz="900"/>
              <a:pPr algn="r">
                <a:lnSpc>
                  <a:spcPct val="85000"/>
                </a:lnSpc>
                <a:spcBef>
                  <a:spcPct val="20000"/>
                </a:spcBef>
                <a:buClrTx/>
                <a:buFontTx/>
                <a:buNone/>
              </a:pPr>
              <a:t>122</a:t>
            </a:fld>
            <a:endParaRPr lang="en-US" altLang="en-US" sz="900"/>
          </a:p>
        </p:txBody>
      </p:sp>
      <p:sp>
        <p:nvSpPr>
          <p:cNvPr id="29701" name="Rectangle 7"/>
          <p:cNvSpPr>
            <a:spLocks noGrp="1" noChangeArrowheads="1"/>
          </p:cNvSpPr>
          <p:nvPr>
            <p:ph type="title" idx="4294967295"/>
          </p:nvPr>
        </p:nvSpPr>
        <p:spPr/>
        <p:txBody>
          <a:bodyPr/>
          <a:lstStyle/>
          <a:p>
            <a:r>
              <a:rPr lang="en-US" altLang="en-US" sz="2600" smtClean="0">
                <a:latin typeface="Arial" panose="020B0604020202020204" pitchFamily="34" charset="0"/>
              </a:rPr>
              <a:t>U.S. Employment in Third-Party Administration of Insurance Funds: </a:t>
            </a:r>
            <a:r>
              <a:rPr lang="en-US" altLang="en-US" sz="2000" smtClean="0">
                <a:latin typeface="Arial" panose="020B0604020202020204" pitchFamily="34" charset="0"/>
              </a:rPr>
              <a:t>1990–2014*</a:t>
            </a:r>
          </a:p>
        </p:txBody>
      </p:sp>
      <p:sp>
        <p:nvSpPr>
          <p:cNvPr id="29702" name="Rectangle 6"/>
          <p:cNvSpPr>
            <a:spLocks noChangeArrowheads="1"/>
          </p:cNvSpPr>
          <p:nvPr/>
        </p:nvSpPr>
        <p:spPr bwMode="black">
          <a:xfrm>
            <a:off x="165100" y="115252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29703" name="Object 8"/>
          <p:cNvGraphicFramePr>
            <a:graphicFrameLocks noChangeAspect="1"/>
          </p:cNvGraphicFramePr>
          <p:nvPr/>
        </p:nvGraphicFramePr>
        <p:xfrm>
          <a:off x="377825" y="1425575"/>
          <a:ext cx="8343900" cy="4838700"/>
        </p:xfrm>
        <a:graphic>
          <a:graphicData uri="http://schemas.openxmlformats.org/presentationml/2006/ole">
            <mc:AlternateContent xmlns:mc="http://schemas.openxmlformats.org/markup-compatibility/2006">
              <mc:Choice xmlns:v="urn:schemas-microsoft-com:vml" Requires="v">
                <p:oleObj spid="_x0000_s28461069"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77825" y="1425575"/>
                        <a:ext cx="83439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4"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*As of January 2014; not seasonally adjusted. Includes all types of insurance.</a:t>
            </a:r>
          </a:p>
          <a:p>
            <a:pPr>
              <a:lnSpc>
                <a:spcPct val="85000"/>
              </a:lnSpc>
              <a:spcBef>
                <a:spcPct val="25000"/>
              </a:spcBef>
              <a:buFont typeface="Wingdings" panose="05000000000000000000" pitchFamily="2" charset="2"/>
              <a:buNone/>
            </a:pPr>
            <a:r>
              <a:rPr lang="en-US" altLang="en-US" sz="1100"/>
              <a:t>Note: Recessions indicated by gray shaded columns.</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spTree>
    <p:extLst>
      <p:ext uri="{BB962C8B-B14F-4D97-AF65-F5344CB8AC3E}">
        <p14:creationId xmlns:p14="http://schemas.microsoft.com/office/powerpoint/2010/main" val="2605778458"/>
      </p:ext>
    </p:extLst>
  </p:cSld>
  <p:clrMapOvr>
    <a:masterClrMapping/>
  </p:clrMapOvr>
  <p:transition>
    <p:wipe dir="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123</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63476" y="4500611"/>
            <a:ext cx="828555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 Was a Welcome Respite from the High Catastrophe Losses in Recent Years</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123</a:t>
            </a:fld>
            <a:endParaRPr lang="en-US"/>
          </a:p>
        </p:txBody>
      </p:sp>
    </p:spTree>
    <p:extLst>
      <p:ext uri="{BB962C8B-B14F-4D97-AF65-F5344CB8AC3E}">
        <p14:creationId xmlns:p14="http://schemas.microsoft.com/office/powerpoint/2010/main" val="33683946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124</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68425"/>
          <a:ext cx="8686800" cy="3475038"/>
        </p:xfrm>
        <a:graphic>
          <a:graphicData uri="http://schemas.openxmlformats.org/presentationml/2006/ole">
            <mc:AlternateContent xmlns:mc="http://schemas.openxmlformats.org/markup-compatibility/2006">
              <mc:Choice xmlns:v="urn:schemas-microsoft-com:vml" Requires="v">
                <p:oleObj spid="_x0000_s28410967" name="Chart" r:id="rId4" imgW="8543841" imgH="3552904" progId="MSGraph.Chart.8">
                  <p:embed followColorScheme="full"/>
                </p:oleObj>
              </mc:Choice>
              <mc:Fallback>
                <p:oleObj name="Chart" r:id="rId4" imgW="8543841" imgH="3552904" progId="MSGraph.Chart.8">
                  <p:embed followColorScheme="full"/>
                  <p:pic>
                    <p:nvPicPr>
                      <p:cNvPr id="0" name=""/>
                      <p:cNvPicPr>
                        <a:picLocks noChangeAspect="1" noChangeArrowheads="1"/>
                      </p:cNvPicPr>
                      <p:nvPr/>
                    </p:nvPicPr>
                    <p:blipFill>
                      <a:blip r:embed="rId5"/>
                      <a:srcRect/>
                      <a:stretch>
                        <a:fillRect/>
                      </a:stretch>
                    </p:blipFill>
                    <p:spPr bwMode="gray">
                      <a:xfrm>
                        <a:off x="215900" y="1368425"/>
                        <a:ext cx="8686800"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12/31/13.</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Well Below 2011 and </a:t>
            </a:r>
            <a:r>
              <a:rPr lang="en-US" sz="2000" b="1" smtClean="0">
                <a:solidFill>
                  <a:srgbClr val="FFFFFF"/>
                </a:solidFill>
              </a:rPr>
              <a:t>2012 YTD Totals</a:t>
            </a:r>
            <a:r>
              <a:rPr lang="en-US" sz="2000" b="1" dirty="0" smtClean="0">
                <a:solidFill>
                  <a:srgbClr val="FFFFFF"/>
                </a:solidFill>
              </a:rPr>
              <a:t>.</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$ 2012)</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124</a:t>
            </a:fld>
            <a:endParaRPr lang="en-US"/>
          </a:p>
        </p:txBody>
      </p:sp>
      <p:pic>
        <p:nvPicPr>
          <p:cNvPr id="14" name="Picture 13" descr="Hartwig Med Center no log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4271" y="1120785"/>
            <a:ext cx="2285999" cy="1714499"/>
          </a:xfrm>
          <a:prstGeom prst="rect">
            <a:avLst/>
          </a:prstGeom>
        </p:spPr>
      </p:pic>
    </p:spTree>
    <p:extLst>
      <p:ext uri="{BB962C8B-B14F-4D97-AF65-F5344CB8AC3E}">
        <p14:creationId xmlns:p14="http://schemas.microsoft.com/office/powerpoint/2010/main" val="369139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413" y="130175"/>
            <a:ext cx="6838950" cy="719138"/>
          </a:xfrm>
        </p:spPr>
        <p:txBody>
          <a:bodyPr/>
          <a:lstStyle/>
          <a:p>
            <a:pPr>
              <a:defRPr/>
            </a:pPr>
            <a:r>
              <a:rPr lang="en-US" kern="1200" dirty="0" smtClean="0">
                <a:solidFill>
                  <a:srgbClr val="28688C"/>
                </a:solidFill>
                <a:latin typeface="Arial"/>
                <a:ea typeface="Arial Unicode MS"/>
                <a:cs typeface="Arial"/>
              </a:rPr>
              <a:t>Insurers Making a Difference in Impacted Communities</a:t>
            </a:r>
            <a:endParaRPr lang="en-US" dirty="0">
              <a:solidFill>
                <a:srgbClr val="28688C"/>
              </a:solidFill>
            </a:endParaRPr>
          </a:p>
        </p:txBody>
      </p:sp>
      <p:sp>
        <p:nvSpPr>
          <p:cNvPr id="16"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Source:  Insurance Information Institute</a:t>
            </a:r>
            <a:endParaRPr lang="en-US" sz="1000" i="1" dirty="0">
              <a:solidFill>
                <a:schemeClr val="accent4">
                  <a:lumMod val="75000"/>
                </a:schemeClr>
              </a:solidFill>
              <a:cs typeface="+mn-cs"/>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97D97806-DA20-4594-9DCF-1A363D26288F}" type="slidenum">
              <a:rPr lang="en-US" sz="1000">
                <a:solidFill>
                  <a:schemeClr val="accent4">
                    <a:lumMod val="75000"/>
                  </a:schemeClr>
                </a:solidFill>
                <a:latin typeface="+mn-lt"/>
                <a:cs typeface="+mn-cs"/>
              </a:rPr>
              <a:pPr algn="r">
                <a:defRPr/>
              </a:pPr>
              <a:t>125</a:t>
            </a:fld>
            <a:endParaRPr lang="en-US" sz="1000" dirty="0">
              <a:solidFill>
                <a:schemeClr val="accent4">
                  <a:lumMod val="75000"/>
                </a:schemeClr>
              </a:solidFill>
              <a:latin typeface="+mn-lt"/>
              <a:cs typeface="+mn-cs"/>
            </a:endParaRPr>
          </a:p>
        </p:txBody>
      </p:sp>
      <p:pic>
        <p:nvPicPr>
          <p:cNvPr id="111621" name="Picture 10" descr="Collapsed House 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775" y="1155700"/>
            <a:ext cx="4084638" cy="3063875"/>
          </a:xfrm>
          <a:prstGeom prst="rect">
            <a:avLst/>
          </a:prstGeom>
          <a:noFill/>
          <a:ln w="9525">
            <a:noFill/>
            <a:miter lim="800000"/>
            <a:headEnd/>
            <a:tailEnd/>
          </a:ln>
        </p:spPr>
      </p:pic>
      <p:pic>
        <p:nvPicPr>
          <p:cNvPr id="13" name="Picture 12" descr="Check Presentation Hartwig Mayor Maddox.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64087" y="2482056"/>
            <a:ext cx="4210050" cy="3157538"/>
          </a:xfrm>
          <a:prstGeom prst="rect">
            <a:avLst/>
          </a:prstGeom>
          <a:noFill/>
          <a:ln w="9525">
            <a:noFill/>
            <a:miter lim="800000"/>
            <a:headEnd/>
            <a:tailEnd/>
          </a:ln>
        </p:spPr>
      </p:pic>
      <p:sp>
        <p:nvSpPr>
          <p:cNvPr id="17" name="AutoShape 7"/>
          <p:cNvSpPr>
            <a:spLocks noChangeArrowheads="1"/>
          </p:cNvSpPr>
          <p:nvPr/>
        </p:nvSpPr>
        <p:spPr bwMode="blackWhite">
          <a:xfrm>
            <a:off x="4764087" y="1141107"/>
            <a:ext cx="4379913" cy="1171575"/>
          </a:xfrm>
          <a:prstGeom prst="wedgeRectCallout">
            <a:avLst>
              <a:gd name="adj1" fmla="val -69300"/>
              <a:gd name="adj2" fmla="val -182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Destroyed home in Tuscaloosa.  Insurers will pay some 165,000 claims totaling $2 billion in the Tuscaloosa/ Birmingham areas alone.</a:t>
            </a:r>
          </a:p>
        </p:txBody>
      </p:sp>
      <p:sp>
        <p:nvSpPr>
          <p:cNvPr id="18" name="AutoShape 7"/>
          <p:cNvSpPr>
            <a:spLocks noChangeArrowheads="1"/>
          </p:cNvSpPr>
          <p:nvPr/>
        </p:nvSpPr>
        <p:spPr bwMode="blackWhite">
          <a:xfrm>
            <a:off x="4764087" y="5696746"/>
            <a:ext cx="3564732" cy="1049337"/>
          </a:xfrm>
          <a:prstGeom prst="wedgeRectCallout">
            <a:avLst>
              <a:gd name="adj1" fmla="val 11567"/>
              <a:gd name="adj2" fmla="val -116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Presentation of a check to Tuscaloosa Mayor Walt Maddox to the Tuscaloosa Storm Recovery Fund</a:t>
            </a:r>
          </a:p>
        </p:txBody>
      </p:sp>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7494" y="4342775"/>
            <a:ext cx="2006600" cy="2077700"/>
          </a:xfrm>
          <a:prstGeom prst="rect">
            <a:avLst/>
          </a:prstGeom>
        </p:spPr>
      </p:pic>
      <p:sp>
        <p:nvSpPr>
          <p:cNvPr id="11" name="AutoShape 7"/>
          <p:cNvSpPr>
            <a:spLocks noChangeArrowheads="1"/>
          </p:cNvSpPr>
          <p:nvPr/>
        </p:nvSpPr>
        <p:spPr bwMode="blackWhite">
          <a:xfrm>
            <a:off x="2534047" y="4590257"/>
            <a:ext cx="2023666" cy="1596231"/>
          </a:xfrm>
          <a:prstGeom prst="wedgeRectCallout">
            <a:avLst>
              <a:gd name="adj1" fmla="val -93573"/>
              <a:gd name="adj2" fmla="val -233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Presentation of a check to </a:t>
            </a:r>
            <a:r>
              <a:rPr lang="en-US" b="1" dirty="0" smtClean="0">
                <a:solidFill>
                  <a:srgbClr val="FFFFFF"/>
                </a:solidFill>
                <a:latin typeface="Arial" pitchFamily="34" charset="0"/>
                <a:cs typeface="Arial" pitchFamily="34" charset="0"/>
              </a:rPr>
              <a:t>Moore, OK, Public School Relief Fund</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770703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par>
                          <p:cTn id="8" fill="hold">
                            <p:stCondLst>
                              <p:cond delay="1199"/>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1699"/>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199"/>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P spid="18" grpId="0" animBg="1"/>
      <p:bldP spid="11"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126</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411991" name="Chart" r:id="rId4" imgW="8572433" imgH="3743383" progId="MSGraph.Chart.8">
                  <p:embed followColorScheme="full"/>
                </p:oleObj>
              </mc:Choice>
              <mc:Fallback>
                <p:oleObj name="Chart" r:id="rId4" imgW="8572433" imgH="3743383"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017083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127</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10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4038041326"/>
              </p:ext>
            </p:extLst>
          </p:nvPr>
        </p:nvGraphicFramePr>
        <p:xfrm>
          <a:off x="0" y="1704975"/>
          <a:ext cx="9144000" cy="4749800"/>
        </p:xfrm>
        <a:graphic>
          <a:graphicData uri="http://schemas.openxmlformats.org/presentationml/2006/ole">
            <mc:AlternateContent xmlns:mc="http://schemas.openxmlformats.org/markup-compatibility/2006">
              <mc:Choice xmlns:v="urn:schemas-microsoft-com:vml" Requires="v">
                <p:oleObj spid="_x0000_s28413015"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0" y="17049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690804" y="1860768"/>
            <a:ext cx="2753516" cy="1336896"/>
          </a:xfrm>
          <a:prstGeom prst="wedgeRectCallout">
            <a:avLst>
              <a:gd name="adj1" fmla="val -105730"/>
              <a:gd name="adj2" fmla="val -3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Oklahoma let the country in insured CAT losses 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550727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128</a:t>
            </a:fld>
            <a:endParaRPr lang="en-US" smtClean="0"/>
          </a:p>
        </p:txBody>
      </p:sp>
      <p:graphicFrame>
        <p:nvGraphicFramePr>
          <p:cNvPr id="51202" name="Object 2"/>
          <p:cNvGraphicFramePr>
            <a:graphicFrameLocks/>
          </p:cNvGraphicFramePr>
          <p:nvPr/>
        </p:nvGraphicFramePr>
        <p:xfrm>
          <a:off x="300285" y="1610064"/>
          <a:ext cx="8493125" cy="4343400"/>
        </p:xfrm>
        <a:graphic>
          <a:graphicData uri="http://schemas.openxmlformats.org/presentationml/2006/ole">
            <mc:AlternateContent xmlns:mc="http://schemas.openxmlformats.org/markup-compatibility/2006">
              <mc:Choice xmlns:v="urn:schemas-microsoft-com:vml" Requires="v">
                <p:oleObj spid="_x0000_s28414040" name="Chart" r:id="rId4" imgW="8439184" imgH="4324276" progId="MSGraph.Chart.8">
                  <p:embed followColorScheme="full"/>
                </p:oleObj>
              </mc:Choice>
              <mc:Fallback>
                <p:oleObj name="Chart" r:id="rId4" imgW="8439184" imgH="4324276" progId="MSGraph.Chart.8">
                  <p:embed followColorScheme="full"/>
                  <p:pic>
                    <p:nvPicPr>
                      <p:cNvPr id="0" name=""/>
                      <p:cNvPicPr>
                        <a:picLocks noChangeArrowheads="1"/>
                      </p:cNvPicPr>
                      <p:nvPr/>
                    </p:nvPicPr>
                    <p:blipFill>
                      <a:blip r:embed="rId5"/>
                      <a:srcRect/>
                      <a:stretch>
                        <a:fillRect/>
                      </a:stretch>
                    </p:blipFill>
                    <p:spPr bwMode="auto">
                      <a:xfrm>
                        <a:off x="300285" y="1610064"/>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catastrophe losses of at least $25 million.</a:t>
            </a:r>
          </a:p>
          <a:p>
            <a:pPr eaLnBrk="0" hangingPunct="0">
              <a:lnSpc>
                <a:spcPct val="85000"/>
              </a:lnSpc>
              <a:spcBef>
                <a:spcPct val="25000"/>
              </a:spcBef>
              <a:buClr>
                <a:schemeClr val="accent2"/>
              </a:buClr>
              <a:buFont typeface="Wingdings" pitchFamily="2" charset="2"/>
              <a:buNone/>
            </a:pPr>
            <a:r>
              <a:rPr lang="en-US" sz="1000" dirty="0" smtClean="0"/>
              <a:t>Sources: PCS unit of ISO;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Top 5 States by Insured Catastrophe Losses in 2012*</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4885424" y="1757529"/>
            <a:ext cx="2753516" cy="1336896"/>
          </a:xfrm>
          <a:prstGeom prst="wedgeRectCallout">
            <a:avLst>
              <a:gd name="adj1" fmla="val -105730"/>
              <a:gd name="adj2" fmla="val 19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NY and NJ let the US in CAT losses in 2012 due Sandy</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Tree>
    <p:extLst>
      <p:ext uri="{BB962C8B-B14F-4D97-AF65-F5344CB8AC3E}">
        <p14:creationId xmlns:p14="http://schemas.microsoft.com/office/powerpoint/2010/main" val="9273402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129</a:t>
            </a:fld>
            <a:endParaRPr lang="en-US" smtClean="0"/>
          </a:p>
        </p:txBody>
      </p:sp>
      <p:sp>
        <p:nvSpPr>
          <p:cNvPr id="44038" name="Freeform 2"/>
          <p:cNvSpPr>
            <a:spLocks/>
          </p:cNvSpPr>
          <p:nvPr/>
        </p:nvSpPr>
        <p:spPr bwMode="gray">
          <a:xfrm>
            <a:off x="4151676" y="2534874"/>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Top States by Inflation-Adjusted Insured Catastrophe Losses, 1983–2012</a:t>
            </a:r>
          </a:p>
        </p:txBody>
      </p:sp>
      <p:graphicFrame>
        <p:nvGraphicFramePr>
          <p:cNvPr id="6151176" name="Object 8"/>
          <p:cNvGraphicFramePr>
            <a:graphicFrameLocks noGrp="1"/>
          </p:cNvGraphicFramePr>
          <p:nvPr>
            <p:ph idx="4294967295"/>
          </p:nvPr>
        </p:nvGraphicFramePr>
        <p:xfrm>
          <a:off x="2245442" y="2677755"/>
          <a:ext cx="4486275" cy="3695700"/>
        </p:xfrm>
        <a:graphic>
          <a:graphicData uri="http://schemas.openxmlformats.org/presentationml/2006/ole">
            <mc:AlternateContent xmlns:mc="http://schemas.openxmlformats.org/markup-compatibility/2006">
              <mc:Choice xmlns:v="urn:schemas-microsoft-com:vml" Requires="v">
                <p:oleObj spid="_x0000_s28415064" name="Chart" r:id="rId4" imgW="4486224" imgH="3695831" progId="MSGraph.Chart.8">
                  <p:embed followColorScheme="full"/>
                </p:oleObj>
              </mc:Choice>
              <mc:Fallback>
                <p:oleObj name="Chart" r:id="rId4" imgW="4486224" imgH="3695831" progId="MSGraph.Chart.8">
                  <p:embed followColorScheme="full"/>
                  <p:pic>
                    <p:nvPicPr>
                      <p:cNvPr id="0" name=""/>
                      <p:cNvPicPr preferRelativeResize="0">
                        <a:picLocks noGrp="1" noChangeArrowheads="1"/>
                      </p:cNvPicPr>
                      <p:nvPr/>
                    </p:nvPicPr>
                    <p:blipFill>
                      <a:blip r:embed="rId5"/>
                      <a:srcRect/>
                      <a:stretch>
                        <a:fillRect/>
                      </a:stretch>
                    </p:blipFill>
                    <p:spPr bwMode="gray">
                      <a:xfrm>
                        <a:off x="2245442" y="267775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PCS unit of ISO, </a:t>
            </a:r>
            <a:r>
              <a:rPr lang="en-US" sz="1100" dirty="0" err="1" smtClean="0"/>
              <a:t>Verisk</a:t>
            </a:r>
            <a:r>
              <a:rPr lang="en-US" sz="1100" dirty="0" smtClean="0"/>
              <a:t> Company.; Insurance Information Institute.  </a:t>
            </a:r>
            <a:endParaRPr lang="en-US" sz="1100" dirty="0"/>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 the Past  30 Years Florida Has Accounted for the Largest Share of Catastrophe Losses in the U.S., Followed by Texas and Louisiana </a:t>
            </a:r>
            <a:endParaRPr lang="en-US" b="1" dirty="0">
              <a:solidFill>
                <a:srgbClr val="FFFFFF"/>
              </a:solidFill>
            </a:endParaRPr>
          </a:p>
        </p:txBody>
      </p:sp>
      <p:sp>
        <p:nvSpPr>
          <p:cNvPr id="44042" name="Rectangle 7"/>
          <p:cNvSpPr>
            <a:spLocks noChangeArrowheads="1"/>
          </p:cNvSpPr>
          <p:nvPr/>
        </p:nvSpPr>
        <p:spPr bwMode="gray">
          <a:xfrm>
            <a:off x="6499429" y="3935068"/>
            <a:ext cx="1984375" cy="470898"/>
          </a:xfrm>
          <a:prstGeom prst="rect">
            <a:avLst/>
          </a:prstGeom>
          <a:noFill/>
          <a:ln w="9525">
            <a:noFill/>
            <a:miter lim="800000"/>
            <a:headEnd/>
            <a:tailEnd/>
          </a:ln>
        </p:spPr>
        <p:txBody>
          <a:bodyPr lIns="0" tIns="0" rIns="0" bIns="0" anchor="ctr">
            <a:spAutoFit/>
          </a:bodyPr>
          <a:lstStyle/>
          <a:p>
            <a:pPr algn="ctr">
              <a:lnSpc>
                <a:spcPct val="85000"/>
              </a:lnSpc>
            </a:pPr>
            <a:r>
              <a:rPr lang="en-US" b="1" dirty="0" smtClean="0">
                <a:effectLst>
                  <a:outerShdw blurRad="38100" dist="38100" dir="2700000" algn="tl">
                    <a:srgbClr val="000000">
                      <a:alpha val="43137"/>
                    </a:srgbClr>
                  </a:outerShdw>
                </a:effectLst>
              </a:rPr>
              <a:t>Rest of the U.S.</a:t>
            </a:r>
          </a:p>
          <a:p>
            <a:pPr algn="ctr">
              <a:lnSpc>
                <a:spcPct val="85000"/>
              </a:lnSpc>
            </a:pPr>
            <a:r>
              <a:rPr lang="en-US" b="1" dirty="0" smtClean="0">
                <a:effectLst>
                  <a:outerShdw blurRad="38100" dist="38100" dir="2700000" algn="tl">
                    <a:srgbClr val="000000">
                      <a:alpha val="43137"/>
                    </a:srgbClr>
                  </a:outerShdw>
                </a:effectLst>
              </a:rPr>
              <a:t>$309.9B</a:t>
            </a:r>
          </a:p>
        </p:txBody>
      </p:sp>
      <p:sp>
        <p:nvSpPr>
          <p:cNvPr id="18" name="Rectangle 7"/>
          <p:cNvSpPr>
            <a:spLocks noChangeArrowheads="1"/>
          </p:cNvSpPr>
          <p:nvPr/>
        </p:nvSpPr>
        <p:spPr bwMode="gray">
          <a:xfrm>
            <a:off x="1268669" y="4246363"/>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Florida</a:t>
            </a:r>
          </a:p>
          <a:p>
            <a:pPr algn="ctr">
              <a:lnSpc>
                <a:spcPct val="85000"/>
              </a:lnSpc>
            </a:pPr>
            <a:r>
              <a:rPr lang="en-US" sz="1600" b="1" dirty="0" smtClean="0">
                <a:effectLst>
                  <a:outerShdw blurRad="38100" dist="38100" dir="2700000" algn="tl">
                    <a:srgbClr val="000000">
                      <a:alpha val="43137"/>
                    </a:srgbClr>
                  </a:outerShdw>
                </a:effectLst>
              </a:rPr>
              <a:t>$66.7B</a:t>
            </a:r>
          </a:p>
        </p:txBody>
      </p:sp>
      <p:sp>
        <p:nvSpPr>
          <p:cNvPr id="19" name="Rectangle 7"/>
          <p:cNvSpPr>
            <a:spLocks noChangeArrowheads="1"/>
          </p:cNvSpPr>
          <p:nvPr/>
        </p:nvSpPr>
        <p:spPr bwMode="gray">
          <a:xfrm>
            <a:off x="1612797" y="2894428"/>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Texas</a:t>
            </a:r>
          </a:p>
          <a:p>
            <a:pPr algn="ctr">
              <a:lnSpc>
                <a:spcPct val="85000"/>
              </a:lnSpc>
            </a:pPr>
            <a:r>
              <a:rPr lang="en-US" sz="1600" b="1" dirty="0" smtClean="0">
                <a:effectLst>
                  <a:outerShdw blurRad="38100" dist="38100" dir="2700000" algn="tl">
                    <a:srgbClr val="000000">
                      <a:alpha val="43137"/>
                    </a:srgbClr>
                  </a:outerShdw>
                </a:effectLst>
              </a:rPr>
              <a:t>$48.8B</a:t>
            </a:r>
          </a:p>
        </p:txBody>
      </p:sp>
      <p:sp>
        <p:nvSpPr>
          <p:cNvPr id="20" name="Rectangle 7"/>
          <p:cNvSpPr>
            <a:spLocks noChangeArrowheads="1"/>
          </p:cNvSpPr>
          <p:nvPr/>
        </p:nvSpPr>
        <p:spPr bwMode="gray">
          <a:xfrm>
            <a:off x="3829987" y="2265160"/>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Louisiana</a:t>
            </a:r>
          </a:p>
          <a:p>
            <a:pPr algn="ctr">
              <a:lnSpc>
                <a:spcPct val="85000"/>
              </a:lnSpc>
            </a:pPr>
            <a:r>
              <a:rPr lang="en-US" sz="1600" b="1" dirty="0" smtClean="0">
                <a:effectLst>
                  <a:outerShdw blurRad="38100" dist="38100" dir="2700000" algn="tl">
                    <a:srgbClr val="000000">
                      <a:alpha val="43137"/>
                    </a:srgbClr>
                  </a:outerShdw>
                </a:effectLst>
              </a:rPr>
              <a:t>$42.0B</a:t>
            </a:r>
          </a:p>
        </p:txBody>
      </p:sp>
      <p:sp>
        <p:nvSpPr>
          <p:cNvPr id="21" name="Text Box 6"/>
          <p:cNvSpPr txBox="1">
            <a:spLocks noChangeArrowheads="1"/>
          </p:cNvSpPr>
          <p:nvPr/>
        </p:nvSpPr>
        <p:spPr bwMode="blackWhite">
          <a:xfrm>
            <a:off x="6459794" y="4822723"/>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Total: $467.5 Billion, an average of $16.6B per year or $1.3B per month</a:t>
            </a:r>
            <a:endParaRPr lang="en-US" sz="2000" b="1" dirty="0">
              <a:solidFill>
                <a:srgbClr val="FFFFFF"/>
              </a:solidFill>
            </a:endParaRPr>
          </a:p>
        </p:txBody>
      </p:sp>
      <p:sp>
        <p:nvSpPr>
          <p:cNvPr id="14" name="AutoShape 8"/>
          <p:cNvSpPr>
            <a:spLocks noChangeArrowheads="1"/>
          </p:cNvSpPr>
          <p:nvPr/>
        </p:nvSpPr>
        <p:spPr bwMode="blackWhite">
          <a:xfrm>
            <a:off x="88488" y="2182760"/>
            <a:ext cx="2061067" cy="2035279"/>
          </a:xfrm>
          <a:prstGeom prst="wedgeRectCallout">
            <a:avLst>
              <a:gd name="adj1" fmla="val 79548"/>
              <a:gd name="adj2" fmla="val 1854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FL is the most   costly state for CATs, with nearly $67B in insured losses over the past 30 years</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5631566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THE CHALLENGE OF GROWTH</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13</a:t>
            </a:fld>
            <a:endParaRPr lang="en-US" sz="900">
              <a:solidFill>
                <a:schemeClr val="bg1"/>
              </a:solidFill>
            </a:endParaRPr>
          </a:p>
        </p:txBody>
      </p:sp>
      <p:pic>
        <p:nvPicPr>
          <p:cNvPr id="13926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3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Economy and Rate Trends the Primary Drivers of Growth</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130</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1993–2012</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416087" name="Chart" r:id="rId4" imgW="4486224" imgH="3695831" progId="MSGraph.Chart.8">
                  <p:embed followColorScheme="full"/>
                </p:oleObj>
              </mc:Choice>
              <mc:Fallback>
                <p:oleObj name="Chart" r:id="rId4" imgW="4486224" imgH="3695831"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2012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158.2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$6.5</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140.9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$27.8</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14.9</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$391.7B, an average of $19.6B per year or $1.6B per month</a:t>
            </a:r>
            <a:endParaRPr lang="en-US" sz="2000" b="1" dirty="0">
              <a:solidFill>
                <a:srgbClr val="FFFFFF"/>
              </a:solidFill>
            </a:endParaRPr>
          </a:p>
        </p:txBody>
      </p:sp>
    </p:spTree>
    <p:extLst>
      <p:ext uri="{BB962C8B-B14F-4D97-AF65-F5344CB8AC3E}">
        <p14:creationId xmlns:p14="http://schemas.microsoft.com/office/powerpoint/2010/main" val="18025469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131</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417111" name="Chart" r:id="rId4" imgW="8420033" imgH="3371882" progId="MSGraph.Chart.8">
                  <p:embed followColorScheme="full"/>
                </p:oleObj>
              </mc:Choice>
              <mc:Fallback>
                <p:oleObj name="Chart" r:id="rId4" imgW="8420033" imgH="3371882"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became the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45268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132</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1970-2013*</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mc:AlternateContent xmlns:mc="http://schemas.openxmlformats.org/markup-compatibility/2006">
              <mc:Choice xmlns:v="urn:schemas-microsoft-com:vml" Requires="v">
                <p:oleObj spid="_x0000_s28418135" name="Chart" r:id="rId4" imgW="8401151" imgH="3371882" progId="MSGraph.Chart.8">
                  <p:embed followColorScheme="full"/>
                </p:oleObj>
              </mc:Choice>
              <mc:Fallback>
                <p:oleObj name="Chart" r:id="rId4" imgW="8401151" imgH="3371882" progId="MSGraph.Chart.8">
                  <p:embed followColorScheme="full"/>
                  <p:pic>
                    <p:nvPicPr>
                      <p:cNvPr id="0" name=""/>
                      <p:cNvPicPr>
                        <a:picLocks noChangeAspect="1" noChangeArrowheads="1"/>
                      </p:cNvPicPr>
                      <p:nvPr/>
                    </p:nvPicPr>
                    <p:blipFill>
                      <a:blip r:embed="rId5"/>
                      <a:srcRect/>
                      <a:stretch>
                        <a:fillRect/>
                      </a:stretch>
                    </p:blipFill>
                    <p:spPr bwMode="gray">
                      <a:xfrm>
                        <a:off x="179387" y="249125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extLst>
      <p:ext uri="{BB962C8B-B14F-4D97-AF65-F5344CB8AC3E}">
        <p14:creationId xmlns:p14="http://schemas.microsoft.com/office/powerpoint/2010/main" val="33179379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hteck 6"/>
          <p:cNvSpPr/>
          <p:nvPr/>
        </p:nvSpPr>
        <p:spPr>
          <a:xfrm>
            <a:off x="284163" y="1522413"/>
            <a:ext cx="8532811" cy="386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 1"/>
          <p:cNvSpPr>
            <a:spLocks noGrp="1"/>
          </p:cNvSpPr>
          <p:nvPr>
            <p:ph type="title"/>
          </p:nvPr>
        </p:nvSpPr>
        <p:spPr>
          <a:xfrm>
            <a:off x="96943" y="-79271"/>
            <a:ext cx="7753635" cy="1083733"/>
          </a:xfrm>
        </p:spPr>
        <p:txBody>
          <a:bodyPr/>
          <a:lstStyle/>
          <a:p>
            <a:r>
              <a:rPr lang="de-DE" dirty="0" smtClean="0"/>
              <a:t>Hailstorm on July 27-28 in </a:t>
            </a:r>
            <a:r>
              <a:rPr lang="de-DE" i="1" u="sng" dirty="0" smtClean="0"/>
              <a:t>Germany</a:t>
            </a:r>
            <a:r>
              <a:rPr lang="de-DE" dirty="0" smtClean="0"/>
              <a:t> Was Most Expensive CAT Worldwide in 2013!</a:t>
            </a:r>
            <a:endParaRPr lang="de-DE" sz="2000" b="0" dirty="0" smtClean="0">
              <a:solidFill>
                <a:schemeClr val="tx1"/>
              </a:solidFill>
            </a:endParaRPr>
          </a:p>
        </p:txBody>
      </p:sp>
      <p:graphicFrame>
        <p:nvGraphicFramePr>
          <p:cNvPr id="11" name="Tabelle 10"/>
          <p:cNvGraphicFramePr>
            <a:graphicFrameLocks noGrp="1"/>
          </p:cNvGraphicFramePr>
          <p:nvPr>
            <p:extLst/>
          </p:nvPr>
        </p:nvGraphicFramePr>
        <p:xfrm>
          <a:off x="284163" y="5355292"/>
          <a:ext cx="8532811" cy="1158240"/>
        </p:xfrm>
        <a:graphic>
          <a:graphicData uri="http://schemas.openxmlformats.org/drawingml/2006/table">
            <a:tbl>
              <a:tblPr firstRow="1" bandRow="1">
                <a:tableStyleId>{5C22544A-7EE6-4342-B048-85BDC9FD1C3A}</a:tableStyleId>
              </a:tblPr>
              <a:tblGrid>
                <a:gridCol w="3657817"/>
                <a:gridCol w="1769015"/>
                <a:gridCol w="1804230"/>
                <a:gridCol w="1301749"/>
              </a:tblGrid>
              <a:tr h="375920">
                <a:tc>
                  <a:txBody>
                    <a:bodyPr/>
                    <a:lstStyle/>
                    <a:p>
                      <a:pPr algn="l"/>
                      <a:r>
                        <a:rPr lang="de-DE" sz="1600" dirty="0" smtClean="0"/>
                        <a:t>Region</a:t>
                      </a:r>
                      <a:endParaRPr lang="de-DE" sz="1600" dirty="0"/>
                    </a:p>
                  </a:txBody>
                  <a:tcPr>
                    <a:solidFill>
                      <a:srgbClr val="225A7A"/>
                    </a:solidFill>
                  </a:tcPr>
                </a:tc>
                <a:tc>
                  <a:txBody>
                    <a:bodyPr/>
                    <a:lstStyle/>
                    <a:p>
                      <a:pPr algn="l"/>
                      <a:r>
                        <a:rPr lang="de-DE" sz="1600" dirty="0" smtClean="0"/>
                        <a:t>Overall </a:t>
                      </a:r>
                      <a:r>
                        <a:rPr lang="de-DE" sz="1600" dirty="0" err="1" smtClean="0"/>
                        <a:t>losses</a:t>
                      </a:r>
                      <a:endParaRPr lang="de-DE" sz="1600" dirty="0"/>
                    </a:p>
                  </a:txBody>
                  <a:tcPr>
                    <a:solidFill>
                      <a:srgbClr val="225A7A"/>
                    </a:solidFill>
                  </a:tcPr>
                </a:tc>
                <a:tc>
                  <a:txBody>
                    <a:bodyPr/>
                    <a:lstStyle/>
                    <a:p>
                      <a:pPr algn="l"/>
                      <a:r>
                        <a:rPr lang="de-DE" sz="1600" dirty="0" err="1" smtClean="0"/>
                        <a:t>Insured</a:t>
                      </a:r>
                      <a:r>
                        <a:rPr lang="de-DE" sz="1600" dirty="0" smtClean="0"/>
                        <a:t> </a:t>
                      </a:r>
                      <a:r>
                        <a:rPr lang="de-DE" sz="1600" dirty="0" err="1" smtClean="0"/>
                        <a:t>losses</a:t>
                      </a:r>
                      <a:endParaRPr lang="de-DE" sz="1600" dirty="0"/>
                    </a:p>
                  </a:txBody>
                  <a:tcPr>
                    <a:solidFill>
                      <a:srgbClr val="225A7A"/>
                    </a:solidFill>
                  </a:tcPr>
                </a:tc>
                <a:tc>
                  <a:txBody>
                    <a:bodyPr/>
                    <a:lstStyle/>
                    <a:p>
                      <a:pPr algn="l"/>
                      <a:r>
                        <a:rPr lang="de-DE" sz="1600" dirty="0" err="1" smtClean="0"/>
                        <a:t>Fatalities</a:t>
                      </a:r>
                      <a:endParaRPr lang="de-DE" sz="1600" dirty="0"/>
                    </a:p>
                  </a:txBody>
                  <a:tcPr>
                    <a:solidFill>
                      <a:srgbClr val="225A7A"/>
                    </a:solidFill>
                  </a:tcPr>
                </a:tc>
              </a:tr>
              <a:tr h="450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Southwestern and Northern Germany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t>US$  4.8bn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t>US$ </a:t>
                      </a:r>
                      <a:r>
                        <a:rPr lang="de-DE" sz="1600" b="1" baseline="0" dirty="0" smtClean="0"/>
                        <a:t> 3.7</a:t>
                      </a:r>
                      <a:r>
                        <a:rPr lang="de-DE" sz="1600" b="1" dirty="0" smtClean="0"/>
                        <a:t>bn</a:t>
                      </a:r>
                    </a:p>
                  </a:txBody>
                  <a:tcPr/>
                </a:tc>
                <a:tc>
                  <a:txBody>
                    <a:bodyPr/>
                    <a:lstStyle/>
                    <a:p>
                      <a:pPr algn="l"/>
                      <a:r>
                        <a:rPr lang="de-DE" sz="1600" b="1" dirty="0" smtClean="0"/>
                        <a:t>0</a:t>
                      </a:r>
                      <a:endParaRPr lang="de-DE" sz="1600" b="1" dirty="0"/>
                    </a:p>
                  </a:txBody>
                  <a:tcPr/>
                </a:tc>
              </a:tr>
            </a:tbl>
          </a:graphicData>
        </a:graphic>
      </p:graphicFrame>
      <p:pic>
        <p:nvPicPr>
          <p:cNvPr id="8" name="Picture 2"/>
          <p:cNvPicPr>
            <a:picLocks noChangeAspect="1" noChangeArrowheads="1"/>
          </p:cNvPicPr>
          <p:nvPr>
            <p:custDataLst>
              <p:tags r:id="rId2"/>
            </p:custDataLst>
          </p:nvPr>
        </p:nvPicPr>
        <p:blipFill>
          <a:blip r:embed="rId7" cstate="email"/>
          <a:srcRect/>
          <a:stretch>
            <a:fillRect/>
          </a:stretch>
        </p:blipFill>
        <p:spPr bwMode="auto">
          <a:xfrm>
            <a:off x="2286040" y="1938845"/>
            <a:ext cx="2438360" cy="3362179"/>
          </a:xfrm>
          <a:prstGeom prst="rect">
            <a:avLst/>
          </a:prstGeom>
          <a:noFill/>
          <a:effectLst/>
        </p:spPr>
      </p:pic>
      <p:sp>
        <p:nvSpPr>
          <p:cNvPr id="12" name="Ellipse 11"/>
          <p:cNvSpPr/>
          <p:nvPr/>
        </p:nvSpPr>
        <p:spPr>
          <a:xfrm rot="20280176">
            <a:off x="7367895" y="2516418"/>
            <a:ext cx="609641" cy="356076"/>
          </a:xfrm>
          <a:prstGeom prst="ellipse">
            <a:avLst/>
          </a:prstGeom>
          <a:noFill/>
          <a:ln>
            <a:solidFill>
              <a:srgbClr val="B3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rot="19770928">
            <a:off x="7588277" y="2852866"/>
            <a:ext cx="460790" cy="409567"/>
          </a:xfrm>
          <a:prstGeom prst="ellipse">
            <a:avLst/>
          </a:prstGeom>
          <a:noFill/>
          <a:ln>
            <a:solidFill>
              <a:srgbClr val="B3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rot="19957048">
            <a:off x="7540699" y="2038904"/>
            <a:ext cx="1550321" cy="307777"/>
          </a:xfrm>
          <a:prstGeom prst="rect">
            <a:avLst/>
          </a:prstGeom>
          <a:noFill/>
          <a:effectLst/>
        </p:spPr>
        <p:txBody>
          <a:bodyPr wrap="square" rtlCol="0">
            <a:spAutoFit/>
          </a:bodyPr>
          <a:lstStyle/>
          <a:p>
            <a:r>
              <a:rPr lang="de-DE" sz="1400" b="1" dirty="0" err="1" smtClean="0">
                <a:solidFill>
                  <a:srgbClr val="B30000"/>
                </a:solidFill>
              </a:rPr>
              <a:t>July</a:t>
            </a:r>
            <a:r>
              <a:rPr lang="de-DE" sz="1400" b="1" dirty="0" smtClean="0">
                <a:solidFill>
                  <a:srgbClr val="B30000"/>
                </a:solidFill>
              </a:rPr>
              <a:t> 27</a:t>
            </a:r>
          </a:p>
        </p:txBody>
      </p:sp>
      <p:sp>
        <p:nvSpPr>
          <p:cNvPr id="15" name="Textfeld 14"/>
          <p:cNvSpPr txBox="1"/>
          <p:nvPr/>
        </p:nvSpPr>
        <p:spPr>
          <a:xfrm rot="19957048">
            <a:off x="7506669" y="2964156"/>
            <a:ext cx="1550321" cy="307777"/>
          </a:xfrm>
          <a:prstGeom prst="rect">
            <a:avLst/>
          </a:prstGeom>
          <a:noFill/>
          <a:effectLst/>
        </p:spPr>
        <p:txBody>
          <a:bodyPr wrap="square" rtlCol="0">
            <a:spAutoFit/>
          </a:bodyPr>
          <a:lstStyle/>
          <a:p>
            <a:r>
              <a:rPr lang="de-DE" sz="1400" b="1" dirty="0" err="1" smtClean="0">
                <a:solidFill>
                  <a:srgbClr val="B30000"/>
                </a:solidFill>
              </a:rPr>
              <a:t>July</a:t>
            </a:r>
            <a:r>
              <a:rPr lang="de-DE" sz="1400" b="1" dirty="0" smtClean="0">
                <a:solidFill>
                  <a:srgbClr val="B30000"/>
                </a:solidFill>
              </a:rPr>
              <a:t> 28</a:t>
            </a:r>
          </a:p>
        </p:txBody>
      </p:sp>
      <p:pic>
        <p:nvPicPr>
          <p:cNvPr id="1026" name="PPTShape_0"/>
          <p:cNvPicPr>
            <a:picLocks noChangeAspect="1" noChangeArrowheads="1"/>
          </p:cNvPicPr>
          <p:nvPr>
            <p:custDataLst>
              <p:tags r:id="rId3"/>
            </p:custDataLst>
          </p:nvPr>
        </p:nvPicPr>
        <p:blipFill>
          <a:blip r:embed="rId8" cstate="email">
            <a:extLst>
              <a:ext uri="{28A0092B-C50C-407E-A947-70E740481C1C}">
                <a14:useLocalDpi xmlns:a14="http://schemas.microsoft.com/office/drawing/2010/main"/>
              </a:ext>
            </a:extLst>
          </a:blip>
          <a:srcRect l="4502" r="8534" b="11149"/>
          <a:stretch>
            <a:fillRect/>
          </a:stretch>
        </p:blipFill>
        <p:spPr bwMode="auto">
          <a:xfrm>
            <a:off x="4687776" y="3607155"/>
            <a:ext cx="1440375" cy="1705357"/>
          </a:xfrm>
          <a:prstGeom prst="rect">
            <a:avLst/>
          </a:prstGeom>
          <a:noFill/>
          <a:ln w="9525">
            <a:noFill/>
            <a:miter lim="800000"/>
            <a:headEnd/>
            <a:tailEnd/>
          </a:ln>
        </p:spPr>
      </p:pic>
      <p:pic>
        <p:nvPicPr>
          <p:cNvPr id="10" name="Picture 3"/>
          <p:cNvPicPr>
            <a:picLocks noChangeAspect="1" noChangeArrowheads="1"/>
          </p:cNvPicPr>
          <p:nvPr>
            <p:custDataLst>
              <p:tags r:id="rId4"/>
            </p:custDataLst>
          </p:nvPr>
        </p:nvPicPr>
        <p:blipFill>
          <a:blip r:embed="rId9" cstate="email"/>
          <a:srcRect/>
          <a:stretch>
            <a:fillRect/>
          </a:stretch>
        </p:blipFill>
        <p:spPr bwMode="auto">
          <a:xfrm>
            <a:off x="5681939" y="1992572"/>
            <a:ext cx="2835609" cy="2388359"/>
          </a:xfrm>
          <a:prstGeom prst="rect">
            <a:avLst/>
          </a:prstGeom>
          <a:noFill/>
          <a:ln w="9525">
            <a:solidFill>
              <a:schemeClr val="accent1"/>
            </a:solidFill>
            <a:miter lim="800000"/>
            <a:headEnd/>
            <a:tailEnd/>
          </a:ln>
        </p:spPr>
      </p:pic>
      <p:sp>
        <p:nvSpPr>
          <p:cNvPr id="17" name="TextBox 1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133</a:t>
            </a:fld>
            <a:endParaRPr lang="en-US" sz="1000" dirty="0">
              <a:solidFill>
                <a:schemeClr val="accent4">
                  <a:lumMod val="75000"/>
                </a:schemeClr>
              </a:solidFill>
              <a:latin typeface="+mn-lt"/>
            </a:endParaRPr>
          </a:p>
        </p:txBody>
      </p:sp>
      <p:sp>
        <p:nvSpPr>
          <p:cNvPr id="16" name="Textfeld 8"/>
          <p:cNvSpPr txBox="1"/>
          <p:nvPr/>
        </p:nvSpPr>
        <p:spPr>
          <a:xfrm>
            <a:off x="323850" y="1883387"/>
            <a:ext cx="8458200" cy="830997"/>
          </a:xfrm>
          <a:prstGeom prst="rect">
            <a:avLst/>
          </a:prstGeom>
          <a:noFill/>
          <a:effectLst/>
        </p:spPr>
        <p:txBody>
          <a:bodyPr wrap="square" rtlCol="0">
            <a:spAutoFit/>
          </a:bodyPr>
          <a:lstStyle/>
          <a:p>
            <a:pPr fontAlgn="auto">
              <a:spcBef>
                <a:spcPts val="0"/>
              </a:spcBef>
              <a:spcAft>
                <a:spcPts val="0"/>
              </a:spcAft>
            </a:pPr>
            <a:r>
              <a:rPr lang="de-DE" sz="1600" b="1" dirty="0" smtClean="0">
                <a:solidFill>
                  <a:srgbClr val="225A7A"/>
                </a:solidFill>
                <a:latin typeface="Arial"/>
                <a:cs typeface="Arial"/>
              </a:rPr>
              <a:t>Hailstones with </a:t>
            </a:r>
            <a:br>
              <a:rPr lang="de-DE" sz="1600" b="1" dirty="0" smtClean="0">
                <a:solidFill>
                  <a:srgbClr val="225A7A"/>
                </a:solidFill>
                <a:latin typeface="Arial"/>
                <a:cs typeface="Arial"/>
              </a:rPr>
            </a:br>
            <a:r>
              <a:rPr lang="de-DE" sz="1600" b="1" dirty="0" smtClean="0">
                <a:solidFill>
                  <a:srgbClr val="225A7A"/>
                </a:solidFill>
                <a:latin typeface="Arial"/>
                <a:cs typeface="Arial"/>
              </a:rPr>
              <a:t>diameters up to 8 cm  </a:t>
            </a:r>
            <a:br>
              <a:rPr lang="de-DE" sz="1600" b="1" dirty="0" smtClean="0">
                <a:solidFill>
                  <a:srgbClr val="225A7A"/>
                </a:solidFill>
                <a:latin typeface="Arial"/>
                <a:cs typeface="Arial"/>
              </a:rPr>
            </a:br>
            <a:r>
              <a:rPr lang="de-DE" sz="1600" b="1" dirty="0" smtClean="0">
                <a:solidFill>
                  <a:srgbClr val="225A7A"/>
                </a:solidFill>
                <a:latin typeface="Arial"/>
                <a:cs typeface="Arial"/>
              </a:rPr>
              <a:t>(tennis ball ≈ 7 cm)</a:t>
            </a:r>
          </a:p>
        </p:txBody>
      </p:sp>
      <p:sp>
        <p:nvSpPr>
          <p:cNvPr id="19" name="PPTShape_0"/>
          <p:cNvSpPr txBox="1">
            <a:spLocks noChangeArrowheads="1"/>
          </p:cNvSpPr>
          <p:nvPr/>
        </p:nvSpPr>
        <p:spPr bwMode="auto">
          <a:xfrm>
            <a:off x="123854" y="6594268"/>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Tree>
    <p:custDataLst>
      <p:tags r:id="rId1"/>
    </p:custDataLst>
    <p:extLst>
      <p:ext uri="{BB962C8B-B14F-4D97-AF65-F5344CB8AC3E}">
        <p14:creationId xmlns:p14="http://schemas.microsoft.com/office/powerpoint/2010/main" val="13142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134</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mc:AlternateContent xmlns:mc="http://schemas.openxmlformats.org/markup-compatibility/2006">
              <mc:Choice xmlns:v="urn:schemas-microsoft-com:vml" Requires="v">
                <p:oleObj spid="_x0000_s28419160" name="Chart" r:id="rId4" imgW="8420033" imgH="3371882" progId="MSGraph.Chart.8">
                  <p:embed followColorScheme="full"/>
                </p:oleObj>
              </mc:Choice>
              <mc:Fallback>
                <p:oleObj name="Chart" r:id="rId4" imgW="8420033" imgH="3371882" progId="MSGraph.Chart.8">
                  <p:embed followColorScheme="full"/>
                  <p:pic>
                    <p:nvPicPr>
                      <p:cNvPr id="0" name=""/>
                      <p:cNvPicPr>
                        <a:picLocks noChangeAspect="1" noChangeArrowheads="1"/>
                      </p:cNvPicPr>
                      <p:nvPr/>
                    </p:nvPicPr>
                    <p:blipFill>
                      <a:blip r:embed="rId5"/>
                      <a:srcRect/>
                      <a:stretch>
                        <a:fillRect/>
                      </a:stretch>
                    </p:blipFill>
                    <p:spPr bwMode="gray">
                      <a:xfrm>
                        <a:off x="73740" y="2884385"/>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extLst>
      <p:ext uri="{BB962C8B-B14F-4D97-AF65-F5344CB8AC3E}">
        <p14:creationId xmlns:p14="http://schemas.microsoft.com/office/powerpoint/2010/main" val="1262522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135</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8420184" name="Chart" r:id="rId4" imgW="8524959" imgH="4857617" progId="MSGraph.Chart.8">
                  <p:embed followColorScheme="full"/>
                </p:oleObj>
              </mc:Choice>
              <mc:Fallback>
                <p:oleObj name="Chart" r:id="rId4" imgW="8524959" imgH="4857617"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507226"/>
            <a:ext cx="3649623" cy="1055640"/>
          </a:xfrm>
          <a:prstGeom prst="wedgeRectCallout">
            <a:avLst>
              <a:gd name="adj1" fmla="val -34584"/>
              <a:gd name="adj2" fmla="val -7847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NY and FL lead the US in the value of insured coastal exposure at $2.9 Trillion</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9043952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136</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mc:AlternateContent xmlns:mc="http://schemas.openxmlformats.org/markup-compatibility/2006">
              <mc:Choice xmlns:v="urn:schemas-microsoft-com:vml" Requires="v">
                <p:oleObj spid="_x0000_s28421207" name="Chart" r:id="rId4" imgW="8534400" imgH="4848161" progId="MSGraph.Chart.8">
                  <p:embed followColorScheme="full"/>
                </p:oleObj>
              </mc:Choice>
              <mc:Fallback>
                <p:oleObj name="Chart" r:id="rId4" imgW="8534400" imgH="4848161" progId="MSGraph.Chart.8">
                  <p:embed followColorScheme="full"/>
                  <p:pic>
                    <p:nvPicPr>
                      <p:cNvPr id="0" name=""/>
                      <p:cNvPicPr>
                        <a:picLocks noChangeAspect="1" noChangeArrowheads="1"/>
                      </p:cNvPicPr>
                      <p:nvPr/>
                    </p:nvPicPr>
                    <p:blipFill>
                      <a:blip r:embed="rId5"/>
                      <a:srcRect/>
                      <a:stretch>
                        <a:fillRect/>
                      </a:stretch>
                    </p:blipFill>
                    <p:spPr bwMode="gray">
                      <a:xfrm>
                        <a:off x="333939" y="136735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extLst>
      <p:ext uri="{BB962C8B-B14F-4D97-AF65-F5344CB8AC3E}">
        <p14:creationId xmlns:p14="http://schemas.microsoft.com/office/powerpoint/2010/main" val="25506723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137</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mc:AlternateContent xmlns:mc="http://schemas.openxmlformats.org/markup-compatibility/2006">
              <mc:Choice xmlns:v="urn:schemas-microsoft-com:vml" Requires="v">
                <p:oleObj spid="_x0000_s28422232" name="Chart" r:id="rId4" imgW="8439184" imgH="4324276" progId="MSGraph.Chart.8">
                  <p:embed followColorScheme="full"/>
                </p:oleObj>
              </mc:Choice>
              <mc:Fallback>
                <p:oleObj name="Chart" r:id="rId4" imgW="8439184" imgH="4324276" progId="MSGraph.Chart.8">
                  <p:embed followColorScheme="full"/>
                  <p:pic>
                    <p:nvPicPr>
                      <p:cNvPr id="0" name=""/>
                      <p:cNvPicPr>
                        <a:picLocks noChangeArrowheads="1"/>
                      </p:cNvPicPr>
                      <p:nvPr/>
                    </p:nvPicPr>
                    <p:blipFill>
                      <a:blip r:embed="rId5"/>
                      <a:srcRect/>
                      <a:stretch>
                        <a:fillRect/>
                      </a:stretch>
                    </p:blipFill>
                    <p:spPr bwMode="auto">
                      <a:xfrm>
                        <a:off x="329783" y="103487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**As of Oct. 31,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9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Post-Sandy, the I.I.I. worked very hard to make help media, consumers and regulators understand the distinction between a flood claim and a standard homeowners claim. </a:t>
            </a:r>
            <a:r>
              <a:rPr lang="en-US" b="1" i="1" dirty="0" smtClean="0">
                <a:solidFill>
                  <a:srgbClr val="FFFFFF"/>
                </a:solidFill>
              </a:rPr>
              <a:t>NFIP is $24B in debt.</a:t>
            </a:r>
            <a:endParaRPr lang="en-US" b="1" i="1" dirty="0">
              <a:solidFill>
                <a:srgbClr val="FFFFFF"/>
              </a:solidFill>
            </a:endParaRPr>
          </a:p>
        </p:txBody>
      </p:sp>
    </p:spTree>
    <p:extLst>
      <p:ext uri="{BB962C8B-B14F-4D97-AF65-F5344CB8AC3E}">
        <p14:creationId xmlns:p14="http://schemas.microsoft.com/office/powerpoint/2010/main" val="10407766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138</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8423256" name="Chart" r:id="rId4" imgW="8543841" imgH="4848161" progId="MSGraph.Chart.8">
                  <p:embed followColorScheme="full"/>
                </p:oleObj>
              </mc:Choice>
              <mc:Fallback>
                <p:oleObj name="Chart" r:id="rId4" imgW="8543841" imgH="4848161"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24183413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Bildplatzhalter 7"/>
          <p:cNvGraphicFramePr>
            <a:graphicFrameLocks noGrp="1"/>
          </p:cNvGraphicFramePr>
          <p:nvPr>
            <p:ph type="pic" sz="quarter" idx="19"/>
            <p:extLst/>
          </p:nvPr>
        </p:nvGraphicFramePr>
        <p:xfrm>
          <a:off x="541309" y="1500326"/>
          <a:ext cx="7931482" cy="4824531"/>
        </p:xfrm>
        <a:graphic>
          <a:graphicData uri="http://schemas.openxmlformats.org/drawingml/2006/table">
            <a:tbl>
              <a:tblPr firstRow="1" bandRow="1">
                <a:tableStyleId>{7DF18680-E054-41AD-8BC1-D1AEF772440D}</a:tableStyleId>
              </a:tblPr>
              <a:tblGrid>
                <a:gridCol w="1676597"/>
                <a:gridCol w="914400"/>
                <a:gridCol w="2593579"/>
                <a:gridCol w="1728192"/>
                <a:gridCol w="1018714"/>
              </a:tblGrid>
              <a:tr h="1077821">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Period</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Area</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Economic</a:t>
                      </a:r>
                      <a:r>
                        <a:rPr lang="de-DE" sz="1400" baseline="0" dirty="0" smtClean="0">
                          <a:solidFill>
                            <a:schemeClr val="bg1"/>
                          </a:solidFill>
                          <a:latin typeface="Arial" panose="020B0604020202020204" pitchFamily="34" charset="0"/>
                          <a:cs typeface="Arial" panose="020B0604020202020204" pitchFamily="34" charset="0"/>
                        </a:rPr>
                        <a:t> Loss (in inflation-adjusted 2013 $US mill)</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Insured Loss (in inflation-adjusted</a:t>
                      </a:r>
                      <a:r>
                        <a:rPr lang="de-DE" sz="1400" baseline="0" dirty="0" smtClean="0">
                          <a:solidFill>
                            <a:schemeClr val="bg1"/>
                          </a:solidFill>
                          <a:latin typeface="Arial" panose="020B0604020202020204" pitchFamily="34" charset="0"/>
                          <a:cs typeface="Arial" panose="020B0604020202020204" pitchFamily="34" charset="0"/>
                        </a:rPr>
                        <a:t> 2013</a:t>
                      </a:r>
                      <a:r>
                        <a:rPr lang="de-DE" sz="1400" dirty="0" smtClean="0">
                          <a:solidFill>
                            <a:schemeClr val="bg1"/>
                          </a:solidFill>
                          <a:latin typeface="Arial" panose="020B0604020202020204" pitchFamily="34" charset="0"/>
                          <a:cs typeface="Arial" panose="020B0604020202020204" pitchFamily="34" charset="0"/>
                        </a:rPr>
                        <a:t> $US mill)</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de-DE" sz="1600" dirty="0" smtClean="0">
                        <a:solidFill>
                          <a:schemeClr val="bg1"/>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de-DE" sz="1600" dirty="0" smtClean="0">
                        <a:solidFill>
                          <a:schemeClr val="bg1"/>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en-US" sz="1400" dirty="0" smtClean="0">
                        <a:solidFill>
                          <a:schemeClr val="bg1"/>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Arial" panose="020B0604020202020204" pitchFamily="34" charset="0"/>
                          <a:cs typeface="Arial" panose="020B0604020202020204" pitchFamily="34" charset="0"/>
                        </a:rPr>
                        <a:t>Fatalities</a:t>
                      </a:r>
                      <a:endParaRPr lang="en-US" sz="1600" dirty="0"/>
                    </a:p>
                  </a:txBody>
                  <a:tcPr>
                    <a:solidFill>
                      <a:srgbClr val="225A7A"/>
                    </a:solidFill>
                  </a:tcPr>
                </a:tc>
              </a:tr>
              <a:tr h="374671">
                <a:tc>
                  <a:txBody>
                    <a:bodyPr/>
                    <a:lstStyle/>
                    <a:p>
                      <a:r>
                        <a:rPr lang="de-DE" sz="1200" dirty="0" smtClean="0">
                          <a:latin typeface="Arial" panose="020B0604020202020204" pitchFamily="34" charset="0"/>
                          <a:cs typeface="Arial" panose="020B0604020202020204" pitchFamily="34" charset="0"/>
                        </a:rPr>
                        <a:t>Mar. 11-14, 1993</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 USA</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8,061</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1" dirty="0" smtClean="0">
                          <a:latin typeface="Arial" panose="020B0604020202020204" pitchFamily="34" charset="0"/>
                          <a:cs typeface="Arial" panose="020B0604020202020204" pitchFamily="34" charset="0"/>
                        </a:rPr>
                        <a:t>3,224</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0" dirty="0" smtClean="0">
                          <a:latin typeface="Arial" panose="020B0604020202020204" pitchFamily="34" charset="0"/>
                          <a:cs typeface="Arial" panose="020B0604020202020204" pitchFamily="34" charset="0"/>
                        </a:rPr>
                        <a:t>270</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Dec. 17-30,1983</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2,339</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2,058</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500</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Apr. 13-17, 2007</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a:t>
                      </a:r>
                      <a:r>
                        <a:rPr lang="de-DE" sz="1200" baseline="0" dirty="0" smtClean="0">
                          <a:latin typeface="Arial" panose="020B0604020202020204" pitchFamily="34" charset="0"/>
                          <a:cs typeface="Arial" panose="020B0604020202020204" pitchFamily="34" charset="0"/>
                        </a:rPr>
                        <a:t> 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2,247</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1,775</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23</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Dec. 10-13, 1992</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4,981</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1,660</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19</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a:t>
                      </a:r>
                      <a:r>
                        <a:rPr lang="de-DE" sz="1200" baseline="0" dirty="0" smtClean="0">
                          <a:latin typeface="Arial" panose="020B0604020202020204" pitchFamily="34" charset="0"/>
                          <a:cs typeface="Arial" panose="020B0604020202020204" pitchFamily="34" charset="0"/>
                        </a:rPr>
                        <a:t> 5-12, 1998</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a:t>
                      </a:r>
                      <a:r>
                        <a:rPr lang="de-DE" sz="1200" baseline="0" dirty="0" smtClean="0">
                          <a:latin typeface="Arial" panose="020B0604020202020204" pitchFamily="34" charset="0"/>
                          <a:cs typeface="Arial" panose="020B0604020202020204" pitchFamily="34" charset="0"/>
                        </a:rPr>
                        <a:t> 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4,145</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1,644</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45</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Feb. 10-12, 1994</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4,716</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1,258</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9</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 17-20,</a:t>
                      </a:r>
                      <a:r>
                        <a:rPr lang="de-DE" sz="1200" baseline="0" dirty="0" smtClean="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1994</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1,572</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1,258</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0" dirty="0" smtClean="0">
                          <a:latin typeface="Arial" panose="020B0604020202020204" pitchFamily="34" charset="0"/>
                          <a:cs typeface="Arial" panose="020B0604020202020204" pitchFamily="34" charset="0"/>
                        </a:rPr>
                        <a:t>70</a:t>
                      </a:r>
                      <a:endParaRPr lang="en-US" sz="1200" b="0" dirty="0">
                        <a:latin typeface="Arial" panose="020B0604020202020204" pitchFamily="34" charset="0"/>
                        <a:cs typeface="Arial" panose="020B0604020202020204" pitchFamily="34" charset="0"/>
                      </a:endParaRPr>
                    </a:p>
                  </a:txBody>
                  <a:tcPr/>
                </a:tc>
              </a:tr>
              <a:tr h="374671">
                <a:tc>
                  <a:txBody>
                    <a:bodyPr/>
                    <a:lstStyle/>
                    <a:p>
                      <a:r>
                        <a:rPr lang="en-US" sz="1200" dirty="0" smtClean="0">
                          <a:latin typeface="Arial" panose="020B0604020202020204" pitchFamily="34" charset="0"/>
                          <a:cs typeface="Arial" panose="020B0604020202020204" pitchFamily="34" charset="0"/>
                        </a:rPr>
                        <a:t>Apr. 7-11,</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2013</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1,600</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1" dirty="0" smtClean="0">
                          <a:latin typeface="Arial" panose="020B0604020202020204" pitchFamily="34" charset="0"/>
                          <a:cs typeface="Arial" panose="020B0604020202020204" pitchFamily="34" charset="0"/>
                        </a:rPr>
                        <a:t>1,200</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0" dirty="0" smtClean="0">
                          <a:latin typeface="Arial" panose="020B0604020202020204" pitchFamily="34" charset="0"/>
                          <a:cs typeface="Arial" panose="020B0604020202020204" pitchFamily="34" charset="0"/>
                        </a:rPr>
                        <a:t>N/A</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 1-4,    1999</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a:t>
                      </a:r>
                      <a:r>
                        <a:rPr lang="de-DE" sz="1200" baseline="0" dirty="0" smtClean="0">
                          <a:latin typeface="Arial" panose="020B0604020202020204" pitchFamily="34" charset="0"/>
                          <a:cs typeface="Arial" panose="020B0604020202020204" pitchFamily="34" charset="0"/>
                        </a:rPr>
                        <a:t> 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1,398</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1,084</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25</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 31-Feb. 2,</a:t>
                      </a:r>
                      <a:r>
                        <a:rPr lang="de-DE" sz="1200" baseline="0" dirty="0" smtClean="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2011</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1,346</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1,010</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36</a:t>
                      </a:r>
                      <a:endParaRPr lang="en-US" sz="1200" b="0" dirty="0">
                        <a:latin typeface="Arial" panose="020B0604020202020204" pitchFamily="34" charset="0"/>
                        <a:cs typeface="Arial" panose="020B0604020202020204" pitchFamily="34" charset="0"/>
                      </a:endParaRPr>
                    </a:p>
                  </a:txBody>
                  <a:tcPr/>
                </a:tc>
              </a:tr>
            </a:tbl>
          </a:graphicData>
        </a:graphic>
      </p:graphicFrame>
      <p:sp>
        <p:nvSpPr>
          <p:cNvPr id="5" name="TextBox 4"/>
          <p:cNvSpPr txBox="1"/>
          <p:nvPr/>
        </p:nvSpPr>
        <p:spPr>
          <a:xfrm>
            <a:off x="81783" y="6438434"/>
            <a:ext cx="8118633" cy="369332"/>
          </a:xfrm>
          <a:prstGeom prst="rect">
            <a:avLst/>
          </a:prstGeom>
          <a:noFill/>
          <a:effectLst/>
        </p:spPr>
        <p:txBody>
          <a:bodyPr wrap="square" rtlCol="0">
            <a:spAutoFit/>
          </a:bodyPr>
          <a:lstStyle/>
          <a:p>
            <a:r>
              <a:rPr lang="en-US" sz="900" dirty="0" smtClean="0"/>
              <a:t>*Top 10 events in original insured loss dollars were adjusted to and ranked by the Insurance Information Institute to 2013 inflation-adjusted values.</a:t>
            </a:r>
          </a:p>
          <a:p>
            <a:r>
              <a:rPr lang="en-US" sz="900" dirty="0" smtClean="0"/>
              <a:t>Sources: Munich Re </a:t>
            </a:r>
            <a:r>
              <a:rPr lang="en-US" sz="900" dirty="0" err="1" smtClean="0"/>
              <a:t>NatCatSERVICE</a:t>
            </a:r>
            <a:r>
              <a:rPr lang="en-US" sz="900" dirty="0" smtClean="0"/>
              <a:t>; Insurance Information Institute.</a:t>
            </a:r>
          </a:p>
        </p:txBody>
      </p:sp>
      <p:sp>
        <p:nvSpPr>
          <p:cNvPr id="6"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Top 10 Winter Storm and Winter Damage Events in the US and Canada, 1980-2013*</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
        <p:nvSpPr>
          <p:cNvPr id="7" name="Rectangle 9"/>
          <p:cNvSpPr>
            <a:spLocks noChangeArrowheads="1"/>
          </p:cNvSpPr>
          <p:nvPr/>
        </p:nvSpPr>
        <p:spPr bwMode="black">
          <a:xfrm>
            <a:off x="110968" y="1162050"/>
            <a:ext cx="8534400"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Ranked by Insured Loss, in Millions of $ 2013*</a:t>
            </a:r>
            <a:endParaRPr lang="en-US" sz="2000" b="1" dirty="0">
              <a:solidFill>
                <a:srgbClr val="225A7A"/>
              </a:solidFill>
            </a:endParaRPr>
          </a:p>
        </p:txBody>
      </p:sp>
    </p:spTree>
    <p:extLst>
      <p:ext uri="{BB962C8B-B14F-4D97-AF65-F5344CB8AC3E}">
        <p14:creationId xmlns:p14="http://schemas.microsoft.com/office/powerpoint/2010/main" val="2580911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14</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2012</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years; Personal </a:t>
            </a:r>
            <a:r>
              <a:rPr lang="en-US" dirty="0" smtClean="0"/>
              <a:t>Lines </a:t>
            </a:r>
            <a:r>
              <a:rPr lang="en-US" dirty="0"/>
              <a:t>overtook Commercial Lines in 2010</a:t>
            </a:r>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28444691" name="Chart" r:id="rId4" imgW="3286176" imgH="3248138" progId="MSGraph.Chart.8">
                  <p:embed followColorScheme="full"/>
                </p:oleObj>
              </mc:Choice>
              <mc:Fallback>
                <p:oleObj name="Chart" r:id="rId4" imgW="3286176" imgH="3248138" progId="MSGraph.Chart.8">
                  <p:embed followColorScheme="full"/>
                  <p:pic>
                    <p:nvPicPr>
                      <p:cNvPr id="0" name=""/>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215.9B/47%</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2012</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167.9B/37%</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66.8B/15%</a:t>
            </a:r>
            <a:endParaRPr lang="en-US" sz="1400" b="1" dirty="0">
              <a:solidFill>
                <a:schemeClr val="bg1"/>
              </a:solidFill>
            </a:endParaRPr>
          </a:p>
        </p:txBody>
      </p:sp>
    </p:spTree>
    <p:extLst>
      <p:ext uri="{BB962C8B-B14F-4D97-AF65-F5344CB8AC3E}">
        <p14:creationId xmlns:p14="http://schemas.microsoft.com/office/powerpoint/2010/main" val="15196573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140</a:t>
            </a:fld>
            <a:endParaRPr lang="en-US" sz="1000" dirty="0">
              <a:solidFill>
                <a:schemeClr val="accent4">
                  <a:lumMod val="75000"/>
                </a:schemeClr>
              </a:solidFill>
              <a:latin typeface="+mn-lt"/>
              <a:cs typeface="+mn-cs"/>
            </a:endParaRPr>
          </a:p>
        </p:txBody>
      </p:sp>
      <p:sp>
        <p:nvSpPr>
          <p:cNvPr id="4557826" name="AutoShape 2"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491" y="1793640"/>
            <a:ext cx="6887381" cy="3845083"/>
          </a:xfrm>
          <a:prstGeom prst="rect">
            <a:avLst/>
          </a:prstGeom>
        </p:spPr>
      </p:pic>
      <p:sp>
        <p:nvSpPr>
          <p:cNvPr id="13" name="TextBox 12"/>
          <p:cNvSpPr txBox="1"/>
          <p:nvPr/>
        </p:nvSpPr>
        <p:spPr>
          <a:xfrm>
            <a:off x="81783" y="6567026"/>
            <a:ext cx="8118633" cy="230832"/>
          </a:xfrm>
          <a:prstGeom prst="rect">
            <a:avLst/>
          </a:prstGeom>
          <a:noFill/>
          <a:effectLst/>
        </p:spPr>
        <p:txBody>
          <a:bodyPr wrap="square" rtlCol="0">
            <a:spAutoFit/>
          </a:bodyPr>
          <a:lstStyle/>
          <a:p>
            <a:r>
              <a:rPr lang="en-US" sz="900" dirty="0" smtClean="0"/>
              <a:t>Sources: Munich Re </a:t>
            </a:r>
            <a:r>
              <a:rPr lang="en-US" sz="900" dirty="0" err="1" smtClean="0"/>
              <a:t>NatCatSERVICE</a:t>
            </a:r>
            <a:r>
              <a:rPr lang="en-US" sz="900" dirty="0" smtClean="0"/>
              <a:t>; Insurance Information Institute.</a:t>
            </a:r>
          </a:p>
        </p:txBody>
      </p:sp>
      <p:sp>
        <p:nvSpPr>
          <p:cNvPr id="17"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25A7A"/>
                </a:solidFill>
                <a:effectLst/>
                <a:uLnTx/>
                <a:uFillTx/>
                <a:latin typeface="Arial"/>
                <a:cs typeface="Arial"/>
              </a:rPr>
              <a:t>Winter Storm and Winter Damage Events in the US and Canada, 1980-2013 (2013 US$)</a:t>
            </a:r>
            <a:endParaRPr kumimoji="0" lang="en-US" sz="2800" b="1" i="0" u="none" strike="noStrike" kern="0" cap="none" spc="0" normalizeH="0" baseline="0" noProof="0" dirty="0">
              <a:ln>
                <a:noFill/>
              </a:ln>
              <a:solidFill>
                <a:srgbClr val="225A7A"/>
              </a:solidFill>
              <a:effectLst/>
              <a:uLnTx/>
              <a:uFillTx/>
              <a:ea typeface="+mj-ea"/>
              <a:cs typeface="+mj-cs"/>
            </a:endParaRPr>
          </a:p>
        </p:txBody>
      </p:sp>
      <p:sp>
        <p:nvSpPr>
          <p:cNvPr id="18" name="AutoShape 7"/>
          <p:cNvSpPr>
            <a:spLocks noChangeArrowheads="1"/>
          </p:cNvSpPr>
          <p:nvPr/>
        </p:nvSpPr>
        <p:spPr bwMode="blackWhite">
          <a:xfrm>
            <a:off x="3850255" y="1212382"/>
            <a:ext cx="3912416" cy="1476847"/>
          </a:xfrm>
          <a:prstGeom prst="wedgeRectCallout">
            <a:avLst>
              <a:gd name="adj1" fmla="val -60498"/>
              <a:gd name="adj2" fmla="val 24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Three of the four most costly years ever for insured losses from winter storms and damage occurred in the 1990s, led by the “Storm of the Century” in 1993.</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7363752" y="3343995"/>
            <a:ext cx="1693862" cy="1933070"/>
          </a:xfrm>
          <a:prstGeom prst="wedgeRectCallout">
            <a:avLst>
              <a:gd name="adj1" fmla="val -62266"/>
              <a:gd name="adj2" fmla="val -3161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losses from severe winter events totaled $2 billion in 2013.</a:t>
            </a:r>
            <a:endParaRPr lang="en-US" b="1" dirty="0">
              <a:solidFill>
                <a:srgbClr val="FFFFFF"/>
              </a:solidFill>
              <a:latin typeface="Arial" pitchFamily="34" charset="0"/>
              <a:cs typeface="Arial" pitchFamily="34" charset="0"/>
            </a:endParaRPr>
          </a:p>
        </p:txBody>
      </p:sp>
      <p:sp>
        <p:nvSpPr>
          <p:cNvPr id="14" name="Rectangle 6"/>
          <p:cNvSpPr>
            <a:spLocks noChangeArrowheads="1"/>
          </p:cNvSpPr>
          <p:nvPr/>
        </p:nvSpPr>
        <p:spPr bwMode="blackWhite">
          <a:xfrm>
            <a:off x="333491" y="5629278"/>
            <a:ext cx="8724123" cy="92809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Insured winter storm and damage losses in</a:t>
            </a:r>
            <a:r>
              <a:rPr lang="en-US" sz="2000" b="1" dirty="0">
                <a:solidFill>
                  <a:srgbClr val="FFFFFF"/>
                </a:solidFill>
              </a:rPr>
              <a:t> </a:t>
            </a:r>
            <a:r>
              <a:rPr lang="en-US" sz="2000" b="1" dirty="0" smtClean="0">
                <a:solidFill>
                  <a:srgbClr val="FFFFFF"/>
                </a:solidFill>
              </a:rPr>
              <a:t>Jan. 2014 already totaled $1.5 billion. Continued severe weather since then makes it likely that 2014 will become one of the top 5 costliest winters since 1980.</a:t>
            </a:r>
            <a:endParaRPr lang="en-US" sz="2000" b="1" dirty="0">
              <a:solidFill>
                <a:srgbClr val="FFFFFF"/>
              </a:solidFill>
            </a:endParaRPr>
          </a:p>
        </p:txBody>
      </p:sp>
      <p:sp>
        <p:nvSpPr>
          <p:cNvPr id="15" name="Rectangle 9"/>
          <p:cNvSpPr>
            <a:spLocks noChangeArrowheads="1"/>
          </p:cNvSpPr>
          <p:nvPr/>
        </p:nvSpPr>
        <p:spPr bwMode="black">
          <a:xfrm>
            <a:off x="153929" y="1229290"/>
            <a:ext cx="6392197"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Insured Losses (Millions, $ 2013)</a:t>
            </a:r>
            <a:endParaRPr lang="en-US" sz="1600" b="1" dirty="0">
              <a:solidFill>
                <a:srgbClr val="225A7A"/>
              </a:solidFill>
            </a:endParaRPr>
          </a:p>
        </p:txBody>
      </p:sp>
      <p:sp>
        <p:nvSpPr>
          <p:cNvPr id="16" name="AutoShape 7"/>
          <p:cNvSpPr>
            <a:spLocks noChangeArrowheads="1"/>
          </p:cNvSpPr>
          <p:nvPr/>
        </p:nvSpPr>
        <p:spPr bwMode="blackWhite">
          <a:xfrm>
            <a:off x="1155161" y="2444888"/>
            <a:ext cx="1693862" cy="854597"/>
          </a:xfrm>
          <a:prstGeom prst="wedgeRectCallout">
            <a:avLst>
              <a:gd name="adj1" fmla="val 53292"/>
              <a:gd name="adj2" fmla="val 10380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5-year running average</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66863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3600"/>
                            </p:stCondLst>
                            <p:childTnLst>
                              <p:par>
                                <p:cTn id="19" presetID="22" presetClass="entr" presetSubtype="2" fill="hold" grpId="0" nodeType="afterEffect">
                                  <p:stCondLst>
                                    <p:cond delay="70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4" grpId="0" animBg="1"/>
      <p:bldP spid="16"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110"/>
          <p:cNvSpPr>
            <a:spLocks noGrp="1" noChangeArrowheads="1"/>
          </p:cNvSpPr>
          <p:nvPr>
            <p:ph type="sldNum" sz="quarter" idx="12"/>
          </p:nvPr>
        </p:nvSpPr>
        <p:spPr>
          <a:noFill/>
        </p:spPr>
        <p:txBody>
          <a:bodyPr/>
          <a:lstStyle/>
          <a:p>
            <a:fld id="{E6E5542E-88E5-495A-AC19-5D5EEA71753D}" type="slidenum">
              <a:rPr lang="en-US" smtClean="0"/>
              <a:pPr/>
              <a:t>141</a:t>
            </a:fld>
            <a:endParaRPr lang="en-US" smtClean="0"/>
          </a:p>
        </p:txBody>
      </p:sp>
      <p:sp>
        <p:nvSpPr>
          <p:cNvPr id="1638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Insured Homeowners Losses Due</a:t>
            </a:r>
            <a:br>
              <a:rPr lang="en-US" dirty="0" smtClean="0"/>
            </a:br>
            <a:r>
              <a:rPr lang="en-US" dirty="0" smtClean="0"/>
              <a:t>Dog Bite Liability Claims, 2003-2012</a:t>
            </a:r>
          </a:p>
        </p:txBody>
      </p:sp>
      <p:graphicFrame>
        <p:nvGraphicFramePr>
          <p:cNvPr id="16386" name="Object 3"/>
          <p:cNvGraphicFramePr>
            <a:graphicFrameLocks noGrp="1" noChangeAspect="1"/>
          </p:cNvGraphicFramePr>
          <p:nvPr>
            <p:ph idx="4294967295"/>
            <p:extLst/>
          </p:nvPr>
        </p:nvGraphicFramePr>
        <p:xfrm>
          <a:off x="39688" y="1303991"/>
          <a:ext cx="9091612" cy="4706938"/>
        </p:xfrm>
        <a:graphic>
          <a:graphicData uri="http://schemas.openxmlformats.org/presentationml/2006/ole">
            <mc:AlternateContent xmlns:mc="http://schemas.openxmlformats.org/markup-compatibility/2006">
              <mc:Choice xmlns:v="urn:schemas-microsoft-com:vml" Requires="v">
                <p:oleObj spid="_x0000_s28425303" name="Chart" r:id="rId4" imgW="8820049" imgH="4572034" progId="MSGraph.Chart.8">
                  <p:embed followColorScheme="full"/>
                </p:oleObj>
              </mc:Choice>
              <mc:Fallback>
                <p:oleObj name="Chart" r:id="rId4" imgW="8820049" imgH="4572034" progId="MSGraph.Chart.8">
                  <p:embed followColorScheme="full"/>
                  <p:pic>
                    <p:nvPicPr>
                      <p:cNvPr id="0" name=""/>
                      <p:cNvPicPr>
                        <a:picLocks noChangeAspect="1" noChangeArrowheads="1"/>
                      </p:cNvPicPr>
                      <p:nvPr/>
                    </p:nvPicPr>
                    <p:blipFill>
                      <a:blip r:embed="rId5"/>
                      <a:srcRect/>
                      <a:stretch>
                        <a:fillRect/>
                      </a:stretch>
                    </p:blipFill>
                    <p:spPr bwMode="auto">
                      <a:xfrm>
                        <a:off x="39688" y="1303991"/>
                        <a:ext cx="9091612" cy="470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4"/>
          <p:cNvSpPr txBox="1">
            <a:spLocks noChangeArrowheads="1"/>
          </p:cNvSpPr>
          <p:nvPr/>
        </p:nvSpPr>
        <p:spPr bwMode="auto">
          <a:xfrm>
            <a:off x="113553" y="6390622"/>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smtClean="0"/>
          </a:p>
          <a:p>
            <a:pPr eaLnBrk="0" hangingPunct="0">
              <a:lnSpc>
                <a:spcPct val="70000"/>
              </a:lnSpc>
              <a:spcBef>
                <a:spcPct val="50000"/>
              </a:spcBef>
              <a:buClr>
                <a:srgbClr val="FF3300"/>
              </a:buClr>
              <a:buFont typeface="Wingdings" pitchFamily="2" charset="2"/>
              <a:buNone/>
            </a:pPr>
            <a:r>
              <a:rPr lang="en-US" sz="1100" dirty="0" smtClean="0"/>
              <a:t>Source:  Insurance Information Institute.</a:t>
            </a:r>
            <a:r>
              <a:rPr lang="en-US" sz="1100" dirty="0"/>
              <a:t>		</a:t>
            </a:r>
          </a:p>
        </p:txBody>
      </p:sp>
      <p:sp>
        <p:nvSpPr>
          <p:cNvPr id="6" name="Rectangle 5"/>
          <p:cNvSpPr>
            <a:spLocks noChangeArrowheads="1"/>
          </p:cNvSpPr>
          <p:nvPr/>
        </p:nvSpPr>
        <p:spPr bwMode="blackWhite">
          <a:xfrm>
            <a:off x="874245" y="5650567"/>
            <a:ext cx="7515225" cy="87125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Increased Average Cost per Dog Bite Claim is Pushing Total Dog Bite </a:t>
            </a:r>
            <a:r>
              <a:rPr lang="en-US" b="1" dirty="0" err="1" smtClean="0">
                <a:solidFill>
                  <a:srgbClr val="FFFFFF"/>
                </a:solidFill>
              </a:rPr>
              <a:t>Liabiity</a:t>
            </a:r>
            <a:r>
              <a:rPr lang="en-US" b="1" dirty="0" smtClean="0">
                <a:solidFill>
                  <a:srgbClr val="FFFFFF"/>
                </a:solidFill>
              </a:rPr>
              <a:t> Claim Costs Higher Even as the Number of Claims Remains Relatively Flat</a:t>
            </a:r>
            <a:endParaRPr lang="en-US" b="1" dirty="0">
              <a:solidFill>
                <a:srgbClr val="FFFFFF"/>
              </a:solidFill>
            </a:endParaRPr>
          </a:p>
        </p:txBody>
      </p:sp>
      <p:sp>
        <p:nvSpPr>
          <p:cNvPr id="7" name="Rectangle 6"/>
          <p:cNvSpPr>
            <a:spLocks noChangeArrowheads="1"/>
          </p:cNvSpPr>
          <p:nvPr/>
        </p:nvSpPr>
        <p:spPr bwMode="black">
          <a:xfrm>
            <a:off x="201613" y="1172229"/>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8" name="AutoShape 7"/>
          <p:cNvSpPr>
            <a:spLocks noChangeArrowheads="1"/>
          </p:cNvSpPr>
          <p:nvPr/>
        </p:nvSpPr>
        <p:spPr bwMode="blackWhite">
          <a:xfrm>
            <a:off x="2597885" y="1398494"/>
            <a:ext cx="2740598" cy="1611911"/>
          </a:xfrm>
          <a:prstGeom prst="wedgeRectCallout">
            <a:avLst>
              <a:gd name="adj1" fmla="val 149057"/>
              <a:gd name="adj2" fmla="val -607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Dog bite liability claims cost insurers an estimated $489.7 million in 2012, up 51.0% from $324.2 million in 2003</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201962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344124" y="1342532"/>
          <a:ext cx="8532813" cy="4806068"/>
        </p:xfrm>
        <a:graphic>
          <a:graphicData uri="http://schemas.openxmlformats.org/drawingml/2006/table">
            <a:tbl>
              <a:tblPr>
                <a:effectLst/>
              </a:tblPr>
              <a:tblGrid>
                <a:gridCol w="1824735"/>
                <a:gridCol w="1235207"/>
                <a:gridCol w="1235207"/>
                <a:gridCol w="2117495"/>
                <a:gridCol w="2120169"/>
              </a:tblGrid>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December 31,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391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Severe</a:t>
                      </a:r>
                      <a:br>
                        <a:rPr kumimoji="0" lang="en-US" sz="1600" b="1" i="1" u="none" strike="noStrike" cap="none" normalizeH="0" baseline="0" dirty="0" smtClean="0">
                          <a:ln>
                            <a:noFill/>
                          </a:ln>
                          <a:solidFill>
                            <a:schemeClr val="tx1"/>
                          </a:solidFill>
                          <a:effectLst/>
                          <a:latin typeface="Arial" charset="0"/>
                        </a:rPr>
                      </a:br>
                      <a:r>
                        <a:rPr kumimoji="0" lang="en-US" sz="1600" b="1" i="1"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69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16,341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kern="1200" cap="none" normalizeH="0" baseline="0" dirty="0" smtClean="0">
                          <a:ln>
                            <a:noFill/>
                          </a:ln>
                          <a:solidFill>
                            <a:schemeClr val="tx1"/>
                          </a:solidFill>
                          <a:effectLst/>
                          <a:latin typeface="Arial" charset="0"/>
                          <a:ea typeface="+mn-ea"/>
                          <a:cs typeface="+mn-cs"/>
                        </a:rPr>
                        <a:t>10,274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55338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2,935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1,895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1,929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240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9097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385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128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207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21,825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12,794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6" name="Title 7"/>
          <p:cNvSpPr>
            <a:spLocks noGrp="1"/>
          </p:cNvSpPr>
          <p:nvPr>
            <p:ph type="title"/>
          </p:nvPr>
        </p:nvSpPr>
        <p:spPr>
          <a:xfrm>
            <a:off x="282906" y="187352"/>
            <a:ext cx="6840000" cy="720000"/>
          </a:xfrm>
        </p:spPr>
        <p:txBody>
          <a:bodyPr/>
          <a:lstStyle/>
          <a:p>
            <a:r>
              <a:rPr lang="en-US" dirty="0" smtClean="0">
                <a:solidFill>
                  <a:srgbClr val="225A7A"/>
                </a:solidFill>
              </a:rPr>
              <a:t>Natural Disaster Losses in the United States, by Type, 2013</a:t>
            </a:r>
            <a:endParaRPr lang="en-US" dirty="0">
              <a:solidFill>
                <a:srgbClr val="225A7A"/>
              </a:solidFill>
            </a:endParaRPr>
          </a:p>
        </p:txBody>
      </p:sp>
      <p:sp>
        <p:nvSpPr>
          <p:cNvPr id="7" name="TextBox 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142</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10" name="TextBox 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142</a:t>
            </a:fld>
            <a:endParaRPr lang="en-US" sz="1000" dirty="0">
              <a:solidFill>
                <a:schemeClr val="accent4">
                  <a:lumMod val="75000"/>
                </a:schemeClr>
              </a:solidFill>
              <a:latin typeface="+mn-lt"/>
            </a:endParaRPr>
          </a:p>
        </p:txBody>
      </p:sp>
    </p:spTree>
    <p:custDataLst>
      <p:tags r:id="rId1"/>
    </p:custDataLst>
    <p:extLst>
      <p:ext uri="{BB962C8B-B14F-4D97-AF65-F5344CB8AC3E}">
        <p14:creationId xmlns:p14="http://schemas.microsoft.com/office/powerpoint/2010/main" val="1608057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282574" y="1374929"/>
          <a:ext cx="8534401" cy="4787899"/>
        </p:xfrm>
        <a:graphic>
          <a:graphicData uri="http://schemas.openxmlformats.org/drawingml/2006/table">
            <a:tbl>
              <a:tblPr>
                <a:effectLst/>
              </a:tblPr>
              <a:tblGrid>
                <a:gridCol w="2016125"/>
                <a:gridCol w="2057400"/>
                <a:gridCol w="2326884"/>
                <a:gridCol w="2133992"/>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February 24 – 25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690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March 18 – 19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7 – 11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16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560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18 – 20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28 – 31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rPr>
                        <a:t>2,800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August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740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September 9 – 16</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Flooding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November 17 - 18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931</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143</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Significant Natural Catastrophes, 2013</a:t>
            </a:r>
            <a:br>
              <a:rPr kumimoji="0" lang="en-US" sz="3000" b="1" i="0" u="none" strike="noStrike" kern="1200" cap="none" spc="0" normalizeH="0" baseline="0" noProof="0" dirty="0" smtClean="0">
                <a:ln>
                  <a:noFill/>
                </a:ln>
                <a:solidFill>
                  <a:srgbClr val="225A7A"/>
                </a:solidFill>
                <a:effectLst/>
                <a:uLnTx/>
                <a:uFillTx/>
                <a:latin typeface="Arial"/>
                <a:ea typeface="+mn-ea"/>
                <a:cs typeface="Arial"/>
              </a:rPr>
            </a:br>
            <a:r>
              <a:rPr kumimoji="0" lang="en-US" sz="1800" b="1" i="0" u="none" strike="noStrike" kern="1200" cap="none" spc="0" normalizeH="0" baseline="0" noProof="0" dirty="0" smtClean="0">
                <a:ln>
                  <a:noFill/>
                </a:ln>
                <a:solidFill>
                  <a:srgbClr val="225A7A"/>
                </a:solidFill>
                <a:effectLst/>
                <a:uLnTx/>
                <a:uFillTx/>
                <a:latin typeface="Arial"/>
                <a:ea typeface="+mn-ea"/>
                <a:cs typeface="Arial"/>
              </a:rPr>
              <a:t>(Events with</a:t>
            </a: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 </a:t>
            </a:r>
            <a:r>
              <a:rPr kumimoji="0" lang="en-US" sz="1800" b="1" i="0" u="none" strike="noStrike" kern="0" cap="none" spc="0" normalizeH="0" baseline="0" noProof="0" dirty="0" smtClean="0">
                <a:ln>
                  <a:noFill/>
                </a:ln>
                <a:solidFill>
                  <a:srgbClr val="225A7A"/>
                </a:solidFill>
                <a:effectLst/>
                <a:uLnTx/>
                <a:uFillTx/>
                <a:latin typeface="Arial" charset="0"/>
                <a:ea typeface="+mj-ea"/>
                <a:cs typeface="Arial" charset="0"/>
              </a:rPr>
              <a:t>$1 billion economic loss and/or 50 fatalities)</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739560920"/>
      </p:ext>
    </p:extLst>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76240" y="149590"/>
            <a:ext cx="7528706" cy="720725"/>
          </a:xfrm>
        </p:spPr>
        <p:txBody>
          <a:bodyPr/>
          <a:lstStyle/>
          <a:p>
            <a:pPr>
              <a:defRPr/>
            </a:pPr>
            <a:r>
              <a:rPr lang="en-US" kern="1200" dirty="0" smtClean="0">
                <a:solidFill>
                  <a:srgbClr val="28688C"/>
                </a:solidFill>
                <a:latin typeface="Arial"/>
                <a:ea typeface="Arial Unicode MS"/>
                <a:cs typeface="Arial"/>
              </a:rPr>
              <a:t>U.S. Thunderstorm Insured Loss Trends, </a:t>
            </a:r>
            <a:r>
              <a:rPr lang="en-US" dirty="0" smtClean="0">
                <a:solidFill>
                  <a:srgbClr val="28688C"/>
                </a:solidFill>
              </a:rPr>
              <a:t>1980 –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144</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426786"/>
            <a:ext cx="4267200" cy="338554"/>
          </a:xfrm>
          <a:prstGeom prst="rect">
            <a:avLst/>
          </a:prstGeom>
          <a:noFill/>
          <a:ln w="9525" algn="ctr">
            <a:noFill/>
            <a:miter lim="800000"/>
            <a:headEnd/>
            <a:tailEnd/>
          </a:ln>
        </p:spPr>
        <p:txBody>
          <a:bodyPr anchor="ctr">
            <a:spAutoFit/>
          </a:bodyPr>
          <a:lstStyle/>
          <a:p>
            <a:pPr>
              <a:defRPr/>
            </a:pPr>
            <a:endParaRPr lang="en-US" sz="800" dirty="0">
              <a:solidFill>
                <a:schemeClr val="accent4">
                  <a:lumMod val="75000"/>
                </a:schemeClr>
              </a:solidFill>
              <a:cs typeface="+mn-cs"/>
            </a:endParaRPr>
          </a:p>
          <a:p>
            <a:pPr>
              <a:defRPr/>
            </a:pPr>
            <a:r>
              <a:rPr lang="en-US" sz="800" dirty="0">
                <a:solidFill>
                  <a:schemeClr val="accent4">
                    <a:lumMod val="75000"/>
                  </a:schemeClr>
                </a:solidFill>
                <a:cs typeface="+mn-cs"/>
              </a:rPr>
              <a:t>Source: Property Claims Service</a:t>
            </a:r>
            <a:r>
              <a:rPr lang="en-US" sz="800" dirty="0" smtClean="0">
                <a:solidFill>
                  <a:schemeClr val="accent4">
                    <a:lumMod val="75000"/>
                  </a:schemeClr>
                </a:solidFill>
                <a:cs typeface="+mn-cs"/>
              </a:rPr>
              <a:t>, and MR </a:t>
            </a:r>
            <a:r>
              <a:rPr lang="en-US" sz="800" dirty="0" err="1">
                <a:solidFill>
                  <a:schemeClr val="accent4">
                    <a:lumMod val="75000"/>
                  </a:schemeClr>
                </a:solidFill>
                <a:cs typeface="+mn-cs"/>
              </a:rPr>
              <a:t>NatCat</a:t>
            </a:r>
            <a:r>
              <a:rPr lang="en-US" sz="800" i="1" dirty="0" err="1">
                <a:solidFill>
                  <a:schemeClr val="accent4">
                    <a:lumMod val="75000"/>
                  </a:schemeClr>
                </a:solidFill>
                <a:cs typeface="+mn-cs"/>
              </a:rPr>
              <a:t>SERVICE</a:t>
            </a:r>
            <a:endParaRPr lang="en-US" sz="800" i="1" dirty="0">
              <a:solidFill>
                <a:schemeClr val="accent4">
                  <a:lumMod val="75000"/>
                </a:schemeClr>
              </a:solidFill>
              <a:cs typeface="+mn-cs"/>
            </a:endParaRPr>
          </a:p>
        </p:txBody>
      </p:sp>
      <p:pic>
        <p:nvPicPr>
          <p:cNvPr id="14" name="Picture 1"/>
          <p:cNvPicPr>
            <a:picLocks noChangeAspect="1" noChangeArrowheads="1"/>
          </p:cNvPicPr>
          <p:nvPr>
            <p:custDataLst>
              <p:tags r:id="rId1"/>
            </p:custDataLst>
          </p:nvPr>
        </p:nvPicPr>
        <p:blipFill>
          <a:blip r:embed="rId4" cstate="email"/>
          <a:srcRect/>
          <a:stretch>
            <a:fillRect/>
          </a:stretch>
        </p:blipFill>
        <p:spPr bwMode="auto">
          <a:xfrm>
            <a:off x="124678" y="1454046"/>
            <a:ext cx="8888802" cy="5111100"/>
          </a:xfrm>
          <a:prstGeom prst="rect">
            <a:avLst/>
          </a:prstGeom>
          <a:noFill/>
          <a:ln w="9525">
            <a:noFill/>
            <a:miter lim="800000"/>
            <a:headEnd/>
            <a:tailEnd/>
          </a:ln>
        </p:spPr>
      </p:pic>
      <p:sp>
        <p:nvSpPr>
          <p:cNvPr id="16" name="AutoShape 7"/>
          <p:cNvSpPr>
            <a:spLocks noChangeArrowheads="1"/>
          </p:cNvSpPr>
          <p:nvPr/>
        </p:nvSpPr>
        <p:spPr bwMode="blackWhite">
          <a:xfrm>
            <a:off x="3620367" y="3128505"/>
            <a:ext cx="3531191" cy="975657"/>
          </a:xfrm>
          <a:prstGeom prst="wedgeRectCallout">
            <a:avLst>
              <a:gd name="adj1" fmla="val 97028"/>
              <a:gd name="adj2" fmla="val 16832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$10.3 billion, the 6</a:t>
            </a:r>
            <a:r>
              <a:rPr lang="en-US" b="1" baseline="30000" dirty="0" smtClean="0">
                <a:solidFill>
                  <a:srgbClr val="FFFFFF"/>
                </a:solidFill>
                <a:latin typeface="Arial" pitchFamily="34" charset="0"/>
                <a:cs typeface="Arial" pitchFamily="34" charset="0"/>
              </a:rPr>
              <a:t>th</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
        <p:nvSpPr>
          <p:cNvPr id="17"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5-year running average loss is up sharply</a:t>
            </a:r>
            <a:endParaRPr lang="en-US" b="1" dirty="0">
              <a:solidFill>
                <a:schemeClr val="bg1"/>
              </a:solidFill>
              <a:latin typeface="Arial" pitchFamily="34" charset="0"/>
              <a:cs typeface="Arial" pitchFamily="34" charset="0"/>
            </a:endParaRPr>
          </a:p>
        </p:txBody>
      </p:sp>
      <p:sp>
        <p:nvSpPr>
          <p:cNvPr id="18"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12004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110"/>
          <p:cNvSpPr>
            <a:spLocks noGrp="1" noChangeArrowheads="1"/>
          </p:cNvSpPr>
          <p:nvPr>
            <p:ph type="sldNum" sz="quarter" idx="12"/>
          </p:nvPr>
        </p:nvSpPr>
        <p:spPr>
          <a:noFill/>
        </p:spPr>
        <p:txBody>
          <a:bodyPr/>
          <a:lstStyle/>
          <a:p>
            <a:fld id="{E6E5542E-88E5-495A-AC19-5D5EEA71753D}" type="slidenum">
              <a:rPr lang="en-US" smtClean="0"/>
              <a:pPr/>
              <a:t>145</a:t>
            </a:fld>
            <a:endParaRPr lang="en-US" smtClean="0"/>
          </a:p>
        </p:txBody>
      </p:sp>
      <p:sp>
        <p:nvSpPr>
          <p:cNvPr id="1638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Insured Homeowners Losses Due</a:t>
            </a:r>
            <a:br>
              <a:rPr lang="en-US" dirty="0" smtClean="0"/>
            </a:br>
            <a:r>
              <a:rPr lang="en-US" dirty="0" smtClean="0"/>
              <a:t>to Lightning, 2004-2012</a:t>
            </a:r>
          </a:p>
        </p:txBody>
      </p:sp>
      <p:graphicFrame>
        <p:nvGraphicFramePr>
          <p:cNvPr id="16386" name="Object 3"/>
          <p:cNvGraphicFramePr>
            <a:graphicFrameLocks noGrp="1" noChangeAspect="1"/>
          </p:cNvGraphicFramePr>
          <p:nvPr>
            <p:ph idx="4294967295"/>
            <p:extLst/>
          </p:nvPr>
        </p:nvGraphicFramePr>
        <p:xfrm>
          <a:off x="39688" y="1303991"/>
          <a:ext cx="9091612" cy="4706938"/>
        </p:xfrm>
        <a:graphic>
          <a:graphicData uri="http://schemas.openxmlformats.org/presentationml/2006/ole">
            <mc:AlternateContent xmlns:mc="http://schemas.openxmlformats.org/markup-compatibility/2006">
              <mc:Choice xmlns:v="urn:schemas-microsoft-com:vml" Requires="v">
                <p:oleObj spid="_x0000_s28441675"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39688" y="1303991"/>
                        <a:ext cx="9091612" cy="470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4"/>
          <p:cNvSpPr txBox="1">
            <a:spLocks noChangeArrowheads="1"/>
          </p:cNvSpPr>
          <p:nvPr/>
        </p:nvSpPr>
        <p:spPr bwMode="auto">
          <a:xfrm>
            <a:off x="113553" y="6390622"/>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smtClean="0"/>
          </a:p>
          <a:p>
            <a:pPr eaLnBrk="0" hangingPunct="0">
              <a:lnSpc>
                <a:spcPct val="70000"/>
              </a:lnSpc>
              <a:spcBef>
                <a:spcPct val="50000"/>
              </a:spcBef>
              <a:buClr>
                <a:srgbClr val="FF3300"/>
              </a:buClr>
              <a:buFont typeface="Wingdings" pitchFamily="2" charset="2"/>
              <a:buNone/>
            </a:pPr>
            <a:r>
              <a:rPr lang="en-US" sz="1100" dirty="0" smtClean="0"/>
              <a:t>Source:  Insurance Information Institute.</a:t>
            </a:r>
            <a:r>
              <a:rPr lang="en-US" sz="1100" dirty="0"/>
              <a:t>		</a:t>
            </a:r>
          </a:p>
        </p:txBody>
      </p:sp>
      <p:sp>
        <p:nvSpPr>
          <p:cNvPr id="6" name="Rectangle 5"/>
          <p:cNvSpPr>
            <a:spLocks noChangeArrowheads="1"/>
          </p:cNvSpPr>
          <p:nvPr/>
        </p:nvSpPr>
        <p:spPr bwMode="blackWhite">
          <a:xfrm>
            <a:off x="874245" y="5650567"/>
            <a:ext cx="7515225" cy="87125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Increased Number and Value of Expensive Electronic Devices in Homes is Pushing the Total Lightning Claim Costs Up Even as the Number of Lightning Claims Falls</a:t>
            </a:r>
            <a:endParaRPr lang="en-US" b="1" dirty="0">
              <a:solidFill>
                <a:srgbClr val="FFFFFF"/>
              </a:solidFill>
            </a:endParaRPr>
          </a:p>
        </p:txBody>
      </p:sp>
      <p:sp>
        <p:nvSpPr>
          <p:cNvPr id="7" name="Rectangle 6"/>
          <p:cNvSpPr>
            <a:spLocks noChangeArrowheads="1"/>
          </p:cNvSpPr>
          <p:nvPr/>
        </p:nvSpPr>
        <p:spPr bwMode="black">
          <a:xfrm>
            <a:off x="201613" y="1172229"/>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8" name="AutoShape 7"/>
          <p:cNvSpPr>
            <a:spLocks noChangeArrowheads="1"/>
          </p:cNvSpPr>
          <p:nvPr/>
        </p:nvSpPr>
        <p:spPr bwMode="blackWhite">
          <a:xfrm>
            <a:off x="3229897" y="3557398"/>
            <a:ext cx="2740598" cy="1268360"/>
          </a:xfrm>
          <a:prstGeom prst="wedgeRectCallout">
            <a:avLst>
              <a:gd name="adj1" fmla="val 125175"/>
              <a:gd name="adj2" fmla="val -239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Lightning claims cost insurers an estimated $969 million in 2012, 31.7% from $735.5 million in 2004</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872625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41313"/>
            <a:ext cx="7343775" cy="719137"/>
          </a:xfrm>
        </p:spPr>
        <p:txBody>
          <a:bodyPr/>
          <a:lstStyle/>
          <a:p>
            <a:r>
              <a:rPr lang="en-US" dirty="0" smtClean="0">
                <a:solidFill>
                  <a:srgbClr val="28688C"/>
                </a:solidFill>
              </a:rPr>
              <a:t>Natural Disasters in the United States, 1980 – 2013</a:t>
            </a:r>
            <a:br>
              <a:rPr lang="en-US" dirty="0" smtClean="0">
                <a:solidFill>
                  <a:srgbClr val="28688C"/>
                </a:solidFill>
              </a:rPr>
            </a:br>
            <a:r>
              <a:rPr lang="en-US" sz="1800" dirty="0" smtClean="0">
                <a:solidFill>
                  <a:srgbClr val="28688C"/>
                </a:solidFill>
              </a:rPr>
              <a:t>Number of Events (Annual Totals 1980 –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146</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22</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81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6</a:t>
            </a:r>
            <a:endParaRPr lang="de-DE" sz="1000" b="1" dirty="0">
              <a:solidFill>
                <a:schemeClr val="bg1"/>
              </a:solidFill>
            </a:endParaRPr>
          </a:p>
        </p:txBody>
      </p:sp>
      <p:pic>
        <p:nvPicPr>
          <p:cNvPr id="21" name="Picture 2"/>
          <p:cNvPicPr>
            <a:picLocks noChangeAspect="1" noChangeArrowheads="1"/>
          </p:cNvPicPr>
          <p:nvPr>
            <p:custDataLst>
              <p:tags r:id="rId1"/>
            </p:custDataLst>
          </p:nvPr>
        </p:nvPicPr>
        <p:blipFill>
          <a:blip r:embed="rId3" cstate="email"/>
          <a:srcRect/>
          <a:stretch>
            <a:fillRect/>
          </a:stretch>
        </p:blipFill>
        <p:spPr bwMode="auto">
          <a:xfrm>
            <a:off x="359116" y="1322760"/>
            <a:ext cx="8112399" cy="4414363"/>
          </a:xfrm>
          <a:prstGeom prst="rect">
            <a:avLst/>
          </a:prstGeom>
          <a:noFill/>
          <a:ln w="9525">
            <a:noFill/>
            <a:miter lim="800000"/>
            <a:headEnd/>
            <a:tailEnd/>
          </a:ln>
          <a:effectLst/>
        </p:spPr>
      </p:pic>
      <p:sp>
        <p:nvSpPr>
          <p:cNvPr id="23" name="AutoShape 7"/>
          <p:cNvSpPr>
            <a:spLocks noChangeArrowheads="1"/>
          </p:cNvSpPr>
          <p:nvPr/>
        </p:nvSpPr>
        <p:spPr bwMode="blackWhite">
          <a:xfrm>
            <a:off x="3436373" y="1710813"/>
            <a:ext cx="3048415" cy="1206887"/>
          </a:xfrm>
          <a:prstGeom prst="wedgeRectCallout">
            <a:avLst>
              <a:gd name="adj1" fmla="val 102567"/>
              <a:gd name="adj2" fmla="val 2055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128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811643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bwMode="auto">
          <a:xfrm>
            <a:off x="255804" y="1522413"/>
            <a:ext cx="8578633" cy="4786312"/>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rgbClr val="FF3300"/>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225170" y="73740"/>
            <a:ext cx="6840000" cy="720000"/>
          </a:xfrm>
        </p:spPr>
        <p:txBody>
          <a:bodyPr/>
          <a:lstStyle/>
          <a:p>
            <a:pPr lvl="0"/>
            <a:r>
              <a:rPr lang="en-US" dirty="0" smtClean="0">
                <a:solidFill>
                  <a:srgbClr val="225A7A"/>
                </a:solidFill>
              </a:rPr>
              <a:t>Number of Acres Burned in Wildfires, 1980 – 2013</a:t>
            </a:r>
            <a:endParaRPr lang="en-US" dirty="0">
              <a:solidFill>
                <a:srgbClr val="225A7A"/>
              </a:solidFill>
            </a:endParaRPr>
          </a:p>
        </p:txBody>
      </p:sp>
      <p:sp>
        <p:nvSpPr>
          <p:cNvPr id="10" name="PPTShape_0"/>
          <p:cNvSpPr>
            <a:spLocks noChangeArrowheads="1"/>
          </p:cNvSpPr>
          <p:nvPr/>
        </p:nvSpPr>
        <p:spPr bwMode="auto">
          <a:xfrm>
            <a:off x="0" y="6543539"/>
            <a:ext cx="2502608"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National Interagency Fire Center</a:t>
            </a:r>
          </a:p>
        </p:txBody>
      </p:sp>
      <p:pic>
        <p:nvPicPr>
          <p:cNvPr id="34817" name="Picture 1"/>
          <p:cNvPicPr>
            <a:picLocks noChangeAspect="1" noChangeArrowheads="1"/>
          </p:cNvPicPr>
          <p:nvPr>
            <p:custDataLst>
              <p:tags r:id="rId2"/>
            </p:custDataLst>
          </p:nvPr>
        </p:nvPicPr>
        <p:blipFill>
          <a:blip r:embed="rId5" cstate="email"/>
          <a:srcRect/>
          <a:stretch>
            <a:fillRect/>
          </a:stretch>
        </p:blipFill>
        <p:spPr bwMode="auto">
          <a:xfrm>
            <a:off x="368710" y="1243335"/>
            <a:ext cx="8381981" cy="5157465"/>
          </a:xfrm>
          <a:prstGeom prst="rect">
            <a:avLst/>
          </a:prstGeom>
          <a:noFill/>
          <a:ln w="9525">
            <a:noFill/>
            <a:miter lim="800000"/>
            <a:headEnd/>
            <a:tailEnd/>
          </a:ln>
        </p:spPr>
      </p:pic>
      <p:sp>
        <p:nvSpPr>
          <p:cNvPr id="11" name="TextBox 10"/>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147</a:t>
            </a:fld>
            <a:endParaRPr lang="en-US" sz="1000" dirty="0">
              <a:solidFill>
                <a:schemeClr val="accent4">
                  <a:lumMod val="75000"/>
                </a:schemeClr>
              </a:solidFill>
              <a:latin typeface="+mn-lt"/>
            </a:endParaRPr>
          </a:p>
        </p:txBody>
      </p:sp>
      <p:sp>
        <p:nvSpPr>
          <p:cNvPr id="12" name="AutoShape 7"/>
          <p:cNvSpPr>
            <a:spLocks noChangeArrowheads="1"/>
          </p:cNvSpPr>
          <p:nvPr/>
        </p:nvSpPr>
        <p:spPr bwMode="blackWhite">
          <a:xfrm>
            <a:off x="2875936" y="1135628"/>
            <a:ext cx="3082412" cy="1220173"/>
          </a:xfrm>
          <a:prstGeom prst="wedgeRectCallout">
            <a:avLst>
              <a:gd name="adj1" fmla="val 118906"/>
              <a:gd name="adj2" fmla="val 954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TX experienced significant wildfire losses in 2011 (Bastrop fire insured losses ~$500 million)</a:t>
            </a:r>
            <a:endParaRPr lang="en-US" b="1" dirty="0">
              <a:solidFill>
                <a:srgbClr val="FFFFFF"/>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093791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148</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823522" cy="267331"/>
            <a:chOff x="2021059" y="5197108"/>
            <a:chExt cx="422403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516424" cy="247678"/>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288669" y="111452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1053"/>
          <a:stretch>
            <a:fillRect/>
          </a:stretch>
        </p:blipFill>
        <p:spPr bwMode="auto">
          <a:xfrm>
            <a:off x="197864" y="1941241"/>
            <a:ext cx="8626587" cy="4292600"/>
          </a:xfrm>
          <a:prstGeom prst="rect">
            <a:avLst/>
          </a:prstGeom>
          <a:noFill/>
          <a:ln w="9525">
            <a:noFill/>
            <a:miter lim="800000"/>
            <a:headEnd/>
            <a:tailEnd/>
          </a:ln>
          <a:effectLst/>
        </p:spPr>
      </p:pic>
      <p:sp>
        <p:nvSpPr>
          <p:cNvPr id="24" name="AutoShape 7"/>
          <p:cNvSpPr>
            <a:spLocks noChangeArrowheads="1"/>
          </p:cNvSpPr>
          <p:nvPr/>
        </p:nvSpPr>
        <p:spPr bwMode="blackWhite">
          <a:xfrm>
            <a:off x="6931736"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CAT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$21.8B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$12.8B</a:t>
            </a:r>
            <a:endParaRPr lang="en-US" b="1" dirty="0">
              <a:solidFill>
                <a:srgbClr val="FFFFFF"/>
              </a:solidFill>
              <a:latin typeface="Arial" pitchFamily="34" charset="0"/>
              <a:cs typeface="Arial" pitchFamily="34" charset="0"/>
            </a:endParaRPr>
          </a:p>
        </p:txBody>
      </p:sp>
      <p:sp>
        <p:nvSpPr>
          <p:cNvPr id="25" name="AutoShape 7"/>
          <p:cNvSpPr>
            <a:spLocks noChangeArrowheads="1"/>
          </p:cNvSpPr>
          <p:nvPr/>
        </p:nvSpPr>
        <p:spPr bwMode="blackWhite">
          <a:xfrm>
            <a:off x="3814916" y="1873046"/>
            <a:ext cx="2300749" cy="1617407"/>
          </a:xfrm>
          <a:prstGeom prst="wedgeRectCallout">
            <a:avLst>
              <a:gd name="adj1" fmla="val 67401"/>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988394" y="2138515"/>
            <a:ext cx="2596292" cy="1489587"/>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2013 losses were </a:t>
            </a:r>
            <a:r>
              <a:rPr lang="en-US" b="1" dirty="0" smtClean="0">
                <a:solidFill>
                  <a:srgbClr val="FFFFFF"/>
                </a:solidFill>
              </a:rPr>
              <a:t>far</a:t>
            </a:r>
            <a:r>
              <a:rPr lang="en-US" b="1" dirty="0" smtClean="0">
                <a:solidFill>
                  <a:srgbClr val="FFFFFF"/>
                </a:solidFill>
                <a:latin typeface="Arial" charset="0"/>
                <a:cs typeface="Arial" charset="0"/>
              </a:rPr>
              <a:t> below 2011 and 2012 and were 44% lower than the average from 2000-2012</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7312638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70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269876" y="2133600"/>
            <a:ext cx="8547099" cy="417671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7"/>
          <p:cNvSpPr txBox="1">
            <a:spLocks noChangeArrowheads="1"/>
          </p:cNvSpPr>
          <p:nvPr/>
        </p:nvSpPr>
        <p:spPr bwMode="auto">
          <a:xfrm>
            <a:off x="715811" y="1242194"/>
            <a:ext cx="7646525" cy="707886"/>
          </a:xfrm>
          <a:prstGeom prst="rect">
            <a:avLst/>
          </a:prstGeom>
          <a:solidFill>
            <a:srgbClr val="225A7A"/>
          </a:solidFill>
          <a:ln w="9525" algn="ctr">
            <a:noFill/>
            <a:miter lim="800000"/>
            <a:headEnd/>
            <a:tailEnd/>
          </a:ln>
          <a:effectLst/>
        </p:spPr>
        <p:txBody>
          <a:bodyPr wrap="square">
            <a:spAutoFit/>
          </a:bodyPr>
          <a:lstStyle/>
          <a:p>
            <a:pPr algn="ctr">
              <a:defRPr/>
            </a:pPr>
            <a:r>
              <a:rPr lang="en-US" sz="2000" b="1" dirty="0" smtClean="0">
                <a:solidFill>
                  <a:schemeClr val="bg1"/>
                </a:solidFill>
                <a:latin typeface="Arial" pitchFamily="34" charset="0"/>
                <a:cs typeface="Arial" pitchFamily="34" charset="0"/>
              </a:rPr>
              <a:t>The current 5-year average (2008 - 2013) insured tropical cyclone loss is $5.6 billion per year.</a:t>
            </a:r>
          </a:p>
        </p:txBody>
      </p:sp>
      <p:sp>
        <p:nvSpPr>
          <p:cNvPr id="20483" name="Rectangle 8"/>
          <p:cNvSpPr>
            <a:spLocks noGrp="1" noChangeArrowheads="1"/>
          </p:cNvSpPr>
          <p:nvPr>
            <p:ph type="title"/>
          </p:nvPr>
        </p:nvSpPr>
        <p:spPr>
          <a:xfrm>
            <a:off x="313659" y="58992"/>
            <a:ext cx="6837362" cy="812800"/>
          </a:xfrm>
          <a:noFill/>
        </p:spPr>
        <p:txBody>
          <a:bodyPr/>
          <a:lstStyle/>
          <a:p>
            <a:r>
              <a:rPr lang="en-US" dirty="0" smtClean="0">
                <a:solidFill>
                  <a:srgbClr val="225A7A"/>
                </a:solidFill>
              </a:rPr>
              <a:t>Insured US Tropical Cyclone Losses, 1980 - 2013 </a:t>
            </a:r>
          </a:p>
        </p:txBody>
      </p:sp>
      <p:sp>
        <p:nvSpPr>
          <p:cNvPr id="31749" name="Rectangle 16"/>
          <p:cNvSpPr>
            <a:spLocks noChangeArrowheads="1"/>
          </p:cNvSpPr>
          <p:nvPr/>
        </p:nvSpPr>
        <p:spPr bwMode="auto">
          <a:xfrm>
            <a:off x="0" y="6446793"/>
            <a:ext cx="2688609" cy="411207"/>
          </a:xfrm>
          <a:prstGeom prst="rect">
            <a:avLst/>
          </a:prstGeom>
          <a:noFill/>
          <a:ln w="9525" algn="ctr">
            <a:noFill/>
            <a:miter lim="800000"/>
            <a:headEnd/>
            <a:tailEnd/>
          </a:ln>
        </p:spPr>
        <p:txBody>
          <a:bodyPr wrap="square">
            <a:spAutoFit/>
          </a:bodyPr>
          <a:lstStyle/>
          <a:p>
            <a:pPr>
              <a:defRPr/>
            </a:pPr>
            <a:r>
              <a:rPr lang="en-US" sz="1000" dirty="0" smtClean="0">
                <a:solidFill>
                  <a:schemeClr val="accent4">
                    <a:lumMod val="75000"/>
                  </a:schemeClr>
                </a:solidFill>
                <a:latin typeface="+mn-lt"/>
              </a:rPr>
              <a:t>Sources: </a:t>
            </a:r>
            <a:r>
              <a:rPr lang="en-US" sz="1000" dirty="0">
                <a:solidFill>
                  <a:schemeClr val="accent4">
                    <a:lumMod val="75000"/>
                  </a:schemeClr>
                </a:solidFill>
                <a:latin typeface="+mn-lt"/>
              </a:rPr>
              <a:t>Property Claims Service, </a:t>
            </a:r>
            <a:r>
              <a:rPr lang="en-US" sz="1000" dirty="0" smtClean="0">
                <a:solidFill>
                  <a:schemeClr val="accent4">
                    <a:lumMod val="75000"/>
                  </a:schemeClr>
                </a:solidFill>
                <a:latin typeface="+mn-lt"/>
              </a:rPr>
              <a:t>Munich Re </a:t>
            </a:r>
            <a:r>
              <a:rPr lang="en-US" sz="1000" dirty="0" err="1">
                <a:solidFill>
                  <a:schemeClr val="accent4">
                    <a:lumMod val="75000"/>
                  </a:schemeClr>
                </a:solidFill>
                <a:latin typeface="+mn-lt"/>
              </a:rPr>
              <a:t>NatCat</a:t>
            </a:r>
            <a:r>
              <a:rPr lang="en-US" sz="1000" i="1" dirty="0" err="1">
                <a:solidFill>
                  <a:schemeClr val="accent4">
                    <a:lumMod val="75000"/>
                  </a:schemeClr>
                </a:solidFill>
                <a:latin typeface="+mn-lt"/>
              </a:rPr>
              <a:t>SERVICE</a:t>
            </a:r>
            <a:r>
              <a:rPr lang="en-US" sz="1000" i="1" dirty="0">
                <a:solidFill>
                  <a:schemeClr val="accent4">
                    <a:lumMod val="75000"/>
                  </a:schemeClr>
                </a:solidFill>
                <a:latin typeface="+mn-lt"/>
              </a:rPr>
              <a:t>, </a:t>
            </a:r>
            <a:r>
              <a:rPr lang="en-US" sz="1000" dirty="0" smtClean="0">
                <a:solidFill>
                  <a:schemeClr val="accent4">
                    <a:lumMod val="75000"/>
                  </a:schemeClr>
                </a:solidFill>
                <a:latin typeface="+mn-lt"/>
              </a:rPr>
              <a:t>NFIP</a:t>
            </a:r>
            <a:endParaRPr lang="en-US" sz="1000" dirty="0">
              <a:solidFill>
                <a:schemeClr val="accent4">
                  <a:lumMod val="75000"/>
                </a:schemeClr>
              </a:solidFill>
              <a:latin typeface="+mn-lt"/>
            </a:endParaRPr>
          </a:p>
        </p:txBody>
      </p:sp>
      <p:pic>
        <p:nvPicPr>
          <p:cNvPr id="55297" name="Picture 1"/>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427704" y="2093457"/>
            <a:ext cx="8170392" cy="4085803"/>
          </a:xfrm>
          <a:prstGeom prst="rect">
            <a:avLst/>
          </a:prstGeom>
          <a:noFill/>
          <a:ln w="9525">
            <a:noFill/>
            <a:miter lim="800000"/>
            <a:headEnd/>
            <a:tailEnd/>
          </a:ln>
        </p:spPr>
      </p:pic>
      <p:pic>
        <p:nvPicPr>
          <p:cNvPr id="10" name="PPTShape_0"/>
          <p:cNvPicPr>
            <a:picLocks noChangeAspect="1" noChangeArrowheads="1"/>
          </p:cNvPicPr>
          <p:nvPr>
            <p:custDataLst>
              <p:tags r:id="rId3"/>
            </p:custDataLst>
          </p:nvPr>
        </p:nvPicPr>
        <p:blipFill>
          <a:blip r:embed="rId7" cstate="email"/>
          <a:srcRect/>
          <a:stretch>
            <a:fillRect/>
          </a:stretch>
        </p:blipFill>
        <p:spPr bwMode="auto">
          <a:xfrm>
            <a:off x="1524000" y="2362200"/>
            <a:ext cx="2076449" cy="914400"/>
          </a:xfrm>
          <a:prstGeom prst="rect">
            <a:avLst/>
          </a:prstGeom>
          <a:noFill/>
          <a:ln w="9525">
            <a:noFill/>
            <a:miter lim="800000"/>
            <a:headEnd/>
            <a:tailEnd/>
          </a:ln>
        </p:spPr>
      </p:pic>
      <p:sp>
        <p:nvSpPr>
          <p:cNvPr id="13" name="TextBox 12"/>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149</a:t>
            </a:fld>
            <a:endParaRPr lang="en-US" sz="1000" dirty="0">
              <a:solidFill>
                <a:schemeClr val="accent4">
                  <a:lumMod val="75000"/>
                </a:schemeClr>
              </a:solidFill>
              <a:latin typeface="+mn-lt"/>
            </a:endParaRPr>
          </a:p>
        </p:txBody>
      </p:sp>
    </p:spTree>
    <p:custDataLst>
      <p:tags r:id="rId1"/>
    </p:custDataLst>
    <p:extLst>
      <p:ext uri="{BB962C8B-B14F-4D97-AF65-F5344CB8AC3E}">
        <p14:creationId xmlns:p14="http://schemas.microsoft.com/office/powerpoint/2010/main" val="266327068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15</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mc:AlternateContent xmlns:mc="http://schemas.openxmlformats.org/markup-compatibility/2006">
              <mc:Choice xmlns:v="urn:schemas-microsoft-com:vml" Requires="v">
                <p:oleObj spid="_x0000_s14591086" name="Chart" r:id="rId4" imgW="8601126" imgH="4533804" progId="MSGraph.Chart.8">
                  <p:embed followColorScheme="full"/>
                </p:oleObj>
              </mc:Choice>
              <mc:Fallback>
                <p:oleObj name="Chart" r:id="rId4" imgW="8601126" imgH="4533804"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60375" y="1705642"/>
                        <a:ext cx="8683625" cy="4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1971—2013:Q3</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2013:9M = 4.2%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150</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28426327" name="Slide" r:id="rId5" imgW="4210744" imgH="3156199" progId="PowerPoint.Slide.12">
                  <p:embed/>
                </p:oleObj>
              </mc:Choice>
              <mc:Fallback>
                <p:oleObj name="Slide" r:id="rId5" imgW="4210744" imgH="3156199"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616249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151</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mc:AlternateContent xmlns:mc="http://schemas.openxmlformats.org/markup-compatibility/2006">
              <mc:Choice xmlns:v="urn:schemas-microsoft-com:vml" Requires="v">
                <p:oleObj spid="_x0000_s28427352" name="Slide" r:id="rId5" imgW="3544809" imgH="2657946" progId="PowerPoint.Slide.12">
                  <p:embed/>
                </p:oleObj>
              </mc:Choice>
              <mc:Fallback>
                <p:oleObj name="Slide" r:id="rId5" imgW="3544809" imgH="2657946"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200025"/>
                        <a:ext cx="8607425" cy="645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68524918"/>
      </p:ext>
    </p:extLst>
  </p:cSld>
  <p:clrMapOvr>
    <a:masterClrMapping/>
  </p:clrMapOvr>
  <p:transition>
    <p:wipe dir="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152</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907658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153</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75"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extLst>
      <p:ext uri="{BB962C8B-B14F-4D97-AF65-F5344CB8AC3E}">
        <p14:creationId xmlns:p14="http://schemas.microsoft.com/office/powerpoint/2010/main" val="323693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154</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198459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155</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2013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08"/>
            <a:ext cx="2895600" cy="40011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8" name="Picture 17"/>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579"/>
          <a:stretch>
            <a:fillRect/>
          </a:stretch>
        </p:blipFill>
        <p:spPr bwMode="auto">
          <a:xfrm>
            <a:off x="260557" y="1773123"/>
            <a:ext cx="8474516" cy="4446587"/>
          </a:xfrm>
          <a:prstGeom prst="rect">
            <a:avLst/>
          </a:prstGeom>
          <a:noFill/>
          <a:ln w="9525">
            <a:noFill/>
            <a:miter lim="800000"/>
            <a:headEnd/>
            <a:tailEnd/>
          </a:ln>
          <a:effectLst/>
        </p:spPr>
      </p:pic>
      <p:sp>
        <p:nvSpPr>
          <p:cNvPr id="19" name="AutoShape 7"/>
          <p:cNvSpPr>
            <a:spLocks noChangeArrowheads="1"/>
          </p:cNvSpPr>
          <p:nvPr/>
        </p:nvSpPr>
        <p:spPr bwMode="blackWhite">
          <a:xfrm>
            <a:off x="5132437" y="1925029"/>
            <a:ext cx="2192242" cy="1290638"/>
          </a:xfrm>
          <a:prstGeom prst="wedgeRectCallout">
            <a:avLst>
              <a:gd name="adj1" fmla="val 98220"/>
              <a:gd name="adj2" fmla="val 197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$125B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$34B</a:t>
            </a:r>
            <a:endParaRPr lang="en-US" b="1" dirty="0">
              <a:solidFill>
                <a:srgbClr val="FFFFFF"/>
              </a:solidFill>
              <a:latin typeface="Arial" pitchFamily="34" charset="0"/>
              <a:cs typeface="Arial" pitchFamily="34" charset="0"/>
            </a:endParaRPr>
          </a:p>
        </p:txBody>
      </p:sp>
      <p:sp>
        <p:nvSpPr>
          <p:cNvPr id="24"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31" name="AutoShape 7"/>
          <p:cNvSpPr>
            <a:spLocks noChangeArrowheads="1"/>
          </p:cNvSpPr>
          <p:nvPr/>
        </p:nvSpPr>
        <p:spPr bwMode="blackWhite">
          <a:xfrm>
            <a:off x="2359742" y="1634977"/>
            <a:ext cx="2359388" cy="1290638"/>
          </a:xfrm>
          <a:prstGeom prst="wedgeRectCallout">
            <a:avLst>
              <a:gd name="adj1" fmla="val 41709"/>
              <a:gd name="adj2" fmla="val 48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10-Yr. Avg.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$184B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$56B</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05545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25996" y="1833824"/>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Flood Insurance</a:t>
            </a:r>
          </a:p>
        </p:txBody>
      </p:sp>
      <p:sp>
        <p:nvSpPr>
          <p:cNvPr id="2253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2253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3E4101-911F-43F0-9538-21D7BC818D03}" type="slidenum">
              <a:rPr lang="en-US" sz="900">
                <a:solidFill>
                  <a:schemeClr val="bg1"/>
                </a:solidFill>
              </a:rPr>
              <a:pPr algn="r" eaLnBrk="0" hangingPunct="0">
                <a:lnSpc>
                  <a:spcPct val="85000"/>
                </a:lnSpc>
                <a:spcBef>
                  <a:spcPct val="20000"/>
                </a:spcBef>
              </a:pPr>
              <a:t>156</a:t>
            </a:fld>
            <a:endParaRPr lang="en-US" sz="900">
              <a:solidFill>
                <a:schemeClr val="bg1"/>
              </a:solidFill>
            </a:endParaRPr>
          </a:p>
        </p:txBody>
      </p:sp>
      <p:pic>
        <p:nvPicPr>
          <p:cNvPr id="2253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14793" y="3554767"/>
            <a:ext cx="8829207" cy="590931"/>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pPr>
            <a:r>
              <a:rPr lang="en-US" sz="3600" b="1" dirty="0" smtClean="0">
                <a:solidFill>
                  <a:srgbClr val="225A7A"/>
                </a:solidFill>
              </a:rPr>
              <a:t>I.I.I. Survey: Public Conflicted on Flood</a:t>
            </a:r>
            <a:endParaRPr lang="en-US" sz="3600" b="1" dirty="0">
              <a:solidFill>
                <a:srgbClr val="225A7A"/>
              </a:solidFill>
              <a:latin typeface="Arial" charset="0"/>
              <a:cs typeface="Arial" charset="0"/>
            </a:endParaRPr>
          </a:p>
        </p:txBody>
      </p:sp>
      <p:sp>
        <p:nvSpPr>
          <p:cNvPr id="7" name="Rectangle 8"/>
          <p:cNvSpPr>
            <a:spLocks noChangeArrowheads="1"/>
          </p:cNvSpPr>
          <p:nvPr/>
        </p:nvSpPr>
        <p:spPr bwMode="auto">
          <a:xfrm>
            <a:off x="0" y="4141881"/>
            <a:ext cx="8499424" cy="23637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Flood Should Reflect True Risk</a:t>
            </a:r>
          </a:p>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Keep the Subsidies</a:t>
            </a:r>
          </a:p>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Would Prefer to Purchase from Private Insurers</a:t>
            </a:r>
            <a:endParaRPr lang="en-US" sz="3600" b="1" i="1" dirty="0">
              <a:solidFill>
                <a:srgbClr val="C00000"/>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157</a:t>
            </a:fld>
            <a:endParaRPr lang="en-US" sz="900"/>
          </a:p>
        </p:txBody>
      </p:sp>
      <p:sp>
        <p:nvSpPr>
          <p:cNvPr id="65541" name="Rectangle 2"/>
          <p:cNvSpPr>
            <a:spLocks noGrp="1" noChangeArrowheads="1"/>
          </p:cNvSpPr>
          <p:nvPr>
            <p:ph type="title" idx="4294967295"/>
          </p:nvPr>
        </p:nvSpPr>
        <p:spPr/>
        <p:txBody>
          <a:bodyPr/>
          <a:lstStyle/>
          <a:p>
            <a:r>
              <a:rPr lang="en-US" dirty="0" smtClean="0"/>
              <a:t>Biggert-Waters: Media and Congressional Maelstrom </a:t>
            </a:r>
          </a:p>
        </p:txBody>
      </p:sp>
      <p:sp>
        <p:nvSpPr>
          <p:cNvPr id="1922051" name="Rectangle 3"/>
          <p:cNvSpPr>
            <a:spLocks noGrp="1" noChangeArrowheads="1"/>
          </p:cNvSpPr>
          <p:nvPr>
            <p:ph type="body" idx="4294967295"/>
          </p:nvPr>
        </p:nvSpPr>
        <p:spPr>
          <a:xfrm>
            <a:off x="160802" y="1089410"/>
            <a:ext cx="8773335" cy="4652963"/>
          </a:xfrm>
        </p:spPr>
        <p:txBody>
          <a:bodyPr/>
          <a:lstStyle/>
          <a:p>
            <a:pPr>
              <a:lnSpc>
                <a:spcPts val="1900"/>
              </a:lnSpc>
              <a:spcBef>
                <a:spcPct val="50000"/>
              </a:spcBef>
            </a:pPr>
            <a:r>
              <a:rPr lang="en-US" sz="2100" b="1" dirty="0" smtClean="0"/>
              <a:t>BW-12 Rate Increases to Phase Out Subsidies Began in 2013</a:t>
            </a:r>
          </a:p>
          <a:p>
            <a:pPr lvl="1">
              <a:lnSpc>
                <a:spcPts val="1900"/>
              </a:lnSpc>
            </a:pPr>
            <a:r>
              <a:rPr lang="en-US" sz="1900" b="1" dirty="0" smtClean="0"/>
              <a:t>Note: Only 20% of NFIP policies are subsidized</a:t>
            </a:r>
          </a:p>
          <a:p>
            <a:pPr>
              <a:lnSpc>
                <a:spcPts val="1900"/>
              </a:lnSpc>
              <a:spcBef>
                <a:spcPct val="50000"/>
              </a:spcBef>
            </a:pPr>
            <a:r>
              <a:rPr lang="en-US" sz="2100" b="1" dirty="0" smtClean="0"/>
              <a:t>Jan. 1, 2013: Non-Primary/Secondary Residences</a:t>
            </a:r>
          </a:p>
          <a:p>
            <a:pPr lvl="1">
              <a:lnSpc>
                <a:spcPts val="1900"/>
              </a:lnSpc>
            </a:pPr>
            <a:r>
              <a:rPr lang="en-US" sz="1900" b="1" dirty="0" smtClean="0"/>
              <a:t>Increases of 25% per year until full-risk rate achieved</a:t>
            </a:r>
            <a:endParaRPr lang="en-US" sz="1900" b="1" i="1" dirty="0" smtClean="0"/>
          </a:p>
          <a:p>
            <a:pPr lvl="1">
              <a:lnSpc>
                <a:spcPts val="1900"/>
              </a:lnSpc>
            </a:pPr>
            <a:r>
              <a:rPr lang="en-US" sz="1900" b="1" i="1" dirty="0" smtClean="0"/>
              <a:t>Reaction: Very muted; Vacation homes/wealthier owners</a:t>
            </a:r>
          </a:p>
          <a:p>
            <a:pPr>
              <a:lnSpc>
                <a:spcPts val="1900"/>
              </a:lnSpc>
            </a:pPr>
            <a:r>
              <a:rPr lang="en-US" sz="2100" b="1" dirty="0" smtClean="0"/>
              <a:t>Oct. 1, 2013: S</a:t>
            </a:r>
            <a:r>
              <a:rPr lang="en-US" sz="2000" b="1" dirty="0" smtClean="0"/>
              <a:t>ubsidized Severe or Repetitive Loss Policies and Owners of Business/Non-Residential Properties</a:t>
            </a:r>
          </a:p>
          <a:p>
            <a:pPr lvl="1">
              <a:lnSpc>
                <a:spcPts val="1900"/>
              </a:lnSpc>
            </a:pPr>
            <a:r>
              <a:rPr lang="en-US" sz="2000" b="1" dirty="0" smtClean="0"/>
              <a:t>Increases of 25% per year until full-risk rate achieved</a:t>
            </a:r>
            <a:r>
              <a:rPr lang="en-US" sz="1800" b="1" dirty="0" smtClean="0"/>
              <a:t> </a:t>
            </a:r>
          </a:p>
          <a:p>
            <a:pPr lvl="1">
              <a:lnSpc>
                <a:spcPts val="1900"/>
              </a:lnSpc>
            </a:pPr>
            <a:r>
              <a:rPr lang="en-US" sz="2000" b="1" i="1" dirty="0" smtClean="0"/>
              <a:t>Reaction: Huge consumer backlash, intense media coverage leading to a Congressional effort to delay BW-12 by 4 years (effectively killing it). Even Maxine Waters supports delay… </a:t>
            </a:r>
            <a:endParaRPr lang="en-US" sz="2100" b="1" dirty="0" smtClean="0"/>
          </a:p>
          <a:p>
            <a:pPr>
              <a:lnSpc>
                <a:spcPts val="1900"/>
              </a:lnSpc>
              <a:spcBef>
                <a:spcPct val="50000"/>
              </a:spcBef>
            </a:pPr>
            <a:r>
              <a:rPr lang="en-US" sz="2100" b="1" dirty="0" smtClean="0"/>
              <a:t>Subsidy Lost if Policy Lapses, Severe Repeated, New Policy</a:t>
            </a:r>
          </a:p>
          <a:p>
            <a:pPr>
              <a:lnSpc>
                <a:spcPts val="1900"/>
              </a:lnSpc>
              <a:spcBef>
                <a:spcPct val="50000"/>
              </a:spcBef>
            </a:pPr>
            <a:r>
              <a:rPr lang="en-US" sz="2100" b="1" dirty="0" smtClean="0"/>
              <a:t>House and Senate Bills to Reduce Burden Need to be Reconciled</a:t>
            </a:r>
          </a:p>
          <a:p>
            <a:pPr>
              <a:lnSpc>
                <a:spcPts val="1900"/>
              </a:lnSpc>
              <a:spcBef>
                <a:spcPct val="50000"/>
              </a:spcBef>
            </a:pPr>
            <a:r>
              <a:rPr lang="en-US" sz="2100" b="1" dirty="0" smtClean="0"/>
              <a:t>Future Pvt. Insurer Flood Participation Impacted by BW-12 Debate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animEffect transition="in" filter="wipe(left)">
                                      <p:cBhvr>
                                        <p:cTn id="47"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158</a:t>
            </a:fld>
            <a:endParaRPr lang="en-US" sz="900"/>
          </a:p>
        </p:txBody>
      </p:sp>
      <p:sp>
        <p:nvSpPr>
          <p:cNvPr id="65541" name="Rectangle 2"/>
          <p:cNvSpPr>
            <a:spLocks noGrp="1" noChangeArrowheads="1"/>
          </p:cNvSpPr>
          <p:nvPr>
            <p:ph type="title" idx="4294967295"/>
          </p:nvPr>
        </p:nvSpPr>
        <p:spPr/>
        <p:txBody>
          <a:bodyPr/>
          <a:lstStyle/>
          <a:p>
            <a:r>
              <a:rPr lang="en-US" dirty="0" smtClean="0"/>
              <a:t>Summary of House Bill</a:t>
            </a:r>
            <a:br>
              <a:rPr lang="en-US" dirty="0" smtClean="0"/>
            </a:br>
            <a:r>
              <a:rPr lang="en-US" i="1" dirty="0" smtClean="0"/>
              <a:t>(Passed March 4, 2014)</a:t>
            </a:r>
          </a:p>
        </p:txBody>
      </p:sp>
      <p:sp>
        <p:nvSpPr>
          <p:cNvPr id="1922051" name="Rectangle 3"/>
          <p:cNvSpPr>
            <a:spLocks noGrp="1" noChangeArrowheads="1"/>
          </p:cNvSpPr>
          <p:nvPr>
            <p:ph type="body" idx="4294967295"/>
          </p:nvPr>
        </p:nvSpPr>
        <p:spPr>
          <a:xfrm>
            <a:off x="160802" y="1089410"/>
            <a:ext cx="8773335" cy="4652963"/>
          </a:xfrm>
        </p:spPr>
        <p:txBody>
          <a:bodyPr/>
          <a:lstStyle/>
          <a:p>
            <a:pPr>
              <a:lnSpc>
                <a:spcPct val="100000"/>
              </a:lnSpc>
              <a:spcBef>
                <a:spcPct val="50000"/>
              </a:spcBef>
            </a:pPr>
            <a:r>
              <a:rPr lang="en-US" sz="2100" b="1" dirty="0" smtClean="0"/>
              <a:t>9 Premium classifications with increases capped at 18%</a:t>
            </a:r>
          </a:p>
          <a:p>
            <a:pPr>
              <a:lnSpc>
                <a:spcPct val="100000"/>
              </a:lnSpc>
              <a:spcBef>
                <a:spcPct val="50000"/>
              </a:spcBef>
            </a:pPr>
            <a:r>
              <a:rPr lang="en-US" sz="2100" b="1" dirty="0" smtClean="0"/>
              <a:t>$25 surcharge on primary residences; $250 for non-primary</a:t>
            </a:r>
          </a:p>
          <a:p>
            <a:pPr>
              <a:lnSpc>
                <a:spcPct val="100000"/>
              </a:lnSpc>
              <a:spcBef>
                <a:spcPct val="50000"/>
              </a:spcBef>
            </a:pPr>
            <a:r>
              <a:rPr lang="en-US" sz="2100" b="1" dirty="0" smtClean="0"/>
              <a:t>Restoration of “grandfather” clause allowing continued subsidies for homes that were compliant under old FEMA maps but no longer are</a:t>
            </a:r>
          </a:p>
          <a:p>
            <a:pPr>
              <a:lnSpc>
                <a:spcPct val="100000"/>
              </a:lnSpc>
              <a:spcBef>
                <a:spcPct val="50000"/>
              </a:spcBef>
            </a:pPr>
            <a:r>
              <a:rPr lang="en-US" sz="2100" b="1" dirty="0" smtClean="0"/>
              <a:t>Eliminates property sales trigger</a:t>
            </a:r>
          </a:p>
          <a:p>
            <a:pPr>
              <a:lnSpc>
                <a:spcPct val="100000"/>
              </a:lnSpc>
              <a:spcBef>
                <a:spcPct val="50000"/>
              </a:spcBef>
            </a:pPr>
            <a:r>
              <a:rPr lang="en-US" sz="2100" b="1" dirty="0" smtClean="0"/>
              <a:t>Reimburses home owners for successful FEMA map challenges</a:t>
            </a:r>
          </a:p>
          <a:p>
            <a:pPr>
              <a:lnSpc>
                <a:spcPct val="100000"/>
              </a:lnSpc>
              <a:spcBef>
                <a:spcPct val="50000"/>
              </a:spcBef>
            </a:pPr>
            <a:r>
              <a:rPr lang="en-US" sz="2100" b="1" dirty="0" smtClean="0"/>
              <a:t>Creates a “flood insurance advocate”</a:t>
            </a:r>
          </a:p>
          <a:p>
            <a:pPr>
              <a:lnSpc>
                <a:spcPct val="100000"/>
              </a:lnSpc>
              <a:spcBef>
                <a:spcPct val="50000"/>
              </a:spcBef>
            </a:pPr>
            <a:r>
              <a:rPr lang="en-US" sz="2100" b="1" dirty="0" smtClean="0"/>
              <a:t>Refunds policyholders who were charged higher rates under BW-12 for homes built before FEMA established flood-risk maps</a:t>
            </a:r>
          </a:p>
          <a:p>
            <a:pPr>
              <a:lnSpc>
                <a:spcPct val="100000"/>
              </a:lnSpc>
              <a:spcBef>
                <a:spcPct val="50000"/>
              </a:spcBef>
            </a:pPr>
            <a:r>
              <a:rPr lang="en-US" sz="2100" b="1" dirty="0" smtClean="0"/>
              <a:t>CBO scoring of bill said that it will not increase the deficit</a:t>
            </a:r>
          </a:p>
          <a:p>
            <a:pPr lvl="1">
              <a:lnSpc>
                <a:spcPct val="100000"/>
              </a:lnSpc>
            </a:pPr>
            <a:r>
              <a:rPr lang="en-US" sz="1900" b="1" dirty="0" smtClean="0"/>
              <a:t>Didn’t say that it would eliminate the current $24 bill deficit</a:t>
            </a:r>
          </a:p>
        </p:txBody>
      </p:sp>
    </p:spTree>
    <p:extLst>
      <p:ext uri="{BB962C8B-B14F-4D97-AF65-F5344CB8AC3E}">
        <p14:creationId xmlns:p14="http://schemas.microsoft.com/office/powerpoint/2010/main" val="2135587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7" end="7"/>
                                            </p:txEl>
                                          </p:spTgt>
                                        </p:tgtEl>
                                        <p:attrNameLst>
                                          <p:attrName>style.visibility</p:attrName>
                                        </p:attrNameLst>
                                      </p:cBhvr>
                                      <p:to>
                                        <p:strVal val="visible"/>
                                      </p:to>
                                    </p:set>
                                    <p:animEffect transition="in" filter="wipe(left)">
                                      <p:cBhvr>
                                        <p:cTn id="42" dur="500"/>
                                        <p:tgtEl>
                                          <p:spTgt spid="1922051">
                                            <p:txEl>
                                              <p:pRg st="7" end="7"/>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22051">
                                            <p:txEl>
                                              <p:pRg st="8" end="8"/>
                                            </p:txEl>
                                          </p:spTgt>
                                        </p:tgtEl>
                                        <p:attrNameLst>
                                          <p:attrName>style.visibility</p:attrName>
                                        </p:attrNameLst>
                                      </p:cBhvr>
                                      <p:to>
                                        <p:strVal val="visible"/>
                                      </p:to>
                                    </p:set>
                                    <p:animEffect transition="in" filter="wipe(left)">
                                      <p:cBhvr>
                                        <p:cTn id="45"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159</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47663" y="1146905"/>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Do you think it is fair that flood insurance premium increases are higher if people who live in high flood risk areas and rebuild their homes do not elevate them?</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336499"/>
            <a:ext cx="8518525" cy="91825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Almost two-thirds of Americans think that it is fair that flood insurance premiums be raised for people who live in high flood risk areas and rebuild their homes after a flood but do not elevate them.</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121199"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5" y="3337478"/>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nvPr>
        </p:nvGraphicFramePr>
        <p:xfrm>
          <a:off x="-430733" y="1287463"/>
          <a:ext cx="8736013" cy="4972050"/>
        </p:xfrm>
        <a:graphic>
          <a:graphicData uri="http://schemas.openxmlformats.org/presentationml/2006/ole">
            <mc:AlternateContent xmlns:mc="http://schemas.openxmlformats.org/markup-compatibility/2006">
              <mc:Choice xmlns:v="urn:schemas-microsoft-com:vml" Requires="v">
                <p:oleObj spid="_x0000_s28466183" name="Chart" r:id="rId3" imgW="8620022" imgH="4905503" progId="MSGraph.Chart.8">
                  <p:embed followColorScheme="full"/>
                </p:oleObj>
              </mc:Choice>
              <mc:Fallback>
                <p:oleObj name="Chart" r:id="rId3" imgW="8620022" imgH="4905503" progId="MSGraph.Chart.8">
                  <p:embed followColorScheme="full"/>
                  <p:pic>
                    <p:nvPicPr>
                      <p:cNvPr id="0" name=""/>
                      <p:cNvPicPr>
                        <a:picLocks noChangeAspect="1" noChangeArrowheads="1"/>
                      </p:cNvPicPr>
                      <p:nvPr/>
                    </p:nvPicPr>
                    <p:blipFill>
                      <a:blip r:embed="rId4"/>
                      <a:srcRect/>
                      <a:stretch>
                        <a:fillRect/>
                      </a:stretch>
                    </p:blipFill>
                    <p:spPr bwMode="auto">
                      <a:xfrm>
                        <a:off x="-430733" y="1287463"/>
                        <a:ext cx="8736013"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6366437" y="2100104"/>
            <a:ext cx="2585833" cy="1793469"/>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Life insurance accounted for nearly 57% of global premium volume in 2012 vs. 43% for  Non-Life</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Distribution of Global Insurance Premiums, 2012  ($ Trillions)</a:t>
            </a:r>
            <a:endParaRPr lang="en-US" sz="3000" b="1" kern="0" dirty="0">
              <a:solidFill>
                <a:srgbClr val="28688C"/>
              </a:solidFill>
              <a:ea typeface="+mj-ea"/>
              <a:cs typeface="+mj-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16</a:t>
            </a:fld>
            <a:endParaRPr lang="en-US"/>
          </a:p>
        </p:txBody>
      </p:sp>
      <p:sp>
        <p:nvSpPr>
          <p:cNvPr id="11" name="Rectangle 6"/>
          <p:cNvSpPr>
            <a:spLocks noChangeArrowheads="1"/>
          </p:cNvSpPr>
          <p:nvPr/>
        </p:nvSpPr>
        <p:spPr bwMode="black">
          <a:xfrm>
            <a:off x="673239" y="1209983"/>
            <a:ext cx="621992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Premium Volume = $4.613 Trillion*</a:t>
            </a:r>
            <a:endParaRPr lang="en-US" sz="2400" b="1" u="sng" dirty="0">
              <a:solidFill>
                <a:srgbClr val="225A7A"/>
              </a:solidFill>
            </a:endParaRPr>
          </a:p>
        </p:txBody>
      </p:sp>
      <p:sp>
        <p:nvSpPr>
          <p:cNvPr id="10"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 Insurance Information Institute.</a:t>
            </a:r>
            <a:endParaRPr lang="en-US" sz="1100" dirty="0"/>
          </a:p>
        </p:txBody>
      </p:sp>
    </p:spTree>
    <p:extLst>
      <p:ext uri="{BB962C8B-B14F-4D97-AF65-F5344CB8AC3E}">
        <p14:creationId xmlns:p14="http://schemas.microsoft.com/office/powerpoint/2010/main" val="1180610840"/>
      </p:ext>
    </p:extLst>
  </p:cSld>
  <p:clrMapOvr>
    <a:masterClrMapping/>
  </p:clrMapOvr>
  <p:transition>
    <p:wipe dir="u"/>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160</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02693" y="1101933"/>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Do you think flood insurance premiums should reflect the risk of flooding no matter what the cost or do you think the government should subsidize the cost of flood insurance with taxpayers’ dollars?</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a:t>
            </a:r>
            <a:r>
              <a:rPr lang="en-US" sz="1100" dirty="0" smtClean="0"/>
              <a:t>Survey (Nov. 2013).</a:t>
            </a:r>
            <a:endParaRPr lang="en-US" sz="1100" dirty="0"/>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Almost two-thirds of Americans think flood insurance premiums should be raised to reflect the risk of flooding.</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122223"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1" y="3796449"/>
            <a:ext cx="1533783"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Premiums should reflect flood risk</a:t>
            </a:r>
            <a:endParaRPr lang="en-US" sz="1400" b="1" dirty="0"/>
          </a:p>
        </p:txBody>
      </p:sp>
      <p:sp>
        <p:nvSpPr>
          <p:cNvPr id="14348" name="Text Box 10"/>
          <p:cNvSpPr txBox="1">
            <a:spLocks noChangeArrowheads="1"/>
          </p:cNvSpPr>
          <p:nvPr/>
        </p:nvSpPr>
        <p:spPr bwMode="auto">
          <a:xfrm>
            <a:off x="1467295" y="3015878"/>
            <a:ext cx="1668574" cy="5816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Government should subsidize cost with taxpayers’ dollars</a:t>
            </a:r>
            <a:endParaRPr lang="en-US" sz="1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161</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17682" y="1116924"/>
            <a:ext cx="8534400" cy="14465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The federal government provides insurance coverage at taxpayer-subsidized rates for damage from floods through the National Flood Insurance Plan. A new law eliminates the subsidy and raises rates. Do you think the rate increase should be repealed?</a:t>
            </a:r>
          </a:p>
          <a:p>
            <a:pPr defTabSz="114300" eaLnBrk="0" hangingPunct="0">
              <a:lnSpc>
                <a:spcPct val="90000"/>
              </a:lnSpc>
              <a:spcBef>
                <a:spcPct val="20000"/>
              </a:spcBef>
            </a:pP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9" y="5503863"/>
            <a:ext cx="7901872" cy="94190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More than half of Americans polled for the November 2013 Pulse thought that hikes in National Flood Insurance premiums should be repealed.</a:t>
            </a:r>
            <a:endParaRPr lang="en-US" sz="2000" b="1" dirty="0">
              <a:solidFill>
                <a:srgbClr val="FFFFFF"/>
              </a:solidFill>
            </a:endParaRPr>
          </a:p>
        </p:txBody>
      </p:sp>
      <p:graphicFrame>
        <p:nvGraphicFramePr>
          <p:cNvPr id="14338" name="Object 2"/>
          <p:cNvGraphicFramePr>
            <a:graphicFrameLocks/>
          </p:cNvGraphicFramePr>
          <p:nvPr/>
        </p:nvGraphicFramePr>
        <p:xfrm>
          <a:off x="2930525" y="2616274"/>
          <a:ext cx="3041650" cy="2720975"/>
        </p:xfrm>
        <a:graphic>
          <a:graphicData uri="http://schemas.openxmlformats.org/presentationml/2006/ole">
            <mc:AlternateContent xmlns:mc="http://schemas.openxmlformats.org/markup-compatibility/2006">
              <mc:Choice xmlns:v="urn:schemas-microsoft-com:vml" Requires="v">
                <p:oleObj spid="_x0000_s28123247"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616274"/>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62339" y="2324838"/>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434710" y="3932902"/>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737339" y="2077278"/>
            <a:ext cx="2158409" cy="3240157"/>
          </a:xfrm>
          <a:prstGeom prst="wedgeRectCallout">
            <a:avLst>
              <a:gd name="adj1" fmla="val -105978"/>
              <a:gd name="adj2" fmla="val -87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It is inconsistent for the public to support full-risk rates but maintain subsidies, but this exactly mirrors Congressional sentiments, with supporters of BW-12 and even Tea Party conservatives supporting continuation of the subsidies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162</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47663" y="1131913"/>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If the costs were similar, would you prefer to buy flood insurance from a private insurance company or from the federal government through the National Flood Insurance Program?</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276539"/>
            <a:ext cx="8518525" cy="97821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Six out of 10 Americans would prefer to buy flood insurance from a private insurance company as opposed to the federal government, if costs were similar.</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124271"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0" y="3796449"/>
            <a:ext cx="1555049"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Private insurance company</a:t>
            </a:r>
            <a:endParaRPr lang="en-US" sz="1400" b="1" dirty="0"/>
          </a:p>
        </p:txBody>
      </p:sp>
      <p:sp>
        <p:nvSpPr>
          <p:cNvPr id="14348" name="Text Box 10"/>
          <p:cNvSpPr txBox="1">
            <a:spLocks noChangeArrowheads="1"/>
          </p:cNvSpPr>
          <p:nvPr/>
        </p:nvSpPr>
        <p:spPr bwMode="auto">
          <a:xfrm>
            <a:off x="1414131" y="3388018"/>
            <a:ext cx="1509086" cy="5816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The federal government through the </a:t>
            </a:r>
            <a:r>
              <a:rPr lang="en-US" sz="1400" dirty="0" err="1" smtClean="0"/>
              <a:t>NFIP</a:t>
            </a:r>
            <a:endParaRPr lang="en-US" sz="1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163</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24049774" name="Slide" r:id="rId5" imgW="4210744" imgH="3156199" progId="PowerPoint.Slide.12">
                  <p:embed/>
                </p:oleObj>
              </mc:Choice>
              <mc:Fallback>
                <p:oleObj name="Slide" r:id="rId5" imgW="4210744" imgH="3156199"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164</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mc:AlternateContent xmlns:mc="http://schemas.openxmlformats.org/markup-compatibility/2006">
              <mc:Choice xmlns:v="urn:schemas-microsoft-com:vml" Requires="v">
                <p:oleObj spid="_x0000_s24050798" name="Slide" r:id="rId5" imgW="3544809" imgH="2657946" progId="PowerPoint.Slide.12">
                  <p:embed/>
                </p:oleObj>
              </mc:Choice>
              <mc:Fallback>
                <p:oleObj name="Slide" r:id="rId5" imgW="3544809" imgH="2657946"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200025"/>
                        <a:ext cx="8607425" cy="645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16580718" name="Chart" r:id="rId4" imgW="8439161" imgH="3648152" progId="MSGraph.Chart.8">
                  <p:embed followColorScheme="full"/>
                </p:oleObj>
              </mc:Choice>
              <mc:Fallback>
                <p:oleObj name="Chart" r:id="rId4" imgW="8439161" imgH="364815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165</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166</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166</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1953-2014*</a:t>
            </a:r>
          </a:p>
        </p:txBody>
      </p:sp>
      <p:graphicFrame>
        <p:nvGraphicFramePr>
          <p:cNvPr id="34818" name="Object 3"/>
          <p:cNvGraphicFramePr>
            <a:graphicFrameLocks noGrp="1"/>
          </p:cNvGraphicFramePr>
          <p:nvPr>
            <p:ph idx="4294967295"/>
            <p:extLst/>
          </p:nvPr>
        </p:nvGraphicFramePr>
        <p:xfrm>
          <a:off x="206375" y="1300163"/>
          <a:ext cx="8564563" cy="4068762"/>
        </p:xfrm>
        <a:graphic>
          <a:graphicData uri="http://schemas.openxmlformats.org/presentationml/2006/ole">
            <mc:AlternateContent xmlns:mc="http://schemas.openxmlformats.org/markup-compatibility/2006">
              <mc:Choice xmlns:v="urn:schemas-microsoft-com:vml" Requires="v">
                <p:oleObj spid="_x0000_s28429400" name="Chart" r:id="rId4" imgW="8601024" imgH="4086245" progId="MSGraph.Chart.8">
                  <p:embed followColorScheme="full"/>
                </p:oleObj>
              </mc:Choice>
              <mc:Fallback>
                <p:oleObj name="Chart" r:id="rId4" imgW="8601024" imgH="4086245" progId="MSGraph.Chart.8">
                  <p:embed followColorScheme="full"/>
                  <p:pic>
                    <p:nvPicPr>
                      <p:cNvPr id="0" name=""/>
                      <p:cNvPicPr preferRelativeResize="0">
                        <a:picLocks noChangeArrowheads="1"/>
                      </p:cNvPicPr>
                      <p:nvPr/>
                    </p:nvPicPr>
                    <p:blipFill>
                      <a:blip r:embed="rId5"/>
                      <a:srcRect/>
                      <a:stretch>
                        <a:fillRect/>
                      </a:stretch>
                    </p:blipFill>
                    <p:spPr bwMode="gray">
                      <a:xfrm>
                        <a:off x="206375" y="1300163"/>
                        <a:ext cx="8564563"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March 2</a:t>
            </a:r>
            <a:r>
              <a:rPr lang="en-US" sz="1100" dirty="0" smtClean="0">
                <a:solidFill>
                  <a:srgbClr val="000000"/>
                </a:solidFill>
                <a:latin typeface="Arial" charset="0"/>
                <a:cs typeface="Arial" charset="0"/>
              </a:rPr>
              <a:t>, 2014.</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2,153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1953-2013,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1862"/>
              <a:gd name="adj2" fmla="val 57761"/>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a:t>
            </a:r>
            <a:r>
              <a:rPr lang="en-US" sz="1600" b="1" dirty="0" smtClean="0">
                <a:solidFill>
                  <a:srgbClr val="FFFFFF"/>
                </a:solidFill>
                <a:latin typeface="Arial" charset="0"/>
                <a:cs typeface="Arial" charset="0"/>
              </a:rPr>
              <a:t>federal disasters were declared so far in 2014*</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167</a:t>
            </a:fld>
            <a:endParaRPr lang="en-US"/>
          </a:p>
        </p:txBody>
      </p:sp>
    </p:spTree>
    <p:extLst>
      <p:ext uri="{BB962C8B-B14F-4D97-AF65-F5344CB8AC3E}">
        <p14:creationId xmlns:p14="http://schemas.microsoft.com/office/powerpoint/2010/main" val="1242557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168</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2014: Highest 25 States*</a:t>
            </a:r>
          </a:p>
        </p:txBody>
      </p:sp>
      <p:graphicFrame>
        <p:nvGraphicFramePr>
          <p:cNvPr id="35842" name="Object 3"/>
          <p:cNvGraphicFramePr>
            <a:graphicFrameLocks noGrp="1" noChangeAspect="1"/>
          </p:cNvGraphicFramePr>
          <p:nvPr>
            <p:ph idx="4294967295"/>
            <p:extLst/>
          </p:nvPr>
        </p:nvGraphicFramePr>
        <p:xfrm>
          <a:off x="9525" y="1833563"/>
          <a:ext cx="9134475" cy="4724400"/>
        </p:xfrm>
        <a:graphic>
          <a:graphicData uri="http://schemas.openxmlformats.org/presentationml/2006/ole">
            <mc:AlternateContent xmlns:mc="http://schemas.openxmlformats.org/markup-compatibility/2006">
              <mc:Choice xmlns:v="urn:schemas-microsoft-com:vml" Requires="v">
                <p:oleObj spid="_x0000_s28430424" name="Chart" r:id="rId4" imgW="8820049" imgH="4562577" progId="MSGraph.Chart.8">
                  <p:embed followColorScheme="full"/>
                </p:oleObj>
              </mc:Choice>
              <mc:Fallback>
                <p:oleObj name="Chart" r:id="rId4" imgW="8820049" imgH="4562577" progId="MSGraph.Chart.8">
                  <p:embed followColorScheme="full"/>
                  <p:pic>
                    <p:nvPicPr>
                      <p:cNvPr id="0" name=""/>
                      <p:cNvPicPr>
                        <a:picLocks noChangeAspect="1" noChangeArrowheads="1"/>
                      </p:cNvPicPr>
                      <p:nvPr/>
                    </p:nvPicPr>
                    <p:blipFill>
                      <a:blip r:embed="rId5"/>
                      <a:srcRect/>
                      <a:stretch>
                        <a:fillRect/>
                      </a:stretch>
                    </p:blipFill>
                    <p:spPr bwMode="auto">
                      <a:xfrm>
                        <a:off x="9525" y="1833563"/>
                        <a:ext cx="9134475"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March </a:t>
            </a:r>
            <a:r>
              <a:rPr lang="en-US" sz="1100" dirty="0">
                <a:solidFill>
                  <a:srgbClr val="000000"/>
                </a:solidFill>
              </a:rPr>
              <a:t>2</a:t>
            </a:r>
            <a:r>
              <a:rPr lang="en-US" sz="1100" dirty="0" smtClean="0">
                <a:solidFill>
                  <a:srgbClr val="000000"/>
                </a:solidFill>
              </a:rPr>
              <a:t>,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4005170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169</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2014: Lowest 25 States*</a:t>
            </a:r>
          </a:p>
        </p:txBody>
      </p:sp>
      <p:graphicFrame>
        <p:nvGraphicFramePr>
          <p:cNvPr id="36866" name="Object 3"/>
          <p:cNvGraphicFramePr>
            <a:graphicFrameLocks noGrp="1" noChangeAspect="1"/>
          </p:cNvGraphicFramePr>
          <p:nvPr>
            <p:ph idx="4294967295"/>
            <p:extLst/>
          </p:nvPr>
        </p:nvGraphicFramePr>
        <p:xfrm>
          <a:off x="25400" y="1790700"/>
          <a:ext cx="9055100" cy="4713288"/>
        </p:xfrm>
        <a:graphic>
          <a:graphicData uri="http://schemas.openxmlformats.org/presentationml/2006/ole">
            <mc:AlternateContent xmlns:mc="http://schemas.openxmlformats.org/markup-compatibility/2006">
              <mc:Choice xmlns:v="urn:schemas-microsoft-com:vml" Requires="v">
                <p:oleObj spid="_x0000_s28431448" name="Chart" r:id="rId4" imgW="8820049" imgH="4590947" progId="MSGraph.Chart.8">
                  <p:embed followColorScheme="full"/>
                </p:oleObj>
              </mc:Choice>
              <mc:Fallback>
                <p:oleObj name="Chart" r:id="rId4" imgW="8820049" imgH="4590947" progId="MSGraph.Chart.8">
                  <p:embed followColorScheme="full"/>
                  <p:pic>
                    <p:nvPicPr>
                      <p:cNvPr id="0" name=""/>
                      <p:cNvPicPr>
                        <a:picLocks noChangeAspect="1" noChangeArrowheads="1"/>
                      </p:cNvPicPr>
                      <p:nvPr/>
                    </p:nvPicPr>
                    <p:blipFill>
                      <a:blip r:embed="rId5"/>
                      <a:srcRect/>
                      <a:stretch>
                        <a:fillRect/>
                      </a:stretch>
                    </p:blipFill>
                    <p:spPr bwMode="auto">
                      <a:xfrm>
                        <a:off x="25400" y="1790700"/>
                        <a:ext cx="9055100" cy="471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March 2,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4182685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17</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Global Real (Inflation Adjusted) Premium Growth (Life and Non-Life):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 Insurance Information Institute.</a:t>
            </a:r>
            <a:endParaRPr lang="en-US" sz="1100" dirty="0"/>
          </a:p>
        </p:txBody>
      </p:sp>
      <p:pic>
        <p:nvPicPr>
          <p:cNvPr id="22636546" name="Picture 2"/>
          <p:cNvPicPr>
            <a:picLocks noChangeAspect="1" noChangeArrowheads="1"/>
          </p:cNvPicPr>
          <p:nvPr/>
        </p:nvPicPr>
        <p:blipFill>
          <a:blip r:embed="rId3" cstate="print"/>
          <a:srcRect/>
          <a:stretch>
            <a:fillRect/>
          </a:stretch>
        </p:blipFill>
        <p:spPr bwMode="auto">
          <a:xfrm>
            <a:off x="1076641" y="1231644"/>
            <a:ext cx="6067425" cy="3362325"/>
          </a:xfrm>
          <a:prstGeom prst="rect">
            <a:avLst/>
          </a:prstGeom>
          <a:noFill/>
          <a:ln w="9525">
            <a:noFill/>
            <a:miter lim="800000"/>
            <a:headEnd/>
            <a:tailEnd/>
          </a:ln>
        </p:spPr>
      </p:pic>
      <p:graphicFrame>
        <p:nvGraphicFramePr>
          <p:cNvPr id="12" name="Table 11"/>
          <p:cNvGraphicFramePr>
            <a:graphicFrameLocks noGrp="1"/>
          </p:cNvGraphicFramePr>
          <p:nvPr/>
        </p:nvGraphicFramePr>
        <p:xfrm>
          <a:off x="580109" y="474045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dirty="0" smtClean="0"/>
                        <a:t>Life</a:t>
                      </a:r>
                      <a:endParaRPr lang="en-US" dirty="0"/>
                    </a:p>
                  </a:txBody>
                  <a:tcPr/>
                </a:tc>
                <a:tc>
                  <a:txBody>
                    <a:bodyPr/>
                    <a:lstStyle/>
                    <a:p>
                      <a:pPr algn="ctr"/>
                      <a:r>
                        <a:rPr lang="en-US" dirty="0" smtClean="0"/>
                        <a:t>Non-Life</a:t>
                      </a:r>
                      <a:endParaRPr lang="en-US" dirty="0"/>
                    </a:p>
                  </a:txBody>
                  <a:tcPr/>
                </a:tc>
                <a:tc>
                  <a:txBody>
                    <a:bodyPr/>
                    <a:lstStyle/>
                    <a:p>
                      <a:pPr algn="ctr"/>
                      <a:r>
                        <a:rPr lang="en-US" b="1" dirty="0" smtClean="0">
                          <a:solidFill>
                            <a:srgbClr val="FF0000"/>
                          </a:solidFill>
                        </a:rPr>
                        <a:t>Total</a:t>
                      </a:r>
                      <a:endParaRPr lang="en-US" b="1" dirty="0">
                        <a:solidFill>
                          <a:srgbClr val="FF0000"/>
                        </a:solidFill>
                      </a:endParaRPr>
                    </a:p>
                  </a:txBody>
                  <a:tcPr>
                    <a:solidFill>
                      <a:srgbClr val="FFFF00"/>
                    </a:solidFill>
                  </a:tcPr>
                </a:tc>
              </a:tr>
              <a:tr h="370840">
                <a:tc>
                  <a:txBody>
                    <a:bodyPr/>
                    <a:lstStyle/>
                    <a:p>
                      <a:r>
                        <a:rPr lang="en-US" b="1" dirty="0" smtClean="0"/>
                        <a:t>Advanced</a:t>
                      </a:r>
                      <a:endParaRPr lang="en-US" b="1" dirty="0"/>
                    </a:p>
                  </a:txBody>
                  <a:tcPr/>
                </a:tc>
                <a:tc>
                  <a:txBody>
                    <a:bodyPr/>
                    <a:lstStyle/>
                    <a:p>
                      <a:pPr algn="ctr"/>
                      <a:r>
                        <a:rPr lang="en-US" dirty="0" smtClean="0"/>
                        <a:t>1.8</a:t>
                      </a:r>
                      <a:endParaRPr lang="en-US" dirty="0"/>
                    </a:p>
                  </a:txBody>
                  <a:tcPr/>
                </a:tc>
                <a:tc>
                  <a:txBody>
                    <a:bodyPr/>
                    <a:lstStyle/>
                    <a:p>
                      <a:pPr algn="ctr"/>
                      <a:r>
                        <a:rPr lang="en-US" dirty="0" smtClean="0"/>
                        <a:t>1.5</a:t>
                      </a:r>
                      <a:endParaRPr lang="en-US" dirty="0"/>
                    </a:p>
                  </a:txBody>
                  <a:tcPr/>
                </a:tc>
                <a:tc>
                  <a:txBody>
                    <a:bodyPr/>
                    <a:lstStyle/>
                    <a:p>
                      <a:pPr algn="ctr"/>
                      <a:r>
                        <a:rPr lang="en-US" b="1" dirty="0" smtClean="0">
                          <a:solidFill>
                            <a:srgbClr val="FF0000"/>
                          </a:solidFill>
                        </a:rPr>
                        <a:t>1.7</a:t>
                      </a:r>
                      <a:endParaRPr lang="en-US" b="1" dirty="0">
                        <a:solidFill>
                          <a:srgbClr val="FF0000"/>
                        </a:solidFill>
                      </a:endParaRPr>
                    </a:p>
                  </a:txBody>
                  <a:tcPr>
                    <a:solidFill>
                      <a:srgbClr val="FFFF00"/>
                    </a:solidFill>
                  </a:tcPr>
                </a:tc>
              </a:tr>
              <a:tr h="370840">
                <a:tc>
                  <a:txBody>
                    <a:bodyPr/>
                    <a:lstStyle/>
                    <a:p>
                      <a:r>
                        <a:rPr lang="en-US" b="1" i="1" dirty="0" smtClean="0"/>
                        <a:t>Emerging</a:t>
                      </a:r>
                      <a:endParaRPr lang="en-US" b="1" i="1" dirty="0"/>
                    </a:p>
                  </a:txBody>
                  <a:tcPr/>
                </a:tc>
                <a:tc>
                  <a:txBody>
                    <a:bodyPr/>
                    <a:lstStyle/>
                    <a:p>
                      <a:pPr algn="ctr"/>
                      <a:r>
                        <a:rPr lang="en-US" b="1" i="1" dirty="0" smtClean="0"/>
                        <a:t>4.9</a:t>
                      </a:r>
                      <a:endParaRPr lang="en-US" b="1" i="1" dirty="0"/>
                    </a:p>
                  </a:txBody>
                  <a:tcPr/>
                </a:tc>
                <a:tc>
                  <a:txBody>
                    <a:bodyPr/>
                    <a:lstStyle/>
                    <a:p>
                      <a:pPr algn="ctr"/>
                      <a:r>
                        <a:rPr lang="en-US" b="1" i="1" dirty="0" smtClean="0"/>
                        <a:t>8.6</a:t>
                      </a:r>
                      <a:endParaRPr lang="en-US" b="1" i="1" dirty="0"/>
                    </a:p>
                  </a:txBody>
                  <a:tcPr/>
                </a:tc>
                <a:tc>
                  <a:txBody>
                    <a:bodyPr/>
                    <a:lstStyle/>
                    <a:p>
                      <a:pPr algn="ctr"/>
                      <a:r>
                        <a:rPr lang="en-US" b="1" i="1" dirty="0" smtClean="0">
                          <a:solidFill>
                            <a:srgbClr val="FF0000"/>
                          </a:solidFill>
                        </a:rPr>
                        <a:t>6.8</a:t>
                      </a:r>
                      <a:endParaRPr lang="en-US" b="1" i="1" dirty="0">
                        <a:solidFill>
                          <a:srgbClr val="FF0000"/>
                        </a:solidFill>
                      </a:endParaRPr>
                    </a:p>
                  </a:txBody>
                  <a:tcPr>
                    <a:solidFill>
                      <a:srgbClr val="FFFF00"/>
                    </a:solidFill>
                  </a:tcPr>
                </a:tc>
              </a:tr>
              <a:tr h="370840">
                <a:tc>
                  <a:txBody>
                    <a:bodyPr/>
                    <a:lstStyle/>
                    <a:p>
                      <a:r>
                        <a:rPr lang="en-US" b="1" dirty="0" smtClean="0"/>
                        <a:t>World</a:t>
                      </a:r>
                      <a:endParaRPr lang="en-US" b="1" dirty="0"/>
                    </a:p>
                  </a:txBody>
                  <a:tcPr/>
                </a:tc>
                <a:tc>
                  <a:txBody>
                    <a:bodyPr/>
                    <a:lstStyle/>
                    <a:p>
                      <a:pPr algn="ctr"/>
                      <a:r>
                        <a:rPr lang="en-US" dirty="0" smtClean="0"/>
                        <a:t>2.3</a:t>
                      </a:r>
                      <a:endParaRPr lang="en-US" dirty="0"/>
                    </a:p>
                  </a:txBody>
                  <a:tcPr/>
                </a:tc>
                <a:tc>
                  <a:txBody>
                    <a:bodyPr/>
                    <a:lstStyle/>
                    <a:p>
                      <a:pPr algn="ctr"/>
                      <a:r>
                        <a:rPr lang="en-US" dirty="0" smtClean="0"/>
                        <a:t>2.6</a:t>
                      </a:r>
                      <a:endParaRPr lang="en-US" dirty="0"/>
                    </a:p>
                  </a:txBody>
                  <a:tcPr/>
                </a:tc>
                <a:tc>
                  <a:txBody>
                    <a:bodyPr/>
                    <a:lstStyle/>
                    <a:p>
                      <a:pPr algn="ctr"/>
                      <a:r>
                        <a:rPr lang="en-US" b="1" dirty="0" smtClean="0">
                          <a:solidFill>
                            <a:srgbClr val="FF0000"/>
                          </a:solidFill>
                        </a:rPr>
                        <a:t>2.4</a:t>
                      </a:r>
                      <a:endParaRPr lang="en-US" b="1" dirty="0">
                        <a:solidFill>
                          <a:srgbClr val="FF0000"/>
                        </a:solidFill>
                      </a:endParaRPr>
                    </a:p>
                  </a:txBody>
                  <a:tcPr>
                    <a:solidFill>
                      <a:srgbClr val="FFFF00"/>
                    </a:solidFill>
                  </a:tcPr>
                </a:tc>
              </a:tr>
            </a:tbl>
          </a:graphicData>
        </a:graphic>
      </p:graphicFrame>
      <p:sp>
        <p:nvSpPr>
          <p:cNvPr id="13" name="AutoShape 14"/>
          <p:cNvSpPr>
            <a:spLocks noChangeArrowheads="1"/>
          </p:cNvSpPr>
          <p:nvPr/>
        </p:nvSpPr>
        <p:spPr bwMode="blackWhite">
          <a:xfrm>
            <a:off x="6710519" y="2290864"/>
            <a:ext cx="2315497" cy="1425728"/>
          </a:xfrm>
          <a:prstGeom prst="wedgeRectCallout">
            <a:avLst>
              <a:gd name="adj1" fmla="val -86133"/>
              <a:gd name="adj2" fmla="val -14472"/>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Emerging markets in Asia, including China, showed faster growth an the US or Europe</a:t>
            </a:r>
            <a:endParaRPr lang="en-US" sz="1600" b="1" dirty="0">
              <a:solidFill>
                <a:schemeClr val="bg1"/>
              </a:solidFill>
            </a:endParaRPr>
          </a:p>
        </p:txBody>
      </p:sp>
      <p:sp>
        <p:nvSpPr>
          <p:cNvPr id="10" name="AutoShape 8"/>
          <p:cNvSpPr>
            <a:spLocks noChangeArrowheads="1"/>
          </p:cNvSpPr>
          <p:nvPr/>
        </p:nvSpPr>
        <p:spPr bwMode="blackWhite">
          <a:xfrm>
            <a:off x="7034982" y="4262284"/>
            <a:ext cx="1932037" cy="2094271"/>
          </a:xfrm>
          <a:prstGeom prst="wedgeRectCallout">
            <a:avLst>
              <a:gd name="adj1" fmla="val -72616"/>
              <a:gd name="adj2" fmla="val 170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Premium growth in emerging markets was 4 times that of advanced economies in 2012</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4199445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3" grpId="0" animBg="1"/>
      <p:bldP spid="10"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170</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170</a:t>
            </a:fld>
            <a:endParaRPr lang="en-US"/>
          </a:p>
        </p:txBody>
      </p:sp>
    </p:spTree>
  </p:cSld>
  <p:clrMapOvr>
    <a:masterClrMapping/>
  </p:clrMapOvr>
  <p:transition>
    <p:zoom dir="in"/>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 in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171</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7573250" name="Picture 2" descr="http://www.spc.noaa.gov/climo/online/monthly/2013_annual_map_torn.gif"/>
          <p:cNvPicPr>
            <a:picLocks noChangeAspect="1" noChangeArrowheads="1"/>
          </p:cNvPicPr>
          <p:nvPr/>
        </p:nvPicPr>
        <p:blipFill>
          <a:blip r:embed="rId4" cstate="print"/>
          <a:srcRect/>
          <a:stretch>
            <a:fillRect/>
          </a:stretch>
        </p:blipFill>
        <p:spPr bwMode="auto">
          <a:xfrm>
            <a:off x="461706" y="1268361"/>
            <a:ext cx="7186932" cy="5151695"/>
          </a:xfrm>
          <a:prstGeom prst="rect">
            <a:avLst/>
          </a:prstGeom>
          <a:noFill/>
        </p:spPr>
      </p:pic>
      <p:sp>
        <p:nvSpPr>
          <p:cNvPr id="13" name="AutoShape 7"/>
          <p:cNvSpPr>
            <a:spLocks noChangeArrowheads="1"/>
          </p:cNvSpPr>
          <p:nvPr/>
        </p:nvSpPr>
        <p:spPr bwMode="blackWhite">
          <a:xfrm>
            <a:off x="6823434" y="2826773"/>
            <a:ext cx="1976437" cy="2359743"/>
          </a:xfrm>
          <a:prstGeom prst="wedgeRectCallout">
            <a:avLst>
              <a:gd name="adj1" fmla="val -65238"/>
              <a:gd name="adj2" fmla="val -216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943 tornadoes through Dec. 31, causing extensive property damage in several states</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231060" y="1396179"/>
            <a:ext cx="2285997" cy="2625213"/>
          </a:xfrm>
          <a:prstGeom prst="wedgeRectCallout">
            <a:avLst>
              <a:gd name="adj1" fmla="val 85209"/>
              <a:gd name="adj2" fmla="val 493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A deadly EF-5 tornado in May in Moore, OK, produced insured losses of $1.575 billion. November tornadoes in the Midwest like produced $1B in insured losses.</a:t>
            </a:r>
            <a:endParaRPr lang="en-US" b="1" dirty="0">
              <a:solidFill>
                <a:srgbClr val="FFFFFF"/>
              </a:solidFill>
              <a:latin typeface="Arial" charset="0"/>
              <a:cs typeface="Arial" charset="0"/>
            </a:endParaRPr>
          </a:p>
        </p:txBody>
      </p:sp>
      <p:sp>
        <p:nvSpPr>
          <p:cNvPr id="15" name="Oval 8"/>
          <p:cNvSpPr>
            <a:spLocks noChangeArrowheads="1"/>
          </p:cNvSpPr>
          <p:nvPr/>
        </p:nvSpPr>
        <p:spPr bwMode="auto">
          <a:xfrm rot="-5400000">
            <a:off x="3599525" y="3491374"/>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Oval 8"/>
          <p:cNvSpPr>
            <a:spLocks noChangeArrowheads="1"/>
          </p:cNvSpPr>
          <p:nvPr/>
        </p:nvSpPr>
        <p:spPr bwMode="auto">
          <a:xfrm rot="-5400000">
            <a:off x="4603952" y="2686666"/>
            <a:ext cx="796413" cy="840656"/>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ppt_h/2"/>
                                          </p:val>
                                        </p:tav>
                                        <p:tav tm="100000">
                                          <p:val>
                                            <p:strVal val="#ppt_y"/>
                                          </p:val>
                                        </p:tav>
                                      </p:tavLst>
                                    </p:anim>
                                    <p:anim calcmode="lin" valueType="num">
                                      <p:cBhvr>
                                        <p:cTn id="17" dur="500" fill="hold"/>
                                        <p:tgtEl>
                                          <p:spTgt spid="15"/>
                                        </p:tgtEl>
                                        <p:attrNameLst>
                                          <p:attrName>ppt_w</p:attrName>
                                        </p:attrNameLst>
                                      </p:cBhvr>
                                      <p:tavLst>
                                        <p:tav tm="0">
                                          <p:val>
                                            <p:strVal val="#ppt_w"/>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childTnLst>
                          </p:cTn>
                        </p:par>
                        <p:par>
                          <p:cTn id="19" fill="hold">
                            <p:stCondLst>
                              <p:cond delay="3899"/>
                            </p:stCondLst>
                            <p:childTnLst>
                              <p:par>
                                <p:cTn id="20" presetID="17" presetClass="entr" presetSubtype="4" fill="hold" grpId="0" nodeType="afterEffect">
                                  <p:stCondLst>
                                    <p:cond delay="100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ppt_h/2"/>
                                          </p:val>
                                        </p:tav>
                                        <p:tav tm="100000">
                                          <p:val>
                                            <p:strVal val="#ppt_y"/>
                                          </p:val>
                                        </p:tav>
                                      </p:tavLst>
                                    </p:anim>
                                    <p:anim calcmode="lin" valueType="num">
                                      <p:cBhvr>
                                        <p:cTn id="24" dur="500" fill="hold"/>
                                        <p:tgtEl>
                                          <p:spTgt spid="18"/>
                                        </p:tgtEl>
                                        <p:attrNameLst>
                                          <p:attrName>ppt_w</p:attrName>
                                        </p:attrNameLst>
                                      </p:cBhvr>
                                      <p:tavLst>
                                        <p:tav tm="0">
                                          <p:val>
                                            <p:strVal val="#ppt_w"/>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p:bldP spid="15" grpId="0" animBg="1"/>
      <p:bldP spid="18" grpId="0" animBg="1"/>
    </p:bld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172</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Dec. 31, 2013.</a:t>
            </a:r>
          </a:p>
          <a:p>
            <a:r>
              <a:rPr lang="en-US" sz="1200" dirty="0" smtClean="0"/>
              <a:t>Source</a:t>
            </a:r>
            <a:r>
              <a:rPr lang="en-US" sz="1200" dirty="0"/>
              <a:t>: </a:t>
            </a:r>
            <a:r>
              <a:rPr lang="en-US" sz="1200" dirty="0">
                <a:hlinkClick r:id="rId4"/>
              </a:rPr>
              <a:t>http://www.spc.noaa.gov/wcm</a:t>
            </a:r>
            <a:r>
              <a:rPr lang="en-US" sz="1200" dirty="0" smtClean="0">
                <a:hlinkClick r:id="rId4"/>
              </a:rPr>
              <a:t>/</a:t>
            </a:r>
            <a:r>
              <a:rPr lang="en-US" sz="1200" dirty="0" smtClean="0"/>
              <a:t>.</a:t>
            </a:r>
            <a:r>
              <a:rPr lang="en-US" sz="1200" dirty="0"/>
              <a:t>					</a:t>
            </a:r>
          </a:p>
        </p:txBody>
      </p:sp>
      <p:sp>
        <p:nvSpPr>
          <p:cNvPr id="4557826" name="AutoShape 2"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http://www.spc.noaa.gov/wcm/2013/torngraph-big.png"/>
          <p:cNvPicPr>
            <a:picLocks noChangeAspect="1" noChangeArrowheads="1"/>
          </p:cNvPicPr>
          <p:nvPr>
            <p:custDataLst>
              <p:tags r:id="rId1"/>
            </p:custDataLst>
          </p:nvPr>
        </p:nvPicPr>
        <p:blipFill>
          <a:blip r:embed="rId6" cstate="email"/>
          <a:srcRect/>
          <a:stretch>
            <a:fillRect/>
          </a:stretch>
        </p:blipFill>
        <p:spPr bwMode="auto">
          <a:xfrm>
            <a:off x="259377" y="1180209"/>
            <a:ext cx="8021156" cy="5130650"/>
          </a:xfrm>
          <a:prstGeom prst="rect">
            <a:avLst/>
          </a:prstGeom>
          <a:noFill/>
        </p:spPr>
      </p:pic>
      <p:sp>
        <p:nvSpPr>
          <p:cNvPr id="13" name="AutoShape 7"/>
          <p:cNvSpPr>
            <a:spLocks noChangeArrowheads="1"/>
          </p:cNvSpPr>
          <p:nvPr/>
        </p:nvSpPr>
        <p:spPr bwMode="blackWhite">
          <a:xfrm>
            <a:off x="2779958" y="1480219"/>
            <a:ext cx="3199063" cy="1191986"/>
          </a:xfrm>
          <a:prstGeom prst="wedgeRectCallout">
            <a:avLst>
              <a:gd name="adj1" fmla="val 71575"/>
              <a:gd name="adj2" fmla="val 475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5" name="AutoShape 7"/>
          <p:cNvSpPr>
            <a:spLocks noChangeArrowheads="1"/>
          </p:cNvSpPr>
          <p:nvPr/>
        </p:nvSpPr>
        <p:spPr bwMode="blackWhite">
          <a:xfrm>
            <a:off x="7405168" y="4582974"/>
            <a:ext cx="1693862" cy="1118507"/>
          </a:xfrm>
          <a:prstGeom prst="wedgeRectCallout">
            <a:avLst>
              <a:gd name="adj1" fmla="val -35275"/>
              <a:gd name="adj2" fmla="val -83861"/>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was the lowest in a decade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173</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9154" name="Picture 2" descr="http://www.spc.noaa.gov/climo/online/monthly/2013_annual_map_hail.gif"/>
          <p:cNvPicPr>
            <a:picLocks noChangeAspect="1" noChangeArrowheads="1"/>
          </p:cNvPicPr>
          <p:nvPr/>
        </p:nvPicPr>
        <p:blipFill>
          <a:blip r:embed="rId4" cstate="print"/>
          <a:srcRect/>
          <a:stretch>
            <a:fillRect/>
          </a:stretch>
        </p:blipFill>
        <p:spPr bwMode="auto">
          <a:xfrm>
            <a:off x="210982" y="1165123"/>
            <a:ext cx="7330955" cy="5254932"/>
          </a:xfrm>
          <a:prstGeom prst="rect">
            <a:avLst/>
          </a:prstGeom>
          <a:noFill/>
        </p:spPr>
      </p:pic>
      <p:sp>
        <p:nvSpPr>
          <p:cNvPr id="11" name="AutoShape 7"/>
          <p:cNvSpPr>
            <a:spLocks noChangeArrowheads="1"/>
          </p:cNvSpPr>
          <p:nvPr/>
        </p:nvSpPr>
        <p:spPr bwMode="blackWhite">
          <a:xfrm>
            <a:off x="7034831" y="2802192"/>
            <a:ext cx="1976437" cy="2389240"/>
          </a:xfrm>
          <a:prstGeom prst="wedgeRectCallout">
            <a:avLst>
              <a:gd name="adj1" fmla="val -67974"/>
              <a:gd name="adj2" fmla="val -393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5,457 “Large Hail” reports in 2013, causing extensive property and vehicle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174</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7106" name="Picture 2" descr="http://www.spc.noaa.gov/climo/online/monthly/2013_annual_map_wind.gif"/>
          <p:cNvPicPr>
            <a:picLocks noChangeAspect="1" noChangeArrowheads="1"/>
          </p:cNvPicPr>
          <p:nvPr/>
        </p:nvPicPr>
        <p:blipFill>
          <a:blip r:embed="rId4" cstate="print"/>
          <a:srcRect/>
          <a:stretch>
            <a:fillRect/>
          </a:stretch>
        </p:blipFill>
        <p:spPr bwMode="auto">
          <a:xfrm>
            <a:off x="240480" y="1238865"/>
            <a:ext cx="7001758" cy="5018959"/>
          </a:xfrm>
          <a:prstGeom prst="rect">
            <a:avLst/>
          </a:prstGeom>
          <a:noFill/>
        </p:spPr>
      </p:pic>
      <p:sp>
        <p:nvSpPr>
          <p:cNvPr id="13" name="AutoShape 7"/>
          <p:cNvSpPr>
            <a:spLocks noChangeArrowheads="1"/>
          </p:cNvSpPr>
          <p:nvPr/>
        </p:nvSpPr>
        <p:spPr bwMode="blackWhite">
          <a:xfrm>
            <a:off x="6887337" y="2654710"/>
            <a:ext cx="1976437" cy="2202426"/>
          </a:xfrm>
          <a:prstGeom prst="wedgeRectCallout">
            <a:avLst>
              <a:gd name="adj1" fmla="val -67725"/>
              <a:gd name="adj2" fmla="val -326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12,942 “Wind Damage” in 2013, causing extensive property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175</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5058" name="Picture 2" descr="http://www.spc.noaa.gov/climo/online/monthly/2013_annual_map_all.gif"/>
          <p:cNvPicPr>
            <a:picLocks noChangeAspect="1" noChangeArrowheads="1"/>
          </p:cNvPicPr>
          <p:nvPr/>
        </p:nvPicPr>
        <p:blipFill>
          <a:blip r:embed="rId4" cstate="print"/>
          <a:srcRect/>
          <a:stretch>
            <a:fillRect/>
          </a:stretch>
        </p:blipFill>
        <p:spPr bwMode="auto">
          <a:xfrm>
            <a:off x="210983" y="1131224"/>
            <a:ext cx="7295946" cy="5229837"/>
          </a:xfrm>
          <a:prstGeom prst="rect">
            <a:avLst/>
          </a:prstGeom>
          <a:noFill/>
        </p:spPr>
      </p:pic>
      <p:sp>
        <p:nvSpPr>
          <p:cNvPr id="13" name="AutoShape 7"/>
          <p:cNvSpPr>
            <a:spLocks noChangeArrowheads="1"/>
          </p:cNvSpPr>
          <p:nvPr/>
        </p:nvSpPr>
        <p:spPr bwMode="blackWhite">
          <a:xfrm>
            <a:off x="3023420" y="1032388"/>
            <a:ext cx="2993923" cy="943898"/>
          </a:xfrm>
          <a:prstGeom prst="wedgeRectCallout">
            <a:avLst>
              <a:gd name="adj1" fmla="val -7684"/>
              <a:gd name="adj2" fmla="val 988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7"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19,342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942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5,457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12,942 </a:t>
            </a:r>
            <a:r>
              <a:rPr lang="en-US" b="1" dirty="0">
                <a:solidFill>
                  <a:srgbClr val="FFFFFF"/>
                </a:solidFill>
                <a:latin typeface="Arial" pitchFamily="34" charset="0"/>
                <a:cs typeface="Arial" pitchFamily="34" charset="0"/>
              </a:rPr>
              <a:t>high wind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autoUpdateAnimBg="0"/>
    </p:bld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176</a:t>
            </a:fld>
            <a:endParaRPr lang="en-US" sz="900">
              <a:solidFill>
                <a:schemeClr val="bg1"/>
              </a:solidFill>
            </a:endParaRPr>
          </a:p>
        </p:txBody>
      </p:sp>
      <p:pic>
        <p:nvPicPr>
          <p:cNvPr id="10240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0" y="3516617"/>
            <a:ext cx="8967018" cy="288386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Down to the Wire? Boston Bombings Underscore the Need for Extension of the Terrorism Risk Insurance Program</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http://www.iii.org/white_papers/terrorism-risk-a-constant-threat-2013.html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7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177</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Reauthorization Was a Major Industry Initiative for 2013 Even Before Boston</a:t>
            </a:r>
          </a:p>
          <a:p>
            <a:pPr>
              <a:lnSpc>
                <a:spcPts val="2200"/>
              </a:lnSpc>
              <a:spcBef>
                <a:spcPct val="50000"/>
              </a:spcBef>
            </a:pPr>
            <a:r>
              <a:rPr lang="en-US" b="1" dirty="0" smtClean="0"/>
              <a:t>I.I.I. Testified at First Congressional Hearing on 9/11/12</a:t>
            </a:r>
          </a:p>
          <a:p>
            <a:pPr lvl="1">
              <a:lnSpc>
                <a:spcPts val="2200"/>
              </a:lnSpc>
            </a:pPr>
            <a:r>
              <a:rPr lang="en-US" b="1" dirty="0" smtClean="0"/>
              <a:t>Provided testimony at NYC hearing on 6/17/13</a:t>
            </a:r>
          </a:p>
          <a:p>
            <a:pPr>
              <a:lnSpc>
                <a:spcPts val="2200"/>
              </a:lnSpc>
              <a:spcBef>
                <a:spcPct val="50000"/>
              </a:spcBef>
            </a:pPr>
            <a:r>
              <a:rPr lang="en-US" b="1" dirty="0" smtClean="0"/>
              <a:t>I.I.I. Accelerated Planned Study on Terrorism Risk and Insurance in the Wake of Boston and Was Well Received</a:t>
            </a:r>
          </a:p>
          <a:p>
            <a:pPr lvl="1">
              <a:lnSpc>
                <a:spcPts val="2200"/>
              </a:lnSpc>
            </a:pPr>
            <a:r>
              <a:rPr lang="en-US" b="1" i="1" dirty="0" smtClean="0"/>
              <a:t>Terrorism: A Constant Threat </a:t>
            </a:r>
            <a:r>
              <a:rPr lang="en-US" b="1" dirty="0" smtClean="0"/>
              <a:t>issued in June 2013</a:t>
            </a:r>
            <a:endParaRPr lang="en-US" b="1" i="1" dirty="0" smtClean="0"/>
          </a:p>
          <a:p>
            <a:pPr>
              <a:lnSpc>
                <a:spcPts val="2200"/>
              </a:lnSpc>
              <a:spcBef>
                <a:spcPct val="50000"/>
              </a:spcBef>
            </a:pPr>
            <a:endParaRPr lang="en-US" b="1" dirty="0" smtClean="0"/>
          </a:p>
        </p:txBody>
      </p:sp>
      <p:pic>
        <p:nvPicPr>
          <p:cNvPr id="8" name="Picture 2" descr="https://encrypted-tbn2.gstatic.com/images?q=tbn:ANd9GcQfqqhtgVzWHg55s3CP8jWjGvO9LFIe3JLBHB3WNJuck3beKU4k_w"/>
          <p:cNvPicPr>
            <a:picLocks noChangeAspect="1" noChangeArrowheads="1"/>
          </p:cNvPicPr>
          <p:nvPr/>
        </p:nvPicPr>
        <p:blipFill>
          <a:blip r:embed="rId3" cstate="print"/>
          <a:srcRect/>
          <a:stretch>
            <a:fillRect/>
          </a:stretch>
        </p:blipFill>
        <p:spPr bwMode="auto">
          <a:xfrm>
            <a:off x="188844" y="3737113"/>
            <a:ext cx="3962813" cy="2956870"/>
          </a:xfrm>
          <a:prstGeom prst="rect">
            <a:avLst/>
          </a:prstGeom>
          <a:noFill/>
        </p:spPr>
      </p:pic>
      <p:pic>
        <p:nvPicPr>
          <p:cNvPr id="37918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3002" y="3735800"/>
            <a:ext cx="2155321" cy="2977692"/>
          </a:xfrm>
          <a:prstGeom prst="rect">
            <a:avLst/>
          </a:prstGeom>
          <a:noFill/>
          <a:ln w="9525">
            <a:solidFill>
              <a:schemeClr val="accent1"/>
            </a:solidFill>
            <a:miter lim="800000"/>
            <a:headEnd/>
            <a:tailEnd/>
          </a:ln>
        </p:spPr>
      </p:pic>
      <p:pic>
        <p:nvPicPr>
          <p:cNvPr id="379187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69833" y="3725769"/>
            <a:ext cx="2319811" cy="2983144"/>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178</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5725864"/>
          </a:xfrm>
        </p:spPr>
        <p:txBody>
          <a:bodyPr/>
          <a:lstStyle/>
          <a:p>
            <a:pPr>
              <a:lnSpc>
                <a:spcPts val="2200"/>
              </a:lnSpc>
              <a:spcBef>
                <a:spcPct val="50000"/>
              </a:spcBef>
            </a:pPr>
            <a:r>
              <a:rPr lang="en-US" sz="2000" b="1" dirty="0" smtClean="0"/>
              <a:t>Boston Marathon Bombing Has Helped Focus Attention in Congress on TRIPRA and its Looming Expiration</a:t>
            </a:r>
          </a:p>
          <a:p>
            <a:pPr lvl="1">
              <a:lnSpc>
                <a:spcPts val="2200"/>
              </a:lnSpc>
            </a:pPr>
            <a:r>
              <a:rPr lang="en-US" sz="1800" b="1" dirty="0" smtClean="0"/>
              <a:t>Act expires 12/31/14</a:t>
            </a:r>
          </a:p>
          <a:p>
            <a:pPr lvl="1">
              <a:lnSpc>
                <a:spcPts val="2200"/>
              </a:lnSpc>
            </a:pPr>
            <a:r>
              <a:rPr lang="en-US" sz="1800" b="1" dirty="0" smtClean="0"/>
              <a:t>Exclusionary language will likely be inserted for post-1/1/2014 renewals and will likely lead to significant media interest (educational opportunity)</a:t>
            </a:r>
          </a:p>
          <a:p>
            <a:pPr lvl="1">
              <a:lnSpc>
                <a:spcPts val="2200"/>
              </a:lnSpc>
            </a:pPr>
            <a:r>
              <a:rPr lang="en-US" sz="1800" b="1" dirty="0" smtClean="0"/>
              <a:t>Numerous headwinds; not a priority issue in 2013 in Congress</a:t>
            </a:r>
          </a:p>
          <a:p>
            <a:pPr lvl="1">
              <a:lnSpc>
                <a:spcPts val="2200"/>
              </a:lnSpc>
            </a:pPr>
            <a:r>
              <a:rPr lang="en-US" sz="1800" b="1" dirty="0" smtClean="0"/>
              <a:t>3 extension bills introduced in 2013—2 since Boston</a:t>
            </a:r>
          </a:p>
          <a:p>
            <a:pPr>
              <a:lnSpc>
                <a:spcPts val="2200"/>
              </a:lnSpc>
            </a:pPr>
            <a:r>
              <a:rPr lang="en-US" sz="2000" b="1" dirty="0" smtClean="0"/>
              <a:t>Media Interest Soared</a:t>
            </a:r>
          </a:p>
          <a:p>
            <a:pPr lvl="1">
              <a:lnSpc>
                <a:spcPts val="2200"/>
              </a:lnSpc>
            </a:pPr>
            <a:r>
              <a:rPr lang="en-US" sz="1800" b="1" dirty="0" smtClean="0"/>
              <a:t>I.I.I. was conducting its first interviews within minutes after live-tweeting (nearly) from the scene; TV interest was high</a:t>
            </a:r>
          </a:p>
          <a:p>
            <a:pPr lvl="1">
              <a:lnSpc>
                <a:spcPts val="2200"/>
              </a:lnSpc>
            </a:pPr>
            <a:r>
              <a:rPr lang="en-US" sz="1800" b="1" dirty="0" smtClean="0"/>
              <a:t>Local, national and international media focused on this topic for the first time in any significant way since TRIA’s inception in late 2002</a:t>
            </a:r>
          </a:p>
          <a:p>
            <a:pPr lvl="1">
              <a:lnSpc>
                <a:spcPts val="2200"/>
              </a:lnSpc>
            </a:pPr>
            <a:r>
              <a:rPr lang="en-US" sz="1800" b="1" dirty="0" smtClean="0"/>
              <a:t>Inquiries revealed very little/no understanding (or even awareness) outside insurance industry and business owners</a:t>
            </a:r>
          </a:p>
          <a:p>
            <a:pPr lvl="1">
              <a:lnSpc>
                <a:spcPts val="2200"/>
              </a:lnSpc>
            </a:pPr>
            <a:r>
              <a:rPr lang="en-US" sz="1800" b="1" dirty="0" smtClean="0"/>
              <a:t>Certification process caused confusion</a:t>
            </a:r>
            <a:endParaRPr lang="en-US" sz="16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Grp="1" noChangeAspect="1"/>
          </p:cNvGraphicFramePr>
          <p:nvPr>
            <p:ph type="chart" idx="1"/>
          </p:nvPr>
        </p:nvGraphicFramePr>
        <p:xfrm>
          <a:off x="439738" y="1034844"/>
          <a:ext cx="8458200" cy="4832350"/>
        </p:xfrm>
        <a:graphic>
          <a:graphicData uri="http://schemas.openxmlformats.org/presentationml/2006/ole">
            <mc:AlternateContent xmlns:mc="http://schemas.openxmlformats.org/markup-compatibility/2006">
              <mc:Choice xmlns:v="urn:schemas-microsoft-com:vml" Requires="v">
                <p:oleObj spid="_x0000_s17543278" name="Chart" r:id="rId3" imgW="8486671" imgH="4848277" progId="MSGraph.Chart.8">
                  <p:embed followColorScheme="full"/>
                </p:oleObj>
              </mc:Choice>
              <mc:Fallback>
                <p:oleObj name="Chart" r:id="rId3" imgW="8486671" imgH="4848277" progId="MSGraph.Char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38" y="1034844"/>
                        <a:ext cx="8458200" cy="483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18</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Premiums Written in Life and Non-Life,    by Region: 1962-2012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2690" name="Picture 2"/>
          <p:cNvPicPr>
            <a:picLocks noChangeAspect="1" noChangeArrowheads="1"/>
          </p:cNvPicPr>
          <p:nvPr/>
        </p:nvPicPr>
        <p:blipFill>
          <a:blip r:embed="rId3" cstate="print"/>
          <a:srcRect/>
          <a:stretch>
            <a:fillRect/>
          </a:stretch>
        </p:blipFill>
        <p:spPr bwMode="auto">
          <a:xfrm>
            <a:off x="206428" y="1482212"/>
            <a:ext cx="8451365" cy="4987875"/>
          </a:xfrm>
          <a:prstGeom prst="rect">
            <a:avLst/>
          </a:prstGeom>
          <a:noFill/>
          <a:ln w="9525">
            <a:noFill/>
            <a:miter lim="800000"/>
            <a:headEnd/>
            <a:tailEnd/>
          </a:ln>
        </p:spPr>
      </p:pic>
      <p:sp>
        <p:nvSpPr>
          <p:cNvPr id="12" name="TextBox 11"/>
          <p:cNvSpPr txBox="1"/>
          <p:nvPr/>
        </p:nvSpPr>
        <p:spPr>
          <a:xfrm>
            <a:off x="7711440" y="1798320"/>
            <a:ext cx="685800" cy="369332"/>
          </a:xfrm>
          <a:prstGeom prst="rect">
            <a:avLst/>
          </a:prstGeom>
          <a:noFill/>
          <a:ln w="34925">
            <a:solidFill>
              <a:srgbClr val="FF0000"/>
            </a:solidFill>
          </a:ln>
        </p:spPr>
        <p:txBody>
          <a:bodyPr wrap="square" rtlCol="0">
            <a:spAutoFit/>
          </a:bodyPr>
          <a:lstStyle/>
          <a:p>
            <a:endParaRPr lang="en-US" dirty="0"/>
          </a:p>
        </p:txBody>
      </p:sp>
      <p:sp>
        <p:nvSpPr>
          <p:cNvPr id="13" name="TextBox 12"/>
          <p:cNvSpPr txBox="1"/>
          <p:nvPr/>
        </p:nvSpPr>
        <p:spPr>
          <a:xfrm>
            <a:off x="3825240" y="1767840"/>
            <a:ext cx="685800" cy="369332"/>
          </a:xfrm>
          <a:prstGeom prst="rect">
            <a:avLst/>
          </a:prstGeom>
          <a:noFill/>
          <a:ln w="34925">
            <a:solidFill>
              <a:srgbClr val="FF0000"/>
            </a:solidFill>
          </a:ln>
        </p:spPr>
        <p:txBody>
          <a:bodyPr wrap="square" rtlCol="0">
            <a:spAutoFit/>
          </a:bodyPr>
          <a:lstStyle/>
          <a:p>
            <a:endParaRPr lang="en-US" dirty="0"/>
          </a:p>
        </p:txBody>
      </p:sp>
      <p:sp>
        <p:nvSpPr>
          <p:cNvPr id="14" name="Text Box 17"/>
          <p:cNvSpPr txBox="1">
            <a:spLocks noChangeArrowheads="1"/>
          </p:cNvSpPr>
          <p:nvPr/>
        </p:nvSpPr>
        <p:spPr bwMode="auto">
          <a:xfrm>
            <a:off x="929151" y="1093463"/>
            <a:ext cx="7624915" cy="400110"/>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Emerging market shares rose rapidly over the past 50 years</a:t>
            </a:r>
          </a:p>
        </p:txBody>
      </p:sp>
    </p:spTree>
    <p:extLst>
      <p:ext uri="{BB962C8B-B14F-4D97-AF65-F5344CB8AC3E}">
        <p14:creationId xmlns:p14="http://schemas.microsoft.com/office/powerpoint/2010/main" val="298142647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180</a:t>
            </a:fld>
            <a:endParaRPr lang="en-US" smtClean="0"/>
          </a:p>
        </p:txBody>
      </p:sp>
      <p:sp>
        <p:nvSpPr>
          <p:cNvPr id="82949" name="Rectangle 2"/>
          <p:cNvSpPr>
            <a:spLocks noGrp="1" noChangeArrowheads="1"/>
          </p:cNvSpPr>
          <p:nvPr>
            <p:ph type="title"/>
          </p:nvPr>
        </p:nvSpPr>
        <p:spPr/>
        <p:txBody>
          <a:bodyPr/>
          <a:lstStyle/>
          <a:p>
            <a:r>
              <a:rPr lang="en-US" dirty="0" smtClean="0"/>
              <a:t>TRIA Outlook </a:t>
            </a:r>
          </a:p>
        </p:txBody>
      </p:sp>
      <p:sp>
        <p:nvSpPr>
          <p:cNvPr id="1922051" name="Rectangle 3"/>
          <p:cNvSpPr>
            <a:spLocks noGrp="1" noChangeArrowheads="1"/>
          </p:cNvSpPr>
          <p:nvPr>
            <p:ph type="body" idx="1"/>
          </p:nvPr>
        </p:nvSpPr>
        <p:spPr>
          <a:xfrm>
            <a:off x="250723" y="1199135"/>
            <a:ext cx="8716296" cy="5448301"/>
          </a:xfrm>
        </p:spPr>
        <p:txBody>
          <a:bodyPr/>
          <a:lstStyle/>
          <a:p>
            <a:pPr>
              <a:lnSpc>
                <a:spcPts val="1300"/>
              </a:lnSpc>
            </a:pPr>
            <a:r>
              <a:rPr lang="en-US" sz="2200" b="1" dirty="0" smtClean="0"/>
              <a:t>Difficult Reauthorization Battle Ahead</a:t>
            </a:r>
          </a:p>
          <a:p>
            <a:pPr lvl="1">
              <a:lnSpc>
                <a:spcPct val="100000"/>
              </a:lnSpc>
            </a:pPr>
            <a:r>
              <a:rPr lang="en-US" sz="2000" b="1" dirty="0" smtClean="0"/>
              <a:t>Very difficult to overcome antigovernment/small government, Tea Party forces in the House</a:t>
            </a:r>
          </a:p>
          <a:p>
            <a:pPr lvl="1">
              <a:lnSpc>
                <a:spcPct val="100000"/>
              </a:lnSpc>
            </a:pPr>
            <a:r>
              <a:rPr lang="en-US" sz="2000" b="1" dirty="0" smtClean="0"/>
              <a:t>Most Committee members in both houses weren’t around in 2007</a:t>
            </a:r>
          </a:p>
          <a:p>
            <a:pPr>
              <a:lnSpc>
                <a:spcPts val="1300"/>
              </a:lnSpc>
            </a:pPr>
            <a:r>
              <a:rPr lang="en-US" sz="2200" b="1" dirty="0" smtClean="0"/>
              <a:t>House Hearings in 2012; House and Senate in Sept. 2013</a:t>
            </a:r>
          </a:p>
          <a:p>
            <a:pPr>
              <a:lnSpc>
                <a:spcPts val="1300"/>
              </a:lnSpc>
            </a:pPr>
            <a:r>
              <a:rPr lang="en-US" sz="2200" b="1" dirty="0" smtClean="0"/>
              <a:t>If Reauthorized, Insurer Participation Likely Increased</a:t>
            </a:r>
          </a:p>
          <a:p>
            <a:pPr>
              <a:lnSpc>
                <a:spcPts val="1300"/>
              </a:lnSpc>
            </a:pPr>
            <a:r>
              <a:rPr lang="en-US" sz="2200" b="1" dirty="0" smtClean="0"/>
              <a:t>Some Have Attacked TRIA as “Corporate Welfare”</a:t>
            </a:r>
          </a:p>
          <a:p>
            <a:pPr lvl="1">
              <a:lnSpc>
                <a:spcPts val="1300"/>
              </a:lnSpc>
            </a:pPr>
            <a:r>
              <a:rPr lang="en-US" sz="2000" b="1" dirty="0" smtClean="0"/>
              <a:t>In reality the taxpayer is 100% protected</a:t>
            </a:r>
          </a:p>
          <a:p>
            <a:pPr lvl="1">
              <a:lnSpc>
                <a:spcPts val="1300"/>
              </a:lnSpc>
            </a:pPr>
            <a:r>
              <a:rPr lang="en-US" sz="2000" b="1" dirty="0" smtClean="0"/>
              <a:t>NFIP, Crop programs have led to miscomprehensions</a:t>
            </a:r>
          </a:p>
          <a:p>
            <a:pPr>
              <a:lnSpc>
                <a:spcPts val="1300"/>
              </a:lnSpc>
            </a:pPr>
            <a:r>
              <a:rPr lang="en-US" sz="2200" b="1" dirty="0" smtClean="0"/>
              <a:t>Emphasizing Benefits to Employees Under WC is Key</a:t>
            </a:r>
          </a:p>
          <a:p>
            <a:pPr>
              <a:lnSpc>
                <a:spcPts val="1300"/>
              </a:lnSpc>
            </a:pPr>
            <a:r>
              <a:rPr lang="en-US" sz="2200" b="1" dirty="0" smtClean="0"/>
              <a:t>Misperception by Some that Terrorism is Urban Issue</a:t>
            </a:r>
          </a:p>
          <a:p>
            <a:pPr>
              <a:lnSpc>
                <a:spcPts val="1300"/>
              </a:lnSpc>
            </a:pPr>
            <a:r>
              <a:rPr lang="en-US" sz="2200" b="1" i="1" dirty="0" smtClean="0"/>
              <a:t>Growth Opportunity: Standalone Cover if No Reauthorization</a:t>
            </a:r>
          </a:p>
          <a:p>
            <a:pPr lvl="1">
              <a:lnSpc>
                <a:spcPts val="1300"/>
              </a:lnSpc>
            </a:pPr>
            <a:r>
              <a:rPr lang="en-US" sz="2000" b="1" i="1" dirty="0" smtClean="0"/>
              <a:t>Though limited capacity will not be sufficient to meet need</a:t>
            </a:r>
          </a:p>
          <a:p>
            <a:pPr>
              <a:lnSpc>
                <a:spcPts val="1300"/>
              </a:lnSpc>
            </a:pPr>
            <a:endParaRPr lang="en-US" sz="22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22051">
                                            <p:txEl>
                                              <p:pRg st="10" end="10"/>
                                            </p:txEl>
                                          </p:spTgt>
                                        </p:tgtEl>
                                        <p:attrNameLst>
                                          <p:attrName>style.visibility</p:attrName>
                                        </p:attrNameLst>
                                      </p:cBhvr>
                                      <p:to>
                                        <p:strVal val="visible"/>
                                      </p:to>
                                    </p:set>
                                    <p:animEffect transition="in" filter="wipe(left)">
                                      <p:cBhvr>
                                        <p:cTn id="49" dur="500"/>
                                        <p:tgtEl>
                                          <p:spTgt spid="1922051">
                                            <p:txEl>
                                              <p:pRg st="10" end="10"/>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181</a:t>
            </a:fld>
            <a:endParaRPr lang="en-US" sz="900"/>
          </a:p>
        </p:txBody>
      </p:sp>
      <p:sp>
        <p:nvSpPr>
          <p:cNvPr id="4100" name="Rectangle 2"/>
          <p:cNvSpPr>
            <a:spLocks noGrp="1" noChangeArrowheads="1"/>
          </p:cNvSpPr>
          <p:nvPr>
            <p:ph type="title" idx="4294967295"/>
          </p:nvPr>
        </p:nvSpPr>
        <p:spPr>
          <a:xfrm>
            <a:off x="66675" y="206375"/>
            <a:ext cx="7451725" cy="860425"/>
          </a:xfrm>
        </p:spPr>
        <p:txBody>
          <a:bodyPr/>
          <a:lstStyle/>
          <a:p>
            <a:r>
              <a:rPr lang="en-US" dirty="0" smtClean="0"/>
              <a:t>Terrorism Insurance Take-up Rates,</a:t>
            </a:r>
            <a:br>
              <a:rPr lang="en-US" dirty="0" smtClean="0"/>
            </a:br>
            <a:r>
              <a:rPr lang="en-US" dirty="0" smtClean="0"/>
              <a:t>By Year, 2003-2012</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2013 Terrorism Risk Insurance Report,</a:t>
            </a:r>
            <a:r>
              <a:rPr lang="en-US" sz="1100" dirty="0" smtClean="0"/>
              <a:t> May 2013.</a:t>
            </a:r>
            <a:endParaRPr lang="en-US" sz="1100" dirty="0"/>
          </a:p>
        </p:txBody>
      </p:sp>
      <p:graphicFrame>
        <p:nvGraphicFramePr>
          <p:cNvPr id="4098" name="Object 2"/>
          <p:cNvGraphicFramePr>
            <a:graphicFrameLocks/>
          </p:cNvGraphicFramePr>
          <p:nvPr/>
        </p:nvGraphicFramePr>
        <p:xfrm>
          <a:off x="304800" y="1371600"/>
          <a:ext cx="8382000" cy="4090988"/>
        </p:xfrm>
        <a:graphic>
          <a:graphicData uri="http://schemas.openxmlformats.org/presentationml/2006/ole">
            <mc:AlternateContent xmlns:mc="http://schemas.openxmlformats.org/markup-compatibility/2006">
              <mc:Choice xmlns:v="urn:schemas-microsoft-com:vml" Requires="v">
                <p:oleObj spid="_x0000_s23045230" name="Chart" r:id="rId4" imgW="8296363" imgH="4305171" progId="MSGraph.Chart.8">
                  <p:embed followColorScheme="full"/>
                </p:oleObj>
              </mc:Choice>
              <mc:Fallback>
                <p:oleObj name="Chart" r:id="rId4" imgW="8296363" imgH="430517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371600"/>
                        <a:ext cx="8382000" cy="409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465872" y="3333135"/>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Take-up  rates for smaller commercial risks are lower—potentially very low in some areas and industries</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182</a:t>
            </a:fld>
            <a:endParaRPr lang="en-US" smtClean="0"/>
          </a:p>
        </p:txBody>
      </p:sp>
      <p:sp>
        <p:nvSpPr>
          <p:cNvPr id="82949" name="Rectangle 2"/>
          <p:cNvSpPr>
            <a:spLocks noGrp="1" noChangeArrowheads="1"/>
          </p:cNvSpPr>
          <p:nvPr>
            <p:ph type="title"/>
          </p:nvPr>
        </p:nvSpPr>
        <p:spPr/>
        <p:txBody>
          <a:bodyPr/>
          <a:lstStyle/>
          <a:p>
            <a:r>
              <a:rPr lang="en-US" dirty="0" smtClean="0"/>
              <a:t>TRIA Outlook </a:t>
            </a:r>
          </a:p>
        </p:txBody>
      </p:sp>
      <p:sp>
        <p:nvSpPr>
          <p:cNvPr id="1922051" name="Rectangle 3"/>
          <p:cNvSpPr>
            <a:spLocks noGrp="1" noChangeArrowheads="1"/>
          </p:cNvSpPr>
          <p:nvPr>
            <p:ph type="body" idx="1"/>
          </p:nvPr>
        </p:nvSpPr>
        <p:spPr>
          <a:xfrm>
            <a:off x="250723" y="1109195"/>
            <a:ext cx="8716296" cy="5448301"/>
          </a:xfrm>
        </p:spPr>
        <p:txBody>
          <a:bodyPr/>
          <a:lstStyle/>
          <a:p>
            <a:pPr>
              <a:lnSpc>
                <a:spcPts val="1500"/>
              </a:lnSpc>
            </a:pPr>
            <a:r>
              <a:rPr lang="en-US" sz="2200" b="1" dirty="0" smtClean="0"/>
              <a:t>3 TRIA Reauthorization Bills Introduced in 2013</a:t>
            </a:r>
          </a:p>
          <a:p>
            <a:pPr>
              <a:lnSpc>
                <a:spcPts val="1500"/>
              </a:lnSpc>
            </a:pPr>
            <a:r>
              <a:rPr lang="en-US" sz="2200" b="1" dirty="0" smtClean="0"/>
              <a:t>Bumpy Road to Reauthorization Ahead</a:t>
            </a:r>
          </a:p>
          <a:p>
            <a:pPr lvl="1">
              <a:lnSpc>
                <a:spcPts val="1500"/>
              </a:lnSpc>
            </a:pPr>
            <a:r>
              <a:rPr lang="en-US" sz="2000" b="1" dirty="0" smtClean="0"/>
              <a:t>Senate: Generally supportive based on 9/25 hearing</a:t>
            </a:r>
          </a:p>
          <a:p>
            <a:pPr lvl="1">
              <a:lnSpc>
                <a:spcPts val="1800"/>
              </a:lnSpc>
            </a:pPr>
            <a:r>
              <a:rPr lang="en-US" sz="2000" b="1" dirty="0" smtClean="0"/>
              <a:t>House: Democrats supportive; Republicans skeptical but some seem willing to support reauthorization based on 11/13 hearing</a:t>
            </a:r>
          </a:p>
          <a:p>
            <a:pPr lvl="2">
              <a:lnSpc>
                <a:spcPts val="1800"/>
              </a:lnSpc>
            </a:pPr>
            <a:r>
              <a:rPr lang="en-US" sz="1800" b="1" dirty="0" smtClean="0"/>
              <a:t>Analogies to Affordable Care Act often mentioned by Republicans</a:t>
            </a:r>
            <a:endParaRPr lang="en-US" sz="2000" b="1" dirty="0" smtClean="0"/>
          </a:p>
          <a:p>
            <a:pPr>
              <a:lnSpc>
                <a:spcPts val="1500"/>
              </a:lnSpc>
            </a:pPr>
            <a:r>
              <a:rPr lang="en-US" sz="2200" b="1" dirty="0" smtClean="0"/>
              <a:t>House Committee Proposals Likely to Involve:</a:t>
            </a:r>
          </a:p>
          <a:p>
            <a:pPr lvl="1">
              <a:lnSpc>
                <a:spcPts val="1500"/>
              </a:lnSpc>
            </a:pPr>
            <a:r>
              <a:rPr lang="en-US" sz="2000" b="1" dirty="0" smtClean="0"/>
              <a:t>Increase in trigger (from current $100 million)</a:t>
            </a:r>
          </a:p>
          <a:p>
            <a:pPr lvl="1">
              <a:lnSpc>
                <a:spcPts val="1500"/>
              </a:lnSpc>
            </a:pPr>
            <a:r>
              <a:rPr lang="en-US" sz="2000" b="1" dirty="0" smtClean="0"/>
              <a:t>Increasing individual comp. retentions (from current 20% of DPE)</a:t>
            </a:r>
          </a:p>
          <a:p>
            <a:pPr lvl="1">
              <a:lnSpc>
                <a:spcPts val="1500"/>
              </a:lnSpc>
            </a:pPr>
            <a:r>
              <a:rPr lang="en-US" sz="2000" b="1" dirty="0" smtClean="0"/>
              <a:t>Also possible: Simple industry aggregate or NBCR only proposal</a:t>
            </a:r>
            <a:endParaRPr lang="en-US" b="1" dirty="0" smtClean="0"/>
          </a:p>
          <a:p>
            <a:pPr>
              <a:lnSpc>
                <a:spcPts val="1500"/>
              </a:lnSpc>
            </a:pPr>
            <a:r>
              <a:rPr lang="en-US" sz="2200" b="1" dirty="0" smtClean="0"/>
              <a:t>I.I.I.: Success of Current Structure &amp; Taxpayer Protections</a:t>
            </a:r>
          </a:p>
          <a:p>
            <a:pPr>
              <a:lnSpc>
                <a:spcPts val="1500"/>
              </a:lnSpc>
            </a:pPr>
            <a:r>
              <a:rPr lang="en-US" sz="2200" b="1" dirty="0" smtClean="0"/>
              <a:t>Also Focused on Importance of Small/Medium Insurers</a:t>
            </a:r>
          </a:p>
          <a:p>
            <a:pPr>
              <a:lnSpc>
                <a:spcPts val="1500"/>
              </a:lnSpc>
            </a:pPr>
            <a:r>
              <a:rPr lang="en-US" sz="2200" b="1" dirty="0" smtClean="0"/>
              <a:t>Limitations of Capacity in the Absence of TRIA</a:t>
            </a:r>
          </a:p>
          <a:p>
            <a:pPr>
              <a:lnSpc>
                <a:spcPts val="1500"/>
              </a:lnSpc>
            </a:pPr>
            <a:r>
              <a:rPr lang="en-US" sz="2200" b="1" i="1" dirty="0" smtClean="0">
                <a:solidFill>
                  <a:srgbClr val="FF0000"/>
                </a:solidFill>
              </a:rPr>
              <a:t>Media in 2014 Wants Stories of Economic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22051">
                                            <p:txEl>
                                              <p:pRg st="11" end="11"/>
                                            </p:txEl>
                                          </p:spTgt>
                                        </p:tgtEl>
                                        <p:attrNameLst>
                                          <p:attrName>style.visibility</p:attrName>
                                        </p:attrNameLst>
                                      </p:cBhvr>
                                      <p:to>
                                        <p:strVal val="visible"/>
                                      </p:to>
                                    </p:set>
                                    <p:animEffect transition="in" filter="wipe(left)">
                                      <p:cBhvr>
                                        <p:cTn id="50" dur="500"/>
                                        <p:tgtEl>
                                          <p:spTgt spid="1922051">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22051">
                                            <p:txEl>
                                              <p:pRg st="12" end="12"/>
                                            </p:txEl>
                                          </p:spTgt>
                                        </p:tgtEl>
                                        <p:attrNameLst>
                                          <p:attrName>style.visibility</p:attrName>
                                        </p:attrNameLst>
                                      </p:cBhvr>
                                      <p:to>
                                        <p:strVal val="visible"/>
                                      </p:to>
                                    </p:set>
                                    <p:animEffect transition="in" filter="wipe(left)">
                                      <p:cBhvr>
                                        <p:cTn id="55"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183</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Testified before Senate Banking </a:t>
            </a:r>
            <a:r>
              <a:rPr lang="en-US" b="1" dirty="0" err="1" smtClean="0"/>
              <a:t>Cmte</a:t>
            </a:r>
            <a:r>
              <a:rPr lang="en-US" b="1" dirty="0" smtClean="0"/>
              <a:t>. in Sept. 2013</a:t>
            </a:r>
          </a:p>
          <a:p>
            <a:pPr>
              <a:lnSpc>
                <a:spcPts val="2200"/>
              </a:lnSpc>
              <a:spcBef>
                <a:spcPct val="50000"/>
              </a:spcBef>
            </a:pPr>
            <a:r>
              <a:rPr lang="en-US" b="1" dirty="0" smtClean="0"/>
              <a:t>Testified before House Financial Services Nov. 2013</a:t>
            </a:r>
          </a:p>
          <a:p>
            <a:pPr>
              <a:lnSpc>
                <a:spcPts val="2200"/>
              </a:lnSpc>
              <a:spcBef>
                <a:spcPct val="50000"/>
              </a:spcBef>
            </a:pPr>
            <a:r>
              <a:rPr lang="en-US" b="1" dirty="0" smtClean="0"/>
              <a:t>Provided testimony at NYC hearing on June 2013</a:t>
            </a:r>
          </a:p>
          <a:p>
            <a:pPr>
              <a:lnSpc>
                <a:spcPts val="2200"/>
              </a:lnSpc>
              <a:spcBef>
                <a:spcPct val="50000"/>
              </a:spcBef>
            </a:pPr>
            <a:r>
              <a:rPr lang="en-US" b="1" dirty="0" smtClean="0"/>
              <a:t>I.I.I. Accelerated Planned Study on Terrorism Risk and Insurance in the Wake of Boston and Hearings; Was Well Received and Widely Circulated</a:t>
            </a:r>
          </a:p>
          <a:p>
            <a:pPr>
              <a:lnSpc>
                <a:spcPts val="2200"/>
              </a:lnSpc>
              <a:spcBef>
                <a:spcPct val="50000"/>
              </a:spcBef>
            </a:pPr>
            <a:r>
              <a:rPr lang="en-US" b="1" dirty="0" smtClean="0"/>
              <a:t>Working with Trades, Congressional Staff, GAO &amp; Others</a:t>
            </a:r>
          </a:p>
        </p:txBody>
      </p:sp>
      <p:pic>
        <p:nvPicPr>
          <p:cNvPr id="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265" y="3797091"/>
            <a:ext cx="4457252" cy="2541972"/>
          </a:xfrm>
          <a:prstGeom prst="rect">
            <a:avLst/>
          </a:prstGeom>
          <a:noFill/>
          <a:ln w="9525">
            <a:noFill/>
            <a:miter lim="800000"/>
            <a:headEnd/>
            <a:tailEnd/>
          </a:ln>
        </p:spPr>
      </p:pic>
      <p:pic>
        <p:nvPicPr>
          <p:cNvPr id="449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3594" y="3792514"/>
            <a:ext cx="4010343" cy="2514114"/>
          </a:xfrm>
          <a:prstGeom prst="rect">
            <a:avLst/>
          </a:prstGeom>
          <a:noFill/>
          <a:ln w="9525">
            <a:noFill/>
            <a:miter lim="800000"/>
            <a:headEnd/>
            <a:tailEnd/>
          </a:ln>
        </p:spPr>
      </p:pic>
      <p:sp>
        <p:nvSpPr>
          <p:cNvPr id="9" name="TextBox 8"/>
          <p:cNvSpPr txBox="1"/>
          <p:nvPr/>
        </p:nvSpPr>
        <p:spPr>
          <a:xfrm>
            <a:off x="194874" y="6400802"/>
            <a:ext cx="4482059" cy="369332"/>
          </a:xfrm>
          <a:prstGeom prst="rect">
            <a:avLst/>
          </a:prstGeom>
          <a:noFill/>
        </p:spPr>
        <p:txBody>
          <a:bodyPr wrap="square" rtlCol="0">
            <a:spAutoFit/>
          </a:bodyPr>
          <a:lstStyle/>
          <a:p>
            <a:r>
              <a:rPr lang="en-US" b="1" dirty="0" smtClean="0"/>
              <a:t>Senate Banking Committee, 9/25/13</a:t>
            </a:r>
            <a:endParaRPr lang="en-US" b="1" dirty="0"/>
          </a:p>
        </p:txBody>
      </p:sp>
      <p:sp>
        <p:nvSpPr>
          <p:cNvPr id="11" name="TextBox 10"/>
          <p:cNvSpPr txBox="1"/>
          <p:nvPr/>
        </p:nvSpPr>
        <p:spPr>
          <a:xfrm>
            <a:off x="4527031" y="6218848"/>
            <a:ext cx="4482059" cy="646331"/>
          </a:xfrm>
          <a:prstGeom prst="rect">
            <a:avLst/>
          </a:prstGeom>
          <a:noFill/>
        </p:spPr>
        <p:txBody>
          <a:bodyPr wrap="square" rtlCol="0">
            <a:spAutoFit/>
          </a:bodyPr>
          <a:lstStyle/>
          <a:p>
            <a:pPr algn="ctr"/>
            <a:r>
              <a:rPr lang="en-US" b="1" dirty="0" smtClean="0"/>
              <a:t>House Financial Services Subcommittee, 11/13/13</a:t>
            </a:r>
            <a:endParaRPr lang="en-US"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9"/>
          <p:cNvGrpSpPr/>
          <p:nvPr/>
        </p:nvGrpSpPr>
        <p:grpSpPr>
          <a:xfrm>
            <a:off x="838200" y="1219200"/>
            <a:ext cx="7466012" cy="5357813"/>
            <a:chOff x="611188" y="457200"/>
            <a:chExt cx="7918450" cy="6119813"/>
          </a:xfrm>
        </p:grpSpPr>
        <p:sp>
          <p:nvSpPr>
            <p:cNvPr id="7176" name="Freeform 8"/>
            <p:cNvSpPr>
              <a:spLocks/>
            </p:cNvSpPr>
            <p:nvPr/>
          </p:nvSpPr>
          <p:spPr bwMode="auto">
            <a:xfrm>
              <a:off x="1793875" y="4065588"/>
              <a:ext cx="5553075" cy="631825"/>
            </a:xfrm>
            <a:custGeom>
              <a:avLst/>
              <a:gdLst/>
              <a:ahLst/>
              <a:cxnLst>
                <a:cxn ang="0">
                  <a:pos x="0" y="398"/>
                </a:cxn>
                <a:cxn ang="0">
                  <a:pos x="3498" y="398"/>
                </a:cxn>
                <a:cxn ang="0">
                  <a:pos x="3246" y="0"/>
                </a:cxn>
                <a:cxn ang="0">
                  <a:pos x="250" y="0"/>
                </a:cxn>
                <a:cxn ang="0">
                  <a:pos x="0" y="398"/>
                </a:cxn>
              </a:cxnLst>
              <a:rect l="0" t="0" r="r" b="b"/>
              <a:pathLst>
                <a:path w="3498" h="398">
                  <a:moveTo>
                    <a:pt x="0" y="398"/>
                  </a:moveTo>
                  <a:lnTo>
                    <a:pt x="3498" y="398"/>
                  </a:lnTo>
                  <a:lnTo>
                    <a:pt x="3246" y="0"/>
                  </a:lnTo>
                  <a:lnTo>
                    <a:pt x="250" y="0"/>
                  </a:lnTo>
                  <a:lnTo>
                    <a:pt x="0" y="398"/>
                  </a:lnTo>
                  <a:close/>
                </a:path>
              </a:pathLst>
            </a:custGeom>
            <a:solidFill>
              <a:srgbClr val="1574FF"/>
            </a:solidFill>
            <a:ln w="12700" cap="flat" cmpd="sng">
              <a:noFill/>
              <a:prstDash val="solid"/>
              <a:round/>
              <a:headEnd type="none" w="med" len="med"/>
              <a:tailEnd type="none" w="med" len="med"/>
            </a:ln>
            <a:effectLst/>
          </p:spPr>
          <p:txBody>
            <a:bodyPr/>
            <a:lstStyle/>
            <a:p>
              <a:pPr algn="ctr"/>
              <a:endParaRPr lang="en-US"/>
            </a:p>
          </p:txBody>
        </p:sp>
        <p:sp>
          <p:nvSpPr>
            <p:cNvPr id="7177" name="Freeform 9"/>
            <p:cNvSpPr>
              <a:spLocks/>
            </p:cNvSpPr>
            <p:nvPr/>
          </p:nvSpPr>
          <p:spPr bwMode="auto">
            <a:xfrm>
              <a:off x="611188" y="5961063"/>
              <a:ext cx="7918450" cy="615950"/>
            </a:xfrm>
            <a:custGeom>
              <a:avLst/>
              <a:gdLst/>
              <a:ahLst/>
              <a:cxnLst>
                <a:cxn ang="0">
                  <a:pos x="0" y="388"/>
                </a:cxn>
                <a:cxn ang="0">
                  <a:pos x="2494" y="388"/>
                </a:cxn>
                <a:cxn ang="0">
                  <a:pos x="4988" y="388"/>
                </a:cxn>
                <a:cxn ang="0">
                  <a:pos x="4744" y="0"/>
                </a:cxn>
                <a:cxn ang="0">
                  <a:pos x="244" y="0"/>
                </a:cxn>
                <a:cxn ang="0">
                  <a:pos x="0" y="388"/>
                </a:cxn>
              </a:cxnLst>
              <a:rect l="0" t="0" r="r" b="b"/>
              <a:pathLst>
                <a:path w="4988" h="388">
                  <a:moveTo>
                    <a:pt x="0" y="388"/>
                  </a:moveTo>
                  <a:lnTo>
                    <a:pt x="2494" y="388"/>
                  </a:lnTo>
                  <a:lnTo>
                    <a:pt x="4988" y="388"/>
                  </a:lnTo>
                  <a:lnTo>
                    <a:pt x="4744" y="0"/>
                  </a:lnTo>
                  <a:lnTo>
                    <a:pt x="244" y="0"/>
                  </a:lnTo>
                  <a:lnTo>
                    <a:pt x="0" y="388"/>
                  </a:lnTo>
                  <a:close/>
                </a:path>
              </a:pathLst>
            </a:custGeom>
            <a:solidFill>
              <a:srgbClr val="004FC4"/>
            </a:solidFill>
            <a:ln w="12700" cap="flat" cmpd="sng">
              <a:noFill/>
              <a:prstDash val="solid"/>
              <a:round/>
              <a:headEnd type="none" w="med" len="med"/>
              <a:tailEnd type="none" w="med" len="med"/>
            </a:ln>
            <a:effectLst/>
          </p:spPr>
          <p:txBody>
            <a:bodyPr/>
            <a:lstStyle/>
            <a:p>
              <a:pPr algn="ctr"/>
              <a:endParaRPr lang="en-US"/>
            </a:p>
          </p:txBody>
        </p:sp>
        <p:sp>
          <p:nvSpPr>
            <p:cNvPr id="7178" name="Freeform 10"/>
            <p:cNvSpPr>
              <a:spLocks/>
            </p:cNvSpPr>
            <p:nvPr/>
          </p:nvSpPr>
          <p:spPr bwMode="auto">
            <a:xfrm>
              <a:off x="1397000" y="4697413"/>
              <a:ext cx="6346825" cy="631825"/>
            </a:xfrm>
            <a:custGeom>
              <a:avLst/>
              <a:gdLst/>
              <a:ahLst/>
              <a:cxnLst>
                <a:cxn ang="0">
                  <a:pos x="0" y="398"/>
                </a:cxn>
                <a:cxn ang="0">
                  <a:pos x="3998" y="398"/>
                </a:cxn>
                <a:cxn ang="0">
                  <a:pos x="3748" y="0"/>
                </a:cxn>
                <a:cxn ang="0">
                  <a:pos x="250" y="0"/>
                </a:cxn>
                <a:cxn ang="0">
                  <a:pos x="0" y="398"/>
                </a:cxn>
              </a:cxnLst>
              <a:rect l="0" t="0" r="r" b="b"/>
              <a:pathLst>
                <a:path w="3998" h="398">
                  <a:moveTo>
                    <a:pt x="0" y="398"/>
                  </a:moveTo>
                  <a:lnTo>
                    <a:pt x="3998" y="398"/>
                  </a:lnTo>
                  <a:lnTo>
                    <a:pt x="3748" y="0"/>
                  </a:lnTo>
                  <a:lnTo>
                    <a:pt x="250" y="0"/>
                  </a:lnTo>
                  <a:lnTo>
                    <a:pt x="0" y="398"/>
                  </a:lnTo>
                  <a:close/>
                </a:path>
              </a:pathLst>
            </a:custGeom>
            <a:solidFill>
              <a:srgbClr val="0062F2"/>
            </a:solidFill>
            <a:ln w="12700" cap="flat" cmpd="sng">
              <a:noFill/>
              <a:prstDash val="solid"/>
              <a:round/>
              <a:headEnd type="none" w="med" len="med"/>
              <a:tailEnd type="none" w="med" len="med"/>
            </a:ln>
            <a:effectLst/>
          </p:spPr>
          <p:txBody>
            <a:bodyPr/>
            <a:lstStyle/>
            <a:p>
              <a:pPr algn="ctr"/>
              <a:endParaRPr lang="en-US"/>
            </a:p>
          </p:txBody>
        </p:sp>
        <p:sp>
          <p:nvSpPr>
            <p:cNvPr id="7179" name="Freeform 11"/>
            <p:cNvSpPr>
              <a:spLocks/>
            </p:cNvSpPr>
            <p:nvPr/>
          </p:nvSpPr>
          <p:spPr bwMode="auto">
            <a:xfrm>
              <a:off x="2192338" y="3433763"/>
              <a:ext cx="4756150" cy="631825"/>
            </a:xfrm>
            <a:custGeom>
              <a:avLst/>
              <a:gdLst/>
              <a:ahLst/>
              <a:cxnLst>
                <a:cxn ang="0">
                  <a:pos x="0" y="398"/>
                </a:cxn>
                <a:cxn ang="0">
                  <a:pos x="2996" y="398"/>
                </a:cxn>
                <a:cxn ang="0">
                  <a:pos x="2746" y="0"/>
                </a:cxn>
                <a:cxn ang="0">
                  <a:pos x="252" y="0"/>
                </a:cxn>
                <a:cxn ang="0">
                  <a:pos x="0" y="398"/>
                </a:cxn>
              </a:cxnLst>
              <a:rect l="0" t="0" r="r" b="b"/>
              <a:pathLst>
                <a:path w="2996" h="398">
                  <a:moveTo>
                    <a:pt x="0" y="398"/>
                  </a:moveTo>
                  <a:lnTo>
                    <a:pt x="2996" y="398"/>
                  </a:lnTo>
                  <a:lnTo>
                    <a:pt x="2746" y="0"/>
                  </a:lnTo>
                  <a:lnTo>
                    <a:pt x="252" y="0"/>
                  </a:lnTo>
                  <a:lnTo>
                    <a:pt x="0" y="398"/>
                  </a:lnTo>
                  <a:close/>
                </a:path>
              </a:pathLst>
            </a:custGeom>
            <a:solidFill>
              <a:srgbClr val="3F8DFF"/>
            </a:solidFill>
            <a:ln w="12700" cap="flat" cmpd="sng">
              <a:noFill/>
              <a:prstDash val="solid"/>
              <a:round/>
              <a:headEnd type="none" w="med" len="med"/>
              <a:tailEnd type="none" w="med" len="med"/>
            </a:ln>
            <a:effectLst/>
          </p:spPr>
          <p:txBody>
            <a:bodyPr/>
            <a:lstStyle/>
            <a:p>
              <a:pPr algn="ctr"/>
              <a:endParaRPr lang="en-US"/>
            </a:p>
          </p:txBody>
        </p:sp>
        <p:sp>
          <p:nvSpPr>
            <p:cNvPr id="7180" name="Freeform 12"/>
            <p:cNvSpPr>
              <a:spLocks/>
            </p:cNvSpPr>
            <p:nvPr/>
          </p:nvSpPr>
          <p:spPr bwMode="auto">
            <a:xfrm>
              <a:off x="998538" y="5329238"/>
              <a:ext cx="7143750" cy="631825"/>
            </a:xfrm>
            <a:custGeom>
              <a:avLst/>
              <a:gdLst/>
              <a:ahLst/>
              <a:cxnLst>
                <a:cxn ang="0">
                  <a:pos x="0" y="398"/>
                </a:cxn>
                <a:cxn ang="0">
                  <a:pos x="4500" y="398"/>
                </a:cxn>
                <a:cxn ang="0">
                  <a:pos x="4250" y="0"/>
                </a:cxn>
                <a:cxn ang="0">
                  <a:pos x="252" y="0"/>
                </a:cxn>
                <a:cxn ang="0">
                  <a:pos x="0" y="398"/>
                </a:cxn>
              </a:cxnLst>
              <a:rect l="0" t="0" r="r" b="b"/>
              <a:pathLst>
                <a:path w="4500" h="398">
                  <a:moveTo>
                    <a:pt x="0" y="398"/>
                  </a:moveTo>
                  <a:lnTo>
                    <a:pt x="4500" y="398"/>
                  </a:lnTo>
                  <a:lnTo>
                    <a:pt x="4250" y="0"/>
                  </a:lnTo>
                  <a:lnTo>
                    <a:pt x="252" y="0"/>
                  </a:lnTo>
                  <a:lnTo>
                    <a:pt x="0" y="398"/>
                  </a:lnTo>
                  <a:close/>
                </a:path>
              </a:pathLst>
            </a:custGeom>
            <a:solidFill>
              <a:srgbClr val="0058DA"/>
            </a:solidFill>
            <a:ln w="12700" cap="flat" cmpd="sng">
              <a:noFill/>
              <a:prstDash val="solid"/>
              <a:round/>
              <a:headEnd type="none" w="med" len="med"/>
              <a:tailEnd type="none" w="med" len="med"/>
            </a:ln>
            <a:effectLst/>
          </p:spPr>
          <p:txBody>
            <a:bodyPr/>
            <a:lstStyle/>
            <a:p>
              <a:pPr algn="ctr"/>
              <a:endParaRPr lang="en-US"/>
            </a:p>
          </p:txBody>
        </p:sp>
        <p:sp>
          <p:nvSpPr>
            <p:cNvPr id="7182" name="Freeform 14"/>
            <p:cNvSpPr>
              <a:spLocks/>
            </p:cNvSpPr>
            <p:nvPr/>
          </p:nvSpPr>
          <p:spPr bwMode="auto">
            <a:xfrm>
              <a:off x="3352800" y="457200"/>
              <a:ext cx="2438400" cy="1752600"/>
            </a:xfrm>
            <a:custGeom>
              <a:avLst/>
              <a:gdLst/>
              <a:ahLst/>
              <a:cxnLst>
                <a:cxn ang="0">
                  <a:pos x="244" y="0"/>
                </a:cxn>
                <a:cxn ang="0">
                  <a:pos x="0" y="388"/>
                </a:cxn>
                <a:cxn ang="0">
                  <a:pos x="488" y="388"/>
                </a:cxn>
                <a:cxn ang="0">
                  <a:pos x="244" y="0"/>
                </a:cxn>
              </a:cxnLst>
              <a:rect l="0" t="0" r="r" b="b"/>
              <a:pathLst>
                <a:path w="488" h="388">
                  <a:moveTo>
                    <a:pt x="244" y="0"/>
                  </a:moveTo>
                  <a:lnTo>
                    <a:pt x="0" y="388"/>
                  </a:lnTo>
                  <a:lnTo>
                    <a:pt x="488" y="388"/>
                  </a:lnTo>
                  <a:lnTo>
                    <a:pt x="244" y="0"/>
                  </a:lnTo>
                  <a:close/>
                </a:path>
              </a:pathLst>
            </a:custGeom>
            <a:solidFill>
              <a:srgbClr val="D1E4FF"/>
            </a:solidFill>
            <a:ln w="12700" cap="flat" cmpd="sng">
              <a:noFill/>
              <a:prstDash val="solid"/>
              <a:round/>
              <a:headEnd type="none" w="med" len="med"/>
              <a:tailEnd type="none" w="med" len="med"/>
            </a:ln>
            <a:effectLst/>
          </p:spPr>
          <p:txBody>
            <a:bodyPr/>
            <a:lstStyle/>
            <a:p>
              <a:pPr algn="ctr"/>
              <a:endParaRPr lang="en-US"/>
            </a:p>
          </p:txBody>
        </p:sp>
        <p:sp>
          <p:nvSpPr>
            <p:cNvPr id="7183" name="Freeform 15"/>
            <p:cNvSpPr>
              <a:spLocks/>
            </p:cNvSpPr>
            <p:nvPr/>
          </p:nvSpPr>
          <p:spPr bwMode="auto">
            <a:xfrm>
              <a:off x="2989263" y="2166938"/>
              <a:ext cx="3162300" cy="635000"/>
            </a:xfrm>
            <a:custGeom>
              <a:avLst/>
              <a:gdLst/>
              <a:ahLst/>
              <a:cxnLst>
                <a:cxn ang="0">
                  <a:pos x="0" y="400"/>
                </a:cxn>
                <a:cxn ang="0">
                  <a:pos x="1992" y="400"/>
                </a:cxn>
                <a:cxn ang="0">
                  <a:pos x="1742" y="0"/>
                </a:cxn>
                <a:cxn ang="0">
                  <a:pos x="250" y="0"/>
                </a:cxn>
                <a:cxn ang="0">
                  <a:pos x="0" y="400"/>
                </a:cxn>
              </a:cxnLst>
              <a:rect l="0" t="0" r="r" b="b"/>
              <a:pathLst>
                <a:path w="1992" h="400">
                  <a:moveTo>
                    <a:pt x="0" y="400"/>
                  </a:moveTo>
                  <a:lnTo>
                    <a:pt x="1992" y="400"/>
                  </a:lnTo>
                  <a:lnTo>
                    <a:pt x="1742" y="0"/>
                  </a:lnTo>
                  <a:lnTo>
                    <a:pt x="250" y="0"/>
                  </a:lnTo>
                  <a:lnTo>
                    <a:pt x="0" y="400"/>
                  </a:lnTo>
                  <a:close/>
                </a:path>
              </a:pathLst>
            </a:custGeom>
            <a:solidFill>
              <a:srgbClr val="85B6FF"/>
            </a:solidFill>
            <a:ln w="12700" cap="flat" cmpd="sng">
              <a:noFill/>
              <a:prstDash val="solid"/>
              <a:round/>
              <a:headEnd type="none" w="med" len="med"/>
              <a:tailEnd type="none" w="med" len="med"/>
            </a:ln>
            <a:effectLst/>
          </p:spPr>
          <p:txBody>
            <a:bodyPr/>
            <a:lstStyle/>
            <a:p>
              <a:pPr algn="ctr"/>
              <a:endParaRPr lang="en-US"/>
            </a:p>
          </p:txBody>
        </p:sp>
        <p:sp>
          <p:nvSpPr>
            <p:cNvPr id="7184" name="Freeform 16"/>
            <p:cNvSpPr>
              <a:spLocks/>
            </p:cNvSpPr>
            <p:nvPr/>
          </p:nvSpPr>
          <p:spPr bwMode="auto">
            <a:xfrm>
              <a:off x="2590800" y="2801938"/>
              <a:ext cx="3959225" cy="631825"/>
            </a:xfrm>
            <a:custGeom>
              <a:avLst/>
              <a:gdLst/>
              <a:ahLst/>
              <a:cxnLst>
                <a:cxn ang="0">
                  <a:pos x="0" y="398"/>
                </a:cxn>
                <a:cxn ang="0">
                  <a:pos x="0" y="398"/>
                </a:cxn>
                <a:cxn ang="0">
                  <a:pos x="2494" y="398"/>
                </a:cxn>
                <a:cxn ang="0">
                  <a:pos x="2494" y="398"/>
                </a:cxn>
                <a:cxn ang="0">
                  <a:pos x="2242" y="0"/>
                </a:cxn>
                <a:cxn ang="0">
                  <a:pos x="250" y="0"/>
                </a:cxn>
                <a:cxn ang="0">
                  <a:pos x="0" y="398"/>
                </a:cxn>
              </a:cxnLst>
              <a:rect l="0" t="0" r="r" b="b"/>
              <a:pathLst>
                <a:path w="2494" h="398">
                  <a:moveTo>
                    <a:pt x="0" y="398"/>
                  </a:moveTo>
                  <a:lnTo>
                    <a:pt x="0" y="398"/>
                  </a:lnTo>
                  <a:lnTo>
                    <a:pt x="2494" y="398"/>
                  </a:lnTo>
                  <a:lnTo>
                    <a:pt x="2494" y="398"/>
                  </a:lnTo>
                  <a:lnTo>
                    <a:pt x="2242" y="0"/>
                  </a:lnTo>
                  <a:lnTo>
                    <a:pt x="250" y="0"/>
                  </a:lnTo>
                  <a:lnTo>
                    <a:pt x="0" y="398"/>
                  </a:lnTo>
                  <a:close/>
                </a:path>
              </a:pathLst>
            </a:custGeom>
            <a:solidFill>
              <a:srgbClr val="65A3FF"/>
            </a:solidFill>
            <a:ln w="12700" cap="flat" cmpd="sng">
              <a:noFill/>
              <a:prstDash val="solid"/>
              <a:round/>
              <a:headEnd type="none" w="med" len="med"/>
              <a:tailEnd type="none" w="med" len="med"/>
            </a:ln>
            <a:effectLst/>
          </p:spPr>
          <p:txBody>
            <a:bodyPr/>
            <a:lstStyle/>
            <a:p>
              <a:pPr algn="ctr"/>
              <a:endParaRPr lang="en-US"/>
            </a:p>
          </p:txBody>
        </p:sp>
        <p:sp>
          <p:nvSpPr>
            <p:cNvPr id="7186" name="Text Box 18"/>
            <p:cNvSpPr txBox="1">
              <a:spLocks noChangeArrowheads="1"/>
            </p:cNvSpPr>
            <p:nvPr/>
          </p:nvSpPr>
          <p:spPr bwMode="auto">
            <a:xfrm>
              <a:off x="3037367" y="2812976"/>
              <a:ext cx="2941590"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rgbClr val="000066"/>
                  </a:solidFill>
                </a:rPr>
                <a:t>Industry Aggregate</a:t>
              </a:r>
            </a:p>
            <a:p>
              <a:pPr algn="ctr">
                <a:lnSpc>
                  <a:spcPts val="1700"/>
                </a:lnSpc>
              </a:pPr>
              <a:r>
                <a:rPr lang="en-GB" sz="1700" b="1" dirty="0" smtClean="0">
                  <a:solidFill>
                    <a:srgbClr val="000066"/>
                  </a:solidFill>
                </a:rPr>
                <a:t> Retention: </a:t>
              </a:r>
              <a:r>
                <a:rPr lang="en-GB" sz="1700" b="1" i="1" dirty="0" smtClean="0">
                  <a:solidFill>
                    <a:srgbClr val="000066"/>
                  </a:solidFill>
                </a:rPr>
                <a:t>$27.5 Bill</a:t>
              </a:r>
              <a:endParaRPr lang="en-GB" sz="1700" b="1" i="1" dirty="0">
                <a:solidFill>
                  <a:srgbClr val="000066"/>
                </a:solidFill>
              </a:endParaRPr>
            </a:p>
          </p:txBody>
        </p:sp>
        <p:sp>
          <p:nvSpPr>
            <p:cNvPr id="7188" name="Text Box 20"/>
            <p:cNvSpPr txBox="1">
              <a:spLocks noChangeArrowheads="1"/>
            </p:cNvSpPr>
            <p:nvPr/>
          </p:nvSpPr>
          <p:spPr bwMode="auto">
            <a:xfrm>
              <a:off x="3810000" y="1295400"/>
              <a:ext cx="1524000" cy="738254"/>
            </a:xfrm>
            <a:prstGeom prst="rect">
              <a:avLst/>
            </a:prstGeom>
            <a:noFill/>
            <a:ln w="9525">
              <a:noFill/>
              <a:miter lim="800000"/>
              <a:headEnd/>
              <a:tailEnd/>
            </a:ln>
            <a:effectLst/>
          </p:spPr>
          <p:txBody>
            <a:bodyPr wrap="square">
              <a:spAutoFit/>
            </a:bodyPr>
            <a:lstStyle/>
            <a:p>
              <a:pPr algn="ctr"/>
              <a:r>
                <a:rPr lang="en-GB" b="1" dirty="0" smtClean="0">
                  <a:solidFill>
                    <a:srgbClr val="000066"/>
                  </a:solidFill>
                </a:rPr>
                <a:t>Hard Cap</a:t>
              </a:r>
            </a:p>
            <a:p>
              <a:pPr algn="ctr"/>
              <a:r>
                <a:rPr lang="en-GB" b="1" dirty="0" smtClean="0">
                  <a:solidFill>
                    <a:srgbClr val="000066"/>
                  </a:solidFill>
                </a:rPr>
                <a:t> </a:t>
              </a:r>
              <a:r>
                <a:rPr lang="en-GB" b="1" i="1" dirty="0" smtClean="0">
                  <a:solidFill>
                    <a:srgbClr val="000066"/>
                  </a:solidFill>
                </a:rPr>
                <a:t>$100 Bill</a:t>
              </a:r>
              <a:endParaRPr lang="en-GB" b="1" i="1" dirty="0">
                <a:solidFill>
                  <a:srgbClr val="000066"/>
                </a:solidFill>
              </a:endParaRPr>
            </a:p>
          </p:txBody>
        </p:sp>
        <p:sp>
          <p:nvSpPr>
            <p:cNvPr id="7189" name="Text Box 21"/>
            <p:cNvSpPr txBox="1">
              <a:spLocks noChangeArrowheads="1"/>
            </p:cNvSpPr>
            <p:nvPr/>
          </p:nvSpPr>
          <p:spPr bwMode="auto">
            <a:xfrm>
              <a:off x="3358990" y="2197947"/>
              <a:ext cx="2475178" cy="632789"/>
            </a:xfrm>
            <a:prstGeom prst="rect">
              <a:avLst/>
            </a:prstGeom>
            <a:noFill/>
            <a:ln w="9525">
              <a:noFill/>
              <a:miter lim="800000"/>
              <a:headEnd/>
              <a:tailEnd/>
            </a:ln>
            <a:effectLst/>
          </p:spPr>
          <p:txBody>
            <a:bodyPr wrap="square">
              <a:spAutoFit/>
            </a:bodyPr>
            <a:lstStyle/>
            <a:p>
              <a:pPr algn="ctr">
                <a:lnSpc>
                  <a:spcPts val="1800"/>
                </a:lnSpc>
              </a:pPr>
              <a:r>
                <a:rPr lang="en-GB" b="1" dirty="0" smtClean="0">
                  <a:solidFill>
                    <a:srgbClr val="000066"/>
                  </a:solidFill>
                </a:rPr>
                <a:t>Government Recoupment</a:t>
              </a:r>
              <a:endParaRPr lang="en-GB" b="1" dirty="0">
                <a:solidFill>
                  <a:srgbClr val="000066"/>
                </a:solidFill>
              </a:endParaRPr>
            </a:p>
          </p:txBody>
        </p:sp>
        <p:sp>
          <p:nvSpPr>
            <p:cNvPr id="7190" name="Text Box 22"/>
            <p:cNvSpPr txBox="1">
              <a:spLocks noChangeArrowheads="1"/>
            </p:cNvSpPr>
            <p:nvPr/>
          </p:nvSpPr>
          <p:spPr bwMode="auto">
            <a:xfrm>
              <a:off x="3010375" y="3392269"/>
              <a:ext cx="3120105"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Insurer Co-Payments</a:t>
              </a:r>
            </a:p>
            <a:p>
              <a:pPr algn="ctr">
                <a:lnSpc>
                  <a:spcPts val="1700"/>
                </a:lnSpc>
              </a:pPr>
              <a:r>
                <a:rPr lang="en-GB" sz="1700" b="1" i="1" dirty="0" smtClean="0">
                  <a:solidFill>
                    <a:schemeClr val="bg1"/>
                  </a:solidFill>
                </a:rPr>
                <a:t> 15% Above Retention</a:t>
              </a:r>
              <a:endParaRPr lang="en-GB" sz="1700" b="1" i="1" dirty="0">
                <a:solidFill>
                  <a:schemeClr val="bg1"/>
                </a:solidFill>
              </a:endParaRPr>
            </a:p>
          </p:txBody>
        </p:sp>
        <p:sp>
          <p:nvSpPr>
            <p:cNvPr id="7191" name="Text Box 23"/>
            <p:cNvSpPr txBox="1">
              <a:spLocks noChangeArrowheads="1"/>
            </p:cNvSpPr>
            <p:nvPr/>
          </p:nvSpPr>
          <p:spPr bwMode="auto">
            <a:xfrm>
              <a:off x="2615083" y="4118536"/>
              <a:ext cx="3910672"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Individual Insurer Retention</a:t>
              </a:r>
            </a:p>
            <a:p>
              <a:pPr algn="ctr">
                <a:lnSpc>
                  <a:spcPts val="1700"/>
                </a:lnSpc>
              </a:pPr>
              <a:r>
                <a:rPr lang="en-GB" sz="1700" b="1" i="1" dirty="0" smtClean="0">
                  <a:solidFill>
                    <a:schemeClr val="bg1"/>
                  </a:solidFill>
                </a:rPr>
                <a:t>20% of Premiums Earned</a:t>
              </a:r>
              <a:endParaRPr lang="en-GB" sz="1700" b="1" i="1" dirty="0">
                <a:solidFill>
                  <a:schemeClr val="bg1"/>
                </a:solidFill>
              </a:endParaRPr>
            </a:p>
          </p:txBody>
        </p:sp>
        <p:sp>
          <p:nvSpPr>
            <p:cNvPr id="7192" name="Text Box 24"/>
            <p:cNvSpPr txBox="1">
              <a:spLocks noChangeArrowheads="1"/>
            </p:cNvSpPr>
            <p:nvPr/>
          </p:nvSpPr>
          <p:spPr bwMode="auto">
            <a:xfrm>
              <a:off x="2741744" y="4634992"/>
              <a:ext cx="3657352"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Program Dollar Threshold</a:t>
              </a:r>
            </a:p>
            <a:p>
              <a:pPr algn="ctr"/>
              <a:r>
                <a:rPr lang="en-GB" sz="1700" b="1" i="1" dirty="0" smtClean="0">
                  <a:solidFill>
                    <a:schemeClr val="bg1"/>
                  </a:solidFill>
                </a:rPr>
                <a:t>$100 Million</a:t>
              </a:r>
              <a:endParaRPr lang="en-GB" sz="1700" b="1" i="1" dirty="0">
                <a:solidFill>
                  <a:schemeClr val="bg1"/>
                </a:solidFill>
              </a:endParaRPr>
            </a:p>
          </p:txBody>
        </p:sp>
        <p:sp>
          <p:nvSpPr>
            <p:cNvPr id="7193" name="Text Box 25"/>
            <p:cNvSpPr txBox="1">
              <a:spLocks noChangeArrowheads="1"/>
            </p:cNvSpPr>
            <p:nvPr/>
          </p:nvSpPr>
          <p:spPr bwMode="auto">
            <a:xfrm>
              <a:off x="2564080" y="5324491"/>
              <a:ext cx="4012681"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Certification Dollar Threshold</a:t>
              </a:r>
            </a:p>
            <a:p>
              <a:pPr algn="ctr"/>
              <a:r>
                <a:rPr lang="en-GB" sz="1700" b="1" i="1" dirty="0" smtClean="0">
                  <a:solidFill>
                    <a:schemeClr val="bg1"/>
                  </a:solidFill>
                </a:rPr>
                <a:t>$5 Million</a:t>
              </a:r>
              <a:endParaRPr lang="en-GB" sz="1700" b="1" i="1" dirty="0">
                <a:solidFill>
                  <a:schemeClr val="bg1"/>
                </a:solidFill>
              </a:endParaRPr>
            </a:p>
          </p:txBody>
        </p:sp>
        <p:sp>
          <p:nvSpPr>
            <p:cNvPr id="7194" name="Text Box 26"/>
            <p:cNvSpPr txBox="1">
              <a:spLocks noChangeArrowheads="1"/>
            </p:cNvSpPr>
            <p:nvPr/>
          </p:nvSpPr>
          <p:spPr bwMode="auto">
            <a:xfrm>
              <a:off x="887744" y="6084888"/>
              <a:ext cx="7365366" cy="421859"/>
            </a:xfrm>
            <a:prstGeom prst="rect">
              <a:avLst/>
            </a:prstGeom>
            <a:noFill/>
            <a:ln w="9525">
              <a:noFill/>
              <a:miter lim="800000"/>
              <a:headEnd/>
              <a:tailEnd/>
            </a:ln>
            <a:effectLst/>
          </p:spPr>
          <p:txBody>
            <a:bodyPr wrap="none">
              <a:spAutoFit/>
            </a:bodyPr>
            <a:lstStyle/>
            <a:p>
              <a:pPr algn="ctr"/>
              <a:r>
                <a:rPr lang="en-GB" b="1" dirty="0" smtClean="0">
                  <a:solidFill>
                    <a:schemeClr val="bg1"/>
                  </a:solidFill>
                </a:rPr>
                <a:t>Certification of Terrorist Act: </a:t>
              </a:r>
              <a:r>
                <a:rPr lang="en-GB" b="1" i="1" dirty="0" smtClean="0">
                  <a:solidFill>
                    <a:schemeClr val="bg1"/>
                  </a:solidFill>
                </a:rPr>
                <a:t>Definition Must Be Met</a:t>
              </a:r>
              <a:endParaRPr lang="en-GB" b="1" i="1" dirty="0">
                <a:solidFill>
                  <a:schemeClr val="bg1"/>
                </a:solidFill>
              </a:endParaRPr>
            </a:p>
          </p:txBody>
        </p:sp>
      </p:grpSp>
      <p:sp>
        <p:nvSpPr>
          <p:cNvPr id="19" name="Rectangle 2"/>
          <p:cNvSpPr>
            <a:spLocks noGrp="1" noChangeArrowheads="1"/>
          </p:cNvSpPr>
          <p:nvPr>
            <p:ph type="title"/>
          </p:nvPr>
        </p:nvSpPr>
        <p:spPr>
          <a:xfrm>
            <a:off x="152400" y="103139"/>
            <a:ext cx="7400925" cy="860425"/>
          </a:xfrm>
        </p:spPr>
        <p:txBody>
          <a:bodyPr/>
          <a:lstStyle/>
          <a:p>
            <a:r>
              <a:rPr lang="en-US" dirty="0" smtClean="0"/>
              <a:t>Pyramid of Taxpayer Protection:</a:t>
            </a:r>
            <a:br>
              <a:rPr lang="en-US" dirty="0" smtClean="0"/>
            </a:br>
            <a:r>
              <a:rPr lang="en-US" dirty="0" smtClean="0"/>
              <a:t>Strong, Stable, Sound and Secure</a:t>
            </a:r>
          </a:p>
        </p:txBody>
      </p:sp>
      <p:sp>
        <p:nvSpPr>
          <p:cNvPr id="22" name="AutoShape 13"/>
          <p:cNvSpPr>
            <a:spLocks noChangeArrowheads="1"/>
          </p:cNvSpPr>
          <p:nvPr/>
        </p:nvSpPr>
        <p:spPr bwMode="blackWhite">
          <a:xfrm>
            <a:off x="6872748" y="1381565"/>
            <a:ext cx="2050026" cy="2236574"/>
          </a:xfrm>
          <a:prstGeom prst="wedgeRectCallout">
            <a:avLst>
              <a:gd name="adj1" fmla="val -71859"/>
              <a:gd name="adj2" fmla="val 58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If TRIA is reauthorized, it is highly likely insurer retentions will be increased</a:t>
            </a:r>
            <a:endParaRPr lang="en-US" sz="20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1279" y="-54798"/>
            <a:ext cx="8079176" cy="1143000"/>
          </a:xfrm>
        </p:spPr>
        <p:txBody>
          <a:bodyPr/>
          <a:lstStyle/>
          <a:p>
            <a:r>
              <a:rPr lang="en-US" sz="2900" dirty="0" smtClean="0"/>
              <a:t>Summary of Terrorism Risk Insurance Program Extension Bills Introduced in 2013</a:t>
            </a:r>
            <a:endParaRPr lang="en-US" sz="2900" dirty="0"/>
          </a:p>
        </p:txBody>
      </p:sp>
      <p:graphicFrame>
        <p:nvGraphicFramePr>
          <p:cNvPr id="2821123" name="Group 3"/>
          <p:cNvGraphicFramePr>
            <a:graphicFrameLocks noGrp="1"/>
          </p:cNvGraphicFramePr>
          <p:nvPr>
            <p:ph idx="1"/>
          </p:nvPr>
        </p:nvGraphicFramePr>
        <p:xfrm>
          <a:off x="206035" y="1094990"/>
          <a:ext cx="8739182" cy="5456089"/>
        </p:xfrm>
        <a:graphic>
          <a:graphicData uri="http://schemas.openxmlformats.org/drawingml/2006/table">
            <a:tbl>
              <a:tblPr/>
              <a:tblGrid>
                <a:gridCol w="2606739"/>
                <a:gridCol w="6132443"/>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Bill</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Summary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508: </a:t>
                      </a:r>
                      <a:r>
                        <a:rPr kumimoji="0" lang="en-US" sz="1400" b="1" i="1" u="none" strike="noStrike" cap="none" normalizeH="0" baseline="0" dirty="0" smtClean="0">
                          <a:ln>
                            <a:noFill/>
                          </a:ln>
                          <a:solidFill>
                            <a:schemeClr val="tx1"/>
                          </a:solidFill>
                          <a:effectLst/>
                          <a:latin typeface="Arial" pitchFamily="34" charset="0"/>
                          <a:cs typeface="Arial" pitchFamily="34" charset="0"/>
                        </a:rPr>
                        <a:t>“Terrorism Risk Insurance Act of 2002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Feb. 5 by Rep. Michael Grimm (D-NY)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5-Year Extension (through 2019)</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Extend recoupment period for any TRIA assistance from 2017 to 2019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H.R. 2146: </a:t>
                      </a:r>
                      <a:r>
                        <a:rPr kumimoji="0" lang="en-US" sz="1400" b="1" i="1" u="none" strike="noStrike" cap="none" normalizeH="0" baseline="0" smtClean="0">
                          <a:ln>
                            <a:noFill/>
                          </a:ln>
                          <a:solidFill>
                            <a:schemeClr val="tx1"/>
                          </a:solidFill>
                          <a:effectLst/>
                          <a:latin typeface="Arial" pitchFamily="34" charset="0"/>
                          <a:cs typeface="Arial" pitchFamily="34" charset="0"/>
                        </a:rPr>
                        <a:t>“Terrorism Risk Insurance Program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Introduced May 23 by Rep. Michael Capuano (D-MA)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10-Year Extension (through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Extend recoupment period for any TRIA assistance from 2017 to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Requires President’s Working Group on Financial Markets (PWGFM) to issue reports on long-term availability and affordability of terrorism insurance in 2017, 2020 and 2023</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Reports to be drafted with consultation from NAIC and representatives of the insurance and securities industries and policyholders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351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1945: </a:t>
                      </a:r>
                      <a:r>
                        <a:rPr kumimoji="0" lang="en-US" sz="1400" b="1" i="1" u="none" strike="noStrike" cap="none" normalizeH="0" baseline="0" dirty="0" smtClean="0">
                          <a:ln>
                            <a:noFill/>
                          </a:ln>
                          <a:solidFill>
                            <a:schemeClr val="tx1"/>
                          </a:solidFill>
                          <a:effectLst/>
                          <a:latin typeface="Arial" pitchFamily="34" charset="0"/>
                          <a:cs typeface="Arial" pitchFamily="34" charset="0"/>
                        </a:rPr>
                        <a:t>“Fostering Resilience to Terrorism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May 9 by Rep. Benny Thompson (D-MS)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10-Year Extension (through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Recoupment period changed to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Would transfer responsibility for certification of a “act of terrorism” to the Secretary of Homeland Security from Secretary of Treasury.</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PWGFM to issue reports in 2017, 2020 and 2023 </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Requires Sec. of DHS to provide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insureds</a:t>
                      </a:r>
                      <a:r>
                        <a:rPr kumimoji="0" lang="en-US" sz="1400" b="0" i="0" u="none" strike="noStrike" cap="none" normalizeH="0" baseline="0" dirty="0" smtClean="0">
                          <a:ln>
                            <a:noFill/>
                          </a:ln>
                          <a:solidFill>
                            <a:schemeClr val="tx1"/>
                          </a:solidFill>
                          <a:effectLst/>
                          <a:latin typeface="Arial" pitchFamily="34" charset="0"/>
                          <a:cs typeface="Arial" pitchFamily="34" charset="0"/>
                        </a:rPr>
                        <a:t> with “timely homeland security information, including terrorism risk information, at the appropriate level of classification and information on best practices to foster resilience to an act of terrorism.”</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100" dirty="0">
                <a:latin typeface="Arial" charset="0"/>
              </a:rPr>
              <a:t>Source:  </a:t>
            </a:r>
            <a:r>
              <a:rPr lang="en-US" sz="1100" dirty="0" smtClean="0"/>
              <a:t>Nelson, Levine, de Luca &amp; Hamilton, </a:t>
            </a:r>
            <a:r>
              <a:rPr lang="en-US" sz="1100" i="1" dirty="0" smtClean="0"/>
              <a:t>FIO Focus, </a:t>
            </a:r>
            <a:r>
              <a:rPr lang="en-US" sz="1100" dirty="0" smtClean="0"/>
              <a:t>June 10, 2013; </a:t>
            </a:r>
            <a:r>
              <a:rPr lang="en-US" sz="1100" dirty="0" smtClean="0">
                <a:latin typeface="Arial" charset="0"/>
              </a:rPr>
              <a:t>Insurance </a:t>
            </a:r>
            <a:r>
              <a:rPr lang="en-US" sz="1100" dirty="0">
                <a:latin typeface="Arial" charset="0"/>
              </a:rPr>
              <a:t>Information </a:t>
            </a:r>
            <a:r>
              <a:rPr lang="en-US" sz="1100" dirty="0" smtClean="0">
                <a:latin typeface="Arial" charset="0"/>
              </a:rPr>
              <a:t>Institute.</a:t>
            </a:r>
            <a:endParaRPr lang="en-US" sz="1100" dirty="0">
              <a:latin typeface="Arial" charset="0"/>
            </a:endParaRPr>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186</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Terrorist Risk Index</a:t>
            </a:r>
          </a:p>
        </p:txBody>
      </p:sp>
      <p:sp>
        <p:nvSpPr>
          <p:cNvPr id="9" name="Text Box 5"/>
          <p:cNvSpPr txBox="1">
            <a:spLocks noChangeArrowheads="1"/>
          </p:cNvSpPr>
          <p:nvPr/>
        </p:nvSpPr>
        <p:spPr bwMode="auto">
          <a:xfrm>
            <a:off x="-137648" y="6538427"/>
            <a:ext cx="8724900" cy="37856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800" dirty="0" smtClean="0"/>
              <a:t> </a:t>
            </a:r>
            <a:endParaRPr lang="en-US" sz="800" dirty="0"/>
          </a:p>
          <a:p>
            <a:pPr eaLnBrk="0" hangingPunct="0">
              <a:lnSpc>
                <a:spcPct val="85000"/>
              </a:lnSpc>
              <a:spcBef>
                <a:spcPct val="25000"/>
              </a:spcBef>
              <a:buClr>
                <a:schemeClr val="accent2"/>
              </a:buClr>
              <a:buFont typeface="Wingdings" pitchFamily="2" charset="2"/>
              <a:buNone/>
            </a:pPr>
            <a:r>
              <a:rPr lang="en-US" sz="800" dirty="0"/>
              <a:t>Sources: </a:t>
            </a:r>
            <a:r>
              <a:rPr lang="en-US" sz="800" dirty="0" smtClean="0"/>
              <a:t> </a:t>
            </a:r>
            <a:r>
              <a:rPr lang="en-US" sz="800" dirty="0" err="1" smtClean="0"/>
              <a:t>Maplecroft</a:t>
            </a:r>
            <a:r>
              <a:rPr lang="en-US" sz="800" dirty="0" smtClean="0"/>
              <a:t> Terrorism Risk Index; (2011); Guy Carpenter; Insurance </a:t>
            </a:r>
            <a:r>
              <a:rPr lang="en-US" sz="800" dirty="0"/>
              <a:t>Information </a:t>
            </a:r>
            <a:r>
              <a:rPr lang="en-US" sz="800" dirty="0" smtClean="0"/>
              <a:t>Institute.</a:t>
            </a:r>
            <a:endParaRPr lang="en-US" sz="800" dirty="0"/>
          </a:p>
        </p:txBody>
      </p:sp>
      <p:pic>
        <p:nvPicPr>
          <p:cNvPr id="11963394" name="Picture 2"/>
          <p:cNvPicPr>
            <a:picLocks noChangeAspect="1" noChangeArrowheads="1"/>
          </p:cNvPicPr>
          <p:nvPr/>
        </p:nvPicPr>
        <p:blipFill>
          <a:blip r:embed="rId3" cstate="print"/>
          <a:srcRect/>
          <a:stretch>
            <a:fillRect/>
          </a:stretch>
        </p:blipFill>
        <p:spPr bwMode="auto">
          <a:xfrm>
            <a:off x="210065" y="1186766"/>
            <a:ext cx="8625016" cy="5448300"/>
          </a:xfrm>
          <a:prstGeom prst="rect">
            <a:avLst/>
          </a:prstGeom>
          <a:noFill/>
          <a:ln w="9525">
            <a:noFill/>
            <a:miter lim="800000"/>
            <a:headEnd/>
            <a:tailEnd/>
          </a:ln>
        </p:spPr>
      </p:pic>
      <p:sp>
        <p:nvSpPr>
          <p:cNvPr id="12" name="AutoShape 13"/>
          <p:cNvSpPr>
            <a:spLocks noChangeArrowheads="1"/>
          </p:cNvSpPr>
          <p:nvPr/>
        </p:nvSpPr>
        <p:spPr bwMode="blackWhite">
          <a:xfrm>
            <a:off x="7607192" y="1396313"/>
            <a:ext cx="1536808" cy="2236574"/>
          </a:xfrm>
          <a:prstGeom prst="wedgeRectCallout">
            <a:avLst>
              <a:gd name="adj1" fmla="val -97759"/>
              <a:gd name="adj2" fmla="val -8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threat of terrorism is highest in South Asia, Russia, the Middle East and Central and East Africa</a:t>
            </a:r>
            <a:endParaRPr lang="en-US" sz="1600" b="1" dirty="0">
              <a:solidFill>
                <a:schemeClr val="bg1"/>
              </a:solidFill>
            </a:endParaRPr>
          </a:p>
        </p:txBody>
      </p:sp>
      <p:sp>
        <p:nvSpPr>
          <p:cNvPr id="14" name="AutoShape 7"/>
          <p:cNvSpPr>
            <a:spLocks noChangeArrowheads="1"/>
          </p:cNvSpPr>
          <p:nvPr/>
        </p:nvSpPr>
        <p:spPr bwMode="blackWhite">
          <a:xfrm>
            <a:off x="2219301" y="2644347"/>
            <a:ext cx="1252947" cy="1651022"/>
          </a:xfrm>
          <a:prstGeom prst="wedgeRectCallout">
            <a:avLst>
              <a:gd name="adj1" fmla="val -76758"/>
              <a:gd name="adj2" fmla="val -112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US is still considered to be at “Medium Risk” for a terrorist attack</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189</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19</a:t>
            </a:fld>
            <a:endParaRPr lang="en-US" smtClean="0"/>
          </a:p>
        </p:txBody>
      </p:sp>
      <p:sp>
        <p:nvSpPr>
          <p:cNvPr id="51206" name="Rectangle 2"/>
          <p:cNvSpPr>
            <a:spLocks noGrp="1" noChangeArrowheads="1"/>
          </p:cNvSpPr>
          <p:nvPr>
            <p:ph type="title"/>
          </p:nvPr>
        </p:nvSpPr>
        <p:spPr/>
        <p:txBody>
          <a:bodyPr/>
          <a:lstStyle/>
          <a:p>
            <a:r>
              <a:rPr lang="en-US" dirty="0" smtClean="0"/>
              <a:t>Growth in Direct Written Premium by Line, 2013-2015F*</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Conning.</a:t>
            </a:r>
            <a:endParaRPr lang="en-US" sz="1100" dirty="0"/>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mc:AlternateContent xmlns:mc="http://schemas.openxmlformats.org/markup-compatibility/2006">
              <mc:Choice xmlns:v="urn:schemas-microsoft-com:vml" Requires="v">
                <p:oleObj spid="_x0000_s24036463"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130" y="1800022"/>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9" name="Text Box 17"/>
          <p:cNvSpPr txBox="1">
            <a:spLocks noChangeArrowheads="1"/>
          </p:cNvSpPr>
          <p:nvPr/>
        </p:nvSpPr>
        <p:spPr bwMode="auto">
          <a:xfrm>
            <a:off x="1915115" y="1356849"/>
            <a:ext cx="3276317" cy="1015663"/>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P/C growth is expected to remain fairly stable through 2015</a:t>
            </a:r>
          </a:p>
        </p:txBody>
      </p:sp>
      <p:sp>
        <p:nvSpPr>
          <p:cNvPr id="10" name="Rectangle 7"/>
          <p:cNvSpPr>
            <a:spLocks noChangeArrowheads="1"/>
          </p:cNvSpPr>
          <p:nvPr/>
        </p:nvSpPr>
        <p:spPr bwMode="grayWhite">
          <a:xfrm>
            <a:off x="856911" y="3190278"/>
            <a:ext cx="908050" cy="2622052"/>
          </a:xfrm>
          <a:prstGeom prst="rect">
            <a:avLst/>
          </a:prstGeom>
          <a:noFill/>
          <a:ln w="38100">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190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074941462"/>
              </p:ext>
            </p:extLst>
          </p:nvPr>
        </p:nvGraphicFramePr>
        <p:xfrm>
          <a:off x="4763" y="1682750"/>
          <a:ext cx="9132887" cy="4703763"/>
        </p:xfrm>
        <a:graphic>
          <a:graphicData uri="http://schemas.openxmlformats.org/presentationml/2006/ole">
            <mc:AlternateContent xmlns:mc="http://schemas.openxmlformats.org/markup-compatibility/2006">
              <mc:Choice xmlns:v="urn:schemas-microsoft-com:vml" Requires="v">
                <p:oleObj spid="_x0000_s22014063" name="Chart" r:id="rId4" imgW="8820048" imgH="4543522" progId="MSGraph.Chart.8">
                  <p:embed followColorScheme="full"/>
                </p:oleObj>
              </mc:Choice>
              <mc:Fallback>
                <p:oleObj name="Chart" r:id="rId4" imgW="8820048" imgH="4543522" progId="MSGraph.Chart.8">
                  <p:embed followColorScheme="full"/>
                  <p:pic>
                    <p:nvPicPr>
                      <p:cNvPr id="0" name="Object 3"/>
                      <p:cNvPicPr>
                        <a:picLocks noChangeAspect="1" noChangeArrowheads="1"/>
                      </p:cNvPicPr>
                      <p:nvPr/>
                    </p:nvPicPr>
                    <p:blipFill>
                      <a:blip r:embed="rId5"/>
                      <a:srcRect/>
                      <a:stretch>
                        <a:fillRect/>
                      </a:stretch>
                    </p:blipFill>
                    <p:spPr bwMode="auto">
                      <a:xfrm>
                        <a:off x="4763" y="1682750"/>
                        <a:ext cx="9132887" cy="470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401961" y="2372391"/>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5 years with premiums written expanding  by 58.4%</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191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4763" y="1792288"/>
          <a:ext cx="9132887" cy="4719637"/>
        </p:xfrm>
        <a:graphic>
          <a:graphicData uri="http://schemas.openxmlformats.org/presentationml/2006/ole">
            <mc:AlternateContent xmlns:mc="http://schemas.openxmlformats.org/markup-compatibility/2006">
              <mc:Choice xmlns:v="urn:schemas-microsoft-com:vml" Requires="v">
                <p:oleObj spid="_x0000_s22015086" name="Chart" r:id="rId4" imgW="8810608" imgH="4552851" progId="MSGraph.Chart.8">
                  <p:embed followColorScheme="full"/>
                </p:oleObj>
              </mc:Choice>
              <mc:Fallback>
                <p:oleObj name="Chart" r:id="rId4" imgW="8810608" imgH="4552851"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792288"/>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22206" y="3935720"/>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13 states and DC between 2007 and 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192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3175" y="1670050"/>
          <a:ext cx="9136063" cy="4730750"/>
        </p:xfrm>
        <a:graphic>
          <a:graphicData uri="http://schemas.openxmlformats.org/presentationml/2006/ole">
            <mc:AlternateContent xmlns:mc="http://schemas.openxmlformats.org/markup-compatibility/2006">
              <mc:Choice xmlns:v="urn:schemas-microsoft-com:vml" Requires="v">
                <p:oleObj spid="_x0000_s22016111" name="Chart" r:id="rId4" imgW="8810600" imgH="4562417" progId="MSGraph.Chart.8">
                  <p:embed followColorScheme="full"/>
                </p:oleObj>
              </mc:Choice>
              <mc:Fallback>
                <p:oleObj name="Chart" r:id="rId4" imgW="8810600" imgH="4562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1670050"/>
                        <a:ext cx="9136063"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193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3175" y="1787525"/>
          <a:ext cx="9136063" cy="4730750"/>
        </p:xfrm>
        <a:graphic>
          <a:graphicData uri="http://schemas.openxmlformats.org/presentationml/2006/ole">
            <mc:AlternateContent xmlns:mc="http://schemas.openxmlformats.org/markup-compatibility/2006">
              <mc:Choice xmlns:v="urn:schemas-microsoft-com:vml" Requires="v">
                <p:oleObj spid="_x0000_s22017135" name="Chart" r:id="rId4" imgW="8810608" imgH="4562577" progId="MSGraph.Chart.8">
                  <p:embed followColorScheme="full"/>
                </p:oleObj>
              </mc:Choice>
              <mc:Fallback>
                <p:oleObj name="Chart" r:id="rId4" imgW="8810608" imgH="456257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1787525"/>
                        <a:ext cx="9136063"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1999-2012</a:t>
            </a:r>
            <a:endParaRPr lang="en-US" sz="2800" dirty="0" smtClean="0"/>
          </a:p>
        </p:txBody>
      </p:sp>
      <p:graphicFrame>
        <p:nvGraphicFramePr>
          <p:cNvPr id="44034" name="Object 3"/>
          <p:cNvGraphicFramePr>
            <a:graphicFrameLocks noGrp="1" noChangeAspect="1"/>
          </p:cNvGraphicFramePr>
          <p:nvPr>
            <p:ph type="chart" idx="1"/>
          </p:nvPr>
        </p:nvGraphicFramePr>
        <p:xfrm>
          <a:off x="170170" y="1468284"/>
          <a:ext cx="8678862" cy="4814888"/>
        </p:xfrm>
        <a:graphic>
          <a:graphicData uri="http://schemas.openxmlformats.org/presentationml/2006/ole">
            <mc:AlternateContent xmlns:mc="http://schemas.openxmlformats.org/markup-compatibility/2006">
              <mc:Choice xmlns:v="urn:schemas-microsoft-com:vml" Requires="v">
                <p:oleObj spid="_x0000_s24893551" name="Chart" r:id="rId3" imgW="8620176" imgH="4781425" progId="MSGraph.Chart.8">
                  <p:embed followColorScheme="full"/>
                </p:oleObj>
              </mc:Choice>
              <mc:Fallback>
                <p:oleObj name="Chart" r:id="rId3" imgW="8620176" imgH="4781425"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70" y="1468284"/>
                        <a:ext cx="8678862" cy="48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935794" y="1130709"/>
            <a:ext cx="2231923" cy="1592826"/>
          </a:xfrm>
          <a:prstGeom prst="wedgeRectCallout">
            <a:avLst>
              <a:gd name="adj1" fmla="val 96608"/>
              <a:gd name="adj2" fmla="val 1706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$6.088 billion in 2012, up 3.5% over 2011.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403299" y="1589549"/>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2002-2012) </a:t>
            </a:r>
            <a:endParaRPr lang="en-US" b="1" dirty="0">
              <a:solidFill>
                <a:srgbClr val="FFFFFF"/>
              </a:solidFill>
              <a:latin typeface="Arial" charset="0"/>
              <a:cs typeface="Arial"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195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4763" y="1674813"/>
          <a:ext cx="9132887" cy="4719637"/>
        </p:xfrm>
        <a:graphic>
          <a:graphicData uri="http://schemas.openxmlformats.org/presentationml/2006/ole">
            <mc:AlternateContent xmlns:mc="http://schemas.openxmlformats.org/markup-compatibility/2006">
              <mc:Choice xmlns:v="urn:schemas-microsoft-com:vml" Requires="v">
                <p:oleObj spid="_x0000_s22018160" name="Chart" r:id="rId4" imgW="8810600" imgH="4552970" progId="MSGraph.Chart.8">
                  <p:embed followColorScheme="full"/>
                </p:oleObj>
              </mc:Choice>
              <mc:Fallback>
                <p:oleObj name="Chart" r:id="rId4" imgW="8810600"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674813"/>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196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0" y="1787525"/>
          <a:ext cx="9144000" cy="4730750"/>
        </p:xfrm>
        <a:graphic>
          <a:graphicData uri="http://schemas.openxmlformats.org/presentationml/2006/ole">
            <mc:AlternateContent xmlns:mc="http://schemas.openxmlformats.org/markup-compatibility/2006">
              <mc:Choice xmlns:v="urn:schemas-microsoft-com:vml" Requires="v">
                <p:oleObj spid="_x0000_s22019184" name="Chart" r:id="rId4" imgW="8820048" imgH="4562417" progId="MSGraph.Chart.8">
                  <p:embed followColorScheme="full"/>
                </p:oleObj>
              </mc:Choice>
              <mc:Fallback>
                <p:oleObj name="Chart" r:id="rId4" imgW="8820048" imgH="4562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87525"/>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197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4763" y="1674813"/>
          <a:ext cx="9132887" cy="4719637"/>
        </p:xfrm>
        <a:graphic>
          <a:graphicData uri="http://schemas.openxmlformats.org/presentationml/2006/ole">
            <mc:AlternateContent xmlns:mc="http://schemas.openxmlformats.org/markup-compatibility/2006">
              <mc:Choice xmlns:v="urn:schemas-microsoft-com:vml" Requires="v">
                <p:oleObj spid="_x0000_s22020207" name="Chart" r:id="rId4" imgW="8810600" imgH="4552970" progId="MSGraph.Chart.8">
                  <p:embed followColorScheme="full"/>
                </p:oleObj>
              </mc:Choice>
              <mc:Fallback>
                <p:oleObj name="Chart" r:id="rId4" imgW="8810600"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674813"/>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16 </a:t>
            </a:r>
            <a:r>
              <a:rPr lang="en-US" b="1" dirty="0">
                <a:solidFill>
                  <a:schemeClr val="bg1"/>
                </a:solidFill>
              </a:rPr>
              <a:t>states showed </a:t>
            </a:r>
            <a:r>
              <a:rPr lang="en-US" b="1" dirty="0" smtClean="0">
                <a:solidFill>
                  <a:schemeClr val="bg1"/>
                </a:solidFill>
              </a:rPr>
              <a:t>any commercial lines growth 2007 </a:t>
            </a:r>
            <a:r>
              <a:rPr lang="en-US" b="1" dirty="0">
                <a:solidFill>
                  <a:schemeClr val="bg1"/>
                </a:solidFill>
              </a:rPr>
              <a:t>and </a:t>
            </a:r>
            <a:r>
              <a:rPr lang="en-US" b="1" dirty="0" smtClean="0">
                <a:solidFill>
                  <a:schemeClr val="bg1"/>
                </a:solidFill>
              </a:rPr>
              <a:t>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198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0" y="1787525"/>
          <a:ext cx="9144000" cy="4730750"/>
        </p:xfrm>
        <a:graphic>
          <a:graphicData uri="http://schemas.openxmlformats.org/presentationml/2006/ole">
            <mc:AlternateContent xmlns:mc="http://schemas.openxmlformats.org/markup-compatibility/2006">
              <mc:Choice xmlns:v="urn:schemas-microsoft-com:vml" Requires="v">
                <p:oleObj spid="_x0000_s22021231" name="Chart" r:id="rId4" imgW="8820048" imgH="4562417" progId="MSGraph.Chart.8">
                  <p:embed followColorScheme="full"/>
                </p:oleObj>
              </mc:Choice>
              <mc:Fallback>
                <p:oleObj name="Chart" r:id="rId4" imgW="8820048" imgH="4562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87525"/>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17763" y="3882974"/>
            <a:ext cx="3441700" cy="1450975"/>
          </a:xfrm>
          <a:prstGeom prst="wedgeRectCallout">
            <a:avLst>
              <a:gd name="adj1" fmla="val 105280"/>
              <a:gd name="adj2" fmla="val -175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199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0" y="1674813"/>
          <a:ext cx="9144000" cy="4719637"/>
        </p:xfrm>
        <a:graphic>
          <a:graphicData uri="http://schemas.openxmlformats.org/presentationml/2006/ole">
            <mc:AlternateContent xmlns:mc="http://schemas.openxmlformats.org/markup-compatibility/2006">
              <mc:Choice xmlns:v="urn:schemas-microsoft-com:vml" Requires="v">
                <p:oleObj spid="_x0000_s22022256" name="Chart" r:id="rId4" imgW="8820048" imgH="4552970" progId="MSGraph.Chart.8">
                  <p:embed followColorScheme="full"/>
                </p:oleObj>
              </mc:Choice>
              <mc:Fallback>
                <p:oleObj name="Chart" r:id="rId4" imgW="8820048"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74813"/>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6349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54338A1-5849-4B1C-96B8-9C8BAA5A6001}"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6349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147486" y="1971675"/>
            <a:ext cx="8893277"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600" b="1" dirty="0" smtClean="0">
                <a:solidFill>
                  <a:srgbClr val="FFFFFF"/>
                </a:solidFill>
              </a:rPr>
              <a:t>Risk &amp; Insurance</a:t>
            </a:r>
          </a:p>
          <a:p>
            <a:pPr algn="ctr" defTabSz="114300">
              <a:lnSpc>
                <a:spcPct val="95000"/>
              </a:lnSpc>
              <a:spcBef>
                <a:spcPct val="25000"/>
              </a:spcBef>
            </a:pPr>
            <a:r>
              <a:rPr lang="en-US" sz="4600" b="1" i="1" dirty="0" smtClean="0">
                <a:solidFill>
                  <a:srgbClr val="FFFFFF"/>
                </a:solidFill>
              </a:rPr>
              <a:t> U.S. and Global Perspective</a:t>
            </a:r>
            <a:endParaRPr lang="en-US" sz="4600" b="1" i="1" dirty="0">
              <a:solidFill>
                <a:srgbClr val="FFFFFF"/>
              </a:solidFill>
            </a:endParaRPr>
          </a:p>
        </p:txBody>
      </p:sp>
      <p:sp>
        <p:nvSpPr>
          <p:cNvPr id="1924103" name="Rectangle 7"/>
          <p:cNvSpPr>
            <a:spLocks noChangeArrowheads="1"/>
          </p:cNvSpPr>
          <p:nvPr/>
        </p:nvSpPr>
        <p:spPr bwMode="auto">
          <a:xfrm>
            <a:off x="366712" y="4343400"/>
            <a:ext cx="8185150" cy="10890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Is the World Becoming a          </a:t>
            </a:r>
            <a:r>
              <a:rPr lang="en-US" sz="3600" b="1" dirty="0" smtClean="0">
                <a:solidFill>
                  <a:srgbClr val="225A7A"/>
                </a:solidFill>
              </a:rPr>
              <a:t>Riskier, More Uncertain </a:t>
            </a:r>
            <a:r>
              <a:rPr lang="en-US" sz="3600" b="1" dirty="0">
                <a:solidFill>
                  <a:srgbClr val="225A7A"/>
                </a:solidFill>
              </a:rPr>
              <a:t>Place?</a:t>
            </a:r>
          </a:p>
        </p:txBody>
      </p:sp>
    </p:spTree>
    <p:extLst>
      <p:ext uri="{BB962C8B-B14F-4D97-AF65-F5344CB8AC3E}">
        <p14:creationId xmlns:p14="http://schemas.microsoft.com/office/powerpoint/2010/main" val="18550747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24103"/>
                                        </p:tgtEl>
                                        <p:attrNameLst>
                                          <p:attrName>style.visibility</p:attrName>
                                        </p:attrNameLst>
                                      </p:cBhvr>
                                      <p:to>
                                        <p:strVal val="visible"/>
                                      </p:to>
                                    </p:set>
                                    <p:animEffect transition="in" filter="barn(outVertical)">
                                      <p:cBhvr>
                                        <p:cTn id="10" dur="1000"/>
                                        <p:tgtEl>
                                          <p:spTgt spid="192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1924103"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20</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into 2014</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mc:AlternateContent xmlns:mc="http://schemas.openxmlformats.org/markup-compatibility/2006">
              <mc:Choice xmlns:v="urn:schemas-microsoft-com:vml" Requires="v">
                <p:oleObj spid="_x0000_s14592110" name="Chart" r:id="rId5" imgW="8296363" imgH="3762334" progId="MSGraph.Chart.8">
                  <p:embed followColorScheme="full"/>
                </p:oleObj>
              </mc:Choice>
              <mc:Fallback>
                <p:oleObj name="Chart" r:id="rId5" imgW="8296363" imgH="3762334" progId="MSGraph.Chart.8">
                  <p:embed followColorScheme="full"/>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17500" y="1285875"/>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Q3 2013 was up 3.8% over Q3 2012, marking the 14</a:t>
            </a:r>
            <a:r>
              <a:rPr lang="en-US" sz="1600" b="1" baseline="30000" dirty="0" smtClean="0">
                <a:solidFill>
                  <a:srgbClr val="FFFFFF"/>
                </a:solidFill>
              </a:rPr>
              <a:t>th</a:t>
            </a:r>
            <a:r>
              <a:rPr lang="en-US" sz="1600" b="1" dirty="0" smtClean="0">
                <a:solidFill>
                  <a:srgbClr val="FFFFFF"/>
                </a:solidFill>
              </a:rPr>
              <a:t> consecutive quarter of growth</a:t>
            </a:r>
            <a:endParaRPr lang="en-US" sz="1600" b="1" dirty="0" smtClean="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200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0" y="1792288"/>
          <a:ext cx="9144000" cy="4719637"/>
        </p:xfrm>
        <a:graphic>
          <a:graphicData uri="http://schemas.openxmlformats.org/presentationml/2006/ole">
            <mc:AlternateContent xmlns:mc="http://schemas.openxmlformats.org/markup-compatibility/2006">
              <mc:Choice xmlns:v="urn:schemas-microsoft-com:vml" Requires="v">
                <p:oleObj spid="_x0000_s22023280" name="Chart" r:id="rId4" imgW="8820048" imgH="4552970" progId="MSGraph.Chart.8">
                  <p:embed followColorScheme="full"/>
                </p:oleObj>
              </mc:Choice>
              <mc:Fallback>
                <p:oleObj name="Chart" r:id="rId4" imgW="8820048"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92288"/>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76757" y="4030458"/>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201</a:t>
            </a:fld>
            <a:endParaRPr lang="en-US" sz="900">
              <a:solidFill>
                <a:schemeClr val="bg1"/>
              </a:solidFill>
            </a:endParaRPr>
          </a:p>
        </p:txBody>
      </p:sp>
      <p:pic>
        <p:nvPicPr>
          <p:cNvPr id="11571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Distribution Trends</a:t>
            </a: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Distribution by Channel Type Continues to </a:t>
            </a:r>
            <a:r>
              <a:rPr lang="en-US" sz="4000" b="1" dirty="0" smtClean="0">
                <a:solidFill>
                  <a:srgbClr val="225A7A"/>
                </a:solidFill>
              </a:rPr>
              <a:t>Evolve Around the World</a:t>
            </a:r>
            <a:endParaRPr lang="en-US" sz="40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0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202</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smtClean="0"/>
              <a:t>All P/C Lines Distribution Channels, Direct vs. Independent Agents</a:t>
            </a:r>
            <a:endParaRPr lang="en-US" smtClean="0"/>
          </a:p>
        </p:txBody>
      </p:sp>
      <p:sp>
        <p:nvSpPr>
          <p:cNvPr id="4711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3550"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2362200" y="3617913"/>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steadily lost market share from the early 1980s through the early 2000s across all P/C lines, but have gained or held generally steady in recent years.  Direct channels include exclusive agency companies, direct marketers and direct sales (e.g., internet)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20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203</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4574"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747838" y="3021013"/>
            <a:ext cx="4411662"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20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204</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5598"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lost significant personal lines market share since the early 1970s.  Although the trend has slowed, it may be accelerating again.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BIG Question:</a:t>
            </a:r>
            <a:br>
              <a:rPr lang="en-US" sz="4200" dirty="0" smtClean="0">
                <a:solidFill>
                  <a:schemeClr val="bg1"/>
                </a:solidFill>
              </a:rPr>
            </a:br>
            <a:r>
              <a:rPr lang="en-US" sz="4200" dirty="0" smtClean="0">
                <a:solidFill>
                  <a:schemeClr val="bg1"/>
                </a:solidFill>
              </a:rPr>
              <a:t>Where Is the Market Heading?</a:t>
            </a:r>
          </a:p>
        </p:txBody>
      </p:sp>
      <p:sp>
        <p:nvSpPr>
          <p:cNvPr id="1269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657B434-7756-45A0-BD1A-D97CC23C5CEF}" type="slidenum">
              <a:rPr lang="en-US" sz="900">
                <a:solidFill>
                  <a:schemeClr val="bg1"/>
                </a:solidFill>
              </a:rPr>
              <a:pPr algn="r" eaLnBrk="0" hangingPunct="0">
                <a:lnSpc>
                  <a:spcPct val="85000"/>
                </a:lnSpc>
                <a:spcBef>
                  <a:spcPct val="20000"/>
                </a:spcBef>
              </a:pPr>
              <a:t>205</a:t>
            </a:fld>
            <a:endParaRPr lang="en-US" sz="900">
              <a:solidFill>
                <a:schemeClr val="bg1"/>
              </a:solidFill>
            </a:endParaRPr>
          </a:p>
        </p:txBody>
      </p:sp>
      <p:pic>
        <p:nvPicPr>
          <p:cNvPr id="12698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10584" y="3885334"/>
            <a:ext cx="8458199"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Catastrophes and Other Factors Are Pressuring Insurance Markets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205</a:t>
            </a:fld>
            <a:endParaRPr lang="en-US"/>
          </a:p>
        </p:txBody>
      </p:sp>
      <p:sp>
        <p:nvSpPr>
          <p:cNvPr id="9" name="Rectangle 6"/>
          <p:cNvSpPr>
            <a:spLocks noChangeArrowheads="1"/>
          </p:cNvSpPr>
          <p:nvPr/>
        </p:nvSpPr>
        <p:spPr bwMode="auto">
          <a:xfrm>
            <a:off x="206477" y="5011108"/>
            <a:ext cx="8672051"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i="1" dirty="0" smtClean="0">
                <a:solidFill>
                  <a:srgbClr val="FF0000"/>
                </a:solidFill>
              </a:rPr>
              <a:t>New Factor: Record Low Interest Rates Are Contributing to Underwriting and Pricing Pressures</a:t>
            </a:r>
            <a:endParaRPr lang="en-US" sz="38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P spid="9" grpId="0"/>
    </p:bldLst>
  </p:timing>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206</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14585966" name="Chart" r:id="rId4" imgW="8429714" imgH="3638435" progId="MSGraph.Chart.8">
                  <p:embed followColorScheme="full"/>
                </p:oleObj>
              </mc:Choice>
              <mc:Fallback>
                <p:oleObj name="Chart" r:id="rId4" imgW="8429714" imgH="3638435"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9M:2013 investment income of $34.338B.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0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208</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1990-2013:Q3</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7349359" name="Chart" r:id="rId4" imgW="8581960" imgH="4162376" progId="MSGraph.Chart.8">
                  <p:embed followColorScheme="full"/>
                </p:oleObj>
              </mc:Choice>
              <mc:Fallback>
                <p:oleObj name="Chart" r:id="rId4" imgW="8581960" imgH="4162376"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37389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4331"/>
              <a:gd name="adj2" fmla="val 715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2013 will eclipse 2012 gains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1994–2013:Q3</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7348336" name="Chart" r:id="rId4" imgW="8429714" imgH="3638435" progId="MSGraph.Chart.8">
                  <p:embed followColorScheme="full"/>
                </p:oleObj>
              </mc:Choice>
              <mc:Fallback>
                <p:oleObj name="Chart" r:id="rId4" imgW="8429714" imgH="3638435"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Continued to Fall in 2013 Due to Low Interest Rates but Realized Investment Gains Were Up Sharply;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465872" y="3716594"/>
            <a:ext cx="3159626" cy="976429"/>
          </a:xfrm>
          <a:prstGeom prst="wedgeRectCallout">
            <a:avLst>
              <a:gd name="adj1" fmla="val 105388"/>
              <a:gd name="adj2" fmla="val -6703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through 2013:Q3 were approximately double those through 2012:Q3</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21</a:t>
            </a:fld>
            <a:endParaRPr lang="en-US" smtClean="0"/>
          </a:p>
        </p:txBody>
      </p:sp>
      <p:sp>
        <p:nvSpPr>
          <p:cNvPr id="51206" name="Rectangle 2"/>
          <p:cNvSpPr>
            <a:spLocks noGrp="1" noChangeArrowheads="1"/>
          </p:cNvSpPr>
          <p:nvPr>
            <p:ph type="title"/>
          </p:nvPr>
        </p:nvSpPr>
        <p:spPr/>
        <p:txBody>
          <a:bodyPr/>
          <a:lstStyle/>
          <a:p>
            <a:r>
              <a:rPr lang="en-US" dirty="0" smtClean="0"/>
              <a:t>Growth in Net Written Premium by Segment, 2013:9M vs. 2012:9M*</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extLst>
              <p:ext uri="{D42A27DB-BD31-4B8C-83A1-F6EECF244321}">
                <p14:modId xmlns:p14="http://schemas.microsoft.com/office/powerpoint/2010/main" val="2262479295"/>
              </p:ext>
            </p:extLst>
          </p:nvPr>
        </p:nvGraphicFramePr>
        <p:xfrm>
          <a:off x="253130" y="1800022"/>
          <a:ext cx="8493125" cy="4343400"/>
        </p:xfrm>
        <a:graphic>
          <a:graphicData uri="http://schemas.openxmlformats.org/presentationml/2006/ole">
            <mc:AlternateContent xmlns:mc="http://schemas.openxmlformats.org/markup-compatibility/2006">
              <mc:Choice xmlns:v="urn:schemas-microsoft-com:vml" Requires="v">
                <p:oleObj spid="_x0000_s14593135" name="Chart" r:id="rId4" imgW="8429714" imgH="4324336" progId="MSGraph.Chart.8">
                  <p:embed followColorScheme="full"/>
                </p:oleObj>
              </mc:Choice>
              <mc:Fallback>
                <p:oleObj name="Chart" r:id="rId4" imgW="8429714" imgH="4324336" progId="MSGraph.Chart.8">
                  <p:embed followColorScheme="full"/>
                  <p:pic>
                    <p:nvPicPr>
                      <p:cNvPr id="0" name="Object 2"/>
                      <p:cNvPicPr>
                        <a:picLocks noChangeArrowheads="1"/>
                      </p:cNvPicPr>
                      <p:nvPr/>
                    </p:nvPicPr>
                    <p:blipFill>
                      <a:blip r:embed="rId5"/>
                      <a:srcRect/>
                      <a:stretch>
                        <a:fillRect/>
                      </a:stretch>
                    </p:blipFill>
                    <p:spPr bwMode="auto">
                      <a:xfrm>
                        <a:off x="253130" y="1800022"/>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cSld>
  <p:clrMapOvr>
    <a:masterClrMapping/>
  </p:clrMapOvr>
  <p:transition>
    <p:wipe dir="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210</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60527" name="Chart" r:id="rId4" imgW="8620022" imgH="3771782" progId="MSGraph.Chart.8">
                  <p:embed followColorScheme="full"/>
                </p:oleObj>
              </mc:Choice>
              <mc:Fallback>
                <p:oleObj name="Chart" r:id="rId4" imgW="8620022" imgH="377178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210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211</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February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447758"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427406" y="1445343"/>
            <a:ext cx="3430845" cy="1183558"/>
          </a:xfrm>
          <a:prstGeom prst="wedgeRectCallout">
            <a:avLst>
              <a:gd name="adj1" fmla="val 40081"/>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in early 2013 but have since risen as the Fed begins “tapering” its QE program in 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211</a:t>
            </a:fld>
            <a:endParaRPr lang="en-US"/>
          </a:p>
        </p:txBody>
      </p:sp>
    </p:spTree>
    <p:extLst>
      <p:ext uri="{BB962C8B-B14F-4D97-AF65-F5344CB8AC3E}">
        <p14:creationId xmlns:p14="http://schemas.microsoft.com/office/powerpoint/2010/main" val="32211054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212</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1990–2014*</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February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448782"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36251"/>
            <a:ext cx="1704975" cy="1500289"/>
          </a:xfrm>
          <a:prstGeom prst="wedgeRectCallout">
            <a:avLst>
              <a:gd name="adj1" fmla="val 40156"/>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Only longer-term yields have rebounded.</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212</a:t>
            </a:fld>
            <a:endParaRPr lang="en-US"/>
          </a:p>
        </p:txBody>
      </p:sp>
      <p:sp>
        <p:nvSpPr>
          <p:cNvPr id="14" name="Rectangle 7"/>
          <p:cNvSpPr>
            <a:spLocks noChangeArrowheads="1"/>
          </p:cNvSpPr>
          <p:nvPr/>
        </p:nvSpPr>
        <p:spPr bwMode="grayWhite">
          <a:xfrm>
            <a:off x="8081199" y="3647768"/>
            <a:ext cx="83573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1039655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213</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Feb. 2014 </a:t>
            </a:r>
          </a:p>
        </p:txBody>
      </p:sp>
      <p:graphicFrame>
        <p:nvGraphicFramePr>
          <p:cNvPr id="59394" name="Object 3"/>
          <p:cNvGraphicFramePr>
            <a:graphicFrameLocks noChangeAspect="1"/>
          </p:cNvGraphicFramePr>
          <p:nvPr>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449806" name="Chart" r:id="rId4" imgW="8439161" imgH="4314888" progId="MSGraph.Chart.8">
                  <p:embed followColorScheme="full"/>
                </p:oleObj>
              </mc:Choice>
              <mc:Fallback>
                <p:oleObj name="Chart" r:id="rId4" imgW="8439161" imgH="4314888"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89025" y="2315498"/>
            <a:ext cx="3851685"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as the Fed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38578600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2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214</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Feb. 2014 </a:t>
            </a:r>
          </a:p>
        </p:txBody>
      </p:sp>
      <p:graphicFrame>
        <p:nvGraphicFramePr>
          <p:cNvPr id="59394" name="Object 3"/>
          <p:cNvGraphicFramePr>
            <a:graphicFrameLocks noChangeAspect="1"/>
          </p:cNvGraphicFramePr>
          <p:nvPr>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450830" name="Chart" r:id="rId4" imgW="8439161" imgH="4314888" progId="MSGraph.Chart.8">
                  <p:embed followColorScheme="full"/>
                </p:oleObj>
              </mc:Choice>
              <mc:Fallback>
                <p:oleObj name="Chart" r:id="rId4" imgW="8439161" imgH="4314888"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4612481" y="1169988"/>
            <a:ext cx="3851685" cy="1092200"/>
          </a:xfrm>
          <a:prstGeom prst="wedgeRectCallout">
            <a:avLst>
              <a:gd name="adj1" fmla="val 25321"/>
              <a:gd name="adj2" fmla="val 980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Longer term yields are expected to rise in 2014 and 2015 while short-term yields will not begin to normalize until 2015 </a:t>
            </a:r>
            <a:endParaRPr lang="en-US" b="1" dirty="0">
              <a:solidFill>
                <a:schemeClr val="bg1"/>
              </a:solidFill>
              <a:cs typeface="+mn-cs"/>
            </a:endParaRPr>
          </a:p>
        </p:txBody>
      </p:sp>
      <p:sp>
        <p:nvSpPr>
          <p:cNvPr id="2100229" name="Rectangle 5"/>
          <p:cNvSpPr>
            <a:spLocks noChangeArrowheads="1"/>
          </p:cNvSpPr>
          <p:nvPr/>
        </p:nvSpPr>
        <p:spPr bwMode="blackWhite">
          <a:xfrm>
            <a:off x="628650" y="5772150"/>
            <a:ext cx="8070850" cy="68764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Higher longer-term yields will help insurers but short term yields are expected to lag behind</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(2006-2013), Swiss Re (2014-2015); </a:t>
            </a:r>
            <a:r>
              <a:rPr lang="en-US" sz="1100" dirty="0"/>
              <a:t>Insurance Information Institute.</a:t>
            </a:r>
          </a:p>
        </p:txBody>
      </p:sp>
    </p:spTree>
    <p:extLst>
      <p:ext uri="{BB962C8B-B14F-4D97-AF65-F5344CB8AC3E}">
        <p14:creationId xmlns:p14="http://schemas.microsoft.com/office/powerpoint/2010/main" val="30401593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2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215</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Outlook for U.S. Treasury Bond Yields    Through 2015</a:t>
            </a:r>
          </a:p>
        </p:txBody>
      </p:sp>
      <p:graphicFrame>
        <p:nvGraphicFramePr>
          <p:cNvPr id="39938" name="Object 3"/>
          <p:cNvGraphicFramePr>
            <a:graphicFrameLocks noChangeAspect="1"/>
          </p:cNvGraphicFramePr>
          <p:nvPr>
            <p:extLst/>
          </p:nvPr>
        </p:nvGraphicFramePr>
        <p:xfrm>
          <a:off x="258548" y="2190923"/>
          <a:ext cx="8445500" cy="3497262"/>
        </p:xfrm>
        <a:graphic>
          <a:graphicData uri="http://schemas.openxmlformats.org/presentationml/2006/ole">
            <mc:AlternateContent xmlns:mc="http://schemas.openxmlformats.org/markup-compatibility/2006">
              <mc:Choice xmlns:v="urn:schemas-microsoft-com:vml" Requires="v">
                <p:oleObj spid="_x0000_s28451854"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58548" y="2190923"/>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461169" y="186707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Yield</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Longer-tail lines like MPL and workers comp will benefit the most from the normalization of yields</a:t>
            </a:r>
            <a:endParaRPr lang="en-US" b="1" dirty="0">
              <a:solidFill>
                <a:srgbClr val="FFFFFF"/>
              </a:solidFill>
            </a:endParaRPr>
          </a:p>
        </p:txBody>
      </p:sp>
      <p:sp>
        <p:nvSpPr>
          <p:cNvPr id="11" name="AutoShape 8"/>
          <p:cNvSpPr>
            <a:spLocks noChangeArrowheads="1"/>
          </p:cNvSpPr>
          <p:nvPr/>
        </p:nvSpPr>
        <p:spPr bwMode="blackWhite">
          <a:xfrm>
            <a:off x="4324086" y="1222720"/>
            <a:ext cx="3245114" cy="1224116"/>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Long-term yields should begin to normalize in 2014 but short-term yields will remain very low until 2015</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215</a:t>
            </a:fld>
            <a:endParaRPr lang="en-US"/>
          </a:p>
        </p:txBody>
      </p:sp>
      <p:sp>
        <p:nvSpPr>
          <p:cNvPr id="14"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(2012-2013), Swiss Re (2014-2015); </a:t>
            </a:r>
            <a:r>
              <a:rPr lang="en-US" sz="1100" dirty="0"/>
              <a:t>Insurance Information Institute.</a:t>
            </a:r>
          </a:p>
        </p:txBody>
      </p:sp>
    </p:spTree>
    <p:extLst>
      <p:ext uri="{BB962C8B-B14F-4D97-AF65-F5344CB8AC3E}">
        <p14:creationId xmlns:p14="http://schemas.microsoft.com/office/powerpoint/2010/main" val="16171030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2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216</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mc:AlternateContent xmlns:mc="http://schemas.openxmlformats.org/markup-compatibility/2006">
              <mc:Choice xmlns:v="urn:schemas-microsoft-com:vml" Requires="v">
                <p:oleObj spid="_x0000_s16277614" name="Chart" r:id="rId4" imgW="8543899" imgH="3533700" progId="MSGraph.Chart.8">
                  <p:embed followColorScheme="full"/>
                </p:oleObj>
              </mc:Choice>
              <mc:Fallback>
                <p:oleObj name="Chart" r:id="rId4" imgW="8543899" imgH="35337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8548" y="2190923"/>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216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2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217</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mc:AlternateContent xmlns:mc="http://schemas.openxmlformats.org/markup-compatibility/2006">
              <mc:Choice xmlns:v="urn:schemas-microsoft-com:vml" Requires="v">
                <p:oleObj spid="_x0000_s19322990" name="Chart" r:id="rId4" imgW="8686697" imgH="4467131" progId="MSGraph.Chart.8">
                  <p:embed followColorScheme="full"/>
                </p:oleObj>
              </mc:Choice>
              <mc:Fallback>
                <p:oleObj name="Chart" r:id="rId4" imgW="8686697" imgH="4467131"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0338" y="1039813"/>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smtClean="0">
                <a:latin typeface="Arial" pitchFamily="34" charset="0"/>
              </a:rPr>
              <a:t>Bonds Rated NAIC Quality Category 3-6 as a Percent of Total Bonds, 2003–2012</a:t>
            </a:r>
            <a:endParaRPr lang="en-US" baseline="30000" smtClean="0">
              <a:latin typeface="Arial" pitchFamily="34" charset="0"/>
            </a:endParaRPr>
          </a:p>
        </p:txBody>
      </p:sp>
      <p:graphicFrame>
        <p:nvGraphicFramePr>
          <p:cNvPr id="14338" name="Object 3"/>
          <p:cNvGraphicFramePr>
            <a:graphicFrameLocks/>
          </p:cNvGraphicFramePr>
          <p:nvPr/>
        </p:nvGraphicFramePr>
        <p:xfrm>
          <a:off x="260350" y="1211263"/>
          <a:ext cx="8451850" cy="3663950"/>
        </p:xfrm>
        <a:graphic>
          <a:graphicData uri="http://schemas.openxmlformats.org/presentationml/2006/ole">
            <mc:AlternateContent xmlns:mc="http://schemas.openxmlformats.org/markup-compatibility/2006">
              <mc:Choice xmlns:v="urn:schemas-microsoft-com:vml" Requires="v">
                <p:oleObj spid="_x0000_s20041838" name="Chart" r:id="rId4" imgW="8429714" imgH="3638435" progId="MSGraph.Chart.8">
                  <p:embed followColorScheme="full"/>
                </p:oleObj>
              </mc:Choice>
              <mc:Fallback>
                <p:oleObj name="Chart" r:id="rId4" imgW="8429714" imgH="3638435"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50" y="1211263"/>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There are many ways to capture higher yields on bond portfolios.</a:t>
            </a:r>
            <a:br>
              <a:rPr lang="en-US" b="1">
                <a:solidFill>
                  <a:srgbClr val="FFFFFF"/>
                </a:solidFill>
              </a:rPr>
            </a:br>
            <a:r>
              <a:rPr lang="en-US" b="1">
                <a:solidFill>
                  <a:srgbClr val="FFFFFF"/>
                </a:solidFill>
              </a:rPr>
              <a:t>One is to accept greater risk, as measured by NAIC bond ratings.</a:t>
            </a:r>
            <a:br>
              <a:rPr lang="en-US" b="1">
                <a:solidFill>
                  <a:srgbClr val="FFFFFF"/>
                </a:solidFill>
              </a:rPr>
            </a:br>
            <a:r>
              <a:rPr lang="en-US" b="1">
                <a:solidFill>
                  <a:srgbClr val="FFFFFF"/>
                </a:solidFill>
              </a:rPr>
              <a:t>The ratings range from 1 to 6, with the highest quality rated 1.</a:t>
            </a:r>
            <a:br>
              <a:rPr lang="en-US" b="1">
                <a:solidFill>
                  <a:srgbClr val="FFFFFF"/>
                </a:solidFill>
              </a:rPr>
            </a:br>
            <a:r>
              <a:rPr lang="en-US" b="1">
                <a:solidFill>
                  <a:srgbClr val="FFFFFF"/>
                </a:solidFill>
              </a:rPr>
              <a:t>Even in 2012, over 95% of the industry’s bonds were rated 1 or 2.</a:t>
            </a:r>
          </a:p>
        </p:txBody>
      </p:sp>
      <p:sp>
        <p:nvSpPr>
          <p:cNvPr id="14341" name="Rectangle 5"/>
          <p:cNvSpPr>
            <a:spLocks noChangeArrowheads="1"/>
          </p:cNvSpPr>
          <p:nvPr/>
        </p:nvSpPr>
        <p:spPr bwMode="auto">
          <a:xfrm>
            <a:off x="268288" y="6348413"/>
            <a:ext cx="6132512" cy="2905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SNL Financial; Insurance Information Institute.</a:t>
            </a:r>
          </a:p>
        </p:txBody>
      </p:sp>
      <p:sp>
        <p:nvSpPr>
          <p:cNvPr id="7" name="AutoShape 38"/>
          <p:cNvSpPr>
            <a:spLocks noChangeArrowheads="1"/>
          </p:cNvSpPr>
          <p:nvPr/>
        </p:nvSpPr>
        <p:spPr bwMode="blackWhite">
          <a:xfrm>
            <a:off x="3001963" y="1143000"/>
            <a:ext cx="3227387" cy="1173163"/>
          </a:xfrm>
          <a:prstGeom prst="wedgeRectCallout">
            <a:avLst>
              <a:gd name="adj1" fmla="val 100125"/>
              <a:gd name="adj2" fmla="val 98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2006-07 to year-end 2012, the percentage of lower-quality bonds in P/C industry portfolios more than doubled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1. 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219</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2013 Much Improved After High Catastrophe Losses in 2011/12</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22</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(1Q:2004–3Q:2013)</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2967979953"/>
              </p:ext>
            </p:extLst>
          </p:nvPr>
        </p:nvGraphicFramePr>
        <p:xfrm>
          <a:off x="44244" y="1633077"/>
          <a:ext cx="8699500" cy="4843463"/>
        </p:xfrm>
        <a:graphic>
          <a:graphicData uri="http://schemas.openxmlformats.org/presentationml/2006/ole">
            <mc:AlternateContent xmlns:mc="http://schemas.openxmlformats.org/markup-compatibility/2006">
              <mc:Choice xmlns:v="urn:schemas-microsoft-com:vml" Requires="v">
                <p:oleObj spid="_x0000_s20469871" name="Chart" r:id="rId4" imgW="8572512" imgH="4772156" progId="MSGraph.Chart.8">
                  <p:embed followColorScheme="full"/>
                </p:oleObj>
              </mc:Choice>
              <mc:Fallback>
                <p:oleObj name="Chart" r:id="rId4" imgW="8572512" imgH="4772156" progId="MSGraph.Chart.8">
                  <p:embed followColorScheme="full"/>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44" y="1633077"/>
                        <a:ext cx="8699500" cy="4843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22377"/>
              <a:gd name="adj2" fmla="val -327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Q3:2013 was positive for the 9</a:t>
            </a:r>
            <a:r>
              <a:rPr lang="en-US" sz="1400" b="1" baseline="30000" dirty="0" smtClean="0">
                <a:solidFill>
                  <a:schemeClr val="bg1"/>
                </a:solidFill>
              </a:rPr>
              <a:t>th</a:t>
            </a:r>
            <a:r>
              <a:rPr lang="en-US" sz="1400" b="1" dirty="0" smtClean="0">
                <a:solidFill>
                  <a:schemeClr val="bg1"/>
                </a:solidFill>
              </a:rPr>
              <a:t> consecutive quarter. Gains are likely to continue into 2014.</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32562"/>
              <a:gd name="adj2" fmla="val -1525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2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220</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2001–2013:Q3*</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2013:Q3 = 95.8.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mc:AlternateContent xmlns:mc="http://schemas.openxmlformats.org/markup-compatibility/2006">
              <mc:Choice xmlns:v="urn:schemas-microsoft-com:vml" Requires="v">
                <p:oleObj spid="_x0000_s27801710" name="Chart" r:id="rId5" imgW="8534451" imgH="3628987" progId="MSGraph.Chart.8">
                  <p:embed followColorScheme="full"/>
                </p:oleObj>
              </mc:Choice>
              <mc:Fallback>
                <p:oleObj name="Chart" r:id="rId5" imgW="8534451" imgH="3628987" progId="MSGraph.Chart.8">
                  <p:embed followColorScheme="full"/>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74625" y="2743200"/>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447790" y="1152605"/>
            <a:ext cx="1101725" cy="1654175"/>
          </a:xfrm>
          <a:prstGeom prst="wedgeRectCallout">
            <a:avLst>
              <a:gd name="adj1" fmla="val -54642"/>
              <a:gd name="adj2" fmla="val 157155"/>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857160" y="2974312"/>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8140184" y="3808325"/>
            <a:ext cx="915740" cy="684963"/>
          </a:xfrm>
          <a:prstGeom prst="wedgeRectCallout">
            <a:avLst>
              <a:gd name="adj1" fmla="val -19749"/>
              <a:gd name="adj2" fmla="val 93420"/>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P spid="18" grpId="0" animBg="1"/>
    </p:bldLst>
  </p:timing>
</p:sld>
</file>

<file path=ppt/slides/slide2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221</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nvGraphicFramePr>
        <p:xfrm>
          <a:off x="301625" y="1416050"/>
          <a:ext cx="8389938" cy="3475038"/>
        </p:xfrm>
        <a:graphic>
          <a:graphicData uri="http://schemas.openxmlformats.org/presentationml/2006/ole">
            <mc:AlternateContent xmlns:mc="http://schemas.openxmlformats.org/markup-compatibility/2006">
              <mc:Choice xmlns:v="urn:schemas-microsoft-com:vml" Requires="v">
                <p:oleObj spid="_x0000_s40047" name="Chart" r:id="rId4" imgW="8543899" imgH="3533700" progId="MSGraph.Chart.8">
                  <p:embed followColorScheme="full"/>
                </p:oleObj>
              </mc:Choice>
              <mc:Fallback>
                <p:oleObj name="Chart" r:id="rId4" imgW="8543899" imgH="35337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1625" y="1416050"/>
                        <a:ext cx="8389938"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a:t>
            </a:r>
            <a:r>
              <a:rPr lang="en-US" sz="1100" dirty="0" smtClean="0"/>
              <a:t>is for the period </a:t>
            </a:r>
            <a:r>
              <a:rPr lang="en-US" sz="1100" dirty="0"/>
              <a:t>2010 </a:t>
            </a:r>
            <a:r>
              <a:rPr lang="en-US" sz="1100" dirty="0" smtClean="0"/>
              <a:t>through 2013.</a:t>
            </a:r>
            <a:endParaRPr lang="en-US" sz="1100" dirty="0"/>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221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1975–2013:Q3*</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mc:AlternateContent xmlns:mc="http://schemas.openxmlformats.org/markup-compatibility/2006">
              <mc:Choice xmlns:v="urn:schemas-microsoft-com:vml" Requires="v">
                <p:oleObj spid="_x0000_s14588017" name="Chart" r:id="rId4" imgW="8581960" imgH="4219602" progId="MSGraph.Chart.8">
                  <p:embed followColorScheme="full"/>
                </p:oleObj>
              </mc:Choice>
              <mc:Fallback>
                <p:oleObj name="Chart" r:id="rId4" imgW="8581960" imgH="4219602"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52425" y="1300163"/>
                        <a:ext cx="8478838"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506934" y="1179871"/>
            <a:ext cx="1356493" cy="1071717"/>
          </a:xfrm>
          <a:prstGeom prst="wedgeRectCallout">
            <a:avLst>
              <a:gd name="adj1" fmla="val 24616"/>
              <a:gd name="adj2" fmla="val 80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2013:Q3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$10.5B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223</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2013:9M vs. 2012:9M*</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extLst>
              <p:ext uri="{D42A27DB-BD31-4B8C-83A1-F6EECF244321}">
                <p14:modId xmlns:p14="http://schemas.microsoft.com/office/powerpoint/2010/main" val="165387636"/>
              </p:ext>
            </p:extLst>
          </p:nvPr>
        </p:nvGraphicFramePr>
        <p:xfrm>
          <a:off x="331788" y="2144151"/>
          <a:ext cx="8493125" cy="4343400"/>
        </p:xfrm>
        <a:graphic>
          <a:graphicData uri="http://schemas.openxmlformats.org/presentationml/2006/ole">
            <mc:AlternateContent xmlns:mc="http://schemas.openxmlformats.org/markup-compatibility/2006">
              <mc:Choice xmlns:v="urn:schemas-microsoft-com:vml" Requires="v">
                <p:oleObj spid="_x0000_s14589041" name="Chart" r:id="rId4" imgW="8458327" imgH="4333784" progId="MSGraph.Chart.8">
                  <p:embed followColorScheme="full"/>
                </p:oleObj>
              </mc:Choice>
              <mc:Fallback>
                <p:oleObj name="Chart" r:id="rId4" imgW="8458327" imgH="4333784" progId="MSGraph.Chart.8">
                  <p:embed followColorScheme="full"/>
                  <p:pic>
                    <p:nvPicPr>
                      <p:cNvPr id="0" name="Object 2"/>
                      <p:cNvPicPr>
                        <a:picLocks noChangeArrowheads="1"/>
                      </p:cNvPicPr>
                      <p:nvPr/>
                    </p:nvPicPr>
                    <p:blipFill>
                      <a:blip r:embed="rId5"/>
                      <a:srcRect/>
                      <a:stretch>
                        <a:fillRect/>
                      </a:stretch>
                    </p:blipFill>
                    <p:spPr bwMode="auto">
                      <a:xfrm>
                        <a:off x="331788" y="2144151"/>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through 2013:Q3</a:t>
            </a:r>
            <a:endParaRPr lang="en-US" b="1" dirty="0">
              <a:solidFill>
                <a:schemeClr val="bg1"/>
              </a:solidFill>
              <a:cs typeface="+mn-cs"/>
            </a:endParaRPr>
          </a:p>
        </p:txBody>
      </p:sp>
      <p:sp>
        <p:nvSpPr>
          <p:cNvPr id="2" name="Rectangle 1"/>
          <p:cNvSpPr/>
          <p:nvPr/>
        </p:nvSpPr>
        <p:spPr>
          <a:xfrm>
            <a:off x="4872035" y="3213100"/>
            <a:ext cx="1885950" cy="34274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224</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mc:AlternateContent xmlns:mc="http://schemas.openxmlformats.org/markup-compatibility/2006">
              <mc:Choice xmlns:v="urn:schemas-microsoft-com:vml" Requires="v">
                <p:oleObj spid="_x0000_s20273262" name="Chart" r:id="rId4" imgW="8601126" imgH="3933742" progId="MSGraph.Chart.8">
                  <p:embed followColorScheme="full"/>
                </p:oleObj>
              </mc:Choice>
              <mc:Fallback>
                <p:oleObj name="Chart" r:id="rId4" imgW="8601126" imgH="3933742"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8913" y="1281113"/>
                        <a:ext cx="8597900" cy="392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a:t>
            </a:r>
            <a:endParaRPr lang="en-US" sz="1100" dirty="0"/>
          </a:p>
        </p:txBody>
      </p:sp>
    </p:spTree>
  </p:cSld>
  <p:clrMapOvr>
    <a:masterClrMapping/>
  </p:clrMapOvr>
  <p:transition>
    <p:wipe dir="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225</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654765" y="2168010"/>
            <a:ext cx="7981950" cy="154499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Questionable Claims:</a:t>
            </a:r>
          </a:p>
          <a:p>
            <a:pPr algn="ctr" defTabSz="114300" fontAlgn="base">
              <a:lnSpc>
                <a:spcPct val="95000"/>
              </a:lnSpc>
              <a:spcBef>
                <a:spcPct val="25000"/>
              </a:spcBef>
              <a:spcAft>
                <a:spcPct val="0"/>
              </a:spcAft>
            </a:pPr>
            <a:r>
              <a:rPr lang="en-US" sz="4200" b="1" dirty="0" smtClean="0">
                <a:solidFill>
                  <a:srgbClr val="FFFFFF"/>
                </a:solidFill>
              </a:rPr>
              <a:t> On the Rise</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1011995" y="3993690"/>
            <a:ext cx="7173355"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Fraud Concerns:</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More Questionable Claims in Most State and Across Most Lines of Insurance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225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226</a:t>
            </a:fld>
            <a:endParaRPr lang="en-US" smtClean="0"/>
          </a:p>
        </p:txBody>
      </p:sp>
      <p:sp>
        <p:nvSpPr>
          <p:cNvPr id="51206" name="Rectangle 2"/>
          <p:cNvSpPr>
            <a:spLocks noGrp="1" noChangeArrowheads="1"/>
          </p:cNvSpPr>
          <p:nvPr>
            <p:ph type="title"/>
          </p:nvPr>
        </p:nvSpPr>
        <p:spPr>
          <a:xfrm>
            <a:off x="106726" y="90488"/>
            <a:ext cx="7665675" cy="860425"/>
          </a:xfrm>
        </p:spPr>
        <p:txBody>
          <a:bodyPr/>
          <a:lstStyle/>
          <a:p>
            <a:r>
              <a:rPr lang="en-US" dirty="0" smtClean="0"/>
              <a:t>Questionable Claims, Top 10 Loss States, All Lines: 2010–2012</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mc:AlternateContent xmlns:mc="http://schemas.openxmlformats.org/markup-compatibility/2006">
              <mc:Choice xmlns:v="urn:schemas-microsoft-com:vml" Requires="v">
                <p:oleObj spid="_x0000_s23912558" name="Chart" r:id="rId4" imgW="8753373" imgH="4333784" progId="MSGraph.Chart.8">
                  <p:embed followColorScheme="full"/>
                </p:oleObj>
              </mc:Choice>
              <mc:Fallback>
                <p:oleObj name="Chart" r:id="rId4" imgW="8753373" imgH="4333784"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2033079"/>
                        <a:ext cx="8758238"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3200400" y="1135047"/>
            <a:ext cx="3421625" cy="1799882"/>
          </a:xfrm>
          <a:prstGeom prst="wedgeRectCallout">
            <a:avLst>
              <a:gd name="adj1" fmla="val -8586"/>
              <a:gd name="adj2" fmla="val 1263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California had the largest number of Questionable Claims in 2012, but Maryland led the way in growth, with the number of QCs up by 72.9% from 2010 to 2012</a:t>
            </a:r>
            <a:endParaRPr lang="en-US" b="1" dirty="0">
              <a:solidFill>
                <a:schemeClr val="bg1"/>
              </a:solidFill>
              <a:cs typeface="+mn-cs"/>
            </a:endParaRPr>
          </a:p>
        </p:txBody>
      </p:sp>
      <p:sp>
        <p:nvSpPr>
          <p:cNvPr id="11" name="TextBox 10"/>
          <p:cNvSpPr txBox="1"/>
          <p:nvPr/>
        </p:nvSpPr>
        <p:spPr>
          <a:xfrm>
            <a:off x="1135625"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+28.3%</a:t>
            </a:r>
            <a:endParaRPr lang="en-US" sz="1200" b="1" dirty="0">
              <a:solidFill>
                <a:schemeClr val="bg1"/>
              </a:solidFill>
            </a:endParaRPr>
          </a:p>
        </p:txBody>
      </p:sp>
      <p:sp>
        <p:nvSpPr>
          <p:cNvPr id="12" name="TextBox 11"/>
          <p:cNvSpPr txBox="1"/>
          <p:nvPr/>
        </p:nvSpPr>
        <p:spPr>
          <a:xfrm>
            <a:off x="1922193" y="358384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+22.6%</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+37.9%</a:t>
            </a:r>
            <a:endParaRPr lang="en-US" sz="1200" b="1" dirty="0">
              <a:solidFill>
                <a:schemeClr val="bg1"/>
              </a:solidFill>
            </a:endParaRPr>
          </a:p>
        </p:txBody>
      </p:sp>
      <p:sp>
        <p:nvSpPr>
          <p:cNvPr id="14" name="TextBox 13"/>
          <p:cNvSpPr txBox="1"/>
          <p:nvPr/>
        </p:nvSpPr>
        <p:spPr>
          <a:xfrm>
            <a:off x="3406828"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+29.1%</a:t>
            </a:r>
            <a:endParaRPr lang="en-US" sz="1200" b="1" dirty="0">
              <a:solidFill>
                <a:schemeClr val="bg1"/>
              </a:solidFill>
            </a:endParaRPr>
          </a:p>
        </p:txBody>
      </p:sp>
      <p:sp>
        <p:nvSpPr>
          <p:cNvPr id="15" name="TextBox 14"/>
          <p:cNvSpPr txBox="1"/>
          <p:nvPr/>
        </p:nvSpPr>
        <p:spPr>
          <a:xfrm>
            <a:off x="4277034" y="4591624"/>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+72.9%</a:t>
            </a:r>
            <a:endParaRPr lang="en-US" sz="1200" b="1" dirty="0">
              <a:solidFill>
                <a:schemeClr val="bg1"/>
              </a:solidFill>
            </a:endParaRPr>
          </a:p>
        </p:txBody>
      </p:sp>
      <p:sp>
        <p:nvSpPr>
          <p:cNvPr id="16" name="TextBox 15"/>
          <p:cNvSpPr txBox="1"/>
          <p:nvPr/>
        </p:nvSpPr>
        <p:spPr>
          <a:xfrm>
            <a:off x="5014449" y="4557242"/>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+39.3%</a:t>
            </a:r>
            <a:endParaRPr lang="en-US" sz="1200" b="1" dirty="0">
              <a:solidFill>
                <a:schemeClr val="bg1"/>
              </a:solidFill>
            </a:endParaRPr>
          </a:p>
        </p:txBody>
      </p:sp>
      <p:sp>
        <p:nvSpPr>
          <p:cNvPr id="17" name="TextBox 16"/>
          <p:cNvSpPr txBox="1"/>
          <p:nvPr/>
        </p:nvSpPr>
        <p:spPr>
          <a:xfrm>
            <a:off x="5751777" y="4542459"/>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+37.1%</a:t>
            </a:r>
            <a:endParaRPr lang="en-US" sz="1200" b="1" dirty="0">
              <a:solidFill>
                <a:schemeClr val="bg1"/>
              </a:solidFill>
            </a:endParaRPr>
          </a:p>
        </p:txBody>
      </p:sp>
      <p:sp>
        <p:nvSpPr>
          <p:cNvPr id="18" name="TextBox 17"/>
          <p:cNvSpPr txBox="1"/>
          <p:nvPr/>
        </p:nvSpPr>
        <p:spPr>
          <a:xfrm>
            <a:off x="6597333" y="45916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+0.8</a:t>
            </a:r>
            <a:endParaRPr lang="en-US" sz="1200" b="1" dirty="0">
              <a:solidFill>
                <a:schemeClr val="bg1"/>
              </a:solidFill>
            </a:endParaRPr>
          </a:p>
        </p:txBody>
      </p:sp>
      <p:sp>
        <p:nvSpPr>
          <p:cNvPr id="19" name="TextBox 18"/>
          <p:cNvSpPr txBox="1"/>
          <p:nvPr/>
        </p:nvSpPr>
        <p:spPr>
          <a:xfrm>
            <a:off x="7354401" y="467028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+53.3</a:t>
            </a:r>
            <a:endParaRPr lang="en-US" sz="1200" b="1" dirty="0">
              <a:solidFill>
                <a:schemeClr val="bg1"/>
              </a:solidFill>
            </a:endParaRPr>
          </a:p>
        </p:txBody>
      </p:sp>
      <p:sp>
        <p:nvSpPr>
          <p:cNvPr id="20" name="TextBox 19"/>
          <p:cNvSpPr txBox="1"/>
          <p:nvPr/>
        </p:nvSpPr>
        <p:spPr>
          <a:xfrm>
            <a:off x="8140965" y="468995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+50.0</a:t>
            </a:r>
            <a:endParaRPr lang="en-US" sz="1200" b="1" dirty="0">
              <a:solidFill>
                <a:schemeClr val="bg1"/>
              </a:solidFill>
            </a:endParaRPr>
          </a:p>
        </p:txBody>
      </p:sp>
      <p:sp>
        <p:nvSpPr>
          <p:cNvPr id="21" name="AutoShape 7"/>
          <p:cNvSpPr>
            <a:spLocks noChangeArrowheads="1"/>
          </p:cNvSpPr>
          <p:nvPr/>
        </p:nvSpPr>
        <p:spPr bwMode="blackWhite">
          <a:xfrm>
            <a:off x="6300316" y="3094892"/>
            <a:ext cx="2572378" cy="940655"/>
          </a:xfrm>
          <a:prstGeom prst="wedgeRectCallout">
            <a:avLst>
              <a:gd name="adj1" fmla="val -22860"/>
              <a:gd name="adj2" fmla="val 964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IL saw a 0.8% increase in questionable claims from 2010 to 2012, one of the slowest growing states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C99735E8-A69F-4382-9002-7BBE4912E65F}" type="slidenum">
              <a:rPr lang="en-US" smtClean="0"/>
              <a:pPr/>
              <a:t>227</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Total Number of Questionable Claims by State, </a:t>
            </a:r>
            <a:br>
              <a:rPr lang="en-US" sz="2600" smtClean="0"/>
            </a:br>
            <a:r>
              <a:rPr lang="en-US" sz="2600" smtClean="0"/>
              <a:t>2012: Highest 25 States</a:t>
            </a:r>
          </a:p>
        </p:txBody>
      </p:sp>
      <p:graphicFrame>
        <p:nvGraphicFramePr>
          <p:cNvPr id="1026" name="Object 3"/>
          <p:cNvGraphicFramePr>
            <a:graphicFrameLocks noGrp="1" noChangeAspect="1"/>
          </p:cNvGraphicFramePr>
          <p:nvPr>
            <p:ph idx="4294967295"/>
          </p:nvPr>
        </p:nvGraphicFramePr>
        <p:xfrm>
          <a:off x="14288" y="1196975"/>
          <a:ext cx="9164637" cy="4765675"/>
        </p:xfrm>
        <a:graphic>
          <a:graphicData uri="http://schemas.openxmlformats.org/presentationml/2006/ole">
            <mc:AlternateContent xmlns:mc="http://schemas.openxmlformats.org/markup-compatibility/2006">
              <mc:Choice xmlns:v="urn:schemas-microsoft-com:vml" Requires="v">
                <p:oleObj spid="_x0000_s23913582"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8" y="1196975"/>
                        <a:ext cx="9164637" cy="476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578077"/>
          </a:xfrm>
          <a:prstGeom prst="wedgeRectCallout">
            <a:avLst>
              <a:gd name="adj1" fmla="val -87465"/>
              <a:gd name="adj2" fmla="val 191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California had the largest number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D6A98A83-F378-494C-8988-0A1C20244C6C}" type="slidenum">
              <a:rPr lang="en-US" smtClean="0"/>
              <a:pPr/>
              <a:t>228</a:t>
            </a:fld>
            <a:endParaRPr lang="en-US" smtClean="0"/>
          </a:p>
        </p:txBody>
      </p:sp>
      <p:graphicFrame>
        <p:nvGraphicFramePr>
          <p:cNvPr id="2050" name="Object 3"/>
          <p:cNvGraphicFramePr>
            <a:graphicFrameLocks noGrp="1" noChangeAspect="1"/>
          </p:cNvGraphicFramePr>
          <p:nvPr>
            <p:ph idx="4294967295"/>
          </p:nvPr>
        </p:nvGraphicFramePr>
        <p:xfrm>
          <a:off x="0" y="1465263"/>
          <a:ext cx="9144000" cy="5410200"/>
        </p:xfrm>
        <a:graphic>
          <a:graphicData uri="http://schemas.openxmlformats.org/presentationml/2006/ole">
            <mc:AlternateContent xmlns:mc="http://schemas.openxmlformats.org/markup-compatibility/2006">
              <mc:Choice xmlns:v="urn:schemas-microsoft-com:vml" Requires="v">
                <p:oleObj spid="_x0000_s23914606" name="Chart" r:id="rId4" imgW="8820048" imgH="4572135" progId="MSGraph.Chart.8">
                  <p:embed followColorScheme="full"/>
                </p:oleObj>
              </mc:Choice>
              <mc:Fallback>
                <p:oleObj name="Chart" r:id="rId4" imgW="8820048" imgH="4572135"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65263"/>
                        <a:ext cx="91440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Total Number of Questionable Claims by State, </a:t>
            </a:r>
            <a:br>
              <a:rPr lang="en-US" sz="2600" b="1">
                <a:solidFill>
                  <a:schemeClr val="accent1"/>
                </a:solidFill>
              </a:rPr>
            </a:br>
            <a:r>
              <a:rPr lang="en-US" sz="2600" b="1">
                <a:solidFill>
                  <a:schemeClr val="accent1"/>
                </a:solidFill>
              </a:rPr>
              <a:t>2012: Highest 25 States</a:t>
            </a:r>
          </a:p>
        </p:txBody>
      </p:sp>
      <p:sp>
        <p:nvSpPr>
          <p:cNvPr id="2053" name="Rectangle 7"/>
          <p:cNvSpPr>
            <a:spLocks noChangeArrowheads="1"/>
          </p:cNvSpPr>
          <p:nvPr/>
        </p:nvSpPr>
        <p:spPr bwMode="auto">
          <a:xfrm>
            <a:off x="0" y="6429375"/>
            <a:ext cx="8750300" cy="261938"/>
          </a:xfrm>
          <a:prstGeom prst="rect">
            <a:avLst/>
          </a:prstGeom>
          <a:noFill/>
          <a:ln w="9525">
            <a:noFill/>
            <a:miter lim="800000"/>
            <a:headEnd/>
            <a:tailEnd/>
          </a:ln>
        </p:spPr>
        <p:txBody>
          <a:bodyPr>
            <a:spAutoFit/>
          </a:bodyPr>
          <a:lstStyle/>
          <a:p>
            <a:r>
              <a:rPr lang="en-US" sz="1100"/>
              <a:t>Sources:  NICB; Insurance Information Institute.	</a:t>
            </a:r>
          </a:p>
        </p:txBody>
      </p:sp>
      <p:sp>
        <p:nvSpPr>
          <p:cNvPr id="6" name="AutoShape 6"/>
          <p:cNvSpPr>
            <a:spLocks noChangeArrowheads="1"/>
          </p:cNvSpPr>
          <p:nvPr/>
        </p:nvSpPr>
        <p:spPr bwMode="blackWhite">
          <a:xfrm>
            <a:off x="4645742" y="1887793"/>
            <a:ext cx="3421625" cy="1578077"/>
          </a:xfrm>
          <a:prstGeom prst="wedgeRectCallout">
            <a:avLst>
              <a:gd name="adj1" fmla="val 60380"/>
              <a:gd name="adj2" fmla="val 169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Dakota had the fewest number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44CBB857-BFEC-4D7A-8482-DD3E4498B4BD}" type="slidenum">
              <a:rPr lang="en-US" smtClean="0"/>
              <a:pPr/>
              <a:t>229</a:t>
            </a:fld>
            <a:endParaRPr lang="en-US" smtClean="0"/>
          </a:p>
        </p:txBody>
      </p:sp>
      <p:sp>
        <p:nvSpPr>
          <p:cNvPr id="3076"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Highest 25 States</a:t>
            </a:r>
          </a:p>
        </p:txBody>
      </p:sp>
      <p:graphicFrame>
        <p:nvGraphicFramePr>
          <p:cNvPr id="3074" name="Object 3"/>
          <p:cNvGraphicFramePr>
            <a:graphicFrameLocks noGrp="1" noChangeAspect="1"/>
          </p:cNvGraphicFramePr>
          <p:nvPr>
            <p:ph idx="4294967295"/>
          </p:nvPr>
        </p:nvGraphicFramePr>
        <p:xfrm>
          <a:off x="9525" y="1527175"/>
          <a:ext cx="9144000" cy="4754563"/>
        </p:xfrm>
        <a:graphic>
          <a:graphicData uri="http://schemas.openxmlformats.org/presentationml/2006/ole">
            <mc:AlternateContent xmlns:mc="http://schemas.openxmlformats.org/markup-compatibility/2006">
              <mc:Choice xmlns:v="urn:schemas-microsoft-com:vml" Requires="v">
                <p:oleObj spid="_x0000_s23915630"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843549"/>
          </a:xfrm>
          <a:prstGeom prst="wedgeRectCallout">
            <a:avLst>
              <a:gd name="adj1" fmla="val -93500"/>
              <a:gd name="adj2" fmla="val -41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DC followed by Maryland California had the highest rate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23</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2013:Q3</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2865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537" y="1413707"/>
            <a:ext cx="8715375" cy="5039488"/>
          </a:xfrm>
          <a:prstGeom prst="rect">
            <a:avLst/>
          </a:prstGeom>
        </p:spPr>
      </p:pic>
      <p:sp>
        <p:nvSpPr>
          <p:cNvPr id="16" name="AutoShape 7"/>
          <p:cNvSpPr>
            <a:spLocks noChangeArrowheads="1"/>
          </p:cNvSpPr>
          <p:nvPr/>
        </p:nvSpPr>
        <p:spPr bwMode="blackWhite">
          <a:xfrm>
            <a:off x="2550731" y="1208525"/>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17" name="AutoShape 6"/>
          <p:cNvSpPr>
            <a:spLocks noChangeArrowheads="1"/>
          </p:cNvSpPr>
          <p:nvPr/>
        </p:nvSpPr>
        <p:spPr bwMode="blackWhite">
          <a:xfrm>
            <a:off x="3484181" y="2010969"/>
            <a:ext cx="1771650" cy="1104900"/>
          </a:xfrm>
          <a:prstGeom prst="wedgeRectCallout">
            <a:avLst>
              <a:gd name="adj1" fmla="val -62135"/>
              <a:gd name="adj2" fmla="val 1398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1" name="AutoShape 6"/>
          <p:cNvSpPr>
            <a:spLocks noChangeArrowheads="1"/>
          </p:cNvSpPr>
          <p:nvPr/>
        </p:nvSpPr>
        <p:spPr bwMode="blackWhite">
          <a:xfrm>
            <a:off x="6166313" y="1210514"/>
            <a:ext cx="2658599" cy="1571261"/>
          </a:xfrm>
          <a:prstGeom prst="wedgeRectCallout">
            <a:avLst>
              <a:gd name="adj1" fmla="val 41816"/>
              <a:gd name="adj2" fmla="val 1153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Q3:2013 renewals were up 3.4%. Some insurers posted stronger numbers.</a:t>
            </a:r>
            <a:endParaRPr lang="en-US" sz="1400" b="1" dirty="0">
              <a:solidFill>
                <a:schemeClr val="bg1"/>
              </a:solidFill>
              <a:latin typeface="Arial" pitchFamily="34" charset="0"/>
              <a:cs typeface="+mn-cs"/>
            </a:endParaRPr>
          </a:p>
        </p:txBody>
      </p:sp>
      <p:sp>
        <p:nvSpPr>
          <p:cNvPr id="24" name="AutoShape 7"/>
          <p:cNvSpPr>
            <a:spLocks noChangeArrowheads="1"/>
          </p:cNvSpPr>
          <p:nvPr/>
        </p:nvSpPr>
        <p:spPr bwMode="blackWhite">
          <a:xfrm>
            <a:off x="1384299" y="5148876"/>
            <a:ext cx="1924050" cy="666750"/>
          </a:xfrm>
          <a:prstGeom prst="wedgeRectCallout">
            <a:avLst>
              <a:gd name="adj1" fmla="val 156531"/>
              <a:gd name="adj2" fmla="val 71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5" name="AutoShape 6"/>
          <p:cNvSpPr>
            <a:spLocks noChangeArrowheads="1"/>
          </p:cNvSpPr>
          <p:nvPr/>
        </p:nvSpPr>
        <p:spPr bwMode="blackWhite">
          <a:xfrm>
            <a:off x="4467224" y="3274638"/>
            <a:ext cx="1395269" cy="658813"/>
          </a:xfrm>
          <a:prstGeom prst="wedgeRectCallout">
            <a:avLst>
              <a:gd name="adj1" fmla="val -59923"/>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P spid="24" grpId="0" animBg="1"/>
      <p:bldP spid="25" grpId="0" animBg="1"/>
    </p:bld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a:noFill/>
        </p:spPr>
        <p:txBody>
          <a:bodyPr/>
          <a:lstStyle/>
          <a:p>
            <a:fld id="{1CD50451-0D7E-4E2C-AA0F-C33457EFC7C8}" type="slidenum">
              <a:rPr lang="en-US" smtClean="0"/>
              <a:pPr/>
              <a:t>230</a:t>
            </a:fld>
            <a:endParaRPr lang="en-US" smtClean="0"/>
          </a:p>
        </p:txBody>
      </p:sp>
      <p:sp>
        <p:nvSpPr>
          <p:cNvPr id="4100"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Lowest 25 States</a:t>
            </a:r>
          </a:p>
        </p:txBody>
      </p:sp>
      <p:graphicFrame>
        <p:nvGraphicFramePr>
          <p:cNvPr id="4098" name="Object 3"/>
          <p:cNvGraphicFramePr>
            <a:graphicFrameLocks noGrp="1" noChangeAspect="1"/>
          </p:cNvGraphicFramePr>
          <p:nvPr>
            <p:ph idx="4294967295"/>
          </p:nvPr>
        </p:nvGraphicFramePr>
        <p:xfrm>
          <a:off x="-49213" y="1512888"/>
          <a:ext cx="9144001" cy="4754562"/>
        </p:xfrm>
        <a:graphic>
          <a:graphicData uri="http://schemas.openxmlformats.org/presentationml/2006/ole">
            <mc:AlternateContent xmlns:mc="http://schemas.openxmlformats.org/markup-compatibility/2006">
              <mc:Choice xmlns:v="urn:schemas-microsoft-com:vml" Requires="v">
                <p:oleObj spid="_x0000_s23916654"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3" y="1512888"/>
                        <a:ext cx="9144001" cy="475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5515897" y="1194618"/>
            <a:ext cx="3259392" cy="1843549"/>
          </a:xfrm>
          <a:prstGeom prst="wedgeRectCallout">
            <a:avLst>
              <a:gd name="adj1" fmla="val 42729"/>
              <a:gd name="adj2" fmla="val 1094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and South Dakota had the lowest rate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231</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mc:AlternateContent xmlns:mc="http://schemas.openxmlformats.org/markup-compatibility/2006">
              <mc:Choice xmlns:v="urn:schemas-microsoft-com:vml" Requires="v">
                <p:oleObj spid="_x0000_s23917678" name="Chart" r:id="rId4" imgW="8753373" imgH="4333784" progId="MSGraph.Chart.8">
                  <p:embed followColorScheme="full"/>
                </p:oleObj>
              </mc:Choice>
              <mc:Fallback>
                <p:oleObj name="Chart" r:id="rId4" imgW="8753373" imgH="4333784"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2033079"/>
                        <a:ext cx="8758238"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790335" cy="1799882"/>
          </a:xfrm>
          <a:prstGeom prst="wedgeRectCallout">
            <a:avLst>
              <a:gd name="adj1" fmla="val -41345"/>
              <a:gd name="adj2" fmla="val 779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New York City had the largest number of Questionable Claims in 2012, but Miami and Baltimore led the way in growth, with the number of QCs nearly doubling from 2010 to 2012</a:t>
            </a:r>
            <a:endParaRPr lang="en-US" b="1" dirty="0">
              <a:solidFill>
                <a:schemeClr val="bg1"/>
              </a:solidFill>
              <a:cs typeface="+mn-cs"/>
            </a:endParaRPr>
          </a:p>
        </p:txBody>
      </p:sp>
      <p:sp>
        <p:nvSpPr>
          <p:cNvPr id="11" name="TextBox 10"/>
          <p:cNvSpPr txBox="1"/>
          <p:nvPr/>
        </p:nvSpPr>
        <p:spPr>
          <a:xfrm>
            <a:off x="1106129" y="2050023"/>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+28.5%</a:t>
            </a:r>
            <a:endParaRPr lang="en-US" sz="1200" b="1" dirty="0">
              <a:solidFill>
                <a:schemeClr val="bg1"/>
              </a:solidFill>
            </a:endParaRPr>
          </a:p>
        </p:txBody>
      </p:sp>
      <p:sp>
        <p:nvSpPr>
          <p:cNvPr id="12" name="TextBox 11"/>
          <p:cNvSpPr txBox="1"/>
          <p:nvPr/>
        </p:nvSpPr>
        <p:spPr>
          <a:xfrm>
            <a:off x="1981185" y="306766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+55.1%</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+93.2%</a:t>
            </a:r>
            <a:endParaRPr lang="en-US" sz="1200" b="1" dirty="0">
              <a:solidFill>
                <a:schemeClr val="bg1"/>
              </a:solidFill>
            </a:endParaRPr>
          </a:p>
        </p:txBody>
      </p:sp>
      <p:sp>
        <p:nvSpPr>
          <p:cNvPr id="14" name="TextBox 13"/>
          <p:cNvSpPr txBox="1"/>
          <p:nvPr/>
        </p:nvSpPr>
        <p:spPr>
          <a:xfrm>
            <a:off x="3392080"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+18.7%</a:t>
            </a:r>
            <a:endParaRPr lang="en-US" sz="1200" b="1" dirty="0">
              <a:solidFill>
                <a:schemeClr val="bg1"/>
              </a:solidFill>
            </a:endParaRPr>
          </a:p>
        </p:txBody>
      </p:sp>
      <p:sp>
        <p:nvSpPr>
          <p:cNvPr id="15" name="TextBox 14"/>
          <p:cNvSpPr txBox="1"/>
          <p:nvPr/>
        </p:nvSpPr>
        <p:spPr>
          <a:xfrm>
            <a:off x="4232789" y="38984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+99.0%</a:t>
            </a:r>
            <a:endParaRPr lang="en-US" sz="1200" b="1" dirty="0">
              <a:solidFill>
                <a:schemeClr val="bg1"/>
              </a:solidFill>
            </a:endParaRPr>
          </a:p>
        </p:txBody>
      </p:sp>
      <p:sp>
        <p:nvSpPr>
          <p:cNvPr id="16" name="TextBox 15"/>
          <p:cNvSpPr txBox="1"/>
          <p:nvPr/>
        </p:nvSpPr>
        <p:spPr>
          <a:xfrm>
            <a:off x="4984953" y="4159046"/>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+19.8%</a:t>
            </a:r>
            <a:endParaRPr lang="en-US" sz="1200" b="1" dirty="0">
              <a:solidFill>
                <a:schemeClr val="bg1"/>
              </a:solidFill>
            </a:endParaRPr>
          </a:p>
        </p:txBody>
      </p:sp>
      <p:sp>
        <p:nvSpPr>
          <p:cNvPr id="17" name="TextBox 16"/>
          <p:cNvSpPr txBox="1"/>
          <p:nvPr/>
        </p:nvSpPr>
        <p:spPr>
          <a:xfrm>
            <a:off x="5751777" y="4144263"/>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-27.7%</a:t>
            </a:r>
            <a:endParaRPr lang="en-US" sz="1200" b="1" dirty="0">
              <a:solidFill>
                <a:schemeClr val="bg1"/>
              </a:solidFill>
            </a:endParaRPr>
          </a:p>
        </p:txBody>
      </p:sp>
      <p:sp>
        <p:nvSpPr>
          <p:cNvPr id="18" name="TextBox 17"/>
          <p:cNvSpPr txBox="1"/>
          <p:nvPr/>
        </p:nvSpPr>
        <p:spPr>
          <a:xfrm>
            <a:off x="6508845" y="4252419"/>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+63.8</a:t>
            </a:r>
            <a:endParaRPr lang="en-US" sz="1200" b="1" dirty="0">
              <a:solidFill>
                <a:schemeClr val="bg1"/>
              </a:solidFill>
            </a:endParaRPr>
          </a:p>
        </p:txBody>
      </p:sp>
      <p:sp>
        <p:nvSpPr>
          <p:cNvPr id="19" name="TextBox 18"/>
          <p:cNvSpPr txBox="1"/>
          <p:nvPr/>
        </p:nvSpPr>
        <p:spPr>
          <a:xfrm>
            <a:off x="7354401" y="43753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+82.8</a:t>
            </a:r>
            <a:endParaRPr lang="en-US" sz="1200" b="1" dirty="0">
              <a:solidFill>
                <a:schemeClr val="bg1"/>
              </a:solidFill>
            </a:endParaRPr>
          </a:p>
        </p:txBody>
      </p:sp>
      <p:sp>
        <p:nvSpPr>
          <p:cNvPr id="20" name="TextBox 19"/>
          <p:cNvSpPr txBox="1"/>
          <p:nvPr/>
        </p:nvSpPr>
        <p:spPr>
          <a:xfrm>
            <a:off x="8126217" y="439499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+1.2</a:t>
            </a:r>
            <a:endParaRPr lang="en-US" sz="1200" b="1" dirty="0">
              <a:solidFill>
                <a:schemeClr val="bg1"/>
              </a:solidFill>
            </a:endParaRPr>
          </a:p>
        </p:txBody>
      </p:sp>
      <p:sp>
        <p:nvSpPr>
          <p:cNvPr id="22" name="Rectangle 2"/>
          <p:cNvSpPr txBox="1">
            <a:spLocks noChangeArrowheads="1"/>
          </p:cNvSpPr>
          <p:nvPr/>
        </p:nvSpPr>
        <p:spPr bwMode="black">
          <a:xfrm>
            <a:off x="117984" y="71219"/>
            <a:ext cx="7577189"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Loss Cities, All Lines: 2010–2012</a:t>
            </a:r>
          </a:p>
        </p:txBody>
      </p:sp>
      <p:sp>
        <p:nvSpPr>
          <p:cNvPr id="21" name="AutoShape 7"/>
          <p:cNvSpPr>
            <a:spLocks noChangeArrowheads="1"/>
          </p:cNvSpPr>
          <p:nvPr/>
        </p:nvSpPr>
        <p:spPr bwMode="blackWhite">
          <a:xfrm>
            <a:off x="6109398" y="2974312"/>
            <a:ext cx="2783393" cy="940655"/>
          </a:xfrm>
          <a:prstGeom prst="wedgeRectCallout">
            <a:avLst>
              <a:gd name="adj1" fmla="val -22883"/>
              <a:gd name="adj2" fmla="val 789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Philadelphia saw a 63.8% increase in questionable claims from 2010 to 2012, one of the fastest growing states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232</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mc:AlternateContent xmlns:mc="http://schemas.openxmlformats.org/markup-compatibility/2006">
              <mc:Choice xmlns:v="urn:schemas-microsoft-com:vml" Requires="v">
                <p:oleObj spid="_x0000_s23918702" name="Chart" r:id="rId4" imgW="8753373" imgH="4333784" progId="MSGraph.Chart.8">
                  <p:embed followColorScheme="full"/>
                </p:oleObj>
              </mc:Choice>
              <mc:Fallback>
                <p:oleObj name="Chart" r:id="rId4" imgW="8753373" imgH="4333784"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2033079"/>
                        <a:ext cx="8758238"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524865" cy="1947366"/>
          </a:xfrm>
          <a:prstGeom prst="wedgeRectCallout">
            <a:avLst>
              <a:gd name="adj1" fmla="val -78583"/>
              <a:gd name="adj2" fmla="val 636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Private Passenger Auto had the largest number of Questionable Claims in 2012, but Personal Property (Other) led the way in growth, with the number of QCs more than tripling from 2010 to 2012</a:t>
            </a:r>
            <a:endParaRPr lang="en-US" b="1" dirty="0">
              <a:solidFill>
                <a:schemeClr val="bg1"/>
              </a:solidFill>
              <a:cs typeface="+mn-cs"/>
            </a:endParaRPr>
          </a:p>
        </p:txBody>
      </p:sp>
      <p:sp>
        <p:nvSpPr>
          <p:cNvPr id="11" name="TextBox 10"/>
          <p:cNvSpPr txBox="1"/>
          <p:nvPr/>
        </p:nvSpPr>
        <p:spPr>
          <a:xfrm>
            <a:off x="1120877"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+24.9%</a:t>
            </a:r>
            <a:endParaRPr lang="en-US" sz="1200" b="1" dirty="0">
              <a:solidFill>
                <a:schemeClr val="bg1"/>
              </a:solidFill>
            </a:endParaRPr>
          </a:p>
        </p:txBody>
      </p:sp>
      <p:sp>
        <p:nvSpPr>
          <p:cNvPr id="12" name="TextBox 11"/>
          <p:cNvSpPr txBox="1"/>
          <p:nvPr/>
        </p:nvSpPr>
        <p:spPr>
          <a:xfrm>
            <a:off x="1922192" y="3731342"/>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+47.1%</a:t>
            </a:r>
            <a:endParaRPr lang="en-US" sz="1200" b="1" dirty="0">
              <a:solidFill>
                <a:schemeClr val="bg1"/>
              </a:solidFill>
            </a:endParaRPr>
          </a:p>
        </p:txBody>
      </p:sp>
      <p:sp>
        <p:nvSpPr>
          <p:cNvPr id="13" name="TextBox 12"/>
          <p:cNvSpPr txBox="1"/>
          <p:nvPr/>
        </p:nvSpPr>
        <p:spPr>
          <a:xfrm>
            <a:off x="2669457" y="426228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+38.4%</a:t>
            </a:r>
            <a:endParaRPr lang="en-US" sz="1200" b="1" dirty="0">
              <a:solidFill>
                <a:schemeClr val="bg1"/>
              </a:solidFill>
            </a:endParaRPr>
          </a:p>
        </p:txBody>
      </p:sp>
      <p:sp>
        <p:nvSpPr>
          <p:cNvPr id="14" name="TextBox 13"/>
          <p:cNvSpPr txBox="1"/>
          <p:nvPr/>
        </p:nvSpPr>
        <p:spPr>
          <a:xfrm>
            <a:off x="3436324" y="42622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+2.4%</a:t>
            </a:r>
            <a:endParaRPr lang="en-US" sz="1200" b="1" dirty="0">
              <a:solidFill>
                <a:schemeClr val="bg1"/>
              </a:solidFill>
            </a:endParaRPr>
          </a:p>
        </p:txBody>
      </p:sp>
      <p:sp>
        <p:nvSpPr>
          <p:cNvPr id="15" name="TextBox 14"/>
          <p:cNvSpPr txBox="1"/>
          <p:nvPr/>
        </p:nvSpPr>
        <p:spPr>
          <a:xfrm>
            <a:off x="4218041" y="42671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+15.3%</a:t>
            </a:r>
            <a:endParaRPr lang="en-US" sz="1200" b="1" dirty="0">
              <a:solidFill>
                <a:schemeClr val="bg1"/>
              </a:solidFill>
            </a:endParaRPr>
          </a:p>
        </p:txBody>
      </p:sp>
      <p:sp>
        <p:nvSpPr>
          <p:cNvPr id="16" name="TextBox 15"/>
          <p:cNvSpPr txBox="1"/>
          <p:nvPr/>
        </p:nvSpPr>
        <p:spPr>
          <a:xfrm>
            <a:off x="4984953" y="4247534"/>
            <a:ext cx="796415" cy="276999"/>
          </a:xfrm>
          <a:prstGeom prst="rect">
            <a:avLst/>
          </a:prstGeom>
          <a:solidFill>
            <a:srgbClr val="FF0000"/>
          </a:solidFill>
        </p:spPr>
        <p:txBody>
          <a:bodyPr wrap="square" rtlCol="0">
            <a:spAutoFit/>
          </a:bodyPr>
          <a:lstStyle/>
          <a:p>
            <a:pPr algn="ctr"/>
            <a:r>
              <a:rPr lang="en-US" sz="1200" b="1" dirty="0" smtClean="0">
                <a:solidFill>
                  <a:schemeClr val="bg1"/>
                </a:solidFill>
              </a:rPr>
              <a:t>+205.1%</a:t>
            </a:r>
            <a:endParaRPr lang="en-US" sz="1200" b="1" dirty="0">
              <a:solidFill>
                <a:schemeClr val="bg1"/>
              </a:solidFill>
            </a:endParaRPr>
          </a:p>
        </p:txBody>
      </p:sp>
      <p:sp>
        <p:nvSpPr>
          <p:cNvPr id="17" name="TextBox 16"/>
          <p:cNvSpPr txBox="1"/>
          <p:nvPr/>
        </p:nvSpPr>
        <p:spPr>
          <a:xfrm>
            <a:off x="5751777" y="4571955"/>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+34.8%</a:t>
            </a:r>
            <a:endParaRPr lang="en-US" sz="1200" b="1" dirty="0">
              <a:solidFill>
                <a:schemeClr val="bg1"/>
              </a:solidFill>
            </a:endParaRPr>
          </a:p>
        </p:txBody>
      </p:sp>
      <p:sp>
        <p:nvSpPr>
          <p:cNvPr id="18" name="TextBox 17"/>
          <p:cNvSpPr txBox="1"/>
          <p:nvPr/>
        </p:nvSpPr>
        <p:spPr>
          <a:xfrm>
            <a:off x="6508844" y="4562127"/>
            <a:ext cx="717865" cy="276999"/>
          </a:xfrm>
          <a:prstGeom prst="rect">
            <a:avLst/>
          </a:prstGeom>
          <a:solidFill>
            <a:srgbClr val="FF0000"/>
          </a:solidFill>
        </p:spPr>
        <p:txBody>
          <a:bodyPr wrap="square" rtlCol="0">
            <a:spAutoFit/>
          </a:bodyPr>
          <a:lstStyle/>
          <a:p>
            <a:pPr algn="ctr"/>
            <a:r>
              <a:rPr lang="en-US" sz="1200" b="1" dirty="0" smtClean="0">
                <a:solidFill>
                  <a:schemeClr val="bg1"/>
                </a:solidFill>
              </a:rPr>
              <a:t>+30.0%</a:t>
            </a:r>
            <a:endParaRPr lang="en-US" sz="1200" b="1" dirty="0">
              <a:solidFill>
                <a:schemeClr val="bg1"/>
              </a:solidFill>
            </a:endParaRPr>
          </a:p>
        </p:txBody>
      </p:sp>
      <p:sp>
        <p:nvSpPr>
          <p:cNvPr id="19" name="TextBox 18"/>
          <p:cNvSpPr txBox="1"/>
          <p:nvPr/>
        </p:nvSpPr>
        <p:spPr>
          <a:xfrm>
            <a:off x="7329946" y="4552299"/>
            <a:ext cx="717629" cy="276999"/>
          </a:xfrm>
          <a:prstGeom prst="rect">
            <a:avLst/>
          </a:prstGeom>
          <a:solidFill>
            <a:srgbClr val="FF0000"/>
          </a:solidFill>
        </p:spPr>
        <p:txBody>
          <a:bodyPr wrap="square" rtlCol="0">
            <a:spAutoFit/>
          </a:bodyPr>
          <a:lstStyle/>
          <a:p>
            <a:pPr algn="ctr"/>
            <a:r>
              <a:rPr lang="en-US" sz="1200" b="1" dirty="0" smtClean="0">
                <a:solidFill>
                  <a:schemeClr val="bg1"/>
                </a:solidFill>
              </a:rPr>
              <a:t>-10.1%</a:t>
            </a:r>
            <a:endParaRPr lang="en-US" sz="1200" b="1" dirty="0">
              <a:solidFill>
                <a:schemeClr val="bg1"/>
              </a:solidFill>
            </a:endParaRPr>
          </a:p>
        </p:txBody>
      </p:sp>
      <p:sp>
        <p:nvSpPr>
          <p:cNvPr id="20" name="TextBox 19"/>
          <p:cNvSpPr txBox="1"/>
          <p:nvPr/>
        </p:nvSpPr>
        <p:spPr>
          <a:xfrm>
            <a:off x="8126217" y="45277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+6.0%</a:t>
            </a:r>
            <a:endParaRPr lang="en-US" sz="1200" b="1" dirty="0">
              <a:solidFill>
                <a:schemeClr val="bg1"/>
              </a:solidFill>
            </a:endParaRPr>
          </a:p>
        </p:txBody>
      </p:sp>
      <p:sp>
        <p:nvSpPr>
          <p:cNvPr id="22" name="Rectangle 2"/>
          <p:cNvSpPr txBox="1">
            <a:spLocks noChangeArrowheads="1"/>
          </p:cNvSpPr>
          <p:nvPr/>
        </p:nvSpPr>
        <p:spPr bwMode="black">
          <a:xfrm>
            <a:off x="117984" y="71219"/>
            <a:ext cx="7683914"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Policy Types: 2010–2012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233</a:t>
            </a:fld>
            <a:endParaRPr lang="en-US" sz="900">
              <a:solidFill>
                <a:schemeClr val="bg1"/>
              </a:solidFill>
            </a:endParaRPr>
          </a:p>
        </p:txBody>
      </p:sp>
      <p:pic>
        <p:nvPicPr>
          <p:cNvPr id="13107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4"/>
          <p:cNvSpPr>
            <a:spLocks noChangeArrowheads="1"/>
          </p:cNvSpPr>
          <p:nvPr/>
        </p:nvSpPr>
        <p:spPr bwMode="auto">
          <a:xfrm>
            <a:off x="-1" y="6155614"/>
            <a:ext cx="8760543" cy="756361"/>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“Pace of P/C Impairments Slowed in 2012; Auto Writers, RRGs Continued to Struggle,” June 2013;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Information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234</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extLst>
      <p:ext uri="{BB962C8B-B14F-4D97-AF65-F5344CB8AC3E}">
        <p14:creationId xmlns:p14="http://schemas.microsoft.com/office/powerpoint/2010/main" val="177040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235</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1969-2012</a:t>
            </a:r>
          </a:p>
        </p:txBody>
      </p:sp>
      <p:graphicFrame>
        <p:nvGraphicFramePr>
          <p:cNvPr id="1997827" name="Object 2"/>
          <p:cNvGraphicFramePr>
            <a:graphicFrameLocks noGrp="1"/>
          </p:cNvGraphicFramePr>
          <p:nvPr>
            <p:ph idx="4294967295"/>
            <p:extLst/>
          </p:nvPr>
        </p:nvGraphicFramePr>
        <p:xfrm>
          <a:off x="180975" y="1162050"/>
          <a:ext cx="8829675" cy="4343400"/>
        </p:xfrm>
        <a:graphic>
          <a:graphicData uri="http://schemas.openxmlformats.org/presentationml/2006/ole">
            <mc:AlternateContent xmlns:mc="http://schemas.openxmlformats.org/markup-compatibility/2006">
              <mc:Choice xmlns:v="urn:schemas-microsoft-com:vml" Requires="v">
                <p:oleObj spid="_x0000_s28442699" name="Chart" r:id="rId4" imgW="8829766" imgH="4343501" progId="MSGraph.Chart.8">
                  <p:embed followColorScheme="full"/>
                </p:oleObj>
              </mc:Choice>
              <mc:Fallback>
                <p:oleObj name="Chart" r:id="rId4" imgW="8829766" imgH="4343501" progId="MSGraph.Chart.8">
                  <p:embed followColorScheme="full"/>
                  <p:pic>
                    <p:nvPicPr>
                      <p:cNvPr id="0" name=""/>
                      <p:cNvPicPr preferRelativeResize="0">
                        <a:picLocks noChangeArrowheads="1"/>
                      </p:cNvPicPr>
                      <p:nvPr/>
                    </p:nvPicPr>
                    <p:blipFill>
                      <a:blip r:embed="rId5"/>
                      <a:srcRect/>
                      <a:stretch>
                        <a:fillRect/>
                      </a:stretch>
                    </p:blipFill>
                    <p:spPr bwMode="gray">
                      <a:xfrm>
                        <a:off x="180975" y="1162050"/>
                        <a:ext cx="882967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2012 </a:t>
            </a:r>
            <a:r>
              <a:rPr lang="en-US" sz="1200" b="1" dirty="0">
                <a:solidFill>
                  <a:schemeClr val="bg1"/>
                </a:solidFill>
                <a:cs typeface="+mn-cs"/>
              </a:rPr>
              <a:t>impairment rate was </a:t>
            </a:r>
            <a:r>
              <a:rPr lang="en-US" sz="1200" b="1" dirty="0" smtClean="0">
                <a:solidFill>
                  <a:schemeClr val="bg1"/>
                </a:solidFill>
                <a:cs typeface="+mn-cs"/>
              </a:rPr>
              <a:t>0.69%, down from 1.11% </a:t>
            </a:r>
            <a:r>
              <a:rPr lang="en-US" sz="1200" b="1" dirty="0">
                <a:solidFill>
                  <a:schemeClr val="bg1"/>
                </a:solidFill>
                <a:cs typeface="+mn-cs"/>
              </a:rPr>
              <a:t>in </a:t>
            </a:r>
            <a:r>
              <a:rPr lang="en-US" sz="1200" b="1" dirty="0" smtClean="0">
                <a:solidFill>
                  <a:schemeClr val="bg1"/>
                </a:solidFill>
                <a:cs typeface="+mn-cs"/>
              </a:rPr>
              <a:t>2011; the rate </a:t>
            </a:r>
            <a:r>
              <a:rPr lang="en-US" sz="1200" b="1" dirty="0">
                <a:solidFill>
                  <a:schemeClr val="bg1"/>
                </a:solidFill>
                <a:cs typeface="+mn-cs"/>
              </a:rPr>
              <a:t>is </a:t>
            </a:r>
            <a:r>
              <a:rPr lang="en-US" sz="1200" b="1" dirty="0" smtClean="0">
                <a:solidFill>
                  <a:schemeClr val="bg1"/>
                </a:solidFill>
                <a:cs typeface="+mn-cs"/>
              </a:rPr>
              <a:t>lower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extLst>
      <p:ext uri="{BB962C8B-B14F-4D97-AF65-F5344CB8AC3E}">
        <p14:creationId xmlns:p14="http://schemas.microsoft.com/office/powerpoint/2010/main" val="2421354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97827"/>
                                        </p:tgtEl>
                                        <p:attrNameLst>
                                          <p:attrName>style.visibility</p:attrName>
                                        </p:attrNameLst>
                                      </p:cBhvr>
                                      <p:to>
                                        <p:strVal val="visible"/>
                                      </p:to>
                                    </p:set>
                                    <p:animEffect transition="in" filter="wipe(left)">
                                      <p:cBhvr>
                                        <p:cTn id="7" dur="1000"/>
                                        <p:tgtEl>
                                          <p:spTgt spid="19978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97827"/>
                                        </p:tgtEl>
                                        <p:attrNameLst>
                                          <p:attrName>style.visibility</p:attrName>
                                        </p:attrNameLst>
                                      </p:cBhvr>
                                      <p:to>
                                        <p:strVal val="visible"/>
                                      </p:to>
                                    </p:set>
                                    <p:animEffect transition="in" filter="wipe(left)">
                                      <p:cBhvr>
                                        <p:cTn id="12" dur="1000"/>
                                        <p:tgtEl>
                                          <p:spTgt spid="1997827"/>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6793222"/>
                                        </p:tgtEl>
                                        <p:attrNameLst>
                                          <p:attrName>style.visibility</p:attrName>
                                        </p:attrNameLst>
                                      </p:cBhvr>
                                      <p:to>
                                        <p:strVal val="visible"/>
                                      </p:to>
                                    </p:set>
                                    <p:animEffect transition="in" filter="fade">
                                      <p:cBhvr>
                                        <p:cTn id="16" dur="1000"/>
                                        <p:tgtEl>
                                          <p:spTgt spid="6793222"/>
                                        </p:tgtEl>
                                      </p:cBhvr>
                                    </p:animEffect>
                                  </p:childTnLst>
                                </p:cTn>
                              </p:par>
                            </p:childTnLst>
                          </p:cTn>
                        </p:par>
                        <p:par>
                          <p:cTn id="17" fill="hold">
                            <p:stCondLst>
                              <p:cond delay="3000"/>
                            </p:stCondLst>
                            <p:childTnLst>
                              <p:par>
                                <p:cTn id="18" presetID="22" presetClass="entr" presetSubtype="2" fill="hold" grpId="0" nodeType="afterEffect">
                                  <p:stCondLst>
                                    <p:cond delay="700"/>
                                  </p:stCondLst>
                                  <p:childTnLst>
                                    <p:set>
                                      <p:cBhvr>
                                        <p:cTn id="19" dur="1" fill="hold">
                                          <p:stCondLst>
                                            <p:cond delay="0"/>
                                          </p:stCondLst>
                                        </p:cTn>
                                        <p:tgtEl>
                                          <p:spTgt spid="1997832"/>
                                        </p:tgtEl>
                                        <p:attrNameLst>
                                          <p:attrName>style.visibility</p:attrName>
                                        </p:attrNameLst>
                                      </p:cBhvr>
                                      <p:to>
                                        <p:strVal val="visible"/>
                                      </p:to>
                                    </p:set>
                                    <p:animEffect transition="in" filter="wipe(right)">
                                      <p:cBhvr>
                                        <p:cTn id="20" dur="500"/>
                                        <p:tgtEl>
                                          <p:spTgt spid="1997832"/>
                                        </p:tgtEl>
                                      </p:cBhvr>
                                    </p:animEffect>
                                  </p:childTnLst>
                                </p:cTn>
                              </p:par>
                            </p:childTnLst>
                          </p:cTn>
                        </p:par>
                        <p:par>
                          <p:cTn id="21" fill="hold">
                            <p:stCondLst>
                              <p:cond delay="4200"/>
                            </p:stCondLst>
                            <p:childTnLst>
                              <p:par>
                                <p:cTn id="22" presetID="23" presetClass="entr" presetSubtype="16" fill="hold" grpId="0" nodeType="afterEffect">
                                  <p:stCondLst>
                                    <p:cond delay="700"/>
                                  </p:stCondLst>
                                  <p:childTnLst>
                                    <p:set>
                                      <p:cBhvr>
                                        <p:cTn id="23" dur="1" fill="hold">
                                          <p:stCondLst>
                                            <p:cond delay="0"/>
                                          </p:stCondLst>
                                        </p:cTn>
                                        <p:tgtEl>
                                          <p:spTgt spid="1997833"/>
                                        </p:tgtEl>
                                        <p:attrNameLst>
                                          <p:attrName>style.visibility</p:attrName>
                                        </p:attrNameLst>
                                      </p:cBhvr>
                                      <p:to>
                                        <p:strVal val="visible"/>
                                      </p:to>
                                    </p:set>
                                    <p:anim calcmode="lin" valueType="num">
                                      <p:cBhvr>
                                        <p:cTn id="24" dur="500" fill="hold"/>
                                        <p:tgtEl>
                                          <p:spTgt spid="1997833"/>
                                        </p:tgtEl>
                                        <p:attrNameLst>
                                          <p:attrName>ppt_w</p:attrName>
                                        </p:attrNameLst>
                                      </p:cBhvr>
                                      <p:tavLst>
                                        <p:tav tm="0">
                                          <p:val>
                                            <p:fltVal val="0"/>
                                          </p:val>
                                        </p:tav>
                                        <p:tav tm="100000">
                                          <p:val>
                                            <p:strVal val="#ppt_w"/>
                                          </p:val>
                                        </p:tav>
                                      </p:tavLst>
                                    </p:anim>
                                    <p:anim calcmode="lin" valueType="num">
                                      <p:cBhvr>
                                        <p:cTn id="25"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236</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Reasons for US P/C Insurer Impairments, 1969–2012</a:t>
            </a:r>
          </a:p>
        </p:txBody>
      </p:sp>
      <p:graphicFrame>
        <p:nvGraphicFramePr>
          <p:cNvPr id="2" name="Object 8"/>
          <p:cNvGraphicFramePr>
            <a:graphicFrameLocks noGrp="1"/>
          </p:cNvGraphicFramePr>
          <p:nvPr>
            <p:ph idx="4294967295"/>
            <p:extLst/>
          </p:nvPr>
        </p:nvGraphicFramePr>
        <p:xfrm>
          <a:off x="2222500" y="2536825"/>
          <a:ext cx="4384675" cy="3594100"/>
        </p:xfrm>
        <a:graphic>
          <a:graphicData uri="http://schemas.openxmlformats.org/drawingml/2006/chart">
            <c:chart xmlns:c="http://schemas.openxmlformats.org/drawingml/2006/chart" xmlns:r="http://schemas.openxmlformats.org/officeDocument/2006/relationships" r:id="rId3"/>
          </a:graphicData>
        </a:graphic>
      </p:graphicFrame>
      <p:sp>
        <p:nvSpPr>
          <p:cNvPr id="44040" name="Rectangle 5"/>
          <p:cNvSpPr>
            <a:spLocks noChangeArrowheads="1"/>
          </p:cNvSpPr>
          <p:nvPr/>
        </p:nvSpPr>
        <p:spPr bwMode="auto">
          <a:xfrm>
            <a:off x="0" y="6245525"/>
            <a:ext cx="810736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rgbClr val="FF6801"/>
              </a:buClr>
            </a:pPr>
            <a:r>
              <a:rPr lang="en-US" sz="1100" dirty="0">
                <a:solidFill>
                  <a:srgbClr val="000000"/>
                </a:solidFill>
              </a:rPr>
              <a:t>Source: A.M. Best Special Report “Pace of P/C Impairments Slowed in 2012; Auto Writers, RRGs Continued to Struggle,” June 2013; Insurance Information Institute.</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Historically, Deficient Loss Reserves and Inadequate Pricing Are</a:t>
            </a:r>
            <a:br>
              <a:rPr lang="en-US" b="1" dirty="0">
                <a:solidFill>
                  <a:srgbClr val="FFFFFF"/>
                </a:solidFill>
              </a:rPr>
            </a:br>
            <a:r>
              <a:rPr lang="en-US" b="1" dirty="0">
                <a:solidFill>
                  <a:srgbClr val="FFFFFF"/>
                </a:solidFill>
              </a:rPr>
              <a:t>By Far the Leading Cause of P-C Insurer Impairments. </a:t>
            </a:r>
            <a:br>
              <a:rPr lang="en-US" b="1" dirty="0">
                <a:solidFill>
                  <a:srgbClr val="FFFFFF"/>
                </a:solidFill>
              </a:rPr>
            </a:br>
            <a:r>
              <a:rPr lang="en-US" b="1" dirty="0">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extLst>
      <p:ext uri="{BB962C8B-B14F-4D97-AF65-F5344CB8AC3E}">
        <p14:creationId xmlns:p14="http://schemas.microsoft.com/office/powerpoint/2010/main" val="1448279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Rapid Growth ‘A Leading Cause’ of Impairment’</a:t>
            </a:r>
            <a:endParaRPr lang="en-US" dirty="0"/>
          </a:p>
        </p:txBody>
      </p:sp>
      <p:sp>
        <p:nvSpPr>
          <p:cNvPr id="6" name="Content Placeholder 5"/>
          <p:cNvSpPr>
            <a:spLocks noGrp="1"/>
          </p:cNvSpPr>
          <p:nvPr>
            <p:ph sz="half" idx="1"/>
          </p:nvPr>
        </p:nvSpPr>
        <p:spPr/>
        <p:txBody>
          <a:bodyPr/>
          <a:lstStyle/>
          <a:p>
            <a:pPr marL="0" indent="0">
              <a:buNone/>
            </a:pPr>
            <a:r>
              <a:rPr lang="en-US" dirty="0" smtClean="0"/>
              <a:t>“The </a:t>
            </a:r>
            <a:r>
              <a:rPr lang="en-US" dirty="0"/>
              <a:t>leading causes of impairment are deficient loss reserves (inadequate pricing) and </a:t>
            </a:r>
            <a:r>
              <a:rPr lang="en-US" b="1" dirty="0"/>
              <a:t>rapid growth</a:t>
            </a:r>
            <a:r>
              <a:rPr lang="en-US" dirty="0"/>
              <a:t>, together comprising more than 50 percent of annual </a:t>
            </a:r>
            <a:r>
              <a:rPr lang="en-US" dirty="0" smtClean="0"/>
              <a:t>impairments.” </a:t>
            </a:r>
          </a:p>
          <a:p>
            <a:pPr marL="0" indent="0" algn="r">
              <a:buNone/>
            </a:pPr>
            <a:r>
              <a:rPr lang="en-US" dirty="0" smtClean="0"/>
              <a:t>- A.M. Best, 2013</a:t>
            </a:r>
            <a:endParaRPr lang="en-US" dirty="0"/>
          </a:p>
        </p:txBody>
      </p:sp>
      <p:graphicFrame>
        <p:nvGraphicFramePr>
          <p:cNvPr id="15" name="Content Placeholder 14"/>
          <p:cNvGraphicFramePr>
            <a:graphicFrameLocks noGrp="1"/>
          </p:cNvGraphicFramePr>
          <p:nvPr>
            <p:ph sz="half" idx="2"/>
            <p:extLst/>
          </p:nvPr>
        </p:nvGraphicFramePr>
        <p:xfrm>
          <a:off x="4648200" y="1600200"/>
          <a:ext cx="4038600" cy="4256903"/>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237</a:t>
            </a:fld>
            <a:endParaRPr lang="en-US"/>
          </a:p>
        </p:txBody>
      </p:sp>
      <p:sp>
        <p:nvSpPr>
          <p:cNvPr id="16" name="TextBox 15"/>
          <p:cNvSpPr txBox="1"/>
          <p:nvPr/>
        </p:nvSpPr>
        <p:spPr>
          <a:xfrm>
            <a:off x="4868562" y="5879942"/>
            <a:ext cx="3595816" cy="246221"/>
          </a:xfrm>
          <a:prstGeom prst="rect">
            <a:avLst/>
          </a:prstGeom>
          <a:noFill/>
        </p:spPr>
        <p:txBody>
          <a:bodyPr wrap="square" rtlCol="0">
            <a:spAutoFit/>
          </a:bodyPr>
          <a:lstStyle/>
          <a:p>
            <a:r>
              <a:rPr lang="en-US" sz="1000" dirty="0" smtClean="0"/>
              <a:t>Source: SNL Financial, Insurance Information Institute.</a:t>
            </a:r>
            <a:endParaRPr lang="en-US" sz="1000" dirty="0"/>
          </a:p>
        </p:txBody>
      </p:sp>
    </p:spTree>
    <p:extLst>
      <p:ext uri="{BB962C8B-B14F-4D97-AF65-F5344CB8AC3E}">
        <p14:creationId xmlns:p14="http://schemas.microsoft.com/office/powerpoint/2010/main" val="2253906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238</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dirty="0" smtClean="0"/>
              <a:t>Top 10 Lines of Business for US P/C Impaired Insurers, 2000–2012</a:t>
            </a:r>
          </a:p>
        </p:txBody>
      </p:sp>
      <p:graphicFrame>
        <p:nvGraphicFramePr>
          <p:cNvPr id="2" name="Object 8"/>
          <p:cNvGraphicFramePr>
            <a:graphicFrameLocks noGrp="1"/>
          </p:cNvGraphicFramePr>
          <p:nvPr>
            <p:ph idx="4294967295"/>
            <p:extLst/>
          </p:nvPr>
        </p:nvGraphicFramePr>
        <p:xfrm>
          <a:off x="2222500" y="2536825"/>
          <a:ext cx="4384675" cy="3594100"/>
        </p:xfrm>
        <a:graphic>
          <a:graphicData uri="http://schemas.openxmlformats.org/drawingml/2006/chart">
            <c:chart xmlns:c="http://schemas.openxmlformats.org/drawingml/2006/chart" xmlns:r="http://schemas.openxmlformats.org/officeDocument/2006/relationships" r:id="rId3"/>
          </a:graphicData>
        </a:graphic>
      </p:graphicFrame>
      <p:sp>
        <p:nvSpPr>
          <p:cNvPr id="45064" name="Rectangle 5"/>
          <p:cNvSpPr>
            <a:spLocks noChangeArrowheads="1"/>
          </p:cNvSpPr>
          <p:nvPr/>
        </p:nvSpPr>
        <p:spPr bwMode="auto">
          <a:xfrm>
            <a:off x="0" y="6170870"/>
            <a:ext cx="810736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pPr>
            <a:r>
              <a:rPr lang="en-US" sz="1100" dirty="0">
                <a:solidFill>
                  <a:srgbClr val="000000"/>
                </a:solidFill>
              </a:rPr>
              <a:t>Source: A.M. Best Special Report “Pace of P/C Impairments Slowed in 2012; Auto Writers, RRGs Continued to Struggle,” June 2013; Insurance Information Institute.</a:t>
            </a:r>
          </a:p>
          <a:p>
            <a:pPr eaLnBrk="0" hangingPunct="0">
              <a:lnSpc>
                <a:spcPct val="85000"/>
              </a:lnSpc>
              <a:spcBef>
                <a:spcPct val="25000"/>
              </a:spcBef>
              <a:buClr>
                <a:schemeClr val="accent2"/>
              </a:buClr>
              <a:buFont typeface="Wingdings" pitchFamily="2" charset="2"/>
              <a:buNone/>
            </a:pPr>
            <a:r>
              <a:rPr lang="en-US" sz="1100" dirty="0" smtClean="0"/>
              <a:t>.  </a:t>
            </a:r>
            <a:endParaRPr lang="en-US" sz="1100" dirty="0"/>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Workers Comp and Pvt. Passenger Auto Account for </a:t>
            </a:r>
            <a:r>
              <a:rPr lang="en-US" b="1" dirty="0" smtClean="0">
                <a:solidFill>
                  <a:srgbClr val="FFFFFF"/>
                </a:solidFill>
              </a:rPr>
              <a:t>More Than 40 Percent of </a:t>
            </a:r>
            <a:r>
              <a:rPr lang="en-US" b="1" dirty="0">
                <a:solidFill>
                  <a:srgbClr val="FFFFFF"/>
                </a:solidFill>
              </a:rPr>
              <a:t>the </a:t>
            </a:r>
            <a:r>
              <a:rPr lang="en-US" b="1" dirty="0" smtClean="0">
                <a:solidFill>
                  <a:srgbClr val="FFFFFF"/>
                </a:solidFill>
              </a:rPr>
              <a:t>Impaired </a:t>
            </a:r>
            <a:r>
              <a:rPr lang="en-US" b="1" dirty="0">
                <a:solidFill>
                  <a:srgbClr val="FFFFFF"/>
                </a:solidFill>
              </a:rPr>
              <a:t>Insurers </a:t>
            </a:r>
            <a:r>
              <a:rPr lang="en-US" b="1" dirty="0" smtClean="0">
                <a:solidFill>
                  <a:srgbClr val="FFFFFF"/>
                </a:solidFill>
              </a:rPr>
              <a:t>Since 2000</a:t>
            </a:r>
            <a:endParaRPr lang="en-US" b="1" dirty="0">
              <a:solidFill>
                <a:srgbClr val="FFFFFF"/>
              </a:solidFill>
            </a:endParaRP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a:t>
            </a:r>
            <a:endParaRPr lang="en-US" sz="1400" dirty="0"/>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dirty="0"/>
              <a:t>Pvt. Passenger Auto</a:t>
            </a:r>
          </a:p>
        </p:txBody>
      </p:sp>
      <p:sp>
        <p:nvSpPr>
          <p:cNvPr id="45069" name="Rectangle 10"/>
          <p:cNvSpPr>
            <a:spLocks noChangeArrowheads="1"/>
          </p:cNvSpPr>
          <p:nvPr/>
        </p:nvSpPr>
        <p:spPr bwMode="gray">
          <a:xfrm>
            <a:off x="4814888" y="6008645"/>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Homeowners</a:t>
            </a:r>
          </a:p>
        </p:txBody>
      </p:sp>
      <p:sp>
        <p:nvSpPr>
          <p:cNvPr id="45070" name="Rectangle 11"/>
          <p:cNvSpPr>
            <a:spLocks noChangeArrowheads="1"/>
          </p:cNvSpPr>
          <p:nvPr/>
        </p:nvSpPr>
        <p:spPr bwMode="gray">
          <a:xfrm>
            <a:off x="2095500" y="598672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Commercial </a:t>
            </a:r>
            <a:r>
              <a:rPr lang="en-US" sz="1400" dirty="0" err="1"/>
              <a:t>Multiperil</a:t>
            </a:r>
            <a:endParaRPr lang="en-US" sz="1400" dirty="0"/>
          </a:p>
        </p:txBody>
      </p:sp>
      <p:sp>
        <p:nvSpPr>
          <p:cNvPr id="45071" name="Rectangle 12"/>
          <p:cNvSpPr>
            <a:spLocks noChangeArrowheads="1"/>
          </p:cNvSpPr>
          <p:nvPr/>
        </p:nvSpPr>
        <p:spPr bwMode="gray">
          <a:xfrm>
            <a:off x="1052427" y="5385057"/>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Commercial Auto Liability</a:t>
            </a:r>
          </a:p>
        </p:txBody>
      </p:sp>
      <p:sp>
        <p:nvSpPr>
          <p:cNvPr id="45072" name="Rectangle 13"/>
          <p:cNvSpPr>
            <a:spLocks noChangeArrowheads="1"/>
          </p:cNvSpPr>
          <p:nvPr/>
        </p:nvSpPr>
        <p:spPr bwMode="gray">
          <a:xfrm>
            <a:off x="1052427" y="4692112"/>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Other Liability</a:t>
            </a:r>
            <a:endParaRPr lang="en-US" sz="1400" i="1" dirty="0"/>
          </a:p>
        </p:txBody>
      </p:sp>
      <p:sp>
        <p:nvSpPr>
          <p:cNvPr id="45073" name="Rectangle 14"/>
          <p:cNvSpPr>
            <a:spLocks noChangeArrowheads="1"/>
          </p:cNvSpPr>
          <p:nvPr/>
        </p:nvSpPr>
        <p:spPr bwMode="gray">
          <a:xfrm>
            <a:off x="1967771" y="3760250"/>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Med Mal</a:t>
            </a:r>
          </a:p>
        </p:txBody>
      </p:sp>
      <p:sp>
        <p:nvSpPr>
          <p:cNvPr id="45074" name="Rectangle 15"/>
          <p:cNvSpPr>
            <a:spLocks noChangeArrowheads="1"/>
          </p:cNvSpPr>
          <p:nvPr/>
        </p:nvSpPr>
        <p:spPr bwMode="gray">
          <a:xfrm>
            <a:off x="2150977" y="3102899"/>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dirty="0"/>
              <a:t>Surety</a:t>
            </a:r>
          </a:p>
        </p:txBody>
      </p:sp>
      <p:sp>
        <p:nvSpPr>
          <p:cNvPr id="45075" name="Rectangle 15"/>
          <p:cNvSpPr>
            <a:spLocks noChangeArrowheads="1"/>
          </p:cNvSpPr>
          <p:nvPr/>
        </p:nvSpPr>
        <p:spPr bwMode="gray">
          <a:xfrm>
            <a:off x="2543968" y="2681355"/>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Title</a:t>
            </a:r>
          </a:p>
        </p:txBody>
      </p:sp>
    </p:spTree>
    <p:extLst>
      <p:ext uri="{BB962C8B-B14F-4D97-AF65-F5344CB8AC3E}">
        <p14:creationId xmlns:p14="http://schemas.microsoft.com/office/powerpoint/2010/main" val="25248881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3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239</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239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24</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2013:Q3</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538" y="1331244"/>
            <a:ext cx="8842738" cy="5121950"/>
          </a:xfrm>
          <a:prstGeom prst="rect">
            <a:avLst/>
          </a:prstGeom>
        </p:spPr>
      </p:pic>
      <p:sp>
        <p:nvSpPr>
          <p:cNvPr id="12" name="AutoShape 6"/>
          <p:cNvSpPr>
            <a:spLocks noChangeArrowheads="1"/>
          </p:cNvSpPr>
          <p:nvPr/>
        </p:nvSpPr>
        <p:spPr bwMode="blackWhite">
          <a:xfrm>
            <a:off x="5523440" y="1193379"/>
            <a:ext cx="2890684" cy="1509990"/>
          </a:xfrm>
          <a:prstGeom prst="wedgeRectCallout">
            <a:avLst>
              <a:gd name="adj1" fmla="val 51809"/>
              <a:gd name="adj2" fmla="val 1638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9 consecutive quarters of gains (Q3:2013 =  3.4%),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cxnSp>
        <p:nvCxnSpPr>
          <p:cNvPr id="13" name="Straight Connector 12"/>
          <p:cNvCxnSpPr/>
          <p:nvPr/>
        </p:nvCxnSpPr>
        <p:spPr>
          <a:xfrm flipV="1">
            <a:off x="398616" y="4459090"/>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219144531"/>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9014383" name="Chart" r:id="rId4" imgW="8429714" imgH="3648152" progId="MSGraph.Chart.8">
                  <p:embed followColorScheme="full"/>
                </p:oleObj>
              </mc:Choice>
              <mc:Fallback>
                <p:oleObj name="Chart" r:id="rId4" imgW="8429714" imgH="3648152" progId="MSGraph.Chart.8">
                  <p:embed followColorScheme="full"/>
                  <p:pic>
                    <p:nvPicPr>
                      <p:cNvPr id="0" name="Object 3"/>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Private Passenger Auto Accounts for 34% 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240</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783178268"/>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17725552" name="Chart" r:id="rId4" imgW="8419996" imgH="3648152" progId="MSGraph.Chart.8">
                  <p:embed followColorScheme="full"/>
                </p:oleObj>
              </mc:Choice>
              <mc:Fallback>
                <p:oleObj name="Chart" r:id="rId4" imgW="8419996" imgH="3648152" progId="MSGraph.Chart.8">
                  <p:embed followColorScheme="full"/>
                  <p:pic>
                    <p:nvPicPr>
                      <p:cNvPr id="0" name="Object 3"/>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241</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1721588294"/>
              </p:ext>
            </p:extLst>
          </p:nvPr>
        </p:nvGraphicFramePr>
        <p:xfrm>
          <a:off x="206375" y="1619250"/>
          <a:ext cx="8766175" cy="4892675"/>
        </p:xfrm>
        <a:graphic>
          <a:graphicData uri="http://schemas.openxmlformats.org/presentationml/2006/ole">
            <mc:AlternateContent xmlns:mc="http://schemas.openxmlformats.org/markup-compatibility/2006">
              <mc:Choice xmlns:v="urn:schemas-microsoft-com:vml" Requires="v">
                <p:oleObj spid="_x0000_s2070640" name="Chart" r:id="rId3" imgW="8363038" imgH="4667152" progId="MSGraph.Chart.8">
                  <p:embed followColorScheme="full"/>
                </p:oleObj>
              </mc:Choice>
              <mc:Fallback>
                <p:oleObj name="Chart" r:id="rId3" imgW="8363038" imgH="4667152" progId="MSGraph.Chart.8">
                  <p:embed followColorScheme="full"/>
                  <p:pic>
                    <p:nvPicPr>
                      <p:cNvPr id="0" name="Picture 2"/>
                      <p:cNvPicPr>
                        <a:picLocks noChangeAspect="1" noChangeArrowheads="1"/>
                      </p:cNvPicPr>
                      <p:nvPr/>
                    </p:nvPicPr>
                    <p:blipFill>
                      <a:blip r:embed="rId4"/>
                      <a:srcRect/>
                      <a:stretch>
                        <a:fillRect/>
                      </a:stretch>
                    </p:blipFill>
                    <p:spPr bwMode="auto">
                      <a:xfrm>
                        <a:off x="206375" y="1619250"/>
                        <a:ext cx="8766175"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(1990-2014F); Conning (2015F)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242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1900790090"/>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4458610"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243</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4444271"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*2013F-2012F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244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9019504"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245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4445296" name="Chart" r:id="rId4" imgW="8429714" imgH="3638435" progId="MSGraph.Chart.8">
                  <p:embed followColorScheme="full"/>
                </p:oleObj>
              </mc:Choice>
              <mc:Fallback>
                <p:oleObj name="Chart" r:id="rId4" imgW="8429714" imgH="3638435"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246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646256"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247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792315030"/>
              </p:ext>
            </p:extLst>
          </p:nvPr>
        </p:nvGraphicFramePr>
        <p:xfrm>
          <a:off x="211137" y="1406525"/>
          <a:ext cx="8932863" cy="5451475"/>
        </p:xfrm>
        <a:graphic>
          <a:graphicData uri="http://schemas.openxmlformats.org/presentationml/2006/ole">
            <mc:AlternateContent xmlns:mc="http://schemas.openxmlformats.org/markup-compatibility/2006">
              <mc:Choice xmlns:v="urn:schemas-microsoft-com:vml" Requires="v">
                <p:oleObj spid="_x0000_s4459631" name="Chart" r:id="rId3" imgW="8191626" imgH="5391113" progId="MSGraph.Chart.8">
                  <p:embed followColorScheme="full"/>
                </p:oleObj>
              </mc:Choice>
              <mc:Fallback>
                <p:oleObj name="Chart" r:id="rId3" imgW="8191626" imgH="5391113" progId="MSGraph.Chart.8">
                  <p:embed followColorScheme="full"/>
                  <p:pic>
                    <p:nvPicPr>
                      <p:cNvPr id="0" name="Object 2"/>
                      <p:cNvPicPr>
                        <a:picLocks noChangeAspect="1" noChangeArrowheads="1"/>
                      </p:cNvPicPr>
                      <p:nvPr/>
                    </p:nvPicPr>
                    <p:blipFill>
                      <a:blip r:embed="rId4"/>
                      <a:srcRect/>
                      <a:stretch>
                        <a:fillRect/>
                      </a:stretch>
                    </p:blipFill>
                    <p:spPr bwMode="auto">
                      <a:xfrm>
                        <a:off x="211137" y="1406525"/>
                        <a:ext cx="8932863"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(1991-2014F); Conning (2015F) </a:t>
            </a:r>
            <a:r>
              <a:rPr lang="en-US" sz="1200" dirty="0"/>
              <a:t>Insurance Information </a:t>
            </a:r>
            <a:r>
              <a:rPr lang="en-US" sz="1200" dirty="0" smtClean="0"/>
              <a:t>Institute.</a:t>
            </a:r>
            <a:endParaRPr lang="en-US" sz="1200" dirty="0"/>
          </a:p>
        </p:txBody>
      </p:sp>
      <p:sp>
        <p:nvSpPr>
          <p:cNvPr id="8" name="AutoShape 7"/>
          <p:cNvSpPr>
            <a:spLocks noChangeArrowheads="1"/>
          </p:cNvSpPr>
          <p:nvPr/>
        </p:nvSpPr>
        <p:spPr bwMode="blackWhite">
          <a:xfrm>
            <a:off x="1060731" y="1071900"/>
            <a:ext cx="4240213" cy="782638"/>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MPL </a:t>
            </a:r>
            <a:r>
              <a:rPr lang="en-US" b="1" dirty="0">
                <a:solidFill>
                  <a:schemeClr val="bg1"/>
                </a:solidFill>
              </a:rPr>
              <a:t>i</a:t>
            </a:r>
            <a:r>
              <a:rPr lang="en-US" b="1" dirty="0" smtClean="0">
                <a:solidFill>
                  <a:schemeClr val="bg1"/>
                </a:solidFill>
              </a:rPr>
              <a:t>nsurers </a:t>
            </a:r>
            <a:r>
              <a:rPr lang="en-US" b="1" dirty="0">
                <a:solidFill>
                  <a:schemeClr val="bg1"/>
                </a:solidFill>
              </a:rPr>
              <a:t>in </a:t>
            </a:r>
            <a:r>
              <a:rPr lang="en-US" b="1" dirty="0" smtClean="0">
                <a:solidFill>
                  <a:schemeClr val="bg1"/>
                </a:solidFill>
              </a:rPr>
              <a:t>2013 </a:t>
            </a:r>
            <a:r>
              <a:rPr lang="en-US" b="1" dirty="0">
                <a:solidFill>
                  <a:schemeClr val="bg1"/>
                </a:solidFill>
              </a:rPr>
              <a:t>paid </a:t>
            </a:r>
            <a:r>
              <a:rPr lang="en-US" b="1" dirty="0" smtClean="0">
                <a:solidFill>
                  <a:schemeClr val="bg1"/>
                </a:solidFill>
              </a:rPr>
              <a:t>out an estimated $0.96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108481" y="4785184"/>
            <a:ext cx="2144712" cy="1009650"/>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368413" y="1463219"/>
            <a:ext cx="3503322" cy="1230964"/>
          </a:xfrm>
          <a:prstGeom prst="wedgeRectCallout">
            <a:avLst>
              <a:gd name="adj1" fmla="val 36718"/>
              <a:gd name="adj2" fmla="val 1741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is anticipated</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248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7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22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2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2. 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249</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1371600" y="4216400"/>
            <a:ext cx="6784258" cy="10895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2013 Recorded Yet Another Record High</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249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25</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Line: 1999:Q4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0" name="Rectangle 4"/>
          <p:cNvSpPr>
            <a:spLocks noChangeArrowheads="1"/>
          </p:cNvSpPr>
          <p:nvPr/>
        </p:nvSpPr>
        <p:spPr bwMode="auto">
          <a:xfrm>
            <a:off x="-191727"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5041" name="Picture 1"/>
          <p:cNvPicPr>
            <a:picLocks noChangeAspect="1" noChangeArrowheads="1"/>
          </p:cNvPicPr>
          <p:nvPr/>
        </p:nvPicPr>
        <p:blipFill>
          <a:blip r:embed="rId3" cstate="print"/>
          <a:srcRect/>
          <a:stretch>
            <a:fillRect/>
          </a:stretch>
        </p:blipFill>
        <p:spPr bwMode="auto">
          <a:xfrm>
            <a:off x="0" y="1232106"/>
            <a:ext cx="8952271" cy="5219700"/>
          </a:xfrm>
          <a:prstGeom prst="rect">
            <a:avLst/>
          </a:prstGeom>
          <a:noFill/>
          <a:ln w="9525">
            <a:noFill/>
            <a:miter lim="800000"/>
            <a:headEnd/>
            <a:tailEnd/>
          </a:ln>
        </p:spPr>
      </p:pic>
      <p:sp>
        <p:nvSpPr>
          <p:cNvPr id="12" name="AutoShape 6"/>
          <p:cNvSpPr>
            <a:spLocks noChangeArrowheads="1"/>
          </p:cNvSpPr>
          <p:nvPr/>
        </p:nvSpPr>
        <p:spPr bwMode="blackWhite">
          <a:xfrm>
            <a:off x="3583845" y="4621166"/>
            <a:ext cx="3028335" cy="688258"/>
          </a:xfrm>
          <a:prstGeom prst="wedgeRectCallout">
            <a:avLst>
              <a:gd name="adj1" fmla="val 110259"/>
              <a:gd name="adj2" fmla="val -1391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WC rate levels are rising and are now back to where they were in early 2008 and shortly after 9/11</a:t>
            </a:r>
            <a:endParaRPr lang="en-US" sz="1400" b="1" dirty="0">
              <a:solidFill>
                <a:schemeClr val="bg1"/>
              </a:solidFill>
              <a:latin typeface="Arial" pitchFamily="34" charset="0"/>
            </a:endParaRPr>
          </a:p>
        </p:txBody>
      </p:sp>
      <p:cxnSp>
        <p:nvCxnSpPr>
          <p:cNvPr id="13" name="Straight Connector 12"/>
          <p:cNvCxnSpPr/>
          <p:nvPr/>
        </p:nvCxnSpPr>
        <p:spPr>
          <a:xfrm flipV="1">
            <a:off x="398206" y="3829673"/>
            <a:ext cx="8568808" cy="4915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250</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2006:Q4–2013:Q3</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7802734" name="Chart" r:id="rId5" imgW="8772538" imgH="3305067" progId="MSGraph.Chart.8">
                  <p:embed followColorScheme="full"/>
                </p:oleObj>
              </mc:Choice>
              <mc:Fallback>
                <p:oleObj name="Chart" r:id="rId5" imgW="8772538" imgH="3305067" progId="MSGraph.Chart.8">
                  <p:embed followColorScheme="full"/>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772297" y="3458818"/>
            <a:ext cx="2568389"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9/30/13 stood at a record high $624.4B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0.78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5386308" y="1092329"/>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2014</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2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0032622" name="Chart" r:id="rId4" imgW="8610574" imgH="4181541" progId="MSGraph.Chart.8">
                  <p:embed followColorScheme="full"/>
                </p:oleObj>
              </mc:Choice>
              <mc:Fallback>
                <p:oleObj name="Chart" r:id="rId4" imgW="8610574" imgH="4181541"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0.78:$</a:t>
            </a:r>
            <a:r>
              <a:rPr lang="en-US" b="1" dirty="0">
                <a:solidFill>
                  <a:srgbClr val="FFFFFF"/>
                </a:solidFill>
              </a:rPr>
              <a:t>1 as of</a:t>
            </a:r>
            <a:br>
              <a:rPr lang="en-US" b="1" dirty="0">
                <a:solidFill>
                  <a:srgbClr val="FFFFFF"/>
                </a:solidFill>
              </a:rPr>
            </a:br>
            <a:r>
              <a:rPr lang="en-US" b="1" dirty="0" smtClean="0">
                <a:solidFill>
                  <a:srgbClr val="FFFFFF"/>
                </a:solidFill>
              </a:rPr>
              <a:t>9/30/13,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9/30/13 </a:t>
            </a:r>
            <a:r>
              <a:rPr lang="en-US" sz="1600" b="1" dirty="0">
                <a:solidFill>
                  <a:schemeClr val="bg1"/>
                </a:solidFill>
              </a:rPr>
              <a:t>was </a:t>
            </a:r>
            <a:r>
              <a:rPr lang="en-US" sz="1600" b="1" dirty="0" smtClean="0">
                <a:solidFill>
                  <a:schemeClr val="bg1"/>
                </a:solidFill>
              </a:rPr>
              <a:t>a record $624.4, up 6.4% from $586.9 of 12/31/12, and up 42.9% ($187.3B)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9/30/13 </a:t>
            </a:r>
            <a:r>
              <a:rPr lang="en-US" sz="1600" b="1" dirty="0">
                <a:solidFill>
                  <a:schemeClr val="bg1"/>
                </a:solidFill>
              </a:rPr>
              <a:t>was </a:t>
            </a:r>
            <a:r>
              <a:rPr lang="en-US" sz="1600" b="1" dirty="0" smtClean="0">
                <a:solidFill>
                  <a:schemeClr val="bg1"/>
                </a:solidFill>
              </a:rPr>
              <a:t>19.7%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2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252</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 2002-2012 (1)</a:t>
            </a:r>
          </a:p>
        </p:txBody>
      </p:sp>
      <p:graphicFrame>
        <p:nvGraphicFramePr>
          <p:cNvPr id="1989635" name="Object 3"/>
          <p:cNvGraphicFramePr>
            <a:graphicFrameLocks noGrp="1"/>
          </p:cNvGraphicFramePr>
          <p:nvPr>
            <p:ph type="chart" idx="4294967295"/>
          </p:nvPr>
        </p:nvGraphicFramePr>
        <p:xfrm>
          <a:off x="292100" y="1620838"/>
          <a:ext cx="8559800" cy="4513262"/>
        </p:xfrm>
        <a:graphic>
          <a:graphicData uri="http://schemas.openxmlformats.org/presentationml/2006/ole">
            <mc:AlternateContent xmlns:mc="http://schemas.openxmlformats.org/markup-compatibility/2006">
              <mc:Choice xmlns:v="urn:schemas-microsoft-com:vml" Requires="v">
                <p:oleObj spid="_x0000_s18754670" name="Chart" r:id="rId4" imgW="8582143" imgH="4524482" progId="MSGraph.Chart.8">
                  <p:embed followColorScheme="full"/>
                </p:oleObj>
              </mc:Choice>
              <mc:Fallback>
                <p:oleObj name="Chart" r:id="rId4" imgW="8582143" imgH="4524482"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2100" y="1620838"/>
                        <a:ext cx="8559800"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3746500" y="4866968"/>
            <a:ext cx="3090863" cy="682932"/>
          </a:xfrm>
          <a:prstGeom prst="wedgeRectCallout">
            <a:avLst>
              <a:gd name="adj1" fmla="val 72478"/>
              <a:gd name="adj2" fmla="val -34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M&amp;A activity  has returned to its pre-crisis levels.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2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253</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415845" y="4082077"/>
            <a:ext cx="6784258"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the Market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253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254</a:t>
            </a:fld>
            <a:endParaRPr lang="en-US"/>
          </a:p>
        </p:txBody>
      </p:sp>
      <p:sp>
        <p:nvSpPr>
          <p:cNvPr id="1936386" name="Rectangle 2"/>
          <p:cNvSpPr>
            <a:spLocks noGrp="1" noChangeArrowheads="1"/>
          </p:cNvSpPr>
          <p:nvPr>
            <p:ph type="title"/>
          </p:nvPr>
        </p:nvSpPr>
        <p:spPr>
          <a:xfrm>
            <a:off x="136222" y="149480"/>
            <a:ext cx="7400925" cy="860425"/>
          </a:xfrm>
        </p:spPr>
        <p:txBody>
          <a:bodyPr/>
          <a:lstStyle/>
          <a:p>
            <a:r>
              <a:rPr lang="en-US" dirty="0" smtClean="0"/>
              <a:t>Global Reinsurer Capital, 2007-2013:H1*</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22920302" name="Chart" r:id="rId4" imgW="8305811" imgH="3762334" progId="MSGraph.Chart.8">
                  <p:embed followColorScheme="full"/>
                </p:oleObj>
              </mc:Choice>
              <mc:Fallback>
                <p:oleObj name="Chart" r:id="rId4" imgW="8305811" imgH="3762334"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8"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*Includes both traditional and non-traditional forms of reinsurance capital.</a:t>
            </a:r>
          </a:p>
          <a:p>
            <a:pPr eaLnBrk="0" hangingPunct="0">
              <a:lnSpc>
                <a:spcPct val="85000"/>
              </a:lnSpc>
              <a:spcBef>
                <a:spcPct val="25000"/>
              </a:spcBef>
              <a:buClr>
                <a:schemeClr val="accent2"/>
              </a:buClr>
              <a:buFont typeface="Wingdings" pitchFamily="2" charset="2"/>
              <a:buNone/>
            </a:pPr>
            <a:r>
              <a:rPr lang="en-US" sz="1100" dirty="0" smtClean="0"/>
              <a:t>Source: Aon Benfield Aggregate study for the 6 months ending June 2013; Insurance Information Institute.</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Global Reinsurance Capital Has Been Trending Generally Upward Since the Global Financial Crisis, a Trend that Seems Likely to Continue</a:t>
            </a:r>
            <a:endParaRPr lang="en-US" b="1" dirty="0">
              <a:solidFill>
                <a:srgbClr val="FFFFFF"/>
              </a:solidFill>
            </a:endParaRPr>
          </a:p>
        </p:txBody>
      </p:sp>
      <p:sp>
        <p:nvSpPr>
          <p:cNvPr id="10" name="TextBox 9"/>
          <p:cNvSpPr txBox="1"/>
          <p:nvPr/>
        </p:nvSpPr>
        <p:spPr>
          <a:xfrm>
            <a:off x="2344994" y="2551471"/>
            <a:ext cx="663677" cy="338554"/>
          </a:xfrm>
          <a:prstGeom prst="rect">
            <a:avLst/>
          </a:prstGeom>
          <a:solidFill>
            <a:srgbClr val="FF0000"/>
          </a:solidFill>
        </p:spPr>
        <p:txBody>
          <a:bodyPr wrap="square" rtlCol="0">
            <a:spAutoFit/>
          </a:bodyPr>
          <a:lstStyle/>
          <a:p>
            <a:pPr algn="ctr"/>
            <a:r>
              <a:rPr lang="en-US" sz="1600" b="1" dirty="0" smtClean="0">
                <a:solidFill>
                  <a:schemeClr val="bg1"/>
                </a:solidFill>
              </a:rPr>
              <a:t>-17%</a:t>
            </a:r>
            <a:endParaRPr lang="en-US" sz="1600" b="1" dirty="0">
              <a:solidFill>
                <a:schemeClr val="bg1"/>
              </a:solidFill>
            </a:endParaRPr>
          </a:p>
        </p:txBody>
      </p:sp>
      <p:sp>
        <p:nvSpPr>
          <p:cNvPr id="11" name="TextBox 10"/>
          <p:cNvSpPr txBox="1"/>
          <p:nvPr/>
        </p:nvSpPr>
        <p:spPr>
          <a:xfrm>
            <a:off x="3333136" y="2276179"/>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2" name="TextBox 11"/>
          <p:cNvSpPr txBox="1"/>
          <p:nvPr/>
        </p:nvSpPr>
        <p:spPr>
          <a:xfrm>
            <a:off x="4444156" y="195664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3" name="TextBox 12"/>
          <p:cNvSpPr txBox="1"/>
          <p:nvPr/>
        </p:nvSpPr>
        <p:spPr>
          <a:xfrm>
            <a:off x="5510932" y="203530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-3%</a:t>
            </a:r>
            <a:endParaRPr lang="en-US" sz="1600" b="1" dirty="0">
              <a:solidFill>
                <a:schemeClr val="bg1"/>
              </a:solidFill>
            </a:endParaRPr>
          </a:p>
        </p:txBody>
      </p:sp>
      <p:sp>
        <p:nvSpPr>
          <p:cNvPr id="14" name="TextBox 13"/>
          <p:cNvSpPr txBox="1"/>
          <p:nvPr/>
        </p:nvSpPr>
        <p:spPr>
          <a:xfrm>
            <a:off x="6621952" y="178950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+11%</a:t>
            </a:r>
            <a:endParaRPr lang="en-US" sz="1600" b="1" dirty="0">
              <a:solidFill>
                <a:schemeClr val="bg1"/>
              </a:solidFill>
            </a:endParaRPr>
          </a:p>
        </p:txBody>
      </p:sp>
      <p:sp>
        <p:nvSpPr>
          <p:cNvPr id="15" name="TextBox 14"/>
          <p:cNvSpPr txBox="1"/>
          <p:nvPr/>
        </p:nvSpPr>
        <p:spPr>
          <a:xfrm>
            <a:off x="7688728" y="172068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696064"/>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sz="2400" b="1" dirty="0" smtClean="0">
                <a:latin typeface="Arial "/>
              </a:rPr>
              <a:t>Long-Term Evolution of Shareholders’ Funds for        the Guy Carpenter Global Reinsurance Composite </a:t>
            </a:r>
            <a:r>
              <a:rPr lang="en-US" sz="1600" b="1" dirty="0" smtClean="0">
                <a:latin typeface="Arial "/>
              </a:rPr>
              <a:t/>
            </a:r>
            <a:br>
              <a:rPr lang="en-US" sz="1600" b="1" dirty="0" smtClean="0">
                <a:latin typeface="Arial "/>
              </a:rPr>
            </a:b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cSld>
  <p:clrMapOvr>
    <a:masterClrMapping/>
  </p:clrMapOvr>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Reinsurance Pricing: Rate-on-Line Index    by Region, 1990 – 2014*</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*As of Jan. 1.</a:t>
            </a:r>
          </a:p>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9076482" name="Picture 2" descr="http://www.gccapitalideas.com/wp-content/uploads/2014/01/jan-17-f10.jpg"/>
          <p:cNvPicPr>
            <a:picLocks noChangeAspect="1" noChangeArrowheads="1"/>
          </p:cNvPicPr>
          <p:nvPr/>
        </p:nvPicPr>
        <p:blipFill>
          <a:blip r:embed="rId2" cstate="print"/>
          <a:srcRect/>
          <a:stretch>
            <a:fillRect/>
          </a:stretch>
        </p:blipFill>
        <p:spPr bwMode="auto">
          <a:xfrm>
            <a:off x="314222" y="1122391"/>
            <a:ext cx="7767894" cy="5018059"/>
          </a:xfrm>
          <a:prstGeom prst="rect">
            <a:avLst/>
          </a:prstGeom>
          <a:noFill/>
        </p:spPr>
      </p:pic>
      <p:sp>
        <p:nvSpPr>
          <p:cNvPr id="6" name="AutoShape 8"/>
          <p:cNvSpPr>
            <a:spLocks noChangeArrowheads="1"/>
          </p:cNvSpPr>
          <p:nvPr/>
        </p:nvSpPr>
        <p:spPr bwMode="blackWhite">
          <a:xfrm>
            <a:off x="6888135" y="1297855"/>
            <a:ext cx="2064132" cy="1681315"/>
          </a:xfrm>
          <a:prstGeom prst="wedgeRectCallout">
            <a:avLst>
              <a:gd name="adj1" fmla="val 1766"/>
              <a:gd name="adj2" fmla="val 104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Lower CATs and a flood of new capital has pushed reinsurance pricing down in most regions, including the US</a:t>
            </a:r>
            <a:endParaRPr lang="en-US" sz="1600" b="1" dirty="0">
              <a:solidFill>
                <a:srgbClr val="FFFFFF"/>
              </a:solidFill>
              <a:latin typeface="Arial" charset="0"/>
              <a:cs typeface="Arial" charset="0"/>
            </a:endParaRPr>
          </a:p>
        </p:txBody>
      </p:sp>
      <p:sp>
        <p:nvSpPr>
          <p:cNvPr id="7" name="Oval 6"/>
          <p:cNvSpPr/>
          <p:nvPr/>
        </p:nvSpPr>
        <p:spPr>
          <a:xfrm>
            <a:off x="7506931" y="3613359"/>
            <a:ext cx="383458" cy="56043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nvPr>
        </p:nvGraphicFramePr>
        <p:xfrm>
          <a:off x="-296863" y="1352550"/>
          <a:ext cx="8745538" cy="4970463"/>
        </p:xfrm>
        <a:graphic>
          <a:graphicData uri="http://schemas.openxmlformats.org/presentationml/2006/ole">
            <mc:AlternateContent xmlns:mc="http://schemas.openxmlformats.org/markup-compatibility/2006">
              <mc:Choice xmlns:v="urn:schemas-microsoft-com:vml" Requires="v">
                <p:oleObj spid="_x0000_s22971504" name="Chart" r:id="rId3" imgW="8620022" imgH="4905503" progId="MSGraph.Chart.8">
                  <p:embed followColorScheme="full"/>
                </p:oleObj>
              </mc:Choice>
              <mc:Fallback>
                <p:oleObj name="Chart" r:id="rId3" imgW="8620022" imgH="4905503"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3" y="1352550"/>
                        <a:ext cx="8745538" cy="497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“Convergence Capital” accounted for an estimated $45B or 14% or total property catastrophe reinsurance capacity as of mid-2013, up $10B over the past 18 months (since 1/1/12). Penetration of this type of capacity is growing</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Property Catastrophe Reinsurance Capacity by Source as of Mid-2013 ($ Bill)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258</a:t>
            </a:fld>
            <a:endParaRPr lang="en-US"/>
          </a:p>
        </p:txBody>
      </p:sp>
      <p:sp>
        <p:nvSpPr>
          <p:cNvPr id="10" name="AutoShape 7"/>
          <p:cNvSpPr>
            <a:spLocks noChangeArrowheads="1"/>
          </p:cNvSpPr>
          <p:nvPr/>
        </p:nvSpPr>
        <p:spPr bwMode="blackWhite">
          <a:xfrm>
            <a:off x="4645984" y="4723352"/>
            <a:ext cx="3229896" cy="1177366"/>
          </a:xfrm>
          <a:prstGeom prst="wedgeRectCallout">
            <a:avLst>
              <a:gd name="adj1" fmla="val -94728"/>
              <a:gd name="adj2" fmla="val -10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Collateralized reinsurance (sidecars) is the fastest growing segment recently</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  $316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Capacity Development, </a:t>
            </a:r>
            <a:br>
              <a:rPr lang="en-US" dirty="0" smtClean="0">
                <a:latin typeface="Arial "/>
              </a:rPr>
            </a:br>
            <a:r>
              <a:rPr lang="en-US" dirty="0" smtClean="0">
                <a:latin typeface="Arial "/>
              </a:rPr>
              <a:t>2001—2013:H1</a:t>
            </a:r>
            <a:endParaRPr lang="en-US" b="1" dirty="0">
              <a:latin typeface="Arial "/>
            </a:endParaRPr>
          </a:p>
        </p:txBody>
      </p:sp>
      <p:pic>
        <p:nvPicPr>
          <p:cNvPr id="22973442" name="Picture 2"/>
          <p:cNvPicPr>
            <a:picLocks noChangeAspect="1" noChangeArrowheads="1"/>
          </p:cNvPicPr>
          <p:nvPr/>
        </p:nvPicPr>
        <p:blipFill>
          <a:blip r:embed="rId2" cstate="print"/>
          <a:srcRect/>
          <a:stretch>
            <a:fillRect/>
          </a:stretch>
        </p:blipFill>
        <p:spPr bwMode="auto">
          <a:xfrm>
            <a:off x="73740" y="1166510"/>
            <a:ext cx="8893276" cy="5313846"/>
          </a:xfrm>
          <a:prstGeom prst="rect">
            <a:avLst/>
          </a:prstGeom>
          <a:noFill/>
          <a:ln w="9525">
            <a:noFill/>
            <a:miter lim="800000"/>
            <a:headEnd/>
            <a:tailEnd/>
          </a:ln>
        </p:spPr>
      </p:pic>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10" name="Rectangle 9"/>
          <p:cNvSpPr/>
          <p:nvPr/>
        </p:nvSpPr>
        <p:spPr>
          <a:xfrm>
            <a:off x="7787148" y="2993924"/>
            <a:ext cx="1150375" cy="34806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26</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9" name="Rectangle 4"/>
          <p:cNvSpPr>
            <a:spLocks noChangeArrowheads="1"/>
          </p:cNvSpPr>
          <p:nvPr/>
        </p:nvSpPr>
        <p:spPr bwMode="auto">
          <a:xfrm>
            <a:off x="-206475" y="644916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2993" name="Picture 1"/>
          <p:cNvPicPr>
            <a:picLocks noChangeAspect="1" noChangeArrowheads="1"/>
          </p:cNvPicPr>
          <p:nvPr/>
        </p:nvPicPr>
        <p:blipFill>
          <a:blip r:embed="rId3" cstate="print"/>
          <a:srcRect/>
          <a:stretch>
            <a:fillRect/>
          </a:stretch>
        </p:blipFill>
        <p:spPr bwMode="auto">
          <a:xfrm>
            <a:off x="257481" y="1340881"/>
            <a:ext cx="8606299" cy="4972965"/>
          </a:xfrm>
          <a:prstGeom prst="rect">
            <a:avLst/>
          </a:prstGeom>
          <a:noFill/>
          <a:ln w="9525">
            <a:noFill/>
            <a:miter lim="800000"/>
            <a:headEnd/>
            <a:tailEnd/>
          </a:ln>
        </p:spPr>
      </p:pic>
      <p:sp>
        <p:nvSpPr>
          <p:cNvPr id="12" name="AutoShape 6"/>
          <p:cNvSpPr>
            <a:spLocks noChangeArrowheads="1"/>
          </p:cNvSpPr>
          <p:nvPr/>
        </p:nvSpPr>
        <p:spPr bwMode="blackWhite">
          <a:xfrm>
            <a:off x="3043084" y="2271252"/>
            <a:ext cx="2212255" cy="840658"/>
          </a:xfrm>
          <a:prstGeom prst="wedgeRectCallout">
            <a:avLst>
              <a:gd name="adj1" fmla="val 143299"/>
              <a:gd name="adj2" fmla="val 692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rPr>
              <a:t>Most accounts are now renewing upwards</a:t>
            </a:r>
            <a:endParaRPr lang="en-US" sz="16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Investor by Category, 2013 vs. 2012*</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*As of June 30 each year.</a:t>
            </a:r>
          </a:p>
          <a:p>
            <a:pPr eaLnBrk="0" hangingPunct="0">
              <a:lnSpc>
                <a:spcPct val="85000"/>
              </a:lnSpc>
              <a:spcBef>
                <a:spcPct val="25000"/>
              </a:spcBef>
              <a:buClr>
                <a:schemeClr val="accent2"/>
              </a:buClr>
              <a:buFont typeface="Wingdings" pitchFamily="2" charset="2"/>
              <a:buNone/>
            </a:pPr>
            <a:r>
              <a:rPr lang="en-US" sz="1100" dirty="0" smtClean="0"/>
              <a:t>Source: Aon Benfield Securities; Insurance Information Institute.</a:t>
            </a:r>
            <a:endParaRPr lang="en-US" sz="1100" dirty="0"/>
          </a:p>
        </p:txBody>
      </p:sp>
      <p:pic>
        <p:nvPicPr>
          <p:cNvPr id="5" name="Picture 4"/>
          <p:cNvPicPr>
            <a:picLocks noChangeAspect="1"/>
          </p:cNvPicPr>
          <p:nvPr/>
        </p:nvPicPr>
        <p:blipFill>
          <a:blip r:embed="rId2"/>
          <a:stretch>
            <a:fillRect/>
          </a:stretch>
        </p:blipFill>
        <p:spPr>
          <a:xfrm>
            <a:off x="280987" y="2338387"/>
            <a:ext cx="6581775" cy="2581275"/>
          </a:xfrm>
          <a:prstGeom prst="rect">
            <a:avLst/>
          </a:prstGeom>
        </p:spPr>
      </p:pic>
      <p:sp>
        <p:nvSpPr>
          <p:cNvPr id="8" name="AutoShape 6"/>
          <p:cNvSpPr>
            <a:spLocks noChangeArrowheads="1"/>
          </p:cNvSpPr>
          <p:nvPr/>
        </p:nvSpPr>
        <p:spPr bwMode="blackWhite">
          <a:xfrm>
            <a:off x="6192477" y="4643438"/>
            <a:ext cx="2241756" cy="1980267"/>
          </a:xfrm>
          <a:prstGeom prst="wedgeRectCallout">
            <a:avLst>
              <a:gd name="adj1" fmla="val -168200"/>
              <a:gd name="adj2" fmla="val -3776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Institutional Investors are accounting for a larger share of alternative reinsurance investors</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4278750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Non-Traditional Property Catastrophe</a:t>
            </a:r>
            <a:br>
              <a:rPr lang="en-US" dirty="0" smtClean="0">
                <a:latin typeface="Arial "/>
              </a:rPr>
            </a:br>
            <a:r>
              <a:rPr lang="en-US" dirty="0" smtClean="0">
                <a:latin typeface="Arial "/>
              </a:rPr>
              <a:t>Limits by Type, YE 2012 vs. YE 2015E</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 Reinsurance Association of America; Insurance Information Institute.</a:t>
            </a:r>
            <a:endParaRPr lang="en-US" sz="1100" dirty="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9212" y="1214427"/>
            <a:ext cx="6400801" cy="503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p:cNvSpPr>
            <a:spLocks noChangeArrowheads="1"/>
          </p:cNvSpPr>
          <p:nvPr/>
        </p:nvSpPr>
        <p:spPr bwMode="blackWhite">
          <a:xfrm>
            <a:off x="6592528" y="2035277"/>
            <a:ext cx="2241756" cy="2654710"/>
          </a:xfrm>
          <a:prstGeom prst="wedgeRectCallout">
            <a:avLst>
              <a:gd name="adj1" fmla="val -84072"/>
              <a:gd name="adj2" fmla="val 264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Alternative capital is expected to rise by 30% by YE 2015 and will ultimately account for 20-30% of total reinsurance spend, according to Guy Carpenter</a:t>
            </a:r>
            <a:endParaRPr lang="en-US"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1997- 2013*</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Dec. 31, 2013.</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extLst/>
          </p:nvPr>
        </p:nvGraphicFramePr>
        <p:xfrm>
          <a:off x="179388" y="1282700"/>
          <a:ext cx="8696325" cy="3935413"/>
        </p:xfrm>
        <a:graphic>
          <a:graphicData uri="http://schemas.openxmlformats.org/presentationml/2006/ole">
            <mc:AlternateContent xmlns:mc="http://schemas.openxmlformats.org/markup-compatibility/2006">
              <mc:Choice xmlns:v="urn:schemas-microsoft-com:vml" Requires="v">
                <p:oleObj spid="_x0000_s28437582" name="Chart" r:id="rId4" imgW="8715311" imgH="3943460" progId="MSGraph.Chart.8">
                  <p:embed followColorScheme="full"/>
                </p:oleObj>
              </mc:Choice>
              <mc:Fallback>
                <p:oleObj name="Chart" r:id="rId4" imgW="8715311" imgH="3943460" progId="MSGraph.Chart.8">
                  <p:embed followColorScheme="full"/>
                  <p:pic>
                    <p:nvPicPr>
                      <p:cNvPr id="0" name=""/>
                      <p:cNvPicPr>
                        <a:picLocks noChangeArrowheads="1"/>
                      </p:cNvPicPr>
                      <p:nvPr/>
                    </p:nvPicPr>
                    <p:blipFill>
                      <a:blip r:embed="rId5"/>
                      <a:srcRect/>
                      <a:stretch>
                        <a:fillRect/>
                      </a:stretch>
                    </p:blipFill>
                    <p:spPr bwMode="gray">
                      <a:xfrm>
                        <a:off x="179388" y="1282700"/>
                        <a:ext cx="8696325" cy="393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Is Approaching Pre-Crisis Levels While Risk Capital Outstanding Stands at an All-Time Record</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5279923" y="4899680"/>
            <a:ext cx="2757950" cy="530941"/>
          </a:xfrm>
          <a:prstGeom prst="wedgeRectCallout">
            <a:avLst>
              <a:gd name="adj1" fmla="val 71491"/>
              <a:gd name="adj2" fmla="val -663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reached a record high in 2013</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6026538" y="2738925"/>
            <a:ext cx="1946787" cy="477614"/>
          </a:xfrm>
          <a:prstGeom prst="wedgeRectCallout">
            <a:avLst>
              <a:gd name="adj1" fmla="val -34734"/>
              <a:gd name="adj2" fmla="val 822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642760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2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263</a:t>
            </a:fld>
            <a:endParaRPr lang="en-US"/>
          </a:p>
        </p:txBody>
      </p:sp>
      <p:sp>
        <p:nvSpPr>
          <p:cNvPr id="1936386" name="Rectangle 2"/>
          <p:cNvSpPr>
            <a:spLocks noGrp="1" noChangeArrowheads="1"/>
          </p:cNvSpPr>
          <p:nvPr>
            <p:ph type="title"/>
          </p:nvPr>
        </p:nvSpPr>
        <p:spPr/>
        <p:txBody>
          <a:bodyPr/>
          <a:lstStyle/>
          <a:p>
            <a:r>
              <a:rPr lang="en-US" dirty="0" smtClean="0"/>
              <a:t>CATASTROPHE BONDS, ANNUAL RISK CAPITAL ISSUED,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18752622" name="Chart" r:id="rId4" imgW="8296224" imgH="3762296" progId="MSGraph.Chart.8">
                  <p:embed followColorScheme="full"/>
                </p:oleObj>
              </mc:Choice>
              <mc:Fallback>
                <p:oleObj name="Chart" r:id="rId4" imgW="8296224" imgH="3762296"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264</a:t>
            </a:fld>
            <a:endParaRPr lang="en-US"/>
          </a:p>
        </p:txBody>
      </p:sp>
      <p:sp>
        <p:nvSpPr>
          <p:cNvPr id="1936386" name="Rectangle 2"/>
          <p:cNvSpPr>
            <a:spLocks noGrp="1" noChangeArrowheads="1"/>
          </p:cNvSpPr>
          <p:nvPr>
            <p:ph type="title"/>
          </p:nvPr>
        </p:nvSpPr>
        <p:spPr/>
        <p:txBody>
          <a:bodyPr/>
          <a:lstStyle/>
          <a:p>
            <a:r>
              <a:rPr lang="en-US" dirty="0" smtClean="0"/>
              <a:t>CATASTROPHE BONDS, RISK CAPITAL OUTSTANDING,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18753646" name="Chart" r:id="rId4" imgW="8296224" imgH="3762296" progId="MSGraph.Chart.8">
                  <p:embed followColorScheme="full"/>
                </p:oleObj>
              </mc:Choice>
              <mc:Fallback>
                <p:oleObj name="Chart" r:id="rId4" imgW="8296224" imgH="3762296"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Catastrophe Bond Issuances, </a:t>
            </a:r>
            <a:br>
              <a:rPr lang="en-US" dirty="0" smtClean="0">
                <a:latin typeface="Arial "/>
              </a:rPr>
            </a:br>
            <a:r>
              <a:rPr lang="en-US" dirty="0" smtClean="0">
                <a:latin typeface="Arial "/>
              </a:rPr>
              <a:t>First Half 2013</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4466" name="Picture 2"/>
          <p:cNvPicPr>
            <a:picLocks noChangeAspect="1" noChangeArrowheads="1"/>
          </p:cNvPicPr>
          <p:nvPr/>
        </p:nvPicPr>
        <p:blipFill>
          <a:blip r:embed="rId2" cstate="print"/>
          <a:srcRect/>
          <a:stretch>
            <a:fillRect/>
          </a:stretch>
        </p:blipFill>
        <p:spPr bwMode="auto">
          <a:xfrm>
            <a:off x="250723" y="1091381"/>
            <a:ext cx="8709988" cy="54031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Sidecar Transactions (Post-Sandy) and Hedge Fund-Backed Reinsurers</a:t>
            </a:r>
            <a:endParaRPr lang="en-US" b="1" dirty="0">
              <a:latin typeface="Arial "/>
            </a:endParaRPr>
          </a:p>
        </p:txBody>
      </p:sp>
      <p:pic>
        <p:nvPicPr>
          <p:cNvPr id="229754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849" y="1052205"/>
            <a:ext cx="4857750" cy="3416557"/>
          </a:xfrm>
          <a:prstGeom prst="rect">
            <a:avLst/>
          </a:prstGeom>
          <a:noFill/>
          <a:ln w="9525">
            <a:noFill/>
            <a:miter lim="800000"/>
            <a:headEnd/>
            <a:tailEnd/>
          </a:ln>
        </p:spPr>
      </p:pic>
      <p:pic>
        <p:nvPicPr>
          <p:cNvPr id="2297549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6600" y="4424516"/>
            <a:ext cx="8486775" cy="2182762"/>
          </a:xfrm>
          <a:prstGeom prst="rect">
            <a:avLst/>
          </a:prstGeom>
          <a:noFill/>
          <a:ln w="9525">
            <a:noFill/>
            <a:miter lim="800000"/>
            <a:headEnd/>
            <a:tailEnd/>
          </a:ln>
        </p:spPr>
      </p:pic>
      <p:sp>
        <p:nvSpPr>
          <p:cNvPr id="7"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sp>
        <p:nvSpPr>
          <p:cNvPr id="11" name="AutoShape 6"/>
          <p:cNvSpPr>
            <a:spLocks noChangeArrowheads="1"/>
          </p:cNvSpPr>
          <p:nvPr/>
        </p:nvSpPr>
        <p:spPr bwMode="blackWhite">
          <a:xfrm>
            <a:off x="5825613" y="1268361"/>
            <a:ext cx="2934929" cy="1784555"/>
          </a:xfrm>
          <a:prstGeom prst="wedgeRectCallout">
            <a:avLst>
              <a:gd name="adj1" fmla="val -64445"/>
              <a:gd name="adj2" fmla="val 464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Sidecars (collateralized reinsurance) are the fastest growing alternative capital segment, account for about 15% or $5 bill of total property catastrophe reinsurance capital</a:t>
            </a:r>
            <a:endParaRPr lang="en-US" sz="1600" b="1" dirty="0">
              <a:solidFill>
                <a:schemeClr val="bg1"/>
              </a:solidFill>
              <a:latin typeface="Arial" pitchFamily="34" charset="0"/>
              <a:cs typeface="+mn-cs"/>
            </a:endParaRPr>
          </a:p>
        </p:txBody>
      </p:sp>
      <p:sp>
        <p:nvSpPr>
          <p:cNvPr id="12" name="AutoShape 6"/>
          <p:cNvSpPr>
            <a:spLocks noChangeArrowheads="1"/>
          </p:cNvSpPr>
          <p:nvPr/>
        </p:nvSpPr>
        <p:spPr bwMode="blackWhite">
          <a:xfrm>
            <a:off x="6533535" y="3657601"/>
            <a:ext cx="2099187" cy="1022554"/>
          </a:xfrm>
          <a:prstGeom prst="wedgeRectCallout">
            <a:avLst>
              <a:gd name="adj1" fmla="val -58415"/>
              <a:gd name="adj2" fmla="val 7699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More hedge fund money is coming into the business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975491"/>
                                        </p:tgtEl>
                                        <p:attrNameLst>
                                          <p:attrName>style.visibility</p:attrName>
                                        </p:attrNameLst>
                                      </p:cBhvr>
                                      <p:to>
                                        <p:strVal val="visible"/>
                                      </p:to>
                                    </p:set>
                                    <p:animEffect transition="in" filter="dissolve">
                                      <p:cBhvr>
                                        <p:cTn id="12" dur="500"/>
                                        <p:tgtEl>
                                          <p:spTgt spid="2297549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 Insurers Investing in Insurance </a:t>
            </a:r>
            <a:br>
              <a:rPr lang="en-US" dirty="0" smtClean="0">
                <a:latin typeface="Arial "/>
              </a:rPr>
            </a:br>
            <a:r>
              <a:rPr lang="en-US" dirty="0" smtClean="0">
                <a:latin typeface="Arial "/>
              </a:rPr>
              <a:t>Linked Securities (ILS) Fund Managers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6514" name="Picture 2"/>
          <p:cNvPicPr>
            <a:picLocks noChangeAspect="1" noChangeArrowheads="1"/>
          </p:cNvPicPr>
          <p:nvPr/>
        </p:nvPicPr>
        <p:blipFill>
          <a:blip r:embed="rId2" cstate="print"/>
          <a:srcRect/>
          <a:stretch>
            <a:fillRect/>
          </a:stretch>
        </p:blipFill>
        <p:spPr bwMode="auto">
          <a:xfrm>
            <a:off x="110301" y="1160431"/>
            <a:ext cx="6659212" cy="5314112"/>
          </a:xfrm>
          <a:prstGeom prst="rect">
            <a:avLst/>
          </a:prstGeom>
          <a:noFill/>
          <a:ln w="9525">
            <a:noFill/>
            <a:miter lim="800000"/>
            <a:headEnd/>
            <a:tailEnd/>
          </a:ln>
        </p:spPr>
      </p:pic>
      <p:sp>
        <p:nvSpPr>
          <p:cNvPr id="6" name="AutoShape 6"/>
          <p:cNvSpPr>
            <a:spLocks noChangeArrowheads="1"/>
          </p:cNvSpPr>
          <p:nvPr/>
        </p:nvSpPr>
        <p:spPr bwMode="blackWhite">
          <a:xfrm>
            <a:off x="6844235" y="1310640"/>
            <a:ext cx="2099187" cy="5242560"/>
          </a:xfrm>
          <a:prstGeom prst="wedgeRectCallout">
            <a:avLst>
              <a:gd name="adj1" fmla="val -72935"/>
              <a:gd name="adj2" fmla="val -2102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Several (re)insurers have formed asset managers or invested in independent asset managers that are focused on managing catastrophe/ILS funds for outside investors.  These asset managers invest third party capital in instruments with returns linked to property catastrophe reinsurance retrocession and ILS contracts.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 Insurance Information Institute.</a:t>
            </a:r>
            <a:endParaRPr lang="en-US" sz="1000" i="1" dirty="0">
              <a:solidFill>
                <a:schemeClr val="accent4">
                  <a:lumMod val="75000"/>
                </a:schemeClr>
              </a:solidFill>
              <a:cs typeface="+mn-cs"/>
            </a:endParaRPr>
          </a:p>
        </p:txBody>
      </p:sp>
      <p:sp>
        <p:nvSpPr>
          <p:cNvPr id="6" name="Rectangle 5"/>
          <p:cNvSpPr/>
          <p:nvPr/>
        </p:nvSpPr>
        <p:spPr>
          <a:xfrm>
            <a:off x="294967" y="739149"/>
            <a:ext cx="8642556" cy="5878532"/>
          </a:xfrm>
          <a:prstGeom prst="rect">
            <a:avLst/>
          </a:prstGeom>
        </p:spPr>
        <p:txBody>
          <a:bodyPr wrap="square">
            <a:spAutoFit/>
          </a:bodyPr>
          <a:lstStyle/>
          <a:p>
            <a:endParaRPr lang="en-US" dirty="0" smtClean="0"/>
          </a:p>
          <a:p>
            <a:pPr>
              <a:buFont typeface="Arial" pitchFamily="34" charset="0"/>
              <a:buChar char="•"/>
            </a:pPr>
            <a:r>
              <a:rPr lang="en-US" dirty="0" smtClean="0"/>
              <a:t> </a:t>
            </a:r>
            <a:r>
              <a:rPr lang="en-US" sz="2000" b="1" dirty="0" smtClean="0"/>
              <a:t>Alternative Reinsurance Here to Stay</a:t>
            </a:r>
          </a:p>
          <a:p>
            <a:pPr lvl="1">
              <a:buFont typeface="Wingdings" pitchFamily="2" charset="2"/>
              <a:buChar char="Ø"/>
            </a:pPr>
            <a:r>
              <a:rPr lang="en-US" dirty="0" smtClean="0"/>
              <a:t>Capital markets have effectively discovered reinsurance another “asset class,” in part due to Federal Reserve’s unprecedented actions since the financial crisis to keep interest rates low across the entire yield curve.</a:t>
            </a:r>
          </a:p>
          <a:p>
            <a:pPr lvl="1">
              <a:buFont typeface="Wingdings" pitchFamily="2" charset="2"/>
              <a:buChar char="Ø"/>
            </a:pPr>
            <a:endParaRPr lang="en-US" dirty="0" smtClean="0"/>
          </a:p>
          <a:p>
            <a:pPr lvl="1">
              <a:buFont typeface="Wingdings" pitchFamily="2" charset="2"/>
              <a:buChar char="Ø"/>
            </a:pPr>
            <a:r>
              <a:rPr lang="en-US" dirty="0" smtClean="0"/>
              <a:t>A convergence of the reinsurance and capital markets persists with many companies both providing and using alternative forms of risk transfer to supplement the traditional balance sheet, transforming several reinsurers into risk asset managers. These structures include catastrophe bonds (cat bonds), collateralized quota-share reinsurance vehicles (sidecars), industry loss warranties (ILWs), hedge fund-supported reinsurers and asset managers investing in insurance-linked securities (ILS). </a:t>
            </a:r>
          </a:p>
          <a:p>
            <a:pPr>
              <a:buFont typeface="Arial" pitchFamily="34" charset="0"/>
              <a:buChar char="•"/>
            </a:pPr>
            <a:r>
              <a:rPr lang="en-US" sz="3200" dirty="0" smtClean="0"/>
              <a:t> </a:t>
            </a:r>
            <a:r>
              <a:rPr lang="en-US" b="1" dirty="0" smtClean="0"/>
              <a:t>Property Catastrophe Drives Market:</a:t>
            </a:r>
          </a:p>
          <a:p>
            <a:pPr lvl="1">
              <a:buFont typeface="Wingdings" pitchFamily="2" charset="2"/>
              <a:buChar char="Ø"/>
            </a:pPr>
            <a:r>
              <a:rPr lang="en-US" b="1" dirty="0" smtClean="0"/>
              <a:t> </a:t>
            </a:r>
            <a:r>
              <a:rPr lang="en-US" dirty="0" smtClean="0"/>
              <a:t>The nature of property catastrophe risk as being highly modeled and commoditized serves as an important economic force driving its transfer into the capital markets. Casualty (re)insurance lines have had limited movement into the alternative reinsurance market thus far, as the less standardized and more specialized nature of these longer term risks makes them better suited for more permanent traditional capacity providers.</a:t>
            </a:r>
            <a:endParaRPr lang="en-US" dirty="0"/>
          </a:p>
        </p:txBody>
      </p:sp>
    </p:spTree>
  </p:cSld>
  <p:clrMapOvr>
    <a:masterClrMapping/>
  </p:clrMapOvr>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6" name="Rectangle 5"/>
          <p:cNvSpPr/>
          <p:nvPr/>
        </p:nvSpPr>
        <p:spPr>
          <a:xfrm>
            <a:off x="250723" y="739149"/>
            <a:ext cx="8686800" cy="6017032"/>
          </a:xfrm>
          <a:prstGeom prst="rect">
            <a:avLst/>
          </a:prstGeom>
        </p:spPr>
        <p:txBody>
          <a:bodyPr wrap="square">
            <a:spAutoFit/>
          </a:bodyPr>
          <a:lstStyle/>
          <a:p>
            <a:endParaRPr lang="en-US" sz="1750" dirty="0" smtClean="0"/>
          </a:p>
          <a:p>
            <a:pPr>
              <a:buFont typeface="Arial" pitchFamily="34" charset="0"/>
              <a:buChar char="•"/>
            </a:pPr>
            <a:r>
              <a:rPr lang="en-US" sz="1750" dirty="0" smtClean="0"/>
              <a:t> </a:t>
            </a:r>
            <a:r>
              <a:rPr lang="en-US" sz="1750" b="1" dirty="0" smtClean="0"/>
              <a:t>Strong Investor Demand </a:t>
            </a:r>
          </a:p>
          <a:p>
            <a:pPr lvl="1">
              <a:buFont typeface="Wingdings" pitchFamily="2" charset="2"/>
              <a:buChar char="Ø"/>
            </a:pPr>
            <a:r>
              <a:rPr lang="en-US" sz="1750" dirty="0" smtClean="0"/>
              <a:t>Comparatively high potential returns of catastrophe risk through cat bonds and sidecar investments are particularly attractive to investors, although this spread has been shrinking due to increased investor demand. However, the lack of correlation between catastrophe losses and returns on other major asset classes should continue to contribute to strong demand from investors, which include hedge funds, private equity and institutional investors. </a:t>
            </a:r>
          </a:p>
          <a:p>
            <a:endParaRPr lang="en-US" sz="1750" b="1" dirty="0" smtClean="0"/>
          </a:p>
          <a:p>
            <a:pPr>
              <a:buFont typeface="Arial" pitchFamily="34" charset="0"/>
              <a:buChar char="•"/>
            </a:pPr>
            <a:r>
              <a:rPr lang="en-US" sz="1750" b="1" dirty="0" smtClean="0"/>
              <a:t>Shock (i.e., Large Loss) Event Could Alter Market</a:t>
            </a:r>
          </a:p>
          <a:p>
            <a:pPr lvl="1">
              <a:buFont typeface="Wingdings" pitchFamily="2" charset="2"/>
              <a:buChar char="Ø"/>
            </a:pPr>
            <a:r>
              <a:rPr lang="en-US" sz="1750" dirty="0" smtClean="0"/>
              <a:t>One area of uncertainty is how investors would react to an environment of </a:t>
            </a:r>
            <a:r>
              <a:rPr lang="en-US" sz="1750" i="1" dirty="0" smtClean="0"/>
              <a:t>less favorable catastrophe risk spreads </a:t>
            </a:r>
            <a:r>
              <a:rPr lang="en-US" sz="1750" dirty="0" smtClean="0"/>
              <a:t>or a </a:t>
            </a:r>
            <a:r>
              <a:rPr lang="en-US" sz="1750" i="1" dirty="0" smtClean="0"/>
              <a:t>large unexpected catastrophe loss</a:t>
            </a:r>
            <a:r>
              <a:rPr lang="en-US" sz="1750" dirty="0" smtClean="0"/>
              <a:t>, either of which could cause capital to retreat. This risk is likely higher for hedge fund capital, as pension fund capital tends to be more permanent, given their long-term investment outlook and more diversified risk exposure. </a:t>
            </a:r>
          </a:p>
          <a:p>
            <a:pPr>
              <a:buFont typeface="Arial" pitchFamily="34" charset="0"/>
              <a:buChar char="•"/>
            </a:pPr>
            <a:r>
              <a:rPr lang="en-US" sz="1750" b="1" dirty="0" smtClean="0"/>
              <a:t>Mixed Impact to Reinsurers’ Ratings:</a:t>
            </a:r>
          </a:p>
          <a:p>
            <a:pPr lvl="1">
              <a:buFont typeface="Wingdings" pitchFamily="2" charset="2"/>
              <a:buChar char="Ø"/>
            </a:pPr>
            <a:r>
              <a:rPr lang="en-US" sz="1750" dirty="0" smtClean="0"/>
              <a:t>Fitch views the growth and acceptance of alternative reinsurance as a mixed impact for the credit quality of reinsurers’ ratings. Favorably, these products can be used to manage reinsurers’ exposure and capital and serve as a source of fee income. Negatively, alternative coverage represents competition for traditional reinsurers that, in conjunction with the strong overall capitalization of the reinsurance industry, have worked to notably dampen reinsurance pricing</a:t>
            </a:r>
            <a:endParaRPr lang="en-US" sz="175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27</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2013:Q3</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Q3:2013 for the </a:t>
            </a:r>
            <a:r>
              <a:rPr lang="en-US" b="1" dirty="0" smtClean="0">
                <a:solidFill>
                  <a:srgbClr val="FFFFFF"/>
                </a:solidFill>
              </a:rPr>
              <a:t>9</a:t>
            </a:r>
            <a:r>
              <a:rPr lang="en-US" b="1" baseline="30000" dirty="0" smtClean="0">
                <a:solidFill>
                  <a:srgbClr val="FFFFFF"/>
                </a:solidFill>
              </a:rPr>
              <a:t>th</a:t>
            </a:r>
            <a:r>
              <a:rPr lang="en-US" b="1" dirty="0" smtClean="0">
                <a:solidFill>
                  <a:srgbClr val="FFFFFF"/>
                </a:solidFill>
              </a:rPr>
              <a:t> </a:t>
            </a:r>
            <a:r>
              <a:rPr lang="en-US" b="1" dirty="0" smtClean="0">
                <a:solidFill>
                  <a:srgbClr val="FFFFFF"/>
                </a:solidFill>
                <a:latin typeface="Arial" charset="0"/>
                <a:cs typeface="Arial" charset="0"/>
              </a:rPr>
              <a:t>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mc:AlternateContent xmlns:mc="http://schemas.openxmlformats.org/markup-compatibility/2006">
              <mc:Choice xmlns:v="urn:schemas-microsoft-com:vml" Requires="v">
                <p:oleObj spid="_x0000_s20470894" name="Chart" r:id="rId4" imgW="8305811" imgH="3762334" progId="MSGraph.Chart.8">
                  <p:embed followColorScheme="full"/>
                </p:oleObj>
              </mc:Choice>
              <mc:Fallback>
                <p:oleObj name="Chart" r:id="rId4" imgW="8305811" imgH="3762334"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8" y="158581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2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5" name="Rectangle 4"/>
          <p:cNvSpPr/>
          <p:nvPr/>
        </p:nvSpPr>
        <p:spPr>
          <a:xfrm>
            <a:off x="191729" y="1209898"/>
            <a:ext cx="8613057" cy="4524315"/>
          </a:xfrm>
          <a:prstGeom prst="rect">
            <a:avLst/>
          </a:prstGeom>
        </p:spPr>
        <p:txBody>
          <a:bodyPr wrap="square">
            <a:spAutoFit/>
          </a:bodyPr>
          <a:lstStyle/>
          <a:p>
            <a:pPr>
              <a:buFont typeface="Arial" pitchFamily="34" charset="0"/>
              <a:buChar char="•"/>
            </a:pPr>
            <a:r>
              <a:rPr lang="en-US" dirty="0" smtClean="0"/>
              <a:t> </a:t>
            </a:r>
            <a:r>
              <a:rPr lang="en-US" b="1" dirty="0" smtClean="0"/>
              <a:t>Sponsors Benefit From New Issuance: </a:t>
            </a:r>
          </a:p>
          <a:p>
            <a:pPr lvl="1">
              <a:buFont typeface="Wingdings" pitchFamily="2" charset="2"/>
              <a:buChar char="Ø"/>
            </a:pPr>
            <a:r>
              <a:rPr lang="en-US" dirty="0" smtClean="0"/>
              <a:t>As investor demand has continued to grow for catastrophe bonds, sponsors have been able to offer deals at considerably lower coupon rates and with increasingly favorable structures that suit individual company needs. These market conditions are likely to drive further issuance of cat bonds in the near term if (re)insurers believe they can produce a cost-effective alternative to supplement their reinsurance program. As of midyear, 2013 is on track to produce a record amount of catastrophe bond issuance.</a:t>
            </a:r>
            <a:r>
              <a:rPr lang="en-US" b="1" dirty="0" smtClean="0"/>
              <a:t> </a:t>
            </a:r>
          </a:p>
          <a:p>
            <a:pPr>
              <a:buFont typeface="Wingdings" pitchFamily="2" charset="2"/>
              <a:buChar char="Ø"/>
            </a:pPr>
            <a:endParaRPr lang="en-US" b="1" dirty="0" smtClean="0"/>
          </a:p>
          <a:p>
            <a:pPr>
              <a:buFont typeface="Arial" pitchFamily="34" charset="0"/>
              <a:buChar char="•"/>
            </a:pPr>
            <a:r>
              <a:rPr lang="en-US" b="1" dirty="0" smtClean="0"/>
              <a:t>Sidecars Continue to Provide Capacity: </a:t>
            </a:r>
            <a:endParaRPr lang="en-US" dirty="0" smtClean="0"/>
          </a:p>
          <a:p>
            <a:pPr lvl="1">
              <a:buFont typeface="Wingdings" pitchFamily="2" charset="2"/>
              <a:buChar char="Ø"/>
            </a:pPr>
            <a:r>
              <a:rPr lang="en-US" dirty="0" smtClean="0"/>
              <a:t>Several sidecars emerged late in 2012 and early into 2013 following Hurricane Sandy. These vehicles were opportunistically seeking to capitalize on any potential improvements in property catastrophe pricing. However, they also represented several newer entrants into the alternative reinsurance space looking to participate in what continues to be an important and growing segment of the reinsurance market. </a:t>
            </a:r>
            <a:endParaRPr lang="en-US" dirty="0"/>
          </a:p>
        </p:txBody>
      </p:sp>
    </p:spTree>
  </p:cSld>
  <p:clrMapOvr>
    <a:masterClrMapping/>
  </p:clrMapOvr>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271</a:t>
            </a:fld>
            <a:endParaRPr lang="en-US"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smtClean="0"/>
              <a:t>Could Pension Fund Money Swamp Traditional Capacity?</a:t>
            </a:r>
          </a:p>
          <a:p>
            <a:pPr lvl="1">
              <a:lnSpc>
                <a:spcPts val="2100"/>
              </a:lnSpc>
            </a:pPr>
            <a:r>
              <a:rPr lang="en-US" b="1" dirty="0" smtClean="0"/>
              <a:t>US private pension funds hold ~$7 trillion in assets </a:t>
            </a:r>
          </a:p>
          <a:p>
            <a:pPr lvl="1">
              <a:lnSpc>
                <a:spcPts val="2100"/>
              </a:lnSpc>
            </a:pPr>
            <a:r>
              <a:rPr lang="en-US" b="1" dirty="0" smtClean="0"/>
              <a:t>2% allocation = $140 billion</a:t>
            </a:r>
          </a:p>
          <a:p>
            <a:pPr lvl="1">
              <a:lnSpc>
                <a:spcPts val="2100"/>
              </a:lnSpc>
            </a:pPr>
            <a:r>
              <a:rPr lang="en-US" b="1" dirty="0" smtClean="0"/>
              <a:t>Global property cat capital = ~$316 bill as of mid-2013</a:t>
            </a:r>
          </a:p>
          <a:p>
            <a:pPr>
              <a:lnSpc>
                <a:spcPts val="2100"/>
              </a:lnSpc>
            </a:pPr>
            <a:r>
              <a:rPr lang="en-US" b="1" dirty="0" smtClean="0"/>
              <a:t>Do New Investors Have a Lower Cost of Capital? </a:t>
            </a:r>
          </a:p>
          <a:p>
            <a:pPr lvl="1">
              <a:lnSpc>
                <a:spcPts val="2100"/>
              </a:lnSpc>
            </a:pPr>
            <a:r>
              <a:rPr lang="en-US" b="1" dirty="0" smtClean="0"/>
              <a:t>New capacity expects 6-8% rate of return compared to 8-10% for traditional reinsurance, according to Dowling &amp; Partners</a:t>
            </a:r>
          </a:p>
          <a:p>
            <a:pPr>
              <a:lnSpc>
                <a:spcPts val="2100"/>
              </a:lnSpc>
            </a:pPr>
            <a:r>
              <a:rPr lang="en-US" b="1" dirty="0" smtClean="0"/>
              <a:t>Will Reinsurance Pricing Become More Closely Linked to Interest Rates?</a:t>
            </a:r>
          </a:p>
          <a:p>
            <a:pPr>
              <a:lnSpc>
                <a:spcPts val="2100"/>
              </a:lnSpc>
            </a:pPr>
            <a:r>
              <a:rPr lang="en-US" b="1" dirty="0" smtClean="0"/>
              <a:t>Terms and Conditions Could Weaken</a:t>
            </a:r>
          </a:p>
          <a:p>
            <a:pPr lvl="1">
              <a:lnSpc>
                <a:spcPts val="2100"/>
              </a:lnSpc>
            </a:pPr>
            <a:r>
              <a:rPr lang="en-US" b="1" dirty="0" smtClean="0"/>
              <a:t>Multi-year deals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272</a:t>
            </a:fld>
            <a:endParaRPr lang="en-US" sz="900"/>
          </a:p>
        </p:txBody>
      </p:sp>
      <p:sp>
        <p:nvSpPr>
          <p:cNvPr id="50182" name="Rectangle 2"/>
          <p:cNvSpPr>
            <a:spLocks noGrp="1" noChangeArrowheads="1"/>
          </p:cNvSpPr>
          <p:nvPr>
            <p:ph type="title" idx="4294967295"/>
          </p:nvPr>
        </p:nvSpPr>
        <p:spPr/>
        <p:txBody>
          <a:bodyPr/>
          <a:lstStyle/>
          <a:p>
            <a:r>
              <a:rPr lang="en-US" dirty="0" smtClean="0"/>
              <a:t>Reinsurer Share of Recent Significant Market Losses</a:t>
            </a:r>
          </a:p>
        </p:txBody>
      </p:sp>
      <p:sp>
        <p:nvSpPr>
          <p:cNvPr id="50183" name="Rectangle 4"/>
          <p:cNvSpPr>
            <a:spLocks noChangeArrowheads="1"/>
          </p:cNvSpPr>
          <p:nvPr/>
        </p:nvSpPr>
        <p:spPr bwMode="auto">
          <a:xfrm>
            <a:off x="-171451" y="6255050"/>
            <a:ext cx="6478121"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627094"/>
          <a:ext cx="8537575" cy="3832412"/>
        </p:xfrm>
        <a:graphic>
          <a:graphicData uri="http://schemas.openxmlformats.org/presentationml/2006/ole">
            <mc:AlternateContent xmlns:mc="http://schemas.openxmlformats.org/markup-compatibility/2006">
              <mc:Choice xmlns:v="urn:schemas-microsoft-com:vml" Requires="v">
                <p:oleObj spid="_x0000_s4243566"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289" y="1627094"/>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Catastrophic Events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23338" y="3964257"/>
            <a:ext cx="889000" cy="307777"/>
          </a:xfrm>
          <a:prstGeom prst="rect">
            <a:avLst/>
          </a:prstGeom>
          <a:noFill/>
          <a:ln w="9525">
            <a:noFill/>
            <a:miter lim="800000"/>
            <a:headEnd/>
            <a:tailEnd/>
          </a:ln>
        </p:spPr>
        <p:txBody>
          <a:bodyPr>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77600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18469" y="3771519"/>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67494" y="379393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272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2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Capital: Important Definitions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Insurance Information Institute.</a:t>
            </a:r>
            <a:endParaRPr lang="en-US" sz="1000" i="1" dirty="0">
              <a:solidFill>
                <a:schemeClr val="accent4">
                  <a:lumMod val="75000"/>
                </a:schemeClr>
              </a:solidFill>
              <a:cs typeface="+mn-cs"/>
            </a:endParaRPr>
          </a:p>
        </p:txBody>
      </p:sp>
      <p:pic>
        <p:nvPicPr>
          <p:cNvPr id="229775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992" y="1548581"/>
            <a:ext cx="4359838" cy="3755699"/>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2433" y="1832308"/>
            <a:ext cx="4359838" cy="2890118"/>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274</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274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275</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1551"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276</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4511"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276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277</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7582"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277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2000" b="1" i="1" dirty="0" smtClean="0">
                <a:solidFill>
                  <a:srgbClr val="FF0000"/>
                </a:solidFill>
              </a:rPr>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278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279</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CLIPS: Change in Written Price Level:</a:t>
            </a:r>
            <a:br>
              <a:rPr lang="en-US" dirty="0" smtClean="0"/>
            </a:br>
            <a:r>
              <a:rPr lang="en-US" dirty="0" smtClean="0"/>
              <a:t>All Lines, 2010:Q2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Towers Watson; </a:t>
            </a:r>
            <a:r>
              <a:rPr lang="en-US" sz="1100" dirty="0"/>
              <a:t>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mc:AlternateContent xmlns:mc="http://schemas.openxmlformats.org/markup-compatibility/2006">
              <mc:Choice xmlns:v="urn:schemas-microsoft-com:vml" Requires="v">
                <p:oleObj spid="_x0000_s14334062" name="Chart" r:id="rId4" imgW="8581960" imgH="4219602" progId="MSGraph.Chart.8">
                  <p:embed followColorScheme="full"/>
                </p:oleObj>
              </mc:Choice>
              <mc:Fallback>
                <p:oleObj name="Chart" r:id="rId4" imgW="8581960" imgH="4219602"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77" y="2052638"/>
                        <a:ext cx="8624786"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86" name="AutoShape 6"/>
          <p:cNvSpPr>
            <a:spLocks noChangeArrowheads="1"/>
          </p:cNvSpPr>
          <p:nvPr/>
        </p:nvSpPr>
        <p:spPr bwMode="blackWhite">
          <a:xfrm>
            <a:off x="3743978" y="1395159"/>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Rate 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0" y="6164078"/>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Towers Watson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280</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280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2013 figures as of </a:t>
            </a:r>
            <a:r>
              <a:rPr lang="en-US" sz="1100" dirty="0" smtClean="0">
                <a:solidFill>
                  <a:srgbClr val="000000"/>
                </a:solidFill>
                <a:cs typeface="Arial" pitchFamily="34" charset="0"/>
              </a:rPr>
              <a:t>Jan. 1, 2014 from the ITRC updated to an additional 30 million records breached (Target) as disclosed in Jan. 2014.</a:t>
            </a:r>
            <a:endParaRPr lang="en-US" sz="1100" dirty="0">
              <a:solidFill>
                <a:srgbClr val="000000"/>
              </a:solidFill>
              <a:cs typeface="Arial" pitchFamily="34" charset="0"/>
            </a:endParaRPr>
          </a:p>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Source: Identity Theft Resource </a:t>
            </a:r>
            <a:r>
              <a:rPr lang="en-US" sz="1100" dirty="0" smtClean="0">
                <a:solidFill>
                  <a:srgbClr val="000000"/>
                </a:solidFill>
                <a:cs typeface="Arial" pitchFamily="34" charset="0"/>
              </a:rPr>
              <a:t>Center.</a:t>
            </a:r>
            <a:endParaRPr lang="en-US" sz="1100" dirty="0">
              <a:solidFill>
                <a:srgbClr val="000000"/>
              </a:solidFill>
              <a:cs typeface="Arial" pitchFamily="34" charset="0"/>
            </a:endParaRP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7803758" name="Chart" r:id="rId4" imgW="8601126" imgH="4114867" progId="MSGraph.Chart.8">
                  <p:embed followColorScheme="full"/>
                </p:oleObj>
              </mc:Choice>
              <mc:Fallback>
                <p:oleObj name="Chart" r:id="rId4" imgW="8601126" imgH="4114867"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(+38%) and Number of Records Exposed (+408%) in 2013 Soared</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4069380" name="Picture 4" descr="https://encrypted-tbn0.gstatic.com/images?q=tbn:ANd9GcSh6ORZLNYgoUo4jcSKlBVamg_OKlcLZwHcqkIqZ8NpxyY1NNE7T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30781" y="1181982"/>
            <a:ext cx="1049311" cy="785971"/>
          </a:xfrm>
          <a:prstGeom prst="rect">
            <a:avLst/>
          </a:prstGeom>
          <a:noFill/>
        </p:spPr>
      </p:pic>
      <p:pic>
        <p:nvPicPr>
          <p:cNvPr id="4069382" name="Picture 6" descr="https://encrypted-tbn1.gstatic.com/images?q=tbn:ANd9GcSeBgsNxlNaQIhvKEG6z6qkYkA8aIc98ml1fT6fbfbB6_gf_WFu"/>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9293" y="1519160"/>
            <a:ext cx="914400" cy="914400"/>
          </a:xfrm>
          <a:prstGeom prst="rect">
            <a:avLst/>
          </a:prstGeom>
          <a:noFill/>
        </p:spPr>
      </p:pic>
      <p:pic>
        <p:nvPicPr>
          <p:cNvPr id="4069384" name="Picture 8" descr="https://encrypted-tbn0.gstatic.com/images?q=tbn:ANd9GcQswUNxtm-FcMeh3nX4EITVp8NZi2OlgrArnWSxjDiwVJkZkjs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15791" y="2059145"/>
            <a:ext cx="1009494" cy="449568"/>
          </a:xfrm>
          <a:prstGeom prst="rect">
            <a:avLst/>
          </a:prstGeom>
          <a:noFill/>
        </p:spPr>
      </p:pic>
      <p:pic>
        <p:nvPicPr>
          <p:cNvPr id="4069386" name="Picture 10" descr="https://encrypted-tbn3.gstatic.com/images?q=tbn:ANd9GcQQYQry84VkOscN14W7uWSbNYgA4h5yOSJcox3_n1S2VCbgIUv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9392" y="2608288"/>
            <a:ext cx="1581211" cy="523017"/>
          </a:xfrm>
          <a:prstGeom prst="rect">
            <a:avLst/>
          </a:prstGeom>
          <a:noFill/>
        </p:spPr>
      </p:pic>
      <p:pic>
        <p:nvPicPr>
          <p:cNvPr id="4069388" name="Picture 12" descr="https://encrypted-tbn1.gstatic.com/images?q=tbn:ANd9GcTBNSV9fdPqbt6bFgA0SHemOBcksTgGGfjPEWEDbknzuRlfGouJ"/>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63513" y="1470753"/>
            <a:ext cx="853942" cy="101761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2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282</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17532014" name="Chart" r:id="rId4" imgW="5210129" imgH="4219602" progId="MSGraph.Chart.8">
                  <p:embed followColorScheme="full"/>
                </p:oleObj>
              </mc:Choice>
              <mc:Fallback>
                <p:oleObj name="Chart" r:id="rId4" imgW="5210129" imgH="4219602"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6"/>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5ECF63E6-CFC7-4C76-894F-AF6D59E06C13}" type="slidenum">
              <a:rPr lang="en-US" smtClean="0">
                <a:latin typeface="Arial" pitchFamily="34" charset="0"/>
              </a:rPr>
              <a:pPr/>
              <a:t>283</a:t>
            </a:fld>
            <a:endParaRPr lang="en-US" smtClean="0">
              <a:latin typeface="Arial" pitchFamily="34" charset="0"/>
            </a:endParaRPr>
          </a:p>
        </p:txBody>
      </p:sp>
      <p:sp>
        <p:nvSpPr>
          <p:cNvPr id="307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077" name="Rectangle 3"/>
          <p:cNvSpPr>
            <a:spLocks noGrp="1" noChangeArrowheads="1"/>
          </p:cNvSpPr>
          <p:nvPr>
            <p:ph type="title"/>
          </p:nvPr>
        </p:nvSpPr>
        <p:spPr/>
        <p:txBody>
          <a:bodyPr/>
          <a:lstStyle/>
          <a:p>
            <a:r>
              <a:rPr lang="en-US" smtClean="0">
                <a:latin typeface="Arial" pitchFamily="34" charset="0"/>
              </a:rPr>
              <a:t>2012 Data Breaches By Category, By Number of Records Exposed</a:t>
            </a:r>
          </a:p>
        </p:txBody>
      </p:sp>
      <p:graphicFrame>
        <p:nvGraphicFramePr>
          <p:cNvPr id="6151176" name="Object 8"/>
          <p:cNvGraphicFramePr>
            <a:graphicFrameLocks noGrp="1"/>
          </p:cNvGraphicFramePr>
          <p:nvPr>
            <p:ph idx="4294967295"/>
          </p:nvPr>
        </p:nvGraphicFramePr>
        <p:xfrm>
          <a:off x="1943100" y="2057400"/>
          <a:ext cx="5207000" cy="4216400"/>
        </p:xfrm>
        <a:graphic>
          <a:graphicData uri="http://schemas.openxmlformats.org/presentationml/2006/ole">
            <mc:AlternateContent xmlns:mc="http://schemas.openxmlformats.org/markup-compatibility/2006">
              <mc:Choice xmlns:v="urn:schemas-microsoft-com:vml" Requires="v">
                <p:oleObj spid="_x0000_s17533038" name="Chart" r:id="rId4" imgW="5210129" imgH="4219602" progId="MSGraph.Chart.8">
                  <p:embed followColorScheme="full"/>
                </p:oleObj>
              </mc:Choice>
              <mc:Fallback>
                <p:oleObj name="Chart" r:id="rId4" imgW="5210129" imgH="4219602"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943100" y="20574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Rectangle 5"/>
          <p:cNvSpPr>
            <a:spLocks noChangeArrowheads="1"/>
          </p:cNvSpPr>
          <p:nvPr/>
        </p:nvSpPr>
        <p:spPr bwMode="auto">
          <a:xfrm>
            <a:off x="-241300" y="6389688"/>
            <a:ext cx="8509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6"/>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Government/Military and Business organizations accounted for the majority of records exposed by data breaches during 2012.</a:t>
            </a:r>
          </a:p>
        </p:txBody>
      </p:sp>
      <p:sp>
        <p:nvSpPr>
          <p:cNvPr id="3080" name="TextBox 18"/>
          <p:cNvSpPr txBox="1">
            <a:spLocks noChangeArrowheads="1"/>
          </p:cNvSpPr>
          <p:nvPr/>
        </p:nvSpPr>
        <p:spPr bwMode="auto">
          <a:xfrm>
            <a:off x="6324600" y="2298700"/>
            <a:ext cx="2749550" cy="307975"/>
          </a:xfrm>
          <a:prstGeom prst="rect">
            <a:avLst/>
          </a:prstGeom>
          <a:noFill/>
          <a:ln w="9525">
            <a:noFill/>
            <a:miter lim="800000"/>
            <a:headEnd/>
            <a:tailEnd/>
          </a:ln>
        </p:spPr>
        <p:txBody>
          <a:bodyPr wrap="none">
            <a:spAutoFit/>
          </a:bodyPr>
          <a:lstStyle/>
          <a:p>
            <a:r>
              <a:rPr lang="en-US" sz="1400"/>
              <a:t>Govt/Military, 7.7 million (44.4%)</a:t>
            </a:r>
          </a:p>
        </p:txBody>
      </p:sp>
      <p:sp>
        <p:nvSpPr>
          <p:cNvPr id="3081" name="Rectangle 7"/>
          <p:cNvSpPr>
            <a:spLocks noChangeArrowheads="1"/>
          </p:cNvSpPr>
          <p:nvPr/>
        </p:nvSpPr>
        <p:spPr bwMode="gray">
          <a:xfrm>
            <a:off x="927100" y="2052638"/>
            <a:ext cx="3390900" cy="182562"/>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2.2 million (12.9%)</a:t>
            </a:r>
          </a:p>
        </p:txBody>
      </p:sp>
      <p:sp>
        <p:nvSpPr>
          <p:cNvPr id="3082" name="Rectangle 7"/>
          <p:cNvSpPr>
            <a:spLocks noChangeArrowheads="1"/>
          </p:cNvSpPr>
          <p:nvPr/>
        </p:nvSpPr>
        <p:spPr bwMode="gray">
          <a:xfrm>
            <a:off x="4232275" y="1747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470,048 (2.7%)</a:t>
            </a:r>
          </a:p>
        </p:txBody>
      </p:sp>
      <p:sp>
        <p:nvSpPr>
          <p:cNvPr id="3083" name="Rectangle 7"/>
          <p:cNvSpPr>
            <a:spLocks noChangeArrowheads="1"/>
          </p:cNvSpPr>
          <p:nvPr/>
        </p:nvSpPr>
        <p:spPr bwMode="gray">
          <a:xfrm>
            <a:off x="457200" y="3298825"/>
            <a:ext cx="2749550"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2.3 million (13.3%)</a:t>
            </a:r>
          </a:p>
        </p:txBody>
      </p:sp>
      <p:sp>
        <p:nvSpPr>
          <p:cNvPr id="3084" name="Rectangle 7"/>
          <p:cNvSpPr>
            <a:spLocks noChangeArrowheads="1"/>
          </p:cNvSpPr>
          <p:nvPr/>
        </p:nvSpPr>
        <p:spPr bwMode="gray">
          <a:xfrm>
            <a:off x="685800" y="5346700"/>
            <a:ext cx="2387600" cy="182563"/>
          </a:xfrm>
          <a:prstGeom prst="rect">
            <a:avLst/>
          </a:prstGeom>
          <a:noFill/>
          <a:ln w="9525">
            <a:noFill/>
            <a:miter lim="800000"/>
            <a:headEnd/>
            <a:tailEnd/>
          </a:ln>
        </p:spPr>
        <p:txBody>
          <a:bodyPr lIns="0" tIns="0" rIns="0" bIns="0" anchor="ctr">
            <a:spAutoFit/>
          </a:bodyPr>
          <a:lstStyle/>
          <a:p>
            <a:pPr>
              <a:lnSpc>
                <a:spcPct val="85000"/>
              </a:lnSpc>
            </a:pPr>
            <a:r>
              <a:rPr lang="en-US" sz="1400"/>
              <a:t>Business, 4.6 million (26.7%)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E83354-5B02-432C-8FFD-57CE24EE9348}" type="slidenum">
              <a:rPr lang="en-US" sz="900"/>
              <a:pPr algn="r" eaLnBrk="0" hangingPunct="0">
                <a:lnSpc>
                  <a:spcPct val="85000"/>
                </a:lnSpc>
                <a:spcBef>
                  <a:spcPct val="20000"/>
                </a:spcBef>
              </a:pPr>
              <a:t>284</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AIG Survey: Cyber Attacks Top Concern Among Execs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Penn Schoen Berland on behalf of American International Group.</a:t>
            </a:r>
          </a:p>
        </p:txBody>
      </p:sp>
      <p:graphicFrame>
        <p:nvGraphicFramePr>
          <p:cNvPr id="4098" name="Object 2"/>
          <p:cNvGraphicFramePr>
            <a:graphicFrameLocks/>
          </p:cNvGraphicFramePr>
          <p:nvPr/>
        </p:nvGraphicFramePr>
        <p:xfrm>
          <a:off x="177800" y="1638300"/>
          <a:ext cx="8547100" cy="4203700"/>
        </p:xfrm>
        <a:graphic>
          <a:graphicData uri="http://schemas.openxmlformats.org/presentationml/2006/ole">
            <mc:AlternateContent xmlns:mc="http://schemas.openxmlformats.org/markup-compatibility/2006">
              <mc:Choice xmlns:v="urn:schemas-microsoft-com:vml" Requires="v">
                <p:oleObj spid="_x0000_s17534062" name="Chart" r:id="rId4" imgW="8963117" imgH="4314888" progId="MSGraph.Chart.8">
                  <p:embed followColorScheme="full"/>
                </p:oleObj>
              </mc:Choice>
              <mc:Fallback>
                <p:oleObj name="Chart" r:id="rId4" imgW="8963117" imgH="431488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638300"/>
                        <a:ext cx="85471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889000" y="9906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While companies are focused on managing a variety of business risks, cyber attacks are a top concern. Some 85% of 258 executives surveyed said they were very or somewhat concerned about cyber attacks on their businesses.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285</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17535086" name="Chart" r:id="rId4" imgW="5210129" imgH="4219602" progId="MSGraph.Chart.8">
                  <p:embed followColorScheme="full"/>
                </p:oleObj>
              </mc:Choice>
              <mc:Fallback>
                <p:oleObj name="Chart" r:id="rId4" imgW="5210129" imgH="4219602"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286</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17536111" name="Chart" r:id="rId4" imgW="5210129" imgH="4219602" progId="MSGraph.Chart.8">
                  <p:embed followColorScheme="full"/>
                </p:oleObj>
              </mc:Choice>
              <mc:Fallback>
                <p:oleObj name="Chart" r:id="rId4" imgW="5210129" imgH="4219602"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8" y="47625"/>
            <a:ext cx="6837362" cy="812800"/>
          </a:xfrm>
        </p:spPr>
        <p:txBody>
          <a:bodyPr lIns="0" tIns="0" rIns="0" bIns="0" anchor="t"/>
          <a:lstStyle/>
          <a:p>
            <a:r>
              <a:rPr lang="en-US" smtClean="0">
                <a:latin typeface="Arial" pitchFamily="34" charset="0"/>
                <a:cs typeface="Arial" pitchFamily="34" charset="0"/>
              </a:rPr>
              <a:t>High Profile Data Breaches, 2012-2013</a:t>
            </a:r>
            <a:endParaRPr lang="en-US" smtClean="0">
              <a:latin typeface="Arial" pitchFamily="34" charset="0"/>
            </a:endParaRPr>
          </a:p>
        </p:txBody>
      </p:sp>
      <p:graphicFrame>
        <p:nvGraphicFramePr>
          <p:cNvPr id="346262" name="Group 150"/>
          <p:cNvGraphicFramePr>
            <a:graphicFrameLocks noGrp="1"/>
          </p:cNvGraphicFramePr>
          <p:nvPr>
            <p:ph idx="4294967295"/>
          </p:nvPr>
        </p:nvGraphicFramePr>
        <p:xfrm>
          <a:off x="381000" y="1095375"/>
          <a:ext cx="8458199" cy="5185295"/>
        </p:xfrm>
        <a:graphic>
          <a:graphicData uri="http://schemas.openxmlformats.org/drawingml/2006/table">
            <a:tbl>
              <a:tblPr/>
              <a:tblGrid>
                <a:gridCol w="1086948"/>
                <a:gridCol w="1719580"/>
                <a:gridCol w="5651671"/>
              </a:tblGrid>
              <a:tr h="374530">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South Korean banks, media </a:t>
                      </a:r>
                      <a:r>
                        <a:rPr kumimoji="0" lang="en-US" sz="1400" b="0" i="0" u="none" strike="noStrike" cap="none" normalizeH="0" baseline="0" dirty="0" err="1" smtClean="0">
                          <a:ln>
                            <a:noFill/>
                          </a:ln>
                          <a:solidFill>
                            <a:schemeClr val="tx1"/>
                          </a:solidFill>
                          <a:effectLst/>
                          <a:latin typeface="Arial" charset="0"/>
                        </a:rPr>
                        <a:t>cos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Cyber attack causes computers to crash at South Korean banks and media companies, paralyzing bank machines across the country. No immediate reports of records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Yahoo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Yahoo in which some 450,000 passwords lifted and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eHarmony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dating site eHarmony confirms security breach in which some 1.5 million user names and passwords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68163">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LinkedIn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Social networking site LinkedIn reportedly targeted in hacker attack that saw 6.5 million hashed passwords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Utah Dept of Technology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Utah Department of Technology notifies of a March 30 breach of a server containing personal data including social security numbers for about 780,000 Medicaid patient claims. Breach traced to Eastern Europe hackers.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Global Payments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Credit card processor Global Payments confirms hacker attack has compromised  the payment card numbers of around 1.5 million cardholders.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 Dept of Child Support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Officials announce that four computer storage devices containing personal information for about 800,000 adults and children in California’s child support system were lost by IBM and Iron Mountain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Zappos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shoe retailer </a:t>
                      </a:r>
                      <a:r>
                        <a:rPr kumimoji="0" lang="en-US" sz="1200" b="0" i="0" u="none" strike="noStrike" cap="none" normalizeH="0" baseline="0" dirty="0" err="1" smtClean="0">
                          <a:ln>
                            <a:noFill/>
                          </a:ln>
                          <a:solidFill>
                            <a:schemeClr val="tx1"/>
                          </a:solidFill>
                          <a:effectLst/>
                          <a:latin typeface="Arial" charset="0"/>
                        </a:rPr>
                        <a:t>Zappos</a:t>
                      </a:r>
                      <a:r>
                        <a:rPr kumimoji="0" lang="en-US" sz="1200" b="0" i="0" u="none" strike="noStrike" cap="none" normalizeH="0" baseline="0" dirty="0" smtClean="0">
                          <a:ln>
                            <a:noFill/>
                          </a:ln>
                          <a:solidFill>
                            <a:schemeClr val="tx1"/>
                          </a:solidFill>
                          <a:effectLst/>
                          <a:latin typeface="Arial" charset="0"/>
                        </a:rPr>
                        <a:t> announces that information, such as names, addresses and passwords on as many as 24 million customers illegally accessed.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NY State Electric + Gas 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NYSEG that allowed unauthorized access to NYSEG customer data, containing social security numbers, dates of birth and bank account numbers, exposing 1.8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227763"/>
            <a:ext cx="8597900" cy="630237"/>
          </a:xfrm>
          <a:prstGeom prst="rect">
            <a:avLst/>
          </a:prstGeom>
          <a:noFill/>
          <a:ln w="9525" algn="ctr">
            <a:noFill/>
            <a:miter lim="800000"/>
            <a:headEnd/>
            <a:tailEnd/>
          </a:ln>
        </p:spPr>
        <p:txBody>
          <a:bodyPr>
            <a:spAutoFit/>
          </a:bodyPr>
          <a:lstStyle/>
          <a:p>
            <a:pPr eaLnBrk="0" hangingPunct="0">
              <a:spcBef>
                <a:spcPct val="50000"/>
              </a:spcBef>
              <a:buClr>
                <a:srgbClr val="FF3300"/>
              </a:buClr>
            </a:pPr>
            <a:r>
              <a:rPr lang="en-US" sz="1000">
                <a:latin typeface="Verdana" pitchFamily="34" charset="0"/>
              </a:rPr>
              <a:t>*March 2013 attack is not part of ITRC research.</a:t>
            </a:r>
          </a:p>
          <a:p>
            <a:pPr eaLnBrk="0" hangingPunct="0">
              <a:spcBef>
                <a:spcPct val="50000"/>
              </a:spcBef>
              <a:buClr>
                <a:srgbClr val="FF3300"/>
              </a:buClr>
            </a:pPr>
            <a:r>
              <a:rPr lang="en-US" sz="1000">
                <a:latin typeface="Verdana" pitchFamily="34" charset="0"/>
              </a:rPr>
              <a:t>Sources: Identity Theft Resource Center, </a:t>
            </a:r>
            <a:r>
              <a:rPr lang="en-US" sz="1000">
                <a:latin typeface="Verdana" pitchFamily="34" charset="0"/>
                <a:hlinkClick r:id="rId3"/>
              </a:rPr>
              <a:t>http://www.idtheftcenter.org/ITRC%20Breach%20Report%202012.pdf</a:t>
            </a:r>
            <a:r>
              <a:rPr lang="en-US" sz="1000">
                <a:latin typeface="Verdana" pitchFamily="34" charset="0"/>
              </a:rPr>
              <a:t>; Insurance Information Institute (I.I.I.) research.</a:t>
            </a:r>
            <a:endParaRPr lang="en-US" sz="1100"/>
          </a:p>
        </p:txBody>
      </p:sp>
    </p:spTree>
  </p:cSld>
  <p:clrMapOvr>
    <a:masterClrMapping/>
  </p:clrMapOvr>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288</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5" y="5749925"/>
            <a:ext cx="9191625" cy="9429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a:t>Source: 2011 Annual Study: U.S. Cost of a Data Breach, the Ponemon Institute.</a:t>
            </a:r>
          </a:p>
        </p:txBody>
      </p:sp>
      <p:graphicFrame>
        <p:nvGraphicFramePr>
          <p:cNvPr id="7170" name="Object 2"/>
          <p:cNvGraphicFramePr>
            <a:graphicFrameLocks/>
          </p:cNvGraphicFramePr>
          <p:nvPr/>
        </p:nvGraphicFramePr>
        <p:xfrm>
          <a:off x="177800" y="1638300"/>
          <a:ext cx="8547100" cy="4203700"/>
        </p:xfrm>
        <a:graphic>
          <a:graphicData uri="http://schemas.openxmlformats.org/presentationml/2006/ole">
            <mc:AlternateContent xmlns:mc="http://schemas.openxmlformats.org/markup-compatibility/2006">
              <mc:Choice xmlns:v="urn:schemas-microsoft-com:vml" Requires="v">
                <p:oleObj spid="_x0000_s17537134" name="Chart" r:id="rId4" imgW="8963117" imgH="4314888" progId="MSGraph.Chart.8">
                  <p:embed followColorScheme="full"/>
                </p:oleObj>
              </mc:Choice>
              <mc:Fallback>
                <p:oleObj name="Chart" r:id="rId4" imgW="8963117" imgH="431488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638300"/>
                        <a:ext cx="85471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average organizational cost of a data breach in 2011 was $5.5 million, down 24% from $7.2 million in 2010. Companies have improved steps taken in both preparing for and responding to a data breach.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289</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17538158" name="Chart" r:id="rId4" imgW="5210129" imgH="4219602" progId="MSGraph.Chart.8">
                  <p:embed followColorScheme="full"/>
                </p:oleObj>
              </mc:Choice>
              <mc:Fallback>
                <p:oleObj name="Chart" r:id="rId4" imgW="5210129" imgH="4219602"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2013:Q3</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mc:AlternateContent xmlns:mc="http://schemas.openxmlformats.org/markup-compatibility/2006">
              <mc:Choice xmlns:v="urn:schemas-microsoft-com:vml" Requires="v">
                <p:oleObj spid="_x0000_s16275568" name="Chart" r:id="rId4" imgW="8581960" imgH="4219602" progId="MSGraph.Chart.8">
                  <p:embed followColorScheme="full"/>
                </p:oleObj>
              </mc:Choice>
              <mc:Fallback>
                <p:oleObj name="Chart" r:id="rId4" imgW="8581960" imgH="4219602"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77" y="2052638"/>
                        <a:ext cx="8624786"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10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290</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mc:AlternateContent xmlns:mc="http://schemas.openxmlformats.org/markup-compatibility/2006">
              <mc:Choice xmlns:v="urn:schemas-microsoft-com:vml" Requires="v">
                <p:oleObj spid="_x0000_s17539182" name="Chart" r:id="rId4" imgW="8963117" imgH="4314888" progId="MSGraph.Chart.8">
                  <p:embed followColorScheme="full"/>
                </p:oleObj>
              </mc:Choice>
              <mc:Fallback>
                <p:oleObj name="Chart" r:id="rId4" imgW="8963117" imgH="431488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638300"/>
                        <a:ext cx="8547100" cy="448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291</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All Revenue Size</a:t>
            </a:r>
          </a:p>
        </p:txBody>
      </p:sp>
      <p:sp>
        <p:nvSpPr>
          <p:cNvPr id="10245"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mc:AlternateContent xmlns:mc="http://schemas.openxmlformats.org/markup-compatibility/2006">
              <mc:Choice xmlns:v="urn:schemas-microsoft-com:vml" Requires="v">
                <p:oleObj spid="_x0000_s17540206" name="Chart" r:id="rId4" imgW="8972565" imgH="4152928" progId="MSGraph.Chart.8">
                  <p:embed followColorScheme="full"/>
                </p:oleObj>
              </mc:Choice>
              <mc:Fallback>
                <p:oleObj name="Chart" r:id="rId4" imgW="8972565" imgH="415292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828800"/>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292</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Revenue $1 Billion+</a:t>
            </a:r>
          </a:p>
        </p:txBody>
      </p:sp>
      <p:sp>
        <p:nvSpPr>
          <p:cNvPr id="11269"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1266" name="Object 2"/>
          <p:cNvGraphicFramePr>
            <a:graphicFrameLocks/>
          </p:cNvGraphicFramePr>
          <p:nvPr/>
        </p:nvGraphicFramePr>
        <p:xfrm>
          <a:off x="215900" y="1828800"/>
          <a:ext cx="8610600" cy="3987800"/>
        </p:xfrm>
        <a:graphic>
          <a:graphicData uri="http://schemas.openxmlformats.org/presentationml/2006/ole">
            <mc:AlternateContent xmlns:mc="http://schemas.openxmlformats.org/markup-compatibility/2006">
              <mc:Choice xmlns:v="urn:schemas-microsoft-com:vml" Requires="v">
                <p:oleObj spid="_x0000_s17541230" name="Chart" r:id="rId4" imgW="8972565" imgH="4152928" progId="MSGraph.Chart.8">
                  <p:embed followColorScheme="full"/>
                </p:oleObj>
              </mc:Choice>
              <mc:Fallback>
                <p:oleObj name="Chart" r:id="rId4" imgW="8972565" imgH="415292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828800"/>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Among larger companies, average cyber insurance limits purchased in 2012 increased nearly 30% over 2011.</a:t>
            </a: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9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CD77F435-7F2C-4E10-887D-76C10396121B}" type="slidenum">
              <a:rPr lang="en-US" smtClean="0">
                <a:latin typeface="Arial" pitchFamily="34" charset="0"/>
              </a:rPr>
              <a:pPr/>
              <a:t>293</a:t>
            </a:fld>
            <a:endParaRPr lang="en-US" smtClean="0">
              <a:latin typeface="Arial" pitchFamily="34" charset="0"/>
            </a:endParaRPr>
          </a:p>
        </p:txBody>
      </p:sp>
      <p:sp>
        <p:nvSpPr>
          <p:cNvPr id="12292" name="Rectangle 2"/>
          <p:cNvSpPr>
            <a:spLocks noGrp="1" noChangeArrowheads="1"/>
          </p:cNvSpPr>
          <p:nvPr>
            <p:ph type="title"/>
          </p:nvPr>
        </p:nvSpPr>
        <p:spPr/>
        <p:txBody>
          <a:bodyPr/>
          <a:lstStyle/>
          <a:p>
            <a:r>
              <a:rPr lang="en-US" dirty="0" smtClean="0">
                <a:latin typeface="Arial" pitchFamily="34" charset="0"/>
              </a:rPr>
              <a:t>Cyber Liability: Historical Rate (price per million) Changes</a:t>
            </a:r>
          </a:p>
        </p:txBody>
      </p:sp>
      <p:graphicFrame>
        <p:nvGraphicFramePr>
          <p:cNvPr id="6924291" name="Object 3"/>
          <p:cNvGraphicFramePr>
            <a:graphicFrameLocks noGrp="1"/>
          </p:cNvGraphicFramePr>
          <p:nvPr>
            <p:ph type="chart" idx="4294967295"/>
          </p:nvPr>
        </p:nvGraphicFramePr>
        <p:xfrm>
          <a:off x="255588" y="1549400"/>
          <a:ext cx="8518525" cy="3911600"/>
        </p:xfrm>
        <a:graphic>
          <a:graphicData uri="http://schemas.openxmlformats.org/presentationml/2006/ole">
            <mc:AlternateContent xmlns:mc="http://schemas.openxmlformats.org/markup-compatibility/2006">
              <mc:Choice xmlns:v="urn:schemas-microsoft-com:vml" Requires="v">
                <p:oleObj spid="_x0000_s17542254" name="Chart" r:id="rId4" imgW="8525003" imgH="3914847" progId="MSGraph.Chart.8">
                  <p:embed followColorScheme="full"/>
                </p:oleObj>
              </mc:Choice>
              <mc:Fallback>
                <p:oleObj name="Chart" r:id="rId4" imgW="8525003" imgH="391484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5588" y="1549400"/>
                        <a:ext cx="8518525"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1258888" y="3992563"/>
            <a:ext cx="3978275" cy="690562"/>
          </a:xfrm>
          <a:prstGeom prst="wedgeRectCallout">
            <a:avLst>
              <a:gd name="adj1" fmla="val 74621"/>
              <a:gd name="adj2" fmla="val 54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rPr>
              <a:t>Overall, rates for cyber insurance were essentially flat in the fourth quarter of 2012.</a:t>
            </a:r>
          </a:p>
        </p:txBody>
      </p:sp>
      <p:sp>
        <p:nvSpPr>
          <p:cNvPr id="12294"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2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New Waves of Regulations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294</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750217"/>
            <a:ext cx="8400073" cy="1077218"/>
          </a:xfrm>
          <a:prstGeom prst="rect">
            <a:avLst/>
          </a:prstGeom>
          <a:noFill/>
          <a:ln w="9525">
            <a:noFill/>
            <a:miter lim="800000"/>
            <a:headEnd/>
            <a:tailEnd/>
          </a:ln>
        </p:spPr>
        <p:txBody>
          <a:bodyPr wrap="square">
            <a:spAutoFit/>
          </a:bodyPr>
          <a:lstStyle/>
          <a:p>
            <a:pPr algn="ctr"/>
            <a:r>
              <a:rPr lang="en-US" sz="3200" b="1" u="sng" dirty="0" smtClean="0">
                <a:solidFill>
                  <a:srgbClr val="2B7299"/>
                </a:solidFill>
              </a:rPr>
              <a:t>2008 - Present</a:t>
            </a:r>
          </a:p>
          <a:p>
            <a:pPr algn="ctr"/>
            <a:r>
              <a:rPr lang="en-US" sz="3200" b="1" dirty="0" smtClean="0">
                <a:solidFill>
                  <a:srgbClr val="2B7299"/>
                </a:solidFill>
              </a:rPr>
              <a:t>Global Crisis and Regulatory Response</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294</a:t>
            </a:fld>
            <a:endParaRPr lang="en-US"/>
          </a:p>
        </p:txBody>
      </p:sp>
    </p:spTree>
    <p:extLst>
      <p:ext uri="{BB962C8B-B14F-4D97-AF65-F5344CB8AC3E}">
        <p14:creationId xmlns:p14="http://schemas.microsoft.com/office/powerpoint/2010/main" val="314114017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295</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2800" dirty="0" smtClean="0"/>
              <a:t>The Global Financial Crisis: The Pendulum Swings Again: Dodd-Frank &amp; Systemic Risk</a:t>
            </a:r>
          </a:p>
        </p:txBody>
      </p:sp>
      <p:sp>
        <p:nvSpPr>
          <p:cNvPr id="1922051" name="Rectangle 3"/>
          <p:cNvSpPr>
            <a:spLocks noGrp="1" noChangeArrowheads="1"/>
          </p:cNvSpPr>
          <p:nvPr>
            <p:ph type="body" idx="1"/>
          </p:nvPr>
        </p:nvSpPr>
        <p:spPr>
          <a:xfrm>
            <a:off x="205740" y="1094667"/>
            <a:ext cx="8810441" cy="5448301"/>
          </a:xfrm>
        </p:spPr>
        <p:txBody>
          <a:bodyPr/>
          <a:lstStyle/>
          <a:p>
            <a:pPr>
              <a:lnSpc>
                <a:spcPts val="2200"/>
              </a:lnSpc>
            </a:pPr>
            <a:r>
              <a:rPr lang="en-US" sz="2000" b="1" dirty="0" smtClean="0"/>
              <a:t>Dodd-Frank Act of 2010: The implosion of the housing bubble and virtual collapse of the US banking system, the seizure of credit markets and massive government bailouts of US financial institutions led to calls for sweeping regulatory reforms of the financial industry</a:t>
            </a:r>
          </a:p>
          <a:p>
            <a:pPr>
              <a:lnSpc>
                <a:spcPts val="2200"/>
              </a:lnSpc>
            </a:pPr>
            <a:r>
              <a:rPr lang="en-US" sz="2000" b="1" dirty="0" smtClean="0"/>
              <a:t>Limiting Systemic Risk is at the Core of Dodd-Frank</a:t>
            </a:r>
          </a:p>
          <a:p>
            <a:pPr>
              <a:lnSpc>
                <a:spcPts val="2200"/>
              </a:lnSpc>
            </a:pPr>
            <a:r>
              <a:rPr lang="en-US" sz="2000" b="1" dirty="0" smtClean="0"/>
              <a:t>Designation as a Systemically Important Financial Institutional (SIFI) Will Result in Greater Regulatory Scrutiny and Heightened Capital Requirements</a:t>
            </a:r>
          </a:p>
          <a:p>
            <a:pPr>
              <a:lnSpc>
                <a:spcPts val="2200"/>
              </a:lnSpc>
            </a:pPr>
            <a:r>
              <a:rPr lang="en-US" sz="2000" b="1" dirty="0" smtClean="0"/>
              <a:t>Dodd-Frank Established Several Entities Impacting Insurers</a:t>
            </a:r>
          </a:p>
          <a:p>
            <a:pPr lvl="1">
              <a:lnSpc>
                <a:spcPts val="2200"/>
              </a:lnSpc>
            </a:pPr>
            <a:r>
              <a:rPr lang="en-US" sz="1800" b="1" dirty="0" smtClean="0"/>
              <a:t>Federal Insurance Office</a:t>
            </a:r>
          </a:p>
          <a:p>
            <a:pPr lvl="1">
              <a:lnSpc>
                <a:spcPts val="2200"/>
              </a:lnSpc>
            </a:pPr>
            <a:r>
              <a:rPr lang="en-US" sz="1800" b="1" dirty="0" smtClean="0"/>
              <a:t>Financial Stability Oversight Council</a:t>
            </a:r>
          </a:p>
          <a:p>
            <a:pPr lvl="1">
              <a:lnSpc>
                <a:spcPts val="2200"/>
              </a:lnSpc>
            </a:pPr>
            <a:r>
              <a:rPr lang="en-US" sz="1800" b="1" dirty="0" smtClean="0"/>
              <a:t>Office of Financial Research</a:t>
            </a:r>
          </a:p>
          <a:p>
            <a:pPr lvl="1">
              <a:lnSpc>
                <a:spcPts val="2200"/>
              </a:lnSpc>
            </a:pPr>
            <a:r>
              <a:rPr lang="en-US" sz="1800" b="1" dirty="0" smtClean="0"/>
              <a:t>Consumer Financial Protection Bureau</a:t>
            </a:r>
          </a:p>
          <a:p>
            <a:pPr>
              <a:lnSpc>
                <a:spcPts val="2200"/>
              </a:lnSpc>
            </a:pPr>
            <a:endParaRPr lang="en-US" sz="2000" b="1" dirty="0" smtClean="0"/>
          </a:p>
          <a:p>
            <a:pPr>
              <a:lnSpc>
                <a:spcPts val="2200"/>
              </a:lnSpc>
            </a:pPr>
            <a:endParaRPr lang="en-US" sz="2000" b="1" dirty="0" smtClean="0"/>
          </a:p>
        </p:txBody>
      </p:sp>
    </p:spTree>
    <p:extLst>
      <p:ext uri="{BB962C8B-B14F-4D97-AF65-F5344CB8AC3E}">
        <p14:creationId xmlns:p14="http://schemas.microsoft.com/office/powerpoint/2010/main" val="33409816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9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296</a:t>
            </a:fld>
            <a:endParaRPr lang="en-US" smtClean="0"/>
          </a:p>
        </p:txBody>
      </p:sp>
      <p:sp>
        <p:nvSpPr>
          <p:cNvPr id="1922051" name="Rectangle 3"/>
          <p:cNvSpPr>
            <a:spLocks noGrp="1" noChangeArrowheads="1"/>
          </p:cNvSpPr>
          <p:nvPr>
            <p:ph type="body" idx="1"/>
          </p:nvPr>
        </p:nvSpPr>
        <p:spPr>
          <a:xfrm>
            <a:off x="205740" y="1094667"/>
            <a:ext cx="8810441" cy="5448301"/>
          </a:xfrm>
        </p:spPr>
        <p:txBody>
          <a:bodyPr/>
          <a:lstStyle/>
          <a:p>
            <a:pPr>
              <a:lnSpc>
                <a:spcPts val="2100"/>
              </a:lnSpc>
            </a:pPr>
            <a:r>
              <a:rPr lang="en-US" sz="2000" b="1" dirty="0" smtClean="0"/>
              <a:t>Insurers—as Non-Bank Financial Institutions—Have Escaped Some, though Not All of the Most Draconian Provision of Dodd-Frank</a:t>
            </a:r>
          </a:p>
          <a:p>
            <a:pPr lvl="1">
              <a:lnSpc>
                <a:spcPts val="2100"/>
              </a:lnSpc>
            </a:pPr>
            <a:r>
              <a:rPr lang="en-US" sz="1800" b="1" dirty="0" smtClean="0"/>
              <a:t>In particular, small number of large insurers will (are) receiving a designations as Systemically Important Financial Institutions (SIFIs)</a:t>
            </a:r>
          </a:p>
          <a:p>
            <a:pPr>
              <a:lnSpc>
                <a:spcPts val="2100"/>
              </a:lnSpc>
            </a:pPr>
            <a:r>
              <a:rPr lang="en-US" sz="2000" b="1" dirty="0" smtClean="0"/>
              <a:t>Insurers Generally Reject the Notion that Insurance Is Systemically Risky (or that any Individual Insurer is Systemically Important)</a:t>
            </a:r>
          </a:p>
          <a:p>
            <a:pPr>
              <a:lnSpc>
                <a:spcPts val="2100"/>
              </a:lnSpc>
            </a:pPr>
            <a:r>
              <a:rPr lang="en-US" sz="2000" b="1" dirty="0" smtClean="0"/>
              <a:t>Such a Designation Makes the Fed the Penultimate Regulator</a:t>
            </a:r>
          </a:p>
          <a:p>
            <a:pPr>
              <a:lnSpc>
                <a:spcPts val="2100"/>
              </a:lnSpc>
            </a:pPr>
            <a:r>
              <a:rPr lang="en-US" sz="2000" b="1" dirty="0" smtClean="0"/>
              <a:t>To Date: AIG, Prudential Have Been Designated as non-bank SIFIs by the FSOC</a:t>
            </a:r>
          </a:p>
          <a:p>
            <a:pPr lvl="1">
              <a:lnSpc>
                <a:spcPts val="2100"/>
              </a:lnSpc>
            </a:pPr>
            <a:r>
              <a:rPr lang="en-US" sz="1800" b="1" dirty="0" smtClean="0"/>
              <a:t>MetLife is still under evaluation</a:t>
            </a:r>
          </a:p>
          <a:p>
            <a:pPr>
              <a:lnSpc>
                <a:spcPts val="2100"/>
              </a:lnSpc>
            </a:pPr>
            <a:r>
              <a:rPr lang="en-US" sz="2000" b="1" dirty="0" smtClean="0"/>
              <a:t>Fed Reserve Seems Open to Developing a Tailored Capital Requirement Approach for Insurers</a:t>
            </a:r>
          </a:p>
          <a:p>
            <a:pPr lvl="1">
              <a:lnSpc>
                <a:spcPts val="2100"/>
              </a:lnSpc>
            </a:pPr>
            <a:r>
              <a:rPr lang="en-US" sz="1800" b="1" dirty="0" smtClean="0"/>
              <a:t>Conflicting language in the DFA make this somewhat difficult</a:t>
            </a:r>
          </a:p>
          <a:p>
            <a:pPr lvl="1">
              <a:lnSpc>
                <a:spcPts val="2100"/>
              </a:lnSpc>
            </a:pPr>
            <a:r>
              <a:rPr lang="en-US" sz="1800" b="1" dirty="0" smtClean="0"/>
              <a:t>SIFIs may need Fed approval to repurchase shares on increase dividend</a:t>
            </a:r>
          </a:p>
          <a:p>
            <a:pPr>
              <a:lnSpc>
                <a:spcPts val="2100"/>
              </a:lnSpc>
            </a:pPr>
            <a:endParaRPr lang="en-US" sz="2000" b="1" dirty="0" smtClean="0"/>
          </a:p>
        </p:txBody>
      </p:sp>
      <p:sp>
        <p:nvSpPr>
          <p:cNvPr id="8" name="Rectangle 2"/>
          <p:cNvSpPr>
            <a:spLocks noGrp="1" noChangeArrowheads="1"/>
          </p:cNvSpPr>
          <p:nvPr>
            <p:ph type="title"/>
          </p:nvPr>
        </p:nvSpPr>
        <p:spPr>
          <a:xfrm>
            <a:off x="39326" y="70824"/>
            <a:ext cx="8337758" cy="860425"/>
          </a:xfrm>
        </p:spPr>
        <p:txBody>
          <a:bodyPr/>
          <a:lstStyle/>
          <a:p>
            <a:r>
              <a:rPr lang="en-US" sz="2800" dirty="0" smtClean="0"/>
              <a:t>The Global Financial Crisis: The Pendulum Swings Again: Dodd-Frank &amp; Systemic Risk</a:t>
            </a:r>
          </a:p>
        </p:txBody>
      </p:sp>
    </p:spTree>
    <p:extLst>
      <p:ext uri="{BB962C8B-B14F-4D97-AF65-F5344CB8AC3E}">
        <p14:creationId xmlns:p14="http://schemas.microsoft.com/office/powerpoint/2010/main" val="23566596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297</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3200" dirty="0" smtClean="0"/>
              <a:t>Global Financial Crises &amp; </a:t>
            </a:r>
            <a:br>
              <a:rPr lang="en-US" sz="3200" dirty="0" smtClean="0"/>
            </a:br>
            <a:r>
              <a:rPr lang="en-US" sz="3200" dirty="0" smtClean="0"/>
              <a:t>Global Systemic Risk</a:t>
            </a:r>
          </a:p>
        </p:txBody>
      </p:sp>
      <p:sp>
        <p:nvSpPr>
          <p:cNvPr id="1922051" name="Rectangle 3"/>
          <p:cNvSpPr>
            <a:spLocks noGrp="1" noChangeArrowheads="1"/>
          </p:cNvSpPr>
          <p:nvPr>
            <p:ph type="body" idx="1"/>
          </p:nvPr>
        </p:nvSpPr>
        <p:spPr>
          <a:xfrm>
            <a:off x="205740" y="1094667"/>
            <a:ext cx="8810441" cy="5448301"/>
          </a:xfrm>
        </p:spPr>
        <p:txBody>
          <a:bodyPr/>
          <a:lstStyle/>
          <a:p>
            <a:pPr>
              <a:lnSpc>
                <a:spcPts val="2100"/>
              </a:lnSpc>
            </a:pPr>
            <a:r>
              <a:rPr lang="en-US" sz="2000" b="1" dirty="0" smtClean="0"/>
              <a:t>The Global Financial Crisis Prompted the G-20 Leaders to Request that  the Financial Stability Board (FSB) Assess the Systemic Risks Associated with SIFIs, Global-SIFIs in Particular</a:t>
            </a:r>
            <a:endParaRPr lang="en-US" sz="1800" b="1" dirty="0" smtClean="0"/>
          </a:p>
          <a:p>
            <a:pPr>
              <a:lnSpc>
                <a:spcPts val="2100"/>
              </a:lnSpc>
            </a:pPr>
            <a:r>
              <a:rPr lang="en-US" sz="2000" b="1" dirty="0" smtClean="0"/>
              <a:t>In July 2013, the FSB Endorsed the International Association of Insurance Supervisors Methodology for Identifying Globally Systemically Important Insurers (G-SIIs)</a:t>
            </a:r>
          </a:p>
          <a:p>
            <a:pPr>
              <a:lnSpc>
                <a:spcPts val="2100"/>
              </a:lnSpc>
            </a:pPr>
            <a:r>
              <a:rPr lang="en-US" sz="2000" b="1" dirty="0" smtClean="0"/>
              <a:t>For Each G-SII, the Following Will Be Required:</a:t>
            </a:r>
          </a:p>
          <a:p>
            <a:pPr lvl="1">
              <a:lnSpc>
                <a:spcPts val="2100"/>
              </a:lnSpc>
              <a:buNone/>
            </a:pPr>
            <a:r>
              <a:rPr lang="en-US" sz="1800" b="1" dirty="0" smtClean="0"/>
              <a:t>(</a:t>
            </a:r>
            <a:r>
              <a:rPr lang="en-US" sz="1800" b="1" dirty="0" err="1" smtClean="0"/>
              <a:t>i</a:t>
            </a:r>
            <a:r>
              <a:rPr lang="en-US" sz="1800" b="1" dirty="0" smtClean="0"/>
              <a:t>) Recovery and resolution plans</a:t>
            </a:r>
          </a:p>
          <a:p>
            <a:pPr lvl="1">
              <a:lnSpc>
                <a:spcPts val="2100"/>
              </a:lnSpc>
              <a:buNone/>
            </a:pPr>
            <a:r>
              <a:rPr lang="en-US" sz="1800" b="1" dirty="0" smtClean="0"/>
              <a:t>(ii) Enhanced group-wide supervision</a:t>
            </a:r>
          </a:p>
          <a:p>
            <a:pPr lvl="1">
              <a:lnSpc>
                <a:spcPts val="2100"/>
              </a:lnSpc>
              <a:buNone/>
            </a:pPr>
            <a:r>
              <a:rPr lang="en-US" sz="1800" b="1" dirty="0" smtClean="0"/>
              <a:t>(iii) Higher loss absorbency (HLA) requirements </a:t>
            </a:r>
          </a:p>
          <a:p>
            <a:pPr>
              <a:lnSpc>
                <a:spcPts val="2100"/>
              </a:lnSpc>
            </a:pPr>
            <a:r>
              <a:rPr lang="en-US" sz="2000" b="1" dirty="0" smtClean="0"/>
              <a:t>G-SIIs as Designated by the FSB as of July 2013:</a:t>
            </a:r>
          </a:p>
          <a:p>
            <a:pPr lvl="1">
              <a:lnSpc>
                <a:spcPts val="2100"/>
              </a:lnSpc>
            </a:pPr>
            <a:r>
              <a:rPr lang="en-US" sz="1800" b="1" dirty="0" smtClean="0"/>
              <a:t>Allianz SE		AIG			</a:t>
            </a:r>
            <a:r>
              <a:rPr lang="en-US" sz="1800" b="1" dirty="0" err="1" smtClean="0"/>
              <a:t>Assicurazioni</a:t>
            </a:r>
            <a:r>
              <a:rPr lang="en-US" sz="1800" b="1" dirty="0" smtClean="0"/>
              <a:t> </a:t>
            </a:r>
            <a:r>
              <a:rPr lang="en-US" sz="1800" b="1" dirty="0" err="1" smtClean="0"/>
              <a:t>Generali</a:t>
            </a:r>
            <a:endParaRPr lang="en-US" sz="1800" b="1" dirty="0" smtClean="0"/>
          </a:p>
          <a:p>
            <a:pPr lvl="1">
              <a:lnSpc>
                <a:spcPts val="2100"/>
              </a:lnSpc>
            </a:pPr>
            <a:r>
              <a:rPr lang="en-US" sz="1800" b="1" dirty="0" smtClean="0"/>
              <a:t>Aviva		</a:t>
            </a:r>
            <a:r>
              <a:rPr lang="en-US" sz="1800" b="1" dirty="0" err="1" smtClean="0"/>
              <a:t>Axa</a:t>
            </a:r>
            <a:r>
              <a:rPr lang="en-US" sz="1800" b="1" dirty="0" smtClean="0"/>
              <a:t>			MetLife</a:t>
            </a:r>
          </a:p>
          <a:p>
            <a:pPr lvl="1">
              <a:lnSpc>
                <a:spcPts val="2100"/>
              </a:lnSpc>
            </a:pPr>
            <a:r>
              <a:rPr lang="en-US" sz="1800" b="1" dirty="0" smtClean="0"/>
              <a:t>Ping An		Prudential Financial	Prudential plc</a:t>
            </a:r>
          </a:p>
        </p:txBody>
      </p:sp>
    </p:spTree>
    <p:extLst>
      <p:ext uri="{BB962C8B-B14F-4D97-AF65-F5344CB8AC3E}">
        <p14:creationId xmlns:p14="http://schemas.microsoft.com/office/powerpoint/2010/main" val="17322094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9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298</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3200" dirty="0" smtClean="0"/>
              <a:t>Global Financial Crises &amp; </a:t>
            </a:r>
            <a:br>
              <a:rPr lang="en-US" sz="3200" dirty="0" smtClean="0"/>
            </a:br>
            <a:r>
              <a:rPr lang="en-US" sz="3200" dirty="0" smtClean="0"/>
              <a:t>Global Systemic Risk: Key Dates		</a:t>
            </a:r>
          </a:p>
        </p:txBody>
      </p:sp>
      <p:graphicFrame>
        <p:nvGraphicFramePr>
          <p:cNvPr id="8" name="Content Placeholder 7"/>
          <p:cNvGraphicFramePr>
            <a:graphicFrameLocks noGrp="1"/>
          </p:cNvGraphicFramePr>
          <p:nvPr>
            <p:ph idx="1"/>
          </p:nvPr>
        </p:nvGraphicFramePr>
        <p:xfrm>
          <a:off x="250722" y="1529837"/>
          <a:ext cx="8554065" cy="3845560"/>
        </p:xfrm>
        <a:graphic>
          <a:graphicData uri="http://schemas.openxmlformats.org/drawingml/2006/table">
            <a:tbl>
              <a:tblPr firstRow="1" bandRow="1">
                <a:tableStyleId>{5C22544A-7EE6-4342-B048-85BDC9FD1C3A}</a:tableStyleId>
              </a:tblPr>
              <a:tblGrid>
                <a:gridCol w="2404783"/>
                <a:gridCol w="6149282"/>
              </a:tblGrid>
              <a:tr h="370840">
                <a:tc>
                  <a:txBody>
                    <a:bodyPr/>
                    <a:lstStyle/>
                    <a:p>
                      <a:r>
                        <a:rPr lang="en-US" dirty="0" smtClean="0"/>
                        <a:t>Implementation Date</a:t>
                      </a:r>
                      <a:endParaRPr lang="en-US" dirty="0"/>
                    </a:p>
                  </a:txBody>
                  <a:tcPr/>
                </a:tc>
                <a:tc>
                  <a:txBody>
                    <a:bodyPr/>
                    <a:lstStyle/>
                    <a:p>
                      <a:r>
                        <a:rPr lang="en-US" dirty="0" smtClean="0"/>
                        <a:t>Action</a:t>
                      </a:r>
                      <a:endParaRPr lang="en-US" dirty="0"/>
                    </a:p>
                  </a:txBody>
                  <a:tcPr/>
                </a:tc>
              </a:tr>
              <a:tr h="370840">
                <a:tc>
                  <a:txBody>
                    <a:bodyPr/>
                    <a:lstStyle/>
                    <a:p>
                      <a:r>
                        <a:rPr lang="en-US" dirty="0" smtClean="0"/>
                        <a:t>July 2013</a:t>
                      </a:r>
                      <a:endParaRPr lang="en-US" dirty="0"/>
                    </a:p>
                  </a:txBody>
                  <a:tcPr/>
                </a:tc>
                <a:tc>
                  <a:txBody>
                    <a:bodyPr/>
                    <a:lstStyle/>
                    <a:p>
                      <a:pPr>
                        <a:buFont typeface="Arial" pitchFamily="34" charset="0"/>
                        <a:buNone/>
                      </a:pPr>
                      <a:r>
                        <a:rPr lang="en-US" dirty="0" smtClean="0"/>
                        <a:t>Designation of G-SIIs (annual</a:t>
                      </a:r>
                      <a:r>
                        <a:rPr lang="en-US" baseline="0" dirty="0" smtClean="0"/>
                        <a:t> updates thereafter beginning Nov. 2014)</a:t>
                      </a:r>
                    </a:p>
                  </a:txBody>
                  <a:tcPr/>
                </a:tc>
              </a:tr>
              <a:tr h="370840">
                <a:tc>
                  <a:txBody>
                    <a:bodyPr/>
                    <a:lstStyle/>
                    <a:p>
                      <a:r>
                        <a:rPr lang="en-US" dirty="0" smtClean="0"/>
                        <a:t>July 2014</a:t>
                      </a:r>
                      <a:endParaRPr lang="en-US" dirty="0"/>
                    </a:p>
                  </a:txBody>
                  <a:tcPr/>
                </a:tc>
                <a:tc>
                  <a:txBody>
                    <a:bodyPr/>
                    <a:lstStyle/>
                    <a:p>
                      <a:pPr>
                        <a:buFont typeface="Arial" pitchFamily="34" charset="0"/>
                        <a:buNone/>
                      </a:pPr>
                      <a:r>
                        <a:rPr lang="en-US" dirty="0" smtClean="0"/>
                        <a:t>FSB to make a decision on the G-SII status of, and appropriate risk mitigating</a:t>
                      </a:r>
                      <a:r>
                        <a:rPr lang="en-US" baseline="0" dirty="0" smtClean="0"/>
                        <a:t> measures for major reinsurers</a:t>
                      </a:r>
                      <a:endParaRPr lang="en-US" dirty="0"/>
                    </a:p>
                  </a:txBody>
                  <a:tcPr/>
                </a:tc>
              </a:tr>
              <a:tr h="370840">
                <a:tc>
                  <a:txBody>
                    <a:bodyPr/>
                    <a:lstStyle/>
                    <a:p>
                      <a:r>
                        <a:rPr lang="en-US" dirty="0" smtClean="0"/>
                        <a:t>By G-20 Summit</a:t>
                      </a:r>
                      <a:r>
                        <a:rPr lang="en-US" baseline="0" dirty="0" smtClean="0"/>
                        <a:t> 2014</a:t>
                      </a:r>
                      <a:endParaRPr lang="en-US" dirty="0"/>
                    </a:p>
                  </a:txBody>
                  <a:tcPr/>
                </a:tc>
                <a:tc>
                  <a:txBody>
                    <a:bodyPr/>
                    <a:lstStyle/>
                    <a:p>
                      <a:r>
                        <a:rPr lang="en-US" dirty="0" smtClean="0"/>
                        <a:t>IAIS</a:t>
                      </a:r>
                      <a:r>
                        <a:rPr lang="en-US" baseline="0" dirty="0" smtClean="0"/>
                        <a:t> to develop backstop capital requirements to apply to all group activities, incl. non-ins. subs.</a:t>
                      </a:r>
                      <a:endParaRPr lang="en-US" dirty="0"/>
                    </a:p>
                  </a:txBody>
                  <a:tcPr/>
                </a:tc>
              </a:tr>
              <a:tr h="370840">
                <a:tc>
                  <a:txBody>
                    <a:bodyPr/>
                    <a:lstStyle/>
                    <a:p>
                      <a:r>
                        <a:rPr lang="en-US" dirty="0" smtClean="0"/>
                        <a:t>End 2015</a:t>
                      </a:r>
                      <a:endParaRPr lang="en-US" dirty="0"/>
                    </a:p>
                  </a:txBody>
                  <a:tcPr/>
                </a:tc>
                <a:tc>
                  <a:txBody>
                    <a:bodyPr/>
                    <a:lstStyle/>
                    <a:p>
                      <a:r>
                        <a:rPr lang="en-US" dirty="0" smtClean="0"/>
                        <a:t>IAIS</a:t>
                      </a:r>
                      <a:r>
                        <a:rPr lang="en-US" baseline="0" dirty="0" smtClean="0"/>
                        <a:t> to develop HLA requirements that will apply to G-SIIs staring in 2019</a:t>
                      </a:r>
                      <a:endParaRPr lang="en-US" dirty="0"/>
                    </a:p>
                  </a:txBody>
                  <a:tcPr/>
                </a:tc>
              </a:tr>
              <a:tr h="370840">
                <a:tc>
                  <a:txBody>
                    <a:bodyPr/>
                    <a:lstStyle/>
                    <a:p>
                      <a:r>
                        <a:rPr lang="en-US" dirty="0" smtClean="0"/>
                        <a:t>January 2019</a:t>
                      </a:r>
                      <a:endParaRPr lang="en-US" dirty="0"/>
                    </a:p>
                  </a:txBody>
                  <a:tcPr/>
                </a:tc>
                <a:tc>
                  <a:txBody>
                    <a:bodyPr/>
                    <a:lstStyle/>
                    <a:p>
                      <a:r>
                        <a:rPr lang="en-US" dirty="0" smtClean="0"/>
                        <a:t>G-SIIs to apply HLA requirements</a:t>
                      </a:r>
                      <a:endParaRPr lang="en-US" dirty="0"/>
                    </a:p>
                  </a:txBody>
                  <a:tcPr/>
                </a:tc>
              </a:tr>
            </a:tbl>
          </a:graphicData>
        </a:graphic>
      </p:graphicFrame>
      <p:sp>
        <p:nvSpPr>
          <p:cNvPr id="10" name="Rectangle 7"/>
          <p:cNvSpPr>
            <a:spLocks noChangeArrowheads="1"/>
          </p:cNvSpPr>
          <p:nvPr/>
        </p:nvSpPr>
        <p:spPr bwMode="auto">
          <a:xfrm>
            <a:off x="0" y="6543675"/>
            <a:ext cx="8750300" cy="230832"/>
          </a:xfrm>
          <a:prstGeom prst="rect">
            <a:avLst/>
          </a:prstGeom>
          <a:noFill/>
          <a:ln w="9525">
            <a:noFill/>
            <a:miter lim="800000"/>
            <a:headEnd/>
            <a:tailEnd/>
          </a:ln>
        </p:spPr>
        <p:txBody>
          <a:bodyPr>
            <a:spAutoFit/>
          </a:bodyPr>
          <a:lstStyle/>
          <a:p>
            <a:r>
              <a:rPr lang="en-US" sz="900" dirty="0" smtClean="0"/>
              <a:t>Sources:  Financial Stability Board, </a:t>
            </a:r>
            <a:r>
              <a:rPr lang="en-US" sz="900" i="1" dirty="0" smtClean="0"/>
              <a:t>“Globally Systemically Important Insurers (G-SIIs) and the Policy Measures that Will Apply to Them,”</a:t>
            </a:r>
            <a:r>
              <a:rPr lang="en-US" sz="900" dirty="0" smtClean="0"/>
              <a:t> July 18, 2013.</a:t>
            </a:r>
            <a:endParaRPr lang="en-US" sz="900" dirty="0"/>
          </a:p>
        </p:txBody>
      </p:sp>
    </p:spTree>
    <p:extLst>
      <p:ext uri="{BB962C8B-B14F-4D97-AF65-F5344CB8AC3E}">
        <p14:creationId xmlns:p14="http://schemas.microsoft.com/office/powerpoint/2010/main" val="767350639"/>
      </p:ext>
    </p:extLst>
  </p:cSld>
  <p:clrMapOvr>
    <a:masterClrMapping/>
  </p:clrMapOvr>
  <p:transition>
    <p:wipe dir="r"/>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299</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3200" dirty="0" smtClean="0"/>
              <a:t>Global Financial Crises &amp; </a:t>
            </a:r>
            <a:br>
              <a:rPr lang="en-US" sz="3200" dirty="0" smtClean="0"/>
            </a:br>
            <a:r>
              <a:rPr lang="en-US" sz="3200" dirty="0" smtClean="0"/>
              <a:t>Global Systemic Risk…There’s More…</a:t>
            </a:r>
          </a:p>
        </p:txBody>
      </p:sp>
      <p:sp>
        <p:nvSpPr>
          <p:cNvPr id="1922051" name="Rectangle 3"/>
          <p:cNvSpPr>
            <a:spLocks noGrp="1" noChangeArrowheads="1"/>
          </p:cNvSpPr>
          <p:nvPr>
            <p:ph type="body" idx="1"/>
          </p:nvPr>
        </p:nvSpPr>
        <p:spPr>
          <a:xfrm>
            <a:off x="205740" y="1094667"/>
            <a:ext cx="8810441" cy="5448301"/>
          </a:xfrm>
        </p:spPr>
        <p:txBody>
          <a:bodyPr/>
          <a:lstStyle/>
          <a:p>
            <a:pPr>
              <a:lnSpc>
                <a:spcPts val="2100"/>
              </a:lnSpc>
            </a:pPr>
            <a:r>
              <a:rPr lang="en-US" sz="2000" b="1" dirty="0" smtClean="0"/>
              <a:t>IAIS Also Plans to Develop the First-Ever Risk-Based Global Insurance Capital Standards by 2016</a:t>
            </a:r>
          </a:p>
          <a:p>
            <a:pPr>
              <a:lnSpc>
                <a:spcPts val="2100"/>
              </a:lnSpc>
            </a:pPr>
            <a:r>
              <a:rPr lang="en-US" sz="2000" b="1" dirty="0" smtClean="0"/>
              <a:t>Would be Tested in 2017-2018; Implemented in 2019</a:t>
            </a:r>
          </a:p>
          <a:p>
            <a:pPr>
              <a:lnSpc>
                <a:spcPts val="2100"/>
              </a:lnSpc>
            </a:pPr>
            <a:r>
              <a:rPr lang="en-US" sz="2000" b="1" dirty="0" smtClean="0"/>
              <a:t>Would Be Included as Part of </a:t>
            </a:r>
            <a:r>
              <a:rPr lang="en-US" sz="2000" b="1" dirty="0" err="1" smtClean="0"/>
              <a:t>ComFrame</a:t>
            </a:r>
            <a:r>
              <a:rPr lang="en-US" sz="2000" b="1" dirty="0" smtClean="0"/>
              <a:t> and Apply to Internationally Active Insurance Groups (IAIGs): ~50 IAIGs Designations Likely</a:t>
            </a:r>
            <a:endParaRPr lang="en-US" sz="1800" b="1" dirty="0" smtClean="0"/>
          </a:p>
          <a:p>
            <a:pPr>
              <a:lnSpc>
                <a:spcPts val="2100"/>
              </a:lnSpc>
            </a:pPr>
            <a:r>
              <a:rPr lang="en-US" sz="2000" b="1" dirty="0" smtClean="0"/>
              <a:t>While Flexibility May Exist within the Standards, Doubts in the US Are Likely to Be Strong</a:t>
            </a:r>
          </a:p>
          <a:p>
            <a:pPr lvl="1">
              <a:lnSpc>
                <a:spcPts val="2100"/>
              </a:lnSpc>
            </a:pPr>
            <a:r>
              <a:rPr lang="en-US" sz="1800" b="1" dirty="0" smtClean="0"/>
              <a:t>Concern that the standards may be bank-centric</a:t>
            </a:r>
          </a:p>
          <a:p>
            <a:pPr lvl="1">
              <a:lnSpc>
                <a:spcPts val="2100"/>
              </a:lnSpc>
            </a:pPr>
            <a:r>
              <a:rPr lang="en-US" sz="1800" b="1" dirty="0" smtClean="0"/>
              <a:t>Questions as to whether such standards are even needed:</a:t>
            </a:r>
          </a:p>
          <a:p>
            <a:pPr lvl="1">
              <a:lnSpc>
                <a:spcPts val="2100"/>
              </a:lnSpc>
            </a:pPr>
            <a:r>
              <a:rPr lang="en-US" sz="1700" b="1" i="1" dirty="0" smtClean="0"/>
              <a:t>“Although US state insurance regulators continue to have doubts about the timing, necessity and complexity of developing a global capital standard given regulatory differences around the globe, we intend to remain fully engaged in the process to ensure that any development augments the strong legal entity capital requirements in the US that have provided proven and tested security for US policyholders and stable insurance markets for consumers and industry.”  --NAIC President Ben Nelson (P/C 360, Oct. 16, 2013)</a:t>
            </a:r>
            <a:endParaRPr lang="en-US" sz="1800" b="1" dirty="0" smtClean="0"/>
          </a:p>
        </p:txBody>
      </p:sp>
    </p:spTree>
    <p:extLst>
      <p:ext uri="{BB962C8B-B14F-4D97-AF65-F5344CB8AC3E}">
        <p14:creationId xmlns:p14="http://schemas.microsoft.com/office/powerpoint/2010/main" val="10261703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105"/>
          <p:cNvSpPr>
            <a:spLocks noGrp="1" noChangeArrowheads="1"/>
          </p:cNvSpPr>
          <p:nvPr>
            <p:ph type="dt" sz="quarter" idx="10"/>
          </p:nvPr>
        </p:nvSpPr>
        <p:spPr>
          <a:noFill/>
        </p:spPr>
        <p:txBody>
          <a:bodyPr/>
          <a:lstStyle/>
          <a:p>
            <a:r>
              <a:rPr lang="en-US" smtClean="0"/>
              <a:t>12/01/09 - 9pm</a:t>
            </a:r>
          </a:p>
        </p:txBody>
      </p:sp>
      <p:sp>
        <p:nvSpPr>
          <p:cNvPr id="6451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64516" name="Rectangle 110"/>
          <p:cNvSpPr>
            <a:spLocks noGrp="1" noChangeArrowheads="1"/>
          </p:cNvSpPr>
          <p:nvPr>
            <p:ph type="sldNum" sz="quarter" idx="12"/>
          </p:nvPr>
        </p:nvSpPr>
        <p:spPr>
          <a:noFill/>
        </p:spPr>
        <p:txBody>
          <a:bodyPr/>
          <a:lstStyle/>
          <a:p>
            <a:fld id="{02CA6005-A30E-4B9F-AA27-E406E92B700B}" type="slidenum">
              <a:rPr lang="en-US" smtClean="0"/>
              <a:pPr/>
              <a:t>3</a:t>
            </a:fld>
            <a:endParaRPr lang="en-US" smtClean="0"/>
          </a:p>
        </p:txBody>
      </p:sp>
      <p:sp>
        <p:nvSpPr>
          <p:cNvPr id="64517" name="Rectangle 2"/>
          <p:cNvSpPr>
            <a:spLocks noGrp="1" noChangeArrowheads="1"/>
          </p:cNvSpPr>
          <p:nvPr>
            <p:ph type="title"/>
          </p:nvPr>
        </p:nvSpPr>
        <p:spPr/>
        <p:txBody>
          <a:bodyPr/>
          <a:lstStyle/>
          <a:p>
            <a:r>
              <a:rPr lang="en-US" dirty="0" smtClean="0"/>
              <a:t>Uncertainty, Risk and Fear Abound: Insurance Can Help Mitigate Risk</a:t>
            </a:r>
          </a:p>
        </p:txBody>
      </p:sp>
      <p:sp>
        <p:nvSpPr>
          <p:cNvPr id="1922051" name="Rectangle 3"/>
          <p:cNvSpPr>
            <a:spLocks noGrp="1" noChangeArrowheads="1"/>
          </p:cNvSpPr>
          <p:nvPr>
            <p:ph type="body" idx="1"/>
          </p:nvPr>
        </p:nvSpPr>
        <p:spPr>
          <a:xfrm>
            <a:off x="347869" y="1053179"/>
            <a:ext cx="8523287" cy="4652963"/>
          </a:xfrm>
        </p:spPr>
        <p:txBody>
          <a:bodyPr/>
          <a:lstStyle/>
          <a:p>
            <a:pPr>
              <a:lnSpc>
                <a:spcPct val="70000"/>
              </a:lnSpc>
              <a:spcBef>
                <a:spcPct val="50000"/>
              </a:spcBef>
            </a:pPr>
            <a:r>
              <a:rPr lang="en-US" sz="2000" b="1" dirty="0" smtClean="0"/>
              <a:t>Economic Issues in US, Europe</a:t>
            </a:r>
          </a:p>
          <a:p>
            <a:pPr>
              <a:lnSpc>
                <a:spcPct val="70000"/>
              </a:lnSpc>
              <a:spcBef>
                <a:spcPct val="50000"/>
              </a:spcBef>
            </a:pPr>
            <a:r>
              <a:rPr lang="en-US" sz="2000" b="1" dirty="0" smtClean="0"/>
              <a:t>Weakness </a:t>
            </a:r>
            <a:r>
              <a:rPr lang="en-US" sz="2000" b="1" dirty="0"/>
              <a:t>in China/Emerging Economies</a:t>
            </a:r>
            <a:endParaRPr lang="en-US" sz="2000" dirty="0" smtClean="0"/>
          </a:p>
          <a:p>
            <a:pPr>
              <a:lnSpc>
                <a:spcPct val="70000"/>
              </a:lnSpc>
              <a:spcBef>
                <a:spcPct val="50000"/>
              </a:spcBef>
            </a:pPr>
            <a:r>
              <a:rPr lang="en-US" sz="2000" b="1" dirty="0" smtClean="0"/>
              <a:t>Political Gridlock in the US, Europe, Japan</a:t>
            </a:r>
          </a:p>
          <a:p>
            <a:pPr>
              <a:lnSpc>
                <a:spcPct val="70000"/>
              </a:lnSpc>
              <a:spcBef>
                <a:spcPct val="50000"/>
              </a:spcBef>
            </a:pPr>
            <a:r>
              <a:rPr lang="en-US" sz="2000" b="1" dirty="0" smtClean="0"/>
              <a:t>Fiscal Imbalances</a:t>
            </a:r>
          </a:p>
          <a:p>
            <a:pPr>
              <a:lnSpc>
                <a:spcPct val="70000"/>
              </a:lnSpc>
              <a:spcBef>
                <a:spcPct val="50000"/>
              </a:spcBef>
            </a:pPr>
            <a:r>
              <a:rPr lang="en-US" sz="2000" b="1" dirty="0" smtClean="0"/>
              <a:t>Monetary Policy/Tapering/Low Interest Rates</a:t>
            </a:r>
          </a:p>
          <a:p>
            <a:pPr>
              <a:lnSpc>
                <a:spcPct val="70000"/>
              </a:lnSpc>
              <a:spcBef>
                <a:spcPct val="50000"/>
              </a:spcBef>
            </a:pPr>
            <a:r>
              <a:rPr lang="en-US" sz="2000" b="1" dirty="0" smtClean="0"/>
              <a:t>Unemployment</a:t>
            </a:r>
          </a:p>
          <a:p>
            <a:pPr>
              <a:lnSpc>
                <a:spcPct val="70000"/>
              </a:lnSpc>
              <a:spcBef>
                <a:spcPct val="50000"/>
              </a:spcBef>
            </a:pPr>
            <a:r>
              <a:rPr lang="en-US" sz="2000" b="1" dirty="0" smtClean="0"/>
              <a:t>Political Upheaval in the Ukraine, Middle East</a:t>
            </a:r>
          </a:p>
          <a:p>
            <a:pPr lvl="1">
              <a:lnSpc>
                <a:spcPct val="70000"/>
              </a:lnSpc>
            </a:pPr>
            <a:r>
              <a:rPr lang="en-US" sz="1800" b="1" dirty="0" smtClean="0"/>
              <a:t>Argentina, Venezuela, Thailand</a:t>
            </a:r>
            <a:endParaRPr lang="en-US" sz="1600" b="1" dirty="0" smtClean="0"/>
          </a:p>
          <a:p>
            <a:pPr>
              <a:lnSpc>
                <a:spcPct val="70000"/>
              </a:lnSpc>
              <a:spcBef>
                <a:spcPct val="50000"/>
              </a:spcBef>
            </a:pPr>
            <a:r>
              <a:rPr lang="en-US" sz="2000" b="1" dirty="0" smtClean="0"/>
              <a:t>Resurgent Terrorism Risk</a:t>
            </a:r>
          </a:p>
          <a:p>
            <a:pPr>
              <a:lnSpc>
                <a:spcPct val="70000"/>
              </a:lnSpc>
              <a:spcBef>
                <a:spcPct val="50000"/>
              </a:spcBef>
            </a:pPr>
            <a:r>
              <a:rPr lang="en-US" sz="2000" b="1" dirty="0" smtClean="0"/>
              <a:t>Diffusion of Weapons of Mass Destruction</a:t>
            </a:r>
          </a:p>
          <a:p>
            <a:pPr>
              <a:lnSpc>
                <a:spcPct val="70000"/>
              </a:lnSpc>
              <a:spcBef>
                <a:spcPct val="50000"/>
              </a:spcBef>
            </a:pPr>
            <a:r>
              <a:rPr lang="en-US" sz="2000" b="1" dirty="0" smtClean="0"/>
              <a:t>Cyber Attacks</a:t>
            </a:r>
          </a:p>
          <a:p>
            <a:pPr>
              <a:lnSpc>
                <a:spcPct val="70000"/>
              </a:lnSpc>
              <a:spcBef>
                <a:spcPct val="50000"/>
              </a:spcBef>
            </a:pPr>
            <a:r>
              <a:rPr lang="en-US" sz="2000" b="1" dirty="0" smtClean="0"/>
              <a:t>Record Natural Disaster Losses</a:t>
            </a:r>
          </a:p>
          <a:p>
            <a:pPr>
              <a:lnSpc>
                <a:spcPct val="70000"/>
              </a:lnSpc>
              <a:spcBef>
                <a:spcPct val="50000"/>
              </a:spcBef>
            </a:pPr>
            <a:r>
              <a:rPr lang="en-US" sz="2000" b="1" dirty="0" smtClean="0"/>
              <a:t>Climate Change</a:t>
            </a:r>
          </a:p>
          <a:p>
            <a:pPr>
              <a:lnSpc>
                <a:spcPct val="70000"/>
              </a:lnSpc>
              <a:spcBef>
                <a:spcPct val="50000"/>
              </a:spcBef>
            </a:pPr>
            <a:r>
              <a:rPr lang="en-US" sz="2000" b="1" dirty="0" smtClean="0"/>
              <a:t>Environmental Degradation</a:t>
            </a:r>
          </a:p>
          <a:p>
            <a:pPr>
              <a:lnSpc>
                <a:spcPct val="70000"/>
              </a:lnSpc>
              <a:spcBef>
                <a:spcPct val="50000"/>
              </a:spcBef>
            </a:pPr>
            <a:r>
              <a:rPr lang="en-US" sz="2000" b="1" dirty="0" smtClean="0"/>
              <a:t>Income Inequality</a:t>
            </a:r>
          </a:p>
          <a:p>
            <a:pPr>
              <a:lnSpc>
                <a:spcPct val="70000"/>
              </a:lnSpc>
              <a:spcBef>
                <a:spcPct val="50000"/>
              </a:spcBef>
            </a:pPr>
            <a:r>
              <a:rPr lang="en-US" sz="2000" b="1" dirty="0" smtClean="0"/>
              <a:t>(Over)Regulation</a:t>
            </a:r>
          </a:p>
          <a:p>
            <a:pPr>
              <a:lnSpc>
                <a:spcPct val="70000"/>
              </a:lnSpc>
              <a:spcBef>
                <a:spcPct val="50000"/>
              </a:spcBef>
              <a:buNone/>
            </a:pPr>
            <a:endParaRPr lang="en-US" sz="2000" b="1" i="1" dirty="0" smtClean="0">
              <a:solidFill>
                <a:srgbClr val="FF0000"/>
              </a:solidFill>
            </a:endParaRPr>
          </a:p>
        </p:txBody>
      </p:sp>
      <p:pic>
        <p:nvPicPr>
          <p:cNvPr id="9" name="Picture 8" descr="Black Swa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7650" y="1431925"/>
            <a:ext cx="2344738" cy="3530600"/>
          </a:xfrm>
          <a:prstGeom prst="rect">
            <a:avLst/>
          </a:prstGeom>
          <a:noFill/>
          <a:ln w="9525">
            <a:noFill/>
            <a:miter lim="800000"/>
            <a:headEnd/>
            <a:tailEnd/>
          </a:ln>
        </p:spPr>
      </p:pic>
      <p:sp>
        <p:nvSpPr>
          <p:cNvPr id="10" name="AutoShape 13"/>
          <p:cNvSpPr>
            <a:spLocks noChangeArrowheads="1"/>
          </p:cNvSpPr>
          <p:nvPr/>
        </p:nvSpPr>
        <p:spPr bwMode="blackWhite">
          <a:xfrm>
            <a:off x="6800850" y="5338763"/>
            <a:ext cx="2074863" cy="1227137"/>
          </a:xfrm>
          <a:prstGeom prst="wedgeRectCallout">
            <a:avLst>
              <a:gd name="adj1" fmla="val -9683"/>
              <a:gd name="adj2" fmla="val -9537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Are “Black Swans”  everywhere or does it just seem that way?</a:t>
            </a:r>
          </a:p>
        </p:txBody>
      </p:sp>
    </p:spTree>
    <p:extLst>
      <p:ext uri="{BB962C8B-B14F-4D97-AF65-F5344CB8AC3E}">
        <p14:creationId xmlns:p14="http://schemas.microsoft.com/office/powerpoint/2010/main" val="7231089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7" end="7"/>
                                            </p:txEl>
                                          </p:spTgt>
                                        </p:tgtEl>
                                        <p:attrNameLst>
                                          <p:attrName>style.visibility</p:attrName>
                                        </p:attrNameLst>
                                      </p:cBhvr>
                                      <p:to>
                                        <p:strVal val="visible"/>
                                      </p:to>
                                    </p:set>
                                    <p:animEffect transition="in" filter="wipe(left)">
                                      <p:cBhvr>
                                        <p:cTn id="40" dur="500"/>
                                        <p:tgtEl>
                                          <p:spTgt spid="1922051">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8" end="8"/>
                                            </p:txEl>
                                          </p:spTgt>
                                        </p:tgtEl>
                                        <p:attrNameLst>
                                          <p:attrName>style.visibility</p:attrName>
                                        </p:attrNameLst>
                                      </p:cBhvr>
                                      <p:to>
                                        <p:strVal val="visible"/>
                                      </p:to>
                                    </p:set>
                                    <p:animEffect transition="in" filter="wipe(left)">
                                      <p:cBhvr>
                                        <p:cTn id="45" dur="500"/>
                                        <p:tgtEl>
                                          <p:spTgt spid="1922051">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22051">
                                            <p:txEl>
                                              <p:pRg st="9" end="9"/>
                                            </p:txEl>
                                          </p:spTgt>
                                        </p:tgtEl>
                                        <p:attrNameLst>
                                          <p:attrName>style.visibility</p:attrName>
                                        </p:attrNameLst>
                                      </p:cBhvr>
                                      <p:to>
                                        <p:strVal val="visible"/>
                                      </p:to>
                                    </p:set>
                                    <p:animEffect transition="in" filter="wipe(left)">
                                      <p:cBhvr>
                                        <p:cTn id="50" dur="500"/>
                                        <p:tgtEl>
                                          <p:spTgt spid="1922051">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22051">
                                            <p:txEl>
                                              <p:pRg st="10" end="10"/>
                                            </p:txEl>
                                          </p:spTgt>
                                        </p:tgtEl>
                                        <p:attrNameLst>
                                          <p:attrName>style.visibility</p:attrName>
                                        </p:attrNameLst>
                                      </p:cBhvr>
                                      <p:to>
                                        <p:strVal val="visible"/>
                                      </p:to>
                                    </p:set>
                                    <p:animEffect transition="in" filter="wipe(left)">
                                      <p:cBhvr>
                                        <p:cTn id="55" dur="500"/>
                                        <p:tgtEl>
                                          <p:spTgt spid="1922051">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922051">
                                            <p:txEl>
                                              <p:pRg st="11" end="11"/>
                                            </p:txEl>
                                          </p:spTgt>
                                        </p:tgtEl>
                                        <p:attrNameLst>
                                          <p:attrName>style.visibility</p:attrName>
                                        </p:attrNameLst>
                                      </p:cBhvr>
                                      <p:to>
                                        <p:strVal val="visible"/>
                                      </p:to>
                                    </p:set>
                                    <p:animEffect transition="in" filter="wipe(left)">
                                      <p:cBhvr>
                                        <p:cTn id="60" dur="500"/>
                                        <p:tgtEl>
                                          <p:spTgt spid="1922051">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922051">
                                            <p:txEl>
                                              <p:pRg st="12" end="12"/>
                                            </p:txEl>
                                          </p:spTgt>
                                        </p:tgtEl>
                                        <p:attrNameLst>
                                          <p:attrName>style.visibility</p:attrName>
                                        </p:attrNameLst>
                                      </p:cBhvr>
                                      <p:to>
                                        <p:strVal val="visible"/>
                                      </p:to>
                                    </p:set>
                                    <p:animEffect transition="in" filter="wipe(left)">
                                      <p:cBhvr>
                                        <p:cTn id="65" dur="500"/>
                                        <p:tgtEl>
                                          <p:spTgt spid="1922051">
                                            <p:txEl>
                                              <p:pRg st="12" end="1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922051">
                                            <p:txEl>
                                              <p:pRg st="13" end="13"/>
                                            </p:txEl>
                                          </p:spTgt>
                                        </p:tgtEl>
                                        <p:attrNameLst>
                                          <p:attrName>style.visibility</p:attrName>
                                        </p:attrNameLst>
                                      </p:cBhvr>
                                      <p:to>
                                        <p:strVal val="visible"/>
                                      </p:to>
                                    </p:set>
                                    <p:animEffect transition="in" filter="wipe(left)">
                                      <p:cBhvr>
                                        <p:cTn id="70" dur="500"/>
                                        <p:tgtEl>
                                          <p:spTgt spid="1922051">
                                            <p:txEl>
                                              <p:pRg st="13" end="1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922051">
                                            <p:txEl>
                                              <p:pRg st="14" end="14"/>
                                            </p:txEl>
                                          </p:spTgt>
                                        </p:tgtEl>
                                        <p:attrNameLst>
                                          <p:attrName>style.visibility</p:attrName>
                                        </p:attrNameLst>
                                      </p:cBhvr>
                                      <p:to>
                                        <p:strVal val="visible"/>
                                      </p:to>
                                    </p:set>
                                    <p:animEffect transition="in" filter="wipe(left)">
                                      <p:cBhvr>
                                        <p:cTn id="75" dur="500"/>
                                        <p:tgtEl>
                                          <p:spTgt spid="1922051">
                                            <p:txEl>
                                              <p:pRg st="14" end="1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922051">
                                            <p:txEl>
                                              <p:pRg st="15" end="15"/>
                                            </p:txEl>
                                          </p:spTgt>
                                        </p:tgtEl>
                                        <p:attrNameLst>
                                          <p:attrName>style.visibility</p:attrName>
                                        </p:attrNameLst>
                                      </p:cBhvr>
                                      <p:to>
                                        <p:strVal val="visible"/>
                                      </p:to>
                                    </p:set>
                                    <p:animEffect transition="in" filter="wipe(left)">
                                      <p:cBhvr>
                                        <p:cTn id="80" dur="500"/>
                                        <p:tgtEl>
                                          <p:spTgt spid="1922051">
                                            <p:txEl>
                                              <p:pRg st="15" end="15"/>
                                            </p:txEl>
                                          </p:spTgt>
                                        </p:tgtEl>
                                      </p:cBhvr>
                                    </p:animEffect>
                                  </p:childTnLst>
                                </p:cTn>
                              </p:par>
                            </p:childTnLst>
                          </p:cTn>
                        </p:par>
                        <p:par>
                          <p:cTn id="81" fill="hold">
                            <p:stCondLst>
                              <p:cond delay="500"/>
                            </p:stCondLst>
                            <p:childTnLst>
                              <p:par>
                                <p:cTn id="82" presetID="22" presetClass="entr" presetSubtype="2" fill="hold" grpId="0" nodeType="afterEffect">
                                  <p:stCondLst>
                                    <p:cond delay="500"/>
                                  </p:stCondLst>
                                  <p:childTnLst>
                                    <p:set>
                                      <p:cBhvr>
                                        <p:cTn id="83" dur="1" fill="hold">
                                          <p:stCondLst>
                                            <p:cond delay="0"/>
                                          </p:stCondLst>
                                        </p:cTn>
                                        <p:tgtEl>
                                          <p:spTgt spid="10"/>
                                        </p:tgtEl>
                                        <p:attrNameLst>
                                          <p:attrName>style.visibility</p:attrName>
                                        </p:attrNameLst>
                                      </p:cBhvr>
                                      <p:to>
                                        <p:strVal val="visible"/>
                                      </p:to>
                                    </p:set>
                                    <p:animEffect transition="in" filter="wipe(right)">
                                      <p:cBhvr>
                                        <p:cTn id="84" dur="500"/>
                                        <p:tgtEl>
                                          <p:spTgt spid="10"/>
                                        </p:tgtEl>
                                      </p:cBhvr>
                                    </p:animEffect>
                                  </p:childTnLst>
                                </p:cTn>
                              </p:par>
                              <p:par>
                                <p:cTn id="85" presetID="6" presetClass="entr" presetSubtype="16" fill="hold" nodeType="withEffect">
                                  <p:stCondLst>
                                    <p:cond delay="500"/>
                                  </p:stCondLst>
                                  <p:childTnLst>
                                    <p:set>
                                      <p:cBhvr>
                                        <p:cTn id="86" dur="1" fill="hold">
                                          <p:stCondLst>
                                            <p:cond delay="0"/>
                                          </p:stCondLst>
                                        </p:cTn>
                                        <p:tgtEl>
                                          <p:spTgt spid="9"/>
                                        </p:tgtEl>
                                        <p:attrNameLst>
                                          <p:attrName>style.visibility</p:attrName>
                                        </p:attrNameLst>
                                      </p:cBhvr>
                                      <p:to>
                                        <p:strVal val="visible"/>
                                      </p:to>
                                    </p:set>
                                    <p:animEffect transition="in" filter="circle(in)">
                                      <p:cBhvr>
                                        <p:cTn id="8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30</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The Future of Healthcare        in America</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820271" y="4160838"/>
            <a:ext cx="7396069"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P/C Insurers Are Increasingly Along for the Ride in the American Health Care Saga</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30</a:t>
            </a:fld>
            <a:endParaRPr lang="en-US"/>
          </a:p>
        </p:txBody>
      </p:sp>
    </p:spTree>
    <p:extLst>
      <p:ext uri="{BB962C8B-B14F-4D97-AF65-F5344CB8AC3E}">
        <p14:creationId xmlns:p14="http://schemas.microsoft.com/office/powerpoint/2010/main" val="26671159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300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31</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4151594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462089" name="Chart" r:id="rId5" imgW="8258301" imgH="5515013" progId="MSGraph.Chart.8">
                  <p:embed followColorScheme="full"/>
                </p:oleObj>
              </mc:Choice>
              <mc:Fallback>
                <p:oleObj name="Chart" r:id="rId5" imgW="8258301" imgH="5515013"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196002471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33</a:t>
            </a:fld>
            <a:endParaRPr lang="en-US" smtClean="0"/>
          </a:p>
        </p:txBody>
      </p:sp>
      <p:graphicFrame>
        <p:nvGraphicFramePr>
          <p:cNvPr id="5122" name="Object 2"/>
          <p:cNvGraphicFramePr>
            <a:graphicFrameLocks/>
          </p:cNvGraphicFramePr>
          <p:nvPr>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463113" name="Chart" r:id="rId4" imgW="8705863" imgH="4572135" progId="MSGraph.Chart.8">
                  <p:embed followColorScheme="full"/>
                </p:oleObj>
              </mc:Choice>
              <mc:Fallback>
                <p:oleObj name="Chart" r:id="rId4" imgW="8705863" imgH="4572135"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Rate of Health Care Expenditure Increase Compared to Population, CPI and GDP</a:t>
            </a:r>
          </a:p>
        </p:txBody>
      </p:sp>
      <p:sp>
        <p:nvSpPr>
          <p:cNvPr id="1969158" name="AutoShape 6"/>
          <p:cNvSpPr>
            <a:spLocks noChangeArrowheads="1"/>
          </p:cNvSpPr>
          <p:nvPr/>
        </p:nvSpPr>
        <p:spPr bwMode="blackWhite">
          <a:xfrm>
            <a:off x="1735424" y="1269631"/>
            <a:ext cx="4029272" cy="1622656"/>
          </a:xfrm>
          <a:prstGeom prst="wedgeRectCallout">
            <a:avLst>
              <a:gd name="adj1" fmla="val -61065"/>
              <a:gd name="adj2" fmla="val -358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Accelerating business investment will be a potent driver of commercial property and liability insurance exposures and should drive employment and WC payroll exposures as well (with a lag)</a:t>
            </a:r>
            <a:endParaRPr lang="en-US" b="1" dirty="0">
              <a:solidFill>
                <a:schemeClr val="bg1"/>
              </a:solidFill>
              <a:cs typeface="+mn-cs"/>
            </a:endParaRPr>
          </a:p>
        </p:txBody>
      </p:sp>
      <p:sp>
        <p:nvSpPr>
          <p:cNvPr id="5126" name="TextBox 9"/>
          <p:cNvSpPr txBox="1">
            <a:spLocks noChangeArrowheads="1"/>
          </p:cNvSpPr>
          <p:nvPr/>
        </p:nvSpPr>
        <p:spPr bwMode="auto">
          <a:xfrm>
            <a:off x="14288" y="6519863"/>
            <a:ext cx="8412162" cy="277812"/>
          </a:xfrm>
          <a:prstGeom prst="rect">
            <a:avLst/>
          </a:prstGeom>
          <a:noFill/>
          <a:ln w="9525">
            <a:noFill/>
            <a:miter lim="800000"/>
            <a:headEnd/>
            <a:tailEnd/>
          </a:ln>
        </p:spPr>
        <p:txBody>
          <a:bodyPr>
            <a:spAutoFit/>
          </a:bodyPr>
          <a:lstStyle/>
          <a:p>
            <a:r>
              <a:rPr lang="en-US" sz="1200" dirty="0" smtClean="0"/>
              <a:t>Source:  Insurance Information Institute research.</a:t>
            </a:r>
            <a:endParaRPr lang="en-US" sz="1200" dirty="0"/>
          </a:p>
        </p:txBody>
      </p:sp>
      <p:sp>
        <p:nvSpPr>
          <p:cNvPr id="9" name="AutoShape 8"/>
          <p:cNvSpPr>
            <a:spLocks noChangeArrowheads="1"/>
          </p:cNvSpPr>
          <p:nvPr/>
        </p:nvSpPr>
        <p:spPr bwMode="blackWhite">
          <a:xfrm>
            <a:off x="983025" y="4015233"/>
            <a:ext cx="1537753" cy="659324"/>
          </a:xfrm>
          <a:prstGeom prst="wedgeRectCallout">
            <a:avLst>
              <a:gd name="adj1" fmla="val -5767"/>
              <a:gd name="adj2" fmla="val 1057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1965: 194.3 Mill</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2013: 317.0 Mill</a:t>
            </a:r>
            <a:endParaRPr lang="en-US" sz="1400" b="1" dirty="0">
              <a:solidFill>
                <a:srgbClr val="FFFFFF"/>
              </a:solidFill>
              <a:latin typeface="Arial" pitchFamily="34" charset="0"/>
              <a:cs typeface="Arial" pitchFamily="34" charset="0"/>
            </a:endParaRPr>
          </a:p>
        </p:txBody>
      </p:sp>
      <p:sp>
        <p:nvSpPr>
          <p:cNvPr id="10" name="AutoShape 8"/>
          <p:cNvSpPr>
            <a:spLocks noChangeArrowheads="1"/>
          </p:cNvSpPr>
          <p:nvPr/>
        </p:nvSpPr>
        <p:spPr bwMode="blackWhite">
          <a:xfrm>
            <a:off x="4907198" y="3124098"/>
            <a:ext cx="1908455" cy="659324"/>
          </a:xfrm>
          <a:prstGeom prst="wedgeRectCallout">
            <a:avLst>
              <a:gd name="adj1" fmla="val -15410"/>
              <a:gd name="adj2" fmla="val 1057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1965: $719.1 Bill</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2013: $16,797.5 Bill</a:t>
            </a:r>
            <a:endParaRPr lang="en-US" sz="1400" b="1" dirty="0">
              <a:solidFill>
                <a:srgbClr val="FFFFFF"/>
              </a:solidFill>
              <a:latin typeface="Arial" pitchFamily="34" charset="0"/>
              <a:cs typeface="Arial" pitchFamily="34" charset="0"/>
            </a:endParaRPr>
          </a:p>
        </p:txBody>
      </p:sp>
      <p:sp>
        <p:nvSpPr>
          <p:cNvPr id="11" name="AutoShape 8"/>
          <p:cNvSpPr>
            <a:spLocks noChangeArrowheads="1"/>
          </p:cNvSpPr>
          <p:nvPr/>
        </p:nvSpPr>
        <p:spPr bwMode="blackWhite">
          <a:xfrm>
            <a:off x="6916457" y="1552702"/>
            <a:ext cx="1908455" cy="659324"/>
          </a:xfrm>
          <a:prstGeom prst="wedgeRectCallout">
            <a:avLst>
              <a:gd name="adj1" fmla="val -15410"/>
              <a:gd name="adj2" fmla="val 1057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1965: $42.0 Bill</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2013: $2,914.7 Bill</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7700114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464137" name="Chart" r:id="rId3" imgW="8658353" imgH="5524461" progId="MSGraph.Chart.8">
                  <p:embed followColorScheme="full"/>
                </p:oleObj>
              </mc:Choice>
              <mc:Fallback>
                <p:oleObj name="Chart" r:id="rId3" imgW="8658353" imgH="5524461"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1995 - 2013</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363663"/>
            <a:ext cx="4229029"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u="sng" dirty="0" smtClean="0">
                <a:solidFill>
                  <a:srgbClr val="FFFFFF"/>
                </a:solidFill>
              </a:rPr>
              <a:t>Average Annual Growth Average</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Overall CPI: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145882" y="1044574"/>
            <a:ext cx="3471862" cy="788987"/>
          </a:xfrm>
          <a:prstGeom prst="wedgeRectCallout">
            <a:avLst>
              <a:gd name="adj1" fmla="val 29221"/>
              <a:gd name="adj2" fmla="val 1141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22853732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05"/>
          <p:cNvSpPr>
            <a:spLocks noGrp="1" noChangeArrowheads="1"/>
          </p:cNvSpPr>
          <p:nvPr>
            <p:ph type="dt" sz="half" idx="10"/>
          </p:nvPr>
        </p:nvSpPr>
        <p:spPr>
          <a:ln/>
        </p:spPr>
        <p:txBody>
          <a:bodyPr/>
          <a:lstStyle/>
          <a:p>
            <a:r>
              <a:rPr lang="en-US">
                <a:solidFill>
                  <a:srgbClr val="FFFFFF"/>
                </a:solidFill>
              </a:rPr>
              <a:t>12/01/09 - 9pm</a:t>
            </a:r>
          </a:p>
        </p:txBody>
      </p:sp>
      <p:sp>
        <p:nvSpPr>
          <p:cNvPr id="147" name="Rectangle 106"/>
          <p:cNvSpPr>
            <a:spLocks noGrp="1" noChangeArrowheads="1"/>
          </p:cNvSpPr>
          <p:nvPr>
            <p:ph type="ftr" sz="quarter" idx="11"/>
          </p:nvPr>
        </p:nvSpPr>
        <p:spPr>
          <a:ln/>
        </p:spPr>
        <p:txBody>
          <a:bodyPr/>
          <a:lstStyle/>
          <a:p>
            <a:r>
              <a:rPr lang="en-US">
                <a:solidFill>
                  <a:srgbClr val="FFFFFF"/>
                </a:solidFill>
              </a:rPr>
              <a:t>eSlide – P6466 – The Financial Crisis and the Future of the P/C</a:t>
            </a:r>
          </a:p>
        </p:txBody>
      </p:sp>
      <p:sp>
        <p:nvSpPr>
          <p:cNvPr id="148" name="Rectangle 110"/>
          <p:cNvSpPr>
            <a:spLocks noGrp="1" noChangeArrowheads="1"/>
          </p:cNvSpPr>
          <p:nvPr>
            <p:ph type="sldNum" sz="quarter" idx="12"/>
          </p:nvPr>
        </p:nvSpPr>
        <p:spPr>
          <a:ln/>
        </p:spPr>
        <p:txBody>
          <a:bodyPr/>
          <a:lstStyle/>
          <a:p>
            <a:fld id="{D7773D29-13C8-49B2-8A47-07BC670F419D}" type="slidenum">
              <a:rPr lang="en-US">
                <a:solidFill>
                  <a:srgbClr val="000000"/>
                </a:solidFill>
              </a:rPr>
              <a:pPr/>
              <a:t>35</a:t>
            </a:fld>
            <a:endParaRPr lang="en-US">
              <a:solidFill>
                <a:srgbClr val="000000"/>
              </a:solidFill>
            </a:endParaRPr>
          </a:p>
        </p:txBody>
      </p:sp>
      <p:grpSp>
        <p:nvGrpSpPr>
          <p:cNvPr id="2" name="Group 270"/>
          <p:cNvGrpSpPr>
            <a:grpSpLocks/>
          </p:cNvGrpSpPr>
          <p:nvPr/>
        </p:nvGrpSpPr>
        <p:grpSpPr bwMode="auto">
          <a:xfrm>
            <a:off x="322263" y="4554538"/>
            <a:ext cx="1585912" cy="1527175"/>
            <a:chOff x="203" y="2670"/>
            <a:chExt cx="999" cy="962"/>
          </a:xfrm>
        </p:grpSpPr>
        <p:grpSp>
          <p:nvGrpSpPr>
            <p:cNvPr id="3" name="Group 271"/>
            <p:cNvGrpSpPr>
              <a:grpSpLocks/>
            </p:cNvGrpSpPr>
            <p:nvPr/>
          </p:nvGrpSpPr>
          <p:grpSpPr bwMode="auto">
            <a:xfrm>
              <a:off x="203" y="2670"/>
              <a:ext cx="999" cy="962"/>
              <a:chOff x="203" y="2670"/>
              <a:chExt cx="999" cy="962"/>
            </a:xfrm>
          </p:grpSpPr>
          <p:sp>
            <p:nvSpPr>
              <p:cNvPr id="2162960" name="Freeform 272"/>
              <p:cNvSpPr>
                <a:spLocks/>
              </p:cNvSpPr>
              <p:nvPr/>
            </p:nvSpPr>
            <p:spPr bwMode="auto">
              <a:xfrm>
                <a:off x="245" y="3602"/>
                <a:ext cx="31" cy="30"/>
              </a:xfrm>
              <a:custGeom>
                <a:avLst/>
                <a:gdLst/>
                <a:ahLst/>
                <a:cxnLst>
                  <a:cxn ang="0">
                    <a:pos x="0" y="57"/>
                  </a:cxn>
                  <a:cxn ang="0">
                    <a:pos x="1" y="52"/>
                  </a:cxn>
                  <a:cxn ang="0">
                    <a:pos x="7" y="46"/>
                  </a:cxn>
                  <a:cxn ang="0">
                    <a:pos x="19" y="20"/>
                  </a:cxn>
                  <a:cxn ang="0">
                    <a:pos x="24" y="18"/>
                  </a:cxn>
                  <a:cxn ang="0">
                    <a:pos x="34" y="16"/>
                  </a:cxn>
                  <a:cxn ang="0">
                    <a:pos x="36" y="6"/>
                  </a:cxn>
                  <a:cxn ang="0">
                    <a:pos x="52" y="0"/>
                  </a:cxn>
                  <a:cxn ang="0">
                    <a:pos x="56" y="2"/>
                  </a:cxn>
                  <a:cxn ang="0">
                    <a:pos x="57" y="8"/>
                  </a:cxn>
                  <a:cxn ang="0">
                    <a:pos x="56" y="14"/>
                  </a:cxn>
                  <a:cxn ang="0">
                    <a:pos x="41" y="21"/>
                  </a:cxn>
                  <a:cxn ang="0">
                    <a:pos x="11" y="53"/>
                  </a:cxn>
                  <a:cxn ang="0">
                    <a:pos x="7" y="54"/>
                  </a:cxn>
                  <a:cxn ang="0">
                    <a:pos x="2" y="58"/>
                  </a:cxn>
                  <a:cxn ang="0">
                    <a:pos x="0" y="57"/>
                  </a:cxn>
                </a:cxnLst>
                <a:rect l="0" t="0" r="r" b="b"/>
                <a:pathLst>
                  <a:path w="57" h="58">
                    <a:moveTo>
                      <a:pt x="0" y="57"/>
                    </a:moveTo>
                    <a:lnTo>
                      <a:pt x="1" y="52"/>
                    </a:lnTo>
                    <a:lnTo>
                      <a:pt x="7" y="46"/>
                    </a:lnTo>
                    <a:lnTo>
                      <a:pt x="19" y="20"/>
                    </a:lnTo>
                    <a:lnTo>
                      <a:pt x="24" y="18"/>
                    </a:lnTo>
                    <a:lnTo>
                      <a:pt x="34" y="16"/>
                    </a:lnTo>
                    <a:lnTo>
                      <a:pt x="36" y="6"/>
                    </a:lnTo>
                    <a:lnTo>
                      <a:pt x="52" y="0"/>
                    </a:lnTo>
                    <a:lnTo>
                      <a:pt x="56" y="2"/>
                    </a:lnTo>
                    <a:lnTo>
                      <a:pt x="57" y="8"/>
                    </a:lnTo>
                    <a:lnTo>
                      <a:pt x="56" y="14"/>
                    </a:lnTo>
                    <a:lnTo>
                      <a:pt x="41" y="21"/>
                    </a:lnTo>
                    <a:lnTo>
                      <a:pt x="11" y="53"/>
                    </a:lnTo>
                    <a:lnTo>
                      <a:pt x="7" y="54"/>
                    </a:lnTo>
                    <a:lnTo>
                      <a:pt x="2" y="58"/>
                    </a:lnTo>
                    <a:lnTo>
                      <a:pt x="0" y="57"/>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1" name="Freeform 273"/>
              <p:cNvSpPr>
                <a:spLocks/>
              </p:cNvSpPr>
              <p:nvPr/>
            </p:nvSpPr>
            <p:spPr bwMode="auto">
              <a:xfrm>
                <a:off x="281" y="3584"/>
                <a:ext cx="33" cy="27"/>
              </a:xfrm>
              <a:custGeom>
                <a:avLst/>
                <a:gdLst/>
                <a:ahLst/>
                <a:cxnLst>
                  <a:cxn ang="0">
                    <a:pos x="4" y="53"/>
                  </a:cxn>
                  <a:cxn ang="0">
                    <a:pos x="0" y="49"/>
                  </a:cxn>
                  <a:cxn ang="0">
                    <a:pos x="1" y="48"/>
                  </a:cxn>
                  <a:cxn ang="0">
                    <a:pos x="20" y="43"/>
                  </a:cxn>
                  <a:cxn ang="0">
                    <a:pos x="26" y="38"/>
                  </a:cxn>
                  <a:cxn ang="0">
                    <a:pos x="27" y="30"/>
                  </a:cxn>
                  <a:cxn ang="0">
                    <a:pos x="32" y="22"/>
                  </a:cxn>
                  <a:cxn ang="0">
                    <a:pos x="37" y="26"/>
                  </a:cxn>
                  <a:cxn ang="0">
                    <a:pos x="41" y="22"/>
                  </a:cxn>
                  <a:cxn ang="0">
                    <a:pos x="39" y="18"/>
                  </a:cxn>
                  <a:cxn ang="0">
                    <a:pos x="33" y="18"/>
                  </a:cxn>
                  <a:cxn ang="0">
                    <a:pos x="29" y="11"/>
                  </a:cxn>
                  <a:cxn ang="0">
                    <a:pos x="30" y="6"/>
                  </a:cxn>
                  <a:cxn ang="0">
                    <a:pos x="36" y="3"/>
                  </a:cxn>
                  <a:cxn ang="0">
                    <a:pos x="42" y="2"/>
                  </a:cxn>
                  <a:cxn ang="0">
                    <a:pos x="48" y="5"/>
                  </a:cxn>
                  <a:cxn ang="0">
                    <a:pos x="50" y="11"/>
                  </a:cxn>
                  <a:cxn ang="0">
                    <a:pos x="58" y="0"/>
                  </a:cxn>
                  <a:cxn ang="0">
                    <a:pos x="61" y="1"/>
                  </a:cxn>
                  <a:cxn ang="0">
                    <a:pos x="64" y="5"/>
                  </a:cxn>
                  <a:cxn ang="0">
                    <a:pos x="62" y="11"/>
                  </a:cxn>
                  <a:cxn ang="0">
                    <a:pos x="55" y="17"/>
                  </a:cxn>
                  <a:cxn ang="0">
                    <a:pos x="54" y="22"/>
                  </a:cxn>
                  <a:cxn ang="0">
                    <a:pos x="58" y="19"/>
                  </a:cxn>
                  <a:cxn ang="0">
                    <a:pos x="59" y="25"/>
                  </a:cxn>
                  <a:cxn ang="0">
                    <a:pos x="55" y="30"/>
                  </a:cxn>
                  <a:cxn ang="0">
                    <a:pos x="45" y="35"/>
                  </a:cxn>
                  <a:cxn ang="0">
                    <a:pos x="42" y="40"/>
                  </a:cxn>
                  <a:cxn ang="0">
                    <a:pos x="35" y="41"/>
                  </a:cxn>
                  <a:cxn ang="0">
                    <a:pos x="22" y="51"/>
                  </a:cxn>
                  <a:cxn ang="0">
                    <a:pos x="4" y="53"/>
                  </a:cxn>
                </a:cxnLst>
                <a:rect l="0" t="0" r="r" b="b"/>
                <a:pathLst>
                  <a:path w="64" h="53">
                    <a:moveTo>
                      <a:pt x="4" y="53"/>
                    </a:moveTo>
                    <a:lnTo>
                      <a:pt x="0" y="49"/>
                    </a:lnTo>
                    <a:lnTo>
                      <a:pt x="1" y="48"/>
                    </a:lnTo>
                    <a:lnTo>
                      <a:pt x="20" y="43"/>
                    </a:lnTo>
                    <a:lnTo>
                      <a:pt x="26" y="38"/>
                    </a:lnTo>
                    <a:lnTo>
                      <a:pt x="27" y="30"/>
                    </a:lnTo>
                    <a:lnTo>
                      <a:pt x="32" y="22"/>
                    </a:lnTo>
                    <a:lnTo>
                      <a:pt x="37" y="26"/>
                    </a:lnTo>
                    <a:lnTo>
                      <a:pt x="41" y="22"/>
                    </a:lnTo>
                    <a:lnTo>
                      <a:pt x="39" y="18"/>
                    </a:lnTo>
                    <a:lnTo>
                      <a:pt x="33" y="18"/>
                    </a:lnTo>
                    <a:lnTo>
                      <a:pt x="29" y="11"/>
                    </a:lnTo>
                    <a:lnTo>
                      <a:pt x="30" y="6"/>
                    </a:lnTo>
                    <a:lnTo>
                      <a:pt x="36" y="3"/>
                    </a:lnTo>
                    <a:lnTo>
                      <a:pt x="42" y="2"/>
                    </a:lnTo>
                    <a:lnTo>
                      <a:pt x="48" y="5"/>
                    </a:lnTo>
                    <a:lnTo>
                      <a:pt x="50" y="11"/>
                    </a:lnTo>
                    <a:lnTo>
                      <a:pt x="58" y="0"/>
                    </a:lnTo>
                    <a:lnTo>
                      <a:pt x="61" y="1"/>
                    </a:lnTo>
                    <a:lnTo>
                      <a:pt x="64" y="5"/>
                    </a:lnTo>
                    <a:lnTo>
                      <a:pt x="62" y="11"/>
                    </a:lnTo>
                    <a:lnTo>
                      <a:pt x="55" y="17"/>
                    </a:lnTo>
                    <a:lnTo>
                      <a:pt x="54" y="22"/>
                    </a:lnTo>
                    <a:lnTo>
                      <a:pt x="58" y="19"/>
                    </a:lnTo>
                    <a:lnTo>
                      <a:pt x="59" y="25"/>
                    </a:lnTo>
                    <a:lnTo>
                      <a:pt x="55" y="30"/>
                    </a:lnTo>
                    <a:lnTo>
                      <a:pt x="45" y="35"/>
                    </a:lnTo>
                    <a:lnTo>
                      <a:pt x="42" y="40"/>
                    </a:lnTo>
                    <a:lnTo>
                      <a:pt x="35" y="41"/>
                    </a:lnTo>
                    <a:lnTo>
                      <a:pt x="22" y="51"/>
                    </a:lnTo>
                    <a:lnTo>
                      <a:pt x="4" y="53"/>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2" name="Freeform 274"/>
              <p:cNvSpPr>
                <a:spLocks/>
              </p:cNvSpPr>
              <p:nvPr/>
            </p:nvSpPr>
            <p:spPr bwMode="auto">
              <a:xfrm>
                <a:off x="321" y="3573"/>
                <a:ext cx="6" cy="8"/>
              </a:xfrm>
              <a:custGeom>
                <a:avLst/>
                <a:gdLst/>
                <a:ahLst/>
                <a:cxnLst>
                  <a:cxn ang="0">
                    <a:pos x="5" y="0"/>
                  </a:cxn>
                  <a:cxn ang="0">
                    <a:pos x="7" y="3"/>
                  </a:cxn>
                  <a:cxn ang="0">
                    <a:pos x="13" y="4"/>
                  </a:cxn>
                  <a:cxn ang="0">
                    <a:pos x="16" y="11"/>
                  </a:cxn>
                  <a:cxn ang="0">
                    <a:pos x="11" y="16"/>
                  </a:cxn>
                  <a:cxn ang="0">
                    <a:pos x="1" y="15"/>
                  </a:cxn>
                  <a:cxn ang="0">
                    <a:pos x="0" y="9"/>
                  </a:cxn>
                  <a:cxn ang="0">
                    <a:pos x="1" y="3"/>
                  </a:cxn>
                  <a:cxn ang="0">
                    <a:pos x="5" y="0"/>
                  </a:cxn>
                </a:cxnLst>
                <a:rect l="0" t="0" r="r" b="b"/>
                <a:pathLst>
                  <a:path w="16" h="16">
                    <a:moveTo>
                      <a:pt x="5" y="0"/>
                    </a:moveTo>
                    <a:lnTo>
                      <a:pt x="7" y="3"/>
                    </a:lnTo>
                    <a:lnTo>
                      <a:pt x="13" y="4"/>
                    </a:lnTo>
                    <a:lnTo>
                      <a:pt x="16" y="11"/>
                    </a:lnTo>
                    <a:lnTo>
                      <a:pt x="11" y="16"/>
                    </a:lnTo>
                    <a:lnTo>
                      <a:pt x="1" y="15"/>
                    </a:lnTo>
                    <a:lnTo>
                      <a:pt x="0" y="9"/>
                    </a:lnTo>
                    <a:lnTo>
                      <a:pt x="1" y="3"/>
                    </a:lnTo>
                    <a:lnTo>
                      <a:pt x="5" y="0"/>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3" name="Freeform 275"/>
              <p:cNvSpPr>
                <a:spLocks/>
              </p:cNvSpPr>
              <p:nvPr/>
            </p:nvSpPr>
            <p:spPr bwMode="auto">
              <a:xfrm>
                <a:off x="348" y="3539"/>
                <a:ext cx="42" cy="29"/>
              </a:xfrm>
              <a:custGeom>
                <a:avLst/>
                <a:gdLst/>
                <a:ahLst/>
                <a:cxnLst>
                  <a:cxn ang="0">
                    <a:pos x="0" y="36"/>
                  </a:cxn>
                  <a:cxn ang="0">
                    <a:pos x="15" y="21"/>
                  </a:cxn>
                  <a:cxn ang="0">
                    <a:pos x="20" y="10"/>
                  </a:cxn>
                  <a:cxn ang="0">
                    <a:pos x="32" y="11"/>
                  </a:cxn>
                  <a:cxn ang="0">
                    <a:pos x="40" y="9"/>
                  </a:cxn>
                  <a:cxn ang="0">
                    <a:pos x="55" y="0"/>
                  </a:cxn>
                  <a:cxn ang="0">
                    <a:pos x="61" y="2"/>
                  </a:cxn>
                  <a:cxn ang="0">
                    <a:pos x="65" y="18"/>
                  </a:cxn>
                  <a:cxn ang="0">
                    <a:pos x="73" y="24"/>
                  </a:cxn>
                  <a:cxn ang="0">
                    <a:pos x="76" y="24"/>
                  </a:cxn>
                  <a:cxn ang="0">
                    <a:pos x="78" y="25"/>
                  </a:cxn>
                  <a:cxn ang="0">
                    <a:pos x="79" y="29"/>
                  </a:cxn>
                  <a:cxn ang="0">
                    <a:pos x="78" y="30"/>
                  </a:cxn>
                  <a:cxn ang="0">
                    <a:pos x="71" y="28"/>
                  </a:cxn>
                  <a:cxn ang="0">
                    <a:pos x="65" y="33"/>
                  </a:cxn>
                  <a:cxn ang="0">
                    <a:pos x="55" y="35"/>
                  </a:cxn>
                  <a:cxn ang="0">
                    <a:pos x="36" y="35"/>
                  </a:cxn>
                  <a:cxn ang="0">
                    <a:pos x="15" y="57"/>
                  </a:cxn>
                  <a:cxn ang="0">
                    <a:pos x="5" y="49"/>
                  </a:cxn>
                  <a:cxn ang="0">
                    <a:pos x="0" y="36"/>
                  </a:cxn>
                </a:cxnLst>
                <a:rect l="0" t="0" r="r" b="b"/>
                <a:pathLst>
                  <a:path w="79" h="57">
                    <a:moveTo>
                      <a:pt x="0" y="36"/>
                    </a:moveTo>
                    <a:lnTo>
                      <a:pt x="15" y="21"/>
                    </a:lnTo>
                    <a:lnTo>
                      <a:pt x="20" y="10"/>
                    </a:lnTo>
                    <a:lnTo>
                      <a:pt x="32" y="11"/>
                    </a:lnTo>
                    <a:lnTo>
                      <a:pt x="40" y="9"/>
                    </a:lnTo>
                    <a:lnTo>
                      <a:pt x="55" y="0"/>
                    </a:lnTo>
                    <a:lnTo>
                      <a:pt x="61" y="2"/>
                    </a:lnTo>
                    <a:lnTo>
                      <a:pt x="65" y="18"/>
                    </a:lnTo>
                    <a:lnTo>
                      <a:pt x="73" y="24"/>
                    </a:lnTo>
                    <a:lnTo>
                      <a:pt x="76" y="24"/>
                    </a:lnTo>
                    <a:lnTo>
                      <a:pt x="78" y="25"/>
                    </a:lnTo>
                    <a:lnTo>
                      <a:pt x="79" y="29"/>
                    </a:lnTo>
                    <a:lnTo>
                      <a:pt x="78" y="30"/>
                    </a:lnTo>
                    <a:lnTo>
                      <a:pt x="71" y="28"/>
                    </a:lnTo>
                    <a:lnTo>
                      <a:pt x="65" y="33"/>
                    </a:lnTo>
                    <a:lnTo>
                      <a:pt x="55" y="35"/>
                    </a:lnTo>
                    <a:lnTo>
                      <a:pt x="36" y="35"/>
                    </a:lnTo>
                    <a:lnTo>
                      <a:pt x="15" y="57"/>
                    </a:lnTo>
                    <a:lnTo>
                      <a:pt x="5" y="49"/>
                    </a:lnTo>
                    <a:lnTo>
                      <a:pt x="0" y="36"/>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4" name="Freeform 276"/>
              <p:cNvSpPr>
                <a:spLocks/>
              </p:cNvSpPr>
              <p:nvPr/>
            </p:nvSpPr>
            <p:spPr bwMode="auto">
              <a:xfrm>
                <a:off x="399" y="3561"/>
                <a:ext cx="4" cy="5"/>
              </a:xfrm>
              <a:custGeom>
                <a:avLst/>
                <a:gdLst/>
                <a:ahLst/>
                <a:cxnLst>
                  <a:cxn ang="0">
                    <a:pos x="0" y="1"/>
                  </a:cxn>
                  <a:cxn ang="0">
                    <a:pos x="5" y="0"/>
                  </a:cxn>
                  <a:cxn ang="0">
                    <a:pos x="8" y="1"/>
                  </a:cxn>
                  <a:cxn ang="0">
                    <a:pos x="9" y="5"/>
                  </a:cxn>
                  <a:cxn ang="0">
                    <a:pos x="9" y="6"/>
                  </a:cxn>
                  <a:cxn ang="0">
                    <a:pos x="3" y="7"/>
                  </a:cxn>
                  <a:cxn ang="0">
                    <a:pos x="0" y="1"/>
                  </a:cxn>
                </a:cxnLst>
                <a:rect l="0" t="0" r="r" b="b"/>
                <a:pathLst>
                  <a:path w="9" h="7">
                    <a:moveTo>
                      <a:pt x="0" y="1"/>
                    </a:moveTo>
                    <a:lnTo>
                      <a:pt x="5" y="0"/>
                    </a:lnTo>
                    <a:lnTo>
                      <a:pt x="8" y="1"/>
                    </a:lnTo>
                    <a:lnTo>
                      <a:pt x="9" y="5"/>
                    </a:lnTo>
                    <a:lnTo>
                      <a:pt x="9" y="6"/>
                    </a:lnTo>
                    <a:lnTo>
                      <a:pt x="3" y="7"/>
                    </a:lnTo>
                    <a:lnTo>
                      <a:pt x="0" y="1"/>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nvGrpSpPr>
              <p:cNvPr id="4" name="Group 277"/>
              <p:cNvGrpSpPr>
                <a:grpSpLocks/>
              </p:cNvGrpSpPr>
              <p:nvPr/>
            </p:nvGrpSpPr>
            <p:grpSpPr bwMode="auto">
              <a:xfrm>
                <a:off x="203" y="2670"/>
                <a:ext cx="999" cy="901"/>
                <a:chOff x="395" y="1153"/>
                <a:chExt cx="207" cy="194"/>
              </a:xfrm>
            </p:grpSpPr>
            <p:sp>
              <p:nvSpPr>
                <p:cNvPr id="2162966" name="Freeform 278"/>
                <p:cNvSpPr>
                  <a:spLocks/>
                </p:cNvSpPr>
                <p:nvPr/>
              </p:nvSpPr>
              <p:spPr bwMode="auto">
                <a:xfrm>
                  <a:off x="573" y="1313"/>
                  <a:ext cx="4" cy="7"/>
                </a:xfrm>
                <a:custGeom>
                  <a:avLst/>
                  <a:gdLst/>
                  <a:ahLst/>
                  <a:cxnLst>
                    <a:cxn ang="0">
                      <a:pos x="5" y="1"/>
                    </a:cxn>
                    <a:cxn ang="0">
                      <a:pos x="5" y="1"/>
                    </a:cxn>
                    <a:cxn ang="0">
                      <a:pos x="4" y="0"/>
                    </a:cxn>
                    <a:cxn ang="0">
                      <a:pos x="1" y="1"/>
                    </a:cxn>
                    <a:cxn ang="0">
                      <a:pos x="0" y="1"/>
                    </a:cxn>
                    <a:cxn ang="0">
                      <a:pos x="0" y="4"/>
                    </a:cxn>
                    <a:cxn ang="0">
                      <a:pos x="0" y="6"/>
                    </a:cxn>
                    <a:cxn ang="0">
                      <a:pos x="1" y="10"/>
                    </a:cxn>
                    <a:cxn ang="0">
                      <a:pos x="1" y="10"/>
                    </a:cxn>
                    <a:cxn ang="0">
                      <a:pos x="2" y="11"/>
                    </a:cxn>
                    <a:cxn ang="0">
                      <a:pos x="5" y="13"/>
                    </a:cxn>
                    <a:cxn ang="0">
                      <a:pos x="6" y="11"/>
                    </a:cxn>
                    <a:cxn ang="0">
                      <a:pos x="8" y="10"/>
                    </a:cxn>
                    <a:cxn ang="0">
                      <a:pos x="8" y="6"/>
                    </a:cxn>
                    <a:cxn ang="0">
                      <a:pos x="5" y="1"/>
                    </a:cxn>
                    <a:cxn ang="0">
                      <a:pos x="5" y="1"/>
                    </a:cxn>
                  </a:cxnLst>
                  <a:rect l="0" t="0" r="r" b="b"/>
                  <a:pathLst>
                    <a:path w="8" h="13">
                      <a:moveTo>
                        <a:pt x="5" y="1"/>
                      </a:moveTo>
                      <a:lnTo>
                        <a:pt x="5" y="1"/>
                      </a:lnTo>
                      <a:lnTo>
                        <a:pt x="4" y="0"/>
                      </a:lnTo>
                      <a:lnTo>
                        <a:pt x="1" y="1"/>
                      </a:lnTo>
                      <a:lnTo>
                        <a:pt x="0" y="1"/>
                      </a:lnTo>
                      <a:lnTo>
                        <a:pt x="0" y="4"/>
                      </a:lnTo>
                      <a:lnTo>
                        <a:pt x="0" y="6"/>
                      </a:lnTo>
                      <a:lnTo>
                        <a:pt x="1" y="10"/>
                      </a:lnTo>
                      <a:lnTo>
                        <a:pt x="1" y="10"/>
                      </a:lnTo>
                      <a:lnTo>
                        <a:pt x="2" y="11"/>
                      </a:lnTo>
                      <a:lnTo>
                        <a:pt x="5" y="13"/>
                      </a:lnTo>
                      <a:lnTo>
                        <a:pt x="6" y="11"/>
                      </a:lnTo>
                      <a:lnTo>
                        <a:pt x="8" y="10"/>
                      </a:lnTo>
                      <a:lnTo>
                        <a:pt x="8" y="6"/>
                      </a:lnTo>
                      <a:lnTo>
                        <a:pt x="5" y="1"/>
                      </a:lnTo>
                      <a:lnTo>
                        <a:pt x="5" y="1"/>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7" name="Freeform 279"/>
                <p:cNvSpPr>
                  <a:spLocks/>
                </p:cNvSpPr>
                <p:nvPr/>
              </p:nvSpPr>
              <p:spPr bwMode="auto">
                <a:xfrm>
                  <a:off x="411" y="1153"/>
                  <a:ext cx="191" cy="194"/>
                </a:xfrm>
                <a:custGeom>
                  <a:avLst/>
                  <a:gdLst/>
                  <a:ahLst/>
                  <a:cxnLst>
                    <a:cxn ang="0">
                      <a:pos x="251" y="34"/>
                    </a:cxn>
                    <a:cxn ang="0">
                      <a:pos x="224" y="34"/>
                    </a:cxn>
                    <a:cxn ang="0">
                      <a:pos x="205" y="27"/>
                    </a:cxn>
                    <a:cxn ang="0">
                      <a:pos x="191" y="19"/>
                    </a:cxn>
                    <a:cxn ang="0">
                      <a:pos x="178" y="21"/>
                    </a:cxn>
                    <a:cxn ang="0">
                      <a:pos x="173" y="26"/>
                    </a:cxn>
                    <a:cxn ang="0">
                      <a:pos x="136" y="4"/>
                    </a:cxn>
                    <a:cxn ang="0">
                      <a:pos x="105" y="4"/>
                    </a:cxn>
                    <a:cxn ang="0">
                      <a:pos x="82" y="9"/>
                    </a:cxn>
                    <a:cxn ang="0">
                      <a:pos x="62" y="30"/>
                    </a:cxn>
                    <a:cxn ang="0">
                      <a:pos x="39" y="57"/>
                    </a:cxn>
                    <a:cxn ang="0">
                      <a:pos x="14" y="71"/>
                    </a:cxn>
                    <a:cxn ang="0">
                      <a:pos x="40" y="104"/>
                    </a:cxn>
                    <a:cxn ang="0">
                      <a:pos x="57" y="138"/>
                    </a:cxn>
                    <a:cxn ang="0">
                      <a:pos x="41" y="134"/>
                    </a:cxn>
                    <a:cxn ang="0">
                      <a:pos x="10" y="138"/>
                    </a:cxn>
                    <a:cxn ang="0">
                      <a:pos x="1" y="161"/>
                    </a:cxn>
                    <a:cxn ang="0">
                      <a:pos x="32" y="179"/>
                    </a:cxn>
                    <a:cxn ang="0">
                      <a:pos x="65" y="170"/>
                    </a:cxn>
                    <a:cxn ang="0">
                      <a:pos x="67" y="177"/>
                    </a:cxn>
                    <a:cxn ang="0">
                      <a:pos x="71" y="192"/>
                    </a:cxn>
                    <a:cxn ang="0">
                      <a:pos x="50" y="207"/>
                    </a:cxn>
                    <a:cxn ang="0">
                      <a:pos x="41" y="220"/>
                    </a:cxn>
                    <a:cxn ang="0">
                      <a:pos x="11" y="243"/>
                    </a:cxn>
                    <a:cxn ang="0">
                      <a:pos x="31" y="258"/>
                    </a:cxn>
                    <a:cxn ang="0">
                      <a:pos x="34" y="278"/>
                    </a:cxn>
                    <a:cxn ang="0">
                      <a:pos x="57" y="293"/>
                    </a:cxn>
                    <a:cxn ang="0">
                      <a:pos x="69" y="299"/>
                    </a:cxn>
                    <a:cxn ang="0">
                      <a:pos x="78" y="302"/>
                    </a:cxn>
                    <a:cxn ang="0">
                      <a:pos x="95" y="304"/>
                    </a:cxn>
                    <a:cxn ang="0">
                      <a:pos x="108" y="298"/>
                    </a:cxn>
                    <a:cxn ang="0">
                      <a:pos x="75" y="343"/>
                    </a:cxn>
                    <a:cxn ang="0">
                      <a:pos x="49" y="368"/>
                    </a:cxn>
                    <a:cxn ang="0">
                      <a:pos x="86" y="354"/>
                    </a:cxn>
                    <a:cxn ang="0">
                      <a:pos x="138" y="312"/>
                    </a:cxn>
                    <a:cxn ang="0">
                      <a:pos x="140" y="295"/>
                    </a:cxn>
                    <a:cxn ang="0">
                      <a:pos x="142" y="288"/>
                    </a:cxn>
                    <a:cxn ang="0">
                      <a:pos x="168" y="250"/>
                    </a:cxn>
                    <a:cxn ang="0">
                      <a:pos x="196" y="252"/>
                    </a:cxn>
                    <a:cxn ang="0">
                      <a:pos x="177" y="259"/>
                    </a:cxn>
                    <a:cxn ang="0">
                      <a:pos x="164" y="277"/>
                    </a:cxn>
                    <a:cxn ang="0">
                      <a:pos x="164" y="293"/>
                    </a:cxn>
                    <a:cxn ang="0">
                      <a:pos x="194" y="274"/>
                    </a:cxn>
                    <a:cxn ang="0">
                      <a:pos x="201" y="258"/>
                    </a:cxn>
                    <a:cxn ang="0">
                      <a:pos x="226" y="265"/>
                    </a:cxn>
                    <a:cxn ang="0">
                      <a:pos x="257" y="277"/>
                    </a:cxn>
                    <a:cxn ang="0">
                      <a:pos x="273" y="285"/>
                    </a:cxn>
                    <a:cxn ang="0">
                      <a:pos x="285" y="284"/>
                    </a:cxn>
                    <a:cxn ang="0">
                      <a:pos x="337" y="308"/>
                    </a:cxn>
                    <a:cxn ang="0">
                      <a:pos x="356" y="338"/>
                    </a:cxn>
                    <a:cxn ang="0">
                      <a:pos x="363" y="357"/>
                    </a:cxn>
                    <a:cxn ang="0">
                      <a:pos x="372" y="360"/>
                    </a:cxn>
                    <a:cxn ang="0">
                      <a:pos x="371" y="383"/>
                    </a:cxn>
                    <a:cxn ang="0">
                      <a:pos x="382" y="358"/>
                    </a:cxn>
                    <a:cxn ang="0">
                      <a:pos x="365" y="333"/>
                    </a:cxn>
                    <a:cxn ang="0">
                      <a:pos x="321" y="289"/>
                    </a:cxn>
                    <a:cxn ang="0">
                      <a:pos x="273" y="267"/>
                    </a:cxn>
                  </a:cxnLst>
                  <a:rect l="0" t="0" r="r" b="b"/>
                  <a:pathLst>
                    <a:path w="382" h="386">
                      <a:moveTo>
                        <a:pt x="263" y="38"/>
                      </a:moveTo>
                      <a:lnTo>
                        <a:pt x="263" y="38"/>
                      </a:lnTo>
                      <a:lnTo>
                        <a:pt x="261" y="36"/>
                      </a:lnTo>
                      <a:lnTo>
                        <a:pt x="257" y="34"/>
                      </a:lnTo>
                      <a:lnTo>
                        <a:pt x="254" y="34"/>
                      </a:lnTo>
                      <a:lnTo>
                        <a:pt x="251" y="34"/>
                      </a:lnTo>
                      <a:lnTo>
                        <a:pt x="247" y="34"/>
                      </a:lnTo>
                      <a:lnTo>
                        <a:pt x="242" y="36"/>
                      </a:lnTo>
                      <a:lnTo>
                        <a:pt x="242" y="36"/>
                      </a:lnTo>
                      <a:lnTo>
                        <a:pt x="234" y="36"/>
                      </a:lnTo>
                      <a:lnTo>
                        <a:pt x="227" y="35"/>
                      </a:lnTo>
                      <a:lnTo>
                        <a:pt x="224" y="34"/>
                      </a:lnTo>
                      <a:lnTo>
                        <a:pt x="220" y="31"/>
                      </a:lnTo>
                      <a:lnTo>
                        <a:pt x="220" y="31"/>
                      </a:lnTo>
                      <a:lnTo>
                        <a:pt x="218" y="31"/>
                      </a:lnTo>
                      <a:lnTo>
                        <a:pt x="213" y="31"/>
                      </a:lnTo>
                      <a:lnTo>
                        <a:pt x="207" y="28"/>
                      </a:lnTo>
                      <a:lnTo>
                        <a:pt x="205" y="27"/>
                      </a:lnTo>
                      <a:lnTo>
                        <a:pt x="204" y="25"/>
                      </a:lnTo>
                      <a:lnTo>
                        <a:pt x="204" y="25"/>
                      </a:lnTo>
                      <a:lnTo>
                        <a:pt x="199" y="22"/>
                      </a:lnTo>
                      <a:lnTo>
                        <a:pt x="195" y="21"/>
                      </a:lnTo>
                      <a:lnTo>
                        <a:pt x="191" y="19"/>
                      </a:lnTo>
                      <a:lnTo>
                        <a:pt x="191" y="19"/>
                      </a:lnTo>
                      <a:lnTo>
                        <a:pt x="186" y="17"/>
                      </a:lnTo>
                      <a:lnTo>
                        <a:pt x="181" y="15"/>
                      </a:lnTo>
                      <a:lnTo>
                        <a:pt x="179" y="17"/>
                      </a:lnTo>
                      <a:lnTo>
                        <a:pt x="178" y="17"/>
                      </a:lnTo>
                      <a:lnTo>
                        <a:pt x="178" y="17"/>
                      </a:lnTo>
                      <a:lnTo>
                        <a:pt x="178" y="21"/>
                      </a:lnTo>
                      <a:lnTo>
                        <a:pt x="179" y="25"/>
                      </a:lnTo>
                      <a:lnTo>
                        <a:pt x="179" y="27"/>
                      </a:lnTo>
                      <a:lnTo>
                        <a:pt x="178" y="28"/>
                      </a:lnTo>
                      <a:lnTo>
                        <a:pt x="177" y="28"/>
                      </a:lnTo>
                      <a:lnTo>
                        <a:pt x="177" y="28"/>
                      </a:lnTo>
                      <a:lnTo>
                        <a:pt x="173" y="26"/>
                      </a:lnTo>
                      <a:lnTo>
                        <a:pt x="170" y="23"/>
                      </a:lnTo>
                      <a:lnTo>
                        <a:pt x="166" y="19"/>
                      </a:lnTo>
                      <a:lnTo>
                        <a:pt x="162" y="15"/>
                      </a:lnTo>
                      <a:lnTo>
                        <a:pt x="162" y="15"/>
                      </a:lnTo>
                      <a:lnTo>
                        <a:pt x="136" y="4"/>
                      </a:lnTo>
                      <a:lnTo>
                        <a:pt x="136" y="4"/>
                      </a:lnTo>
                      <a:lnTo>
                        <a:pt x="134" y="2"/>
                      </a:lnTo>
                      <a:lnTo>
                        <a:pt x="127" y="0"/>
                      </a:lnTo>
                      <a:lnTo>
                        <a:pt x="123" y="0"/>
                      </a:lnTo>
                      <a:lnTo>
                        <a:pt x="118" y="0"/>
                      </a:lnTo>
                      <a:lnTo>
                        <a:pt x="112" y="1"/>
                      </a:lnTo>
                      <a:lnTo>
                        <a:pt x="105" y="4"/>
                      </a:lnTo>
                      <a:lnTo>
                        <a:pt x="105" y="4"/>
                      </a:lnTo>
                      <a:lnTo>
                        <a:pt x="95" y="8"/>
                      </a:lnTo>
                      <a:lnTo>
                        <a:pt x="90" y="9"/>
                      </a:lnTo>
                      <a:lnTo>
                        <a:pt x="86" y="9"/>
                      </a:lnTo>
                      <a:lnTo>
                        <a:pt x="82" y="9"/>
                      </a:lnTo>
                      <a:lnTo>
                        <a:pt x="82" y="9"/>
                      </a:lnTo>
                      <a:lnTo>
                        <a:pt x="77" y="10"/>
                      </a:lnTo>
                      <a:lnTo>
                        <a:pt x="71" y="13"/>
                      </a:lnTo>
                      <a:lnTo>
                        <a:pt x="67" y="17"/>
                      </a:lnTo>
                      <a:lnTo>
                        <a:pt x="65" y="21"/>
                      </a:lnTo>
                      <a:lnTo>
                        <a:pt x="65" y="21"/>
                      </a:lnTo>
                      <a:lnTo>
                        <a:pt x="62" y="30"/>
                      </a:lnTo>
                      <a:lnTo>
                        <a:pt x="56" y="41"/>
                      </a:lnTo>
                      <a:lnTo>
                        <a:pt x="52" y="48"/>
                      </a:lnTo>
                      <a:lnTo>
                        <a:pt x="48" y="53"/>
                      </a:lnTo>
                      <a:lnTo>
                        <a:pt x="43" y="56"/>
                      </a:lnTo>
                      <a:lnTo>
                        <a:pt x="39" y="57"/>
                      </a:lnTo>
                      <a:lnTo>
                        <a:pt x="39" y="57"/>
                      </a:lnTo>
                      <a:lnTo>
                        <a:pt x="30" y="58"/>
                      </a:lnTo>
                      <a:lnTo>
                        <a:pt x="22" y="61"/>
                      </a:lnTo>
                      <a:lnTo>
                        <a:pt x="19" y="62"/>
                      </a:lnTo>
                      <a:lnTo>
                        <a:pt x="17" y="65"/>
                      </a:lnTo>
                      <a:lnTo>
                        <a:pt x="14" y="68"/>
                      </a:lnTo>
                      <a:lnTo>
                        <a:pt x="14" y="71"/>
                      </a:lnTo>
                      <a:lnTo>
                        <a:pt x="14" y="71"/>
                      </a:lnTo>
                      <a:lnTo>
                        <a:pt x="15" y="77"/>
                      </a:lnTo>
                      <a:lnTo>
                        <a:pt x="18" y="82"/>
                      </a:lnTo>
                      <a:lnTo>
                        <a:pt x="31" y="94"/>
                      </a:lnTo>
                      <a:lnTo>
                        <a:pt x="31" y="94"/>
                      </a:lnTo>
                      <a:lnTo>
                        <a:pt x="40" y="104"/>
                      </a:lnTo>
                      <a:lnTo>
                        <a:pt x="52" y="117"/>
                      </a:lnTo>
                      <a:lnTo>
                        <a:pt x="56" y="122"/>
                      </a:lnTo>
                      <a:lnTo>
                        <a:pt x="58" y="129"/>
                      </a:lnTo>
                      <a:lnTo>
                        <a:pt x="58" y="134"/>
                      </a:lnTo>
                      <a:lnTo>
                        <a:pt x="58" y="135"/>
                      </a:lnTo>
                      <a:lnTo>
                        <a:pt x="57" y="138"/>
                      </a:lnTo>
                      <a:lnTo>
                        <a:pt x="57" y="138"/>
                      </a:lnTo>
                      <a:lnTo>
                        <a:pt x="53" y="139"/>
                      </a:lnTo>
                      <a:lnTo>
                        <a:pt x="50" y="140"/>
                      </a:lnTo>
                      <a:lnTo>
                        <a:pt x="48" y="139"/>
                      </a:lnTo>
                      <a:lnTo>
                        <a:pt x="45" y="138"/>
                      </a:lnTo>
                      <a:lnTo>
                        <a:pt x="41" y="134"/>
                      </a:lnTo>
                      <a:lnTo>
                        <a:pt x="36" y="130"/>
                      </a:lnTo>
                      <a:lnTo>
                        <a:pt x="36" y="130"/>
                      </a:lnTo>
                      <a:lnTo>
                        <a:pt x="30" y="130"/>
                      </a:lnTo>
                      <a:lnTo>
                        <a:pt x="22" y="131"/>
                      </a:lnTo>
                      <a:lnTo>
                        <a:pt x="14" y="135"/>
                      </a:lnTo>
                      <a:lnTo>
                        <a:pt x="10" y="138"/>
                      </a:lnTo>
                      <a:lnTo>
                        <a:pt x="8" y="142"/>
                      </a:lnTo>
                      <a:lnTo>
                        <a:pt x="8" y="142"/>
                      </a:lnTo>
                      <a:lnTo>
                        <a:pt x="2" y="148"/>
                      </a:lnTo>
                      <a:lnTo>
                        <a:pt x="0" y="155"/>
                      </a:lnTo>
                      <a:lnTo>
                        <a:pt x="0" y="159"/>
                      </a:lnTo>
                      <a:lnTo>
                        <a:pt x="1" y="161"/>
                      </a:lnTo>
                      <a:lnTo>
                        <a:pt x="4" y="165"/>
                      </a:lnTo>
                      <a:lnTo>
                        <a:pt x="8" y="168"/>
                      </a:lnTo>
                      <a:lnTo>
                        <a:pt x="8" y="168"/>
                      </a:lnTo>
                      <a:lnTo>
                        <a:pt x="17" y="174"/>
                      </a:lnTo>
                      <a:lnTo>
                        <a:pt x="27" y="178"/>
                      </a:lnTo>
                      <a:lnTo>
                        <a:pt x="32" y="179"/>
                      </a:lnTo>
                      <a:lnTo>
                        <a:pt x="37" y="179"/>
                      </a:lnTo>
                      <a:lnTo>
                        <a:pt x="44" y="179"/>
                      </a:lnTo>
                      <a:lnTo>
                        <a:pt x="49" y="177"/>
                      </a:lnTo>
                      <a:lnTo>
                        <a:pt x="49" y="177"/>
                      </a:lnTo>
                      <a:lnTo>
                        <a:pt x="58" y="173"/>
                      </a:lnTo>
                      <a:lnTo>
                        <a:pt x="65" y="170"/>
                      </a:lnTo>
                      <a:lnTo>
                        <a:pt x="67" y="170"/>
                      </a:lnTo>
                      <a:lnTo>
                        <a:pt x="69" y="172"/>
                      </a:lnTo>
                      <a:lnTo>
                        <a:pt x="69" y="172"/>
                      </a:lnTo>
                      <a:lnTo>
                        <a:pt x="70" y="174"/>
                      </a:lnTo>
                      <a:lnTo>
                        <a:pt x="70" y="176"/>
                      </a:lnTo>
                      <a:lnTo>
                        <a:pt x="67" y="177"/>
                      </a:lnTo>
                      <a:lnTo>
                        <a:pt x="66" y="179"/>
                      </a:lnTo>
                      <a:lnTo>
                        <a:pt x="66" y="181"/>
                      </a:lnTo>
                      <a:lnTo>
                        <a:pt x="66" y="183"/>
                      </a:lnTo>
                      <a:lnTo>
                        <a:pt x="66" y="183"/>
                      </a:lnTo>
                      <a:lnTo>
                        <a:pt x="71" y="191"/>
                      </a:lnTo>
                      <a:lnTo>
                        <a:pt x="71" y="192"/>
                      </a:lnTo>
                      <a:lnTo>
                        <a:pt x="71" y="194"/>
                      </a:lnTo>
                      <a:lnTo>
                        <a:pt x="70" y="196"/>
                      </a:lnTo>
                      <a:lnTo>
                        <a:pt x="67" y="199"/>
                      </a:lnTo>
                      <a:lnTo>
                        <a:pt x="67" y="199"/>
                      </a:lnTo>
                      <a:lnTo>
                        <a:pt x="60" y="203"/>
                      </a:lnTo>
                      <a:lnTo>
                        <a:pt x="50" y="207"/>
                      </a:lnTo>
                      <a:lnTo>
                        <a:pt x="47" y="209"/>
                      </a:lnTo>
                      <a:lnTo>
                        <a:pt x="44" y="212"/>
                      </a:lnTo>
                      <a:lnTo>
                        <a:pt x="41" y="216"/>
                      </a:lnTo>
                      <a:lnTo>
                        <a:pt x="41" y="220"/>
                      </a:lnTo>
                      <a:lnTo>
                        <a:pt x="41" y="220"/>
                      </a:lnTo>
                      <a:lnTo>
                        <a:pt x="41" y="220"/>
                      </a:lnTo>
                      <a:lnTo>
                        <a:pt x="41" y="221"/>
                      </a:lnTo>
                      <a:lnTo>
                        <a:pt x="30" y="229"/>
                      </a:lnTo>
                      <a:lnTo>
                        <a:pt x="30" y="229"/>
                      </a:lnTo>
                      <a:lnTo>
                        <a:pt x="19" y="235"/>
                      </a:lnTo>
                      <a:lnTo>
                        <a:pt x="13" y="241"/>
                      </a:lnTo>
                      <a:lnTo>
                        <a:pt x="11" y="243"/>
                      </a:lnTo>
                      <a:lnTo>
                        <a:pt x="13" y="246"/>
                      </a:lnTo>
                      <a:lnTo>
                        <a:pt x="14" y="248"/>
                      </a:lnTo>
                      <a:lnTo>
                        <a:pt x="17" y="252"/>
                      </a:lnTo>
                      <a:lnTo>
                        <a:pt x="17" y="252"/>
                      </a:lnTo>
                      <a:lnTo>
                        <a:pt x="21" y="255"/>
                      </a:lnTo>
                      <a:lnTo>
                        <a:pt x="31" y="258"/>
                      </a:lnTo>
                      <a:lnTo>
                        <a:pt x="31" y="258"/>
                      </a:lnTo>
                      <a:lnTo>
                        <a:pt x="30" y="260"/>
                      </a:lnTo>
                      <a:lnTo>
                        <a:pt x="30" y="267"/>
                      </a:lnTo>
                      <a:lnTo>
                        <a:pt x="30" y="271"/>
                      </a:lnTo>
                      <a:lnTo>
                        <a:pt x="31" y="274"/>
                      </a:lnTo>
                      <a:lnTo>
                        <a:pt x="34" y="278"/>
                      </a:lnTo>
                      <a:lnTo>
                        <a:pt x="37" y="281"/>
                      </a:lnTo>
                      <a:lnTo>
                        <a:pt x="37" y="281"/>
                      </a:lnTo>
                      <a:lnTo>
                        <a:pt x="53" y="281"/>
                      </a:lnTo>
                      <a:lnTo>
                        <a:pt x="53" y="281"/>
                      </a:lnTo>
                      <a:lnTo>
                        <a:pt x="56" y="286"/>
                      </a:lnTo>
                      <a:lnTo>
                        <a:pt x="57" y="293"/>
                      </a:lnTo>
                      <a:lnTo>
                        <a:pt x="58" y="299"/>
                      </a:lnTo>
                      <a:lnTo>
                        <a:pt x="58" y="299"/>
                      </a:lnTo>
                      <a:lnTo>
                        <a:pt x="60" y="301"/>
                      </a:lnTo>
                      <a:lnTo>
                        <a:pt x="62" y="302"/>
                      </a:lnTo>
                      <a:lnTo>
                        <a:pt x="66" y="301"/>
                      </a:lnTo>
                      <a:lnTo>
                        <a:pt x="69" y="299"/>
                      </a:lnTo>
                      <a:lnTo>
                        <a:pt x="70" y="297"/>
                      </a:lnTo>
                      <a:lnTo>
                        <a:pt x="70" y="297"/>
                      </a:lnTo>
                      <a:lnTo>
                        <a:pt x="74" y="297"/>
                      </a:lnTo>
                      <a:lnTo>
                        <a:pt x="77" y="298"/>
                      </a:lnTo>
                      <a:lnTo>
                        <a:pt x="78" y="302"/>
                      </a:lnTo>
                      <a:lnTo>
                        <a:pt x="78" y="302"/>
                      </a:lnTo>
                      <a:lnTo>
                        <a:pt x="78" y="304"/>
                      </a:lnTo>
                      <a:lnTo>
                        <a:pt x="82" y="307"/>
                      </a:lnTo>
                      <a:lnTo>
                        <a:pt x="83" y="308"/>
                      </a:lnTo>
                      <a:lnTo>
                        <a:pt x="87" y="308"/>
                      </a:lnTo>
                      <a:lnTo>
                        <a:pt x="90" y="307"/>
                      </a:lnTo>
                      <a:lnTo>
                        <a:pt x="95" y="304"/>
                      </a:lnTo>
                      <a:lnTo>
                        <a:pt x="95" y="304"/>
                      </a:lnTo>
                      <a:lnTo>
                        <a:pt x="101" y="298"/>
                      </a:lnTo>
                      <a:lnTo>
                        <a:pt x="105" y="295"/>
                      </a:lnTo>
                      <a:lnTo>
                        <a:pt x="108" y="295"/>
                      </a:lnTo>
                      <a:lnTo>
                        <a:pt x="108" y="298"/>
                      </a:lnTo>
                      <a:lnTo>
                        <a:pt x="108" y="298"/>
                      </a:lnTo>
                      <a:lnTo>
                        <a:pt x="105" y="308"/>
                      </a:lnTo>
                      <a:lnTo>
                        <a:pt x="103" y="316"/>
                      </a:lnTo>
                      <a:lnTo>
                        <a:pt x="99" y="324"/>
                      </a:lnTo>
                      <a:lnTo>
                        <a:pt x="99" y="324"/>
                      </a:lnTo>
                      <a:lnTo>
                        <a:pt x="86" y="334"/>
                      </a:lnTo>
                      <a:lnTo>
                        <a:pt x="75" y="343"/>
                      </a:lnTo>
                      <a:lnTo>
                        <a:pt x="66" y="353"/>
                      </a:lnTo>
                      <a:lnTo>
                        <a:pt x="66" y="353"/>
                      </a:lnTo>
                      <a:lnTo>
                        <a:pt x="60" y="357"/>
                      </a:lnTo>
                      <a:lnTo>
                        <a:pt x="53" y="362"/>
                      </a:lnTo>
                      <a:lnTo>
                        <a:pt x="50" y="364"/>
                      </a:lnTo>
                      <a:lnTo>
                        <a:pt x="49" y="368"/>
                      </a:lnTo>
                      <a:lnTo>
                        <a:pt x="49" y="368"/>
                      </a:lnTo>
                      <a:lnTo>
                        <a:pt x="56" y="366"/>
                      </a:lnTo>
                      <a:lnTo>
                        <a:pt x="74" y="360"/>
                      </a:lnTo>
                      <a:lnTo>
                        <a:pt x="74" y="360"/>
                      </a:lnTo>
                      <a:lnTo>
                        <a:pt x="79" y="358"/>
                      </a:lnTo>
                      <a:lnTo>
                        <a:pt x="86" y="354"/>
                      </a:lnTo>
                      <a:lnTo>
                        <a:pt x="100" y="343"/>
                      </a:lnTo>
                      <a:lnTo>
                        <a:pt x="113" y="332"/>
                      </a:lnTo>
                      <a:lnTo>
                        <a:pt x="125" y="320"/>
                      </a:lnTo>
                      <a:lnTo>
                        <a:pt x="125" y="320"/>
                      </a:lnTo>
                      <a:lnTo>
                        <a:pt x="129" y="317"/>
                      </a:lnTo>
                      <a:lnTo>
                        <a:pt x="138" y="312"/>
                      </a:lnTo>
                      <a:lnTo>
                        <a:pt x="142" y="308"/>
                      </a:lnTo>
                      <a:lnTo>
                        <a:pt x="144" y="304"/>
                      </a:lnTo>
                      <a:lnTo>
                        <a:pt x="144" y="301"/>
                      </a:lnTo>
                      <a:lnTo>
                        <a:pt x="142" y="297"/>
                      </a:lnTo>
                      <a:lnTo>
                        <a:pt x="142" y="297"/>
                      </a:lnTo>
                      <a:lnTo>
                        <a:pt x="140" y="295"/>
                      </a:lnTo>
                      <a:lnTo>
                        <a:pt x="138" y="294"/>
                      </a:lnTo>
                      <a:lnTo>
                        <a:pt x="138" y="293"/>
                      </a:lnTo>
                      <a:lnTo>
                        <a:pt x="138" y="291"/>
                      </a:lnTo>
                      <a:lnTo>
                        <a:pt x="139" y="290"/>
                      </a:lnTo>
                      <a:lnTo>
                        <a:pt x="142" y="288"/>
                      </a:lnTo>
                      <a:lnTo>
                        <a:pt x="142" y="288"/>
                      </a:lnTo>
                      <a:lnTo>
                        <a:pt x="149" y="276"/>
                      </a:lnTo>
                      <a:lnTo>
                        <a:pt x="156" y="265"/>
                      </a:lnTo>
                      <a:lnTo>
                        <a:pt x="160" y="255"/>
                      </a:lnTo>
                      <a:lnTo>
                        <a:pt x="160" y="255"/>
                      </a:lnTo>
                      <a:lnTo>
                        <a:pt x="161" y="254"/>
                      </a:lnTo>
                      <a:lnTo>
                        <a:pt x="168" y="250"/>
                      </a:lnTo>
                      <a:lnTo>
                        <a:pt x="177" y="247"/>
                      </a:lnTo>
                      <a:lnTo>
                        <a:pt x="183" y="247"/>
                      </a:lnTo>
                      <a:lnTo>
                        <a:pt x="190" y="247"/>
                      </a:lnTo>
                      <a:lnTo>
                        <a:pt x="190" y="247"/>
                      </a:lnTo>
                      <a:lnTo>
                        <a:pt x="194" y="250"/>
                      </a:lnTo>
                      <a:lnTo>
                        <a:pt x="196" y="252"/>
                      </a:lnTo>
                      <a:lnTo>
                        <a:pt x="195" y="254"/>
                      </a:lnTo>
                      <a:lnTo>
                        <a:pt x="194" y="255"/>
                      </a:lnTo>
                      <a:lnTo>
                        <a:pt x="194" y="255"/>
                      </a:lnTo>
                      <a:lnTo>
                        <a:pt x="190" y="255"/>
                      </a:lnTo>
                      <a:lnTo>
                        <a:pt x="182" y="258"/>
                      </a:lnTo>
                      <a:lnTo>
                        <a:pt x="177" y="259"/>
                      </a:lnTo>
                      <a:lnTo>
                        <a:pt x="172" y="261"/>
                      </a:lnTo>
                      <a:lnTo>
                        <a:pt x="169" y="264"/>
                      </a:lnTo>
                      <a:lnTo>
                        <a:pt x="166" y="269"/>
                      </a:lnTo>
                      <a:lnTo>
                        <a:pt x="166" y="269"/>
                      </a:lnTo>
                      <a:lnTo>
                        <a:pt x="165" y="273"/>
                      </a:lnTo>
                      <a:lnTo>
                        <a:pt x="164" y="277"/>
                      </a:lnTo>
                      <a:lnTo>
                        <a:pt x="161" y="280"/>
                      </a:lnTo>
                      <a:lnTo>
                        <a:pt x="161" y="280"/>
                      </a:lnTo>
                      <a:lnTo>
                        <a:pt x="160" y="282"/>
                      </a:lnTo>
                      <a:lnTo>
                        <a:pt x="161" y="288"/>
                      </a:lnTo>
                      <a:lnTo>
                        <a:pt x="162" y="290"/>
                      </a:lnTo>
                      <a:lnTo>
                        <a:pt x="164" y="293"/>
                      </a:lnTo>
                      <a:lnTo>
                        <a:pt x="168" y="293"/>
                      </a:lnTo>
                      <a:lnTo>
                        <a:pt x="172" y="291"/>
                      </a:lnTo>
                      <a:lnTo>
                        <a:pt x="172" y="291"/>
                      </a:lnTo>
                      <a:lnTo>
                        <a:pt x="183" y="284"/>
                      </a:lnTo>
                      <a:lnTo>
                        <a:pt x="191" y="277"/>
                      </a:lnTo>
                      <a:lnTo>
                        <a:pt x="194" y="274"/>
                      </a:lnTo>
                      <a:lnTo>
                        <a:pt x="195" y="272"/>
                      </a:lnTo>
                      <a:lnTo>
                        <a:pt x="195" y="272"/>
                      </a:lnTo>
                      <a:lnTo>
                        <a:pt x="195" y="268"/>
                      </a:lnTo>
                      <a:lnTo>
                        <a:pt x="198" y="261"/>
                      </a:lnTo>
                      <a:lnTo>
                        <a:pt x="199" y="259"/>
                      </a:lnTo>
                      <a:lnTo>
                        <a:pt x="201" y="258"/>
                      </a:lnTo>
                      <a:lnTo>
                        <a:pt x="205" y="259"/>
                      </a:lnTo>
                      <a:lnTo>
                        <a:pt x="211" y="261"/>
                      </a:lnTo>
                      <a:lnTo>
                        <a:pt x="211" y="261"/>
                      </a:lnTo>
                      <a:lnTo>
                        <a:pt x="213" y="263"/>
                      </a:lnTo>
                      <a:lnTo>
                        <a:pt x="220" y="263"/>
                      </a:lnTo>
                      <a:lnTo>
                        <a:pt x="226" y="265"/>
                      </a:lnTo>
                      <a:lnTo>
                        <a:pt x="229" y="268"/>
                      </a:lnTo>
                      <a:lnTo>
                        <a:pt x="231" y="272"/>
                      </a:lnTo>
                      <a:lnTo>
                        <a:pt x="231" y="272"/>
                      </a:lnTo>
                      <a:lnTo>
                        <a:pt x="238" y="273"/>
                      </a:lnTo>
                      <a:lnTo>
                        <a:pt x="246" y="276"/>
                      </a:lnTo>
                      <a:lnTo>
                        <a:pt x="257" y="277"/>
                      </a:lnTo>
                      <a:lnTo>
                        <a:pt x="257" y="277"/>
                      </a:lnTo>
                      <a:lnTo>
                        <a:pt x="263" y="280"/>
                      </a:lnTo>
                      <a:lnTo>
                        <a:pt x="268" y="282"/>
                      </a:lnTo>
                      <a:lnTo>
                        <a:pt x="270" y="286"/>
                      </a:lnTo>
                      <a:lnTo>
                        <a:pt x="270" y="286"/>
                      </a:lnTo>
                      <a:lnTo>
                        <a:pt x="273" y="285"/>
                      </a:lnTo>
                      <a:lnTo>
                        <a:pt x="277" y="282"/>
                      </a:lnTo>
                      <a:lnTo>
                        <a:pt x="278" y="281"/>
                      </a:lnTo>
                      <a:lnTo>
                        <a:pt x="281" y="281"/>
                      </a:lnTo>
                      <a:lnTo>
                        <a:pt x="283" y="282"/>
                      </a:lnTo>
                      <a:lnTo>
                        <a:pt x="285" y="284"/>
                      </a:lnTo>
                      <a:lnTo>
                        <a:pt x="285" y="284"/>
                      </a:lnTo>
                      <a:lnTo>
                        <a:pt x="291" y="293"/>
                      </a:lnTo>
                      <a:lnTo>
                        <a:pt x="303" y="304"/>
                      </a:lnTo>
                      <a:lnTo>
                        <a:pt x="319" y="319"/>
                      </a:lnTo>
                      <a:lnTo>
                        <a:pt x="329" y="299"/>
                      </a:lnTo>
                      <a:lnTo>
                        <a:pt x="329" y="299"/>
                      </a:lnTo>
                      <a:lnTo>
                        <a:pt x="337" y="308"/>
                      </a:lnTo>
                      <a:lnTo>
                        <a:pt x="341" y="316"/>
                      </a:lnTo>
                      <a:lnTo>
                        <a:pt x="345" y="324"/>
                      </a:lnTo>
                      <a:lnTo>
                        <a:pt x="345" y="324"/>
                      </a:lnTo>
                      <a:lnTo>
                        <a:pt x="349" y="329"/>
                      </a:lnTo>
                      <a:lnTo>
                        <a:pt x="356" y="338"/>
                      </a:lnTo>
                      <a:lnTo>
                        <a:pt x="356" y="338"/>
                      </a:lnTo>
                      <a:lnTo>
                        <a:pt x="356" y="345"/>
                      </a:lnTo>
                      <a:lnTo>
                        <a:pt x="359" y="351"/>
                      </a:lnTo>
                      <a:lnTo>
                        <a:pt x="360" y="354"/>
                      </a:lnTo>
                      <a:lnTo>
                        <a:pt x="363" y="357"/>
                      </a:lnTo>
                      <a:lnTo>
                        <a:pt x="363" y="357"/>
                      </a:lnTo>
                      <a:lnTo>
                        <a:pt x="363" y="357"/>
                      </a:lnTo>
                      <a:lnTo>
                        <a:pt x="363" y="359"/>
                      </a:lnTo>
                      <a:lnTo>
                        <a:pt x="365" y="359"/>
                      </a:lnTo>
                      <a:lnTo>
                        <a:pt x="371" y="357"/>
                      </a:lnTo>
                      <a:lnTo>
                        <a:pt x="371" y="357"/>
                      </a:lnTo>
                      <a:lnTo>
                        <a:pt x="372" y="358"/>
                      </a:lnTo>
                      <a:lnTo>
                        <a:pt x="372" y="360"/>
                      </a:lnTo>
                      <a:lnTo>
                        <a:pt x="373" y="368"/>
                      </a:lnTo>
                      <a:lnTo>
                        <a:pt x="373" y="368"/>
                      </a:lnTo>
                      <a:lnTo>
                        <a:pt x="372" y="371"/>
                      </a:lnTo>
                      <a:lnTo>
                        <a:pt x="371" y="376"/>
                      </a:lnTo>
                      <a:lnTo>
                        <a:pt x="371" y="380"/>
                      </a:lnTo>
                      <a:lnTo>
                        <a:pt x="371" y="383"/>
                      </a:lnTo>
                      <a:lnTo>
                        <a:pt x="373" y="385"/>
                      </a:lnTo>
                      <a:lnTo>
                        <a:pt x="377" y="386"/>
                      </a:lnTo>
                      <a:lnTo>
                        <a:pt x="377" y="386"/>
                      </a:lnTo>
                      <a:lnTo>
                        <a:pt x="381" y="373"/>
                      </a:lnTo>
                      <a:lnTo>
                        <a:pt x="382" y="362"/>
                      </a:lnTo>
                      <a:lnTo>
                        <a:pt x="382" y="358"/>
                      </a:lnTo>
                      <a:lnTo>
                        <a:pt x="382" y="355"/>
                      </a:lnTo>
                      <a:lnTo>
                        <a:pt x="382" y="355"/>
                      </a:lnTo>
                      <a:lnTo>
                        <a:pt x="376" y="349"/>
                      </a:lnTo>
                      <a:lnTo>
                        <a:pt x="371" y="342"/>
                      </a:lnTo>
                      <a:lnTo>
                        <a:pt x="365" y="333"/>
                      </a:lnTo>
                      <a:lnTo>
                        <a:pt x="365" y="333"/>
                      </a:lnTo>
                      <a:lnTo>
                        <a:pt x="349" y="310"/>
                      </a:lnTo>
                      <a:lnTo>
                        <a:pt x="335" y="293"/>
                      </a:lnTo>
                      <a:lnTo>
                        <a:pt x="330" y="286"/>
                      </a:lnTo>
                      <a:lnTo>
                        <a:pt x="326" y="284"/>
                      </a:lnTo>
                      <a:lnTo>
                        <a:pt x="326" y="284"/>
                      </a:lnTo>
                      <a:lnTo>
                        <a:pt x="321" y="289"/>
                      </a:lnTo>
                      <a:lnTo>
                        <a:pt x="316" y="291"/>
                      </a:lnTo>
                      <a:lnTo>
                        <a:pt x="309" y="294"/>
                      </a:lnTo>
                      <a:lnTo>
                        <a:pt x="309" y="294"/>
                      </a:lnTo>
                      <a:lnTo>
                        <a:pt x="294" y="281"/>
                      </a:lnTo>
                      <a:lnTo>
                        <a:pt x="282" y="272"/>
                      </a:lnTo>
                      <a:lnTo>
                        <a:pt x="273" y="267"/>
                      </a:lnTo>
                      <a:lnTo>
                        <a:pt x="263" y="264"/>
                      </a:lnTo>
                      <a:lnTo>
                        <a:pt x="263" y="38"/>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8" name="Freeform 280"/>
                <p:cNvSpPr>
                  <a:spLocks/>
                </p:cNvSpPr>
                <p:nvPr/>
              </p:nvSpPr>
              <p:spPr bwMode="auto">
                <a:xfrm>
                  <a:off x="395" y="1251"/>
                  <a:ext cx="10" cy="10"/>
                </a:xfrm>
                <a:custGeom>
                  <a:avLst/>
                  <a:gdLst/>
                  <a:ahLst/>
                  <a:cxnLst>
                    <a:cxn ang="0">
                      <a:pos x="11" y="2"/>
                    </a:cxn>
                    <a:cxn ang="0">
                      <a:pos x="11" y="2"/>
                    </a:cxn>
                    <a:cxn ang="0">
                      <a:pos x="8" y="0"/>
                    </a:cxn>
                    <a:cxn ang="0">
                      <a:pos x="3" y="0"/>
                    </a:cxn>
                    <a:cxn ang="0">
                      <a:pos x="2" y="0"/>
                    </a:cxn>
                    <a:cxn ang="0">
                      <a:pos x="0" y="3"/>
                    </a:cxn>
                    <a:cxn ang="0">
                      <a:pos x="0" y="6"/>
                    </a:cxn>
                    <a:cxn ang="0">
                      <a:pos x="3" y="11"/>
                    </a:cxn>
                    <a:cxn ang="0">
                      <a:pos x="3" y="11"/>
                    </a:cxn>
                    <a:cxn ang="0">
                      <a:pos x="8" y="15"/>
                    </a:cxn>
                    <a:cxn ang="0">
                      <a:pos x="12" y="17"/>
                    </a:cxn>
                    <a:cxn ang="0">
                      <a:pos x="15" y="19"/>
                    </a:cxn>
                    <a:cxn ang="0">
                      <a:pos x="15" y="19"/>
                    </a:cxn>
                    <a:cxn ang="0">
                      <a:pos x="18" y="17"/>
                    </a:cxn>
                    <a:cxn ang="0">
                      <a:pos x="21" y="15"/>
                    </a:cxn>
                    <a:cxn ang="0">
                      <a:pos x="21" y="11"/>
                    </a:cxn>
                    <a:cxn ang="0">
                      <a:pos x="21" y="10"/>
                    </a:cxn>
                    <a:cxn ang="0">
                      <a:pos x="20" y="8"/>
                    </a:cxn>
                    <a:cxn ang="0">
                      <a:pos x="20" y="8"/>
                    </a:cxn>
                    <a:cxn ang="0">
                      <a:pos x="13" y="3"/>
                    </a:cxn>
                    <a:cxn ang="0">
                      <a:pos x="11" y="2"/>
                    </a:cxn>
                    <a:cxn ang="0">
                      <a:pos x="11" y="2"/>
                    </a:cxn>
                  </a:cxnLst>
                  <a:rect l="0" t="0" r="r" b="b"/>
                  <a:pathLst>
                    <a:path w="21" h="19">
                      <a:moveTo>
                        <a:pt x="11" y="2"/>
                      </a:moveTo>
                      <a:lnTo>
                        <a:pt x="11" y="2"/>
                      </a:lnTo>
                      <a:lnTo>
                        <a:pt x="8" y="0"/>
                      </a:lnTo>
                      <a:lnTo>
                        <a:pt x="3" y="0"/>
                      </a:lnTo>
                      <a:lnTo>
                        <a:pt x="2" y="0"/>
                      </a:lnTo>
                      <a:lnTo>
                        <a:pt x="0" y="3"/>
                      </a:lnTo>
                      <a:lnTo>
                        <a:pt x="0" y="6"/>
                      </a:lnTo>
                      <a:lnTo>
                        <a:pt x="3" y="11"/>
                      </a:lnTo>
                      <a:lnTo>
                        <a:pt x="3" y="11"/>
                      </a:lnTo>
                      <a:lnTo>
                        <a:pt x="8" y="15"/>
                      </a:lnTo>
                      <a:lnTo>
                        <a:pt x="12" y="17"/>
                      </a:lnTo>
                      <a:lnTo>
                        <a:pt x="15" y="19"/>
                      </a:lnTo>
                      <a:lnTo>
                        <a:pt x="15" y="19"/>
                      </a:lnTo>
                      <a:lnTo>
                        <a:pt x="18" y="17"/>
                      </a:lnTo>
                      <a:lnTo>
                        <a:pt x="21" y="15"/>
                      </a:lnTo>
                      <a:lnTo>
                        <a:pt x="21" y="11"/>
                      </a:lnTo>
                      <a:lnTo>
                        <a:pt x="21" y="10"/>
                      </a:lnTo>
                      <a:lnTo>
                        <a:pt x="20" y="8"/>
                      </a:lnTo>
                      <a:lnTo>
                        <a:pt x="20" y="8"/>
                      </a:lnTo>
                      <a:lnTo>
                        <a:pt x="13" y="3"/>
                      </a:lnTo>
                      <a:lnTo>
                        <a:pt x="11" y="2"/>
                      </a:lnTo>
                      <a:lnTo>
                        <a:pt x="11" y="2"/>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9" name="Freeform 281"/>
                <p:cNvSpPr>
                  <a:spLocks/>
                </p:cNvSpPr>
                <p:nvPr/>
              </p:nvSpPr>
              <p:spPr bwMode="auto">
                <a:xfrm>
                  <a:off x="477" y="1315"/>
                  <a:ext cx="6" cy="8"/>
                </a:xfrm>
                <a:custGeom>
                  <a:avLst/>
                  <a:gdLst/>
                  <a:ahLst/>
                  <a:cxnLst>
                    <a:cxn ang="0">
                      <a:pos x="7" y="0"/>
                    </a:cxn>
                    <a:cxn ang="0">
                      <a:pos x="7" y="0"/>
                    </a:cxn>
                    <a:cxn ang="0">
                      <a:pos x="7" y="0"/>
                    </a:cxn>
                    <a:cxn ang="0">
                      <a:pos x="4" y="0"/>
                    </a:cxn>
                    <a:cxn ang="0">
                      <a:pos x="2" y="4"/>
                    </a:cxn>
                    <a:cxn ang="0">
                      <a:pos x="0" y="11"/>
                    </a:cxn>
                    <a:cxn ang="0">
                      <a:pos x="0" y="11"/>
                    </a:cxn>
                    <a:cxn ang="0">
                      <a:pos x="0" y="13"/>
                    </a:cxn>
                    <a:cxn ang="0">
                      <a:pos x="2" y="16"/>
                    </a:cxn>
                    <a:cxn ang="0">
                      <a:pos x="2" y="17"/>
                    </a:cxn>
                    <a:cxn ang="0">
                      <a:pos x="4" y="17"/>
                    </a:cxn>
                    <a:cxn ang="0">
                      <a:pos x="7" y="17"/>
                    </a:cxn>
                    <a:cxn ang="0">
                      <a:pos x="12" y="13"/>
                    </a:cxn>
                    <a:cxn ang="0">
                      <a:pos x="12" y="13"/>
                    </a:cxn>
                    <a:cxn ang="0">
                      <a:pos x="12" y="8"/>
                    </a:cxn>
                    <a:cxn ang="0">
                      <a:pos x="11" y="3"/>
                    </a:cxn>
                    <a:cxn ang="0">
                      <a:pos x="10" y="2"/>
                    </a:cxn>
                    <a:cxn ang="0">
                      <a:pos x="7" y="0"/>
                    </a:cxn>
                    <a:cxn ang="0">
                      <a:pos x="7" y="0"/>
                    </a:cxn>
                  </a:cxnLst>
                  <a:rect l="0" t="0" r="r" b="b"/>
                  <a:pathLst>
                    <a:path w="12" h="17">
                      <a:moveTo>
                        <a:pt x="7" y="0"/>
                      </a:moveTo>
                      <a:lnTo>
                        <a:pt x="7" y="0"/>
                      </a:lnTo>
                      <a:lnTo>
                        <a:pt x="7" y="0"/>
                      </a:lnTo>
                      <a:lnTo>
                        <a:pt x="4" y="0"/>
                      </a:lnTo>
                      <a:lnTo>
                        <a:pt x="2" y="4"/>
                      </a:lnTo>
                      <a:lnTo>
                        <a:pt x="0" y="11"/>
                      </a:lnTo>
                      <a:lnTo>
                        <a:pt x="0" y="11"/>
                      </a:lnTo>
                      <a:lnTo>
                        <a:pt x="0" y="13"/>
                      </a:lnTo>
                      <a:lnTo>
                        <a:pt x="2" y="16"/>
                      </a:lnTo>
                      <a:lnTo>
                        <a:pt x="2" y="17"/>
                      </a:lnTo>
                      <a:lnTo>
                        <a:pt x="4" y="17"/>
                      </a:lnTo>
                      <a:lnTo>
                        <a:pt x="7" y="17"/>
                      </a:lnTo>
                      <a:lnTo>
                        <a:pt x="12" y="13"/>
                      </a:lnTo>
                      <a:lnTo>
                        <a:pt x="12" y="13"/>
                      </a:lnTo>
                      <a:lnTo>
                        <a:pt x="12" y="8"/>
                      </a:lnTo>
                      <a:lnTo>
                        <a:pt x="11" y="3"/>
                      </a:lnTo>
                      <a:lnTo>
                        <a:pt x="10" y="2"/>
                      </a:lnTo>
                      <a:lnTo>
                        <a:pt x="7" y="0"/>
                      </a:lnTo>
                      <a:lnTo>
                        <a:pt x="7" y="0"/>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grpSp>
        <p:sp>
          <p:nvSpPr>
            <p:cNvPr id="2162970" name="Text Box 118"/>
            <p:cNvSpPr txBox="1">
              <a:spLocks noChangeArrowheads="1"/>
            </p:cNvSpPr>
            <p:nvPr/>
          </p:nvSpPr>
          <p:spPr bwMode="gray">
            <a:xfrm>
              <a:off x="581" y="2969"/>
              <a:ext cx="117" cy="87"/>
            </a:xfrm>
            <a:prstGeom prst="rect">
              <a:avLst/>
            </a:prstGeom>
            <a:noFill/>
            <a:ln w="9525" algn="ctr">
              <a:noFill/>
              <a:miter lim="800000"/>
              <a:headEnd/>
              <a:tailEnd/>
            </a:ln>
            <a:effectLst/>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AK</a:t>
              </a:r>
            </a:p>
          </p:txBody>
        </p:sp>
      </p:grpSp>
      <p:sp>
        <p:nvSpPr>
          <p:cNvPr id="2162692" name="Rectangle 4"/>
          <p:cNvSpPr>
            <a:spLocks noGrp="1" noChangeArrowheads="1"/>
          </p:cNvSpPr>
          <p:nvPr>
            <p:ph type="title"/>
          </p:nvPr>
        </p:nvSpPr>
        <p:spPr/>
        <p:txBody>
          <a:bodyPr/>
          <a:lstStyle/>
          <a:p>
            <a:r>
              <a:rPr lang="en-US" dirty="0" smtClean="0"/>
              <a:t>States of Play | Management of Health-Insurance Exchanges</a:t>
            </a:r>
          </a:p>
        </p:txBody>
      </p:sp>
      <p:sp>
        <p:nvSpPr>
          <p:cNvPr id="2162768" name="Rectangle 80"/>
          <p:cNvSpPr>
            <a:spLocks noChangeArrowheads="1"/>
          </p:cNvSpPr>
          <p:nvPr/>
        </p:nvSpPr>
        <p:spPr bwMode="black">
          <a:xfrm>
            <a:off x="347663" y="1266825"/>
            <a:ext cx="8221662" cy="443198"/>
          </a:xfrm>
          <a:prstGeom prst="rect">
            <a:avLst/>
          </a:prstGeom>
          <a:noFill/>
          <a:ln w="9525" algn="ctr">
            <a:noFill/>
            <a:miter lim="800000"/>
            <a:headEnd/>
            <a:tailEnd/>
          </a:ln>
          <a:effectLst/>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rPr>
              <a:t>Some states are running new health-insurance exchanges on their own. Other are leaving some or all of the task to the federal government.</a:t>
            </a:r>
            <a:endParaRPr lang="en-US" sz="1600" b="1" dirty="0">
              <a:solidFill>
                <a:srgbClr val="225A7A"/>
              </a:solidFill>
              <a:latin typeface="Arial" charset="0"/>
            </a:endParaRPr>
          </a:p>
        </p:txBody>
      </p:sp>
      <p:grpSp>
        <p:nvGrpSpPr>
          <p:cNvPr id="5" name="Group 295"/>
          <p:cNvGrpSpPr>
            <a:grpSpLocks/>
          </p:cNvGrpSpPr>
          <p:nvPr/>
        </p:nvGrpSpPr>
        <p:grpSpPr bwMode="auto">
          <a:xfrm>
            <a:off x="1209675" y="1816100"/>
            <a:ext cx="7092950" cy="4335463"/>
            <a:chOff x="889" y="1144"/>
            <a:chExt cx="4468" cy="2731"/>
          </a:xfrm>
        </p:grpSpPr>
        <p:sp>
          <p:nvSpPr>
            <p:cNvPr id="2162952" name="Freeform 264"/>
            <p:cNvSpPr>
              <a:spLocks/>
            </p:cNvSpPr>
            <p:nvPr/>
          </p:nvSpPr>
          <p:spPr bwMode="auto">
            <a:xfrm>
              <a:off x="4485" y="2218"/>
              <a:ext cx="390" cy="186"/>
            </a:xfrm>
            <a:custGeom>
              <a:avLst/>
              <a:gdLst/>
              <a:ahLst/>
              <a:cxnLst>
                <a:cxn ang="0">
                  <a:pos x="265" y="14"/>
                </a:cxn>
                <a:cxn ang="0">
                  <a:pos x="17" y="132"/>
                </a:cxn>
                <a:cxn ang="0">
                  <a:pos x="26" y="121"/>
                </a:cxn>
                <a:cxn ang="0">
                  <a:pos x="54" y="95"/>
                </a:cxn>
                <a:cxn ang="0">
                  <a:pos x="71" y="78"/>
                </a:cxn>
                <a:cxn ang="0">
                  <a:pos x="80" y="73"/>
                </a:cxn>
                <a:cxn ang="0">
                  <a:pos x="106" y="71"/>
                </a:cxn>
                <a:cxn ang="0">
                  <a:pos x="139" y="52"/>
                </a:cxn>
                <a:cxn ang="0">
                  <a:pos x="154" y="59"/>
                </a:cxn>
                <a:cxn ang="0">
                  <a:pos x="165" y="64"/>
                </a:cxn>
                <a:cxn ang="0">
                  <a:pos x="182" y="90"/>
                </a:cxn>
                <a:cxn ang="0">
                  <a:pos x="196" y="92"/>
                </a:cxn>
                <a:cxn ang="0">
                  <a:pos x="203" y="104"/>
                </a:cxn>
                <a:cxn ang="0">
                  <a:pos x="232" y="118"/>
                </a:cxn>
                <a:cxn ang="0">
                  <a:pos x="253" y="130"/>
                </a:cxn>
                <a:cxn ang="0">
                  <a:pos x="258" y="147"/>
                </a:cxn>
                <a:cxn ang="0">
                  <a:pos x="241" y="189"/>
                </a:cxn>
                <a:cxn ang="0">
                  <a:pos x="255" y="206"/>
                </a:cxn>
                <a:cxn ang="0">
                  <a:pos x="279" y="208"/>
                </a:cxn>
                <a:cxn ang="0">
                  <a:pos x="286" y="208"/>
                </a:cxn>
                <a:cxn ang="0">
                  <a:pos x="314" y="206"/>
                </a:cxn>
                <a:cxn ang="0">
                  <a:pos x="343" y="218"/>
                </a:cxn>
                <a:cxn ang="0">
                  <a:pos x="347" y="213"/>
                </a:cxn>
                <a:cxn ang="0">
                  <a:pos x="333" y="192"/>
                </a:cxn>
                <a:cxn ang="0">
                  <a:pos x="324" y="187"/>
                </a:cxn>
                <a:cxn ang="0">
                  <a:pos x="328" y="184"/>
                </a:cxn>
                <a:cxn ang="0">
                  <a:pos x="321" y="173"/>
                </a:cxn>
                <a:cxn ang="0">
                  <a:pos x="307" y="140"/>
                </a:cxn>
                <a:cxn ang="0">
                  <a:pos x="302" y="118"/>
                </a:cxn>
                <a:cxn ang="0">
                  <a:pos x="307" y="90"/>
                </a:cxn>
                <a:cxn ang="0">
                  <a:pos x="300" y="78"/>
                </a:cxn>
                <a:cxn ang="0">
                  <a:pos x="307" y="69"/>
                </a:cxn>
                <a:cxn ang="0">
                  <a:pos x="326" y="47"/>
                </a:cxn>
                <a:cxn ang="0">
                  <a:pos x="333" y="28"/>
                </a:cxn>
                <a:cxn ang="0">
                  <a:pos x="347" y="36"/>
                </a:cxn>
                <a:cxn ang="0">
                  <a:pos x="333" y="59"/>
                </a:cxn>
                <a:cxn ang="0">
                  <a:pos x="321" y="76"/>
                </a:cxn>
                <a:cxn ang="0">
                  <a:pos x="336" y="92"/>
                </a:cxn>
                <a:cxn ang="0">
                  <a:pos x="340" y="118"/>
                </a:cxn>
                <a:cxn ang="0">
                  <a:pos x="328" y="132"/>
                </a:cxn>
                <a:cxn ang="0">
                  <a:pos x="343" y="140"/>
                </a:cxn>
                <a:cxn ang="0">
                  <a:pos x="343" y="158"/>
                </a:cxn>
                <a:cxn ang="0">
                  <a:pos x="347" y="180"/>
                </a:cxn>
                <a:cxn ang="0">
                  <a:pos x="369" y="189"/>
                </a:cxn>
                <a:cxn ang="0">
                  <a:pos x="383" y="184"/>
                </a:cxn>
                <a:cxn ang="0">
                  <a:pos x="383" y="194"/>
                </a:cxn>
                <a:cxn ang="0">
                  <a:pos x="392" y="213"/>
                </a:cxn>
                <a:cxn ang="0">
                  <a:pos x="409" y="220"/>
                </a:cxn>
                <a:cxn ang="0">
                  <a:pos x="418" y="213"/>
                </a:cxn>
                <a:cxn ang="0">
                  <a:pos x="451" y="196"/>
                </a:cxn>
                <a:cxn ang="0">
                  <a:pos x="461" y="147"/>
                </a:cxn>
                <a:cxn ang="0">
                  <a:pos x="395" y="156"/>
                </a:cxn>
                <a:cxn ang="0">
                  <a:pos x="350" y="0"/>
                </a:cxn>
              </a:cxnLst>
              <a:rect l="0" t="0" r="r" b="b"/>
              <a:pathLst>
                <a:path w="461" h="222">
                  <a:moveTo>
                    <a:pt x="350" y="0"/>
                  </a:moveTo>
                  <a:lnTo>
                    <a:pt x="265" y="14"/>
                  </a:lnTo>
                  <a:lnTo>
                    <a:pt x="0" y="66"/>
                  </a:lnTo>
                  <a:lnTo>
                    <a:pt x="17" y="132"/>
                  </a:lnTo>
                  <a:lnTo>
                    <a:pt x="21" y="123"/>
                  </a:lnTo>
                  <a:lnTo>
                    <a:pt x="26" y="121"/>
                  </a:lnTo>
                  <a:lnTo>
                    <a:pt x="47" y="97"/>
                  </a:lnTo>
                  <a:lnTo>
                    <a:pt x="54" y="95"/>
                  </a:lnTo>
                  <a:lnTo>
                    <a:pt x="61" y="83"/>
                  </a:lnTo>
                  <a:lnTo>
                    <a:pt x="71" y="78"/>
                  </a:lnTo>
                  <a:lnTo>
                    <a:pt x="76" y="66"/>
                  </a:lnTo>
                  <a:lnTo>
                    <a:pt x="80" y="73"/>
                  </a:lnTo>
                  <a:lnTo>
                    <a:pt x="92" y="76"/>
                  </a:lnTo>
                  <a:lnTo>
                    <a:pt x="106" y="71"/>
                  </a:lnTo>
                  <a:lnTo>
                    <a:pt x="109" y="64"/>
                  </a:lnTo>
                  <a:lnTo>
                    <a:pt x="139" y="52"/>
                  </a:lnTo>
                  <a:lnTo>
                    <a:pt x="146" y="57"/>
                  </a:lnTo>
                  <a:lnTo>
                    <a:pt x="154" y="59"/>
                  </a:lnTo>
                  <a:lnTo>
                    <a:pt x="163" y="52"/>
                  </a:lnTo>
                  <a:lnTo>
                    <a:pt x="165" y="64"/>
                  </a:lnTo>
                  <a:lnTo>
                    <a:pt x="172" y="66"/>
                  </a:lnTo>
                  <a:lnTo>
                    <a:pt x="182" y="90"/>
                  </a:lnTo>
                  <a:lnTo>
                    <a:pt x="189" y="88"/>
                  </a:lnTo>
                  <a:lnTo>
                    <a:pt x="196" y="92"/>
                  </a:lnTo>
                  <a:lnTo>
                    <a:pt x="208" y="95"/>
                  </a:lnTo>
                  <a:lnTo>
                    <a:pt x="203" y="104"/>
                  </a:lnTo>
                  <a:lnTo>
                    <a:pt x="213" y="118"/>
                  </a:lnTo>
                  <a:lnTo>
                    <a:pt x="232" y="118"/>
                  </a:lnTo>
                  <a:lnTo>
                    <a:pt x="241" y="125"/>
                  </a:lnTo>
                  <a:lnTo>
                    <a:pt x="253" y="130"/>
                  </a:lnTo>
                  <a:lnTo>
                    <a:pt x="260" y="140"/>
                  </a:lnTo>
                  <a:lnTo>
                    <a:pt x="258" y="147"/>
                  </a:lnTo>
                  <a:lnTo>
                    <a:pt x="246" y="168"/>
                  </a:lnTo>
                  <a:lnTo>
                    <a:pt x="241" y="189"/>
                  </a:lnTo>
                  <a:lnTo>
                    <a:pt x="241" y="203"/>
                  </a:lnTo>
                  <a:lnTo>
                    <a:pt x="255" y="206"/>
                  </a:lnTo>
                  <a:lnTo>
                    <a:pt x="267" y="194"/>
                  </a:lnTo>
                  <a:lnTo>
                    <a:pt x="279" y="208"/>
                  </a:lnTo>
                  <a:lnTo>
                    <a:pt x="286" y="210"/>
                  </a:lnTo>
                  <a:lnTo>
                    <a:pt x="286" y="208"/>
                  </a:lnTo>
                  <a:lnTo>
                    <a:pt x="295" y="206"/>
                  </a:lnTo>
                  <a:lnTo>
                    <a:pt x="314" y="206"/>
                  </a:lnTo>
                  <a:lnTo>
                    <a:pt x="333" y="213"/>
                  </a:lnTo>
                  <a:lnTo>
                    <a:pt x="343" y="218"/>
                  </a:lnTo>
                  <a:lnTo>
                    <a:pt x="347" y="218"/>
                  </a:lnTo>
                  <a:lnTo>
                    <a:pt x="347" y="213"/>
                  </a:lnTo>
                  <a:lnTo>
                    <a:pt x="343" y="208"/>
                  </a:lnTo>
                  <a:lnTo>
                    <a:pt x="333" y="192"/>
                  </a:lnTo>
                  <a:lnTo>
                    <a:pt x="326" y="189"/>
                  </a:lnTo>
                  <a:lnTo>
                    <a:pt x="324" y="187"/>
                  </a:lnTo>
                  <a:lnTo>
                    <a:pt x="326" y="184"/>
                  </a:lnTo>
                  <a:lnTo>
                    <a:pt x="328" y="184"/>
                  </a:lnTo>
                  <a:lnTo>
                    <a:pt x="331" y="180"/>
                  </a:lnTo>
                  <a:lnTo>
                    <a:pt x="321" y="173"/>
                  </a:lnTo>
                  <a:lnTo>
                    <a:pt x="314" y="161"/>
                  </a:lnTo>
                  <a:lnTo>
                    <a:pt x="307" y="140"/>
                  </a:lnTo>
                  <a:lnTo>
                    <a:pt x="302" y="132"/>
                  </a:lnTo>
                  <a:lnTo>
                    <a:pt x="302" y="118"/>
                  </a:lnTo>
                  <a:lnTo>
                    <a:pt x="307" y="95"/>
                  </a:lnTo>
                  <a:lnTo>
                    <a:pt x="307" y="90"/>
                  </a:lnTo>
                  <a:lnTo>
                    <a:pt x="300" y="88"/>
                  </a:lnTo>
                  <a:lnTo>
                    <a:pt x="300" y="78"/>
                  </a:lnTo>
                  <a:lnTo>
                    <a:pt x="302" y="73"/>
                  </a:lnTo>
                  <a:lnTo>
                    <a:pt x="307" y="69"/>
                  </a:lnTo>
                  <a:lnTo>
                    <a:pt x="310" y="62"/>
                  </a:lnTo>
                  <a:lnTo>
                    <a:pt x="326" y="47"/>
                  </a:lnTo>
                  <a:lnTo>
                    <a:pt x="328" y="45"/>
                  </a:lnTo>
                  <a:lnTo>
                    <a:pt x="333" y="28"/>
                  </a:lnTo>
                  <a:lnTo>
                    <a:pt x="345" y="28"/>
                  </a:lnTo>
                  <a:lnTo>
                    <a:pt x="347" y="36"/>
                  </a:lnTo>
                  <a:lnTo>
                    <a:pt x="340" y="47"/>
                  </a:lnTo>
                  <a:lnTo>
                    <a:pt x="333" y="59"/>
                  </a:lnTo>
                  <a:lnTo>
                    <a:pt x="326" y="66"/>
                  </a:lnTo>
                  <a:lnTo>
                    <a:pt x="321" y="76"/>
                  </a:lnTo>
                  <a:lnTo>
                    <a:pt x="328" y="90"/>
                  </a:lnTo>
                  <a:lnTo>
                    <a:pt x="336" y="92"/>
                  </a:lnTo>
                  <a:lnTo>
                    <a:pt x="343" y="116"/>
                  </a:lnTo>
                  <a:lnTo>
                    <a:pt x="340" y="118"/>
                  </a:lnTo>
                  <a:lnTo>
                    <a:pt x="326" y="128"/>
                  </a:lnTo>
                  <a:lnTo>
                    <a:pt x="328" y="132"/>
                  </a:lnTo>
                  <a:lnTo>
                    <a:pt x="340" y="135"/>
                  </a:lnTo>
                  <a:lnTo>
                    <a:pt x="343" y="140"/>
                  </a:lnTo>
                  <a:lnTo>
                    <a:pt x="340" y="151"/>
                  </a:lnTo>
                  <a:lnTo>
                    <a:pt x="343" y="158"/>
                  </a:lnTo>
                  <a:lnTo>
                    <a:pt x="343" y="163"/>
                  </a:lnTo>
                  <a:lnTo>
                    <a:pt x="347" y="180"/>
                  </a:lnTo>
                  <a:lnTo>
                    <a:pt x="362" y="189"/>
                  </a:lnTo>
                  <a:lnTo>
                    <a:pt x="369" y="189"/>
                  </a:lnTo>
                  <a:lnTo>
                    <a:pt x="373" y="184"/>
                  </a:lnTo>
                  <a:lnTo>
                    <a:pt x="383" y="184"/>
                  </a:lnTo>
                  <a:lnTo>
                    <a:pt x="385" y="187"/>
                  </a:lnTo>
                  <a:lnTo>
                    <a:pt x="383" y="194"/>
                  </a:lnTo>
                  <a:lnTo>
                    <a:pt x="390" y="208"/>
                  </a:lnTo>
                  <a:lnTo>
                    <a:pt x="392" y="213"/>
                  </a:lnTo>
                  <a:lnTo>
                    <a:pt x="395" y="220"/>
                  </a:lnTo>
                  <a:lnTo>
                    <a:pt x="409" y="220"/>
                  </a:lnTo>
                  <a:lnTo>
                    <a:pt x="411" y="222"/>
                  </a:lnTo>
                  <a:lnTo>
                    <a:pt x="418" y="213"/>
                  </a:lnTo>
                  <a:lnTo>
                    <a:pt x="449" y="203"/>
                  </a:lnTo>
                  <a:lnTo>
                    <a:pt x="451" y="196"/>
                  </a:lnTo>
                  <a:lnTo>
                    <a:pt x="454" y="189"/>
                  </a:lnTo>
                  <a:lnTo>
                    <a:pt x="461" y="147"/>
                  </a:lnTo>
                  <a:lnTo>
                    <a:pt x="458" y="144"/>
                  </a:lnTo>
                  <a:lnTo>
                    <a:pt x="395" y="156"/>
                  </a:lnTo>
                  <a:lnTo>
                    <a:pt x="350" y="0"/>
                  </a:lnTo>
                  <a:lnTo>
                    <a:pt x="350" y="0"/>
                  </a:lnTo>
                  <a:close/>
                </a:path>
              </a:pathLst>
            </a:custGeom>
            <a:solidFill>
              <a:schemeClr val="accent1"/>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nvGrpSpPr>
            <p:cNvPr id="6" name="Group 269"/>
            <p:cNvGrpSpPr>
              <a:grpSpLocks/>
            </p:cNvGrpSpPr>
            <p:nvPr/>
          </p:nvGrpSpPr>
          <p:grpSpPr bwMode="auto">
            <a:xfrm>
              <a:off x="4199" y="2291"/>
              <a:ext cx="666" cy="367"/>
              <a:chOff x="4199" y="2291"/>
              <a:chExt cx="666" cy="367"/>
            </a:xfrm>
          </p:grpSpPr>
          <p:sp>
            <p:nvSpPr>
              <p:cNvPr id="2162842" name="Freeform 154"/>
              <p:cNvSpPr>
                <a:spLocks/>
              </p:cNvSpPr>
              <p:nvPr/>
            </p:nvSpPr>
            <p:spPr bwMode="auto">
              <a:xfrm>
                <a:off x="4199" y="2291"/>
                <a:ext cx="645" cy="367"/>
              </a:xfrm>
              <a:custGeom>
                <a:avLst/>
                <a:gdLst/>
                <a:ahLst/>
                <a:cxnLst>
                  <a:cxn ang="0">
                    <a:pos x="186" y="322"/>
                  </a:cxn>
                  <a:cxn ang="0">
                    <a:pos x="152" y="326"/>
                  </a:cxn>
                  <a:cxn ang="0">
                    <a:pos x="132" y="328"/>
                  </a:cxn>
                  <a:cxn ang="0">
                    <a:pos x="34" y="326"/>
                  </a:cxn>
                  <a:cxn ang="0">
                    <a:pos x="54" y="300"/>
                  </a:cxn>
                  <a:cxn ang="0">
                    <a:pos x="64" y="284"/>
                  </a:cxn>
                  <a:cxn ang="0">
                    <a:pos x="116" y="234"/>
                  </a:cxn>
                  <a:cxn ang="0">
                    <a:pos x="126" y="256"/>
                  </a:cxn>
                  <a:cxn ang="0">
                    <a:pos x="162" y="256"/>
                  </a:cxn>
                  <a:cxn ang="0">
                    <a:pos x="176" y="252"/>
                  </a:cxn>
                  <a:cxn ang="0">
                    <a:pos x="204" y="244"/>
                  </a:cxn>
                  <a:cxn ang="0">
                    <a:pos x="214" y="236"/>
                  </a:cxn>
                  <a:cxn ang="0">
                    <a:pos x="248" y="208"/>
                  </a:cxn>
                  <a:cxn ang="0">
                    <a:pos x="260" y="166"/>
                  </a:cxn>
                  <a:cxn ang="0">
                    <a:pos x="290" y="106"/>
                  </a:cxn>
                  <a:cxn ang="0">
                    <a:pos x="306" y="112"/>
                  </a:cxn>
                  <a:cxn ang="0">
                    <a:pos x="324" y="68"/>
                  </a:cxn>
                  <a:cxn ang="0">
                    <a:pos x="346" y="54"/>
                  </a:cxn>
                  <a:cxn ang="0">
                    <a:pos x="360" y="32"/>
                  </a:cxn>
                  <a:cxn ang="0">
                    <a:pos x="358" y="6"/>
                  </a:cxn>
                  <a:cxn ang="0">
                    <a:pos x="400" y="22"/>
                  </a:cxn>
                  <a:cxn ang="0">
                    <a:pos x="410" y="4"/>
                  </a:cxn>
                  <a:cxn ang="0">
                    <a:pos x="430" y="8"/>
                  </a:cxn>
                  <a:cxn ang="0">
                    <a:pos x="450" y="26"/>
                  </a:cxn>
                  <a:cxn ang="0">
                    <a:pos x="472" y="44"/>
                  </a:cxn>
                  <a:cxn ang="0">
                    <a:pos x="456" y="82"/>
                  </a:cxn>
                  <a:cxn ang="0">
                    <a:pos x="478" y="86"/>
                  </a:cxn>
                  <a:cxn ang="0">
                    <a:pos x="496" y="100"/>
                  </a:cxn>
                  <a:cxn ang="0">
                    <a:pos x="510" y="104"/>
                  </a:cxn>
                  <a:cxn ang="0">
                    <a:pos x="544" y="116"/>
                  </a:cxn>
                  <a:cxn ang="0">
                    <a:pos x="544" y="132"/>
                  </a:cxn>
                  <a:cxn ang="0">
                    <a:pos x="540" y="150"/>
                  </a:cxn>
                  <a:cxn ang="0">
                    <a:pos x="558" y="166"/>
                  </a:cxn>
                  <a:cxn ang="0">
                    <a:pos x="546" y="172"/>
                  </a:cxn>
                  <a:cxn ang="0">
                    <a:pos x="550" y="180"/>
                  </a:cxn>
                  <a:cxn ang="0">
                    <a:pos x="540" y="186"/>
                  </a:cxn>
                  <a:cxn ang="0">
                    <a:pos x="552" y="194"/>
                  </a:cxn>
                  <a:cxn ang="0">
                    <a:pos x="554" y="210"/>
                  </a:cxn>
                  <a:cxn ang="0">
                    <a:pos x="538" y="210"/>
                  </a:cxn>
                  <a:cxn ang="0">
                    <a:pos x="562" y="218"/>
                  </a:cxn>
                  <a:cxn ang="0">
                    <a:pos x="590" y="210"/>
                  </a:cxn>
                  <a:cxn ang="0">
                    <a:pos x="594" y="246"/>
                  </a:cxn>
                </a:cxnLst>
                <a:rect l="0" t="0" r="r" b="b"/>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54" name="Freeform 266"/>
              <p:cNvSpPr>
                <a:spLocks/>
              </p:cNvSpPr>
              <p:nvPr/>
            </p:nvSpPr>
            <p:spPr bwMode="auto">
              <a:xfrm>
                <a:off x="4833" y="2388"/>
                <a:ext cx="32" cy="80"/>
              </a:xfrm>
              <a:custGeom>
                <a:avLst/>
                <a:gdLst/>
                <a:ahLst/>
                <a:cxnLst>
                  <a:cxn ang="0">
                    <a:pos x="38" y="0"/>
                  </a:cxn>
                  <a:cxn ang="0">
                    <a:pos x="10" y="7"/>
                  </a:cxn>
                  <a:cxn ang="0">
                    <a:pos x="3" y="19"/>
                  </a:cxn>
                  <a:cxn ang="0">
                    <a:pos x="7" y="48"/>
                  </a:cxn>
                  <a:cxn ang="0">
                    <a:pos x="0" y="81"/>
                  </a:cxn>
                  <a:cxn ang="0">
                    <a:pos x="5" y="95"/>
                  </a:cxn>
                  <a:cxn ang="0">
                    <a:pos x="14" y="88"/>
                  </a:cxn>
                  <a:cxn ang="0">
                    <a:pos x="21" y="69"/>
                  </a:cxn>
                  <a:cxn ang="0">
                    <a:pos x="31" y="41"/>
                  </a:cxn>
                  <a:cxn ang="0">
                    <a:pos x="38" y="17"/>
                  </a:cxn>
                  <a:cxn ang="0">
                    <a:pos x="38" y="0"/>
                  </a:cxn>
                </a:cxnLst>
                <a:rect l="0" t="0" r="r" b="b"/>
                <a:pathLst>
                  <a:path w="38" h="95">
                    <a:moveTo>
                      <a:pt x="38" y="0"/>
                    </a:moveTo>
                    <a:lnTo>
                      <a:pt x="10" y="7"/>
                    </a:lnTo>
                    <a:lnTo>
                      <a:pt x="3" y="19"/>
                    </a:lnTo>
                    <a:lnTo>
                      <a:pt x="7" y="48"/>
                    </a:lnTo>
                    <a:lnTo>
                      <a:pt x="0" y="81"/>
                    </a:lnTo>
                    <a:lnTo>
                      <a:pt x="5" y="95"/>
                    </a:lnTo>
                    <a:lnTo>
                      <a:pt x="14" y="88"/>
                    </a:lnTo>
                    <a:lnTo>
                      <a:pt x="21" y="69"/>
                    </a:lnTo>
                    <a:lnTo>
                      <a:pt x="31" y="41"/>
                    </a:lnTo>
                    <a:lnTo>
                      <a:pt x="38" y="17"/>
                    </a:lnTo>
                    <a:lnTo>
                      <a:pt x="38" y="0"/>
                    </a:lnTo>
                    <a:close/>
                  </a:path>
                </a:pathLst>
              </a:custGeom>
              <a:solidFill>
                <a:schemeClr val="tx2"/>
              </a:solidFill>
              <a:ln w="9525" cap="flat" cmpd="sng">
                <a:solidFill>
                  <a:schemeClr val="tx1"/>
                </a:solidFill>
                <a:prstDash val="solid"/>
                <a:miter lim="800000"/>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2162823" name="Freeform 135"/>
            <p:cNvSpPr>
              <a:spLocks/>
            </p:cNvSpPr>
            <p:nvPr/>
          </p:nvSpPr>
          <p:spPr bwMode="auto">
            <a:xfrm>
              <a:off x="1098" y="1144"/>
              <a:ext cx="565" cy="412"/>
            </a:xfrm>
            <a:custGeom>
              <a:avLst/>
              <a:gdLst/>
              <a:ahLst/>
              <a:cxnLst>
                <a:cxn ang="0">
                  <a:pos x="6" y="232"/>
                </a:cxn>
                <a:cxn ang="0">
                  <a:pos x="0" y="232"/>
                </a:cxn>
                <a:cxn ang="0">
                  <a:pos x="4" y="216"/>
                </a:cxn>
                <a:cxn ang="0">
                  <a:pos x="6" y="206"/>
                </a:cxn>
                <a:cxn ang="0">
                  <a:pos x="8" y="202"/>
                </a:cxn>
                <a:cxn ang="0">
                  <a:pos x="12" y="210"/>
                </a:cxn>
                <a:cxn ang="0">
                  <a:pos x="10" y="216"/>
                </a:cxn>
                <a:cxn ang="0">
                  <a:pos x="20" y="210"/>
                </a:cxn>
                <a:cxn ang="0">
                  <a:pos x="18" y="202"/>
                </a:cxn>
                <a:cxn ang="0">
                  <a:pos x="20" y="192"/>
                </a:cxn>
                <a:cxn ang="0">
                  <a:pos x="14" y="176"/>
                </a:cxn>
                <a:cxn ang="0">
                  <a:pos x="20" y="176"/>
                </a:cxn>
                <a:cxn ang="0">
                  <a:pos x="32" y="170"/>
                </a:cxn>
                <a:cxn ang="0">
                  <a:pos x="24" y="162"/>
                </a:cxn>
                <a:cxn ang="0">
                  <a:pos x="16" y="166"/>
                </a:cxn>
                <a:cxn ang="0">
                  <a:pos x="16" y="148"/>
                </a:cxn>
                <a:cxn ang="0">
                  <a:pos x="18" y="126"/>
                </a:cxn>
                <a:cxn ang="0">
                  <a:pos x="18" y="98"/>
                </a:cxn>
                <a:cxn ang="0">
                  <a:pos x="12" y="62"/>
                </a:cxn>
                <a:cxn ang="0">
                  <a:pos x="14" y="34"/>
                </a:cxn>
                <a:cxn ang="0">
                  <a:pos x="68" y="54"/>
                </a:cxn>
                <a:cxn ang="0">
                  <a:pos x="112" y="74"/>
                </a:cxn>
                <a:cxn ang="0">
                  <a:pos x="134" y="82"/>
                </a:cxn>
                <a:cxn ang="0">
                  <a:pos x="142" y="88"/>
                </a:cxn>
                <a:cxn ang="0">
                  <a:pos x="142" y="118"/>
                </a:cxn>
                <a:cxn ang="0">
                  <a:pos x="130" y="134"/>
                </a:cxn>
                <a:cxn ang="0">
                  <a:pos x="132" y="148"/>
                </a:cxn>
                <a:cxn ang="0">
                  <a:pos x="130" y="156"/>
                </a:cxn>
                <a:cxn ang="0">
                  <a:pos x="134" y="166"/>
                </a:cxn>
                <a:cxn ang="0">
                  <a:pos x="148" y="138"/>
                </a:cxn>
                <a:cxn ang="0">
                  <a:pos x="158" y="124"/>
                </a:cxn>
                <a:cxn ang="0">
                  <a:pos x="170" y="106"/>
                </a:cxn>
                <a:cxn ang="0">
                  <a:pos x="154" y="58"/>
                </a:cxn>
                <a:cxn ang="0">
                  <a:pos x="158" y="52"/>
                </a:cxn>
                <a:cxn ang="0">
                  <a:pos x="170" y="42"/>
                </a:cxn>
                <a:cxn ang="0">
                  <a:pos x="160" y="26"/>
                </a:cxn>
                <a:cxn ang="0">
                  <a:pos x="158" y="0"/>
                </a:cxn>
                <a:cxn ang="0">
                  <a:pos x="362" y="54"/>
                </a:cxn>
                <a:cxn ang="0">
                  <a:pos x="526" y="92"/>
                </a:cxn>
                <a:cxn ang="0">
                  <a:pos x="470" y="342"/>
                </a:cxn>
                <a:cxn ang="0">
                  <a:pos x="466" y="350"/>
                </a:cxn>
                <a:cxn ang="0">
                  <a:pos x="470" y="358"/>
                </a:cxn>
                <a:cxn ang="0">
                  <a:pos x="472" y="366"/>
                </a:cxn>
                <a:cxn ang="0">
                  <a:pos x="466" y="372"/>
                </a:cxn>
                <a:cxn ang="0">
                  <a:pos x="468" y="384"/>
                </a:cxn>
                <a:cxn ang="0">
                  <a:pos x="318" y="354"/>
                </a:cxn>
                <a:cxn ang="0">
                  <a:pos x="304" y="352"/>
                </a:cxn>
                <a:cxn ang="0">
                  <a:pos x="290" y="350"/>
                </a:cxn>
                <a:cxn ang="0">
                  <a:pos x="276" y="352"/>
                </a:cxn>
                <a:cxn ang="0">
                  <a:pos x="256" y="350"/>
                </a:cxn>
                <a:cxn ang="0">
                  <a:pos x="238" y="356"/>
                </a:cxn>
                <a:cxn ang="0">
                  <a:pos x="218" y="352"/>
                </a:cxn>
                <a:cxn ang="0">
                  <a:pos x="176" y="352"/>
                </a:cxn>
                <a:cxn ang="0">
                  <a:pos x="144" y="334"/>
                </a:cxn>
                <a:cxn ang="0">
                  <a:pos x="114" y="334"/>
                </a:cxn>
                <a:cxn ang="0">
                  <a:pos x="70" y="324"/>
                </a:cxn>
                <a:cxn ang="0">
                  <a:pos x="68" y="290"/>
                </a:cxn>
                <a:cxn ang="0">
                  <a:pos x="66" y="270"/>
                </a:cxn>
                <a:cxn ang="0">
                  <a:pos x="40" y="258"/>
                </a:cxn>
                <a:cxn ang="0">
                  <a:pos x="34" y="248"/>
                </a:cxn>
              </a:cxnLst>
              <a:rect l="0" t="0" r="r" b="b"/>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4" name="Freeform 136"/>
            <p:cNvSpPr>
              <a:spLocks/>
            </p:cNvSpPr>
            <p:nvPr/>
          </p:nvSpPr>
          <p:spPr bwMode="auto">
            <a:xfrm>
              <a:off x="946" y="1404"/>
              <a:ext cx="679" cy="566"/>
            </a:xfrm>
            <a:custGeom>
              <a:avLst/>
              <a:gdLst/>
              <a:ahLst/>
              <a:cxnLst>
                <a:cxn ang="0">
                  <a:pos x="6" y="392"/>
                </a:cxn>
                <a:cxn ang="0">
                  <a:pos x="4" y="362"/>
                </a:cxn>
                <a:cxn ang="0">
                  <a:pos x="10" y="338"/>
                </a:cxn>
                <a:cxn ang="0">
                  <a:pos x="12" y="300"/>
                </a:cxn>
                <a:cxn ang="0">
                  <a:pos x="22" y="292"/>
                </a:cxn>
                <a:cxn ang="0">
                  <a:pos x="30" y="278"/>
                </a:cxn>
                <a:cxn ang="0">
                  <a:pos x="34" y="262"/>
                </a:cxn>
                <a:cxn ang="0">
                  <a:pos x="62" y="220"/>
                </a:cxn>
                <a:cxn ang="0">
                  <a:pos x="98" y="134"/>
                </a:cxn>
                <a:cxn ang="0">
                  <a:pos x="122" y="76"/>
                </a:cxn>
                <a:cxn ang="0">
                  <a:pos x="142" y="20"/>
                </a:cxn>
                <a:cxn ang="0">
                  <a:pos x="144" y="2"/>
                </a:cxn>
                <a:cxn ang="0">
                  <a:pos x="158" y="2"/>
                </a:cxn>
                <a:cxn ang="0">
                  <a:pos x="176" y="6"/>
                </a:cxn>
                <a:cxn ang="0">
                  <a:pos x="182" y="16"/>
                </a:cxn>
                <a:cxn ang="0">
                  <a:pos x="208" y="28"/>
                </a:cxn>
                <a:cxn ang="0">
                  <a:pos x="210" y="48"/>
                </a:cxn>
                <a:cxn ang="0">
                  <a:pos x="212" y="82"/>
                </a:cxn>
                <a:cxn ang="0">
                  <a:pos x="256" y="92"/>
                </a:cxn>
                <a:cxn ang="0">
                  <a:pos x="286" y="92"/>
                </a:cxn>
                <a:cxn ang="0">
                  <a:pos x="318" y="110"/>
                </a:cxn>
                <a:cxn ang="0">
                  <a:pos x="360" y="110"/>
                </a:cxn>
                <a:cxn ang="0">
                  <a:pos x="380" y="114"/>
                </a:cxn>
                <a:cxn ang="0">
                  <a:pos x="398" y="108"/>
                </a:cxn>
                <a:cxn ang="0">
                  <a:pos x="418" y="110"/>
                </a:cxn>
                <a:cxn ang="0">
                  <a:pos x="432" y="108"/>
                </a:cxn>
                <a:cxn ang="0">
                  <a:pos x="446" y="110"/>
                </a:cxn>
                <a:cxn ang="0">
                  <a:pos x="460" y="112"/>
                </a:cxn>
                <a:cxn ang="0">
                  <a:pos x="610" y="142"/>
                </a:cxn>
                <a:cxn ang="0">
                  <a:pos x="618" y="160"/>
                </a:cxn>
                <a:cxn ang="0">
                  <a:pos x="632" y="168"/>
                </a:cxn>
                <a:cxn ang="0">
                  <a:pos x="600" y="234"/>
                </a:cxn>
                <a:cxn ang="0">
                  <a:pos x="592" y="246"/>
                </a:cxn>
                <a:cxn ang="0">
                  <a:pos x="574" y="260"/>
                </a:cxn>
                <a:cxn ang="0">
                  <a:pos x="554" y="298"/>
                </a:cxn>
                <a:cxn ang="0">
                  <a:pos x="568" y="310"/>
                </a:cxn>
                <a:cxn ang="0">
                  <a:pos x="570" y="324"/>
                </a:cxn>
                <a:cxn ang="0">
                  <a:pos x="566" y="328"/>
                </a:cxn>
                <a:cxn ang="0">
                  <a:pos x="556" y="352"/>
                </a:cxn>
                <a:cxn ang="0">
                  <a:pos x="304" y="478"/>
                </a:cxn>
              </a:cxnLst>
              <a:rect l="0" t="0" r="r" b="b"/>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5" name="Freeform 137"/>
            <p:cNvSpPr>
              <a:spLocks/>
            </p:cNvSpPr>
            <p:nvPr/>
          </p:nvSpPr>
          <p:spPr bwMode="auto">
            <a:xfrm>
              <a:off x="889" y="1831"/>
              <a:ext cx="677" cy="1154"/>
            </a:xfrm>
            <a:custGeom>
              <a:avLst/>
              <a:gdLst/>
              <a:ahLst/>
              <a:cxnLst>
                <a:cxn ang="0">
                  <a:pos x="356" y="1050"/>
                </a:cxn>
                <a:cxn ang="0">
                  <a:pos x="358" y="1034"/>
                </a:cxn>
                <a:cxn ang="0">
                  <a:pos x="350" y="1022"/>
                </a:cxn>
                <a:cxn ang="0">
                  <a:pos x="334" y="952"/>
                </a:cxn>
                <a:cxn ang="0">
                  <a:pos x="296" y="912"/>
                </a:cxn>
                <a:cxn ang="0">
                  <a:pos x="282" y="896"/>
                </a:cxn>
                <a:cxn ang="0">
                  <a:pos x="274" y="876"/>
                </a:cxn>
                <a:cxn ang="0">
                  <a:pos x="228" y="858"/>
                </a:cxn>
                <a:cxn ang="0">
                  <a:pos x="194" y="822"/>
                </a:cxn>
                <a:cxn ang="0">
                  <a:pos x="132" y="798"/>
                </a:cxn>
                <a:cxn ang="0">
                  <a:pos x="128" y="774"/>
                </a:cxn>
                <a:cxn ang="0">
                  <a:pos x="136" y="740"/>
                </a:cxn>
                <a:cxn ang="0">
                  <a:pos x="124" y="712"/>
                </a:cxn>
                <a:cxn ang="0">
                  <a:pos x="128" y="700"/>
                </a:cxn>
                <a:cxn ang="0">
                  <a:pos x="94" y="638"/>
                </a:cxn>
                <a:cxn ang="0">
                  <a:pos x="70" y="594"/>
                </a:cxn>
                <a:cxn ang="0">
                  <a:pos x="82" y="564"/>
                </a:cxn>
                <a:cxn ang="0">
                  <a:pos x="86" y="532"/>
                </a:cxn>
                <a:cxn ang="0">
                  <a:pos x="56" y="502"/>
                </a:cxn>
                <a:cxn ang="0">
                  <a:pos x="58" y="456"/>
                </a:cxn>
                <a:cxn ang="0">
                  <a:pos x="68" y="438"/>
                </a:cxn>
                <a:cxn ang="0">
                  <a:pos x="72" y="460"/>
                </a:cxn>
                <a:cxn ang="0">
                  <a:pos x="88" y="456"/>
                </a:cxn>
                <a:cxn ang="0">
                  <a:pos x="82" y="414"/>
                </a:cxn>
                <a:cxn ang="0">
                  <a:pos x="70" y="426"/>
                </a:cxn>
                <a:cxn ang="0">
                  <a:pos x="46" y="412"/>
                </a:cxn>
                <a:cxn ang="0">
                  <a:pos x="38" y="396"/>
                </a:cxn>
                <a:cxn ang="0">
                  <a:pos x="18" y="330"/>
                </a:cxn>
                <a:cxn ang="0">
                  <a:pos x="10" y="280"/>
                </a:cxn>
                <a:cxn ang="0">
                  <a:pos x="22" y="240"/>
                </a:cxn>
                <a:cxn ang="0">
                  <a:pos x="12" y="192"/>
                </a:cxn>
                <a:cxn ang="0">
                  <a:pos x="4" y="176"/>
                </a:cxn>
                <a:cxn ang="0">
                  <a:pos x="2" y="150"/>
                </a:cxn>
                <a:cxn ang="0">
                  <a:pos x="40" y="94"/>
                </a:cxn>
                <a:cxn ang="0">
                  <a:pos x="48" y="70"/>
                </a:cxn>
                <a:cxn ang="0">
                  <a:pos x="50" y="18"/>
                </a:cxn>
                <a:cxn ang="0">
                  <a:pos x="356" y="80"/>
                </a:cxn>
                <a:cxn ang="0">
                  <a:pos x="606" y="866"/>
                </a:cxn>
                <a:cxn ang="0">
                  <a:pos x="612" y="888"/>
                </a:cxn>
                <a:cxn ang="0">
                  <a:pos x="618" y="916"/>
                </a:cxn>
                <a:cxn ang="0">
                  <a:pos x="630" y="934"/>
                </a:cxn>
                <a:cxn ang="0">
                  <a:pos x="616" y="944"/>
                </a:cxn>
                <a:cxn ang="0">
                  <a:pos x="588" y="986"/>
                </a:cxn>
                <a:cxn ang="0">
                  <a:pos x="564" y="1012"/>
                </a:cxn>
                <a:cxn ang="0">
                  <a:pos x="562" y="1038"/>
                </a:cxn>
                <a:cxn ang="0">
                  <a:pos x="578" y="1058"/>
                </a:cxn>
                <a:cxn ang="0">
                  <a:pos x="566" y="1076"/>
                </a:cxn>
              </a:cxnLst>
              <a:rect l="0" t="0" r="r" b="b"/>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6" name="Freeform 138"/>
            <p:cNvSpPr>
              <a:spLocks/>
            </p:cNvSpPr>
            <p:nvPr/>
          </p:nvSpPr>
          <p:spPr bwMode="auto">
            <a:xfrm>
              <a:off x="1499" y="1241"/>
              <a:ext cx="504" cy="821"/>
            </a:xfrm>
            <a:custGeom>
              <a:avLst/>
              <a:gdLst/>
              <a:ahLst/>
              <a:cxnLst>
                <a:cxn ang="0">
                  <a:pos x="40" y="502"/>
                </a:cxn>
                <a:cxn ang="0">
                  <a:pos x="50" y="478"/>
                </a:cxn>
                <a:cxn ang="0">
                  <a:pos x="54" y="474"/>
                </a:cxn>
                <a:cxn ang="0">
                  <a:pos x="52" y="460"/>
                </a:cxn>
                <a:cxn ang="0">
                  <a:pos x="38" y="448"/>
                </a:cxn>
                <a:cxn ang="0">
                  <a:pos x="58" y="410"/>
                </a:cxn>
                <a:cxn ang="0">
                  <a:pos x="76" y="396"/>
                </a:cxn>
                <a:cxn ang="0">
                  <a:pos x="84" y="384"/>
                </a:cxn>
                <a:cxn ang="0">
                  <a:pos x="116" y="318"/>
                </a:cxn>
                <a:cxn ang="0">
                  <a:pos x="102" y="310"/>
                </a:cxn>
                <a:cxn ang="0">
                  <a:pos x="94" y="292"/>
                </a:cxn>
                <a:cxn ang="0">
                  <a:pos x="96" y="274"/>
                </a:cxn>
                <a:cxn ang="0">
                  <a:pos x="94" y="262"/>
                </a:cxn>
                <a:cxn ang="0">
                  <a:pos x="96" y="250"/>
                </a:cxn>
                <a:cxn ang="0">
                  <a:pos x="150" y="0"/>
                </a:cxn>
                <a:cxn ang="0">
                  <a:pos x="196" y="110"/>
                </a:cxn>
                <a:cxn ang="0">
                  <a:pos x="212" y="154"/>
                </a:cxn>
                <a:cxn ang="0">
                  <a:pos x="204" y="168"/>
                </a:cxn>
                <a:cxn ang="0">
                  <a:pos x="216" y="184"/>
                </a:cxn>
                <a:cxn ang="0">
                  <a:pos x="246" y="226"/>
                </a:cxn>
                <a:cxn ang="0">
                  <a:pos x="254" y="252"/>
                </a:cxn>
                <a:cxn ang="0">
                  <a:pos x="264" y="260"/>
                </a:cxn>
                <a:cxn ang="0">
                  <a:pos x="284" y="268"/>
                </a:cxn>
                <a:cxn ang="0">
                  <a:pos x="270" y="304"/>
                </a:cxn>
                <a:cxn ang="0">
                  <a:pos x="262" y="326"/>
                </a:cxn>
                <a:cxn ang="0">
                  <a:pos x="264" y="336"/>
                </a:cxn>
                <a:cxn ang="0">
                  <a:pos x="252" y="352"/>
                </a:cxn>
                <a:cxn ang="0">
                  <a:pos x="250" y="366"/>
                </a:cxn>
                <a:cxn ang="0">
                  <a:pos x="268" y="378"/>
                </a:cxn>
                <a:cxn ang="0">
                  <a:pos x="292" y="360"/>
                </a:cxn>
                <a:cxn ang="0">
                  <a:pos x="296" y="368"/>
                </a:cxn>
                <a:cxn ang="0">
                  <a:pos x="304" y="374"/>
                </a:cxn>
                <a:cxn ang="0">
                  <a:pos x="302" y="406"/>
                </a:cxn>
                <a:cxn ang="0">
                  <a:pos x="314" y="430"/>
                </a:cxn>
                <a:cxn ang="0">
                  <a:pos x="308" y="444"/>
                </a:cxn>
                <a:cxn ang="0">
                  <a:pos x="324" y="458"/>
                </a:cxn>
                <a:cxn ang="0">
                  <a:pos x="334" y="474"/>
                </a:cxn>
                <a:cxn ang="0">
                  <a:pos x="330" y="490"/>
                </a:cxn>
                <a:cxn ang="0">
                  <a:pos x="346" y="506"/>
                </a:cxn>
                <a:cxn ang="0">
                  <a:pos x="356" y="494"/>
                </a:cxn>
                <a:cxn ang="0">
                  <a:pos x="376" y="502"/>
                </a:cxn>
                <a:cxn ang="0">
                  <a:pos x="388" y="494"/>
                </a:cxn>
                <a:cxn ang="0">
                  <a:pos x="412" y="498"/>
                </a:cxn>
                <a:cxn ang="0">
                  <a:pos x="424" y="502"/>
                </a:cxn>
                <a:cxn ang="0">
                  <a:pos x="442" y="494"/>
                </a:cxn>
                <a:cxn ang="0">
                  <a:pos x="462" y="496"/>
                </a:cxn>
                <a:cxn ang="0">
                  <a:pos x="470" y="516"/>
                </a:cxn>
                <a:cxn ang="0">
                  <a:pos x="436" y="762"/>
                </a:cxn>
                <a:cxn ang="0">
                  <a:pos x="216" y="722"/>
                </a:cxn>
              </a:cxnLst>
              <a:rect l="0" t="0" r="r" b="b"/>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70" y="516"/>
                  </a:lnTo>
                  <a:lnTo>
                    <a:pt x="436" y="762"/>
                  </a:lnTo>
                  <a:lnTo>
                    <a:pt x="434" y="762"/>
                  </a:lnTo>
                  <a:lnTo>
                    <a:pt x="216" y="722"/>
                  </a:lnTo>
                  <a:lnTo>
                    <a:pt x="0" y="678"/>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7" name="Freeform 139"/>
            <p:cNvSpPr>
              <a:spLocks/>
            </p:cNvSpPr>
            <p:nvPr/>
          </p:nvSpPr>
          <p:spPr bwMode="auto">
            <a:xfrm>
              <a:off x="1192" y="1918"/>
              <a:ext cx="538" cy="828"/>
            </a:xfrm>
            <a:custGeom>
              <a:avLst/>
              <a:gdLst/>
              <a:ahLst/>
              <a:cxnLst>
                <a:cxn ang="0">
                  <a:pos x="74" y="0"/>
                </a:cxn>
                <a:cxn ang="0">
                  <a:pos x="0" y="294"/>
                </a:cxn>
                <a:cxn ang="0">
                  <a:pos x="324" y="772"/>
                </a:cxn>
                <a:cxn ang="0">
                  <a:pos x="324" y="768"/>
                </a:cxn>
                <a:cxn ang="0">
                  <a:pos x="328" y="760"/>
                </a:cxn>
                <a:cxn ang="0">
                  <a:pos x="334" y="740"/>
                </a:cxn>
                <a:cxn ang="0">
                  <a:pos x="330" y="732"/>
                </a:cxn>
                <a:cxn ang="0">
                  <a:pos x="336" y="686"/>
                </a:cxn>
                <a:cxn ang="0">
                  <a:pos x="332" y="668"/>
                </a:cxn>
                <a:cxn ang="0">
                  <a:pos x="336" y="662"/>
                </a:cxn>
                <a:cxn ang="0">
                  <a:pos x="348" y="660"/>
                </a:cxn>
                <a:cxn ang="0">
                  <a:pos x="364" y="664"/>
                </a:cxn>
                <a:cxn ang="0">
                  <a:pos x="368" y="670"/>
                </a:cxn>
                <a:cxn ang="0">
                  <a:pos x="368" y="674"/>
                </a:cxn>
                <a:cxn ang="0">
                  <a:pos x="374" y="680"/>
                </a:cxn>
                <a:cxn ang="0">
                  <a:pos x="382" y="680"/>
                </a:cxn>
                <a:cxn ang="0">
                  <a:pos x="398" y="638"/>
                </a:cxn>
                <a:cxn ang="0">
                  <a:pos x="406" y="586"/>
                </a:cxn>
                <a:cxn ang="0">
                  <a:pos x="502" y="94"/>
                </a:cxn>
                <a:cxn ang="0">
                  <a:pos x="286" y="50"/>
                </a:cxn>
                <a:cxn ang="0">
                  <a:pos x="74" y="0"/>
                </a:cxn>
              </a:cxnLst>
              <a:rect l="0" t="0" r="r" b="b"/>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8" name="Freeform 140"/>
            <p:cNvSpPr>
              <a:spLocks/>
            </p:cNvSpPr>
            <p:nvPr/>
          </p:nvSpPr>
          <p:spPr bwMode="auto">
            <a:xfrm>
              <a:off x="2050" y="2188"/>
              <a:ext cx="614" cy="486"/>
            </a:xfrm>
            <a:custGeom>
              <a:avLst/>
              <a:gdLst/>
              <a:ahLst/>
              <a:cxnLst>
                <a:cxn ang="0">
                  <a:pos x="0" y="396"/>
                </a:cxn>
                <a:cxn ang="0">
                  <a:pos x="54" y="0"/>
                </a:cxn>
                <a:cxn ang="0">
                  <a:pos x="424" y="42"/>
                </a:cxn>
                <a:cxn ang="0">
                  <a:pos x="572" y="54"/>
                </a:cxn>
                <a:cxn ang="0">
                  <a:pos x="566" y="154"/>
                </a:cxn>
                <a:cxn ang="0">
                  <a:pos x="548" y="454"/>
                </a:cxn>
                <a:cxn ang="0">
                  <a:pos x="472" y="448"/>
                </a:cxn>
                <a:cxn ang="0">
                  <a:pos x="0" y="396"/>
                </a:cxn>
              </a:cxnLst>
              <a:rect l="0" t="0" r="r" b="b"/>
              <a:pathLst>
                <a:path w="572" h="454">
                  <a:moveTo>
                    <a:pt x="0" y="396"/>
                  </a:moveTo>
                  <a:lnTo>
                    <a:pt x="54" y="0"/>
                  </a:lnTo>
                  <a:lnTo>
                    <a:pt x="424" y="42"/>
                  </a:lnTo>
                  <a:lnTo>
                    <a:pt x="572" y="54"/>
                  </a:lnTo>
                  <a:lnTo>
                    <a:pt x="566" y="154"/>
                  </a:lnTo>
                  <a:lnTo>
                    <a:pt x="548" y="454"/>
                  </a:lnTo>
                  <a:lnTo>
                    <a:pt x="472" y="448"/>
                  </a:lnTo>
                  <a:lnTo>
                    <a:pt x="0" y="396"/>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9" name="Freeform 141"/>
            <p:cNvSpPr>
              <a:spLocks/>
            </p:cNvSpPr>
            <p:nvPr/>
          </p:nvSpPr>
          <p:spPr bwMode="auto">
            <a:xfrm>
              <a:off x="1964" y="2612"/>
              <a:ext cx="591" cy="613"/>
            </a:xfrm>
            <a:custGeom>
              <a:avLst/>
              <a:gdLst/>
              <a:ahLst/>
              <a:cxnLst>
                <a:cxn ang="0">
                  <a:pos x="80" y="0"/>
                </a:cxn>
                <a:cxn ang="0">
                  <a:pos x="0" y="560"/>
                </a:cxn>
                <a:cxn ang="0">
                  <a:pos x="0" y="560"/>
                </a:cxn>
                <a:cxn ang="0">
                  <a:pos x="72" y="570"/>
                </a:cxn>
                <a:cxn ang="0">
                  <a:pos x="78" y="526"/>
                </a:cxn>
                <a:cxn ang="0">
                  <a:pos x="214" y="542"/>
                </a:cxn>
                <a:cxn ang="0">
                  <a:pos x="214" y="540"/>
                </a:cxn>
                <a:cxn ang="0">
                  <a:pos x="210" y="532"/>
                </a:cxn>
                <a:cxn ang="0">
                  <a:pos x="214" y="528"/>
                </a:cxn>
                <a:cxn ang="0">
                  <a:pos x="212" y="526"/>
                </a:cxn>
                <a:cxn ang="0">
                  <a:pos x="210" y="522"/>
                </a:cxn>
                <a:cxn ang="0">
                  <a:pos x="212" y="520"/>
                </a:cxn>
                <a:cxn ang="0">
                  <a:pos x="508" y="550"/>
                </a:cxn>
                <a:cxn ang="0">
                  <a:pos x="544" y="102"/>
                </a:cxn>
                <a:cxn ang="0">
                  <a:pos x="550" y="102"/>
                </a:cxn>
                <a:cxn ang="0">
                  <a:pos x="552" y="52"/>
                </a:cxn>
                <a:cxn ang="0">
                  <a:pos x="80" y="0"/>
                </a:cxn>
              </a:cxnLst>
              <a:rect l="0" t="0" r="r" b="b"/>
              <a:pathLst>
                <a:path w="552" h="570">
                  <a:moveTo>
                    <a:pt x="80" y="0"/>
                  </a:moveTo>
                  <a:lnTo>
                    <a:pt x="0" y="560"/>
                  </a:ln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0" name="Freeform 142"/>
            <p:cNvSpPr>
              <a:spLocks/>
            </p:cNvSpPr>
            <p:nvPr/>
          </p:nvSpPr>
          <p:spPr bwMode="auto">
            <a:xfrm>
              <a:off x="2504" y="2018"/>
              <a:ext cx="700" cy="345"/>
            </a:xfrm>
            <a:custGeom>
              <a:avLst/>
              <a:gdLst/>
              <a:ahLst/>
              <a:cxnLst>
                <a:cxn ang="0">
                  <a:pos x="0" y="200"/>
                </a:cxn>
                <a:cxn ang="0">
                  <a:pos x="16" y="0"/>
                </a:cxn>
                <a:cxn ang="0">
                  <a:pos x="418" y="22"/>
                </a:cxn>
                <a:cxn ang="0">
                  <a:pos x="428" y="38"/>
                </a:cxn>
                <a:cxn ang="0">
                  <a:pos x="442" y="38"/>
                </a:cxn>
                <a:cxn ang="0">
                  <a:pos x="452" y="34"/>
                </a:cxn>
                <a:cxn ang="0">
                  <a:pos x="460" y="40"/>
                </a:cxn>
                <a:cxn ang="0">
                  <a:pos x="464" y="52"/>
                </a:cxn>
                <a:cxn ang="0">
                  <a:pos x="476" y="56"/>
                </a:cxn>
                <a:cxn ang="0">
                  <a:pos x="486" y="52"/>
                </a:cxn>
                <a:cxn ang="0">
                  <a:pos x="496" y="46"/>
                </a:cxn>
                <a:cxn ang="0">
                  <a:pos x="510" y="46"/>
                </a:cxn>
                <a:cxn ang="0">
                  <a:pos x="518" y="48"/>
                </a:cxn>
                <a:cxn ang="0">
                  <a:pos x="550" y="68"/>
                </a:cxn>
                <a:cxn ang="0">
                  <a:pos x="564" y="80"/>
                </a:cxn>
                <a:cxn ang="0">
                  <a:pos x="566" y="90"/>
                </a:cxn>
                <a:cxn ang="0">
                  <a:pos x="576" y="96"/>
                </a:cxn>
                <a:cxn ang="0">
                  <a:pos x="576" y="102"/>
                </a:cxn>
                <a:cxn ang="0">
                  <a:pos x="570" y="116"/>
                </a:cxn>
                <a:cxn ang="0">
                  <a:pos x="578" y="124"/>
                </a:cxn>
                <a:cxn ang="0">
                  <a:pos x="584" y="140"/>
                </a:cxn>
                <a:cxn ang="0">
                  <a:pos x="592" y="148"/>
                </a:cxn>
                <a:cxn ang="0">
                  <a:pos x="590" y="156"/>
                </a:cxn>
                <a:cxn ang="0">
                  <a:pos x="592" y="164"/>
                </a:cxn>
                <a:cxn ang="0">
                  <a:pos x="602" y="172"/>
                </a:cxn>
                <a:cxn ang="0">
                  <a:pos x="604" y="180"/>
                </a:cxn>
                <a:cxn ang="0">
                  <a:pos x="602" y="188"/>
                </a:cxn>
                <a:cxn ang="0">
                  <a:pos x="600" y="204"/>
                </a:cxn>
                <a:cxn ang="0">
                  <a:pos x="610" y="208"/>
                </a:cxn>
                <a:cxn ang="0">
                  <a:pos x="612" y="216"/>
                </a:cxn>
                <a:cxn ang="0">
                  <a:pos x="608" y="224"/>
                </a:cxn>
                <a:cxn ang="0">
                  <a:pos x="610" y="232"/>
                </a:cxn>
                <a:cxn ang="0">
                  <a:pos x="616" y="240"/>
                </a:cxn>
                <a:cxn ang="0">
                  <a:pos x="612" y="248"/>
                </a:cxn>
                <a:cxn ang="0">
                  <a:pos x="616" y="258"/>
                </a:cxn>
                <a:cxn ang="0">
                  <a:pos x="618" y="262"/>
                </a:cxn>
                <a:cxn ang="0">
                  <a:pos x="624" y="272"/>
                </a:cxn>
                <a:cxn ang="0">
                  <a:pos x="632" y="280"/>
                </a:cxn>
                <a:cxn ang="0">
                  <a:pos x="634" y="294"/>
                </a:cxn>
                <a:cxn ang="0">
                  <a:pos x="644" y="306"/>
                </a:cxn>
                <a:cxn ang="0">
                  <a:pos x="650" y="308"/>
                </a:cxn>
                <a:cxn ang="0">
                  <a:pos x="648" y="320"/>
                </a:cxn>
                <a:cxn ang="0">
                  <a:pos x="648" y="322"/>
                </a:cxn>
                <a:cxn ang="0">
                  <a:pos x="142" y="312"/>
                </a:cxn>
                <a:cxn ang="0">
                  <a:pos x="148" y="212"/>
                </a:cxn>
                <a:cxn ang="0">
                  <a:pos x="0" y="200"/>
                </a:cxn>
                <a:cxn ang="0">
                  <a:pos x="0" y="200"/>
                </a:cxn>
              </a:cxnLst>
              <a:rect l="0" t="0" r="r" b="b"/>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lnTo>
                    <a:pt x="0" y="20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1" name="Freeform 143"/>
            <p:cNvSpPr>
              <a:spLocks/>
            </p:cNvSpPr>
            <p:nvPr/>
          </p:nvSpPr>
          <p:spPr bwMode="auto">
            <a:xfrm>
              <a:off x="2638" y="2353"/>
              <a:ext cx="627" cy="334"/>
            </a:xfrm>
            <a:custGeom>
              <a:avLst/>
              <a:gdLst/>
              <a:ahLst/>
              <a:cxnLst>
                <a:cxn ang="0">
                  <a:pos x="18" y="0"/>
                </a:cxn>
                <a:cxn ang="0">
                  <a:pos x="524" y="10"/>
                </a:cxn>
                <a:cxn ang="0">
                  <a:pos x="558" y="36"/>
                </a:cxn>
                <a:cxn ang="0">
                  <a:pos x="548" y="48"/>
                </a:cxn>
                <a:cxn ang="0">
                  <a:pos x="546" y="60"/>
                </a:cxn>
                <a:cxn ang="0">
                  <a:pos x="550" y="66"/>
                </a:cxn>
                <a:cxn ang="0">
                  <a:pos x="558" y="70"/>
                </a:cxn>
                <a:cxn ang="0">
                  <a:pos x="564" y="88"/>
                </a:cxn>
                <a:cxn ang="0">
                  <a:pos x="572" y="92"/>
                </a:cxn>
                <a:cxn ang="0">
                  <a:pos x="578" y="94"/>
                </a:cxn>
                <a:cxn ang="0">
                  <a:pos x="582" y="96"/>
                </a:cxn>
                <a:cxn ang="0">
                  <a:pos x="584" y="312"/>
                </a:cxn>
                <a:cxn ang="0">
                  <a:pos x="0" y="300"/>
                </a:cxn>
                <a:cxn ang="0">
                  <a:pos x="18" y="0"/>
                </a:cxn>
              </a:cxnLst>
              <a:rect l="0" t="0" r="r" b="b"/>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2" name="Freeform 144"/>
            <p:cNvSpPr>
              <a:spLocks/>
            </p:cNvSpPr>
            <p:nvPr/>
          </p:nvSpPr>
          <p:spPr bwMode="auto">
            <a:xfrm>
              <a:off x="3059" y="1365"/>
              <a:ext cx="559" cy="628"/>
            </a:xfrm>
            <a:custGeom>
              <a:avLst/>
              <a:gdLst/>
              <a:ahLst/>
              <a:cxnLst>
                <a:cxn ang="0">
                  <a:pos x="50" y="402"/>
                </a:cxn>
                <a:cxn ang="0">
                  <a:pos x="22" y="370"/>
                </a:cxn>
                <a:cxn ang="0">
                  <a:pos x="40" y="346"/>
                </a:cxn>
                <a:cxn ang="0">
                  <a:pos x="40" y="324"/>
                </a:cxn>
                <a:cxn ang="0">
                  <a:pos x="30" y="274"/>
                </a:cxn>
                <a:cxn ang="0">
                  <a:pos x="28" y="250"/>
                </a:cxn>
                <a:cxn ang="0">
                  <a:pos x="24" y="190"/>
                </a:cxn>
                <a:cxn ang="0">
                  <a:pos x="10" y="152"/>
                </a:cxn>
                <a:cxn ang="0">
                  <a:pos x="2" y="92"/>
                </a:cxn>
                <a:cxn ang="0">
                  <a:pos x="8" y="68"/>
                </a:cxn>
                <a:cxn ang="0">
                  <a:pos x="0" y="36"/>
                </a:cxn>
                <a:cxn ang="0">
                  <a:pos x="134" y="14"/>
                </a:cxn>
                <a:cxn ang="0">
                  <a:pos x="146" y="0"/>
                </a:cxn>
                <a:cxn ang="0">
                  <a:pos x="162" y="28"/>
                </a:cxn>
                <a:cxn ang="0">
                  <a:pos x="164" y="56"/>
                </a:cxn>
                <a:cxn ang="0">
                  <a:pos x="184" y="64"/>
                </a:cxn>
                <a:cxn ang="0">
                  <a:pos x="200" y="72"/>
                </a:cxn>
                <a:cxn ang="0">
                  <a:pos x="224" y="72"/>
                </a:cxn>
                <a:cxn ang="0">
                  <a:pos x="226" y="82"/>
                </a:cxn>
                <a:cxn ang="0">
                  <a:pos x="252" y="74"/>
                </a:cxn>
                <a:cxn ang="0">
                  <a:pos x="300" y="78"/>
                </a:cxn>
                <a:cxn ang="0">
                  <a:pos x="302" y="82"/>
                </a:cxn>
                <a:cxn ang="0">
                  <a:pos x="310" y="86"/>
                </a:cxn>
                <a:cxn ang="0">
                  <a:pos x="318" y="102"/>
                </a:cxn>
                <a:cxn ang="0">
                  <a:pos x="332" y="96"/>
                </a:cxn>
                <a:cxn ang="0">
                  <a:pos x="344" y="96"/>
                </a:cxn>
                <a:cxn ang="0">
                  <a:pos x="364" y="110"/>
                </a:cxn>
                <a:cxn ang="0">
                  <a:pos x="376" y="122"/>
                </a:cxn>
                <a:cxn ang="0">
                  <a:pos x="396" y="120"/>
                </a:cxn>
                <a:cxn ang="0">
                  <a:pos x="426" y="104"/>
                </a:cxn>
                <a:cxn ang="0">
                  <a:pos x="470" y="112"/>
                </a:cxn>
                <a:cxn ang="0">
                  <a:pos x="482" y="116"/>
                </a:cxn>
                <a:cxn ang="0">
                  <a:pos x="500" y="120"/>
                </a:cxn>
                <a:cxn ang="0">
                  <a:pos x="508" y="128"/>
                </a:cxn>
                <a:cxn ang="0">
                  <a:pos x="472" y="144"/>
                </a:cxn>
                <a:cxn ang="0">
                  <a:pos x="454" y="158"/>
                </a:cxn>
                <a:cxn ang="0">
                  <a:pos x="424" y="174"/>
                </a:cxn>
                <a:cxn ang="0">
                  <a:pos x="344" y="252"/>
                </a:cxn>
                <a:cxn ang="0">
                  <a:pos x="334" y="264"/>
                </a:cxn>
                <a:cxn ang="0">
                  <a:pos x="332" y="324"/>
                </a:cxn>
                <a:cxn ang="0">
                  <a:pos x="304" y="342"/>
                </a:cxn>
                <a:cxn ang="0">
                  <a:pos x="302" y="354"/>
                </a:cxn>
                <a:cxn ang="0">
                  <a:pos x="306" y="374"/>
                </a:cxn>
                <a:cxn ang="0">
                  <a:pos x="308" y="398"/>
                </a:cxn>
                <a:cxn ang="0">
                  <a:pos x="306" y="426"/>
                </a:cxn>
                <a:cxn ang="0">
                  <a:pos x="310" y="456"/>
                </a:cxn>
                <a:cxn ang="0">
                  <a:pos x="320" y="466"/>
                </a:cxn>
                <a:cxn ang="0">
                  <a:pos x="342" y="472"/>
                </a:cxn>
                <a:cxn ang="0">
                  <a:pos x="348" y="480"/>
                </a:cxn>
                <a:cxn ang="0">
                  <a:pos x="376" y="504"/>
                </a:cxn>
                <a:cxn ang="0">
                  <a:pos x="418" y="534"/>
                </a:cxn>
                <a:cxn ang="0">
                  <a:pos x="420" y="552"/>
                </a:cxn>
                <a:cxn ang="0">
                  <a:pos x="50" y="584"/>
                </a:cxn>
              </a:cxnLst>
              <a:rect l="0" t="0" r="r" b="b"/>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3" name="Freeform 145"/>
            <p:cNvSpPr>
              <a:spLocks/>
            </p:cNvSpPr>
            <p:nvPr/>
          </p:nvSpPr>
          <p:spPr bwMode="auto">
            <a:xfrm>
              <a:off x="3168" y="2291"/>
              <a:ext cx="568" cy="488"/>
            </a:xfrm>
            <a:custGeom>
              <a:avLst/>
              <a:gdLst/>
              <a:ahLst/>
              <a:cxnLst>
                <a:cxn ang="0">
                  <a:pos x="444" y="404"/>
                </a:cxn>
                <a:cxn ang="0">
                  <a:pos x="450" y="414"/>
                </a:cxn>
                <a:cxn ang="0">
                  <a:pos x="452" y="430"/>
                </a:cxn>
                <a:cxn ang="0">
                  <a:pos x="432" y="450"/>
                </a:cxn>
                <a:cxn ang="0">
                  <a:pos x="484" y="452"/>
                </a:cxn>
                <a:cxn ang="0">
                  <a:pos x="486" y="432"/>
                </a:cxn>
                <a:cxn ang="0">
                  <a:pos x="496" y="402"/>
                </a:cxn>
                <a:cxn ang="0">
                  <a:pos x="512" y="390"/>
                </a:cxn>
                <a:cxn ang="0">
                  <a:pos x="520" y="388"/>
                </a:cxn>
                <a:cxn ang="0">
                  <a:pos x="526" y="354"/>
                </a:cxn>
                <a:cxn ang="0">
                  <a:pos x="518" y="350"/>
                </a:cxn>
                <a:cxn ang="0">
                  <a:pos x="516" y="346"/>
                </a:cxn>
                <a:cxn ang="0">
                  <a:pos x="510" y="350"/>
                </a:cxn>
                <a:cxn ang="0">
                  <a:pos x="490" y="324"/>
                </a:cxn>
                <a:cxn ang="0">
                  <a:pos x="496" y="314"/>
                </a:cxn>
                <a:cxn ang="0">
                  <a:pos x="490" y="302"/>
                </a:cxn>
                <a:cxn ang="0">
                  <a:pos x="464" y="264"/>
                </a:cxn>
                <a:cxn ang="0">
                  <a:pos x="430" y="248"/>
                </a:cxn>
                <a:cxn ang="0">
                  <a:pos x="412" y="224"/>
                </a:cxn>
                <a:cxn ang="0">
                  <a:pos x="430" y="200"/>
                </a:cxn>
                <a:cxn ang="0">
                  <a:pos x="432" y="174"/>
                </a:cxn>
                <a:cxn ang="0">
                  <a:pos x="410" y="158"/>
                </a:cxn>
                <a:cxn ang="0">
                  <a:pos x="396" y="170"/>
                </a:cxn>
                <a:cxn ang="0">
                  <a:pos x="380" y="130"/>
                </a:cxn>
                <a:cxn ang="0">
                  <a:pos x="350" y="106"/>
                </a:cxn>
                <a:cxn ang="0">
                  <a:pos x="328" y="72"/>
                </a:cxn>
                <a:cxn ang="0">
                  <a:pos x="320" y="38"/>
                </a:cxn>
                <a:cxn ang="0">
                  <a:pos x="324" y="22"/>
                </a:cxn>
                <a:cxn ang="0">
                  <a:pos x="0" y="8"/>
                </a:cxn>
                <a:cxn ang="0">
                  <a:pos x="14" y="26"/>
                </a:cxn>
                <a:cxn ang="0">
                  <a:pos x="26" y="52"/>
                </a:cxn>
                <a:cxn ang="0">
                  <a:pos x="30" y="66"/>
                </a:cxn>
                <a:cxn ang="0">
                  <a:pos x="64" y="94"/>
                </a:cxn>
                <a:cxn ang="0">
                  <a:pos x="52" y="118"/>
                </a:cxn>
                <a:cxn ang="0">
                  <a:pos x="64" y="128"/>
                </a:cxn>
                <a:cxn ang="0">
                  <a:pos x="78" y="150"/>
                </a:cxn>
                <a:cxn ang="0">
                  <a:pos x="88" y="154"/>
                </a:cxn>
                <a:cxn ang="0">
                  <a:pos x="92" y="420"/>
                </a:cxn>
              </a:cxnLst>
              <a:rect l="0" t="0" r="r" b="b"/>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4" name="Freeform 146"/>
            <p:cNvSpPr>
              <a:spLocks/>
            </p:cNvSpPr>
            <p:nvPr/>
          </p:nvSpPr>
          <p:spPr bwMode="auto">
            <a:xfrm>
              <a:off x="3320" y="3103"/>
              <a:ext cx="483" cy="417"/>
            </a:xfrm>
            <a:custGeom>
              <a:avLst/>
              <a:gdLst/>
              <a:ahLst/>
              <a:cxnLst>
                <a:cxn ang="0">
                  <a:pos x="240" y="8"/>
                </a:cxn>
                <a:cxn ang="0">
                  <a:pos x="256" y="58"/>
                </a:cxn>
                <a:cxn ang="0">
                  <a:pos x="252" y="78"/>
                </a:cxn>
                <a:cxn ang="0">
                  <a:pos x="228" y="126"/>
                </a:cxn>
                <a:cxn ang="0">
                  <a:pos x="368" y="192"/>
                </a:cxn>
                <a:cxn ang="0">
                  <a:pos x="368" y="234"/>
                </a:cxn>
                <a:cxn ang="0">
                  <a:pos x="366" y="266"/>
                </a:cxn>
                <a:cxn ang="0">
                  <a:pos x="334" y="258"/>
                </a:cxn>
                <a:cxn ang="0">
                  <a:pos x="326" y="286"/>
                </a:cxn>
                <a:cxn ang="0">
                  <a:pos x="360" y="280"/>
                </a:cxn>
                <a:cxn ang="0">
                  <a:pos x="382" y="276"/>
                </a:cxn>
                <a:cxn ang="0">
                  <a:pos x="374" y="290"/>
                </a:cxn>
                <a:cxn ang="0">
                  <a:pos x="386" y="300"/>
                </a:cxn>
                <a:cxn ang="0">
                  <a:pos x="414" y="278"/>
                </a:cxn>
                <a:cxn ang="0">
                  <a:pos x="428" y="280"/>
                </a:cxn>
                <a:cxn ang="0">
                  <a:pos x="426" y="296"/>
                </a:cxn>
                <a:cxn ang="0">
                  <a:pos x="394" y="328"/>
                </a:cxn>
                <a:cxn ang="0">
                  <a:pos x="414" y="354"/>
                </a:cxn>
                <a:cxn ang="0">
                  <a:pos x="444" y="378"/>
                </a:cxn>
                <a:cxn ang="0">
                  <a:pos x="414" y="370"/>
                </a:cxn>
                <a:cxn ang="0">
                  <a:pos x="372" y="346"/>
                </a:cxn>
                <a:cxn ang="0">
                  <a:pos x="356" y="364"/>
                </a:cxn>
                <a:cxn ang="0">
                  <a:pos x="346" y="380"/>
                </a:cxn>
                <a:cxn ang="0">
                  <a:pos x="330" y="368"/>
                </a:cxn>
                <a:cxn ang="0">
                  <a:pos x="314" y="368"/>
                </a:cxn>
                <a:cxn ang="0">
                  <a:pos x="284" y="376"/>
                </a:cxn>
                <a:cxn ang="0">
                  <a:pos x="238" y="346"/>
                </a:cxn>
                <a:cxn ang="0">
                  <a:pos x="220" y="332"/>
                </a:cxn>
                <a:cxn ang="0">
                  <a:pos x="216" y="326"/>
                </a:cxn>
                <a:cxn ang="0">
                  <a:pos x="198" y="324"/>
                </a:cxn>
                <a:cxn ang="0">
                  <a:pos x="190" y="316"/>
                </a:cxn>
                <a:cxn ang="0">
                  <a:pos x="178" y="342"/>
                </a:cxn>
                <a:cxn ang="0">
                  <a:pos x="82" y="326"/>
                </a:cxn>
                <a:cxn ang="0">
                  <a:pos x="18" y="324"/>
                </a:cxn>
                <a:cxn ang="0">
                  <a:pos x="30" y="308"/>
                </a:cxn>
                <a:cxn ang="0">
                  <a:pos x="32" y="270"/>
                </a:cxn>
                <a:cxn ang="0">
                  <a:pos x="36" y="248"/>
                </a:cxn>
                <a:cxn ang="0">
                  <a:pos x="48" y="214"/>
                </a:cxn>
                <a:cxn ang="0">
                  <a:pos x="38" y="178"/>
                </a:cxn>
                <a:cxn ang="0">
                  <a:pos x="34" y="166"/>
                </a:cxn>
                <a:cxn ang="0">
                  <a:pos x="22" y="148"/>
                </a:cxn>
                <a:cxn ang="0">
                  <a:pos x="6" y="112"/>
                </a:cxn>
              </a:cxnLst>
              <a:rect l="0" t="0" r="r" b="b"/>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5" name="Freeform 147"/>
            <p:cNvSpPr>
              <a:spLocks/>
            </p:cNvSpPr>
            <p:nvPr/>
          </p:nvSpPr>
          <p:spPr bwMode="auto">
            <a:xfrm>
              <a:off x="3512" y="2069"/>
              <a:ext cx="338" cy="599"/>
            </a:xfrm>
            <a:custGeom>
              <a:avLst/>
              <a:gdLst/>
              <a:ahLst/>
              <a:cxnLst>
                <a:cxn ang="0">
                  <a:pos x="52" y="14"/>
                </a:cxn>
                <a:cxn ang="0">
                  <a:pos x="70" y="30"/>
                </a:cxn>
                <a:cxn ang="0">
                  <a:pos x="86" y="46"/>
                </a:cxn>
                <a:cxn ang="0">
                  <a:pos x="90" y="72"/>
                </a:cxn>
                <a:cxn ang="0">
                  <a:pos x="80" y="88"/>
                </a:cxn>
                <a:cxn ang="0">
                  <a:pos x="68" y="110"/>
                </a:cxn>
                <a:cxn ang="0">
                  <a:pos x="52" y="118"/>
                </a:cxn>
                <a:cxn ang="0">
                  <a:pos x="30" y="124"/>
                </a:cxn>
                <a:cxn ang="0">
                  <a:pos x="26" y="142"/>
                </a:cxn>
                <a:cxn ang="0">
                  <a:pos x="38" y="158"/>
                </a:cxn>
                <a:cxn ang="0">
                  <a:pos x="24" y="198"/>
                </a:cxn>
                <a:cxn ang="0">
                  <a:pos x="8" y="212"/>
                </a:cxn>
                <a:cxn ang="0">
                  <a:pos x="4" y="228"/>
                </a:cxn>
                <a:cxn ang="0">
                  <a:pos x="0" y="244"/>
                </a:cxn>
                <a:cxn ang="0">
                  <a:pos x="8" y="278"/>
                </a:cxn>
                <a:cxn ang="0">
                  <a:pos x="30" y="312"/>
                </a:cxn>
                <a:cxn ang="0">
                  <a:pos x="60" y="336"/>
                </a:cxn>
                <a:cxn ang="0">
                  <a:pos x="76" y="376"/>
                </a:cxn>
                <a:cxn ang="0">
                  <a:pos x="90" y="364"/>
                </a:cxn>
                <a:cxn ang="0">
                  <a:pos x="112" y="380"/>
                </a:cxn>
                <a:cxn ang="0">
                  <a:pos x="110" y="406"/>
                </a:cxn>
                <a:cxn ang="0">
                  <a:pos x="92" y="430"/>
                </a:cxn>
                <a:cxn ang="0">
                  <a:pos x="110" y="454"/>
                </a:cxn>
                <a:cxn ang="0">
                  <a:pos x="144" y="470"/>
                </a:cxn>
                <a:cxn ang="0">
                  <a:pos x="170" y="508"/>
                </a:cxn>
                <a:cxn ang="0">
                  <a:pos x="176" y="520"/>
                </a:cxn>
                <a:cxn ang="0">
                  <a:pos x="170" y="530"/>
                </a:cxn>
                <a:cxn ang="0">
                  <a:pos x="190" y="556"/>
                </a:cxn>
                <a:cxn ang="0">
                  <a:pos x="196" y="552"/>
                </a:cxn>
                <a:cxn ang="0">
                  <a:pos x="202" y="538"/>
                </a:cxn>
                <a:cxn ang="0">
                  <a:pos x="224" y="534"/>
                </a:cxn>
                <a:cxn ang="0">
                  <a:pos x="244" y="546"/>
                </a:cxn>
                <a:cxn ang="0">
                  <a:pos x="250" y="522"/>
                </a:cxn>
                <a:cxn ang="0">
                  <a:pos x="256" y="506"/>
                </a:cxn>
                <a:cxn ang="0">
                  <a:pos x="282" y="498"/>
                </a:cxn>
                <a:cxn ang="0">
                  <a:pos x="272" y="484"/>
                </a:cxn>
                <a:cxn ang="0">
                  <a:pos x="278" y="474"/>
                </a:cxn>
                <a:cxn ang="0">
                  <a:pos x="280" y="468"/>
                </a:cxn>
                <a:cxn ang="0">
                  <a:pos x="278" y="460"/>
                </a:cxn>
                <a:cxn ang="0">
                  <a:pos x="284" y="428"/>
                </a:cxn>
                <a:cxn ang="0">
                  <a:pos x="302" y="400"/>
                </a:cxn>
                <a:cxn ang="0">
                  <a:pos x="314" y="374"/>
                </a:cxn>
                <a:cxn ang="0">
                  <a:pos x="302" y="336"/>
                </a:cxn>
                <a:cxn ang="0">
                  <a:pos x="302" y="314"/>
                </a:cxn>
                <a:cxn ang="0">
                  <a:pos x="286" y="74"/>
                </a:cxn>
                <a:cxn ang="0">
                  <a:pos x="280" y="66"/>
                </a:cxn>
                <a:cxn ang="0">
                  <a:pos x="272" y="38"/>
                </a:cxn>
                <a:cxn ang="0">
                  <a:pos x="258" y="18"/>
                </a:cxn>
              </a:cxnLst>
              <a:rect l="0" t="0" r="r" b="b"/>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92D05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nvGrpSpPr>
            <p:cNvPr id="7" name="Group 148"/>
            <p:cNvGrpSpPr>
              <a:grpSpLocks/>
            </p:cNvGrpSpPr>
            <p:nvPr/>
          </p:nvGrpSpPr>
          <p:grpSpPr bwMode="auto">
            <a:xfrm>
              <a:off x="3558" y="1540"/>
              <a:ext cx="639" cy="602"/>
              <a:chOff x="3726" y="1454"/>
              <a:chExt cx="639" cy="602"/>
            </a:xfrm>
          </p:grpSpPr>
          <p:sp>
            <p:nvSpPr>
              <p:cNvPr id="2162837" name="Freeform 149"/>
              <p:cNvSpPr>
                <a:spLocks/>
              </p:cNvSpPr>
              <p:nvPr/>
            </p:nvSpPr>
            <p:spPr bwMode="auto">
              <a:xfrm>
                <a:off x="4035" y="1606"/>
                <a:ext cx="330" cy="450"/>
              </a:xfrm>
              <a:custGeom>
                <a:avLst/>
                <a:gdLst/>
                <a:ahLst/>
                <a:cxnLst>
                  <a:cxn ang="0">
                    <a:pos x="154" y="402"/>
                  </a:cxn>
                  <a:cxn ang="0">
                    <a:pos x="250" y="392"/>
                  </a:cxn>
                  <a:cxn ang="0">
                    <a:pos x="264" y="366"/>
                  </a:cxn>
                  <a:cxn ang="0">
                    <a:pos x="266" y="344"/>
                  </a:cxn>
                  <a:cxn ang="0">
                    <a:pos x="284" y="322"/>
                  </a:cxn>
                  <a:cxn ang="0">
                    <a:pos x="286" y="306"/>
                  </a:cxn>
                  <a:cxn ang="0">
                    <a:pos x="294" y="292"/>
                  </a:cxn>
                  <a:cxn ang="0">
                    <a:pos x="298" y="300"/>
                  </a:cxn>
                  <a:cxn ang="0">
                    <a:pos x="306" y="294"/>
                  </a:cxn>
                  <a:cxn ang="0">
                    <a:pos x="304" y="274"/>
                  </a:cxn>
                  <a:cxn ang="0">
                    <a:pos x="302" y="246"/>
                  </a:cxn>
                  <a:cxn ang="0">
                    <a:pos x="276" y="166"/>
                  </a:cxn>
                  <a:cxn ang="0">
                    <a:pos x="246" y="164"/>
                  </a:cxn>
                  <a:cxn ang="0">
                    <a:pos x="210" y="212"/>
                  </a:cxn>
                  <a:cxn ang="0">
                    <a:pos x="206" y="210"/>
                  </a:cxn>
                  <a:cxn ang="0">
                    <a:pos x="192" y="202"/>
                  </a:cxn>
                  <a:cxn ang="0">
                    <a:pos x="192" y="178"/>
                  </a:cxn>
                  <a:cxn ang="0">
                    <a:pos x="210" y="164"/>
                  </a:cxn>
                  <a:cxn ang="0">
                    <a:pos x="212" y="152"/>
                  </a:cxn>
                  <a:cxn ang="0">
                    <a:pos x="220" y="142"/>
                  </a:cxn>
                  <a:cxn ang="0">
                    <a:pos x="226" y="104"/>
                  </a:cxn>
                  <a:cxn ang="0">
                    <a:pos x="218" y="86"/>
                  </a:cxn>
                  <a:cxn ang="0">
                    <a:pos x="208" y="72"/>
                  </a:cxn>
                  <a:cxn ang="0">
                    <a:pos x="218" y="62"/>
                  </a:cxn>
                  <a:cxn ang="0">
                    <a:pos x="210" y="42"/>
                  </a:cxn>
                  <a:cxn ang="0">
                    <a:pos x="176" y="26"/>
                  </a:cxn>
                  <a:cxn ang="0">
                    <a:pos x="150" y="16"/>
                  </a:cxn>
                  <a:cxn ang="0">
                    <a:pos x="122" y="8"/>
                  </a:cxn>
                  <a:cxn ang="0">
                    <a:pos x="106" y="6"/>
                  </a:cxn>
                  <a:cxn ang="0">
                    <a:pos x="90" y="24"/>
                  </a:cxn>
                  <a:cxn ang="0">
                    <a:pos x="92" y="38"/>
                  </a:cxn>
                  <a:cxn ang="0">
                    <a:pos x="96" y="44"/>
                  </a:cxn>
                  <a:cxn ang="0">
                    <a:pos x="88" y="48"/>
                  </a:cxn>
                  <a:cxn ang="0">
                    <a:pos x="76" y="58"/>
                  </a:cxn>
                  <a:cxn ang="0">
                    <a:pos x="74" y="80"/>
                  </a:cxn>
                  <a:cxn ang="0">
                    <a:pos x="70" y="102"/>
                  </a:cxn>
                  <a:cxn ang="0">
                    <a:pos x="58" y="98"/>
                  </a:cxn>
                  <a:cxn ang="0">
                    <a:pos x="58" y="76"/>
                  </a:cxn>
                  <a:cxn ang="0">
                    <a:pos x="58" y="70"/>
                  </a:cxn>
                  <a:cxn ang="0">
                    <a:pos x="50" y="78"/>
                  </a:cxn>
                  <a:cxn ang="0">
                    <a:pos x="46" y="94"/>
                  </a:cxn>
                  <a:cxn ang="0">
                    <a:pos x="32" y="102"/>
                  </a:cxn>
                  <a:cxn ang="0">
                    <a:pos x="28" y="114"/>
                  </a:cxn>
                  <a:cxn ang="0">
                    <a:pos x="18" y="140"/>
                  </a:cxn>
                  <a:cxn ang="0">
                    <a:pos x="16" y="168"/>
                  </a:cxn>
                  <a:cxn ang="0">
                    <a:pos x="4" y="188"/>
                  </a:cxn>
                  <a:cxn ang="0">
                    <a:pos x="12" y="220"/>
                  </a:cxn>
                  <a:cxn ang="0">
                    <a:pos x="14" y="244"/>
                  </a:cxn>
                  <a:cxn ang="0">
                    <a:pos x="38" y="296"/>
                  </a:cxn>
                  <a:cxn ang="0">
                    <a:pos x="42" y="322"/>
                  </a:cxn>
                  <a:cxn ang="0">
                    <a:pos x="40" y="328"/>
                  </a:cxn>
                  <a:cxn ang="0">
                    <a:pos x="34" y="364"/>
                  </a:cxn>
                  <a:cxn ang="0">
                    <a:pos x="16" y="408"/>
                  </a:cxn>
                  <a:cxn ang="0">
                    <a:pos x="0" y="420"/>
                  </a:cxn>
                </a:cxnLst>
                <a:rect l="0" t="0" r="r" b="b"/>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92D05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8" name="Freeform 150"/>
              <p:cNvSpPr>
                <a:spLocks/>
              </p:cNvSpPr>
              <p:nvPr/>
            </p:nvSpPr>
            <p:spPr bwMode="auto">
              <a:xfrm>
                <a:off x="3726" y="1454"/>
                <a:ext cx="517" cy="252"/>
              </a:xfrm>
              <a:custGeom>
                <a:avLst/>
                <a:gdLst/>
                <a:ahLst/>
                <a:cxnLst>
                  <a:cxn ang="0">
                    <a:pos x="22" y="92"/>
                  </a:cxn>
                  <a:cxn ang="0">
                    <a:pos x="46" y="74"/>
                  </a:cxn>
                  <a:cxn ang="0">
                    <a:pos x="112" y="32"/>
                  </a:cxn>
                  <a:cxn ang="0">
                    <a:pos x="150" y="4"/>
                  </a:cxn>
                  <a:cxn ang="0">
                    <a:pos x="178" y="4"/>
                  </a:cxn>
                  <a:cxn ang="0">
                    <a:pos x="158" y="22"/>
                  </a:cxn>
                  <a:cxn ang="0">
                    <a:pos x="134" y="50"/>
                  </a:cxn>
                  <a:cxn ang="0">
                    <a:pos x="134" y="68"/>
                  </a:cxn>
                  <a:cxn ang="0">
                    <a:pos x="162" y="56"/>
                  </a:cxn>
                  <a:cxn ang="0">
                    <a:pos x="228" y="90"/>
                  </a:cxn>
                  <a:cxn ang="0">
                    <a:pos x="248" y="94"/>
                  </a:cxn>
                  <a:cxn ang="0">
                    <a:pos x="256" y="98"/>
                  </a:cxn>
                  <a:cxn ang="0">
                    <a:pos x="282" y="76"/>
                  </a:cxn>
                  <a:cxn ang="0">
                    <a:pos x="368" y="48"/>
                  </a:cxn>
                  <a:cxn ang="0">
                    <a:pos x="368" y="66"/>
                  </a:cxn>
                  <a:cxn ang="0">
                    <a:pos x="382" y="80"/>
                  </a:cxn>
                  <a:cxn ang="0">
                    <a:pos x="418" y="76"/>
                  </a:cxn>
                  <a:cxn ang="0">
                    <a:pos x="440" y="104"/>
                  </a:cxn>
                  <a:cxn ang="0">
                    <a:pos x="476" y="108"/>
                  </a:cxn>
                  <a:cxn ang="0">
                    <a:pos x="474" y="122"/>
                  </a:cxn>
                  <a:cxn ang="0">
                    <a:pos x="456" y="120"/>
                  </a:cxn>
                  <a:cxn ang="0">
                    <a:pos x="436" y="122"/>
                  </a:cxn>
                  <a:cxn ang="0">
                    <a:pos x="404" y="122"/>
                  </a:cxn>
                  <a:cxn ang="0">
                    <a:pos x="400" y="138"/>
                  </a:cxn>
                  <a:cxn ang="0">
                    <a:pos x="358" y="124"/>
                  </a:cxn>
                  <a:cxn ang="0">
                    <a:pos x="330" y="136"/>
                  </a:cxn>
                  <a:cxn ang="0">
                    <a:pos x="316" y="142"/>
                  </a:cxn>
                  <a:cxn ang="0">
                    <a:pos x="292" y="144"/>
                  </a:cxn>
                  <a:cxn ang="0">
                    <a:pos x="266" y="176"/>
                  </a:cxn>
                  <a:cxn ang="0">
                    <a:pos x="270" y="160"/>
                  </a:cxn>
                  <a:cxn ang="0">
                    <a:pos x="254" y="166"/>
                  </a:cxn>
                  <a:cxn ang="0">
                    <a:pos x="242" y="154"/>
                  </a:cxn>
                  <a:cxn ang="0">
                    <a:pos x="228" y="184"/>
                  </a:cxn>
                  <a:cxn ang="0">
                    <a:pos x="210" y="222"/>
                  </a:cxn>
                  <a:cxn ang="0">
                    <a:pos x="198" y="230"/>
                  </a:cxn>
                  <a:cxn ang="0">
                    <a:pos x="200" y="208"/>
                  </a:cxn>
                  <a:cxn ang="0">
                    <a:pos x="184" y="208"/>
                  </a:cxn>
                  <a:cxn ang="0">
                    <a:pos x="172" y="168"/>
                  </a:cxn>
                  <a:cxn ang="0">
                    <a:pos x="166" y="160"/>
                  </a:cxn>
                  <a:cxn ang="0">
                    <a:pos x="134" y="150"/>
                  </a:cxn>
                  <a:cxn ang="0">
                    <a:pos x="124" y="150"/>
                  </a:cxn>
                  <a:cxn ang="0">
                    <a:pos x="92" y="138"/>
                  </a:cxn>
                  <a:cxn ang="0">
                    <a:pos x="20" y="112"/>
                  </a:cxn>
                  <a:cxn ang="0">
                    <a:pos x="0" y="100"/>
                  </a:cxn>
                </a:cxnLst>
                <a:rect l="0" t="0" r="r" b="b"/>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92D05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2162839" name="Freeform 151"/>
            <p:cNvSpPr>
              <a:spLocks/>
            </p:cNvSpPr>
            <p:nvPr/>
          </p:nvSpPr>
          <p:spPr bwMode="auto">
            <a:xfrm>
              <a:off x="3810" y="2124"/>
              <a:ext cx="258" cy="450"/>
            </a:xfrm>
            <a:custGeom>
              <a:avLst/>
              <a:gdLst/>
              <a:ahLst/>
              <a:cxnLst>
                <a:cxn ang="0">
                  <a:pos x="8" y="24"/>
                </a:cxn>
                <a:cxn ang="0">
                  <a:pos x="28" y="260"/>
                </a:cxn>
                <a:cxn ang="0">
                  <a:pos x="24" y="264"/>
                </a:cxn>
                <a:cxn ang="0">
                  <a:pos x="26" y="274"/>
                </a:cxn>
                <a:cxn ang="0">
                  <a:pos x="24" y="286"/>
                </a:cxn>
                <a:cxn ang="0">
                  <a:pos x="32" y="304"/>
                </a:cxn>
                <a:cxn ang="0">
                  <a:pos x="36" y="324"/>
                </a:cxn>
                <a:cxn ang="0">
                  <a:pos x="24" y="344"/>
                </a:cxn>
                <a:cxn ang="0">
                  <a:pos x="24" y="350"/>
                </a:cxn>
                <a:cxn ang="0">
                  <a:pos x="16" y="366"/>
                </a:cxn>
                <a:cxn ang="0">
                  <a:pos x="6" y="378"/>
                </a:cxn>
                <a:cxn ang="0">
                  <a:pos x="6" y="392"/>
                </a:cxn>
                <a:cxn ang="0">
                  <a:pos x="0" y="410"/>
                </a:cxn>
                <a:cxn ang="0">
                  <a:pos x="0" y="414"/>
                </a:cxn>
                <a:cxn ang="0">
                  <a:pos x="2" y="418"/>
                </a:cxn>
                <a:cxn ang="0">
                  <a:pos x="2" y="418"/>
                </a:cxn>
                <a:cxn ang="0">
                  <a:pos x="8" y="420"/>
                </a:cxn>
                <a:cxn ang="0">
                  <a:pos x="14" y="418"/>
                </a:cxn>
                <a:cxn ang="0">
                  <a:pos x="12" y="414"/>
                </a:cxn>
                <a:cxn ang="0">
                  <a:pos x="16" y="406"/>
                </a:cxn>
                <a:cxn ang="0">
                  <a:pos x="30" y="408"/>
                </a:cxn>
                <a:cxn ang="0">
                  <a:pos x="48" y="400"/>
                </a:cxn>
                <a:cxn ang="0">
                  <a:pos x="72" y="412"/>
                </a:cxn>
                <a:cxn ang="0">
                  <a:pos x="74" y="414"/>
                </a:cxn>
                <a:cxn ang="0">
                  <a:pos x="78" y="412"/>
                </a:cxn>
                <a:cxn ang="0">
                  <a:pos x="84" y="398"/>
                </a:cxn>
                <a:cxn ang="0">
                  <a:pos x="96" y="392"/>
                </a:cxn>
                <a:cxn ang="0">
                  <a:pos x="102" y="400"/>
                </a:cxn>
                <a:cxn ang="0">
                  <a:pos x="110" y="404"/>
                </a:cxn>
                <a:cxn ang="0">
                  <a:pos x="116" y="400"/>
                </a:cxn>
                <a:cxn ang="0">
                  <a:pos x="122" y="380"/>
                </a:cxn>
                <a:cxn ang="0">
                  <a:pos x="128" y="372"/>
                </a:cxn>
                <a:cxn ang="0">
                  <a:pos x="132" y="374"/>
                </a:cxn>
                <a:cxn ang="0">
                  <a:pos x="142" y="384"/>
                </a:cxn>
                <a:cxn ang="0">
                  <a:pos x="162" y="382"/>
                </a:cxn>
                <a:cxn ang="0">
                  <a:pos x="166" y="366"/>
                </a:cxn>
                <a:cxn ang="0">
                  <a:pos x="198" y="324"/>
                </a:cxn>
                <a:cxn ang="0">
                  <a:pos x="198" y="310"/>
                </a:cxn>
                <a:cxn ang="0">
                  <a:pos x="204" y="306"/>
                </a:cxn>
                <a:cxn ang="0">
                  <a:pos x="216" y="308"/>
                </a:cxn>
                <a:cxn ang="0">
                  <a:pos x="226" y="300"/>
                </a:cxn>
                <a:cxn ang="0">
                  <a:pos x="236" y="298"/>
                </a:cxn>
                <a:cxn ang="0">
                  <a:pos x="240" y="292"/>
                </a:cxn>
                <a:cxn ang="0">
                  <a:pos x="234" y="274"/>
                </a:cxn>
                <a:cxn ang="0">
                  <a:pos x="234" y="270"/>
                </a:cxn>
                <a:cxn ang="0">
                  <a:pos x="236" y="262"/>
                </a:cxn>
                <a:cxn ang="0">
                  <a:pos x="208" y="4"/>
                </a:cxn>
                <a:cxn ang="0">
                  <a:pos x="208" y="0"/>
                </a:cxn>
                <a:cxn ang="0">
                  <a:pos x="54" y="18"/>
                </a:cxn>
                <a:cxn ang="0">
                  <a:pos x="50" y="22"/>
                </a:cxn>
                <a:cxn ang="0">
                  <a:pos x="40" y="26"/>
                </a:cxn>
                <a:cxn ang="0">
                  <a:pos x="32" y="30"/>
                </a:cxn>
                <a:cxn ang="0">
                  <a:pos x="18" y="32"/>
                </a:cxn>
                <a:cxn ang="0">
                  <a:pos x="8" y="24"/>
                </a:cxn>
              </a:cxnLst>
              <a:rect l="0" t="0" r="r" b="b"/>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0" name="Freeform 152"/>
            <p:cNvSpPr>
              <a:spLocks/>
            </p:cNvSpPr>
            <p:nvPr/>
          </p:nvSpPr>
          <p:spPr bwMode="auto">
            <a:xfrm>
              <a:off x="3551" y="2872"/>
              <a:ext cx="295" cy="522"/>
            </a:xfrm>
            <a:custGeom>
              <a:avLst/>
              <a:gdLst/>
              <a:ahLst/>
              <a:cxnLst>
                <a:cxn ang="0">
                  <a:pos x="256" y="0"/>
                </a:cxn>
                <a:cxn ang="0">
                  <a:pos x="90" y="14"/>
                </a:cxn>
                <a:cxn ang="0">
                  <a:pos x="88" y="18"/>
                </a:cxn>
                <a:cxn ang="0">
                  <a:pos x="72" y="32"/>
                </a:cxn>
                <a:cxn ang="0">
                  <a:pos x="68" y="48"/>
                </a:cxn>
                <a:cxn ang="0">
                  <a:pos x="68" y="62"/>
                </a:cxn>
                <a:cxn ang="0">
                  <a:pos x="66" y="72"/>
                </a:cxn>
                <a:cxn ang="0">
                  <a:pos x="52" y="80"/>
                </a:cxn>
                <a:cxn ang="0">
                  <a:pos x="42" y="96"/>
                </a:cxn>
                <a:cxn ang="0">
                  <a:pos x="38" y="100"/>
                </a:cxn>
                <a:cxn ang="0">
                  <a:pos x="38" y="112"/>
                </a:cxn>
                <a:cxn ang="0">
                  <a:pos x="30" y="122"/>
                </a:cxn>
                <a:cxn ang="0">
                  <a:pos x="30" y="132"/>
                </a:cxn>
                <a:cxn ang="0">
                  <a:pos x="26" y="144"/>
                </a:cxn>
                <a:cxn ang="0">
                  <a:pos x="18" y="158"/>
                </a:cxn>
                <a:cxn ang="0">
                  <a:pos x="20" y="174"/>
                </a:cxn>
                <a:cxn ang="0">
                  <a:pos x="28" y="182"/>
                </a:cxn>
                <a:cxn ang="0">
                  <a:pos x="30" y="192"/>
                </a:cxn>
                <a:cxn ang="0">
                  <a:pos x="32" y="194"/>
                </a:cxn>
                <a:cxn ang="0">
                  <a:pos x="32" y="198"/>
                </a:cxn>
                <a:cxn ang="0">
                  <a:pos x="28" y="202"/>
                </a:cxn>
                <a:cxn ang="0">
                  <a:pos x="26" y="210"/>
                </a:cxn>
                <a:cxn ang="0">
                  <a:pos x="26" y="216"/>
                </a:cxn>
                <a:cxn ang="0">
                  <a:pos x="26" y="224"/>
                </a:cxn>
                <a:cxn ang="0">
                  <a:pos x="36" y="244"/>
                </a:cxn>
                <a:cxn ang="0">
                  <a:pos x="36" y="262"/>
                </a:cxn>
                <a:cxn ang="0">
                  <a:pos x="42" y="274"/>
                </a:cxn>
                <a:cxn ang="0">
                  <a:pos x="48" y="278"/>
                </a:cxn>
                <a:cxn ang="0">
                  <a:pos x="48" y="288"/>
                </a:cxn>
                <a:cxn ang="0">
                  <a:pos x="38" y="294"/>
                </a:cxn>
                <a:cxn ang="0">
                  <a:pos x="34" y="298"/>
                </a:cxn>
                <a:cxn ang="0">
                  <a:pos x="30" y="318"/>
                </a:cxn>
                <a:cxn ang="0">
                  <a:pos x="14" y="342"/>
                </a:cxn>
                <a:cxn ang="0">
                  <a:pos x="0" y="384"/>
                </a:cxn>
                <a:cxn ang="0">
                  <a:pos x="0" y="414"/>
                </a:cxn>
                <a:cxn ang="0">
                  <a:pos x="154" y="408"/>
                </a:cxn>
                <a:cxn ang="0">
                  <a:pos x="158" y="414"/>
                </a:cxn>
                <a:cxn ang="0">
                  <a:pos x="154" y="428"/>
                </a:cxn>
                <a:cxn ang="0">
                  <a:pos x="154" y="450"/>
                </a:cxn>
                <a:cxn ang="0">
                  <a:pos x="172" y="466"/>
                </a:cxn>
                <a:cxn ang="0">
                  <a:pos x="174" y="486"/>
                </a:cxn>
                <a:cxn ang="0">
                  <a:pos x="186" y="486"/>
                </a:cxn>
                <a:cxn ang="0">
                  <a:pos x="202" y="472"/>
                </a:cxn>
                <a:cxn ang="0">
                  <a:pos x="240" y="460"/>
                </a:cxn>
                <a:cxn ang="0">
                  <a:pos x="250" y="464"/>
                </a:cxn>
                <a:cxn ang="0">
                  <a:pos x="264" y="460"/>
                </a:cxn>
                <a:cxn ang="0">
                  <a:pos x="266" y="462"/>
                </a:cxn>
                <a:cxn ang="0">
                  <a:pos x="274" y="466"/>
                </a:cxn>
                <a:cxn ang="0">
                  <a:pos x="276" y="464"/>
                </a:cxn>
                <a:cxn ang="0">
                  <a:pos x="260" y="316"/>
                </a:cxn>
                <a:cxn ang="0">
                  <a:pos x="258" y="302"/>
                </a:cxn>
                <a:cxn ang="0">
                  <a:pos x="264" y="10"/>
                </a:cxn>
                <a:cxn ang="0">
                  <a:pos x="256" y="0"/>
                </a:cxn>
              </a:cxnLst>
              <a:rect l="0" t="0" r="r" b="b"/>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1" name="Freeform 153"/>
            <p:cNvSpPr>
              <a:spLocks/>
            </p:cNvSpPr>
            <p:nvPr/>
          </p:nvSpPr>
          <p:spPr bwMode="auto">
            <a:xfrm>
              <a:off x="3826" y="2853"/>
              <a:ext cx="327" cy="520"/>
            </a:xfrm>
            <a:custGeom>
              <a:avLst/>
              <a:gdLst/>
              <a:ahLst/>
              <a:cxnLst>
                <a:cxn ang="0">
                  <a:pos x="0" y="18"/>
                </a:cxn>
                <a:cxn ang="0">
                  <a:pos x="8" y="28"/>
                </a:cxn>
                <a:cxn ang="0">
                  <a:pos x="2" y="320"/>
                </a:cxn>
                <a:cxn ang="0">
                  <a:pos x="4" y="334"/>
                </a:cxn>
                <a:cxn ang="0">
                  <a:pos x="20" y="482"/>
                </a:cxn>
                <a:cxn ang="0">
                  <a:pos x="24" y="478"/>
                </a:cxn>
                <a:cxn ang="0">
                  <a:pos x="30" y="476"/>
                </a:cxn>
                <a:cxn ang="0">
                  <a:pos x="42" y="480"/>
                </a:cxn>
                <a:cxn ang="0">
                  <a:pos x="46" y="474"/>
                </a:cxn>
                <a:cxn ang="0">
                  <a:pos x="48" y="452"/>
                </a:cxn>
                <a:cxn ang="0">
                  <a:pos x="54" y="438"/>
                </a:cxn>
                <a:cxn ang="0">
                  <a:pos x="62" y="452"/>
                </a:cxn>
                <a:cxn ang="0">
                  <a:pos x="60" y="458"/>
                </a:cxn>
                <a:cxn ang="0">
                  <a:pos x="64" y="470"/>
                </a:cxn>
                <a:cxn ang="0">
                  <a:pos x="74" y="484"/>
                </a:cxn>
                <a:cxn ang="0">
                  <a:pos x="82" y="484"/>
                </a:cxn>
                <a:cxn ang="0">
                  <a:pos x="90" y="484"/>
                </a:cxn>
                <a:cxn ang="0">
                  <a:pos x="100" y="472"/>
                </a:cxn>
                <a:cxn ang="0">
                  <a:pos x="102" y="472"/>
                </a:cxn>
                <a:cxn ang="0">
                  <a:pos x="106" y="468"/>
                </a:cxn>
                <a:cxn ang="0">
                  <a:pos x="106" y="466"/>
                </a:cxn>
                <a:cxn ang="0">
                  <a:pos x="106" y="464"/>
                </a:cxn>
                <a:cxn ang="0">
                  <a:pos x="100" y="460"/>
                </a:cxn>
                <a:cxn ang="0">
                  <a:pos x="100" y="458"/>
                </a:cxn>
                <a:cxn ang="0">
                  <a:pos x="104" y="450"/>
                </a:cxn>
                <a:cxn ang="0">
                  <a:pos x="104" y="446"/>
                </a:cxn>
                <a:cxn ang="0">
                  <a:pos x="96" y="442"/>
                </a:cxn>
                <a:cxn ang="0">
                  <a:pos x="94" y="440"/>
                </a:cxn>
                <a:cxn ang="0">
                  <a:pos x="90" y="436"/>
                </a:cxn>
                <a:cxn ang="0">
                  <a:pos x="84" y="428"/>
                </a:cxn>
                <a:cxn ang="0">
                  <a:pos x="82" y="420"/>
                </a:cxn>
                <a:cxn ang="0">
                  <a:pos x="86" y="418"/>
                </a:cxn>
                <a:cxn ang="0">
                  <a:pos x="84" y="416"/>
                </a:cxn>
                <a:cxn ang="0">
                  <a:pos x="84" y="410"/>
                </a:cxn>
                <a:cxn ang="0">
                  <a:pos x="304" y="390"/>
                </a:cxn>
                <a:cxn ang="0">
                  <a:pos x="302" y="384"/>
                </a:cxn>
                <a:cxn ang="0">
                  <a:pos x="292" y="368"/>
                </a:cxn>
                <a:cxn ang="0">
                  <a:pos x="294" y="342"/>
                </a:cxn>
                <a:cxn ang="0">
                  <a:pos x="284" y="320"/>
                </a:cxn>
                <a:cxn ang="0">
                  <a:pos x="282" y="304"/>
                </a:cxn>
                <a:cxn ang="0">
                  <a:pos x="288" y="292"/>
                </a:cxn>
                <a:cxn ang="0">
                  <a:pos x="288" y="278"/>
                </a:cxn>
                <a:cxn ang="0">
                  <a:pos x="296" y="266"/>
                </a:cxn>
                <a:cxn ang="0">
                  <a:pos x="296" y="264"/>
                </a:cxn>
                <a:cxn ang="0">
                  <a:pos x="290" y="256"/>
                </a:cxn>
                <a:cxn ang="0">
                  <a:pos x="292" y="246"/>
                </a:cxn>
                <a:cxn ang="0">
                  <a:pos x="286" y="242"/>
                </a:cxn>
                <a:cxn ang="0">
                  <a:pos x="278" y="236"/>
                </a:cxn>
                <a:cxn ang="0">
                  <a:pos x="276" y="230"/>
                </a:cxn>
                <a:cxn ang="0">
                  <a:pos x="272" y="214"/>
                </a:cxn>
                <a:cxn ang="0">
                  <a:pos x="266" y="210"/>
                </a:cxn>
                <a:cxn ang="0">
                  <a:pos x="208" y="0"/>
                </a:cxn>
                <a:cxn ang="0">
                  <a:pos x="0" y="18"/>
                </a:cxn>
              </a:cxnLst>
              <a:rect l="0" t="0" r="r" b="b"/>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3" name="Freeform 155"/>
            <p:cNvSpPr>
              <a:spLocks/>
            </p:cNvSpPr>
            <p:nvPr/>
          </p:nvSpPr>
          <p:spPr bwMode="auto">
            <a:xfrm>
              <a:off x="4245" y="2782"/>
              <a:ext cx="435" cy="326"/>
            </a:xfrm>
            <a:custGeom>
              <a:avLst/>
              <a:gdLst/>
              <a:ahLst/>
              <a:cxnLst>
                <a:cxn ang="0">
                  <a:pos x="238" y="304"/>
                </a:cxn>
                <a:cxn ang="0">
                  <a:pos x="224" y="300"/>
                </a:cxn>
                <a:cxn ang="0">
                  <a:pos x="216" y="276"/>
                </a:cxn>
                <a:cxn ang="0">
                  <a:pos x="194" y="256"/>
                </a:cxn>
                <a:cxn ang="0">
                  <a:pos x="178" y="228"/>
                </a:cxn>
                <a:cxn ang="0">
                  <a:pos x="168" y="214"/>
                </a:cxn>
                <a:cxn ang="0">
                  <a:pos x="146" y="196"/>
                </a:cxn>
                <a:cxn ang="0">
                  <a:pos x="136" y="184"/>
                </a:cxn>
                <a:cxn ang="0">
                  <a:pos x="128" y="172"/>
                </a:cxn>
                <a:cxn ang="0">
                  <a:pos x="88" y="144"/>
                </a:cxn>
                <a:cxn ang="0">
                  <a:pos x="74" y="132"/>
                </a:cxn>
                <a:cxn ang="0">
                  <a:pos x="56" y="106"/>
                </a:cxn>
                <a:cxn ang="0">
                  <a:pos x="44" y="92"/>
                </a:cxn>
                <a:cxn ang="0">
                  <a:pos x="6" y="78"/>
                </a:cxn>
                <a:cxn ang="0">
                  <a:pos x="8" y="56"/>
                </a:cxn>
                <a:cxn ang="0">
                  <a:pos x="16" y="46"/>
                </a:cxn>
                <a:cxn ang="0">
                  <a:pos x="16" y="40"/>
                </a:cxn>
                <a:cxn ang="0">
                  <a:pos x="48" y="28"/>
                </a:cxn>
                <a:cxn ang="0">
                  <a:pos x="68" y="14"/>
                </a:cxn>
                <a:cxn ang="0">
                  <a:pos x="74" y="12"/>
                </a:cxn>
                <a:cxn ang="0">
                  <a:pos x="180" y="2"/>
                </a:cxn>
                <a:cxn ang="0">
                  <a:pos x="182" y="10"/>
                </a:cxn>
                <a:cxn ang="0">
                  <a:pos x="206" y="18"/>
                </a:cxn>
                <a:cxn ang="0">
                  <a:pos x="296" y="18"/>
                </a:cxn>
                <a:cxn ang="0">
                  <a:pos x="400" y="94"/>
                </a:cxn>
                <a:cxn ang="0">
                  <a:pos x="384" y="110"/>
                </a:cxn>
                <a:cxn ang="0">
                  <a:pos x="366" y="138"/>
                </a:cxn>
                <a:cxn ang="0">
                  <a:pos x="364" y="160"/>
                </a:cxn>
                <a:cxn ang="0">
                  <a:pos x="360" y="172"/>
                </a:cxn>
                <a:cxn ang="0">
                  <a:pos x="352" y="178"/>
                </a:cxn>
                <a:cxn ang="0">
                  <a:pos x="342" y="188"/>
                </a:cxn>
                <a:cxn ang="0">
                  <a:pos x="332" y="204"/>
                </a:cxn>
                <a:cxn ang="0">
                  <a:pos x="312" y="224"/>
                </a:cxn>
                <a:cxn ang="0">
                  <a:pos x="294" y="238"/>
                </a:cxn>
                <a:cxn ang="0">
                  <a:pos x="284" y="248"/>
                </a:cxn>
                <a:cxn ang="0">
                  <a:pos x="272" y="254"/>
                </a:cxn>
                <a:cxn ang="0">
                  <a:pos x="270" y="260"/>
                </a:cxn>
                <a:cxn ang="0">
                  <a:pos x="266" y="270"/>
                </a:cxn>
                <a:cxn ang="0">
                  <a:pos x="252" y="276"/>
                </a:cxn>
                <a:cxn ang="0">
                  <a:pos x="250" y="278"/>
                </a:cxn>
                <a:cxn ang="0">
                  <a:pos x="254" y="282"/>
                </a:cxn>
                <a:cxn ang="0">
                  <a:pos x="254" y="288"/>
                </a:cxn>
                <a:cxn ang="0">
                  <a:pos x="244" y="296"/>
                </a:cxn>
                <a:cxn ang="0">
                  <a:pos x="242" y="304"/>
                </a:cxn>
              </a:cxnLst>
              <a:rect l="0" t="0" r="r" b="b"/>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4" name="Freeform 156"/>
            <p:cNvSpPr>
              <a:spLocks/>
            </p:cNvSpPr>
            <p:nvPr/>
          </p:nvSpPr>
          <p:spPr bwMode="auto">
            <a:xfrm>
              <a:off x="4050" y="2826"/>
              <a:ext cx="462" cy="477"/>
            </a:xfrm>
            <a:custGeom>
              <a:avLst/>
              <a:gdLst/>
              <a:ahLst/>
              <a:cxnLst>
                <a:cxn ang="0">
                  <a:pos x="58" y="236"/>
                </a:cxn>
                <a:cxn ang="0">
                  <a:pos x="68" y="256"/>
                </a:cxn>
                <a:cxn ang="0">
                  <a:pos x="78" y="268"/>
                </a:cxn>
                <a:cxn ang="0">
                  <a:pos x="82" y="282"/>
                </a:cxn>
                <a:cxn ang="0">
                  <a:pos x="88" y="292"/>
                </a:cxn>
                <a:cxn ang="0">
                  <a:pos x="80" y="318"/>
                </a:cxn>
                <a:cxn ang="0">
                  <a:pos x="76" y="346"/>
                </a:cxn>
                <a:cxn ang="0">
                  <a:pos x="84" y="394"/>
                </a:cxn>
                <a:cxn ang="0">
                  <a:pos x="96" y="416"/>
                </a:cxn>
                <a:cxn ang="0">
                  <a:pos x="104" y="428"/>
                </a:cxn>
                <a:cxn ang="0">
                  <a:pos x="110" y="442"/>
                </a:cxn>
                <a:cxn ang="0">
                  <a:pos x="340" y="440"/>
                </a:cxn>
                <a:cxn ang="0">
                  <a:pos x="354" y="446"/>
                </a:cxn>
                <a:cxn ang="0">
                  <a:pos x="350" y="412"/>
                </a:cxn>
                <a:cxn ang="0">
                  <a:pos x="352" y="400"/>
                </a:cxn>
                <a:cxn ang="0">
                  <a:pos x="376" y="402"/>
                </a:cxn>
                <a:cxn ang="0">
                  <a:pos x="396" y="402"/>
                </a:cxn>
                <a:cxn ang="0">
                  <a:pos x="392" y="376"/>
                </a:cxn>
                <a:cxn ang="0">
                  <a:pos x="394" y="358"/>
                </a:cxn>
                <a:cxn ang="0">
                  <a:pos x="408" y="310"/>
                </a:cxn>
                <a:cxn ang="0">
                  <a:pos x="420" y="280"/>
                </a:cxn>
                <a:cxn ang="0">
                  <a:pos x="430" y="272"/>
                </a:cxn>
                <a:cxn ang="0">
                  <a:pos x="426" y="266"/>
                </a:cxn>
                <a:cxn ang="0">
                  <a:pos x="422" y="264"/>
                </a:cxn>
                <a:cxn ang="0">
                  <a:pos x="408" y="260"/>
                </a:cxn>
                <a:cxn ang="0">
                  <a:pos x="400" y="236"/>
                </a:cxn>
                <a:cxn ang="0">
                  <a:pos x="378" y="216"/>
                </a:cxn>
                <a:cxn ang="0">
                  <a:pos x="362" y="188"/>
                </a:cxn>
                <a:cxn ang="0">
                  <a:pos x="352" y="174"/>
                </a:cxn>
                <a:cxn ang="0">
                  <a:pos x="330" y="156"/>
                </a:cxn>
                <a:cxn ang="0">
                  <a:pos x="320" y="144"/>
                </a:cxn>
                <a:cxn ang="0">
                  <a:pos x="312" y="132"/>
                </a:cxn>
                <a:cxn ang="0">
                  <a:pos x="272" y="104"/>
                </a:cxn>
                <a:cxn ang="0">
                  <a:pos x="258" y="92"/>
                </a:cxn>
                <a:cxn ang="0">
                  <a:pos x="240" y="66"/>
                </a:cxn>
                <a:cxn ang="0">
                  <a:pos x="228" y="52"/>
                </a:cxn>
                <a:cxn ang="0">
                  <a:pos x="190" y="38"/>
                </a:cxn>
                <a:cxn ang="0">
                  <a:pos x="192" y="16"/>
                </a:cxn>
                <a:cxn ang="0">
                  <a:pos x="200" y="6"/>
                </a:cxn>
                <a:cxn ang="0">
                  <a:pos x="200" y="0"/>
                </a:cxn>
                <a:cxn ang="0">
                  <a:pos x="0" y="26"/>
                </a:cxn>
              </a:cxnLst>
              <a:rect l="0" t="0" r="r" b="b"/>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5" name="Freeform 157"/>
            <p:cNvSpPr>
              <a:spLocks/>
            </p:cNvSpPr>
            <p:nvPr/>
          </p:nvSpPr>
          <p:spPr bwMode="auto">
            <a:xfrm>
              <a:off x="3913" y="3250"/>
              <a:ext cx="774" cy="583"/>
            </a:xfrm>
            <a:custGeom>
              <a:avLst/>
              <a:gdLst/>
              <a:ahLst/>
              <a:cxnLst>
                <a:cxn ang="0">
                  <a:pos x="2" y="46"/>
                </a:cxn>
                <a:cxn ang="0">
                  <a:pos x="2" y="58"/>
                </a:cxn>
                <a:cxn ang="0">
                  <a:pos x="14" y="72"/>
                </a:cxn>
                <a:cxn ang="0">
                  <a:pos x="18" y="88"/>
                </a:cxn>
                <a:cxn ang="0">
                  <a:pos x="24" y="96"/>
                </a:cxn>
                <a:cxn ang="0">
                  <a:pos x="20" y="108"/>
                </a:cxn>
                <a:cxn ang="0">
                  <a:pos x="40" y="102"/>
                </a:cxn>
                <a:cxn ang="0">
                  <a:pos x="50" y="88"/>
                </a:cxn>
                <a:cxn ang="0">
                  <a:pos x="62" y="88"/>
                </a:cxn>
                <a:cxn ang="0">
                  <a:pos x="54" y="100"/>
                </a:cxn>
                <a:cxn ang="0">
                  <a:pos x="110" y="82"/>
                </a:cxn>
                <a:cxn ang="0">
                  <a:pos x="108" y="92"/>
                </a:cxn>
                <a:cxn ang="0">
                  <a:pos x="146" y="100"/>
                </a:cxn>
                <a:cxn ang="0">
                  <a:pos x="168" y="106"/>
                </a:cxn>
                <a:cxn ang="0">
                  <a:pos x="184" y="110"/>
                </a:cxn>
                <a:cxn ang="0">
                  <a:pos x="184" y="116"/>
                </a:cxn>
                <a:cxn ang="0">
                  <a:pos x="210" y="142"/>
                </a:cxn>
                <a:cxn ang="0">
                  <a:pos x="204" y="148"/>
                </a:cxn>
                <a:cxn ang="0">
                  <a:pos x="202" y="152"/>
                </a:cxn>
                <a:cxn ang="0">
                  <a:pos x="238" y="142"/>
                </a:cxn>
                <a:cxn ang="0">
                  <a:pos x="290" y="120"/>
                </a:cxn>
                <a:cxn ang="0">
                  <a:pos x="292" y="102"/>
                </a:cxn>
                <a:cxn ang="0">
                  <a:pos x="360" y="124"/>
                </a:cxn>
                <a:cxn ang="0">
                  <a:pos x="402" y="162"/>
                </a:cxn>
                <a:cxn ang="0">
                  <a:pos x="432" y="176"/>
                </a:cxn>
                <a:cxn ang="0">
                  <a:pos x="448" y="206"/>
                </a:cxn>
                <a:cxn ang="0">
                  <a:pos x="446" y="278"/>
                </a:cxn>
                <a:cxn ang="0">
                  <a:pos x="466" y="316"/>
                </a:cxn>
                <a:cxn ang="0">
                  <a:pos x="460" y="290"/>
                </a:cxn>
                <a:cxn ang="0">
                  <a:pos x="476" y="300"/>
                </a:cxn>
                <a:cxn ang="0">
                  <a:pos x="484" y="292"/>
                </a:cxn>
                <a:cxn ang="0">
                  <a:pos x="484" y="308"/>
                </a:cxn>
                <a:cxn ang="0">
                  <a:pos x="470" y="332"/>
                </a:cxn>
                <a:cxn ang="0">
                  <a:pos x="484" y="354"/>
                </a:cxn>
                <a:cxn ang="0">
                  <a:pos x="520" y="396"/>
                </a:cxn>
                <a:cxn ang="0">
                  <a:pos x="532" y="402"/>
                </a:cxn>
                <a:cxn ang="0">
                  <a:pos x="548" y="430"/>
                </a:cxn>
                <a:cxn ang="0">
                  <a:pos x="578" y="476"/>
                </a:cxn>
                <a:cxn ang="0">
                  <a:pos x="630" y="514"/>
                </a:cxn>
                <a:cxn ang="0">
                  <a:pos x="650" y="526"/>
                </a:cxn>
                <a:cxn ang="0">
                  <a:pos x="642" y="532"/>
                </a:cxn>
                <a:cxn ang="0">
                  <a:pos x="636" y="536"/>
                </a:cxn>
                <a:cxn ang="0">
                  <a:pos x="658" y="540"/>
                </a:cxn>
                <a:cxn ang="0">
                  <a:pos x="708" y="512"/>
                </a:cxn>
                <a:cxn ang="0">
                  <a:pos x="706" y="480"/>
                </a:cxn>
                <a:cxn ang="0">
                  <a:pos x="712" y="432"/>
                </a:cxn>
                <a:cxn ang="0">
                  <a:pos x="704" y="356"/>
                </a:cxn>
                <a:cxn ang="0">
                  <a:pos x="662" y="280"/>
                </a:cxn>
                <a:cxn ang="0">
                  <a:pos x="642" y="248"/>
                </a:cxn>
                <a:cxn ang="0">
                  <a:pos x="642" y="218"/>
                </a:cxn>
                <a:cxn ang="0">
                  <a:pos x="604" y="168"/>
                </a:cxn>
                <a:cxn ang="0">
                  <a:pos x="576" y="138"/>
                </a:cxn>
                <a:cxn ang="0">
                  <a:pos x="538" y="48"/>
                </a:cxn>
                <a:cxn ang="0">
                  <a:pos x="528" y="36"/>
                </a:cxn>
                <a:cxn ang="0">
                  <a:pos x="516" y="8"/>
                </a:cxn>
                <a:cxn ang="0">
                  <a:pos x="478" y="4"/>
                </a:cxn>
                <a:cxn ang="0">
                  <a:pos x="482" y="38"/>
                </a:cxn>
                <a:cxn ang="0">
                  <a:pos x="466" y="44"/>
                </a:cxn>
                <a:cxn ang="0">
                  <a:pos x="230" y="38"/>
                </a:cxn>
                <a:cxn ang="0">
                  <a:pos x="222" y="20"/>
                </a:cxn>
              </a:cxnLst>
              <a:rect l="0" t="0" r="r" b="b"/>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7" name="Freeform 159"/>
            <p:cNvSpPr>
              <a:spLocks/>
            </p:cNvSpPr>
            <p:nvPr/>
          </p:nvSpPr>
          <p:spPr bwMode="auto">
            <a:xfrm>
              <a:off x="4780" y="2203"/>
              <a:ext cx="92" cy="147"/>
            </a:xfrm>
            <a:custGeom>
              <a:avLst/>
              <a:gdLst/>
              <a:ahLst/>
              <a:cxnLst>
                <a:cxn ang="0">
                  <a:pos x="86" y="128"/>
                </a:cxn>
                <a:cxn ang="0">
                  <a:pos x="86" y="118"/>
                </a:cxn>
                <a:cxn ang="0">
                  <a:pos x="80" y="104"/>
                </a:cxn>
                <a:cxn ang="0">
                  <a:pos x="70" y="94"/>
                </a:cxn>
                <a:cxn ang="0">
                  <a:pos x="56" y="86"/>
                </a:cxn>
                <a:cxn ang="0">
                  <a:pos x="52" y="80"/>
                </a:cxn>
                <a:cxn ang="0">
                  <a:pos x="48" y="72"/>
                </a:cxn>
                <a:cxn ang="0">
                  <a:pos x="38" y="54"/>
                </a:cxn>
                <a:cxn ang="0">
                  <a:pos x="34" y="46"/>
                </a:cxn>
                <a:cxn ang="0">
                  <a:pos x="24" y="36"/>
                </a:cxn>
                <a:cxn ang="0">
                  <a:pos x="22" y="30"/>
                </a:cxn>
                <a:cxn ang="0">
                  <a:pos x="20" y="24"/>
                </a:cxn>
                <a:cxn ang="0">
                  <a:pos x="20" y="22"/>
                </a:cxn>
                <a:cxn ang="0">
                  <a:pos x="20" y="20"/>
                </a:cxn>
                <a:cxn ang="0">
                  <a:pos x="26" y="2"/>
                </a:cxn>
                <a:cxn ang="0">
                  <a:pos x="20" y="0"/>
                </a:cxn>
                <a:cxn ang="0">
                  <a:pos x="12" y="0"/>
                </a:cxn>
                <a:cxn ang="0">
                  <a:pos x="4" y="8"/>
                </a:cxn>
                <a:cxn ang="0">
                  <a:pos x="4" y="14"/>
                </a:cxn>
                <a:cxn ang="0">
                  <a:pos x="2" y="14"/>
                </a:cxn>
                <a:cxn ang="0">
                  <a:pos x="0" y="16"/>
                </a:cxn>
                <a:cxn ang="0">
                  <a:pos x="36" y="138"/>
                </a:cxn>
                <a:cxn ang="0">
                  <a:pos x="86" y="128"/>
                </a:cxn>
              </a:cxnLst>
              <a:rect l="0" t="0" r="r" b="b"/>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92D05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8" name="Freeform 160"/>
            <p:cNvSpPr>
              <a:spLocks/>
            </p:cNvSpPr>
            <p:nvPr/>
          </p:nvSpPr>
          <p:spPr bwMode="auto">
            <a:xfrm>
              <a:off x="4803" y="2029"/>
              <a:ext cx="119" cy="259"/>
            </a:xfrm>
            <a:custGeom>
              <a:avLst/>
              <a:gdLst/>
              <a:ahLst/>
              <a:cxnLst>
                <a:cxn ang="0">
                  <a:pos x="0" y="182"/>
                </a:cxn>
                <a:cxn ang="0">
                  <a:pos x="4" y="182"/>
                </a:cxn>
                <a:cxn ang="0">
                  <a:pos x="14" y="198"/>
                </a:cxn>
                <a:cxn ang="0">
                  <a:pos x="38" y="214"/>
                </a:cxn>
                <a:cxn ang="0">
                  <a:pos x="56" y="218"/>
                </a:cxn>
                <a:cxn ang="0">
                  <a:pos x="62" y="232"/>
                </a:cxn>
                <a:cxn ang="0">
                  <a:pos x="66" y="242"/>
                </a:cxn>
                <a:cxn ang="0">
                  <a:pos x="76" y="226"/>
                </a:cxn>
                <a:cxn ang="0">
                  <a:pos x="84" y="200"/>
                </a:cxn>
                <a:cxn ang="0">
                  <a:pos x="100" y="174"/>
                </a:cxn>
                <a:cxn ang="0">
                  <a:pos x="110" y="150"/>
                </a:cxn>
                <a:cxn ang="0">
                  <a:pos x="106" y="110"/>
                </a:cxn>
                <a:cxn ang="0">
                  <a:pos x="98" y="76"/>
                </a:cxn>
                <a:cxn ang="0">
                  <a:pos x="84" y="82"/>
                </a:cxn>
                <a:cxn ang="0">
                  <a:pos x="78" y="78"/>
                </a:cxn>
                <a:cxn ang="0">
                  <a:pos x="74" y="80"/>
                </a:cxn>
                <a:cxn ang="0">
                  <a:pos x="80" y="64"/>
                </a:cxn>
                <a:cxn ang="0">
                  <a:pos x="86" y="60"/>
                </a:cxn>
                <a:cxn ang="0">
                  <a:pos x="88" y="42"/>
                </a:cxn>
                <a:cxn ang="0">
                  <a:pos x="94" y="34"/>
                </a:cxn>
                <a:cxn ang="0">
                  <a:pos x="26" y="0"/>
                </a:cxn>
                <a:cxn ang="0">
                  <a:pos x="18" y="12"/>
                </a:cxn>
                <a:cxn ang="0">
                  <a:pos x="14" y="30"/>
                </a:cxn>
                <a:cxn ang="0">
                  <a:pos x="4" y="42"/>
                </a:cxn>
                <a:cxn ang="0">
                  <a:pos x="10" y="52"/>
                </a:cxn>
                <a:cxn ang="0">
                  <a:pos x="6" y="64"/>
                </a:cxn>
                <a:cxn ang="0">
                  <a:pos x="8" y="84"/>
                </a:cxn>
                <a:cxn ang="0">
                  <a:pos x="20" y="98"/>
                </a:cxn>
                <a:cxn ang="0">
                  <a:pos x="32" y="102"/>
                </a:cxn>
                <a:cxn ang="0">
                  <a:pos x="42" y="110"/>
                </a:cxn>
                <a:cxn ang="0">
                  <a:pos x="52" y="120"/>
                </a:cxn>
                <a:cxn ang="0">
                  <a:pos x="28" y="140"/>
                </a:cxn>
                <a:cxn ang="0">
                  <a:pos x="6" y="164"/>
                </a:cxn>
              </a:cxnLst>
              <a:rect l="0" t="0" r="r" b="b"/>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9" name="Freeform 161"/>
            <p:cNvSpPr>
              <a:spLocks/>
            </p:cNvSpPr>
            <p:nvPr/>
          </p:nvSpPr>
          <p:spPr bwMode="auto">
            <a:xfrm>
              <a:off x="4908" y="1800"/>
              <a:ext cx="279" cy="143"/>
            </a:xfrm>
            <a:custGeom>
              <a:avLst/>
              <a:gdLst/>
              <a:ahLst/>
              <a:cxnLst>
                <a:cxn ang="0">
                  <a:pos x="52" y="44"/>
                </a:cxn>
                <a:cxn ang="0">
                  <a:pos x="138" y="22"/>
                </a:cxn>
                <a:cxn ang="0">
                  <a:pos x="144" y="22"/>
                </a:cxn>
                <a:cxn ang="0">
                  <a:pos x="144" y="14"/>
                </a:cxn>
                <a:cxn ang="0">
                  <a:pos x="156" y="0"/>
                </a:cxn>
                <a:cxn ang="0">
                  <a:pos x="166" y="2"/>
                </a:cxn>
                <a:cxn ang="0">
                  <a:pos x="180" y="22"/>
                </a:cxn>
                <a:cxn ang="0">
                  <a:pos x="182" y="30"/>
                </a:cxn>
                <a:cxn ang="0">
                  <a:pos x="172" y="42"/>
                </a:cxn>
                <a:cxn ang="0">
                  <a:pos x="168" y="58"/>
                </a:cxn>
                <a:cxn ang="0">
                  <a:pos x="190" y="64"/>
                </a:cxn>
                <a:cxn ang="0">
                  <a:pos x="210" y="88"/>
                </a:cxn>
                <a:cxn ang="0">
                  <a:pos x="234" y="98"/>
                </a:cxn>
                <a:cxn ang="0">
                  <a:pos x="250" y="82"/>
                </a:cxn>
                <a:cxn ang="0">
                  <a:pos x="240" y="72"/>
                </a:cxn>
                <a:cxn ang="0">
                  <a:pos x="232" y="64"/>
                </a:cxn>
                <a:cxn ang="0">
                  <a:pos x="242" y="64"/>
                </a:cxn>
                <a:cxn ang="0">
                  <a:pos x="260" y="98"/>
                </a:cxn>
                <a:cxn ang="0">
                  <a:pos x="252" y="100"/>
                </a:cxn>
                <a:cxn ang="0">
                  <a:pos x="232" y="112"/>
                </a:cxn>
                <a:cxn ang="0">
                  <a:pos x="214" y="124"/>
                </a:cxn>
                <a:cxn ang="0">
                  <a:pos x="214" y="116"/>
                </a:cxn>
                <a:cxn ang="0">
                  <a:pos x="208" y="108"/>
                </a:cxn>
                <a:cxn ang="0">
                  <a:pos x="192" y="132"/>
                </a:cxn>
                <a:cxn ang="0">
                  <a:pos x="184" y="128"/>
                </a:cxn>
                <a:cxn ang="0">
                  <a:pos x="180" y="126"/>
                </a:cxn>
                <a:cxn ang="0">
                  <a:pos x="174" y="120"/>
                </a:cxn>
                <a:cxn ang="0">
                  <a:pos x="160" y="112"/>
                </a:cxn>
                <a:cxn ang="0">
                  <a:pos x="152" y="102"/>
                </a:cxn>
                <a:cxn ang="0">
                  <a:pos x="122" y="98"/>
                </a:cxn>
                <a:cxn ang="0">
                  <a:pos x="52" y="120"/>
                </a:cxn>
                <a:cxn ang="0">
                  <a:pos x="48" y="116"/>
                </a:cxn>
                <a:cxn ang="0">
                  <a:pos x="0" y="124"/>
                </a:cxn>
              </a:cxnLst>
              <a:rect l="0" t="0" r="r" b="b"/>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0" name="Freeform 162"/>
            <p:cNvSpPr>
              <a:spLocks/>
            </p:cNvSpPr>
            <p:nvPr/>
          </p:nvSpPr>
          <p:spPr bwMode="auto">
            <a:xfrm>
              <a:off x="5040" y="1897"/>
              <a:ext cx="72" cy="83"/>
            </a:xfrm>
            <a:custGeom>
              <a:avLst/>
              <a:gdLst/>
              <a:ahLst/>
              <a:cxnLst>
                <a:cxn ang="0">
                  <a:pos x="0" y="6"/>
                </a:cxn>
                <a:cxn ang="0">
                  <a:pos x="14" y="62"/>
                </a:cxn>
                <a:cxn ang="0">
                  <a:pos x="12" y="68"/>
                </a:cxn>
                <a:cxn ang="0">
                  <a:pos x="12" y="70"/>
                </a:cxn>
                <a:cxn ang="0">
                  <a:pos x="12" y="74"/>
                </a:cxn>
                <a:cxn ang="0">
                  <a:pos x="12" y="76"/>
                </a:cxn>
                <a:cxn ang="0">
                  <a:pos x="16" y="76"/>
                </a:cxn>
                <a:cxn ang="0">
                  <a:pos x="30" y="66"/>
                </a:cxn>
                <a:cxn ang="0">
                  <a:pos x="40" y="60"/>
                </a:cxn>
                <a:cxn ang="0">
                  <a:pos x="40" y="54"/>
                </a:cxn>
                <a:cxn ang="0">
                  <a:pos x="36" y="48"/>
                </a:cxn>
                <a:cxn ang="0">
                  <a:pos x="36" y="40"/>
                </a:cxn>
                <a:cxn ang="0">
                  <a:pos x="42" y="34"/>
                </a:cxn>
                <a:cxn ang="0">
                  <a:pos x="46" y="36"/>
                </a:cxn>
                <a:cxn ang="0">
                  <a:pos x="46" y="42"/>
                </a:cxn>
                <a:cxn ang="0">
                  <a:pos x="46" y="54"/>
                </a:cxn>
                <a:cxn ang="0">
                  <a:pos x="48" y="56"/>
                </a:cxn>
                <a:cxn ang="0">
                  <a:pos x="52" y="56"/>
                </a:cxn>
                <a:cxn ang="0">
                  <a:pos x="52" y="48"/>
                </a:cxn>
                <a:cxn ang="0">
                  <a:pos x="56" y="48"/>
                </a:cxn>
                <a:cxn ang="0">
                  <a:pos x="60" y="46"/>
                </a:cxn>
                <a:cxn ang="0">
                  <a:pos x="68" y="44"/>
                </a:cxn>
                <a:cxn ang="0">
                  <a:pos x="68" y="42"/>
                </a:cxn>
                <a:cxn ang="0">
                  <a:pos x="62" y="36"/>
                </a:cxn>
                <a:cxn ang="0">
                  <a:pos x="62" y="34"/>
                </a:cxn>
                <a:cxn ang="0">
                  <a:pos x="58" y="34"/>
                </a:cxn>
                <a:cxn ang="0">
                  <a:pos x="56" y="32"/>
                </a:cxn>
                <a:cxn ang="0">
                  <a:pos x="52" y="28"/>
                </a:cxn>
                <a:cxn ang="0">
                  <a:pos x="52" y="24"/>
                </a:cxn>
                <a:cxn ang="0">
                  <a:pos x="38" y="20"/>
                </a:cxn>
                <a:cxn ang="0">
                  <a:pos x="34" y="12"/>
                </a:cxn>
                <a:cxn ang="0">
                  <a:pos x="30" y="10"/>
                </a:cxn>
                <a:cxn ang="0">
                  <a:pos x="26" y="0"/>
                </a:cxn>
                <a:cxn ang="0">
                  <a:pos x="0" y="6"/>
                </a:cxn>
              </a:cxnLst>
              <a:rect l="0" t="0" r="r" b="b"/>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1" name="Freeform 163"/>
            <p:cNvSpPr>
              <a:spLocks/>
            </p:cNvSpPr>
            <p:nvPr/>
          </p:nvSpPr>
          <p:spPr bwMode="auto">
            <a:xfrm>
              <a:off x="4839" y="1592"/>
              <a:ext cx="149" cy="267"/>
            </a:xfrm>
            <a:custGeom>
              <a:avLst/>
              <a:gdLst/>
              <a:ahLst/>
              <a:cxnLst>
                <a:cxn ang="0">
                  <a:pos x="0" y="32"/>
                </a:cxn>
                <a:cxn ang="0">
                  <a:pos x="6" y="42"/>
                </a:cxn>
                <a:cxn ang="0">
                  <a:pos x="4" y="46"/>
                </a:cxn>
                <a:cxn ang="0">
                  <a:pos x="8" y="50"/>
                </a:cxn>
                <a:cxn ang="0">
                  <a:pos x="8" y="54"/>
                </a:cxn>
                <a:cxn ang="0">
                  <a:pos x="20" y="82"/>
                </a:cxn>
                <a:cxn ang="0">
                  <a:pos x="24" y="102"/>
                </a:cxn>
                <a:cxn ang="0">
                  <a:pos x="18" y="114"/>
                </a:cxn>
                <a:cxn ang="0">
                  <a:pos x="20" y="124"/>
                </a:cxn>
                <a:cxn ang="0">
                  <a:pos x="32" y="152"/>
                </a:cxn>
                <a:cxn ang="0">
                  <a:pos x="30" y="164"/>
                </a:cxn>
                <a:cxn ang="0">
                  <a:pos x="32" y="170"/>
                </a:cxn>
                <a:cxn ang="0">
                  <a:pos x="34" y="168"/>
                </a:cxn>
                <a:cxn ang="0">
                  <a:pos x="34" y="166"/>
                </a:cxn>
                <a:cxn ang="0">
                  <a:pos x="38" y="164"/>
                </a:cxn>
                <a:cxn ang="0">
                  <a:pos x="46" y="178"/>
                </a:cxn>
                <a:cxn ang="0">
                  <a:pos x="50" y="202"/>
                </a:cxn>
                <a:cxn ang="0">
                  <a:pos x="50" y="216"/>
                </a:cxn>
                <a:cxn ang="0">
                  <a:pos x="56" y="232"/>
                </a:cxn>
                <a:cxn ang="0">
                  <a:pos x="64" y="248"/>
                </a:cxn>
                <a:cxn ang="0">
                  <a:pos x="116" y="236"/>
                </a:cxn>
                <a:cxn ang="0">
                  <a:pos x="116" y="232"/>
                </a:cxn>
                <a:cxn ang="0">
                  <a:pos x="110" y="226"/>
                </a:cxn>
                <a:cxn ang="0">
                  <a:pos x="110" y="216"/>
                </a:cxn>
                <a:cxn ang="0">
                  <a:pos x="112" y="212"/>
                </a:cxn>
                <a:cxn ang="0">
                  <a:pos x="110" y="202"/>
                </a:cxn>
                <a:cxn ang="0">
                  <a:pos x="106" y="162"/>
                </a:cxn>
                <a:cxn ang="0">
                  <a:pos x="106" y="150"/>
                </a:cxn>
                <a:cxn ang="0">
                  <a:pos x="110" y="126"/>
                </a:cxn>
                <a:cxn ang="0">
                  <a:pos x="114" y="110"/>
                </a:cxn>
                <a:cxn ang="0">
                  <a:pos x="116" y="100"/>
                </a:cxn>
                <a:cxn ang="0">
                  <a:pos x="110" y="90"/>
                </a:cxn>
                <a:cxn ang="0">
                  <a:pos x="110" y="82"/>
                </a:cxn>
                <a:cxn ang="0">
                  <a:pos x="114" y="76"/>
                </a:cxn>
                <a:cxn ang="0">
                  <a:pos x="130" y="64"/>
                </a:cxn>
                <a:cxn ang="0">
                  <a:pos x="138" y="42"/>
                </a:cxn>
                <a:cxn ang="0">
                  <a:pos x="130" y="28"/>
                </a:cxn>
                <a:cxn ang="0">
                  <a:pos x="128" y="22"/>
                </a:cxn>
                <a:cxn ang="0">
                  <a:pos x="132" y="18"/>
                </a:cxn>
                <a:cxn ang="0">
                  <a:pos x="130" y="14"/>
                </a:cxn>
                <a:cxn ang="0">
                  <a:pos x="126" y="0"/>
                </a:cxn>
                <a:cxn ang="0">
                  <a:pos x="0" y="32"/>
                </a:cxn>
                <a:cxn ang="0">
                  <a:pos x="0" y="32"/>
                </a:cxn>
              </a:cxnLst>
              <a:rect l="0" t="0" r="r" b="b"/>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lnTo>
                    <a:pt x="0" y="32"/>
                  </a:lnTo>
                  <a:close/>
                </a:path>
              </a:pathLst>
            </a:custGeom>
            <a:solidFill>
              <a:schemeClr val="accent1"/>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2" name="Freeform 164"/>
            <p:cNvSpPr>
              <a:spLocks/>
            </p:cNvSpPr>
            <p:nvPr/>
          </p:nvSpPr>
          <p:spPr bwMode="auto">
            <a:xfrm>
              <a:off x="4952" y="1552"/>
              <a:ext cx="136" cy="294"/>
            </a:xfrm>
            <a:custGeom>
              <a:avLst/>
              <a:gdLst/>
              <a:ahLst/>
              <a:cxnLst>
                <a:cxn ang="0">
                  <a:pos x="124" y="232"/>
                </a:cxn>
                <a:cxn ang="0">
                  <a:pos x="120" y="230"/>
                </a:cxn>
                <a:cxn ang="0">
                  <a:pos x="114" y="230"/>
                </a:cxn>
                <a:cxn ang="0">
                  <a:pos x="108" y="242"/>
                </a:cxn>
                <a:cxn ang="0">
                  <a:pos x="102" y="244"/>
                </a:cxn>
                <a:cxn ang="0">
                  <a:pos x="102" y="250"/>
                </a:cxn>
                <a:cxn ang="0">
                  <a:pos x="102" y="252"/>
                </a:cxn>
                <a:cxn ang="0">
                  <a:pos x="100" y="250"/>
                </a:cxn>
                <a:cxn ang="0">
                  <a:pos x="96" y="252"/>
                </a:cxn>
                <a:cxn ang="0">
                  <a:pos x="96" y="256"/>
                </a:cxn>
                <a:cxn ang="0">
                  <a:pos x="10" y="274"/>
                </a:cxn>
                <a:cxn ang="0">
                  <a:pos x="10" y="270"/>
                </a:cxn>
                <a:cxn ang="0">
                  <a:pos x="4" y="264"/>
                </a:cxn>
                <a:cxn ang="0">
                  <a:pos x="4" y="254"/>
                </a:cxn>
                <a:cxn ang="0">
                  <a:pos x="6" y="250"/>
                </a:cxn>
                <a:cxn ang="0">
                  <a:pos x="4" y="240"/>
                </a:cxn>
                <a:cxn ang="0">
                  <a:pos x="0" y="200"/>
                </a:cxn>
                <a:cxn ang="0">
                  <a:pos x="0" y="188"/>
                </a:cxn>
                <a:cxn ang="0">
                  <a:pos x="4" y="164"/>
                </a:cxn>
                <a:cxn ang="0">
                  <a:pos x="8" y="148"/>
                </a:cxn>
                <a:cxn ang="0">
                  <a:pos x="10" y="138"/>
                </a:cxn>
                <a:cxn ang="0">
                  <a:pos x="4" y="128"/>
                </a:cxn>
                <a:cxn ang="0">
                  <a:pos x="4" y="120"/>
                </a:cxn>
                <a:cxn ang="0">
                  <a:pos x="8" y="114"/>
                </a:cxn>
                <a:cxn ang="0">
                  <a:pos x="24" y="102"/>
                </a:cxn>
                <a:cxn ang="0">
                  <a:pos x="32" y="80"/>
                </a:cxn>
                <a:cxn ang="0">
                  <a:pos x="24" y="66"/>
                </a:cxn>
                <a:cxn ang="0">
                  <a:pos x="22" y="60"/>
                </a:cxn>
                <a:cxn ang="0">
                  <a:pos x="26" y="56"/>
                </a:cxn>
                <a:cxn ang="0">
                  <a:pos x="24" y="52"/>
                </a:cxn>
                <a:cxn ang="0">
                  <a:pos x="20" y="38"/>
                </a:cxn>
                <a:cxn ang="0">
                  <a:pos x="24" y="20"/>
                </a:cxn>
                <a:cxn ang="0">
                  <a:pos x="20" y="14"/>
                </a:cxn>
                <a:cxn ang="0">
                  <a:pos x="22" y="10"/>
                </a:cxn>
                <a:cxn ang="0">
                  <a:pos x="26" y="10"/>
                </a:cxn>
                <a:cxn ang="0">
                  <a:pos x="30" y="4"/>
                </a:cxn>
                <a:cxn ang="0">
                  <a:pos x="34" y="6"/>
                </a:cxn>
                <a:cxn ang="0">
                  <a:pos x="38" y="6"/>
                </a:cxn>
                <a:cxn ang="0">
                  <a:pos x="42" y="0"/>
                </a:cxn>
                <a:cxn ang="0">
                  <a:pos x="98" y="168"/>
                </a:cxn>
                <a:cxn ang="0">
                  <a:pos x="100" y="172"/>
                </a:cxn>
                <a:cxn ang="0">
                  <a:pos x="100" y="180"/>
                </a:cxn>
                <a:cxn ang="0">
                  <a:pos x="100" y="182"/>
                </a:cxn>
                <a:cxn ang="0">
                  <a:pos x="114" y="194"/>
                </a:cxn>
                <a:cxn ang="0">
                  <a:pos x="116" y="194"/>
                </a:cxn>
                <a:cxn ang="0">
                  <a:pos x="118" y="200"/>
                </a:cxn>
                <a:cxn ang="0">
                  <a:pos x="118" y="202"/>
                </a:cxn>
                <a:cxn ang="0">
                  <a:pos x="126" y="216"/>
                </a:cxn>
                <a:cxn ang="0">
                  <a:pos x="126" y="220"/>
                </a:cxn>
                <a:cxn ang="0">
                  <a:pos x="124" y="226"/>
                </a:cxn>
                <a:cxn ang="0">
                  <a:pos x="124" y="232"/>
                </a:cxn>
              </a:cxnLst>
              <a:rect l="0" t="0" r="r" b="b"/>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3" name="Freeform 165"/>
            <p:cNvSpPr>
              <a:spLocks/>
            </p:cNvSpPr>
            <p:nvPr/>
          </p:nvSpPr>
          <p:spPr bwMode="auto">
            <a:xfrm>
              <a:off x="4998" y="1285"/>
              <a:ext cx="309" cy="500"/>
            </a:xfrm>
            <a:custGeom>
              <a:avLst/>
              <a:gdLst/>
              <a:ahLst/>
              <a:cxnLst>
                <a:cxn ang="0">
                  <a:pos x="56" y="416"/>
                </a:cxn>
                <a:cxn ang="0">
                  <a:pos x="58" y="428"/>
                </a:cxn>
                <a:cxn ang="0">
                  <a:pos x="72" y="442"/>
                </a:cxn>
                <a:cxn ang="0">
                  <a:pos x="76" y="448"/>
                </a:cxn>
                <a:cxn ang="0">
                  <a:pos x="84" y="464"/>
                </a:cxn>
                <a:cxn ang="0">
                  <a:pos x="88" y="450"/>
                </a:cxn>
                <a:cxn ang="0">
                  <a:pos x="94" y="426"/>
                </a:cxn>
                <a:cxn ang="0">
                  <a:pos x="106" y="400"/>
                </a:cxn>
                <a:cxn ang="0">
                  <a:pos x="104" y="394"/>
                </a:cxn>
                <a:cxn ang="0">
                  <a:pos x="118" y="366"/>
                </a:cxn>
                <a:cxn ang="0">
                  <a:pos x="124" y="376"/>
                </a:cxn>
                <a:cxn ang="0">
                  <a:pos x="130" y="376"/>
                </a:cxn>
                <a:cxn ang="0">
                  <a:pos x="130" y="362"/>
                </a:cxn>
                <a:cxn ang="0">
                  <a:pos x="150" y="356"/>
                </a:cxn>
                <a:cxn ang="0">
                  <a:pos x="154" y="346"/>
                </a:cxn>
                <a:cxn ang="0">
                  <a:pos x="166" y="342"/>
                </a:cxn>
                <a:cxn ang="0">
                  <a:pos x="172" y="328"/>
                </a:cxn>
                <a:cxn ang="0">
                  <a:pos x="178" y="308"/>
                </a:cxn>
                <a:cxn ang="0">
                  <a:pos x="182" y="302"/>
                </a:cxn>
                <a:cxn ang="0">
                  <a:pos x="198" y="300"/>
                </a:cxn>
                <a:cxn ang="0">
                  <a:pos x="204" y="286"/>
                </a:cxn>
                <a:cxn ang="0">
                  <a:pos x="216" y="274"/>
                </a:cxn>
                <a:cxn ang="0">
                  <a:pos x="234" y="282"/>
                </a:cxn>
                <a:cxn ang="0">
                  <a:pos x="252" y="258"/>
                </a:cxn>
                <a:cxn ang="0">
                  <a:pos x="272" y="238"/>
                </a:cxn>
                <a:cxn ang="0">
                  <a:pos x="278" y="236"/>
                </a:cxn>
                <a:cxn ang="0">
                  <a:pos x="288" y="226"/>
                </a:cxn>
                <a:cxn ang="0">
                  <a:pos x="282" y="216"/>
                </a:cxn>
                <a:cxn ang="0">
                  <a:pos x="276" y="214"/>
                </a:cxn>
                <a:cxn ang="0">
                  <a:pos x="282" y="206"/>
                </a:cxn>
                <a:cxn ang="0">
                  <a:pos x="276" y="188"/>
                </a:cxn>
                <a:cxn ang="0">
                  <a:pos x="262" y="184"/>
                </a:cxn>
                <a:cxn ang="0">
                  <a:pos x="254" y="190"/>
                </a:cxn>
                <a:cxn ang="0">
                  <a:pos x="240" y="162"/>
                </a:cxn>
                <a:cxn ang="0">
                  <a:pos x="242" y="154"/>
                </a:cxn>
                <a:cxn ang="0">
                  <a:pos x="236" y="152"/>
                </a:cxn>
                <a:cxn ang="0">
                  <a:pos x="222" y="150"/>
                </a:cxn>
                <a:cxn ang="0">
                  <a:pos x="212" y="148"/>
                </a:cxn>
                <a:cxn ang="0">
                  <a:pos x="208" y="130"/>
                </a:cxn>
                <a:cxn ang="0">
                  <a:pos x="142" y="2"/>
                </a:cxn>
                <a:cxn ang="0">
                  <a:pos x="128" y="2"/>
                </a:cxn>
                <a:cxn ang="0">
                  <a:pos x="122" y="12"/>
                </a:cxn>
                <a:cxn ang="0">
                  <a:pos x="108" y="16"/>
                </a:cxn>
                <a:cxn ang="0">
                  <a:pos x="88" y="30"/>
                </a:cxn>
                <a:cxn ang="0">
                  <a:pos x="82" y="12"/>
                </a:cxn>
                <a:cxn ang="0">
                  <a:pos x="74" y="8"/>
                </a:cxn>
                <a:cxn ang="0">
                  <a:pos x="38" y="96"/>
                </a:cxn>
                <a:cxn ang="0">
                  <a:pos x="42" y="114"/>
                </a:cxn>
                <a:cxn ang="0">
                  <a:pos x="40" y="130"/>
                </a:cxn>
                <a:cxn ang="0">
                  <a:pos x="32" y="142"/>
                </a:cxn>
                <a:cxn ang="0">
                  <a:pos x="36" y="188"/>
                </a:cxn>
                <a:cxn ang="0">
                  <a:pos x="24" y="214"/>
                </a:cxn>
                <a:cxn ang="0">
                  <a:pos x="26" y="230"/>
                </a:cxn>
                <a:cxn ang="0">
                  <a:pos x="18" y="232"/>
                </a:cxn>
                <a:cxn ang="0">
                  <a:pos x="18" y="246"/>
                </a:cxn>
                <a:cxn ang="0">
                  <a:pos x="8" y="244"/>
                </a:cxn>
              </a:cxnLst>
              <a:rect l="0" t="0" r="r" b="b"/>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4" name="Freeform 166"/>
            <p:cNvSpPr>
              <a:spLocks/>
            </p:cNvSpPr>
            <p:nvPr/>
          </p:nvSpPr>
          <p:spPr bwMode="auto">
            <a:xfrm>
              <a:off x="3268" y="2723"/>
              <a:ext cx="420" cy="388"/>
            </a:xfrm>
            <a:custGeom>
              <a:avLst/>
              <a:gdLst/>
              <a:ahLst/>
              <a:cxnLst>
                <a:cxn ang="0">
                  <a:pos x="0" y="16"/>
                </a:cxn>
                <a:cxn ang="0">
                  <a:pos x="352" y="0"/>
                </a:cxn>
                <a:cxn ang="0">
                  <a:pos x="350" y="4"/>
                </a:cxn>
                <a:cxn ang="0">
                  <a:pos x="358" y="10"/>
                </a:cxn>
                <a:cxn ang="0">
                  <a:pos x="362" y="18"/>
                </a:cxn>
                <a:cxn ang="0">
                  <a:pos x="360" y="26"/>
                </a:cxn>
                <a:cxn ang="0">
                  <a:pos x="350" y="34"/>
                </a:cxn>
                <a:cxn ang="0">
                  <a:pos x="340" y="46"/>
                </a:cxn>
                <a:cxn ang="0">
                  <a:pos x="338" y="52"/>
                </a:cxn>
                <a:cxn ang="0">
                  <a:pos x="392" y="48"/>
                </a:cxn>
                <a:cxn ang="0">
                  <a:pos x="390" y="54"/>
                </a:cxn>
                <a:cxn ang="0">
                  <a:pos x="392" y="58"/>
                </a:cxn>
                <a:cxn ang="0">
                  <a:pos x="388" y="66"/>
                </a:cxn>
                <a:cxn ang="0">
                  <a:pos x="378" y="76"/>
                </a:cxn>
                <a:cxn ang="0">
                  <a:pos x="374" y="98"/>
                </a:cxn>
                <a:cxn ang="0">
                  <a:pos x="364" y="110"/>
                </a:cxn>
                <a:cxn ang="0">
                  <a:pos x="366" y="124"/>
                </a:cxn>
                <a:cxn ang="0">
                  <a:pos x="364" y="142"/>
                </a:cxn>
                <a:cxn ang="0">
                  <a:pos x="362" y="142"/>
                </a:cxn>
                <a:cxn ang="0">
                  <a:pos x="354" y="152"/>
                </a:cxn>
                <a:cxn ang="0">
                  <a:pos x="352" y="156"/>
                </a:cxn>
                <a:cxn ang="0">
                  <a:pos x="336" y="170"/>
                </a:cxn>
                <a:cxn ang="0">
                  <a:pos x="332" y="186"/>
                </a:cxn>
                <a:cxn ang="0">
                  <a:pos x="332" y="200"/>
                </a:cxn>
                <a:cxn ang="0">
                  <a:pos x="330" y="210"/>
                </a:cxn>
                <a:cxn ang="0">
                  <a:pos x="316" y="218"/>
                </a:cxn>
                <a:cxn ang="0">
                  <a:pos x="306" y="234"/>
                </a:cxn>
                <a:cxn ang="0">
                  <a:pos x="302" y="238"/>
                </a:cxn>
                <a:cxn ang="0">
                  <a:pos x="302" y="250"/>
                </a:cxn>
                <a:cxn ang="0">
                  <a:pos x="294" y="260"/>
                </a:cxn>
                <a:cxn ang="0">
                  <a:pos x="294" y="270"/>
                </a:cxn>
                <a:cxn ang="0">
                  <a:pos x="290" y="282"/>
                </a:cxn>
                <a:cxn ang="0">
                  <a:pos x="282" y="296"/>
                </a:cxn>
                <a:cxn ang="0">
                  <a:pos x="284" y="312"/>
                </a:cxn>
                <a:cxn ang="0">
                  <a:pos x="292" y="320"/>
                </a:cxn>
                <a:cxn ang="0">
                  <a:pos x="294" y="330"/>
                </a:cxn>
                <a:cxn ang="0">
                  <a:pos x="296" y="332"/>
                </a:cxn>
                <a:cxn ang="0">
                  <a:pos x="296" y="336"/>
                </a:cxn>
                <a:cxn ang="0">
                  <a:pos x="292" y="340"/>
                </a:cxn>
                <a:cxn ang="0">
                  <a:pos x="290" y="348"/>
                </a:cxn>
                <a:cxn ang="0">
                  <a:pos x="290" y="354"/>
                </a:cxn>
                <a:cxn ang="0">
                  <a:pos x="50" y="360"/>
                </a:cxn>
                <a:cxn ang="0">
                  <a:pos x="50" y="308"/>
                </a:cxn>
                <a:cxn ang="0">
                  <a:pos x="38" y="306"/>
                </a:cxn>
                <a:cxn ang="0">
                  <a:pos x="28" y="310"/>
                </a:cxn>
                <a:cxn ang="0">
                  <a:pos x="24" y="308"/>
                </a:cxn>
                <a:cxn ang="0">
                  <a:pos x="12" y="300"/>
                </a:cxn>
                <a:cxn ang="0">
                  <a:pos x="14" y="124"/>
                </a:cxn>
                <a:cxn ang="0">
                  <a:pos x="0" y="16"/>
                </a:cxn>
              </a:cxnLst>
              <a:rect l="0" t="0" r="r" b="b"/>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5" name="Freeform 167"/>
            <p:cNvSpPr>
              <a:spLocks/>
            </p:cNvSpPr>
            <p:nvPr/>
          </p:nvSpPr>
          <p:spPr bwMode="auto">
            <a:xfrm>
              <a:off x="1627" y="2018"/>
              <a:ext cx="482" cy="594"/>
            </a:xfrm>
            <a:custGeom>
              <a:avLst/>
              <a:gdLst/>
              <a:ahLst/>
              <a:cxnLst>
                <a:cxn ang="0">
                  <a:pos x="392" y="554"/>
                </a:cxn>
                <a:cxn ang="0">
                  <a:pos x="446" y="158"/>
                </a:cxn>
                <a:cxn ang="0">
                  <a:pos x="300" y="136"/>
                </a:cxn>
                <a:cxn ang="0">
                  <a:pos x="314" y="40"/>
                </a:cxn>
                <a:cxn ang="0">
                  <a:pos x="96" y="0"/>
                </a:cxn>
                <a:cxn ang="0">
                  <a:pos x="0" y="492"/>
                </a:cxn>
                <a:cxn ang="0">
                  <a:pos x="0" y="492"/>
                </a:cxn>
                <a:cxn ang="0">
                  <a:pos x="392" y="554"/>
                </a:cxn>
              </a:cxnLst>
              <a:rect l="0" t="0" r="r" b="b"/>
              <a:pathLst>
                <a:path w="446" h="554">
                  <a:moveTo>
                    <a:pt x="392" y="554"/>
                  </a:moveTo>
                  <a:lnTo>
                    <a:pt x="446" y="158"/>
                  </a:lnTo>
                  <a:lnTo>
                    <a:pt x="300" y="136"/>
                  </a:lnTo>
                  <a:lnTo>
                    <a:pt x="314" y="40"/>
                  </a:lnTo>
                  <a:lnTo>
                    <a:pt x="96" y="0"/>
                  </a:lnTo>
                  <a:lnTo>
                    <a:pt x="0" y="492"/>
                  </a:lnTo>
                  <a:lnTo>
                    <a:pt x="0" y="492"/>
                  </a:lnTo>
                  <a:lnTo>
                    <a:pt x="392" y="554"/>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6" name="Freeform 168"/>
            <p:cNvSpPr>
              <a:spLocks/>
            </p:cNvSpPr>
            <p:nvPr/>
          </p:nvSpPr>
          <p:spPr bwMode="auto">
            <a:xfrm>
              <a:off x="1710" y="1260"/>
              <a:ext cx="866" cy="548"/>
            </a:xfrm>
            <a:custGeom>
              <a:avLst/>
              <a:gdLst/>
              <a:ahLst/>
              <a:cxnLst>
                <a:cxn ang="0">
                  <a:pos x="282" y="450"/>
                </a:cxn>
                <a:cxn ang="0">
                  <a:pos x="274" y="500"/>
                </a:cxn>
                <a:cxn ang="0">
                  <a:pos x="266" y="480"/>
                </a:cxn>
                <a:cxn ang="0">
                  <a:pos x="246" y="478"/>
                </a:cxn>
                <a:cxn ang="0">
                  <a:pos x="228" y="486"/>
                </a:cxn>
                <a:cxn ang="0">
                  <a:pos x="216" y="482"/>
                </a:cxn>
                <a:cxn ang="0">
                  <a:pos x="192" y="478"/>
                </a:cxn>
                <a:cxn ang="0">
                  <a:pos x="180" y="486"/>
                </a:cxn>
                <a:cxn ang="0">
                  <a:pos x="160" y="478"/>
                </a:cxn>
                <a:cxn ang="0">
                  <a:pos x="150" y="490"/>
                </a:cxn>
                <a:cxn ang="0">
                  <a:pos x="134" y="474"/>
                </a:cxn>
                <a:cxn ang="0">
                  <a:pos x="138" y="458"/>
                </a:cxn>
                <a:cxn ang="0">
                  <a:pos x="128" y="442"/>
                </a:cxn>
                <a:cxn ang="0">
                  <a:pos x="112" y="428"/>
                </a:cxn>
                <a:cxn ang="0">
                  <a:pos x="118" y="414"/>
                </a:cxn>
                <a:cxn ang="0">
                  <a:pos x="106" y="390"/>
                </a:cxn>
                <a:cxn ang="0">
                  <a:pos x="108" y="358"/>
                </a:cxn>
                <a:cxn ang="0">
                  <a:pos x="100" y="352"/>
                </a:cxn>
                <a:cxn ang="0">
                  <a:pos x="96" y="344"/>
                </a:cxn>
                <a:cxn ang="0">
                  <a:pos x="72" y="362"/>
                </a:cxn>
                <a:cxn ang="0">
                  <a:pos x="54" y="350"/>
                </a:cxn>
                <a:cxn ang="0">
                  <a:pos x="56" y="336"/>
                </a:cxn>
                <a:cxn ang="0">
                  <a:pos x="68" y="320"/>
                </a:cxn>
                <a:cxn ang="0">
                  <a:pos x="66" y="310"/>
                </a:cxn>
                <a:cxn ang="0">
                  <a:pos x="74" y="288"/>
                </a:cxn>
                <a:cxn ang="0">
                  <a:pos x="88" y="252"/>
                </a:cxn>
                <a:cxn ang="0">
                  <a:pos x="68" y="244"/>
                </a:cxn>
                <a:cxn ang="0">
                  <a:pos x="58" y="236"/>
                </a:cxn>
                <a:cxn ang="0">
                  <a:pos x="50" y="210"/>
                </a:cxn>
                <a:cxn ang="0">
                  <a:pos x="20" y="168"/>
                </a:cxn>
                <a:cxn ang="0">
                  <a:pos x="8" y="152"/>
                </a:cxn>
                <a:cxn ang="0">
                  <a:pos x="16" y="138"/>
                </a:cxn>
                <a:cxn ang="0">
                  <a:pos x="0" y="94"/>
                </a:cxn>
                <a:cxn ang="0">
                  <a:pos x="92" y="12"/>
                </a:cxn>
                <a:cxn ang="0">
                  <a:pos x="490" y="80"/>
                </a:cxn>
                <a:cxn ang="0">
                  <a:pos x="782" y="414"/>
                </a:cxn>
              </a:cxnLst>
              <a:rect l="0" t="0" r="r" b="b"/>
              <a:pathLst>
                <a:path w="806" h="510">
                  <a:moveTo>
                    <a:pt x="772" y="510"/>
                  </a:moveTo>
                  <a:lnTo>
                    <a:pt x="282" y="450"/>
                  </a:lnTo>
                  <a:lnTo>
                    <a:pt x="274" y="50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7" name="Freeform 169"/>
            <p:cNvSpPr>
              <a:spLocks/>
            </p:cNvSpPr>
            <p:nvPr/>
          </p:nvSpPr>
          <p:spPr bwMode="auto">
            <a:xfrm>
              <a:off x="1951" y="1743"/>
              <a:ext cx="587" cy="488"/>
            </a:xfrm>
            <a:custGeom>
              <a:avLst/>
              <a:gdLst/>
              <a:ahLst/>
              <a:cxnLst>
                <a:cxn ang="0">
                  <a:pos x="516" y="456"/>
                </a:cxn>
                <a:cxn ang="0">
                  <a:pos x="532" y="256"/>
                </a:cxn>
                <a:cxn ang="0">
                  <a:pos x="548" y="60"/>
                </a:cxn>
                <a:cxn ang="0">
                  <a:pos x="58" y="0"/>
                </a:cxn>
                <a:cxn ang="0">
                  <a:pos x="50" y="50"/>
                </a:cxn>
                <a:cxn ang="0">
                  <a:pos x="16" y="296"/>
                </a:cxn>
                <a:cxn ang="0">
                  <a:pos x="14" y="296"/>
                </a:cxn>
                <a:cxn ang="0">
                  <a:pos x="0" y="392"/>
                </a:cxn>
                <a:cxn ang="0">
                  <a:pos x="146" y="414"/>
                </a:cxn>
                <a:cxn ang="0">
                  <a:pos x="516" y="456"/>
                </a:cxn>
                <a:cxn ang="0">
                  <a:pos x="516" y="456"/>
                </a:cxn>
              </a:cxnLst>
              <a:rect l="0" t="0" r="r" b="b"/>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lnTo>
                    <a:pt x="516" y="456"/>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8" name="Freeform 170"/>
            <p:cNvSpPr>
              <a:spLocks/>
            </p:cNvSpPr>
            <p:nvPr/>
          </p:nvSpPr>
          <p:spPr bwMode="auto">
            <a:xfrm>
              <a:off x="2550" y="1381"/>
              <a:ext cx="553" cy="347"/>
            </a:xfrm>
            <a:custGeom>
              <a:avLst/>
              <a:gdLst/>
              <a:ahLst/>
              <a:cxnLst>
                <a:cxn ang="0">
                  <a:pos x="0" y="302"/>
                </a:cxn>
                <a:cxn ang="0">
                  <a:pos x="24" y="0"/>
                </a:cxn>
                <a:cxn ang="0">
                  <a:pos x="252" y="16"/>
                </a:cxn>
                <a:cxn ang="0">
                  <a:pos x="476" y="22"/>
                </a:cxn>
                <a:cxn ang="0">
                  <a:pos x="476" y="30"/>
                </a:cxn>
                <a:cxn ang="0">
                  <a:pos x="484" y="54"/>
                </a:cxn>
                <a:cxn ang="0">
                  <a:pos x="480" y="62"/>
                </a:cxn>
                <a:cxn ang="0">
                  <a:pos x="478" y="78"/>
                </a:cxn>
                <a:cxn ang="0">
                  <a:pos x="480" y="106"/>
                </a:cxn>
                <a:cxn ang="0">
                  <a:pos x="486" y="138"/>
                </a:cxn>
                <a:cxn ang="0">
                  <a:pos x="494" y="146"/>
                </a:cxn>
                <a:cxn ang="0">
                  <a:pos x="500" y="176"/>
                </a:cxn>
                <a:cxn ang="0">
                  <a:pos x="502" y="226"/>
                </a:cxn>
                <a:cxn ang="0">
                  <a:pos x="504" y="236"/>
                </a:cxn>
                <a:cxn ang="0">
                  <a:pos x="504" y="254"/>
                </a:cxn>
                <a:cxn ang="0">
                  <a:pos x="506" y="260"/>
                </a:cxn>
                <a:cxn ang="0">
                  <a:pos x="516" y="296"/>
                </a:cxn>
                <a:cxn ang="0">
                  <a:pos x="516" y="310"/>
                </a:cxn>
                <a:cxn ang="0">
                  <a:pos x="516" y="324"/>
                </a:cxn>
                <a:cxn ang="0">
                  <a:pos x="0" y="302"/>
                </a:cxn>
              </a:cxnLst>
              <a:rect l="0" t="0" r="r" b="b"/>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9" name="Freeform 171"/>
            <p:cNvSpPr>
              <a:spLocks/>
            </p:cNvSpPr>
            <p:nvPr/>
          </p:nvSpPr>
          <p:spPr bwMode="auto">
            <a:xfrm>
              <a:off x="2523" y="1705"/>
              <a:ext cx="591" cy="398"/>
            </a:xfrm>
            <a:custGeom>
              <a:avLst/>
              <a:gdLst/>
              <a:ahLst/>
              <a:cxnLst>
                <a:cxn ang="0">
                  <a:pos x="0" y="292"/>
                </a:cxn>
                <a:cxn ang="0">
                  <a:pos x="16" y="96"/>
                </a:cxn>
                <a:cxn ang="0">
                  <a:pos x="26" y="0"/>
                </a:cxn>
                <a:cxn ang="0">
                  <a:pos x="542" y="22"/>
                </a:cxn>
                <a:cxn ang="0">
                  <a:pos x="542" y="30"/>
                </a:cxn>
                <a:cxn ang="0">
                  <a:pos x="538" y="40"/>
                </a:cxn>
                <a:cxn ang="0">
                  <a:pos x="524" y="54"/>
                </a:cxn>
                <a:cxn ang="0">
                  <a:pos x="526" y="62"/>
                </a:cxn>
                <a:cxn ang="0">
                  <a:pos x="552" y="86"/>
                </a:cxn>
                <a:cxn ang="0">
                  <a:pos x="552" y="268"/>
                </a:cxn>
                <a:cxn ang="0">
                  <a:pos x="546" y="266"/>
                </a:cxn>
                <a:cxn ang="0">
                  <a:pos x="540" y="268"/>
                </a:cxn>
                <a:cxn ang="0">
                  <a:pos x="544" y="274"/>
                </a:cxn>
                <a:cxn ang="0">
                  <a:pos x="546" y="280"/>
                </a:cxn>
                <a:cxn ang="0">
                  <a:pos x="542" y="290"/>
                </a:cxn>
                <a:cxn ang="0">
                  <a:pos x="548" y="294"/>
                </a:cxn>
                <a:cxn ang="0">
                  <a:pos x="552" y="310"/>
                </a:cxn>
                <a:cxn ang="0">
                  <a:pos x="546" y="314"/>
                </a:cxn>
                <a:cxn ang="0">
                  <a:pos x="546" y="324"/>
                </a:cxn>
                <a:cxn ang="0">
                  <a:pos x="540" y="340"/>
                </a:cxn>
                <a:cxn ang="0">
                  <a:pos x="546" y="358"/>
                </a:cxn>
                <a:cxn ang="0">
                  <a:pos x="550" y="368"/>
                </a:cxn>
                <a:cxn ang="0">
                  <a:pos x="548" y="372"/>
                </a:cxn>
                <a:cxn ang="0">
                  <a:pos x="534" y="360"/>
                </a:cxn>
                <a:cxn ang="0">
                  <a:pos x="502" y="340"/>
                </a:cxn>
                <a:cxn ang="0">
                  <a:pos x="494" y="338"/>
                </a:cxn>
                <a:cxn ang="0">
                  <a:pos x="480" y="338"/>
                </a:cxn>
                <a:cxn ang="0">
                  <a:pos x="470" y="344"/>
                </a:cxn>
                <a:cxn ang="0">
                  <a:pos x="460" y="348"/>
                </a:cxn>
                <a:cxn ang="0">
                  <a:pos x="448" y="344"/>
                </a:cxn>
                <a:cxn ang="0">
                  <a:pos x="444" y="332"/>
                </a:cxn>
                <a:cxn ang="0">
                  <a:pos x="436" y="326"/>
                </a:cxn>
                <a:cxn ang="0">
                  <a:pos x="426" y="330"/>
                </a:cxn>
                <a:cxn ang="0">
                  <a:pos x="412" y="330"/>
                </a:cxn>
                <a:cxn ang="0">
                  <a:pos x="402" y="314"/>
                </a:cxn>
                <a:cxn ang="0">
                  <a:pos x="0" y="292"/>
                </a:cxn>
              </a:cxnLst>
              <a:rect l="0" t="0" r="r" b="b"/>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0" name="Freeform 172"/>
            <p:cNvSpPr>
              <a:spLocks/>
            </p:cNvSpPr>
            <p:nvPr/>
          </p:nvSpPr>
          <p:spPr bwMode="auto">
            <a:xfrm>
              <a:off x="3101" y="1980"/>
              <a:ext cx="509" cy="334"/>
            </a:xfrm>
            <a:custGeom>
              <a:avLst/>
              <a:gdLst/>
              <a:ahLst/>
              <a:cxnLst>
                <a:cxn ang="0">
                  <a:pos x="384" y="0"/>
                </a:cxn>
                <a:cxn ang="0">
                  <a:pos x="398" y="18"/>
                </a:cxn>
                <a:cxn ang="0">
                  <a:pos x="392" y="34"/>
                </a:cxn>
                <a:cxn ang="0">
                  <a:pos x="402" y="74"/>
                </a:cxn>
                <a:cxn ang="0">
                  <a:pos x="432" y="88"/>
                </a:cxn>
                <a:cxn ang="0">
                  <a:pos x="438" y="102"/>
                </a:cxn>
                <a:cxn ang="0">
                  <a:pos x="454" y="122"/>
                </a:cxn>
                <a:cxn ang="0">
                  <a:pos x="474" y="148"/>
                </a:cxn>
                <a:cxn ang="0">
                  <a:pos x="468" y="166"/>
                </a:cxn>
                <a:cxn ang="0">
                  <a:pos x="462" y="180"/>
                </a:cxn>
                <a:cxn ang="0">
                  <a:pos x="438" y="198"/>
                </a:cxn>
                <a:cxn ang="0">
                  <a:pos x="418" y="204"/>
                </a:cxn>
                <a:cxn ang="0">
                  <a:pos x="406" y="218"/>
                </a:cxn>
                <a:cxn ang="0">
                  <a:pos x="416" y="236"/>
                </a:cxn>
                <a:cxn ang="0">
                  <a:pos x="416" y="256"/>
                </a:cxn>
                <a:cxn ang="0">
                  <a:pos x="394" y="288"/>
                </a:cxn>
                <a:cxn ang="0">
                  <a:pos x="392" y="304"/>
                </a:cxn>
                <a:cxn ang="0">
                  <a:pos x="362" y="290"/>
                </a:cxn>
                <a:cxn ang="0">
                  <a:pos x="60" y="294"/>
                </a:cxn>
                <a:cxn ang="0">
                  <a:pos x="60" y="276"/>
                </a:cxn>
                <a:cxn ang="0">
                  <a:pos x="52" y="260"/>
                </a:cxn>
                <a:cxn ang="0">
                  <a:pos x="54" y="244"/>
                </a:cxn>
                <a:cxn ang="0">
                  <a:pos x="46" y="224"/>
                </a:cxn>
                <a:cxn ang="0">
                  <a:pos x="46" y="208"/>
                </a:cxn>
                <a:cxn ang="0">
                  <a:pos x="34" y="192"/>
                </a:cxn>
                <a:cxn ang="0">
                  <a:pos x="28" y="176"/>
                </a:cxn>
                <a:cxn ang="0">
                  <a:pos x="14" y="152"/>
                </a:cxn>
                <a:cxn ang="0">
                  <a:pos x="20" y="132"/>
                </a:cxn>
                <a:cxn ang="0">
                  <a:pos x="8" y="116"/>
                </a:cxn>
                <a:cxn ang="0">
                  <a:pos x="6" y="102"/>
                </a:cxn>
                <a:cxn ang="0">
                  <a:pos x="6" y="68"/>
                </a:cxn>
                <a:cxn ang="0">
                  <a:pos x="12" y="54"/>
                </a:cxn>
                <a:cxn ang="0">
                  <a:pos x="2" y="34"/>
                </a:cxn>
                <a:cxn ang="0">
                  <a:pos x="4" y="18"/>
                </a:cxn>
                <a:cxn ang="0">
                  <a:pos x="6" y="10"/>
                </a:cxn>
              </a:cxnLst>
              <a:rect l="0" t="0" r="r" b="b"/>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92D05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1" name="Freeform 173"/>
            <p:cNvSpPr>
              <a:spLocks/>
            </p:cNvSpPr>
            <p:nvPr/>
          </p:nvSpPr>
          <p:spPr bwMode="auto">
            <a:xfrm>
              <a:off x="3379" y="1609"/>
              <a:ext cx="447" cy="476"/>
            </a:xfrm>
            <a:custGeom>
              <a:avLst/>
              <a:gdLst/>
              <a:ahLst/>
              <a:cxnLst>
                <a:cxn ang="0">
                  <a:pos x="174" y="432"/>
                </a:cxn>
                <a:cxn ang="0">
                  <a:pos x="144" y="418"/>
                </a:cxn>
                <a:cxn ang="0">
                  <a:pos x="134" y="378"/>
                </a:cxn>
                <a:cxn ang="0">
                  <a:pos x="140" y="362"/>
                </a:cxn>
                <a:cxn ang="0">
                  <a:pos x="126" y="344"/>
                </a:cxn>
                <a:cxn ang="0">
                  <a:pos x="124" y="312"/>
                </a:cxn>
                <a:cxn ang="0">
                  <a:pos x="100" y="292"/>
                </a:cxn>
                <a:cxn ang="0">
                  <a:pos x="72" y="262"/>
                </a:cxn>
                <a:cxn ang="0">
                  <a:pos x="46" y="248"/>
                </a:cxn>
                <a:cxn ang="0">
                  <a:pos x="42" y="242"/>
                </a:cxn>
                <a:cxn ang="0">
                  <a:pos x="22" y="234"/>
                </a:cxn>
                <a:cxn ang="0">
                  <a:pos x="10" y="222"/>
                </a:cxn>
                <a:cxn ang="0">
                  <a:pos x="14" y="180"/>
                </a:cxn>
                <a:cxn ang="0">
                  <a:pos x="18" y="160"/>
                </a:cxn>
                <a:cxn ang="0">
                  <a:pos x="0" y="142"/>
                </a:cxn>
                <a:cxn ang="0">
                  <a:pos x="8" y="124"/>
                </a:cxn>
                <a:cxn ang="0">
                  <a:pos x="28" y="98"/>
                </a:cxn>
                <a:cxn ang="0">
                  <a:pos x="40" y="90"/>
                </a:cxn>
                <a:cxn ang="0">
                  <a:pos x="44" y="32"/>
                </a:cxn>
                <a:cxn ang="0">
                  <a:pos x="56" y="28"/>
                </a:cxn>
                <a:cxn ang="0">
                  <a:pos x="78" y="30"/>
                </a:cxn>
                <a:cxn ang="0">
                  <a:pos x="130" y="0"/>
                </a:cxn>
                <a:cxn ang="0">
                  <a:pos x="140" y="2"/>
                </a:cxn>
                <a:cxn ang="0">
                  <a:pos x="136" y="16"/>
                </a:cxn>
                <a:cxn ang="0">
                  <a:pos x="132" y="34"/>
                </a:cxn>
                <a:cxn ang="0">
                  <a:pos x="152" y="28"/>
                </a:cxn>
                <a:cxn ang="0">
                  <a:pos x="168" y="34"/>
                </a:cxn>
                <a:cxn ang="0">
                  <a:pos x="182" y="42"/>
                </a:cxn>
                <a:cxn ang="0">
                  <a:pos x="190" y="56"/>
                </a:cxn>
                <a:cxn ang="0">
                  <a:pos x="260" y="72"/>
                </a:cxn>
                <a:cxn ang="0">
                  <a:pos x="282" y="84"/>
                </a:cxn>
                <a:cxn ang="0">
                  <a:pos x="294" y="88"/>
                </a:cxn>
                <a:cxn ang="0">
                  <a:pos x="302" y="84"/>
                </a:cxn>
                <a:cxn ang="0">
                  <a:pos x="328" y="90"/>
                </a:cxn>
                <a:cxn ang="0">
                  <a:pos x="330" y="96"/>
                </a:cxn>
                <a:cxn ang="0">
                  <a:pos x="340" y="102"/>
                </a:cxn>
                <a:cxn ang="0">
                  <a:pos x="356" y="118"/>
                </a:cxn>
                <a:cxn ang="0">
                  <a:pos x="354" y="144"/>
                </a:cxn>
                <a:cxn ang="0">
                  <a:pos x="368" y="142"/>
                </a:cxn>
                <a:cxn ang="0">
                  <a:pos x="362" y="152"/>
                </a:cxn>
                <a:cxn ang="0">
                  <a:pos x="376" y="170"/>
                </a:cxn>
                <a:cxn ang="0">
                  <a:pos x="360" y="188"/>
                </a:cxn>
                <a:cxn ang="0">
                  <a:pos x="348" y="218"/>
                </a:cxn>
                <a:cxn ang="0">
                  <a:pos x="350" y="228"/>
                </a:cxn>
                <a:cxn ang="0">
                  <a:pos x="372" y="200"/>
                </a:cxn>
                <a:cxn ang="0">
                  <a:pos x="390" y="188"/>
                </a:cxn>
                <a:cxn ang="0">
                  <a:pos x="398" y="176"/>
                </a:cxn>
                <a:cxn ang="0">
                  <a:pos x="400" y="162"/>
                </a:cxn>
                <a:cxn ang="0">
                  <a:pos x="404" y="154"/>
                </a:cxn>
                <a:cxn ang="0">
                  <a:pos x="410" y="146"/>
                </a:cxn>
                <a:cxn ang="0">
                  <a:pos x="416" y="150"/>
                </a:cxn>
                <a:cxn ang="0">
                  <a:pos x="404" y="188"/>
                </a:cxn>
                <a:cxn ang="0">
                  <a:pos x="396" y="202"/>
                </a:cxn>
                <a:cxn ang="0">
                  <a:pos x="388" y="228"/>
                </a:cxn>
                <a:cxn ang="0">
                  <a:pos x="386" y="258"/>
                </a:cxn>
                <a:cxn ang="0">
                  <a:pos x="376" y="274"/>
                </a:cxn>
                <a:cxn ang="0">
                  <a:pos x="380" y="312"/>
                </a:cxn>
                <a:cxn ang="0">
                  <a:pos x="368" y="342"/>
                </a:cxn>
                <a:cxn ang="0">
                  <a:pos x="382" y="404"/>
                </a:cxn>
                <a:cxn ang="0">
                  <a:pos x="382" y="412"/>
                </a:cxn>
                <a:cxn ang="0">
                  <a:pos x="382" y="428"/>
                </a:cxn>
              </a:cxnLst>
              <a:rect l="0" t="0" r="r" b="b"/>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2" name="Freeform 174"/>
            <p:cNvSpPr>
              <a:spLocks/>
            </p:cNvSpPr>
            <p:nvPr/>
          </p:nvSpPr>
          <p:spPr bwMode="auto">
            <a:xfrm>
              <a:off x="1470" y="2546"/>
              <a:ext cx="580" cy="668"/>
            </a:xfrm>
            <a:custGeom>
              <a:avLst/>
              <a:gdLst/>
              <a:ahLst/>
              <a:cxnLst>
                <a:cxn ang="0">
                  <a:pos x="458" y="622"/>
                </a:cxn>
                <a:cxn ang="0">
                  <a:pos x="538" y="62"/>
                </a:cxn>
                <a:cxn ang="0">
                  <a:pos x="146" y="0"/>
                </a:cxn>
                <a:cxn ang="0">
                  <a:pos x="146" y="0"/>
                </a:cxn>
                <a:cxn ang="0">
                  <a:pos x="138" y="52"/>
                </a:cxn>
                <a:cxn ang="0">
                  <a:pos x="122" y="94"/>
                </a:cxn>
                <a:cxn ang="0">
                  <a:pos x="114" y="94"/>
                </a:cxn>
                <a:cxn ang="0">
                  <a:pos x="108" y="88"/>
                </a:cxn>
                <a:cxn ang="0">
                  <a:pos x="108" y="84"/>
                </a:cxn>
                <a:cxn ang="0">
                  <a:pos x="104" y="78"/>
                </a:cxn>
                <a:cxn ang="0">
                  <a:pos x="88" y="74"/>
                </a:cxn>
                <a:cxn ang="0">
                  <a:pos x="76" y="76"/>
                </a:cxn>
                <a:cxn ang="0">
                  <a:pos x="72" y="82"/>
                </a:cxn>
                <a:cxn ang="0">
                  <a:pos x="76" y="100"/>
                </a:cxn>
                <a:cxn ang="0">
                  <a:pos x="70" y="146"/>
                </a:cxn>
                <a:cxn ang="0">
                  <a:pos x="74" y="154"/>
                </a:cxn>
                <a:cxn ang="0">
                  <a:pos x="68" y="174"/>
                </a:cxn>
                <a:cxn ang="0">
                  <a:pos x="64" y="182"/>
                </a:cxn>
                <a:cxn ang="0">
                  <a:pos x="64" y="186"/>
                </a:cxn>
                <a:cxn ang="0">
                  <a:pos x="64" y="200"/>
                </a:cxn>
                <a:cxn ang="0">
                  <a:pos x="66" y="206"/>
                </a:cxn>
                <a:cxn ang="0">
                  <a:pos x="64" y="210"/>
                </a:cxn>
                <a:cxn ang="0">
                  <a:pos x="70" y="222"/>
                </a:cxn>
                <a:cxn ang="0">
                  <a:pos x="70" y="232"/>
                </a:cxn>
                <a:cxn ang="0">
                  <a:pos x="74" y="238"/>
                </a:cxn>
                <a:cxn ang="0">
                  <a:pos x="76" y="250"/>
                </a:cxn>
                <a:cxn ang="0">
                  <a:pos x="82" y="254"/>
                </a:cxn>
                <a:cxn ang="0">
                  <a:pos x="86" y="260"/>
                </a:cxn>
                <a:cxn ang="0">
                  <a:pos x="88" y="268"/>
                </a:cxn>
                <a:cxn ang="0">
                  <a:pos x="86" y="272"/>
                </a:cxn>
                <a:cxn ang="0">
                  <a:pos x="84" y="270"/>
                </a:cxn>
                <a:cxn ang="0">
                  <a:pos x="74" y="278"/>
                </a:cxn>
                <a:cxn ang="0">
                  <a:pos x="62" y="282"/>
                </a:cxn>
                <a:cxn ang="0">
                  <a:pos x="52" y="294"/>
                </a:cxn>
                <a:cxn ang="0">
                  <a:pos x="46" y="320"/>
                </a:cxn>
                <a:cxn ang="0">
                  <a:pos x="30" y="340"/>
                </a:cxn>
                <a:cxn ang="0">
                  <a:pos x="22" y="340"/>
                </a:cxn>
                <a:cxn ang="0">
                  <a:pos x="22" y="346"/>
                </a:cxn>
                <a:cxn ang="0">
                  <a:pos x="24" y="354"/>
                </a:cxn>
                <a:cxn ang="0">
                  <a:pos x="24" y="360"/>
                </a:cxn>
                <a:cxn ang="0">
                  <a:pos x="20" y="372"/>
                </a:cxn>
                <a:cxn ang="0">
                  <a:pos x="22" y="378"/>
                </a:cxn>
                <a:cxn ang="0">
                  <a:pos x="34" y="386"/>
                </a:cxn>
                <a:cxn ang="0">
                  <a:pos x="36" y="392"/>
                </a:cxn>
                <a:cxn ang="0">
                  <a:pos x="32" y="396"/>
                </a:cxn>
                <a:cxn ang="0">
                  <a:pos x="30" y="402"/>
                </a:cxn>
                <a:cxn ang="0">
                  <a:pos x="24" y="410"/>
                </a:cxn>
                <a:cxn ang="0">
                  <a:pos x="20" y="408"/>
                </a:cxn>
                <a:cxn ang="0">
                  <a:pos x="6" y="406"/>
                </a:cxn>
                <a:cxn ang="0">
                  <a:pos x="0" y="430"/>
                </a:cxn>
                <a:cxn ang="0">
                  <a:pos x="290" y="596"/>
                </a:cxn>
                <a:cxn ang="0">
                  <a:pos x="458" y="622"/>
                </a:cxn>
                <a:cxn ang="0">
                  <a:pos x="458" y="622"/>
                </a:cxn>
              </a:cxnLst>
              <a:rect l="0" t="0" r="r" b="b"/>
              <a:pathLst>
                <a:path w="538" h="622">
                  <a:moveTo>
                    <a:pt x="458" y="622"/>
                  </a:moveTo>
                  <a:lnTo>
                    <a:pt x="538" y="62"/>
                  </a:lnTo>
                  <a:lnTo>
                    <a:pt x="146" y="0"/>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lnTo>
                    <a:pt x="458" y="622"/>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3" name="Freeform 175"/>
            <p:cNvSpPr>
              <a:spLocks/>
            </p:cNvSpPr>
            <p:nvPr/>
          </p:nvSpPr>
          <p:spPr bwMode="auto">
            <a:xfrm>
              <a:off x="2553" y="2668"/>
              <a:ext cx="727" cy="379"/>
            </a:xfrm>
            <a:custGeom>
              <a:avLst/>
              <a:gdLst/>
              <a:ahLst/>
              <a:cxnLst>
                <a:cxn ang="0">
                  <a:pos x="78" y="6"/>
                </a:cxn>
                <a:cxn ang="0">
                  <a:pos x="0" y="50"/>
                </a:cxn>
                <a:cxn ang="0">
                  <a:pos x="230" y="256"/>
                </a:cxn>
                <a:cxn ang="0">
                  <a:pos x="242" y="260"/>
                </a:cxn>
                <a:cxn ang="0">
                  <a:pos x="260" y="278"/>
                </a:cxn>
                <a:cxn ang="0">
                  <a:pos x="282" y="270"/>
                </a:cxn>
                <a:cxn ang="0">
                  <a:pos x="294" y="280"/>
                </a:cxn>
                <a:cxn ang="0">
                  <a:pos x="298" y="292"/>
                </a:cxn>
                <a:cxn ang="0">
                  <a:pos x="322" y="298"/>
                </a:cxn>
                <a:cxn ang="0">
                  <a:pos x="334" y="302"/>
                </a:cxn>
                <a:cxn ang="0">
                  <a:pos x="342" y="298"/>
                </a:cxn>
                <a:cxn ang="0">
                  <a:pos x="356" y="310"/>
                </a:cxn>
                <a:cxn ang="0">
                  <a:pos x="382" y="306"/>
                </a:cxn>
                <a:cxn ang="0">
                  <a:pos x="390" y="318"/>
                </a:cxn>
                <a:cxn ang="0">
                  <a:pos x="394" y="330"/>
                </a:cxn>
                <a:cxn ang="0">
                  <a:pos x="412" y="322"/>
                </a:cxn>
                <a:cxn ang="0">
                  <a:pos x="438" y="334"/>
                </a:cxn>
                <a:cxn ang="0">
                  <a:pos x="450" y="330"/>
                </a:cxn>
                <a:cxn ang="0">
                  <a:pos x="458" y="334"/>
                </a:cxn>
                <a:cxn ang="0">
                  <a:pos x="460" y="348"/>
                </a:cxn>
                <a:cxn ang="0">
                  <a:pos x="464" y="338"/>
                </a:cxn>
                <a:cxn ang="0">
                  <a:pos x="478" y="326"/>
                </a:cxn>
                <a:cxn ang="0">
                  <a:pos x="482" y="332"/>
                </a:cxn>
                <a:cxn ang="0">
                  <a:pos x="496" y="334"/>
                </a:cxn>
                <a:cxn ang="0">
                  <a:pos x="506" y="332"/>
                </a:cxn>
                <a:cxn ang="0">
                  <a:pos x="506" y="334"/>
                </a:cxn>
                <a:cxn ang="0">
                  <a:pos x="526" y="348"/>
                </a:cxn>
                <a:cxn ang="0">
                  <a:pos x="544" y="334"/>
                </a:cxn>
                <a:cxn ang="0">
                  <a:pos x="576" y="328"/>
                </a:cxn>
                <a:cxn ang="0">
                  <a:pos x="590" y="326"/>
                </a:cxn>
                <a:cxn ang="0">
                  <a:pos x="620" y="326"/>
                </a:cxn>
                <a:cxn ang="0">
                  <a:pos x="660" y="344"/>
                </a:cxn>
                <a:cxn ang="0">
                  <a:pos x="672" y="350"/>
                </a:cxn>
                <a:cxn ang="0">
                  <a:pos x="678" y="176"/>
                </a:cxn>
                <a:cxn ang="0">
                  <a:pos x="662" y="18"/>
                </a:cxn>
              </a:cxnLst>
              <a:rect l="0" t="0" r="r" b="b"/>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4" name="Freeform 176"/>
            <p:cNvSpPr>
              <a:spLocks/>
            </p:cNvSpPr>
            <p:nvPr/>
          </p:nvSpPr>
          <p:spPr bwMode="auto">
            <a:xfrm>
              <a:off x="2188" y="2723"/>
              <a:ext cx="1183" cy="1152"/>
            </a:xfrm>
            <a:custGeom>
              <a:avLst/>
              <a:gdLst/>
              <a:ahLst/>
              <a:cxnLst>
                <a:cxn ang="0">
                  <a:pos x="1000" y="294"/>
                </a:cxn>
                <a:cxn ang="0">
                  <a:pos x="930" y="276"/>
                </a:cxn>
                <a:cxn ang="0">
                  <a:pos x="884" y="284"/>
                </a:cxn>
                <a:cxn ang="0">
                  <a:pos x="846" y="284"/>
                </a:cxn>
                <a:cxn ang="0">
                  <a:pos x="836" y="284"/>
                </a:cxn>
                <a:cxn ang="0">
                  <a:pos x="818" y="276"/>
                </a:cxn>
                <a:cxn ang="0">
                  <a:pos x="800" y="298"/>
                </a:cxn>
                <a:cxn ang="0">
                  <a:pos x="790" y="280"/>
                </a:cxn>
                <a:cxn ang="0">
                  <a:pos x="752" y="272"/>
                </a:cxn>
                <a:cxn ang="0">
                  <a:pos x="730" y="268"/>
                </a:cxn>
                <a:cxn ang="0">
                  <a:pos x="696" y="260"/>
                </a:cxn>
                <a:cxn ang="0">
                  <a:pos x="674" y="252"/>
                </a:cxn>
                <a:cxn ang="0">
                  <a:pos x="638" y="242"/>
                </a:cxn>
                <a:cxn ang="0">
                  <a:pos x="622" y="220"/>
                </a:cxn>
                <a:cxn ang="0">
                  <a:pos x="582" y="210"/>
                </a:cxn>
                <a:cxn ang="0">
                  <a:pos x="340" y="0"/>
                </a:cxn>
                <a:cxn ang="0">
                  <a:pos x="0" y="420"/>
                </a:cxn>
                <a:cxn ang="0">
                  <a:pos x="4" y="438"/>
                </a:cxn>
                <a:cxn ang="0">
                  <a:pos x="30" y="474"/>
                </a:cxn>
                <a:cxn ang="0">
                  <a:pos x="134" y="576"/>
                </a:cxn>
                <a:cxn ang="0">
                  <a:pos x="148" y="610"/>
                </a:cxn>
                <a:cxn ang="0">
                  <a:pos x="220" y="718"/>
                </a:cxn>
                <a:cxn ang="0">
                  <a:pos x="288" y="728"/>
                </a:cxn>
                <a:cxn ang="0">
                  <a:pos x="326" y="668"/>
                </a:cxn>
                <a:cxn ang="0">
                  <a:pos x="350" y="662"/>
                </a:cxn>
                <a:cxn ang="0">
                  <a:pos x="392" y="674"/>
                </a:cxn>
                <a:cxn ang="0">
                  <a:pos x="436" y="696"/>
                </a:cxn>
                <a:cxn ang="0">
                  <a:pos x="452" y="708"/>
                </a:cxn>
                <a:cxn ang="0">
                  <a:pos x="488" y="754"/>
                </a:cxn>
                <a:cxn ang="0">
                  <a:pos x="548" y="868"/>
                </a:cxn>
                <a:cxn ang="0">
                  <a:pos x="582" y="908"/>
                </a:cxn>
                <a:cxn ang="0">
                  <a:pos x="596" y="968"/>
                </a:cxn>
                <a:cxn ang="0">
                  <a:pos x="648" y="1028"/>
                </a:cxn>
                <a:cxn ang="0">
                  <a:pos x="738" y="1056"/>
                </a:cxn>
                <a:cxn ang="0">
                  <a:pos x="788" y="1064"/>
                </a:cxn>
                <a:cxn ang="0">
                  <a:pos x="782" y="1050"/>
                </a:cxn>
                <a:cxn ang="0">
                  <a:pos x="766" y="946"/>
                </a:cxn>
                <a:cxn ang="0">
                  <a:pos x="758" y="934"/>
                </a:cxn>
                <a:cxn ang="0">
                  <a:pos x="780" y="896"/>
                </a:cxn>
                <a:cxn ang="0">
                  <a:pos x="786" y="880"/>
                </a:cxn>
                <a:cxn ang="0">
                  <a:pos x="800" y="846"/>
                </a:cxn>
                <a:cxn ang="0">
                  <a:pos x="814" y="846"/>
                </a:cxn>
                <a:cxn ang="0">
                  <a:pos x="824" y="830"/>
                </a:cxn>
                <a:cxn ang="0">
                  <a:pos x="834" y="828"/>
                </a:cxn>
                <a:cxn ang="0">
                  <a:pos x="856" y="818"/>
                </a:cxn>
                <a:cxn ang="0">
                  <a:pos x="868" y="796"/>
                </a:cxn>
                <a:cxn ang="0">
                  <a:pos x="876" y="804"/>
                </a:cxn>
                <a:cxn ang="0">
                  <a:pos x="964" y="758"/>
                </a:cxn>
                <a:cxn ang="0">
                  <a:pos x="982" y="710"/>
                </a:cxn>
                <a:cxn ang="0">
                  <a:pos x="1000" y="704"/>
                </a:cxn>
                <a:cxn ang="0">
                  <a:pos x="1058" y="694"/>
                </a:cxn>
                <a:cxn ang="0">
                  <a:pos x="1074" y="686"/>
                </a:cxn>
                <a:cxn ang="0">
                  <a:pos x="1084" y="664"/>
                </a:cxn>
                <a:cxn ang="0">
                  <a:pos x="1088" y="622"/>
                </a:cxn>
                <a:cxn ang="0">
                  <a:pos x="1098" y="588"/>
                </a:cxn>
                <a:cxn ang="0">
                  <a:pos x="1092" y="534"/>
                </a:cxn>
                <a:cxn ang="0">
                  <a:pos x="1084" y="512"/>
                </a:cxn>
                <a:cxn ang="0">
                  <a:pos x="1072" y="480"/>
                </a:cxn>
                <a:cxn ang="0">
                  <a:pos x="1054" y="310"/>
                </a:cxn>
                <a:cxn ang="0">
                  <a:pos x="1016" y="302"/>
                </a:cxn>
              </a:cxnLst>
              <a:rect l="0" t="0" r="r" b="b"/>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5" name="Freeform 177"/>
            <p:cNvSpPr>
              <a:spLocks/>
            </p:cNvSpPr>
            <p:nvPr/>
          </p:nvSpPr>
          <p:spPr bwMode="auto">
            <a:xfrm>
              <a:off x="3700" y="2401"/>
              <a:ext cx="623" cy="322"/>
            </a:xfrm>
            <a:custGeom>
              <a:avLst/>
              <a:gdLst/>
              <a:ahLst/>
              <a:cxnLst>
                <a:cxn ang="0">
                  <a:pos x="116" y="288"/>
                </a:cxn>
                <a:cxn ang="0">
                  <a:pos x="114" y="274"/>
                </a:cxn>
                <a:cxn ang="0">
                  <a:pos x="132" y="274"/>
                </a:cxn>
                <a:cxn ang="0">
                  <a:pos x="464" y="240"/>
                </a:cxn>
                <a:cxn ang="0">
                  <a:pos x="498" y="222"/>
                </a:cxn>
                <a:cxn ang="0">
                  <a:pos x="518" y="204"/>
                </a:cxn>
                <a:cxn ang="0">
                  <a:pos x="520" y="192"/>
                </a:cxn>
                <a:cxn ang="0">
                  <a:pos x="528" y="180"/>
                </a:cxn>
                <a:cxn ang="0">
                  <a:pos x="576" y="138"/>
                </a:cxn>
                <a:cxn ang="0">
                  <a:pos x="574" y="130"/>
                </a:cxn>
                <a:cxn ang="0">
                  <a:pos x="566" y="126"/>
                </a:cxn>
                <a:cxn ang="0">
                  <a:pos x="556" y="120"/>
                </a:cxn>
                <a:cxn ang="0">
                  <a:pos x="550" y="118"/>
                </a:cxn>
                <a:cxn ang="0">
                  <a:pos x="524" y="82"/>
                </a:cxn>
                <a:cxn ang="0">
                  <a:pos x="522" y="70"/>
                </a:cxn>
                <a:cxn ang="0">
                  <a:pos x="520" y="48"/>
                </a:cxn>
                <a:cxn ang="0">
                  <a:pos x="508" y="38"/>
                </a:cxn>
                <a:cxn ang="0">
                  <a:pos x="492" y="26"/>
                </a:cxn>
                <a:cxn ang="0">
                  <a:pos x="478" y="26"/>
                </a:cxn>
                <a:cxn ang="0">
                  <a:pos x="470" y="34"/>
                </a:cxn>
                <a:cxn ang="0">
                  <a:pos x="458" y="38"/>
                </a:cxn>
                <a:cxn ang="0">
                  <a:pos x="438" y="34"/>
                </a:cxn>
                <a:cxn ang="0">
                  <a:pos x="416" y="30"/>
                </a:cxn>
                <a:cxn ang="0">
                  <a:pos x="388" y="26"/>
                </a:cxn>
                <a:cxn ang="0">
                  <a:pos x="366" y="0"/>
                </a:cxn>
                <a:cxn ang="0">
                  <a:pos x="354" y="6"/>
                </a:cxn>
                <a:cxn ang="0">
                  <a:pos x="338" y="2"/>
                </a:cxn>
                <a:cxn ang="0">
                  <a:pos x="336" y="14"/>
                </a:cxn>
                <a:cxn ang="0">
                  <a:pos x="338" y="38"/>
                </a:cxn>
                <a:cxn ang="0">
                  <a:pos x="318" y="48"/>
                </a:cxn>
                <a:cxn ang="0">
                  <a:pos x="300" y="50"/>
                </a:cxn>
                <a:cxn ang="0">
                  <a:pos x="268" y="106"/>
                </a:cxn>
                <a:cxn ang="0">
                  <a:pos x="244" y="124"/>
                </a:cxn>
                <a:cxn ang="0">
                  <a:pos x="230" y="112"/>
                </a:cxn>
                <a:cxn ang="0">
                  <a:pos x="218" y="140"/>
                </a:cxn>
                <a:cxn ang="0">
                  <a:pos x="204" y="140"/>
                </a:cxn>
                <a:cxn ang="0">
                  <a:pos x="186" y="138"/>
                </a:cxn>
                <a:cxn ang="0">
                  <a:pos x="176" y="154"/>
                </a:cxn>
                <a:cxn ang="0">
                  <a:pos x="150" y="140"/>
                </a:cxn>
                <a:cxn ang="0">
                  <a:pos x="118" y="146"/>
                </a:cxn>
                <a:cxn ang="0">
                  <a:pos x="116" y="158"/>
                </a:cxn>
                <a:cxn ang="0">
                  <a:pos x="104" y="158"/>
                </a:cxn>
                <a:cxn ang="0">
                  <a:pos x="104" y="160"/>
                </a:cxn>
                <a:cxn ang="0">
                  <a:pos x="100" y="172"/>
                </a:cxn>
                <a:cxn ang="0">
                  <a:pos x="98" y="178"/>
                </a:cxn>
                <a:cxn ang="0">
                  <a:pos x="104" y="190"/>
                </a:cxn>
                <a:cxn ang="0">
                  <a:pos x="72" y="200"/>
                </a:cxn>
                <a:cxn ang="0">
                  <a:pos x="78" y="232"/>
                </a:cxn>
                <a:cxn ang="0">
                  <a:pos x="58" y="230"/>
                </a:cxn>
                <a:cxn ang="0">
                  <a:pos x="36" y="222"/>
                </a:cxn>
                <a:cxn ang="0">
                  <a:pos x="22" y="244"/>
                </a:cxn>
                <a:cxn ang="0">
                  <a:pos x="24" y="248"/>
                </a:cxn>
                <a:cxn ang="0">
                  <a:pos x="32" y="260"/>
                </a:cxn>
                <a:cxn ang="0">
                  <a:pos x="20" y="288"/>
                </a:cxn>
                <a:cxn ang="0">
                  <a:pos x="6" y="290"/>
                </a:cxn>
              </a:cxnLst>
              <a:rect l="0" t="0" r="r" b="b"/>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chemeClr val="accent1"/>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6" name="Freeform 178"/>
            <p:cNvSpPr>
              <a:spLocks/>
            </p:cNvSpPr>
            <p:nvPr/>
          </p:nvSpPr>
          <p:spPr bwMode="auto">
            <a:xfrm>
              <a:off x="3646" y="2643"/>
              <a:ext cx="694" cy="244"/>
            </a:xfrm>
            <a:custGeom>
              <a:avLst/>
              <a:gdLst/>
              <a:ahLst/>
              <a:cxnLst>
                <a:cxn ang="0">
                  <a:pos x="646" y="0"/>
                </a:cxn>
                <a:cxn ang="0">
                  <a:pos x="514" y="16"/>
                </a:cxn>
                <a:cxn ang="0">
                  <a:pos x="508" y="22"/>
                </a:cxn>
                <a:cxn ang="0">
                  <a:pos x="182" y="50"/>
                </a:cxn>
                <a:cxn ang="0">
                  <a:pos x="176" y="48"/>
                </a:cxn>
                <a:cxn ang="0">
                  <a:pos x="164" y="50"/>
                </a:cxn>
                <a:cxn ang="0">
                  <a:pos x="166" y="54"/>
                </a:cxn>
                <a:cxn ang="0">
                  <a:pos x="166" y="64"/>
                </a:cxn>
                <a:cxn ang="0">
                  <a:pos x="50" y="74"/>
                </a:cxn>
                <a:cxn ang="0">
                  <a:pos x="44" y="88"/>
                </a:cxn>
                <a:cxn ang="0">
                  <a:pos x="40" y="104"/>
                </a:cxn>
                <a:cxn ang="0">
                  <a:pos x="42" y="110"/>
                </a:cxn>
                <a:cxn ang="0">
                  <a:pos x="38" y="124"/>
                </a:cxn>
                <a:cxn ang="0">
                  <a:pos x="36" y="130"/>
                </a:cxn>
                <a:cxn ang="0">
                  <a:pos x="38" y="134"/>
                </a:cxn>
                <a:cxn ang="0">
                  <a:pos x="34" y="142"/>
                </a:cxn>
                <a:cxn ang="0">
                  <a:pos x="24" y="152"/>
                </a:cxn>
                <a:cxn ang="0">
                  <a:pos x="20" y="174"/>
                </a:cxn>
                <a:cxn ang="0">
                  <a:pos x="10" y="186"/>
                </a:cxn>
                <a:cxn ang="0">
                  <a:pos x="12" y="200"/>
                </a:cxn>
                <a:cxn ang="0">
                  <a:pos x="10" y="218"/>
                </a:cxn>
                <a:cxn ang="0">
                  <a:pos x="8" y="218"/>
                </a:cxn>
                <a:cxn ang="0">
                  <a:pos x="0" y="228"/>
                </a:cxn>
                <a:cxn ang="0">
                  <a:pos x="166" y="214"/>
                </a:cxn>
                <a:cxn ang="0">
                  <a:pos x="374" y="196"/>
                </a:cxn>
                <a:cxn ang="0">
                  <a:pos x="454" y="188"/>
                </a:cxn>
                <a:cxn ang="0">
                  <a:pos x="456" y="164"/>
                </a:cxn>
                <a:cxn ang="0">
                  <a:pos x="464" y="164"/>
                </a:cxn>
                <a:cxn ang="0">
                  <a:pos x="468" y="164"/>
                </a:cxn>
                <a:cxn ang="0">
                  <a:pos x="474" y="158"/>
                </a:cxn>
                <a:cxn ang="0">
                  <a:pos x="474" y="152"/>
                </a:cxn>
                <a:cxn ang="0">
                  <a:pos x="474" y="146"/>
                </a:cxn>
                <a:cxn ang="0">
                  <a:pos x="476" y="140"/>
                </a:cxn>
                <a:cxn ang="0">
                  <a:pos x="482" y="134"/>
                </a:cxn>
                <a:cxn ang="0">
                  <a:pos x="498" y="126"/>
                </a:cxn>
                <a:cxn ang="0">
                  <a:pos x="518" y="122"/>
                </a:cxn>
                <a:cxn ang="0">
                  <a:pos x="536" y="106"/>
                </a:cxn>
                <a:cxn ang="0">
                  <a:pos x="542" y="102"/>
                </a:cxn>
                <a:cxn ang="0">
                  <a:pos x="554" y="92"/>
                </a:cxn>
                <a:cxn ang="0">
                  <a:pos x="556" y="82"/>
                </a:cxn>
                <a:cxn ang="0">
                  <a:pos x="560" y="82"/>
                </a:cxn>
                <a:cxn ang="0">
                  <a:pos x="564" y="82"/>
                </a:cxn>
                <a:cxn ang="0">
                  <a:pos x="568" y="78"/>
                </a:cxn>
                <a:cxn ang="0">
                  <a:pos x="568" y="76"/>
                </a:cxn>
                <a:cxn ang="0">
                  <a:pos x="574" y="70"/>
                </a:cxn>
                <a:cxn ang="0">
                  <a:pos x="578" y="70"/>
                </a:cxn>
                <a:cxn ang="0">
                  <a:pos x="582" y="74"/>
                </a:cxn>
                <a:cxn ang="0">
                  <a:pos x="588" y="70"/>
                </a:cxn>
                <a:cxn ang="0">
                  <a:pos x="590" y="66"/>
                </a:cxn>
                <a:cxn ang="0">
                  <a:pos x="598" y="58"/>
                </a:cxn>
                <a:cxn ang="0">
                  <a:pos x="606" y="56"/>
                </a:cxn>
                <a:cxn ang="0">
                  <a:pos x="618" y="56"/>
                </a:cxn>
                <a:cxn ang="0">
                  <a:pos x="632" y="34"/>
                </a:cxn>
                <a:cxn ang="0">
                  <a:pos x="642" y="26"/>
                </a:cxn>
                <a:cxn ang="0">
                  <a:pos x="644" y="20"/>
                </a:cxn>
                <a:cxn ang="0">
                  <a:pos x="646" y="14"/>
                </a:cxn>
                <a:cxn ang="0">
                  <a:pos x="644" y="6"/>
                </a:cxn>
                <a:cxn ang="0">
                  <a:pos x="646" y="0"/>
                </a:cxn>
              </a:cxnLst>
              <a:rect l="0" t="0" r="r" b="b"/>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7" name="Freeform 179"/>
            <p:cNvSpPr>
              <a:spLocks/>
            </p:cNvSpPr>
            <p:nvPr/>
          </p:nvSpPr>
          <p:spPr bwMode="auto">
            <a:xfrm>
              <a:off x="4035" y="2057"/>
              <a:ext cx="354" cy="396"/>
            </a:xfrm>
            <a:custGeom>
              <a:avLst/>
              <a:gdLst/>
              <a:ahLst/>
              <a:cxnLst>
                <a:cxn ang="0">
                  <a:pos x="28" y="324"/>
                </a:cxn>
                <a:cxn ang="0">
                  <a:pos x="44" y="328"/>
                </a:cxn>
                <a:cxn ang="0">
                  <a:pos x="56" y="322"/>
                </a:cxn>
                <a:cxn ang="0">
                  <a:pos x="78" y="348"/>
                </a:cxn>
                <a:cxn ang="0">
                  <a:pos x="106" y="352"/>
                </a:cxn>
                <a:cxn ang="0">
                  <a:pos x="128" y="356"/>
                </a:cxn>
                <a:cxn ang="0">
                  <a:pos x="148" y="360"/>
                </a:cxn>
                <a:cxn ang="0">
                  <a:pos x="160" y="356"/>
                </a:cxn>
                <a:cxn ang="0">
                  <a:pos x="168" y="348"/>
                </a:cxn>
                <a:cxn ang="0">
                  <a:pos x="182" y="348"/>
                </a:cxn>
                <a:cxn ang="0">
                  <a:pos x="198" y="360"/>
                </a:cxn>
                <a:cxn ang="0">
                  <a:pos x="210" y="370"/>
                </a:cxn>
                <a:cxn ang="0">
                  <a:pos x="228" y="356"/>
                </a:cxn>
                <a:cxn ang="0">
                  <a:pos x="234" y="342"/>
                </a:cxn>
                <a:cxn ang="0">
                  <a:pos x="240" y="306"/>
                </a:cxn>
                <a:cxn ang="0">
                  <a:pos x="254" y="318"/>
                </a:cxn>
                <a:cxn ang="0">
                  <a:pos x="260" y="296"/>
                </a:cxn>
                <a:cxn ang="0">
                  <a:pos x="274" y="272"/>
                </a:cxn>
                <a:cxn ang="0">
                  <a:pos x="280" y="262"/>
                </a:cxn>
                <a:cxn ang="0">
                  <a:pos x="296" y="260"/>
                </a:cxn>
                <a:cxn ang="0">
                  <a:pos x="312" y="240"/>
                </a:cxn>
                <a:cxn ang="0">
                  <a:pos x="324" y="230"/>
                </a:cxn>
                <a:cxn ang="0">
                  <a:pos x="320" y="214"/>
                </a:cxn>
                <a:cxn ang="0">
                  <a:pos x="324" y="198"/>
                </a:cxn>
                <a:cxn ang="0">
                  <a:pos x="316" y="154"/>
                </a:cxn>
                <a:cxn ang="0">
                  <a:pos x="322" y="136"/>
                </a:cxn>
                <a:cxn ang="0">
                  <a:pos x="330" y="132"/>
                </a:cxn>
                <a:cxn ang="0">
                  <a:pos x="270" y="20"/>
                </a:cxn>
                <a:cxn ang="0">
                  <a:pos x="246" y="34"/>
                </a:cxn>
                <a:cxn ang="0">
                  <a:pos x="218" y="62"/>
                </a:cxn>
                <a:cxn ang="0">
                  <a:pos x="200" y="62"/>
                </a:cxn>
                <a:cxn ang="0">
                  <a:pos x="176" y="78"/>
                </a:cxn>
                <a:cxn ang="0">
                  <a:pos x="154" y="72"/>
                </a:cxn>
                <a:cxn ang="0">
                  <a:pos x="146" y="72"/>
                </a:cxn>
                <a:cxn ang="0">
                  <a:pos x="146" y="66"/>
                </a:cxn>
                <a:cxn ang="0">
                  <a:pos x="112" y="56"/>
                </a:cxn>
                <a:cxn ang="0">
                  <a:pos x="96" y="58"/>
                </a:cxn>
                <a:cxn ang="0">
                  <a:pos x="0" y="66"/>
                </a:cxn>
              </a:cxnLst>
              <a:rect l="0" t="0" r="r" b="b"/>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8" name="Freeform 180"/>
            <p:cNvSpPr>
              <a:spLocks/>
            </p:cNvSpPr>
            <p:nvPr/>
          </p:nvSpPr>
          <p:spPr bwMode="auto">
            <a:xfrm>
              <a:off x="4415" y="1627"/>
              <a:ext cx="638" cy="489"/>
            </a:xfrm>
            <a:custGeom>
              <a:avLst/>
              <a:gdLst/>
              <a:ahLst/>
              <a:cxnLst>
                <a:cxn ang="0">
                  <a:pos x="454" y="408"/>
                </a:cxn>
                <a:cxn ang="0">
                  <a:pos x="446" y="424"/>
                </a:cxn>
                <a:cxn ang="0">
                  <a:pos x="440" y="438"/>
                </a:cxn>
                <a:cxn ang="0">
                  <a:pos x="436" y="456"/>
                </a:cxn>
                <a:cxn ang="0">
                  <a:pos x="450" y="440"/>
                </a:cxn>
                <a:cxn ang="0">
                  <a:pos x="474" y="438"/>
                </a:cxn>
                <a:cxn ang="0">
                  <a:pos x="506" y="424"/>
                </a:cxn>
                <a:cxn ang="0">
                  <a:pos x="560" y="386"/>
                </a:cxn>
                <a:cxn ang="0">
                  <a:pos x="578" y="372"/>
                </a:cxn>
                <a:cxn ang="0">
                  <a:pos x="594" y="356"/>
                </a:cxn>
                <a:cxn ang="0">
                  <a:pos x="586" y="360"/>
                </a:cxn>
                <a:cxn ang="0">
                  <a:pos x="564" y="370"/>
                </a:cxn>
                <a:cxn ang="0">
                  <a:pos x="550" y="378"/>
                </a:cxn>
                <a:cxn ang="0">
                  <a:pos x="566" y="352"/>
                </a:cxn>
                <a:cxn ang="0">
                  <a:pos x="554" y="364"/>
                </a:cxn>
                <a:cxn ang="0">
                  <a:pos x="504" y="392"/>
                </a:cxn>
                <a:cxn ang="0">
                  <a:pos x="466" y="418"/>
                </a:cxn>
                <a:cxn ang="0">
                  <a:pos x="464" y="398"/>
                </a:cxn>
                <a:cxn ang="0">
                  <a:pos x="474" y="372"/>
                </a:cxn>
                <a:cxn ang="0">
                  <a:pos x="460" y="288"/>
                </a:cxn>
                <a:cxn ang="0">
                  <a:pos x="450" y="200"/>
                </a:cxn>
                <a:cxn ang="0">
                  <a:pos x="440" y="146"/>
                </a:cxn>
                <a:cxn ang="0">
                  <a:pos x="428" y="136"/>
                </a:cxn>
                <a:cxn ang="0">
                  <a:pos x="426" y="120"/>
                </a:cxn>
                <a:cxn ang="0">
                  <a:pos x="418" y="70"/>
                </a:cxn>
                <a:cxn ang="0">
                  <a:pos x="402" y="18"/>
                </a:cxn>
                <a:cxn ang="0">
                  <a:pos x="394" y="0"/>
                </a:cxn>
                <a:cxn ang="0">
                  <a:pos x="300" y="20"/>
                </a:cxn>
                <a:cxn ang="0">
                  <a:pos x="266" y="48"/>
                </a:cxn>
                <a:cxn ang="0">
                  <a:pos x="242" y="90"/>
                </a:cxn>
                <a:cxn ang="0">
                  <a:pos x="210" y="130"/>
                </a:cxn>
                <a:cxn ang="0">
                  <a:pos x="214" y="146"/>
                </a:cxn>
                <a:cxn ang="0">
                  <a:pos x="226" y="154"/>
                </a:cxn>
                <a:cxn ang="0">
                  <a:pos x="228" y="174"/>
                </a:cxn>
                <a:cxn ang="0">
                  <a:pos x="190" y="218"/>
                </a:cxn>
                <a:cxn ang="0">
                  <a:pos x="124" y="230"/>
                </a:cxn>
                <a:cxn ang="0">
                  <a:pos x="72" y="234"/>
                </a:cxn>
                <a:cxn ang="0">
                  <a:pos x="38" y="262"/>
                </a:cxn>
                <a:cxn ang="0">
                  <a:pos x="56" y="296"/>
                </a:cxn>
                <a:cxn ang="0">
                  <a:pos x="42" y="320"/>
                </a:cxn>
                <a:cxn ang="0">
                  <a:pos x="6" y="386"/>
                </a:cxn>
                <a:cxn ang="0">
                  <a:pos x="332" y="330"/>
                </a:cxn>
                <a:cxn ang="0">
                  <a:pos x="340" y="336"/>
                </a:cxn>
                <a:cxn ang="0">
                  <a:pos x="356" y="362"/>
                </a:cxn>
                <a:cxn ang="0">
                  <a:pos x="380" y="370"/>
                </a:cxn>
              </a:cxnLst>
              <a:rect l="0" t="0" r="r" b="b"/>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9" name="Freeform 181"/>
            <p:cNvSpPr>
              <a:spLocks/>
            </p:cNvSpPr>
            <p:nvPr/>
          </p:nvSpPr>
          <p:spPr bwMode="auto">
            <a:xfrm>
              <a:off x="4363" y="1972"/>
              <a:ext cx="494" cy="322"/>
            </a:xfrm>
            <a:custGeom>
              <a:avLst/>
              <a:gdLst/>
              <a:ahLst/>
              <a:cxnLst>
                <a:cxn ang="0">
                  <a:pos x="114" y="282"/>
                </a:cxn>
                <a:cxn ang="0">
                  <a:pos x="322" y="242"/>
                </a:cxn>
                <a:cxn ang="0">
                  <a:pos x="388" y="230"/>
                </a:cxn>
                <a:cxn ang="0">
                  <a:pos x="390" y="228"/>
                </a:cxn>
                <a:cxn ang="0">
                  <a:pos x="392" y="228"/>
                </a:cxn>
                <a:cxn ang="0">
                  <a:pos x="392" y="222"/>
                </a:cxn>
                <a:cxn ang="0">
                  <a:pos x="400" y="214"/>
                </a:cxn>
                <a:cxn ang="0">
                  <a:pos x="408" y="214"/>
                </a:cxn>
                <a:cxn ang="0">
                  <a:pos x="414" y="216"/>
                </a:cxn>
                <a:cxn ang="0">
                  <a:pos x="434" y="202"/>
                </a:cxn>
                <a:cxn ang="0">
                  <a:pos x="436" y="192"/>
                </a:cxn>
                <a:cxn ang="0">
                  <a:pos x="448" y="180"/>
                </a:cxn>
                <a:cxn ang="0">
                  <a:pos x="460" y="172"/>
                </a:cxn>
                <a:cxn ang="0">
                  <a:pos x="460" y="170"/>
                </a:cxn>
                <a:cxn ang="0">
                  <a:pos x="450" y="162"/>
                </a:cxn>
                <a:cxn ang="0">
                  <a:pos x="446" y="158"/>
                </a:cxn>
                <a:cxn ang="0">
                  <a:pos x="440" y="154"/>
                </a:cxn>
                <a:cxn ang="0">
                  <a:pos x="438" y="152"/>
                </a:cxn>
                <a:cxn ang="0">
                  <a:pos x="428" y="150"/>
                </a:cxn>
                <a:cxn ang="0">
                  <a:pos x="426" y="138"/>
                </a:cxn>
                <a:cxn ang="0">
                  <a:pos x="416" y="136"/>
                </a:cxn>
                <a:cxn ang="0">
                  <a:pos x="414" y="134"/>
                </a:cxn>
                <a:cxn ang="0">
                  <a:pos x="414" y="116"/>
                </a:cxn>
                <a:cxn ang="0">
                  <a:pos x="418" y="114"/>
                </a:cxn>
                <a:cxn ang="0">
                  <a:pos x="418" y="104"/>
                </a:cxn>
                <a:cxn ang="0">
                  <a:pos x="412" y="98"/>
                </a:cxn>
                <a:cxn ang="0">
                  <a:pos x="412" y="94"/>
                </a:cxn>
                <a:cxn ang="0">
                  <a:pos x="414" y="92"/>
                </a:cxn>
                <a:cxn ang="0">
                  <a:pos x="422" y="82"/>
                </a:cxn>
                <a:cxn ang="0">
                  <a:pos x="426" y="68"/>
                </a:cxn>
                <a:cxn ang="0">
                  <a:pos x="426" y="64"/>
                </a:cxn>
                <a:cxn ang="0">
                  <a:pos x="430" y="56"/>
                </a:cxn>
                <a:cxn ang="0">
                  <a:pos x="434" y="52"/>
                </a:cxn>
                <a:cxn ang="0">
                  <a:pos x="428" y="48"/>
                </a:cxn>
                <a:cxn ang="0">
                  <a:pos x="408" y="46"/>
                </a:cxn>
                <a:cxn ang="0">
                  <a:pos x="408" y="44"/>
                </a:cxn>
                <a:cxn ang="0">
                  <a:pos x="404" y="40"/>
                </a:cxn>
                <a:cxn ang="0">
                  <a:pos x="404" y="34"/>
                </a:cxn>
                <a:cxn ang="0">
                  <a:pos x="394" y="14"/>
                </a:cxn>
                <a:cxn ang="0">
                  <a:pos x="388" y="14"/>
                </a:cxn>
                <a:cxn ang="0">
                  <a:pos x="386" y="10"/>
                </a:cxn>
                <a:cxn ang="0">
                  <a:pos x="382" y="12"/>
                </a:cxn>
                <a:cxn ang="0">
                  <a:pos x="380" y="8"/>
                </a:cxn>
                <a:cxn ang="0">
                  <a:pos x="378" y="4"/>
                </a:cxn>
                <a:cxn ang="0">
                  <a:pos x="372" y="0"/>
                </a:cxn>
                <a:cxn ang="0">
                  <a:pos x="54" y="64"/>
                </a:cxn>
                <a:cxn ang="0">
                  <a:pos x="48" y="38"/>
                </a:cxn>
                <a:cxn ang="0">
                  <a:pos x="32" y="54"/>
                </a:cxn>
                <a:cxn ang="0">
                  <a:pos x="28" y="56"/>
                </a:cxn>
                <a:cxn ang="0">
                  <a:pos x="26" y="52"/>
                </a:cxn>
                <a:cxn ang="0">
                  <a:pos x="24" y="52"/>
                </a:cxn>
                <a:cxn ang="0">
                  <a:pos x="20" y="62"/>
                </a:cxn>
                <a:cxn ang="0">
                  <a:pos x="4" y="74"/>
                </a:cxn>
                <a:cxn ang="0">
                  <a:pos x="0" y="78"/>
                </a:cxn>
                <a:cxn ang="0">
                  <a:pos x="22" y="210"/>
                </a:cxn>
                <a:cxn ang="0">
                  <a:pos x="38" y="298"/>
                </a:cxn>
                <a:cxn ang="0">
                  <a:pos x="114" y="282"/>
                </a:cxn>
              </a:cxnLst>
              <a:rect l="0" t="0" r="r" b="b"/>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70" name="Freeform 182"/>
            <p:cNvSpPr>
              <a:spLocks/>
            </p:cNvSpPr>
            <p:nvPr/>
          </p:nvSpPr>
          <p:spPr bwMode="auto">
            <a:xfrm>
              <a:off x="4134" y="2558"/>
              <a:ext cx="746" cy="322"/>
            </a:xfrm>
            <a:custGeom>
              <a:avLst/>
              <a:gdLst/>
              <a:ahLst/>
              <a:cxnLst>
                <a:cxn ang="0">
                  <a:pos x="10" y="242"/>
                </a:cxn>
                <a:cxn ang="0">
                  <a:pos x="20" y="230"/>
                </a:cxn>
                <a:cxn ang="0">
                  <a:pos x="28" y="212"/>
                </a:cxn>
                <a:cxn ang="0">
                  <a:pos x="82" y="184"/>
                </a:cxn>
                <a:cxn ang="0">
                  <a:pos x="102" y="160"/>
                </a:cxn>
                <a:cxn ang="0">
                  <a:pos x="114" y="156"/>
                </a:cxn>
                <a:cxn ang="0">
                  <a:pos x="124" y="148"/>
                </a:cxn>
                <a:cxn ang="0">
                  <a:pos x="136" y="144"/>
                </a:cxn>
                <a:cxn ang="0">
                  <a:pos x="164" y="134"/>
                </a:cxn>
                <a:cxn ang="0">
                  <a:pos x="190" y="98"/>
                </a:cxn>
                <a:cxn ang="0">
                  <a:pos x="192" y="78"/>
                </a:cxn>
                <a:cxn ang="0">
                  <a:pos x="212" y="76"/>
                </a:cxn>
                <a:cxn ang="0">
                  <a:pos x="246" y="72"/>
                </a:cxn>
                <a:cxn ang="0">
                  <a:pos x="656" y="4"/>
                </a:cxn>
                <a:cxn ang="0">
                  <a:pos x="666" y="12"/>
                </a:cxn>
                <a:cxn ang="0">
                  <a:pos x="678" y="30"/>
                </a:cxn>
                <a:cxn ang="0">
                  <a:pos x="674" y="32"/>
                </a:cxn>
                <a:cxn ang="0">
                  <a:pos x="662" y="32"/>
                </a:cxn>
                <a:cxn ang="0">
                  <a:pos x="658" y="34"/>
                </a:cxn>
                <a:cxn ang="0">
                  <a:pos x="634" y="50"/>
                </a:cxn>
                <a:cxn ang="0">
                  <a:pos x="612" y="66"/>
                </a:cxn>
                <a:cxn ang="0">
                  <a:pos x="620" y="68"/>
                </a:cxn>
                <a:cxn ang="0">
                  <a:pos x="652" y="54"/>
                </a:cxn>
                <a:cxn ang="0">
                  <a:pos x="664" y="64"/>
                </a:cxn>
                <a:cxn ang="0">
                  <a:pos x="672" y="68"/>
                </a:cxn>
                <a:cxn ang="0">
                  <a:pos x="686" y="54"/>
                </a:cxn>
                <a:cxn ang="0">
                  <a:pos x="694" y="84"/>
                </a:cxn>
                <a:cxn ang="0">
                  <a:pos x="682" y="102"/>
                </a:cxn>
                <a:cxn ang="0">
                  <a:pos x="666" y="114"/>
                </a:cxn>
                <a:cxn ang="0">
                  <a:pos x="642" y="116"/>
                </a:cxn>
                <a:cxn ang="0">
                  <a:pos x="638" y="110"/>
                </a:cxn>
                <a:cxn ang="0">
                  <a:pos x="632" y="104"/>
                </a:cxn>
                <a:cxn ang="0">
                  <a:pos x="630" y="122"/>
                </a:cxn>
                <a:cxn ang="0">
                  <a:pos x="638" y="128"/>
                </a:cxn>
                <a:cxn ang="0">
                  <a:pos x="642" y="144"/>
                </a:cxn>
                <a:cxn ang="0">
                  <a:pos x="614" y="162"/>
                </a:cxn>
                <a:cxn ang="0">
                  <a:pos x="612" y="168"/>
                </a:cxn>
                <a:cxn ang="0">
                  <a:pos x="652" y="156"/>
                </a:cxn>
                <a:cxn ang="0">
                  <a:pos x="664" y="158"/>
                </a:cxn>
                <a:cxn ang="0">
                  <a:pos x="632" y="186"/>
                </a:cxn>
                <a:cxn ang="0">
                  <a:pos x="598" y="212"/>
                </a:cxn>
                <a:cxn ang="0">
                  <a:pos x="592" y="218"/>
                </a:cxn>
                <a:cxn ang="0">
                  <a:pos x="560" y="258"/>
                </a:cxn>
                <a:cxn ang="0">
                  <a:pos x="542" y="292"/>
                </a:cxn>
                <a:cxn ang="0">
                  <a:pos x="400" y="226"/>
                </a:cxn>
                <a:cxn ang="0">
                  <a:pos x="292" y="212"/>
                </a:cxn>
                <a:cxn ang="0">
                  <a:pos x="284" y="210"/>
                </a:cxn>
                <a:cxn ang="0">
                  <a:pos x="174" y="218"/>
                </a:cxn>
                <a:cxn ang="0">
                  <a:pos x="152" y="236"/>
                </a:cxn>
                <a:cxn ang="0">
                  <a:pos x="0" y="266"/>
                </a:cxn>
              </a:cxnLst>
              <a:rect l="0" t="0" r="r" b="b"/>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71" name="Freeform 183"/>
            <p:cNvSpPr>
              <a:spLocks/>
            </p:cNvSpPr>
            <p:nvPr/>
          </p:nvSpPr>
          <p:spPr bwMode="auto">
            <a:xfrm>
              <a:off x="4258" y="2195"/>
              <a:ext cx="380" cy="376"/>
            </a:xfrm>
            <a:custGeom>
              <a:avLst/>
              <a:gdLst/>
              <a:ahLst/>
              <a:cxnLst>
                <a:cxn ang="0">
                  <a:pos x="118" y="0"/>
                </a:cxn>
                <a:cxn ang="0">
                  <a:pos x="116" y="16"/>
                </a:cxn>
                <a:cxn ang="0">
                  <a:pos x="120" y="32"/>
                </a:cxn>
                <a:cxn ang="0">
                  <a:pos x="110" y="76"/>
                </a:cxn>
                <a:cxn ang="0">
                  <a:pos x="112" y="90"/>
                </a:cxn>
                <a:cxn ang="0">
                  <a:pos x="106" y="108"/>
                </a:cxn>
                <a:cxn ang="0">
                  <a:pos x="88" y="128"/>
                </a:cxn>
                <a:cxn ang="0">
                  <a:pos x="78" y="134"/>
                </a:cxn>
                <a:cxn ang="0">
                  <a:pos x="64" y="138"/>
                </a:cxn>
                <a:cxn ang="0">
                  <a:pos x="58" y="150"/>
                </a:cxn>
                <a:cxn ang="0">
                  <a:pos x="52" y="178"/>
                </a:cxn>
                <a:cxn ang="0">
                  <a:pos x="36" y="176"/>
                </a:cxn>
                <a:cxn ang="0">
                  <a:pos x="24" y="200"/>
                </a:cxn>
                <a:cxn ang="0">
                  <a:pos x="24" y="222"/>
                </a:cxn>
                <a:cxn ang="0">
                  <a:pos x="10" y="240"/>
                </a:cxn>
                <a:cxn ang="0">
                  <a:pos x="2" y="254"/>
                </a:cxn>
                <a:cxn ang="0">
                  <a:pos x="2" y="268"/>
                </a:cxn>
                <a:cxn ang="0">
                  <a:pos x="20" y="294"/>
                </a:cxn>
                <a:cxn ang="0">
                  <a:pos x="32" y="312"/>
                </a:cxn>
                <a:cxn ang="0">
                  <a:pos x="44" y="314"/>
                </a:cxn>
                <a:cxn ang="0">
                  <a:pos x="48" y="318"/>
                </a:cxn>
                <a:cxn ang="0">
                  <a:pos x="60" y="322"/>
                </a:cxn>
                <a:cxn ang="0">
                  <a:pos x="60" y="332"/>
                </a:cxn>
                <a:cxn ang="0">
                  <a:pos x="88" y="350"/>
                </a:cxn>
                <a:cxn ang="0">
                  <a:pos x="106" y="344"/>
                </a:cxn>
                <a:cxn ang="0">
                  <a:pos x="112" y="334"/>
                </a:cxn>
                <a:cxn ang="0">
                  <a:pos x="122" y="342"/>
                </a:cxn>
                <a:cxn ang="0">
                  <a:pos x="148" y="332"/>
                </a:cxn>
                <a:cxn ang="0">
                  <a:pos x="154" y="320"/>
                </a:cxn>
                <a:cxn ang="0">
                  <a:pos x="174" y="310"/>
                </a:cxn>
                <a:cxn ang="0">
                  <a:pos x="192" y="296"/>
                </a:cxn>
                <a:cxn ang="0">
                  <a:pos x="190" y="278"/>
                </a:cxn>
                <a:cxn ang="0">
                  <a:pos x="220" y="188"/>
                </a:cxn>
                <a:cxn ang="0">
                  <a:pos x="234" y="194"/>
                </a:cxn>
                <a:cxn ang="0">
                  <a:pos x="240" y="202"/>
                </a:cxn>
                <a:cxn ang="0">
                  <a:pos x="256" y="190"/>
                </a:cxn>
                <a:cxn ang="0">
                  <a:pos x="268" y="156"/>
                </a:cxn>
                <a:cxn ang="0">
                  <a:pos x="284" y="146"/>
                </a:cxn>
                <a:cxn ang="0">
                  <a:pos x="294" y="136"/>
                </a:cxn>
                <a:cxn ang="0">
                  <a:pos x="304" y="120"/>
                </a:cxn>
                <a:cxn ang="0">
                  <a:pos x="302" y="114"/>
                </a:cxn>
                <a:cxn ang="0">
                  <a:pos x="304" y="90"/>
                </a:cxn>
                <a:cxn ang="0">
                  <a:pos x="344" y="110"/>
                </a:cxn>
                <a:cxn ang="0">
                  <a:pos x="350" y="110"/>
                </a:cxn>
                <a:cxn ang="0">
                  <a:pos x="354" y="92"/>
                </a:cxn>
                <a:cxn ang="0">
                  <a:pos x="342" y="72"/>
                </a:cxn>
                <a:cxn ang="0">
                  <a:pos x="332" y="68"/>
                </a:cxn>
                <a:cxn ang="0">
                  <a:pos x="320" y="64"/>
                </a:cxn>
                <a:cxn ang="0">
                  <a:pos x="294" y="78"/>
                </a:cxn>
                <a:cxn ang="0">
                  <a:pos x="274" y="80"/>
                </a:cxn>
                <a:cxn ang="0">
                  <a:pos x="266" y="84"/>
                </a:cxn>
                <a:cxn ang="0">
                  <a:pos x="254" y="96"/>
                </a:cxn>
                <a:cxn ang="0">
                  <a:pos x="232" y="116"/>
                </a:cxn>
                <a:cxn ang="0">
                  <a:pos x="224" y="126"/>
                </a:cxn>
                <a:cxn ang="0">
                  <a:pos x="136" y="90"/>
                </a:cxn>
              </a:cxnLst>
              <a:rect l="0" t="0" r="r" b="b"/>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72" name="Freeform 184"/>
            <p:cNvSpPr>
              <a:spLocks/>
            </p:cNvSpPr>
            <p:nvPr/>
          </p:nvSpPr>
          <p:spPr bwMode="auto">
            <a:xfrm>
              <a:off x="4908" y="1905"/>
              <a:ext cx="145" cy="141"/>
            </a:xfrm>
            <a:custGeom>
              <a:avLst/>
              <a:gdLst/>
              <a:ahLst/>
              <a:cxnLst>
                <a:cxn ang="0">
                  <a:pos x="0" y="30"/>
                </a:cxn>
                <a:cxn ang="0">
                  <a:pos x="46" y="18"/>
                </a:cxn>
                <a:cxn ang="0">
                  <a:pos x="50" y="24"/>
                </a:cxn>
                <a:cxn ang="0">
                  <a:pos x="50" y="22"/>
                </a:cxn>
                <a:cxn ang="0">
                  <a:pos x="52" y="18"/>
                </a:cxn>
                <a:cxn ang="0">
                  <a:pos x="120" y="0"/>
                </a:cxn>
                <a:cxn ang="0">
                  <a:pos x="134" y="56"/>
                </a:cxn>
                <a:cxn ang="0">
                  <a:pos x="132" y="62"/>
                </a:cxn>
                <a:cxn ang="0">
                  <a:pos x="132" y="64"/>
                </a:cxn>
                <a:cxn ang="0">
                  <a:pos x="132" y="68"/>
                </a:cxn>
                <a:cxn ang="0">
                  <a:pos x="132" y="70"/>
                </a:cxn>
                <a:cxn ang="0">
                  <a:pos x="124" y="70"/>
                </a:cxn>
                <a:cxn ang="0">
                  <a:pos x="102" y="80"/>
                </a:cxn>
                <a:cxn ang="0">
                  <a:pos x="96" y="80"/>
                </a:cxn>
                <a:cxn ang="0">
                  <a:pos x="94" y="82"/>
                </a:cxn>
                <a:cxn ang="0">
                  <a:pos x="92" y="86"/>
                </a:cxn>
                <a:cxn ang="0">
                  <a:pos x="92" y="88"/>
                </a:cxn>
                <a:cxn ang="0">
                  <a:pos x="78" y="90"/>
                </a:cxn>
                <a:cxn ang="0">
                  <a:pos x="60" y="98"/>
                </a:cxn>
                <a:cxn ang="0">
                  <a:pos x="58" y="94"/>
                </a:cxn>
                <a:cxn ang="0">
                  <a:pos x="46" y="106"/>
                </a:cxn>
                <a:cxn ang="0">
                  <a:pos x="20" y="128"/>
                </a:cxn>
                <a:cxn ang="0">
                  <a:pos x="10" y="134"/>
                </a:cxn>
                <a:cxn ang="0">
                  <a:pos x="2" y="126"/>
                </a:cxn>
                <a:cxn ang="0">
                  <a:pos x="14" y="114"/>
                </a:cxn>
                <a:cxn ang="0">
                  <a:pos x="14" y="110"/>
                </a:cxn>
                <a:cxn ang="0">
                  <a:pos x="10" y="102"/>
                </a:cxn>
                <a:cxn ang="0">
                  <a:pos x="0" y="30"/>
                </a:cxn>
              </a:cxnLst>
              <a:rect l="0" t="0" r="r" b="b"/>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nvGrpSpPr>
            <p:cNvPr id="8" name="Group 191"/>
            <p:cNvGrpSpPr>
              <a:grpSpLocks/>
            </p:cNvGrpSpPr>
            <p:nvPr/>
          </p:nvGrpSpPr>
          <p:grpSpPr bwMode="auto">
            <a:xfrm>
              <a:off x="1104" y="1338"/>
              <a:ext cx="4253" cy="2238"/>
              <a:chOff x="1092" y="1167"/>
              <a:chExt cx="4253" cy="2238"/>
            </a:xfrm>
          </p:grpSpPr>
          <p:sp>
            <p:nvSpPr>
              <p:cNvPr id="2162880" name="Text Box 43"/>
              <p:cNvSpPr txBox="1">
                <a:spLocks noChangeArrowheads="1"/>
              </p:cNvSpPr>
              <p:nvPr/>
            </p:nvSpPr>
            <p:spPr bwMode="gray">
              <a:xfrm>
                <a:off x="5065" y="1283"/>
                <a:ext cx="121"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ME</a:t>
                </a:r>
              </a:p>
            </p:txBody>
          </p:sp>
          <p:sp>
            <p:nvSpPr>
              <p:cNvPr id="2162881" name="Text Box 47"/>
              <p:cNvSpPr txBox="1">
                <a:spLocks noChangeArrowheads="1"/>
              </p:cNvSpPr>
              <p:nvPr/>
            </p:nvSpPr>
            <p:spPr bwMode="gray">
              <a:xfrm>
                <a:off x="4518" y="1920"/>
                <a:ext cx="112"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PA</a:t>
                </a:r>
              </a:p>
            </p:txBody>
          </p:sp>
          <p:sp>
            <p:nvSpPr>
              <p:cNvPr id="2162882" name="Text Box 48"/>
              <p:cNvSpPr txBox="1">
                <a:spLocks noChangeArrowheads="1"/>
              </p:cNvSpPr>
              <p:nvPr/>
            </p:nvSpPr>
            <p:spPr bwMode="gray">
              <a:xfrm>
                <a:off x="4316" y="2219"/>
                <a:ext cx="127"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WV</a:t>
                </a:r>
              </a:p>
            </p:txBody>
          </p:sp>
          <p:sp>
            <p:nvSpPr>
              <p:cNvPr id="2162883" name="Text Box 49"/>
              <p:cNvSpPr txBox="1">
                <a:spLocks noChangeArrowheads="1"/>
              </p:cNvSpPr>
              <p:nvPr/>
            </p:nvSpPr>
            <p:spPr bwMode="gray">
              <a:xfrm>
                <a:off x="4559" y="2269"/>
                <a:ext cx="112"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VA</a:t>
                </a:r>
              </a:p>
            </p:txBody>
          </p:sp>
          <p:sp>
            <p:nvSpPr>
              <p:cNvPr id="2162884" name="Text Box 50"/>
              <p:cNvSpPr txBox="1">
                <a:spLocks noChangeArrowheads="1"/>
              </p:cNvSpPr>
              <p:nvPr/>
            </p:nvSpPr>
            <p:spPr bwMode="gray">
              <a:xfrm>
                <a:off x="4566" y="2492"/>
                <a:ext cx="117"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NC</a:t>
                </a:r>
              </a:p>
            </p:txBody>
          </p:sp>
          <p:sp>
            <p:nvSpPr>
              <p:cNvPr id="2162885" name="Text Box 51"/>
              <p:cNvSpPr txBox="1">
                <a:spLocks noChangeArrowheads="1"/>
              </p:cNvSpPr>
              <p:nvPr/>
            </p:nvSpPr>
            <p:spPr bwMode="gray">
              <a:xfrm>
                <a:off x="3399" y="3107"/>
                <a:ext cx="106"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LA</a:t>
                </a:r>
              </a:p>
            </p:txBody>
          </p:sp>
          <p:sp>
            <p:nvSpPr>
              <p:cNvPr id="2162886" name="Text Box 52"/>
              <p:cNvSpPr txBox="1">
                <a:spLocks noChangeArrowheads="1"/>
              </p:cNvSpPr>
              <p:nvPr/>
            </p:nvSpPr>
            <p:spPr bwMode="gray">
              <a:xfrm>
                <a:off x="2822" y="3092"/>
                <a:ext cx="102"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TX</a:t>
                </a:r>
              </a:p>
            </p:txBody>
          </p:sp>
          <p:sp>
            <p:nvSpPr>
              <p:cNvPr id="2162887" name="Text Box 53"/>
              <p:cNvSpPr txBox="1">
                <a:spLocks noChangeArrowheads="1"/>
              </p:cNvSpPr>
              <p:nvPr/>
            </p:nvSpPr>
            <p:spPr bwMode="gray">
              <a:xfrm>
                <a:off x="2975" y="2648"/>
                <a:ext cx="11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OK</a:t>
                </a:r>
              </a:p>
            </p:txBody>
          </p:sp>
          <p:sp>
            <p:nvSpPr>
              <p:cNvPr id="2162888" name="Text Box 54"/>
              <p:cNvSpPr txBox="1">
                <a:spLocks noChangeArrowheads="1"/>
              </p:cNvSpPr>
              <p:nvPr/>
            </p:nvSpPr>
            <p:spPr bwMode="gray">
              <a:xfrm>
                <a:off x="2779" y="1986"/>
                <a:ext cx="112"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NE</a:t>
                </a:r>
              </a:p>
            </p:txBody>
          </p:sp>
          <p:sp>
            <p:nvSpPr>
              <p:cNvPr id="2162889" name="Text Box 55"/>
              <p:cNvSpPr txBox="1">
                <a:spLocks noChangeArrowheads="1"/>
              </p:cNvSpPr>
              <p:nvPr/>
            </p:nvSpPr>
            <p:spPr bwMode="gray">
              <a:xfrm>
                <a:off x="2753" y="1347"/>
                <a:ext cx="117"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ND</a:t>
                </a:r>
              </a:p>
            </p:txBody>
          </p:sp>
          <p:sp>
            <p:nvSpPr>
              <p:cNvPr id="2162890" name="Text Box 56"/>
              <p:cNvSpPr txBox="1">
                <a:spLocks noChangeArrowheads="1"/>
              </p:cNvSpPr>
              <p:nvPr/>
            </p:nvSpPr>
            <p:spPr bwMode="gray">
              <a:xfrm>
                <a:off x="3164" y="1454"/>
                <a:ext cx="126"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solidFill>
                      <a:schemeClr val="bg1"/>
                    </a:solidFill>
                    <a:latin typeface="Arial" charset="0"/>
                  </a:rPr>
                  <a:t>MN</a:t>
                </a:r>
              </a:p>
            </p:txBody>
          </p:sp>
          <p:sp>
            <p:nvSpPr>
              <p:cNvPr id="2162891" name="Text Box 57"/>
              <p:cNvSpPr txBox="1">
                <a:spLocks noChangeArrowheads="1"/>
              </p:cNvSpPr>
              <p:nvPr/>
            </p:nvSpPr>
            <p:spPr bwMode="gray">
              <a:xfrm>
                <a:off x="3965" y="1775"/>
                <a:ext cx="8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MI</a:t>
                </a:r>
              </a:p>
            </p:txBody>
          </p:sp>
          <p:sp>
            <p:nvSpPr>
              <p:cNvPr id="2162892" name="Text Box 58"/>
              <p:cNvSpPr txBox="1">
                <a:spLocks noChangeArrowheads="1"/>
              </p:cNvSpPr>
              <p:nvPr/>
            </p:nvSpPr>
            <p:spPr bwMode="gray">
              <a:xfrm>
                <a:off x="3641" y="2098"/>
                <a:ext cx="70"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IL</a:t>
                </a:r>
              </a:p>
            </p:txBody>
          </p:sp>
          <p:sp>
            <p:nvSpPr>
              <p:cNvPr id="2162893" name="Text Box 59"/>
              <p:cNvSpPr txBox="1">
                <a:spLocks noChangeArrowheads="1"/>
              </p:cNvSpPr>
              <p:nvPr/>
            </p:nvSpPr>
            <p:spPr bwMode="gray">
              <a:xfrm>
                <a:off x="3287" y="1932"/>
                <a:ext cx="79"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IA</a:t>
                </a:r>
              </a:p>
            </p:txBody>
          </p:sp>
          <p:sp>
            <p:nvSpPr>
              <p:cNvPr id="2162894" name="Text Box 60"/>
              <p:cNvSpPr txBox="1">
                <a:spLocks noChangeArrowheads="1"/>
              </p:cNvSpPr>
              <p:nvPr/>
            </p:nvSpPr>
            <p:spPr bwMode="gray">
              <a:xfrm>
                <a:off x="1653" y="1625"/>
                <a:ext cx="81"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ID</a:t>
                </a:r>
              </a:p>
            </p:txBody>
          </p:sp>
          <p:sp>
            <p:nvSpPr>
              <p:cNvPr id="2162895" name="Text Box 61"/>
              <p:cNvSpPr txBox="1">
                <a:spLocks noChangeArrowheads="1"/>
              </p:cNvSpPr>
              <p:nvPr/>
            </p:nvSpPr>
            <p:spPr bwMode="gray">
              <a:xfrm>
                <a:off x="1311" y="1167"/>
                <a:ext cx="139" cy="86"/>
              </a:xfrm>
              <a:prstGeom prst="rect">
                <a:avLst/>
              </a:prstGeom>
              <a:noFill/>
              <a:ln w="9525">
                <a:noFill/>
                <a:miter lim="800000"/>
                <a:headEnd/>
                <a:tailEnd/>
              </a:ln>
            </p:spPr>
            <p:txBody>
              <a:bodyPr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WA</a:t>
                </a:r>
              </a:p>
            </p:txBody>
          </p:sp>
          <p:sp>
            <p:nvSpPr>
              <p:cNvPr id="2162896" name="Text Box 62"/>
              <p:cNvSpPr txBox="1">
                <a:spLocks noChangeArrowheads="1"/>
              </p:cNvSpPr>
              <p:nvPr/>
            </p:nvSpPr>
            <p:spPr bwMode="gray">
              <a:xfrm>
                <a:off x="1190" y="1504"/>
                <a:ext cx="11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OR</a:t>
                </a:r>
              </a:p>
            </p:txBody>
          </p:sp>
          <p:sp>
            <p:nvSpPr>
              <p:cNvPr id="2162897" name="Text Box 63"/>
              <p:cNvSpPr txBox="1">
                <a:spLocks noChangeArrowheads="1"/>
              </p:cNvSpPr>
              <p:nvPr/>
            </p:nvSpPr>
            <p:spPr bwMode="gray">
              <a:xfrm>
                <a:off x="1714" y="2656"/>
                <a:ext cx="108"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AZ</a:t>
                </a:r>
              </a:p>
            </p:txBody>
          </p:sp>
          <p:sp>
            <p:nvSpPr>
              <p:cNvPr id="2162898" name="Text Box 65"/>
              <p:cNvSpPr txBox="1">
                <a:spLocks noChangeArrowheads="1"/>
              </p:cNvSpPr>
              <p:nvPr/>
            </p:nvSpPr>
            <p:spPr bwMode="gray">
              <a:xfrm>
                <a:off x="4965" y="2009"/>
                <a:ext cx="101"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NJ</a:t>
                </a:r>
              </a:p>
            </p:txBody>
          </p:sp>
          <p:sp>
            <p:nvSpPr>
              <p:cNvPr id="2162899" name="Text Box 99"/>
              <p:cNvSpPr txBox="1">
                <a:spLocks noChangeArrowheads="1"/>
              </p:cNvSpPr>
              <p:nvPr/>
            </p:nvSpPr>
            <p:spPr bwMode="gray">
              <a:xfrm>
                <a:off x="4849" y="1459"/>
                <a:ext cx="103"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solidFill>
                      <a:schemeClr val="bg1"/>
                    </a:solidFill>
                    <a:latin typeface="Arial" charset="0"/>
                  </a:rPr>
                  <a:t>VT</a:t>
                </a:r>
              </a:p>
            </p:txBody>
          </p:sp>
          <p:sp>
            <p:nvSpPr>
              <p:cNvPr id="2162900" name="Text Box 100"/>
              <p:cNvSpPr txBox="1">
                <a:spLocks noChangeArrowheads="1"/>
              </p:cNvSpPr>
              <p:nvPr/>
            </p:nvSpPr>
            <p:spPr bwMode="gray">
              <a:xfrm>
                <a:off x="4699" y="1640"/>
                <a:ext cx="109"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NY</a:t>
                </a:r>
              </a:p>
            </p:txBody>
          </p:sp>
          <p:sp>
            <p:nvSpPr>
              <p:cNvPr id="2162901" name="Text Box 102"/>
              <p:cNvSpPr txBox="1">
                <a:spLocks noChangeArrowheads="1"/>
              </p:cNvSpPr>
              <p:nvPr/>
            </p:nvSpPr>
            <p:spPr bwMode="gray">
              <a:xfrm>
                <a:off x="4424" y="2715"/>
                <a:ext cx="112"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SC</a:t>
                </a:r>
              </a:p>
            </p:txBody>
          </p:sp>
          <p:sp>
            <p:nvSpPr>
              <p:cNvPr id="2162902" name="Text Box 103"/>
              <p:cNvSpPr txBox="1">
                <a:spLocks noChangeArrowheads="1"/>
              </p:cNvSpPr>
              <p:nvPr/>
            </p:nvSpPr>
            <p:spPr bwMode="gray">
              <a:xfrm>
                <a:off x="4199" y="2870"/>
                <a:ext cx="120"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GA</a:t>
                </a:r>
              </a:p>
            </p:txBody>
          </p:sp>
          <p:sp>
            <p:nvSpPr>
              <p:cNvPr id="2162903" name="Text Box 104"/>
              <p:cNvSpPr txBox="1">
                <a:spLocks noChangeArrowheads="1"/>
              </p:cNvSpPr>
              <p:nvPr/>
            </p:nvSpPr>
            <p:spPr bwMode="gray">
              <a:xfrm>
                <a:off x="3901" y="2562"/>
                <a:ext cx="108"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latin typeface="Arial" charset="0"/>
                  </a:rPr>
                  <a:t>TN</a:t>
                </a:r>
              </a:p>
            </p:txBody>
          </p:sp>
          <p:sp>
            <p:nvSpPr>
              <p:cNvPr id="2162904" name="Text Box 105"/>
              <p:cNvSpPr txBox="1">
                <a:spLocks noChangeArrowheads="1"/>
              </p:cNvSpPr>
              <p:nvPr/>
            </p:nvSpPr>
            <p:spPr bwMode="gray">
              <a:xfrm>
                <a:off x="3899" y="2879"/>
                <a:ext cx="106"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AL</a:t>
                </a:r>
              </a:p>
            </p:txBody>
          </p:sp>
          <p:sp>
            <p:nvSpPr>
              <p:cNvPr id="2162905" name="Text Box 106"/>
              <p:cNvSpPr txBox="1">
                <a:spLocks noChangeArrowheads="1"/>
              </p:cNvSpPr>
              <p:nvPr/>
            </p:nvSpPr>
            <p:spPr bwMode="gray">
              <a:xfrm>
                <a:off x="4442" y="3318"/>
                <a:ext cx="99"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FL</a:t>
                </a:r>
              </a:p>
            </p:txBody>
          </p:sp>
          <p:sp>
            <p:nvSpPr>
              <p:cNvPr id="2162906" name="Text Box 107"/>
              <p:cNvSpPr txBox="1">
                <a:spLocks noChangeArrowheads="1"/>
              </p:cNvSpPr>
              <p:nvPr/>
            </p:nvSpPr>
            <p:spPr bwMode="gray">
              <a:xfrm>
                <a:off x="3636" y="2892"/>
                <a:ext cx="11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MS</a:t>
                </a:r>
              </a:p>
            </p:txBody>
          </p:sp>
          <p:sp>
            <p:nvSpPr>
              <p:cNvPr id="2162907" name="Text Box 108"/>
              <p:cNvSpPr txBox="1">
                <a:spLocks noChangeArrowheads="1"/>
              </p:cNvSpPr>
              <p:nvPr/>
            </p:nvSpPr>
            <p:spPr bwMode="gray">
              <a:xfrm>
                <a:off x="3384" y="2704"/>
                <a:ext cx="114"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AR</a:t>
                </a:r>
              </a:p>
            </p:txBody>
          </p:sp>
          <p:sp>
            <p:nvSpPr>
              <p:cNvPr id="2162908" name="Text Box 109"/>
              <p:cNvSpPr txBox="1">
                <a:spLocks noChangeArrowheads="1"/>
              </p:cNvSpPr>
              <p:nvPr/>
            </p:nvSpPr>
            <p:spPr bwMode="gray">
              <a:xfrm>
                <a:off x="2183" y="2681"/>
                <a:ext cx="126"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NM</a:t>
                </a:r>
              </a:p>
            </p:txBody>
          </p:sp>
          <p:sp>
            <p:nvSpPr>
              <p:cNvPr id="2162909" name="Text Box 110"/>
              <p:cNvSpPr txBox="1">
                <a:spLocks noChangeArrowheads="1"/>
              </p:cNvSpPr>
              <p:nvPr/>
            </p:nvSpPr>
            <p:spPr bwMode="gray">
              <a:xfrm>
                <a:off x="4023" y="2351"/>
                <a:ext cx="112"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solidFill>
                      <a:schemeClr val="bg1"/>
                    </a:solidFill>
                    <a:latin typeface="Arial" charset="0"/>
                  </a:rPr>
                  <a:t>KY</a:t>
                </a:r>
              </a:p>
            </p:txBody>
          </p:sp>
          <p:sp>
            <p:nvSpPr>
              <p:cNvPr id="2162910" name="Text Box 111"/>
              <p:cNvSpPr txBox="1">
                <a:spLocks noChangeArrowheads="1"/>
              </p:cNvSpPr>
              <p:nvPr/>
            </p:nvSpPr>
            <p:spPr bwMode="gray">
              <a:xfrm>
                <a:off x="3356" y="2331"/>
                <a:ext cx="127"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MO</a:t>
                </a:r>
              </a:p>
            </p:txBody>
          </p:sp>
          <p:sp>
            <p:nvSpPr>
              <p:cNvPr id="2162911" name="Text Box 112"/>
              <p:cNvSpPr txBox="1">
                <a:spLocks noChangeArrowheads="1"/>
              </p:cNvSpPr>
              <p:nvPr/>
            </p:nvSpPr>
            <p:spPr bwMode="gray">
              <a:xfrm>
                <a:off x="2873" y="2308"/>
                <a:ext cx="109"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KS</a:t>
                </a:r>
              </a:p>
            </p:txBody>
          </p:sp>
          <p:sp>
            <p:nvSpPr>
              <p:cNvPr id="2162912" name="Text Box 113"/>
              <p:cNvSpPr txBox="1">
                <a:spLocks noChangeArrowheads="1"/>
              </p:cNvSpPr>
              <p:nvPr/>
            </p:nvSpPr>
            <p:spPr bwMode="gray">
              <a:xfrm>
                <a:off x="2753" y="1660"/>
                <a:ext cx="109"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SD</a:t>
                </a:r>
              </a:p>
            </p:txBody>
          </p:sp>
          <p:sp>
            <p:nvSpPr>
              <p:cNvPr id="2162913" name="Text Box 114"/>
              <p:cNvSpPr txBox="1">
                <a:spLocks noChangeArrowheads="1"/>
              </p:cNvSpPr>
              <p:nvPr/>
            </p:nvSpPr>
            <p:spPr bwMode="gray">
              <a:xfrm>
                <a:off x="3545" y="1629"/>
                <a:ext cx="99"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WI</a:t>
                </a:r>
              </a:p>
            </p:txBody>
          </p:sp>
          <p:sp>
            <p:nvSpPr>
              <p:cNvPr id="2162914" name="Text Box 115"/>
              <p:cNvSpPr txBox="1">
                <a:spLocks noChangeArrowheads="1"/>
              </p:cNvSpPr>
              <p:nvPr/>
            </p:nvSpPr>
            <p:spPr bwMode="gray">
              <a:xfrm>
                <a:off x="3896" y="2098"/>
                <a:ext cx="79"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IN</a:t>
                </a:r>
              </a:p>
            </p:txBody>
          </p:sp>
          <p:sp>
            <p:nvSpPr>
              <p:cNvPr id="2162915" name="Text Box 116"/>
              <p:cNvSpPr txBox="1">
                <a:spLocks noChangeArrowheads="1"/>
              </p:cNvSpPr>
              <p:nvPr/>
            </p:nvSpPr>
            <p:spPr bwMode="gray">
              <a:xfrm>
                <a:off x="4129" y="2067"/>
                <a:ext cx="11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OH</a:t>
                </a:r>
              </a:p>
            </p:txBody>
          </p:sp>
          <p:sp>
            <p:nvSpPr>
              <p:cNvPr id="2162916" name="Text Box 117"/>
              <p:cNvSpPr txBox="1">
                <a:spLocks noChangeArrowheads="1"/>
              </p:cNvSpPr>
              <p:nvPr/>
            </p:nvSpPr>
            <p:spPr bwMode="gray">
              <a:xfrm>
                <a:off x="2095" y="1331"/>
                <a:ext cx="115"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MT</a:t>
                </a:r>
              </a:p>
            </p:txBody>
          </p:sp>
          <p:sp>
            <p:nvSpPr>
              <p:cNvPr id="2162917" name="Text Box 118"/>
              <p:cNvSpPr txBox="1">
                <a:spLocks noChangeArrowheads="1"/>
              </p:cNvSpPr>
              <p:nvPr/>
            </p:nvSpPr>
            <p:spPr bwMode="gray">
              <a:xfrm>
                <a:off x="1092" y="2297"/>
                <a:ext cx="116"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CA</a:t>
                </a:r>
              </a:p>
            </p:txBody>
          </p:sp>
          <p:sp>
            <p:nvSpPr>
              <p:cNvPr id="2162918" name="Text Box 119"/>
              <p:cNvSpPr txBox="1">
                <a:spLocks noChangeArrowheads="1"/>
              </p:cNvSpPr>
              <p:nvPr/>
            </p:nvSpPr>
            <p:spPr bwMode="gray">
              <a:xfrm>
                <a:off x="1357" y="2022"/>
                <a:ext cx="110"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NV</a:t>
                </a:r>
              </a:p>
            </p:txBody>
          </p:sp>
          <p:sp>
            <p:nvSpPr>
              <p:cNvPr id="2162919" name="Text Box 120"/>
              <p:cNvSpPr txBox="1">
                <a:spLocks noChangeArrowheads="1"/>
              </p:cNvSpPr>
              <p:nvPr/>
            </p:nvSpPr>
            <p:spPr bwMode="gray">
              <a:xfrm>
                <a:off x="1820" y="2143"/>
                <a:ext cx="108"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UT</a:t>
                </a:r>
              </a:p>
            </p:txBody>
          </p:sp>
          <p:sp>
            <p:nvSpPr>
              <p:cNvPr id="2162920" name="Text Box 121"/>
              <p:cNvSpPr txBox="1">
                <a:spLocks noChangeArrowheads="1"/>
              </p:cNvSpPr>
              <p:nvPr/>
            </p:nvSpPr>
            <p:spPr bwMode="gray">
              <a:xfrm>
                <a:off x="2170" y="1759"/>
                <a:ext cx="12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WY</a:t>
                </a:r>
              </a:p>
            </p:txBody>
          </p:sp>
          <p:sp>
            <p:nvSpPr>
              <p:cNvPr id="2162921" name="Text Box 122"/>
              <p:cNvSpPr txBox="1">
                <a:spLocks noChangeArrowheads="1"/>
              </p:cNvSpPr>
              <p:nvPr/>
            </p:nvSpPr>
            <p:spPr bwMode="gray">
              <a:xfrm>
                <a:off x="2282" y="2217"/>
                <a:ext cx="11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CO</a:t>
                </a:r>
              </a:p>
            </p:txBody>
          </p:sp>
          <p:sp>
            <p:nvSpPr>
              <p:cNvPr id="2162922" name="Text Box 99"/>
              <p:cNvSpPr txBox="1">
                <a:spLocks noChangeArrowheads="1"/>
              </p:cNvSpPr>
              <p:nvPr/>
            </p:nvSpPr>
            <p:spPr bwMode="gray">
              <a:xfrm>
                <a:off x="4945" y="1568"/>
                <a:ext cx="117"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NH</a:t>
                </a:r>
              </a:p>
            </p:txBody>
          </p:sp>
          <p:sp>
            <p:nvSpPr>
              <p:cNvPr id="2162923" name="Text Box 65"/>
              <p:cNvSpPr txBox="1">
                <a:spLocks noChangeArrowheads="1"/>
              </p:cNvSpPr>
              <p:nvPr/>
            </p:nvSpPr>
            <p:spPr bwMode="gray">
              <a:xfrm>
                <a:off x="4961" y="2121"/>
                <a:ext cx="111"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DE</a:t>
                </a:r>
              </a:p>
            </p:txBody>
          </p:sp>
          <p:sp>
            <p:nvSpPr>
              <p:cNvPr id="2162924" name="Text Box 65"/>
              <p:cNvSpPr txBox="1">
                <a:spLocks noChangeArrowheads="1"/>
              </p:cNvSpPr>
              <p:nvPr/>
            </p:nvSpPr>
            <p:spPr bwMode="gray">
              <a:xfrm>
                <a:off x="4953" y="2234"/>
                <a:ext cx="125"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MD</a:t>
                </a:r>
              </a:p>
            </p:txBody>
          </p:sp>
          <p:sp>
            <p:nvSpPr>
              <p:cNvPr id="2162925" name="Text Box 65"/>
              <p:cNvSpPr txBox="1">
                <a:spLocks noChangeArrowheads="1"/>
              </p:cNvSpPr>
              <p:nvPr/>
            </p:nvSpPr>
            <p:spPr bwMode="gray">
              <a:xfrm>
                <a:off x="5220" y="1651"/>
                <a:ext cx="125"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MA</a:t>
                </a:r>
              </a:p>
            </p:txBody>
          </p:sp>
          <p:sp>
            <p:nvSpPr>
              <p:cNvPr id="2162926" name="Text Box 65"/>
              <p:cNvSpPr txBox="1">
                <a:spLocks noChangeArrowheads="1"/>
              </p:cNvSpPr>
              <p:nvPr/>
            </p:nvSpPr>
            <p:spPr bwMode="gray">
              <a:xfrm>
                <a:off x="5243" y="1763"/>
                <a:ext cx="80"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RI</a:t>
                </a:r>
              </a:p>
            </p:txBody>
          </p:sp>
          <p:sp>
            <p:nvSpPr>
              <p:cNvPr id="2162927" name="Text Box 65"/>
              <p:cNvSpPr txBox="1">
                <a:spLocks noChangeArrowheads="1"/>
              </p:cNvSpPr>
              <p:nvPr/>
            </p:nvSpPr>
            <p:spPr bwMode="gray">
              <a:xfrm>
                <a:off x="5229" y="1876"/>
                <a:ext cx="107"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CT</a:t>
                </a:r>
              </a:p>
            </p:txBody>
          </p:sp>
        </p:grpSp>
      </p:grpSp>
      <p:grpSp>
        <p:nvGrpSpPr>
          <p:cNvPr id="9" name="Group 294"/>
          <p:cNvGrpSpPr>
            <a:grpSpLocks/>
          </p:cNvGrpSpPr>
          <p:nvPr/>
        </p:nvGrpSpPr>
        <p:grpSpPr bwMode="auto">
          <a:xfrm>
            <a:off x="1773238" y="5186363"/>
            <a:ext cx="1089025" cy="735012"/>
            <a:chOff x="1117" y="3267"/>
            <a:chExt cx="686" cy="463"/>
          </a:xfrm>
          <a:solidFill>
            <a:schemeClr val="accent1"/>
          </a:solidFill>
        </p:grpSpPr>
        <p:grpSp>
          <p:nvGrpSpPr>
            <p:cNvPr id="10" name="Group 248"/>
            <p:cNvGrpSpPr>
              <a:grpSpLocks/>
            </p:cNvGrpSpPr>
            <p:nvPr/>
          </p:nvGrpSpPr>
          <p:grpSpPr bwMode="auto">
            <a:xfrm>
              <a:off x="1117" y="3267"/>
              <a:ext cx="686" cy="463"/>
              <a:chOff x="4817" y="3316"/>
              <a:chExt cx="1149" cy="776"/>
            </a:xfrm>
            <a:grpFill/>
          </p:grpSpPr>
          <p:sp>
            <p:nvSpPr>
              <p:cNvPr id="2162937" name="Freeform 249"/>
              <p:cNvSpPr>
                <a:spLocks/>
              </p:cNvSpPr>
              <p:nvPr/>
            </p:nvSpPr>
            <p:spPr bwMode="auto">
              <a:xfrm>
                <a:off x="5680" y="3787"/>
                <a:ext cx="286" cy="305"/>
              </a:xfrm>
              <a:custGeom>
                <a:avLst/>
                <a:gdLst/>
                <a:ahLst/>
                <a:cxnLst>
                  <a:cxn ang="0">
                    <a:pos x="275" y="890"/>
                  </a:cxn>
                  <a:cxn ang="0">
                    <a:pos x="339" y="869"/>
                  </a:cxn>
                  <a:cxn ang="0">
                    <a:pos x="331" y="834"/>
                  </a:cxn>
                  <a:cxn ang="0">
                    <a:pos x="431" y="776"/>
                  </a:cxn>
                  <a:cxn ang="0">
                    <a:pos x="514" y="669"/>
                  </a:cxn>
                  <a:cxn ang="0">
                    <a:pos x="570" y="718"/>
                  </a:cxn>
                  <a:cxn ang="0">
                    <a:pos x="679" y="659"/>
                  </a:cxn>
                  <a:cxn ang="0">
                    <a:pos x="735" y="624"/>
                  </a:cxn>
                  <a:cxn ang="0">
                    <a:pos x="763" y="568"/>
                  </a:cxn>
                  <a:cxn ang="0">
                    <a:pos x="845" y="520"/>
                  </a:cxn>
                  <a:cxn ang="0">
                    <a:pos x="856" y="474"/>
                  </a:cxn>
                  <a:cxn ang="0">
                    <a:pos x="772" y="451"/>
                  </a:cxn>
                  <a:cxn ang="0">
                    <a:pos x="735" y="326"/>
                  </a:cxn>
                  <a:cxn ang="0">
                    <a:pos x="654" y="345"/>
                  </a:cxn>
                  <a:cxn ang="0">
                    <a:pos x="654" y="266"/>
                  </a:cxn>
                  <a:cxn ang="0">
                    <a:pos x="615" y="221"/>
                  </a:cxn>
                  <a:cxn ang="0">
                    <a:pos x="487" y="140"/>
                  </a:cxn>
                  <a:cxn ang="0">
                    <a:pos x="393" y="128"/>
                  </a:cxn>
                  <a:cxn ang="0">
                    <a:pos x="348" y="82"/>
                  </a:cxn>
                  <a:cxn ang="0">
                    <a:pos x="146" y="0"/>
                  </a:cxn>
                  <a:cxn ang="0">
                    <a:pos x="119" y="24"/>
                  </a:cxn>
                  <a:cxn ang="0">
                    <a:pos x="119" y="93"/>
                  </a:cxn>
                  <a:cxn ang="0">
                    <a:pos x="156" y="114"/>
                  </a:cxn>
                  <a:cxn ang="0">
                    <a:pos x="156" y="187"/>
                  </a:cxn>
                  <a:cxn ang="0">
                    <a:pos x="127" y="232"/>
                  </a:cxn>
                  <a:cxn ang="0">
                    <a:pos x="99" y="266"/>
                  </a:cxn>
                  <a:cxn ang="0">
                    <a:pos x="47" y="279"/>
                  </a:cxn>
                  <a:cxn ang="0">
                    <a:pos x="0" y="368"/>
                  </a:cxn>
                  <a:cxn ang="0">
                    <a:pos x="109" y="602"/>
                  </a:cxn>
                  <a:cxn ang="0">
                    <a:pos x="109" y="752"/>
                  </a:cxn>
                  <a:cxn ang="0">
                    <a:pos x="89" y="796"/>
                  </a:cxn>
                  <a:cxn ang="0">
                    <a:pos x="109" y="856"/>
                  </a:cxn>
                  <a:cxn ang="0">
                    <a:pos x="237" y="914"/>
                  </a:cxn>
                  <a:cxn ang="0">
                    <a:pos x="275" y="890"/>
                  </a:cxn>
                  <a:cxn ang="0">
                    <a:pos x="275" y="890"/>
                  </a:cxn>
                </a:cxnLst>
                <a:rect l="0" t="0" r="r" b="b"/>
                <a:pathLst>
                  <a:path w="856" h="914">
                    <a:moveTo>
                      <a:pt x="275" y="890"/>
                    </a:moveTo>
                    <a:lnTo>
                      <a:pt x="339" y="869"/>
                    </a:lnTo>
                    <a:lnTo>
                      <a:pt x="331" y="834"/>
                    </a:lnTo>
                    <a:lnTo>
                      <a:pt x="431" y="776"/>
                    </a:lnTo>
                    <a:lnTo>
                      <a:pt x="514" y="669"/>
                    </a:lnTo>
                    <a:lnTo>
                      <a:pt x="570" y="718"/>
                    </a:lnTo>
                    <a:lnTo>
                      <a:pt x="679" y="659"/>
                    </a:lnTo>
                    <a:lnTo>
                      <a:pt x="735" y="624"/>
                    </a:lnTo>
                    <a:lnTo>
                      <a:pt x="763" y="568"/>
                    </a:lnTo>
                    <a:lnTo>
                      <a:pt x="845" y="520"/>
                    </a:lnTo>
                    <a:lnTo>
                      <a:pt x="856" y="474"/>
                    </a:lnTo>
                    <a:lnTo>
                      <a:pt x="772" y="451"/>
                    </a:lnTo>
                    <a:lnTo>
                      <a:pt x="735" y="326"/>
                    </a:lnTo>
                    <a:lnTo>
                      <a:pt x="654" y="345"/>
                    </a:lnTo>
                    <a:lnTo>
                      <a:pt x="654" y="266"/>
                    </a:lnTo>
                    <a:lnTo>
                      <a:pt x="615" y="221"/>
                    </a:lnTo>
                    <a:lnTo>
                      <a:pt x="487" y="140"/>
                    </a:lnTo>
                    <a:lnTo>
                      <a:pt x="393" y="128"/>
                    </a:lnTo>
                    <a:lnTo>
                      <a:pt x="348" y="82"/>
                    </a:lnTo>
                    <a:lnTo>
                      <a:pt x="146" y="0"/>
                    </a:lnTo>
                    <a:lnTo>
                      <a:pt x="119" y="24"/>
                    </a:lnTo>
                    <a:lnTo>
                      <a:pt x="119" y="93"/>
                    </a:lnTo>
                    <a:lnTo>
                      <a:pt x="156" y="114"/>
                    </a:lnTo>
                    <a:lnTo>
                      <a:pt x="156" y="187"/>
                    </a:lnTo>
                    <a:lnTo>
                      <a:pt x="127" y="232"/>
                    </a:lnTo>
                    <a:lnTo>
                      <a:pt x="99" y="266"/>
                    </a:lnTo>
                    <a:lnTo>
                      <a:pt x="47" y="279"/>
                    </a:lnTo>
                    <a:lnTo>
                      <a:pt x="0" y="368"/>
                    </a:lnTo>
                    <a:lnTo>
                      <a:pt x="109" y="602"/>
                    </a:lnTo>
                    <a:lnTo>
                      <a:pt x="109" y="752"/>
                    </a:lnTo>
                    <a:lnTo>
                      <a:pt x="89" y="796"/>
                    </a:lnTo>
                    <a:lnTo>
                      <a:pt x="109" y="856"/>
                    </a:lnTo>
                    <a:lnTo>
                      <a:pt x="237" y="914"/>
                    </a:lnTo>
                    <a:lnTo>
                      <a:pt x="275" y="890"/>
                    </a:lnTo>
                    <a:lnTo>
                      <a:pt x="275" y="890"/>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38" name="Freeform 250"/>
              <p:cNvSpPr>
                <a:spLocks/>
              </p:cNvSpPr>
              <p:nvPr/>
            </p:nvSpPr>
            <p:spPr bwMode="auto">
              <a:xfrm>
                <a:off x="5523" y="3590"/>
                <a:ext cx="169" cy="108"/>
              </a:xfrm>
              <a:custGeom>
                <a:avLst/>
                <a:gdLst/>
                <a:ahLst/>
                <a:cxnLst>
                  <a:cxn ang="0">
                    <a:pos x="506" y="219"/>
                  </a:cxn>
                  <a:cxn ang="0">
                    <a:pos x="506" y="152"/>
                  </a:cxn>
                  <a:cxn ang="0">
                    <a:pos x="415" y="128"/>
                  </a:cxn>
                  <a:cxn ang="0">
                    <a:pos x="398" y="80"/>
                  </a:cxn>
                  <a:cxn ang="0">
                    <a:pos x="359" y="80"/>
                  </a:cxn>
                  <a:cxn ang="0">
                    <a:pos x="323" y="27"/>
                  </a:cxn>
                  <a:cxn ang="0">
                    <a:pos x="222" y="27"/>
                  </a:cxn>
                  <a:cxn ang="0">
                    <a:pos x="150" y="80"/>
                  </a:cxn>
                  <a:cxn ang="0">
                    <a:pos x="94" y="0"/>
                  </a:cxn>
                  <a:cxn ang="0">
                    <a:pos x="48" y="0"/>
                  </a:cxn>
                  <a:cxn ang="0">
                    <a:pos x="0" y="48"/>
                  </a:cxn>
                  <a:cxn ang="0">
                    <a:pos x="30" y="128"/>
                  </a:cxn>
                  <a:cxn ang="0">
                    <a:pos x="111" y="176"/>
                  </a:cxn>
                  <a:cxn ang="0">
                    <a:pos x="174" y="244"/>
                  </a:cxn>
                  <a:cxn ang="0">
                    <a:pos x="158" y="280"/>
                  </a:cxn>
                  <a:cxn ang="0">
                    <a:pos x="270" y="324"/>
                  </a:cxn>
                  <a:cxn ang="0">
                    <a:pos x="350" y="268"/>
                  </a:cxn>
                  <a:cxn ang="0">
                    <a:pos x="445" y="268"/>
                  </a:cxn>
                  <a:cxn ang="0">
                    <a:pos x="506" y="219"/>
                  </a:cxn>
                  <a:cxn ang="0">
                    <a:pos x="506" y="219"/>
                  </a:cxn>
                </a:cxnLst>
                <a:rect l="0" t="0" r="r" b="b"/>
                <a:pathLst>
                  <a:path w="506" h="324">
                    <a:moveTo>
                      <a:pt x="506" y="219"/>
                    </a:moveTo>
                    <a:lnTo>
                      <a:pt x="506" y="152"/>
                    </a:lnTo>
                    <a:lnTo>
                      <a:pt x="415" y="128"/>
                    </a:lnTo>
                    <a:lnTo>
                      <a:pt x="398" y="80"/>
                    </a:lnTo>
                    <a:lnTo>
                      <a:pt x="359" y="80"/>
                    </a:lnTo>
                    <a:lnTo>
                      <a:pt x="323" y="27"/>
                    </a:lnTo>
                    <a:lnTo>
                      <a:pt x="222" y="27"/>
                    </a:lnTo>
                    <a:lnTo>
                      <a:pt x="150" y="80"/>
                    </a:lnTo>
                    <a:lnTo>
                      <a:pt x="94" y="0"/>
                    </a:lnTo>
                    <a:lnTo>
                      <a:pt x="48" y="0"/>
                    </a:lnTo>
                    <a:lnTo>
                      <a:pt x="0" y="48"/>
                    </a:lnTo>
                    <a:lnTo>
                      <a:pt x="30" y="128"/>
                    </a:lnTo>
                    <a:lnTo>
                      <a:pt x="111" y="176"/>
                    </a:lnTo>
                    <a:lnTo>
                      <a:pt x="174" y="244"/>
                    </a:lnTo>
                    <a:lnTo>
                      <a:pt x="158" y="280"/>
                    </a:lnTo>
                    <a:lnTo>
                      <a:pt x="270" y="324"/>
                    </a:lnTo>
                    <a:lnTo>
                      <a:pt x="350" y="268"/>
                    </a:lnTo>
                    <a:lnTo>
                      <a:pt x="445" y="268"/>
                    </a:lnTo>
                    <a:lnTo>
                      <a:pt x="506" y="219"/>
                    </a:lnTo>
                    <a:lnTo>
                      <a:pt x="506" y="219"/>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39" name="Freeform 251"/>
              <p:cNvSpPr>
                <a:spLocks/>
              </p:cNvSpPr>
              <p:nvPr/>
            </p:nvSpPr>
            <p:spPr bwMode="auto">
              <a:xfrm>
                <a:off x="5529" y="3675"/>
                <a:ext cx="37" cy="39"/>
              </a:xfrm>
              <a:custGeom>
                <a:avLst/>
                <a:gdLst/>
                <a:ahLst/>
                <a:cxnLst>
                  <a:cxn ang="0">
                    <a:pos x="110" y="107"/>
                  </a:cxn>
                  <a:cxn ang="0">
                    <a:pos x="92" y="0"/>
                  </a:cxn>
                  <a:cxn ang="0">
                    <a:pos x="0" y="91"/>
                  </a:cxn>
                  <a:cxn ang="0">
                    <a:pos x="11" y="115"/>
                  </a:cxn>
                  <a:cxn ang="0">
                    <a:pos x="110" y="107"/>
                  </a:cxn>
                  <a:cxn ang="0">
                    <a:pos x="110" y="107"/>
                  </a:cxn>
                </a:cxnLst>
                <a:rect l="0" t="0" r="r" b="b"/>
                <a:pathLst>
                  <a:path w="110" h="115">
                    <a:moveTo>
                      <a:pt x="110" y="107"/>
                    </a:moveTo>
                    <a:lnTo>
                      <a:pt x="92" y="0"/>
                    </a:lnTo>
                    <a:lnTo>
                      <a:pt x="0" y="91"/>
                    </a:lnTo>
                    <a:lnTo>
                      <a:pt x="11" y="115"/>
                    </a:lnTo>
                    <a:lnTo>
                      <a:pt x="110" y="107"/>
                    </a:lnTo>
                    <a:lnTo>
                      <a:pt x="110" y="107"/>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40" name="Freeform 252"/>
              <p:cNvSpPr>
                <a:spLocks/>
              </p:cNvSpPr>
              <p:nvPr/>
            </p:nvSpPr>
            <p:spPr bwMode="auto">
              <a:xfrm>
                <a:off x="5441" y="3606"/>
                <a:ext cx="58" cy="54"/>
              </a:xfrm>
              <a:custGeom>
                <a:avLst/>
                <a:gdLst/>
                <a:ahLst/>
                <a:cxnLst>
                  <a:cxn ang="0">
                    <a:pos x="155" y="161"/>
                  </a:cxn>
                  <a:cxn ang="0">
                    <a:pos x="173" y="104"/>
                  </a:cxn>
                  <a:cxn ang="0">
                    <a:pos x="116" y="47"/>
                  </a:cxn>
                  <a:cxn ang="0">
                    <a:pos x="110" y="0"/>
                  </a:cxn>
                  <a:cxn ang="0">
                    <a:pos x="0" y="0"/>
                  </a:cxn>
                  <a:cxn ang="0">
                    <a:pos x="0" y="56"/>
                  </a:cxn>
                  <a:cxn ang="0">
                    <a:pos x="54" y="104"/>
                  </a:cxn>
                  <a:cxn ang="0">
                    <a:pos x="155" y="161"/>
                  </a:cxn>
                  <a:cxn ang="0">
                    <a:pos x="155" y="161"/>
                  </a:cxn>
                </a:cxnLst>
                <a:rect l="0" t="0" r="r" b="b"/>
                <a:pathLst>
                  <a:path w="173" h="161">
                    <a:moveTo>
                      <a:pt x="155" y="161"/>
                    </a:moveTo>
                    <a:lnTo>
                      <a:pt x="173" y="104"/>
                    </a:lnTo>
                    <a:lnTo>
                      <a:pt x="116" y="47"/>
                    </a:lnTo>
                    <a:lnTo>
                      <a:pt x="110" y="0"/>
                    </a:lnTo>
                    <a:lnTo>
                      <a:pt x="0" y="0"/>
                    </a:lnTo>
                    <a:lnTo>
                      <a:pt x="0" y="56"/>
                    </a:lnTo>
                    <a:lnTo>
                      <a:pt x="54" y="104"/>
                    </a:lnTo>
                    <a:lnTo>
                      <a:pt x="155" y="161"/>
                    </a:lnTo>
                    <a:lnTo>
                      <a:pt x="155" y="161"/>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41" name="Freeform 253"/>
              <p:cNvSpPr>
                <a:spLocks/>
              </p:cNvSpPr>
              <p:nvPr/>
            </p:nvSpPr>
            <p:spPr bwMode="auto">
              <a:xfrm>
                <a:off x="5385" y="3537"/>
                <a:ext cx="135" cy="46"/>
              </a:xfrm>
              <a:custGeom>
                <a:avLst/>
                <a:gdLst/>
                <a:ahLst/>
                <a:cxnLst>
                  <a:cxn ang="0">
                    <a:pos x="407" y="57"/>
                  </a:cxn>
                  <a:cxn ang="0">
                    <a:pos x="369" y="22"/>
                  </a:cxn>
                  <a:cxn ang="0">
                    <a:pos x="269" y="57"/>
                  </a:cxn>
                  <a:cxn ang="0">
                    <a:pos x="29" y="0"/>
                  </a:cxn>
                  <a:cxn ang="0">
                    <a:pos x="0" y="70"/>
                  </a:cxn>
                  <a:cxn ang="0">
                    <a:pos x="0" y="104"/>
                  </a:cxn>
                  <a:cxn ang="0">
                    <a:pos x="113" y="115"/>
                  </a:cxn>
                  <a:cxn ang="0">
                    <a:pos x="169" y="87"/>
                  </a:cxn>
                  <a:cxn ang="0">
                    <a:pos x="223" y="139"/>
                  </a:cxn>
                  <a:cxn ang="0">
                    <a:pos x="314" y="139"/>
                  </a:cxn>
                  <a:cxn ang="0">
                    <a:pos x="369" y="104"/>
                  </a:cxn>
                  <a:cxn ang="0">
                    <a:pos x="407" y="57"/>
                  </a:cxn>
                  <a:cxn ang="0">
                    <a:pos x="407" y="57"/>
                  </a:cxn>
                </a:cxnLst>
                <a:rect l="0" t="0" r="r" b="b"/>
                <a:pathLst>
                  <a:path w="407" h="139">
                    <a:moveTo>
                      <a:pt x="407" y="57"/>
                    </a:moveTo>
                    <a:lnTo>
                      <a:pt x="369" y="22"/>
                    </a:lnTo>
                    <a:lnTo>
                      <a:pt x="269" y="57"/>
                    </a:lnTo>
                    <a:lnTo>
                      <a:pt x="29" y="0"/>
                    </a:lnTo>
                    <a:lnTo>
                      <a:pt x="0" y="70"/>
                    </a:lnTo>
                    <a:lnTo>
                      <a:pt x="0" y="104"/>
                    </a:lnTo>
                    <a:lnTo>
                      <a:pt x="113" y="115"/>
                    </a:lnTo>
                    <a:lnTo>
                      <a:pt x="169" y="87"/>
                    </a:lnTo>
                    <a:lnTo>
                      <a:pt x="223" y="139"/>
                    </a:lnTo>
                    <a:lnTo>
                      <a:pt x="314" y="139"/>
                    </a:lnTo>
                    <a:lnTo>
                      <a:pt x="369" y="104"/>
                    </a:lnTo>
                    <a:lnTo>
                      <a:pt x="407" y="57"/>
                    </a:lnTo>
                    <a:lnTo>
                      <a:pt x="407" y="57"/>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42" name="Freeform 254"/>
              <p:cNvSpPr>
                <a:spLocks/>
              </p:cNvSpPr>
              <p:nvPr/>
            </p:nvSpPr>
            <p:spPr bwMode="auto">
              <a:xfrm>
                <a:off x="5161" y="3429"/>
                <a:ext cx="144" cy="108"/>
              </a:xfrm>
              <a:custGeom>
                <a:avLst/>
                <a:gdLst/>
                <a:ahLst/>
                <a:cxnLst>
                  <a:cxn ang="0">
                    <a:pos x="425" y="287"/>
                  </a:cxn>
                  <a:cxn ang="0">
                    <a:pos x="433" y="252"/>
                  </a:cxn>
                  <a:cxn ang="0">
                    <a:pos x="388" y="241"/>
                  </a:cxn>
                  <a:cxn ang="0">
                    <a:pos x="388" y="161"/>
                  </a:cxn>
                  <a:cxn ang="0">
                    <a:pos x="341" y="195"/>
                  </a:cxn>
                  <a:cxn ang="0">
                    <a:pos x="296" y="115"/>
                  </a:cxn>
                  <a:cxn ang="0">
                    <a:pos x="332" y="115"/>
                  </a:cxn>
                  <a:cxn ang="0">
                    <a:pos x="240" y="0"/>
                  </a:cxn>
                  <a:cxn ang="0">
                    <a:pos x="184" y="0"/>
                  </a:cxn>
                  <a:cxn ang="0">
                    <a:pos x="128" y="92"/>
                  </a:cxn>
                  <a:cxn ang="0">
                    <a:pos x="0" y="92"/>
                  </a:cxn>
                  <a:cxn ang="0">
                    <a:pos x="48" y="207"/>
                  </a:cxn>
                  <a:cxn ang="0">
                    <a:pos x="100" y="299"/>
                  </a:cxn>
                  <a:cxn ang="0">
                    <a:pos x="221" y="299"/>
                  </a:cxn>
                  <a:cxn ang="0">
                    <a:pos x="195" y="252"/>
                  </a:cxn>
                  <a:cxn ang="0">
                    <a:pos x="258" y="252"/>
                  </a:cxn>
                  <a:cxn ang="0">
                    <a:pos x="286" y="266"/>
                  </a:cxn>
                  <a:cxn ang="0">
                    <a:pos x="321" y="323"/>
                  </a:cxn>
                  <a:cxn ang="0">
                    <a:pos x="425" y="287"/>
                  </a:cxn>
                  <a:cxn ang="0">
                    <a:pos x="425" y="287"/>
                  </a:cxn>
                </a:cxnLst>
                <a:rect l="0" t="0" r="r" b="b"/>
                <a:pathLst>
                  <a:path w="433" h="323">
                    <a:moveTo>
                      <a:pt x="425" y="287"/>
                    </a:moveTo>
                    <a:lnTo>
                      <a:pt x="433" y="252"/>
                    </a:lnTo>
                    <a:lnTo>
                      <a:pt x="388" y="241"/>
                    </a:lnTo>
                    <a:lnTo>
                      <a:pt x="388" y="161"/>
                    </a:lnTo>
                    <a:lnTo>
                      <a:pt x="341" y="195"/>
                    </a:lnTo>
                    <a:lnTo>
                      <a:pt x="296" y="115"/>
                    </a:lnTo>
                    <a:lnTo>
                      <a:pt x="332" y="115"/>
                    </a:lnTo>
                    <a:lnTo>
                      <a:pt x="240" y="0"/>
                    </a:lnTo>
                    <a:lnTo>
                      <a:pt x="184" y="0"/>
                    </a:lnTo>
                    <a:lnTo>
                      <a:pt x="128" y="92"/>
                    </a:lnTo>
                    <a:lnTo>
                      <a:pt x="0" y="92"/>
                    </a:lnTo>
                    <a:lnTo>
                      <a:pt x="48" y="207"/>
                    </a:lnTo>
                    <a:lnTo>
                      <a:pt x="100" y="299"/>
                    </a:lnTo>
                    <a:lnTo>
                      <a:pt x="221" y="299"/>
                    </a:lnTo>
                    <a:lnTo>
                      <a:pt x="195" y="252"/>
                    </a:lnTo>
                    <a:lnTo>
                      <a:pt x="258" y="252"/>
                    </a:lnTo>
                    <a:lnTo>
                      <a:pt x="286" y="266"/>
                    </a:lnTo>
                    <a:lnTo>
                      <a:pt x="321" y="323"/>
                    </a:lnTo>
                    <a:lnTo>
                      <a:pt x="425" y="287"/>
                    </a:lnTo>
                    <a:lnTo>
                      <a:pt x="425" y="287"/>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43" name="Freeform 255"/>
              <p:cNvSpPr>
                <a:spLocks/>
              </p:cNvSpPr>
              <p:nvPr/>
            </p:nvSpPr>
            <p:spPr bwMode="auto">
              <a:xfrm>
                <a:off x="4918" y="3316"/>
                <a:ext cx="117" cy="96"/>
              </a:xfrm>
              <a:custGeom>
                <a:avLst/>
                <a:gdLst/>
                <a:ahLst/>
                <a:cxnLst>
                  <a:cxn ang="0">
                    <a:pos x="240" y="254"/>
                  </a:cxn>
                  <a:cxn ang="0">
                    <a:pos x="269" y="222"/>
                  </a:cxn>
                  <a:cxn ang="0">
                    <a:pos x="285" y="197"/>
                  </a:cxn>
                  <a:cxn ang="0">
                    <a:pos x="285" y="139"/>
                  </a:cxn>
                  <a:cxn ang="0">
                    <a:pos x="350" y="103"/>
                  </a:cxn>
                  <a:cxn ang="0">
                    <a:pos x="350" y="47"/>
                  </a:cxn>
                  <a:cxn ang="0">
                    <a:pos x="313" y="0"/>
                  </a:cxn>
                  <a:cxn ang="0">
                    <a:pos x="212" y="0"/>
                  </a:cxn>
                  <a:cxn ang="0">
                    <a:pos x="164" y="10"/>
                  </a:cxn>
                  <a:cxn ang="0">
                    <a:pos x="47" y="59"/>
                  </a:cxn>
                  <a:cxn ang="0">
                    <a:pos x="0" y="127"/>
                  </a:cxn>
                  <a:cxn ang="0">
                    <a:pos x="0" y="208"/>
                  </a:cxn>
                  <a:cxn ang="0">
                    <a:pos x="121" y="222"/>
                  </a:cxn>
                  <a:cxn ang="0">
                    <a:pos x="156" y="288"/>
                  </a:cxn>
                  <a:cxn ang="0">
                    <a:pos x="212" y="264"/>
                  </a:cxn>
                  <a:cxn ang="0">
                    <a:pos x="240" y="254"/>
                  </a:cxn>
                  <a:cxn ang="0">
                    <a:pos x="240" y="254"/>
                  </a:cxn>
                </a:cxnLst>
                <a:rect l="0" t="0" r="r" b="b"/>
                <a:pathLst>
                  <a:path w="350" h="288">
                    <a:moveTo>
                      <a:pt x="240" y="254"/>
                    </a:moveTo>
                    <a:lnTo>
                      <a:pt x="269" y="222"/>
                    </a:lnTo>
                    <a:lnTo>
                      <a:pt x="285" y="197"/>
                    </a:lnTo>
                    <a:lnTo>
                      <a:pt x="285" y="139"/>
                    </a:lnTo>
                    <a:lnTo>
                      <a:pt x="350" y="103"/>
                    </a:lnTo>
                    <a:lnTo>
                      <a:pt x="350" y="47"/>
                    </a:lnTo>
                    <a:lnTo>
                      <a:pt x="313" y="0"/>
                    </a:lnTo>
                    <a:lnTo>
                      <a:pt x="212" y="0"/>
                    </a:lnTo>
                    <a:lnTo>
                      <a:pt x="164" y="10"/>
                    </a:lnTo>
                    <a:lnTo>
                      <a:pt x="47" y="59"/>
                    </a:lnTo>
                    <a:lnTo>
                      <a:pt x="0" y="127"/>
                    </a:lnTo>
                    <a:lnTo>
                      <a:pt x="0" y="208"/>
                    </a:lnTo>
                    <a:lnTo>
                      <a:pt x="121" y="222"/>
                    </a:lnTo>
                    <a:lnTo>
                      <a:pt x="156" y="288"/>
                    </a:lnTo>
                    <a:lnTo>
                      <a:pt x="212" y="264"/>
                    </a:lnTo>
                    <a:lnTo>
                      <a:pt x="240" y="254"/>
                    </a:lnTo>
                    <a:lnTo>
                      <a:pt x="240" y="254"/>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44" name="Freeform 256"/>
              <p:cNvSpPr>
                <a:spLocks/>
              </p:cNvSpPr>
              <p:nvPr/>
            </p:nvSpPr>
            <p:spPr bwMode="auto">
              <a:xfrm>
                <a:off x="4817" y="3373"/>
                <a:ext cx="51" cy="58"/>
              </a:xfrm>
              <a:custGeom>
                <a:avLst/>
                <a:gdLst/>
                <a:ahLst/>
                <a:cxnLst>
                  <a:cxn ang="0">
                    <a:pos x="17" y="174"/>
                  </a:cxn>
                  <a:cxn ang="0">
                    <a:pos x="42" y="104"/>
                  </a:cxn>
                  <a:cxn ang="0">
                    <a:pos x="117" y="69"/>
                  </a:cxn>
                  <a:cxn ang="0">
                    <a:pos x="117" y="49"/>
                  </a:cxn>
                  <a:cxn ang="0">
                    <a:pos x="154" y="0"/>
                  </a:cxn>
                  <a:cxn ang="0">
                    <a:pos x="99" y="0"/>
                  </a:cxn>
                  <a:cxn ang="0">
                    <a:pos x="63" y="59"/>
                  </a:cxn>
                  <a:cxn ang="0">
                    <a:pos x="7" y="69"/>
                  </a:cxn>
                  <a:cxn ang="0">
                    <a:pos x="0" y="174"/>
                  </a:cxn>
                  <a:cxn ang="0">
                    <a:pos x="17" y="174"/>
                  </a:cxn>
                  <a:cxn ang="0">
                    <a:pos x="17" y="174"/>
                  </a:cxn>
                </a:cxnLst>
                <a:rect l="0" t="0" r="r" b="b"/>
                <a:pathLst>
                  <a:path w="154" h="174">
                    <a:moveTo>
                      <a:pt x="17" y="174"/>
                    </a:moveTo>
                    <a:lnTo>
                      <a:pt x="42" y="104"/>
                    </a:lnTo>
                    <a:lnTo>
                      <a:pt x="117" y="69"/>
                    </a:lnTo>
                    <a:lnTo>
                      <a:pt x="117" y="49"/>
                    </a:lnTo>
                    <a:lnTo>
                      <a:pt x="154" y="0"/>
                    </a:lnTo>
                    <a:lnTo>
                      <a:pt x="99" y="0"/>
                    </a:lnTo>
                    <a:lnTo>
                      <a:pt x="63" y="59"/>
                    </a:lnTo>
                    <a:lnTo>
                      <a:pt x="7" y="69"/>
                    </a:lnTo>
                    <a:lnTo>
                      <a:pt x="0" y="174"/>
                    </a:lnTo>
                    <a:lnTo>
                      <a:pt x="17" y="174"/>
                    </a:lnTo>
                    <a:lnTo>
                      <a:pt x="17" y="174"/>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2162945" name="Text Box 118"/>
            <p:cNvSpPr txBox="1">
              <a:spLocks noChangeArrowheads="1"/>
            </p:cNvSpPr>
            <p:nvPr/>
          </p:nvSpPr>
          <p:spPr bwMode="gray">
            <a:xfrm>
              <a:off x="1668" y="3602"/>
              <a:ext cx="80" cy="86"/>
            </a:xfrm>
            <a:prstGeom prst="rect">
              <a:avLst/>
            </a:prstGeom>
            <a:grp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HI</a:t>
              </a:r>
            </a:p>
          </p:txBody>
        </p:sp>
      </p:grpSp>
      <p:sp>
        <p:nvSpPr>
          <p:cNvPr id="6083587" name="Rectangle 3"/>
          <p:cNvSpPr>
            <a:spLocks noChangeArrowheads="1"/>
          </p:cNvSpPr>
          <p:nvPr/>
        </p:nvSpPr>
        <p:spPr bwMode="auto">
          <a:xfrm>
            <a:off x="0" y="6575615"/>
            <a:ext cx="7985125" cy="282385"/>
          </a:xfrm>
          <a:prstGeom prst="rect">
            <a:avLst/>
          </a:prstGeom>
          <a:noFill/>
          <a:ln w="9525" algn="ctr">
            <a:noFill/>
            <a:miter lim="800000"/>
            <a:headEnd/>
            <a:tailEnd/>
          </a:ln>
          <a:effectLst/>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rPr>
              <a:t>Source: </a:t>
            </a:r>
            <a:r>
              <a:rPr lang="en-US" sz="1100" dirty="0" smtClean="0">
                <a:solidFill>
                  <a:srgbClr val="000000"/>
                </a:solidFill>
                <a:latin typeface="Arial" charset="0"/>
              </a:rPr>
              <a:t>Wall Street Journal, September 20, 2013.</a:t>
            </a:r>
            <a:endParaRPr lang="en-US" sz="1100" dirty="0">
              <a:solidFill>
                <a:srgbClr val="000000"/>
              </a:solidFill>
              <a:latin typeface="Arial" charset="0"/>
            </a:endParaRPr>
          </a:p>
        </p:txBody>
      </p:sp>
      <p:grpSp>
        <p:nvGrpSpPr>
          <p:cNvPr id="11" name="Group 293"/>
          <p:cNvGrpSpPr>
            <a:grpSpLocks/>
          </p:cNvGrpSpPr>
          <p:nvPr/>
        </p:nvGrpSpPr>
        <p:grpSpPr bwMode="auto">
          <a:xfrm>
            <a:off x="0" y="2209800"/>
            <a:ext cx="1271587" cy="1381125"/>
            <a:chOff x="4857" y="3009"/>
            <a:chExt cx="801" cy="870"/>
          </a:xfrm>
        </p:grpSpPr>
        <p:grpSp>
          <p:nvGrpSpPr>
            <p:cNvPr id="12" name="Group 286"/>
            <p:cNvGrpSpPr>
              <a:grpSpLocks/>
            </p:cNvGrpSpPr>
            <p:nvPr/>
          </p:nvGrpSpPr>
          <p:grpSpPr bwMode="auto">
            <a:xfrm>
              <a:off x="4943" y="3109"/>
              <a:ext cx="89" cy="576"/>
              <a:chOff x="4929" y="3093"/>
              <a:chExt cx="103" cy="663"/>
            </a:xfrm>
          </p:grpSpPr>
          <p:sp>
            <p:nvSpPr>
              <p:cNvPr id="2162874" name="Rectangle 186"/>
              <p:cNvSpPr>
                <a:spLocks noChangeArrowheads="1"/>
              </p:cNvSpPr>
              <p:nvPr/>
            </p:nvSpPr>
            <p:spPr bwMode="auto">
              <a:xfrm>
                <a:off x="4929" y="3093"/>
                <a:ext cx="103" cy="103"/>
              </a:xfrm>
              <a:prstGeom prst="rect">
                <a:avLst/>
              </a:prstGeom>
              <a:solidFill>
                <a:schemeClr val="tx2"/>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75" name="Rectangle 187"/>
              <p:cNvSpPr>
                <a:spLocks noChangeArrowheads="1"/>
              </p:cNvSpPr>
              <p:nvPr/>
            </p:nvSpPr>
            <p:spPr bwMode="auto">
              <a:xfrm>
                <a:off x="4929" y="3376"/>
                <a:ext cx="103" cy="103"/>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76" name="Rectangle 188"/>
              <p:cNvSpPr>
                <a:spLocks noChangeArrowheads="1"/>
              </p:cNvSpPr>
              <p:nvPr/>
            </p:nvSpPr>
            <p:spPr bwMode="auto">
              <a:xfrm>
                <a:off x="4929" y="3653"/>
                <a:ext cx="103" cy="103"/>
              </a:xfrm>
              <a:prstGeom prst="rect">
                <a:avLst/>
              </a:prstGeom>
              <a:solidFill>
                <a:srgbClr val="92D050"/>
              </a:solidFill>
              <a:ln w="9525" algn="ctr">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2162973" name="Text Box 285"/>
            <p:cNvSpPr txBox="1">
              <a:spLocks noChangeArrowheads="1"/>
            </p:cNvSpPr>
            <p:nvPr/>
          </p:nvSpPr>
          <p:spPr bwMode="gray">
            <a:xfrm>
              <a:off x="5074" y="3108"/>
              <a:ext cx="577" cy="174"/>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Federally  Run </a:t>
              </a:r>
            </a:p>
            <a:p>
              <a:pP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e</a:t>
              </a:r>
              <a:r>
                <a:rPr lang="en-US" sz="1000" b="1" dirty="0" smtClean="0">
                  <a:solidFill>
                    <a:srgbClr val="000000"/>
                  </a:solidFill>
                  <a:latin typeface="Arial" charset="0"/>
                </a:rPr>
                <a:t>xchange</a:t>
              </a:r>
              <a:endParaRPr lang="en-US" sz="1000" b="1" dirty="0">
                <a:solidFill>
                  <a:srgbClr val="000000"/>
                </a:solidFill>
                <a:latin typeface="Arial" charset="0"/>
              </a:endParaRPr>
            </a:p>
          </p:txBody>
        </p:sp>
        <p:sp>
          <p:nvSpPr>
            <p:cNvPr id="2162975" name="Text Box 287"/>
            <p:cNvSpPr txBox="1">
              <a:spLocks noChangeArrowheads="1"/>
            </p:cNvSpPr>
            <p:nvPr/>
          </p:nvSpPr>
          <p:spPr bwMode="gray">
            <a:xfrm>
              <a:off x="5074" y="3348"/>
              <a:ext cx="371" cy="174"/>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State-run</a:t>
              </a:r>
            </a:p>
            <a:p>
              <a:pP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e</a:t>
              </a:r>
              <a:r>
                <a:rPr lang="en-US" sz="1000" b="1" dirty="0" smtClean="0">
                  <a:solidFill>
                    <a:srgbClr val="000000"/>
                  </a:solidFill>
                  <a:latin typeface="Arial" charset="0"/>
                </a:rPr>
                <a:t>xchange</a:t>
              </a:r>
              <a:endParaRPr lang="en-US" sz="1000" b="1" dirty="0">
                <a:solidFill>
                  <a:srgbClr val="000000"/>
                </a:solidFill>
                <a:latin typeface="Arial" charset="0"/>
              </a:endParaRPr>
            </a:p>
          </p:txBody>
        </p:sp>
        <p:sp>
          <p:nvSpPr>
            <p:cNvPr id="2162976" name="Text Box 288"/>
            <p:cNvSpPr txBox="1">
              <a:spLocks noChangeArrowheads="1"/>
            </p:cNvSpPr>
            <p:nvPr/>
          </p:nvSpPr>
          <p:spPr bwMode="gray">
            <a:xfrm>
              <a:off x="5074" y="3566"/>
              <a:ext cx="538" cy="262"/>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Federal and </a:t>
              </a:r>
            </a:p>
            <a:p>
              <a:pP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s</a:t>
              </a:r>
              <a:r>
                <a:rPr lang="en-US" sz="1000" b="1" dirty="0" smtClean="0">
                  <a:solidFill>
                    <a:srgbClr val="000000"/>
                  </a:solidFill>
                  <a:latin typeface="Arial" charset="0"/>
                </a:rPr>
                <a:t>tate joint-run</a:t>
              </a:r>
            </a:p>
            <a:p>
              <a:pP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e</a:t>
              </a:r>
              <a:r>
                <a:rPr lang="en-US" sz="1000" b="1" dirty="0" smtClean="0">
                  <a:solidFill>
                    <a:srgbClr val="000000"/>
                  </a:solidFill>
                  <a:latin typeface="Arial" charset="0"/>
                </a:rPr>
                <a:t>xchange</a:t>
              </a:r>
              <a:endParaRPr lang="en-US" sz="1000" b="1" dirty="0">
                <a:solidFill>
                  <a:srgbClr val="000000"/>
                </a:solidFill>
                <a:latin typeface="Arial" charset="0"/>
              </a:endParaRPr>
            </a:p>
          </p:txBody>
        </p:sp>
        <p:sp>
          <p:nvSpPr>
            <p:cNvPr id="2162980" name="Rectangle 292"/>
            <p:cNvSpPr>
              <a:spLocks noChangeArrowheads="1"/>
            </p:cNvSpPr>
            <p:nvPr/>
          </p:nvSpPr>
          <p:spPr bwMode="auto">
            <a:xfrm>
              <a:off x="4857" y="3009"/>
              <a:ext cx="801" cy="870"/>
            </a:xfrm>
            <a:prstGeom prst="rect">
              <a:avLst/>
            </a:prstGeom>
            <a:noFill/>
            <a:ln w="9525" algn="ctr">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grpSp>
        <p:nvGrpSpPr>
          <p:cNvPr id="13" name="Group 293"/>
          <p:cNvGrpSpPr>
            <a:grpSpLocks/>
          </p:cNvGrpSpPr>
          <p:nvPr/>
        </p:nvGrpSpPr>
        <p:grpSpPr bwMode="auto">
          <a:xfrm>
            <a:off x="7543800" y="4648200"/>
            <a:ext cx="1371600" cy="1676400"/>
            <a:chOff x="4857" y="3009"/>
            <a:chExt cx="801" cy="870"/>
          </a:xfrm>
        </p:grpSpPr>
        <p:grpSp>
          <p:nvGrpSpPr>
            <p:cNvPr id="14" name="Group 286"/>
            <p:cNvGrpSpPr>
              <a:grpSpLocks/>
            </p:cNvGrpSpPr>
            <p:nvPr/>
          </p:nvGrpSpPr>
          <p:grpSpPr bwMode="auto">
            <a:xfrm>
              <a:off x="4943" y="3040"/>
              <a:ext cx="89" cy="401"/>
              <a:chOff x="4929" y="3009"/>
              <a:chExt cx="103" cy="461"/>
            </a:xfrm>
          </p:grpSpPr>
          <p:sp>
            <p:nvSpPr>
              <p:cNvPr id="152" name="Rectangle 186"/>
              <p:cNvSpPr>
                <a:spLocks noChangeArrowheads="1"/>
              </p:cNvSpPr>
              <p:nvPr/>
            </p:nvSpPr>
            <p:spPr bwMode="auto">
              <a:xfrm>
                <a:off x="4929" y="3009"/>
                <a:ext cx="103" cy="103"/>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153" name="Rectangle 187"/>
              <p:cNvSpPr>
                <a:spLocks noChangeArrowheads="1"/>
              </p:cNvSpPr>
              <p:nvPr/>
            </p:nvSpPr>
            <p:spPr bwMode="auto">
              <a:xfrm>
                <a:off x="4929" y="3192"/>
                <a:ext cx="103" cy="103"/>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154" name="Rectangle 188"/>
              <p:cNvSpPr>
                <a:spLocks noChangeArrowheads="1"/>
              </p:cNvSpPr>
              <p:nvPr/>
            </p:nvSpPr>
            <p:spPr bwMode="auto">
              <a:xfrm>
                <a:off x="4929" y="3367"/>
                <a:ext cx="103" cy="103"/>
              </a:xfrm>
              <a:prstGeom prst="rect">
                <a:avLst/>
              </a:prstGeom>
              <a:solidFill>
                <a:schemeClr val="tx2"/>
              </a:solidFill>
              <a:ln w="9525" algn="ctr">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145" name="Text Box 285"/>
            <p:cNvSpPr txBox="1">
              <a:spLocks noChangeArrowheads="1"/>
            </p:cNvSpPr>
            <p:nvPr/>
          </p:nvSpPr>
          <p:spPr bwMode="gray">
            <a:xfrm>
              <a:off x="5074" y="3056"/>
              <a:ext cx="75" cy="72"/>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RI</a:t>
              </a:r>
              <a:endParaRPr lang="en-US" sz="1000" b="1" dirty="0">
                <a:solidFill>
                  <a:srgbClr val="000000"/>
                </a:solidFill>
                <a:latin typeface="Arial" charset="0"/>
              </a:endParaRPr>
            </a:p>
          </p:txBody>
        </p:sp>
        <p:sp>
          <p:nvSpPr>
            <p:cNvPr id="149" name="Text Box 287"/>
            <p:cNvSpPr txBox="1">
              <a:spLocks noChangeArrowheads="1"/>
            </p:cNvSpPr>
            <p:nvPr/>
          </p:nvSpPr>
          <p:spPr bwMode="gray">
            <a:xfrm>
              <a:off x="5074" y="3207"/>
              <a:ext cx="108" cy="87"/>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CT</a:t>
              </a:r>
              <a:endParaRPr lang="en-US" sz="1000" b="1" dirty="0">
                <a:solidFill>
                  <a:srgbClr val="000000"/>
                </a:solidFill>
                <a:latin typeface="Arial" charset="0"/>
              </a:endParaRPr>
            </a:p>
          </p:txBody>
        </p:sp>
        <p:sp>
          <p:nvSpPr>
            <p:cNvPr id="150" name="Text Box 288"/>
            <p:cNvSpPr txBox="1">
              <a:spLocks noChangeArrowheads="1"/>
            </p:cNvSpPr>
            <p:nvPr/>
          </p:nvSpPr>
          <p:spPr bwMode="gray">
            <a:xfrm>
              <a:off x="5074" y="3365"/>
              <a:ext cx="103" cy="87"/>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NJ</a:t>
              </a:r>
              <a:endParaRPr lang="en-US" sz="1000" b="1" dirty="0">
                <a:solidFill>
                  <a:srgbClr val="000000"/>
                </a:solidFill>
                <a:latin typeface="Arial" charset="0"/>
              </a:endParaRPr>
            </a:p>
          </p:txBody>
        </p:sp>
        <p:sp>
          <p:nvSpPr>
            <p:cNvPr id="151" name="Rectangle 292"/>
            <p:cNvSpPr>
              <a:spLocks noChangeArrowheads="1"/>
            </p:cNvSpPr>
            <p:nvPr/>
          </p:nvSpPr>
          <p:spPr bwMode="auto">
            <a:xfrm>
              <a:off x="4857" y="3009"/>
              <a:ext cx="801" cy="870"/>
            </a:xfrm>
            <a:prstGeom prst="rect">
              <a:avLst/>
            </a:prstGeom>
            <a:noFill/>
            <a:ln w="9525" algn="ctr">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155" name="Rectangle 186"/>
          <p:cNvSpPr>
            <a:spLocks noChangeArrowheads="1"/>
          </p:cNvSpPr>
          <p:nvPr/>
        </p:nvSpPr>
        <p:spPr bwMode="auto">
          <a:xfrm>
            <a:off x="7696200" y="5572944"/>
            <a:ext cx="141287" cy="142056"/>
          </a:xfrm>
          <a:prstGeom prst="rect">
            <a:avLst/>
          </a:prstGeom>
          <a:solidFill>
            <a:srgbClr val="92D050"/>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156" name="Rectangle 186"/>
          <p:cNvSpPr>
            <a:spLocks noChangeArrowheads="1"/>
          </p:cNvSpPr>
          <p:nvPr/>
        </p:nvSpPr>
        <p:spPr bwMode="auto">
          <a:xfrm>
            <a:off x="7696200" y="5791200"/>
            <a:ext cx="141287" cy="142056"/>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157" name="Rectangle 186"/>
          <p:cNvSpPr>
            <a:spLocks noChangeArrowheads="1"/>
          </p:cNvSpPr>
          <p:nvPr/>
        </p:nvSpPr>
        <p:spPr bwMode="auto">
          <a:xfrm>
            <a:off x="7696200" y="6019800"/>
            <a:ext cx="141287" cy="142056"/>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158" name="Text Box 288"/>
          <p:cNvSpPr txBox="1">
            <a:spLocks noChangeArrowheads="1"/>
          </p:cNvSpPr>
          <p:nvPr/>
        </p:nvSpPr>
        <p:spPr bwMode="gray">
          <a:xfrm>
            <a:off x="7924800" y="5577170"/>
            <a:ext cx="177934" cy="138499"/>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DE</a:t>
            </a:r>
            <a:endParaRPr lang="en-US" sz="1000" b="1" dirty="0">
              <a:solidFill>
                <a:srgbClr val="000000"/>
              </a:solidFill>
              <a:latin typeface="Arial" charset="0"/>
            </a:endParaRPr>
          </a:p>
        </p:txBody>
      </p:sp>
      <p:sp>
        <p:nvSpPr>
          <p:cNvPr id="159" name="Text Box 288"/>
          <p:cNvSpPr txBox="1">
            <a:spLocks noChangeArrowheads="1"/>
          </p:cNvSpPr>
          <p:nvPr/>
        </p:nvSpPr>
        <p:spPr bwMode="gray">
          <a:xfrm>
            <a:off x="7924800" y="5805770"/>
            <a:ext cx="200376" cy="138499"/>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MD</a:t>
            </a:r>
            <a:endParaRPr lang="en-US" sz="1000" b="1" dirty="0">
              <a:solidFill>
                <a:srgbClr val="000000"/>
              </a:solidFill>
              <a:latin typeface="Arial" charset="0"/>
            </a:endParaRPr>
          </a:p>
        </p:txBody>
      </p:sp>
      <p:sp>
        <p:nvSpPr>
          <p:cNvPr id="160" name="Text Box 288"/>
          <p:cNvSpPr txBox="1">
            <a:spLocks noChangeArrowheads="1"/>
          </p:cNvSpPr>
          <p:nvPr/>
        </p:nvSpPr>
        <p:spPr bwMode="gray">
          <a:xfrm>
            <a:off x="7900827" y="6019130"/>
            <a:ext cx="185948" cy="138499"/>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DC</a:t>
            </a:r>
            <a:endParaRPr lang="en-US" sz="1000" b="1" dirty="0">
              <a:solidFill>
                <a:srgbClr val="000000"/>
              </a:solidFill>
              <a:latin typeface="Arial" charset="0"/>
            </a:endParaRPr>
          </a:p>
        </p:txBody>
      </p:sp>
    </p:spTree>
    <p:extLst>
      <p:ext uri="{BB962C8B-B14F-4D97-AF65-F5344CB8AC3E}">
        <p14:creationId xmlns:p14="http://schemas.microsoft.com/office/powerpoint/2010/main" val="3031598055"/>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465160" name="Chart" r:id="rId3" imgW="8658353" imgH="5505565" progId="MSGraph.Chart.8">
                  <p:embed followColorScheme="full"/>
                </p:oleObj>
              </mc:Choice>
              <mc:Fallback>
                <p:oleObj name="Chart" r:id="rId3" imgW="8658353" imgH="5505565"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extLst>
      <p:ext uri="{BB962C8B-B14F-4D97-AF65-F5344CB8AC3E}">
        <p14:creationId xmlns:p14="http://schemas.microsoft.com/office/powerpoint/2010/main" val="17507773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37</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38</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3/14;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75333606"/>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403802" name="Chart" r:id="rId4" imgW="8620176" imgH="3772022" progId="MSGraph.Chart.8">
                  <p:embed followColorScheme="full"/>
                </p:oleObj>
              </mc:Choice>
              <mc:Fallback>
                <p:oleObj name="Chart" r:id="rId4" imgW="8620176" imgH="3772022"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2014/15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30679" y="3316796"/>
            <a:ext cx="2102689" cy="1415116"/>
          </a:xfrm>
          <a:prstGeom prst="wedgeRectCallout">
            <a:avLst>
              <a:gd name="adj1" fmla="val 42691"/>
              <a:gd name="adj2" fmla="val -631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377"/>
              <a:gd name="adj2" fmla="val 21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430297" y="3598601"/>
            <a:ext cx="1961532" cy="973399"/>
          </a:xfrm>
          <a:prstGeom prst="wedgeRectCallout">
            <a:avLst>
              <a:gd name="adj1" fmla="val 27463"/>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2014/15 are expected to see a modest acceleration in growth</a:t>
            </a:r>
            <a:endParaRPr lang="en-US" sz="1400" b="1" dirty="0">
              <a:solidFill>
                <a:schemeClr val="bg1"/>
              </a:solidFill>
            </a:endParaRPr>
          </a:p>
        </p:txBody>
      </p:sp>
      <p:sp>
        <p:nvSpPr>
          <p:cNvPr id="15" name="Rectangle 7"/>
          <p:cNvSpPr>
            <a:spLocks noChangeArrowheads="1"/>
          </p:cNvSpPr>
          <p:nvPr/>
        </p:nvSpPr>
        <p:spPr bwMode="grayWhite">
          <a:xfrm>
            <a:off x="3057838" y="3049483"/>
            <a:ext cx="929148"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0305292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39</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nvPr>
        </p:nvGraphicFramePr>
        <p:xfrm>
          <a:off x="9525" y="1527175"/>
          <a:ext cx="9144000" cy="4754563"/>
        </p:xfrm>
        <a:graphic>
          <a:graphicData uri="http://schemas.openxmlformats.org/presentationml/2006/ole">
            <mc:AlternateContent xmlns:mc="http://schemas.openxmlformats.org/markup-compatibility/2006">
              <mc:Choice xmlns:v="urn:schemas-microsoft-com:vml" Requires="v">
                <p:oleObj spid="_x0000_s19743854"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4503171" y="2979174"/>
            <a:ext cx="3755926" cy="1108541"/>
          </a:xfrm>
          <a:prstGeom prst="wedgeRectCallout">
            <a:avLst>
              <a:gd name="adj1" fmla="val -115929"/>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10 states experienced growth in excess of 3%, which is what we would see nationally in a more typical recovery</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105"/>
          <p:cNvSpPr>
            <a:spLocks noGrp="1" noChangeArrowheads="1"/>
          </p:cNvSpPr>
          <p:nvPr>
            <p:ph type="dt" sz="quarter" idx="10"/>
          </p:nvPr>
        </p:nvSpPr>
        <p:spPr>
          <a:noFill/>
        </p:spPr>
        <p:txBody>
          <a:bodyPr/>
          <a:lstStyle/>
          <a:p>
            <a:r>
              <a:rPr lang="en-US" smtClean="0"/>
              <a:t>12/01/09 - 9pm</a:t>
            </a:r>
          </a:p>
        </p:txBody>
      </p:sp>
      <p:sp>
        <p:nvSpPr>
          <p:cNvPr id="6451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64516" name="Rectangle 110"/>
          <p:cNvSpPr>
            <a:spLocks noGrp="1" noChangeArrowheads="1"/>
          </p:cNvSpPr>
          <p:nvPr>
            <p:ph type="sldNum" sz="quarter" idx="12"/>
          </p:nvPr>
        </p:nvSpPr>
        <p:spPr>
          <a:noFill/>
        </p:spPr>
        <p:txBody>
          <a:bodyPr/>
          <a:lstStyle/>
          <a:p>
            <a:fld id="{02CA6005-A30E-4B9F-AA27-E406E92B700B}" type="slidenum">
              <a:rPr lang="en-US" smtClean="0"/>
              <a:pPr/>
              <a:t>4</a:t>
            </a:fld>
            <a:endParaRPr lang="en-US" smtClean="0"/>
          </a:p>
        </p:txBody>
      </p:sp>
      <p:sp>
        <p:nvSpPr>
          <p:cNvPr id="64517" name="Rectangle 2"/>
          <p:cNvSpPr>
            <a:spLocks noGrp="1" noChangeArrowheads="1"/>
          </p:cNvSpPr>
          <p:nvPr>
            <p:ph type="title"/>
          </p:nvPr>
        </p:nvSpPr>
        <p:spPr>
          <a:xfrm>
            <a:off x="62482" y="90488"/>
            <a:ext cx="7916402" cy="860425"/>
          </a:xfrm>
        </p:spPr>
        <p:txBody>
          <a:bodyPr/>
          <a:lstStyle/>
          <a:p>
            <a:r>
              <a:rPr lang="en-US" sz="2800" dirty="0" smtClean="0"/>
              <a:t>5 Major Categories for Global Risks, Uncertainties and Fears: Insurance Solutions</a:t>
            </a:r>
          </a:p>
        </p:txBody>
      </p:sp>
      <p:sp>
        <p:nvSpPr>
          <p:cNvPr id="1922051" name="Rectangle 3"/>
          <p:cNvSpPr>
            <a:spLocks noGrp="1" noChangeArrowheads="1"/>
          </p:cNvSpPr>
          <p:nvPr>
            <p:ph type="body" idx="1"/>
          </p:nvPr>
        </p:nvSpPr>
        <p:spPr>
          <a:xfrm>
            <a:off x="372448" y="1112171"/>
            <a:ext cx="8523287" cy="4652963"/>
          </a:xfrm>
        </p:spPr>
        <p:txBody>
          <a:bodyPr/>
          <a:lstStyle/>
          <a:p>
            <a:pPr marL="457200" indent="-457200">
              <a:lnSpc>
                <a:spcPct val="75000"/>
              </a:lnSpc>
              <a:spcBef>
                <a:spcPct val="50000"/>
              </a:spcBef>
              <a:buFont typeface="+mj-lt"/>
              <a:buAutoNum type="arabicPeriod"/>
            </a:pPr>
            <a:r>
              <a:rPr lang="en-US" sz="3200" b="1" dirty="0" smtClean="0"/>
              <a:t>Economic Risks</a:t>
            </a:r>
          </a:p>
          <a:p>
            <a:pPr marL="457200" indent="-457200">
              <a:lnSpc>
                <a:spcPct val="75000"/>
              </a:lnSpc>
              <a:spcBef>
                <a:spcPct val="50000"/>
              </a:spcBef>
              <a:buFont typeface="+mj-lt"/>
              <a:buAutoNum type="arabicPeriod"/>
            </a:pPr>
            <a:r>
              <a:rPr lang="en-US" sz="3200" b="1" dirty="0" smtClean="0"/>
              <a:t>Geopolitical Risks</a:t>
            </a:r>
          </a:p>
          <a:p>
            <a:pPr marL="457200" indent="-457200">
              <a:lnSpc>
                <a:spcPct val="75000"/>
              </a:lnSpc>
              <a:spcBef>
                <a:spcPct val="50000"/>
              </a:spcBef>
              <a:buFont typeface="+mj-lt"/>
              <a:buAutoNum type="arabicPeriod"/>
            </a:pPr>
            <a:r>
              <a:rPr lang="en-US" sz="3200" b="1" dirty="0" smtClean="0"/>
              <a:t>Environmental Risks</a:t>
            </a:r>
          </a:p>
          <a:p>
            <a:pPr marL="457200" indent="-457200">
              <a:lnSpc>
                <a:spcPct val="75000"/>
              </a:lnSpc>
              <a:spcBef>
                <a:spcPct val="50000"/>
              </a:spcBef>
              <a:buFont typeface="+mj-lt"/>
              <a:buAutoNum type="arabicPeriod"/>
            </a:pPr>
            <a:r>
              <a:rPr lang="en-US" sz="3200" b="1" dirty="0" smtClean="0"/>
              <a:t>Technological Risks</a:t>
            </a:r>
          </a:p>
          <a:p>
            <a:pPr marL="457200" indent="-457200">
              <a:lnSpc>
                <a:spcPct val="75000"/>
              </a:lnSpc>
              <a:spcBef>
                <a:spcPct val="50000"/>
              </a:spcBef>
              <a:buFont typeface="+mj-lt"/>
              <a:buAutoNum type="arabicPeriod"/>
            </a:pPr>
            <a:r>
              <a:rPr lang="en-US" sz="3200" b="1" dirty="0" smtClean="0"/>
              <a:t>Societal Risks</a:t>
            </a:r>
            <a:endParaRPr lang="en-US" sz="3200" b="1" i="1" dirty="0" smtClean="0"/>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Adapted from World Economic Forum, </a:t>
            </a:r>
            <a:r>
              <a:rPr lang="en-US" sz="1000" i="1" dirty="0" smtClean="0"/>
              <a:t>Global Risks 201</a:t>
            </a:r>
            <a:r>
              <a:rPr lang="en-US" sz="1000" dirty="0"/>
              <a:t>4</a:t>
            </a:r>
            <a:r>
              <a:rPr lang="en-US" sz="1000" dirty="0" smtClean="0"/>
              <a:t>; Insurance </a:t>
            </a:r>
            <a:r>
              <a:rPr lang="en-US" sz="1000" dirty="0"/>
              <a:t>Information </a:t>
            </a:r>
            <a:r>
              <a:rPr lang="en-US" sz="1000" dirty="0" smtClean="0"/>
              <a:t>Institute.</a:t>
            </a:r>
            <a:endParaRPr lang="en-US" sz="1000" dirty="0"/>
          </a:p>
        </p:txBody>
      </p:sp>
      <p:pic>
        <p:nvPicPr>
          <p:cNvPr id="14089220" name="Picture 4" descr="http://us.123rf.com/400wm/400/400/epantha/epantha0809/epantha080900047/3633653-economic-downturn-graphic-with-line-chart-and-tex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2882" y="1160207"/>
            <a:ext cx="2106387" cy="1406013"/>
          </a:xfrm>
          <a:prstGeom prst="rect">
            <a:avLst/>
          </a:prstGeom>
          <a:noFill/>
        </p:spPr>
      </p:pic>
      <p:pic>
        <p:nvPicPr>
          <p:cNvPr id="14089222" name="Picture 6" descr="http://t0.gstatic.com/images?q=tbn:ANd9GcRN4hRuiEMqjesUEqST4Q-z6IdANInkx-jiTG5TQXW5X2Ypgr5pD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16877" y="2172927"/>
            <a:ext cx="1739649" cy="1563483"/>
          </a:xfrm>
          <a:prstGeom prst="rect">
            <a:avLst/>
          </a:prstGeom>
          <a:noFill/>
        </p:spPr>
      </p:pic>
      <p:pic>
        <p:nvPicPr>
          <p:cNvPr id="14089224" name="Picture 8" descr="http://www.itworldcanada.com/uploads/cyber%20crim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83679" y="4778478"/>
            <a:ext cx="2490189" cy="1657350"/>
          </a:xfrm>
          <a:prstGeom prst="rect">
            <a:avLst/>
          </a:prstGeom>
          <a:noFill/>
        </p:spPr>
      </p:pic>
      <p:pic>
        <p:nvPicPr>
          <p:cNvPr id="14089226" name="Picture 10" descr="http://thefreedomchef.com/wp-content/uploads/2011/07/corn-top.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76244" y="4965290"/>
            <a:ext cx="2367756" cy="1580177"/>
          </a:xfrm>
          <a:prstGeom prst="rect">
            <a:avLst/>
          </a:prstGeom>
          <a:noFill/>
        </p:spPr>
      </p:pic>
      <p:pic>
        <p:nvPicPr>
          <p:cNvPr id="16" name="Picture 2" descr="http://t2.gstatic.com/images?q=tbn:ANd9GcQrq0wWj8xb9FvV7THptHM8tN3m1jZBd2iZyeKCY_zYViwMOuPh5Q"/>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91433" y="3257856"/>
            <a:ext cx="1602658" cy="1602658"/>
          </a:xfrm>
          <a:prstGeom prst="rect">
            <a:avLst/>
          </a:prstGeom>
          <a:noFill/>
        </p:spPr>
      </p:pic>
      <p:sp>
        <p:nvSpPr>
          <p:cNvPr id="13" name="Text Box 17"/>
          <p:cNvSpPr txBox="1">
            <a:spLocks noChangeArrowheads="1"/>
          </p:cNvSpPr>
          <p:nvPr/>
        </p:nvSpPr>
        <p:spPr bwMode="auto">
          <a:xfrm>
            <a:off x="398203" y="4279117"/>
            <a:ext cx="2094271" cy="1938992"/>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While risks can be broadly categorized, none are mutually exclusive</a:t>
            </a:r>
          </a:p>
        </p:txBody>
      </p:sp>
    </p:spTree>
    <p:extLst>
      <p:ext uri="{BB962C8B-B14F-4D97-AF65-F5344CB8AC3E}">
        <p14:creationId xmlns:p14="http://schemas.microsoft.com/office/powerpoint/2010/main" val="9160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40</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2645262320"/>
              </p:ext>
            </p:extLst>
          </p:nvPr>
        </p:nvGraphicFramePr>
        <p:xfrm>
          <a:off x="9525" y="1784350"/>
          <a:ext cx="9153525" cy="4754563"/>
        </p:xfrm>
        <a:graphic>
          <a:graphicData uri="http://schemas.openxmlformats.org/presentationml/2006/ole">
            <mc:AlternateContent xmlns:mc="http://schemas.openxmlformats.org/markup-compatibility/2006">
              <mc:Choice xmlns:v="urn:schemas-microsoft-com:vml" Requires="v">
                <p:oleObj spid="_x0000_s19744878" name="Chart" r:id="rId4" imgW="8820048" imgH="4581583" progId="MSGraph.Chart.8">
                  <p:embed followColorScheme="full"/>
                </p:oleObj>
              </mc:Choice>
              <mc:Fallback>
                <p:oleObj name="Chart" r:id="rId4" imgW="8820048" imgH="4581583" progId="MSGraph.Chart.8">
                  <p:embed followColorScheme="full"/>
                  <p:pic>
                    <p:nvPicPr>
                      <p:cNvPr id="0" name="Object 3"/>
                      <p:cNvPicPr>
                        <a:picLocks noChangeAspect="1" noChangeArrowheads="1"/>
                      </p:cNvPicPr>
                      <p:nvPr/>
                    </p:nvPicPr>
                    <p:blipFill>
                      <a:blip r:embed="rId5"/>
                      <a:srcRect/>
                      <a:stretch>
                        <a:fillRect/>
                      </a:stretch>
                    </p:blipFill>
                    <p:spPr bwMode="auto">
                      <a:xfrm>
                        <a:off x="9525" y="1784350"/>
                        <a:ext cx="9153525"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2014:Q2</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41</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574" y="1274323"/>
            <a:ext cx="6595191" cy="5089289"/>
          </a:xfrm>
          <a:prstGeom prst="rect">
            <a:avLst/>
          </a:prstGeom>
        </p:spPr>
      </p:pic>
      <p:sp>
        <p:nvSpPr>
          <p:cNvPr id="13" name="AutoShape 8"/>
          <p:cNvSpPr>
            <a:spLocks noChangeArrowheads="1"/>
          </p:cNvSpPr>
          <p:nvPr/>
        </p:nvSpPr>
        <p:spPr bwMode="blackWhite">
          <a:xfrm>
            <a:off x="6710519" y="3814918"/>
            <a:ext cx="2251587" cy="1366682"/>
          </a:xfrm>
          <a:prstGeom prst="wedgeRectCallout">
            <a:avLst>
              <a:gd name="adj1" fmla="val -90806"/>
              <a:gd name="adj2" fmla="val -20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for the first time in many years</a:t>
            </a:r>
            <a:endParaRPr lang="en-US" sz="1600" b="1" dirty="0">
              <a:solidFill>
                <a:schemeClr val="bg1"/>
              </a:solidFill>
            </a:endParaRPr>
          </a:p>
        </p:txBody>
      </p:sp>
    </p:spTree>
    <p:extLst>
      <p:ext uri="{BB962C8B-B14F-4D97-AF65-F5344CB8AC3E}">
        <p14:creationId xmlns:p14="http://schemas.microsoft.com/office/powerpoint/2010/main" val="17046640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4127907047"/>
              </p:ext>
            </p:extLst>
          </p:nvPr>
        </p:nvGraphicFramePr>
        <p:xfrm>
          <a:off x="179388" y="1377336"/>
          <a:ext cx="8775700" cy="4087813"/>
        </p:xfrm>
        <a:graphic>
          <a:graphicData uri="http://schemas.openxmlformats.org/presentationml/2006/ole">
            <mc:AlternateContent xmlns:mc="http://schemas.openxmlformats.org/markup-compatibility/2006">
              <mc:Choice xmlns:v="urn:schemas-microsoft-com:vml" Requires="v">
                <p:oleObj spid="_x0000_s18819184" name="Chart" r:id="rId4" imgW="8581960" imgH="4114867" progId="MSGraph.Chart.8">
                  <p:embed followColorScheme="full"/>
                </p:oleObj>
              </mc:Choice>
              <mc:Fallback>
                <p:oleObj name="Chart" r:id="rId4" imgW="8581960" imgH="4114867" progId="MSGraph.Chart.8">
                  <p:embed followColorScheme="full"/>
                  <p:pic>
                    <p:nvPicPr>
                      <p:cNvPr id="0" name="Object 3"/>
                      <p:cNvPicPr preferRelativeResize="0">
                        <a:picLocks noChangeArrowheads="1"/>
                      </p:cNvPicPr>
                      <p:nvPr/>
                    </p:nvPicPr>
                    <p:blipFill>
                      <a:blip r:embed="rId5"/>
                      <a:srcRect/>
                      <a:stretch>
                        <a:fillRect/>
                      </a:stretch>
                    </p:blipFill>
                    <p:spPr bwMode="gray">
                      <a:xfrm>
                        <a:off x="179388" y="1377336"/>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March 2014</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2+ years, though uncertainty in Washington sometimes takes a toll.</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4967923" y="3346632"/>
            <a:ext cx="3518852" cy="1214879"/>
          </a:xfrm>
          <a:prstGeom prst="wedgeRectCallout">
            <a:avLst>
              <a:gd name="adj1" fmla="val 53728"/>
              <a:gd name="adj2" fmla="val -88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dropped in Q3 2013 as the government shutdown created uncertainty, then rebounded though the harsh winter took a toll</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42</a:t>
            </a:fld>
            <a:endParaRPr lang="en-US"/>
          </a:p>
        </p:txBody>
      </p:sp>
      <p:sp>
        <p:nvSpPr>
          <p:cNvPr id="13" name="AutoShape 7"/>
          <p:cNvSpPr>
            <a:spLocks noChangeArrowheads="1"/>
          </p:cNvSpPr>
          <p:nvPr/>
        </p:nvSpPr>
        <p:spPr bwMode="blackWhite">
          <a:xfrm>
            <a:off x="855404" y="3760839"/>
            <a:ext cx="2716471" cy="926645"/>
          </a:xfrm>
          <a:prstGeom prst="wedgeRectCallout">
            <a:avLst>
              <a:gd name="adj1" fmla="val 56781"/>
              <a:gd name="adj2" fmla="val -17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Impact of 2011 budget impasse</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163638"/>
          <a:ext cx="8615363" cy="5053012"/>
        </p:xfrm>
        <a:graphic>
          <a:graphicData uri="http://schemas.openxmlformats.org/presentationml/2006/ole">
            <mc:AlternateContent xmlns:mc="http://schemas.openxmlformats.org/markup-compatibility/2006">
              <mc:Choice xmlns:v="urn:schemas-microsoft-com:vml" Requires="v">
                <p:oleObj spid="_x0000_s27804784" name="Chart" r:id="rId3" imgW="8134398" imgH="4314888" progId="MSGraph.Chart.8">
                  <p:embed followColorScheme="full"/>
                </p:oleObj>
              </mc:Choice>
              <mc:Fallback>
                <p:oleObj name="Chart" r:id="rId3" imgW="8134398" imgH="431488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63638"/>
                        <a:ext cx="8615363" cy="505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Net Worth of Households*</a:t>
            </a:r>
            <a:br>
              <a:rPr lang="en-US" smtClean="0"/>
            </a:br>
            <a:r>
              <a:rPr lang="en-US" smtClean="0"/>
              <a:t>Recently Hit A Historic High</a:t>
            </a:r>
          </a:p>
        </p:txBody>
      </p:sp>
      <p:sp>
        <p:nvSpPr>
          <p:cNvPr id="6148" name="Text Box 5"/>
          <p:cNvSpPr txBox="1">
            <a:spLocks noChangeArrowheads="1"/>
          </p:cNvSpPr>
          <p:nvPr/>
        </p:nvSpPr>
        <p:spPr bwMode="auto">
          <a:xfrm>
            <a:off x="374650" y="6148388"/>
            <a:ext cx="8312150" cy="549275"/>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*and nonprofit organizations.  Data are as of year-end, except in 2013:Q3 (data posted on Dec 9, 2013).</a:t>
            </a:r>
            <a:br>
              <a:rPr lang="en-US" sz="1100"/>
            </a:br>
            <a:r>
              <a:rPr lang="en-US" sz="1100"/>
              <a:t>Next release March 6, 2014. Data not seasonally adjusted or inflation-adjusted</a:t>
            </a:r>
            <a:br>
              <a:rPr lang="en-US" sz="1100"/>
            </a:br>
            <a:r>
              <a:rPr lang="en-US" sz="1100"/>
              <a:t>Source: Federal Reserve Board</a:t>
            </a:r>
          </a:p>
        </p:txBody>
      </p:sp>
      <p:sp>
        <p:nvSpPr>
          <p:cNvPr id="12" name="AutoShape 38"/>
          <p:cNvSpPr>
            <a:spLocks noChangeArrowheads="1"/>
          </p:cNvSpPr>
          <p:nvPr/>
        </p:nvSpPr>
        <p:spPr bwMode="blackWhite">
          <a:xfrm>
            <a:off x="6689725" y="844550"/>
            <a:ext cx="1976438" cy="606425"/>
          </a:xfrm>
          <a:prstGeom prst="wedgeRectCallout">
            <a:avLst>
              <a:gd name="adj1" fmla="val -11801"/>
              <a:gd name="adj2" fmla="val 211722"/>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2008-09 recession: -15.7% </a:t>
            </a:r>
          </a:p>
        </p:txBody>
      </p:sp>
      <p:sp>
        <p:nvSpPr>
          <p:cNvPr id="6150" name="Text Box 8"/>
          <p:cNvSpPr txBox="1">
            <a:spLocks noChangeArrowheads="1"/>
          </p:cNvSpPr>
          <p:nvPr/>
        </p:nvSpPr>
        <p:spPr bwMode="auto">
          <a:xfrm>
            <a:off x="120650" y="1038225"/>
            <a:ext cx="1155700" cy="369888"/>
          </a:xfrm>
          <a:prstGeom prst="rect">
            <a:avLst/>
          </a:prstGeom>
          <a:noFill/>
          <a:ln w="9525">
            <a:noFill/>
            <a:miter lim="800000"/>
            <a:headEnd/>
            <a:tailEnd/>
          </a:ln>
        </p:spPr>
        <p:txBody>
          <a:bodyPr>
            <a:spAutoFit/>
          </a:bodyPr>
          <a:lstStyle/>
          <a:p>
            <a:pPr>
              <a:spcBef>
                <a:spcPct val="50000"/>
              </a:spcBef>
            </a:pPr>
            <a:r>
              <a:rPr lang="en-US"/>
              <a:t>$ Trillions</a:t>
            </a:r>
          </a:p>
        </p:txBody>
      </p:sp>
      <p:sp>
        <p:nvSpPr>
          <p:cNvPr id="10" name="AutoShape 38"/>
          <p:cNvSpPr>
            <a:spLocks noChangeArrowheads="1"/>
          </p:cNvSpPr>
          <p:nvPr/>
        </p:nvSpPr>
        <p:spPr bwMode="blackWhite">
          <a:xfrm>
            <a:off x="4984750" y="1952625"/>
            <a:ext cx="1143000" cy="530225"/>
          </a:xfrm>
          <a:prstGeom prst="wedgeRectCallout">
            <a:avLst>
              <a:gd name="adj1" fmla="val 23556"/>
              <a:gd name="adj2" fmla="val 16945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2001 recession </a:t>
            </a:r>
          </a:p>
        </p:txBody>
      </p:sp>
      <p:sp>
        <p:nvSpPr>
          <p:cNvPr id="11" name="AutoShape 38"/>
          <p:cNvSpPr>
            <a:spLocks noChangeArrowheads="1"/>
          </p:cNvSpPr>
          <p:nvPr/>
        </p:nvSpPr>
        <p:spPr bwMode="blackWhite">
          <a:xfrm>
            <a:off x="3322638" y="297973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1992 recession </a:t>
            </a:r>
          </a:p>
        </p:txBody>
      </p:sp>
      <p:sp>
        <p:nvSpPr>
          <p:cNvPr id="13" name="AutoShape 38"/>
          <p:cNvSpPr>
            <a:spLocks noChangeArrowheads="1"/>
          </p:cNvSpPr>
          <p:nvPr/>
        </p:nvSpPr>
        <p:spPr bwMode="blackWhite">
          <a:xfrm>
            <a:off x="1069975" y="365918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1982 recession </a:t>
            </a:r>
          </a:p>
        </p:txBody>
      </p:sp>
      <p:sp>
        <p:nvSpPr>
          <p:cNvPr id="14" name="AutoShape 38"/>
          <p:cNvSpPr>
            <a:spLocks noChangeArrowheads="1"/>
          </p:cNvSpPr>
          <p:nvPr/>
        </p:nvSpPr>
        <p:spPr bwMode="blackWhite">
          <a:xfrm>
            <a:off x="5511800" y="1219200"/>
            <a:ext cx="1143000" cy="530225"/>
          </a:xfrm>
          <a:prstGeom prst="wedgeRectCallout">
            <a:avLst>
              <a:gd name="adj1" fmla="val 52319"/>
              <a:gd name="adj2" fmla="val 126829"/>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Housing “bubble”</a:t>
            </a:r>
          </a:p>
        </p:txBody>
      </p:sp>
      <p:sp>
        <p:nvSpPr>
          <p:cNvPr id="15" name="AutoShape 38"/>
          <p:cNvSpPr>
            <a:spLocks noChangeArrowheads="1"/>
          </p:cNvSpPr>
          <p:nvPr/>
        </p:nvSpPr>
        <p:spPr bwMode="blackWhite">
          <a:xfrm>
            <a:off x="1530350" y="1182688"/>
            <a:ext cx="2332038" cy="1057275"/>
          </a:xfrm>
          <a:prstGeom prst="wedgeRectCallout">
            <a:avLst>
              <a:gd name="adj1" fmla="val -18556"/>
              <a:gd name="adj2" fmla="val 6745"/>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Adjusted for population growth, net worth is slightly short of its prior peak </a:t>
            </a:r>
          </a:p>
        </p:txBody>
      </p:sp>
      <p:sp>
        <p:nvSpPr>
          <p:cNvPr id="16" name="AutoShape 7"/>
          <p:cNvSpPr>
            <a:spLocks noChangeArrowheads="1"/>
          </p:cNvSpPr>
          <p:nvPr/>
        </p:nvSpPr>
        <p:spPr bwMode="blackWhite">
          <a:xfrm>
            <a:off x="4303643" y="4184373"/>
            <a:ext cx="3975654" cy="1169815"/>
          </a:xfrm>
          <a:prstGeom prst="wedgeRectCallout">
            <a:avLst>
              <a:gd name="adj1" fmla="val 55539"/>
              <a:gd name="adj2" fmla="val -17284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Rising net worth fuels a “wealth affect” that helps fuel consumer spending, which accounts for 70% of spending in the U.S. economy</a:t>
            </a:r>
            <a:endParaRPr lang="en-US"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22" presetClass="entr" presetSubtype="8"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500"/>
                            </p:stCondLst>
                            <p:childTnLst>
                              <p:par>
                                <p:cTn id="27" presetID="22" presetClass="entr" presetSubtype="8"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4500"/>
                            </p:stCondLst>
                            <p:childTnLst>
                              <p:par>
                                <p:cTn id="31" presetID="22" presetClass="entr" presetSubtype="8" fill="hold" grpId="0" nodeType="after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500"/>
                            </p:stCondLst>
                            <p:childTnLst>
                              <p:par>
                                <p:cTn id="35" presetID="22" presetClass="entr" presetSubtype="8" fill="hold" grpId="0" nodeType="afterEffect">
                                  <p:stCondLst>
                                    <p:cond delay="50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6500"/>
                            </p:stCondLst>
                            <p:childTnLst>
                              <p:par>
                                <p:cTn id="39" presetID="22" presetClass="entr" presetSubtype="4" fill="hold" grpId="0" nodeType="afterEffect">
                                  <p:stCondLst>
                                    <p:cond delay="70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10" grpId="0" animBg="1"/>
      <p:bldP spid="11" grpId="0" animBg="1"/>
      <p:bldP spid="13" grpId="0" animBg="1"/>
      <p:bldP spid="14" grpId="0" animBg="1"/>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670050"/>
          <a:ext cx="8615363" cy="4695825"/>
        </p:xfrm>
        <a:graphic>
          <a:graphicData uri="http://schemas.openxmlformats.org/presentationml/2006/ole">
            <mc:AlternateContent xmlns:mc="http://schemas.openxmlformats.org/markup-compatibility/2006">
              <mc:Choice xmlns:v="urn:schemas-microsoft-com:vml" Requires="v">
                <p:oleObj spid="_x0000_s27805808" name="Chart" r:id="rId3" imgW="8134398" imgH="4314888" progId="MSGraph.Chart.8">
                  <p:embed followColorScheme="full"/>
                </p:oleObj>
              </mc:Choice>
              <mc:Fallback>
                <p:oleObj name="Chart" r:id="rId3" imgW="8134398" imgH="431488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70050"/>
                        <a:ext cx="8615363"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Household Financial Obligations</a:t>
            </a:r>
            <a:br>
              <a:rPr lang="en-US" smtClean="0"/>
            </a:br>
            <a:r>
              <a:rPr lang="en-US" smtClean="0"/>
              <a:t>Ratio Recently Hit A Historic Low</a:t>
            </a:r>
          </a:p>
        </p:txBody>
      </p:sp>
      <p:sp>
        <p:nvSpPr>
          <p:cNvPr id="7172" name="Text Box 5"/>
          <p:cNvSpPr txBox="1">
            <a:spLocks noChangeArrowheads="1"/>
          </p:cNvSpPr>
          <p:nvPr/>
        </p:nvSpPr>
        <p:spPr bwMode="auto">
          <a:xfrm>
            <a:off x="384175" y="6297613"/>
            <a:ext cx="8077200" cy="398462"/>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*through 2013:Q3 (data posted on Dec 13, 2013)</a:t>
            </a:r>
            <a:br>
              <a:rPr lang="en-US" sz="1100"/>
            </a:br>
            <a:r>
              <a:rPr lang="en-US" sz="1100"/>
              <a:t>Source: Federal Reserve Board, at </a:t>
            </a:r>
            <a:r>
              <a:rPr lang="en-US" sz="1100">
                <a:hlinkClick r:id="rId5"/>
              </a:rPr>
              <a:t>http://www.federalreserve.gov/releases/housedebt</a:t>
            </a:r>
            <a:r>
              <a:rPr lang="en-US" sz="1100"/>
              <a:t>  </a:t>
            </a:r>
          </a:p>
        </p:txBody>
      </p:sp>
      <p:sp>
        <p:nvSpPr>
          <p:cNvPr id="7173" name="Text Box 6"/>
          <p:cNvSpPr txBox="1">
            <a:spLocks noChangeArrowheads="1"/>
          </p:cNvSpPr>
          <p:nvPr/>
        </p:nvSpPr>
        <p:spPr bwMode="auto">
          <a:xfrm>
            <a:off x="1685787" y="1064867"/>
            <a:ext cx="6633266" cy="799322"/>
          </a:xfrm>
          <a:prstGeom prst="rect">
            <a:avLst/>
          </a:prstGeom>
          <a:solidFill>
            <a:srgbClr val="FFFF00"/>
          </a:solidFill>
          <a:ln w="9525">
            <a:solidFill>
              <a:srgbClr val="FF0000"/>
            </a:solidFill>
            <a:miter lim="800000"/>
            <a:headEnd/>
            <a:tailEnd/>
          </a:ln>
        </p:spPr>
        <p:txBody>
          <a:bodyPr wrap="square" lIns="92075" tIns="46038" rIns="92075" bIns="46038">
            <a:spAutoFit/>
          </a:bodyPr>
          <a:lstStyle/>
          <a:p>
            <a:pPr algn="ctr" eaLnBrk="0" hangingPunct="0">
              <a:lnSpc>
                <a:spcPct val="85000"/>
              </a:lnSpc>
              <a:spcBef>
                <a:spcPct val="50000"/>
              </a:spcBef>
              <a:buClr>
                <a:srgbClr val="FF3300"/>
              </a:buClr>
              <a:buFont typeface="Wingdings" pitchFamily="2" charset="2"/>
              <a:buNone/>
            </a:pPr>
            <a:r>
              <a:rPr lang="en-US" b="1">
                <a:latin typeface="Arial" pitchFamily="34" charset="0"/>
                <a:cs typeface="Arial" pitchFamily="34" charset="0"/>
              </a:rPr>
              <a:t>Financial Obligations Ratio</a:t>
            </a:r>
            <a:r>
              <a:rPr lang="en-US">
                <a:latin typeface="Arial" pitchFamily="34" charset="0"/>
                <a:cs typeface="Arial" pitchFamily="34" charset="0"/>
              </a:rPr>
              <a:t>: debt service (mortgage and consumer debt), auto lease, residence rent, HO insurance, and property tax payments as % of personal disposable income.</a:t>
            </a:r>
          </a:p>
        </p:txBody>
      </p:sp>
      <p:sp>
        <p:nvSpPr>
          <p:cNvPr id="12" name="AutoShape 38"/>
          <p:cNvSpPr>
            <a:spLocks noChangeArrowheads="1"/>
          </p:cNvSpPr>
          <p:nvPr/>
        </p:nvSpPr>
        <p:spPr bwMode="blackWhite">
          <a:xfrm>
            <a:off x="5586413" y="3906838"/>
            <a:ext cx="1439862" cy="530225"/>
          </a:xfrm>
          <a:prstGeom prst="wedgeRectCallout">
            <a:avLst>
              <a:gd name="adj1" fmla="val 32273"/>
              <a:gd name="adj2" fmla="val -27471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Decline began in 2008:Q1. </a:t>
            </a:r>
          </a:p>
        </p:txBody>
      </p:sp>
      <p:sp>
        <p:nvSpPr>
          <p:cNvPr id="7175" name="Text Box 8"/>
          <p:cNvSpPr txBox="1">
            <a:spLocks noChangeArrowheads="1"/>
          </p:cNvSpPr>
          <p:nvPr/>
        </p:nvSpPr>
        <p:spPr bwMode="auto">
          <a:xfrm>
            <a:off x="120650" y="1098550"/>
            <a:ext cx="1155700" cy="730250"/>
          </a:xfrm>
          <a:prstGeom prst="rect">
            <a:avLst/>
          </a:prstGeom>
          <a:noFill/>
          <a:ln w="9525">
            <a:noFill/>
            <a:miter lim="800000"/>
            <a:headEnd/>
            <a:tailEnd/>
          </a:ln>
        </p:spPr>
        <p:txBody>
          <a:bodyPr>
            <a:spAutoFit/>
          </a:bodyPr>
          <a:lstStyle/>
          <a:p>
            <a:pPr>
              <a:spcBef>
                <a:spcPct val="50000"/>
              </a:spcBef>
            </a:pPr>
            <a:r>
              <a:rPr lang="en-US" sz="1400"/>
              <a:t>Financial Obligations Ratio</a:t>
            </a:r>
          </a:p>
        </p:txBody>
      </p:sp>
      <p:sp>
        <p:nvSpPr>
          <p:cNvPr id="9" name="AutoShape 38"/>
          <p:cNvSpPr>
            <a:spLocks noChangeArrowheads="1"/>
          </p:cNvSpPr>
          <p:nvPr/>
        </p:nvSpPr>
        <p:spPr bwMode="blackWhite">
          <a:xfrm>
            <a:off x="5535613" y="4670425"/>
            <a:ext cx="1889125" cy="696913"/>
          </a:xfrm>
          <a:prstGeom prst="wedgeRectCallout">
            <a:avLst>
              <a:gd name="adj1" fmla="val 95264"/>
              <a:gd name="adj2" fmla="val 39051"/>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15.23% in 2012:Q4</a:t>
            </a:r>
            <a:br>
              <a:rPr lang="en-US" sz="1400" b="1">
                <a:solidFill>
                  <a:schemeClr val="bg1"/>
                </a:solidFill>
              </a:rPr>
            </a:br>
            <a:r>
              <a:rPr lang="en-US" sz="1400" b="1">
                <a:solidFill>
                  <a:schemeClr val="bg1"/>
                </a:solidFill>
              </a:rPr>
              <a:t>is lowest ratio since 1980:Q4 (15.09%).</a:t>
            </a:r>
          </a:p>
        </p:txBody>
      </p:sp>
      <p:sp>
        <p:nvSpPr>
          <p:cNvPr id="10" name="Text Box 17"/>
          <p:cNvSpPr txBox="1">
            <a:spLocks noChangeArrowheads="1"/>
          </p:cNvSpPr>
          <p:nvPr/>
        </p:nvSpPr>
        <p:spPr bwMode="auto">
          <a:xfrm>
            <a:off x="1248121" y="1932608"/>
            <a:ext cx="3254375" cy="1477328"/>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dirty="0" smtClean="0">
                <a:solidFill>
                  <a:srgbClr val="FFFFFF"/>
                </a:solidFill>
                <a:latin typeface="Arial" charset="0"/>
                <a:cs typeface="Arial" charset="0"/>
              </a:rPr>
              <a:t>Household balance sheets are stronger than they’ve been in </a:t>
            </a:r>
            <a:r>
              <a:rPr lang="en-US" b="1" dirty="0" smtClean="0">
                <a:solidFill>
                  <a:srgbClr val="FFFFFF"/>
                </a:solidFill>
              </a:rPr>
              <a:t>many years, setting the stage for more consumer spending</a:t>
            </a:r>
            <a:endParaRPr lang="en-US"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45</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1727846167"/>
              </p:ext>
            </p:extLst>
          </p:nvPr>
        </p:nvGraphicFramePr>
        <p:xfrm>
          <a:off x="363538" y="1285875"/>
          <a:ext cx="8188325" cy="4330700"/>
        </p:xfrm>
        <a:graphic>
          <a:graphicData uri="http://schemas.openxmlformats.org/presentationml/2006/ole">
            <mc:AlternateContent xmlns:mc="http://schemas.openxmlformats.org/markup-compatibility/2006">
              <mc:Choice xmlns:v="urn:schemas-microsoft-com:vml" Requires="v">
                <p:oleObj spid="_x0000_s23034990" name="Chart" r:id="rId4" imgW="7829584" imgH="3848214" progId="MSGraph.Chart.8">
                  <p:embed followColorScheme="full"/>
                </p:oleObj>
              </mc:Choice>
              <mc:Fallback>
                <p:oleObj name="Chart" r:id="rId4" imgW="7829584" imgH="3848214" progId="MSGraph.Chart.8">
                  <p:embed followColorScheme="full"/>
                  <p:pic>
                    <p:nvPicPr>
                      <p:cNvPr id="0" name="Object 11"/>
                      <p:cNvPicPr>
                        <a:picLocks noChangeAspect="1" noChangeArrowheads="1"/>
                      </p:cNvPicPr>
                      <p:nvPr/>
                    </p:nvPicPr>
                    <p:blipFill>
                      <a:blip r:embed="rId5"/>
                      <a:srcRect/>
                      <a:stretch>
                        <a:fillRect/>
                      </a:stretch>
                    </p:blipFill>
                    <p:spPr bwMode="gray">
                      <a:xfrm>
                        <a:off x="363538" y="1285875"/>
                        <a:ext cx="8188325"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(3/14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2013-14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848743" y="1130709"/>
            <a:ext cx="2689710" cy="1042308"/>
          </a:xfrm>
          <a:prstGeom prst="wedgeRectCallout">
            <a:avLst>
              <a:gd name="adj1" fmla="val 42899"/>
              <a:gd name="adj2" fmla="val 691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46</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mc:AlternateContent xmlns:mc="http://schemas.openxmlformats.org/markup-compatibility/2006">
              <mc:Choice xmlns:v="urn:schemas-microsoft-com:vml" Requires="v">
                <p:oleObj spid="_x0000_s14956654" name="Chart" r:id="rId4" imgW="7829584" imgH="3848214" progId="MSGraph.Chart.8">
                  <p:embed followColorScheme="full"/>
                </p:oleObj>
              </mc:Choice>
              <mc:Fallback>
                <p:oleObj name="Chart" r:id="rId4" imgW="7829584" imgH="3848214" progId="MSGraph.Chart.8">
                  <p:embed followColorScheme="full"/>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73063" y="1020763"/>
                        <a:ext cx="8188325"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47</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Age of Vehicles on the Road, 2006—2013</a:t>
            </a:r>
          </a:p>
        </p:txBody>
      </p:sp>
      <p:graphicFrame>
        <p:nvGraphicFramePr>
          <p:cNvPr id="39938" name="Object 3"/>
          <p:cNvGraphicFramePr>
            <a:graphicFrameLocks noChangeAspect="1"/>
          </p:cNvGraphicFramePr>
          <p:nvPr/>
        </p:nvGraphicFramePr>
        <p:xfrm>
          <a:off x="258548" y="2294159"/>
          <a:ext cx="8445500" cy="3497262"/>
        </p:xfrm>
        <a:graphic>
          <a:graphicData uri="http://schemas.openxmlformats.org/presentationml/2006/ole">
            <mc:AlternateContent xmlns:mc="http://schemas.openxmlformats.org/markup-compatibility/2006">
              <mc:Choice xmlns:v="urn:schemas-microsoft-com:vml" Requires="v">
                <p:oleObj spid="_x0000_s20920430" name="Chart" r:id="rId4" imgW="8543899" imgH="3524253" progId="MSGraph.Chart.8">
                  <p:embed followColorScheme="full"/>
                </p:oleObj>
              </mc:Choice>
              <mc:Fallback>
                <p:oleObj name="Chart" r:id="rId4" imgW="8543899" imgH="352425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8548" y="229415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Polk, August 2013 Survey; Insurance </a:t>
            </a:r>
            <a:r>
              <a:rPr lang="en-US" sz="1100" dirty="0"/>
              <a:t>Information </a:t>
            </a:r>
            <a:r>
              <a:rPr lang="en-US" sz="1100" dirty="0" smtClean="0"/>
              <a:t>Institute.</a:t>
            </a:r>
            <a:endParaRPr lang="en-US" sz="1100" dirty="0"/>
          </a:p>
        </p:txBody>
      </p:sp>
      <p:sp>
        <p:nvSpPr>
          <p:cNvPr id="39944" name="Rectangle 5"/>
          <p:cNvSpPr>
            <a:spLocks noChangeArrowheads="1"/>
          </p:cNvSpPr>
          <p:nvPr/>
        </p:nvSpPr>
        <p:spPr bwMode="black">
          <a:xfrm>
            <a:off x="162228" y="1720111"/>
            <a:ext cx="8221662" cy="49244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Vehicle</a:t>
            </a:r>
          </a:p>
          <a:p>
            <a:pPr defTabSz="114300" eaLnBrk="0" hangingPunct="0">
              <a:lnSpc>
                <a:spcPct val="90000"/>
              </a:lnSpc>
              <a:spcBef>
                <a:spcPct val="20000"/>
              </a:spcBef>
            </a:pPr>
            <a:r>
              <a:rPr lang="en-US" sz="1600" b="1" dirty="0" smtClean="0">
                <a:solidFill>
                  <a:srgbClr val="225A7A"/>
                </a:solidFill>
              </a:rPr>
              <a:t> Age (Years)</a:t>
            </a:r>
            <a:endParaRPr lang="en-US" sz="1600" b="1" dirty="0">
              <a:solidFill>
                <a:srgbClr val="225A7A"/>
              </a:solidFill>
            </a:endParaRPr>
          </a:p>
        </p:txBody>
      </p:sp>
      <p:sp>
        <p:nvSpPr>
          <p:cNvPr id="2116614" name="Rectangle 6"/>
          <p:cNvSpPr>
            <a:spLocks noChangeArrowheads="1"/>
          </p:cNvSpPr>
          <p:nvPr/>
        </p:nvSpPr>
        <p:spPr bwMode="blackWhite">
          <a:xfrm>
            <a:off x="634180" y="5471652"/>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average age of a vehicle on the road is </a:t>
            </a:r>
            <a:r>
              <a:rPr lang="en-US" b="1" dirty="0" err="1" smtClean="0">
                <a:solidFill>
                  <a:srgbClr val="FFFFFF"/>
                </a:solidFill>
              </a:rPr>
              <a:t>is</a:t>
            </a:r>
            <a:r>
              <a:rPr lang="en-US" b="1" dirty="0" smtClean="0">
                <a:solidFill>
                  <a:srgbClr val="FFFFFF"/>
                </a:solidFill>
              </a:rPr>
              <a:t> expected to continue to increase until 2018.  By 2018, the number of vehicles 12+ years old is expected to rise 11.6% from 2013 and the number that are under 5 years old is expected to increase by 41% </a:t>
            </a:r>
            <a:endParaRPr lang="en-US" b="1" dirty="0">
              <a:solidFill>
                <a:srgbClr val="FFFFFF"/>
              </a:solidFill>
            </a:endParaRPr>
          </a:p>
        </p:txBody>
      </p:sp>
      <p:sp>
        <p:nvSpPr>
          <p:cNvPr id="11" name="AutoShape 8"/>
          <p:cNvSpPr>
            <a:spLocks noChangeArrowheads="1"/>
          </p:cNvSpPr>
          <p:nvPr/>
        </p:nvSpPr>
        <p:spPr bwMode="blackWhite">
          <a:xfrm>
            <a:off x="6140244" y="1220070"/>
            <a:ext cx="2703871" cy="1021684"/>
          </a:xfrm>
          <a:prstGeom prst="wedgeRectCallout">
            <a:avLst>
              <a:gd name="adj1" fmla="val 28012"/>
              <a:gd name="adj2" fmla="val 876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average vehicle age reached a record 11.4 years in 2013</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47</a:t>
            </a:fld>
            <a:endParaRPr lang="en-US"/>
          </a:p>
        </p:txBody>
      </p:sp>
      <p:sp>
        <p:nvSpPr>
          <p:cNvPr id="14" name="Text Box 17"/>
          <p:cNvSpPr txBox="1">
            <a:spLocks noChangeArrowheads="1"/>
          </p:cNvSpPr>
          <p:nvPr/>
        </p:nvSpPr>
        <p:spPr bwMode="auto">
          <a:xfrm>
            <a:off x="2256502" y="1179871"/>
            <a:ext cx="3539613" cy="1754326"/>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Average vehicle age continues to increase because the </a:t>
            </a:r>
            <a:r>
              <a:rPr lang="en-US" b="1" dirty="0" smtClean="0">
                <a:solidFill>
                  <a:srgbClr val="FFFFFF"/>
                </a:solidFill>
              </a:rPr>
              <a:t>slow economy leads many drivers to keep cars on the road longer and because cars are becoming more reliable</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48</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sz="3200" dirty="0" smtClean="0"/>
              <a:t>Monthly Change* in Auto Insurance Prices, </a:t>
            </a:r>
            <a:r>
              <a:rPr lang="en-US" dirty="0" smtClean="0"/>
              <a:t>1991–2014*</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January 2014;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404825" name="Chart" r:id="rId4" imgW="8343967" imgH="4381555" progId="MSGraph.Chart.8">
                  <p:embed followColorScheme="full"/>
                </p:oleObj>
              </mc:Choice>
              <mc:Fallback>
                <p:oleObj name="Chart" r:id="rId4" imgW="8343967" imgH="4381555"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870968" y="1071668"/>
            <a:ext cx="2851150" cy="1670050"/>
          </a:xfrm>
          <a:prstGeom prst="wedgeRectCallout">
            <a:avLst>
              <a:gd name="adj1" fmla="val -15662"/>
              <a:gd name="adj2" fmla="val 506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Cyclical peaks in PP Auto tend to occur approximately every 10 years (early 1990s, early 2000s and likely the early 2010s)</a:t>
            </a:r>
            <a:endParaRPr lang="en-US"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7911"/>
              <a:gd name="adj2" fmla="val -776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45808"/>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5488"/>
              <a:gd name="adj2" fmla="val -9798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Jan. 2014 reading of 3.4% down from 4.9% a year earlier</a:t>
            </a:r>
            <a:endParaRPr lang="en-US" sz="1400" b="1" dirty="0">
              <a:solidFill>
                <a:schemeClr val="bg1"/>
              </a:solidFill>
            </a:endParaRPr>
          </a:p>
        </p:txBody>
      </p:sp>
    </p:spTree>
    <p:extLst>
      <p:ext uri="{BB962C8B-B14F-4D97-AF65-F5344CB8AC3E}">
        <p14:creationId xmlns:p14="http://schemas.microsoft.com/office/powerpoint/2010/main" val="37447488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49</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December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mc:AlternateContent xmlns:mc="http://schemas.openxmlformats.org/markup-compatibility/2006">
              <mc:Choice xmlns:v="urn:schemas-microsoft-com:vml" Requires="v">
                <p:oleObj spid="_x0000_s12259438" name="Chart" r:id="rId4" imgW="8382000" imgH="4657682" progId="MSGraph.Chart.8">
                  <p:embed followColorScheme="full"/>
                </p:oleObj>
              </mc:Choice>
              <mc:Fallback>
                <p:oleObj name="Chart" r:id="rId4" imgW="8382000" imgH="465768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1612900"/>
                        <a:ext cx="890270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401541"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5</a:t>
            </a:fld>
            <a:endParaRPr lang="en-US" sz="900"/>
          </a:p>
        </p:txBody>
      </p:sp>
      <p:sp>
        <p:nvSpPr>
          <p:cNvPr id="437250" name="Rectangle 2"/>
          <p:cNvSpPr>
            <a:spLocks noGrp="1" noChangeArrowheads="1"/>
          </p:cNvSpPr>
          <p:nvPr>
            <p:ph type="title" idx="4294967295"/>
          </p:nvPr>
        </p:nvSpPr>
        <p:spPr>
          <a:xfrm>
            <a:off x="0" y="238787"/>
            <a:ext cx="8243047" cy="581025"/>
          </a:xfrm>
        </p:spPr>
        <p:txBody>
          <a:bodyPr lIns="92075" tIns="46038" rIns="92075" bIns="46038" anchor="b"/>
          <a:lstStyle/>
          <a:p>
            <a:pPr>
              <a:lnSpc>
                <a:spcPct val="85000"/>
              </a:lnSpc>
            </a:pPr>
            <a:r>
              <a:rPr lang="en-US" sz="2800" dirty="0" smtClean="0"/>
              <a:t>Top 5 Global Risks in Terms of </a:t>
            </a:r>
            <a:r>
              <a:rPr lang="en-US" sz="2800" i="1" dirty="0" smtClean="0"/>
              <a:t>Likelihood</a:t>
            </a:r>
            <a:r>
              <a:rPr lang="en-US" sz="2800" dirty="0" smtClean="0"/>
              <a:t>, 2007—2014: Insurance Can Help With Most </a:t>
            </a:r>
            <a:endParaRPr lang="en-US" sz="2800" dirty="0" smtClean="0">
              <a:solidFill>
                <a:srgbClr val="28688C"/>
              </a:solidFill>
            </a:endParaRPr>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World Economic Forum, </a:t>
            </a:r>
            <a:r>
              <a:rPr lang="en-US" sz="1000" i="1" dirty="0" smtClean="0"/>
              <a:t>Global Risks 2014</a:t>
            </a:r>
            <a:r>
              <a:rPr lang="en-US" sz="1000" dirty="0" smtClean="0"/>
              <a:t>; Insurance </a:t>
            </a:r>
            <a:r>
              <a:rPr lang="en-US" sz="1000" dirty="0"/>
              <a:t>Information </a:t>
            </a:r>
            <a:r>
              <a:rPr lang="en-US" sz="1000" dirty="0" smtClean="0"/>
              <a:t>Institute.</a:t>
            </a:r>
            <a:endParaRPr lang="en-US" sz="1000" dirty="0"/>
          </a:p>
        </p:txBody>
      </p:sp>
      <p:sp>
        <p:nvSpPr>
          <p:cNvPr id="15" name="Rectangle 6"/>
          <p:cNvSpPr>
            <a:spLocks noChangeArrowheads="1"/>
          </p:cNvSpPr>
          <p:nvPr/>
        </p:nvSpPr>
        <p:spPr bwMode="blackWhite">
          <a:xfrm>
            <a:off x="432467" y="5818133"/>
            <a:ext cx="8220075" cy="70065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Concerns Shift Considerably Over Short Spans of Time.  2014 Includes a Mix of Environmental Economic, Social and Environmental Risks</a:t>
            </a:r>
            <a:endParaRPr lang="en-US" b="1" dirty="0">
              <a:solidFill>
                <a:srgbClr val="FFFFFF"/>
              </a:solidFill>
            </a:endParaRPr>
          </a:p>
        </p:txBody>
      </p:sp>
      <p:pic>
        <p:nvPicPr>
          <p:cNvPr id="2" name="Picture 1"/>
          <p:cNvPicPr>
            <a:picLocks noChangeAspect="1"/>
          </p:cNvPicPr>
          <p:nvPr/>
        </p:nvPicPr>
        <p:blipFill>
          <a:blip r:embed="rId3"/>
          <a:stretch>
            <a:fillRect/>
          </a:stretch>
        </p:blipFill>
        <p:spPr>
          <a:xfrm>
            <a:off x="85725" y="1269817"/>
            <a:ext cx="7887988" cy="4245158"/>
          </a:xfrm>
          <a:prstGeom prst="rect">
            <a:avLst/>
          </a:prstGeom>
        </p:spPr>
      </p:pic>
      <p:sp>
        <p:nvSpPr>
          <p:cNvPr id="12" name="AutoShape 13"/>
          <p:cNvSpPr>
            <a:spLocks noChangeArrowheads="1"/>
          </p:cNvSpPr>
          <p:nvPr/>
        </p:nvSpPr>
        <p:spPr bwMode="blackWhite">
          <a:xfrm>
            <a:off x="7899303" y="1563329"/>
            <a:ext cx="1185706" cy="2020529"/>
          </a:xfrm>
          <a:prstGeom prst="wedgeRectCallout">
            <a:avLst>
              <a:gd name="adj1" fmla="val -70246"/>
              <a:gd name="adj2" fmla="val -185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 2014, societal and environ-mental issues dominated frequency concerns </a:t>
            </a:r>
            <a:endParaRPr lang="en-US" sz="1400" b="1" dirty="0">
              <a:solidFill>
                <a:schemeClr val="bg1"/>
              </a:solidFill>
            </a:endParaRPr>
          </a:p>
        </p:txBody>
      </p:sp>
      <p:pic>
        <p:nvPicPr>
          <p:cNvPr id="3" name="Picture 2"/>
          <p:cNvPicPr>
            <a:picLocks noChangeAspect="1"/>
          </p:cNvPicPr>
          <p:nvPr/>
        </p:nvPicPr>
        <p:blipFill>
          <a:blip r:embed="rId4"/>
          <a:stretch>
            <a:fillRect/>
          </a:stretch>
        </p:blipFill>
        <p:spPr>
          <a:xfrm>
            <a:off x="890546" y="5437055"/>
            <a:ext cx="6757881" cy="317578"/>
          </a:xfrm>
          <a:prstGeom prst="rect">
            <a:avLst/>
          </a:prstGeom>
        </p:spPr>
      </p:pic>
    </p:spTree>
    <p:extLst>
      <p:ext uri="{BB962C8B-B14F-4D97-AF65-F5344CB8AC3E}">
        <p14:creationId xmlns:p14="http://schemas.microsoft.com/office/powerpoint/2010/main" val="38808387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5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Private Passenger Auto: Premium Growth vs. Loss Cost Spread</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err="1" smtClean="0"/>
              <a:t>Evercore</a:t>
            </a:r>
            <a:r>
              <a:rPr lang="en-US" sz="1050" dirty="0" smtClean="0"/>
              <a:t> Equity  Research, Jan. 2014.</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50</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7129859" name="Picture 3"/>
          <p:cNvPicPr>
            <a:picLocks noChangeAspect="1" noChangeArrowheads="1"/>
          </p:cNvPicPr>
          <p:nvPr/>
        </p:nvPicPr>
        <p:blipFill>
          <a:blip r:embed="rId3" cstate="print"/>
          <a:srcRect/>
          <a:stretch>
            <a:fillRect/>
          </a:stretch>
        </p:blipFill>
        <p:spPr bwMode="auto">
          <a:xfrm>
            <a:off x="144263" y="1809136"/>
            <a:ext cx="8871921" cy="4090065"/>
          </a:xfrm>
          <a:prstGeom prst="rect">
            <a:avLst/>
          </a:prstGeom>
          <a:noFill/>
          <a:ln w="9525">
            <a:noFill/>
            <a:miter lim="800000"/>
            <a:headEnd/>
            <a:tailEnd/>
          </a:ln>
        </p:spPr>
      </p:pic>
      <p:sp>
        <p:nvSpPr>
          <p:cNvPr id="15" name="AutoShape 8"/>
          <p:cNvSpPr>
            <a:spLocks noChangeArrowheads="1"/>
          </p:cNvSpPr>
          <p:nvPr/>
        </p:nvSpPr>
        <p:spPr bwMode="blackWhite">
          <a:xfrm>
            <a:off x="4075473" y="1376517"/>
            <a:ext cx="2251587" cy="1366682"/>
          </a:xfrm>
          <a:prstGeom prst="wedgeRectCallout">
            <a:avLst>
              <a:gd name="adj1" fmla="val 112251"/>
              <a:gd name="adj2" fmla="val 1045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Premium growth has generally exceeded underlying loss cost trends since mid-2008</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51</a:t>
            </a:fld>
            <a:endParaRPr lang="en-US" smtClean="0"/>
          </a:p>
        </p:txBody>
      </p:sp>
      <p:sp>
        <p:nvSpPr>
          <p:cNvPr id="12294" name="Rectangle 2"/>
          <p:cNvSpPr>
            <a:spLocks noGrp="1" noChangeArrowheads="1"/>
          </p:cNvSpPr>
          <p:nvPr>
            <p:ph type="title"/>
          </p:nvPr>
        </p:nvSpPr>
        <p:spPr>
          <a:xfrm>
            <a:off x="495096" y="198643"/>
            <a:ext cx="6869266" cy="860425"/>
          </a:xfrm>
        </p:spPr>
        <p:txBody>
          <a:bodyPr/>
          <a:lstStyle/>
          <a:p>
            <a:r>
              <a:rPr lang="en-US" sz="2600" dirty="0" smtClean="0"/>
              <a:t>Average Expenditures* on Auto Insurance, 1994-2014F</a:t>
            </a:r>
          </a:p>
        </p:txBody>
      </p:sp>
      <p:graphicFrame>
        <p:nvGraphicFramePr>
          <p:cNvPr id="12290" name="Object 3"/>
          <p:cNvGraphicFramePr>
            <a:graphicFrameLocks/>
          </p:cNvGraphicFramePr>
          <p:nvPr/>
        </p:nvGraphicFramePr>
        <p:xfrm>
          <a:off x="162112" y="1533831"/>
          <a:ext cx="8607425" cy="4296573"/>
        </p:xfrm>
        <a:graphic>
          <a:graphicData uri="http://schemas.openxmlformats.org/presentationml/2006/ole">
            <mc:AlternateContent xmlns:mc="http://schemas.openxmlformats.org/markup-compatibility/2006">
              <mc:Choice xmlns:v="urn:schemas-microsoft-com:vml" Requires="v">
                <p:oleObj spid="_x0000_s28390508"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162112" y="1533831"/>
                        <a:ext cx="8607425" cy="42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712542"/>
            <a:ext cx="8756650" cy="6882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Across the U.S., auto </a:t>
            </a:r>
            <a:r>
              <a:rPr lang="en-US" sz="1600" b="1" dirty="0">
                <a:solidFill>
                  <a:srgbClr val="FFFFFF"/>
                </a:solidFill>
              </a:rPr>
              <a:t>i</a:t>
            </a:r>
            <a:r>
              <a:rPr lang="en-US" sz="1600" b="1" dirty="0" smtClean="0">
                <a:solidFill>
                  <a:srgbClr val="FFFFFF"/>
                </a:solidFill>
              </a:rPr>
              <a:t>nsurance </a:t>
            </a:r>
            <a:r>
              <a:rPr lang="en-US" sz="1600" b="1" dirty="0">
                <a:solidFill>
                  <a:srgbClr val="FFFFFF"/>
                </a:solidFill>
              </a:rPr>
              <a:t>e</a:t>
            </a:r>
            <a:r>
              <a:rPr lang="en-US" sz="1600" b="1" dirty="0" smtClean="0">
                <a:solidFill>
                  <a:srgbClr val="FFFFFF"/>
                </a:solidFill>
              </a:rPr>
              <a:t>xpenditures fell by 0.8</a:t>
            </a:r>
            <a:r>
              <a:rPr lang="en-US" sz="1600" b="1" dirty="0">
                <a:solidFill>
                  <a:srgbClr val="FFFFFF"/>
                </a:solidFill>
              </a:rPr>
              <a:t>% in </a:t>
            </a:r>
            <a:r>
              <a:rPr lang="en-US" sz="1600" b="1" dirty="0" smtClean="0">
                <a:solidFill>
                  <a:srgbClr val="FFFFFF"/>
                </a:solidFill>
              </a:rPr>
              <a:t>2008</a:t>
            </a:r>
            <a:br>
              <a:rPr lang="en-US" sz="1600" b="1" dirty="0" smtClean="0">
                <a:solidFill>
                  <a:srgbClr val="FFFFFF"/>
                </a:solidFill>
              </a:rPr>
            </a:br>
            <a:r>
              <a:rPr lang="en-US" sz="1600" b="1" dirty="0" smtClean="0">
                <a:solidFill>
                  <a:srgbClr val="FFFFFF"/>
                </a:solidFill>
              </a:rPr>
              <a:t>and 0.5% </a:t>
            </a:r>
            <a:r>
              <a:rPr lang="en-US" sz="1600" b="1" dirty="0">
                <a:solidFill>
                  <a:srgbClr val="FFFFFF"/>
                </a:solidFill>
              </a:rPr>
              <a:t>in </a:t>
            </a:r>
            <a:r>
              <a:rPr lang="en-US" sz="1600" b="1" dirty="0" smtClean="0">
                <a:solidFill>
                  <a:srgbClr val="FFFFFF"/>
                </a:solidFill>
              </a:rPr>
              <a:t>2009 but rose 0.5% in 2010 and 0.8% in 2011.</a:t>
            </a:r>
            <a:br>
              <a:rPr lang="en-US" sz="1600" b="1" dirty="0" smtClean="0">
                <a:solidFill>
                  <a:srgbClr val="FFFFFF"/>
                </a:solidFill>
              </a:rPr>
            </a:br>
            <a:r>
              <a:rPr lang="en-US" sz="1600" b="1" dirty="0" smtClean="0">
                <a:solidFill>
                  <a:srgbClr val="FFFFFF"/>
                </a:solidFill>
              </a:rPr>
              <a:t>I.I.I. estimates for 2012-2014 are each +2.0%.</a:t>
            </a:r>
            <a:endParaRPr lang="en-US" sz="1600" b="1" dirty="0">
              <a:solidFill>
                <a:srgbClr val="FFFFFF"/>
              </a:solidFill>
            </a:endParaRPr>
          </a:p>
        </p:txBody>
      </p:sp>
      <p:sp>
        <p:nvSpPr>
          <p:cNvPr id="12296" name="Rectangle 5"/>
          <p:cNvSpPr>
            <a:spLocks noChangeArrowheads="1"/>
          </p:cNvSpPr>
          <p:nvPr/>
        </p:nvSpPr>
        <p:spPr bwMode="auto">
          <a:xfrm>
            <a:off x="-1" y="6414802"/>
            <a:ext cx="8957187"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The NAIC data are per-vehicle (actually, per car-year)</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1994-2011; </a:t>
            </a:r>
            <a:r>
              <a:rPr lang="en-US" sz="1100" dirty="0"/>
              <a:t>Insurance Information Institute </a:t>
            </a:r>
            <a:r>
              <a:rPr lang="en-US" sz="1100" dirty="0" smtClean="0"/>
              <a:t>estimates for 2012-2014 </a:t>
            </a:r>
            <a:r>
              <a:rPr lang="en-US" sz="1100" dirty="0"/>
              <a:t>based on CPI and other data.</a:t>
            </a:r>
          </a:p>
        </p:txBody>
      </p:sp>
      <p:sp>
        <p:nvSpPr>
          <p:cNvPr id="9" name="AutoShape 13"/>
          <p:cNvSpPr>
            <a:spLocks noChangeArrowheads="1"/>
          </p:cNvSpPr>
          <p:nvPr/>
        </p:nvSpPr>
        <p:spPr bwMode="blackWhite">
          <a:xfrm>
            <a:off x="4503174" y="1068951"/>
            <a:ext cx="3910679" cy="514043"/>
          </a:xfrm>
          <a:prstGeom prst="wedgeRectCallout">
            <a:avLst>
              <a:gd name="adj1" fmla="val 38773"/>
              <a:gd name="adj2" fmla="val 1370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is lower today than it was in </a:t>
            </a:r>
            <a:r>
              <a:rPr lang="en-US" sz="1400" b="1" dirty="0" smtClean="0">
                <a:solidFill>
                  <a:schemeClr val="bg1"/>
                </a:solidFill>
              </a:rPr>
              <a:t>2004</a:t>
            </a:r>
            <a:endParaRPr lang="en-US" sz="1400" b="1" dirty="0">
              <a:solidFill>
                <a:schemeClr val="bg1"/>
              </a:solidFill>
            </a:endParaRPr>
          </a:p>
        </p:txBody>
      </p:sp>
      <p:sp>
        <p:nvSpPr>
          <p:cNvPr id="10" name="TextBox 12"/>
          <p:cNvSpPr txBox="1">
            <a:spLocks noChangeArrowheads="1"/>
          </p:cNvSpPr>
          <p:nvPr/>
        </p:nvSpPr>
        <p:spPr bwMode="auto">
          <a:xfrm>
            <a:off x="1176695" y="1019944"/>
            <a:ext cx="1940131" cy="2677656"/>
          </a:xfrm>
          <a:prstGeom prst="rect">
            <a:avLst/>
          </a:prstGeom>
          <a:solidFill>
            <a:schemeClr val="accent1"/>
          </a:solidFill>
          <a:ln w="9525">
            <a:noFill/>
            <a:miter lim="800000"/>
            <a:headEnd/>
            <a:tailEnd/>
          </a:ln>
        </p:spPr>
        <p:txBody>
          <a:bodyPr wrap="square">
            <a:spAutoFit/>
          </a:bodyPr>
          <a:lstStyle/>
          <a:p>
            <a:r>
              <a:rPr lang="en-US" sz="1400" b="1" u="sng" dirty="0" smtClean="0">
                <a:solidFill>
                  <a:schemeClr val="bg1"/>
                </a:solidFill>
              </a:rPr>
              <a:t>Annual Pct Changes </a:t>
            </a:r>
            <a:r>
              <a:rPr lang="en-US" sz="1400" dirty="0">
                <a:solidFill>
                  <a:schemeClr val="bg1"/>
                </a:solidFill>
              </a:rPr>
              <a:t/>
            </a:r>
            <a:br>
              <a:rPr lang="en-US" sz="1400" dirty="0">
                <a:solidFill>
                  <a:schemeClr val="bg1"/>
                </a:solidFill>
              </a:rPr>
            </a:br>
            <a:r>
              <a:rPr lang="en-US" sz="1400" dirty="0" smtClean="0">
                <a:solidFill>
                  <a:schemeClr val="bg1"/>
                </a:solidFill>
              </a:rPr>
              <a:t>2001:  5.2%</a:t>
            </a:r>
            <a:r>
              <a:rPr lang="en-US" sz="1400" dirty="0">
                <a:solidFill>
                  <a:schemeClr val="bg1"/>
                </a:solidFill>
              </a:rPr>
              <a:t/>
            </a:r>
            <a:br>
              <a:rPr lang="en-US" sz="1400" dirty="0">
                <a:solidFill>
                  <a:schemeClr val="bg1"/>
                </a:solidFill>
              </a:rPr>
            </a:br>
            <a:r>
              <a:rPr lang="en-US" sz="1400" dirty="0" smtClean="0">
                <a:solidFill>
                  <a:schemeClr val="bg1"/>
                </a:solidFill>
              </a:rPr>
              <a:t>2002:  8.6%</a:t>
            </a:r>
            <a:r>
              <a:rPr lang="en-US" sz="1400" dirty="0">
                <a:solidFill>
                  <a:schemeClr val="bg1"/>
                </a:solidFill>
              </a:rPr>
              <a:t/>
            </a:r>
            <a:br>
              <a:rPr lang="en-US" sz="1400" dirty="0">
                <a:solidFill>
                  <a:schemeClr val="bg1"/>
                </a:solidFill>
              </a:rPr>
            </a:br>
            <a:r>
              <a:rPr lang="en-US" sz="1400" dirty="0" smtClean="0">
                <a:solidFill>
                  <a:schemeClr val="bg1"/>
                </a:solidFill>
              </a:rPr>
              <a:t>2003:  5.6%</a:t>
            </a:r>
            <a:endParaRPr lang="en-US" sz="1400" dirty="0">
              <a:solidFill>
                <a:schemeClr val="bg1"/>
              </a:solidFill>
            </a:endParaRPr>
          </a:p>
          <a:p>
            <a:r>
              <a:rPr lang="en-US" sz="1400" dirty="0" smtClean="0">
                <a:solidFill>
                  <a:schemeClr val="bg1"/>
                </a:solidFill>
              </a:rPr>
              <a:t>2004:  1.5%</a:t>
            </a:r>
            <a:br>
              <a:rPr lang="en-US" sz="1400" dirty="0" smtClean="0">
                <a:solidFill>
                  <a:schemeClr val="bg1"/>
                </a:solidFill>
              </a:rPr>
            </a:br>
            <a:r>
              <a:rPr lang="en-US" sz="1400" dirty="0" smtClean="0">
                <a:solidFill>
                  <a:schemeClr val="bg1"/>
                </a:solidFill>
              </a:rPr>
              <a:t>2005: -1.3%</a:t>
            </a:r>
            <a:br>
              <a:rPr lang="en-US" sz="1400" dirty="0" smtClean="0">
                <a:solidFill>
                  <a:schemeClr val="bg1"/>
                </a:solidFill>
              </a:rPr>
            </a:br>
            <a:r>
              <a:rPr lang="en-US" sz="1400" dirty="0" smtClean="0">
                <a:solidFill>
                  <a:schemeClr val="bg1"/>
                </a:solidFill>
              </a:rPr>
              <a:t>2006: -1.8%</a:t>
            </a:r>
            <a:br>
              <a:rPr lang="en-US" sz="1400" dirty="0" smtClean="0">
                <a:solidFill>
                  <a:schemeClr val="bg1"/>
                </a:solidFill>
              </a:rPr>
            </a:br>
            <a:r>
              <a:rPr lang="en-US" sz="1400" dirty="0" smtClean="0">
                <a:solidFill>
                  <a:schemeClr val="bg1"/>
                </a:solidFill>
              </a:rPr>
              <a:t>2007: -2.1%</a:t>
            </a:r>
            <a:br>
              <a:rPr lang="en-US" sz="1400" dirty="0" smtClean="0">
                <a:solidFill>
                  <a:schemeClr val="bg1"/>
                </a:solidFill>
              </a:rPr>
            </a:br>
            <a:r>
              <a:rPr lang="en-US" sz="1400" dirty="0" smtClean="0">
                <a:solidFill>
                  <a:schemeClr val="bg1"/>
                </a:solidFill>
              </a:rPr>
              <a:t>2008: -1.0%</a:t>
            </a:r>
            <a:br>
              <a:rPr lang="en-US" sz="1400" dirty="0" smtClean="0">
                <a:solidFill>
                  <a:schemeClr val="bg1"/>
                </a:solidFill>
              </a:rPr>
            </a:br>
            <a:r>
              <a:rPr lang="en-US" sz="1400" dirty="0" smtClean="0">
                <a:solidFill>
                  <a:schemeClr val="bg1"/>
                </a:solidFill>
              </a:rPr>
              <a:t>2009: -0.5%</a:t>
            </a:r>
            <a:br>
              <a:rPr lang="en-US" sz="1400" dirty="0" smtClean="0">
                <a:solidFill>
                  <a:schemeClr val="bg1"/>
                </a:solidFill>
              </a:rPr>
            </a:br>
            <a:r>
              <a:rPr lang="en-US" sz="1400" dirty="0" smtClean="0">
                <a:solidFill>
                  <a:schemeClr val="bg1"/>
                </a:solidFill>
              </a:rPr>
              <a:t>2010:  0.6%</a:t>
            </a:r>
            <a:br>
              <a:rPr lang="en-US" sz="1400" dirty="0" smtClean="0">
                <a:solidFill>
                  <a:schemeClr val="bg1"/>
                </a:solidFill>
              </a:rPr>
            </a:br>
            <a:r>
              <a:rPr lang="en-US" sz="1400" dirty="0" smtClean="0">
                <a:solidFill>
                  <a:schemeClr val="bg1"/>
                </a:solidFill>
              </a:rPr>
              <a:t>2011:  0.6%</a:t>
            </a:r>
            <a:endParaRPr lang="en-US" sz="1400" dirty="0">
              <a:solidFill>
                <a:schemeClr val="bg1"/>
              </a:solidFill>
            </a:endParaRPr>
          </a:p>
        </p:txBody>
      </p:sp>
    </p:spTree>
    <p:extLst>
      <p:ext uri="{BB962C8B-B14F-4D97-AF65-F5344CB8AC3E}">
        <p14:creationId xmlns:p14="http://schemas.microsoft.com/office/powerpoint/2010/main" val="41030246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52</a:t>
            </a:fld>
            <a:endParaRPr lang="en-US" smtClean="0"/>
          </a:p>
        </p:txBody>
      </p:sp>
      <p:sp>
        <p:nvSpPr>
          <p:cNvPr id="12294" name="Rectangle 2"/>
          <p:cNvSpPr>
            <a:spLocks noGrp="1" noChangeArrowheads="1"/>
          </p:cNvSpPr>
          <p:nvPr>
            <p:ph type="title"/>
          </p:nvPr>
        </p:nvSpPr>
        <p:spPr>
          <a:xfrm>
            <a:off x="495096" y="198643"/>
            <a:ext cx="7134736" cy="860425"/>
          </a:xfrm>
        </p:spPr>
        <p:txBody>
          <a:bodyPr/>
          <a:lstStyle/>
          <a:p>
            <a:r>
              <a:rPr lang="en-US" sz="2300" dirty="0" smtClean="0"/>
              <a:t>Annual Pct. Change in Avg. Expenditures on Auto Insurance, vs. Auto Insurance Prices, 1995-2011</a:t>
            </a:r>
          </a:p>
        </p:txBody>
      </p:sp>
      <p:graphicFrame>
        <p:nvGraphicFramePr>
          <p:cNvPr id="12290" name="Object 3"/>
          <p:cNvGraphicFramePr>
            <a:graphicFrameLocks/>
          </p:cNvGraphicFramePr>
          <p:nvPr/>
        </p:nvGraphicFramePr>
        <p:xfrm>
          <a:off x="162112" y="1199535"/>
          <a:ext cx="8607425" cy="4365400"/>
        </p:xfrm>
        <a:graphic>
          <a:graphicData uri="http://schemas.openxmlformats.org/presentationml/2006/ole">
            <mc:AlternateContent xmlns:mc="http://schemas.openxmlformats.org/markup-compatibility/2006">
              <mc:Choice xmlns:v="urn:schemas-microsoft-com:vml" Requires="v">
                <p:oleObj spid="_x0000_s28391531"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162112" y="1199535"/>
                        <a:ext cx="8607425" cy="43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610225"/>
            <a:ext cx="8756650" cy="928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gap since 2005 between price changes and expenditures on auto insurance might be due to buyers increasing </a:t>
            </a:r>
            <a:r>
              <a:rPr lang="en-US" b="1" smtClean="0">
                <a:solidFill>
                  <a:srgbClr val="FFFFFF"/>
                </a:solidFill>
              </a:rPr>
              <a:t>deductibles,</a:t>
            </a:r>
            <a:br>
              <a:rPr lang="en-US" b="1" smtClean="0">
                <a:solidFill>
                  <a:srgbClr val="FFFFFF"/>
                </a:solidFill>
              </a:rPr>
            </a:br>
            <a:r>
              <a:rPr lang="en-US" b="1" smtClean="0">
                <a:solidFill>
                  <a:srgbClr val="FFFFFF"/>
                </a:solidFill>
              </a:rPr>
              <a:t>obtaining </a:t>
            </a:r>
            <a:r>
              <a:rPr lang="en-US" b="1" dirty="0" smtClean="0">
                <a:solidFill>
                  <a:srgbClr val="FFFFFF"/>
                </a:solidFill>
              </a:rPr>
              <a:t>discounts, and other premium-reducing behavior.</a:t>
            </a:r>
            <a:endParaRPr lang="en-US" b="1" dirty="0">
              <a:solidFill>
                <a:srgbClr val="FFFFFF"/>
              </a:solidFill>
            </a:endParaRPr>
          </a:p>
        </p:txBody>
      </p:sp>
      <p:sp>
        <p:nvSpPr>
          <p:cNvPr id="12296" name="Rectangle 5"/>
          <p:cNvSpPr>
            <a:spLocks noChangeArrowheads="1"/>
          </p:cNvSpPr>
          <p:nvPr/>
        </p:nvSpPr>
        <p:spPr bwMode="auto">
          <a:xfrm>
            <a:off x="-1" y="6567151"/>
            <a:ext cx="8957187"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1994-2011; BLS for auto price changes; I.I.I.</a:t>
            </a:r>
            <a:endParaRPr lang="en-US" sz="1100" dirty="0"/>
          </a:p>
        </p:txBody>
      </p:sp>
      <p:sp>
        <p:nvSpPr>
          <p:cNvPr id="9" name="AutoShape 13"/>
          <p:cNvSpPr>
            <a:spLocks noChangeArrowheads="1"/>
          </p:cNvSpPr>
          <p:nvPr/>
        </p:nvSpPr>
        <p:spPr bwMode="blackWhite">
          <a:xfrm>
            <a:off x="5987845" y="1258529"/>
            <a:ext cx="2868459" cy="1052052"/>
          </a:xfrm>
          <a:prstGeom prst="wedgeRectCallout">
            <a:avLst>
              <a:gd name="adj1" fmla="val 6895"/>
              <a:gd name="adj2" fmla="val 1221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Annual auto insurance price changes, as measured by the BLS, have </a:t>
            </a:r>
            <a:r>
              <a:rPr lang="en-US" sz="1400" b="1" smtClean="0">
                <a:solidFill>
                  <a:schemeClr val="bg1"/>
                </a:solidFill>
              </a:rPr>
              <a:t>been 2 to 4 </a:t>
            </a:r>
            <a:r>
              <a:rPr lang="en-US" sz="1400" b="1" dirty="0" smtClean="0">
                <a:solidFill>
                  <a:schemeClr val="bg1"/>
                </a:solidFill>
              </a:rPr>
              <a:t>percentage points higher than NAIC data since 2005</a:t>
            </a:r>
            <a:endParaRPr lang="en-US" sz="1400" b="1" dirty="0">
              <a:solidFill>
                <a:schemeClr val="bg1"/>
              </a:solidFill>
            </a:endParaRPr>
          </a:p>
        </p:txBody>
      </p:sp>
      <p:sp>
        <p:nvSpPr>
          <p:cNvPr id="10" name="AutoShape 13"/>
          <p:cNvSpPr>
            <a:spLocks noChangeArrowheads="1"/>
          </p:cNvSpPr>
          <p:nvPr/>
        </p:nvSpPr>
        <p:spPr bwMode="blackWhite">
          <a:xfrm>
            <a:off x="762000" y="1646903"/>
            <a:ext cx="2620297" cy="1052052"/>
          </a:xfrm>
          <a:prstGeom prst="wedgeRectCallout">
            <a:avLst>
              <a:gd name="adj1" fmla="val 10255"/>
              <a:gd name="adj2" fmla="val 134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Annual auto insurance price changes, as measured by the BLS, roughly matched NAIC expenditure data from 1995-2004</a:t>
            </a:r>
            <a:endParaRPr lang="en-US" sz="1400" b="1" dirty="0">
              <a:solidFill>
                <a:schemeClr val="bg1"/>
              </a:solidFill>
            </a:endParaRPr>
          </a:p>
        </p:txBody>
      </p:sp>
    </p:spTree>
    <p:extLst>
      <p:ext uri="{BB962C8B-B14F-4D97-AF65-F5344CB8AC3E}">
        <p14:creationId xmlns:p14="http://schemas.microsoft.com/office/powerpoint/2010/main" val="26018278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30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53</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extLst>
              <p:ext uri="{D42A27DB-BD31-4B8C-83A1-F6EECF244321}">
                <p14:modId xmlns:p14="http://schemas.microsoft.com/office/powerpoint/2010/main" val="3591503279"/>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3036014" name="Chart" r:id="rId4" imgW="7839024" imgH="4095701" progId="MSGraph.Chart.8">
                  <p:embed followColorScheme="full"/>
                </p:oleObj>
              </mc:Choice>
              <mc:Fallback>
                <p:oleObj name="Chart" r:id="rId4" imgW="7839024" imgH="4095701" progId="MSGraph.Chart.8">
                  <p:embed followColorScheme="full"/>
                  <p:pic>
                    <p:nvPicPr>
                      <p:cNvPr id="0" name="Object 4"/>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(3/14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54</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294968"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smtClean="0"/>
              <a:t>Sources: NAIC; </a:t>
            </a:r>
            <a:r>
              <a:rPr lang="en-US" sz="1100" dirty="0"/>
              <a:t>Insurance Information Institute </a:t>
            </a:r>
            <a:r>
              <a:rPr lang="en-US" sz="1100" dirty="0" smtClean="0"/>
              <a:t>estimates for 2012-2014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06068" y="1491687"/>
          <a:ext cx="8632825" cy="4260184"/>
        </p:xfrm>
        <a:graphic>
          <a:graphicData uri="http://schemas.openxmlformats.org/presentationml/2006/ole">
            <mc:AlternateContent xmlns:mc="http://schemas.openxmlformats.org/markup-compatibility/2006">
              <mc:Choice xmlns:v="urn:schemas-microsoft-com:vml" Requires="v">
                <p:oleObj spid="_x0000_s28392556"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206068" y="1491687"/>
                        <a:ext cx="8632825" cy="426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0837" name="Rectangle 5"/>
          <p:cNvSpPr>
            <a:spLocks noChangeArrowheads="1"/>
          </p:cNvSpPr>
          <p:nvPr/>
        </p:nvSpPr>
        <p:spPr bwMode="blackWhite">
          <a:xfrm>
            <a:off x="560439" y="5715512"/>
            <a:ext cx="8034491"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Across the U.S., home </a:t>
            </a:r>
            <a:r>
              <a:rPr lang="en-US" b="1" dirty="0">
                <a:solidFill>
                  <a:srgbClr val="FFFFFF"/>
                </a:solidFill>
              </a:rPr>
              <a:t>i</a:t>
            </a:r>
            <a:r>
              <a:rPr lang="en-US" b="1" dirty="0" smtClean="0">
                <a:solidFill>
                  <a:srgbClr val="FFFFFF"/>
                </a:solidFill>
              </a:rPr>
              <a:t>nsurance </a:t>
            </a:r>
            <a:r>
              <a:rPr lang="en-US" b="1" dirty="0">
                <a:solidFill>
                  <a:srgbClr val="FFFFFF"/>
                </a:solidFill>
              </a:rPr>
              <a:t>e</a:t>
            </a:r>
            <a:r>
              <a:rPr lang="en-US" b="1" dirty="0" smtClean="0">
                <a:solidFill>
                  <a:srgbClr val="FFFFFF"/>
                </a:solidFill>
              </a:rPr>
              <a:t>xpenditures rose by </a:t>
            </a:r>
            <a:r>
              <a:rPr lang="en-US" b="1" dirty="0">
                <a:solidFill>
                  <a:srgbClr val="FFFFFF"/>
                </a:solidFill>
              </a:rPr>
              <a:t>an </a:t>
            </a:r>
            <a:r>
              <a:rPr lang="en-US" b="1" dirty="0" smtClean="0">
                <a:solidFill>
                  <a:srgbClr val="FFFFFF"/>
                </a:solidFill>
              </a:rPr>
              <a:t>estimated 4.0% in 2012-2014</a:t>
            </a:r>
            <a:endParaRPr lang="en-US" b="1" dirty="0">
              <a:solidFill>
                <a:srgbClr val="FFFFFF"/>
              </a:solidFill>
            </a:endParaRPr>
          </a:p>
        </p:txBody>
      </p:sp>
      <p:sp>
        <p:nvSpPr>
          <p:cNvPr id="9" name="TextBox 12"/>
          <p:cNvSpPr txBox="1">
            <a:spLocks noChangeArrowheads="1"/>
          </p:cNvSpPr>
          <p:nvPr/>
        </p:nvSpPr>
        <p:spPr bwMode="auto">
          <a:xfrm>
            <a:off x="1166863" y="1098602"/>
            <a:ext cx="1940131" cy="2677656"/>
          </a:xfrm>
          <a:prstGeom prst="rect">
            <a:avLst/>
          </a:prstGeom>
          <a:solidFill>
            <a:schemeClr val="accent1"/>
          </a:solidFill>
          <a:ln w="9525">
            <a:noFill/>
            <a:miter lim="800000"/>
            <a:headEnd/>
            <a:tailEnd/>
          </a:ln>
        </p:spPr>
        <p:txBody>
          <a:bodyPr wrap="square">
            <a:spAutoFit/>
          </a:bodyPr>
          <a:lstStyle/>
          <a:p>
            <a:r>
              <a:rPr lang="en-US" sz="1400" b="1" u="sng" dirty="0" smtClean="0">
                <a:solidFill>
                  <a:schemeClr val="bg1"/>
                </a:solidFill>
              </a:rPr>
              <a:t>Annual Pct Changes </a:t>
            </a:r>
            <a:r>
              <a:rPr lang="en-US" sz="1400" dirty="0">
                <a:solidFill>
                  <a:schemeClr val="bg1"/>
                </a:solidFill>
              </a:rPr>
              <a:t/>
            </a:r>
            <a:br>
              <a:rPr lang="en-US" sz="1400" dirty="0">
                <a:solidFill>
                  <a:schemeClr val="bg1"/>
                </a:solidFill>
              </a:rPr>
            </a:br>
            <a:r>
              <a:rPr lang="en-US" sz="1400" dirty="0" smtClean="0">
                <a:solidFill>
                  <a:schemeClr val="bg1"/>
                </a:solidFill>
              </a:rPr>
              <a:t>2001:    5.5%</a:t>
            </a:r>
            <a:r>
              <a:rPr lang="en-US" sz="1400" dirty="0">
                <a:solidFill>
                  <a:schemeClr val="bg1"/>
                </a:solidFill>
              </a:rPr>
              <a:t/>
            </a:r>
            <a:br>
              <a:rPr lang="en-US" sz="1400" dirty="0">
                <a:solidFill>
                  <a:schemeClr val="bg1"/>
                </a:solidFill>
              </a:rPr>
            </a:br>
            <a:r>
              <a:rPr lang="en-US" sz="1400" dirty="0" smtClean="0">
                <a:solidFill>
                  <a:schemeClr val="bg1"/>
                </a:solidFill>
              </a:rPr>
              <a:t>2002:  10.6%</a:t>
            </a:r>
            <a:r>
              <a:rPr lang="en-US" sz="1400" dirty="0">
                <a:solidFill>
                  <a:schemeClr val="bg1"/>
                </a:solidFill>
              </a:rPr>
              <a:t/>
            </a:r>
            <a:br>
              <a:rPr lang="en-US" sz="1400" dirty="0">
                <a:solidFill>
                  <a:schemeClr val="bg1"/>
                </a:solidFill>
              </a:rPr>
            </a:br>
            <a:r>
              <a:rPr lang="en-US" sz="1400" dirty="0" smtClean="0">
                <a:solidFill>
                  <a:schemeClr val="bg1"/>
                </a:solidFill>
              </a:rPr>
              <a:t>2003:  12.7%</a:t>
            </a:r>
            <a:endParaRPr lang="en-US" sz="1400" dirty="0">
              <a:solidFill>
                <a:schemeClr val="bg1"/>
              </a:solidFill>
            </a:endParaRPr>
          </a:p>
          <a:p>
            <a:r>
              <a:rPr lang="en-US" sz="1400" dirty="0" smtClean="0">
                <a:solidFill>
                  <a:schemeClr val="bg1"/>
                </a:solidFill>
              </a:rPr>
              <a:t>2004:   </a:t>
            </a:r>
            <a:r>
              <a:rPr lang="en-US" sz="1400" dirty="0">
                <a:solidFill>
                  <a:schemeClr val="bg1"/>
                </a:solidFill>
              </a:rPr>
              <a:t> </a:t>
            </a:r>
            <a:r>
              <a:rPr lang="en-US" sz="1400" dirty="0" smtClean="0">
                <a:solidFill>
                  <a:schemeClr val="bg1"/>
                </a:solidFill>
              </a:rPr>
              <a:t> 9.1%</a:t>
            </a:r>
            <a:br>
              <a:rPr lang="en-US" sz="1400" dirty="0" smtClean="0">
                <a:solidFill>
                  <a:schemeClr val="bg1"/>
                </a:solidFill>
              </a:rPr>
            </a:br>
            <a:r>
              <a:rPr lang="en-US" sz="1400" dirty="0" smtClean="0">
                <a:solidFill>
                  <a:schemeClr val="bg1"/>
                </a:solidFill>
              </a:rPr>
              <a:t>2005:     4.8%</a:t>
            </a:r>
            <a:br>
              <a:rPr lang="en-US" sz="1400" dirty="0" smtClean="0">
                <a:solidFill>
                  <a:schemeClr val="bg1"/>
                </a:solidFill>
              </a:rPr>
            </a:br>
            <a:r>
              <a:rPr lang="en-US" sz="1400" dirty="0" smtClean="0">
                <a:solidFill>
                  <a:schemeClr val="bg1"/>
                </a:solidFill>
              </a:rPr>
              <a:t>2006:     5.2%</a:t>
            </a:r>
            <a:br>
              <a:rPr lang="en-US" sz="1400" dirty="0" smtClean="0">
                <a:solidFill>
                  <a:schemeClr val="bg1"/>
                </a:solidFill>
              </a:rPr>
            </a:br>
            <a:r>
              <a:rPr lang="en-US" sz="1400" dirty="0" smtClean="0">
                <a:solidFill>
                  <a:schemeClr val="bg1"/>
                </a:solidFill>
              </a:rPr>
              <a:t>2007:     2.2%</a:t>
            </a:r>
            <a:br>
              <a:rPr lang="en-US" sz="1400" dirty="0" smtClean="0">
                <a:solidFill>
                  <a:schemeClr val="bg1"/>
                </a:solidFill>
              </a:rPr>
            </a:br>
            <a:r>
              <a:rPr lang="en-US" sz="1400" dirty="0" smtClean="0">
                <a:solidFill>
                  <a:schemeClr val="bg1"/>
                </a:solidFill>
              </a:rPr>
              <a:t>2008:     1.0%</a:t>
            </a:r>
            <a:br>
              <a:rPr lang="en-US" sz="1400" dirty="0" smtClean="0">
                <a:solidFill>
                  <a:schemeClr val="bg1"/>
                </a:solidFill>
              </a:rPr>
            </a:br>
            <a:r>
              <a:rPr lang="en-US" sz="1400" dirty="0" smtClean="0">
                <a:solidFill>
                  <a:schemeClr val="bg1"/>
                </a:solidFill>
              </a:rPr>
              <a:t>2009:     6.0%</a:t>
            </a:r>
            <a:br>
              <a:rPr lang="en-US" sz="1400" dirty="0" smtClean="0">
                <a:solidFill>
                  <a:schemeClr val="bg1"/>
                </a:solidFill>
              </a:rPr>
            </a:br>
            <a:r>
              <a:rPr lang="en-US" sz="1400" dirty="0" smtClean="0">
                <a:solidFill>
                  <a:schemeClr val="bg1"/>
                </a:solidFill>
              </a:rPr>
              <a:t>2010:     3.3%</a:t>
            </a:r>
            <a:br>
              <a:rPr lang="en-US" sz="1400" dirty="0" smtClean="0">
                <a:solidFill>
                  <a:schemeClr val="bg1"/>
                </a:solidFill>
              </a:rPr>
            </a:br>
            <a:r>
              <a:rPr lang="en-US" sz="1400" dirty="0" smtClean="0">
                <a:solidFill>
                  <a:schemeClr val="bg1"/>
                </a:solidFill>
              </a:rPr>
              <a:t>2011:     7.6%</a:t>
            </a:r>
            <a:endParaRPr lang="en-US" sz="1400" dirty="0">
              <a:solidFill>
                <a:schemeClr val="bg1"/>
              </a:solidFill>
            </a:endParaRPr>
          </a:p>
        </p:txBody>
      </p:sp>
    </p:spTree>
    <p:extLst>
      <p:ext uri="{BB962C8B-B14F-4D97-AF65-F5344CB8AC3E}">
        <p14:creationId xmlns:p14="http://schemas.microsoft.com/office/powerpoint/2010/main" val="3395493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a:noFill/>
        </p:spPr>
        <p:txBody>
          <a:bodyPr/>
          <a:lstStyle/>
          <a:p>
            <a:r>
              <a:rPr lang="en-US" smtClean="0"/>
              <a:t>12/01/09 - 9pm</a:t>
            </a:r>
          </a:p>
        </p:txBody>
      </p:sp>
      <p:sp>
        <p:nvSpPr>
          <p:cNvPr id="717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7173" name="Rectangle 110"/>
          <p:cNvSpPr>
            <a:spLocks noGrp="1" noChangeArrowheads="1"/>
          </p:cNvSpPr>
          <p:nvPr>
            <p:ph type="sldNum" sz="quarter" idx="12"/>
          </p:nvPr>
        </p:nvSpPr>
        <p:spPr>
          <a:noFill/>
        </p:spPr>
        <p:txBody>
          <a:bodyPr/>
          <a:lstStyle/>
          <a:p>
            <a:fld id="{0509543F-BBCA-4321-A336-1DBD1BB8088A}" type="slidenum">
              <a:rPr lang="en-US" smtClean="0"/>
              <a:pPr/>
              <a:t>55</a:t>
            </a:fld>
            <a:endParaRPr lang="en-US" smtClean="0"/>
          </a:p>
        </p:txBody>
      </p:sp>
      <p:sp>
        <p:nvSpPr>
          <p:cNvPr id="7174" name="Rectangle 2"/>
          <p:cNvSpPr>
            <a:spLocks noGrp="1" noChangeArrowheads="1"/>
          </p:cNvSpPr>
          <p:nvPr>
            <p:ph type="title"/>
          </p:nvPr>
        </p:nvSpPr>
        <p:spPr/>
        <p:txBody>
          <a:bodyPr/>
          <a:lstStyle/>
          <a:p>
            <a:r>
              <a:rPr lang="en-US" dirty="0" smtClean="0"/>
              <a:t>Homeowners Insurance</a:t>
            </a:r>
            <a:br>
              <a:rPr lang="en-US" dirty="0" smtClean="0"/>
            </a:br>
            <a:r>
              <a:rPr lang="en-US" dirty="0" smtClean="0"/>
              <a:t>Net Written Premium, 2000–2015F</a:t>
            </a:r>
          </a:p>
        </p:txBody>
      </p:sp>
      <p:graphicFrame>
        <p:nvGraphicFramePr>
          <p:cNvPr id="2050" name="Object 3"/>
          <p:cNvGraphicFramePr>
            <a:graphicFrameLocks noChangeAspect="1"/>
          </p:cNvGraphicFramePr>
          <p:nvPr>
            <p:extLst/>
          </p:nvPr>
        </p:nvGraphicFramePr>
        <p:xfrm>
          <a:off x="111125" y="2178051"/>
          <a:ext cx="8713787" cy="4478337"/>
        </p:xfrm>
        <a:graphic>
          <a:graphicData uri="http://schemas.openxmlformats.org/presentationml/2006/ole">
            <mc:AlternateContent xmlns:mc="http://schemas.openxmlformats.org/markup-compatibility/2006">
              <mc:Choice xmlns:v="urn:schemas-microsoft-com:vml" Requires="v">
                <p:oleObj spid="_x0000_s28432466" name="Chart" r:id="rId4" imgW="8686697" imgH="4467131" progId="MSGraph.Chart.8">
                  <p:embed followColorScheme="full"/>
                </p:oleObj>
              </mc:Choice>
              <mc:Fallback>
                <p:oleObj name="Chart" r:id="rId4" imgW="8686697" imgH="4467131" progId="MSGraph.Chart.8">
                  <p:embed followColorScheme="full"/>
                  <p:pic>
                    <p:nvPicPr>
                      <p:cNvPr id="0" name=""/>
                      <p:cNvPicPr>
                        <a:picLocks noChangeAspect="1" noChangeArrowheads="1"/>
                      </p:cNvPicPr>
                      <p:nvPr/>
                    </p:nvPicPr>
                    <p:blipFill>
                      <a:blip r:embed="rId5"/>
                      <a:srcRect/>
                      <a:stretch>
                        <a:fillRect/>
                      </a:stretch>
                    </p:blipFill>
                    <p:spPr bwMode="gray">
                      <a:xfrm>
                        <a:off x="111125" y="2178051"/>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a:t>
            </a:r>
          </a:p>
        </p:txBody>
      </p:sp>
      <p:sp>
        <p:nvSpPr>
          <p:cNvPr id="7176" name="TextBox 7"/>
          <p:cNvSpPr txBox="1">
            <a:spLocks noChangeArrowheads="1"/>
          </p:cNvSpPr>
          <p:nvPr/>
        </p:nvSpPr>
        <p:spPr bwMode="auto">
          <a:xfrm>
            <a:off x="257175" y="1257300"/>
            <a:ext cx="1304925" cy="338138"/>
          </a:xfrm>
          <a:prstGeom prst="rect">
            <a:avLst/>
          </a:prstGeom>
          <a:noFill/>
          <a:ln w="9525">
            <a:noFill/>
            <a:miter lim="800000"/>
            <a:headEnd/>
            <a:tailEnd/>
          </a:ln>
        </p:spPr>
        <p:txBody>
          <a:bodyPr>
            <a:spAutoFit/>
          </a:bodyPr>
          <a:lstStyle/>
          <a:p>
            <a:r>
              <a:rPr lang="en-US" sz="1600" b="1"/>
              <a:t>$ Billions</a:t>
            </a:r>
          </a:p>
        </p:txBody>
      </p:sp>
      <p:sp>
        <p:nvSpPr>
          <p:cNvPr id="10" name="AutoShape 7"/>
          <p:cNvSpPr>
            <a:spLocks noChangeArrowheads="1"/>
          </p:cNvSpPr>
          <p:nvPr/>
        </p:nvSpPr>
        <p:spPr bwMode="blackWhite">
          <a:xfrm>
            <a:off x="1962711" y="1289051"/>
            <a:ext cx="5495364" cy="1535113"/>
          </a:xfrm>
          <a:prstGeom prst="wedgeRectCallout">
            <a:avLst>
              <a:gd name="adj1" fmla="val -49412"/>
              <a:gd name="adj2" fmla="val 212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Homeowners insurance NWP continues to rise (up </a:t>
            </a:r>
            <a:r>
              <a:rPr lang="en-US" b="1" dirty="0" smtClean="0">
                <a:solidFill>
                  <a:schemeClr val="bg1"/>
                </a:solidFill>
              </a:rPr>
              <a:t>128% 2000-2013) </a:t>
            </a:r>
            <a:r>
              <a:rPr lang="en-US" b="1" dirty="0">
                <a:solidFill>
                  <a:schemeClr val="bg1"/>
                </a:solidFill>
              </a:rPr>
              <a:t>despite very little unit </a:t>
            </a:r>
            <a:r>
              <a:rPr lang="en-US" b="1" dirty="0" smtClean="0">
                <a:solidFill>
                  <a:schemeClr val="bg1"/>
                </a:solidFill>
              </a:rPr>
              <a:t>growth during the real estate crash.  </a:t>
            </a:r>
            <a:r>
              <a:rPr lang="en-US" b="1" dirty="0">
                <a:solidFill>
                  <a:schemeClr val="bg1"/>
                </a:solidFill>
              </a:rPr>
              <a:t>Reasons include rate increases, especially in coastal zones, ITV endorsements (e.g., “inflation guards”), and inelastic demand</a:t>
            </a:r>
            <a:endParaRPr lang="en-US" b="1" dirty="0">
              <a:solidFill>
                <a:schemeClr val="bg1"/>
              </a:solidFill>
              <a:latin typeface="Arial" pitchFamily="34" charset="0"/>
            </a:endParaRPr>
          </a:p>
        </p:txBody>
      </p:sp>
    </p:spTree>
    <p:extLst>
      <p:ext uri="{BB962C8B-B14F-4D97-AF65-F5344CB8AC3E}">
        <p14:creationId xmlns:p14="http://schemas.microsoft.com/office/powerpoint/2010/main" val="3216346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70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56</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Average Premiums For Home Insurance</a:t>
            </a:r>
            <a:br>
              <a:rPr lang="en-US" dirty="0" smtClean="0"/>
            </a:br>
            <a:r>
              <a:rPr lang="en-US" dirty="0" smtClean="0"/>
              <a:t>By State, 2011* (1)</a:t>
            </a:r>
          </a:p>
        </p:txBody>
      </p:sp>
      <p:graphicFrame>
        <p:nvGraphicFramePr>
          <p:cNvPr id="8194" name="Object 3"/>
          <p:cNvGraphicFramePr>
            <a:graphicFrameLocks noGrp="1" noChangeAspect="1"/>
          </p:cNvGraphicFramePr>
          <p:nvPr>
            <p:ph idx="4294967295"/>
            <p:extLst/>
          </p:nvPr>
        </p:nvGraphicFramePr>
        <p:xfrm>
          <a:off x="-20638" y="1414463"/>
          <a:ext cx="9144001" cy="4710112"/>
        </p:xfrm>
        <a:graphic>
          <a:graphicData uri="http://schemas.openxmlformats.org/presentationml/2006/ole">
            <mc:AlternateContent xmlns:mc="http://schemas.openxmlformats.org/markup-compatibility/2006">
              <mc:Choice xmlns:v="urn:schemas-microsoft-com:vml" Requires="v">
                <p:oleObj spid="_x0000_s28433490" name="Chart" r:id="rId4" imgW="8820048" imgH="4543522" progId="MSGraph.Chart.8">
                  <p:embed followColorScheme="full"/>
                </p:oleObj>
              </mc:Choice>
              <mc:Fallback>
                <p:oleObj name="Chart" r:id="rId4" imgW="8820048" imgH="4543522" progId="MSGraph.Chart.8">
                  <p:embed followColorScheme="full"/>
                  <p:pic>
                    <p:nvPicPr>
                      <p:cNvPr id="0" name=""/>
                      <p:cNvPicPr>
                        <a:picLocks noChangeAspect="1" noChangeArrowheads="1"/>
                      </p:cNvPicPr>
                      <p:nvPr/>
                    </p:nvPicPr>
                    <p:blipFill>
                      <a:blip r:embed="rId5"/>
                      <a:srcRect/>
                      <a:stretch>
                        <a:fillRect/>
                      </a:stretch>
                    </p:blipFill>
                    <p:spPr bwMode="auto">
                      <a:xfrm>
                        <a:off x="-20638" y="1414463"/>
                        <a:ext cx="9144001" cy="471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1016305"/>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smtClean="0">
                <a:solidFill>
                  <a:srgbClr val="000000"/>
                </a:solidFill>
              </a:rPr>
              <a:t>*Latest available.</a:t>
            </a:r>
          </a:p>
          <a:p>
            <a:pPr eaLnBrk="0" hangingPunct="0">
              <a:lnSpc>
                <a:spcPct val="70000"/>
              </a:lnSpc>
              <a:spcBef>
                <a:spcPct val="50000"/>
              </a:spcBef>
              <a:buClr>
                <a:srgbClr val="FF3300"/>
              </a:buClr>
            </a:pPr>
            <a:r>
              <a:rPr lang="en-US" sz="900" dirty="0" smtClean="0">
                <a:solidFill>
                  <a:srgbClr val="000000"/>
                </a:solidFill>
              </a:rPr>
              <a:t>(</a:t>
            </a:r>
            <a:r>
              <a:rPr lang="en-US" sz="900" dirty="0">
                <a:solidFill>
                  <a:srgbClr val="000000"/>
                </a:solidFill>
              </a:rPr>
              <a:t>1)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eaLnBrk="0" hangingPunct="0">
              <a:lnSpc>
                <a:spcPct val="70000"/>
              </a:lnSpc>
              <a:spcBef>
                <a:spcPct val="50000"/>
              </a:spcBef>
              <a:buClr>
                <a:srgbClr val="FF3300"/>
              </a:buClr>
            </a:pPr>
            <a:r>
              <a:rPr lang="en-US" sz="900" dirty="0">
                <a:solidFill>
                  <a:srgbClr val="000000"/>
                </a:solidFill>
              </a:rPr>
              <a:t>Note: Average premium=Premiums/exposure per house years. A house year is equal to 365 days insured coverage for a single dwelling. </a:t>
            </a:r>
            <a:br>
              <a:rPr lang="en-US" sz="900" dirty="0">
                <a:solidFill>
                  <a:srgbClr val="000000"/>
                </a:solidFill>
              </a:rPr>
            </a:b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Information 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25 States and DC</a:t>
            </a:r>
            <a:endParaRPr lang="en-US" sz="2400" b="1" dirty="0">
              <a:solidFill>
                <a:srgbClr val="225A7A"/>
              </a:solidFill>
            </a:endParaRPr>
          </a:p>
        </p:txBody>
      </p:sp>
    </p:spTree>
    <p:extLst>
      <p:ext uri="{BB962C8B-B14F-4D97-AF65-F5344CB8AC3E}">
        <p14:creationId xmlns:p14="http://schemas.microsoft.com/office/powerpoint/2010/main" val="58760148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a:spLocks noGrp="1" noChangeArrowheads="1"/>
          </p:cNvSpPr>
          <p:nvPr>
            <p:ph type="sldNum" sz="quarter" idx="12"/>
          </p:nvPr>
        </p:nvSpPr>
        <p:spPr>
          <a:noFill/>
        </p:spPr>
        <p:txBody>
          <a:bodyPr/>
          <a:lstStyle/>
          <a:p>
            <a:fld id="{80719BC2-8F7A-416A-8CB5-51CF8E1044CF}" type="slidenum">
              <a:rPr lang="en-US" smtClean="0">
                <a:solidFill>
                  <a:srgbClr val="000000"/>
                </a:solidFill>
              </a:rPr>
              <a:pPr/>
              <a:t>57</a:t>
            </a:fld>
            <a:endParaRPr lang="en-US" smtClean="0">
              <a:solidFill>
                <a:srgbClr val="000000"/>
              </a:solidFill>
            </a:endParaRPr>
          </a:p>
        </p:txBody>
      </p:sp>
      <p:sp>
        <p:nvSpPr>
          <p:cNvPr id="9220"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Average Premiums For Home Insurance</a:t>
            </a:r>
            <a:br>
              <a:rPr lang="en-US" dirty="0" smtClean="0"/>
            </a:br>
            <a:r>
              <a:rPr lang="en-US" dirty="0" smtClean="0"/>
              <a:t>By State, 2011* (1)</a:t>
            </a:r>
          </a:p>
        </p:txBody>
      </p:sp>
      <p:graphicFrame>
        <p:nvGraphicFramePr>
          <p:cNvPr id="9218" name="Object 3"/>
          <p:cNvGraphicFramePr>
            <a:graphicFrameLocks noGrp="1" noChangeAspect="1"/>
          </p:cNvGraphicFramePr>
          <p:nvPr>
            <p:ph idx="4294967295"/>
            <p:extLst/>
          </p:nvPr>
        </p:nvGraphicFramePr>
        <p:xfrm>
          <a:off x="0" y="1617477"/>
          <a:ext cx="9144000" cy="4719637"/>
        </p:xfrm>
        <a:graphic>
          <a:graphicData uri="http://schemas.openxmlformats.org/presentationml/2006/ole">
            <mc:AlternateContent xmlns:mc="http://schemas.openxmlformats.org/markup-compatibility/2006">
              <mc:Choice xmlns:v="urn:schemas-microsoft-com:vml" Requires="v">
                <p:oleObj spid="_x0000_s28434514"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617477"/>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Text Box 4"/>
          <p:cNvSpPr txBox="1">
            <a:spLocks noChangeArrowheads="1"/>
          </p:cNvSpPr>
          <p:nvPr/>
        </p:nvSpPr>
        <p:spPr bwMode="auto">
          <a:xfrm>
            <a:off x="0" y="5822162"/>
            <a:ext cx="9017000" cy="1113254"/>
          </a:xfrm>
          <a:prstGeom prst="rect">
            <a:avLst/>
          </a:prstGeom>
          <a:noFill/>
          <a:ln w="9525">
            <a:noFill/>
            <a:miter lim="800000"/>
            <a:headEnd/>
            <a:tailEnd/>
          </a:ln>
        </p:spPr>
        <p:txBody>
          <a:bodyPr lIns="92075" tIns="46038" rIns="92075" bIns="46038">
            <a:spAutoFit/>
          </a:bodyPr>
          <a:lstStyle/>
          <a:p>
            <a:pPr marL="171450" indent="-171450" eaLnBrk="0" hangingPunct="0">
              <a:lnSpc>
                <a:spcPct val="70000"/>
              </a:lnSpc>
              <a:spcBef>
                <a:spcPct val="50000"/>
              </a:spcBef>
              <a:buClr>
                <a:srgbClr val="FF3300"/>
              </a:buClr>
              <a:buFont typeface="Arial" panose="020B0604020202020204" pitchFamily="34" charset="0"/>
              <a:buChar char="•"/>
            </a:pPr>
            <a:r>
              <a:rPr lang="en-US" sz="900" dirty="0" smtClean="0">
                <a:solidFill>
                  <a:srgbClr val="000000"/>
                </a:solidFill>
              </a:rPr>
              <a:t>Latest available</a:t>
            </a:r>
          </a:p>
          <a:p>
            <a:pPr marL="171450" indent="-171450" eaLnBrk="0" hangingPunct="0">
              <a:lnSpc>
                <a:spcPct val="70000"/>
              </a:lnSpc>
              <a:spcBef>
                <a:spcPct val="50000"/>
              </a:spcBef>
              <a:buClr>
                <a:srgbClr val="FF3300"/>
              </a:buClr>
              <a:buFont typeface="Arial" panose="020B0604020202020204" pitchFamily="34" charset="0"/>
              <a:buChar char="•"/>
            </a:pPr>
            <a:r>
              <a:rPr lang="en-US" sz="900" dirty="0" smtClean="0">
                <a:solidFill>
                  <a:srgbClr val="000000"/>
                </a:solidFill>
              </a:rPr>
              <a:t>(1</a:t>
            </a:r>
            <a:r>
              <a:rPr lang="en-US" sz="900" dirty="0">
                <a:solidFill>
                  <a:srgbClr val="000000"/>
                </a:solidFill>
              </a:rPr>
              <a: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eaLnBrk="0" hangingPunct="0">
              <a:lnSpc>
                <a:spcPct val="70000"/>
              </a:lnSpc>
              <a:spcBef>
                <a:spcPct val="50000"/>
              </a:spcBef>
              <a:buClr>
                <a:srgbClr val="FF3300"/>
              </a:buClr>
            </a:pPr>
            <a:r>
              <a:rPr lang="en-US" sz="900" dirty="0">
                <a:solidFill>
                  <a:srgbClr val="000000"/>
                </a:solidFill>
              </a:rPr>
              <a:t>Note: Average premium=Premiums/exposure per house years. A house year is equal to 365 days insured coverage for a single dwelling. </a:t>
            </a:r>
            <a:br>
              <a:rPr lang="en-US" sz="900" dirty="0">
                <a:solidFill>
                  <a:srgbClr val="000000"/>
                </a:solidFill>
              </a:rPr>
            </a:br>
            <a:r>
              <a:rPr lang="en-US" sz="900" dirty="0">
                <a:solidFill>
                  <a:srgbClr val="000000"/>
                </a:solidFill>
              </a:rPr>
              <a:t/>
            </a:r>
            <a:br>
              <a:rPr lang="en-US" sz="900" dirty="0">
                <a:solidFill>
                  <a:srgbClr val="000000"/>
                </a:solidFill>
              </a:rPr>
            </a:br>
            <a:r>
              <a:rPr lang="en-US" sz="900" dirty="0">
                <a:solidFill>
                  <a:srgbClr val="000000"/>
                </a:solidFill>
              </a:rPr>
              <a:t>Source: © </a:t>
            </a:r>
            <a:r>
              <a:rPr lang="en-US" sz="900" dirty="0" smtClean="0">
                <a:solidFill>
                  <a:srgbClr val="000000"/>
                </a:solidFill>
              </a:rPr>
              <a:t>2013 </a:t>
            </a:r>
            <a:r>
              <a:rPr lang="en-US" sz="900" dirty="0">
                <a:solidFill>
                  <a:srgbClr val="000000"/>
                </a:solidFill>
              </a:rPr>
              <a:t>National Association of Insurance Commissioners (NAIC). Reprinted with permission. Further reprint or distribution strictly prohibited without written permission of NAIC.</a:t>
            </a:r>
          </a:p>
          <a:p>
            <a:pPr eaLnBrk="0" hangingPunct="0">
              <a:lnSpc>
                <a:spcPct val="70000"/>
              </a:lnSpc>
              <a:spcBef>
                <a:spcPct val="50000"/>
              </a:spcBef>
              <a:buClr>
                <a:srgbClr val="FF3300"/>
              </a:buClr>
            </a:pPr>
            <a:r>
              <a:rPr lang="en-US" sz="1100" dirty="0">
                <a:solidFill>
                  <a:srgbClr val="000000"/>
                </a:solidFill>
              </a:rPr>
              <a:t>		</a:t>
            </a:r>
          </a:p>
        </p:txBody>
      </p:sp>
      <p:sp>
        <p:nvSpPr>
          <p:cNvPr id="6"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a:t>
            </a:r>
            <a:r>
              <a:rPr lang="en-US" sz="2400" b="1" dirty="0">
                <a:solidFill>
                  <a:srgbClr val="225A7A"/>
                </a:solidFill>
              </a:rPr>
              <a:t>25 States</a:t>
            </a:r>
          </a:p>
        </p:txBody>
      </p:sp>
    </p:spTree>
    <p:extLst>
      <p:ext uri="{BB962C8B-B14F-4D97-AF65-F5344CB8AC3E}">
        <p14:creationId xmlns:p14="http://schemas.microsoft.com/office/powerpoint/2010/main" val="171216333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58</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Estimated Median Rate For Home</a:t>
            </a:r>
            <a:br>
              <a:rPr lang="en-US" dirty="0" smtClean="0"/>
            </a:br>
            <a:r>
              <a:rPr lang="en-US" dirty="0" smtClean="0"/>
              <a:t>Insurance By State, 2011* (1)</a:t>
            </a:r>
          </a:p>
        </p:txBody>
      </p:sp>
      <p:graphicFrame>
        <p:nvGraphicFramePr>
          <p:cNvPr id="8194" name="Object 3"/>
          <p:cNvGraphicFramePr>
            <a:graphicFrameLocks noGrp="1" noChangeAspect="1"/>
          </p:cNvGraphicFramePr>
          <p:nvPr>
            <p:ph idx="4294967295"/>
          </p:nvPr>
        </p:nvGraphicFramePr>
        <p:xfrm>
          <a:off x="-21266" y="1409519"/>
          <a:ext cx="9144000" cy="4719637"/>
        </p:xfrm>
        <a:graphic>
          <a:graphicData uri="http://schemas.openxmlformats.org/presentationml/2006/ole">
            <mc:AlternateContent xmlns:mc="http://schemas.openxmlformats.org/markup-compatibility/2006">
              <mc:Choice xmlns:v="urn:schemas-microsoft-com:vml" Requires="v">
                <p:oleObj spid="_x0000_s28435539"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21266" y="140951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1016305"/>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smtClean="0">
                <a:solidFill>
                  <a:srgbClr val="000000"/>
                </a:solidFill>
              </a:rPr>
              <a:t>*Latest available.</a:t>
            </a:r>
          </a:p>
          <a:p>
            <a:pPr eaLnBrk="0" hangingPunct="0">
              <a:lnSpc>
                <a:spcPct val="70000"/>
              </a:lnSpc>
              <a:spcBef>
                <a:spcPct val="50000"/>
              </a:spcBef>
              <a:buClr>
                <a:srgbClr val="FF3300"/>
              </a:buClr>
            </a:pPr>
            <a:r>
              <a:rPr lang="en-US" sz="900" dirty="0" smtClean="0">
                <a:solidFill>
                  <a:srgbClr val="000000"/>
                </a:solidFill>
              </a:rPr>
              <a:t>(</a:t>
            </a:r>
            <a:r>
              <a:rPr lang="en-US" sz="900" dirty="0">
                <a:solidFill>
                  <a:srgbClr val="000000"/>
                </a:solidFill>
              </a:rPr>
              <a:t>1)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eaLnBrk="0" hangingPunct="0">
              <a:lnSpc>
                <a:spcPct val="70000"/>
              </a:lnSpc>
              <a:spcBef>
                <a:spcPct val="50000"/>
              </a:spcBef>
              <a:buClr>
                <a:srgbClr val="FF3300"/>
              </a:buClr>
            </a:pPr>
            <a:r>
              <a:rPr lang="en-US" sz="900" dirty="0">
                <a:solidFill>
                  <a:srgbClr val="000000"/>
                </a:solidFill>
              </a:rPr>
              <a:t>Note: </a:t>
            </a:r>
            <a:r>
              <a:rPr lang="en-US" sz="900" dirty="0" smtClean="0">
                <a:solidFill>
                  <a:srgbClr val="000000"/>
                </a:solidFill>
              </a:rPr>
              <a:t>Estimated median = average premium in median insurance range/estimated average insurance value in that range. </a:t>
            </a:r>
            <a:r>
              <a:rPr lang="en-US" sz="900" dirty="0">
                <a:solidFill>
                  <a:srgbClr val="000000"/>
                </a:solidFill>
              </a:rPr>
              <a:t/>
            </a:r>
            <a:br>
              <a:rPr lang="en-US" sz="900" dirty="0">
                <a:solidFill>
                  <a:srgbClr val="000000"/>
                </a:solidFill>
              </a:rPr>
            </a:b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Insurance Information Institute estimate from NAIC data.</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25 States</a:t>
            </a:r>
            <a:endParaRPr lang="en-US" sz="2400" b="1" dirty="0">
              <a:solidFill>
                <a:srgbClr val="225A7A"/>
              </a:solidFill>
            </a:endParaRPr>
          </a:p>
        </p:txBody>
      </p:sp>
      <p:sp>
        <p:nvSpPr>
          <p:cNvPr id="8" name="AutoShape 6"/>
          <p:cNvSpPr>
            <a:spLocks noChangeArrowheads="1"/>
          </p:cNvSpPr>
          <p:nvPr/>
        </p:nvSpPr>
        <p:spPr bwMode="blackWhite">
          <a:xfrm>
            <a:off x="4162376" y="1846263"/>
            <a:ext cx="4219575" cy="951939"/>
          </a:xfrm>
          <a:prstGeom prst="wedgeRectCallout">
            <a:avLst>
              <a:gd name="adj1" fmla="val 23587"/>
              <a:gd name="adj2" fmla="val 48787"/>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Chart answers question: What is the rate to insure the average home in the state?</a:t>
            </a:r>
            <a:endParaRPr lang="en-US" b="1" dirty="0">
              <a:solidFill>
                <a:schemeClr val="bg1"/>
              </a:solidFill>
            </a:endParaRPr>
          </a:p>
        </p:txBody>
      </p:sp>
    </p:spTree>
    <p:extLst>
      <p:ext uri="{BB962C8B-B14F-4D97-AF65-F5344CB8AC3E}">
        <p14:creationId xmlns:p14="http://schemas.microsoft.com/office/powerpoint/2010/main" val="911388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59</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Estimated Median Rate For Home</a:t>
            </a:r>
            <a:br>
              <a:rPr lang="en-US" dirty="0" smtClean="0"/>
            </a:br>
            <a:r>
              <a:rPr lang="en-US" dirty="0" smtClean="0"/>
              <a:t>Insurance By State, 2011* (1)</a:t>
            </a:r>
          </a:p>
        </p:txBody>
      </p:sp>
      <p:graphicFrame>
        <p:nvGraphicFramePr>
          <p:cNvPr id="8194" name="Object 3"/>
          <p:cNvGraphicFramePr>
            <a:graphicFrameLocks noGrp="1" noChangeAspect="1"/>
          </p:cNvGraphicFramePr>
          <p:nvPr>
            <p:ph idx="4294967295"/>
            <p:extLst/>
          </p:nvPr>
        </p:nvGraphicFramePr>
        <p:xfrm>
          <a:off x="-21266" y="1409519"/>
          <a:ext cx="9144000" cy="4719637"/>
        </p:xfrm>
        <a:graphic>
          <a:graphicData uri="http://schemas.openxmlformats.org/presentationml/2006/ole">
            <mc:AlternateContent xmlns:mc="http://schemas.openxmlformats.org/markup-compatibility/2006">
              <mc:Choice xmlns:v="urn:schemas-microsoft-com:vml" Requires="v">
                <p:oleObj spid="_x0000_s28436562"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21266" y="140951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1016305"/>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smtClean="0">
                <a:solidFill>
                  <a:srgbClr val="000000"/>
                </a:solidFill>
              </a:rPr>
              <a:t>*Latest available.</a:t>
            </a:r>
          </a:p>
          <a:p>
            <a:pPr eaLnBrk="0" hangingPunct="0">
              <a:lnSpc>
                <a:spcPct val="70000"/>
              </a:lnSpc>
              <a:spcBef>
                <a:spcPct val="50000"/>
              </a:spcBef>
              <a:buClr>
                <a:srgbClr val="FF3300"/>
              </a:buClr>
            </a:pPr>
            <a:r>
              <a:rPr lang="en-US" sz="900" dirty="0" smtClean="0">
                <a:solidFill>
                  <a:srgbClr val="000000"/>
                </a:solidFill>
              </a:rPr>
              <a:t>(</a:t>
            </a:r>
            <a:r>
              <a:rPr lang="en-US" sz="900" dirty="0">
                <a:solidFill>
                  <a:srgbClr val="000000"/>
                </a:solidFill>
              </a:rPr>
              <a:t>1)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eaLnBrk="0" hangingPunct="0">
              <a:lnSpc>
                <a:spcPct val="70000"/>
              </a:lnSpc>
              <a:spcBef>
                <a:spcPct val="50000"/>
              </a:spcBef>
              <a:buClr>
                <a:srgbClr val="FF3300"/>
              </a:buClr>
            </a:pPr>
            <a:r>
              <a:rPr lang="en-US" sz="900" dirty="0">
                <a:solidFill>
                  <a:srgbClr val="000000"/>
                </a:solidFill>
              </a:rPr>
              <a:t>Note: </a:t>
            </a:r>
            <a:r>
              <a:rPr lang="en-US" sz="900" dirty="0" smtClean="0">
                <a:solidFill>
                  <a:srgbClr val="000000"/>
                </a:solidFill>
              </a:rPr>
              <a:t>Estimated median = average premium in median insurance range/estimated average insurance value in that range. </a:t>
            </a:r>
            <a:r>
              <a:rPr lang="en-US" sz="900" dirty="0">
                <a:solidFill>
                  <a:srgbClr val="000000"/>
                </a:solidFill>
              </a:rPr>
              <a:t/>
            </a:r>
            <a:br>
              <a:rPr lang="en-US" sz="900" dirty="0">
                <a:solidFill>
                  <a:srgbClr val="000000"/>
                </a:solidFill>
              </a:rPr>
            </a:br>
            <a:r>
              <a:rPr lang="en-US" sz="900" dirty="0">
                <a:solidFill>
                  <a:srgbClr val="000000"/>
                </a:solidFill>
              </a:rPr>
              <a:t/>
            </a:r>
            <a:br>
              <a:rPr lang="en-US" sz="900" dirty="0">
                <a:solidFill>
                  <a:srgbClr val="000000"/>
                </a:solidFill>
              </a:rPr>
            </a:br>
            <a:r>
              <a:rPr lang="en-US" sz="900" dirty="0" smtClean="0">
                <a:solidFill>
                  <a:srgbClr val="000000"/>
                </a:solidFill>
              </a:rPr>
              <a:t>Source: Insurance Information Institute estimate from NAIC data.</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25 States and DC</a:t>
            </a:r>
            <a:endParaRPr lang="en-US" sz="2400" b="1" dirty="0">
              <a:solidFill>
                <a:srgbClr val="225A7A"/>
              </a:solidFill>
            </a:endParaRPr>
          </a:p>
        </p:txBody>
      </p:sp>
    </p:spTree>
    <p:extLst>
      <p:ext uri="{BB962C8B-B14F-4D97-AF65-F5344CB8AC3E}">
        <p14:creationId xmlns:p14="http://schemas.microsoft.com/office/powerpoint/2010/main" val="384139244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6</a:t>
            </a:fld>
            <a:endParaRPr lang="en-US" sz="900"/>
          </a:p>
        </p:txBody>
      </p:sp>
      <p:sp>
        <p:nvSpPr>
          <p:cNvPr id="437250" name="Rectangle 2"/>
          <p:cNvSpPr>
            <a:spLocks noGrp="1" noChangeArrowheads="1"/>
          </p:cNvSpPr>
          <p:nvPr>
            <p:ph type="title" idx="4294967295"/>
          </p:nvPr>
        </p:nvSpPr>
        <p:spPr>
          <a:xfrm>
            <a:off x="0" y="238787"/>
            <a:ext cx="8243047" cy="581025"/>
          </a:xfrm>
        </p:spPr>
        <p:txBody>
          <a:bodyPr lIns="92075" tIns="46038" rIns="92075" bIns="46038" anchor="b"/>
          <a:lstStyle/>
          <a:p>
            <a:pPr>
              <a:lnSpc>
                <a:spcPct val="85000"/>
              </a:lnSpc>
            </a:pPr>
            <a:r>
              <a:rPr lang="en-US" sz="2800" dirty="0" smtClean="0"/>
              <a:t>Top 5 Global Risks in Terms of </a:t>
            </a:r>
            <a:r>
              <a:rPr lang="en-US" sz="2800" i="1" dirty="0" smtClean="0"/>
              <a:t>Impact</a:t>
            </a:r>
            <a:r>
              <a:rPr lang="en-US" sz="2800" dirty="0" smtClean="0"/>
              <a:t>,</a:t>
            </a:r>
            <a:br>
              <a:rPr lang="en-US" sz="2800" dirty="0" smtClean="0"/>
            </a:br>
            <a:r>
              <a:rPr lang="en-US" sz="2800" dirty="0" smtClean="0"/>
              <a:t>2007—2014: Insurance Can Help With Most </a:t>
            </a:r>
            <a:endParaRPr lang="en-US" sz="2800" dirty="0" smtClean="0">
              <a:solidFill>
                <a:srgbClr val="28688C"/>
              </a:solidFill>
            </a:endParaRPr>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World Economic Forum, </a:t>
            </a:r>
            <a:r>
              <a:rPr lang="en-US" sz="1000" i="1" dirty="0" smtClean="0"/>
              <a:t>Global Risks 2014</a:t>
            </a:r>
            <a:r>
              <a:rPr lang="en-US" sz="1000" dirty="0" smtClean="0"/>
              <a:t>; Insurance </a:t>
            </a:r>
            <a:r>
              <a:rPr lang="en-US" sz="1000" dirty="0"/>
              <a:t>Information </a:t>
            </a:r>
            <a:r>
              <a:rPr lang="en-US" sz="1000" dirty="0" smtClean="0"/>
              <a:t>Institute.</a:t>
            </a:r>
            <a:endParaRPr lang="en-US" sz="1000" dirty="0"/>
          </a:p>
        </p:txBody>
      </p:sp>
      <p:sp>
        <p:nvSpPr>
          <p:cNvPr id="15" name="Rectangle 6"/>
          <p:cNvSpPr>
            <a:spLocks noChangeArrowheads="1"/>
          </p:cNvSpPr>
          <p:nvPr/>
        </p:nvSpPr>
        <p:spPr bwMode="blackWhite">
          <a:xfrm>
            <a:off x="402971" y="5788637"/>
            <a:ext cx="8220075" cy="70065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Concerns Over the Impacts of Economics Risks Remained High in 2014, but Societal, Environment and Technological Risks Also Loom Large</a:t>
            </a:r>
            <a:endParaRPr lang="en-US" b="1" dirty="0">
              <a:solidFill>
                <a:srgbClr val="FFFFFF"/>
              </a:solidFill>
            </a:endParaRPr>
          </a:p>
        </p:txBody>
      </p:sp>
      <p:pic>
        <p:nvPicPr>
          <p:cNvPr id="2" name="Picture 1"/>
          <p:cNvPicPr>
            <a:picLocks noChangeAspect="1"/>
          </p:cNvPicPr>
          <p:nvPr/>
        </p:nvPicPr>
        <p:blipFill>
          <a:blip r:embed="rId3"/>
          <a:stretch>
            <a:fillRect/>
          </a:stretch>
        </p:blipFill>
        <p:spPr>
          <a:xfrm>
            <a:off x="247891" y="1070777"/>
            <a:ext cx="7651412" cy="4537280"/>
          </a:xfrm>
          <a:prstGeom prst="rect">
            <a:avLst/>
          </a:prstGeom>
        </p:spPr>
      </p:pic>
      <p:sp>
        <p:nvSpPr>
          <p:cNvPr id="16" name="AutoShape 13"/>
          <p:cNvSpPr>
            <a:spLocks noChangeArrowheads="1"/>
          </p:cNvSpPr>
          <p:nvPr/>
        </p:nvSpPr>
        <p:spPr bwMode="blackWhite">
          <a:xfrm>
            <a:off x="7899303" y="1563329"/>
            <a:ext cx="1185706" cy="2020529"/>
          </a:xfrm>
          <a:prstGeom prst="wedgeRectCallout">
            <a:avLst>
              <a:gd name="adj1" fmla="val -70246"/>
              <a:gd name="adj2" fmla="val -185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 2014, economic and environ-mental issues dominated severity concerns </a:t>
            </a:r>
            <a:endParaRPr lang="en-US" sz="1400" b="1" dirty="0">
              <a:solidFill>
                <a:schemeClr val="bg1"/>
              </a:solidFill>
            </a:endParaRPr>
          </a:p>
        </p:txBody>
      </p:sp>
      <p:pic>
        <p:nvPicPr>
          <p:cNvPr id="3" name="Picture 2"/>
          <p:cNvPicPr>
            <a:picLocks noChangeAspect="1"/>
          </p:cNvPicPr>
          <p:nvPr/>
        </p:nvPicPr>
        <p:blipFill>
          <a:blip r:embed="rId4"/>
          <a:stretch>
            <a:fillRect/>
          </a:stretch>
        </p:blipFill>
        <p:spPr>
          <a:xfrm>
            <a:off x="890546" y="5481018"/>
            <a:ext cx="6757881" cy="317578"/>
          </a:xfrm>
          <a:prstGeom prst="rect">
            <a:avLst/>
          </a:prstGeom>
        </p:spPr>
      </p:pic>
    </p:spTree>
    <p:extLst>
      <p:ext uri="{BB962C8B-B14F-4D97-AF65-F5344CB8AC3E}">
        <p14:creationId xmlns:p14="http://schemas.microsoft.com/office/powerpoint/2010/main" val="292646343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60</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Headed Back Up,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February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3025721157"/>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2644846" name="Chart" r:id="rId5" imgW="8343872" imgH="4381562" progId="MSGraph.Chart.8">
                  <p:embed followColorScheme="full"/>
                </p:oleObj>
              </mc:Choice>
              <mc:Fallback>
                <p:oleObj name="Chart" r:id="rId5" imgW="8343872" imgH="4381562" progId="MSGraph.Chart.8">
                  <p:embed followColorScheme="full"/>
                  <p:pic>
                    <p:nvPicPr>
                      <p:cNvPr id="0" name="Picture 2"/>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81126"/>
              <a:gd name="adj2" fmla="val -1227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five years</a:t>
            </a:r>
            <a:endParaRPr lang="en-US" sz="1400" b="1" dirty="0">
              <a:solidFill>
                <a:schemeClr val="bg1"/>
              </a:solidFill>
            </a:endParaRPr>
          </a:p>
        </p:txBody>
      </p:sp>
      <p:sp>
        <p:nvSpPr>
          <p:cNvPr id="10" name="Oval 8"/>
          <p:cNvSpPr>
            <a:spLocks noChangeArrowheads="1"/>
          </p:cNvSpPr>
          <p:nvPr/>
        </p:nvSpPr>
        <p:spPr bwMode="auto">
          <a:xfrm rot="-5400000">
            <a:off x="8217771" y="3709682"/>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High mortgage interest should have only a marginal impact on home buying</a:t>
            </a:r>
            <a:endParaRPr lang="en-US" sz="1600" b="1" dirty="0">
              <a:solidFill>
                <a:schemeClr val="bg1"/>
              </a:solidFill>
            </a:endParaRPr>
          </a:p>
        </p:txBody>
      </p:sp>
      <p:sp>
        <p:nvSpPr>
          <p:cNvPr id="11" name="AutoShape 38"/>
          <p:cNvSpPr>
            <a:spLocks noChangeArrowheads="1"/>
          </p:cNvSpPr>
          <p:nvPr/>
        </p:nvSpPr>
        <p:spPr bwMode="blackWhite">
          <a:xfrm>
            <a:off x="5584723" y="1420454"/>
            <a:ext cx="3199785" cy="1190011"/>
          </a:xfrm>
          <a:prstGeom prst="wedgeRectCallout">
            <a:avLst>
              <a:gd name="adj1" fmla="val 41843"/>
              <a:gd name="adj2" fmla="val 1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in the U.S. plunged to all time record lows in late 2012 and early 2013 but have risen as the Fed proceeds with tapering of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60</a:t>
            </a:fld>
            <a:endParaRPr lang="en-US"/>
          </a:p>
        </p:txBody>
      </p:sp>
      <p:sp>
        <p:nvSpPr>
          <p:cNvPr id="14" name="AutoShape 7"/>
          <p:cNvSpPr>
            <a:spLocks noChangeArrowheads="1"/>
          </p:cNvSpPr>
          <p:nvPr/>
        </p:nvSpPr>
        <p:spPr bwMode="blackWhite">
          <a:xfrm>
            <a:off x="6204155" y="4178710"/>
            <a:ext cx="2074606" cy="904568"/>
          </a:xfrm>
          <a:prstGeom prst="wedgeRectCallout">
            <a:avLst>
              <a:gd name="adj1" fmla="val 66688"/>
              <a:gd name="adj2" fmla="val -8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30-yr. mortgage rates are up 80 basis points over the past 12 months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4" fill="hold" grpId="0" nodeType="afterEffect">
                                  <p:stCondLst>
                                    <p:cond delay="7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61</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67311"/>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Will Rise as Expectations Over the Fed’s Tapering of QE3 Persist;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mc:AlternateContent xmlns:mc="http://schemas.openxmlformats.org/markup-compatibility/2006">
              <mc:Choice xmlns:v="urn:schemas-microsoft-com:vml" Requires="v">
                <p:oleObj spid="_x0000_s23039086" name="Chart" r:id="rId5" imgW="8296224" imgH="3762296" progId="MSGraph.Chart.8">
                  <p:embed followColorScheme="full"/>
                </p:oleObj>
              </mc:Choice>
              <mc:Fallback>
                <p:oleObj name="Chart" r:id="rId5" imgW="8296224" imgH="3762296" progId="MSGraph.Chart.8">
                  <p:embed followColorScheme="full"/>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17500" y="1285875"/>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4739148" y="3814916"/>
            <a:ext cx="3054177" cy="943896"/>
          </a:xfrm>
          <a:prstGeom prst="wedgeRectCallout">
            <a:avLst>
              <a:gd name="adj1" fmla="val 75321"/>
              <a:gd name="adj2" fmla="val -932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were up sharply from their lows earlier in the year</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2013 Are Rising: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November 14, 2013.</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7"/>
              </a:rPr>
              <a:t>http://www.federalreserve.gov/releases/h15/data.htm</a:t>
            </a:r>
            <a:r>
              <a:rPr lang="en-US" sz="1100" dirty="0" smtClean="0"/>
              <a:t>.;  </a:t>
            </a:r>
            <a:r>
              <a:rPr lang="en-US" sz="1100" dirty="0"/>
              <a:t>Insurance Information Institutes.</a:t>
            </a:r>
          </a:p>
        </p:txBody>
      </p:sp>
    </p:spTree>
    <p:custDataLst>
      <p:tags r:id="rId2"/>
    </p:custData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62</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extLst>
              <p:ext uri="{D42A27DB-BD31-4B8C-83A1-F6EECF244321}">
                <p14:modId xmlns:p14="http://schemas.microsoft.com/office/powerpoint/2010/main" val="1455986334"/>
              </p:ext>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2634610" name="Chart" r:id="rId4" imgW="8801152" imgH="3990968" progId="MSGraph.Chart.8">
                  <p:embed followColorScheme="full"/>
                </p:oleObj>
              </mc:Choice>
              <mc:Fallback>
                <p:oleObj name="Chart" r:id="rId4" imgW="8801152" imgH="3990968" progId="MSGraph.Chart.8">
                  <p:embed followColorScheme="full"/>
                  <p:pic>
                    <p:nvPicPr>
                      <p:cNvPr id="0" name="Object 3"/>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2/2/2014.</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6"/>
              </a:rPr>
              <a:t>http://www2.fdic.gov/qbp/</a:t>
            </a:r>
            <a:r>
              <a:rPr lang="en-US" sz="1100" dirty="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213555" y="1211980"/>
            <a:ext cx="1873250" cy="762000"/>
          </a:xfrm>
          <a:prstGeom prst="wedgeRectCallout">
            <a:avLst>
              <a:gd name="adj1" fmla="val 120151"/>
              <a:gd name="adj2" fmla="val 218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549525" y="1304925"/>
            <a:ext cx="1822449"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2524125" y="1219200"/>
            <a:ext cx="1571625" cy="369888"/>
          </a:xfrm>
          <a:prstGeom prst="rect">
            <a:avLst/>
          </a:prstGeom>
          <a:noFill/>
          <a:ln w="9525">
            <a:noFill/>
            <a:miter lim="800000"/>
            <a:headEnd/>
            <a:tailEnd/>
          </a:ln>
        </p:spPr>
        <p:txBody>
          <a:bodyPr>
            <a:spAutoFit/>
          </a:bodyPr>
          <a:lstStyle/>
          <a:p>
            <a:pPr algn="ctr"/>
            <a:r>
              <a:rPr lang="en-US" b="1" dirty="0"/>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63</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2006-2013:Q3*</a:t>
            </a:r>
          </a:p>
        </p:txBody>
      </p:sp>
      <p:graphicFrame>
        <p:nvGraphicFramePr>
          <p:cNvPr id="2050" name="Object 3"/>
          <p:cNvGraphicFramePr>
            <a:graphicFrameLocks/>
          </p:cNvGraphicFramePr>
          <p:nvPr>
            <p:extLst>
              <p:ext uri="{D42A27DB-BD31-4B8C-83A1-F6EECF244321}">
                <p14:modId xmlns:p14="http://schemas.microsoft.com/office/powerpoint/2010/main" val="1102465809"/>
              </p:ext>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2635633" name="Chart" r:id="rId4" imgW="8801152" imgH="3990968" progId="MSGraph.Chart.8">
                  <p:embed followColorScheme="full"/>
                </p:oleObj>
              </mc:Choice>
              <mc:Fallback>
                <p:oleObj name="Chart" r:id="rId4" imgW="8801152" imgH="3990968" progId="MSGraph.Chart.8">
                  <p:embed followColorScheme="full"/>
                  <p:pic>
                    <p:nvPicPr>
                      <p:cNvPr id="0" name="Object 3"/>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Non-current loans (those past due 90 days or more or in nonaccrual status) are </a:t>
            </a:r>
            <a:r>
              <a:rPr lang="en-US" b="1" dirty="0" smtClean="0">
                <a:solidFill>
                  <a:schemeClr val="bg1"/>
                </a:solidFill>
              </a:rPr>
              <a:t>nearly back </a:t>
            </a:r>
            <a:r>
              <a:rPr lang="en-US" b="1" dirty="0">
                <a:solidFill>
                  <a:schemeClr val="bg1"/>
                </a:solidFill>
              </a:rPr>
              <a:t>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2/2/2014.</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6"/>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22714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522530" y="1271588"/>
            <a:ext cx="1806583"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2695575" y="1238251"/>
            <a:ext cx="1571625" cy="369887"/>
          </a:xfrm>
          <a:prstGeom prst="rect">
            <a:avLst/>
          </a:prstGeom>
          <a:noFill/>
          <a:ln w="9525">
            <a:noFill/>
            <a:miter lim="800000"/>
            <a:headEnd/>
            <a:tailEnd/>
          </a:ln>
        </p:spPr>
        <p:txBody>
          <a:bodyPr>
            <a:spAutoFit/>
          </a:bodyPr>
          <a:lstStyle/>
          <a:p>
            <a:pPr algn="ctr"/>
            <a:r>
              <a:rPr lang="en-US" b="1" dirty="0"/>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338726632"/>
              </p:ext>
            </p:extLst>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2639726" name="Chart" r:id="rId4" imgW="8581960" imgH="4114867" progId="MSGraph.Chart.8">
                  <p:embed followColorScheme="full"/>
                </p:oleObj>
              </mc:Choice>
              <mc:Fallback>
                <p:oleObj name="Chart" r:id="rId4" imgW="8581960" imgH="4114867" progId="MSGraph.Chart.8">
                  <p:embed followColorScheme="full"/>
                  <p:pic>
                    <p:nvPicPr>
                      <p:cNvPr id="0" name="Object 3"/>
                      <p:cNvPicPr preferRelativeResize="0">
                        <a:picLocks noChangeArrowheads="1"/>
                      </p:cNvPicPr>
                      <p:nvPr/>
                    </p:nvPicPr>
                    <p:blipFill>
                      <a:blip r:embed="rId5"/>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February 2014</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48 of the 50 months from Jan. 2010 through February 2014.  Weakness in early 2014 stems largely from harsh winter weather and weakness in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175819" y="3814917"/>
            <a:ext cx="3551610" cy="757084"/>
          </a:xfrm>
          <a:prstGeom prst="wedgeRectCallout">
            <a:avLst>
              <a:gd name="adj1" fmla="val 102262"/>
              <a:gd name="adj2" fmla="val -5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continued to expand in early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65</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3642319497"/>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8126318" name="Chart" r:id="rId4" imgW="8286645" imgH="4010133" progId="MSGraph.Chart.8">
                  <p:embed followColorScheme="full"/>
                </p:oleObj>
              </mc:Choice>
              <mc:Fallback>
                <p:oleObj name="Chart" r:id="rId4" imgW="8286645" imgH="4010133" progId="MSGraph.Chart.8">
                  <p:embed followColorScheme="full"/>
                  <p:pic>
                    <p:nvPicPr>
                      <p:cNvPr id="0" name="Object 3"/>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1992—Dec. 2013</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 </a:t>
            </a:r>
            <a:r>
              <a:rPr lang="en-US" sz="1100" dirty="0" smtClean="0"/>
              <a:t>Dec. </a:t>
            </a:r>
            <a:r>
              <a:rPr lang="en-US" sz="1100" dirty="0"/>
              <a:t>2013 is preliminary; data published </a:t>
            </a:r>
            <a:r>
              <a:rPr lang="en-US" sz="1100" dirty="0" smtClean="0"/>
              <a:t>February 4, </a:t>
            </a:r>
            <a:r>
              <a:rPr lang="en-US" sz="1100" dirty="0"/>
              <a:t>2014.</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Dec. </a:t>
            </a:r>
            <a:r>
              <a:rPr lang="en-US" sz="1700" b="1" dirty="0">
                <a:solidFill>
                  <a:schemeClr val="bg1"/>
                </a:solidFill>
              </a:rPr>
              <a:t>2013  exceeded the pre-crisis (July 2008) peak. 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65</a:t>
            </a:fld>
            <a:endParaRPr lang="en-US"/>
          </a:p>
        </p:txBody>
      </p:sp>
      <p:sp>
        <p:nvSpPr>
          <p:cNvPr id="15" name="AutoShape 5"/>
          <p:cNvSpPr>
            <a:spLocks noChangeArrowheads="1"/>
          </p:cNvSpPr>
          <p:nvPr/>
        </p:nvSpPr>
        <p:spPr bwMode="blackWhite">
          <a:xfrm>
            <a:off x="2524125" y="1173163"/>
            <a:ext cx="3048000" cy="914400"/>
          </a:xfrm>
          <a:prstGeom prst="wedgeRectCallout">
            <a:avLst>
              <a:gd name="adj1" fmla="val 162454"/>
              <a:gd name="adj2" fmla="val -182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Dec. </a:t>
            </a:r>
            <a:r>
              <a:rPr lang="en-US" sz="1600" b="1" dirty="0">
                <a:solidFill>
                  <a:schemeClr val="bg1"/>
                </a:solidFill>
              </a:rPr>
              <a:t>2013 was $</a:t>
            </a:r>
            <a:r>
              <a:rPr lang="en-US" sz="1600" b="1" dirty="0" smtClean="0">
                <a:solidFill>
                  <a:schemeClr val="bg1"/>
                </a:solidFill>
              </a:rPr>
              <a:t>492.7B—a near </a:t>
            </a:r>
            <a:r>
              <a:rPr lang="en-US" sz="1600" b="1" dirty="0">
                <a:solidFill>
                  <a:schemeClr val="bg1"/>
                </a:solidFill>
              </a:rPr>
              <a:t>record high.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66</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2010—February 2014</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3063910708"/>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7807854" name="Chart" r:id="rId4" imgW="8343872" imgH="4381562" progId="MSGraph.Chart.8">
                  <p:embed followColorScheme="full"/>
                </p:oleObj>
              </mc:Choice>
              <mc:Fallback>
                <p:oleObj name="Chart" r:id="rId4" imgW="8343872" imgH="4381562" progId="MSGraph.Chart.8">
                  <p:embed followColorScheme="full"/>
                  <p:pic>
                    <p:nvPicPr>
                      <p:cNvPr id="0" name="Object 8"/>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 </a:t>
            </a:r>
            <a:r>
              <a:rPr lang="en-US" sz="1100" dirty="0" smtClean="0"/>
              <a:t>Jan. </a:t>
            </a:r>
            <a:r>
              <a:rPr lang="en-US" sz="1100" dirty="0"/>
              <a:t>and </a:t>
            </a:r>
            <a:r>
              <a:rPr lang="en-US" sz="1100" dirty="0" smtClean="0"/>
              <a:t>Feb. 2014 </a:t>
            </a:r>
            <a:r>
              <a:rPr lang="en-US" sz="1100" dirty="0"/>
              <a:t>are preliminary</a:t>
            </a:r>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600200" y="1152525"/>
            <a:ext cx="3240088" cy="1054100"/>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(+605,000 </a:t>
            </a:r>
            <a:r>
              <a:rPr lang="en-US" b="1" dirty="0">
                <a:solidFill>
                  <a:schemeClr val="bg1"/>
                </a:solidFill>
              </a:rPr>
              <a:t>or </a:t>
            </a:r>
            <a:r>
              <a:rPr lang="en-US" b="1" dirty="0" smtClean="0">
                <a:solidFill>
                  <a:schemeClr val="bg1"/>
                </a:solidFill>
              </a:rPr>
              <a:t>+5.3%)</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67</a:t>
            </a:fld>
            <a:endParaRPr lang="en-US" smtClean="0"/>
          </a:p>
        </p:txBody>
      </p:sp>
      <p:graphicFrame>
        <p:nvGraphicFramePr>
          <p:cNvPr id="5122" name="Object 2"/>
          <p:cNvGraphicFramePr>
            <a:graphicFrameLocks/>
          </p:cNvGraphicFramePr>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125294" name="Chart" r:id="rId4" imgW="8705863" imgH="4572135" progId="MSGraph.Chart.8">
                  <p:embed followColorScheme="full"/>
                </p:oleObj>
              </mc:Choice>
              <mc:Fallback>
                <p:oleObj name="Chart" r:id="rId4" imgW="8705863" imgH="4572135"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Business Investment: Expected to Accelerate, Fueling Commercial Exposure Growth</a:t>
            </a:r>
          </a:p>
        </p:txBody>
      </p:sp>
      <p:sp>
        <p:nvSpPr>
          <p:cNvPr id="1969158" name="AutoShape 6"/>
          <p:cNvSpPr>
            <a:spLocks noChangeArrowheads="1"/>
          </p:cNvSpPr>
          <p:nvPr/>
        </p:nvSpPr>
        <p:spPr bwMode="blackWhite">
          <a:xfrm>
            <a:off x="1735424" y="1269631"/>
            <a:ext cx="4029272" cy="1622656"/>
          </a:xfrm>
          <a:prstGeom prst="wedgeRectCallout">
            <a:avLst>
              <a:gd name="adj1" fmla="val 7017"/>
              <a:gd name="adj2" fmla="val 966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Accelerating business investment will be a potent driver of commercial property and liability insurance exposures and should drive employment and WC payroll exposures as well (with a lag)</a:t>
            </a:r>
            <a:endParaRPr lang="en-US" b="1" dirty="0">
              <a:solidFill>
                <a:schemeClr val="bg1"/>
              </a:solidFill>
              <a:cs typeface="+mn-cs"/>
            </a:endParaRPr>
          </a:p>
        </p:txBody>
      </p:sp>
      <p:sp>
        <p:nvSpPr>
          <p:cNvPr id="5126" name="TextBox 9"/>
          <p:cNvSpPr txBox="1">
            <a:spLocks noChangeArrowheads="1"/>
          </p:cNvSpPr>
          <p:nvPr/>
        </p:nvSpPr>
        <p:spPr bwMode="auto">
          <a:xfrm>
            <a:off x="14288" y="6519863"/>
            <a:ext cx="8412162" cy="277812"/>
          </a:xfrm>
          <a:prstGeom prst="rect">
            <a:avLst/>
          </a:prstGeom>
          <a:noFill/>
          <a:ln w="9525">
            <a:noFill/>
            <a:miter lim="800000"/>
            <a:headEnd/>
            <a:tailEnd/>
          </a:ln>
        </p:spPr>
        <p:txBody>
          <a:bodyPr>
            <a:spAutoFit/>
          </a:bodyPr>
          <a:lstStyle/>
          <a:p>
            <a:r>
              <a:rPr lang="en-US" sz="1200" dirty="0" smtClean="0"/>
              <a:t>Source: IHS Global Insights as of  Jan. 13, 2014; Insurance Information Institute.</a:t>
            </a:r>
            <a:endParaRPr lang="en-US" sz="12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68</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2641777"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549348" y="1912236"/>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November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+3.4%</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+0.2%</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69</a:t>
            </a:fld>
            <a:endParaRPr lang="en-US" smtClean="0"/>
          </a:p>
        </p:txBody>
      </p:sp>
      <p:sp>
        <p:nvSpPr>
          <p:cNvPr id="66566" name="Rectangle 11"/>
          <p:cNvSpPr>
            <a:spLocks noGrp="1" noChangeArrowheads="1"/>
          </p:cNvSpPr>
          <p:nvPr>
            <p:ph type="title"/>
          </p:nvPr>
        </p:nvSpPr>
        <p:spPr/>
        <p:txBody>
          <a:bodyPr/>
          <a:lstStyle/>
          <a:p>
            <a:r>
              <a:rPr lang="en-US" dirty="0" smtClean="0"/>
              <a:t>Durable Manufacturing: New Order Growth and Shipments,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1649237963"/>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393583"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 New orders exceed shipments which suggests the industry is in an expansionary phase</a:t>
            </a:r>
            <a:endParaRPr lang="en-US" b="1" dirty="0">
              <a:solidFill>
                <a:srgbClr val="FFFFFF"/>
              </a:solidFill>
            </a:endParaRPr>
          </a:p>
        </p:txBody>
      </p:sp>
      <p:sp>
        <p:nvSpPr>
          <p:cNvPr id="66570" name="Rectangle 8"/>
          <p:cNvSpPr>
            <a:spLocks noChangeArrowheads="1"/>
          </p:cNvSpPr>
          <p:nvPr/>
        </p:nvSpPr>
        <p:spPr bwMode="black">
          <a:xfrm>
            <a:off x="80682" y="1416701"/>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192035" y="1135424"/>
            <a:ext cx="3337477" cy="914398"/>
          </a:xfrm>
          <a:prstGeom prst="wedgeRectCallout">
            <a:avLst>
              <a:gd name="adj1" fmla="val -39347"/>
              <a:gd name="adj2" fmla="val 852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Most manufacturing sectors indicate order growth outstripping shipments, a favorable indicator for investment and expansion</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advance report YTD data comparing data through December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Tree>
    <p:extLst>
      <p:ext uri="{BB962C8B-B14F-4D97-AF65-F5344CB8AC3E}">
        <p14:creationId xmlns:p14="http://schemas.microsoft.com/office/powerpoint/2010/main" val="27996499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7</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771110" y="3826541"/>
            <a:ext cx="7396069"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2013: Best Year in the       Post-Crisis Era</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Performance Improved </a:t>
            </a:r>
            <a:r>
              <a:rPr lang="en-US" sz="4000" b="1" dirty="0" smtClean="0">
                <a:solidFill>
                  <a:srgbClr val="225A7A"/>
                </a:solidFill>
              </a:rPr>
              <a:t>with Lower CATs, Strong Markets</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mc:AlternateContent xmlns:mc="http://schemas.openxmlformats.org/markup-compatibility/2006">
              <mc:Choice xmlns:v="urn:schemas-microsoft-com:vml" Requires="v">
                <p:oleObj spid="_x0000_s22642799" name="Chart" r:id="rId5" imgW="8153294" imgH="5372218" progId="MSGraph.Chart.8">
                  <p:embed followColorScheme="full"/>
                </p:oleObj>
              </mc:Choice>
              <mc:Fallback>
                <p:oleObj name="Chart" r:id="rId5" imgW="8153294" imgH="5372218" progId="MSGraph.Chart.8">
                  <p:embed followColorScheme="full"/>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847"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70</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747423"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295153" y="1373153"/>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18200"/>
              <a:gd name="adj2" fmla="val 172536"/>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14923"/>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79.2% </a:t>
            </a:r>
            <a:r>
              <a:rPr lang="en-US" sz="1200" b="1" dirty="0"/>
              <a:t>of industrial capacity in </a:t>
            </a:r>
            <a:r>
              <a:rPr lang="en-US" sz="1200" b="1" dirty="0" smtClean="0"/>
              <a:t>Dec.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584732"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December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70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tgtEl>
                                        <p:attrNameLst>
                                          <p:attrName>style.visibility</p:attrName>
                                        </p:attrNameLst>
                                      </p:cBhvr>
                                      <p:to>
                                        <p:strVal val="visible"/>
                                      </p:to>
                                    </p:set>
                                    <p:animEffect transition="in" filter="wipe(left)">
                                      <p:cBhvr>
                                        <p:cTn id="12" dur="500"/>
                                        <p:tgtEl>
                                          <p:spTgt spid="6380546"/>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71</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extLst>
              <p:ext uri="{D42A27DB-BD31-4B8C-83A1-F6EECF244321}">
                <p14:modId xmlns:p14="http://schemas.microsoft.com/office/powerpoint/2010/main" val="2920936490"/>
              </p:ext>
            </p:extLst>
          </p:nvPr>
        </p:nvGraphicFramePr>
        <p:xfrm>
          <a:off x="352424" y="1186785"/>
          <a:ext cx="8536081" cy="4838700"/>
        </p:xfrm>
        <a:graphic>
          <a:graphicData uri="http://schemas.openxmlformats.org/presentationml/2006/ole">
            <mc:AlternateContent xmlns:mc="http://schemas.openxmlformats.org/markup-compatibility/2006">
              <mc:Choice xmlns:v="urn:schemas-microsoft-com:vml" Requires="v">
                <p:oleObj spid="_x0000_s28389488" name="Chart" r:id="rId5" imgW="8334424" imgH="4381562" progId="MSGraph.Chart.8">
                  <p:embed followColorScheme="full"/>
                </p:oleObj>
              </mc:Choice>
              <mc:Fallback>
                <p:oleObj name="Chart" r:id="rId5" imgW="8334424" imgH="4381562" progId="MSGraph.Chart.8">
                  <p:embed followColorScheme="full"/>
                  <p:pic>
                    <p:nvPicPr>
                      <p:cNvPr id="0" name="Object 8"/>
                      <p:cNvPicPr>
                        <a:picLocks noChangeAspect="1" noChangeArrowheads="1"/>
                      </p:cNvPicPr>
                      <p:nvPr/>
                    </p:nvPicPr>
                    <p:blipFill>
                      <a:blip r:embed="rId6"/>
                      <a:srcRect/>
                      <a:stretch>
                        <a:fillRect/>
                      </a:stretch>
                    </p:blipFill>
                    <p:spPr bwMode="gray">
                      <a:xfrm>
                        <a:off x="352424" y="1186785"/>
                        <a:ext cx="8536081"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339182" y="2546349"/>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3429"/>
              <a:gd name="adj2" fmla="val -1910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$7.23 trillion</a:t>
            </a:r>
            <a:r>
              <a:rPr lang="en-US" b="1" dirty="0">
                <a:solidFill>
                  <a:schemeClr val="bg1"/>
                </a:solidFill>
              </a:rPr>
              <a:t>, a new </a:t>
            </a:r>
            <a:r>
              <a:rPr lang="en-US" b="1" dirty="0" smtClean="0">
                <a:solidFill>
                  <a:schemeClr val="bg1"/>
                </a:solidFill>
              </a:rPr>
              <a:t>peak--$980B above 2009 trough</a:t>
            </a:r>
            <a:endParaRPr lang="en-US" b="1" dirty="0">
              <a:solidFill>
                <a:schemeClr val="bg1"/>
              </a:solidFill>
            </a:endParaRPr>
          </a:p>
        </p:txBody>
      </p:sp>
      <p:sp>
        <p:nvSpPr>
          <p:cNvPr id="12" name="AutoShape 14"/>
          <p:cNvSpPr>
            <a:spLocks noChangeArrowheads="1"/>
          </p:cNvSpPr>
          <p:nvPr/>
        </p:nvSpPr>
        <p:spPr bwMode="blackWhite">
          <a:xfrm>
            <a:off x="2444698" y="4300226"/>
            <a:ext cx="2419350" cy="876300"/>
          </a:xfrm>
          <a:prstGeom prst="wedgeRectCallout">
            <a:avLst>
              <a:gd name="adj1" fmla="val 57606"/>
              <a:gd name="adj2" fmla="val -938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15.7% above their 2009 trough and up 2.0%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71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3560745764"/>
              </p:ext>
            </p:extLst>
          </p:nvPr>
        </p:nvGraphicFramePr>
        <p:xfrm>
          <a:off x="179388" y="1397000"/>
          <a:ext cx="8775700" cy="4087813"/>
        </p:xfrm>
        <a:graphic>
          <a:graphicData uri="http://schemas.openxmlformats.org/presentationml/2006/ole">
            <mc:AlternateContent xmlns:mc="http://schemas.openxmlformats.org/markup-compatibility/2006">
              <mc:Choice xmlns:v="urn:schemas-microsoft-com:vml" Requires="v">
                <p:oleObj spid="_x0000_s17982577" name="Chart" r:id="rId4" imgW="8581960" imgH="4114867" progId="MSGraph.Chart.8">
                  <p:embed followColorScheme="full"/>
                </p:oleObj>
              </mc:Choice>
              <mc:Fallback>
                <p:oleObj name="Chart" r:id="rId4" imgW="8581960" imgH="4114867" progId="MSGraph.Chart.8">
                  <p:embed followColorScheme="full"/>
                  <p:pic>
                    <p:nvPicPr>
                      <p:cNvPr id="0" name="Object 3"/>
                      <p:cNvPicPr preferRelativeResize="0">
                        <a:picLocks noChangeArrowheads="1"/>
                      </p:cNvPicPr>
                      <p:nvPr/>
                    </p:nvPicPr>
                    <p:blipFill>
                      <a:blip r:embed="rId5"/>
                      <a:srcRect/>
                      <a:stretch>
                        <a:fillRect/>
                      </a:stretch>
                    </p:blipFill>
                    <p:spPr bwMode="gray">
                      <a:xfrm>
                        <a:off x="179388"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February 2014</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through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347884"/>
            <a:ext cx="2831250" cy="1264457"/>
          </a:xfrm>
          <a:prstGeom prst="wedgeRectCallout">
            <a:avLst>
              <a:gd name="adj1" fmla="val 100313"/>
              <a:gd name="adj2" fmla="val -40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was hurt by the uncertainty in Washington, but remains resilient</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73</a:t>
            </a:fld>
            <a:endParaRPr lang="en-US" sz="900"/>
          </a:p>
        </p:txBody>
      </p:sp>
      <p:graphicFrame>
        <p:nvGraphicFramePr>
          <p:cNvPr id="71682" name="Object 3"/>
          <p:cNvGraphicFramePr>
            <a:graphicFrameLocks/>
          </p:cNvGraphicFramePr>
          <p:nvPr>
            <p:extLst>
              <p:ext uri="{D42A27DB-BD31-4B8C-83A1-F6EECF244321}">
                <p14:modId xmlns:p14="http://schemas.microsoft.com/office/powerpoint/2010/main" val="3763115382"/>
              </p:ext>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17983602" name="Chart" r:id="rId4" imgW="8581960" imgH="3952907" progId="MSGraph.Chart.8">
                  <p:embed followColorScheme="full"/>
                </p:oleObj>
              </mc:Choice>
              <mc:Fallback>
                <p:oleObj name="Chart" r:id="rId4" imgW="8581960" imgH="3952907" progId="MSGraph.Chart.8">
                  <p:embed followColorScheme="full"/>
                  <p:pic>
                    <p:nvPicPr>
                      <p:cNvPr id="0" name="Object 3"/>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1980-2013</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bankruptcies totaled 33,212, down 17.1% from 2012—the fourth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249918"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73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74</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2012:Q4*</a:t>
            </a:r>
          </a:p>
        </p:txBody>
      </p:sp>
      <p:graphicFrame>
        <p:nvGraphicFramePr>
          <p:cNvPr id="72706" name="Object 3"/>
          <p:cNvGraphicFramePr>
            <a:graphicFrameLocks noGrp="1"/>
          </p:cNvGraphicFramePr>
          <p:nvPr>
            <p:ph idx="4294967295"/>
          </p:nvPr>
        </p:nvGraphicFramePr>
        <p:xfrm>
          <a:off x="251209" y="1516063"/>
          <a:ext cx="8651491" cy="3983037"/>
        </p:xfrm>
        <a:graphic>
          <a:graphicData uri="http://schemas.openxmlformats.org/presentationml/2006/ole">
            <mc:AlternateContent xmlns:mc="http://schemas.openxmlformats.org/markup-compatibility/2006">
              <mc:Choice xmlns:v="urn:schemas-microsoft-com:vml" Requires="v">
                <p:oleObj spid="_x0000_s17984623" name="Chart" r:id="rId4" imgW="8582143" imgH="3981414" progId="MSGraph.Chart.8">
                  <p:embed followColorScheme="full"/>
                </p:oleObj>
              </mc:Choice>
              <mc:Fallback>
                <p:oleObj name="Chart" r:id="rId4" imgW="8582143" imgH="398141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209" y="1516063"/>
                        <a:ext cx="8651491" cy="3983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Dec. 30, 2012 </a:t>
            </a:r>
            <a:r>
              <a:rPr lang="en-US" sz="1100" dirty="0"/>
              <a:t>are the latest available as of </a:t>
            </a:r>
            <a:r>
              <a:rPr lang="en-US" sz="1100" dirty="0" smtClean="0"/>
              <a:t>Nov. 21,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6"/>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2.8% in 2012 to 769,000 following a 2.2% gain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74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February 2014</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75</a:t>
            </a:fld>
            <a:endParaRPr lang="en-US"/>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075" y="1415489"/>
            <a:ext cx="6803656" cy="4960375"/>
          </a:xfrm>
          <a:prstGeom prst="rect">
            <a:avLst/>
          </a:prstGeom>
        </p:spPr>
      </p:pic>
      <p:sp>
        <p:nvSpPr>
          <p:cNvPr id="10" name="AutoShape 5"/>
          <p:cNvSpPr>
            <a:spLocks noChangeArrowheads="1"/>
          </p:cNvSpPr>
          <p:nvPr/>
        </p:nvSpPr>
        <p:spPr bwMode="blackWhite">
          <a:xfrm>
            <a:off x="5882291" y="1858300"/>
            <a:ext cx="3261709" cy="1445341"/>
          </a:xfrm>
          <a:prstGeom prst="wedgeRectCallout">
            <a:avLst>
              <a:gd name="adj1" fmla="val -26741"/>
              <a:gd name="adj2" fmla="val 972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is off crisis lows but still suffering from economic and regulatory uncertainty. Confidence today is basically where it was when the crisis began in Dec. 2007.</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76</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a:t>
            </a:r>
            <a:r>
              <a:rPr lang="en-US" sz="2000" b="1" i="1" dirty="0">
                <a:solidFill>
                  <a:srgbClr val="FF0000"/>
                </a:solidFill>
                <a:cs typeface="+mn-cs"/>
              </a:rPr>
              <a:t>Rail</a:t>
            </a:r>
            <a:r>
              <a:rPr lang="en-US" sz="2000" b="1" dirty="0">
                <a:solidFill>
                  <a:schemeClr val="bg1"/>
                </a:solidFill>
                <a:cs typeface="+mn-cs"/>
              </a:rPr>
              <a:t>, </a:t>
            </a:r>
            <a:r>
              <a:rPr lang="en-US" sz="2000" b="1" i="1" dirty="0">
                <a:solidFill>
                  <a:srgbClr val="FF0000"/>
                </a:solidFill>
                <a:cs typeface="+mn-cs"/>
              </a:rPr>
              <a:t>Marine</a:t>
            </a:r>
            <a:r>
              <a:rPr lang="en-US" sz="2000" b="1" dirty="0">
                <a:solidFill>
                  <a:schemeClr val="bg1"/>
                </a:solidFill>
                <a:cs typeface="+mn-cs"/>
              </a:rPr>
              <a:t>, </a:t>
            </a:r>
            <a:r>
              <a:rPr lang="en-US" sz="2000" b="1" dirty="0" smtClean="0">
                <a:solidFill>
                  <a:schemeClr val="bg1"/>
                </a:solidFill>
                <a:cs typeface="+mn-cs"/>
              </a:rPr>
              <a:t>Trucking, </a:t>
            </a:r>
            <a:r>
              <a:rPr lang="en-US" sz="2000" b="1" i="1" dirty="0" smtClean="0">
                <a:solidFill>
                  <a:srgbClr val="FF0000"/>
                </a:solidFill>
                <a:cs typeface="+mn-cs"/>
              </a:rPr>
              <a:t>Pipelines</a:t>
            </a:r>
            <a:r>
              <a:rPr lang="en-US" sz="2000" b="1" dirty="0" smtClean="0">
                <a:solidFill>
                  <a:schemeClr val="bg1"/>
                </a:solidFill>
                <a:cs typeface="+mn-cs"/>
              </a:rPr>
              <a:t>)</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U.S. Electricity Generation by Fuel,</a:t>
            </a:r>
          </a:p>
          <a:p>
            <a:pPr defTabSz="114300" eaLnBrk="0" hangingPunct="0">
              <a:lnSpc>
                <a:spcPct val="90000"/>
              </a:lnSpc>
              <a:defRPr/>
            </a:pPr>
            <a:r>
              <a:rPr lang="en-US" sz="3000" b="1" kern="0" dirty="0" smtClean="0">
                <a:solidFill>
                  <a:srgbClr val="225A7A"/>
                </a:solidFill>
                <a:ea typeface="+mj-ea"/>
                <a:cs typeface="+mj-cs"/>
              </a:rPr>
              <a:t>1990 - 2040</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US Energy Information Administration, </a:t>
            </a:r>
            <a:r>
              <a:rPr lang="en-US" sz="1050" i="1" dirty="0" smtClean="0"/>
              <a:t>Annual Energy Outlook 2014 Early Release Overview; </a:t>
            </a:r>
            <a:r>
              <a:rPr lang="en-US" sz="1050" dirty="0" smtClean="0"/>
              <a:t>;Insurance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77</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584" y="1523080"/>
            <a:ext cx="6452725" cy="5015831"/>
          </a:xfrm>
          <a:prstGeom prst="rect">
            <a:avLst/>
          </a:prstGeom>
        </p:spPr>
      </p:pic>
      <p:sp>
        <p:nvSpPr>
          <p:cNvPr id="12" name="Rectangle 3"/>
          <p:cNvSpPr>
            <a:spLocks noChangeArrowheads="1"/>
          </p:cNvSpPr>
          <p:nvPr/>
        </p:nvSpPr>
        <p:spPr bwMode="black">
          <a:xfrm>
            <a:off x="307975" y="119922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Trillions of kilowatt Hours</a:t>
            </a:r>
            <a:endParaRPr lang="en-US" sz="1600" b="1" dirty="0">
              <a:solidFill>
                <a:srgbClr val="225A7A"/>
              </a:solidFill>
              <a:latin typeface="Arial" charset="0"/>
              <a:cs typeface="Arial" charset="0"/>
            </a:endParaRPr>
          </a:p>
        </p:txBody>
      </p:sp>
      <p:sp>
        <p:nvSpPr>
          <p:cNvPr id="14" name="AutoShape 8"/>
          <p:cNvSpPr>
            <a:spLocks noChangeArrowheads="1"/>
          </p:cNvSpPr>
          <p:nvPr/>
        </p:nvSpPr>
        <p:spPr bwMode="blackWhite">
          <a:xfrm>
            <a:off x="6797163" y="1419892"/>
            <a:ext cx="2251587" cy="2480596"/>
          </a:xfrm>
          <a:prstGeom prst="wedgeRectCallout">
            <a:avLst>
              <a:gd name="adj1" fmla="val -79384"/>
              <a:gd name="adj2" fmla="val -12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Electricity consumption in the US will rise steadily along with the fuel shares of natural gas and renewables</a:t>
            </a:r>
            <a:endParaRPr lang="en-US" sz="2000" b="1" dirty="0">
              <a:solidFill>
                <a:schemeClr val="bg1"/>
              </a:solidFill>
            </a:endParaRPr>
          </a:p>
        </p:txBody>
      </p:sp>
    </p:spTree>
    <p:extLst>
      <p:ext uri="{BB962C8B-B14F-4D97-AF65-F5344CB8AC3E}">
        <p14:creationId xmlns:p14="http://schemas.microsoft.com/office/powerpoint/2010/main" val="32952978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U.S. Primary Energy Consumption by Fuel, 1990 - 2040</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US Energy Information Administration, </a:t>
            </a:r>
            <a:r>
              <a:rPr lang="en-US" sz="1050" i="1" dirty="0" smtClean="0"/>
              <a:t>Annual Energy Outlook 2014 Early Release Overview; </a:t>
            </a:r>
            <a:r>
              <a:rPr lang="en-US" sz="1050" dirty="0" smtClean="0"/>
              <a:t>;Insurance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78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Rectangle 3"/>
          <p:cNvSpPr>
            <a:spLocks noChangeArrowheads="1"/>
          </p:cNvSpPr>
          <p:nvPr/>
        </p:nvSpPr>
        <p:spPr bwMode="black">
          <a:xfrm>
            <a:off x="307975" y="119922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Quadrillion BTUs</a:t>
            </a:r>
            <a:endParaRPr lang="en-US" sz="1600" b="1" dirty="0">
              <a:solidFill>
                <a:srgbClr val="225A7A"/>
              </a:solidFill>
              <a:latin typeface="Arial" charset="0"/>
              <a:cs typeface="Arial" charset="0"/>
            </a:endParaRPr>
          </a:p>
        </p:txBody>
      </p:sp>
      <p:pic>
        <p:nvPicPr>
          <p:cNvPr id="2" name="Picture 1"/>
          <p:cNvPicPr>
            <a:picLocks noChangeAspect="1"/>
          </p:cNvPicPr>
          <p:nvPr/>
        </p:nvPicPr>
        <p:blipFill>
          <a:blip r:embed="rId3"/>
          <a:stretch>
            <a:fillRect/>
          </a:stretch>
        </p:blipFill>
        <p:spPr>
          <a:xfrm>
            <a:off x="202242" y="1371336"/>
            <a:ext cx="6570451" cy="5204931"/>
          </a:xfrm>
          <a:prstGeom prst="rect">
            <a:avLst/>
          </a:prstGeom>
        </p:spPr>
      </p:pic>
      <p:sp>
        <p:nvSpPr>
          <p:cNvPr id="15" name="AutoShape 8"/>
          <p:cNvSpPr>
            <a:spLocks noChangeArrowheads="1"/>
          </p:cNvSpPr>
          <p:nvPr/>
        </p:nvSpPr>
        <p:spPr bwMode="blackWhite">
          <a:xfrm>
            <a:off x="6797163" y="1419891"/>
            <a:ext cx="2251587" cy="2780633"/>
          </a:xfrm>
          <a:prstGeom prst="wedgeRectCallout">
            <a:avLst>
              <a:gd name="adj1" fmla="val -79384"/>
              <a:gd name="adj2" fmla="val -12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Energy consumption in the US will rise steadily with natural gas fueling most of the additional consumption</a:t>
            </a:r>
            <a:endParaRPr lang="en-US" sz="2000" b="1" dirty="0">
              <a:solidFill>
                <a:schemeClr val="bg1"/>
              </a:solidFill>
            </a:endParaRPr>
          </a:p>
        </p:txBody>
      </p:sp>
    </p:spTree>
    <p:extLst>
      <p:ext uri="{BB962C8B-B14F-4D97-AF65-F5344CB8AC3E}">
        <p14:creationId xmlns:p14="http://schemas.microsoft.com/office/powerpoint/2010/main" val="28457795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U.S. Petroleum and Other Liquid Fuel Supplies by Source, 1990 - 2040</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US Energy Information Administration, </a:t>
            </a:r>
            <a:r>
              <a:rPr lang="en-US" sz="1050" i="1" dirty="0" smtClean="0"/>
              <a:t>Annual Energy Outlook 2014 Early Release Overview; </a:t>
            </a:r>
            <a:r>
              <a:rPr lang="en-US" sz="1050" dirty="0" smtClean="0"/>
              <a:t>;Insurance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79</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Rectangle 3"/>
          <p:cNvSpPr>
            <a:spLocks noChangeArrowheads="1"/>
          </p:cNvSpPr>
          <p:nvPr/>
        </p:nvSpPr>
        <p:spPr bwMode="black">
          <a:xfrm>
            <a:off x="307975" y="115636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Millions of Barrels per Day</a:t>
            </a:r>
            <a:endParaRPr lang="en-US" sz="1600" b="1" dirty="0">
              <a:solidFill>
                <a:srgbClr val="225A7A"/>
              </a:solidFill>
              <a:latin typeface="Arial" charset="0"/>
              <a:cs typeface="Arial"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575" y="1419892"/>
            <a:ext cx="6426965" cy="5059076"/>
          </a:xfrm>
          <a:prstGeom prst="rect">
            <a:avLst/>
          </a:prstGeom>
        </p:spPr>
      </p:pic>
      <p:sp>
        <p:nvSpPr>
          <p:cNvPr id="14" name="AutoShape 8"/>
          <p:cNvSpPr>
            <a:spLocks noChangeArrowheads="1"/>
          </p:cNvSpPr>
          <p:nvPr/>
        </p:nvSpPr>
        <p:spPr bwMode="blackWhite">
          <a:xfrm>
            <a:off x="6797163" y="1419891"/>
            <a:ext cx="2251587" cy="3752184"/>
          </a:xfrm>
          <a:prstGeom prst="wedgeRectCallout">
            <a:avLst>
              <a:gd name="adj1" fmla="val -73673"/>
              <a:gd name="adj2" fmla="val -156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Liquid fuel consumption is expected to change little through 2040, though “tight” oil will account for a much larger share thereby reducing imports of petroleum products</a:t>
            </a:r>
            <a:endParaRPr lang="en-US" sz="2000" b="1" dirty="0">
              <a:solidFill>
                <a:schemeClr val="bg1"/>
              </a:solidFill>
            </a:endParaRPr>
          </a:p>
        </p:txBody>
      </p:sp>
    </p:spTree>
    <p:extLst>
      <p:ext uri="{BB962C8B-B14F-4D97-AF65-F5344CB8AC3E}">
        <p14:creationId xmlns:p14="http://schemas.microsoft.com/office/powerpoint/2010/main" val="24363493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1991–2013:Q3 ($ Millions)</a:t>
            </a:r>
          </a:p>
        </p:txBody>
      </p:sp>
      <p:sp>
        <p:nvSpPr>
          <p:cNvPr id="8196" name="Text Box 5"/>
          <p:cNvSpPr txBox="1">
            <a:spLocks noChangeArrowheads="1"/>
          </p:cNvSpPr>
          <p:nvPr/>
        </p:nvSpPr>
        <p:spPr bwMode="auto">
          <a:xfrm>
            <a:off x="1095786" y="1138238"/>
            <a:ext cx="2375001"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2005 ROE*= 9.6%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2006 ROE = 12.7%</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2007 ROE = 10.9%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2008 ROE = 0.1%</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2009 ROE = 5.0%</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2010 ROE = 6.6%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2011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3.5%</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2012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5.9%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smtClean="0">
                <a:solidFill>
                  <a:srgbClr val="000000"/>
                </a:solidFill>
                <a:latin typeface="Arial" charset="0"/>
                <a:cs typeface="Arial" charset="0"/>
              </a:rPr>
              <a:t>2013:9M </a:t>
            </a:r>
            <a:r>
              <a:rPr lang="en-US" sz="1300" dirty="0">
                <a:solidFill>
                  <a:srgbClr val="000000"/>
                </a:solidFill>
                <a:latin typeface="Arial" charset="0"/>
                <a:cs typeface="Arial" charset="0"/>
              </a:rPr>
              <a:t>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a:t>
            </a:r>
            <a:r>
              <a:rPr lang="en-US" sz="1300" dirty="0" smtClean="0">
                <a:solidFill>
                  <a:srgbClr val="000000"/>
                </a:solidFill>
                <a:latin typeface="Arial" charset="0"/>
                <a:cs typeface="Arial" charset="0"/>
              </a:rPr>
              <a:t>9.5%</a:t>
            </a:r>
            <a:endParaRPr lang="en-US" sz="1300" dirty="0">
              <a:solidFill>
                <a:srgbClr val="000000"/>
              </a:solidFill>
              <a:latin typeface="Arial" charset="0"/>
              <a:cs typeface="Arial" charset="0"/>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Arial" charset="0"/>
              <a:buChar char="•"/>
            </a:pPr>
            <a:r>
              <a:rPr lang="en-US" sz="1100" dirty="0" smtClean="0">
                <a:solidFill>
                  <a:srgbClr val="000000"/>
                </a:solidFill>
                <a:latin typeface="Arial" charset="0"/>
                <a:cs typeface="Arial" charset="0"/>
              </a:rPr>
              <a:t>ROE </a:t>
            </a:r>
            <a:r>
              <a:rPr lang="en-US" sz="1100" dirty="0">
                <a:solidFill>
                  <a:srgbClr val="000000"/>
                </a:solidFill>
                <a:latin typeface="Arial" charset="0"/>
                <a:cs typeface="Arial" charset="0"/>
              </a:rPr>
              <a:t>figures are GAAP; </a:t>
            </a: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Return on avg. surplus.  Excluding Mortgage &amp; Financial Guaranty insurers yields a </a:t>
            </a:r>
            <a:r>
              <a:rPr lang="en-US" sz="1100" dirty="0" smtClean="0">
                <a:solidFill>
                  <a:srgbClr val="000000"/>
                </a:solidFill>
                <a:latin typeface="Arial" charset="0"/>
                <a:cs typeface="Arial" charset="0"/>
              </a:rPr>
              <a:t>8.9% ROAS through 2013:Q3, 6.2</a:t>
            </a:r>
            <a:r>
              <a:rPr lang="en-US" sz="1100" dirty="0">
                <a:solidFill>
                  <a:srgbClr val="000000"/>
                </a:solidFill>
                <a:latin typeface="Arial" charset="0"/>
                <a:cs typeface="Arial" charset="0"/>
              </a:rPr>
              <a:t>% ROAS in 2012, 4.7% ROAS for 2011, 7.6% for 2010 and 7.4% for 2009.</a:t>
            </a:r>
          </a:p>
          <a:p>
            <a:pPr eaLnBrk="0" fontAlgn="base" hangingPunct="0">
              <a:lnSpc>
                <a:spcPct val="85000"/>
              </a:lnSpc>
              <a:spcBef>
                <a:spcPct val="25000"/>
              </a:spcBef>
              <a:spcAft>
                <a:spcPct val="0"/>
              </a:spcAft>
              <a:buClr>
                <a:srgbClr val="FF6801"/>
              </a:buClr>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mc:AlternateContent xmlns:mc="http://schemas.openxmlformats.org/markup-compatibility/2006">
              <mc:Choice xmlns:v="urn:schemas-microsoft-com:vml" Requires="v">
                <p:oleObj spid="_x0000_s27063406" name="Chart" r:id="rId5" imgW="8715392" imgH="5057822" progId="MSGraph.Chart.8">
                  <p:embed followColorScheme="full"/>
                </p:oleObj>
              </mc:Choice>
              <mc:Fallback>
                <p:oleObj name="Chart" r:id="rId5" imgW="8715392" imgH="5057822" progId="MSGraph.Chart.8">
                  <p:embed followColorScheme="full"/>
                  <p:pic>
                    <p:nvPicPr>
                      <p:cNvPr id="0" name="Object 3"/>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72" y="1474841"/>
                        <a:ext cx="8701088" cy="4904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9"/>
          <p:cNvSpPr>
            <a:spLocks noChangeArrowheads="1"/>
          </p:cNvSpPr>
          <p:nvPr/>
        </p:nvSpPr>
        <p:spPr bwMode="blackWhite">
          <a:xfrm>
            <a:off x="3857472" y="1337137"/>
            <a:ext cx="1055687" cy="798512"/>
          </a:xfrm>
          <a:prstGeom prst="wedgeRectCallout">
            <a:avLst>
              <a:gd name="adj1" fmla="val -124442"/>
              <a:gd name="adj2" fmla="val 146907"/>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2013:9M </a:t>
            </a:r>
            <a:r>
              <a:rPr lang="en-US" sz="1400" b="1" dirty="0">
                <a:solidFill>
                  <a:srgbClr val="FFFFFF"/>
                </a:solidFill>
                <a:latin typeface="Arial" charset="0"/>
                <a:cs typeface="Arial" charset="0"/>
              </a:rPr>
              <a:t>ROAS was </a:t>
            </a:r>
            <a:r>
              <a:rPr lang="en-US" sz="1400" b="1" dirty="0" smtClean="0">
                <a:solidFill>
                  <a:srgbClr val="FFFFFF"/>
                </a:solidFill>
                <a:latin typeface="Arial" charset="0"/>
                <a:cs typeface="Arial" charset="0"/>
              </a:rPr>
              <a:t>9.5%</a:t>
            </a:r>
            <a:endParaRPr lang="en-US" sz="1400" b="1" dirty="0">
              <a:solidFill>
                <a:srgbClr val="FFFFFF"/>
              </a:solidFill>
              <a:latin typeface="Arial" charset="0"/>
              <a:cs typeface="Arial" charset="0"/>
            </a:endParaRPr>
          </a:p>
        </p:txBody>
      </p:sp>
      <p:sp>
        <p:nvSpPr>
          <p:cNvPr id="10" name="PPTShape_0"/>
          <p:cNvSpPr>
            <a:spLocks noChangeArrowheads="1"/>
          </p:cNvSpPr>
          <p:nvPr/>
        </p:nvSpPr>
        <p:spPr bwMode="blackWhite">
          <a:xfrm>
            <a:off x="7236541" y="1082625"/>
            <a:ext cx="1612491" cy="942820"/>
          </a:xfrm>
          <a:prstGeom prst="wedgeRectCallout">
            <a:avLst>
              <a:gd name="adj1" fmla="val 35338"/>
              <a:gd name="adj2" fmla="val 10948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income </a:t>
            </a:r>
            <a:r>
              <a:rPr lang="en-US" sz="1400" b="1" dirty="0" smtClean="0">
                <a:solidFill>
                  <a:srgbClr val="FFFFFF"/>
                </a:solidFill>
                <a:latin typeface="Arial" charset="0"/>
                <a:cs typeface="Arial" charset="0"/>
              </a:rPr>
              <a:t>is up substantially (+54.7%) from  2012:Q3 $27.8B</a:t>
            </a:r>
            <a:endParaRPr lang="en-US" sz="14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U.S. Natural Has Imports and Exports, 1990 - 2040</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US Energy Information Administration, </a:t>
            </a:r>
            <a:r>
              <a:rPr lang="en-US" sz="1050" i="1" dirty="0" smtClean="0"/>
              <a:t>Annual Energy Outlook 2014 Early Release Overview; </a:t>
            </a:r>
            <a:r>
              <a:rPr lang="en-US" sz="1050" dirty="0" smtClean="0"/>
              <a:t>;Insurance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80</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Rectangle 3"/>
          <p:cNvSpPr>
            <a:spLocks noChangeArrowheads="1"/>
          </p:cNvSpPr>
          <p:nvPr/>
        </p:nvSpPr>
        <p:spPr bwMode="black">
          <a:xfrm>
            <a:off x="307975" y="119922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Trillions of Cubic Feet</a:t>
            </a:r>
            <a:endParaRPr lang="en-US" sz="1600" b="1" dirty="0">
              <a:solidFill>
                <a:srgbClr val="225A7A"/>
              </a:solidFill>
              <a:latin typeface="Arial" charset="0"/>
              <a:cs typeface="Arial"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974" y="1619618"/>
            <a:ext cx="6221413" cy="4898602"/>
          </a:xfrm>
          <a:prstGeom prst="rect">
            <a:avLst/>
          </a:prstGeom>
        </p:spPr>
      </p:pic>
      <p:sp>
        <p:nvSpPr>
          <p:cNvPr id="13" name="AutoShape 8"/>
          <p:cNvSpPr>
            <a:spLocks noChangeArrowheads="1"/>
          </p:cNvSpPr>
          <p:nvPr/>
        </p:nvSpPr>
        <p:spPr bwMode="blackWhite">
          <a:xfrm>
            <a:off x="6797163" y="1419891"/>
            <a:ext cx="2251587" cy="4675822"/>
          </a:xfrm>
          <a:prstGeom prst="wedgeRectCallout">
            <a:avLst>
              <a:gd name="adj1" fmla="val -73673"/>
              <a:gd name="adj2" fmla="val -156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The US is now the largest gas producer in the world, though Russia is the largest exporter.  The US needs to invest in its pipeline and LNG infrastructure and expedite regulatory approval to realize its full export potential</a:t>
            </a:r>
            <a:endParaRPr lang="en-US" sz="2000" b="1" dirty="0">
              <a:solidFill>
                <a:schemeClr val="bg1"/>
              </a:solidFill>
            </a:endParaRPr>
          </a:p>
        </p:txBody>
      </p:sp>
    </p:spTree>
    <p:extLst>
      <p:ext uri="{BB962C8B-B14F-4D97-AF65-F5344CB8AC3E}">
        <p14:creationId xmlns:p14="http://schemas.microsoft.com/office/powerpoint/2010/main" val="7810776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81</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82</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2003-2013*</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567170984"/>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5399407"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828572"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835801"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984955" y="1773423"/>
            <a:ext cx="1734093" cy="1089211"/>
          </a:xfrm>
          <a:prstGeom prst="wedgeRectCallout">
            <a:avLst>
              <a:gd name="adj1" fmla="val 22956"/>
              <a:gd name="adj2" fmla="val 11149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935334" y="1071716"/>
            <a:ext cx="2041518" cy="1631298"/>
          </a:xfrm>
          <a:prstGeom prst="wedgeRectCallout">
            <a:avLst>
              <a:gd name="adj1" fmla="val 22314"/>
              <a:gd name="adj2" fmla="val 73652"/>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2013: Value of new </a:t>
            </a:r>
            <a:r>
              <a:rPr lang="en-US" sz="1600" b="1" dirty="0" err="1" smtClean="0">
                <a:solidFill>
                  <a:schemeClr val="bg1"/>
                </a:solidFill>
              </a:rPr>
              <a:t>pvt</a:t>
            </a:r>
            <a:r>
              <a:rPr lang="en-US" sz="1600" b="1" dirty="0" smtClean="0">
                <a:solidFill>
                  <a:schemeClr val="bg1"/>
                </a:solidFill>
              </a:rPr>
              <a:t>. construction hits $667.5B, up 33% from the 2010 trough but still 27%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82</a:t>
            </a:fld>
            <a:endParaRPr lang="en-US"/>
          </a:p>
        </p:txBody>
      </p:sp>
      <p:sp>
        <p:nvSpPr>
          <p:cNvPr id="20" name="TextBox 10"/>
          <p:cNvSpPr txBox="1">
            <a:spLocks noChangeArrowheads="1"/>
          </p:cNvSpPr>
          <p:nvPr/>
        </p:nvSpPr>
        <p:spPr bwMode="auto">
          <a:xfrm>
            <a:off x="5819891"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792998"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548992"/>
            <a:ext cx="889000" cy="307777"/>
          </a:xfrm>
          <a:prstGeom prst="rect">
            <a:avLst/>
          </a:prstGeom>
          <a:noFill/>
          <a:ln w="9525">
            <a:noFill/>
            <a:miter lim="800000"/>
            <a:headEnd/>
            <a:tailEnd/>
          </a:ln>
        </p:spPr>
        <p:txBody>
          <a:bodyPr>
            <a:spAutoFit/>
          </a:bodyPr>
          <a:lstStyle/>
          <a:p>
            <a:pPr algn="ctr"/>
            <a:r>
              <a:rPr lang="en-US" sz="1400" b="1" dirty="0" smtClean="0"/>
              <a:t>$311.5</a:t>
            </a:r>
            <a:endParaRPr lang="en-US" sz="1400" b="1" dirty="0"/>
          </a:p>
        </p:txBody>
      </p:sp>
      <p:sp>
        <p:nvSpPr>
          <p:cNvPr id="23" name="TextBox 10"/>
          <p:cNvSpPr txBox="1">
            <a:spLocks noChangeArrowheads="1"/>
          </p:cNvSpPr>
          <p:nvPr/>
        </p:nvSpPr>
        <p:spPr bwMode="auto">
          <a:xfrm>
            <a:off x="8289414" y="4664954"/>
            <a:ext cx="889000" cy="307777"/>
          </a:xfrm>
          <a:prstGeom prst="rect">
            <a:avLst/>
          </a:prstGeom>
          <a:noFill/>
          <a:ln w="9525">
            <a:noFill/>
            <a:miter lim="800000"/>
            <a:headEnd/>
            <a:tailEnd/>
          </a:ln>
        </p:spPr>
        <p:txBody>
          <a:bodyPr>
            <a:spAutoFit/>
          </a:bodyPr>
          <a:lstStyle/>
          <a:p>
            <a:pPr algn="ctr"/>
            <a:r>
              <a:rPr lang="en-US" sz="1400" b="1" dirty="0" smtClean="0"/>
              <a:t>$356.0</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December.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83</a:t>
            </a:fld>
            <a:endParaRPr lang="en-US"/>
          </a:p>
        </p:txBody>
      </p:sp>
      <p:sp>
        <p:nvSpPr>
          <p:cNvPr id="1989634" name="Rectangle 2"/>
          <p:cNvSpPr>
            <a:spLocks noGrp="1" noChangeArrowheads="1"/>
          </p:cNvSpPr>
          <p:nvPr>
            <p:ph type="title"/>
          </p:nvPr>
        </p:nvSpPr>
        <p:spPr/>
        <p:txBody>
          <a:bodyPr/>
          <a:lstStyle/>
          <a:p>
            <a:r>
              <a:rPr lang="en-US" dirty="0" smtClean="0"/>
              <a:t>New Home Inventories and Rental Vacancy Rates, 2003-2013*</a:t>
            </a:r>
          </a:p>
        </p:txBody>
      </p:sp>
      <p:graphicFrame>
        <p:nvGraphicFramePr>
          <p:cNvPr id="1989635" name="Object 3"/>
          <p:cNvGraphicFramePr>
            <a:graphicFrameLocks noGrp="1"/>
          </p:cNvGraphicFramePr>
          <p:nvPr>
            <p:ph type="chart" idx="4294967295"/>
          </p:nvPr>
        </p:nvGraphicFramePr>
        <p:xfrm>
          <a:off x="300038" y="1620838"/>
          <a:ext cx="8542337" cy="4511675"/>
        </p:xfrm>
        <a:graphic>
          <a:graphicData uri="http://schemas.openxmlformats.org/presentationml/2006/ole">
            <mc:AlternateContent xmlns:mc="http://schemas.openxmlformats.org/markup-compatibility/2006">
              <mc:Choice xmlns:v="urn:schemas-microsoft-com:vml" Requires="v">
                <p:oleObj spid="_x0000_s25401454" name="Chart" r:id="rId4" imgW="8601126" imgH="4543522" progId="MSGraph.Chart.8">
                  <p:embed followColorScheme="full"/>
                </p:oleObj>
              </mc:Choice>
              <mc:Fallback>
                <p:oleObj name="Chart" r:id="rId4" imgW="8601126" imgH="4543522"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0038" y="1620838"/>
                        <a:ext cx="8542337"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989639" name="AutoShape 7"/>
          <p:cNvSpPr>
            <a:spLocks noChangeArrowheads="1"/>
          </p:cNvSpPr>
          <p:nvPr/>
        </p:nvSpPr>
        <p:spPr bwMode="blackWhite">
          <a:xfrm>
            <a:off x="1652229" y="4675239"/>
            <a:ext cx="3347475" cy="845164"/>
          </a:xfrm>
          <a:prstGeom prst="wedgeRectCallout">
            <a:avLst>
              <a:gd name="adj1" fmla="val 121823"/>
              <a:gd name="adj2" fmla="val -17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Low new home inventories and falling vacancy rates bode well for residential construction</a:t>
            </a:r>
            <a:endParaRPr lang="en-US" sz="1600" b="1" dirty="0">
              <a:solidFill>
                <a:schemeClr val="bg1"/>
              </a:solidFill>
            </a:endParaRPr>
          </a:p>
        </p:txBody>
      </p:sp>
      <p:sp>
        <p:nvSpPr>
          <p:cNvPr id="10"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84</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5402480"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85</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January 2014 vs. January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852809404"/>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5403502" name="Chart" r:id="rId4" imgW="8534400" imgH="3772022" progId="MSGraph.Chart.8">
                  <p:embed followColorScheme="full"/>
                </p:oleObj>
              </mc:Choice>
              <mc:Fallback>
                <p:oleObj name="Chart" r:id="rId4" imgW="8534400" imgH="3772022" progId="MSGraph.Chart.8">
                  <p:embed followColorScheme="full"/>
                  <p:pic>
                    <p:nvPicPr>
                      <p:cNvPr id="0" name="Object 4"/>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Almost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90709" y="3642053"/>
            <a:ext cx="2656417" cy="914398"/>
          </a:xfrm>
          <a:prstGeom prst="wedgeRectCallout">
            <a:avLst>
              <a:gd name="adj1" fmla="val 70673"/>
              <a:gd name="adj2" fmla="val -9594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now up in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+12.3%</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+2.5%</a:t>
            </a:r>
            <a:endParaRPr lang="en-US" sz="2400" b="1" u="sng" dirty="0">
              <a:solidFill>
                <a:srgbClr val="225A7A"/>
              </a:solidFill>
            </a:endParaRPr>
          </a:p>
        </p:txBody>
      </p:sp>
      <p:sp>
        <p:nvSpPr>
          <p:cNvPr id="12" name="AutoShape 9"/>
          <p:cNvSpPr>
            <a:spLocks noChangeArrowheads="1"/>
          </p:cNvSpPr>
          <p:nvPr/>
        </p:nvSpPr>
        <p:spPr bwMode="blackWhite">
          <a:xfrm>
            <a:off x="4473575" y="3524250"/>
            <a:ext cx="2030261" cy="914398"/>
          </a:xfrm>
          <a:prstGeom prst="wedgeRectCallout">
            <a:avLst>
              <a:gd name="adj1" fmla="val 54196"/>
              <a:gd name="adj2" fmla="val -887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low but is no longer contracting</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86</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Jan. 2014 vs. Jan.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3962986915"/>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5404528"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Including the Key Residential Construction Sector; Bodes Well for Early 2014</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020410" y="1106129"/>
            <a:ext cx="4799126" cy="1165122"/>
          </a:xfrm>
          <a:prstGeom prst="wedgeRectCallout">
            <a:avLst>
              <a:gd name="adj1" fmla="val -62232"/>
              <a:gd name="adj2" fmla="val 373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Communication and Office segments, Private sector construction activity is rising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681315" y="3037246"/>
            <a:ext cx="648928" cy="1106129"/>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87</a:t>
            </a:fld>
            <a:endParaRPr lang="en-US" smtClean="0"/>
          </a:p>
        </p:txBody>
      </p:sp>
      <p:sp>
        <p:nvSpPr>
          <p:cNvPr id="66566" name="Rectangle 11"/>
          <p:cNvSpPr>
            <a:spLocks noGrp="1" noChangeArrowheads="1"/>
          </p:cNvSpPr>
          <p:nvPr>
            <p:ph type="title"/>
          </p:nvPr>
        </p:nvSpPr>
        <p:spPr/>
        <p:txBody>
          <a:bodyPr/>
          <a:lstStyle/>
          <a:p>
            <a:r>
              <a:rPr lang="en-US" sz="2800" dirty="0" smtClean="0"/>
              <a:t>Private Construction by Segment/Project Type,  Jan. 2014 vs. Jan.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1323346288"/>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5405555"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Many Segments, Including the Key Residential Construction Sector, But Down in a Few</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514976" y="1071716"/>
            <a:ext cx="3461878" cy="1185709"/>
          </a:xfrm>
          <a:prstGeom prst="wedgeRectCallout">
            <a:avLst>
              <a:gd name="adj1" fmla="val -53815"/>
              <a:gd name="adj2" fmla="val 713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Shopping malls/centers and warehouse construction are among the strongest nonresidential segments</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Florida Total Private Housing Starts,</a:t>
            </a:r>
            <a:r>
              <a:rPr lang="en-US" sz="3000" b="1" kern="0" dirty="0">
                <a:solidFill>
                  <a:srgbClr val="225A7A"/>
                </a:solidFill>
                <a:ea typeface="+mj-ea"/>
                <a:cs typeface="+mj-cs"/>
              </a:rPr>
              <a:t/>
            </a:r>
            <a:br>
              <a:rPr lang="en-US" sz="3000" b="1" kern="0" dirty="0">
                <a:solidFill>
                  <a:srgbClr val="225A7A"/>
                </a:solidFill>
                <a:ea typeface="+mj-ea"/>
                <a:cs typeface="+mj-cs"/>
              </a:rPr>
            </a:br>
            <a:r>
              <a:rPr lang="en-US" sz="3000" b="1" kern="0" dirty="0" smtClean="0">
                <a:solidFill>
                  <a:srgbClr val="225A7A"/>
                </a:solidFill>
                <a:ea typeface="+mj-ea"/>
                <a:cs typeface="+mj-cs"/>
              </a:rPr>
              <a:t>2000 – 2017F</a:t>
            </a:r>
            <a:endParaRPr lang="en-US" sz="3000" b="1" kern="0" dirty="0">
              <a:solidFill>
                <a:srgbClr val="225A7A"/>
              </a:solidFill>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88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AutoShape 8"/>
          <p:cNvSpPr>
            <a:spLocks noChangeArrowheads="1"/>
          </p:cNvSpPr>
          <p:nvPr/>
        </p:nvSpPr>
        <p:spPr bwMode="blackWhite">
          <a:xfrm>
            <a:off x="6710519" y="3814918"/>
            <a:ext cx="2251587" cy="1366682"/>
          </a:xfrm>
          <a:prstGeom prst="wedgeRectCallout">
            <a:avLst>
              <a:gd name="adj1" fmla="val -90806"/>
              <a:gd name="adj2" fmla="val -20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for the first time in many years</a:t>
            </a:r>
            <a:endParaRPr lang="en-US" sz="1600" b="1" dirty="0">
              <a:solidFill>
                <a:schemeClr val="bg1"/>
              </a:solidFill>
            </a:endParaRPr>
          </a:p>
        </p:txBody>
      </p:sp>
      <p:pic>
        <p:nvPicPr>
          <p:cNvPr id="287252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t="3453"/>
          <a:stretch>
            <a:fillRect/>
          </a:stretch>
        </p:blipFill>
        <p:spPr bwMode="auto">
          <a:xfrm>
            <a:off x="237817" y="1337567"/>
            <a:ext cx="8648700" cy="5113007"/>
          </a:xfrm>
          <a:prstGeom prst="rect">
            <a:avLst/>
          </a:prstGeom>
          <a:noFill/>
          <a:ln w="9525">
            <a:noFill/>
            <a:miter lim="800000"/>
            <a:headEnd/>
            <a:tailEnd/>
          </a:ln>
        </p:spPr>
      </p:pic>
      <p:sp>
        <p:nvSpPr>
          <p:cNvPr id="13" name="Rectangle 3"/>
          <p:cNvSpPr>
            <a:spLocks noChangeArrowheads="1"/>
          </p:cNvSpPr>
          <p:nvPr/>
        </p:nvSpPr>
        <p:spPr bwMode="auto">
          <a:xfrm>
            <a:off x="-127817" y="6621440"/>
            <a:ext cx="8632719" cy="256224"/>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900" dirty="0" smtClean="0"/>
              <a:t>Source</a:t>
            </a:r>
            <a:r>
              <a:rPr lang="en-US" sz="900" dirty="0"/>
              <a:t>: </a:t>
            </a:r>
            <a:r>
              <a:rPr lang="en-US" sz="900" dirty="0" smtClean="0"/>
              <a:t>University of Central Florida Institute for Economic Competitiveness: </a:t>
            </a:r>
            <a:r>
              <a:rPr lang="en-US" sz="900" dirty="0" smtClean="0">
                <a:hlinkClick r:id="rId4"/>
              </a:rPr>
              <a:t>http://iec.ucf.edu/post/2014/01/07/Florida-Metro-Forecast-December-2013.aspx</a:t>
            </a:r>
            <a:r>
              <a:rPr lang="en-US" sz="900" dirty="0" smtClean="0"/>
              <a:t> </a:t>
            </a:r>
            <a:endParaRPr lang="en-US" sz="900" dirty="0"/>
          </a:p>
        </p:txBody>
      </p:sp>
      <p:sp>
        <p:nvSpPr>
          <p:cNvPr id="14" name="AutoShape 6"/>
          <p:cNvSpPr>
            <a:spLocks noChangeArrowheads="1"/>
          </p:cNvSpPr>
          <p:nvPr/>
        </p:nvSpPr>
        <p:spPr bwMode="blackWhite">
          <a:xfrm>
            <a:off x="4178709" y="1179871"/>
            <a:ext cx="3628104" cy="1366683"/>
          </a:xfrm>
          <a:prstGeom prst="wedgeRectCallout">
            <a:avLst>
              <a:gd name="adj1" fmla="val 33592"/>
              <a:gd name="adj2" fmla="val 959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u="sng" dirty="0" smtClean="0">
                <a:solidFill>
                  <a:schemeClr val="bg1"/>
                </a:solidFill>
                <a:cs typeface="+mn-cs"/>
              </a:rPr>
              <a:t>CRASH, CRATER, RECOVERY</a:t>
            </a:r>
            <a:r>
              <a:rPr lang="en-US" b="1" dirty="0" smtClean="0">
                <a:solidFill>
                  <a:schemeClr val="bg1"/>
                </a:solidFill>
                <a:cs typeface="+mn-cs"/>
              </a:rPr>
              <a:t> Homebuilding in FL continues to recover, adding substantially to coastal exposures.</a:t>
            </a:r>
            <a:endParaRPr lang="en-US" b="1" dirty="0">
              <a:solidFill>
                <a:schemeClr val="bg1"/>
              </a:solidFill>
              <a:cs typeface="+mn-cs"/>
            </a:endParaRPr>
          </a:p>
        </p:txBody>
      </p:sp>
      <p:sp>
        <p:nvSpPr>
          <p:cNvPr id="15" name="Rectangle 8"/>
          <p:cNvSpPr>
            <a:spLocks noChangeArrowheads="1"/>
          </p:cNvSpPr>
          <p:nvPr/>
        </p:nvSpPr>
        <p:spPr bwMode="black">
          <a:xfrm>
            <a:off x="254263" y="1060347"/>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 of Units)</a:t>
            </a:r>
            <a:endParaRPr lang="en-US" sz="1600" b="1" dirty="0">
              <a:solidFill>
                <a:srgbClr val="225A7A"/>
              </a:solidFill>
            </a:endParaRPr>
          </a:p>
        </p:txBody>
      </p:sp>
    </p:spTree>
    <p:extLst>
      <p:ext uri="{BB962C8B-B14F-4D97-AF65-F5344CB8AC3E}">
        <p14:creationId xmlns:p14="http://schemas.microsoft.com/office/powerpoint/2010/main" val="8097275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89</a:t>
            </a:fld>
            <a:endParaRPr lang="en-US"/>
          </a:p>
        </p:txBody>
      </p:sp>
      <p:graphicFrame>
        <p:nvGraphicFramePr>
          <p:cNvPr id="1936387" name="Object 3"/>
          <p:cNvGraphicFramePr>
            <a:graphicFrameLocks noChangeAspect="1"/>
          </p:cNvGraphicFramePr>
          <p:nvPr>
            <p:extLst>
              <p:ext uri="{D42A27DB-BD31-4B8C-83A1-F6EECF244321}">
                <p14:modId xmlns:p14="http://schemas.microsoft.com/office/powerpoint/2010/main" val="3594267283"/>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394601" name="Chart" r:id="rId4" imgW="8286645" imgH="3762334" progId="MSGraph.Chart.8">
                  <p:embed followColorScheme="full"/>
                </p:oleObj>
              </mc:Choice>
              <mc:Fallback>
                <p:oleObj name="Chart" r:id="rId4" imgW="8286645"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Continues to Contract As State/Local Governments Grapple with Deficits and Federal Sequestration Takes Hold</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2003-2013*</a:t>
            </a:r>
          </a:p>
        </p:txBody>
      </p:sp>
      <p:sp>
        <p:nvSpPr>
          <p:cNvPr id="12"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December.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35219"/>
              <a:gd name="adj2" fmla="val 3947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6105833" y="1091380"/>
            <a:ext cx="2810726" cy="1019086"/>
          </a:xfrm>
          <a:prstGeom prst="wedgeRectCallout">
            <a:avLst>
              <a:gd name="adj1" fmla="val 27495"/>
              <a:gd name="adj2" fmla="val 76748"/>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is still shrinking, down $40.5B or 12.9% since 2009 peak</a:t>
            </a:r>
            <a:endParaRPr lang="en-US" sz="1600" b="1" dirty="0">
              <a:solidFill>
                <a:schemeClr val="bg1"/>
              </a:solidFill>
            </a:endParaRPr>
          </a:p>
        </p:txBody>
      </p:sp>
    </p:spTree>
    <p:extLst>
      <p:ext uri="{BB962C8B-B14F-4D97-AF65-F5344CB8AC3E}">
        <p14:creationId xmlns:p14="http://schemas.microsoft.com/office/powerpoint/2010/main" val="38158350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ext uri="{D42A27DB-BD31-4B8C-83A1-F6EECF244321}">
                <p14:modId xmlns:p14="http://schemas.microsoft.com/office/powerpoint/2010/main" val="14421260"/>
              </p:ext>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7064431" name="Chart" r:id="rId5" imgW="8258301" imgH="5515013" progId="MSGraph.Chart.8">
                  <p:embed followColorScheme="full"/>
                </p:oleObj>
              </mc:Choice>
              <mc:Fallback>
                <p:oleObj name="Chart" r:id="rId5" imgW="8258301" imgH="5515013" progId="MSGraph.Chart.8">
                  <p:embed followColorScheme="full"/>
                  <p:pic>
                    <p:nvPicPr>
                      <p:cNvPr id="0" name="Object 2"/>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2013:Q3*</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PPTShape_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2011: 4.7%</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2013:Q3 8.9%</a:t>
            </a:r>
            <a:endParaRPr lang="en-US" b="1" dirty="0">
              <a:solidFill>
                <a:srgbClr val="FFFFFF"/>
              </a:solidFill>
              <a:latin typeface="Arial" pitchFamily="34" charset="0"/>
              <a:cs typeface="Arial" pitchFamily="34" charset="0"/>
            </a:endParaRPr>
          </a:p>
        </p:txBody>
      </p:sp>
      <p:sp>
        <p:nvSpPr>
          <p:cNvPr id="30" name="PPTShape_2"/>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90</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Jan. 2014 vs. Jan.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4215747757"/>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5406576"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689024" y="115411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7054955" y="1073094"/>
            <a:ext cx="2040192" cy="816080"/>
          </a:xfrm>
          <a:prstGeom prst="wedgeRectCallout">
            <a:avLst>
              <a:gd name="adj1" fmla="val -63872"/>
              <a:gd name="adj2" fmla="val 571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Highway, Transport,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91</a:t>
            </a:fld>
            <a:endParaRPr lang="en-US" smtClean="0"/>
          </a:p>
        </p:txBody>
      </p:sp>
      <p:sp>
        <p:nvSpPr>
          <p:cNvPr id="66566" name="Rectangle 11"/>
          <p:cNvSpPr>
            <a:spLocks noGrp="1" noChangeArrowheads="1"/>
          </p:cNvSpPr>
          <p:nvPr>
            <p:ph type="title"/>
          </p:nvPr>
        </p:nvSpPr>
        <p:spPr/>
        <p:txBody>
          <a:bodyPr/>
          <a:lstStyle/>
          <a:p>
            <a:r>
              <a:rPr lang="en-US" sz="2800" dirty="0" smtClean="0"/>
              <a:t>Public Construction by Segment/Project Type,  Jan. 2014 vs. Jan.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2687943181"/>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5407602"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722374"/>
            <a:ext cx="8220075" cy="6659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Most Segments as Governments Grapple with Budget Deficits and Pension Shortfalls</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942975" y="1488708"/>
            <a:ext cx="3629025" cy="1042834"/>
          </a:xfrm>
          <a:prstGeom prst="wedgeRectCallout">
            <a:avLst>
              <a:gd name="adj1" fmla="val -40444"/>
              <a:gd name="adj2" fmla="val 752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State and local public sector construction spending could begin a slow recovery in 2014; Federal spending will languish.</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a:xfrm>
            <a:off x="85725" y="6961188"/>
            <a:ext cx="1352550" cy="117475"/>
          </a:xfrm>
          <a:noFill/>
        </p:spPr>
        <p:txBody>
          <a:bodyPr/>
          <a:lstStyle/>
          <a:p>
            <a:endParaRPr lang="en-US" smtClean="0"/>
          </a:p>
        </p:txBody>
      </p:sp>
      <p:sp>
        <p:nvSpPr>
          <p:cNvPr id="4100" name="Rectangle 106"/>
          <p:cNvSpPr>
            <a:spLocks noGrp="1" noChangeArrowheads="1"/>
          </p:cNvSpPr>
          <p:nvPr>
            <p:ph type="ftr" sz="quarter" idx="11"/>
          </p:nvPr>
        </p:nvSpPr>
        <p:spPr>
          <a:noFill/>
        </p:spPr>
        <p:txBody>
          <a:bodyPr/>
          <a:lstStyle/>
          <a:p>
            <a:endParaRPr lang="en-US" smtClean="0"/>
          </a:p>
        </p:txBody>
      </p:sp>
      <p:sp>
        <p:nvSpPr>
          <p:cNvPr id="4101" name="Rectangle 110"/>
          <p:cNvSpPr>
            <a:spLocks noGrp="1" noChangeArrowheads="1"/>
          </p:cNvSpPr>
          <p:nvPr>
            <p:ph type="sldNum" sz="quarter" idx="12"/>
          </p:nvPr>
        </p:nvSpPr>
        <p:spPr>
          <a:noFill/>
        </p:spPr>
        <p:txBody>
          <a:bodyPr/>
          <a:lstStyle/>
          <a:p>
            <a:fld id="{C3229822-6B46-4407-A4C7-B9A8F401D3F2}" type="slidenum">
              <a:rPr lang="en-US" smtClean="0"/>
              <a:pPr/>
              <a:t>92</a:t>
            </a:fld>
            <a:endParaRPr lang="en-US" smtClean="0"/>
          </a:p>
        </p:txBody>
      </p:sp>
      <p:sp>
        <p:nvSpPr>
          <p:cNvPr id="4102" name="Rectangle 2"/>
          <p:cNvSpPr>
            <a:spLocks noGrp="1" noChangeArrowheads="1"/>
          </p:cNvSpPr>
          <p:nvPr>
            <p:ph type="title"/>
          </p:nvPr>
        </p:nvSpPr>
        <p:spPr/>
        <p:txBody>
          <a:bodyPr/>
          <a:lstStyle/>
          <a:p>
            <a:r>
              <a:rPr lang="en-US" dirty="0" smtClean="0"/>
              <a:t>Surety, Net Premiums Written, </a:t>
            </a:r>
            <a:br>
              <a:rPr lang="en-US" dirty="0" smtClean="0"/>
            </a:br>
            <a:r>
              <a:rPr lang="en-US" dirty="0" smtClean="0"/>
              <a:t>1990-2013E, ($ millions)</a:t>
            </a:r>
          </a:p>
        </p:txBody>
      </p:sp>
      <p:graphicFrame>
        <p:nvGraphicFramePr>
          <p:cNvPr id="4098"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28401759" name="Chart" r:id="rId4" imgW="8296363" imgH="3762334" progId="MSGraph.Chart.8">
                  <p:embed followColorScheme="full"/>
                </p:oleObj>
              </mc:Choice>
              <mc:Fallback>
                <p:oleObj name="Chart" r:id="rId4" imgW="8296363"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a:solidFill>
                <a:srgbClr val="225A7A"/>
              </a:solidFill>
            </a:endParaRPr>
          </a:p>
        </p:txBody>
      </p:sp>
      <p:sp>
        <p:nvSpPr>
          <p:cNvPr id="4104" name="Rectangle 4"/>
          <p:cNvSpPr>
            <a:spLocks noChangeArrowheads="1"/>
          </p:cNvSpPr>
          <p:nvPr/>
        </p:nvSpPr>
        <p:spPr bwMode="auto">
          <a:xfrm>
            <a:off x="0" y="6270625"/>
            <a:ext cx="8686800" cy="5873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5000"/>
              </a:spcBef>
              <a:buClr>
                <a:schemeClr val="accent2"/>
              </a:buClr>
              <a:buFont typeface="Wingdings" pitchFamily="2" charset="2"/>
              <a:buNone/>
              <a:tabLst>
                <a:tab pos="342900" algn="l"/>
              </a:tabLst>
            </a:pPr>
            <a:r>
              <a:rPr lang="en-US" sz="1100" dirty="0"/>
              <a:t>Note: 1990-1992 includes Financial Guaranty.</a:t>
            </a:r>
          </a:p>
          <a:p>
            <a:pPr eaLnBrk="0" hangingPunct="0">
              <a:lnSpc>
                <a:spcPct val="85000"/>
              </a:lnSpc>
              <a:spcBef>
                <a:spcPct val="5000"/>
              </a:spcBef>
              <a:buClr>
                <a:schemeClr val="accent2"/>
              </a:buClr>
              <a:buFont typeface="Wingdings" pitchFamily="2" charset="2"/>
              <a:buNone/>
              <a:tabLst>
                <a:tab pos="342900" algn="l"/>
              </a:tabLst>
            </a:pPr>
            <a:endParaRPr lang="en-US" sz="1100" dirty="0"/>
          </a:p>
          <a:p>
            <a:pPr eaLnBrk="0" hangingPunct="0">
              <a:lnSpc>
                <a:spcPct val="85000"/>
              </a:lnSpc>
              <a:spcBef>
                <a:spcPct val="5000"/>
              </a:spcBef>
              <a:buClr>
                <a:schemeClr val="accent2"/>
              </a:buClr>
              <a:buFont typeface="Wingdings" pitchFamily="2" charset="2"/>
              <a:buNone/>
              <a:tabLst>
                <a:tab pos="342900" algn="l"/>
              </a:tabLst>
            </a:pPr>
            <a:r>
              <a:rPr lang="en-US" sz="1100" dirty="0"/>
              <a:t>Source: A.M. </a:t>
            </a:r>
            <a:r>
              <a:rPr lang="en-US" sz="1100" dirty="0" smtClean="0"/>
              <a:t>Best; Insurance Information Institute estimate for 2013 based on 9-month data from SNL Financial.</a:t>
            </a:r>
            <a:endParaRPr lang="en-US" sz="1100" dirty="0"/>
          </a:p>
        </p:txBody>
      </p:sp>
      <p:sp>
        <p:nvSpPr>
          <p:cNvPr id="9" name="AutoShape 7"/>
          <p:cNvSpPr>
            <a:spLocks noChangeArrowheads="1"/>
          </p:cNvSpPr>
          <p:nvPr/>
        </p:nvSpPr>
        <p:spPr bwMode="blackWhite">
          <a:xfrm>
            <a:off x="4326192" y="3637935"/>
            <a:ext cx="2753033" cy="1138704"/>
          </a:xfrm>
          <a:prstGeom prst="wedgeRectCallout">
            <a:avLst>
              <a:gd name="adj1" fmla="val 97309"/>
              <a:gd name="adj2" fmla="val -7336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Surety premium growth has been negative/flat ever since the “Great Recession” began</a:t>
            </a:r>
            <a:endParaRPr lang="en-US" sz="1600" b="1" dirty="0">
              <a:solidFill>
                <a:schemeClr val="bg1"/>
              </a:solidFill>
              <a:cs typeface="+mn-cs"/>
            </a:endParaRPr>
          </a:p>
        </p:txBody>
      </p:sp>
    </p:spTree>
    <p:extLst>
      <p:ext uri="{BB962C8B-B14F-4D97-AF65-F5344CB8AC3E}">
        <p14:creationId xmlns:p14="http://schemas.microsoft.com/office/powerpoint/2010/main" val="16516430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xfrm>
            <a:off x="85725" y="6961188"/>
            <a:ext cx="1352550" cy="117475"/>
          </a:xfrm>
          <a:noFill/>
        </p:spPr>
        <p:txBody>
          <a:bodyPr/>
          <a:lstStyle/>
          <a:p>
            <a:endParaRPr lang="en-US" smtClean="0"/>
          </a:p>
        </p:txBody>
      </p:sp>
      <p:sp>
        <p:nvSpPr>
          <p:cNvPr id="3076" name="Rectangle 106"/>
          <p:cNvSpPr>
            <a:spLocks noGrp="1" noChangeArrowheads="1"/>
          </p:cNvSpPr>
          <p:nvPr>
            <p:ph type="ftr" sz="quarter" idx="11"/>
          </p:nvPr>
        </p:nvSpPr>
        <p:spPr>
          <a:noFill/>
        </p:spPr>
        <p:txBody>
          <a:bodyPr/>
          <a:lstStyle/>
          <a:p>
            <a:endParaRPr lang="en-US" smtClean="0"/>
          </a:p>
        </p:txBody>
      </p:sp>
      <p:sp>
        <p:nvSpPr>
          <p:cNvPr id="3077" name="Rectangle 110"/>
          <p:cNvSpPr>
            <a:spLocks noGrp="1" noChangeArrowheads="1"/>
          </p:cNvSpPr>
          <p:nvPr>
            <p:ph type="sldNum" sz="quarter" idx="12"/>
          </p:nvPr>
        </p:nvSpPr>
        <p:spPr>
          <a:noFill/>
        </p:spPr>
        <p:txBody>
          <a:bodyPr/>
          <a:lstStyle/>
          <a:p>
            <a:fld id="{1945F818-5CDA-4A18-AF01-C55DA3524150}" type="slidenum">
              <a:rPr lang="en-US" smtClean="0"/>
              <a:pPr/>
              <a:t>93</a:t>
            </a:fld>
            <a:endParaRPr lang="en-US" smtClean="0"/>
          </a:p>
        </p:txBody>
      </p:sp>
      <p:sp>
        <p:nvSpPr>
          <p:cNvPr id="3078" name="Rectangle 2"/>
          <p:cNvSpPr>
            <a:spLocks noGrp="1" noChangeArrowheads="1"/>
          </p:cNvSpPr>
          <p:nvPr>
            <p:ph type="title"/>
          </p:nvPr>
        </p:nvSpPr>
        <p:spPr/>
        <p:txBody>
          <a:bodyPr/>
          <a:lstStyle/>
          <a:p>
            <a:r>
              <a:rPr lang="en-US" dirty="0" smtClean="0"/>
              <a:t>Surety Combined Ratio, 1990-2012* </a:t>
            </a:r>
          </a:p>
        </p:txBody>
      </p:sp>
      <p:graphicFrame>
        <p:nvGraphicFramePr>
          <p:cNvPr id="3074"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28402783" name="Chart" r:id="rId4" imgW="8296363" imgH="3762334" progId="MSGraph.Chart.8">
                  <p:embed followColorScheme="full"/>
                </p:oleObj>
              </mc:Choice>
              <mc:Fallback>
                <p:oleObj name="Chart" r:id="rId4" imgW="8296363"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a:solidFill>
                <a:srgbClr val="225A7A"/>
              </a:solidFill>
            </a:endParaRPr>
          </a:p>
        </p:txBody>
      </p:sp>
      <p:sp>
        <p:nvSpPr>
          <p:cNvPr id="3080" name="Rectangle 4"/>
          <p:cNvSpPr>
            <a:spLocks noChangeArrowheads="1"/>
          </p:cNvSpPr>
          <p:nvPr/>
        </p:nvSpPr>
        <p:spPr bwMode="auto">
          <a:xfrm>
            <a:off x="0" y="6118567"/>
            <a:ext cx="8686800" cy="739433"/>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5000"/>
              </a:spcBef>
              <a:buClr>
                <a:schemeClr val="accent2"/>
              </a:buClr>
              <a:buFont typeface="Wingdings" pitchFamily="2" charset="2"/>
              <a:buNone/>
              <a:tabLst>
                <a:tab pos="342900" algn="l"/>
              </a:tabLst>
            </a:pPr>
            <a:r>
              <a:rPr lang="en-US" sz="1100" dirty="0" smtClean="0"/>
              <a:t>*Net basis.</a:t>
            </a:r>
          </a:p>
          <a:p>
            <a:pPr eaLnBrk="0" hangingPunct="0">
              <a:lnSpc>
                <a:spcPct val="85000"/>
              </a:lnSpc>
              <a:spcBef>
                <a:spcPct val="5000"/>
              </a:spcBef>
              <a:buClr>
                <a:schemeClr val="accent2"/>
              </a:buClr>
              <a:buFont typeface="Wingdings" pitchFamily="2" charset="2"/>
              <a:buNone/>
              <a:tabLst>
                <a:tab pos="342900" algn="l"/>
              </a:tabLst>
            </a:pPr>
            <a:r>
              <a:rPr lang="en-US" sz="1100" dirty="0" smtClean="0"/>
              <a:t>Note</a:t>
            </a:r>
            <a:r>
              <a:rPr lang="en-US" sz="1100" dirty="0"/>
              <a:t>: 1990-1992 includes Financial Guaranty.</a:t>
            </a:r>
          </a:p>
          <a:p>
            <a:pPr eaLnBrk="0" hangingPunct="0">
              <a:lnSpc>
                <a:spcPct val="85000"/>
              </a:lnSpc>
              <a:spcBef>
                <a:spcPct val="5000"/>
              </a:spcBef>
              <a:buClr>
                <a:schemeClr val="accent2"/>
              </a:buClr>
              <a:buFont typeface="Wingdings" pitchFamily="2" charset="2"/>
              <a:buNone/>
              <a:tabLst>
                <a:tab pos="342900" algn="l"/>
              </a:tabLst>
            </a:pPr>
            <a:endParaRPr lang="en-US" sz="1100" dirty="0"/>
          </a:p>
          <a:p>
            <a:pPr eaLnBrk="0" hangingPunct="0">
              <a:lnSpc>
                <a:spcPct val="85000"/>
              </a:lnSpc>
              <a:spcBef>
                <a:spcPct val="5000"/>
              </a:spcBef>
              <a:buClr>
                <a:schemeClr val="accent2"/>
              </a:buClr>
              <a:buFont typeface="Wingdings" pitchFamily="2" charset="2"/>
              <a:buNone/>
              <a:tabLst>
                <a:tab pos="342900" algn="l"/>
              </a:tabLst>
            </a:pPr>
            <a:r>
              <a:rPr lang="en-US" sz="1100" dirty="0"/>
              <a:t>Source: A.M. </a:t>
            </a:r>
            <a:r>
              <a:rPr lang="en-US" sz="1100" dirty="0" smtClean="0"/>
              <a:t>Best; Insurance Information Institute.</a:t>
            </a:r>
            <a:endParaRPr lang="en-US" sz="1100" dirty="0"/>
          </a:p>
        </p:txBody>
      </p:sp>
      <p:sp>
        <p:nvSpPr>
          <p:cNvPr id="9" name="AutoShape 7"/>
          <p:cNvSpPr>
            <a:spLocks noChangeArrowheads="1"/>
          </p:cNvSpPr>
          <p:nvPr/>
        </p:nvSpPr>
        <p:spPr bwMode="blackWhite">
          <a:xfrm>
            <a:off x="6105831" y="1229031"/>
            <a:ext cx="2753033" cy="943898"/>
          </a:xfrm>
          <a:prstGeom prst="wedgeRectCallout">
            <a:avLst>
              <a:gd name="adj1" fmla="val 17666"/>
              <a:gd name="adj2" fmla="val 1162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Underwriting performance in the surety line has been strong since 2006</a:t>
            </a:r>
            <a:endParaRPr lang="en-US" sz="1600" b="1" dirty="0">
              <a:solidFill>
                <a:schemeClr val="bg1"/>
              </a:solidFill>
              <a:cs typeface="+mn-cs"/>
            </a:endParaRPr>
          </a:p>
        </p:txBody>
      </p:sp>
    </p:spTree>
    <p:extLst>
      <p:ext uri="{BB962C8B-B14F-4D97-AF65-F5344CB8AC3E}">
        <p14:creationId xmlns:p14="http://schemas.microsoft.com/office/powerpoint/2010/main" val="7614868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94</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2010—February 2014</a:t>
            </a:r>
            <a:r>
              <a:rPr lang="en-US" dirty="0" smtClean="0"/>
              <a:t>*</a:t>
            </a:r>
          </a:p>
        </p:txBody>
      </p:sp>
      <p:sp>
        <p:nvSpPr>
          <p:cNvPr id="19463"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Institute.</a:t>
            </a:r>
          </a:p>
        </p:txBody>
      </p:sp>
      <p:graphicFrame>
        <p:nvGraphicFramePr>
          <p:cNvPr id="19458" name="Object 8"/>
          <p:cNvGraphicFramePr>
            <a:graphicFrameLocks noChangeAspect="1"/>
          </p:cNvGraphicFramePr>
          <p:nvPr>
            <p:extLst>
              <p:ext uri="{D42A27DB-BD31-4B8C-83A1-F6EECF244321}">
                <p14:modId xmlns:p14="http://schemas.microsoft.com/office/powerpoint/2010/main" val="2653024120"/>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7808880" name="Chart" r:id="rId5" imgW="8343872" imgH="4381562" progId="MSGraph.Chart.8">
                  <p:embed followColorScheme="full"/>
                </p:oleObj>
              </mc:Choice>
              <mc:Fallback>
                <p:oleObj name="Chart" r:id="rId5" imgW="8343872" imgH="4381562" progId="MSGraph.Chart.8">
                  <p:embed followColorScheme="full"/>
                  <p:pic>
                    <p:nvPicPr>
                      <p:cNvPr id="0" name="Object 8"/>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0320"/>
              <a:gd name="adj2" fmla="val -237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+506,000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(+9.3%)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218662" y="5901359"/>
            <a:ext cx="8647042"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payroll exposure.</a:t>
            </a:r>
            <a:endParaRPr lang="en-US" sz="165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95</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2003–February 2014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1344837941"/>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3038064" name="Chart" r:id="rId4" imgW="8343872" imgH="4381562" progId="MSGraph.Chart.8">
                  <p:embed followColorScheme="full"/>
                </p:oleObj>
              </mc:Choice>
              <mc:Fallback>
                <p:oleObj name="Chart" r:id="rId4" imgW="8343872" imgH="4381562" progId="MSGraph.Chart.8">
                  <p:embed followColorScheme="full"/>
                  <p:pic>
                    <p:nvPicPr>
                      <p:cNvPr id="0" name="Picture 2"/>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66015" y="3828126"/>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0175"/>
              <a:gd name="adj2" fmla="val 8541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95</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13357"/>
              <a:gd name="adj2" fmla="val 1691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Feb. 2014 totaled 5.941 million, an increase of 506,000 jobs or 9.3% from the Jan. 2011 trough</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96</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97</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3953883947"/>
              </p:ext>
            </p:extLst>
          </p:nvPr>
        </p:nvGraphicFramePr>
        <p:xfrm>
          <a:off x="4763" y="1350963"/>
          <a:ext cx="7081837" cy="4718050"/>
        </p:xfrm>
        <a:graphic>
          <a:graphicData uri="http://schemas.openxmlformats.org/presentationml/2006/ole">
            <mc:AlternateContent xmlns:mc="http://schemas.openxmlformats.org/markup-compatibility/2006">
              <mc:Choice xmlns:v="urn:schemas-microsoft-com:vml" Requires="v">
                <p:oleObj spid="_x0000_s28405847" name="Chart" r:id="rId4" imgW="7096176" imgH="4876800" progId="MSGraph.Chart.8">
                  <p:embed followColorScheme="full"/>
                </p:oleObj>
              </mc:Choice>
              <mc:Fallback>
                <p:oleObj name="Chart" r:id="rId4" imgW="7096176" imgH="4876800" progId="MSGraph.Chart.8">
                  <p:embed followColorScheme="full"/>
                  <p:pic>
                    <p:nvPicPr>
                      <p:cNvPr id="0" name=""/>
                      <p:cNvPicPr>
                        <a:picLocks noGrp="1" noChangeArrowheads="1"/>
                      </p:cNvPicPr>
                      <p:nvPr/>
                    </p:nvPicPr>
                    <p:blipFill>
                      <a:blip r:embed="rId5"/>
                      <a:srcRect/>
                      <a:stretch>
                        <a:fillRect/>
                      </a:stretch>
                    </p:blipFill>
                    <p:spPr bwMode="auto">
                      <a:xfrm>
                        <a:off x="4763" y="1350963"/>
                        <a:ext cx="7081837"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1701"/>
              <a:gd name="adj2" fmla="val -34708"/>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6.7% </a:t>
            </a:r>
            <a:r>
              <a:rPr lang="en-US" sz="1400" b="1" dirty="0">
                <a:solidFill>
                  <a:schemeClr val="bg1"/>
                </a:solidFill>
                <a:cs typeface="+mn-cs"/>
              </a:rPr>
              <a:t>in </a:t>
            </a:r>
            <a:r>
              <a:rPr lang="en-US" sz="1400" b="1" dirty="0" smtClean="0">
                <a:solidFill>
                  <a:schemeClr val="bg1"/>
                </a:solidFill>
              </a:rPr>
              <a:t>February </a:t>
            </a:r>
            <a:r>
              <a:rPr lang="en-US" sz="1400" b="1" dirty="0" smtClean="0">
                <a:solidFill>
                  <a:schemeClr val="bg1"/>
                </a:solidFill>
                <a:cs typeface="+mn-cs"/>
              </a:rPr>
              <a:t>2014.</a:t>
            </a:r>
            <a:r>
              <a:rPr lang="en-US" sz="1400" b="1" dirty="0" smtClean="0">
                <a:solidFill>
                  <a:schemeClr val="bg1"/>
                </a:solidFill>
              </a:rPr>
              <a:t> </a:t>
            </a:r>
            <a:r>
              <a:rPr lang="en-US" sz="1400" b="1" dirty="0">
                <a:solidFill>
                  <a:schemeClr val="bg1"/>
                </a:solidFill>
              </a:rPr>
              <a:t>4% to 6% 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59638" y="1411288"/>
            <a:ext cx="1639887" cy="1666875"/>
          </a:xfrm>
          <a:prstGeom prst="wedgeRectCallout">
            <a:avLst>
              <a:gd name="adj1" fmla="val -71691"/>
              <a:gd name="adj2" fmla="val 3253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12.6% </a:t>
            </a:r>
            <a:r>
              <a:rPr lang="en-US" sz="1400" b="1" dirty="0">
                <a:solidFill>
                  <a:schemeClr val="bg1"/>
                </a:solidFill>
                <a:cs typeface="+mn-cs"/>
              </a:rPr>
              <a:t>in </a:t>
            </a:r>
            <a:r>
              <a:rPr lang="en-US" sz="1400" b="1" dirty="0" smtClean="0">
                <a:solidFill>
                  <a:schemeClr val="bg1"/>
                </a:solidFill>
                <a:cs typeface="+mn-cs"/>
              </a:rPr>
              <a:t>Feb. 2014.</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
        <p:nvSpPr>
          <p:cNvPr id="17418" name="Rectangle 11"/>
          <p:cNvSpPr>
            <a:spLocks noChangeArrowheads="1"/>
          </p:cNvSpPr>
          <p:nvPr/>
        </p:nvSpPr>
        <p:spPr bwMode="black">
          <a:xfrm>
            <a:off x="223838" y="1028700"/>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February 2014,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97</a:t>
            </a:fld>
            <a:endParaRPr lang="en-US"/>
          </a:p>
        </p:txBody>
      </p:sp>
      <p:sp>
        <p:nvSpPr>
          <p:cNvPr id="17" name="AutoShape 7"/>
          <p:cNvSpPr>
            <a:spLocks noChangeArrowheads="1"/>
          </p:cNvSpPr>
          <p:nvPr/>
        </p:nvSpPr>
        <p:spPr bwMode="blackWhite">
          <a:xfrm>
            <a:off x="4532243" y="4245907"/>
            <a:ext cx="2090833" cy="1058587"/>
          </a:xfrm>
          <a:prstGeom prst="wedgeRectCallout">
            <a:avLst>
              <a:gd name="adj1" fmla="val 57301"/>
              <a:gd name="adj2" fmla="val -4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As the unemployment rate approaches 6%, the Fed will begin signaling on short-term rates</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14456428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4" fill="hold" grpId="0" nodeType="afterEffect">
                                  <p:stCondLst>
                                    <p:cond delay="70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P spid="17"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98</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2173652733"/>
              </p:ext>
            </p:extLst>
          </p:nvPr>
        </p:nvGraphicFramePr>
        <p:xfrm>
          <a:off x="157316" y="1844675"/>
          <a:ext cx="8716809" cy="4440238"/>
        </p:xfrm>
        <a:graphic>
          <a:graphicData uri="http://schemas.openxmlformats.org/presentationml/2006/ole">
            <mc:AlternateContent xmlns:mc="http://schemas.openxmlformats.org/markup-compatibility/2006">
              <mc:Choice xmlns:v="urn:schemas-microsoft-com:vml" Requires="v">
                <p:oleObj spid="_x0000_s28406872" name="Chart" r:id="rId4" imgW="8239135" imgH="4276828" progId="MSGraph.Chart.8">
                  <p:embed followColorScheme="full"/>
                </p:oleObj>
              </mc:Choice>
              <mc:Fallback>
                <p:oleObj name="Chart" r:id="rId4" imgW="8239135" imgH="4276828" progId="MSGraph.Chart.8">
                  <p:embed followColorScheme="full"/>
                  <p:pic>
                    <p:nvPicPr>
                      <p:cNvPr id="0" name=""/>
                      <p:cNvPicPr>
                        <a:picLocks noChangeAspect="1" noChangeArrowheads="1"/>
                      </p:cNvPicPr>
                      <p:nvPr/>
                    </p:nvPicPr>
                    <p:blipFill>
                      <a:blip r:embed="rId5"/>
                      <a:srcRect/>
                      <a:stretch>
                        <a:fillRect/>
                      </a:stretch>
                    </p:blipFill>
                    <p:spPr bwMode="auto">
                      <a:xfrm>
                        <a:off x="157316" y="1844675"/>
                        <a:ext cx="8716809" cy="444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847407" y="1366692"/>
            <a:ext cx="1664738" cy="2202426"/>
          </a:xfrm>
          <a:prstGeom prst="wedgeRectCallout">
            <a:avLst>
              <a:gd name="adj1" fmla="val 89482"/>
              <a:gd name="adj2" fmla="val -185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(3/14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2015:Q4F</a:t>
            </a:r>
            <a:r>
              <a:rPr lang="en-US" sz="1600" b="1" dirty="0">
                <a:solidFill>
                  <a:srgbClr val="225A7A"/>
                </a:solidFill>
              </a:rPr>
              <a:t>*</a:t>
            </a:r>
          </a:p>
        </p:txBody>
      </p:sp>
      <p:sp>
        <p:nvSpPr>
          <p:cNvPr id="12" name="AutoShape 7"/>
          <p:cNvSpPr>
            <a:spLocks noChangeArrowheads="1"/>
          </p:cNvSpPr>
          <p:nvPr/>
        </p:nvSpPr>
        <p:spPr bwMode="blackWhite">
          <a:xfrm>
            <a:off x="3386055"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6.0% by Q4 of </a:t>
            </a:r>
            <a:r>
              <a:rPr lang="en-US" sz="1400" b="1" i="1" u="sng" dirty="0" smtClean="0">
                <a:cs typeface="+mn-cs"/>
              </a:rPr>
              <a:t>this</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254033" y="1780302"/>
            <a:ext cx="2178050" cy="1066800"/>
          </a:xfrm>
          <a:prstGeom prst="wedgeRectCallout">
            <a:avLst>
              <a:gd name="adj1" fmla="val 18262"/>
              <a:gd name="adj2" fmla="val 1209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2014/15</a:t>
            </a:r>
            <a:endParaRPr lang="en-US" sz="1600" b="1" dirty="0">
              <a:solidFill>
                <a:schemeClr val="bg1"/>
              </a:solidFill>
              <a:cs typeface="+mn-cs"/>
            </a:endParaRPr>
          </a:p>
        </p:txBody>
      </p:sp>
    </p:spTree>
    <p:extLst>
      <p:ext uri="{BB962C8B-B14F-4D97-AF65-F5344CB8AC3E}">
        <p14:creationId xmlns:p14="http://schemas.microsoft.com/office/powerpoint/2010/main" val="3631367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1214817820"/>
              </p:ext>
            </p:extLst>
          </p:nvPr>
        </p:nvGraphicFramePr>
        <p:xfrm>
          <a:off x="207964" y="1397000"/>
          <a:ext cx="8775700" cy="4087813"/>
        </p:xfrm>
        <a:graphic>
          <a:graphicData uri="http://schemas.openxmlformats.org/presentationml/2006/ole">
            <mc:AlternateContent xmlns:mc="http://schemas.openxmlformats.org/markup-compatibility/2006">
              <mc:Choice xmlns:v="urn:schemas-microsoft-com:vml" Requires="v">
                <p:oleObj spid="_x0000_s28407896"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207964"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February 2014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8.64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015007" y="4061686"/>
            <a:ext cx="1964168" cy="841375"/>
          </a:xfrm>
          <a:prstGeom prst="wedgeRectCallout">
            <a:avLst>
              <a:gd name="adj1" fmla="val 54362"/>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a:t>
            </a:r>
            <a:r>
              <a:rPr lang="en-US" sz="1400" b="1" dirty="0" smtClean="0">
                <a:solidFill>
                  <a:schemeClr val="bg1"/>
                </a:solidFill>
              </a:rPr>
              <a:t>losses </a:t>
            </a:r>
            <a:r>
              <a:rPr lang="en-US" sz="1400" b="1" dirty="0">
                <a:solidFill>
                  <a:schemeClr val="bg1"/>
                </a:solidFill>
              </a:rPr>
              <a:t>in   Dec. 08–Mar. 09 </a:t>
            </a:r>
            <a:r>
              <a:rPr lang="en-US" sz="1400" b="1" dirty="0" smtClean="0">
                <a:solidFill>
                  <a:schemeClr val="bg1"/>
                </a:solidFill>
              </a:rPr>
              <a:t>were </a:t>
            </a:r>
            <a:r>
              <a:rPr lang="en-US" sz="1400" b="1" dirty="0">
                <a:solidFill>
                  <a:schemeClr val="bg1"/>
                </a:solidFill>
              </a:rPr>
              <a:t>the </a:t>
            </a:r>
            <a:r>
              <a:rPr lang="en-US" sz="1400" b="1" dirty="0" smtClean="0">
                <a:solidFill>
                  <a:schemeClr val="bg1"/>
                </a:solidFill>
              </a:rPr>
              <a:t>largest </a:t>
            </a:r>
            <a:r>
              <a:rPr lang="en-US" sz="1400" b="1" dirty="0">
                <a:solidFill>
                  <a:schemeClr val="bg1"/>
                </a:solidFill>
              </a:rPr>
              <a:t>in the </a:t>
            </a:r>
            <a:br>
              <a:rPr lang="en-US" sz="1400" b="1" dirty="0">
                <a:solidFill>
                  <a:schemeClr val="bg1"/>
                </a:solidFill>
              </a:rPr>
            </a:br>
            <a:r>
              <a:rPr lang="en-US" sz="1400" b="1" dirty="0" smtClean="0">
                <a:solidFill>
                  <a:schemeClr val="bg1"/>
                </a:solidFill>
              </a:rPr>
              <a:t>post-WW </a:t>
            </a:r>
            <a:r>
              <a:rPr lang="en-US" sz="1400" b="1" dirty="0">
                <a:solidFill>
                  <a:schemeClr val="bg1"/>
                </a:solidFill>
              </a:rPr>
              <a:t>II </a:t>
            </a:r>
            <a:r>
              <a:rPr lang="en-US" sz="1400" b="1" dirty="0" smtClean="0">
                <a:solidFill>
                  <a:schemeClr val="bg1"/>
                </a:solidFill>
              </a:rPr>
              <a:t>period</a:t>
            </a:r>
            <a:endParaRPr lang="en-US" sz="1400" b="1" dirty="0">
              <a:solidFill>
                <a:schemeClr val="bg1"/>
              </a:solidFill>
            </a:endParaRPr>
          </a:p>
        </p:txBody>
      </p:sp>
      <p:sp>
        <p:nvSpPr>
          <p:cNvPr id="14" name="AutoShape 7"/>
          <p:cNvSpPr>
            <a:spLocks noChangeArrowheads="1"/>
          </p:cNvSpPr>
          <p:nvPr/>
        </p:nvSpPr>
        <p:spPr bwMode="blackWhite">
          <a:xfrm>
            <a:off x="6897840" y="3268074"/>
            <a:ext cx="1927072" cy="936368"/>
          </a:xfrm>
          <a:prstGeom prst="wedgeRectCallout">
            <a:avLst>
              <a:gd name="adj1" fmla="val 47434"/>
              <a:gd name="adj2" fmla="val -855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162,000 </a:t>
            </a:r>
            <a:r>
              <a:rPr lang="en-US" sz="1400" b="1" dirty="0">
                <a:cs typeface="+mn-cs"/>
              </a:rPr>
              <a:t>private sector jobs were created in </a:t>
            </a:r>
            <a:r>
              <a:rPr lang="en-US" sz="1400" b="1" dirty="0" smtClean="0">
                <a:cs typeface="+mn-cs"/>
              </a:rPr>
              <a:t>February</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99</a:t>
            </a:fld>
            <a:endParaRPr lang="en-US"/>
          </a:p>
        </p:txBody>
      </p:sp>
      <p:sp>
        <p:nvSpPr>
          <p:cNvPr id="13" name="Text Box 17"/>
          <p:cNvSpPr txBox="1">
            <a:spLocks noChangeArrowheads="1"/>
          </p:cNvSpPr>
          <p:nvPr/>
        </p:nvSpPr>
        <p:spPr bwMode="auto">
          <a:xfrm>
            <a:off x="4847301"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2013: 2.368 Mill</a:t>
            </a:r>
          </a:p>
          <a:p>
            <a:pPr algn="ctr">
              <a:defRPr/>
            </a:pPr>
            <a:r>
              <a:rPr lang="en-US" sz="1400" b="1" dirty="0" smtClean="0">
                <a:solidFill>
                  <a:schemeClr val="bg1"/>
                </a:solidFill>
              </a:rPr>
              <a:t>2012: 2.294 Mill</a:t>
            </a:r>
          </a:p>
          <a:p>
            <a:pPr algn="ctr">
              <a:defRPr/>
            </a:pPr>
            <a:r>
              <a:rPr lang="en-US" sz="1400" b="1" dirty="0" smtClean="0">
                <a:solidFill>
                  <a:schemeClr val="bg1"/>
                </a:solidFill>
              </a:rPr>
              <a:t>2011: 2.400 Mill</a:t>
            </a:r>
          </a:p>
          <a:p>
            <a:pPr algn="ctr">
              <a:defRPr/>
            </a:pPr>
            <a:r>
              <a:rPr lang="en-US" sz="1400" b="1" dirty="0" smtClean="0">
                <a:solidFill>
                  <a:schemeClr val="bg1"/>
                </a:solidFill>
              </a:rPr>
              <a:t>2010: 1.277 Mill</a:t>
            </a:r>
          </a:p>
        </p:txBody>
      </p:sp>
    </p:spTree>
    <p:extLst>
      <p:ext uri="{BB962C8B-B14F-4D97-AF65-F5344CB8AC3E}">
        <p14:creationId xmlns:p14="http://schemas.microsoft.com/office/powerpoint/2010/main" val="15454328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8FKxtPp_files\slide0001_image001.png"/>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s3r8EJO_files\slide0001_image001.emz"/>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f1a9f556-6f58-432d-b47e-977e1738923d"/>
  <p:tag name="AUDIO_IMPORT" val="U:\Webinar\2011_07 - Nat Cat Review\Articulate\19.mp3"/>
  <p:tag name="ELAPSEDTIME" val="17.838"/>
  <p:tag name="AUDIO_ID" val="532"/>
  <p:tag name="ARTICULATE_SLIDE_NAV" val="82"/>
  <p:tag name="ARTICULATE_SLIDE_PAUSE" val="0"/>
  <p:tag name="ARTICULATE_NAV_LEVEL" val="1"/>
  <p:tag name="ARTICULATE_PLAYLIST_ID" val="-1"/>
  <p:tag name="ARTICULATE_LOCK_SLIDE" val="0"/>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3WQx3KfN_files\slide0001_image001.png"/>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7be9821b-a120-49e1-a4b0-5424a67bf919"/>
  <p:tag name="ARTICULATE_SLIDE_NAV" val="77"/>
  <p:tag name="ARTICULATE_SLIDE_PAUSE" val="0"/>
  <p:tag name="ARTICULATE_NAV_LEVEL" val="1"/>
  <p:tag name="ARTICULATE_PLAYLIST_ID" val="-1"/>
  <p:tag name="ARTICULATE_LOCK_SLIDE" val="0"/>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I3B4E7a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HvQZPV13_files\slide0001_image001.png"/>
</p:tagLst>
</file>

<file path=ppt/tags/tag26.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Hailstorm on 27 and 28 July 2013 in GermanyMost expensive loss event caused by hail worldwide!Most expensive insured nat cat loss in 2013 worldwide!"/>
  <p:tag name="ARTICULATE_SLIDE_GUID" val="dbff1ae3-3df1-4f42-b2d9-d109f78eb2f8"/>
  <p:tag name="ARTICULATE_SLIDE_NAV" val="24"/>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IDrPIHmY_files\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198866</TotalTime>
  <Words>23209</Words>
  <Application>Microsoft Office PowerPoint</Application>
  <PresentationFormat>On-screen Show (4:3)</PresentationFormat>
  <Paragraphs>3164</Paragraphs>
  <Slides>300</Slides>
  <Notes>268</Notes>
  <HiddenSlides>197</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300</vt:i4>
      </vt:variant>
    </vt:vector>
  </HeadingPairs>
  <TitlesOfParts>
    <vt:vector size="310" baseType="lpstr">
      <vt:lpstr>Arial Unicode MS</vt:lpstr>
      <vt:lpstr>Arial</vt:lpstr>
      <vt:lpstr>Arial </vt:lpstr>
      <vt:lpstr>Symbol</vt:lpstr>
      <vt:lpstr>Times New Roman</vt:lpstr>
      <vt:lpstr>Verdana</vt:lpstr>
      <vt:lpstr>Wingdings</vt:lpstr>
      <vt:lpstr>Default Design</vt:lpstr>
      <vt:lpstr>Chart</vt:lpstr>
      <vt:lpstr>Slide</vt:lpstr>
      <vt:lpstr>Overview &amp; Outlook for the      P/C Insurance Industry for      2014 and Beyond</vt:lpstr>
      <vt:lpstr>PowerPoint Presentation</vt:lpstr>
      <vt:lpstr>Uncertainty, Risk and Fear Abound: Insurance Can Help Mitigate Risk</vt:lpstr>
      <vt:lpstr>5 Major Categories for Global Risks, Uncertainties and Fears: Insurance Solutions</vt:lpstr>
      <vt:lpstr>Top 5 Global Risks in Terms of Likelihood, 2007—2014: Insurance Can Help With Most </vt:lpstr>
      <vt:lpstr>Top 5 Global Risks in Terms of Impact, 2007—2014: Insurance Can Help With Most </vt:lpstr>
      <vt:lpstr>PowerPoint Presentation</vt:lpstr>
      <vt:lpstr>P/C Net Income After Taxes 1991–2013:Q3 ($ Millions)</vt:lpstr>
      <vt:lpstr>Profitability Peaks &amp; Troughs in the P/C Insurance Industry, 1975 – 2013:Q3*</vt:lpstr>
      <vt:lpstr>A 100 Combined Ratio Isn’t What It Once Was: Investment Impact on ROEs</vt:lpstr>
      <vt:lpstr>RNW All Lines by State, 2003-2012 Average: Highest 25 States</vt:lpstr>
      <vt:lpstr>PowerPoint Presentation</vt:lpstr>
      <vt:lpstr>THE CHALLENGE OF GROWTH</vt:lpstr>
      <vt:lpstr>Distribution of Direct Premiums Written by Segment/Line, 2012</vt:lpstr>
      <vt:lpstr>Net Premium Growth: Annual Change,  1971—2013:Q3</vt:lpstr>
      <vt:lpstr>PowerPoint Presentation</vt:lpstr>
      <vt:lpstr>Global Real (Inflation Adjusted) Premium Growth (Life and Non-Life): 2012</vt:lpstr>
      <vt:lpstr>Premiums Written in Life and Non-Life,    by Region: 1962-2012</vt:lpstr>
      <vt:lpstr>Growth in Direct Written Premium by Line, 2013-2015F*</vt:lpstr>
      <vt:lpstr>P/C Net Premiums Written: % Change, Quarter vs. Year-Prior Quarter</vt:lpstr>
      <vt:lpstr>Growth in Net Written Premium by Segment, 2013:9M vs. 2012:9M*</vt:lpstr>
      <vt:lpstr>Average Commercial Rate Change, All Lines, (1Q:2004–3Q:2013)</vt:lpstr>
      <vt:lpstr>Change in Commercial Rate Renewals, by Account Size: 1999:Q4 to 2013:Q3</vt:lpstr>
      <vt:lpstr>Cumulative Qtrly. Commercial Rate Changes, by Account Size: 1999:Q4 to 2013:Q3</vt:lpstr>
      <vt:lpstr>Cumulative Qtrly. Commercial Rate Changes, by Line: 1999:Q4 to 2013:Q2</vt:lpstr>
      <vt:lpstr>Workers Comp. Quarterly Rate Changes, by Line: 2000:Q1 to 2013:Q2</vt:lpstr>
      <vt:lpstr>Change in Commercial Rate Renewals, by Line: 2013:Q3</vt:lpstr>
      <vt:lpstr>CLIPS: Change in Written Price Level: All Lines, 2010:Q2 – 2012:Q4</vt:lpstr>
      <vt:lpstr>Workers Comp Rate Changes, 2008:Q4 – 2013:Q3</vt:lpstr>
      <vt:lpstr>PowerPoint Presentation</vt:lpstr>
      <vt:lpstr>U.S. Health Care Expenditures, 1965–2022F</vt:lpstr>
      <vt:lpstr>National Health Care Expenditures as a Share of GDP, 1965 – 2022F*</vt:lpstr>
      <vt:lpstr>Rate of Health Care Expenditure Increase Compared to Population, CPI and GDP</vt:lpstr>
      <vt:lpstr>Medical Cost Inflation vs. Overall CPI, 1995 - 2013</vt:lpstr>
      <vt:lpstr>States of Play | Management of Health-Insurance Exchanges</vt:lpstr>
      <vt:lpstr>WC Medical Severity Generally Outpaces the Medical CPI Rate</vt:lpstr>
      <vt:lpstr>The Strength of the Economy Will Influence P/C Insurer Growth Opportunities</vt:lpstr>
      <vt:lpstr>US Real GDP Growth*</vt:lpstr>
      <vt:lpstr>Real GDP by State Percent Change, 2012: Highest 25 States</vt:lpstr>
      <vt:lpstr>PowerPoint Presentation</vt:lpstr>
      <vt:lpstr>PowerPoint Presentation</vt:lpstr>
      <vt:lpstr>PowerPoint Presentation</vt:lpstr>
      <vt:lpstr>Net Worth of Households* Recently Hit A Historic High</vt:lpstr>
      <vt:lpstr>Household Financial Obligations Ratio Recently Hit A Historic Low</vt:lpstr>
      <vt:lpstr>Auto/Light Truck Sales, 1999-2019F</vt:lpstr>
      <vt:lpstr>Personal Auto Insurance Direct Written Premiums vs. Recently-Registered Cars</vt:lpstr>
      <vt:lpstr>Average Age of Vehicles on the Road, 2006—2013</vt:lpstr>
      <vt:lpstr>Monthly Change* in Auto Insurance Prices, 1991–2014*</vt:lpstr>
      <vt:lpstr>Monthly Change* in Auto Insurance Prices, January 2005 - December 2013</vt:lpstr>
      <vt:lpstr>PowerPoint Presentation</vt:lpstr>
      <vt:lpstr>Average Expenditures* on Auto Insurance, 1994-2014F</vt:lpstr>
      <vt:lpstr>Annual Pct. Change in Avg. Expenditures on Auto Insurance, vs. Auto Insurance Prices, 1995-2011</vt:lpstr>
      <vt:lpstr>New Private Housing Starts, 1990-2019F</vt:lpstr>
      <vt:lpstr>Average Premium for Home Insurance Policies**</vt:lpstr>
      <vt:lpstr>Homeowners Insurance Net Written Premium, 2000–2015F</vt:lpstr>
      <vt:lpstr>Average Premiums For Home Insurance By State, 2011* (1)</vt:lpstr>
      <vt:lpstr>Average Premiums For Home Insurance By State, 2011* (1)</vt:lpstr>
      <vt:lpstr>Estimated Median Rate For Home Insurance By State, 2011* (1)</vt:lpstr>
      <vt:lpstr>Estimated Median Rate For Home Insurance By State, 2011* (1)</vt:lpstr>
      <vt:lpstr>Interest Rate on Convention 30-Year Mortgages: Headed Back Up, 1990–2014*</vt:lpstr>
      <vt:lpstr>PowerPoint Presentation</vt:lpstr>
      <vt:lpstr>Commercial &amp; Industrial Loans Outstanding at FDIC-Insured Banks, Quarterly, 2006-2013*</vt:lpstr>
      <vt:lpstr>Percent of Non-Current Commercial &amp; Industrial Loans Outstanding at FDIC-Insured Banks, Quarterly, 2006-2013:Q3*</vt:lpstr>
      <vt:lpstr>PowerPoint Presentation</vt:lpstr>
      <vt:lpstr>Dollar Value* of Manufacturers’ Shipments Monthly, Jan. 1992—Dec. 2013</vt:lpstr>
      <vt:lpstr>Manufacturing Employment, Jan. 2010—February 2014*</vt:lpstr>
      <vt:lpstr>Business Investment: Expected to Accelerate, Fueling Commercial Exposure Growth</vt:lpstr>
      <vt:lpstr>Manufacturing Growth for Selected Sectors, 2013 vs. 2012*</vt:lpstr>
      <vt:lpstr>Durable Manufacturing: New Order Growth and Shipments, 2013</vt:lpstr>
      <vt:lpstr>Recovery in Capacity Utilization is a Positive Sign for Commercial Exposures</vt:lpstr>
      <vt:lpstr>Nonfarm Payroll (Wages and Salaries): Quarterly, 2005–2013:Q4</vt:lpstr>
      <vt:lpstr>PowerPoint Presentation</vt:lpstr>
      <vt:lpstr>Business Bankruptcy Filings, 1980-2013</vt:lpstr>
      <vt:lpstr>Private Sector Business Starts,  1993:Q2 – 2012:Q4*</vt:lpstr>
      <vt:lpstr>PowerPoint Presentation</vt:lpstr>
      <vt:lpstr>12 Industries for the Next 10 Years: Insurance Solutions Needed</vt:lpstr>
      <vt:lpstr>PowerPoint Presentation</vt:lpstr>
      <vt:lpstr>PowerPoint Presentation</vt:lpstr>
      <vt:lpstr>PowerPoint Presentation</vt:lpstr>
      <vt:lpstr>PowerPoint Presentation</vt:lpstr>
      <vt:lpstr>CONSTRUCTION INDUSTRY OVERVIEW &amp; OUTLOOK</vt:lpstr>
      <vt:lpstr>Value of New Private Construction: Residential &amp; Nonresidential, 2003-2013*</vt:lpstr>
      <vt:lpstr>New Home Inventories and Rental Vacancy Rates, 2003-2013*</vt:lpstr>
      <vt:lpstr>Change from Peak in New Construction Expenditures to 2013*</vt:lpstr>
      <vt:lpstr>Value of Construction Put in Place,   January 2014 vs. January 2013*</vt:lpstr>
      <vt:lpstr>Value of Private Construction Put in Place, by Segment,  Jan. 2014 vs. Jan. 2013*</vt:lpstr>
      <vt:lpstr>Private Construction by Segment/Project Type,  Jan. 2014 vs. Jan. 2013*</vt:lpstr>
      <vt:lpstr>PowerPoint Presentation</vt:lpstr>
      <vt:lpstr>PowerPoint Presentation</vt:lpstr>
      <vt:lpstr>Value of Public Construction Put in Place, by Segment,  Jan. 2014 vs. Jan. 2013*</vt:lpstr>
      <vt:lpstr>Public Construction by Segment/Project Type,  Jan. 2014 vs. Jan. 2013*</vt:lpstr>
      <vt:lpstr>Surety, Net Premiums Written,  1990-2013E, ($ millions)</vt:lpstr>
      <vt:lpstr>Surety Combined Ratio, 1990-2012* </vt:lpstr>
      <vt:lpstr>Construction Employment, Jan. 2010—February 2014*</vt:lpstr>
      <vt:lpstr>Construction Employment,  Jan. 2003–February 2014 </vt:lpstr>
      <vt:lpstr>PowerPoint Presentation</vt:lpstr>
      <vt:lpstr>Unemployment and Underemployment Rates: Still Too High, But Falling</vt:lpstr>
      <vt:lpstr>US Unemployment Rate Forecast</vt:lpstr>
      <vt:lpstr>PowerPoint Presentation</vt:lpstr>
      <vt:lpstr>PowerPoint Presentation</vt:lpstr>
      <vt:lpstr>PowerPoint Presentation</vt:lpstr>
      <vt:lpstr>PowerPoint Presentation</vt:lpstr>
      <vt:lpstr>Net Change in Government Employment: Jan. 2010—Dec. 2013*</vt:lpstr>
      <vt:lpstr>Unemployment Rates by State, February 2014: Highest 25 States*</vt:lpstr>
      <vt:lpstr>PowerPoint Presentation</vt:lpstr>
      <vt:lpstr>Oil &amp; Gas Extraction Employment, Jan. 2010—Feb. 2014*</vt:lpstr>
      <vt:lpstr>US Unemployment Rate Forecasts</vt:lpstr>
      <vt:lpstr>Nonfarm Payroll (Wages and Salaries): Quarterly, 2005–2013:Q4</vt:lpstr>
      <vt:lpstr>Payroll vs. Workers Comp Net Written Premiums, 1990-2013E</vt:lpstr>
      <vt:lpstr> Insurance Industry Employment Trends: 1990-2014</vt:lpstr>
      <vt:lpstr>Overview of Insurance Sector Employment Changes*</vt:lpstr>
      <vt:lpstr>PowerPoint Presentation</vt:lpstr>
      <vt:lpstr>U.S. Nonfarm Employment, Monthly, 1990–2014*</vt:lpstr>
      <vt:lpstr>U.S. Employment in Service Industries, Monthly, 1990–2014*</vt:lpstr>
      <vt:lpstr>PowerPoint Presentation</vt:lpstr>
      <vt:lpstr>U.S. Employment in the Direct P/C Insurance Industry: 1990–2014*</vt:lpstr>
      <vt:lpstr>U.S. Employment in the Direct Life Insurance Industry: 1990–2014*</vt:lpstr>
      <vt:lpstr>U.S. Employment in the Direct Health- Medical Insurance Industry: 1990–2014*</vt:lpstr>
      <vt:lpstr>U.S. Employment in the  Reinsurance Industry: 1990–2014*</vt:lpstr>
      <vt:lpstr>U.S. Employment in Insurance  Agencies &amp; Brokerages: 1990–2014*</vt:lpstr>
      <vt:lpstr>U.S. Employment in Insurance  Claims Adjusting: 1990–2014*</vt:lpstr>
      <vt:lpstr>U.S. Employment in Third-Party Administration of Insurance Funds: 1990–2014*</vt:lpstr>
      <vt:lpstr>PowerPoint Presentation</vt:lpstr>
      <vt:lpstr>U.S. Insured Catastrophe Losses</vt:lpstr>
      <vt:lpstr>Insurers Making a Difference in Impacted Communities</vt:lpstr>
      <vt:lpstr>Combined Ratio Points Associated with Catastrophe Losses: 1960 – 2013*</vt:lpstr>
      <vt:lpstr>Top 10 States for Insured Catastrophe Losses, 2013</vt:lpstr>
      <vt:lpstr>PowerPoint Presentation</vt:lpstr>
      <vt:lpstr>Top States by Inflation-Adjusted Insured Catastrophe Losses, 1983–2012</vt:lpstr>
      <vt:lpstr>Inflation Adjusted U.S. Catastrophe Losses by Cause of Loss, 1993–20121</vt:lpstr>
      <vt:lpstr>Top 16 Most Costly Disasters in U.S. History</vt:lpstr>
      <vt:lpstr>Top 16 Most Costly World Insurance Losses, 1970-2013*</vt:lpstr>
      <vt:lpstr>Hailstorm on July 27-28 in Germany Was Most Expensive CAT Worldwide in 2013!</vt:lpstr>
      <vt:lpstr>Top 12 Most Costly Hurricanes in U.S. History</vt:lpstr>
      <vt:lpstr>Total Value of Insured Coastal Exposure in 2012</vt:lpstr>
      <vt:lpstr>Total Value of Insured Coastal Exposure in 2007</vt:lpstr>
      <vt:lpstr>PowerPoint Presentation</vt:lpstr>
      <vt:lpstr>Total Potential Home Value Exposure to Storm Surge Risk in 2013*</vt:lpstr>
      <vt:lpstr>PowerPoint Presentation</vt:lpstr>
      <vt:lpstr>PowerPoint Presentation</vt:lpstr>
      <vt:lpstr>Insured Homeowners Losses Due Dog Bite Liability Claims, 2003-2012</vt:lpstr>
      <vt:lpstr>Natural Disaster Losses in the United States, by Type, 2013</vt:lpstr>
      <vt:lpstr>PowerPoint Presentation</vt:lpstr>
      <vt:lpstr>U.S. Thunderstorm Insured Loss Trends, 1980 – 2013</vt:lpstr>
      <vt:lpstr>Insured Homeowners Losses Due to Lightning, 2004-2012</vt:lpstr>
      <vt:lpstr>Natural Disasters in the United States, 1980 – 2013 Number of Events (Annual Totals 1980 – 2013) </vt:lpstr>
      <vt:lpstr>Number of Acres Burned in Wildfires, 1980 – 2013</vt:lpstr>
      <vt:lpstr>Losses Due to Natural Disasters in the US, 1980–2013</vt:lpstr>
      <vt:lpstr>Insured US Tropical Cyclone Losses, 1980 - 2013 </vt:lpstr>
      <vt:lpstr>PowerPoint Presentation</vt:lpstr>
      <vt:lpstr>PowerPoint Presentation</vt:lpstr>
      <vt:lpstr>Homeowners Insurance Catastrophe-Related Claim Frequency and Severity, 1997—2012*</vt:lpstr>
      <vt:lpstr>PowerPoint Presentation</vt:lpstr>
      <vt:lpstr>Natural Disasters Worldwide, 1980 – 2013 (Number of Events) </vt:lpstr>
      <vt:lpstr>Losses Due to Natural Disasters Worldwide, 1980–2013 (Overall &amp; Insured Losses)</vt:lpstr>
      <vt:lpstr>Flood Insurance</vt:lpstr>
      <vt:lpstr>Biggert-Waters: Media and Congressional Maelstrom </vt:lpstr>
      <vt:lpstr>Summary of House Bill (Passed March 4, 2014)</vt:lpstr>
      <vt:lpstr>I.I.I. Poll: Flood Insurance</vt:lpstr>
      <vt:lpstr>I.I.I. Poll: Flood Insurance</vt:lpstr>
      <vt:lpstr>I.I.I. Poll: Flood Insurance</vt:lpstr>
      <vt:lpstr>I.I.I. Poll: Flood Insurance</vt:lpstr>
      <vt:lpstr>PowerPoint Presentation</vt:lpstr>
      <vt:lpstr>PowerPoint Presentation</vt:lpstr>
      <vt:lpstr>Homeowners Insurance Combined Ratio: 1990–2015F</vt:lpstr>
      <vt:lpstr>PowerPoint Presentation</vt:lpstr>
      <vt:lpstr>Number of Federal Major Disaster Declarations, 1953-2014*</vt:lpstr>
      <vt:lpstr>Federal Disasters Declarations by State,  1953 – 2014: Highest 25 States*</vt:lpstr>
      <vt:lpstr>Federal Disasters Declarations by State,  1953 – 2014: Lowest 25 States*</vt:lpstr>
      <vt:lpstr>PowerPoint Presentation</vt:lpstr>
      <vt:lpstr>Location of Tornado Reports in 2013</vt:lpstr>
      <vt:lpstr>U.S. Tornado Count, 2005-2013* </vt:lpstr>
      <vt:lpstr>Location of Large Hail Reports: 2013</vt:lpstr>
      <vt:lpstr>Location of High Wind Reports: 2013</vt:lpstr>
      <vt:lpstr>Severe Weather Reports: 2013</vt:lpstr>
      <vt:lpstr>Terrorism Update</vt:lpstr>
      <vt:lpstr>Terrorism Risk Insurance Program</vt:lpstr>
      <vt:lpstr>Terrorism Risk Insurance Program</vt:lpstr>
      <vt:lpstr>Loss Distribution by Type of Insurance from Sept. 11 Terrorist Attack ($ 2011)</vt:lpstr>
      <vt:lpstr>TRIA Outlook </vt:lpstr>
      <vt:lpstr>Terrorism Insurance Take-up Rates, By Year, 2003-2012</vt:lpstr>
      <vt:lpstr>TRIA Outlook </vt:lpstr>
      <vt:lpstr>Terrorism Risk Insurance Program</vt:lpstr>
      <vt:lpstr>Pyramid of Taxpayer Protection: Strong, Stable, Sound and Secure</vt:lpstr>
      <vt:lpstr>Summary of Terrorism Risk Insurance Program Extension Bills Introduced in 2013</vt:lpstr>
      <vt:lpstr>Terrorist Risk Index</vt:lpstr>
      <vt:lpstr>Terrorism Violates Traditional Requirements for Insurability</vt:lpstr>
      <vt:lpstr>PowerPoint Presentation</vt:lpstr>
      <vt:lpstr>PowerPoint Presentation</vt:lpstr>
      <vt:lpstr>Direct Premiums Written: Total P/C Percent Change by State, 2007-2012*</vt:lpstr>
      <vt:lpstr>Direct Premiums Written: Total P/C Percent Change by State, 2007-2012*</vt:lpstr>
      <vt:lpstr>Direct Premiums Written: PP Auto Percent Change by State, 2007-2012*</vt:lpstr>
      <vt:lpstr>Direct Premiums Written: PP Auto Percent Change by State, 2007-2012*</vt:lpstr>
      <vt:lpstr>Advertising Expenditures by P/C Insurance Industry, 1999-2012</vt:lpstr>
      <vt:lpstr>Direct Premiums Written: Homeowners Percent Change by State, 2007-2012*</vt:lpstr>
      <vt:lpstr>Direct Premiums Written: Homeowners Percent Change by State, 2007-2012*</vt:lpstr>
      <vt:lpstr>Direct Premiums Written: Comm. Lines Percent Change by State, 2007-2012*</vt:lpstr>
      <vt:lpstr>Direct Premiums Written: Comm. Lines Percent Change by State, 2007-2012*</vt:lpstr>
      <vt:lpstr>Direct Premiums Written: Workers’ Comp Percent Change by State, 2007-2012*</vt:lpstr>
      <vt:lpstr>Direct Premiums Written: Worker’s Comp Percent Change by State, 2007-2012*</vt:lpstr>
      <vt:lpstr>PowerPoint Presentation</vt:lpstr>
      <vt:lpstr>All P/C Lines Distribution Channels, Direct vs. Independent Agents</vt:lpstr>
      <vt:lpstr>Commercial P/C Distribution Channels, Direct vs. Independent Agents</vt:lpstr>
      <vt:lpstr>Personal Lines Distribution Channels, Direct vs. Independent Agents</vt:lpstr>
      <vt:lpstr>The BIG Question: Where Is the Market Heading?</vt:lpstr>
      <vt:lpstr>INVESTMENTS:  THE NEW REALITY</vt:lpstr>
      <vt:lpstr>Property/Casualty Insurance Industry Investment Income: 2000–2013*1</vt:lpstr>
      <vt:lpstr>P/C Insurer Net Realized  Capital Gains/Losses, 1990-2013:Q3</vt:lpstr>
      <vt:lpstr>Property/Casualty Insurance Industry Investment Gain: 1994–2013:Q31</vt:lpstr>
      <vt:lpstr>PowerPoint Presentation</vt:lpstr>
      <vt:lpstr>U.S. 10-Year Treasury Note Yields: A Long Downward Trend, 1990–2014*</vt:lpstr>
      <vt:lpstr>U.S. Treasury Security Yields: A Long Downward Trend, 1990–2014*</vt:lpstr>
      <vt:lpstr>Treasury Yield Curves:   Pre-Crisis (July 2007) vs. Feb. 2014 </vt:lpstr>
      <vt:lpstr>Treasury Yield Curves:   Pre-Crisis (July 2007) vs. Feb. 2014 </vt:lpstr>
      <vt:lpstr>Outlook for U.S. Treasury Bond Yields    Through 2015</vt:lpstr>
      <vt:lpstr>Average Maturity of Bonds Held by US  P/C Insurers, 2006—2011*</vt:lpstr>
      <vt:lpstr>Distribution of Bond Maturities, P/C Insurance Industry, 2003-2012</vt:lpstr>
      <vt:lpstr>Bonds Rated NAIC Quality Category 3-6 as a Percent of Total Bonds, 2003–2012</vt:lpstr>
      <vt:lpstr>1. UNDERWRITING</vt:lpstr>
      <vt:lpstr>P/C Insurance Industry  Combined Ratio, 2001–2013:Q3*</vt:lpstr>
      <vt:lpstr>Number of Years with Underwriting Profits by Decade, 1920s–2010s </vt:lpstr>
      <vt:lpstr>Underwriting Gain (Loss) 1975–2013:Q3*</vt:lpstr>
      <vt:lpstr>Combined Ratios by Predominant Business Segment, 2013:9M vs. 2012:9M*</vt:lpstr>
      <vt:lpstr>P/C Reserve Development, 1992–2015E</vt:lpstr>
      <vt:lpstr>PowerPoint Presentation</vt:lpstr>
      <vt:lpstr>Questionable Claims, Top 10 Loss States, All Lines: 2010–2012</vt:lpstr>
      <vt:lpstr>Total Number of Questionable Claims by State,  2012: Highest 25 States</vt:lpstr>
      <vt:lpstr>PowerPoint Presentation</vt:lpstr>
      <vt:lpstr>Total Number of Questionable Claims by State,  per 100K Persons, 2012: Highest 25 States</vt:lpstr>
      <vt:lpstr>Total Number of Questionable Claims by State,  per 100K Persons, 2012: Lowest 25 States</vt:lpstr>
      <vt:lpstr>PowerPoint Presentation</vt:lpstr>
      <vt:lpstr>PowerPoint Presentation</vt:lpstr>
      <vt:lpstr>Financial Strength &amp; Underwriting</vt:lpstr>
      <vt:lpstr>P/C Insurer Impairments, 1969–2012</vt:lpstr>
      <vt:lpstr>P/C Insurer Impairment Frequency vs. Combined Ratio, 1969-2012</vt:lpstr>
      <vt:lpstr>Reasons for US P/C Insurer Impairments, 1969–2012</vt:lpstr>
      <vt:lpstr>Rapid Growth ‘A Leading Cause’ of Impairment’</vt:lpstr>
      <vt:lpstr>Top 10 Lines of Business for US P/C Impaired Insurers, 2000–2012</vt:lpstr>
      <vt:lpstr>PowerPoint Presentation</vt:lpstr>
      <vt:lpstr>Private Passenger Auto Combined Ratio: 1993–2015F</vt:lpstr>
      <vt:lpstr>Homeowners Insurance Combined Ratio: 1990–2015F</vt:lpstr>
      <vt:lpstr>Commercial Lines Combined Ratio, 1990-2015F*</vt:lpstr>
      <vt:lpstr>Commercial Auto Combined Ratio: 1993–2015F</vt:lpstr>
      <vt:lpstr>Commercial Multi-Peril Combined Ratio: 1995–2015F</vt:lpstr>
      <vt:lpstr>General Liability Combined Ratio:  2005–2015F</vt:lpstr>
      <vt:lpstr>Inland Marine Combined Ratio:       1999–2015F</vt:lpstr>
      <vt:lpstr>Other &amp; Products Liability Combined Ratio: 1991–2013F</vt:lpstr>
      <vt:lpstr>Medical Malpractice Combined Ratio vs. All Lines Combined Ratio, 1991-2015F</vt:lpstr>
      <vt:lpstr>2. SURPLUS/CAPITAL/CAPACITY</vt:lpstr>
      <vt:lpstr>Policyholder Surplus,  2006:Q4–2013:Q3</vt:lpstr>
      <vt:lpstr>US Policyholder Surplus: 1975–2013*</vt:lpstr>
      <vt:lpstr>U.S. INSURANCE MERGERS AND ACQUISITIONS, 2002-2012 (1)</vt:lpstr>
      <vt:lpstr>PowerPoint Presentation</vt:lpstr>
      <vt:lpstr>Global Reinsurer Capital, 2007-2013:H1*</vt:lpstr>
      <vt:lpstr>Long-Term Evolution of Shareholders’ Funds for        the Guy Carpenter Global Reinsurance Composite  </vt:lpstr>
      <vt:lpstr>Reinsurance Pricing: Rate-on-Line Index    by Region, 1990 – 2014*</vt:lpstr>
      <vt:lpstr>Alternative Capacity as a Percentage of Global Property Catastrophe Reinsurance Limit</vt:lpstr>
      <vt:lpstr>PowerPoint Presentation</vt:lpstr>
      <vt:lpstr>Alternative Capacity Development,  2001—2013:H1</vt:lpstr>
      <vt:lpstr>Investor by Category, 2013 vs. 2012*</vt:lpstr>
      <vt:lpstr>Non-Traditional Property Catastrophe Limits by Type, YE 2012 vs. YE 2015E</vt:lpstr>
      <vt:lpstr>Catastrophe Bonds: Issuance and Outstanding, 1997- 2013*</vt:lpstr>
      <vt:lpstr>CATASTROPHE BONDS, ANNUAL RISK CAPITAL ISSUED, 2002-2012</vt:lpstr>
      <vt:lpstr>CATASTROPHE BONDS, RISK CAPITAL OUTSTANDING, 2002-2012</vt:lpstr>
      <vt:lpstr>Catastrophe Bond Issuances,  First Half 2013</vt:lpstr>
      <vt:lpstr>Sidecar Transactions (Post-Sandy) and Hedge Fund-Backed Reinsurers</vt:lpstr>
      <vt:lpstr>(Re) Insurers Investing in Insurance  Linked Securities (ILS) Fund Managers</vt:lpstr>
      <vt:lpstr>Alternative Reinsurance Capital Summary</vt:lpstr>
      <vt:lpstr>Alternative Reinsurance Capital Summary (continued)</vt:lpstr>
      <vt:lpstr>Alternative Reinsurance Capital Summary (continued)</vt:lpstr>
      <vt:lpstr>Questions Arising from Influence of Alternative Capital</vt:lpstr>
      <vt:lpstr>Reinsurer Share of Recent Significant Market Losses</vt:lpstr>
      <vt:lpstr>Alternative Capital: Important Definitions</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CYBER RISK</vt:lpstr>
      <vt:lpstr>Data Breaches 2005-2013, by Number of Breaches and Records Exposed</vt:lpstr>
      <vt:lpstr>2012 Data Breaches By Business Category, By Number of Breaches</vt:lpstr>
      <vt:lpstr>2012 Data Breaches By Category, By Number of Records Exposed</vt:lpstr>
      <vt:lpstr>AIG Survey: Cyber Attacks Top Concern Among Execs</vt:lpstr>
      <vt:lpstr>The Most Costly Cyber Crimes, Fiscal Year 2012</vt:lpstr>
      <vt:lpstr>External Cyber Crime Costs: Fiscal Year 2012</vt:lpstr>
      <vt:lpstr>High Profile Data Breaches, 2012-2013</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vt:lpstr>
      <vt:lpstr>Marsh: Total Limits Purchased, By Industry – Cyber Liability, Revenue $1 Billion+</vt:lpstr>
      <vt:lpstr>Cyber Liability: Historical Rate (price per million) Changes</vt:lpstr>
      <vt:lpstr>New Waves of Regulations</vt:lpstr>
      <vt:lpstr>The Global Financial Crisis: The Pendulum Swings Again: Dodd-Frank &amp; Systemic Risk</vt:lpstr>
      <vt:lpstr>The Global Financial Crisis: The Pendulum Swings Again: Dodd-Frank &amp; Systemic Risk</vt:lpstr>
      <vt:lpstr>Global Financial Crises &amp;  Global Systemic Risk</vt:lpstr>
      <vt:lpstr>Global Financial Crises &amp;  Global Systemic Risk: Key Dates  </vt:lpstr>
      <vt:lpstr>Global Financial Crises &amp;  Global Systemic Risk…There’s More…</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3914</cp:revision>
  <dcterms:modified xsi:type="dcterms:W3CDTF">2014-04-02T13:43:49Z</dcterms:modified>
</cp:coreProperties>
</file>