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899" r:id="rId2"/>
    <p:sldId id="1148" r:id="rId3"/>
    <p:sldId id="1149" r:id="rId4"/>
    <p:sldId id="1146" r:id="rId5"/>
    <p:sldId id="1150" r:id="rId6"/>
    <p:sldId id="1151" r:id="rId7"/>
    <p:sldId id="1143" r:id="rId8"/>
    <p:sldId id="1145" r:id="rId9"/>
    <p:sldId id="1147" r:id="rId10"/>
    <p:sldId id="1142" r:id="rId11"/>
    <p:sldId id="1141" r:id="rId12"/>
    <p:sldId id="1130" r:id="rId13"/>
    <p:sldId id="1116" r:id="rId14"/>
    <p:sldId id="1140" r:id="rId15"/>
    <p:sldId id="1128" r:id="rId16"/>
    <p:sldId id="1124" r:id="rId17"/>
    <p:sldId id="1134" r:id="rId18"/>
    <p:sldId id="1000" r:id="rId19"/>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8EDF8"/>
    <a:srgbClr val="2B7299"/>
    <a:srgbClr val="4B9FCD"/>
    <a:srgbClr val="E5F1F7"/>
    <a:srgbClr val="3691C4"/>
    <a:srgbClr val="28688C"/>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1" autoAdjust="0"/>
    <p:restoredTop sz="93973" autoAdjust="0"/>
  </p:normalViewPr>
  <p:slideViewPr>
    <p:cSldViewPr snapToGrid="0">
      <p:cViewPr varScale="1">
        <p:scale>
          <a:sx n="110" d="100"/>
          <a:sy n="110" d="100"/>
        </p:scale>
        <p:origin x="1344" y="114"/>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2" d="100"/>
          <a:sy n="62" d="100"/>
        </p:scale>
        <p:origin x="-1926" y="-72"/>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defRPr>
            </a:lvl1pPr>
          </a:lstStyle>
          <a:p>
            <a:pPr>
              <a:defRPr/>
            </a:pPr>
            <a:fld id="{AEDF6785-CC48-419C-812D-55D2FEBC712A}" type="datetime1">
              <a:rPr lang="en-US"/>
              <a:pPr>
                <a:defRPr/>
              </a:pPr>
              <a:t>6/24/2014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pPr>
              <a:defRPr/>
            </a:pPr>
            <a:fld id="{09B990FE-6AD9-4964-AFFB-C51E4C1E5F54}" type="slidenum">
              <a:rPr lang="en-US"/>
              <a:pPr>
                <a:defRPr/>
              </a:pPr>
              <a:t>‹#›</a:t>
            </a:fld>
            <a:endParaRPr lang="en-US"/>
          </a:p>
        </p:txBody>
      </p:sp>
    </p:spTree>
    <p:extLst>
      <p:ext uri="{BB962C8B-B14F-4D97-AF65-F5344CB8AC3E}">
        <p14:creationId xmlns:p14="http://schemas.microsoft.com/office/powerpoint/2010/main" val="3821574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075"/>
          <p:cNvSpPr>
            <a:spLocks noRo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Rectangle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eaLnBrk="1" hangingPunct="1">
              <a:defRPr sz="1000"/>
            </a:lvl1pPr>
          </a:lstStyle>
          <a:p>
            <a:pPr>
              <a:defRPr/>
            </a:pPr>
            <a:fld id="{6B9E6859-4092-4DC1-9768-DC9CA92795C1}" type="slidenum">
              <a:rPr lang="en-US"/>
              <a:pPr>
                <a:defRPr/>
              </a:pPr>
              <a:t>‹#›</a:t>
            </a:fld>
            <a:endParaRPr lang="en-US"/>
          </a:p>
        </p:txBody>
      </p:sp>
    </p:spTree>
    <p:extLst>
      <p:ext uri="{BB962C8B-B14F-4D97-AF65-F5344CB8AC3E}">
        <p14:creationId xmlns:p14="http://schemas.microsoft.com/office/powerpoint/2010/main" val="4107226053"/>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anose="05000000000000000000"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panose="020B0604020202020204" pitchFamily="34"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anose="05000000000000000000"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CDE126D-B3B9-48EF-A162-9584C7926202}" type="slidenum">
              <a:rPr lang="en-US" altLang="en-US" sz="1000" smtClean="0"/>
              <a:pPr>
                <a:lnSpc>
                  <a:spcPct val="100000"/>
                </a:lnSpc>
                <a:spcBef>
                  <a:spcPct val="0"/>
                </a:spcBef>
                <a:buClrTx/>
                <a:buSzTx/>
                <a:buFontTx/>
                <a:buNone/>
              </a:pPr>
              <a:t>1</a:t>
            </a:fld>
            <a:endParaRPr lang="en-US" altLang="en-US" sz="1000"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781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359DD1F-CA2A-411C-BEB4-D70065CF1A6A}" type="slidenum">
              <a:rPr lang="en-US" altLang="en-US" sz="1000" smtClean="0"/>
              <a:pPr>
                <a:lnSpc>
                  <a:spcPct val="100000"/>
                </a:lnSpc>
                <a:spcBef>
                  <a:spcPct val="0"/>
                </a:spcBef>
                <a:buClrTx/>
                <a:buSzTx/>
                <a:buFontTx/>
                <a:buNone/>
              </a:pPr>
              <a:t>13</a:t>
            </a:fld>
            <a:endParaRPr lang="en-US" altLang="en-US" sz="1000" smtClean="0"/>
          </a:p>
        </p:txBody>
      </p:sp>
    </p:spTree>
    <p:extLst>
      <p:ext uri="{BB962C8B-B14F-4D97-AF65-F5344CB8AC3E}">
        <p14:creationId xmlns:p14="http://schemas.microsoft.com/office/powerpoint/2010/main" val="164299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186A390-F571-4CA5-81B6-370F1066DCB3}" type="slidenum">
              <a:rPr lang="en-US" altLang="en-US" sz="1000"/>
              <a:pPr algn="ctr" eaLnBrk="1" hangingPunct="1">
                <a:lnSpc>
                  <a:spcPct val="100000"/>
                </a:lnSpc>
                <a:spcBef>
                  <a:spcPct val="0"/>
                </a:spcBef>
                <a:buClrTx/>
                <a:buSzTx/>
                <a:buFontTx/>
                <a:buNone/>
              </a:pPr>
              <a:t>18</a:t>
            </a:fld>
            <a:endParaRPr lang="en-US" altLang="en-US" sz="100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21352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80"/>
          <p:cNvSpPr>
            <a:spLocks noChangeArrowheads="1"/>
          </p:cNvSpPr>
          <p:nvPr userDrawn="1"/>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pic>
        <p:nvPicPr>
          <p:cNvPr id="7" name="Picture 118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6D982121-8604-448D-BC72-62040DE66981}" type="slidenum">
              <a:rPr lang="en-US"/>
              <a:pPr>
                <a:defRPr/>
              </a:pPr>
              <a:t>‹#›</a:t>
            </a:fld>
            <a:endParaRPr lang="en-US"/>
          </a:p>
        </p:txBody>
      </p:sp>
    </p:spTree>
    <p:extLst>
      <p:ext uri="{BB962C8B-B14F-4D97-AF65-F5344CB8AC3E}">
        <p14:creationId xmlns:p14="http://schemas.microsoft.com/office/powerpoint/2010/main" val="175253987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pPr>
              <a:defRPr/>
            </a:pPr>
            <a:fld id="{D876AE33-E57A-4668-BA91-8B4257EBBC33}" type="slidenum">
              <a:rPr lang="en-US"/>
              <a:pPr>
                <a:defRPr/>
              </a:pPr>
              <a:t>‹#›</a:t>
            </a:fld>
            <a:endParaRPr lang="en-US"/>
          </a:p>
        </p:txBody>
      </p:sp>
    </p:spTree>
    <p:extLst>
      <p:ext uri="{BB962C8B-B14F-4D97-AF65-F5344CB8AC3E}">
        <p14:creationId xmlns:p14="http://schemas.microsoft.com/office/powerpoint/2010/main" val="278931736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pPr>
              <a:defRPr/>
            </a:pPr>
            <a:fld id="{FFC671BD-409C-4C45-A26B-64CA73401C13}" type="slidenum">
              <a:rPr lang="en-US"/>
              <a:pPr>
                <a:defRPr/>
              </a:pPr>
              <a:t>‹#›</a:t>
            </a:fld>
            <a:endParaRPr lang="en-US"/>
          </a:p>
        </p:txBody>
      </p:sp>
    </p:spTree>
    <p:extLst>
      <p:ext uri="{BB962C8B-B14F-4D97-AF65-F5344CB8AC3E}">
        <p14:creationId xmlns:p14="http://schemas.microsoft.com/office/powerpoint/2010/main" val="19537926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pPr>
              <a:defRPr/>
            </a:pPr>
            <a:fld id="{B410AA06-78DD-43F7-9C7E-471D25419923}" type="slidenum">
              <a:rPr lang="en-US"/>
              <a:pPr>
                <a:defRPr/>
              </a:pPr>
              <a:t>‹#›</a:t>
            </a:fld>
            <a:endParaRPr lang="en-US"/>
          </a:p>
        </p:txBody>
      </p:sp>
    </p:spTree>
    <p:extLst>
      <p:ext uri="{BB962C8B-B14F-4D97-AF65-F5344CB8AC3E}">
        <p14:creationId xmlns:p14="http://schemas.microsoft.com/office/powerpoint/2010/main" val="13374094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pPr>
              <a:defRPr/>
            </a:pPr>
            <a:fld id="{35755210-0429-4498-B964-26D1F51DD1BE}" type="slidenum">
              <a:rPr lang="en-US"/>
              <a:pPr>
                <a:defRPr/>
              </a:pPr>
              <a:t>‹#›</a:t>
            </a:fld>
            <a:endParaRPr lang="en-US"/>
          </a:p>
        </p:txBody>
      </p:sp>
    </p:spTree>
    <p:extLst>
      <p:ext uri="{BB962C8B-B14F-4D97-AF65-F5344CB8AC3E}">
        <p14:creationId xmlns:p14="http://schemas.microsoft.com/office/powerpoint/2010/main" val="10621128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pPr>
              <a:defRPr/>
            </a:pPr>
            <a:fld id="{3F804FAF-66E0-44A4-A631-760F130E19EA}" type="slidenum">
              <a:rPr lang="en-US"/>
              <a:pPr>
                <a:defRPr/>
              </a:pPr>
              <a:t>‹#›</a:t>
            </a:fld>
            <a:endParaRPr lang="en-US"/>
          </a:p>
        </p:txBody>
      </p:sp>
    </p:spTree>
    <p:extLst>
      <p:ext uri="{BB962C8B-B14F-4D97-AF65-F5344CB8AC3E}">
        <p14:creationId xmlns:p14="http://schemas.microsoft.com/office/powerpoint/2010/main" val="318049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a:defRPr/>
            </a:lvl1pPr>
          </a:lstStyle>
          <a:p>
            <a:pPr>
              <a:defRPr/>
            </a:pPr>
            <a:fld id="{6419BEC1-8FC9-434F-BB5C-DCEF589E683B}" type="slidenum">
              <a:rPr lang="en-US"/>
              <a:pPr>
                <a:defRPr/>
              </a:pPr>
              <a:t>‹#›</a:t>
            </a:fld>
            <a:endParaRPr lang="en-US"/>
          </a:p>
        </p:txBody>
      </p:sp>
    </p:spTree>
    <p:extLst>
      <p:ext uri="{BB962C8B-B14F-4D97-AF65-F5344CB8AC3E}">
        <p14:creationId xmlns:p14="http://schemas.microsoft.com/office/powerpoint/2010/main" val="26026366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p:txBody>
          <a:bodyPr/>
          <a:lstStyle>
            <a:lvl1pPr>
              <a:defRPr/>
            </a:lvl1pPr>
          </a:lstStyle>
          <a:p>
            <a:pPr>
              <a:defRPr/>
            </a:pPr>
            <a:fld id="{DAE0F525-DD5D-498B-B74E-4A0C7C94623B}" type="slidenum">
              <a:rPr lang="en-US"/>
              <a:pPr>
                <a:defRPr/>
              </a:pPr>
              <a:t>‹#›</a:t>
            </a:fld>
            <a:endParaRPr lang="en-US"/>
          </a:p>
        </p:txBody>
      </p:sp>
    </p:spTree>
    <p:extLst>
      <p:ext uri="{BB962C8B-B14F-4D97-AF65-F5344CB8AC3E}">
        <p14:creationId xmlns:p14="http://schemas.microsoft.com/office/powerpoint/2010/main" val="1813666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p:txBody>
          <a:bodyPr/>
          <a:lstStyle>
            <a:lvl1pPr>
              <a:defRPr/>
            </a:lvl1pPr>
          </a:lstStyle>
          <a:p>
            <a:pPr>
              <a:defRPr/>
            </a:pPr>
            <a:fld id="{27F42169-9B68-4B3F-84D9-F972FEE2B5F1}" type="slidenum">
              <a:rPr lang="en-US"/>
              <a:pPr>
                <a:defRPr/>
              </a:pPr>
              <a:t>‹#›</a:t>
            </a:fld>
            <a:endParaRPr lang="en-US"/>
          </a:p>
        </p:txBody>
      </p:sp>
    </p:spTree>
    <p:extLst>
      <p:ext uri="{BB962C8B-B14F-4D97-AF65-F5344CB8AC3E}">
        <p14:creationId xmlns:p14="http://schemas.microsoft.com/office/powerpoint/2010/main" val="227431370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pPr>
              <a:defRPr/>
            </a:pPr>
            <a:fld id="{6A63B60D-1DC1-43C4-BB75-4A867C2DBE4C}" type="slidenum">
              <a:rPr lang="en-US"/>
              <a:pPr>
                <a:defRPr/>
              </a:pPr>
              <a:t>‹#›</a:t>
            </a:fld>
            <a:endParaRPr lang="en-US"/>
          </a:p>
        </p:txBody>
      </p:sp>
    </p:spTree>
    <p:extLst>
      <p:ext uri="{BB962C8B-B14F-4D97-AF65-F5344CB8AC3E}">
        <p14:creationId xmlns:p14="http://schemas.microsoft.com/office/powerpoint/2010/main" val="5928283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a:defRPr/>
            </a:lvl1pPr>
          </a:lstStyle>
          <a:p>
            <a:pPr>
              <a:defRPr/>
            </a:pPr>
            <a:fld id="{CC8226F7-9282-442F-910D-76D577300690}" type="slidenum">
              <a:rPr lang="en-US"/>
              <a:pPr>
                <a:defRPr/>
              </a:pPr>
              <a:t>‹#›</a:t>
            </a:fld>
            <a:endParaRPr lang="en-US"/>
          </a:p>
        </p:txBody>
      </p:sp>
    </p:spTree>
    <p:extLst>
      <p:ext uri="{BB962C8B-B14F-4D97-AF65-F5344CB8AC3E}">
        <p14:creationId xmlns:p14="http://schemas.microsoft.com/office/powerpoint/2010/main" val="5420613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a:defRPr/>
            </a:lvl1pPr>
          </a:lstStyle>
          <a:p>
            <a:pPr>
              <a:defRPr/>
            </a:pPr>
            <a:fld id="{E99A5195-AC65-4484-A6B1-2F6AB226BB6D}" type="slidenum">
              <a:rPr lang="en-US"/>
              <a:pPr>
                <a:defRPr/>
              </a:pPr>
              <a:t>‹#›</a:t>
            </a:fld>
            <a:endParaRPr lang="en-US"/>
          </a:p>
        </p:txBody>
      </p:sp>
    </p:spTree>
    <p:extLst>
      <p:ext uri="{BB962C8B-B14F-4D97-AF65-F5344CB8AC3E}">
        <p14:creationId xmlns:p14="http://schemas.microsoft.com/office/powerpoint/2010/main" val="40789398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p>
        </p:txBody>
      </p:sp>
      <p:pic>
        <p:nvPicPr>
          <p:cNvPr id="1027" name="Picture 109" descr="Text Page"/>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5"/>
          <p:cNvSpPr>
            <a:spLocks noGrp="1" noChangeArrowheads="1"/>
          </p:cNvSpPr>
          <p:nvPr>
            <p:ph type="body" idx="1"/>
          </p:nvPr>
        </p:nvSpPr>
        <p:spPr bwMode="auto">
          <a:xfrm>
            <a:off x="495300" y="1647825"/>
            <a:ext cx="8153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a:t>
            </a:r>
            <a:br>
              <a:rPr lang="en-US" altLang="en-US" smtClean="0"/>
            </a:br>
            <a:r>
              <a:rPr lang="en-US" altLang="en-US" smtClean="0"/>
              <a:t>Master title style</a:t>
            </a:r>
          </a:p>
        </p:txBody>
      </p:sp>
      <p:sp>
        <p:nvSpPr>
          <p:cNvPr id="1030" name="Rectangle 101"/>
          <p:cNvSpPr>
            <a:spLocks noChangeArrowheads="1"/>
          </p:cNvSpPr>
          <p:nvPr userDrawn="1"/>
        </p:nvSpPr>
        <p:spPr bwMode="auto">
          <a:xfrm>
            <a:off x="0" y="6807200"/>
            <a:ext cx="9144000" cy="50800"/>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p>
        </p:txBody>
      </p:sp>
      <p:pic>
        <p:nvPicPr>
          <p:cNvPr id="1031" name="Picture 102"/>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dirty="0">
                <a:solidFill>
                  <a:schemeClr val="bg1"/>
                </a:solidFill>
                <a:latin typeface="Arial" charset="0"/>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dirty="0" err="1">
                <a:solidFill>
                  <a:schemeClr val="bg1"/>
                </a:solidFill>
                <a:latin typeface="Arial" charset="0"/>
              </a:defRPr>
            </a:lvl1pPr>
          </a:lstStyle>
          <a:p>
            <a:pPr>
              <a:defRPr/>
            </a:pPr>
            <a:r>
              <a:rPr lang="en-US"/>
              <a:t>eSlide</a:t>
            </a:r>
            <a:r>
              <a:rPr lang="en-US"/>
              <a:t>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54CF9B74-4648-4CA3-A2B5-B9723B3A89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Lst>
  <p:transition>
    <p:fade/>
  </p:transition>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anose="05000000000000000000"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anose="05000000000000000000"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panose="020B0604020202020204" pitchFamily="34"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anose="05000000000000000000"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2.iii.org/video/lightning-myth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2.iii.org/video/how-to-pick-lightning-protection-system.html"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2.iii.org/video/beyond-thunder-dumb-when-lightning-strikes.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2.iii.org/video/advice-from-dummies-being-smart-about-lightning-protection.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68338" y="2122488"/>
            <a:ext cx="7772400" cy="1139825"/>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sz="2000">
                <a:latin typeface="Arial" panose="020B0604020202020204" pitchFamily="34" charset="0"/>
              </a:rPr>
              <a:t>Lightning Safety Awareness Week </a:t>
            </a:r>
            <a:br>
              <a:rPr lang="en-US" altLang="en-US" sz="2000">
                <a:latin typeface="Arial" panose="020B0604020202020204" pitchFamily="34" charset="0"/>
              </a:rPr>
            </a:br>
            <a:r>
              <a:rPr lang="en-US" altLang="en-US" sz="2000">
                <a:latin typeface="Arial" panose="020B0604020202020204" pitchFamily="34" charset="0"/>
              </a:rPr>
              <a:t>Media Briefing and Workshop</a:t>
            </a:r>
            <a:br>
              <a:rPr lang="en-US" altLang="en-US" sz="2000">
                <a:latin typeface="Arial" panose="020B0604020202020204" pitchFamily="34" charset="0"/>
              </a:rPr>
            </a:br>
            <a:r>
              <a:rPr lang="en-US" altLang="en-US" sz="2000">
                <a:latin typeface="Arial" panose="020B0604020202020204" pitchFamily="34" charset="0"/>
              </a:rPr>
              <a:t/>
            </a:r>
            <a:br>
              <a:rPr lang="en-US" altLang="en-US" sz="2000">
                <a:latin typeface="Arial" panose="020B0604020202020204" pitchFamily="34" charset="0"/>
              </a:rPr>
            </a:br>
            <a:r>
              <a:rPr lang="en-US" altLang="en-US" sz="2000">
                <a:latin typeface="Arial" panose="020B0604020202020204" pitchFamily="34" charset="0"/>
              </a:rPr>
              <a:t>“Lightning and Property Insurance”</a:t>
            </a:r>
          </a:p>
        </p:txBody>
      </p:sp>
      <p:sp>
        <p:nvSpPr>
          <p:cNvPr id="16387" name="Rectangle 3"/>
          <p:cNvSpPr>
            <a:spLocks noGrp="1" noChangeArrowheads="1"/>
          </p:cNvSpPr>
          <p:nvPr>
            <p:ph type="subTitle" idx="1"/>
          </p:nvPr>
        </p:nvSpPr>
        <p:spPr>
          <a:xfrm>
            <a:off x="112713" y="3368675"/>
            <a:ext cx="9031287" cy="3305175"/>
          </a:xfrm>
        </p:spPr>
        <p:txBody>
          <a:bodyPr/>
          <a:lstStyle/>
          <a:p>
            <a:r>
              <a:rPr lang="en-US" altLang="en-US" sz="1800" dirty="0">
                <a:solidFill>
                  <a:schemeClr val="accent1"/>
                </a:solidFill>
                <a:latin typeface="Arial" panose="020B0604020202020204" pitchFamily="34" charset="0"/>
              </a:rPr>
              <a:t>University of Maryland’s </a:t>
            </a:r>
          </a:p>
          <a:p>
            <a:r>
              <a:rPr lang="en-US" altLang="en-US" sz="1800" dirty="0">
                <a:solidFill>
                  <a:schemeClr val="accent1"/>
                </a:solidFill>
                <a:latin typeface="Arial" panose="020B0604020202020204" pitchFamily="34" charset="0"/>
              </a:rPr>
              <a:t>Earth System Science Interdisciplinary Center</a:t>
            </a:r>
          </a:p>
          <a:p>
            <a:r>
              <a:rPr lang="en-US" altLang="en-US" sz="1800" dirty="0">
                <a:solidFill>
                  <a:schemeClr val="accent1"/>
                </a:solidFill>
                <a:latin typeface="Arial" panose="020B0604020202020204" pitchFamily="34" charset="0"/>
              </a:rPr>
              <a:t>College Park, Maryland, Tuesday, June 24, 2014</a:t>
            </a:r>
          </a:p>
          <a:p>
            <a:endParaRPr lang="en-US" altLang="en-US" sz="1800" dirty="0">
              <a:solidFill>
                <a:schemeClr val="accent2"/>
              </a:solidFill>
              <a:latin typeface="Arial" panose="020B0604020202020204" pitchFamily="34" charset="0"/>
            </a:endParaRPr>
          </a:p>
          <a:p>
            <a:r>
              <a:rPr lang="en-US" altLang="en-US" sz="1800" dirty="0">
                <a:latin typeface="Arial" panose="020B0604020202020204" pitchFamily="34" charset="0"/>
              </a:rPr>
              <a:t>Jeanne M. Salvatore, Senior Vice President, Chief Communications Officer, Insurance Information Institute (I.I.I.)</a:t>
            </a:r>
          </a:p>
          <a:p>
            <a:r>
              <a:rPr lang="en-US" altLang="en-US" sz="1800" dirty="0">
                <a:latin typeface="Arial" panose="020B0604020202020204" pitchFamily="34" charset="0"/>
              </a:rPr>
              <a:t>@</a:t>
            </a:r>
            <a:r>
              <a:rPr lang="en-US" altLang="en-US" sz="1800" dirty="0" err="1">
                <a:latin typeface="Arial" panose="020B0604020202020204" pitchFamily="34" charset="0"/>
              </a:rPr>
              <a:t>JeanneSalvatore</a:t>
            </a:r>
            <a:endParaRPr lang="en-US" altLang="en-US" sz="1800" dirty="0">
              <a:latin typeface="Arial" panose="020B0604020202020204" pitchFamily="34" charset="0"/>
            </a:endParaRPr>
          </a:p>
          <a:p>
            <a:endParaRPr lang="en-US" altLang="en-US" sz="1800" dirty="0">
              <a:latin typeface="Arial" panose="020B0604020202020204" pitchFamily="34" charset="0"/>
            </a:endParaRPr>
          </a:p>
          <a:p>
            <a:endParaRPr lang="en-US" altLang="en-US" sz="1800" dirty="0">
              <a:latin typeface="Arial" panose="020B0604020202020204" pitchFamily="34" charset="0"/>
            </a:endParaRPr>
          </a:p>
          <a:p>
            <a:endParaRPr lang="en-US" altLang="en-US" sz="1800" dirty="0">
              <a:latin typeface="Arial" panose="020B0604020202020204" pitchFamily="34" charset="0"/>
            </a:endParaRPr>
          </a:p>
          <a:p>
            <a:endParaRPr lang="en-US" altLang="en-US" sz="1800" dirty="0">
              <a:latin typeface="Arial" panose="020B0604020202020204" pitchFamily="34" charset="0"/>
            </a:endParaRPr>
          </a:p>
        </p:txBody>
      </p:sp>
      <p:sp>
        <p:nvSpPr>
          <p:cNvPr id="16388" name="Rectangle 3"/>
          <p:cNvSpPr txBox="1">
            <a:spLocks noChangeArrowheads="1"/>
          </p:cNvSpPr>
          <p:nvPr/>
        </p:nvSpPr>
        <p:spPr bwMode="gray">
          <a:xfrm>
            <a:off x="0" y="5864225"/>
            <a:ext cx="9144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chemeClr val="accent1"/>
              </a:buClr>
              <a:buFont typeface="Wingdings" panose="05000000000000000000" pitchFamily="2" charset="2"/>
              <a:buNone/>
            </a:pPr>
            <a:r>
              <a:rPr lang="en-US" altLang="en-US" sz="1800" b="1" dirty="0">
                <a:solidFill>
                  <a:schemeClr val="bg2"/>
                </a:solidFill>
                <a:sym typeface="Symbol" panose="05050102010706020507" pitchFamily="18" charset="2"/>
              </a:rPr>
              <a:t>I.I.I. 110 William Street  New York, NY 10038</a:t>
            </a:r>
          </a:p>
          <a:p>
            <a:pPr algn="ctr">
              <a:spcBef>
                <a:spcPct val="25000"/>
              </a:spcBef>
              <a:buClr>
                <a:schemeClr val="accent1"/>
              </a:buClr>
              <a:buFontTx/>
              <a:buNone/>
            </a:pPr>
            <a:r>
              <a:rPr lang="en-US" altLang="en-US" sz="1800" b="1" dirty="0">
                <a:solidFill>
                  <a:schemeClr val="bg2"/>
                </a:solidFill>
                <a:sym typeface="Symbol" panose="05050102010706020507" pitchFamily="18" charset="2"/>
              </a:rPr>
              <a:t>Tel: 212.346.5520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266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7CF3F5-519E-4253-8BDA-CB26DE086673}" type="slidenum">
              <a:rPr lang="en-US" altLang="en-US" smtClean="0"/>
              <a:pPr/>
              <a:t>10</a:t>
            </a:fld>
            <a:endParaRPr lang="en-US" altLang="en-US" smtClean="0"/>
          </a:p>
        </p:txBody>
      </p:sp>
      <p:sp>
        <p:nvSpPr>
          <p:cNvPr id="6" name="Rectangle 191"/>
          <p:cNvSpPr txBox="1">
            <a:spLocks noChangeArrowheads="1"/>
          </p:cNvSpPr>
          <p:nvPr/>
        </p:nvSpPr>
        <p:spPr>
          <a:xfrm>
            <a:off x="160338" y="0"/>
            <a:ext cx="7400925" cy="860425"/>
          </a:xfrm>
          <a:prstGeom prst="rect">
            <a:avLst/>
          </a:prstGeom>
        </p:spPr>
        <p:txBody>
          <a:bodyPr anchor="ctr"/>
          <a:lstStyle/>
          <a:p>
            <a:pPr defTabSz="114300">
              <a:lnSpc>
                <a:spcPct val="90000"/>
              </a:lnSpc>
              <a:defRPr/>
            </a:pPr>
            <a:r>
              <a:rPr lang="en-US" sz="3000" b="1" kern="0" dirty="0">
                <a:solidFill>
                  <a:srgbClr val="225A7A"/>
                </a:solidFill>
                <a:latin typeface="Arial" charset="0"/>
                <a:ea typeface="+mj-ea"/>
                <a:cs typeface="+mj-cs"/>
              </a:rPr>
              <a:t>Lightning Fatalities by State, 2013</a:t>
            </a:r>
          </a:p>
        </p:txBody>
      </p:sp>
      <p:pic>
        <p:nvPicPr>
          <p:cNvPr id="26630" name="Picture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52550" y="1447800"/>
            <a:ext cx="64389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ctrTitle"/>
          </p:nvPr>
        </p:nvSpPr>
        <p:spPr>
          <a:xfrm>
            <a:off x="685800" y="3305175"/>
            <a:ext cx="7772400" cy="1217613"/>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a:latin typeface="Arial" panose="020B0604020202020204" pitchFamily="34" charset="0"/>
              </a:rPr>
              <a:t>I.I.I. Resources</a:t>
            </a:r>
            <a:br>
              <a:rPr lang="en-US" altLang="en-US">
                <a:latin typeface="Arial" panose="020B0604020202020204" pitchFamily="34" charset="0"/>
              </a:rPr>
            </a:br>
            <a:r>
              <a:rPr lang="en-US" altLang="en-US">
                <a:latin typeface="Arial" panose="020B0604020202020204" pitchFamily="34" charset="0"/>
              </a:rPr>
              <a:t>www.iii.org</a:t>
            </a:r>
          </a:p>
        </p:txBody>
      </p:sp>
      <p:sp>
        <p:nvSpPr>
          <p:cNvPr id="2765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276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276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D1755A-28E2-40C2-BEB0-39E339B34CE9}" type="slidenum">
              <a:rPr lang="en-US" altLang="en-US" smtClean="0">
                <a:solidFill>
                  <a:schemeClr val="bg1"/>
                </a:solidFill>
              </a:rPr>
              <a:pPr/>
              <a:t>11</a:t>
            </a:fld>
            <a:endParaRPr lang="en-US" altLang="en-US" smtClean="0">
              <a:solidFill>
                <a:schemeClr val="bg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altLang="en-US" smtClean="0">
                <a:latin typeface="Arial" panose="020B0604020202020204" pitchFamily="34" charset="0"/>
              </a:rPr>
              <a:t>Consumer Articles</a:t>
            </a:r>
          </a:p>
        </p:txBody>
      </p:sp>
      <p:sp>
        <p:nvSpPr>
          <p:cNvPr id="2867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440DC16-EA7E-499E-82A2-3FB4A1BB13D2}" type="slidenum">
              <a:rPr lang="en-US" altLang="en-US" sz="900" smtClean="0"/>
              <a:pPr>
                <a:lnSpc>
                  <a:spcPct val="85000"/>
                </a:lnSpc>
                <a:spcBef>
                  <a:spcPct val="20000"/>
                </a:spcBef>
                <a:buClrTx/>
                <a:buFontTx/>
                <a:buNone/>
              </a:pPr>
              <a:t>12</a:t>
            </a:fld>
            <a:endParaRPr lang="en-US" altLang="en-US" sz="900" smtClean="0"/>
          </a:p>
        </p:txBody>
      </p:sp>
      <p:pic>
        <p:nvPicPr>
          <p:cNvPr id="28678" name="Picture 6"/>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27075" y="1600200"/>
            <a:ext cx="3498850" cy="4525963"/>
          </a:xfrm>
          <a:noFill/>
        </p:spPr>
      </p:pic>
      <p:pic>
        <p:nvPicPr>
          <p:cNvPr id="28679" name="Picture 7"/>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295900" y="1700213"/>
            <a:ext cx="2743200" cy="4630737"/>
          </a:xfr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438" y="0"/>
            <a:ext cx="7202487" cy="860425"/>
          </a:xfrm>
        </p:spPr>
        <p:txBody>
          <a:bodyPr/>
          <a:lstStyle/>
          <a:p>
            <a:r>
              <a:rPr lang="en-US" altLang="en-US" smtClean="0">
                <a:latin typeface="Arial" panose="020B0604020202020204" pitchFamily="34" charset="0"/>
              </a:rPr>
              <a:t>Web Video</a:t>
            </a:r>
          </a:p>
        </p:txBody>
      </p:sp>
      <p:sp>
        <p:nvSpPr>
          <p:cNvPr id="2969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E14D315-41EC-463D-99B2-5B3BF379500B}" type="slidenum">
              <a:rPr lang="en-US" altLang="en-US" sz="900" smtClean="0"/>
              <a:pPr>
                <a:lnSpc>
                  <a:spcPct val="85000"/>
                </a:lnSpc>
                <a:spcBef>
                  <a:spcPct val="20000"/>
                </a:spcBef>
                <a:buClrTx/>
                <a:buFontTx/>
                <a:buNone/>
              </a:pPr>
              <a:t>13</a:t>
            </a:fld>
            <a:endParaRPr lang="en-US" altLang="en-US" sz="900" smtClean="0"/>
          </a:p>
        </p:txBody>
      </p:sp>
      <p:pic>
        <p:nvPicPr>
          <p:cNvPr id="297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0288" y="1069975"/>
            <a:ext cx="454342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6"/>
          <p:cNvSpPr txBox="1">
            <a:spLocks noChangeArrowheads="1"/>
          </p:cNvSpPr>
          <p:nvPr/>
        </p:nvSpPr>
        <p:spPr bwMode="auto">
          <a:xfrm>
            <a:off x="2292350" y="6280150"/>
            <a:ext cx="219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800">
                <a:hlinkClick r:id="rId4"/>
              </a:rPr>
              <a:t>Watch Video</a:t>
            </a:r>
            <a:endParaRPr lang="en-US" altLang="en-US" sz="180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latin typeface="Arial" panose="020B0604020202020204" pitchFamily="34" charset="0"/>
              </a:rPr>
              <a:t>Podcasts and Video</a:t>
            </a:r>
          </a:p>
        </p:txBody>
      </p:sp>
      <p:sp>
        <p:nvSpPr>
          <p:cNvPr id="3174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1D3148D-0E54-4229-A708-BF5727AB7D75}" type="slidenum">
              <a:rPr lang="en-US" altLang="en-US" sz="900" smtClean="0"/>
              <a:pPr>
                <a:lnSpc>
                  <a:spcPct val="85000"/>
                </a:lnSpc>
                <a:spcBef>
                  <a:spcPct val="20000"/>
                </a:spcBef>
                <a:buClrTx/>
                <a:buFontTx/>
                <a:buNone/>
              </a:pPr>
              <a:t>14</a:t>
            </a:fld>
            <a:endParaRPr lang="en-US" altLang="en-US" sz="900" smtClean="0"/>
          </a:p>
        </p:txBody>
      </p:sp>
      <p:pic>
        <p:nvPicPr>
          <p:cNvPr id="317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838" y="1050925"/>
            <a:ext cx="761047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6"/>
          <p:cNvSpPr txBox="1">
            <a:spLocks noChangeArrowheads="1"/>
          </p:cNvSpPr>
          <p:nvPr/>
        </p:nvSpPr>
        <p:spPr bwMode="auto">
          <a:xfrm>
            <a:off x="654050" y="6286500"/>
            <a:ext cx="282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800">
                <a:hlinkClick r:id="rId3"/>
              </a:rPr>
              <a:t>Watch Video</a:t>
            </a:r>
            <a:endParaRPr lang="en-US" altLang="en-US" sz="180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latin typeface="Arial" panose="020B0604020202020204" pitchFamily="34" charset="0"/>
              </a:rPr>
              <a:t>Fun and Entertaining Videos</a:t>
            </a:r>
          </a:p>
        </p:txBody>
      </p:sp>
      <p:sp>
        <p:nvSpPr>
          <p:cNvPr id="32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327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FA9F992-FA18-42F6-BD52-ECEFBECD57D4}" type="slidenum">
              <a:rPr lang="en-US" altLang="en-US" sz="900" smtClean="0"/>
              <a:pPr>
                <a:lnSpc>
                  <a:spcPct val="85000"/>
                </a:lnSpc>
                <a:spcBef>
                  <a:spcPct val="20000"/>
                </a:spcBef>
                <a:buClrTx/>
                <a:buFontTx/>
                <a:buNone/>
              </a:pPr>
              <a:t>15</a:t>
            </a:fld>
            <a:endParaRPr lang="en-US" altLang="en-US" sz="900" smtClean="0"/>
          </a:p>
        </p:txBody>
      </p:sp>
      <p:pic>
        <p:nvPicPr>
          <p:cNvPr id="327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74788" y="1117600"/>
            <a:ext cx="5962650" cy="4891088"/>
          </a:xfrm>
          <a:noFill/>
        </p:spPr>
      </p:pic>
      <p:sp>
        <p:nvSpPr>
          <p:cNvPr id="32775" name="TextBox 6"/>
          <p:cNvSpPr txBox="1">
            <a:spLocks noChangeArrowheads="1"/>
          </p:cNvSpPr>
          <p:nvPr/>
        </p:nvSpPr>
        <p:spPr bwMode="auto">
          <a:xfrm>
            <a:off x="1576388" y="6116638"/>
            <a:ext cx="6118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800">
                <a:hlinkClick r:id="rId3"/>
              </a:rPr>
              <a:t>http://www2.iii.org/video/beyond-thunder-dumb-when-lightning-strikes.html</a:t>
            </a:r>
            <a:endParaRPr lang="en-US" altLang="en-US" sz="1800"/>
          </a:p>
          <a:p>
            <a:pPr eaLnBrk="1" hangingPunct="1">
              <a:lnSpc>
                <a:spcPct val="100000"/>
              </a:lnSpc>
              <a:spcBef>
                <a:spcPct val="0"/>
              </a:spcBef>
              <a:buClrTx/>
              <a:buFontTx/>
              <a:buNone/>
            </a:pPr>
            <a:endParaRPr lang="en-US" altLang="en-US" sz="180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latin typeface="Arial" panose="020B0604020202020204" pitchFamily="34" charset="0"/>
              </a:rPr>
              <a:t>Web videos</a:t>
            </a:r>
          </a:p>
        </p:txBody>
      </p:sp>
      <p:sp>
        <p:nvSpPr>
          <p:cNvPr id="337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337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337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1AD09D4-7B02-4749-B6AF-0328887173AF}" type="slidenum">
              <a:rPr lang="en-US" altLang="en-US" sz="900" smtClean="0"/>
              <a:pPr>
                <a:lnSpc>
                  <a:spcPct val="85000"/>
                </a:lnSpc>
                <a:spcBef>
                  <a:spcPct val="20000"/>
                </a:spcBef>
                <a:buClrTx/>
                <a:buFontTx/>
                <a:buNone/>
              </a:pPr>
              <a:t>16</a:t>
            </a:fld>
            <a:endParaRPr lang="en-US" altLang="en-US" sz="900" smtClean="0"/>
          </a:p>
        </p:txBody>
      </p:sp>
      <p:pic>
        <p:nvPicPr>
          <p:cNvPr id="337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5588" y="1647825"/>
            <a:ext cx="6092825" cy="4652963"/>
          </a:xfrm>
          <a:noFill/>
        </p:spPr>
      </p:pic>
      <p:sp>
        <p:nvSpPr>
          <p:cNvPr id="33799" name="TextBox 7"/>
          <p:cNvSpPr txBox="1">
            <a:spLocks noChangeArrowheads="1"/>
          </p:cNvSpPr>
          <p:nvPr/>
        </p:nvSpPr>
        <p:spPr bwMode="auto">
          <a:xfrm>
            <a:off x="2833688" y="6073775"/>
            <a:ext cx="227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800">
                <a:hlinkClick r:id="rId3"/>
              </a:rPr>
              <a:t>Watch Video</a:t>
            </a:r>
            <a:endParaRPr lang="en-US" altLang="en-US" sz="180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latin typeface="Arial" panose="020B0604020202020204" pitchFamily="34" charset="0"/>
              </a:rPr>
              <a:t>Video: b-roll/bites</a:t>
            </a:r>
          </a:p>
        </p:txBody>
      </p:sp>
      <p:sp>
        <p:nvSpPr>
          <p:cNvPr id="348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348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348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2EFE8B0-CB3B-4876-8696-72A08947E10D}" type="slidenum">
              <a:rPr lang="en-US" altLang="en-US" sz="900" smtClean="0"/>
              <a:pPr>
                <a:lnSpc>
                  <a:spcPct val="85000"/>
                </a:lnSpc>
                <a:spcBef>
                  <a:spcPct val="20000"/>
                </a:spcBef>
                <a:buClrTx/>
                <a:buFontTx/>
                <a:buNone/>
              </a:pPr>
              <a:t>17</a:t>
            </a:fld>
            <a:endParaRPr lang="en-US" altLang="en-US" sz="900" smtClean="0"/>
          </a:p>
        </p:txBody>
      </p:sp>
      <p:pic>
        <p:nvPicPr>
          <p:cNvPr id="348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81025" y="1647825"/>
            <a:ext cx="7981950" cy="4652963"/>
          </a:xfr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6000" b="1">
                <a:solidFill>
                  <a:srgbClr val="FFFFFF"/>
                </a:solidFill>
              </a:rPr>
              <a:t>www.iii.org</a:t>
            </a:r>
          </a:p>
        </p:txBody>
      </p:sp>
      <p:sp>
        <p:nvSpPr>
          <p:cNvPr id="2077700" name="Rectangle 4"/>
          <p:cNvSpPr>
            <a:spLocks noChangeArrowheads="1"/>
          </p:cNvSpPr>
          <p:nvPr/>
        </p:nvSpPr>
        <p:spPr bwMode="auto">
          <a:xfrm>
            <a:off x="354013" y="4051300"/>
            <a:ext cx="78073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endParaRPr lang="en-US" altLang="en-US" sz="3600" b="1" i="1">
              <a:solidFill>
                <a:srgbClr val="225A7A"/>
              </a:solidFill>
            </a:endParaRPr>
          </a:p>
        </p:txBody>
      </p:sp>
      <p:sp>
        <p:nvSpPr>
          <p:cNvPr id="2077702" name="Rectangle 6"/>
          <p:cNvSpPr>
            <a:spLocks noChangeArrowheads="1"/>
          </p:cNvSpPr>
          <p:nvPr/>
        </p:nvSpPr>
        <p:spPr bwMode="auto">
          <a:xfrm>
            <a:off x="668338" y="1597025"/>
            <a:ext cx="7807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tabLst>
                <a:tab pos="61722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61722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61722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61722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61722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2800" b="1">
                <a:solidFill>
                  <a:srgbClr val="225A7A"/>
                </a:solidFill>
              </a:rPr>
              <a:t>Insurance Information Institute Website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noGrp="1"/>
          </p:cNvSpPr>
          <p:nvPr>
            <p:ph type="ctrTitle"/>
          </p:nvPr>
        </p:nvSpPr>
        <p:spPr>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a:latin typeface="Arial" panose="020B0604020202020204" pitchFamily="34" charset="0"/>
              </a:rPr>
              <a:t>Lightning &amp; Insurance</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184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18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F634C2-8F29-44B6-ABA6-EF1099E9FB1F}" type="slidenum">
              <a:rPr lang="en-US" altLang="en-US" smtClean="0">
                <a:solidFill>
                  <a:schemeClr val="bg1"/>
                </a:solidFill>
              </a:rPr>
              <a:pPr/>
              <a:t>2</a:t>
            </a:fld>
            <a:endParaRPr lang="en-US" altLang="en-US" smtClean="0">
              <a:solidFill>
                <a:schemeClr val="bg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latin typeface="Arial" panose="020B0604020202020204" pitchFamily="34" charset="0"/>
              </a:rPr>
              <a:t>Lightning Coverage</a:t>
            </a:r>
          </a:p>
        </p:txBody>
      </p:sp>
      <p:sp>
        <p:nvSpPr>
          <p:cNvPr id="19459" name="Content Placeholder 2"/>
          <p:cNvSpPr>
            <a:spLocks noGrp="1"/>
          </p:cNvSpPr>
          <p:nvPr>
            <p:ph idx="1"/>
          </p:nvPr>
        </p:nvSpPr>
        <p:spPr/>
        <p:txBody>
          <a:bodyPr/>
          <a:lstStyle/>
          <a:p>
            <a:r>
              <a:rPr lang="en-US" altLang="en-US" smtClean="0">
                <a:latin typeface="Arial" panose="020B0604020202020204" pitchFamily="34" charset="0"/>
              </a:rPr>
              <a:t>Damage caused by lightning, such as fire is covered by standard home and business insurance policies.</a:t>
            </a:r>
          </a:p>
          <a:p>
            <a:r>
              <a:rPr lang="en-US" altLang="en-US" smtClean="0">
                <a:latin typeface="Arial" panose="020B0604020202020204" pitchFamily="34" charset="0"/>
              </a:rPr>
              <a:t>Some home and business policies provide coverage for power surges that are a direct result of a lightning strike.</a:t>
            </a:r>
          </a:p>
          <a:p>
            <a:r>
              <a:rPr lang="en-US" altLang="en-US" smtClean="0">
                <a:latin typeface="Arial" panose="020B0604020202020204" pitchFamily="34" charset="0"/>
              </a:rPr>
              <a:t>The optional comprehensive portion of an auto insurance policy provides coverage for lightning damage.</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194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194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00A3D1-C2E8-46A2-979A-3C9889040A49}" type="slidenum">
              <a:rPr lang="en-US" altLang="en-US" smtClean="0"/>
              <a:pPr/>
              <a:t>3</a:t>
            </a:fld>
            <a:endParaRPr lang="en-US" altLang="en-US" smtClean="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20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24404A-3A76-4971-A3A2-01348394536C}" type="slidenum">
              <a:rPr lang="en-US" altLang="en-US" smtClean="0"/>
              <a:pPr/>
              <a:t>4</a:t>
            </a:fld>
            <a:endParaRPr lang="en-US" altLang="en-US" smtClean="0"/>
          </a:p>
        </p:txBody>
      </p:sp>
      <p:sp>
        <p:nvSpPr>
          <p:cNvPr id="6" name="Rectangle 191"/>
          <p:cNvSpPr txBox="1">
            <a:spLocks noChangeArrowheads="1"/>
          </p:cNvSpPr>
          <p:nvPr/>
        </p:nvSpPr>
        <p:spPr>
          <a:xfrm>
            <a:off x="160338" y="0"/>
            <a:ext cx="7400925" cy="860425"/>
          </a:xfrm>
          <a:prstGeom prst="rect">
            <a:avLst/>
          </a:prstGeom>
        </p:spPr>
        <p:txBody>
          <a:bodyPr anchor="ctr"/>
          <a:lstStyle/>
          <a:p>
            <a:pPr defTabSz="114300">
              <a:lnSpc>
                <a:spcPct val="90000"/>
              </a:lnSpc>
              <a:defRPr/>
            </a:pPr>
            <a:r>
              <a:rPr lang="en-US" sz="2800" b="1" kern="0" dirty="0">
                <a:solidFill>
                  <a:srgbClr val="225A7A"/>
                </a:solidFill>
                <a:latin typeface="Arial" charset="0"/>
                <a:ea typeface="+mj-ea"/>
                <a:cs typeface="+mj-cs"/>
              </a:rPr>
              <a:t>Fires Started by Lightning by Type of Structure, 2007-2011</a:t>
            </a:r>
          </a:p>
        </p:txBody>
      </p:sp>
      <p:pic>
        <p:nvPicPr>
          <p:cNvPr id="20486"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0" y="1752600"/>
            <a:ext cx="4262438"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latin typeface="Arial" panose="020B0604020202020204" pitchFamily="34" charset="0"/>
              </a:rPr>
              <a:t>Good News – Lightning Losses Dropped!</a:t>
            </a:r>
          </a:p>
        </p:txBody>
      </p:sp>
      <p:sp>
        <p:nvSpPr>
          <p:cNvPr id="21507" name="Content Placeholder 2"/>
          <p:cNvSpPr>
            <a:spLocks noGrp="1"/>
          </p:cNvSpPr>
          <p:nvPr>
            <p:ph idx="1"/>
          </p:nvPr>
        </p:nvSpPr>
        <p:spPr/>
        <p:txBody>
          <a:bodyPr/>
          <a:lstStyle/>
          <a:p>
            <a:r>
              <a:rPr lang="en-US" altLang="en-US" smtClean="0">
                <a:latin typeface="Arial" panose="020B0604020202020204" pitchFamily="34" charset="0"/>
              </a:rPr>
              <a:t>Insured losses to homes from lightning strikes in the U.S. fell to their lowest level in a decade last year as severe thunderstorm activity eased from near-record levels.</a:t>
            </a:r>
          </a:p>
          <a:p>
            <a:r>
              <a:rPr lang="en-US" altLang="en-US" smtClean="0">
                <a:latin typeface="Arial" panose="020B0604020202020204" pitchFamily="34" charset="0"/>
              </a:rPr>
              <a:t>Despite the respite, insurers still paid $673.5 million in lightning claims to more than 100,000 policyholders in 2013.</a:t>
            </a:r>
          </a:p>
          <a:p>
            <a:r>
              <a:rPr lang="en-US" altLang="en-US" smtClean="0">
                <a:latin typeface="Arial" panose="020B0604020202020204" pitchFamily="34" charset="0"/>
              </a:rPr>
              <a:t>Although total losses from lightning were down by nearly one-third in 2013, the decline since 2004 is a much more modest 8.4 percent. In the prior three years, 2010 to 2012, home insurers paid approximately 1 billion per year on average to policyholders.</a:t>
            </a:r>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E33980-8E2F-493F-8C86-95241DC7D674}" type="slidenum">
              <a:rPr lang="en-US" altLang="en-US" smtClean="0"/>
              <a:pPr/>
              <a:t>5</a:t>
            </a:fld>
            <a:endParaRPr lang="en-US" altLang="en-US" smtClea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US" altLang="en-US" smtClean="0">
                <a:latin typeface="Arial" panose="020B0604020202020204" pitchFamily="34" charset="0"/>
              </a:rPr>
              <a:t>The Number of Lightning Claims are Down Too!</a:t>
            </a:r>
          </a:p>
        </p:txBody>
      </p:sp>
      <p:sp>
        <p:nvSpPr>
          <p:cNvPr id="6" name="Content Placeholder 5"/>
          <p:cNvSpPr>
            <a:spLocks noGrp="1"/>
          </p:cNvSpPr>
          <p:nvPr>
            <p:ph idx="1"/>
          </p:nvPr>
        </p:nvSpPr>
        <p:spPr>
          <a:xfrm>
            <a:off x="85725" y="1074738"/>
            <a:ext cx="9058275" cy="5226050"/>
          </a:xfrm>
        </p:spPr>
        <p:txBody>
          <a:bodyPr/>
          <a:lstStyle/>
          <a:p>
            <a:pPr>
              <a:defRPr/>
            </a:pPr>
            <a:r>
              <a:rPr lang="en-US" dirty="0" smtClean="0"/>
              <a:t>The number of lightning claims were down by 24 percent from 2013 to 2012.</a:t>
            </a:r>
          </a:p>
          <a:p>
            <a:pPr>
              <a:defRPr/>
            </a:pPr>
            <a:r>
              <a:rPr lang="en-US" dirty="0" smtClean="0"/>
              <a:t>The average lightning claims amount was also down in 2013 by 8.30 percent to $5,869 in 2013 from $6,400 in 2012.</a:t>
            </a:r>
          </a:p>
          <a:p>
            <a:pPr>
              <a:defRPr/>
            </a:pPr>
            <a:r>
              <a:rPr lang="en-US" dirty="0" smtClean="0"/>
              <a:t>The incidence of lightning claims last year is a continuation of a downward trend. Since 2004, the number of paid lightning claims is down nearly 60 percent over the nine-year period through 2013.</a:t>
            </a:r>
          </a:p>
          <a:p>
            <a:pPr>
              <a:defRPr/>
            </a:pPr>
            <a:r>
              <a:rPr lang="en-US" dirty="0" smtClean="0"/>
              <a:t>The decline in the number of claims may be attributed to an increased use of lightning protection systems, technological advances, awareness of lightning safety, as well as fewer storms. While this is good news for homeowners, lightning is still and extremely costly weather event.</a:t>
            </a:r>
          </a:p>
          <a:p>
            <a:pPr marL="0" indent="0">
              <a:buFont typeface="Wingdings" panose="05000000000000000000" pitchFamily="2" charset="2"/>
              <a:buNone/>
              <a:defRPr/>
            </a:pPr>
            <a:endParaRPr lang="en-US" dirty="0"/>
          </a:p>
        </p:txBody>
      </p:sp>
      <p:sp>
        <p:nvSpPr>
          <p:cNvPr id="2253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2253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225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EC8A4A-000F-422E-9BD7-DF02C418ABC3}" type="slidenum">
              <a:rPr lang="en-US" altLang="en-US" smtClean="0"/>
              <a:pPr/>
              <a:t>6</a:t>
            </a:fld>
            <a:endParaRPr lang="en-US" altLang="en-US" smtClean="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23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3AE276-06CE-4433-9B65-3298629ADA8B}" type="slidenum">
              <a:rPr lang="en-US" altLang="en-US" smtClean="0"/>
              <a:pPr/>
              <a:t>7</a:t>
            </a:fld>
            <a:endParaRPr lang="en-US" altLang="en-US" smtClean="0"/>
          </a:p>
        </p:txBody>
      </p:sp>
      <p:sp>
        <p:nvSpPr>
          <p:cNvPr id="6" name="Rectangle 191"/>
          <p:cNvSpPr txBox="1">
            <a:spLocks noChangeArrowheads="1"/>
          </p:cNvSpPr>
          <p:nvPr/>
        </p:nvSpPr>
        <p:spPr>
          <a:xfrm>
            <a:off x="160338" y="0"/>
            <a:ext cx="7400925" cy="860425"/>
          </a:xfrm>
          <a:prstGeom prst="rect">
            <a:avLst/>
          </a:prstGeom>
        </p:spPr>
        <p:txBody>
          <a:bodyPr anchor="ctr"/>
          <a:lstStyle/>
          <a:p>
            <a:pPr defTabSz="114300">
              <a:lnSpc>
                <a:spcPct val="90000"/>
              </a:lnSpc>
              <a:defRPr/>
            </a:pPr>
            <a:r>
              <a:rPr lang="en-US" sz="2800" b="1" kern="0" dirty="0">
                <a:solidFill>
                  <a:srgbClr val="225A7A"/>
                </a:solidFill>
                <a:latin typeface="Arial" charset="0"/>
                <a:ea typeface="+mj-ea"/>
                <a:cs typeface="+mj-cs"/>
              </a:rPr>
              <a:t>Homeowners Insurance Claims and Payouts for Lightning Losses, 2004-2013</a:t>
            </a:r>
          </a:p>
        </p:txBody>
      </p:sp>
      <p:pic>
        <p:nvPicPr>
          <p:cNvPr id="2355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95400" y="1676400"/>
            <a:ext cx="59451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245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6BAFFD-61F3-49E1-B6C8-7CE5796595A1}" type="slidenum">
              <a:rPr lang="en-US" altLang="en-US" smtClean="0"/>
              <a:pPr/>
              <a:t>8</a:t>
            </a:fld>
            <a:endParaRPr lang="en-US" altLang="en-US" smtClean="0"/>
          </a:p>
        </p:txBody>
      </p:sp>
      <p:sp>
        <p:nvSpPr>
          <p:cNvPr id="6" name="Rectangle 191"/>
          <p:cNvSpPr txBox="1">
            <a:spLocks noChangeArrowheads="1"/>
          </p:cNvSpPr>
          <p:nvPr/>
        </p:nvSpPr>
        <p:spPr>
          <a:xfrm>
            <a:off x="160338" y="0"/>
            <a:ext cx="7400925" cy="860425"/>
          </a:xfrm>
          <a:prstGeom prst="rect">
            <a:avLst/>
          </a:prstGeom>
        </p:spPr>
        <p:txBody>
          <a:bodyPr anchor="ctr"/>
          <a:lstStyle/>
          <a:p>
            <a:pPr defTabSz="114300">
              <a:lnSpc>
                <a:spcPct val="90000"/>
              </a:lnSpc>
              <a:defRPr/>
            </a:pPr>
            <a:r>
              <a:rPr lang="en-US" sz="2800" b="1" kern="0" dirty="0">
                <a:solidFill>
                  <a:srgbClr val="225A7A"/>
                </a:solidFill>
                <a:latin typeface="Arial" charset="0"/>
                <a:ea typeface="+mj-ea"/>
                <a:cs typeface="+mj-cs"/>
              </a:rPr>
              <a:t>Top Ten States with Estimated Number and Cost of Lightning Claims, 2013</a:t>
            </a:r>
          </a:p>
        </p:txBody>
      </p:sp>
      <p:pic>
        <p:nvPicPr>
          <p:cNvPr id="24582"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66925" y="1676400"/>
            <a:ext cx="43815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6"/>
          <p:cNvSpPr txBox="1">
            <a:spLocks noChangeArrowheads="1"/>
          </p:cNvSpPr>
          <p:nvPr/>
        </p:nvSpPr>
        <p:spPr bwMode="auto">
          <a:xfrm>
            <a:off x="6592888" y="2141538"/>
            <a:ext cx="1943100" cy="2555875"/>
          </a:xfrm>
          <a:prstGeom prst="rect">
            <a:avLst/>
          </a:prstGeom>
          <a:solidFill>
            <a:schemeClr val="bg2"/>
          </a:solidFill>
          <a:ln w="9525">
            <a:solidFill>
              <a:schemeClr val="accent2"/>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Georgia was the top state for lightning claims in 2013. But, Texas had the highest average cost per claim</a:t>
            </a:r>
            <a:r>
              <a:rPr lang="en-US" altLang="en-US"/>
              <a: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256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A36DCA-D4B5-4136-BED6-ED537C5B40C6}" type="slidenum">
              <a:rPr lang="en-US" altLang="en-US" smtClean="0"/>
              <a:pPr/>
              <a:t>9</a:t>
            </a:fld>
            <a:endParaRPr lang="en-US" altLang="en-US" smtClean="0"/>
          </a:p>
        </p:txBody>
      </p:sp>
      <p:sp>
        <p:nvSpPr>
          <p:cNvPr id="6" name="Rectangle 191"/>
          <p:cNvSpPr txBox="1">
            <a:spLocks noChangeArrowheads="1"/>
          </p:cNvSpPr>
          <p:nvPr/>
        </p:nvSpPr>
        <p:spPr>
          <a:xfrm>
            <a:off x="160338" y="0"/>
            <a:ext cx="7400925" cy="860425"/>
          </a:xfrm>
          <a:prstGeom prst="rect">
            <a:avLst/>
          </a:prstGeom>
        </p:spPr>
        <p:txBody>
          <a:bodyPr anchor="ctr"/>
          <a:lstStyle/>
          <a:p>
            <a:pPr defTabSz="114300">
              <a:lnSpc>
                <a:spcPct val="90000"/>
              </a:lnSpc>
              <a:defRPr/>
            </a:pPr>
            <a:r>
              <a:rPr lang="en-US" sz="2800" b="1" kern="0" dirty="0">
                <a:solidFill>
                  <a:srgbClr val="225A7A"/>
                </a:solidFill>
                <a:latin typeface="Arial" charset="0"/>
                <a:ea typeface="+mj-ea"/>
                <a:cs typeface="+mj-cs"/>
              </a:rPr>
              <a:t>Lightning Incidents by Month, 2007-2011</a:t>
            </a:r>
          </a:p>
        </p:txBody>
      </p:sp>
      <p:pic>
        <p:nvPicPr>
          <p:cNvPr id="2560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50950" y="1676400"/>
            <a:ext cx="6310313"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15167</TotalTime>
  <Words>734</Words>
  <Application>Microsoft Office PowerPoint</Application>
  <PresentationFormat>On-screen Show (4:3)</PresentationFormat>
  <Paragraphs>95</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Wingdings</vt:lpstr>
      <vt:lpstr>Symbol</vt:lpstr>
      <vt:lpstr>Default Design</vt:lpstr>
      <vt:lpstr>Lightning Safety Awareness Week  Media Briefing and Workshop  “Lightning and Property Insurance”</vt:lpstr>
      <vt:lpstr>Lightning &amp; Insurance</vt:lpstr>
      <vt:lpstr>Lightning Coverage</vt:lpstr>
      <vt:lpstr>PowerPoint Presentation</vt:lpstr>
      <vt:lpstr>Good News – Lightning Losses Dropped!</vt:lpstr>
      <vt:lpstr>The Number of Lightning Claims are Down Too!</vt:lpstr>
      <vt:lpstr>PowerPoint Presentation</vt:lpstr>
      <vt:lpstr>PowerPoint Presentation</vt:lpstr>
      <vt:lpstr>PowerPoint Presentation</vt:lpstr>
      <vt:lpstr>PowerPoint Presentation</vt:lpstr>
      <vt:lpstr>I.I.I. Resources www.iii.org</vt:lpstr>
      <vt:lpstr>Consumer Articles</vt:lpstr>
      <vt:lpstr>Web Video</vt:lpstr>
      <vt:lpstr>Podcasts and Video</vt:lpstr>
      <vt:lpstr>Fun and Entertaining Videos</vt:lpstr>
      <vt:lpstr>Web videos</vt:lpstr>
      <vt:lpstr>Video: b-roll/bites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1163</cp:revision>
  <dcterms:modified xsi:type="dcterms:W3CDTF">2014-06-24T13:59:22Z</dcterms:modified>
</cp:coreProperties>
</file>