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31"/>
  </p:notesMasterIdLst>
  <p:handoutMasterIdLst>
    <p:handoutMasterId r:id="rId32"/>
  </p:handoutMasterIdLst>
  <p:sldIdLst>
    <p:sldId id="379" r:id="rId3"/>
    <p:sldId id="380" r:id="rId4"/>
    <p:sldId id="330" r:id="rId5"/>
    <p:sldId id="408" r:id="rId6"/>
    <p:sldId id="383" r:id="rId7"/>
    <p:sldId id="417" r:id="rId8"/>
    <p:sldId id="386" r:id="rId9"/>
    <p:sldId id="388" r:id="rId10"/>
    <p:sldId id="406" r:id="rId11"/>
    <p:sldId id="405" r:id="rId12"/>
    <p:sldId id="418" r:id="rId13"/>
    <p:sldId id="420" r:id="rId14"/>
    <p:sldId id="419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00" r:id="rId24"/>
    <p:sldId id="401" r:id="rId25"/>
    <p:sldId id="402" r:id="rId26"/>
    <p:sldId id="403" r:id="rId27"/>
    <p:sldId id="404" r:id="rId28"/>
    <p:sldId id="421" r:id="rId29"/>
    <p:sldId id="37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det, Kenthaya" initials="CK" lastIdx="1" clrIdx="0">
    <p:extLst/>
  </p:cmAuthor>
  <p:cmAuthor id="2" name="Basora, Andrea" initials="B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BE"/>
    <a:srgbClr val="E2B431"/>
    <a:srgbClr val="9A9A9A"/>
    <a:srgbClr val="43B19E"/>
    <a:srgbClr val="43A892"/>
    <a:srgbClr val="13407A"/>
    <a:srgbClr val="A6DCF7"/>
    <a:srgbClr val="2F72AD"/>
    <a:srgbClr val="072C44"/>
    <a:srgbClr val="444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5595" autoAdjust="0"/>
  </p:normalViewPr>
  <p:slideViewPr>
    <p:cSldViewPr snapToGrid="0">
      <p:cViewPr varScale="1">
        <p:scale>
          <a:sx n="104" d="100"/>
          <a:sy n="104" d="100"/>
        </p:scale>
        <p:origin x="1992" y="108"/>
      </p:cViewPr>
      <p:guideLst>
        <p:guide orient="horz" pos="2160"/>
        <p:guide pos="5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302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2/13/2017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4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Can we have a new screen caption here? Please just go to news release and do a search with the word lightning. The latest news release should show up.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211960-C76F-4619-BD53-A27C289F68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AAEA397-04BB-48A3-8EA6-CCE46400BF13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0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3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Is there something more up-to-date on the Florida site? Was there a news release in 2013? If not, let’s take the press release out. – No release in 2013.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6CD8BC-819D-4D0C-83E9-C296D3E8F966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8967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9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9AE77-E1FB-4BC9-BC25-6A6985376AD6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6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475ED17-0BEA-4C22-9220-A6DCAB5D3BDD}" type="slidenum">
              <a:rPr 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806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5375" y="-117476"/>
            <a:ext cx="11620500" cy="7016151"/>
          </a:xfrm>
          <a:prstGeom prst="rect">
            <a:avLst/>
          </a:prstGeom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90637"/>
            <a:ext cx="5920831" cy="1233799"/>
          </a:xfrm>
          <a:ln algn="ctr"/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rgbClr val="286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9" y="5160023"/>
            <a:ext cx="5148388" cy="334707"/>
          </a:xfrm>
        </p:spPr>
        <p:txBody>
          <a:bodyPr wrap="square">
            <a:spAutoFit/>
          </a:bodyPr>
          <a:lstStyle>
            <a:lvl1pPr marL="0" indent="0" algn="l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1800" b="0" i="0" spc="50" smtClean="0">
                <a:solidFill>
                  <a:srgbClr val="0B1E33"/>
                </a:solidFill>
                <a:latin typeface="Museo Slab 300"/>
                <a:cs typeface="Museo Slab 30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  <p:sp>
        <p:nvSpPr>
          <p:cNvPr id="11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3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13348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66" y="582489"/>
            <a:ext cx="7400925" cy="609979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57190"/>
            <a:ext cx="8153400" cy="4652963"/>
          </a:xfrm>
        </p:spPr>
        <p:txBody>
          <a:bodyPr rtlCol="0"/>
          <a:lstStyle>
            <a:lvl1pPr>
              <a:defRPr>
                <a:solidFill>
                  <a:srgbClr val="444648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8969-EBB3-4AB8-8CB7-0442A537E71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093801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9249" y="-44560"/>
            <a:ext cx="11608954" cy="7001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999" y="4366840"/>
            <a:ext cx="7625713" cy="1402135"/>
          </a:xfrm>
        </p:spPr>
        <p:txBody>
          <a:bodyPr rtlCol="0" anchor="t"/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999" y="2906713"/>
            <a:ext cx="7625713" cy="1500187"/>
          </a:xfrm>
        </p:spPr>
        <p:txBody>
          <a:bodyPr rtlCol="0"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lab 300"/>
                <a:cs typeface="Museo Slab 30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2F1C-C9A7-45C0-A209-52B22A7EB36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4628422"/>
            <a:ext cx="2239347" cy="223934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42" y="6372730"/>
            <a:ext cx="1079634" cy="319715"/>
          </a:xfrm>
          <a:prstGeom prst="rect">
            <a:avLst/>
          </a:prstGeom>
        </p:spPr>
      </p:pic>
      <p:sp>
        <p:nvSpPr>
          <p:cNvPr id="10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1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49065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54" y="1888918"/>
            <a:ext cx="4022746" cy="4237245"/>
          </a:xfrm>
        </p:spPr>
        <p:txBody>
          <a:bodyPr rtlCol="0"/>
          <a:lstStyle>
            <a:lvl1pPr>
              <a:defRPr sz="2800">
                <a:solidFill>
                  <a:srgbClr val="44464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54" y="1888918"/>
            <a:ext cx="4022746" cy="4237245"/>
          </a:xfrm>
        </p:spPr>
        <p:txBody>
          <a:bodyPr rtlCol="0"/>
          <a:lstStyle>
            <a:lvl1pPr>
              <a:defRPr sz="2800">
                <a:solidFill>
                  <a:srgbClr val="44464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B0144-6CC9-436E-BB3E-054CBD8F94C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Rectangle 10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2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14195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20" y="292034"/>
            <a:ext cx="7400925" cy="469966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8988"/>
            <a:ext cx="4040188" cy="639762"/>
          </a:xfrm>
        </p:spPr>
        <p:txBody>
          <a:bodyPr rtlCol="0" anchor="b"/>
          <a:lstStyle>
            <a:lvl1pPr marL="0" indent="0">
              <a:buNone/>
              <a:defRPr sz="2000" b="1" i="0">
                <a:solidFill>
                  <a:srgbClr val="44464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4040188" cy="3951288"/>
          </a:xfrm>
        </p:spPr>
        <p:txBody>
          <a:bodyPr rtlCol="0"/>
          <a:lstStyle>
            <a:lvl1pPr>
              <a:defRPr sz="2400">
                <a:solidFill>
                  <a:srgbClr val="444648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88"/>
            <a:ext cx="4041775" cy="639762"/>
          </a:xfrm>
        </p:spPr>
        <p:txBody>
          <a:bodyPr rtlCol="0" anchor="b"/>
          <a:lstStyle>
            <a:lvl1pPr marL="0" indent="0">
              <a:buNone/>
              <a:defRPr sz="2000" b="1" i="0">
                <a:solidFill>
                  <a:srgbClr val="44464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28750"/>
            <a:ext cx="4041775" cy="3951288"/>
          </a:xfrm>
        </p:spPr>
        <p:txBody>
          <a:bodyPr rtlCol="0"/>
          <a:lstStyle>
            <a:lvl1pPr>
              <a:defRPr sz="2400">
                <a:solidFill>
                  <a:srgbClr val="444648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917D-FF25-411B-A637-19AC372FCE1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" name="Rectangle 10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3" name="Rectangle 106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473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A3947-A84A-4E64-B180-3879AFBA63F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9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77637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28ABD-208A-4E0F-9E00-40EE84D9015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1136491" y="-1157482"/>
            <a:ext cx="6877884" cy="9192848"/>
          </a:xfrm>
          <a:custGeom>
            <a:avLst/>
            <a:gdLst>
              <a:gd name="connsiteX0" fmla="*/ 0 w 11724105"/>
              <a:gd name="connsiteY0" fmla="*/ 11724105 h 11724105"/>
              <a:gd name="connsiteX1" fmla="*/ 0 w 11724105"/>
              <a:gd name="connsiteY1" fmla="*/ 0 h 11724105"/>
              <a:gd name="connsiteX2" fmla="*/ 11724105 w 11724105"/>
              <a:gd name="connsiteY2" fmla="*/ 11724105 h 11724105"/>
              <a:gd name="connsiteX3" fmla="*/ 0 w 11724105"/>
              <a:gd name="connsiteY3" fmla="*/ 11724105 h 11724105"/>
              <a:gd name="connsiteX0" fmla="*/ 0 w 11724105"/>
              <a:gd name="connsiteY0" fmla="*/ 11724105 h 11724105"/>
              <a:gd name="connsiteX1" fmla="*/ 1 w 11724105"/>
              <a:gd name="connsiteY1" fmla="*/ 2443748 h 11724105"/>
              <a:gd name="connsiteX2" fmla="*/ 0 w 11724105"/>
              <a:gd name="connsiteY2" fmla="*/ 0 h 11724105"/>
              <a:gd name="connsiteX3" fmla="*/ 11724105 w 11724105"/>
              <a:gd name="connsiteY3" fmla="*/ 11724105 h 11724105"/>
              <a:gd name="connsiteX4" fmla="*/ 0 w 11724105"/>
              <a:gd name="connsiteY4" fmla="*/ 11724105 h 11724105"/>
              <a:gd name="connsiteX0" fmla="*/ 0 w 11724105"/>
              <a:gd name="connsiteY0" fmla="*/ 11724105 h 11724105"/>
              <a:gd name="connsiteX1" fmla="*/ 1 w 11724105"/>
              <a:gd name="connsiteY1" fmla="*/ 2443748 h 11724105"/>
              <a:gd name="connsiteX2" fmla="*/ 0 w 11724105"/>
              <a:gd name="connsiteY2" fmla="*/ 0 h 11724105"/>
              <a:gd name="connsiteX3" fmla="*/ 2548218 w 11724105"/>
              <a:gd name="connsiteY3" fmla="*/ 2557717 h 11724105"/>
              <a:gd name="connsiteX4" fmla="*/ 11724105 w 11724105"/>
              <a:gd name="connsiteY4" fmla="*/ 11724105 h 11724105"/>
              <a:gd name="connsiteX5" fmla="*/ 0 w 11724105"/>
              <a:gd name="connsiteY5" fmla="*/ 11724105 h 11724105"/>
              <a:gd name="connsiteX0" fmla="*/ 0 w 11724105"/>
              <a:gd name="connsiteY0" fmla="*/ 11724105 h 11724105"/>
              <a:gd name="connsiteX1" fmla="*/ 1 w 11724105"/>
              <a:gd name="connsiteY1" fmla="*/ 2557717 h 11724105"/>
              <a:gd name="connsiteX2" fmla="*/ 0 w 11724105"/>
              <a:gd name="connsiteY2" fmla="*/ 0 h 11724105"/>
              <a:gd name="connsiteX3" fmla="*/ 2548218 w 11724105"/>
              <a:gd name="connsiteY3" fmla="*/ 2557717 h 11724105"/>
              <a:gd name="connsiteX4" fmla="*/ 11724105 w 11724105"/>
              <a:gd name="connsiteY4" fmla="*/ 11724105 h 11724105"/>
              <a:gd name="connsiteX5" fmla="*/ 0 w 11724105"/>
              <a:gd name="connsiteY5" fmla="*/ 11724105 h 11724105"/>
              <a:gd name="connsiteX0" fmla="*/ 0 w 11724105"/>
              <a:gd name="connsiteY0" fmla="*/ 9166388 h 9166388"/>
              <a:gd name="connsiteX1" fmla="*/ 1 w 11724105"/>
              <a:gd name="connsiteY1" fmla="*/ 0 h 9166388"/>
              <a:gd name="connsiteX2" fmla="*/ 2548218 w 11724105"/>
              <a:gd name="connsiteY2" fmla="*/ 0 h 9166388"/>
              <a:gd name="connsiteX3" fmla="*/ 11724105 w 11724105"/>
              <a:gd name="connsiteY3" fmla="*/ 9166388 h 9166388"/>
              <a:gd name="connsiteX4" fmla="*/ 0 w 11724105"/>
              <a:gd name="connsiteY4" fmla="*/ 9166388 h 9166388"/>
              <a:gd name="connsiteX0" fmla="*/ 0 w 11724105"/>
              <a:gd name="connsiteY0" fmla="*/ 9848404 h 9848404"/>
              <a:gd name="connsiteX1" fmla="*/ 1 w 11724105"/>
              <a:gd name="connsiteY1" fmla="*/ 682016 h 9848404"/>
              <a:gd name="connsiteX2" fmla="*/ 2548218 w 11724105"/>
              <a:gd name="connsiteY2" fmla="*/ 682016 h 9848404"/>
              <a:gd name="connsiteX3" fmla="*/ 11724105 w 11724105"/>
              <a:gd name="connsiteY3" fmla="*/ 9848404 h 9848404"/>
              <a:gd name="connsiteX4" fmla="*/ 0 w 11724105"/>
              <a:gd name="connsiteY4" fmla="*/ 9848404 h 9848404"/>
              <a:gd name="connsiteX0" fmla="*/ 0 w 11724105"/>
              <a:gd name="connsiteY0" fmla="*/ 9176564 h 9176564"/>
              <a:gd name="connsiteX1" fmla="*/ 1 w 11724105"/>
              <a:gd name="connsiteY1" fmla="*/ 10176 h 9176564"/>
              <a:gd name="connsiteX2" fmla="*/ 2548218 w 11724105"/>
              <a:gd name="connsiteY2" fmla="*/ 10176 h 9176564"/>
              <a:gd name="connsiteX3" fmla="*/ 11724105 w 11724105"/>
              <a:gd name="connsiteY3" fmla="*/ 9176564 h 9176564"/>
              <a:gd name="connsiteX4" fmla="*/ 0 w 11724105"/>
              <a:gd name="connsiteY4" fmla="*/ 9176564 h 9176564"/>
              <a:gd name="connsiteX0" fmla="*/ 0 w 11724105"/>
              <a:gd name="connsiteY0" fmla="*/ 9171859 h 9171859"/>
              <a:gd name="connsiteX1" fmla="*/ 1 w 11724105"/>
              <a:gd name="connsiteY1" fmla="*/ 5471 h 9171859"/>
              <a:gd name="connsiteX2" fmla="*/ 2548218 w 11724105"/>
              <a:gd name="connsiteY2" fmla="*/ 5471 h 9171859"/>
              <a:gd name="connsiteX3" fmla="*/ 11724105 w 11724105"/>
              <a:gd name="connsiteY3" fmla="*/ 9171859 h 9171859"/>
              <a:gd name="connsiteX4" fmla="*/ 0 w 11724105"/>
              <a:gd name="connsiteY4" fmla="*/ 9171859 h 9171859"/>
              <a:gd name="connsiteX0" fmla="*/ 0 w 11724105"/>
              <a:gd name="connsiteY0" fmla="*/ 9171859 h 9171859"/>
              <a:gd name="connsiteX1" fmla="*/ 1 w 11724105"/>
              <a:gd name="connsiteY1" fmla="*/ 5471 h 9171859"/>
              <a:gd name="connsiteX2" fmla="*/ 2548218 w 11724105"/>
              <a:gd name="connsiteY2" fmla="*/ 5471 h 9171859"/>
              <a:gd name="connsiteX3" fmla="*/ 6854065 w 11724105"/>
              <a:gd name="connsiteY3" fmla="*/ 4333540 h 9171859"/>
              <a:gd name="connsiteX4" fmla="*/ 11724105 w 11724105"/>
              <a:gd name="connsiteY4" fmla="*/ 9171859 h 9171859"/>
              <a:gd name="connsiteX5" fmla="*/ 0 w 11724105"/>
              <a:gd name="connsiteY5" fmla="*/ 9171859 h 9171859"/>
              <a:gd name="connsiteX0" fmla="*/ 0 w 11724105"/>
              <a:gd name="connsiteY0" fmla="*/ 9171859 h 9192848"/>
              <a:gd name="connsiteX1" fmla="*/ 1 w 11724105"/>
              <a:gd name="connsiteY1" fmla="*/ 5471 h 9192848"/>
              <a:gd name="connsiteX2" fmla="*/ 2548218 w 11724105"/>
              <a:gd name="connsiteY2" fmla="*/ 5471 h 9192848"/>
              <a:gd name="connsiteX3" fmla="*/ 6854065 w 11724105"/>
              <a:gd name="connsiteY3" fmla="*/ 4333540 h 9192848"/>
              <a:gd name="connsiteX4" fmla="*/ 11724105 w 11724105"/>
              <a:gd name="connsiteY4" fmla="*/ 9171859 h 9192848"/>
              <a:gd name="connsiteX5" fmla="*/ 6875057 w 11724105"/>
              <a:gd name="connsiteY5" fmla="*/ 9192848 h 9192848"/>
              <a:gd name="connsiteX6" fmla="*/ 0 w 11724105"/>
              <a:gd name="connsiteY6" fmla="*/ 9171859 h 9192848"/>
              <a:gd name="connsiteX0" fmla="*/ 0 w 6875057"/>
              <a:gd name="connsiteY0" fmla="*/ 9171859 h 9192848"/>
              <a:gd name="connsiteX1" fmla="*/ 1 w 6875057"/>
              <a:gd name="connsiteY1" fmla="*/ 5471 h 9192848"/>
              <a:gd name="connsiteX2" fmla="*/ 2548218 w 6875057"/>
              <a:gd name="connsiteY2" fmla="*/ 5471 h 9192848"/>
              <a:gd name="connsiteX3" fmla="*/ 6854065 w 6875057"/>
              <a:gd name="connsiteY3" fmla="*/ 4333540 h 9192848"/>
              <a:gd name="connsiteX4" fmla="*/ 6875057 w 6875057"/>
              <a:gd name="connsiteY4" fmla="*/ 9192848 h 9192848"/>
              <a:gd name="connsiteX5" fmla="*/ 0 w 6875057"/>
              <a:gd name="connsiteY5" fmla="*/ 9171859 h 9192848"/>
              <a:gd name="connsiteX0" fmla="*/ 0 w 6877884"/>
              <a:gd name="connsiteY0" fmla="*/ 9171859 h 9192848"/>
              <a:gd name="connsiteX1" fmla="*/ 1 w 6877884"/>
              <a:gd name="connsiteY1" fmla="*/ 5471 h 9192848"/>
              <a:gd name="connsiteX2" fmla="*/ 2548218 w 6877884"/>
              <a:gd name="connsiteY2" fmla="*/ 5471 h 9192848"/>
              <a:gd name="connsiteX3" fmla="*/ 6875964 w 6877884"/>
              <a:gd name="connsiteY3" fmla="*/ 4348138 h 9192848"/>
              <a:gd name="connsiteX4" fmla="*/ 6875057 w 6877884"/>
              <a:gd name="connsiteY4" fmla="*/ 9192848 h 9192848"/>
              <a:gd name="connsiteX5" fmla="*/ 0 w 6877884"/>
              <a:gd name="connsiteY5" fmla="*/ 9171859 h 91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7884" h="9192848">
                <a:moveTo>
                  <a:pt x="0" y="9171859"/>
                </a:moveTo>
                <a:cubicBezTo>
                  <a:pt x="0" y="6078407"/>
                  <a:pt x="1" y="3098923"/>
                  <a:pt x="1" y="5471"/>
                </a:cubicBezTo>
                <a:cubicBezTo>
                  <a:pt x="1100430" y="-8096"/>
                  <a:pt x="1025693" y="8185"/>
                  <a:pt x="2548218" y="5471"/>
                </a:cubicBezTo>
                <a:lnTo>
                  <a:pt x="6875964" y="4348138"/>
                </a:lnTo>
                <a:cubicBezTo>
                  <a:pt x="6882961" y="5967907"/>
                  <a:pt x="6868060" y="7573079"/>
                  <a:pt x="6875057" y="9192848"/>
                </a:cubicBezTo>
                <a:lnTo>
                  <a:pt x="0" y="9171859"/>
                </a:lnTo>
                <a:close/>
              </a:path>
            </a:pathLst>
          </a:cu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7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387938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>
                <a:solidFill>
                  <a:srgbClr val="444648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>
                <a:solidFill>
                  <a:srgbClr val="44464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07040-54D5-49DB-8923-E744632FAAD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Rectangle 10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1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744217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CBE4C-94B8-4A06-890E-F09B08B1EE8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Rectangle 10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1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85532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1F22E-1C95-4649-96C8-C938F89E27E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49138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5400000">
            <a:off x="0" y="0"/>
            <a:ext cx="810846" cy="810846"/>
          </a:xfrm>
          <a:prstGeom prst="rtTriangle">
            <a:avLst/>
          </a:prstGeom>
          <a:solidFill>
            <a:srgbClr val="2868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4984750" y="2698750"/>
            <a:ext cx="4159250" cy="415925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6271-75DA-49A0-A8C4-F1CB5DE3182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6249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8" r:id="rId14"/>
    <p:sldLayoutId id="21474836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17575"/>
            <a:ext cx="8153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704020" y="292034"/>
            <a:ext cx="7400925" cy="46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010816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III Member Benefits and Services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</a:defRPr>
            </a:lvl1pPr>
          </a:lstStyle>
          <a:p>
            <a:fld id="{1DA59EF5-9E75-44F8-B6E1-7EBF229A197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defTabSz="1143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i="0" spc="0" baseline="0">
          <a:solidFill>
            <a:srgbClr val="286EB8"/>
          </a:solidFill>
          <a:latin typeface="Arial"/>
          <a:ea typeface="+mj-ea"/>
          <a:cs typeface="Arial"/>
        </a:defRPr>
      </a:lvl1pPr>
      <a:lvl2pPr algn="l" defTabSz="1143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SzPct val="77000"/>
        <a:buFontTx/>
        <a:buBlip>
          <a:blip r:embed="rId14"/>
        </a:buBlip>
        <a:defRPr sz="2400">
          <a:solidFill>
            <a:srgbClr val="808080"/>
          </a:solidFill>
          <a:latin typeface="Arial" charset="0"/>
          <a:ea typeface="+mn-ea"/>
          <a:cs typeface="+mn-cs"/>
        </a:defRPr>
      </a:lvl1pPr>
      <a:lvl2pPr marL="6350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4B9FCD"/>
        </a:buClr>
        <a:buFont typeface="Wingdings" panose="05000000000000000000" pitchFamily="2" charset="2"/>
        <a:buChar char="w"/>
        <a:defRPr sz="2200">
          <a:solidFill>
            <a:srgbClr val="808080"/>
          </a:solidFill>
          <a:latin typeface="Arial" charset="0"/>
        </a:defRPr>
      </a:lvl2pPr>
      <a:lvl3pPr marL="9779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4B9FCD"/>
        </a:buClr>
        <a:buFont typeface="Arial" panose="020B0604020202020204" pitchFamily="34" charset="0"/>
        <a:buChar char="–"/>
        <a:defRPr sz="2000">
          <a:solidFill>
            <a:srgbClr val="808080"/>
          </a:solidFill>
          <a:latin typeface="Arial" charset="0"/>
        </a:defRPr>
      </a:lvl3pPr>
      <a:lvl4pPr marL="1320800" indent="-22860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4B9FCD"/>
        </a:buClr>
        <a:buFont typeface="Wingdings" panose="05000000000000000000" pitchFamily="2" charset="2"/>
        <a:buChar char="§"/>
        <a:defRPr>
          <a:solidFill>
            <a:srgbClr val="808080"/>
          </a:solidFill>
          <a:latin typeface="Arial" charset="0"/>
        </a:defRPr>
      </a:lvl4pPr>
      <a:lvl5pPr marL="1663700" indent="-228600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rgbClr val="4B9FCD"/>
        </a:buClr>
        <a:buChar char="»"/>
        <a:defRPr sz="1600">
          <a:solidFill>
            <a:srgbClr val="808080"/>
          </a:solidFill>
          <a:latin typeface="Arial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video/beyond-thunder-dumb-when-lightning-strik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QR78RB52gg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2.iii.org/video/lightning-myth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ii.org/video/how-to-pick-lightning-protection-system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ii.org/video/advice-from-dummies-being-smart-about-lightning-protection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2116667"/>
            <a:ext cx="8372186" cy="2878666"/>
          </a:xfrm>
        </p:spPr>
        <p:txBody>
          <a:bodyPr/>
          <a:lstStyle/>
          <a:p>
            <a:r>
              <a:rPr lang="en-US" sz="2800" dirty="0"/>
              <a:t>2017 Conference of</a:t>
            </a:r>
            <a:br>
              <a:rPr lang="en-US" sz="2800" dirty="0"/>
            </a:br>
            <a:r>
              <a:rPr lang="en-US" sz="2800" dirty="0"/>
              <a:t>United Lightning Protection Association and</a:t>
            </a:r>
            <a:br>
              <a:rPr lang="en-US" sz="2800" dirty="0"/>
            </a:br>
            <a:r>
              <a:rPr lang="en-US" sz="2800" dirty="0"/>
              <a:t>Lightning Protection Institute</a:t>
            </a:r>
            <a:br>
              <a:rPr lang="en-US" sz="2800" dirty="0"/>
            </a:br>
            <a:r>
              <a:rPr lang="en-US" sz="2800" dirty="0"/>
              <a:t>Woodlands, Texas</a:t>
            </a:r>
            <a:br>
              <a:rPr lang="en-US" sz="2800" dirty="0"/>
            </a:br>
            <a:r>
              <a:rPr lang="en-US" sz="2800" dirty="0"/>
              <a:t>February 10, 2017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04081" y="5105399"/>
            <a:ext cx="7772400" cy="95673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Partnership with the LPI/ULPA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</a:rPr>
              <a:t>An Overview of Communications Strategies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704081" y="5719825"/>
            <a:ext cx="7772400" cy="11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Jeanne Salvatore, Senior Vice President, 212-346-5555, jeannes@iii.org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</a:t>
            </a:r>
            <a:r>
              <a:rPr lang="en-US" altLang="en-US" sz="1200" spc="50" dirty="0">
                <a:solidFill>
                  <a:srgbClr val="337DBE"/>
                </a:solidFill>
                <a:sym typeface="Wingdings"/>
              </a:rPr>
              <a:t> 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</a:rPr>
              <a:t> www.iii.org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endParaRPr lang="en-US" altLang="en-US" sz="1200" spc="50" dirty="0">
              <a:solidFill>
                <a:srgbClr val="337DB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1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61110" cy="895686"/>
          </a:xfrm>
        </p:spPr>
        <p:txBody>
          <a:bodyPr/>
          <a:lstStyle/>
          <a:p>
            <a:r>
              <a:rPr lang="en-US" sz="2400" dirty="0"/>
              <a:t>Lightning information Promoted to Florida Residents and Business Owners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15285"/>
            <a:ext cx="6565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3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Coverage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2F1C-C9A7-45C0-A209-52B22A7EB36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Information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04" y="1357313"/>
            <a:ext cx="5373391" cy="4652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2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2F1C-C9A7-45C0-A209-52B22A7EB36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8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Lighting Facts and Statistics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671354"/>
            <a:ext cx="8153400" cy="41965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6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Map of Lightning Deaths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475" y="1357313"/>
            <a:ext cx="5623050" cy="4652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004412" y="6067740"/>
            <a:ext cx="49837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/>
              <a:t>Historical Data is also available on the I.I.I. Website</a:t>
            </a:r>
          </a:p>
        </p:txBody>
      </p:sp>
    </p:spTree>
    <p:extLst>
      <p:ext uri="{BB962C8B-B14F-4D97-AF65-F5344CB8AC3E}">
        <p14:creationId xmlns:p14="http://schemas.microsoft.com/office/powerpoint/2010/main" val="297826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Insurance Losses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634199"/>
            <a:ext cx="8153400" cy="38877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229" y="1301960"/>
            <a:ext cx="7775428" cy="9233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Number of claims decreased, but the cost increased due to increasing value of consumer electronics and automated or smart homes… a trend that is likely to continue.</a:t>
            </a:r>
          </a:p>
        </p:txBody>
      </p:sp>
    </p:spTree>
    <p:extLst>
      <p:ext uri="{BB962C8B-B14F-4D97-AF65-F5344CB8AC3E}">
        <p14:creationId xmlns:p14="http://schemas.microsoft.com/office/powerpoint/2010/main" val="133783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Claims and Payouts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304398"/>
            <a:ext cx="8153400" cy="27587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66" y="582489"/>
            <a:ext cx="8364753" cy="609979"/>
          </a:xfrm>
        </p:spPr>
        <p:txBody>
          <a:bodyPr/>
          <a:lstStyle/>
          <a:p>
            <a:r>
              <a:rPr lang="en-US" dirty="0"/>
              <a:t>Top States for Homeowners Lightning Losses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362679"/>
            <a:ext cx="8153400" cy="46422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4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66" y="582489"/>
            <a:ext cx="7819746" cy="609979"/>
          </a:xfrm>
        </p:spPr>
        <p:txBody>
          <a:bodyPr/>
          <a:lstStyle/>
          <a:p>
            <a:r>
              <a:rPr lang="en-US" dirty="0"/>
              <a:t>Residential and Commercial Lightning Fires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943" y="1357313"/>
            <a:ext cx="8078114" cy="4652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229293"/>
            <a:ext cx="8458200" cy="469601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Who Is the Insurance Information Institute.</a:t>
            </a:r>
          </a:p>
          <a:p>
            <a:pPr>
              <a:spcBef>
                <a:spcPts val="3000"/>
              </a:spcBef>
            </a:pPr>
            <a:r>
              <a:rPr lang="en-US" dirty="0"/>
              <a:t>Overview of Partnership Between the I.I.I. and LPI/ULPA</a:t>
            </a:r>
          </a:p>
          <a:p>
            <a:pPr>
              <a:spcBef>
                <a:spcPts val="3000"/>
              </a:spcBef>
            </a:pPr>
            <a:r>
              <a:rPr lang="en-US" dirty="0"/>
              <a:t>Insurance Coverage Information</a:t>
            </a:r>
          </a:p>
          <a:p>
            <a:pPr>
              <a:spcBef>
                <a:spcPts val="3000"/>
              </a:spcBef>
            </a:pPr>
            <a:r>
              <a:rPr lang="en-US" dirty="0"/>
              <a:t>Lightning Data and Statistics</a:t>
            </a:r>
          </a:p>
          <a:p>
            <a:pPr>
              <a:spcBef>
                <a:spcPts val="3000"/>
              </a:spcBef>
            </a:pPr>
            <a:r>
              <a:rPr lang="en-US" dirty="0"/>
              <a:t>Educational Videos</a:t>
            </a:r>
          </a:p>
          <a:p>
            <a:pPr>
              <a:spcBef>
                <a:spcPts val="3000"/>
              </a:spcBef>
            </a:pPr>
            <a:r>
              <a:rPr lang="en-US" dirty="0"/>
              <a:t>2017 Activities Planned</a:t>
            </a:r>
          </a:p>
          <a:p>
            <a:pPr>
              <a:spcBef>
                <a:spcPts val="3000"/>
              </a:spcBef>
            </a:pPr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Fires Started by Lightning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490217"/>
            <a:ext cx="8153400" cy="43871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8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and Summer Highest Incidents of Lightning Incidents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60" y="1357313"/>
            <a:ext cx="5810280" cy="4652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7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Thunder Dumb: When Lightning Strikes… </a:t>
            </a:r>
            <a:endParaRPr lang="en-US" altLang="en-US" dirty="0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56BB7C7-8E38-42D2-A520-AFD25477DBF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961188"/>
            <a:ext cx="1352550" cy="120650"/>
          </a:xfrm>
        </p:spPr>
        <p:txBody>
          <a:bodyPr/>
          <a:lstStyle/>
          <a:p>
            <a:r>
              <a:rPr lang="en-US" altLang="en-US"/>
              <a:t>09- pm</a:t>
            </a:r>
            <a:endParaRPr lang="en-US" altLang="en-US" dirty="0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3"/>
          </p:nvPr>
        </p:nvSpPr>
        <p:spPr>
          <a:xfrm>
            <a:off x="2695575" y="6961188"/>
            <a:ext cx="3752850" cy="12065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457200" y="5939468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64008" anchor="ctr"/>
          <a:lstStyle/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View on I.I.I. Site: </a:t>
            </a:r>
            <a:r>
              <a:rPr lang="en-US" sz="1400" u="sng" dirty="0">
                <a:hlinkClick r:id="rId3"/>
              </a:rPr>
              <a:t>http://www.iii.org/video/beyond-thunder-dumb-when-lightning-strikes</a:t>
            </a:r>
            <a:endParaRPr lang="en-US" sz="1400" dirty="0"/>
          </a:p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View on YouTube: </a:t>
            </a: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https://www.youtube.com/watch?v=QR78RB52ggw</a:t>
            </a: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7" y="1262214"/>
            <a:ext cx="7162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08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Video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65A5E-3E26-4A39-8CCA-395BC897AD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2771" name="Date Placeholder 2"/>
          <p:cNvSpPr>
            <a:spLocks noGrp="1"/>
          </p:cNvSpPr>
          <p:nvPr>
            <p:ph type="dt" sz="quarter" idx="2"/>
          </p:nvPr>
        </p:nvSpPr>
        <p:spPr>
          <a:xfrm>
            <a:off x="85725" y="6961188"/>
            <a:ext cx="1352550" cy="120650"/>
          </a:xfrm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12/01/09 - 9pm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95575" y="6961188"/>
            <a:ext cx="3752850" cy="120650"/>
          </a:xfrm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eSlide – P6466 – The Financial Crisis and the Future of the P/C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1069975"/>
            <a:ext cx="45434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292350" y="6280150"/>
            <a:ext cx="219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hlinkClick r:id="rId4"/>
              </a:rPr>
              <a:t>Watch Video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139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Podcasts and Video</a:t>
            </a:r>
          </a:p>
        </p:txBody>
      </p:sp>
      <p:sp>
        <p:nvSpPr>
          <p:cNvPr id="3481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375D3C8-448E-4248-B0B2-A55826F0810F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sz="90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1050925"/>
            <a:ext cx="76104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654050" y="6286500"/>
            <a:ext cx="282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hlinkClick r:id="rId3"/>
              </a:rPr>
              <a:t>Watch Video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6932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videos</a:t>
            </a:r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5702" y="1357313"/>
            <a:ext cx="6092596" cy="4652962"/>
          </a:xfrm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2833688" y="6073775"/>
            <a:ext cx="227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hlinkClick r:id="rId3"/>
              </a:rPr>
              <a:t>Watch Video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570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Video: b-roll/bites</a:t>
            </a:r>
          </a:p>
        </p:txBody>
      </p:sp>
      <p:pic>
        <p:nvPicPr>
          <p:cNvPr id="378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698" y="1357313"/>
            <a:ext cx="7982604" cy="4652962"/>
          </a:xfrm>
        </p:spPr>
      </p:pic>
    </p:spTree>
    <p:extLst>
      <p:ext uri="{BB962C8B-B14F-4D97-AF65-F5344CB8AC3E}">
        <p14:creationId xmlns:p14="http://schemas.microsoft.com/office/powerpoint/2010/main" val="58055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work closely together</a:t>
            </a:r>
          </a:p>
          <a:p>
            <a:r>
              <a:rPr lang="en-US" dirty="0"/>
              <a:t>Create infographics for both residential and commercial structures</a:t>
            </a:r>
          </a:p>
          <a:p>
            <a:r>
              <a:rPr lang="en-US" dirty="0"/>
              <a:t>Promote lightning safety week</a:t>
            </a:r>
          </a:p>
          <a:p>
            <a:r>
              <a:rPr lang="en-US" dirty="0"/>
              <a:t>Participate in small business conference</a:t>
            </a:r>
          </a:p>
          <a:p>
            <a:r>
              <a:rPr lang="en-US" dirty="0"/>
              <a:t>Include the importance on installing a lightning protection system when rebuilding a structure after a disaster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75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15847" y="3215905"/>
            <a:ext cx="7387282" cy="3217551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1143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i="0" spc="0" baseline="0">
                <a:solidFill>
                  <a:srgbClr val="286EB8"/>
                </a:solidFill>
                <a:latin typeface="Arial"/>
                <a:ea typeface="+mj-ea"/>
                <a:cs typeface="Arial"/>
              </a:defRPr>
            </a:lvl1pPr>
            <a:lvl2pPr algn="l" defTabSz="1143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marL="0" marR="0" lvl="0" indent="0" algn="l" defTabSz="1143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Questions/Discussion</a:t>
            </a:r>
          </a:p>
          <a:p>
            <a:pPr marL="0" marR="0" lvl="0" indent="0" algn="l" defTabSz="1143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617" y="2816639"/>
            <a:ext cx="341923" cy="3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13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048098"/>
            <a:ext cx="9144001" cy="48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I.I.I. Mission Statement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6" y="2335493"/>
            <a:ext cx="5207000" cy="872766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492626" y="4751802"/>
            <a:ext cx="5127499" cy="872766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4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3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I.I.I. and LPI/  Relationship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Mutually Beneficial</a:t>
            </a:r>
          </a:p>
        </p:txBody>
      </p:sp>
    </p:spTree>
    <p:extLst>
      <p:ext uri="{BB962C8B-B14F-4D97-AF65-F5344CB8AC3E}">
        <p14:creationId xmlns:p14="http://schemas.microsoft.com/office/powerpoint/2010/main" val="14160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Partnership Between the I.I.I. and the LPI/ULPA</a:t>
            </a:r>
            <a:br>
              <a:rPr lang="en-US" dirty="0"/>
            </a:br>
            <a:endParaRPr lang="en-US" dirty="0"/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495300" y="694268"/>
            <a:ext cx="8153400" cy="5315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I.I.I. and the LPI/ULPA have been working together for several years now.</a:t>
            </a:r>
          </a:p>
          <a:p>
            <a:r>
              <a:rPr lang="en-US" dirty="0"/>
              <a:t>I.I.I. has benefited from the resources and expertise on lightning safety and lightning protection systems.</a:t>
            </a:r>
          </a:p>
          <a:p>
            <a:r>
              <a:rPr lang="en-US" dirty="0"/>
              <a:t>LPI/ULPA content saved and highlighted on the I.I.I. website and promoted via social engagement.</a:t>
            </a:r>
          </a:p>
          <a:p>
            <a:r>
              <a:rPr lang="en-US" dirty="0"/>
              <a:t>Promoted the Lightning Safety Awareness week with updated insured lightning stats.</a:t>
            </a:r>
          </a:p>
          <a:p>
            <a:r>
              <a:rPr lang="en-US" dirty="0">
                <a:latin typeface="Arial" panose="020B0604020202020204" pitchFamily="34" charset="0"/>
              </a:rPr>
              <a:t>Reissue news releases promoting the three videos (How to Pick a Lightning Protection System, Lightning Myths and Lightning Safety).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7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Kim Loehr available to speak to I.I.I. member companies at the I.I.I.’s all-industry weekly call, as well as the I.I.I. Communications Committee meeting.</a:t>
            </a:r>
          </a:p>
          <a:p>
            <a:r>
              <a:rPr lang="en-US" dirty="0"/>
              <a:t>Distributed LPI materials to senior communicators at I.I.I. member companies.</a:t>
            </a:r>
          </a:p>
          <a:p>
            <a:r>
              <a:rPr lang="en-US" dirty="0"/>
              <a:t>Incorporated lightning protection systems in the home buyers checklist.</a:t>
            </a:r>
          </a:p>
          <a:p>
            <a:r>
              <a:rPr lang="en-US" dirty="0">
                <a:latin typeface="Arial" panose="020B0604020202020204" pitchFamily="34" charset="0"/>
              </a:rPr>
              <a:t>Provided Media Training at the 2015 LPI/ULPA Conference, as well as follow-up  assistance with media inquiries as needed. This includes putting LPI members in touch with state insurance trades as required.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8969-EBB3-4AB8-8CB7-0442A537E71E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010816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III Member Benefits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0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04020" y="292034"/>
            <a:ext cx="8003975" cy="469966"/>
          </a:xfrm>
        </p:spPr>
        <p:txBody>
          <a:bodyPr/>
          <a:lstStyle/>
          <a:p>
            <a:r>
              <a:rPr lang="en-US" sz="2400" dirty="0"/>
              <a:t>Issue News Releases – Over 25 releases were issued and posted to the I.I.I. website</a:t>
            </a:r>
          </a:p>
        </p:txBody>
      </p:sp>
      <p:pic>
        <p:nvPicPr>
          <p:cNvPr id="4403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114425"/>
            <a:ext cx="7078663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5" y="1096963"/>
            <a:ext cx="62214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 dirty="0" err="1">
                <a:solidFill>
                  <a:schemeClr val="bg1"/>
                </a:solidFill>
              </a:rPr>
              <a:t>eSlide</a:t>
            </a:r>
            <a:r>
              <a:rPr lang="en-US" sz="900" dirty="0">
                <a:solidFill>
                  <a:schemeClr val="bg1"/>
                </a:solidFill>
              </a:rPr>
              <a:t> – P6466 – The Financial Crisis and the Future of the P/C</a:t>
            </a:r>
          </a:p>
        </p:txBody>
      </p:sp>
      <p:sp>
        <p:nvSpPr>
          <p:cNvPr id="1126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9CF614E-EAEC-488C-807F-A4C4F1D74D7F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</a:t>
            </a:fld>
            <a:endParaRPr lang="en-US" sz="900"/>
          </a:p>
        </p:txBody>
      </p:sp>
      <p:sp>
        <p:nvSpPr>
          <p:cNvPr id="1127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Use I.I.I. website to promote LPI to insurance companies</a:t>
            </a:r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 rot="-5400000">
            <a:off x="2533650" y="1557338"/>
            <a:ext cx="698500" cy="1060450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Training PowerPoint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659217"/>
            <a:ext cx="8153400" cy="40491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2BC-F0D8-4480-ABD9-B555436272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5725" y="6961188"/>
            <a:ext cx="1352550" cy="120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95575" y="6961188"/>
            <a:ext cx="3752850" cy="120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24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Custom 5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7DBE"/>
      </a:hlink>
      <a:folHlink>
        <a:srgbClr val="91938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</TotalTime>
  <Words>700</Words>
  <Application>Microsoft Office PowerPoint</Application>
  <PresentationFormat>On-screen Show (4:3)</PresentationFormat>
  <Paragraphs>127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Museo Slab 300</vt:lpstr>
      <vt:lpstr>Symbol</vt:lpstr>
      <vt:lpstr>Times New Roman</vt:lpstr>
      <vt:lpstr>Verdana</vt:lpstr>
      <vt:lpstr>Wingdings</vt:lpstr>
      <vt:lpstr>Wingdings 3</vt:lpstr>
      <vt:lpstr>Office Theme</vt:lpstr>
      <vt:lpstr>Default Design</vt:lpstr>
      <vt:lpstr>2017 Conference of United Lightning Protection Association and Lightning Protection Institute Woodlands, Texas February 10, 2017</vt:lpstr>
      <vt:lpstr>Agenda</vt:lpstr>
      <vt:lpstr>I.I.I. Mission Statement</vt:lpstr>
      <vt:lpstr>Overview of I.I.I. and LPI/  Relationship</vt:lpstr>
      <vt:lpstr>Update: Partnership Between the I.I.I. and the LPI/ULPA </vt:lpstr>
      <vt:lpstr>Update: Partnership</vt:lpstr>
      <vt:lpstr>Issue News Releases – Over 25 releases were issued and posted to the I.I.I. website</vt:lpstr>
      <vt:lpstr>Use I.I.I. website to promote LPI to insurance companies</vt:lpstr>
      <vt:lpstr>Media Training PowerPoint</vt:lpstr>
      <vt:lpstr>Lightning information Promoted to Florida Residents and Business Owners</vt:lpstr>
      <vt:lpstr>Insurance Coverage Information</vt:lpstr>
      <vt:lpstr>Coverage Information</vt:lpstr>
      <vt:lpstr>Lightning Data</vt:lpstr>
      <vt:lpstr>Overview: Lighting Facts and Statistics</vt:lpstr>
      <vt:lpstr>U.S. Map of Lightning Deaths</vt:lpstr>
      <vt:lpstr>Home Insurance Losses</vt:lpstr>
      <vt:lpstr>Lightning Claims and Payouts</vt:lpstr>
      <vt:lpstr>Top States for Homeowners Lightning Losses</vt:lpstr>
      <vt:lpstr>Residential and Commercial Lightning Fires</vt:lpstr>
      <vt:lpstr>Location of Fires Started by Lightning</vt:lpstr>
      <vt:lpstr>Spring and Summer Highest Incidents of Lightning Incidents</vt:lpstr>
      <vt:lpstr>Beyond Thunder Dumb: When Lightning Strikes… </vt:lpstr>
      <vt:lpstr>Web Video</vt:lpstr>
      <vt:lpstr>Podcasts and Video</vt:lpstr>
      <vt:lpstr>Web videos</vt:lpstr>
      <vt:lpstr>Video: b-roll/bites</vt:lpstr>
      <vt:lpstr>2017 Partnership</vt:lpstr>
      <vt:lpstr>PowerPoint Presentation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P015111</dc:title>
  <dc:subject>v2007 and v2010</dc:subject>
  <dc:creator>Call @ 866-2-eSlide</dc:creator>
  <dc:description>eSlide, LLC - P14228 - III PPT Template 4:3</dc:description>
  <cp:lastModifiedBy>Rodriguez, Marielle</cp:lastModifiedBy>
  <cp:revision>328</cp:revision>
  <dcterms:created xsi:type="dcterms:W3CDTF">2011-11-02T14:24:24Z</dcterms:created>
  <dcterms:modified xsi:type="dcterms:W3CDTF">2017-02-13T20:54:53Z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6E728A22-E780-452C-81BF-EB8721EF7DD3</vt:lpwstr>
  </property>
  <property fmtid="{D5CDD505-2E9C-101B-9397-08002B2CF9AE}" pid="3" name="ArticulatePath">
    <vt:lpwstr>P14228_III PPT Template 4x3_050116_415pm</vt:lpwstr>
  </property>
</Properties>
</file>