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7" r:id="rId3"/>
    <p:sldId id="293" r:id="rId4"/>
    <p:sldId id="275" r:id="rId5"/>
    <p:sldId id="292" r:id="rId6"/>
    <p:sldId id="299" r:id="rId7"/>
    <p:sldId id="283" r:id="rId8"/>
    <p:sldId id="297" r:id="rId9"/>
    <p:sldId id="304" r:id="rId10"/>
    <p:sldId id="305" r:id="rId11"/>
    <p:sldId id="309" r:id="rId12"/>
    <p:sldId id="306" r:id="rId13"/>
    <p:sldId id="28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180"/>
    <a:srgbClr val="824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65541" autoAdjust="0"/>
  </p:normalViewPr>
  <p:slideViewPr>
    <p:cSldViewPr>
      <p:cViewPr varScale="1">
        <p:scale>
          <a:sx n="122" d="100"/>
          <a:sy n="122" d="100"/>
        </p:scale>
        <p:origin x="17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F654-FA5E-4F9E-998D-76219F1380BA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388ED-AAF8-4AFD-9E52-B31129F25F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94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1A9F0-35BF-40E3-9417-1FEF473155D3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E34B2-E8FA-4521-A4BC-522E7A403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78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174BA-AF6B-403A-89B4-98C8391F0978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8279B-0FE7-4005-A448-3E9BA15F0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45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9586-AC98-41D1-B621-A287A4061F21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FA604-12E7-4841-8164-0118C76B9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13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A66B-8BE7-4066-BF55-810DCB03EF3E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2846A-5DC2-4693-9DA8-51E0F0992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32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113ED-DE11-4011-BBA7-E4BFCF19BAC0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C968E-C646-4D03-9670-82AD74929D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89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A384F-26BA-48A6-9B8F-FBFD4F61DD6A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2EC3F-D0EF-4C0E-AF39-E62759091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46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EA1DA-38AF-4F3D-A4E1-BE9892AFE01D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79DE5-8CC0-4257-926F-72F5676C2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71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BB8DA-6EE1-453B-8B39-4E53FFA86309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BC6F0-284E-4613-88A4-2C9082A1C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7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2114-BC3B-4FC1-B49E-75617B01461E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5A245-0CB4-4BB7-9E0D-199F0216C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07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CDFC-1B05-45E9-AF54-0254122BB712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199AE-4340-4333-93A9-C8980F003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58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306AD9-C609-49FC-AFED-4F5736B065B1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B6B8270-6539-423D-8C68-77B5820A23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6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6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6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6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lightn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iii.org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5DlPpi0yuq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lightning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6408738"/>
          </a:xfrm>
          <a:prstGeom prst="rect">
            <a:avLst/>
          </a:prstGeom>
          <a:solidFill>
            <a:srgbClr val="694E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914400" y="1219200"/>
            <a:ext cx="7467600" cy="2971800"/>
          </a:xfrm>
          <a:prstGeom prst="roundRect">
            <a:avLst/>
          </a:prstGeom>
          <a:solidFill>
            <a:schemeClr val="bg1">
              <a:alpha val="99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200" b="1">
              <a:solidFill>
                <a:srgbClr val="604A7B"/>
              </a:solidFill>
              <a:latin typeface="Britannic Bold" panose="020B0903060703020204" pitchFamily="34" charset="0"/>
            </a:endParaRPr>
          </a:p>
          <a:p>
            <a:pPr algn="ctr" eaLnBrk="1" hangingPunct="1"/>
            <a:endParaRPr lang="en-US" altLang="en-US" sz="3600" b="1">
              <a:solidFill>
                <a:srgbClr val="604A7B"/>
              </a:solidFill>
              <a:latin typeface="Century Gothic" panose="020B0502020202020204" pitchFamily="34" charset="0"/>
            </a:endParaRPr>
          </a:p>
          <a:p>
            <a:pPr algn="ctr" eaLnBrk="1" hangingPunct="1"/>
            <a:endParaRPr lang="en-US" altLang="en-US" sz="3600" b="1">
              <a:solidFill>
                <a:srgbClr val="604A7B"/>
              </a:solidFill>
              <a:latin typeface="Century Gothic" panose="020B0502020202020204" pitchFamily="34" charset="0"/>
            </a:endParaRPr>
          </a:p>
          <a:p>
            <a:pPr algn="ctr" eaLnBrk="1" hangingPunct="1"/>
            <a:endParaRPr lang="en-US" altLang="en-US" sz="3600" b="1">
              <a:solidFill>
                <a:srgbClr val="604A7B"/>
              </a:solidFill>
              <a:latin typeface="Century Gothic" panose="020B0502020202020204" pitchFamily="34" charset="0"/>
            </a:endParaRPr>
          </a:p>
          <a:p>
            <a:pPr algn="ctr" eaLnBrk="1" hangingPunct="1"/>
            <a:r>
              <a:rPr lang="en-US" altLang="en-US" sz="3600" b="1">
                <a:solidFill>
                  <a:srgbClr val="604A7B"/>
                </a:solidFill>
                <a:latin typeface="Century Gothic" panose="020B0502020202020204" pitchFamily="34" charset="0"/>
              </a:rPr>
              <a:t>Media Training Session</a:t>
            </a:r>
            <a:r>
              <a:rPr lang="en-US" altLang="en-US" sz="3200" b="1">
                <a:solidFill>
                  <a:srgbClr val="604A7B"/>
                </a:solidFill>
                <a:latin typeface="Century Gothic" panose="020B0502020202020204" pitchFamily="34" charset="0"/>
              </a:rPr>
              <a:t> </a:t>
            </a:r>
          </a:p>
          <a:p>
            <a:pPr algn="ctr" eaLnBrk="1" hangingPunct="1"/>
            <a:r>
              <a:rPr lang="en-US" altLang="en-US" sz="3200" b="1">
                <a:solidFill>
                  <a:srgbClr val="604A7B"/>
                </a:solidFill>
                <a:latin typeface="Century Gothic" panose="020B0502020202020204" pitchFamily="34" charset="0"/>
              </a:rPr>
              <a:t>2015 LPI/ULPA Conference</a:t>
            </a:r>
          </a:p>
          <a:p>
            <a:pPr algn="ctr" eaLnBrk="1" hangingPunct="1"/>
            <a:r>
              <a:rPr lang="en-US" altLang="en-US" sz="3200" b="1">
                <a:solidFill>
                  <a:srgbClr val="604A7B"/>
                </a:solidFill>
                <a:latin typeface="Century Gothic" panose="020B0502020202020204" pitchFamily="34" charset="0"/>
              </a:rPr>
              <a:t>Thursday, March 26 </a:t>
            </a:r>
          </a:p>
          <a:p>
            <a:pPr algn="ctr" eaLnBrk="1" hangingPunct="1"/>
            <a:r>
              <a:rPr lang="en-US" altLang="en-US" sz="3200" b="1">
                <a:solidFill>
                  <a:srgbClr val="604A7B"/>
                </a:solidFill>
                <a:latin typeface="Century Gothic" panose="020B0502020202020204" pitchFamily="34" charset="0"/>
              </a:rPr>
              <a:t>Jeanne Salvatore &amp; Kim Loehr  </a:t>
            </a:r>
          </a:p>
          <a:p>
            <a:pPr algn="ctr" eaLnBrk="1" hangingPunct="1"/>
            <a:endParaRPr lang="en-US" altLang="en-US" sz="3200" b="1">
              <a:solidFill>
                <a:srgbClr val="604A7B"/>
              </a:solidFill>
              <a:latin typeface="Arial Black" panose="020B0A04020102020204" pitchFamily="34" charset="0"/>
            </a:endParaRPr>
          </a:p>
          <a:p>
            <a:pPr algn="ctr" eaLnBrk="1" hangingPunct="1"/>
            <a:endParaRPr lang="en-US" altLang="en-US" sz="1400" b="1">
              <a:solidFill>
                <a:srgbClr val="604A7B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en-US" b="1">
              <a:solidFill>
                <a:srgbClr val="604A7B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en-US" b="1">
              <a:solidFill>
                <a:srgbClr val="604A7B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en-US" sz="2400" b="1">
              <a:solidFill>
                <a:srgbClr val="604A7B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en-US" sz="3600" b="1">
                <a:solidFill>
                  <a:srgbClr val="604A7B"/>
                </a:solidFill>
                <a:latin typeface="Calibri" panose="020F0502020204030204" pitchFamily="34" charset="0"/>
              </a:rPr>
              <a:t> </a:t>
            </a:r>
            <a:r>
              <a:rPr lang="en-US" altLang="en-US" b="1">
                <a:solidFill>
                  <a:srgbClr val="FFFFFF"/>
                </a:solidFill>
              </a:rPr>
              <a:t>                     </a:t>
            </a:r>
          </a:p>
        </p:txBody>
      </p:sp>
      <p:pic>
        <p:nvPicPr>
          <p:cNvPr id="2056" name="Picture 10" descr="lpiweblogo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3886200"/>
            <a:ext cx="1676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 descr="INSURANCE INFORMATION INSTITU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4267200"/>
            <a:ext cx="243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Crisis PR Tips!</a:t>
            </a:r>
            <a:r>
              <a:rPr lang="en-US" altLang="en-US" smtClean="0"/>
              <a:t> 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 flipH="1">
            <a:off x="0" y="1687513"/>
            <a:ext cx="8839200" cy="640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entury Gothic" panose="020B0502020202020204" pitchFamily="34" charset="0"/>
              </a:rPr>
              <a:t>* Actively monitor not just your company’s reputation, but the activities of your competition and the industry. </a:t>
            </a:r>
          </a:p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  <a:p>
            <a:pPr eaLnBrk="1" hangingPunct="1"/>
            <a:r>
              <a:rPr lang="en-US" altLang="en-US">
                <a:latin typeface="Century Gothic" panose="020B0502020202020204" pitchFamily="34" charset="0"/>
              </a:rPr>
              <a:t>* Have a plan ahead of time and appoint an official company spokesperson in the event of a crisis. </a:t>
            </a:r>
          </a:p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  <a:p>
            <a:pPr eaLnBrk="1" hangingPunct="1"/>
            <a:r>
              <a:rPr lang="en-US" altLang="en-US">
                <a:latin typeface="Century Gothic" panose="020B0502020202020204" pitchFamily="34" charset="0"/>
              </a:rPr>
              <a:t>* Never say “No comment.” This implies you may be guilty or hiding something. Reporters instinctively will want to pursue even more. </a:t>
            </a:r>
          </a:p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  <a:p>
            <a:pPr eaLnBrk="1" hangingPunct="1"/>
            <a:r>
              <a:rPr lang="en-US" altLang="en-US">
                <a:latin typeface="Century Gothic" panose="020B0502020202020204" pitchFamily="34" charset="0"/>
              </a:rPr>
              <a:t>* Be sure you know what you are talking about when commenting on a crisis! It’s okay to be honest and say,“I don’t know,” if you don’t know or can’t find an answer. The only thing worse than saying nothing is saying the wrong thing! </a:t>
            </a:r>
          </a:p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  <a:p>
            <a:pPr eaLnBrk="1" hangingPunct="1"/>
            <a:r>
              <a:rPr lang="en-US" altLang="en-US">
                <a:latin typeface="Century Gothic" panose="020B0502020202020204" pitchFamily="34" charset="0"/>
              </a:rPr>
              <a:t>* Don’t try to guess or speculate when you don’t know a fact. Tell the reporter that someone will be back in touch ASAP and be sure to follow through.</a:t>
            </a:r>
          </a:p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  <a:p>
            <a:pPr eaLnBrk="1" hangingPunct="1"/>
            <a:r>
              <a:rPr lang="en-US" altLang="en-US">
                <a:latin typeface="Century Gothic" panose="020B0502020202020204" pitchFamily="34" charset="0"/>
              </a:rPr>
              <a:t>* Have clear policy for social media and engagement and make sure your employees know the rules of the road for social media sharing and postings. </a:t>
            </a:r>
          </a:p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/>
          </a:p>
        </p:txBody>
      </p:sp>
      <p:pic>
        <p:nvPicPr>
          <p:cNvPr id="95238" name="Picture 6" descr="crisis_communic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239" name="Picture 7" descr="Crisis-65c4f024-2ad4-485c-9720-f1f197b664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 smtClean="0"/>
              <a:t>How to Prepare for a Media Interview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4294967295"/>
          </p:nvPr>
        </p:nvSpPr>
        <p:spPr>
          <a:xfrm>
            <a:off x="0" y="1905000"/>
            <a:ext cx="8534400" cy="6019800"/>
          </a:xfrm>
        </p:spPr>
        <p:txBody>
          <a:bodyPr/>
          <a:lstStyle/>
          <a:p>
            <a:r>
              <a:rPr lang="en-US" altLang="en-US" sz="2000" smtClean="0"/>
              <a:t>Determine the key points you want to make and then draft full sentences for each. Practice. Eliminate any words that may  give you difficulty.</a:t>
            </a:r>
          </a:p>
          <a:p>
            <a:r>
              <a:rPr lang="en-US" altLang="en-US" sz="2000" smtClean="0"/>
              <a:t>If it is a  taped interview, make sure that all of your answers are succinct and can’t be edited. You do this by speaking is short, concise sound bites. Once again, practice.</a:t>
            </a:r>
          </a:p>
          <a:p>
            <a:r>
              <a:rPr lang="en-US" altLang="en-US" sz="2000" smtClean="0"/>
              <a:t>Write down all possible questions. And, have answers for everyone. And, consider, topics related to your business but not necessarily the focus of the interview.</a:t>
            </a:r>
          </a:p>
          <a:p>
            <a:r>
              <a:rPr lang="en-US" altLang="en-US" sz="2000" smtClean="0"/>
              <a:t>If it is a consumer-oriented interview, have three to four tips. Write them up and give them to reporter.</a:t>
            </a:r>
          </a:p>
          <a:p>
            <a:r>
              <a:rPr lang="en-US" altLang="en-US" sz="2000" smtClean="0"/>
              <a:t>Give the reporter as much information as possible. Consider providing a Q and A on the topic. They will likely use this as the basis for the interview.</a:t>
            </a:r>
          </a:p>
          <a:p>
            <a:r>
              <a:rPr lang="en-US" altLang="en-US" sz="2000" smtClean="0"/>
              <a:t>Remember, you are not there to answer questions but to provide information.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Century Gothic" panose="020B0502020202020204" pitchFamily="34" charset="0"/>
              </a:rPr>
              <a:t>Questions?</a:t>
            </a:r>
            <a:r>
              <a:rPr lang="en-US" altLang="en-US" smtClean="0"/>
              <a:t> </a:t>
            </a:r>
          </a:p>
        </p:txBody>
      </p:sp>
      <p:sp>
        <p:nvSpPr>
          <p:cNvPr id="97285" name="Rectangle 5"/>
          <p:cNvSpPr>
            <a:spLocks noGrp="1"/>
          </p:cNvSpPr>
          <p:nvPr>
            <p:ph type="body" idx="4294967295"/>
          </p:nvPr>
        </p:nvSpPr>
        <p:spPr>
          <a:xfrm flipH="1">
            <a:off x="0" y="1600200"/>
            <a:ext cx="8229600" cy="4525963"/>
          </a:xfrm>
        </p:spPr>
        <p:txBody>
          <a:bodyPr/>
          <a:lstStyle/>
          <a:p>
            <a:pPr>
              <a:buFontTx/>
              <a:buChar char="•"/>
            </a:pPr>
            <a:endParaRPr lang="en-US" altLang="en-US" smtClean="0"/>
          </a:p>
          <a:p>
            <a:pPr>
              <a:buFontTx/>
              <a:buChar char="•"/>
            </a:pPr>
            <a:endParaRPr lang="en-US" altLang="en-US" smtClean="0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1828800" y="2057400"/>
            <a:ext cx="5586413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Time for Audience Participation </a:t>
            </a:r>
          </a:p>
          <a:p>
            <a:r>
              <a:rPr lang="en-US" altLang="en-US" sz="2800"/>
              <a:t>Volunteers Needed for Role Play! </a:t>
            </a:r>
          </a:p>
          <a:p>
            <a:endParaRPr lang="en-US" altLang="en-US" sz="2800"/>
          </a:p>
          <a:p>
            <a:r>
              <a:rPr lang="en-US" altLang="en-US" sz="2800"/>
              <a:t>Handouts of Sample Interview </a:t>
            </a:r>
          </a:p>
          <a:p>
            <a:r>
              <a:rPr lang="en-US" altLang="en-US" sz="2800"/>
              <a:t>Questions for LPI Members </a:t>
            </a:r>
          </a:p>
          <a:p>
            <a:endParaRPr lang="en-US" altLang="en-US" sz="2800"/>
          </a:p>
          <a:p>
            <a:r>
              <a:rPr lang="en-US" altLang="en-US" sz="2800"/>
              <a:t>Media Kit Zip Drives for Attendees</a:t>
            </a:r>
          </a:p>
          <a:p>
            <a:r>
              <a:rPr lang="en-US" altLang="en-US" sz="2800"/>
              <a:t>To Take Home 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97292" name="Picture 12" descr="large-thunder-lightning-bolt-3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133600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/>
              <a:t>LPI &amp; I.I.I. Put Resources at Your Fingertips</a:t>
            </a:r>
            <a:r>
              <a:rPr lang="en-US" altLang="en-US" sz="4000" smtClean="0"/>
              <a:t>!  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3810000" y="2895600"/>
            <a:ext cx="4800600" cy="3962400"/>
          </a:xfrm>
        </p:spPr>
        <p:txBody>
          <a:bodyPr/>
          <a:lstStyle/>
          <a:p>
            <a:pPr lvl="1" algn="ctr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entury Gothic" panose="020B0502020202020204" pitchFamily="34" charset="0"/>
              </a:rPr>
              <a:t>     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entury Gothic" panose="020B0502020202020204" pitchFamily="34" charset="0"/>
              </a:rPr>
              <a:t>The Lightning Protection Institute is a not-for-profit nationwide group founded in 1955 to promote lightning safety,       awareness and education. LPI is a 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entury Gothic" panose="020B0502020202020204" pitchFamily="34" charset="0"/>
              </a:rPr>
              <a:t>leading resource for system requirements.  Visit </a:t>
            </a:r>
            <a:r>
              <a:rPr lang="en-US" altLang="en-US" sz="1600" smtClean="0">
                <a:latin typeface="Century Gothic" panose="020B0502020202020204" pitchFamily="34" charset="0"/>
                <a:hlinkClick r:id="rId2"/>
              </a:rPr>
              <a:t>www.lightning.org</a:t>
            </a:r>
            <a:r>
              <a:rPr lang="en-US" altLang="en-US" sz="1600" smtClean="0">
                <a:latin typeface="Century Gothic" panose="020B0502020202020204" pitchFamily="34" charset="0"/>
              </a:rPr>
              <a:t> for more information. 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1600" smtClean="0">
              <a:latin typeface="Century Gothic" panose="020B0502020202020204" pitchFamily="34" charset="0"/>
            </a:endParaRP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038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10" descr="lpiweblogo.gi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419600" y="5410200"/>
            <a:ext cx="40386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>
                <a:latin typeface="Century Gothic" panose="020B0502020202020204" pitchFamily="34" charset="0"/>
              </a:rPr>
              <a:t>The Insurance Information Institute is a nonprofit, communications organization supported by the insurance industry. Visit </a:t>
            </a:r>
            <a:r>
              <a:rPr lang="en-US" altLang="en-US" sz="1600">
                <a:latin typeface="Century Gothic" panose="020B0502020202020204" pitchFamily="34" charset="0"/>
                <a:hlinkClick r:id="rId5"/>
              </a:rPr>
              <a:t>www.iii.org</a:t>
            </a:r>
            <a:r>
              <a:rPr lang="en-US" altLang="en-US" sz="1600">
                <a:latin typeface="Century Gothic" panose="020B0502020202020204" pitchFamily="34" charset="0"/>
              </a:rPr>
              <a:t> for more information.  </a:t>
            </a:r>
          </a:p>
          <a:p>
            <a:endParaRPr lang="en-US" altLang="en-US" sz="1600">
              <a:latin typeface="Century Gothic" panose="020B0502020202020204" pitchFamily="34" charset="0"/>
            </a:endParaRPr>
          </a:p>
        </p:txBody>
      </p:sp>
      <p:pic>
        <p:nvPicPr>
          <p:cNvPr id="36875" name="Picture 11" descr="INSURANCE INFORMATION INSTITU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1981200"/>
            <a:ext cx="167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r>
              <a:rPr lang="en-US" altLang="en-US" b="1" smtClean="0"/>
              <a:t>Bob Newhart Example</a:t>
            </a:r>
            <a:r>
              <a:rPr lang="en-US" altLang="en-US" smtClean="0"/>
              <a:t> </a:t>
            </a:r>
          </a:p>
        </p:txBody>
      </p:sp>
      <p:pic>
        <p:nvPicPr>
          <p:cNvPr id="105478" name="Picture 6" descr="Image result for bob newhart hammered by reporter cl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227488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304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Bob’s in the bag interview goes terribly wrong!</a:t>
            </a:r>
            <a:r>
              <a:rPr lang="en-US" altLang="en-US"/>
              <a:t> </a:t>
            </a:r>
          </a:p>
        </p:txBody>
      </p:sp>
      <p:pic>
        <p:nvPicPr>
          <p:cNvPr id="1054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2819400"/>
            <a:ext cx="487680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381000" y="1752600"/>
            <a:ext cx="5995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hlinkClick r:id="rId4"/>
              </a:rPr>
              <a:t>https://www.youtube.com/watch?v=5DlPpi0yuqI</a:t>
            </a:r>
            <a:r>
              <a:rPr lang="en-US" altLang="en-US" sz="2000"/>
              <a:t> </a:t>
            </a:r>
          </a:p>
          <a:p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63000" cy="1143000"/>
          </a:xfrm>
        </p:spPr>
        <p:txBody>
          <a:bodyPr/>
          <a:lstStyle/>
          <a:p>
            <a:r>
              <a:rPr lang="en-US" altLang="en-US" sz="3600" b="1" smtClean="0">
                <a:latin typeface="Century Gothic" panose="020B0502020202020204" pitchFamily="34" charset="0"/>
              </a:rPr>
              <a:t>  Every Interview is an Opportunity</a:t>
            </a:r>
            <a:r>
              <a:rPr lang="en-US" altLang="en-US" sz="4000" b="1" smtClean="0">
                <a:latin typeface="Century Gothic" panose="020B0502020202020204" pitchFamily="34" charset="0"/>
              </a:rPr>
              <a:t>!</a:t>
            </a:r>
            <a:r>
              <a:rPr lang="en-US" altLang="en-US" sz="4000" smtClean="0"/>
              <a:t> 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867400" y="1524000"/>
            <a:ext cx="30480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Century Gothic" panose="020B0502020202020204" pitchFamily="34" charset="0"/>
              </a:rPr>
              <a:t>Take Advantage of the Interview Opportunity! 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Prior to the Interview, Get the Name of Reporter &amp; Media Outlet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Familiarize Yourself with Media Outlet &amp; Reporter to Get an Idea of News Format &amp; What to Expect  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Make Sure Reporter has Your Name, Title &amp; Affiliation/s Correct, Too 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Refer Reporter to Kim or Jeanne if LPI /I.I.I. Follow-up is Needed (stats/facts)  </a:t>
            </a:r>
          </a:p>
        </p:txBody>
      </p:sp>
      <p:pic>
        <p:nvPicPr>
          <p:cNvPr id="49158" name="Picture 6" descr="bobbyonfa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2895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9" name="Picture 7" descr="aiaexpointerviewBLSCcampaignDenverJune201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563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1" name="Picture 9" descr="radiodisney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2895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>
                <a:latin typeface="Century Gothic" panose="020B0502020202020204" pitchFamily="34" charset="0"/>
              </a:rPr>
              <a:t>Be a Media Resource</a:t>
            </a:r>
            <a:r>
              <a:rPr lang="en-US" altLang="en-US" sz="3600" smtClean="0"/>
              <a:t>!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733800" y="1752600"/>
            <a:ext cx="5029200" cy="47244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en-US" smtClean="0">
                <a:latin typeface="Century Gothic" panose="020B0502020202020204" pitchFamily="34" charset="0"/>
              </a:rPr>
              <a:t>Be Responsive When Media Asks for Info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mtClean="0">
                <a:latin typeface="Century Gothic" panose="020B0502020202020204" pitchFamily="34" charset="0"/>
              </a:rPr>
              <a:t>Be Accessible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mtClean="0">
                <a:latin typeface="Century Gothic" panose="020B0502020202020204" pitchFamily="34" charset="0"/>
              </a:rPr>
              <a:t>Be Prepared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mtClean="0">
                <a:latin typeface="Century Gothic" panose="020B0502020202020204" pitchFamily="34" charset="0"/>
              </a:rPr>
              <a:t>Have a Customized Pitch/Story in Mind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mtClean="0">
                <a:latin typeface="Century Gothic" panose="020B0502020202020204" pitchFamily="34" charset="0"/>
              </a:rPr>
              <a:t>Have Testimonials or Customer/Project References On-hand &amp; Ready to Share  </a:t>
            </a:r>
          </a:p>
          <a:p>
            <a:pPr lvl="1" algn="ctr">
              <a:buFont typeface="Wingdings" panose="05000000000000000000" pitchFamily="2" charset="2"/>
              <a:buChar char="Ø"/>
            </a:pPr>
            <a:endParaRPr lang="en-US" altLang="en-US" b="1" smtClean="0">
              <a:latin typeface="Century Gothic" panose="020B0502020202020204" pitchFamily="34" charset="0"/>
            </a:endParaRPr>
          </a:p>
          <a:p>
            <a:pPr lvl="1" algn="ctr">
              <a:buFont typeface="Wingdings" panose="05000000000000000000" pitchFamily="2" charset="2"/>
              <a:buChar char="Ø"/>
            </a:pPr>
            <a:endParaRPr lang="en-US" altLang="en-US" sz="2000" b="1" smtClean="0"/>
          </a:p>
          <a:p>
            <a:pPr algn="ctr"/>
            <a:endParaRPr lang="en-US" altLang="en-US" sz="2000" b="1" smtClean="0"/>
          </a:p>
        </p:txBody>
      </p:sp>
      <p:pic>
        <p:nvPicPr>
          <p:cNvPr id="5140" name="Picture 20" descr="ANd9GcSf_W2giuAWUGCE-bJHsrkjK-EGujTBYS9uDx4HnrrO1-dTaWvcyullMY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25908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17475" y="5257800"/>
            <a:ext cx="3435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/>
              <a:t>The best lightning bugs are </a:t>
            </a:r>
          </a:p>
          <a:p>
            <a:pPr algn="ctr"/>
            <a:r>
              <a:rPr lang="en-US" altLang="en-US"/>
              <a:t>accessible, responsive &amp; ready to enlighten about lightning!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5334000" y="274638"/>
            <a:ext cx="3810000" cy="1143000"/>
          </a:xfrm>
        </p:spPr>
        <p:txBody>
          <a:bodyPr/>
          <a:lstStyle/>
          <a:p>
            <a:r>
              <a:rPr lang="en-US" altLang="en-US" sz="3200" b="1" smtClean="0">
                <a:latin typeface="Century Gothic" panose="020B0502020202020204" pitchFamily="34" charset="0"/>
              </a:rPr>
              <a:t>Prepare, Prepare, Prepare</a:t>
            </a:r>
            <a:r>
              <a:rPr lang="en-US" altLang="en-US" sz="2800" b="1" smtClean="0">
                <a:latin typeface="Century Gothic" panose="020B0502020202020204" pitchFamily="34" charset="0"/>
              </a:rPr>
              <a:t>!</a:t>
            </a:r>
            <a:r>
              <a:rPr lang="en-US" altLang="en-US" sz="3600" smtClean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48133" name="Picture 5" descr="Image result for funny unprepared quotes for media intervi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10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638800" y="1524000"/>
            <a:ext cx="3505200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Century Gothic" panose="020B0502020202020204" pitchFamily="34" charset="0"/>
              </a:rPr>
              <a:t>Concentrate on 3 Key Points you Want to Convey in Interview.</a:t>
            </a:r>
          </a:p>
          <a:p>
            <a:endParaRPr lang="en-US" altLang="en-US" sz="2000">
              <a:latin typeface="Century Gothic" panose="020B0502020202020204" pitchFamily="34" charset="0"/>
            </a:endParaRPr>
          </a:p>
          <a:p>
            <a:r>
              <a:rPr lang="en-US" altLang="en-US" sz="2000">
                <a:latin typeface="Century Gothic" panose="020B0502020202020204" pitchFamily="34" charset="0"/>
              </a:rPr>
              <a:t>Understand the Media Outlet and Audience; Tailor Your Message Accordingly. </a:t>
            </a:r>
          </a:p>
          <a:p>
            <a:endParaRPr lang="en-US" altLang="en-US" sz="2000">
              <a:latin typeface="Century Gothic" panose="020B0502020202020204" pitchFamily="34" charset="0"/>
            </a:endParaRPr>
          </a:p>
          <a:p>
            <a:r>
              <a:rPr lang="en-US" altLang="en-US" sz="2000">
                <a:latin typeface="Century Gothic" panose="020B0502020202020204" pitchFamily="34" charset="0"/>
              </a:rPr>
              <a:t>Have an Awareness and Knowledge of Local and National Issues Relevant to Your Industry and Topic.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r>
              <a:rPr lang="en-US" altLang="en-US" sz="2000">
                <a:latin typeface="Century Gothic" panose="020B0502020202020204" pitchFamily="34" charset="0"/>
              </a:rPr>
              <a:t>Be Prepared for the Most Likely Question as Well as the Toughest Question. </a:t>
            </a:r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5334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828800" y="2438400"/>
            <a:ext cx="35083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i="1"/>
              <a:t>Franklin’s quote: “An ounce of prevention is worth a pound of cure.” Applies to media interviews, too!</a:t>
            </a:r>
            <a:r>
              <a:rPr lang="en-US" altLang="en-US" sz="16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Rectang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73162"/>
          </a:xfrm>
        </p:spPr>
        <p:txBody>
          <a:bodyPr/>
          <a:lstStyle/>
          <a:p>
            <a:r>
              <a:rPr lang="en-US" altLang="en-US" sz="4000" b="1" smtClean="0">
                <a:latin typeface="Century Gothic" panose="020B0502020202020204" pitchFamily="34" charset="0"/>
              </a:rPr>
              <a:t>Presentation </a:t>
            </a:r>
            <a:br>
              <a:rPr lang="en-US" altLang="en-US" sz="4000" b="1" smtClean="0">
                <a:latin typeface="Century Gothic" panose="020B0502020202020204" pitchFamily="34" charset="0"/>
              </a:rPr>
            </a:br>
            <a:r>
              <a:rPr lang="en-US" altLang="en-US" sz="4000" b="1" smtClean="0">
                <a:latin typeface="Century Gothic" panose="020B0502020202020204" pitchFamily="34" charset="0"/>
              </a:rPr>
              <a:t>Matters!</a:t>
            </a:r>
            <a:r>
              <a:rPr lang="en-US" altLang="en-US" sz="4000" smtClean="0"/>
              <a:t> 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295400" y="2286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638800" y="3124200"/>
            <a:ext cx="315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/>
              <a:t>! </a:t>
            </a:r>
          </a:p>
        </p:txBody>
      </p:sp>
      <p:pic>
        <p:nvPicPr>
          <p:cNvPr id="68624" name="Picture 16" descr="Image result for on camera intervi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28" name="AutoShape 20" descr="Image result for interviews dos and don'ts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0" name="AutoShape 22" descr="Image result for interviews dos and don'ts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8632" name="Picture 24" descr="Image result for media interviews on camera gone wr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26193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34" name="Picture 26" descr="clem_camera_pagesize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4191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4343400" y="3810000"/>
            <a:ext cx="480060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Century Gothic" panose="020B0502020202020204" pitchFamily="34" charset="0"/>
              </a:rPr>
              <a:t>Remember to be “Camera Ready.”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Dress Appropriately for the Interview Location &amp; Bring Applicable “Props.” 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Have a Game Plan In Mind for Job Site or Project Location Interviews.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Remember Importance of Portraying Industry Best Practices/Safety Measures During Interview and on Camera. 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68636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3200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latin typeface="Century Gothic" panose="020B0502020202020204" pitchFamily="34" charset="0"/>
              </a:rPr>
              <a:t>Position Yourself as an Industry “Expert” by  Providing Insight &amp; Value</a:t>
            </a:r>
            <a:r>
              <a:rPr lang="en-US" altLang="en-US" sz="3600" b="1" smtClean="0">
                <a:latin typeface="Century Gothic" panose="020B0502020202020204" pitchFamily="34" charset="0"/>
              </a:rPr>
              <a:t> </a:t>
            </a:r>
            <a:r>
              <a:rPr lang="en-US" altLang="en-US" sz="4000" smtClean="0"/>
              <a:t> 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0" y="1752600"/>
            <a:ext cx="8915400" cy="4830763"/>
          </a:xfrm>
        </p:spPr>
        <p:txBody>
          <a:bodyPr/>
          <a:lstStyle/>
          <a:p>
            <a:pPr algn="ctr"/>
            <a:endParaRPr lang="en-US" altLang="en-US" sz="2400" smtClean="0"/>
          </a:p>
          <a:p>
            <a:pPr algn="ctr"/>
            <a:endParaRPr lang="en-US" altLang="en-US" sz="2400" smtClean="0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572000" y="1524000"/>
            <a:ext cx="4572000" cy="600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Century Gothic" panose="020B0502020202020204" pitchFamily="34" charset="0"/>
              </a:rPr>
              <a:t>Know What’s Happening in the Industry (Trends, Issues, News, etc.) </a:t>
            </a:r>
          </a:p>
          <a:p>
            <a:endParaRPr lang="en-US" altLang="en-US" sz="2000">
              <a:latin typeface="Century Gothic" panose="020B0502020202020204" pitchFamily="34" charset="0"/>
            </a:endParaRPr>
          </a:p>
          <a:p>
            <a:r>
              <a:rPr lang="en-US" altLang="en-US" sz="2000">
                <a:latin typeface="Century Gothic" panose="020B0502020202020204" pitchFamily="34" charset="0"/>
              </a:rPr>
              <a:t>Be a Knowledgeable &amp; Credible “Industry” Source (Pitch your trade rather than your trademark) </a:t>
            </a:r>
          </a:p>
          <a:p>
            <a:endParaRPr lang="en-US" altLang="en-US" sz="2000">
              <a:latin typeface="Century Gothic" panose="020B0502020202020204" pitchFamily="34" charset="0"/>
            </a:endParaRPr>
          </a:p>
          <a:p>
            <a:r>
              <a:rPr lang="en-US" altLang="en-US" sz="2000">
                <a:latin typeface="Century Gothic" panose="020B0502020202020204" pitchFamily="34" charset="0"/>
              </a:rPr>
              <a:t>Be “Visual” by Using Anecdotes &amp; Examples to Create Picture for Reporter &amp; Audience.</a:t>
            </a:r>
          </a:p>
          <a:p>
            <a:endParaRPr lang="en-US" altLang="en-US" sz="2000">
              <a:latin typeface="Century Gothic" panose="020B0502020202020204" pitchFamily="34" charset="0"/>
            </a:endParaRPr>
          </a:p>
          <a:p>
            <a:r>
              <a:rPr lang="en-US" altLang="en-US" sz="2000">
                <a:latin typeface="Century Gothic" panose="020B0502020202020204" pitchFamily="34" charset="0"/>
              </a:rPr>
              <a:t>Share Background Info, Facts &amp;  Statistics to Provide Understanding of Lightning Protection &amp; Industry.  </a:t>
            </a:r>
          </a:p>
          <a:p>
            <a:endParaRPr lang="en-US" altLang="en-US" sz="2000">
              <a:latin typeface="Century Gothic" panose="020B0502020202020204" pitchFamily="34" charset="0"/>
            </a:endParaRPr>
          </a:p>
          <a:p>
            <a:r>
              <a:rPr lang="en-US" altLang="en-US" sz="2000">
                <a:latin typeface="Century Gothic" panose="020B0502020202020204" pitchFamily="34" charset="0"/>
              </a:rPr>
              <a:t>Help Take the Story Where it “Needs” To Go (Dispel Myths, etc.) </a:t>
            </a:r>
          </a:p>
          <a:p>
            <a:pPr algn="ctr"/>
            <a:endParaRPr lang="en-US" altLang="en-US" sz="2000">
              <a:latin typeface="Century Gothic" panose="020B0502020202020204" pitchFamily="34" charset="0"/>
            </a:endParaRPr>
          </a:p>
          <a:p>
            <a:r>
              <a:rPr lang="en-US" altLang="en-US" sz="280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37897" name="Picture 9" descr="people_truc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43434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latin typeface="Century Gothic" panose="020B0502020202020204" pitchFamily="34" charset="0"/>
              </a:rPr>
              <a:t>Quotes Can Make or Break an Interview</a:t>
            </a:r>
            <a:r>
              <a:rPr lang="en-US" altLang="en-US" sz="3600" smtClean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64518" name="Picture 6" descr="Image result for media training 1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458152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4876800" y="1131888"/>
            <a:ext cx="4267200" cy="574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26960" rIns="0" bIns="126960" anchor="ctr">
            <a:spAutoFit/>
          </a:bodyPr>
          <a:lstStyle/>
          <a:p>
            <a:pPr algn="ctr"/>
            <a:endParaRPr lang="en-US" altLang="en-US"/>
          </a:p>
          <a:p>
            <a:r>
              <a:rPr lang="en-US" altLang="en-US">
                <a:latin typeface="Century Gothic" panose="020B0502020202020204" pitchFamily="34" charset="0"/>
              </a:rPr>
              <a:t>Everything you say is “on the record” and can be used by the reporter. 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Don’t feel you need to fill an awkward silence—that’s the interviewer’s job. (Try not to ramble on or babble!) 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Don’t be caught off-guard. Anything you say to a reporter can be quoted, even if the cameras or recorders are not running. 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Don’t volunteer information unless it supports a positive point you want to make. </a:t>
            </a:r>
          </a:p>
          <a:p>
            <a:endParaRPr lang="en-US" altLang="en-US">
              <a:latin typeface="Century Gothic" panose="020B0502020202020204" pitchFamily="34" charset="0"/>
            </a:endParaRPr>
          </a:p>
          <a:p>
            <a:r>
              <a:rPr lang="en-US" altLang="en-US">
                <a:latin typeface="Century Gothic" panose="020B0502020202020204" pitchFamily="34" charset="0"/>
              </a:rPr>
              <a:t>Try to avoid overuse of “in-house” language or industry jargon not understood by general public.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/>
          </p:cNvSpPr>
          <p:nvPr>
            <p:ph type="title"/>
          </p:nvPr>
        </p:nvSpPr>
        <p:spPr>
          <a:xfrm>
            <a:off x="0" y="304800"/>
            <a:ext cx="6400800" cy="1143000"/>
          </a:xfrm>
        </p:spPr>
        <p:txBody>
          <a:bodyPr/>
          <a:lstStyle/>
          <a:p>
            <a:r>
              <a:rPr lang="en-US" altLang="en-US" sz="4000" b="1" smtClean="0">
                <a:latin typeface="Century Gothic" panose="020B0502020202020204" pitchFamily="34" charset="0"/>
              </a:rPr>
              <a:t>And Quotes Can Leave a Lasting Impression!</a:t>
            </a:r>
            <a:r>
              <a:rPr lang="en-US" altLang="en-US" sz="4000" smtClean="0"/>
              <a:t>  </a:t>
            </a:r>
          </a:p>
        </p:txBody>
      </p:sp>
      <p:sp>
        <p:nvSpPr>
          <p:cNvPr id="89098" name="AutoShape 10" descr="Image result for crisis pr tips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9102" name="Picture 14" descr="Image result for crisis pr t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9875" y="0"/>
            <a:ext cx="25241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106" name="Picture 18" descr="Image result for ridiculous quotes from celebrit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28384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108" name="Picture 20" descr="Image result for stupid quotes from celebrit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230187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110" name="Picture 22" descr="Image result for stupid quotes from celebrit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4572000"/>
            <a:ext cx="2971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112" name="Picture 24" descr="dcq-schwarzenegg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4648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14" name="AutoShape 26" descr="Image result for stupid quotes by famous politicians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6" name="AutoShape 28" descr="Image result for stupid quotes by famous politicians"/>
          <p:cNvSpPr>
            <a:spLocks noChangeAspect="1" noChangeArrowheads="1"/>
          </p:cNvSpPr>
          <p:nvPr/>
        </p:nvSpPr>
        <p:spPr bwMode="auto">
          <a:xfrm>
            <a:off x="4038600" y="3657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9118" name="Picture 30" descr="328132-12317-5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0" y="4495800"/>
            <a:ext cx="1981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120" name="Picture 32" descr="Image result for stupid quotes by nancy pelos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2438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124" name="Picture 36" descr="ANd9GcTGXLBtNwsi2G0Vrnk70V6Yq8PsO84NsmrJt5WxGSRs24dGkze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9000" y="1676400"/>
            <a:ext cx="1905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4265</TotalTime>
  <Words>940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MS PGothic</vt:lpstr>
      <vt:lpstr>Britannic Bold</vt:lpstr>
      <vt:lpstr>Century Gothic</vt:lpstr>
      <vt:lpstr>Arial Black</vt:lpstr>
      <vt:lpstr>Wingdings</vt:lpstr>
      <vt:lpstr>Office Theme</vt:lpstr>
      <vt:lpstr>PowerPoint Presentation</vt:lpstr>
      <vt:lpstr>Bob Newhart Example </vt:lpstr>
      <vt:lpstr>  Every Interview is an Opportunity! </vt:lpstr>
      <vt:lpstr>Be a Media Resource! </vt:lpstr>
      <vt:lpstr>Prepare, Prepare, Prepare! </vt:lpstr>
      <vt:lpstr>Presentation  Matters! </vt:lpstr>
      <vt:lpstr>Position Yourself as an Industry “Expert” by  Providing Insight &amp; Value  </vt:lpstr>
      <vt:lpstr>Quotes Can Make or Break an Interview </vt:lpstr>
      <vt:lpstr>And Quotes Can Leave a Lasting Impression!  </vt:lpstr>
      <vt:lpstr>Crisis PR Tips! </vt:lpstr>
      <vt:lpstr>How to Prepare for a Media Interview</vt:lpstr>
      <vt:lpstr>Questions? </vt:lpstr>
      <vt:lpstr>LPI &amp; I.I.I. Put Resources at Your Fingertips!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Loehr</dc:creator>
  <cp:lastModifiedBy>Lewis, Shorna</cp:lastModifiedBy>
  <cp:revision>369</cp:revision>
  <dcterms:created xsi:type="dcterms:W3CDTF">2012-07-30T21:16:18Z</dcterms:created>
  <dcterms:modified xsi:type="dcterms:W3CDTF">2015-03-23T17:51:30Z</dcterms:modified>
</cp:coreProperties>
</file>