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charts/chart7.xml" ContentType="application/vnd.openxmlformats-officedocument.drawingml.chart+xml"/>
  <Override PartName="/ppt/tags/tag6.xml" ContentType="application/vnd.openxmlformats-officedocument.presentationml.tags+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9"/>
  </p:notesMasterIdLst>
  <p:handoutMasterIdLst>
    <p:handoutMasterId r:id="rId60"/>
  </p:handoutMasterIdLst>
  <p:sldIdLst>
    <p:sldId id="4301" r:id="rId2"/>
    <p:sldId id="4526" r:id="rId3"/>
    <p:sldId id="4528" r:id="rId4"/>
    <p:sldId id="4527" r:id="rId5"/>
    <p:sldId id="4531" r:id="rId6"/>
    <p:sldId id="4532" r:id="rId7"/>
    <p:sldId id="4533" r:id="rId8"/>
    <p:sldId id="4534" r:id="rId9"/>
    <p:sldId id="4535" r:id="rId10"/>
    <p:sldId id="4536" r:id="rId11"/>
    <p:sldId id="4563" r:id="rId12"/>
    <p:sldId id="4564" r:id="rId13"/>
    <p:sldId id="4565" r:id="rId14"/>
    <p:sldId id="4396" r:id="rId15"/>
    <p:sldId id="4537" r:id="rId16"/>
    <p:sldId id="4397" r:id="rId17"/>
    <p:sldId id="4540" r:id="rId18"/>
    <p:sldId id="4403" r:id="rId19"/>
    <p:sldId id="4538" r:id="rId20"/>
    <p:sldId id="4539" r:id="rId21"/>
    <p:sldId id="3433" r:id="rId22"/>
    <p:sldId id="4584" r:id="rId23"/>
    <p:sldId id="4594" r:id="rId24"/>
    <p:sldId id="4586" r:id="rId25"/>
    <p:sldId id="4583" r:id="rId26"/>
    <p:sldId id="4593" r:id="rId27"/>
    <p:sldId id="4561" r:id="rId28"/>
    <p:sldId id="4562" r:id="rId29"/>
    <p:sldId id="4440" r:id="rId30"/>
    <p:sldId id="4497" r:id="rId31"/>
    <p:sldId id="4566" r:id="rId32"/>
    <p:sldId id="2680" r:id="rId33"/>
    <p:sldId id="4589" r:id="rId34"/>
    <p:sldId id="4590" r:id="rId35"/>
    <p:sldId id="4591" r:id="rId36"/>
    <p:sldId id="4592" r:id="rId37"/>
    <p:sldId id="4553" r:id="rId38"/>
    <p:sldId id="4554" r:id="rId39"/>
    <p:sldId id="4559" r:id="rId40"/>
    <p:sldId id="4560" r:id="rId41"/>
    <p:sldId id="4582" r:id="rId42"/>
    <p:sldId id="4579" r:id="rId43"/>
    <p:sldId id="4581" r:id="rId44"/>
    <p:sldId id="4469" r:id="rId45"/>
    <p:sldId id="4529" r:id="rId46"/>
    <p:sldId id="4530" r:id="rId47"/>
    <p:sldId id="4567" r:id="rId48"/>
    <p:sldId id="4568" r:id="rId49"/>
    <p:sldId id="4569" r:id="rId50"/>
    <p:sldId id="4577" r:id="rId51"/>
    <p:sldId id="4570" r:id="rId52"/>
    <p:sldId id="4576" r:id="rId53"/>
    <p:sldId id="4571" r:id="rId54"/>
    <p:sldId id="4572" r:id="rId55"/>
    <p:sldId id="4573" r:id="rId56"/>
    <p:sldId id="4574" r:id="rId57"/>
    <p:sldId id="1136"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varScale="1">
        <p:scale>
          <a:sx n="98" d="100"/>
          <a:sy n="98" d="100"/>
        </p:scale>
        <p:origin x="1722" y="7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8506692620234"/>
          <c:y val="2.4161694576910281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Sheet1!$A$2:$A$319</c:f>
              <c:numCache>
                <c:formatCode>"'"yy</c:formatCode>
                <c:ptCount val="318"/>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40296</c:v>
                </c:pt>
                <c:pt idx="244">
                  <c:v>40329</c:v>
                </c:pt>
                <c:pt idx="245">
                  <c:v>40359</c:v>
                </c:pt>
                <c:pt idx="246">
                  <c:v>40390</c:v>
                </c:pt>
                <c:pt idx="247">
                  <c:v>40421</c:v>
                </c:pt>
                <c:pt idx="248">
                  <c:v>40451</c:v>
                </c:pt>
                <c:pt idx="249">
                  <c:v>40482</c:v>
                </c:pt>
                <c:pt idx="250">
                  <c:v>40512</c:v>
                </c:pt>
                <c:pt idx="251">
                  <c:v>40543</c:v>
                </c:pt>
                <c:pt idx="252">
                  <c:v>40574</c:v>
                </c:pt>
                <c:pt idx="253">
                  <c:v>40602</c:v>
                </c:pt>
                <c:pt idx="254">
                  <c:v>40633</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numCache>
            </c:numRef>
          </c:cat>
          <c:val>
            <c:numRef>
              <c:f>Sheet1!$C$2:$C$319</c:f>
              <c:numCache>
                <c:formatCode>0</c:formatCode>
                <c:ptCount val="318"/>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9122056"/>
        <c:axId val="209116176"/>
      </c:barChart>
      <c:lineChart>
        <c:grouping val="standard"/>
        <c:varyColors val="0"/>
        <c:ser>
          <c:idx val="0"/>
          <c:order val="0"/>
          <c:tx>
            <c:strRef>
              <c:f>Sheet1!$B$1</c:f>
              <c:strCache>
                <c:ptCount val="1"/>
                <c:pt idx="0">
                  <c:v># Employed (millions)</c:v>
                </c:pt>
              </c:strCache>
            </c:strRef>
          </c:tx>
          <c:spPr>
            <a:ln w="41439">
              <a:solidFill>
                <a:schemeClr val="accent1"/>
              </a:solidFill>
              <a:prstDash val="solid"/>
            </a:ln>
          </c:spPr>
          <c:marker>
            <c:symbol val="none"/>
          </c:marker>
          <c:cat>
            <c:numRef>
              <c:f>Sheet1!$A$2:$A$319</c:f>
              <c:numCache>
                <c:formatCode>"'"yy</c:formatCode>
                <c:ptCount val="318"/>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40296</c:v>
                </c:pt>
                <c:pt idx="244">
                  <c:v>40329</c:v>
                </c:pt>
                <c:pt idx="245">
                  <c:v>40359</c:v>
                </c:pt>
                <c:pt idx="246">
                  <c:v>40390</c:v>
                </c:pt>
                <c:pt idx="247">
                  <c:v>40421</c:v>
                </c:pt>
                <c:pt idx="248">
                  <c:v>40451</c:v>
                </c:pt>
                <c:pt idx="249">
                  <c:v>40482</c:v>
                </c:pt>
                <c:pt idx="250">
                  <c:v>40512</c:v>
                </c:pt>
                <c:pt idx="251">
                  <c:v>40543</c:v>
                </c:pt>
                <c:pt idx="252">
                  <c:v>40574</c:v>
                </c:pt>
                <c:pt idx="253">
                  <c:v>40602</c:v>
                </c:pt>
                <c:pt idx="254">
                  <c:v>40633</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numCache>
            </c:numRef>
          </c:cat>
          <c:val>
            <c:numRef>
              <c:f>Sheet1!$B$2:$B$319</c:f>
              <c:numCache>
                <c:formatCode>0.00</c:formatCode>
                <c:ptCount val="318"/>
                <c:pt idx="0">
                  <c:v>495.8</c:v>
                </c:pt>
                <c:pt idx="1">
                  <c:v>495.9</c:v>
                </c:pt>
                <c:pt idx="2">
                  <c:v>497.3</c:v>
                </c:pt>
                <c:pt idx="3">
                  <c:v>498.7</c:v>
                </c:pt>
                <c:pt idx="4">
                  <c:v>499</c:v>
                </c:pt>
                <c:pt idx="5">
                  <c:v>502.3</c:v>
                </c:pt>
                <c:pt idx="6">
                  <c:v>504.2</c:v>
                </c:pt>
                <c:pt idx="7">
                  <c:v>504</c:v>
                </c:pt>
                <c:pt idx="8">
                  <c:v>501.5</c:v>
                </c:pt>
                <c:pt idx="9">
                  <c:v>502.4</c:v>
                </c:pt>
                <c:pt idx="10">
                  <c:v>503.5</c:v>
                </c:pt>
                <c:pt idx="11">
                  <c:v>504.5</c:v>
                </c:pt>
                <c:pt idx="12">
                  <c:v>505.2</c:v>
                </c:pt>
                <c:pt idx="13">
                  <c:v>506.3</c:v>
                </c:pt>
                <c:pt idx="14">
                  <c:v>506.5</c:v>
                </c:pt>
                <c:pt idx="15">
                  <c:v>506.5</c:v>
                </c:pt>
                <c:pt idx="16">
                  <c:v>506.7</c:v>
                </c:pt>
                <c:pt idx="17">
                  <c:v>510.2</c:v>
                </c:pt>
                <c:pt idx="18">
                  <c:v>509.7</c:v>
                </c:pt>
                <c:pt idx="19">
                  <c:v>508.8</c:v>
                </c:pt>
                <c:pt idx="20">
                  <c:v>505.2</c:v>
                </c:pt>
                <c:pt idx="21">
                  <c:v>504.6</c:v>
                </c:pt>
                <c:pt idx="22">
                  <c:v>504.2</c:v>
                </c:pt>
                <c:pt idx="23">
                  <c:v>503.1</c:v>
                </c:pt>
                <c:pt idx="24">
                  <c:v>502.5</c:v>
                </c:pt>
                <c:pt idx="25">
                  <c:v>502.3</c:v>
                </c:pt>
                <c:pt idx="26">
                  <c:v>501.4</c:v>
                </c:pt>
                <c:pt idx="27">
                  <c:v>500.1</c:v>
                </c:pt>
                <c:pt idx="28">
                  <c:v>500.1</c:v>
                </c:pt>
                <c:pt idx="29">
                  <c:v>501.4</c:v>
                </c:pt>
                <c:pt idx="30">
                  <c:v>501.1</c:v>
                </c:pt>
                <c:pt idx="31">
                  <c:v>499</c:v>
                </c:pt>
                <c:pt idx="32">
                  <c:v>495.4</c:v>
                </c:pt>
                <c:pt idx="33">
                  <c:v>494.7</c:v>
                </c:pt>
                <c:pt idx="34">
                  <c:v>494.1</c:v>
                </c:pt>
                <c:pt idx="35">
                  <c:v>493.5</c:v>
                </c:pt>
                <c:pt idx="36">
                  <c:v>492</c:v>
                </c:pt>
                <c:pt idx="37">
                  <c:v>492.2</c:v>
                </c:pt>
                <c:pt idx="38">
                  <c:v>492.1</c:v>
                </c:pt>
                <c:pt idx="39">
                  <c:v>492.5</c:v>
                </c:pt>
                <c:pt idx="40">
                  <c:v>492.8</c:v>
                </c:pt>
                <c:pt idx="41">
                  <c:v>495</c:v>
                </c:pt>
                <c:pt idx="42">
                  <c:v>495.9</c:v>
                </c:pt>
                <c:pt idx="43">
                  <c:v>494</c:v>
                </c:pt>
                <c:pt idx="44">
                  <c:v>491.9</c:v>
                </c:pt>
                <c:pt idx="45">
                  <c:v>491.4</c:v>
                </c:pt>
                <c:pt idx="46">
                  <c:v>492.2</c:v>
                </c:pt>
                <c:pt idx="47">
                  <c:v>489.5</c:v>
                </c:pt>
                <c:pt idx="48">
                  <c:v>489.5</c:v>
                </c:pt>
                <c:pt idx="49">
                  <c:v>489.2</c:v>
                </c:pt>
                <c:pt idx="50">
                  <c:v>490.3</c:v>
                </c:pt>
                <c:pt idx="51">
                  <c:v>490.3</c:v>
                </c:pt>
                <c:pt idx="52">
                  <c:v>489.7</c:v>
                </c:pt>
                <c:pt idx="53">
                  <c:v>493.9</c:v>
                </c:pt>
                <c:pt idx="54">
                  <c:v>494.5</c:v>
                </c:pt>
                <c:pt idx="55">
                  <c:v>493.3</c:v>
                </c:pt>
                <c:pt idx="56">
                  <c:v>490.4</c:v>
                </c:pt>
                <c:pt idx="57">
                  <c:v>489.5</c:v>
                </c:pt>
                <c:pt idx="58">
                  <c:v>489.7</c:v>
                </c:pt>
                <c:pt idx="59">
                  <c:v>486</c:v>
                </c:pt>
                <c:pt idx="60">
                  <c:v>484.7</c:v>
                </c:pt>
                <c:pt idx="61">
                  <c:v>484.8</c:v>
                </c:pt>
                <c:pt idx="62">
                  <c:v>485.8</c:v>
                </c:pt>
                <c:pt idx="63">
                  <c:v>484.4</c:v>
                </c:pt>
                <c:pt idx="64">
                  <c:v>483.4</c:v>
                </c:pt>
                <c:pt idx="65">
                  <c:v>486.3</c:v>
                </c:pt>
                <c:pt idx="66">
                  <c:v>486.5</c:v>
                </c:pt>
                <c:pt idx="67">
                  <c:v>485.5</c:v>
                </c:pt>
                <c:pt idx="68">
                  <c:v>482.3</c:v>
                </c:pt>
                <c:pt idx="69">
                  <c:v>482.1</c:v>
                </c:pt>
                <c:pt idx="70">
                  <c:v>481.7</c:v>
                </c:pt>
                <c:pt idx="71">
                  <c:v>481.2</c:v>
                </c:pt>
                <c:pt idx="72">
                  <c:v>482.3</c:v>
                </c:pt>
                <c:pt idx="73">
                  <c:v>481.7</c:v>
                </c:pt>
                <c:pt idx="74">
                  <c:v>483.2</c:v>
                </c:pt>
                <c:pt idx="75">
                  <c:v>483.1</c:v>
                </c:pt>
                <c:pt idx="76">
                  <c:v>484.2</c:v>
                </c:pt>
                <c:pt idx="77">
                  <c:v>487.8</c:v>
                </c:pt>
                <c:pt idx="78">
                  <c:v>489.2</c:v>
                </c:pt>
                <c:pt idx="79">
                  <c:v>488.8</c:v>
                </c:pt>
                <c:pt idx="80">
                  <c:v>487</c:v>
                </c:pt>
                <c:pt idx="81">
                  <c:v>485.6</c:v>
                </c:pt>
                <c:pt idx="82">
                  <c:v>485.9</c:v>
                </c:pt>
                <c:pt idx="83">
                  <c:v>486.1</c:v>
                </c:pt>
                <c:pt idx="84">
                  <c:v>485.5</c:v>
                </c:pt>
                <c:pt idx="85">
                  <c:v>485.3</c:v>
                </c:pt>
                <c:pt idx="86">
                  <c:v>486.6</c:v>
                </c:pt>
                <c:pt idx="87">
                  <c:v>488.6</c:v>
                </c:pt>
                <c:pt idx="88">
                  <c:v>488.7</c:v>
                </c:pt>
                <c:pt idx="89">
                  <c:v>492.6</c:v>
                </c:pt>
                <c:pt idx="90">
                  <c:v>493.5</c:v>
                </c:pt>
                <c:pt idx="91">
                  <c:v>491.8</c:v>
                </c:pt>
                <c:pt idx="92">
                  <c:v>490.2</c:v>
                </c:pt>
                <c:pt idx="93">
                  <c:v>494.7</c:v>
                </c:pt>
                <c:pt idx="94">
                  <c:v>494.9</c:v>
                </c:pt>
                <c:pt idx="95">
                  <c:v>495.4</c:v>
                </c:pt>
                <c:pt idx="96">
                  <c:v>493.4</c:v>
                </c:pt>
                <c:pt idx="97">
                  <c:v>494.1</c:v>
                </c:pt>
                <c:pt idx="98">
                  <c:v>496.3</c:v>
                </c:pt>
                <c:pt idx="99">
                  <c:v>498.2</c:v>
                </c:pt>
                <c:pt idx="100">
                  <c:v>499.9</c:v>
                </c:pt>
                <c:pt idx="101">
                  <c:v>505.1</c:v>
                </c:pt>
                <c:pt idx="102">
                  <c:v>509.8</c:v>
                </c:pt>
                <c:pt idx="103">
                  <c:v>509.3</c:v>
                </c:pt>
                <c:pt idx="104">
                  <c:v>509</c:v>
                </c:pt>
                <c:pt idx="105">
                  <c:v>509.4</c:v>
                </c:pt>
                <c:pt idx="106">
                  <c:v>510.4</c:v>
                </c:pt>
                <c:pt idx="107">
                  <c:v>509.9</c:v>
                </c:pt>
                <c:pt idx="108">
                  <c:v>508.2</c:v>
                </c:pt>
                <c:pt idx="109">
                  <c:v>508.3</c:v>
                </c:pt>
                <c:pt idx="110">
                  <c:v>509.9</c:v>
                </c:pt>
                <c:pt idx="111">
                  <c:v>510.2</c:v>
                </c:pt>
                <c:pt idx="112">
                  <c:v>510.9</c:v>
                </c:pt>
                <c:pt idx="113">
                  <c:v>514.4</c:v>
                </c:pt>
                <c:pt idx="114">
                  <c:v>515.79999999999995</c:v>
                </c:pt>
                <c:pt idx="115">
                  <c:v>515.29999999999995</c:v>
                </c:pt>
                <c:pt idx="116">
                  <c:v>511.6</c:v>
                </c:pt>
                <c:pt idx="117">
                  <c:v>512.6</c:v>
                </c:pt>
                <c:pt idx="118">
                  <c:v>512</c:v>
                </c:pt>
                <c:pt idx="119">
                  <c:v>513</c:v>
                </c:pt>
                <c:pt idx="120">
                  <c:v>512.6</c:v>
                </c:pt>
                <c:pt idx="121">
                  <c:v>512</c:v>
                </c:pt>
                <c:pt idx="122">
                  <c:v>511.8</c:v>
                </c:pt>
                <c:pt idx="123">
                  <c:v>510.8</c:v>
                </c:pt>
                <c:pt idx="124">
                  <c:v>510.3</c:v>
                </c:pt>
                <c:pt idx="125">
                  <c:v>514.29999999999995</c:v>
                </c:pt>
                <c:pt idx="126">
                  <c:v>510.4</c:v>
                </c:pt>
                <c:pt idx="127">
                  <c:v>507.9</c:v>
                </c:pt>
                <c:pt idx="128">
                  <c:v>503.1</c:v>
                </c:pt>
                <c:pt idx="129">
                  <c:v>502.5</c:v>
                </c:pt>
                <c:pt idx="130">
                  <c:v>502.5</c:v>
                </c:pt>
                <c:pt idx="131">
                  <c:v>501.1</c:v>
                </c:pt>
                <c:pt idx="132">
                  <c:v>501.5</c:v>
                </c:pt>
                <c:pt idx="133">
                  <c:v>500.5</c:v>
                </c:pt>
                <c:pt idx="134">
                  <c:v>502.2</c:v>
                </c:pt>
                <c:pt idx="135">
                  <c:v>502.9</c:v>
                </c:pt>
                <c:pt idx="136">
                  <c:v>504.6</c:v>
                </c:pt>
                <c:pt idx="137">
                  <c:v>508</c:v>
                </c:pt>
                <c:pt idx="138">
                  <c:v>506.3</c:v>
                </c:pt>
                <c:pt idx="139">
                  <c:v>505.8</c:v>
                </c:pt>
                <c:pt idx="140">
                  <c:v>502</c:v>
                </c:pt>
                <c:pt idx="141">
                  <c:v>502.7</c:v>
                </c:pt>
                <c:pt idx="142">
                  <c:v>503.2</c:v>
                </c:pt>
                <c:pt idx="143">
                  <c:v>500.1</c:v>
                </c:pt>
                <c:pt idx="144">
                  <c:v>497.4</c:v>
                </c:pt>
                <c:pt idx="145">
                  <c:v>496.3</c:v>
                </c:pt>
                <c:pt idx="146">
                  <c:v>497.5</c:v>
                </c:pt>
                <c:pt idx="147">
                  <c:v>496</c:v>
                </c:pt>
                <c:pt idx="148">
                  <c:v>496.9</c:v>
                </c:pt>
                <c:pt idx="149">
                  <c:v>497.8</c:v>
                </c:pt>
                <c:pt idx="150">
                  <c:v>498.1</c:v>
                </c:pt>
                <c:pt idx="151">
                  <c:v>496.8</c:v>
                </c:pt>
                <c:pt idx="152">
                  <c:v>494</c:v>
                </c:pt>
                <c:pt idx="153">
                  <c:v>495.4</c:v>
                </c:pt>
                <c:pt idx="154">
                  <c:v>496</c:v>
                </c:pt>
                <c:pt idx="155">
                  <c:v>497.5</c:v>
                </c:pt>
                <c:pt idx="156">
                  <c:v>500.4</c:v>
                </c:pt>
                <c:pt idx="157">
                  <c:v>501.2</c:v>
                </c:pt>
                <c:pt idx="158">
                  <c:v>501.9</c:v>
                </c:pt>
                <c:pt idx="159">
                  <c:v>503.1</c:v>
                </c:pt>
                <c:pt idx="160">
                  <c:v>502.8</c:v>
                </c:pt>
                <c:pt idx="161">
                  <c:v>504.8</c:v>
                </c:pt>
                <c:pt idx="162">
                  <c:v>507.6</c:v>
                </c:pt>
                <c:pt idx="163">
                  <c:v>504.5</c:v>
                </c:pt>
                <c:pt idx="164">
                  <c:v>500.5</c:v>
                </c:pt>
                <c:pt idx="165">
                  <c:v>499.8</c:v>
                </c:pt>
                <c:pt idx="166">
                  <c:v>501</c:v>
                </c:pt>
                <c:pt idx="167">
                  <c:v>499</c:v>
                </c:pt>
                <c:pt idx="168">
                  <c:v>497.6</c:v>
                </c:pt>
                <c:pt idx="169">
                  <c:v>497.3</c:v>
                </c:pt>
                <c:pt idx="170">
                  <c:v>498.2</c:v>
                </c:pt>
                <c:pt idx="171">
                  <c:v>497.1</c:v>
                </c:pt>
                <c:pt idx="172">
                  <c:v>498</c:v>
                </c:pt>
                <c:pt idx="173">
                  <c:v>499.2</c:v>
                </c:pt>
                <c:pt idx="174">
                  <c:v>497.8</c:v>
                </c:pt>
                <c:pt idx="175">
                  <c:v>495.9</c:v>
                </c:pt>
                <c:pt idx="176">
                  <c:v>494.1</c:v>
                </c:pt>
                <c:pt idx="177">
                  <c:v>494</c:v>
                </c:pt>
                <c:pt idx="178">
                  <c:v>492.4</c:v>
                </c:pt>
                <c:pt idx="179">
                  <c:v>493</c:v>
                </c:pt>
                <c:pt idx="180">
                  <c:v>488.7</c:v>
                </c:pt>
                <c:pt idx="181">
                  <c:v>488.4</c:v>
                </c:pt>
                <c:pt idx="182">
                  <c:v>489.2</c:v>
                </c:pt>
                <c:pt idx="183">
                  <c:v>485.9</c:v>
                </c:pt>
                <c:pt idx="184">
                  <c:v>487.7</c:v>
                </c:pt>
                <c:pt idx="185">
                  <c:v>491.1</c:v>
                </c:pt>
                <c:pt idx="186">
                  <c:v>491.2</c:v>
                </c:pt>
                <c:pt idx="187">
                  <c:v>490.3</c:v>
                </c:pt>
                <c:pt idx="188">
                  <c:v>488.3</c:v>
                </c:pt>
                <c:pt idx="189">
                  <c:v>489.1</c:v>
                </c:pt>
                <c:pt idx="190">
                  <c:v>489.6</c:v>
                </c:pt>
                <c:pt idx="191">
                  <c:v>489.2</c:v>
                </c:pt>
                <c:pt idx="192">
                  <c:v>491.1</c:v>
                </c:pt>
                <c:pt idx="193">
                  <c:v>491.6</c:v>
                </c:pt>
                <c:pt idx="194">
                  <c:v>492.7</c:v>
                </c:pt>
                <c:pt idx="195">
                  <c:v>492.6</c:v>
                </c:pt>
                <c:pt idx="196">
                  <c:v>491.2</c:v>
                </c:pt>
                <c:pt idx="197">
                  <c:v>492.4</c:v>
                </c:pt>
                <c:pt idx="198">
                  <c:v>492</c:v>
                </c:pt>
                <c:pt idx="199">
                  <c:v>491.3</c:v>
                </c:pt>
                <c:pt idx="200">
                  <c:v>489.9</c:v>
                </c:pt>
                <c:pt idx="201">
                  <c:v>490.1</c:v>
                </c:pt>
                <c:pt idx="202">
                  <c:v>490</c:v>
                </c:pt>
                <c:pt idx="203">
                  <c:v>491.8</c:v>
                </c:pt>
                <c:pt idx="204">
                  <c:v>489.7</c:v>
                </c:pt>
                <c:pt idx="205">
                  <c:v>490.5</c:v>
                </c:pt>
                <c:pt idx="206">
                  <c:v>489.7</c:v>
                </c:pt>
                <c:pt idx="207">
                  <c:v>488.5</c:v>
                </c:pt>
                <c:pt idx="208">
                  <c:v>489.1</c:v>
                </c:pt>
                <c:pt idx="209">
                  <c:v>490.9</c:v>
                </c:pt>
                <c:pt idx="210">
                  <c:v>492.7</c:v>
                </c:pt>
                <c:pt idx="211">
                  <c:v>492.9</c:v>
                </c:pt>
                <c:pt idx="212">
                  <c:v>490.5</c:v>
                </c:pt>
                <c:pt idx="213">
                  <c:v>492.6</c:v>
                </c:pt>
                <c:pt idx="214">
                  <c:v>490.7</c:v>
                </c:pt>
                <c:pt idx="215">
                  <c:v>491.1</c:v>
                </c:pt>
                <c:pt idx="216">
                  <c:v>490</c:v>
                </c:pt>
                <c:pt idx="217">
                  <c:v>488.7</c:v>
                </c:pt>
                <c:pt idx="218">
                  <c:v>489.8</c:v>
                </c:pt>
                <c:pt idx="219">
                  <c:v>489.3</c:v>
                </c:pt>
                <c:pt idx="220">
                  <c:v>489.7</c:v>
                </c:pt>
                <c:pt idx="221">
                  <c:v>492.1</c:v>
                </c:pt>
                <c:pt idx="222">
                  <c:v>493.2</c:v>
                </c:pt>
                <c:pt idx="223">
                  <c:v>491.3</c:v>
                </c:pt>
                <c:pt idx="224">
                  <c:v>490</c:v>
                </c:pt>
                <c:pt idx="225">
                  <c:v>488.7</c:v>
                </c:pt>
                <c:pt idx="226">
                  <c:v>488.2</c:v>
                </c:pt>
                <c:pt idx="227">
                  <c:v>487.9</c:v>
                </c:pt>
                <c:pt idx="228">
                  <c:v>484.4</c:v>
                </c:pt>
                <c:pt idx="229">
                  <c:v>483.5</c:v>
                </c:pt>
                <c:pt idx="230">
                  <c:v>484.2</c:v>
                </c:pt>
                <c:pt idx="231">
                  <c:v>483.5</c:v>
                </c:pt>
                <c:pt idx="232">
                  <c:v>482.1</c:v>
                </c:pt>
                <c:pt idx="233">
                  <c:v>482.3</c:v>
                </c:pt>
                <c:pt idx="234">
                  <c:v>482.5</c:v>
                </c:pt>
                <c:pt idx="235">
                  <c:v>479.5</c:v>
                </c:pt>
                <c:pt idx="236">
                  <c:v>476.8</c:v>
                </c:pt>
                <c:pt idx="237">
                  <c:v>474.2</c:v>
                </c:pt>
                <c:pt idx="238">
                  <c:v>472.5</c:v>
                </c:pt>
                <c:pt idx="239">
                  <c:v>472</c:v>
                </c:pt>
                <c:pt idx="240">
                  <c:v>468.4</c:v>
                </c:pt>
                <c:pt idx="241">
                  <c:v>467</c:v>
                </c:pt>
                <c:pt idx="242">
                  <c:v>466.6</c:v>
                </c:pt>
                <c:pt idx="243">
                  <c:v>472</c:v>
                </c:pt>
                <c:pt idx="244">
                  <c:v>477.3</c:v>
                </c:pt>
                <c:pt idx="245">
                  <c:v>485.8</c:v>
                </c:pt>
                <c:pt idx="246">
                  <c:v>491.1</c:v>
                </c:pt>
                <c:pt idx="247">
                  <c:v>498.6</c:v>
                </c:pt>
                <c:pt idx="248">
                  <c:v>501.7</c:v>
                </c:pt>
                <c:pt idx="249">
                  <c:v>507.1</c:v>
                </c:pt>
                <c:pt idx="250">
                  <c:v>511.9</c:v>
                </c:pt>
                <c:pt idx="251">
                  <c:v>518.9</c:v>
                </c:pt>
                <c:pt idx="252">
                  <c:v>522.5</c:v>
                </c:pt>
                <c:pt idx="253">
                  <c:v>528.1</c:v>
                </c:pt>
                <c:pt idx="254">
                  <c:v>534.6</c:v>
                </c:pt>
                <c:pt idx="255">
                  <c:v>532.29999999999995</c:v>
                </c:pt>
                <c:pt idx="256">
                  <c:v>532.4</c:v>
                </c:pt>
                <c:pt idx="257">
                  <c:v>532.79999999999995</c:v>
                </c:pt>
                <c:pt idx="258">
                  <c:v>530.1</c:v>
                </c:pt>
                <c:pt idx="259">
                  <c:v>527.79999999999995</c:v>
                </c:pt>
                <c:pt idx="260">
                  <c:v>526.70000000000005</c:v>
                </c:pt>
                <c:pt idx="261">
                  <c:v>526.1</c:v>
                </c:pt>
                <c:pt idx="262">
                  <c:v>525.70000000000005</c:v>
                </c:pt>
                <c:pt idx="263">
                  <c:v>526.29999999999995</c:v>
                </c:pt>
                <c:pt idx="264">
                  <c:v>529.6</c:v>
                </c:pt>
                <c:pt idx="265">
                  <c:v>528.6</c:v>
                </c:pt>
                <c:pt idx="266">
                  <c:v>530</c:v>
                </c:pt>
                <c:pt idx="267">
                  <c:v>529.20000000000005</c:v>
                </c:pt>
                <c:pt idx="268">
                  <c:v>529.4</c:v>
                </c:pt>
                <c:pt idx="269">
                  <c:v>529.1</c:v>
                </c:pt>
                <c:pt idx="270">
                  <c:v>528.4</c:v>
                </c:pt>
                <c:pt idx="271">
                  <c:v>525.70000000000005</c:v>
                </c:pt>
                <c:pt idx="272">
                  <c:v>523.9</c:v>
                </c:pt>
                <c:pt idx="273">
                  <c:v>523.70000000000005</c:v>
                </c:pt>
                <c:pt idx="274">
                  <c:v>523.4</c:v>
                </c:pt>
                <c:pt idx="275">
                  <c:v>523.9</c:v>
                </c:pt>
                <c:pt idx="276">
                  <c:v>519</c:v>
                </c:pt>
                <c:pt idx="277">
                  <c:v>518.9</c:v>
                </c:pt>
                <c:pt idx="278">
                  <c:v>518.70000000000005</c:v>
                </c:pt>
                <c:pt idx="279">
                  <c:v>517.1</c:v>
                </c:pt>
                <c:pt idx="280">
                  <c:v>518</c:v>
                </c:pt>
                <c:pt idx="281">
                  <c:v>518.29999999999995</c:v>
                </c:pt>
                <c:pt idx="282">
                  <c:v>516.79999999999995</c:v>
                </c:pt>
                <c:pt idx="283">
                  <c:v>516.29999999999995</c:v>
                </c:pt>
                <c:pt idx="284">
                  <c:v>514.5</c:v>
                </c:pt>
                <c:pt idx="285">
                  <c:v>515</c:v>
                </c:pt>
                <c:pt idx="286">
                  <c:v>516.6</c:v>
                </c:pt>
                <c:pt idx="287">
                  <c:v>517.6</c:v>
                </c:pt>
                <c:pt idx="288">
                  <c:v>513.5</c:v>
                </c:pt>
                <c:pt idx="289" formatCode="General">
                  <c:v>515.70000000000005</c:v>
                </c:pt>
                <c:pt idx="290" formatCode="General">
                  <c:v>516.5</c:v>
                </c:pt>
                <c:pt idx="291" formatCode="General">
                  <c:v>515.6</c:v>
                </c:pt>
                <c:pt idx="292" formatCode="General">
                  <c:v>516.6</c:v>
                </c:pt>
                <c:pt idx="293" formatCode="General">
                  <c:v>518.70000000000005</c:v>
                </c:pt>
                <c:pt idx="294" formatCode="General">
                  <c:v>518.29999999999995</c:v>
                </c:pt>
                <c:pt idx="295" formatCode="General">
                  <c:v>517.5</c:v>
                </c:pt>
                <c:pt idx="296" formatCode="General">
                  <c:v>515.5</c:v>
                </c:pt>
                <c:pt idx="297" formatCode="General">
                  <c:v>515.9</c:v>
                </c:pt>
                <c:pt idx="298" formatCode="General">
                  <c:v>517.6</c:v>
                </c:pt>
                <c:pt idx="299" formatCode="General">
                  <c:v>516.4</c:v>
                </c:pt>
                <c:pt idx="300">
                  <c:v>514.6</c:v>
                </c:pt>
                <c:pt idx="301" formatCode="General">
                  <c:v>516.20000000000005</c:v>
                </c:pt>
                <c:pt idx="302" formatCode="General">
                  <c:v>516.6</c:v>
                </c:pt>
                <c:pt idx="303" formatCode="General">
                  <c:v>516</c:v>
                </c:pt>
                <c:pt idx="304" formatCode="General">
                  <c:v>513.70000000000005</c:v>
                </c:pt>
                <c:pt idx="305" formatCode="General">
                  <c:v>517.4</c:v>
                </c:pt>
                <c:pt idx="306" formatCode="General">
                  <c:v>516.70000000000005</c:v>
                </c:pt>
                <c:pt idx="307" formatCode="General">
                  <c:v>514.20000000000005</c:v>
                </c:pt>
                <c:pt idx="308" formatCode="General">
                  <c:v>513</c:v>
                </c:pt>
                <c:pt idx="309" formatCode="General">
                  <c:v>511.5</c:v>
                </c:pt>
                <c:pt idx="310" formatCode="General">
                  <c:v>513.9</c:v>
                </c:pt>
                <c:pt idx="311" formatCode="General">
                  <c:v>515.79999999999995</c:v>
                </c:pt>
                <c:pt idx="312" formatCode="General">
                  <c:v>515.4</c:v>
                </c:pt>
                <c:pt idx="313" formatCode="General">
                  <c:v>517</c:v>
                </c:pt>
                <c:pt idx="314" formatCode="General">
                  <c:v>517.79999999999995</c:v>
                </c:pt>
                <c:pt idx="315" formatCode="General">
                  <c:v>518.9</c:v>
                </c:pt>
                <c:pt idx="316" formatCode="General">
                  <c:v>519.9</c:v>
                </c:pt>
                <c:pt idx="317" formatCode="General">
                  <c:v>525.6</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9116960"/>
        <c:axId val="209115392"/>
      </c:lineChart>
      <c:catAx>
        <c:axId val="209116960"/>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5392"/>
        <c:crosses val="autoZero"/>
        <c:auto val="0"/>
        <c:lblAlgn val="ctr"/>
        <c:lblOffset val="100"/>
        <c:tickLblSkip val="12"/>
        <c:tickMarkSkip val="12"/>
        <c:noMultiLvlLbl val="1"/>
      </c:catAx>
      <c:valAx>
        <c:axId val="209115392"/>
        <c:scaling>
          <c:orientation val="minMax"/>
          <c:max val="540"/>
          <c:min val="46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6699855827880701"/>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6960"/>
        <c:crosses val="autoZero"/>
        <c:crossBetween val="midCat"/>
      </c:valAx>
      <c:dateAx>
        <c:axId val="209122056"/>
        <c:scaling>
          <c:orientation val="minMax"/>
        </c:scaling>
        <c:delete val="1"/>
        <c:axPos val="b"/>
        <c:numFmt formatCode="&quot;'&quot;yy" sourceLinked="1"/>
        <c:majorTickMark val="out"/>
        <c:minorTickMark val="none"/>
        <c:tickLblPos val="nextTo"/>
        <c:crossAx val="209116176"/>
        <c:crosses val="autoZero"/>
        <c:auto val="1"/>
        <c:lblOffset val="100"/>
        <c:baseTimeUnit val="months"/>
      </c:dateAx>
      <c:valAx>
        <c:axId val="209116176"/>
        <c:scaling>
          <c:orientation val="minMax"/>
          <c:max val="1"/>
          <c:min val="0"/>
        </c:scaling>
        <c:delete val="0"/>
        <c:axPos val="r"/>
        <c:numFmt formatCode="0" sourceLinked="1"/>
        <c:majorTickMark val="none"/>
        <c:minorTickMark val="none"/>
        <c:tickLblPos val="none"/>
        <c:spPr>
          <a:ln w="9525">
            <a:noFill/>
          </a:ln>
        </c:spPr>
        <c:crossAx val="209122056"/>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95398428731813E-2"/>
          <c:y val="4.0284360189573459E-2"/>
          <c:w val="0.93153759820424931"/>
          <c:h val="0.84123222748815163"/>
        </c:manualLayout>
      </c:layout>
      <c:barChart>
        <c:barDir val="col"/>
        <c:grouping val="clustered"/>
        <c:varyColors val="0"/>
        <c:ser>
          <c:idx val="1"/>
          <c:order val="0"/>
          <c:tx>
            <c:strRef>
              <c:f>Sheet1!$A$2</c:f>
              <c:strCache>
                <c:ptCount val="1"/>
                <c:pt idx="0">
                  <c:v>Employment Change</c:v>
                </c:pt>
              </c:strCache>
            </c:strRef>
          </c:tx>
          <c:spPr>
            <a:solidFill>
              <a:schemeClr val="accent1">
                <a:lumMod val="50000"/>
              </a:schemeClr>
            </a:solidFill>
            <a:ln w="24820">
              <a:noFill/>
            </a:ln>
          </c:spPr>
          <c:invertIfNegative val="0"/>
          <c:dLbls>
            <c:spPr>
              <a:noFill/>
              <a:ln w="24820">
                <a:noFill/>
              </a:ln>
            </c:spPr>
            <c:txPr>
              <a:bodyPr rot="-5400000" vert="horz"/>
              <a:lstStyle/>
              <a:p>
                <a:pPr algn="ctr">
                  <a:defRPr sz="136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Sheet1!$C$1:$BT$1</c:f>
              <c:strCache>
                <c:ptCount val="23"/>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strCache>
            </c:strRef>
          </c:cat>
          <c:val>
            <c:numRef>
              <c:f>Sheet1!$C$2:$BT$2</c:f>
              <c:numCache>
                <c:formatCode>General</c:formatCode>
                <c:ptCount val="23"/>
                <c:pt idx="0">
                  <c:v>455</c:v>
                </c:pt>
                <c:pt idx="1">
                  <c:v>654</c:v>
                </c:pt>
                <c:pt idx="2">
                  <c:v>423</c:v>
                </c:pt>
                <c:pt idx="3">
                  <c:v>555</c:v>
                </c:pt>
                <c:pt idx="4">
                  <c:v>834</c:v>
                </c:pt>
                <c:pt idx="5">
                  <c:v>277</c:v>
                </c:pt>
                <c:pt idx="6">
                  <c:v>514</c:v>
                </c:pt>
                <c:pt idx="7">
                  <c:v>524</c:v>
                </c:pt>
                <c:pt idx="8">
                  <c:v>636</c:v>
                </c:pt>
                <c:pt idx="9">
                  <c:v>556</c:v>
                </c:pt>
                <c:pt idx="10">
                  <c:v>594</c:v>
                </c:pt>
                <c:pt idx="11">
                  <c:v>525</c:v>
                </c:pt>
                <c:pt idx="12">
                  <c:v>627</c:v>
                </c:pt>
                <c:pt idx="13">
                  <c:v>829</c:v>
                </c:pt>
                <c:pt idx="14">
                  <c:v>736</c:v>
                </c:pt>
                <c:pt idx="15">
                  <c:v>823</c:v>
                </c:pt>
                <c:pt idx="16">
                  <c:v>570</c:v>
                </c:pt>
                <c:pt idx="17">
                  <c:v>752</c:v>
                </c:pt>
                <c:pt idx="18">
                  <c:v>576</c:v>
                </c:pt>
                <c:pt idx="19">
                  <c:v>846</c:v>
                </c:pt>
                <c:pt idx="20">
                  <c:v>587</c:v>
                </c:pt>
                <c:pt idx="21">
                  <c:v>460</c:v>
                </c:pt>
                <c:pt idx="22">
                  <c:v>639</c:v>
                </c:pt>
              </c:numCache>
            </c:numRef>
          </c:val>
          <c:extLst>
            <c:ext xmlns:c16="http://schemas.microsoft.com/office/drawing/2014/chart" uri="{C3380CC4-5D6E-409C-BE32-E72D297353CC}">
              <c16:uniqueId val="{00000000-4CDC-4FB1-9A8A-DB14A80B3EF7}"/>
            </c:ext>
          </c:extLst>
        </c:ser>
        <c:dLbls>
          <c:showLegendKey val="0"/>
          <c:showVal val="0"/>
          <c:showCatName val="0"/>
          <c:showSerName val="0"/>
          <c:showPercent val="0"/>
          <c:showBubbleSize val="0"/>
        </c:dLbls>
        <c:gapWidth val="60"/>
        <c:axId val="458112400"/>
        <c:axId val="554647304"/>
      </c:barChart>
      <c:catAx>
        <c:axId val="458112400"/>
        <c:scaling>
          <c:orientation val="minMax"/>
        </c:scaling>
        <c:delete val="0"/>
        <c:axPos val="b"/>
        <c:numFmt formatCode="General" sourceLinked="1"/>
        <c:majorTickMark val="out"/>
        <c:minorTickMark val="none"/>
        <c:tickLblPos val="low"/>
        <c:spPr>
          <a:ln w="3102">
            <a:solidFill>
              <a:schemeClr val="tx1"/>
            </a:solidFill>
            <a:prstDash val="solid"/>
          </a:ln>
        </c:spPr>
        <c:txPr>
          <a:bodyPr rot="-5400000" vert="horz"/>
          <a:lstStyle/>
          <a:p>
            <a:pPr>
              <a:defRPr sz="977" b="0" i="0" u="none" strike="noStrike" baseline="0">
                <a:solidFill>
                  <a:schemeClr val="tx1"/>
                </a:solidFill>
                <a:latin typeface="Arial"/>
                <a:ea typeface="Arial"/>
                <a:cs typeface="Arial"/>
              </a:defRPr>
            </a:pPr>
            <a:endParaRPr lang="en-US"/>
          </a:p>
        </c:txPr>
        <c:crossAx val="554647304"/>
        <c:crosses val="autoZero"/>
        <c:auto val="0"/>
        <c:lblAlgn val="ctr"/>
        <c:lblOffset val="0"/>
        <c:tickLblSkip val="1"/>
        <c:tickMarkSkip val="1"/>
        <c:noMultiLvlLbl val="0"/>
      </c:catAx>
      <c:valAx>
        <c:axId val="554647304"/>
        <c:scaling>
          <c:orientation val="minMax"/>
        </c:scaling>
        <c:delete val="0"/>
        <c:axPos val="l"/>
        <c:numFmt formatCode="#,##0_);[Red]\(#,##0\)" sourceLinked="0"/>
        <c:majorTickMark val="out"/>
        <c:minorTickMark val="none"/>
        <c:tickLblPos val="nextTo"/>
        <c:spPr>
          <a:ln w="3102">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458112400"/>
        <c:crosses val="autoZero"/>
        <c:crossBetween val="between"/>
      </c:valAx>
      <c:spPr>
        <a:noFill/>
        <a:ln w="24984">
          <a:noFill/>
        </a:ln>
      </c:spPr>
    </c:plotArea>
    <c:plotVisOnly val="1"/>
    <c:dispBlanksAs val="gap"/>
    <c:showDLblsOverMax val="0"/>
  </c:chart>
  <c:spPr>
    <a:noFill/>
    <a:ln>
      <a:noFill/>
    </a:ln>
  </c:spPr>
  <c:txPr>
    <a:bodyPr/>
    <a:lstStyle/>
    <a:p>
      <a:pPr>
        <a:defRPr sz="1368" b="0"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74699099573475E-2"/>
          <c:y val="9.8913766811076068E-2"/>
          <c:w val="0.88968563154544933"/>
          <c:h val="0.76696576439366493"/>
        </c:manualLayout>
      </c:layout>
      <c:lineChart>
        <c:grouping val="standard"/>
        <c:varyColors val="0"/>
        <c:ser>
          <c:idx val="0"/>
          <c:order val="0"/>
          <c:tx>
            <c:strRef>
              <c:f>Sheet1!$A$2</c:f>
              <c:strCache>
                <c:ptCount val="1"/>
                <c:pt idx="0">
                  <c:v>Job switchers</c:v>
                </c:pt>
              </c:strCache>
            </c:strRef>
          </c:tx>
          <c:spPr>
            <a:ln w="38100">
              <a:solidFill>
                <a:schemeClr val="accent1"/>
              </a:solidFill>
              <a:prstDash val="solid"/>
            </a:ln>
          </c:spPr>
          <c:marker>
            <c:symbol val="none"/>
          </c:marker>
          <c:dPt>
            <c:idx val="19"/>
            <c:bubble3D val="0"/>
            <c:extLst>
              <c:ext xmlns:c16="http://schemas.microsoft.com/office/drawing/2014/chart" uri="{C3380CC4-5D6E-409C-BE32-E72D297353CC}">
                <c16:uniqueId val="{00000000-EB9A-44A5-A43D-0D0578216E83}"/>
              </c:ext>
            </c:extLst>
          </c:dPt>
          <c:cat>
            <c:numRef>
              <c:f>Sheet1!$B$1:$DI$1</c:f>
              <c:numCache>
                <c:formatCode>[$-409]mmm\-yy;@</c:formatCode>
                <c:ptCount val="11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numCache>
            </c:numRef>
          </c:cat>
          <c:val>
            <c:numRef>
              <c:f>Sheet1!$B$2:$DI$2</c:f>
              <c:numCache>
                <c:formatCode>0.0%</c:formatCode>
                <c:ptCount val="112"/>
                <c:pt idx="0">
                  <c:v>4.8000000000000001E-2</c:v>
                </c:pt>
                <c:pt idx="1">
                  <c:v>4.5999999999999999E-2</c:v>
                </c:pt>
                <c:pt idx="2">
                  <c:v>4.8000000000000001E-2</c:v>
                </c:pt>
                <c:pt idx="3">
                  <c:v>4.5999999999999999E-2</c:v>
                </c:pt>
                <c:pt idx="4">
                  <c:v>4.8000000000000001E-2</c:v>
                </c:pt>
                <c:pt idx="5">
                  <c:v>4.8000000000000001E-2</c:v>
                </c:pt>
                <c:pt idx="6">
                  <c:v>4.7E-2</c:v>
                </c:pt>
                <c:pt idx="7">
                  <c:v>4.8000000000000001E-2</c:v>
                </c:pt>
                <c:pt idx="8">
                  <c:v>4.4999999999999998E-2</c:v>
                </c:pt>
                <c:pt idx="9">
                  <c:v>4.2999999999999997E-2</c:v>
                </c:pt>
                <c:pt idx="10">
                  <c:v>4.1000000000000002E-2</c:v>
                </c:pt>
                <c:pt idx="11">
                  <c:v>4.2000000000000003E-2</c:v>
                </c:pt>
                <c:pt idx="12">
                  <c:v>4.1000000000000002E-2</c:v>
                </c:pt>
                <c:pt idx="13">
                  <c:v>4.2000000000000003E-2</c:v>
                </c:pt>
                <c:pt idx="14">
                  <c:v>4.1000000000000002E-2</c:v>
                </c:pt>
                <c:pt idx="15">
                  <c:v>4.2000000000000003E-2</c:v>
                </c:pt>
                <c:pt idx="16">
                  <c:v>4.1000000000000002E-2</c:v>
                </c:pt>
                <c:pt idx="17">
                  <c:v>4.1000000000000002E-2</c:v>
                </c:pt>
                <c:pt idx="18">
                  <c:v>4.2000000000000003E-2</c:v>
                </c:pt>
                <c:pt idx="19">
                  <c:v>4.1000000000000002E-2</c:v>
                </c:pt>
                <c:pt idx="20">
                  <c:v>4.1000000000000002E-2</c:v>
                </c:pt>
                <c:pt idx="21">
                  <c:v>3.9E-2</c:v>
                </c:pt>
                <c:pt idx="22">
                  <c:v>3.5000000000000003E-2</c:v>
                </c:pt>
                <c:pt idx="23">
                  <c:v>3.2000000000000001E-2</c:v>
                </c:pt>
                <c:pt idx="24">
                  <c:v>2.9000000000000001E-2</c:v>
                </c:pt>
                <c:pt idx="25">
                  <c:v>2.9000000000000001E-2</c:v>
                </c:pt>
                <c:pt idx="26">
                  <c:v>0.03</c:v>
                </c:pt>
                <c:pt idx="27">
                  <c:v>2.5999999999999999E-2</c:v>
                </c:pt>
                <c:pt idx="28">
                  <c:v>2.5000000000000001E-2</c:v>
                </c:pt>
                <c:pt idx="29">
                  <c:v>1.7000000000000001E-2</c:v>
                </c:pt>
                <c:pt idx="30">
                  <c:v>1.7000000000000001E-2</c:v>
                </c:pt>
                <c:pt idx="31">
                  <c:v>1.2E-2</c:v>
                </c:pt>
                <c:pt idx="32">
                  <c:v>1.4E-2</c:v>
                </c:pt>
                <c:pt idx="33">
                  <c:v>1.0999999999999999E-2</c:v>
                </c:pt>
                <c:pt idx="34">
                  <c:v>1.2E-2</c:v>
                </c:pt>
                <c:pt idx="35">
                  <c:v>1.2E-2</c:v>
                </c:pt>
                <c:pt idx="36">
                  <c:v>1.6E-2</c:v>
                </c:pt>
                <c:pt idx="37">
                  <c:v>1.4E-2</c:v>
                </c:pt>
                <c:pt idx="38">
                  <c:v>1.4999999999999999E-2</c:v>
                </c:pt>
                <c:pt idx="39">
                  <c:v>1.4999999999999999E-2</c:v>
                </c:pt>
                <c:pt idx="40">
                  <c:v>1.9E-2</c:v>
                </c:pt>
                <c:pt idx="41">
                  <c:v>1.7999999999999999E-2</c:v>
                </c:pt>
                <c:pt idx="42">
                  <c:v>1.7999999999999999E-2</c:v>
                </c:pt>
                <c:pt idx="43">
                  <c:v>1.7999999999999999E-2</c:v>
                </c:pt>
                <c:pt idx="44">
                  <c:v>1.9E-2</c:v>
                </c:pt>
                <c:pt idx="45">
                  <c:v>2.1000000000000001E-2</c:v>
                </c:pt>
                <c:pt idx="46">
                  <c:v>2.4E-2</c:v>
                </c:pt>
                <c:pt idx="47">
                  <c:v>2.4E-2</c:v>
                </c:pt>
                <c:pt idx="48">
                  <c:v>2.1999999999999999E-2</c:v>
                </c:pt>
                <c:pt idx="49">
                  <c:v>0.02</c:v>
                </c:pt>
                <c:pt idx="50">
                  <c:v>2.4E-2</c:v>
                </c:pt>
                <c:pt idx="51">
                  <c:v>2.4E-2</c:v>
                </c:pt>
                <c:pt idx="52">
                  <c:v>2.5000000000000001E-2</c:v>
                </c:pt>
                <c:pt idx="53">
                  <c:v>2.1999999999999999E-2</c:v>
                </c:pt>
                <c:pt idx="54">
                  <c:v>2.1000000000000001E-2</c:v>
                </c:pt>
                <c:pt idx="55">
                  <c:v>2.3E-2</c:v>
                </c:pt>
                <c:pt idx="56">
                  <c:v>0.02</c:v>
                </c:pt>
                <c:pt idx="57">
                  <c:v>1.9E-2</c:v>
                </c:pt>
                <c:pt idx="58">
                  <c:v>1.9E-2</c:v>
                </c:pt>
                <c:pt idx="59">
                  <c:v>2.1000000000000001E-2</c:v>
                </c:pt>
                <c:pt idx="60">
                  <c:v>2.3E-2</c:v>
                </c:pt>
                <c:pt idx="61">
                  <c:v>2.4E-2</c:v>
                </c:pt>
                <c:pt idx="62">
                  <c:v>2.3E-2</c:v>
                </c:pt>
                <c:pt idx="63">
                  <c:v>2.8000000000000001E-2</c:v>
                </c:pt>
                <c:pt idx="64">
                  <c:v>2.5000000000000001E-2</c:v>
                </c:pt>
                <c:pt idx="65">
                  <c:v>2.7E-2</c:v>
                </c:pt>
                <c:pt idx="66">
                  <c:v>2.4E-2</c:v>
                </c:pt>
                <c:pt idx="67">
                  <c:v>2.3E-2</c:v>
                </c:pt>
                <c:pt idx="68">
                  <c:v>2.5000000000000001E-2</c:v>
                </c:pt>
                <c:pt idx="69">
                  <c:v>2.7E-2</c:v>
                </c:pt>
                <c:pt idx="70">
                  <c:v>2.7E-2</c:v>
                </c:pt>
                <c:pt idx="71">
                  <c:v>2.5999999999999999E-2</c:v>
                </c:pt>
                <c:pt idx="72">
                  <c:v>2.5000000000000001E-2</c:v>
                </c:pt>
                <c:pt idx="73">
                  <c:v>2.8000000000000001E-2</c:v>
                </c:pt>
                <c:pt idx="74">
                  <c:v>2.9000000000000001E-2</c:v>
                </c:pt>
                <c:pt idx="75">
                  <c:v>2.7E-2</c:v>
                </c:pt>
                <c:pt idx="76">
                  <c:v>2.7E-2</c:v>
                </c:pt>
                <c:pt idx="77">
                  <c:v>2.8000000000000001E-2</c:v>
                </c:pt>
                <c:pt idx="78">
                  <c:v>2.7E-2</c:v>
                </c:pt>
                <c:pt idx="79">
                  <c:v>2.4E-2</c:v>
                </c:pt>
                <c:pt idx="80">
                  <c:v>2.1999999999999999E-2</c:v>
                </c:pt>
                <c:pt idx="81">
                  <c:v>2.4E-2</c:v>
                </c:pt>
                <c:pt idx="82">
                  <c:v>2.8000000000000001E-2</c:v>
                </c:pt>
                <c:pt idx="83">
                  <c:v>0.03</c:v>
                </c:pt>
                <c:pt idx="84">
                  <c:v>2.7E-2</c:v>
                </c:pt>
                <c:pt idx="85">
                  <c:v>2.4E-2</c:v>
                </c:pt>
                <c:pt idx="86">
                  <c:v>2.3E-2</c:v>
                </c:pt>
                <c:pt idx="87">
                  <c:v>2.5999999999999999E-2</c:v>
                </c:pt>
                <c:pt idx="88">
                  <c:v>2.7E-2</c:v>
                </c:pt>
                <c:pt idx="89">
                  <c:v>2.5999999999999999E-2</c:v>
                </c:pt>
                <c:pt idx="90">
                  <c:v>2.8000000000000001E-2</c:v>
                </c:pt>
                <c:pt idx="91">
                  <c:v>0.03</c:v>
                </c:pt>
                <c:pt idx="92">
                  <c:v>3.2000000000000001E-2</c:v>
                </c:pt>
                <c:pt idx="93">
                  <c:v>2.9000000000000001E-2</c:v>
                </c:pt>
                <c:pt idx="94">
                  <c:v>3.2000000000000001E-2</c:v>
                </c:pt>
                <c:pt idx="95">
                  <c:v>0.03</c:v>
                </c:pt>
                <c:pt idx="96">
                  <c:v>3.5000000000000003E-2</c:v>
                </c:pt>
                <c:pt idx="97">
                  <c:v>3.4000000000000002E-2</c:v>
                </c:pt>
                <c:pt idx="98">
                  <c:v>3.6999999999999998E-2</c:v>
                </c:pt>
                <c:pt idx="99">
                  <c:v>3.6999999999999998E-2</c:v>
                </c:pt>
                <c:pt idx="100">
                  <c:v>3.7999999999999999E-2</c:v>
                </c:pt>
                <c:pt idx="101">
                  <c:v>3.2000000000000001E-2</c:v>
                </c:pt>
                <c:pt idx="102">
                  <c:v>3.1E-2</c:v>
                </c:pt>
                <c:pt idx="103">
                  <c:v>3.2000000000000001E-2</c:v>
                </c:pt>
                <c:pt idx="104">
                  <c:v>3.6999999999999998E-2</c:v>
                </c:pt>
                <c:pt idx="105">
                  <c:v>3.5000000000000003E-2</c:v>
                </c:pt>
                <c:pt idx="106">
                  <c:v>3.2000000000000001E-2</c:v>
                </c:pt>
                <c:pt idx="107">
                  <c:v>3.5000000000000003E-2</c:v>
                </c:pt>
                <c:pt idx="108">
                  <c:v>3.7999999999999999E-2</c:v>
                </c:pt>
                <c:pt idx="109">
                  <c:v>4.1000000000000002E-2</c:v>
                </c:pt>
                <c:pt idx="110">
                  <c:v>4.2999999999999997E-2</c:v>
                </c:pt>
                <c:pt idx="111">
                  <c:v>4.2999999999999997E-2</c:v>
                </c:pt>
              </c:numCache>
            </c:numRef>
          </c:val>
          <c:smooth val="0"/>
          <c:extLst>
            <c:ext xmlns:c16="http://schemas.microsoft.com/office/drawing/2014/chart" uri="{C3380CC4-5D6E-409C-BE32-E72D297353CC}">
              <c16:uniqueId val="{00000001-EB9A-44A5-A43D-0D0578216E83}"/>
            </c:ext>
          </c:extLst>
        </c:ser>
        <c:ser>
          <c:idx val="1"/>
          <c:order val="1"/>
          <c:tx>
            <c:strRef>
              <c:f>Sheet1!$A$3</c:f>
              <c:strCache>
                <c:ptCount val="1"/>
                <c:pt idx="0">
                  <c:v>Job stayers</c:v>
                </c:pt>
              </c:strCache>
            </c:strRef>
          </c:tx>
          <c:spPr>
            <a:ln w="25400">
              <a:solidFill>
                <a:srgbClr val="00B050"/>
              </a:solidFill>
            </a:ln>
          </c:spPr>
          <c:marker>
            <c:symbol val="none"/>
          </c:marker>
          <c:cat>
            <c:numRef>
              <c:f>Sheet1!$B$1:$DI$1</c:f>
              <c:numCache>
                <c:formatCode>[$-409]mmm\-yy;@</c:formatCode>
                <c:ptCount val="11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numCache>
            </c:numRef>
          </c:cat>
          <c:val>
            <c:numRef>
              <c:f>Sheet1!$B$3:$DI$3</c:f>
              <c:numCache>
                <c:formatCode>0.0%</c:formatCode>
                <c:ptCount val="112"/>
                <c:pt idx="0">
                  <c:v>0.04</c:v>
                </c:pt>
                <c:pt idx="1">
                  <c:v>3.9E-2</c:v>
                </c:pt>
                <c:pt idx="2">
                  <c:v>3.6999999999999998E-2</c:v>
                </c:pt>
                <c:pt idx="3">
                  <c:v>3.6999999999999998E-2</c:v>
                </c:pt>
                <c:pt idx="4">
                  <c:v>3.9E-2</c:v>
                </c:pt>
                <c:pt idx="5">
                  <c:v>4.1000000000000002E-2</c:v>
                </c:pt>
                <c:pt idx="6">
                  <c:v>4.2000000000000003E-2</c:v>
                </c:pt>
                <c:pt idx="7">
                  <c:v>4.1000000000000002E-2</c:v>
                </c:pt>
                <c:pt idx="8">
                  <c:v>4.1000000000000002E-2</c:v>
                </c:pt>
                <c:pt idx="9">
                  <c:v>0.04</c:v>
                </c:pt>
                <c:pt idx="10">
                  <c:v>3.7999999999999999E-2</c:v>
                </c:pt>
                <c:pt idx="11">
                  <c:v>3.7999999999999999E-2</c:v>
                </c:pt>
                <c:pt idx="12">
                  <c:v>3.9E-2</c:v>
                </c:pt>
                <c:pt idx="13">
                  <c:v>0.04</c:v>
                </c:pt>
                <c:pt idx="14">
                  <c:v>0.04</c:v>
                </c:pt>
                <c:pt idx="15">
                  <c:v>4.1000000000000002E-2</c:v>
                </c:pt>
                <c:pt idx="16">
                  <c:v>4.1000000000000002E-2</c:v>
                </c:pt>
                <c:pt idx="17">
                  <c:v>0.04</c:v>
                </c:pt>
                <c:pt idx="18">
                  <c:v>3.9E-2</c:v>
                </c:pt>
                <c:pt idx="19">
                  <c:v>3.9E-2</c:v>
                </c:pt>
                <c:pt idx="20">
                  <c:v>3.9E-2</c:v>
                </c:pt>
                <c:pt idx="21">
                  <c:v>3.7999999999999999E-2</c:v>
                </c:pt>
                <c:pt idx="22">
                  <c:v>3.6999999999999998E-2</c:v>
                </c:pt>
                <c:pt idx="23">
                  <c:v>3.4000000000000002E-2</c:v>
                </c:pt>
                <c:pt idx="24">
                  <c:v>3.4000000000000002E-2</c:v>
                </c:pt>
                <c:pt idx="25">
                  <c:v>3.4000000000000002E-2</c:v>
                </c:pt>
                <c:pt idx="26">
                  <c:v>3.4000000000000002E-2</c:v>
                </c:pt>
                <c:pt idx="27">
                  <c:v>3.3000000000000002E-2</c:v>
                </c:pt>
                <c:pt idx="28">
                  <c:v>3.1E-2</c:v>
                </c:pt>
                <c:pt idx="29">
                  <c:v>2.7E-2</c:v>
                </c:pt>
                <c:pt idx="30">
                  <c:v>2.5999999999999999E-2</c:v>
                </c:pt>
                <c:pt idx="31">
                  <c:v>2.5000000000000001E-2</c:v>
                </c:pt>
                <c:pt idx="32">
                  <c:v>2.5000000000000001E-2</c:v>
                </c:pt>
                <c:pt idx="33">
                  <c:v>2.1000000000000001E-2</c:v>
                </c:pt>
                <c:pt idx="34">
                  <c:v>0.02</c:v>
                </c:pt>
                <c:pt idx="35">
                  <c:v>0.02</c:v>
                </c:pt>
                <c:pt idx="36">
                  <c:v>0.02</c:v>
                </c:pt>
                <c:pt idx="37">
                  <c:v>2.1000000000000001E-2</c:v>
                </c:pt>
                <c:pt idx="38">
                  <c:v>1.7000000000000001E-2</c:v>
                </c:pt>
                <c:pt idx="39">
                  <c:v>1.7999999999999999E-2</c:v>
                </c:pt>
                <c:pt idx="40">
                  <c:v>1.7000000000000001E-2</c:v>
                </c:pt>
                <c:pt idx="41">
                  <c:v>0.02</c:v>
                </c:pt>
                <c:pt idx="42">
                  <c:v>1.9E-2</c:v>
                </c:pt>
                <c:pt idx="43">
                  <c:v>1.4999999999999999E-2</c:v>
                </c:pt>
                <c:pt idx="44">
                  <c:v>1.4E-2</c:v>
                </c:pt>
                <c:pt idx="45">
                  <c:v>1.2999999999999999E-2</c:v>
                </c:pt>
                <c:pt idx="46">
                  <c:v>1.6E-2</c:v>
                </c:pt>
                <c:pt idx="47">
                  <c:v>1.7000000000000001E-2</c:v>
                </c:pt>
                <c:pt idx="48">
                  <c:v>1.7000000000000001E-2</c:v>
                </c:pt>
                <c:pt idx="49">
                  <c:v>1.7999999999999999E-2</c:v>
                </c:pt>
                <c:pt idx="50">
                  <c:v>1.9E-2</c:v>
                </c:pt>
                <c:pt idx="51">
                  <c:v>1.7999999999999999E-2</c:v>
                </c:pt>
                <c:pt idx="52">
                  <c:v>0.02</c:v>
                </c:pt>
                <c:pt idx="53">
                  <c:v>2.1999999999999999E-2</c:v>
                </c:pt>
                <c:pt idx="54">
                  <c:v>2.1000000000000001E-2</c:v>
                </c:pt>
                <c:pt idx="55">
                  <c:v>1.9E-2</c:v>
                </c:pt>
                <c:pt idx="56">
                  <c:v>1.9E-2</c:v>
                </c:pt>
                <c:pt idx="57">
                  <c:v>0.02</c:v>
                </c:pt>
                <c:pt idx="58">
                  <c:v>1.9E-2</c:v>
                </c:pt>
                <c:pt idx="59">
                  <c:v>1.7999999999999999E-2</c:v>
                </c:pt>
                <c:pt idx="60">
                  <c:v>1.7999999999999999E-2</c:v>
                </c:pt>
                <c:pt idx="61">
                  <c:v>0.02</c:v>
                </c:pt>
                <c:pt idx="62">
                  <c:v>0.02</c:v>
                </c:pt>
                <c:pt idx="63">
                  <c:v>0.02</c:v>
                </c:pt>
                <c:pt idx="64">
                  <c:v>1.9E-2</c:v>
                </c:pt>
                <c:pt idx="65">
                  <c:v>1.7000000000000001E-2</c:v>
                </c:pt>
                <c:pt idx="66">
                  <c:v>0.02</c:v>
                </c:pt>
                <c:pt idx="67">
                  <c:v>2.1000000000000001E-2</c:v>
                </c:pt>
                <c:pt idx="68">
                  <c:v>2.1000000000000001E-2</c:v>
                </c:pt>
                <c:pt idx="69">
                  <c:v>0.02</c:v>
                </c:pt>
                <c:pt idx="70">
                  <c:v>2.1000000000000001E-2</c:v>
                </c:pt>
                <c:pt idx="71">
                  <c:v>2.1000000000000001E-2</c:v>
                </c:pt>
                <c:pt idx="72">
                  <c:v>2.1000000000000001E-2</c:v>
                </c:pt>
                <c:pt idx="73">
                  <c:v>1.7999999999999999E-2</c:v>
                </c:pt>
                <c:pt idx="74">
                  <c:v>1.7000000000000001E-2</c:v>
                </c:pt>
                <c:pt idx="75">
                  <c:v>1.6E-2</c:v>
                </c:pt>
                <c:pt idx="76">
                  <c:v>1.9E-2</c:v>
                </c:pt>
                <c:pt idx="77">
                  <c:v>0.02</c:v>
                </c:pt>
                <c:pt idx="78">
                  <c:v>2.1000000000000001E-2</c:v>
                </c:pt>
                <c:pt idx="79">
                  <c:v>2.1000000000000001E-2</c:v>
                </c:pt>
                <c:pt idx="80">
                  <c:v>1.9E-2</c:v>
                </c:pt>
                <c:pt idx="81">
                  <c:v>0.02</c:v>
                </c:pt>
                <c:pt idx="82">
                  <c:v>0.02</c:v>
                </c:pt>
                <c:pt idx="83">
                  <c:v>2.1000000000000001E-2</c:v>
                </c:pt>
                <c:pt idx="84">
                  <c:v>2.1999999999999999E-2</c:v>
                </c:pt>
                <c:pt idx="85">
                  <c:v>2.1999999999999999E-2</c:v>
                </c:pt>
                <c:pt idx="86">
                  <c:v>2.3E-2</c:v>
                </c:pt>
                <c:pt idx="87">
                  <c:v>2.1000000000000001E-2</c:v>
                </c:pt>
                <c:pt idx="88">
                  <c:v>2.1999999999999999E-2</c:v>
                </c:pt>
                <c:pt idx="89">
                  <c:v>2.1999999999999999E-2</c:v>
                </c:pt>
                <c:pt idx="90">
                  <c:v>2.5000000000000001E-2</c:v>
                </c:pt>
                <c:pt idx="91">
                  <c:v>2.7E-2</c:v>
                </c:pt>
                <c:pt idx="92">
                  <c:v>2.8000000000000001E-2</c:v>
                </c:pt>
                <c:pt idx="93">
                  <c:v>2.8000000000000001E-2</c:v>
                </c:pt>
                <c:pt idx="94">
                  <c:v>2.8000000000000001E-2</c:v>
                </c:pt>
                <c:pt idx="95">
                  <c:v>2.9000000000000001E-2</c:v>
                </c:pt>
                <c:pt idx="96">
                  <c:v>0.03</c:v>
                </c:pt>
                <c:pt idx="97">
                  <c:v>3.3000000000000002E-2</c:v>
                </c:pt>
                <c:pt idx="98">
                  <c:v>0.03</c:v>
                </c:pt>
                <c:pt idx="99">
                  <c:v>2.9000000000000001E-2</c:v>
                </c:pt>
                <c:pt idx="100">
                  <c:v>2.7E-2</c:v>
                </c:pt>
                <c:pt idx="101">
                  <c:v>2.9000000000000001E-2</c:v>
                </c:pt>
                <c:pt idx="102">
                  <c:v>0.03</c:v>
                </c:pt>
                <c:pt idx="103">
                  <c:v>2.7E-2</c:v>
                </c:pt>
                <c:pt idx="104">
                  <c:v>2.7E-2</c:v>
                </c:pt>
                <c:pt idx="105">
                  <c:v>2.8000000000000001E-2</c:v>
                </c:pt>
                <c:pt idx="106">
                  <c:v>3.1E-2</c:v>
                </c:pt>
                <c:pt idx="107">
                  <c:v>2.9000000000000001E-2</c:v>
                </c:pt>
                <c:pt idx="108">
                  <c:v>2.9000000000000001E-2</c:v>
                </c:pt>
                <c:pt idx="109">
                  <c:v>0.03</c:v>
                </c:pt>
                <c:pt idx="110">
                  <c:v>0.03</c:v>
                </c:pt>
                <c:pt idx="111">
                  <c:v>3.1E-2</c:v>
                </c:pt>
              </c:numCache>
            </c:numRef>
          </c:val>
          <c:smooth val="0"/>
          <c:extLst>
            <c:ext xmlns:c16="http://schemas.microsoft.com/office/drawing/2014/chart" uri="{C3380CC4-5D6E-409C-BE32-E72D297353CC}">
              <c16:uniqueId val="{00000000-B419-4301-B64E-93E1B11D1F85}"/>
            </c:ext>
          </c:extLst>
        </c:ser>
        <c:ser>
          <c:idx val="2"/>
          <c:order val="2"/>
          <c:tx>
            <c:strRef>
              <c:f>Sheet1!$A$4</c:f>
              <c:strCache>
                <c:ptCount val="1"/>
                <c:pt idx="0">
                  <c:v>Core PCE</c:v>
                </c:pt>
              </c:strCache>
            </c:strRef>
          </c:tx>
          <c:spPr>
            <a:ln w="25400">
              <a:solidFill>
                <a:srgbClr val="FF0000"/>
              </a:solidFill>
            </a:ln>
          </c:spPr>
          <c:marker>
            <c:symbol val="none"/>
          </c:marker>
          <c:cat>
            <c:numRef>
              <c:f>Sheet1!$B$1:$DI$1</c:f>
              <c:numCache>
                <c:formatCode>[$-409]mmm\-yy;@</c:formatCode>
                <c:ptCount val="112"/>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c:v>40848</c:v>
                </c:pt>
                <c:pt idx="57">
                  <c:v>40878</c:v>
                </c:pt>
                <c:pt idx="58">
                  <c:v>40909</c:v>
                </c:pt>
                <c:pt idx="59">
                  <c:v>40940</c:v>
                </c:pt>
                <c:pt idx="60">
                  <c:v>40969</c:v>
                </c:pt>
                <c:pt idx="61">
                  <c:v>41000</c:v>
                </c:pt>
                <c:pt idx="62">
                  <c:v>41030</c:v>
                </c:pt>
                <c:pt idx="63">
                  <c:v>41061</c:v>
                </c:pt>
                <c:pt idx="64">
                  <c:v>41091</c:v>
                </c:pt>
                <c:pt idx="65">
                  <c:v>41122</c:v>
                </c:pt>
                <c:pt idx="66">
                  <c:v>41153</c:v>
                </c:pt>
                <c:pt idx="67">
                  <c:v>41183</c:v>
                </c:pt>
                <c:pt idx="68">
                  <c:v>41214</c:v>
                </c:pt>
                <c:pt idx="69">
                  <c:v>41244</c:v>
                </c:pt>
                <c:pt idx="70">
                  <c:v>41275</c:v>
                </c:pt>
                <c:pt idx="71">
                  <c:v>41306</c:v>
                </c:pt>
                <c:pt idx="72">
                  <c:v>41334</c:v>
                </c:pt>
                <c:pt idx="73">
                  <c:v>41365</c:v>
                </c:pt>
                <c:pt idx="74">
                  <c:v>41395</c:v>
                </c:pt>
                <c:pt idx="75">
                  <c:v>41426</c:v>
                </c:pt>
                <c:pt idx="76">
                  <c:v>41456</c:v>
                </c:pt>
                <c:pt idx="77">
                  <c:v>41487</c:v>
                </c:pt>
                <c:pt idx="78">
                  <c:v>41518</c:v>
                </c:pt>
                <c:pt idx="79">
                  <c:v>41548</c:v>
                </c:pt>
                <c:pt idx="80">
                  <c:v>41579</c:v>
                </c:pt>
                <c:pt idx="81">
                  <c:v>41609</c:v>
                </c:pt>
                <c:pt idx="82">
                  <c:v>41640</c:v>
                </c:pt>
                <c:pt idx="83">
                  <c:v>41671</c:v>
                </c:pt>
                <c:pt idx="84">
                  <c:v>41699</c:v>
                </c:pt>
                <c:pt idx="85">
                  <c:v>41730</c:v>
                </c:pt>
                <c:pt idx="86">
                  <c:v>41760</c:v>
                </c:pt>
                <c:pt idx="87">
                  <c:v>41791</c:v>
                </c:pt>
                <c:pt idx="88">
                  <c:v>41821</c:v>
                </c:pt>
                <c:pt idx="89">
                  <c:v>41852</c:v>
                </c:pt>
                <c:pt idx="90">
                  <c:v>41883</c:v>
                </c:pt>
                <c:pt idx="91">
                  <c:v>41913</c:v>
                </c:pt>
                <c:pt idx="92">
                  <c:v>41944</c:v>
                </c:pt>
                <c:pt idx="93">
                  <c:v>41974</c:v>
                </c:pt>
                <c:pt idx="94">
                  <c:v>42005</c:v>
                </c:pt>
                <c:pt idx="95">
                  <c:v>42036</c:v>
                </c:pt>
                <c:pt idx="96">
                  <c:v>42064</c:v>
                </c:pt>
                <c:pt idx="97">
                  <c:v>42095</c:v>
                </c:pt>
                <c:pt idx="98">
                  <c:v>42125</c:v>
                </c:pt>
                <c:pt idx="99">
                  <c:v>42156</c:v>
                </c:pt>
                <c:pt idx="100">
                  <c:v>42186</c:v>
                </c:pt>
                <c:pt idx="101">
                  <c:v>42217</c:v>
                </c:pt>
                <c:pt idx="102">
                  <c:v>42248</c:v>
                </c:pt>
                <c:pt idx="103">
                  <c:v>42278</c:v>
                </c:pt>
                <c:pt idx="104">
                  <c:v>42309</c:v>
                </c:pt>
                <c:pt idx="105">
                  <c:v>42339</c:v>
                </c:pt>
                <c:pt idx="106">
                  <c:v>42370</c:v>
                </c:pt>
                <c:pt idx="107">
                  <c:v>42401</c:v>
                </c:pt>
                <c:pt idx="108">
                  <c:v>42430</c:v>
                </c:pt>
                <c:pt idx="109">
                  <c:v>42461</c:v>
                </c:pt>
                <c:pt idx="110">
                  <c:v>42491</c:v>
                </c:pt>
                <c:pt idx="111">
                  <c:v>42522</c:v>
                </c:pt>
              </c:numCache>
            </c:numRef>
          </c:cat>
          <c:val>
            <c:numRef>
              <c:f>Sheet1!$B$4:$DI$4</c:f>
              <c:numCache>
                <c:formatCode>0.0%</c:formatCode>
                <c:ptCount val="112"/>
                <c:pt idx="0">
                  <c:v>2.3E-2</c:v>
                </c:pt>
                <c:pt idx="1">
                  <c:v>2.1000000000000001E-2</c:v>
                </c:pt>
                <c:pt idx="2">
                  <c:v>0.02</c:v>
                </c:pt>
                <c:pt idx="3">
                  <c:v>1.9E-2</c:v>
                </c:pt>
                <c:pt idx="4">
                  <c:v>0.02</c:v>
                </c:pt>
                <c:pt idx="5">
                  <c:v>1.9E-2</c:v>
                </c:pt>
                <c:pt idx="6">
                  <c:v>0.02</c:v>
                </c:pt>
                <c:pt idx="7">
                  <c:v>2.1000000000000001E-2</c:v>
                </c:pt>
                <c:pt idx="8">
                  <c:v>2.3E-2</c:v>
                </c:pt>
                <c:pt idx="9">
                  <c:v>2.3E-2</c:v>
                </c:pt>
                <c:pt idx="10">
                  <c:v>2.1000000000000001E-2</c:v>
                </c:pt>
                <c:pt idx="11">
                  <c:v>0.02</c:v>
                </c:pt>
                <c:pt idx="12">
                  <c:v>2.1999999999999999E-2</c:v>
                </c:pt>
                <c:pt idx="13">
                  <c:v>2.1999999999999999E-2</c:v>
                </c:pt>
                <c:pt idx="14">
                  <c:v>2.3E-2</c:v>
                </c:pt>
                <c:pt idx="15">
                  <c:v>2.3E-2</c:v>
                </c:pt>
                <c:pt idx="16">
                  <c:v>2.3E-2</c:v>
                </c:pt>
                <c:pt idx="17">
                  <c:v>2.3E-2</c:v>
                </c:pt>
                <c:pt idx="18">
                  <c:v>2.1000000000000001E-2</c:v>
                </c:pt>
                <c:pt idx="19">
                  <c:v>1.7999999999999999E-2</c:v>
                </c:pt>
                <c:pt idx="20">
                  <c:v>1.7000000000000001E-2</c:v>
                </c:pt>
                <c:pt idx="21">
                  <c:v>1.4E-2</c:v>
                </c:pt>
                <c:pt idx="22">
                  <c:v>1.2E-2</c:v>
                </c:pt>
                <c:pt idx="23">
                  <c:v>1.2E-2</c:v>
                </c:pt>
                <c:pt idx="24">
                  <c:v>1.0999999999999999E-2</c:v>
                </c:pt>
                <c:pt idx="25">
                  <c:v>1.2E-2</c:v>
                </c:pt>
                <c:pt idx="26">
                  <c:v>1.2E-2</c:v>
                </c:pt>
                <c:pt idx="27">
                  <c:v>1.0999999999999999E-2</c:v>
                </c:pt>
                <c:pt idx="28">
                  <c:v>0.01</c:v>
                </c:pt>
                <c:pt idx="29">
                  <c:v>0.01</c:v>
                </c:pt>
                <c:pt idx="30">
                  <c:v>0.01</c:v>
                </c:pt>
                <c:pt idx="31">
                  <c:v>1.2999999999999999E-2</c:v>
                </c:pt>
                <c:pt idx="32">
                  <c:v>1.4E-2</c:v>
                </c:pt>
                <c:pt idx="33">
                  <c:v>1.4999999999999999E-2</c:v>
                </c:pt>
                <c:pt idx="34">
                  <c:v>1.6E-2</c:v>
                </c:pt>
                <c:pt idx="35">
                  <c:v>1.4999999999999999E-2</c:v>
                </c:pt>
                <c:pt idx="36">
                  <c:v>1.6E-2</c:v>
                </c:pt>
                <c:pt idx="37">
                  <c:v>1.2999999999999999E-2</c:v>
                </c:pt>
                <c:pt idx="38">
                  <c:v>1.2999999999999999E-2</c:v>
                </c:pt>
                <c:pt idx="39">
                  <c:v>1.2999999999999999E-2</c:v>
                </c:pt>
                <c:pt idx="40">
                  <c:v>1.4E-2</c:v>
                </c:pt>
                <c:pt idx="41">
                  <c:v>1.2999999999999999E-2</c:v>
                </c:pt>
                <c:pt idx="42">
                  <c:v>1.2E-2</c:v>
                </c:pt>
                <c:pt idx="43">
                  <c:v>0.01</c:v>
                </c:pt>
                <c:pt idx="44">
                  <c:v>0.01</c:v>
                </c:pt>
                <c:pt idx="45">
                  <c:v>8.9999999999999993E-3</c:v>
                </c:pt>
                <c:pt idx="46">
                  <c:v>0.01</c:v>
                </c:pt>
                <c:pt idx="47">
                  <c:v>1.0999999999999999E-2</c:v>
                </c:pt>
                <c:pt idx="48">
                  <c:v>1.0999999999999999E-2</c:v>
                </c:pt>
                <c:pt idx="49">
                  <c:v>1.2999999999999999E-2</c:v>
                </c:pt>
                <c:pt idx="50">
                  <c:v>1.4E-2</c:v>
                </c:pt>
                <c:pt idx="51">
                  <c:v>1.4999999999999999E-2</c:v>
                </c:pt>
                <c:pt idx="52">
                  <c:v>1.6E-2</c:v>
                </c:pt>
                <c:pt idx="53">
                  <c:v>1.7000000000000001E-2</c:v>
                </c:pt>
                <c:pt idx="54">
                  <c:v>1.7000000000000001E-2</c:v>
                </c:pt>
                <c:pt idx="55">
                  <c:v>1.7999999999999999E-2</c:v>
                </c:pt>
                <c:pt idx="56">
                  <c:v>1.7999999999999999E-2</c:v>
                </c:pt>
                <c:pt idx="57">
                  <c:v>0.02</c:v>
                </c:pt>
                <c:pt idx="58">
                  <c:v>2.1000000000000001E-2</c:v>
                </c:pt>
                <c:pt idx="59">
                  <c:v>2.1000000000000001E-2</c:v>
                </c:pt>
                <c:pt idx="60">
                  <c:v>2.1000000000000001E-2</c:v>
                </c:pt>
                <c:pt idx="61">
                  <c:v>0.02</c:v>
                </c:pt>
                <c:pt idx="62">
                  <c:v>1.9E-2</c:v>
                </c:pt>
                <c:pt idx="63">
                  <c:v>1.9E-2</c:v>
                </c:pt>
                <c:pt idx="64">
                  <c:v>1.7999999999999999E-2</c:v>
                </c:pt>
                <c:pt idx="65">
                  <c:v>1.7000000000000001E-2</c:v>
                </c:pt>
                <c:pt idx="66">
                  <c:v>1.7000000000000001E-2</c:v>
                </c:pt>
                <c:pt idx="67">
                  <c:v>1.7999999999999999E-2</c:v>
                </c:pt>
                <c:pt idx="68">
                  <c:v>1.7999999999999999E-2</c:v>
                </c:pt>
                <c:pt idx="69">
                  <c:v>1.7000000000000001E-2</c:v>
                </c:pt>
                <c:pt idx="70">
                  <c:v>1.7000000000000001E-2</c:v>
                </c:pt>
                <c:pt idx="71">
                  <c:v>1.7000000000000001E-2</c:v>
                </c:pt>
                <c:pt idx="72">
                  <c:v>1.6E-2</c:v>
                </c:pt>
                <c:pt idx="73">
                  <c:v>1.4999999999999999E-2</c:v>
                </c:pt>
                <c:pt idx="74">
                  <c:v>1.4999999999999999E-2</c:v>
                </c:pt>
                <c:pt idx="75">
                  <c:v>1.4999999999999999E-2</c:v>
                </c:pt>
                <c:pt idx="76">
                  <c:v>1.4999999999999999E-2</c:v>
                </c:pt>
                <c:pt idx="77">
                  <c:v>1.4999999999999999E-2</c:v>
                </c:pt>
                <c:pt idx="78">
                  <c:v>1.4999999999999999E-2</c:v>
                </c:pt>
                <c:pt idx="79">
                  <c:v>1.4999999999999999E-2</c:v>
                </c:pt>
                <c:pt idx="80">
                  <c:v>1.4999999999999999E-2</c:v>
                </c:pt>
                <c:pt idx="81">
                  <c:v>1.4999999999999999E-2</c:v>
                </c:pt>
                <c:pt idx="82">
                  <c:v>1.4E-2</c:v>
                </c:pt>
                <c:pt idx="83">
                  <c:v>1.4E-2</c:v>
                </c:pt>
                <c:pt idx="84">
                  <c:v>1.4999999999999999E-2</c:v>
                </c:pt>
                <c:pt idx="85">
                  <c:v>1.6E-2</c:v>
                </c:pt>
                <c:pt idx="86">
                  <c:v>1.6E-2</c:v>
                </c:pt>
                <c:pt idx="87">
                  <c:v>1.6E-2</c:v>
                </c:pt>
                <c:pt idx="88">
                  <c:v>1.7000000000000001E-2</c:v>
                </c:pt>
                <c:pt idx="89">
                  <c:v>1.6E-2</c:v>
                </c:pt>
                <c:pt idx="90">
                  <c:v>1.6E-2</c:v>
                </c:pt>
                <c:pt idx="91">
                  <c:v>1.4999999999999999E-2</c:v>
                </c:pt>
                <c:pt idx="92">
                  <c:v>1.4E-2</c:v>
                </c:pt>
                <c:pt idx="93">
                  <c:v>1.4E-2</c:v>
                </c:pt>
                <c:pt idx="94">
                  <c:v>1.2999999999999999E-2</c:v>
                </c:pt>
                <c:pt idx="95">
                  <c:v>1.2999999999999999E-2</c:v>
                </c:pt>
                <c:pt idx="96">
                  <c:v>1.2999999999999999E-2</c:v>
                </c:pt>
                <c:pt idx="97">
                  <c:v>1.2999999999999999E-2</c:v>
                </c:pt>
                <c:pt idx="98">
                  <c:v>1.2999999999999999E-2</c:v>
                </c:pt>
                <c:pt idx="99">
                  <c:v>1.2999999999999999E-2</c:v>
                </c:pt>
                <c:pt idx="100">
                  <c:v>1.2999999999999999E-2</c:v>
                </c:pt>
                <c:pt idx="101">
                  <c:v>1.2999999999999999E-2</c:v>
                </c:pt>
                <c:pt idx="102">
                  <c:v>1.2999999999999999E-2</c:v>
                </c:pt>
                <c:pt idx="103">
                  <c:v>1.2999999999999999E-2</c:v>
                </c:pt>
                <c:pt idx="104">
                  <c:v>1.4E-2</c:v>
                </c:pt>
                <c:pt idx="105">
                  <c:v>1.3899999999999999E-2</c:v>
                </c:pt>
                <c:pt idx="106">
                  <c:v>1.61E-2</c:v>
                </c:pt>
                <c:pt idx="107">
                  <c:v>1.66E-2</c:v>
                </c:pt>
                <c:pt idx="108">
                  <c:v>1.55E-2</c:v>
                </c:pt>
                <c:pt idx="109">
                  <c:v>1.5800000000000002E-2</c:v>
                </c:pt>
                <c:pt idx="110">
                  <c:v>1.6299999999999999E-2</c:v>
                </c:pt>
                <c:pt idx="111">
                  <c:v>1.5699999999999999E-2</c:v>
                </c:pt>
              </c:numCache>
            </c:numRef>
          </c:val>
          <c:smooth val="0"/>
          <c:extLst>
            <c:ext xmlns:c16="http://schemas.microsoft.com/office/drawing/2014/chart" uri="{C3380CC4-5D6E-409C-BE32-E72D297353CC}">
              <c16:uniqueId val="{00000001-438B-49C4-842D-A9CA359FC97C}"/>
            </c:ext>
          </c:extLst>
        </c:ser>
        <c:dLbls>
          <c:showLegendKey val="0"/>
          <c:showVal val="0"/>
          <c:showCatName val="0"/>
          <c:showSerName val="0"/>
          <c:showPercent val="0"/>
          <c:showBubbleSize val="0"/>
        </c:dLbls>
        <c:smooth val="0"/>
        <c:axId val="452109600"/>
        <c:axId val="452109992"/>
      </c:lineChart>
      <c:dateAx>
        <c:axId val="452109600"/>
        <c:scaling>
          <c:orientation val="minMax"/>
          <c:min val="39142"/>
        </c:scaling>
        <c:delete val="0"/>
        <c:axPos val="b"/>
        <c:numFmt formatCode="[$-409]mmm\-yy;@" sourceLinked="0"/>
        <c:majorTickMark val="out"/>
        <c:minorTickMark val="none"/>
        <c:tickLblPos val="low"/>
        <c:spPr>
          <a:ln w="12700">
            <a:solidFill>
              <a:schemeClr val="tx1"/>
            </a:solidFill>
            <a:prstDash val="solid"/>
          </a:ln>
        </c:spPr>
        <c:txPr>
          <a:bodyPr rot="-5400000" vert="horz"/>
          <a:lstStyle/>
          <a:p>
            <a:pPr>
              <a:defRPr sz="1100" b="0" i="0" u="none" strike="noStrike" baseline="0">
                <a:solidFill>
                  <a:schemeClr val="tx1"/>
                </a:solidFill>
                <a:latin typeface="Arial"/>
                <a:ea typeface="Arial"/>
                <a:cs typeface="Arial"/>
              </a:defRPr>
            </a:pPr>
            <a:endParaRPr lang="en-US"/>
          </a:p>
        </c:txPr>
        <c:crossAx val="452109992"/>
        <c:crossesAt val="0"/>
        <c:auto val="1"/>
        <c:lblOffset val="180"/>
        <c:baseTimeUnit val="months"/>
        <c:majorUnit val="3"/>
        <c:majorTimeUnit val="months"/>
        <c:minorUnit val="1"/>
        <c:minorTimeUnit val="months"/>
      </c:dateAx>
      <c:valAx>
        <c:axId val="452109992"/>
        <c:scaling>
          <c:orientation val="minMax"/>
          <c:max val="5.000000000000001E-2"/>
          <c:min val="5.000000000000001E-3"/>
        </c:scaling>
        <c:delete val="0"/>
        <c:axPos val="l"/>
        <c:majorGridlines/>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452109600"/>
        <c:crossesAt val="1"/>
        <c:crossBetween val="between"/>
        <c:majorUnit val="5.000000000000001E-3"/>
      </c:valAx>
      <c:spPr>
        <a:noFill/>
        <a:ln w="25400">
          <a:noFill/>
        </a:ln>
      </c:spPr>
    </c:plotArea>
    <c:legend>
      <c:legendPos val="r"/>
      <c:layout>
        <c:manualLayout>
          <c:xMode val="edge"/>
          <c:yMode val="edge"/>
          <c:x val="0.3432715983987174"/>
          <c:y val="1.9390231971506609E-2"/>
          <c:w val="0.1599634498475539"/>
          <c:h val="0.16972022221458355"/>
        </c:manualLayout>
      </c:layout>
      <c:overlay val="0"/>
      <c:spPr>
        <a:noFill/>
        <a:ln w="12700">
          <a:solidFill>
            <a:schemeClr val="tx1"/>
          </a:solidFill>
        </a:ln>
      </c:spPr>
      <c:txPr>
        <a:bodyPr/>
        <a:lstStyle/>
        <a:p>
          <a:pPr>
            <a:defRPr sz="1285" b="0" i="0" u="none" strike="noStrike" baseline="0">
              <a:solidFill>
                <a:schemeClr val="tx1"/>
              </a:solidFill>
              <a:latin typeface="Arial"/>
              <a:ea typeface="Arial"/>
              <a:cs typeface="Arial"/>
            </a:defRPr>
          </a:pPr>
          <a:endParaRPr lang="en-US"/>
        </a:p>
      </c:txPr>
    </c:legend>
    <c:plotVisOnly val="0"/>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28253821214"/>
          <c:y val="4.3879907621247098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Sheet1!$A$2:$A$319</c:f>
              <c:numCache>
                <c:formatCode>"'"yy</c:formatCode>
                <c:ptCount val="318"/>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numCache>
            </c:numRef>
          </c:cat>
          <c:val>
            <c:numRef>
              <c:f>Sheet1!$C$2:$C$319</c:f>
              <c:numCache>
                <c:formatCode>0</c:formatCode>
                <c:ptCount val="318"/>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7676424"/>
        <c:axId val="207679168"/>
      </c:barChart>
      <c:lineChart>
        <c:grouping val="standard"/>
        <c:varyColors val="0"/>
        <c:ser>
          <c:idx val="0"/>
          <c:order val="0"/>
          <c:tx>
            <c:strRef>
              <c:f>Sheet1!$B$1</c:f>
              <c:strCache>
                <c:ptCount val="1"/>
                <c:pt idx="0">
                  <c:v># Employed (millions)</c:v>
                </c:pt>
              </c:strCache>
            </c:strRef>
          </c:tx>
          <c:spPr>
            <a:ln w="41439">
              <a:solidFill>
                <a:schemeClr val="accent1"/>
              </a:solidFill>
              <a:prstDash val="solid"/>
            </a:ln>
          </c:spPr>
          <c:marker>
            <c:symbol val="none"/>
          </c:marker>
          <c:cat>
            <c:numRef>
              <c:f>Sheet1!$A$2:$A$319</c:f>
              <c:numCache>
                <c:formatCode>"'"yy</c:formatCode>
                <c:ptCount val="318"/>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numCache>
            </c:numRef>
          </c:cat>
          <c:val>
            <c:numRef>
              <c:f>Sheet1!$B$2:$B$319</c:f>
              <c:numCache>
                <c:formatCode>General</c:formatCode>
                <c:ptCount val="318"/>
                <c:pt idx="0">
                  <c:v>45.4</c:v>
                </c:pt>
                <c:pt idx="1">
                  <c:v>45.5</c:v>
                </c:pt>
                <c:pt idx="2">
                  <c:v>45.9</c:v>
                </c:pt>
                <c:pt idx="3">
                  <c:v>44.9</c:v>
                </c:pt>
                <c:pt idx="4">
                  <c:v>45.2</c:v>
                </c:pt>
                <c:pt idx="5">
                  <c:v>45.4</c:v>
                </c:pt>
                <c:pt idx="6">
                  <c:v>45.4</c:v>
                </c:pt>
                <c:pt idx="7">
                  <c:v>45.4</c:v>
                </c:pt>
                <c:pt idx="8">
                  <c:v>45.1</c:v>
                </c:pt>
                <c:pt idx="9">
                  <c:v>45.2</c:v>
                </c:pt>
                <c:pt idx="10">
                  <c:v>45.1</c:v>
                </c:pt>
                <c:pt idx="11">
                  <c:v>45.1</c:v>
                </c:pt>
                <c:pt idx="12">
                  <c:v>43.6</c:v>
                </c:pt>
                <c:pt idx="13">
                  <c:v>43.5</c:v>
                </c:pt>
                <c:pt idx="14">
                  <c:v>43.5</c:v>
                </c:pt>
                <c:pt idx="15">
                  <c:v>42.5</c:v>
                </c:pt>
                <c:pt idx="16">
                  <c:v>42.4</c:v>
                </c:pt>
                <c:pt idx="17">
                  <c:v>42.6</c:v>
                </c:pt>
                <c:pt idx="18">
                  <c:v>42.4</c:v>
                </c:pt>
                <c:pt idx="19">
                  <c:v>42.5</c:v>
                </c:pt>
                <c:pt idx="20">
                  <c:v>42.3</c:v>
                </c:pt>
                <c:pt idx="21">
                  <c:v>42.5</c:v>
                </c:pt>
                <c:pt idx="22">
                  <c:v>42.6</c:v>
                </c:pt>
                <c:pt idx="23">
                  <c:v>42.8</c:v>
                </c:pt>
                <c:pt idx="24">
                  <c:v>41.7</c:v>
                </c:pt>
                <c:pt idx="25">
                  <c:v>41.6</c:v>
                </c:pt>
                <c:pt idx="26">
                  <c:v>41.7</c:v>
                </c:pt>
                <c:pt idx="27">
                  <c:v>40.9</c:v>
                </c:pt>
                <c:pt idx="28">
                  <c:v>41</c:v>
                </c:pt>
                <c:pt idx="29">
                  <c:v>41.1</c:v>
                </c:pt>
                <c:pt idx="30">
                  <c:v>40.9</c:v>
                </c:pt>
                <c:pt idx="31">
                  <c:v>40.700000000000003</c:v>
                </c:pt>
                <c:pt idx="32">
                  <c:v>40.4</c:v>
                </c:pt>
                <c:pt idx="33">
                  <c:v>40.5</c:v>
                </c:pt>
                <c:pt idx="34">
                  <c:v>40.4</c:v>
                </c:pt>
                <c:pt idx="35">
                  <c:v>40.5</c:v>
                </c:pt>
                <c:pt idx="36">
                  <c:v>39.700000000000003</c:v>
                </c:pt>
                <c:pt idx="37">
                  <c:v>39.4</c:v>
                </c:pt>
                <c:pt idx="38">
                  <c:v>39.6</c:v>
                </c:pt>
                <c:pt idx="39">
                  <c:v>38.799999999999997</c:v>
                </c:pt>
                <c:pt idx="40">
                  <c:v>38.799999999999997</c:v>
                </c:pt>
                <c:pt idx="41">
                  <c:v>39</c:v>
                </c:pt>
                <c:pt idx="42">
                  <c:v>39.299999999999997</c:v>
                </c:pt>
                <c:pt idx="43">
                  <c:v>39.1</c:v>
                </c:pt>
                <c:pt idx="44">
                  <c:v>38.9</c:v>
                </c:pt>
                <c:pt idx="45">
                  <c:v>39</c:v>
                </c:pt>
                <c:pt idx="46">
                  <c:v>39</c:v>
                </c:pt>
                <c:pt idx="47">
                  <c:v>39.299999999999997</c:v>
                </c:pt>
                <c:pt idx="48">
                  <c:v>38.4</c:v>
                </c:pt>
                <c:pt idx="49">
                  <c:v>38.299999999999997</c:v>
                </c:pt>
                <c:pt idx="50">
                  <c:v>38.200000000000003</c:v>
                </c:pt>
                <c:pt idx="51">
                  <c:v>37.6</c:v>
                </c:pt>
                <c:pt idx="52">
                  <c:v>37.5</c:v>
                </c:pt>
                <c:pt idx="53">
                  <c:v>37.700000000000003</c:v>
                </c:pt>
                <c:pt idx="54">
                  <c:v>37.700000000000003</c:v>
                </c:pt>
                <c:pt idx="55">
                  <c:v>37.5</c:v>
                </c:pt>
                <c:pt idx="56">
                  <c:v>37.200000000000003</c:v>
                </c:pt>
                <c:pt idx="57">
                  <c:v>37.5</c:v>
                </c:pt>
                <c:pt idx="58">
                  <c:v>37.5</c:v>
                </c:pt>
                <c:pt idx="59">
                  <c:v>37.700000000000003</c:v>
                </c:pt>
                <c:pt idx="60">
                  <c:v>36.799999999999997</c:v>
                </c:pt>
                <c:pt idx="61">
                  <c:v>36.700000000000003</c:v>
                </c:pt>
                <c:pt idx="62">
                  <c:v>36.700000000000003</c:v>
                </c:pt>
                <c:pt idx="63">
                  <c:v>36</c:v>
                </c:pt>
                <c:pt idx="64">
                  <c:v>36</c:v>
                </c:pt>
                <c:pt idx="65">
                  <c:v>36.200000000000003</c:v>
                </c:pt>
                <c:pt idx="66">
                  <c:v>36.299999999999997</c:v>
                </c:pt>
                <c:pt idx="67">
                  <c:v>36.299999999999997</c:v>
                </c:pt>
                <c:pt idx="68">
                  <c:v>36.200000000000003</c:v>
                </c:pt>
                <c:pt idx="69">
                  <c:v>36.1</c:v>
                </c:pt>
                <c:pt idx="70">
                  <c:v>36.1</c:v>
                </c:pt>
                <c:pt idx="71">
                  <c:v>36.4</c:v>
                </c:pt>
                <c:pt idx="72">
                  <c:v>35.5</c:v>
                </c:pt>
                <c:pt idx="73">
                  <c:v>35.5</c:v>
                </c:pt>
                <c:pt idx="74">
                  <c:v>35.6</c:v>
                </c:pt>
                <c:pt idx="75">
                  <c:v>34.9</c:v>
                </c:pt>
                <c:pt idx="76">
                  <c:v>34.9</c:v>
                </c:pt>
                <c:pt idx="77">
                  <c:v>35</c:v>
                </c:pt>
                <c:pt idx="78">
                  <c:v>35.1</c:v>
                </c:pt>
                <c:pt idx="79">
                  <c:v>35.4</c:v>
                </c:pt>
                <c:pt idx="80">
                  <c:v>35.5</c:v>
                </c:pt>
                <c:pt idx="81">
                  <c:v>35.700000000000003</c:v>
                </c:pt>
                <c:pt idx="82">
                  <c:v>35.9</c:v>
                </c:pt>
                <c:pt idx="83">
                  <c:v>36.1</c:v>
                </c:pt>
                <c:pt idx="84">
                  <c:v>35.4</c:v>
                </c:pt>
                <c:pt idx="85">
                  <c:v>35.5</c:v>
                </c:pt>
                <c:pt idx="86">
                  <c:v>35.700000000000003</c:v>
                </c:pt>
                <c:pt idx="87">
                  <c:v>34.9</c:v>
                </c:pt>
                <c:pt idx="88">
                  <c:v>34.799999999999997</c:v>
                </c:pt>
                <c:pt idx="89">
                  <c:v>34.799999999999997</c:v>
                </c:pt>
                <c:pt idx="90">
                  <c:v>34.799999999999997</c:v>
                </c:pt>
                <c:pt idx="91">
                  <c:v>35.200000000000003</c:v>
                </c:pt>
                <c:pt idx="92">
                  <c:v>35.1</c:v>
                </c:pt>
                <c:pt idx="93">
                  <c:v>35.200000000000003</c:v>
                </c:pt>
                <c:pt idx="94">
                  <c:v>35.1</c:v>
                </c:pt>
                <c:pt idx="95">
                  <c:v>35.200000000000003</c:v>
                </c:pt>
                <c:pt idx="96">
                  <c:v>34.6</c:v>
                </c:pt>
                <c:pt idx="97">
                  <c:v>34.700000000000003</c:v>
                </c:pt>
                <c:pt idx="98">
                  <c:v>34.9</c:v>
                </c:pt>
                <c:pt idx="99">
                  <c:v>34.1</c:v>
                </c:pt>
                <c:pt idx="100">
                  <c:v>34.1</c:v>
                </c:pt>
                <c:pt idx="101">
                  <c:v>34.200000000000003</c:v>
                </c:pt>
                <c:pt idx="102">
                  <c:v>34.299999999999997</c:v>
                </c:pt>
                <c:pt idx="103">
                  <c:v>34.299999999999997</c:v>
                </c:pt>
                <c:pt idx="104">
                  <c:v>34</c:v>
                </c:pt>
                <c:pt idx="105">
                  <c:v>34.1</c:v>
                </c:pt>
                <c:pt idx="106">
                  <c:v>34.1</c:v>
                </c:pt>
                <c:pt idx="107">
                  <c:v>34.299999999999997</c:v>
                </c:pt>
                <c:pt idx="108">
                  <c:v>33.700000000000003</c:v>
                </c:pt>
                <c:pt idx="109">
                  <c:v>33.9</c:v>
                </c:pt>
                <c:pt idx="110">
                  <c:v>34</c:v>
                </c:pt>
                <c:pt idx="111">
                  <c:v>33.299999999999997</c:v>
                </c:pt>
                <c:pt idx="112">
                  <c:v>33.4</c:v>
                </c:pt>
                <c:pt idx="113">
                  <c:v>33.5</c:v>
                </c:pt>
                <c:pt idx="114">
                  <c:v>33.5</c:v>
                </c:pt>
                <c:pt idx="115">
                  <c:v>33.4</c:v>
                </c:pt>
                <c:pt idx="116">
                  <c:v>33.200000000000003</c:v>
                </c:pt>
                <c:pt idx="117">
                  <c:v>33.200000000000003</c:v>
                </c:pt>
                <c:pt idx="118">
                  <c:v>33.200000000000003</c:v>
                </c:pt>
                <c:pt idx="119">
                  <c:v>33.299999999999997</c:v>
                </c:pt>
                <c:pt idx="120">
                  <c:v>32.6</c:v>
                </c:pt>
                <c:pt idx="121">
                  <c:v>32.6</c:v>
                </c:pt>
                <c:pt idx="122">
                  <c:v>32.700000000000003</c:v>
                </c:pt>
                <c:pt idx="123">
                  <c:v>32</c:v>
                </c:pt>
                <c:pt idx="124">
                  <c:v>31.8</c:v>
                </c:pt>
                <c:pt idx="125">
                  <c:v>31.8</c:v>
                </c:pt>
                <c:pt idx="126">
                  <c:v>32.1</c:v>
                </c:pt>
                <c:pt idx="127">
                  <c:v>32.299999999999997</c:v>
                </c:pt>
                <c:pt idx="128">
                  <c:v>32.200000000000003</c:v>
                </c:pt>
                <c:pt idx="129">
                  <c:v>32.5</c:v>
                </c:pt>
                <c:pt idx="130">
                  <c:v>32.6</c:v>
                </c:pt>
                <c:pt idx="131">
                  <c:v>32.700000000000003</c:v>
                </c:pt>
                <c:pt idx="132">
                  <c:v>32.200000000000003</c:v>
                </c:pt>
                <c:pt idx="133">
                  <c:v>32.5</c:v>
                </c:pt>
                <c:pt idx="134">
                  <c:v>32.799999999999997</c:v>
                </c:pt>
                <c:pt idx="135">
                  <c:v>32.799999999999997</c:v>
                </c:pt>
                <c:pt idx="136">
                  <c:v>31.9</c:v>
                </c:pt>
                <c:pt idx="137">
                  <c:v>31.4</c:v>
                </c:pt>
                <c:pt idx="138">
                  <c:v>31</c:v>
                </c:pt>
                <c:pt idx="139">
                  <c:v>30.2</c:v>
                </c:pt>
                <c:pt idx="140">
                  <c:v>29.9</c:v>
                </c:pt>
                <c:pt idx="141">
                  <c:v>29.9</c:v>
                </c:pt>
                <c:pt idx="142">
                  <c:v>31</c:v>
                </c:pt>
                <c:pt idx="143">
                  <c:v>31.1</c:v>
                </c:pt>
                <c:pt idx="144">
                  <c:v>30.6</c:v>
                </c:pt>
                <c:pt idx="145">
                  <c:v>30.8</c:v>
                </c:pt>
                <c:pt idx="146">
                  <c:v>31.3</c:v>
                </c:pt>
                <c:pt idx="147">
                  <c:v>31.5</c:v>
                </c:pt>
                <c:pt idx="148">
                  <c:v>30.4</c:v>
                </c:pt>
                <c:pt idx="149">
                  <c:v>31.6</c:v>
                </c:pt>
                <c:pt idx="150">
                  <c:v>31.9</c:v>
                </c:pt>
                <c:pt idx="151">
                  <c:v>32</c:v>
                </c:pt>
                <c:pt idx="152">
                  <c:v>32.1</c:v>
                </c:pt>
                <c:pt idx="153">
                  <c:v>32.6</c:v>
                </c:pt>
                <c:pt idx="154">
                  <c:v>32.6</c:v>
                </c:pt>
                <c:pt idx="155">
                  <c:v>32.799999999999997</c:v>
                </c:pt>
                <c:pt idx="156">
                  <c:v>31.2</c:v>
                </c:pt>
                <c:pt idx="157">
                  <c:v>31.3</c:v>
                </c:pt>
                <c:pt idx="158">
                  <c:v>31.5</c:v>
                </c:pt>
                <c:pt idx="159">
                  <c:v>31.3</c:v>
                </c:pt>
                <c:pt idx="160">
                  <c:v>30.9</c:v>
                </c:pt>
                <c:pt idx="161">
                  <c:v>31.4</c:v>
                </c:pt>
                <c:pt idx="162">
                  <c:v>30.7</c:v>
                </c:pt>
                <c:pt idx="163">
                  <c:v>30.9</c:v>
                </c:pt>
                <c:pt idx="164">
                  <c:v>30.8</c:v>
                </c:pt>
                <c:pt idx="165">
                  <c:v>30.7</c:v>
                </c:pt>
                <c:pt idx="166">
                  <c:v>30.5</c:v>
                </c:pt>
                <c:pt idx="167">
                  <c:v>30.7</c:v>
                </c:pt>
                <c:pt idx="168">
                  <c:v>30.1</c:v>
                </c:pt>
                <c:pt idx="169">
                  <c:v>30.3</c:v>
                </c:pt>
                <c:pt idx="170">
                  <c:v>30.7</c:v>
                </c:pt>
                <c:pt idx="171">
                  <c:v>30.4</c:v>
                </c:pt>
                <c:pt idx="172">
                  <c:v>30</c:v>
                </c:pt>
                <c:pt idx="173">
                  <c:v>29.5</c:v>
                </c:pt>
                <c:pt idx="174">
                  <c:v>29.6</c:v>
                </c:pt>
                <c:pt idx="175">
                  <c:v>29.3</c:v>
                </c:pt>
                <c:pt idx="176">
                  <c:v>29.4</c:v>
                </c:pt>
                <c:pt idx="177">
                  <c:v>29.3</c:v>
                </c:pt>
                <c:pt idx="178">
                  <c:v>29.4</c:v>
                </c:pt>
                <c:pt idx="179">
                  <c:v>29.4</c:v>
                </c:pt>
                <c:pt idx="180">
                  <c:v>29</c:v>
                </c:pt>
                <c:pt idx="181">
                  <c:v>29.3</c:v>
                </c:pt>
                <c:pt idx="182">
                  <c:v>29.2</c:v>
                </c:pt>
                <c:pt idx="183">
                  <c:v>28.7</c:v>
                </c:pt>
                <c:pt idx="184">
                  <c:v>28.4</c:v>
                </c:pt>
                <c:pt idx="185">
                  <c:v>28.7</c:v>
                </c:pt>
                <c:pt idx="186">
                  <c:v>28.9</c:v>
                </c:pt>
                <c:pt idx="187">
                  <c:v>28.6</c:v>
                </c:pt>
                <c:pt idx="188">
                  <c:v>28.4</c:v>
                </c:pt>
                <c:pt idx="189">
                  <c:v>28.6</c:v>
                </c:pt>
                <c:pt idx="190">
                  <c:v>28.8</c:v>
                </c:pt>
                <c:pt idx="191">
                  <c:v>28.8</c:v>
                </c:pt>
                <c:pt idx="192">
                  <c:v>28</c:v>
                </c:pt>
                <c:pt idx="193">
                  <c:v>27.9</c:v>
                </c:pt>
                <c:pt idx="194">
                  <c:v>28.1</c:v>
                </c:pt>
                <c:pt idx="195">
                  <c:v>28.4</c:v>
                </c:pt>
                <c:pt idx="196">
                  <c:v>28.3</c:v>
                </c:pt>
                <c:pt idx="197">
                  <c:v>28</c:v>
                </c:pt>
                <c:pt idx="198">
                  <c:v>28</c:v>
                </c:pt>
                <c:pt idx="199">
                  <c:v>27.9</c:v>
                </c:pt>
                <c:pt idx="200">
                  <c:v>28</c:v>
                </c:pt>
                <c:pt idx="201">
                  <c:v>28.1</c:v>
                </c:pt>
                <c:pt idx="202">
                  <c:v>27.8</c:v>
                </c:pt>
                <c:pt idx="203">
                  <c:v>28</c:v>
                </c:pt>
                <c:pt idx="204">
                  <c:v>27.3</c:v>
                </c:pt>
                <c:pt idx="205">
                  <c:v>27.1</c:v>
                </c:pt>
                <c:pt idx="206">
                  <c:v>27.2</c:v>
                </c:pt>
                <c:pt idx="207">
                  <c:v>27</c:v>
                </c:pt>
                <c:pt idx="208">
                  <c:v>27</c:v>
                </c:pt>
                <c:pt idx="209">
                  <c:v>27.2</c:v>
                </c:pt>
                <c:pt idx="210">
                  <c:v>27</c:v>
                </c:pt>
                <c:pt idx="211">
                  <c:v>26.8</c:v>
                </c:pt>
                <c:pt idx="212">
                  <c:v>27</c:v>
                </c:pt>
                <c:pt idx="213">
                  <c:v>26.5</c:v>
                </c:pt>
                <c:pt idx="214">
                  <c:v>26.4</c:v>
                </c:pt>
                <c:pt idx="215">
                  <c:v>26.9</c:v>
                </c:pt>
                <c:pt idx="216">
                  <c:v>27.1</c:v>
                </c:pt>
                <c:pt idx="217">
                  <c:v>27.8</c:v>
                </c:pt>
                <c:pt idx="218">
                  <c:v>27.6</c:v>
                </c:pt>
                <c:pt idx="219">
                  <c:v>27.8</c:v>
                </c:pt>
                <c:pt idx="220">
                  <c:v>27.8</c:v>
                </c:pt>
                <c:pt idx="221">
                  <c:v>27.8</c:v>
                </c:pt>
                <c:pt idx="222">
                  <c:v>27.9</c:v>
                </c:pt>
                <c:pt idx="223">
                  <c:v>28.3</c:v>
                </c:pt>
                <c:pt idx="224">
                  <c:v>28.3</c:v>
                </c:pt>
                <c:pt idx="225">
                  <c:v>27.6</c:v>
                </c:pt>
                <c:pt idx="226">
                  <c:v>28.4</c:v>
                </c:pt>
                <c:pt idx="227">
                  <c:v>28.1</c:v>
                </c:pt>
                <c:pt idx="228">
                  <c:v>28</c:v>
                </c:pt>
                <c:pt idx="229">
                  <c:v>27.6</c:v>
                </c:pt>
                <c:pt idx="230">
                  <c:v>27.5</c:v>
                </c:pt>
                <c:pt idx="231">
                  <c:v>27.9</c:v>
                </c:pt>
                <c:pt idx="232">
                  <c:v>27.9</c:v>
                </c:pt>
                <c:pt idx="233">
                  <c:v>28</c:v>
                </c:pt>
                <c:pt idx="234">
                  <c:v>27.8</c:v>
                </c:pt>
                <c:pt idx="235">
                  <c:v>27.6</c:v>
                </c:pt>
                <c:pt idx="236">
                  <c:v>27.2</c:v>
                </c:pt>
                <c:pt idx="237">
                  <c:v>27.1</c:v>
                </c:pt>
                <c:pt idx="238">
                  <c:v>26.7</c:v>
                </c:pt>
                <c:pt idx="239">
                  <c:v>27</c:v>
                </c:pt>
                <c:pt idx="240">
                  <c:v>26.5</c:v>
                </c:pt>
                <c:pt idx="241">
                  <c:v>26.5</c:v>
                </c:pt>
                <c:pt idx="242">
                  <c:v>26.6</c:v>
                </c:pt>
                <c:pt idx="243">
                  <c:v>26.6</c:v>
                </c:pt>
                <c:pt idx="244">
                  <c:v>26.8</c:v>
                </c:pt>
                <c:pt idx="245">
                  <c:v>26.8</c:v>
                </c:pt>
                <c:pt idx="246">
                  <c:v>26.7</c:v>
                </c:pt>
                <c:pt idx="247">
                  <c:v>26.9</c:v>
                </c:pt>
                <c:pt idx="248">
                  <c:v>27.3</c:v>
                </c:pt>
                <c:pt idx="249">
                  <c:v>27.2</c:v>
                </c:pt>
                <c:pt idx="250">
                  <c:v>26.8</c:v>
                </c:pt>
                <c:pt idx="251">
                  <c:v>26.7</c:v>
                </c:pt>
                <c:pt idx="252">
                  <c:v>25.9</c:v>
                </c:pt>
                <c:pt idx="253">
                  <c:v>26</c:v>
                </c:pt>
                <c:pt idx="254">
                  <c:v>26.2</c:v>
                </c:pt>
                <c:pt idx="255">
                  <c:v>26.1</c:v>
                </c:pt>
                <c:pt idx="256">
                  <c:v>26.2</c:v>
                </c:pt>
                <c:pt idx="257">
                  <c:v>26.2</c:v>
                </c:pt>
                <c:pt idx="258">
                  <c:v>26.1</c:v>
                </c:pt>
                <c:pt idx="259">
                  <c:v>26.7</c:v>
                </c:pt>
                <c:pt idx="260">
                  <c:v>26.4</c:v>
                </c:pt>
                <c:pt idx="261">
                  <c:v>26.4</c:v>
                </c:pt>
                <c:pt idx="262">
                  <c:v>26.2</c:v>
                </c:pt>
                <c:pt idx="263">
                  <c:v>27</c:v>
                </c:pt>
                <c:pt idx="264">
                  <c:v>26</c:v>
                </c:pt>
                <c:pt idx="265">
                  <c:v>25.5</c:v>
                </c:pt>
                <c:pt idx="266">
                  <c:v>25.4</c:v>
                </c:pt>
                <c:pt idx="267">
                  <c:v>25.5</c:v>
                </c:pt>
                <c:pt idx="268">
                  <c:v>25.6</c:v>
                </c:pt>
                <c:pt idx="269">
                  <c:v>25.9</c:v>
                </c:pt>
                <c:pt idx="270">
                  <c:v>25.8</c:v>
                </c:pt>
                <c:pt idx="271">
                  <c:v>25.6</c:v>
                </c:pt>
                <c:pt idx="272">
                  <c:v>25.9</c:v>
                </c:pt>
                <c:pt idx="273">
                  <c:v>25.9</c:v>
                </c:pt>
                <c:pt idx="274">
                  <c:v>25.6</c:v>
                </c:pt>
                <c:pt idx="275">
                  <c:v>26</c:v>
                </c:pt>
                <c:pt idx="276">
                  <c:v>26</c:v>
                </c:pt>
                <c:pt idx="277">
                  <c:v>26</c:v>
                </c:pt>
                <c:pt idx="278">
                  <c:v>26</c:v>
                </c:pt>
                <c:pt idx="279">
                  <c:v>26.2</c:v>
                </c:pt>
                <c:pt idx="280">
                  <c:v>26.5</c:v>
                </c:pt>
                <c:pt idx="281">
                  <c:v>27.6</c:v>
                </c:pt>
                <c:pt idx="282">
                  <c:v>27.6</c:v>
                </c:pt>
                <c:pt idx="283">
                  <c:v>27.7</c:v>
                </c:pt>
                <c:pt idx="284">
                  <c:v>27.3</c:v>
                </c:pt>
                <c:pt idx="285">
                  <c:v>27.4</c:v>
                </c:pt>
                <c:pt idx="286">
                  <c:v>27.6</c:v>
                </c:pt>
                <c:pt idx="287">
                  <c:v>27.9</c:v>
                </c:pt>
                <c:pt idx="288">
                  <c:v>25.8</c:v>
                </c:pt>
                <c:pt idx="289">
                  <c:v>25.4</c:v>
                </c:pt>
                <c:pt idx="290">
                  <c:v>25</c:v>
                </c:pt>
                <c:pt idx="291">
                  <c:v>25</c:v>
                </c:pt>
                <c:pt idx="292">
                  <c:v>24.9</c:v>
                </c:pt>
                <c:pt idx="293">
                  <c:v>25</c:v>
                </c:pt>
                <c:pt idx="294">
                  <c:v>24.9</c:v>
                </c:pt>
                <c:pt idx="295">
                  <c:v>25.1</c:v>
                </c:pt>
                <c:pt idx="296">
                  <c:v>25.1</c:v>
                </c:pt>
                <c:pt idx="297">
                  <c:v>24.9</c:v>
                </c:pt>
                <c:pt idx="298">
                  <c:v>24.9</c:v>
                </c:pt>
                <c:pt idx="299">
                  <c:v>24.6</c:v>
                </c:pt>
                <c:pt idx="300">
                  <c:v>24.5</c:v>
                </c:pt>
                <c:pt idx="301">
                  <c:v>24.4</c:v>
                </c:pt>
                <c:pt idx="302">
                  <c:v>24.7</c:v>
                </c:pt>
                <c:pt idx="303">
                  <c:v>24.6</c:v>
                </c:pt>
                <c:pt idx="304">
                  <c:v>24.6</c:v>
                </c:pt>
                <c:pt idx="305">
                  <c:v>25.1</c:v>
                </c:pt>
                <c:pt idx="306">
                  <c:v>25.1</c:v>
                </c:pt>
                <c:pt idx="307">
                  <c:v>25.7</c:v>
                </c:pt>
                <c:pt idx="308">
                  <c:v>25.3</c:v>
                </c:pt>
                <c:pt idx="309">
                  <c:v>25.5</c:v>
                </c:pt>
                <c:pt idx="310">
                  <c:v>25.6</c:v>
                </c:pt>
                <c:pt idx="311">
                  <c:v>25.6</c:v>
                </c:pt>
                <c:pt idx="312">
                  <c:v>24.7</c:v>
                </c:pt>
                <c:pt idx="313">
                  <c:v>25</c:v>
                </c:pt>
                <c:pt idx="314">
                  <c:v>24.6</c:v>
                </c:pt>
                <c:pt idx="315">
                  <c:v>24.7</c:v>
                </c:pt>
                <c:pt idx="316">
                  <c:v>24.7</c:v>
                </c:pt>
                <c:pt idx="317">
                  <c:v>24.9</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7683872"/>
        <c:axId val="207677992"/>
      </c:lineChart>
      <c:catAx>
        <c:axId val="207683872"/>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77992"/>
        <c:crosses val="autoZero"/>
        <c:auto val="0"/>
        <c:lblAlgn val="ctr"/>
        <c:lblOffset val="100"/>
        <c:tickLblSkip val="12"/>
        <c:tickMarkSkip val="12"/>
        <c:noMultiLvlLbl val="1"/>
      </c:catAx>
      <c:valAx>
        <c:axId val="207677992"/>
        <c:scaling>
          <c:orientation val="minMax"/>
          <c:max val="50"/>
          <c:min val="2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5009714982810197"/>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83872"/>
        <c:crosses val="autoZero"/>
        <c:crossBetween val="midCat"/>
        <c:majorUnit val="5"/>
        <c:minorUnit val="1"/>
      </c:valAx>
      <c:dateAx>
        <c:axId val="207676424"/>
        <c:scaling>
          <c:orientation val="minMax"/>
        </c:scaling>
        <c:delete val="1"/>
        <c:axPos val="b"/>
        <c:numFmt formatCode="&quot;'&quot;yy" sourceLinked="1"/>
        <c:majorTickMark val="out"/>
        <c:minorTickMark val="none"/>
        <c:tickLblPos val="nextTo"/>
        <c:crossAx val="207679168"/>
        <c:crosses val="autoZero"/>
        <c:auto val="1"/>
        <c:lblOffset val="100"/>
        <c:baseTimeUnit val="months"/>
      </c:dateAx>
      <c:valAx>
        <c:axId val="207679168"/>
        <c:scaling>
          <c:orientation val="minMax"/>
          <c:max val="1"/>
          <c:min val="0"/>
        </c:scaling>
        <c:delete val="0"/>
        <c:axPos val="r"/>
        <c:numFmt formatCode="0" sourceLinked="1"/>
        <c:majorTickMark val="none"/>
        <c:minorTickMark val="none"/>
        <c:tickLblPos val="none"/>
        <c:spPr>
          <a:ln w="3175">
            <a:noFill/>
          </a:ln>
        </c:spPr>
        <c:crossAx val="207676424"/>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28253821214"/>
          <c:y val="4.3879907621247098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Sheet1!$A$2:$A$319</c:f>
              <c:numCache>
                <c:formatCode>"'"yy</c:formatCode>
                <c:ptCount val="318"/>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numCache>
            </c:numRef>
          </c:cat>
          <c:val>
            <c:numRef>
              <c:f>Sheet1!$C$2:$C$319</c:f>
              <c:numCache>
                <c:formatCode>0</c:formatCode>
                <c:ptCount val="318"/>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7678776"/>
        <c:axId val="207679560"/>
      </c:barChart>
      <c:lineChart>
        <c:grouping val="standard"/>
        <c:varyColors val="0"/>
        <c:ser>
          <c:idx val="0"/>
          <c:order val="0"/>
          <c:tx>
            <c:strRef>
              <c:f>Sheet1!$B$1</c:f>
              <c:strCache>
                <c:ptCount val="1"/>
                <c:pt idx="0">
                  <c:v># Employed (millions)</c:v>
                </c:pt>
              </c:strCache>
            </c:strRef>
          </c:tx>
          <c:spPr>
            <a:ln w="41439">
              <a:solidFill>
                <a:schemeClr val="accent1"/>
              </a:solidFill>
              <a:prstDash val="solid"/>
            </a:ln>
          </c:spPr>
          <c:marker>
            <c:symbol val="none"/>
          </c:marker>
          <c:cat>
            <c:numRef>
              <c:f>Sheet1!$A$2:$A$319</c:f>
              <c:numCache>
                <c:formatCode>"'"yy</c:formatCode>
                <c:ptCount val="318"/>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numCache>
            </c:numRef>
          </c:cat>
          <c:val>
            <c:numRef>
              <c:f>Sheet1!$B$2:$B$319</c:f>
              <c:numCache>
                <c:formatCode>General</c:formatCode>
                <c:ptCount val="318"/>
                <c:pt idx="0">
                  <c:v>506.5</c:v>
                </c:pt>
                <c:pt idx="1">
                  <c:v>507.6</c:v>
                </c:pt>
                <c:pt idx="2">
                  <c:v>508.2</c:v>
                </c:pt>
                <c:pt idx="3">
                  <c:v>509.2</c:v>
                </c:pt>
                <c:pt idx="4">
                  <c:v>511.1</c:v>
                </c:pt>
                <c:pt idx="5">
                  <c:v>515.4</c:v>
                </c:pt>
                <c:pt idx="6">
                  <c:v>515.4</c:v>
                </c:pt>
                <c:pt idx="7">
                  <c:v>516.29999999999995</c:v>
                </c:pt>
                <c:pt idx="8">
                  <c:v>513.79999999999995</c:v>
                </c:pt>
                <c:pt idx="9">
                  <c:v>513.79999999999995</c:v>
                </c:pt>
                <c:pt idx="10">
                  <c:v>513.9</c:v>
                </c:pt>
                <c:pt idx="11">
                  <c:v>514.1</c:v>
                </c:pt>
                <c:pt idx="12">
                  <c:v>514.6</c:v>
                </c:pt>
                <c:pt idx="13">
                  <c:v>514.9</c:v>
                </c:pt>
                <c:pt idx="14">
                  <c:v>517.29999999999995</c:v>
                </c:pt>
                <c:pt idx="15">
                  <c:v>515.70000000000005</c:v>
                </c:pt>
                <c:pt idx="16">
                  <c:v>515.6</c:v>
                </c:pt>
                <c:pt idx="17">
                  <c:v>516.1</c:v>
                </c:pt>
                <c:pt idx="18">
                  <c:v>516.6</c:v>
                </c:pt>
                <c:pt idx="19">
                  <c:v>514.6</c:v>
                </c:pt>
                <c:pt idx="20">
                  <c:v>512.20000000000005</c:v>
                </c:pt>
                <c:pt idx="21">
                  <c:v>511.7</c:v>
                </c:pt>
                <c:pt idx="22">
                  <c:v>511.8</c:v>
                </c:pt>
                <c:pt idx="23">
                  <c:v>510.7</c:v>
                </c:pt>
                <c:pt idx="24">
                  <c:v>508.8</c:v>
                </c:pt>
                <c:pt idx="25">
                  <c:v>507.3</c:v>
                </c:pt>
                <c:pt idx="26">
                  <c:v>506.1</c:v>
                </c:pt>
                <c:pt idx="27">
                  <c:v>506</c:v>
                </c:pt>
                <c:pt idx="28">
                  <c:v>505.8</c:v>
                </c:pt>
                <c:pt idx="29">
                  <c:v>507.9</c:v>
                </c:pt>
                <c:pt idx="30">
                  <c:v>508.4</c:v>
                </c:pt>
                <c:pt idx="31">
                  <c:v>506.9</c:v>
                </c:pt>
                <c:pt idx="32">
                  <c:v>505.1</c:v>
                </c:pt>
                <c:pt idx="33">
                  <c:v>505.8</c:v>
                </c:pt>
                <c:pt idx="34">
                  <c:v>506.3</c:v>
                </c:pt>
                <c:pt idx="35">
                  <c:v>508.1</c:v>
                </c:pt>
                <c:pt idx="36">
                  <c:v>508.2</c:v>
                </c:pt>
                <c:pt idx="37">
                  <c:v>509.2</c:v>
                </c:pt>
                <c:pt idx="38">
                  <c:v>510.9</c:v>
                </c:pt>
                <c:pt idx="39">
                  <c:v>511.4</c:v>
                </c:pt>
                <c:pt idx="40">
                  <c:v>513.79999999999995</c:v>
                </c:pt>
                <c:pt idx="41">
                  <c:v>517.29999999999995</c:v>
                </c:pt>
                <c:pt idx="42">
                  <c:v>518.4</c:v>
                </c:pt>
                <c:pt idx="43">
                  <c:v>519.9</c:v>
                </c:pt>
                <c:pt idx="44">
                  <c:v>518.20000000000005</c:v>
                </c:pt>
                <c:pt idx="45">
                  <c:v>518.5</c:v>
                </c:pt>
                <c:pt idx="46">
                  <c:v>519.5</c:v>
                </c:pt>
                <c:pt idx="47">
                  <c:v>522.6</c:v>
                </c:pt>
                <c:pt idx="48">
                  <c:v>521.6</c:v>
                </c:pt>
                <c:pt idx="49">
                  <c:v>522.20000000000005</c:v>
                </c:pt>
                <c:pt idx="50">
                  <c:v>525</c:v>
                </c:pt>
                <c:pt idx="51">
                  <c:v>525.29999999999995</c:v>
                </c:pt>
                <c:pt idx="52">
                  <c:v>526.79999999999995</c:v>
                </c:pt>
                <c:pt idx="53">
                  <c:v>529.79999999999995</c:v>
                </c:pt>
                <c:pt idx="54">
                  <c:v>531</c:v>
                </c:pt>
                <c:pt idx="55">
                  <c:v>530.70000000000005</c:v>
                </c:pt>
                <c:pt idx="56">
                  <c:v>528.70000000000005</c:v>
                </c:pt>
                <c:pt idx="57">
                  <c:v>529.5</c:v>
                </c:pt>
                <c:pt idx="58">
                  <c:v>529.79999999999995</c:v>
                </c:pt>
                <c:pt idx="59">
                  <c:v>531.20000000000005</c:v>
                </c:pt>
                <c:pt idx="60">
                  <c:v>531.79999999999995</c:v>
                </c:pt>
                <c:pt idx="61">
                  <c:v>531.9</c:v>
                </c:pt>
                <c:pt idx="62">
                  <c:v>534.1</c:v>
                </c:pt>
                <c:pt idx="63">
                  <c:v>534.70000000000005</c:v>
                </c:pt>
                <c:pt idx="64">
                  <c:v>535.79999999999995</c:v>
                </c:pt>
                <c:pt idx="65">
                  <c:v>539.6</c:v>
                </c:pt>
                <c:pt idx="66">
                  <c:v>538.5</c:v>
                </c:pt>
                <c:pt idx="67">
                  <c:v>539</c:v>
                </c:pt>
                <c:pt idx="68">
                  <c:v>537.29999999999995</c:v>
                </c:pt>
                <c:pt idx="69">
                  <c:v>539.5</c:v>
                </c:pt>
                <c:pt idx="70">
                  <c:v>539.6</c:v>
                </c:pt>
                <c:pt idx="71">
                  <c:v>541.4</c:v>
                </c:pt>
                <c:pt idx="72">
                  <c:v>541.6</c:v>
                </c:pt>
                <c:pt idx="73">
                  <c:v>541.9</c:v>
                </c:pt>
                <c:pt idx="74">
                  <c:v>543.29999999999995</c:v>
                </c:pt>
                <c:pt idx="75">
                  <c:v>543.1</c:v>
                </c:pt>
                <c:pt idx="76">
                  <c:v>545.70000000000005</c:v>
                </c:pt>
                <c:pt idx="77">
                  <c:v>548.20000000000005</c:v>
                </c:pt>
                <c:pt idx="78">
                  <c:v>549.5</c:v>
                </c:pt>
                <c:pt idx="79">
                  <c:v>548.4</c:v>
                </c:pt>
                <c:pt idx="80">
                  <c:v>548.4</c:v>
                </c:pt>
                <c:pt idx="81">
                  <c:v>549.70000000000005</c:v>
                </c:pt>
                <c:pt idx="82">
                  <c:v>551.29999999999995</c:v>
                </c:pt>
                <c:pt idx="83">
                  <c:v>552.9</c:v>
                </c:pt>
                <c:pt idx="84">
                  <c:v>551</c:v>
                </c:pt>
                <c:pt idx="85">
                  <c:v>553.4</c:v>
                </c:pt>
                <c:pt idx="86">
                  <c:v>556.20000000000005</c:v>
                </c:pt>
                <c:pt idx="87">
                  <c:v>557</c:v>
                </c:pt>
                <c:pt idx="88">
                  <c:v>558.29999999999995</c:v>
                </c:pt>
                <c:pt idx="89">
                  <c:v>561.29999999999995</c:v>
                </c:pt>
                <c:pt idx="90">
                  <c:v>563.1</c:v>
                </c:pt>
                <c:pt idx="91">
                  <c:v>563</c:v>
                </c:pt>
                <c:pt idx="92">
                  <c:v>560.70000000000005</c:v>
                </c:pt>
                <c:pt idx="93">
                  <c:v>562.9</c:v>
                </c:pt>
                <c:pt idx="94">
                  <c:v>564.6</c:v>
                </c:pt>
                <c:pt idx="95">
                  <c:v>567.6</c:v>
                </c:pt>
                <c:pt idx="96">
                  <c:v>568.20000000000005</c:v>
                </c:pt>
                <c:pt idx="97">
                  <c:v>570.1</c:v>
                </c:pt>
                <c:pt idx="98">
                  <c:v>570.6</c:v>
                </c:pt>
                <c:pt idx="99">
                  <c:v>571.4</c:v>
                </c:pt>
                <c:pt idx="100">
                  <c:v>573.5</c:v>
                </c:pt>
                <c:pt idx="101">
                  <c:v>576.79999999999995</c:v>
                </c:pt>
                <c:pt idx="102">
                  <c:v>577</c:v>
                </c:pt>
                <c:pt idx="103">
                  <c:v>577</c:v>
                </c:pt>
                <c:pt idx="104">
                  <c:v>576.20000000000005</c:v>
                </c:pt>
                <c:pt idx="105">
                  <c:v>578.1</c:v>
                </c:pt>
                <c:pt idx="106">
                  <c:v>579.70000000000005</c:v>
                </c:pt>
                <c:pt idx="107">
                  <c:v>579.6</c:v>
                </c:pt>
                <c:pt idx="108">
                  <c:v>577.9</c:v>
                </c:pt>
                <c:pt idx="109">
                  <c:v>579.79999999999995</c:v>
                </c:pt>
                <c:pt idx="110">
                  <c:v>581.70000000000005</c:v>
                </c:pt>
                <c:pt idx="111">
                  <c:v>583.70000000000005</c:v>
                </c:pt>
                <c:pt idx="112">
                  <c:v>584.5</c:v>
                </c:pt>
                <c:pt idx="113">
                  <c:v>586.9</c:v>
                </c:pt>
                <c:pt idx="114">
                  <c:v>589.70000000000005</c:v>
                </c:pt>
                <c:pt idx="115">
                  <c:v>588.79999999999995</c:v>
                </c:pt>
                <c:pt idx="116">
                  <c:v>587.20000000000005</c:v>
                </c:pt>
                <c:pt idx="117">
                  <c:v>586.79999999999995</c:v>
                </c:pt>
                <c:pt idx="118">
                  <c:v>587.5</c:v>
                </c:pt>
                <c:pt idx="119">
                  <c:v>588.9</c:v>
                </c:pt>
                <c:pt idx="120">
                  <c:v>584.4</c:v>
                </c:pt>
                <c:pt idx="121">
                  <c:v>584.70000000000005</c:v>
                </c:pt>
                <c:pt idx="122">
                  <c:v>584.70000000000005</c:v>
                </c:pt>
                <c:pt idx="123">
                  <c:v>583.29999999999995</c:v>
                </c:pt>
                <c:pt idx="124">
                  <c:v>581.20000000000005</c:v>
                </c:pt>
                <c:pt idx="125">
                  <c:v>587.29999999999995</c:v>
                </c:pt>
                <c:pt idx="126">
                  <c:v>587.4</c:v>
                </c:pt>
                <c:pt idx="127">
                  <c:v>589.9</c:v>
                </c:pt>
                <c:pt idx="128">
                  <c:v>589.5</c:v>
                </c:pt>
                <c:pt idx="129">
                  <c:v>590.70000000000005</c:v>
                </c:pt>
                <c:pt idx="130">
                  <c:v>591.9</c:v>
                </c:pt>
                <c:pt idx="131">
                  <c:v>595.20000000000005</c:v>
                </c:pt>
                <c:pt idx="132">
                  <c:v>591.29999999999995</c:v>
                </c:pt>
                <c:pt idx="133">
                  <c:v>592.9</c:v>
                </c:pt>
                <c:pt idx="134">
                  <c:v>597.1</c:v>
                </c:pt>
                <c:pt idx="135">
                  <c:v>595.20000000000005</c:v>
                </c:pt>
                <c:pt idx="136">
                  <c:v>597.4</c:v>
                </c:pt>
                <c:pt idx="137">
                  <c:v>599.9</c:v>
                </c:pt>
                <c:pt idx="138">
                  <c:v>598.9</c:v>
                </c:pt>
                <c:pt idx="139">
                  <c:v>598.70000000000005</c:v>
                </c:pt>
                <c:pt idx="140">
                  <c:v>596.9</c:v>
                </c:pt>
                <c:pt idx="141">
                  <c:v>600.70000000000005</c:v>
                </c:pt>
                <c:pt idx="142">
                  <c:v>600</c:v>
                </c:pt>
                <c:pt idx="143">
                  <c:v>605.79999999999995</c:v>
                </c:pt>
                <c:pt idx="144">
                  <c:v>603.9</c:v>
                </c:pt>
                <c:pt idx="145">
                  <c:v>606.9</c:v>
                </c:pt>
                <c:pt idx="146">
                  <c:v>609.6</c:v>
                </c:pt>
                <c:pt idx="147">
                  <c:v>609.29999999999995</c:v>
                </c:pt>
                <c:pt idx="148">
                  <c:v>613.29999999999995</c:v>
                </c:pt>
                <c:pt idx="149">
                  <c:v>619.1</c:v>
                </c:pt>
                <c:pt idx="150">
                  <c:v>621.9</c:v>
                </c:pt>
                <c:pt idx="151">
                  <c:v>618</c:v>
                </c:pt>
                <c:pt idx="152">
                  <c:v>618.4</c:v>
                </c:pt>
                <c:pt idx="153">
                  <c:v>622.70000000000005</c:v>
                </c:pt>
                <c:pt idx="154">
                  <c:v>623.4</c:v>
                </c:pt>
                <c:pt idx="155">
                  <c:v>625.5</c:v>
                </c:pt>
                <c:pt idx="156">
                  <c:v>620.29999999999995</c:v>
                </c:pt>
                <c:pt idx="157">
                  <c:v>622.6</c:v>
                </c:pt>
                <c:pt idx="158">
                  <c:v>624.79999999999995</c:v>
                </c:pt>
                <c:pt idx="159">
                  <c:v>627.79999999999995</c:v>
                </c:pt>
                <c:pt idx="160">
                  <c:v>631</c:v>
                </c:pt>
                <c:pt idx="161">
                  <c:v>631.4</c:v>
                </c:pt>
                <c:pt idx="162">
                  <c:v>628.9</c:v>
                </c:pt>
                <c:pt idx="163">
                  <c:v>626.4</c:v>
                </c:pt>
                <c:pt idx="164">
                  <c:v>629.6</c:v>
                </c:pt>
                <c:pt idx="165">
                  <c:v>630.70000000000005</c:v>
                </c:pt>
                <c:pt idx="166">
                  <c:v>635.1</c:v>
                </c:pt>
                <c:pt idx="167">
                  <c:v>633.9</c:v>
                </c:pt>
                <c:pt idx="168">
                  <c:v>632.79999999999995</c:v>
                </c:pt>
                <c:pt idx="169">
                  <c:v>636.1</c:v>
                </c:pt>
                <c:pt idx="170">
                  <c:v>639.79999999999995</c:v>
                </c:pt>
                <c:pt idx="171">
                  <c:v>640.20000000000005</c:v>
                </c:pt>
                <c:pt idx="172">
                  <c:v>641.6</c:v>
                </c:pt>
                <c:pt idx="173">
                  <c:v>643.1</c:v>
                </c:pt>
                <c:pt idx="174">
                  <c:v>642.1</c:v>
                </c:pt>
                <c:pt idx="175">
                  <c:v>646.9</c:v>
                </c:pt>
                <c:pt idx="176">
                  <c:v>648.29999999999995</c:v>
                </c:pt>
                <c:pt idx="177">
                  <c:v>649.6</c:v>
                </c:pt>
                <c:pt idx="178">
                  <c:v>647.9</c:v>
                </c:pt>
                <c:pt idx="179">
                  <c:v>650.79999999999995</c:v>
                </c:pt>
                <c:pt idx="180">
                  <c:v>651.79999999999995</c:v>
                </c:pt>
                <c:pt idx="181">
                  <c:v>650</c:v>
                </c:pt>
                <c:pt idx="182">
                  <c:v>647.6</c:v>
                </c:pt>
                <c:pt idx="183">
                  <c:v>647.4</c:v>
                </c:pt>
                <c:pt idx="184">
                  <c:v>647.4</c:v>
                </c:pt>
                <c:pt idx="185">
                  <c:v>651.5</c:v>
                </c:pt>
                <c:pt idx="186">
                  <c:v>650.1</c:v>
                </c:pt>
                <c:pt idx="187">
                  <c:v>650.70000000000005</c:v>
                </c:pt>
                <c:pt idx="188">
                  <c:v>646.5</c:v>
                </c:pt>
                <c:pt idx="189">
                  <c:v>650.4</c:v>
                </c:pt>
                <c:pt idx="190">
                  <c:v>653.20000000000005</c:v>
                </c:pt>
                <c:pt idx="191">
                  <c:v>655.1</c:v>
                </c:pt>
                <c:pt idx="192">
                  <c:v>651.29999999999995</c:v>
                </c:pt>
                <c:pt idx="193">
                  <c:v>655.20000000000005</c:v>
                </c:pt>
                <c:pt idx="194">
                  <c:v>658.4</c:v>
                </c:pt>
                <c:pt idx="195">
                  <c:v>658.9</c:v>
                </c:pt>
                <c:pt idx="196">
                  <c:v>657.6</c:v>
                </c:pt>
                <c:pt idx="197">
                  <c:v>657.8</c:v>
                </c:pt>
                <c:pt idx="198">
                  <c:v>662</c:v>
                </c:pt>
                <c:pt idx="199">
                  <c:v>662.9</c:v>
                </c:pt>
                <c:pt idx="200">
                  <c:v>662.3</c:v>
                </c:pt>
                <c:pt idx="201">
                  <c:v>663.3</c:v>
                </c:pt>
                <c:pt idx="202">
                  <c:v>662.3</c:v>
                </c:pt>
                <c:pt idx="203">
                  <c:v>667.1</c:v>
                </c:pt>
                <c:pt idx="204">
                  <c:v>664.8</c:v>
                </c:pt>
                <c:pt idx="205">
                  <c:v>670</c:v>
                </c:pt>
                <c:pt idx="206">
                  <c:v>669.6</c:v>
                </c:pt>
                <c:pt idx="207">
                  <c:v>674.5</c:v>
                </c:pt>
                <c:pt idx="208">
                  <c:v>675.3</c:v>
                </c:pt>
                <c:pt idx="209">
                  <c:v>681.9</c:v>
                </c:pt>
                <c:pt idx="210">
                  <c:v>682</c:v>
                </c:pt>
                <c:pt idx="211">
                  <c:v>678.3</c:v>
                </c:pt>
                <c:pt idx="212">
                  <c:v>675.7</c:v>
                </c:pt>
                <c:pt idx="213">
                  <c:v>677</c:v>
                </c:pt>
                <c:pt idx="214">
                  <c:v>675</c:v>
                </c:pt>
                <c:pt idx="215">
                  <c:v>679.6</c:v>
                </c:pt>
                <c:pt idx="216">
                  <c:v>674.8</c:v>
                </c:pt>
                <c:pt idx="217">
                  <c:v>672</c:v>
                </c:pt>
                <c:pt idx="218">
                  <c:v>671.4</c:v>
                </c:pt>
                <c:pt idx="219">
                  <c:v>671.1</c:v>
                </c:pt>
                <c:pt idx="220">
                  <c:v>671.6</c:v>
                </c:pt>
                <c:pt idx="221">
                  <c:v>671.5</c:v>
                </c:pt>
                <c:pt idx="222">
                  <c:v>677.2</c:v>
                </c:pt>
                <c:pt idx="223">
                  <c:v>670.2</c:v>
                </c:pt>
                <c:pt idx="224">
                  <c:v>666</c:v>
                </c:pt>
                <c:pt idx="225">
                  <c:v>664.6</c:v>
                </c:pt>
                <c:pt idx="226">
                  <c:v>661.4</c:v>
                </c:pt>
                <c:pt idx="227">
                  <c:v>657.3</c:v>
                </c:pt>
                <c:pt idx="228">
                  <c:v>655</c:v>
                </c:pt>
                <c:pt idx="229">
                  <c:v>653.6</c:v>
                </c:pt>
                <c:pt idx="230">
                  <c:v>654</c:v>
                </c:pt>
                <c:pt idx="231">
                  <c:v>653.6</c:v>
                </c:pt>
                <c:pt idx="232">
                  <c:v>650.29999999999995</c:v>
                </c:pt>
                <c:pt idx="233">
                  <c:v>652.70000000000005</c:v>
                </c:pt>
                <c:pt idx="234">
                  <c:v>650.4</c:v>
                </c:pt>
                <c:pt idx="235">
                  <c:v>647.4</c:v>
                </c:pt>
                <c:pt idx="236">
                  <c:v>647.9</c:v>
                </c:pt>
                <c:pt idx="237">
                  <c:v>647.4</c:v>
                </c:pt>
                <c:pt idx="238">
                  <c:v>649</c:v>
                </c:pt>
                <c:pt idx="239">
                  <c:v>647.9</c:v>
                </c:pt>
                <c:pt idx="240">
                  <c:v>639.70000000000005</c:v>
                </c:pt>
                <c:pt idx="241">
                  <c:v>639.9</c:v>
                </c:pt>
                <c:pt idx="242">
                  <c:v>639.29999999999995</c:v>
                </c:pt>
                <c:pt idx="243">
                  <c:v>638.29999999999995</c:v>
                </c:pt>
                <c:pt idx="244">
                  <c:v>638.20000000000005</c:v>
                </c:pt>
                <c:pt idx="245">
                  <c:v>639.20000000000005</c:v>
                </c:pt>
                <c:pt idx="246">
                  <c:v>640</c:v>
                </c:pt>
                <c:pt idx="247">
                  <c:v>638.9</c:v>
                </c:pt>
                <c:pt idx="248">
                  <c:v>635.79999999999995</c:v>
                </c:pt>
                <c:pt idx="249">
                  <c:v>640.5</c:v>
                </c:pt>
                <c:pt idx="250">
                  <c:v>644.20000000000005</c:v>
                </c:pt>
                <c:pt idx="251">
                  <c:v>645.29999999999995</c:v>
                </c:pt>
                <c:pt idx="252">
                  <c:v>641.9</c:v>
                </c:pt>
                <c:pt idx="253">
                  <c:v>640.1</c:v>
                </c:pt>
                <c:pt idx="254">
                  <c:v>642.6</c:v>
                </c:pt>
                <c:pt idx="255">
                  <c:v>638.20000000000005</c:v>
                </c:pt>
                <c:pt idx="256">
                  <c:v>643.79999999999995</c:v>
                </c:pt>
                <c:pt idx="257">
                  <c:v>649.1</c:v>
                </c:pt>
                <c:pt idx="258">
                  <c:v>648.4</c:v>
                </c:pt>
                <c:pt idx="259">
                  <c:v>646.4</c:v>
                </c:pt>
                <c:pt idx="260">
                  <c:v>642.9</c:v>
                </c:pt>
                <c:pt idx="261">
                  <c:v>646.6</c:v>
                </c:pt>
                <c:pt idx="262">
                  <c:v>646.79999999999995</c:v>
                </c:pt>
                <c:pt idx="263">
                  <c:v>646.70000000000005</c:v>
                </c:pt>
                <c:pt idx="264">
                  <c:v>651.70000000000005</c:v>
                </c:pt>
                <c:pt idx="265">
                  <c:v>654.6</c:v>
                </c:pt>
                <c:pt idx="266">
                  <c:v>656</c:v>
                </c:pt>
                <c:pt idx="267">
                  <c:v>659.1</c:v>
                </c:pt>
                <c:pt idx="268">
                  <c:v>661.5</c:v>
                </c:pt>
                <c:pt idx="269">
                  <c:v>663.2</c:v>
                </c:pt>
                <c:pt idx="270">
                  <c:v>660.7</c:v>
                </c:pt>
                <c:pt idx="271">
                  <c:v>661.4</c:v>
                </c:pt>
                <c:pt idx="272">
                  <c:v>657.6</c:v>
                </c:pt>
                <c:pt idx="273">
                  <c:v>661.3</c:v>
                </c:pt>
                <c:pt idx="274">
                  <c:v>663.4</c:v>
                </c:pt>
                <c:pt idx="275">
                  <c:v>664.3</c:v>
                </c:pt>
                <c:pt idx="276">
                  <c:v>660</c:v>
                </c:pt>
                <c:pt idx="277">
                  <c:v>659.2</c:v>
                </c:pt>
                <c:pt idx="278">
                  <c:v>658.4</c:v>
                </c:pt>
                <c:pt idx="279">
                  <c:v>658.4</c:v>
                </c:pt>
                <c:pt idx="280">
                  <c:v>658.3</c:v>
                </c:pt>
                <c:pt idx="281">
                  <c:v>661.1</c:v>
                </c:pt>
                <c:pt idx="282">
                  <c:v>665</c:v>
                </c:pt>
                <c:pt idx="283">
                  <c:v>665.2</c:v>
                </c:pt>
                <c:pt idx="284">
                  <c:v>665.9</c:v>
                </c:pt>
                <c:pt idx="285">
                  <c:v>670.3</c:v>
                </c:pt>
                <c:pt idx="286">
                  <c:v>673.9</c:v>
                </c:pt>
                <c:pt idx="287">
                  <c:v>677.1</c:v>
                </c:pt>
                <c:pt idx="288">
                  <c:v>694</c:v>
                </c:pt>
                <c:pt idx="289">
                  <c:v>698.8</c:v>
                </c:pt>
                <c:pt idx="290">
                  <c:v>701.4</c:v>
                </c:pt>
                <c:pt idx="291">
                  <c:v>707.5</c:v>
                </c:pt>
                <c:pt idx="292">
                  <c:v>711.4</c:v>
                </c:pt>
                <c:pt idx="293">
                  <c:v>718.8</c:v>
                </c:pt>
                <c:pt idx="294">
                  <c:v>720.8</c:v>
                </c:pt>
                <c:pt idx="295">
                  <c:v>728</c:v>
                </c:pt>
                <c:pt idx="296">
                  <c:v>730.3</c:v>
                </c:pt>
                <c:pt idx="297">
                  <c:v>737.5</c:v>
                </c:pt>
                <c:pt idx="298">
                  <c:v>743.2</c:v>
                </c:pt>
                <c:pt idx="299">
                  <c:v>748.2</c:v>
                </c:pt>
                <c:pt idx="300">
                  <c:v>748.9</c:v>
                </c:pt>
                <c:pt idx="301">
                  <c:v>751.7</c:v>
                </c:pt>
                <c:pt idx="302">
                  <c:v>755.7</c:v>
                </c:pt>
                <c:pt idx="303">
                  <c:v>756.3</c:v>
                </c:pt>
                <c:pt idx="304">
                  <c:v>755.9</c:v>
                </c:pt>
                <c:pt idx="305">
                  <c:v>761.6</c:v>
                </c:pt>
                <c:pt idx="306">
                  <c:v>765.4</c:v>
                </c:pt>
                <c:pt idx="307">
                  <c:v>763.5</c:v>
                </c:pt>
                <c:pt idx="308">
                  <c:v>763.8</c:v>
                </c:pt>
                <c:pt idx="309">
                  <c:v>774</c:v>
                </c:pt>
                <c:pt idx="310">
                  <c:v>777.5</c:v>
                </c:pt>
                <c:pt idx="311">
                  <c:v>774.8</c:v>
                </c:pt>
                <c:pt idx="312">
                  <c:v>769.7</c:v>
                </c:pt>
                <c:pt idx="313">
                  <c:v>771.9</c:v>
                </c:pt>
                <c:pt idx="314">
                  <c:v>774.2</c:v>
                </c:pt>
                <c:pt idx="315">
                  <c:v>773.7</c:v>
                </c:pt>
                <c:pt idx="316">
                  <c:v>774.5</c:v>
                </c:pt>
                <c:pt idx="317">
                  <c:v>776.1</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7682304"/>
        <c:axId val="207677208"/>
      </c:lineChart>
      <c:catAx>
        <c:axId val="207682304"/>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77208"/>
        <c:crosses val="autoZero"/>
        <c:auto val="0"/>
        <c:lblAlgn val="ctr"/>
        <c:lblOffset val="100"/>
        <c:tickLblSkip val="12"/>
        <c:tickMarkSkip val="12"/>
        <c:noMultiLvlLbl val="1"/>
      </c:catAx>
      <c:valAx>
        <c:axId val="207677208"/>
        <c:scaling>
          <c:orientation val="minMax"/>
          <c:min val="50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5009714982810197"/>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82304"/>
        <c:crosses val="autoZero"/>
        <c:crossBetween val="midCat"/>
        <c:majorUnit val="50"/>
      </c:valAx>
      <c:dateAx>
        <c:axId val="207678776"/>
        <c:scaling>
          <c:orientation val="minMax"/>
        </c:scaling>
        <c:delete val="1"/>
        <c:axPos val="b"/>
        <c:numFmt formatCode="&quot;'&quot;yy" sourceLinked="1"/>
        <c:majorTickMark val="out"/>
        <c:minorTickMark val="none"/>
        <c:tickLblPos val="nextTo"/>
        <c:crossAx val="207679560"/>
        <c:crosses val="autoZero"/>
        <c:auto val="1"/>
        <c:lblOffset val="100"/>
        <c:baseTimeUnit val="months"/>
      </c:dateAx>
      <c:valAx>
        <c:axId val="207679560"/>
        <c:scaling>
          <c:orientation val="minMax"/>
          <c:max val="1"/>
          <c:min val="0"/>
        </c:scaling>
        <c:delete val="0"/>
        <c:axPos val="r"/>
        <c:numFmt formatCode="0" sourceLinked="1"/>
        <c:majorTickMark val="none"/>
        <c:minorTickMark val="none"/>
        <c:tickLblPos val="none"/>
        <c:spPr>
          <a:ln w="6906">
            <a:noFill/>
          </a:ln>
        </c:spPr>
        <c:crossAx val="207678776"/>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D72-4EB0-94E1-4C9CFF11689D}"/>
                </c:ext>
              </c:extLst>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D72-4EB0-94E1-4C9CFF11689D}"/>
                </c:ext>
              </c:extLst>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D72-4EB0-94E1-4C9CFF11689D}"/>
                </c:ext>
              </c:extLst>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D72-4EB0-94E1-4C9CFF11689D}"/>
                </c:ext>
              </c:extLst>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D72-4EB0-94E1-4C9CFF11689D}"/>
                </c:ext>
              </c:extLst>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Sheet1!$B$2:$K$2</c:f>
              <c:numCache>
                <c:formatCode>0.0%</c:formatCode>
                <c:ptCount val="10"/>
                <c:pt idx="0">
                  <c:v>0.16</c:v>
                </c:pt>
                <c:pt idx="1">
                  <c:v>0.152</c:v>
                </c:pt>
                <c:pt idx="2">
                  <c:v>0.157</c:v>
                </c:pt>
                <c:pt idx="3">
                  <c:v>0.15620000000000001</c:v>
                </c:pt>
                <c:pt idx="4">
                  <c:v>0.15959999999999999</c:v>
                </c:pt>
                <c:pt idx="5">
                  <c:v>0.1489</c:v>
                </c:pt>
                <c:pt idx="6">
                  <c:v>0.16569999999999999</c:v>
                </c:pt>
                <c:pt idx="7">
                  <c:v>0.16520000000000001</c:v>
                </c:pt>
                <c:pt idx="8">
                  <c:v>0.16800000000000001</c:v>
                </c:pt>
                <c:pt idx="9">
                  <c:v>0.16300000000000001</c:v>
                </c:pt>
              </c:numCache>
            </c:numRef>
          </c:val>
          <c:extLst>
            <c:ext xmlns:c16="http://schemas.microsoft.com/office/drawing/2014/chart" uri="{C3380CC4-5D6E-409C-BE32-E72D297353CC}">
              <c16:uniqueId val="{00000005-0D72-4EB0-94E1-4C9CFF11689D}"/>
            </c:ext>
          </c:extLst>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Sheet1!$B$3:$K$3</c:f>
              <c:numCache>
                <c:formatCode>0.0%</c:formatCode>
                <c:ptCount val="10"/>
                <c:pt idx="0">
                  <c:v>0.29499999999999998</c:v>
                </c:pt>
                <c:pt idx="1">
                  <c:v>0.3</c:v>
                </c:pt>
                <c:pt idx="2">
                  <c:v>0.32400000000000001</c:v>
                </c:pt>
                <c:pt idx="3">
                  <c:v>0.36370000000000002</c:v>
                </c:pt>
                <c:pt idx="4">
                  <c:v>0.39500000000000002</c:v>
                </c:pt>
                <c:pt idx="5">
                  <c:v>0.41220000000000001</c:v>
                </c:pt>
                <c:pt idx="6">
                  <c:v>0.4042</c:v>
                </c:pt>
                <c:pt idx="7">
                  <c:v>0.3876</c:v>
                </c:pt>
                <c:pt idx="8">
                  <c:v>0.371</c:v>
                </c:pt>
                <c:pt idx="9">
                  <c:v>0.35799999999999998</c:v>
                </c:pt>
              </c:numCache>
            </c:numRef>
          </c:val>
          <c:extLst>
            <c:ext xmlns:c16="http://schemas.microsoft.com/office/drawing/2014/chart" uri="{C3380CC4-5D6E-409C-BE32-E72D297353CC}">
              <c16:uniqueId val="{00000006-0D72-4EB0-94E1-4C9CFF11689D}"/>
            </c:ext>
          </c:extLst>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Sheet1!$B$4:$K$4</c:f>
              <c:numCache>
                <c:formatCode>0.0%</c:formatCode>
                <c:ptCount val="10"/>
                <c:pt idx="0">
                  <c:v>0.34100000000000003</c:v>
                </c:pt>
                <c:pt idx="1">
                  <c:v>0.33800000000000002</c:v>
                </c:pt>
                <c:pt idx="2">
                  <c:v>0.312</c:v>
                </c:pt>
                <c:pt idx="3">
                  <c:v>0.2903</c:v>
                </c:pt>
                <c:pt idx="4">
                  <c:v>0.27110000000000001</c:v>
                </c:pt>
                <c:pt idx="5">
                  <c:v>0.2732</c:v>
                </c:pt>
                <c:pt idx="6">
                  <c:v>0.27589999999999998</c:v>
                </c:pt>
                <c:pt idx="7">
                  <c:v>0.2928</c:v>
                </c:pt>
                <c:pt idx="8">
                  <c:v>0.308</c:v>
                </c:pt>
                <c:pt idx="9">
                  <c:v>0.33700000000000002</c:v>
                </c:pt>
              </c:numCache>
            </c:numRef>
          </c:val>
          <c:extLst>
            <c:ext xmlns:c16="http://schemas.microsoft.com/office/drawing/2014/chart" uri="{C3380CC4-5D6E-409C-BE32-E72D297353CC}">
              <c16:uniqueId val="{00000007-0D72-4EB0-94E1-4C9CFF11689D}"/>
            </c:ext>
          </c:extLst>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Sheet1!$B$5:$K$5</c:f>
              <c:numCache>
                <c:formatCode>0.0%</c:formatCode>
                <c:ptCount val="10"/>
                <c:pt idx="0">
                  <c:v>0.13100000000000001</c:v>
                </c:pt>
                <c:pt idx="1">
                  <c:v>0.129</c:v>
                </c:pt>
                <c:pt idx="2">
                  <c:v>0.127</c:v>
                </c:pt>
                <c:pt idx="3">
                  <c:v>0.1186</c:v>
                </c:pt>
                <c:pt idx="4">
                  <c:v>0.1124</c:v>
                </c:pt>
                <c:pt idx="5">
                  <c:v>0.1037</c:v>
                </c:pt>
                <c:pt idx="6">
                  <c:v>9.7799999999999998E-2</c:v>
                </c:pt>
                <c:pt idx="7">
                  <c:v>9.7799999999999998E-2</c:v>
                </c:pt>
                <c:pt idx="8">
                  <c:v>9.6000000000000002E-2</c:v>
                </c:pt>
                <c:pt idx="9">
                  <c:v>0.09</c:v>
                </c:pt>
              </c:numCache>
            </c:numRef>
          </c:val>
          <c:extLst>
            <c:ext xmlns:c16="http://schemas.microsoft.com/office/drawing/2014/chart" uri="{C3380CC4-5D6E-409C-BE32-E72D297353CC}">
              <c16:uniqueId val="{00000008-0D72-4EB0-94E1-4C9CFF11689D}"/>
            </c:ext>
          </c:extLst>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Sheet1!$B$6:$K$6</c:f>
              <c:numCache>
                <c:formatCode>0.0%</c:formatCode>
                <c:ptCount val="10"/>
                <c:pt idx="0">
                  <c:v>7.3999999999999996E-2</c:v>
                </c:pt>
                <c:pt idx="1">
                  <c:v>8.1000000000000003E-2</c:v>
                </c:pt>
                <c:pt idx="2">
                  <c:v>8.1000000000000003E-2</c:v>
                </c:pt>
                <c:pt idx="3">
                  <c:v>7.1199999999999999E-2</c:v>
                </c:pt>
                <c:pt idx="4">
                  <c:v>6.2199999999999998E-2</c:v>
                </c:pt>
                <c:pt idx="5">
                  <c:v>6.2E-2</c:v>
                </c:pt>
                <c:pt idx="6">
                  <c:v>5.6899999999999999E-2</c:v>
                </c:pt>
                <c:pt idx="7">
                  <c:v>5.6899999999999999E-2</c:v>
                </c:pt>
                <c:pt idx="8">
                  <c:v>5.7000000000000002E-2</c:v>
                </c:pt>
                <c:pt idx="9">
                  <c:v>5.0999999999999997E-2</c:v>
                </c:pt>
              </c:numCache>
            </c:numRef>
          </c:val>
          <c:extLst>
            <c:ext xmlns:c16="http://schemas.microsoft.com/office/drawing/2014/chart" uri="{C3380CC4-5D6E-409C-BE32-E72D297353CC}">
              <c16:uniqueId val="{00000009-0D72-4EB0-94E1-4C9CFF11689D}"/>
            </c:ext>
          </c:extLst>
        </c:ser>
        <c:dLbls>
          <c:showLegendKey val="0"/>
          <c:showVal val="0"/>
          <c:showCatName val="0"/>
          <c:showSerName val="0"/>
          <c:showPercent val="0"/>
          <c:showBubbleSize val="0"/>
        </c:dLbls>
        <c:gapWidth val="150"/>
        <c:overlap val="100"/>
        <c:axId val="450888520"/>
        <c:axId val="450883032"/>
      </c:barChart>
      <c:catAx>
        <c:axId val="450888520"/>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0883032"/>
        <c:crossesAt val="0"/>
        <c:auto val="1"/>
        <c:lblAlgn val="ctr"/>
        <c:lblOffset val="20"/>
        <c:tickLblSkip val="1"/>
        <c:tickMarkSkip val="1"/>
        <c:noMultiLvlLbl val="0"/>
      </c:catAx>
      <c:valAx>
        <c:axId val="450883032"/>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0888520"/>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68741874555406E-2"/>
          <c:y val="0.10011470110551061"/>
          <c:w val="0.92467019893541347"/>
          <c:h val="0.81507224536279355"/>
        </c:manualLayout>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General</c:formatCode>
                <c:ptCount val="6"/>
                <c:pt idx="0">
                  <c:v>1.6</c:v>
                </c:pt>
                <c:pt idx="1">
                  <c:v>1.7</c:v>
                </c:pt>
                <c:pt idx="2">
                  <c:v>2.6</c:v>
                </c:pt>
                <c:pt idx="3">
                  <c:v>2.8</c:v>
                </c:pt>
                <c:pt idx="4">
                  <c:v>3</c:v>
                </c:pt>
                <c:pt idx="5">
                  <c:v>3.2</c:v>
                </c:pt>
              </c:numCache>
            </c:numRef>
          </c:val>
          <c:smooth val="0"/>
          <c:extLst>
            <c:ext xmlns:c16="http://schemas.microsoft.com/office/drawing/2014/chart" uri="{C3380CC4-5D6E-409C-BE32-E72D297353CC}">
              <c16:uniqueId val="{00000000-5ADB-418D-AB6A-15850E70EAE2}"/>
            </c:ext>
          </c:extLst>
        </c:ser>
        <c:ser>
          <c:idx val="1"/>
          <c:order val="1"/>
          <c:tx>
            <c:strRef>
              <c:f>Sheet1!$C$1</c:f>
              <c:strCache>
                <c:ptCount val="1"/>
                <c:pt idx="0">
                  <c:v>Median</c:v>
                </c:pt>
              </c:strCache>
            </c:strRef>
          </c:tx>
          <c:spPr>
            <a:ln w="28575" cap="rnd">
              <a:solidFill>
                <a:schemeClr val="accent2"/>
              </a:solidFill>
              <a:round/>
            </a:ln>
            <a:effectLst/>
          </c:spPr>
          <c:marker>
            <c:symbol val="none"/>
          </c:marker>
          <c:dLbls>
            <c:dLbl>
              <c:idx val="2"/>
              <c:layout>
                <c:manualLayout>
                  <c:x val="-2.3812397282115493E-2"/>
                  <c:y val="-3.8962699681901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DB-418D-AB6A-15850E70EAE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Sheet1!$C$2:$C$7</c:f>
              <c:numCache>
                <c:formatCode>General</c:formatCode>
                <c:ptCount val="6"/>
                <c:pt idx="0">
                  <c:v>1.7</c:v>
                </c:pt>
                <c:pt idx="1">
                  <c:v>2.1</c:v>
                </c:pt>
                <c:pt idx="2">
                  <c:v>3.4</c:v>
                </c:pt>
                <c:pt idx="3">
                  <c:v>3.7</c:v>
                </c:pt>
                <c:pt idx="4">
                  <c:v>3.8</c:v>
                </c:pt>
                <c:pt idx="5">
                  <c:v>3.9</c:v>
                </c:pt>
              </c:numCache>
            </c:numRef>
          </c:val>
          <c:smooth val="0"/>
          <c:extLst>
            <c:ext xmlns:c16="http://schemas.microsoft.com/office/drawing/2014/chart" uri="{C3380CC4-5D6E-409C-BE32-E72D297353CC}">
              <c16:uniqueId val="{00000002-5ADB-418D-AB6A-15850E70EAE2}"/>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Sheet1!$D$2:$D$7</c:f>
              <c:numCache>
                <c:formatCode>General</c:formatCode>
                <c:ptCount val="6"/>
                <c:pt idx="0">
                  <c:v>1.8</c:v>
                </c:pt>
                <c:pt idx="1">
                  <c:v>2.5</c:v>
                </c:pt>
                <c:pt idx="2">
                  <c:v>4.2</c:v>
                </c:pt>
                <c:pt idx="3">
                  <c:v>4.4000000000000004</c:v>
                </c:pt>
                <c:pt idx="4">
                  <c:v>4.5</c:v>
                </c:pt>
                <c:pt idx="5">
                  <c:v>4.5</c:v>
                </c:pt>
              </c:numCache>
            </c:numRef>
          </c:val>
          <c:smooth val="0"/>
          <c:extLst>
            <c:ext xmlns:c16="http://schemas.microsoft.com/office/drawing/2014/chart" uri="{C3380CC4-5D6E-409C-BE32-E72D297353CC}">
              <c16:uniqueId val="{00000003-5ADB-418D-AB6A-15850E70EAE2}"/>
            </c:ext>
          </c:extLst>
        </c:ser>
        <c:dLbls>
          <c:showLegendKey val="0"/>
          <c:showVal val="0"/>
          <c:showCatName val="0"/>
          <c:showSerName val="0"/>
          <c:showPercent val="0"/>
          <c:showBubbleSize val="0"/>
        </c:dLbls>
        <c:smooth val="0"/>
        <c:axId val="474293352"/>
        <c:axId val="474291392"/>
      </c:lineChart>
      <c:catAx>
        <c:axId val="47429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291392"/>
        <c:crosses val="autoZero"/>
        <c:auto val="1"/>
        <c:lblAlgn val="ctr"/>
        <c:lblOffset val="100"/>
        <c:noMultiLvlLbl val="0"/>
      </c:catAx>
      <c:valAx>
        <c:axId val="474291392"/>
        <c:scaling>
          <c:orientation val="minMax"/>
          <c:max val="5"/>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293352"/>
        <c:crosses val="autoZero"/>
        <c:crossBetween val="between"/>
        <c:majorUnit val="0.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2016:Q3</c:v>
                </c:pt>
                <c:pt idx="1">
                  <c:v>2016:Q4</c:v>
                </c:pt>
                <c:pt idx="2">
                  <c:v>2017:Q1</c:v>
                </c:pt>
                <c:pt idx="3">
                  <c:v>2017:Q2</c:v>
                </c:pt>
                <c:pt idx="4">
                  <c:v>2017:Q3</c:v>
                </c:pt>
                <c:pt idx="5">
                  <c:v>2017:Q4</c:v>
                </c:pt>
              </c:strCache>
            </c:strRef>
          </c:cat>
          <c:val>
            <c:numRef>
              <c:f>Sheet1!$B$2:$B$7</c:f>
              <c:numCache>
                <c:formatCode>General</c:formatCode>
                <c:ptCount val="6"/>
                <c:pt idx="0">
                  <c:v>2.2000000000000002</c:v>
                </c:pt>
                <c:pt idx="1">
                  <c:v>1.9</c:v>
                </c:pt>
                <c:pt idx="2">
                  <c:v>1.6</c:v>
                </c:pt>
                <c:pt idx="3">
                  <c:v>1.8</c:v>
                </c:pt>
                <c:pt idx="4">
                  <c:v>1.6</c:v>
                </c:pt>
                <c:pt idx="5">
                  <c:v>1.6</c:v>
                </c:pt>
              </c:numCache>
            </c:numRef>
          </c:val>
          <c:smooth val="0"/>
          <c:extLst>
            <c:ext xmlns:c16="http://schemas.microsoft.com/office/drawing/2014/chart" uri="{C3380CC4-5D6E-409C-BE32-E72D297353CC}">
              <c16:uniqueId val="{00000000-EE06-4A59-ABC4-C171C8E61CE0}"/>
            </c:ext>
          </c:extLst>
        </c:ser>
        <c:ser>
          <c:idx val="1"/>
          <c:order val="1"/>
          <c:tx>
            <c:strRef>
              <c:f>Sheet1!$C$1</c:f>
              <c:strCache>
                <c:ptCount val="1"/>
                <c:pt idx="0">
                  <c:v>Median</c:v>
                </c:pt>
              </c:strCache>
            </c:strRef>
          </c:tx>
          <c:spPr>
            <a:ln w="28575" cap="rnd">
              <a:solidFill>
                <a:schemeClr val="accent2"/>
              </a:solidFill>
              <a:round/>
            </a:ln>
            <a:effectLst/>
          </c:spPr>
          <c:marker>
            <c:symbol val="none"/>
          </c:marker>
          <c:dLbls>
            <c:dLbl>
              <c:idx val="2"/>
              <c:layout>
                <c:manualLayout>
                  <c:x val="-2.3812397282115493E-2"/>
                  <c:y val="-3.8962699681901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06-4A59-ABC4-C171C8E61CE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2016:Q3</c:v>
                </c:pt>
                <c:pt idx="1">
                  <c:v>2016:Q4</c:v>
                </c:pt>
                <c:pt idx="2">
                  <c:v>2017:Q1</c:v>
                </c:pt>
                <c:pt idx="3">
                  <c:v>2017:Q2</c:v>
                </c:pt>
                <c:pt idx="4">
                  <c:v>2017:Q3</c:v>
                </c:pt>
                <c:pt idx="5">
                  <c:v>2017:Q4</c:v>
                </c:pt>
              </c:strCache>
            </c:strRef>
          </c:cat>
          <c:val>
            <c:numRef>
              <c:f>Sheet1!$C$2:$C$7</c:f>
              <c:numCache>
                <c:formatCode>General</c:formatCode>
                <c:ptCount val="6"/>
                <c:pt idx="0">
                  <c:v>2.9</c:v>
                </c:pt>
                <c:pt idx="1">
                  <c:v>2.4</c:v>
                </c:pt>
                <c:pt idx="2">
                  <c:v>2.2000000000000002</c:v>
                </c:pt>
                <c:pt idx="3">
                  <c:v>2.2999999999999998</c:v>
                </c:pt>
                <c:pt idx="4">
                  <c:v>2.2000000000000002</c:v>
                </c:pt>
                <c:pt idx="5">
                  <c:v>2.1</c:v>
                </c:pt>
              </c:numCache>
            </c:numRef>
          </c:val>
          <c:smooth val="0"/>
          <c:extLst>
            <c:ext xmlns:c16="http://schemas.microsoft.com/office/drawing/2014/chart" uri="{C3380CC4-5D6E-409C-BE32-E72D297353CC}">
              <c16:uniqueId val="{00000002-EE06-4A59-ABC4-C171C8E61CE0}"/>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2016:Q3</c:v>
                </c:pt>
                <c:pt idx="1">
                  <c:v>2016:Q4</c:v>
                </c:pt>
                <c:pt idx="2">
                  <c:v>2017:Q1</c:v>
                </c:pt>
                <c:pt idx="3">
                  <c:v>2017:Q2</c:v>
                </c:pt>
                <c:pt idx="4">
                  <c:v>2017:Q3</c:v>
                </c:pt>
                <c:pt idx="5">
                  <c:v>2017:Q4</c:v>
                </c:pt>
              </c:strCache>
            </c:strRef>
          </c:cat>
          <c:val>
            <c:numRef>
              <c:f>Sheet1!$D$2:$D$7</c:f>
              <c:numCache>
                <c:formatCode>General</c:formatCode>
                <c:ptCount val="6"/>
                <c:pt idx="0">
                  <c:v>3.6</c:v>
                </c:pt>
                <c:pt idx="1">
                  <c:v>2.8</c:v>
                </c:pt>
                <c:pt idx="2">
                  <c:v>2.7</c:v>
                </c:pt>
                <c:pt idx="3">
                  <c:v>2.7</c:v>
                </c:pt>
                <c:pt idx="4">
                  <c:v>2.6</c:v>
                </c:pt>
                <c:pt idx="5">
                  <c:v>2.6</c:v>
                </c:pt>
              </c:numCache>
            </c:numRef>
          </c:val>
          <c:smooth val="0"/>
          <c:extLst>
            <c:ext xmlns:c16="http://schemas.microsoft.com/office/drawing/2014/chart" uri="{C3380CC4-5D6E-409C-BE32-E72D297353CC}">
              <c16:uniqueId val="{00000003-EE06-4A59-ABC4-C171C8E61CE0}"/>
            </c:ext>
          </c:extLst>
        </c:ser>
        <c:dLbls>
          <c:showLegendKey val="0"/>
          <c:showVal val="0"/>
          <c:showCatName val="0"/>
          <c:showSerName val="0"/>
          <c:showPercent val="0"/>
          <c:showBubbleSize val="0"/>
        </c:dLbls>
        <c:smooth val="0"/>
        <c:axId val="458108872"/>
        <c:axId val="458111224"/>
      </c:lineChart>
      <c:catAx>
        <c:axId val="4581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majorUnit val="0.2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12660424197699E-2"/>
          <c:y val="4.03800475059383E-2"/>
          <c:w val="0.92807689316734299"/>
          <c:h val="0.860838344564126"/>
        </c:manualLayout>
      </c:layout>
      <c:barChart>
        <c:barDir val="col"/>
        <c:grouping val="clustered"/>
        <c:varyColors val="0"/>
        <c:ser>
          <c:idx val="1"/>
          <c:order val="0"/>
          <c:tx>
            <c:strRef>
              <c:f>Sheet1!$A$2</c:f>
              <c:strCache>
                <c:ptCount val="1"/>
                <c:pt idx="0">
                  <c:v>ISM Manufacturing Index</c:v>
                </c:pt>
              </c:strCache>
            </c:strRef>
          </c:tx>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Sheet1!$B$1:$CC$1</c:f>
              <c:numCache>
                <c:formatCode>[$-409]mmm\-yy;@</c:formatCode>
                <c:ptCount val="80"/>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pt idx="79">
                  <c:v>42592</c:v>
                </c:pt>
              </c:numCache>
            </c:numRef>
          </c:cat>
          <c:val>
            <c:numRef>
              <c:f>Sheet1!$B$2:$CC$2</c:f>
              <c:numCache>
                <c:formatCode>General</c:formatCode>
                <c:ptCount val="80"/>
                <c:pt idx="0">
                  <c:v>58.3</c:v>
                </c:pt>
                <c:pt idx="1">
                  <c:v>57.1</c:v>
                </c:pt>
                <c:pt idx="2">
                  <c:v>60.4</c:v>
                </c:pt>
                <c:pt idx="3">
                  <c:v>59.6</c:v>
                </c:pt>
                <c:pt idx="4">
                  <c:v>57.8</c:v>
                </c:pt>
                <c:pt idx="5">
                  <c:v>55.3</c:v>
                </c:pt>
                <c:pt idx="6">
                  <c:v>55.1</c:v>
                </c:pt>
                <c:pt idx="7">
                  <c:v>55.2</c:v>
                </c:pt>
                <c:pt idx="8">
                  <c:v>55.3</c:v>
                </c:pt>
                <c:pt idx="9">
                  <c:v>56.9</c:v>
                </c:pt>
                <c:pt idx="10">
                  <c:v>58.2</c:v>
                </c:pt>
                <c:pt idx="11">
                  <c:v>58.5</c:v>
                </c:pt>
                <c:pt idx="12">
                  <c:v>60.8</c:v>
                </c:pt>
                <c:pt idx="13">
                  <c:v>61.4</c:v>
                </c:pt>
                <c:pt idx="14">
                  <c:v>59.7</c:v>
                </c:pt>
                <c:pt idx="15">
                  <c:v>59.7</c:v>
                </c:pt>
                <c:pt idx="16">
                  <c:v>54.2</c:v>
                </c:pt>
                <c:pt idx="17">
                  <c:v>55.8</c:v>
                </c:pt>
                <c:pt idx="18">
                  <c:v>51.4</c:v>
                </c:pt>
                <c:pt idx="19">
                  <c:v>52.5</c:v>
                </c:pt>
                <c:pt idx="20">
                  <c:v>52.5</c:v>
                </c:pt>
                <c:pt idx="21">
                  <c:v>51.8</c:v>
                </c:pt>
                <c:pt idx="22">
                  <c:v>52.2</c:v>
                </c:pt>
                <c:pt idx="23">
                  <c:v>53.1</c:v>
                </c:pt>
                <c:pt idx="24">
                  <c:v>54.1</c:v>
                </c:pt>
                <c:pt idx="25">
                  <c:v>51.9</c:v>
                </c:pt>
                <c:pt idx="26">
                  <c:v>53.3</c:v>
                </c:pt>
                <c:pt idx="27">
                  <c:v>54.1</c:v>
                </c:pt>
                <c:pt idx="28">
                  <c:v>52.5</c:v>
                </c:pt>
                <c:pt idx="29">
                  <c:v>50.2</c:v>
                </c:pt>
                <c:pt idx="30">
                  <c:v>50.5</c:v>
                </c:pt>
                <c:pt idx="31">
                  <c:v>50.7</c:v>
                </c:pt>
                <c:pt idx="32">
                  <c:v>51.6</c:v>
                </c:pt>
                <c:pt idx="33">
                  <c:v>51.7</c:v>
                </c:pt>
                <c:pt idx="34">
                  <c:v>49.9</c:v>
                </c:pt>
                <c:pt idx="35">
                  <c:v>50.2</c:v>
                </c:pt>
                <c:pt idx="36">
                  <c:v>53.1</c:v>
                </c:pt>
                <c:pt idx="37">
                  <c:v>54.2</c:v>
                </c:pt>
                <c:pt idx="38">
                  <c:v>51.3</c:v>
                </c:pt>
                <c:pt idx="39">
                  <c:v>50.7</c:v>
                </c:pt>
                <c:pt idx="40">
                  <c:v>49</c:v>
                </c:pt>
                <c:pt idx="41">
                  <c:v>50.9</c:v>
                </c:pt>
                <c:pt idx="42">
                  <c:v>55.4</c:v>
                </c:pt>
                <c:pt idx="43">
                  <c:v>55.7</c:v>
                </c:pt>
                <c:pt idx="44">
                  <c:v>56.2</c:v>
                </c:pt>
                <c:pt idx="45">
                  <c:v>56.4</c:v>
                </c:pt>
                <c:pt idx="46">
                  <c:v>57</c:v>
                </c:pt>
                <c:pt idx="47">
                  <c:v>56.5</c:v>
                </c:pt>
                <c:pt idx="48">
                  <c:v>51.3</c:v>
                </c:pt>
                <c:pt idx="49">
                  <c:v>53.2</c:v>
                </c:pt>
                <c:pt idx="50">
                  <c:v>53.7</c:v>
                </c:pt>
                <c:pt idx="51">
                  <c:v>54.9</c:v>
                </c:pt>
                <c:pt idx="52">
                  <c:v>55.4</c:v>
                </c:pt>
                <c:pt idx="53">
                  <c:v>55.3</c:v>
                </c:pt>
                <c:pt idx="54">
                  <c:v>57.1</c:v>
                </c:pt>
                <c:pt idx="55">
                  <c:v>59</c:v>
                </c:pt>
                <c:pt idx="56">
                  <c:v>56.6</c:v>
                </c:pt>
                <c:pt idx="57">
                  <c:v>59</c:v>
                </c:pt>
                <c:pt idx="58">
                  <c:v>58.7</c:v>
                </c:pt>
                <c:pt idx="59">
                  <c:v>55.5</c:v>
                </c:pt>
                <c:pt idx="60">
                  <c:v>53.5</c:v>
                </c:pt>
                <c:pt idx="61">
                  <c:v>52.9</c:v>
                </c:pt>
                <c:pt idx="62">
                  <c:v>51.5</c:v>
                </c:pt>
                <c:pt idx="63">
                  <c:v>51.5</c:v>
                </c:pt>
                <c:pt idx="64">
                  <c:v>52.8</c:v>
                </c:pt>
                <c:pt idx="65">
                  <c:v>53.5</c:v>
                </c:pt>
                <c:pt idx="66">
                  <c:v>52.7</c:v>
                </c:pt>
                <c:pt idx="67">
                  <c:v>51.1</c:v>
                </c:pt>
                <c:pt idx="68">
                  <c:v>50.2</c:v>
                </c:pt>
                <c:pt idx="69">
                  <c:v>50.1</c:v>
                </c:pt>
                <c:pt idx="70">
                  <c:v>48.6</c:v>
                </c:pt>
                <c:pt idx="71">
                  <c:v>48</c:v>
                </c:pt>
                <c:pt idx="72">
                  <c:v>48.2</c:v>
                </c:pt>
                <c:pt idx="73">
                  <c:v>49.5</c:v>
                </c:pt>
                <c:pt idx="74">
                  <c:v>51.8</c:v>
                </c:pt>
                <c:pt idx="75">
                  <c:v>50.8</c:v>
                </c:pt>
                <c:pt idx="76">
                  <c:v>51.3</c:v>
                </c:pt>
                <c:pt idx="77">
                  <c:v>53.2</c:v>
                </c:pt>
                <c:pt idx="78">
                  <c:v>52.6</c:v>
                </c:pt>
                <c:pt idx="79">
                  <c:v>49.4</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549651272"/>
        <c:axId val="549652840"/>
      </c:barChart>
      <c:catAx>
        <c:axId val="549651272"/>
        <c:scaling>
          <c:orientation val="minMax"/>
        </c:scaling>
        <c:delete val="0"/>
        <c:axPos val="b"/>
        <c:numFmt formatCode="[$-409]mmm\ yy;@" sourceLinked="0"/>
        <c:majorTickMark val="out"/>
        <c:minorTickMark val="none"/>
        <c:tickLblPos val="low"/>
        <c:txPr>
          <a:bodyPr rot="-5400000" vert="horz"/>
          <a:lstStyle/>
          <a:p>
            <a:pPr>
              <a:defRPr/>
            </a:pPr>
            <a:endParaRPr lang="en-US"/>
          </a:p>
        </c:txPr>
        <c:crossAx val="549652840"/>
        <c:crossesAt val="50"/>
        <c:auto val="0"/>
        <c:lblAlgn val="ctr"/>
        <c:lblOffset val="0"/>
        <c:tickLblSkip val="6"/>
        <c:tickMarkSkip val="1"/>
        <c:noMultiLvlLbl val="0"/>
      </c:catAx>
      <c:valAx>
        <c:axId val="549652840"/>
        <c:scaling>
          <c:orientation val="minMax"/>
          <c:min val="45"/>
        </c:scaling>
        <c:delete val="0"/>
        <c:axPos val="l"/>
        <c:numFmt formatCode="#,##0_);[Red]\(#,##0\)" sourceLinked="0"/>
        <c:majorTickMark val="out"/>
        <c:minorTickMark val="none"/>
        <c:tickLblPos val="nextTo"/>
        <c:txPr>
          <a:bodyPr rot="0" vert="horz"/>
          <a:lstStyle/>
          <a:p>
            <a:pPr>
              <a:defRPr/>
            </a:pPr>
            <a:endParaRPr lang="en-US"/>
          </a:p>
        </c:txPr>
        <c:crossAx val="549651272"/>
        <c:crosses val="autoZero"/>
        <c:crossBetween val="between"/>
        <c:majorUnit val="5"/>
      </c:valAx>
    </c:plotArea>
    <c:plotVisOnly val="1"/>
    <c:dispBlanksAs val="gap"/>
    <c:showDLblsOverMax val="0"/>
  </c:chart>
  <c:txPr>
    <a:bodyPr/>
    <a:lstStyle/>
    <a:p>
      <a:pPr>
        <a:defRPr sz="9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31578947368397E-2"/>
          <c:y val="4.03800475059383E-2"/>
          <c:w val="0.94400895856662903"/>
          <c:h val="0.860838344564126"/>
        </c:manualLayout>
      </c:layout>
      <c:barChart>
        <c:barDir val="col"/>
        <c:grouping val="clustered"/>
        <c:varyColors val="0"/>
        <c:ser>
          <c:idx val="1"/>
          <c:order val="0"/>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Sheet1!$B$1:$CC$1</c:f>
              <c:numCache>
                <c:formatCode>[$-409]mmm\-yy;@</c:formatCode>
                <c:ptCount val="80"/>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pt idx="79">
                  <c:v>42592</c:v>
                </c:pt>
              </c:numCache>
            </c:numRef>
          </c:cat>
          <c:val>
            <c:numRef>
              <c:f>Sheet1!$B$2:$CC$2</c:f>
              <c:numCache>
                <c:formatCode>General</c:formatCode>
                <c:ptCount val="80"/>
                <c:pt idx="0">
                  <c:v>49.6</c:v>
                </c:pt>
                <c:pt idx="1">
                  <c:v>50.8</c:v>
                </c:pt>
                <c:pt idx="2">
                  <c:v>53.2</c:v>
                </c:pt>
                <c:pt idx="3">
                  <c:v>55.6</c:v>
                </c:pt>
                <c:pt idx="4">
                  <c:v>55.5</c:v>
                </c:pt>
                <c:pt idx="5">
                  <c:v>54.6</c:v>
                </c:pt>
                <c:pt idx="6">
                  <c:v>54.8</c:v>
                </c:pt>
                <c:pt idx="7">
                  <c:v>52.7</c:v>
                </c:pt>
                <c:pt idx="8">
                  <c:v>53.6</c:v>
                </c:pt>
                <c:pt idx="9">
                  <c:v>55.3</c:v>
                </c:pt>
                <c:pt idx="10">
                  <c:v>56.7</c:v>
                </c:pt>
                <c:pt idx="11">
                  <c:v>57</c:v>
                </c:pt>
                <c:pt idx="12">
                  <c:v>57.2</c:v>
                </c:pt>
                <c:pt idx="13">
                  <c:v>57.3</c:v>
                </c:pt>
                <c:pt idx="14">
                  <c:v>55.8</c:v>
                </c:pt>
                <c:pt idx="15">
                  <c:v>55.3</c:v>
                </c:pt>
                <c:pt idx="16">
                  <c:v>55</c:v>
                </c:pt>
                <c:pt idx="17">
                  <c:v>54.3</c:v>
                </c:pt>
                <c:pt idx="18">
                  <c:v>53.6</c:v>
                </c:pt>
                <c:pt idx="19">
                  <c:v>53.6</c:v>
                </c:pt>
                <c:pt idx="20">
                  <c:v>52.4</c:v>
                </c:pt>
                <c:pt idx="21">
                  <c:v>52.8</c:v>
                </c:pt>
                <c:pt idx="22">
                  <c:v>53.1</c:v>
                </c:pt>
                <c:pt idx="23">
                  <c:v>52.8</c:v>
                </c:pt>
                <c:pt idx="24">
                  <c:v>55.7</c:v>
                </c:pt>
                <c:pt idx="25">
                  <c:v>55.5</c:v>
                </c:pt>
                <c:pt idx="26">
                  <c:v>55.5</c:v>
                </c:pt>
                <c:pt idx="27">
                  <c:v>54.5</c:v>
                </c:pt>
                <c:pt idx="28">
                  <c:v>54.4</c:v>
                </c:pt>
                <c:pt idx="29">
                  <c:v>53.8</c:v>
                </c:pt>
                <c:pt idx="30">
                  <c:v>52.4</c:v>
                </c:pt>
                <c:pt idx="31">
                  <c:v>53</c:v>
                </c:pt>
                <c:pt idx="32">
                  <c:v>54.7</c:v>
                </c:pt>
                <c:pt idx="33">
                  <c:v>54.2</c:v>
                </c:pt>
                <c:pt idx="34">
                  <c:v>55.1</c:v>
                </c:pt>
                <c:pt idx="35">
                  <c:v>56</c:v>
                </c:pt>
                <c:pt idx="36">
                  <c:v>55.1</c:v>
                </c:pt>
                <c:pt idx="37">
                  <c:v>55.6</c:v>
                </c:pt>
                <c:pt idx="38">
                  <c:v>55.1</c:v>
                </c:pt>
                <c:pt idx="39">
                  <c:v>53.8</c:v>
                </c:pt>
                <c:pt idx="40">
                  <c:v>54</c:v>
                </c:pt>
                <c:pt idx="41">
                  <c:v>54.1</c:v>
                </c:pt>
                <c:pt idx="42">
                  <c:v>55</c:v>
                </c:pt>
                <c:pt idx="43">
                  <c:v>56.7</c:v>
                </c:pt>
                <c:pt idx="44">
                  <c:v>53.8</c:v>
                </c:pt>
                <c:pt idx="45">
                  <c:v>54.6</c:v>
                </c:pt>
                <c:pt idx="46">
                  <c:v>54.1</c:v>
                </c:pt>
                <c:pt idx="47">
                  <c:v>53.4</c:v>
                </c:pt>
                <c:pt idx="48">
                  <c:v>54.4</c:v>
                </c:pt>
                <c:pt idx="49">
                  <c:v>52.6</c:v>
                </c:pt>
                <c:pt idx="50">
                  <c:v>53.9</c:v>
                </c:pt>
                <c:pt idx="51">
                  <c:v>55.2</c:v>
                </c:pt>
                <c:pt idx="52">
                  <c:v>56.3</c:v>
                </c:pt>
                <c:pt idx="53">
                  <c:v>56.7</c:v>
                </c:pt>
                <c:pt idx="54">
                  <c:v>57.3</c:v>
                </c:pt>
                <c:pt idx="55">
                  <c:v>58</c:v>
                </c:pt>
                <c:pt idx="56">
                  <c:v>57.9</c:v>
                </c:pt>
                <c:pt idx="57">
                  <c:v>56.3</c:v>
                </c:pt>
                <c:pt idx="58">
                  <c:v>59.3</c:v>
                </c:pt>
                <c:pt idx="59">
                  <c:v>56.9</c:v>
                </c:pt>
                <c:pt idx="60">
                  <c:v>56.9</c:v>
                </c:pt>
                <c:pt idx="61">
                  <c:v>57.1</c:v>
                </c:pt>
                <c:pt idx="62">
                  <c:v>56.9</c:v>
                </c:pt>
                <c:pt idx="63">
                  <c:v>57.5</c:v>
                </c:pt>
                <c:pt idx="64">
                  <c:v>55.9</c:v>
                </c:pt>
                <c:pt idx="65">
                  <c:v>56.2</c:v>
                </c:pt>
                <c:pt idx="66">
                  <c:v>59.6</c:v>
                </c:pt>
                <c:pt idx="67">
                  <c:v>58.3</c:v>
                </c:pt>
                <c:pt idx="68">
                  <c:v>56.7</c:v>
                </c:pt>
                <c:pt idx="69">
                  <c:v>58.3</c:v>
                </c:pt>
                <c:pt idx="70">
                  <c:v>56.6</c:v>
                </c:pt>
                <c:pt idx="71">
                  <c:v>55.8</c:v>
                </c:pt>
                <c:pt idx="72">
                  <c:v>53.5</c:v>
                </c:pt>
                <c:pt idx="73">
                  <c:v>53.4</c:v>
                </c:pt>
                <c:pt idx="74">
                  <c:v>54.5</c:v>
                </c:pt>
                <c:pt idx="75">
                  <c:v>55.7</c:v>
                </c:pt>
                <c:pt idx="76">
                  <c:v>52.9</c:v>
                </c:pt>
                <c:pt idx="77">
                  <c:v>56.5</c:v>
                </c:pt>
                <c:pt idx="78">
                  <c:v>55.5</c:v>
                </c:pt>
                <c:pt idx="79">
                  <c:v>51.4</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484775128"/>
        <c:axId val="484773952"/>
      </c:barChart>
      <c:catAx>
        <c:axId val="484775128"/>
        <c:scaling>
          <c:orientation val="minMax"/>
        </c:scaling>
        <c:delete val="0"/>
        <c:axPos val="b"/>
        <c:numFmt formatCode="[$-409]mmm\ yy;@" sourceLinked="0"/>
        <c:majorTickMark val="out"/>
        <c:minorTickMark val="none"/>
        <c:tickLblPos val="low"/>
        <c:txPr>
          <a:bodyPr rot="-5400000" vert="horz"/>
          <a:lstStyle/>
          <a:p>
            <a:pPr>
              <a:defRPr/>
            </a:pPr>
            <a:endParaRPr lang="en-US"/>
          </a:p>
        </c:txPr>
        <c:crossAx val="484773952"/>
        <c:crossesAt val="50"/>
        <c:auto val="0"/>
        <c:lblAlgn val="ctr"/>
        <c:lblOffset val="0"/>
        <c:tickLblSkip val="6"/>
        <c:tickMarkSkip val="1"/>
        <c:noMultiLvlLbl val="0"/>
      </c:catAx>
      <c:valAx>
        <c:axId val="484773952"/>
        <c:scaling>
          <c:orientation val="minMax"/>
          <c:min val="47"/>
        </c:scaling>
        <c:delete val="0"/>
        <c:axPos val="l"/>
        <c:numFmt formatCode="#,##0_);[Red]\(#,##0\)" sourceLinked="0"/>
        <c:majorTickMark val="out"/>
        <c:minorTickMark val="none"/>
        <c:tickLblPos val="nextTo"/>
        <c:txPr>
          <a:bodyPr rot="0" vert="horz"/>
          <a:lstStyle/>
          <a:p>
            <a:pPr>
              <a:defRPr/>
            </a:pPr>
            <a:endParaRPr lang="en-US"/>
          </a:p>
        </c:txPr>
        <c:crossAx val="484775128"/>
        <c:crosses val="autoZero"/>
        <c:crossBetween val="between"/>
        <c:majorUnit val="3"/>
      </c:valAx>
    </c:plotArea>
    <c:plotVisOnly val="1"/>
    <c:dispBlanksAs val="gap"/>
    <c:showDLblsOverMax val="0"/>
  </c:chart>
  <c:txPr>
    <a:bodyPr/>
    <a:lstStyle/>
    <a:p>
      <a:pPr>
        <a:defRPr sz="9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Sheet1!$A$1:$A$320</c:f>
              <c:strCache>
                <c:ptCount val="314"/>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1">
                  <c:v>Jan-15</c:v>
                </c:pt>
                <c:pt idx="313">
                  <c:v>Jan-16</c:v>
                </c:pt>
              </c:strCache>
            </c:strRef>
          </c:cat>
          <c:val>
            <c:numRef>
              <c:f>Sheet1!$C$2:$C$320</c:f>
              <c:numCache>
                <c:formatCode>0</c:formatCode>
                <c:ptCount val="319"/>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pt idx="318" formatCode="General">
                  <c:v>0</c:v>
                </c:pt>
              </c:numCache>
            </c:numRef>
          </c:val>
          <c:extLst>
            <c:ext xmlns:c16="http://schemas.microsoft.com/office/drawing/2014/chart" uri="{C3380CC4-5D6E-409C-BE32-E72D297353CC}">
              <c16:uniqueId val="{00000000-4B5C-4FAB-AA36-CCCCEE3FCD9F}"/>
            </c:ext>
          </c:extLst>
        </c:ser>
        <c:dLbls>
          <c:showLegendKey val="0"/>
          <c:showVal val="0"/>
          <c:showCatName val="0"/>
          <c:showSerName val="0"/>
          <c:showPercent val="0"/>
          <c:showBubbleSize val="0"/>
        </c:dLbls>
        <c:gapWidth val="0"/>
        <c:overlap val="87"/>
        <c:axId val="317297432"/>
        <c:axId val="31729860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Sheet1!$A$2:$A$320</c:f>
              <c:numCache>
                <c:formatCode>General</c:formatCode>
                <c:ptCount val="319"/>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300" formatCode="[$-409]mmm\-yy;@">
                  <c:v>42035</c:v>
                </c:pt>
                <c:pt idx="312" formatCode="[$-409]mmm\-yy;@">
                  <c:v>42400</c:v>
                </c:pt>
              </c:numCache>
            </c:numRef>
          </c:cat>
          <c:val>
            <c:numRef>
              <c:f>Sheet1!$B$2:$B$320</c:f>
              <c:numCache>
                <c:formatCode>0.00</c:formatCode>
                <c:ptCount val="319"/>
                <c:pt idx="0">
                  <c:v>64.001000000000005</c:v>
                </c:pt>
                <c:pt idx="1">
                  <c:v>64.650999999999996</c:v>
                </c:pt>
                <c:pt idx="2">
                  <c:v>64.975999999999999</c:v>
                </c:pt>
                <c:pt idx="3">
                  <c:v>64.897999999999996</c:v>
                </c:pt>
                <c:pt idx="4">
                  <c:v>65.007000000000005</c:v>
                </c:pt>
                <c:pt idx="5">
                  <c:v>65.228999999999999</c:v>
                </c:pt>
                <c:pt idx="6">
                  <c:v>65.153999999999996</c:v>
                </c:pt>
                <c:pt idx="7">
                  <c:v>65.352999999999994</c:v>
                </c:pt>
                <c:pt idx="8">
                  <c:v>65.445999999999998</c:v>
                </c:pt>
                <c:pt idx="9">
                  <c:v>64.944999999999993</c:v>
                </c:pt>
                <c:pt idx="10">
                  <c:v>64.188000000000002</c:v>
                </c:pt>
                <c:pt idx="11">
                  <c:v>63.761000000000003</c:v>
                </c:pt>
                <c:pt idx="12">
                  <c:v>63.48</c:v>
                </c:pt>
                <c:pt idx="13">
                  <c:v>63.048999999999999</c:v>
                </c:pt>
                <c:pt idx="14">
                  <c:v>62.707999999999998</c:v>
                </c:pt>
                <c:pt idx="15">
                  <c:v>62.845999999999997</c:v>
                </c:pt>
                <c:pt idx="16">
                  <c:v>63.463999999999999</c:v>
                </c:pt>
                <c:pt idx="17">
                  <c:v>64.049000000000007</c:v>
                </c:pt>
                <c:pt idx="18">
                  <c:v>64.100999999999999</c:v>
                </c:pt>
                <c:pt idx="19">
                  <c:v>64.152000000000001</c:v>
                </c:pt>
                <c:pt idx="20">
                  <c:v>64.718000000000004</c:v>
                </c:pt>
                <c:pt idx="21">
                  <c:v>64.600999999999999</c:v>
                </c:pt>
                <c:pt idx="22">
                  <c:v>64.527000000000001</c:v>
                </c:pt>
                <c:pt idx="23">
                  <c:v>64.260999999999996</c:v>
                </c:pt>
                <c:pt idx="24">
                  <c:v>63.892000000000003</c:v>
                </c:pt>
                <c:pt idx="25">
                  <c:v>64.337999999999994</c:v>
                </c:pt>
                <c:pt idx="26">
                  <c:v>64.902000000000001</c:v>
                </c:pt>
                <c:pt idx="27">
                  <c:v>65.375</c:v>
                </c:pt>
                <c:pt idx="28">
                  <c:v>65.59</c:v>
                </c:pt>
                <c:pt idx="29">
                  <c:v>65.613</c:v>
                </c:pt>
                <c:pt idx="30">
                  <c:v>66.188999999999993</c:v>
                </c:pt>
                <c:pt idx="31">
                  <c:v>65.864999999999995</c:v>
                </c:pt>
                <c:pt idx="32">
                  <c:v>66.027000000000001</c:v>
                </c:pt>
                <c:pt idx="33">
                  <c:v>66.510999999999996</c:v>
                </c:pt>
                <c:pt idx="34">
                  <c:v>66.802999999999997</c:v>
                </c:pt>
                <c:pt idx="35">
                  <c:v>66.858999999999995</c:v>
                </c:pt>
                <c:pt idx="36">
                  <c:v>67.143000000000001</c:v>
                </c:pt>
                <c:pt idx="37">
                  <c:v>67.430999999999997</c:v>
                </c:pt>
                <c:pt idx="38">
                  <c:v>67.364999999999995</c:v>
                </c:pt>
                <c:pt idx="39">
                  <c:v>67.558000000000007</c:v>
                </c:pt>
                <c:pt idx="40">
                  <c:v>67.346000000000004</c:v>
                </c:pt>
                <c:pt idx="41">
                  <c:v>67.474999999999994</c:v>
                </c:pt>
                <c:pt idx="42">
                  <c:v>67.671000000000006</c:v>
                </c:pt>
                <c:pt idx="43">
                  <c:v>67.599000000000004</c:v>
                </c:pt>
                <c:pt idx="44">
                  <c:v>67.924000000000007</c:v>
                </c:pt>
                <c:pt idx="45">
                  <c:v>68.438999999999993</c:v>
                </c:pt>
                <c:pt idx="46">
                  <c:v>68.728999999999999</c:v>
                </c:pt>
                <c:pt idx="47">
                  <c:v>69.087999999999994</c:v>
                </c:pt>
                <c:pt idx="48">
                  <c:v>69.347999999999999</c:v>
                </c:pt>
                <c:pt idx="49">
                  <c:v>69.361999999999995</c:v>
                </c:pt>
                <c:pt idx="50">
                  <c:v>70.082999999999998</c:v>
                </c:pt>
                <c:pt idx="51">
                  <c:v>70.442999999999998</c:v>
                </c:pt>
                <c:pt idx="52">
                  <c:v>70.823999999999998</c:v>
                </c:pt>
                <c:pt idx="53">
                  <c:v>71.281000000000006</c:v>
                </c:pt>
                <c:pt idx="54">
                  <c:v>71.394999999999996</c:v>
                </c:pt>
                <c:pt idx="55">
                  <c:v>71.801000000000002</c:v>
                </c:pt>
                <c:pt idx="56">
                  <c:v>72.061999999999998</c:v>
                </c:pt>
                <c:pt idx="57">
                  <c:v>72.683000000000007</c:v>
                </c:pt>
                <c:pt idx="58">
                  <c:v>73.138000000000005</c:v>
                </c:pt>
                <c:pt idx="59">
                  <c:v>73.882000000000005</c:v>
                </c:pt>
                <c:pt idx="60">
                  <c:v>74.013999999999996</c:v>
                </c:pt>
                <c:pt idx="61">
                  <c:v>73.924999999999997</c:v>
                </c:pt>
                <c:pt idx="62">
                  <c:v>74.028000000000006</c:v>
                </c:pt>
                <c:pt idx="63">
                  <c:v>74.013999999999996</c:v>
                </c:pt>
                <c:pt idx="64">
                  <c:v>74.224000000000004</c:v>
                </c:pt>
                <c:pt idx="65">
                  <c:v>74.480999999999995</c:v>
                </c:pt>
                <c:pt idx="66">
                  <c:v>74.19</c:v>
                </c:pt>
                <c:pt idx="67">
                  <c:v>75.120999999999995</c:v>
                </c:pt>
                <c:pt idx="68">
                  <c:v>75.421999999999997</c:v>
                </c:pt>
                <c:pt idx="69">
                  <c:v>75.344999999999999</c:v>
                </c:pt>
                <c:pt idx="70">
                  <c:v>75.531000000000006</c:v>
                </c:pt>
                <c:pt idx="71">
                  <c:v>75.831999999999994</c:v>
                </c:pt>
                <c:pt idx="72">
                  <c:v>75.334999999999994</c:v>
                </c:pt>
                <c:pt idx="73">
                  <c:v>76.515000000000001</c:v>
                </c:pt>
                <c:pt idx="74">
                  <c:v>76.433999999999997</c:v>
                </c:pt>
                <c:pt idx="75">
                  <c:v>77.116</c:v>
                </c:pt>
                <c:pt idx="76">
                  <c:v>77.694999999999993</c:v>
                </c:pt>
                <c:pt idx="77">
                  <c:v>78.343999999999994</c:v>
                </c:pt>
                <c:pt idx="78">
                  <c:v>78.207999999999998</c:v>
                </c:pt>
                <c:pt idx="79">
                  <c:v>78.665999999999997</c:v>
                </c:pt>
                <c:pt idx="80">
                  <c:v>79.2</c:v>
                </c:pt>
                <c:pt idx="81">
                  <c:v>79.138999999999996</c:v>
                </c:pt>
                <c:pt idx="82">
                  <c:v>79.822000000000003</c:v>
                </c:pt>
                <c:pt idx="83">
                  <c:v>80.331000000000003</c:v>
                </c:pt>
                <c:pt idx="84">
                  <c:v>80.426000000000002</c:v>
                </c:pt>
                <c:pt idx="85">
                  <c:v>81.405000000000001</c:v>
                </c:pt>
                <c:pt idx="86">
                  <c:v>81.971999999999994</c:v>
                </c:pt>
                <c:pt idx="87">
                  <c:v>82.021000000000001</c:v>
                </c:pt>
                <c:pt idx="88">
                  <c:v>82.51</c:v>
                </c:pt>
                <c:pt idx="89">
                  <c:v>82.924999999999997</c:v>
                </c:pt>
                <c:pt idx="90">
                  <c:v>83.546000000000006</c:v>
                </c:pt>
                <c:pt idx="91">
                  <c:v>84.433999999999997</c:v>
                </c:pt>
                <c:pt idx="92">
                  <c:v>85.197999999999993</c:v>
                </c:pt>
                <c:pt idx="93">
                  <c:v>85.918000000000006</c:v>
                </c:pt>
                <c:pt idx="94">
                  <c:v>86.674999999999997</c:v>
                </c:pt>
                <c:pt idx="95">
                  <c:v>86.944999999999993</c:v>
                </c:pt>
                <c:pt idx="96">
                  <c:v>87.384</c:v>
                </c:pt>
                <c:pt idx="97">
                  <c:v>87.481999999999999</c:v>
                </c:pt>
                <c:pt idx="98">
                  <c:v>87.552000000000007</c:v>
                </c:pt>
                <c:pt idx="99">
                  <c:v>87.853999999999999</c:v>
                </c:pt>
                <c:pt idx="100">
                  <c:v>88.423000000000002</c:v>
                </c:pt>
                <c:pt idx="101">
                  <c:v>87.855999999999995</c:v>
                </c:pt>
                <c:pt idx="102">
                  <c:v>87.542000000000002</c:v>
                </c:pt>
                <c:pt idx="103">
                  <c:v>89.334000000000003</c:v>
                </c:pt>
                <c:pt idx="104">
                  <c:v>89.179000000000002</c:v>
                </c:pt>
                <c:pt idx="105">
                  <c:v>89.891000000000005</c:v>
                </c:pt>
                <c:pt idx="106">
                  <c:v>89.846000000000004</c:v>
                </c:pt>
                <c:pt idx="107">
                  <c:v>90.188999999999993</c:v>
                </c:pt>
                <c:pt idx="108">
                  <c:v>90.603999999999999</c:v>
                </c:pt>
                <c:pt idx="109">
                  <c:v>91.081999999999994</c:v>
                </c:pt>
                <c:pt idx="110">
                  <c:v>91.234999999999999</c:v>
                </c:pt>
                <c:pt idx="111">
                  <c:v>91.468000000000004</c:v>
                </c:pt>
                <c:pt idx="112">
                  <c:v>92.153000000000006</c:v>
                </c:pt>
                <c:pt idx="113">
                  <c:v>92.004000000000005</c:v>
                </c:pt>
                <c:pt idx="114">
                  <c:v>92.576999999999998</c:v>
                </c:pt>
                <c:pt idx="115">
                  <c:v>92.951999999999998</c:v>
                </c:pt>
                <c:pt idx="116">
                  <c:v>92.594999999999999</c:v>
                </c:pt>
                <c:pt idx="117">
                  <c:v>93.813000000000002</c:v>
                </c:pt>
                <c:pt idx="118">
                  <c:v>94.259</c:v>
                </c:pt>
                <c:pt idx="119">
                  <c:v>94.977999999999994</c:v>
                </c:pt>
                <c:pt idx="120">
                  <c:v>94.984999999999999</c:v>
                </c:pt>
                <c:pt idx="121">
                  <c:v>95.257999999999996</c:v>
                </c:pt>
                <c:pt idx="122">
                  <c:v>95.641000000000005</c:v>
                </c:pt>
                <c:pt idx="123">
                  <c:v>96.331999999999994</c:v>
                </c:pt>
                <c:pt idx="124">
                  <c:v>96.513999999999996</c:v>
                </c:pt>
                <c:pt idx="125">
                  <c:v>96.585999999999999</c:v>
                </c:pt>
                <c:pt idx="126">
                  <c:v>96.462000000000003</c:v>
                </c:pt>
                <c:pt idx="127">
                  <c:v>96.141000000000005</c:v>
                </c:pt>
                <c:pt idx="128">
                  <c:v>96.531999999999996</c:v>
                </c:pt>
                <c:pt idx="129">
                  <c:v>96.253</c:v>
                </c:pt>
                <c:pt idx="130">
                  <c:v>96.277000000000001</c:v>
                </c:pt>
                <c:pt idx="131">
                  <c:v>96.016999999999996</c:v>
                </c:pt>
                <c:pt idx="132">
                  <c:v>95.353999999999999</c:v>
                </c:pt>
                <c:pt idx="133">
                  <c:v>94.774000000000001</c:v>
                </c:pt>
                <c:pt idx="134">
                  <c:v>94.546000000000006</c:v>
                </c:pt>
                <c:pt idx="135">
                  <c:v>94.311000000000007</c:v>
                </c:pt>
                <c:pt idx="136">
                  <c:v>93.688000000000002</c:v>
                </c:pt>
                <c:pt idx="137">
                  <c:v>93.111000000000004</c:v>
                </c:pt>
                <c:pt idx="138">
                  <c:v>92.585999999999999</c:v>
                </c:pt>
                <c:pt idx="139">
                  <c:v>92.41</c:v>
                </c:pt>
                <c:pt idx="140">
                  <c:v>92.091999999999999</c:v>
                </c:pt>
                <c:pt idx="141">
                  <c:v>91.685000000000002</c:v>
                </c:pt>
                <c:pt idx="142">
                  <c:v>91.215999999999994</c:v>
                </c:pt>
                <c:pt idx="143">
                  <c:v>91.265000000000001</c:v>
                </c:pt>
                <c:pt idx="144">
                  <c:v>91.784000000000006</c:v>
                </c:pt>
                <c:pt idx="145">
                  <c:v>91.802999999999997</c:v>
                </c:pt>
                <c:pt idx="146">
                  <c:v>92.53</c:v>
                </c:pt>
                <c:pt idx="147">
                  <c:v>92.92</c:v>
                </c:pt>
                <c:pt idx="148">
                  <c:v>93.3</c:v>
                </c:pt>
                <c:pt idx="149">
                  <c:v>94.19</c:v>
                </c:pt>
                <c:pt idx="150">
                  <c:v>93.966999999999999</c:v>
                </c:pt>
                <c:pt idx="151">
                  <c:v>93.99</c:v>
                </c:pt>
                <c:pt idx="152">
                  <c:v>94.128</c:v>
                </c:pt>
                <c:pt idx="153">
                  <c:v>93.8</c:v>
                </c:pt>
                <c:pt idx="154">
                  <c:v>94.289000000000001</c:v>
                </c:pt>
                <c:pt idx="155">
                  <c:v>93.832999999999998</c:v>
                </c:pt>
                <c:pt idx="156">
                  <c:v>94.358000000000004</c:v>
                </c:pt>
                <c:pt idx="157">
                  <c:v>94.647000000000006</c:v>
                </c:pt>
                <c:pt idx="158">
                  <c:v>94.438999999999993</c:v>
                </c:pt>
                <c:pt idx="159">
                  <c:v>93.763999999999996</c:v>
                </c:pt>
                <c:pt idx="160">
                  <c:v>93.778999999999996</c:v>
                </c:pt>
                <c:pt idx="161">
                  <c:v>93.927999999999997</c:v>
                </c:pt>
                <c:pt idx="162">
                  <c:v>94.311400000000006</c:v>
                </c:pt>
                <c:pt idx="163">
                  <c:v>94.138000000000005</c:v>
                </c:pt>
                <c:pt idx="164">
                  <c:v>94.736000000000004</c:v>
                </c:pt>
                <c:pt idx="165">
                  <c:v>94.850999999999999</c:v>
                </c:pt>
                <c:pt idx="166">
                  <c:v>95.634</c:v>
                </c:pt>
                <c:pt idx="167">
                  <c:v>95.563999999999993</c:v>
                </c:pt>
                <c:pt idx="168">
                  <c:v>95.747</c:v>
                </c:pt>
                <c:pt idx="169">
                  <c:v>96.320999999999998</c:v>
                </c:pt>
                <c:pt idx="170">
                  <c:v>95.867999999999995</c:v>
                </c:pt>
                <c:pt idx="171">
                  <c:v>96.268000000000001</c:v>
                </c:pt>
                <c:pt idx="172">
                  <c:v>97.072000000000003</c:v>
                </c:pt>
                <c:pt idx="173">
                  <c:v>96.256</c:v>
                </c:pt>
                <c:pt idx="174">
                  <c:v>97.003</c:v>
                </c:pt>
                <c:pt idx="175">
                  <c:v>97.072299999999998</c:v>
                </c:pt>
                <c:pt idx="176">
                  <c:v>97.156999999999996</c:v>
                </c:pt>
                <c:pt idx="177">
                  <c:v>98.07</c:v>
                </c:pt>
                <c:pt idx="178">
                  <c:v>98.254000000000005</c:v>
                </c:pt>
                <c:pt idx="179">
                  <c:v>98.97</c:v>
                </c:pt>
                <c:pt idx="180">
                  <c:v>99.417000000000002</c:v>
                </c:pt>
                <c:pt idx="181">
                  <c:v>100.096</c:v>
                </c:pt>
                <c:pt idx="182">
                  <c:v>99.927999999999997</c:v>
                </c:pt>
                <c:pt idx="183">
                  <c:v>100.074</c:v>
                </c:pt>
                <c:pt idx="184">
                  <c:v>100.241</c:v>
                </c:pt>
                <c:pt idx="185">
                  <c:v>100.64400000000001</c:v>
                </c:pt>
                <c:pt idx="186">
                  <c:v>100.328</c:v>
                </c:pt>
                <c:pt idx="187">
                  <c:v>100.515</c:v>
                </c:pt>
                <c:pt idx="188">
                  <c:v>98.606300000000005</c:v>
                </c:pt>
                <c:pt idx="189">
                  <c:v>99.87</c:v>
                </c:pt>
                <c:pt idx="190">
                  <c:v>100.901</c:v>
                </c:pt>
                <c:pt idx="191">
                  <c:v>101.48699999999999</c:v>
                </c:pt>
                <c:pt idx="192">
                  <c:v>101.60899999999999</c:v>
                </c:pt>
                <c:pt idx="193">
                  <c:v>101.684</c:v>
                </c:pt>
                <c:pt idx="194">
                  <c:v>101.852</c:v>
                </c:pt>
                <c:pt idx="195">
                  <c:v>102.295</c:v>
                </c:pt>
                <c:pt idx="196">
                  <c:v>102.15300000000001</c:v>
                </c:pt>
                <c:pt idx="197">
                  <c:v>102.52200000000001</c:v>
                </c:pt>
                <c:pt idx="198">
                  <c:v>102.506</c:v>
                </c:pt>
                <c:pt idx="199">
                  <c:v>102.836</c:v>
                </c:pt>
                <c:pt idx="200">
                  <c:v>102.661</c:v>
                </c:pt>
                <c:pt idx="201">
                  <c:v>102.63</c:v>
                </c:pt>
                <c:pt idx="202">
                  <c:v>102.539</c:v>
                </c:pt>
                <c:pt idx="203">
                  <c:v>103.623</c:v>
                </c:pt>
                <c:pt idx="204">
                  <c:v>103.117</c:v>
                </c:pt>
                <c:pt idx="205">
                  <c:v>104.172</c:v>
                </c:pt>
                <c:pt idx="206">
                  <c:v>104.35</c:v>
                </c:pt>
                <c:pt idx="207">
                  <c:v>105.098</c:v>
                </c:pt>
                <c:pt idx="208">
                  <c:v>105.14400000000001</c:v>
                </c:pt>
                <c:pt idx="209">
                  <c:v>105.14700000000001</c:v>
                </c:pt>
                <c:pt idx="210">
                  <c:v>105.11499999999999</c:v>
                </c:pt>
                <c:pt idx="211">
                  <c:v>105.31699999999999</c:v>
                </c:pt>
                <c:pt idx="212">
                  <c:v>105.663</c:v>
                </c:pt>
                <c:pt idx="213">
                  <c:v>105.16</c:v>
                </c:pt>
                <c:pt idx="214">
                  <c:v>105.729</c:v>
                </c:pt>
                <c:pt idx="215">
                  <c:v>105.726</c:v>
                </c:pt>
                <c:pt idx="216">
                  <c:v>105.407</c:v>
                </c:pt>
                <c:pt idx="217">
                  <c:v>105.054</c:v>
                </c:pt>
                <c:pt idx="218">
                  <c:v>104.79900000000001</c:v>
                </c:pt>
                <c:pt idx="219">
                  <c:v>104.021</c:v>
                </c:pt>
                <c:pt idx="220">
                  <c:v>103.494</c:v>
                </c:pt>
                <c:pt idx="221">
                  <c:v>103.322</c:v>
                </c:pt>
                <c:pt idx="222">
                  <c:v>102.76300000000001</c:v>
                </c:pt>
                <c:pt idx="223">
                  <c:v>101.22499999999999</c:v>
                </c:pt>
                <c:pt idx="224">
                  <c:v>96.869</c:v>
                </c:pt>
                <c:pt idx="225">
                  <c:v>97.762</c:v>
                </c:pt>
                <c:pt idx="226">
                  <c:v>96.557000000000002</c:v>
                </c:pt>
                <c:pt idx="227">
                  <c:v>93.718000000000004</c:v>
                </c:pt>
                <c:pt idx="228">
                  <c:v>91.506</c:v>
                </c:pt>
                <c:pt idx="229">
                  <c:v>90.933999999999997</c:v>
                </c:pt>
                <c:pt idx="230">
                  <c:v>89.501000000000005</c:v>
                </c:pt>
                <c:pt idx="231">
                  <c:v>88.706000000000003</c:v>
                </c:pt>
                <c:pt idx="232">
                  <c:v>87.775999999999996</c:v>
                </c:pt>
                <c:pt idx="233">
                  <c:v>87.412999999999997</c:v>
                </c:pt>
                <c:pt idx="234">
                  <c:v>88.320999999999998</c:v>
                </c:pt>
                <c:pt idx="235">
                  <c:v>89.3</c:v>
                </c:pt>
                <c:pt idx="236">
                  <c:v>89.991</c:v>
                </c:pt>
                <c:pt idx="237">
                  <c:v>90.253</c:v>
                </c:pt>
                <c:pt idx="238">
                  <c:v>90.632999999999996</c:v>
                </c:pt>
                <c:pt idx="239">
                  <c:v>90.89</c:v>
                </c:pt>
                <c:pt idx="240">
                  <c:v>91.906999999999996</c:v>
                </c:pt>
                <c:pt idx="241">
                  <c:v>92.213999999999999</c:v>
                </c:pt>
                <c:pt idx="242">
                  <c:v>92.813000000000002</c:v>
                </c:pt>
                <c:pt idx="243">
                  <c:v>93.197999999999993</c:v>
                </c:pt>
                <c:pt idx="244">
                  <c:v>94.649000000000001</c:v>
                </c:pt>
                <c:pt idx="245">
                  <c:v>94.831999999999994</c:v>
                </c:pt>
                <c:pt idx="246">
                  <c:v>95.254000000000005</c:v>
                </c:pt>
                <c:pt idx="247">
                  <c:v>95.608999999999995</c:v>
                </c:pt>
                <c:pt idx="248">
                  <c:v>95.879000000000005</c:v>
                </c:pt>
                <c:pt idx="249">
                  <c:v>95.635999999999996</c:v>
                </c:pt>
                <c:pt idx="250">
                  <c:v>95.7</c:v>
                </c:pt>
                <c:pt idx="251">
                  <c:v>96.495999999999995</c:v>
                </c:pt>
                <c:pt idx="252">
                  <c:v>96.427999999999997</c:v>
                </c:pt>
                <c:pt idx="253">
                  <c:v>96.010999999999996</c:v>
                </c:pt>
                <c:pt idx="254">
                  <c:v>96.840999999999994</c:v>
                </c:pt>
                <c:pt idx="255">
                  <c:v>96.433999999999997</c:v>
                </c:pt>
                <c:pt idx="256">
                  <c:v>96.623000000000005</c:v>
                </c:pt>
                <c:pt idx="257">
                  <c:v>96.856999999999999</c:v>
                </c:pt>
                <c:pt idx="258">
                  <c:v>97.316999999999993</c:v>
                </c:pt>
                <c:pt idx="259">
                  <c:v>97.796000000000006</c:v>
                </c:pt>
                <c:pt idx="260">
                  <c:v>97.747</c:v>
                </c:pt>
                <c:pt idx="261">
                  <c:v>98.41</c:v>
                </c:pt>
                <c:pt idx="262">
                  <c:v>98.281000000000006</c:v>
                </c:pt>
                <c:pt idx="263">
                  <c:v>98.674000000000007</c:v>
                </c:pt>
                <c:pt idx="264">
                  <c:v>99.379000000000005</c:v>
                </c:pt>
                <c:pt idx="265">
                  <c:v>99.658000000000001</c:v>
                </c:pt>
                <c:pt idx="266">
                  <c:v>98.957999999999998</c:v>
                </c:pt>
                <c:pt idx="267">
                  <c:v>99.84</c:v>
                </c:pt>
                <c:pt idx="268">
                  <c:v>100.004</c:v>
                </c:pt>
                <c:pt idx="269">
                  <c:v>100.032</c:v>
                </c:pt>
                <c:pt idx="270">
                  <c:v>100.313</c:v>
                </c:pt>
                <c:pt idx="271">
                  <c:v>99.838999999999999</c:v>
                </c:pt>
                <c:pt idx="272">
                  <c:v>99.96</c:v>
                </c:pt>
                <c:pt idx="273">
                  <c:v>100.215</c:v>
                </c:pt>
                <c:pt idx="274">
                  <c:v>100.765</c:v>
                </c:pt>
                <c:pt idx="275">
                  <c:v>101.038</c:v>
                </c:pt>
                <c:pt idx="276">
                  <c:v>100.961</c:v>
                </c:pt>
                <c:pt idx="277">
                  <c:v>101.47799999999999</c:v>
                </c:pt>
                <c:pt idx="278">
                  <c:v>101.63</c:v>
                </c:pt>
                <c:pt idx="279">
                  <c:v>101.583</c:v>
                </c:pt>
                <c:pt idx="280">
                  <c:v>101.602</c:v>
                </c:pt>
                <c:pt idx="281">
                  <c:v>101.822</c:v>
                </c:pt>
                <c:pt idx="282">
                  <c:v>101.244</c:v>
                </c:pt>
                <c:pt idx="283">
                  <c:v>101.99299999999999</c:v>
                </c:pt>
                <c:pt idx="284">
                  <c:v>102.485</c:v>
                </c:pt>
                <c:pt idx="285">
                  <c:v>102.429</c:v>
                </c:pt>
                <c:pt idx="286">
                  <c:v>102.773</c:v>
                </c:pt>
                <c:pt idx="287">
                  <c:v>102.95099999999999</c:v>
                </c:pt>
                <c:pt idx="288">
                  <c:v>102.462</c:v>
                </c:pt>
                <c:pt idx="289">
                  <c:v>103.292</c:v>
                </c:pt>
                <c:pt idx="290">
                  <c:v>104.09</c:v>
                </c:pt>
                <c:pt idx="291">
                  <c:v>104.241</c:v>
                </c:pt>
                <c:pt idx="292">
                  <c:v>104.654</c:v>
                </c:pt>
                <c:pt idx="293">
                  <c:v>105.122</c:v>
                </c:pt>
                <c:pt idx="294">
                  <c:v>105.20699999999999</c:v>
                </c:pt>
                <c:pt idx="295">
                  <c:v>105.199</c:v>
                </c:pt>
                <c:pt idx="296">
                  <c:v>105.57599999999999</c:v>
                </c:pt>
                <c:pt idx="297">
                  <c:v>105.64400000000001</c:v>
                </c:pt>
                <c:pt idx="298">
                  <c:v>106.687</c:v>
                </c:pt>
                <c:pt idx="299">
                  <c:v>106.518</c:v>
                </c:pt>
                <c:pt idx="300">
                  <c:v>105.991</c:v>
                </c:pt>
                <c:pt idx="301">
                  <c:v>105.858</c:v>
                </c:pt>
                <c:pt idx="302">
                  <c:v>105.515</c:v>
                </c:pt>
                <c:pt idx="303">
                  <c:v>105.273</c:v>
                </c:pt>
                <c:pt idx="304">
                  <c:v>105.026</c:v>
                </c:pt>
                <c:pt idx="305">
                  <c:v>104.86</c:v>
                </c:pt>
                <c:pt idx="306">
                  <c:v>105.476</c:v>
                </c:pt>
                <c:pt idx="307">
                  <c:v>105.578</c:v>
                </c:pt>
                <c:pt idx="308">
                  <c:v>105.307</c:v>
                </c:pt>
                <c:pt idx="309">
                  <c:v>105.16500000000001</c:v>
                </c:pt>
                <c:pt idx="310">
                  <c:v>104.48699999999999</c:v>
                </c:pt>
                <c:pt idx="311">
                  <c:v>104.045</c:v>
                </c:pt>
                <c:pt idx="312">
                  <c:v>104.55</c:v>
                </c:pt>
                <c:pt idx="313">
                  <c:v>104.414</c:v>
                </c:pt>
                <c:pt idx="314">
                  <c:v>103.399</c:v>
                </c:pt>
                <c:pt idx="315">
                  <c:v>103.877</c:v>
                </c:pt>
                <c:pt idx="316">
                  <c:v>103.709</c:v>
                </c:pt>
                <c:pt idx="317">
                  <c:v>104.142</c:v>
                </c:pt>
                <c:pt idx="318">
                  <c:v>104.914</c:v>
                </c:pt>
              </c:numCache>
            </c:numRef>
          </c:val>
          <c:smooth val="0"/>
          <c:extLst>
            <c:ext xmlns:c16="http://schemas.microsoft.com/office/drawing/2014/chart" uri="{C3380CC4-5D6E-409C-BE32-E72D297353CC}">
              <c16:uniqueId val="{00000001-4B5C-4FAB-AA36-CCCCEE3FCD9F}"/>
            </c:ext>
          </c:extLst>
        </c:ser>
        <c:dLbls>
          <c:showLegendKey val="0"/>
          <c:showVal val="0"/>
          <c:showCatName val="0"/>
          <c:showSerName val="0"/>
          <c:showPercent val="0"/>
          <c:showBubbleSize val="0"/>
        </c:dLbls>
        <c:marker val="1"/>
        <c:smooth val="0"/>
        <c:axId val="317297040"/>
        <c:axId val="317297824"/>
      </c:lineChart>
      <c:catAx>
        <c:axId val="31729704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297824"/>
        <c:crosses val="autoZero"/>
        <c:auto val="0"/>
        <c:lblAlgn val="ctr"/>
        <c:lblOffset val="100"/>
        <c:noMultiLvlLbl val="0"/>
      </c:catAx>
      <c:valAx>
        <c:axId val="317297824"/>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297040"/>
        <c:crosses val="autoZero"/>
        <c:crossBetween val="between"/>
      </c:valAx>
      <c:valAx>
        <c:axId val="31729860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297432"/>
        <c:crosses val="max"/>
        <c:crossBetween val="between"/>
      </c:valAx>
      <c:catAx>
        <c:axId val="317297432"/>
        <c:scaling>
          <c:orientation val="minMax"/>
        </c:scaling>
        <c:delete val="1"/>
        <c:axPos val="b"/>
        <c:numFmt formatCode="General" sourceLinked="1"/>
        <c:majorTickMark val="out"/>
        <c:minorTickMark val="none"/>
        <c:tickLblPos val="nextTo"/>
        <c:crossAx val="31729860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49317239322357437"/>
          <c:y val="4.2485974409448832E-2"/>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9/16/2016</a:t>
            </a:fld>
            <a:endParaRPr lang="en-US"/>
          </a:p>
        </p:txBody>
      </p:sp>
      <p:sp>
        <p:nvSpPr>
          <p:cNvPr id="229380" name="Rectangle 1028"/>
          <p:cNvSpPr>
            <a:spLocks noGrp="1" noChangeArrowheads="1"/>
          </p:cNvSpPr>
          <p:nvPr>
            <p:ph type="ftr" sz="quarter" idx="2"/>
          </p:nvPr>
        </p:nvSpPr>
        <p:spPr bwMode="auto">
          <a:xfrm>
            <a:off x="1"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6082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8" y="3824750"/>
            <a:ext cx="5866917"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153727" y="9047017"/>
            <a:ext cx="706130"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10</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5300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11</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307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12</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3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13</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103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14</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9545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14896" y="6575141"/>
            <a:ext cx="936884" cy="2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15</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a:latin typeface="Arial" panose="020B0604020202020204" pitchFamily="34" charset="0"/>
            </a:endParaRPr>
          </a:p>
        </p:txBody>
      </p:sp>
    </p:spTree>
    <p:extLst>
      <p:ext uri="{BB962C8B-B14F-4D97-AF65-F5344CB8AC3E}">
        <p14:creationId xmlns:p14="http://schemas.microsoft.com/office/powerpoint/2010/main" val="174769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992449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17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52331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3059" y="9047163"/>
            <a:ext cx="707531"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18</a:t>
            </a:fld>
            <a:endParaRPr lang="en-US" sz="1000"/>
          </a:p>
        </p:txBody>
      </p:sp>
      <p:sp>
        <p:nvSpPr>
          <p:cNvPr id="94211" name="Rectangle 2"/>
          <p:cNvSpPr>
            <a:spLocks noGrp="1" noRot="1" noChangeAspect="1" noChangeArrowheads="1" noTextEdit="1"/>
          </p:cNvSpPr>
          <p:nvPr>
            <p:ph type="sldImg"/>
          </p:nvPr>
        </p:nvSpPr>
        <p:spPr>
          <a:xfrm>
            <a:off x="1474788" y="582613"/>
            <a:ext cx="4060825"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a:p>
        </p:txBody>
      </p:sp>
    </p:spTree>
    <p:extLst>
      <p:ext uri="{BB962C8B-B14F-4D97-AF65-F5344CB8AC3E}">
        <p14:creationId xmlns:p14="http://schemas.microsoft.com/office/powerpoint/2010/main" val="35648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19</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5152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917C07-7DE5-416D-8509-621CFF8152F6}" type="slidenum">
              <a:rPr lang="en-US" smtClean="0">
                <a:solidFill>
                  <a:srgbClr val="000000"/>
                </a:solidFill>
              </a:rPr>
              <a:pPr/>
              <a:t>2</a:t>
            </a:fld>
            <a:endParaRPr lang="en-US">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75602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7" y="9046823"/>
            <a:ext cx="706130" cy="247989"/>
          </a:xfrm>
        </p:spPr>
        <p:txBody>
          <a:bodyPr/>
          <a:lstStyle/>
          <a:p>
            <a:pPr>
              <a:defRPr/>
            </a:pPr>
            <a:fld id="{938F789B-0BA8-4A49-AFC3-8C639E029E1C}" type="slidenum">
              <a:rPr lang="en-US" smtClean="0"/>
              <a:pPr>
                <a:defRPr/>
              </a:pPr>
              <a:t>21</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664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5"/>
          </p:nvPr>
        </p:nvSpPr>
        <p:spPr>
          <a:xfrm>
            <a:off x="3158497" y="9059539"/>
            <a:ext cx="709310"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4064" indent="-286179" defTabSz="930081">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6305" indent="-228943" defTabSz="930081">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4191" indent="-228943" defTabSz="930081">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62076" indent="-228943" defTabSz="930081">
              <a:lnSpc>
                <a:spcPct val="90000"/>
              </a:lnSpc>
              <a:spcBef>
                <a:spcPct val="15000"/>
              </a:spcBef>
              <a:buClr>
                <a:srgbClr val="008080"/>
              </a:buClr>
              <a:buChar char="–"/>
              <a:defRPr sz="1200">
                <a:solidFill>
                  <a:schemeClr val="tx1"/>
                </a:solidFill>
                <a:latin typeface="Arial" panose="020B0604020202020204" pitchFamily="34" charset="0"/>
              </a:defRPr>
            </a:lvl5pPr>
            <a:lvl6pPr marL="2519962"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7848"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5734"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93620" indent="-228943" defTabSz="930081"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83F920B-EBE6-4796-83CA-FD5186128D61}" type="slidenum">
              <a:rPr lang="en-US" sz="1000"/>
              <a:pPr>
                <a:lnSpc>
                  <a:spcPct val="100000"/>
                </a:lnSpc>
                <a:spcBef>
                  <a:spcPct val="0"/>
                </a:spcBef>
                <a:buClrTx/>
                <a:buSzTx/>
                <a:buFontTx/>
                <a:buNone/>
              </a:pPr>
              <a:t>22</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98307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85310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5F8523C-8729-40F0-9536-D6C4CA3AD238}" type="slidenum">
              <a:rPr lang="en-US" smtClean="0"/>
              <a:pPr/>
              <a:t>25</a:t>
            </a:fld>
            <a:endParaRPr lang="en-US" dirty="0"/>
          </a:p>
        </p:txBody>
      </p:sp>
      <p:sp>
        <p:nvSpPr>
          <p:cNvPr id="4" name="Slide Image Placeholder 3"/>
          <p:cNvSpPr>
            <a:spLocks noGrp="1" noRot="1" noChangeAspect="1"/>
          </p:cNvSpPr>
          <p:nvPr>
            <p:ph type="sldImg"/>
          </p:nvPr>
        </p:nvSpPr>
        <p:spPr>
          <a:xfrm>
            <a:off x="1371600" y="320675"/>
            <a:ext cx="4114800" cy="3086100"/>
          </a:xfrm>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72396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5F8523C-8729-40F0-9536-D6C4CA3AD238}" type="slidenum">
              <a:rPr lang="en-US" smtClean="0"/>
              <a:pPr/>
              <a:t>26</a:t>
            </a:fld>
            <a:endParaRPr lang="en-US" dirty="0"/>
          </a:p>
        </p:txBody>
      </p:sp>
      <p:sp>
        <p:nvSpPr>
          <p:cNvPr id="4" name="Slide Image Placeholder 3"/>
          <p:cNvSpPr>
            <a:spLocks noGrp="1" noRot="1" noChangeAspect="1"/>
          </p:cNvSpPr>
          <p:nvPr>
            <p:ph type="sldImg"/>
          </p:nvPr>
        </p:nvSpPr>
        <p:spPr>
          <a:xfrm>
            <a:off x="1371600" y="320675"/>
            <a:ext cx="4114800" cy="3086100"/>
          </a:xfrm>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29693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63265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35278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224460" y="9047163"/>
            <a:ext cx="720513"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29</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a:p>
        </p:txBody>
      </p:sp>
    </p:spTree>
    <p:extLst>
      <p:ext uri="{BB962C8B-B14F-4D97-AF65-F5344CB8AC3E}">
        <p14:creationId xmlns:p14="http://schemas.microsoft.com/office/powerpoint/2010/main" val="2090092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226083" y="9047163"/>
            <a:ext cx="717268"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30</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a:p>
        </p:txBody>
      </p:sp>
    </p:spTree>
    <p:extLst>
      <p:ext uri="{BB962C8B-B14F-4D97-AF65-F5344CB8AC3E}">
        <p14:creationId xmlns:p14="http://schemas.microsoft.com/office/powerpoint/2010/main" val="1977774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8103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4113558" y="6608290"/>
            <a:ext cx="921038" cy="247794"/>
          </a:xfrm>
        </p:spPr>
        <p:txBody>
          <a:bodyPr/>
          <a:lstStyle/>
          <a:p>
            <a:pPr defTabSz="909710">
              <a:defRPr/>
            </a:pPr>
            <a:fld id="{5858BD08-603D-48F8-9A20-C039EB7A66EE}" type="slidenum">
              <a:rPr lang="en-US" smtClean="0">
                <a:solidFill>
                  <a:srgbClr val="000000"/>
                </a:solidFill>
              </a:rPr>
              <a:pPr defTabSz="909710">
                <a:defRPr/>
              </a:pPr>
              <a:t>3</a:t>
            </a:fld>
            <a:endParaRPr lang="en-US" dirty="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74714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32</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42343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98219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34</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11956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36</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97580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38</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889044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40</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a:latin typeface="Arial" panose="020B0604020202020204" pitchFamily="34" charset="0"/>
            </a:endParaRPr>
          </a:p>
        </p:txBody>
      </p:sp>
    </p:spTree>
    <p:extLst>
      <p:ext uri="{BB962C8B-B14F-4D97-AF65-F5344CB8AC3E}">
        <p14:creationId xmlns:p14="http://schemas.microsoft.com/office/powerpoint/2010/main" val="4054367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41</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03185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42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a:p>
        </p:txBody>
      </p:sp>
    </p:spTree>
    <p:extLst>
      <p:ext uri="{BB962C8B-B14F-4D97-AF65-F5344CB8AC3E}">
        <p14:creationId xmlns:p14="http://schemas.microsoft.com/office/powerpoint/2010/main" val="161840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cs typeface="Arial" panose="020B0604020202020204" pitchFamily="34" charset="0"/>
              </a:rPr>
              <a:pPr>
                <a:lnSpc>
                  <a:spcPct val="100000"/>
                </a:lnSpc>
                <a:spcBef>
                  <a:spcPct val="0"/>
                </a:spcBef>
                <a:buClrTx/>
                <a:buSzTx/>
                <a:buFontTx/>
                <a:buNone/>
              </a:pPr>
              <a:t>43</a:t>
            </a:fld>
            <a:endParaRPr lang="en-US" altLang="en-US" sz="1000">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75895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44</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90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90111" y="9059540"/>
            <a:ext cx="693406"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4</a:t>
            </a:fld>
            <a:endParaRPr lang="en-US" altLang="en-US">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a:latin typeface="Arial" panose="020B0604020202020204" pitchFamily="34" charset="0"/>
            </a:endParaRPr>
          </a:p>
        </p:txBody>
      </p:sp>
    </p:spTree>
    <p:extLst>
      <p:ext uri="{BB962C8B-B14F-4D97-AF65-F5344CB8AC3E}">
        <p14:creationId xmlns:p14="http://schemas.microsoft.com/office/powerpoint/2010/main" val="2085530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45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1624252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46</a:t>
            </a:fld>
            <a:endParaRPr lang="en-US">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93463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47</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60959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96B2E4A3-0134-488F-A12C-2C5AB084CC49}" type="slidenum">
              <a:rPr lang="en-US" sz="1000"/>
              <a:pPr algn="ctr" defTabSz="931863"/>
              <a:t>48</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a:p>
        </p:txBody>
      </p:sp>
    </p:spTree>
    <p:extLst>
      <p:ext uri="{BB962C8B-B14F-4D97-AF65-F5344CB8AC3E}">
        <p14:creationId xmlns:p14="http://schemas.microsoft.com/office/powerpoint/2010/main" val="2117663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96B2E4A3-0134-488F-A12C-2C5AB084CC49}" type="slidenum">
              <a:rPr lang="en-US" sz="1000"/>
              <a:pPr algn="ctr" defTabSz="931863"/>
              <a:t>49</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a:p>
        </p:txBody>
      </p:sp>
    </p:spTree>
    <p:extLst>
      <p:ext uri="{BB962C8B-B14F-4D97-AF65-F5344CB8AC3E}">
        <p14:creationId xmlns:p14="http://schemas.microsoft.com/office/powerpoint/2010/main" val="2543587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96B2E4A3-0134-488F-A12C-2C5AB084CC49}" type="slidenum">
              <a:rPr lang="en-US" sz="1000"/>
              <a:pPr algn="ctr" defTabSz="931863"/>
              <a:t>50</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a:p>
        </p:txBody>
      </p:sp>
    </p:spTree>
    <p:extLst>
      <p:ext uri="{BB962C8B-B14F-4D97-AF65-F5344CB8AC3E}">
        <p14:creationId xmlns:p14="http://schemas.microsoft.com/office/powerpoint/2010/main" val="2998438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96B2E4A3-0134-488F-A12C-2C5AB084CC49}" type="slidenum">
              <a:rPr lang="en-US" sz="1000"/>
              <a:pPr algn="ctr" defTabSz="931863"/>
              <a:t>51</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a:p>
        </p:txBody>
      </p:sp>
    </p:spTree>
    <p:extLst>
      <p:ext uri="{BB962C8B-B14F-4D97-AF65-F5344CB8AC3E}">
        <p14:creationId xmlns:p14="http://schemas.microsoft.com/office/powerpoint/2010/main" val="23617100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96B2E4A3-0134-488F-A12C-2C5AB084CC49}" type="slidenum">
              <a:rPr lang="en-US" sz="1000"/>
              <a:pPr algn="ctr" defTabSz="931863"/>
              <a:t>52</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a:p>
        </p:txBody>
      </p:sp>
    </p:spTree>
    <p:extLst>
      <p:ext uri="{BB962C8B-B14F-4D97-AF65-F5344CB8AC3E}">
        <p14:creationId xmlns:p14="http://schemas.microsoft.com/office/powerpoint/2010/main" val="3781221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8FE13FB2-D921-4FB5-A9BF-C47823BF8019}" type="slidenum">
              <a:rPr lang="en-US" sz="1000"/>
              <a:pPr algn="ctr" defTabSz="930275"/>
              <a:t>53</a:t>
            </a:fld>
            <a:endParaRPr lang="en-US" sz="100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a:p>
        </p:txBody>
      </p:sp>
    </p:spTree>
    <p:extLst>
      <p:ext uri="{BB962C8B-B14F-4D97-AF65-F5344CB8AC3E}">
        <p14:creationId xmlns:p14="http://schemas.microsoft.com/office/powerpoint/2010/main" val="530386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8FE13FB2-D921-4FB5-A9BF-C47823BF8019}" type="slidenum">
              <a:rPr lang="en-US" sz="1000"/>
              <a:pPr algn="ctr" defTabSz="930275"/>
              <a:t>56</a:t>
            </a:fld>
            <a:endParaRPr lang="en-US" sz="100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a:p>
        </p:txBody>
      </p:sp>
    </p:spTree>
    <p:extLst>
      <p:ext uri="{BB962C8B-B14F-4D97-AF65-F5344CB8AC3E}">
        <p14:creationId xmlns:p14="http://schemas.microsoft.com/office/powerpoint/2010/main" val="45381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818341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57</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a:p>
        </p:txBody>
      </p:sp>
    </p:spTree>
    <p:extLst>
      <p:ext uri="{BB962C8B-B14F-4D97-AF65-F5344CB8AC3E}">
        <p14:creationId xmlns:p14="http://schemas.microsoft.com/office/powerpoint/2010/main" val="57621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7" y="9059054"/>
            <a:ext cx="692032" cy="248472"/>
          </a:xfrm>
          <a:noFill/>
        </p:spPr>
        <p:txBody>
          <a:bodyPr/>
          <a:lstStyle/>
          <a:p>
            <a:pPr defTabSz="928787"/>
            <a:fld id="{5D11E945-B2AB-401C-B79F-AAE9AF6B9630}" type="slidenum">
              <a:rPr lang="en-US" smtClean="0"/>
              <a:pPr defTabSz="928787"/>
              <a:t>7</a:t>
            </a:fld>
            <a:endParaRPr lang="en-US" dirty="0"/>
          </a:p>
        </p:txBody>
      </p:sp>
      <p:sp>
        <p:nvSpPr>
          <p:cNvPr id="6147" name="Slide Image Placeholder 1"/>
          <p:cNvSpPr>
            <a:spLocks noGrp="1" noRot="1" noChangeAspect="1" noTextEdit="1"/>
          </p:cNvSpPr>
          <p:nvPr>
            <p:ph type="sldImg"/>
          </p:nvPr>
        </p:nvSpPr>
        <p:spPr>
          <a:xfrm>
            <a:off x="1108075" y="700088"/>
            <a:ext cx="4654550" cy="3490912"/>
          </a:xfrm>
          <a:ln w="12700"/>
        </p:spPr>
      </p:sp>
      <p:sp>
        <p:nvSpPr>
          <p:cNvPr id="6148" name="Notes Placeholder 2"/>
          <p:cNvSpPr>
            <a:spLocks noGrp="1"/>
          </p:cNvSpPr>
          <p:nvPr>
            <p:ph type="body" idx="1"/>
          </p:nvPr>
        </p:nvSpPr>
        <p:spPr>
          <a:xfrm>
            <a:off x="687669" y="4422468"/>
            <a:ext cx="5495112"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111700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7892872-2C67-4B08-A309-8844252C6FFD}" type="slidenum">
              <a:rPr lang="en-US" sz="1000"/>
              <a:pPr algn="ctr" eaLnBrk="1" hangingPunct="1"/>
              <a:t>8</a:t>
            </a:fld>
            <a:endParaRPr lang="en-US" sz="1000"/>
          </a:p>
        </p:txBody>
      </p:sp>
      <p:sp>
        <p:nvSpPr>
          <p:cNvPr id="10957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r>
              <a:rPr lang="en-US" sz="2400"/>
              <a:t>In May for the first time in 2 years, Nevada overtook Michigan as the state with the highest unemployment rate</a:t>
            </a:r>
          </a:p>
        </p:txBody>
      </p:sp>
    </p:spTree>
    <p:extLst>
      <p:ext uri="{BB962C8B-B14F-4D97-AF65-F5344CB8AC3E}">
        <p14:creationId xmlns:p14="http://schemas.microsoft.com/office/powerpoint/2010/main" val="83715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B8EF8AF-3DDD-4B1A-96C2-66AAE3FF3B48}" type="slidenum">
              <a:rPr lang="en-US" sz="1000"/>
              <a:pPr algn="ctr" eaLnBrk="1" hangingPunct="1"/>
              <a:t>9</a:t>
            </a:fld>
            <a:endParaRPr lang="en-US" sz="1000"/>
          </a:p>
        </p:txBody>
      </p:sp>
      <p:sp>
        <p:nvSpPr>
          <p:cNvPr id="10854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r>
              <a:rPr lang="en-US" sz="2400"/>
              <a:t>This chart and the succeding one show that unemployment rates vary widely, not only by region, but within regions.</a:t>
            </a:r>
          </a:p>
        </p:txBody>
      </p:sp>
    </p:spTree>
    <p:extLst>
      <p:ext uri="{BB962C8B-B14F-4D97-AF65-F5344CB8AC3E}">
        <p14:creationId xmlns:p14="http://schemas.microsoft.com/office/powerpoint/2010/main" val="281627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48134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hyperlink" Target="http://www.federalreserve.gov/releases/h15/data.htm"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16.emf"/><Relationship Id="rId5" Type="http://schemas.openxmlformats.org/officeDocument/2006/relationships/oleObject" Target="../embeddings/oleObject13.bin"/><Relationship Id="rId4" Type="http://schemas.openxmlformats.org/officeDocument/2006/relationships/hyperlink" Target="http://www.bea.gov/national/index.htm#gdp" TargetMode="Externa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chart" Target="../charts/chart7.xml"/><Relationship Id="rId4" Type="http://schemas.openxmlformats.org/officeDocument/2006/relationships/hyperlink" Target="http://www.ism.ws/ismreport/mfgrob.cfm"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chart" Target="../charts/chart8.xml"/><Relationship Id="rId4" Type="http://schemas.openxmlformats.org/officeDocument/2006/relationships/hyperlink" Target="http://www.ism.ws/ismreport/mfgrob.cf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federalreserve.gov/releases/g17/ipdisk/ip_sa.txt"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3" Type="http://schemas.openxmlformats.org/officeDocument/2006/relationships/hyperlink" Target="https://fred.stlouisfed.org/series/FRBLMCI#0"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6.emf"/><Relationship Id="rId5" Type="http://schemas.openxmlformats.org/officeDocument/2006/relationships/oleObject" Target="../embeddings/oleObject17.bin"/><Relationship Id="rId4" Type="http://schemas.openxmlformats.org/officeDocument/2006/relationships/hyperlink" Target="https://research.stlouisfed.org/fred2/series/FRBLMCI" TargetMode="Externa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28.emf"/><Relationship Id="rId5" Type="http://schemas.openxmlformats.org/officeDocument/2006/relationships/oleObject" Target="../embeddings/oleObject19.bin"/><Relationship Id="rId4" Type="http://schemas.openxmlformats.org/officeDocument/2006/relationships/hyperlink" Target="http://research.stlouisfed.org/fred2/series/WASCUR"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hyperlink" Target="http://www.bls.gov/data/#employment" TargetMode="External"/><Relationship Id="rId5" Type="http://schemas.openxmlformats.org/officeDocument/2006/relationships/image" Target="../media/image29.e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30.emf"/><Relationship Id="rId5" Type="http://schemas.openxmlformats.org/officeDocument/2006/relationships/oleObject" Target="../embeddings/oleObject21.bin"/><Relationship Id="rId4" Type="http://schemas.openxmlformats.org/officeDocument/2006/relationships/hyperlink" Target="http://www.bls.gov/data/#employment" TargetMode="External"/></Relationships>
</file>

<file path=ppt/slides/_rels/slide4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s://www.frbatlanta.org/chcs/wage-growth-tracker.aspx?panel=1"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1.emf"/><Relationship Id="rId4" Type="http://schemas.openxmlformats.org/officeDocument/2006/relationships/oleObject" Target="../embeddings/oleObject2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32.emf"/><Relationship Id="rId4" Type="http://schemas.openxmlformats.org/officeDocument/2006/relationships/oleObject" Target="../embeddings/oleObject2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3.emf"/><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5.emf"/><Relationship Id="rId4"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6.emf"/><Relationship Id="rId4" Type="http://schemas.openxmlformats.org/officeDocument/2006/relationships/oleObject" Target="../embeddings/oleObject2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7.e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8.emf"/><Relationship Id="rId4" Type="http://schemas.openxmlformats.org/officeDocument/2006/relationships/oleObject" Target="../embeddings/oleObject29.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3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image" Target="../media/image40.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41.emf"/><Relationship Id="rId4"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623445"/>
            <a:ext cx="9104313" cy="1818959"/>
          </a:xfrm>
          <a:ln/>
        </p:spPr>
        <p:txBody>
          <a:bodyPr/>
          <a:lstStyle/>
          <a:p>
            <a:r>
              <a:rPr lang="en-US" sz="4400" dirty="0"/>
              <a:t>The P/C Insurance Industry</a:t>
            </a:r>
            <a:br>
              <a:rPr lang="en-US" sz="4400" dirty="0"/>
            </a:br>
            <a:r>
              <a:rPr lang="en-US" sz="4400" dirty="0"/>
              <a:t>and the U.S. Economy:</a:t>
            </a:r>
            <a:br>
              <a:rPr lang="en-US" sz="4400" dirty="0"/>
            </a:br>
            <a:r>
              <a:rPr lang="en-US" sz="4400" dirty="0"/>
              <a:t>Issues &amp; Outlook</a:t>
            </a:r>
            <a:endParaRPr lang="en-US" sz="4400" i="1" dirty="0">
              <a:solidFill>
                <a:srgbClr val="00B0F0"/>
              </a:solidFill>
            </a:endParaRPr>
          </a:p>
        </p:txBody>
      </p:sp>
      <p:sp>
        <p:nvSpPr>
          <p:cNvPr id="94211" name="Rectangle 3"/>
          <p:cNvSpPr>
            <a:spLocks noGrp="1" noChangeArrowheads="1"/>
          </p:cNvSpPr>
          <p:nvPr>
            <p:ph type="subTitle" idx="1"/>
          </p:nvPr>
        </p:nvSpPr>
        <p:spPr>
          <a:xfrm>
            <a:off x="191729" y="4600741"/>
            <a:ext cx="8952271" cy="1126462"/>
          </a:xfrm>
        </p:spPr>
        <p:txBody>
          <a:bodyPr/>
          <a:lstStyle/>
          <a:p>
            <a:pPr>
              <a:lnSpc>
                <a:spcPct val="80000"/>
              </a:lnSpc>
            </a:pPr>
            <a:r>
              <a:rPr lang="en-US" sz="2800" dirty="0"/>
              <a:t>Midwest Actuarial Forum Fall Meeting</a:t>
            </a:r>
            <a:br>
              <a:rPr lang="en-US" sz="2800" dirty="0"/>
            </a:br>
            <a:r>
              <a:rPr lang="en-US" sz="2800" dirty="0"/>
              <a:t>Bloomington, IL</a:t>
            </a:r>
            <a:br>
              <a:rPr lang="en-US" sz="2800" dirty="0"/>
            </a:br>
            <a:r>
              <a:rPr lang="en-US" sz="2800" dirty="0"/>
              <a:t>September 16, 2016</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Steven N. Weisbart, Ph.D., CLU, Senior Vice President &amp; Chief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a:t>
            </a:r>
            <a:r>
              <a:rPr lang="en-US" b="1">
                <a:solidFill>
                  <a:schemeClr val="bg1"/>
                </a:solidFill>
                <a:sym typeface="Symbol" pitchFamily="18" charset="2"/>
              </a:rPr>
              <a:t>: 212.346.5540 </a:t>
            </a:r>
            <a:r>
              <a:rPr lang="en-US" b="1" dirty="0">
                <a:solidFill>
                  <a:schemeClr val="bg1"/>
                </a:solidFill>
                <a:sym typeface="Symbol" pitchFamily="18" charset="2"/>
              </a:rPr>
              <a:t> Cell</a:t>
            </a:r>
            <a:r>
              <a:rPr lang="en-US" b="1">
                <a:solidFill>
                  <a:schemeClr val="bg1"/>
                </a:solidFill>
                <a:sym typeface="Symbol" pitchFamily="18" charset="2"/>
              </a:rPr>
              <a:t>: 917.494.5945  stevenw@iii.org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2830093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12005" y="100116"/>
            <a:ext cx="4312623" cy="860425"/>
          </a:xfrm>
        </p:spPr>
        <p:txBody>
          <a:bodyPr/>
          <a:lstStyle/>
          <a:p>
            <a:r>
              <a:rPr lang="en-US" dirty="0"/>
              <a:t>Policyholder Surplus, </a:t>
            </a:r>
            <a:br>
              <a:rPr lang="en-US" dirty="0"/>
            </a:br>
            <a:r>
              <a:rPr lang="en-US" dirty="0"/>
              <a:t>2006:Q4–2016:1H</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1622344427"/>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151894" name="Chart" r:id="rId5" imgW="8772688" imgH="3305046" progId="MSGraph.Chart.8">
                  <p:embed followColorScheme="full"/>
                </p:oleObj>
              </mc:Choice>
              <mc:Fallback>
                <p:oleObj name="Chart" r:id="rId5" imgW="8772688" imgH="3305046" progId="MSGraph.Chart.8">
                  <p:embed followColorScheme="full"/>
                  <p:pic>
                    <p:nvPicPr>
                      <p:cNvPr id="47106" name="Object 3"/>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235631" y="1317659"/>
            <a:ext cx="1696563" cy="568325"/>
          </a:xfrm>
          <a:prstGeom prst="wedgeRectCallout">
            <a:avLst>
              <a:gd name="adj1" fmla="val -28187"/>
              <a:gd name="adj2" fmla="val 2174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2007:Q3</a:t>
            </a:r>
            <a:br>
              <a:rPr lang="en-US" sz="1600" b="1" dirty="0">
                <a:solidFill>
                  <a:srgbClr val="FFFFFF"/>
                </a:solidFill>
                <a:latin typeface="Arial" charset="0"/>
                <a:cs typeface="Arial" charset="0"/>
              </a:rPr>
            </a:br>
            <a:r>
              <a:rPr lang="en-US" sz="1600" b="1" dirty="0">
                <a:solidFill>
                  <a:srgbClr val="FFFFFF"/>
                </a:solidFill>
                <a:latin typeface="Arial" charset="0"/>
                <a:cs typeface="Arial" charset="0"/>
              </a:rPr>
              <a:t>Pre-Crisis Peak</a:t>
            </a: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6373811" y="3458818"/>
            <a:ext cx="1966875" cy="556591"/>
          </a:xfrm>
          <a:prstGeom prst="wedgeRectCallout">
            <a:avLst>
              <a:gd name="adj1" fmla="val 70192"/>
              <a:gd name="adj2" fmla="val -15448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as of </a:t>
            </a:r>
            <a:r>
              <a:rPr lang="en-US" sz="1400" b="1" dirty="0"/>
              <a:t>6</a:t>
            </a:r>
            <a:r>
              <a:rPr lang="en-US" sz="1400" b="1" dirty="0">
                <a:latin typeface="Arial" charset="0"/>
                <a:cs typeface="Arial" charset="0"/>
              </a:rPr>
              <a:t>/30/16 stood at $688.3B</a:t>
            </a:r>
          </a:p>
        </p:txBody>
      </p:sp>
      <p:sp>
        <p:nvSpPr>
          <p:cNvPr id="47116" name="Text Box 18"/>
          <p:cNvSpPr txBox="1">
            <a:spLocks noChangeArrowheads="1"/>
          </p:cNvSpPr>
          <p:nvPr/>
        </p:nvSpPr>
        <p:spPr bwMode="auto">
          <a:xfrm>
            <a:off x="169550" y="5560886"/>
            <a:ext cx="3112729" cy="830997"/>
          </a:xfrm>
          <a:prstGeom prst="rect">
            <a:avLst/>
          </a:prstGeom>
          <a:noFill/>
          <a:ln w="9525">
            <a:noFill/>
            <a:miter lim="800000"/>
            <a:headEnd/>
            <a:tailEnd/>
          </a:ln>
        </p:spPr>
        <p:txBody>
          <a:bodyPr wrap="square">
            <a:spAutoFit/>
          </a:bodyPr>
          <a:lstStyle/>
          <a:p>
            <a:pPr fontAlgn="base">
              <a:spcBef>
                <a:spcPct val="50000"/>
              </a:spcBef>
              <a:spcAft>
                <a:spcPct val="0"/>
              </a:spcAft>
            </a:pPr>
            <a:r>
              <a:rPr lang="en-US" sz="1200" dirty="0">
                <a:solidFill>
                  <a:srgbClr val="000000"/>
                </a:solidFill>
                <a:latin typeface="Arial" charset="0"/>
                <a:cs typeface="Arial" charset="0"/>
              </a:rPr>
              <a:t>2010:Q1 data includes $22.5B of paid-in capital from a holding company parent for one insurer’s investment in a non-insurance business.</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$0.75 of NPW,</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close to the 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3283"/>
              <a:gd name="adj2" fmla="val 2230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Drop due to near-record 2011 CAT losses</a:t>
            </a: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latin typeface="Arial" charset="0"/>
                <a:cs typeface="Arial" charset="0"/>
              </a:rPr>
              <a:t>The P/C insurance industry entered 2016</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in very strong financial condition.</a:t>
            </a:r>
          </a:p>
        </p:txBody>
      </p:sp>
    </p:spTree>
    <p:custDataLst>
      <p:tags r:id="rId2"/>
    </p:custDataLst>
    <p:extLst>
      <p:ext uri="{BB962C8B-B14F-4D97-AF65-F5344CB8AC3E}">
        <p14:creationId xmlns:p14="http://schemas.microsoft.com/office/powerpoint/2010/main" val="1911271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a:xfrm>
            <a:off x="356616" y="107139"/>
            <a:ext cx="8458200" cy="950976"/>
          </a:xfrm>
        </p:spPr>
        <p:txBody>
          <a:bodyPr/>
          <a:lstStyle/>
          <a:p>
            <a:r>
              <a:rPr lang="en-US" altLang="en-US" dirty="0">
                <a:latin typeface="Arial" panose="020B0604020202020204" pitchFamily="34" charset="0"/>
              </a:rPr>
              <a:t>U.S. Employment in the Direct</a:t>
            </a:r>
            <a:br>
              <a:rPr lang="en-US" altLang="en-US" dirty="0">
                <a:latin typeface="Arial" panose="020B0604020202020204" pitchFamily="34" charset="0"/>
              </a:rPr>
            </a:br>
            <a:r>
              <a:rPr lang="en-US" altLang="en-US" dirty="0">
                <a:latin typeface="Arial" panose="020B0604020202020204" pitchFamily="34" charset="0"/>
              </a:rPr>
              <a:t>P/C Insurance Industry: 1990–2016*</a:t>
            </a:r>
            <a:endParaRPr lang="en-US" altLang="en-US" dirty="0"/>
          </a:p>
        </p:txBody>
      </p:sp>
      <p:sp>
        <p:nvSpPr>
          <p:cNvPr id="6" name="Text Placeholder 5"/>
          <p:cNvSpPr>
            <a:spLocks noGrp="1"/>
          </p:cNvSpPr>
          <p:nvPr>
            <p:ph type="body" sz="quarter" idx="16"/>
          </p:nvPr>
        </p:nvSpPr>
        <p:spPr/>
        <p:txBody>
          <a:bodyPr/>
          <a:lstStyle/>
          <a:p>
            <a:pPr>
              <a:lnSpc>
                <a:spcPct val="85000"/>
              </a:lnSpc>
              <a:spcBef>
                <a:spcPct val="25000"/>
              </a:spcBef>
            </a:pPr>
            <a:r>
              <a:rPr lang="en-US" altLang="en-US" dirty="0"/>
              <a:t>*As of June 2016; not seasonally adjusted; Does not include agents &amp; brokers.</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ext uri="{D42A27DB-BD31-4B8C-83A1-F6EECF244321}">
                <p14:modId xmlns:p14="http://schemas.microsoft.com/office/powerpoint/2010/main" val="2161565892"/>
              </p:ext>
            </p:extLst>
          </p:nvPr>
        </p:nvGraphicFramePr>
        <p:xfrm>
          <a:off x="356616" y="1183301"/>
          <a:ext cx="8528050" cy="4906213"/>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2735266" y="978035"/>
            <a:ext cx="4035185" cy="2134815"/>
            <a:chOff x="2589351" y="1265801"/>
            <a:chExt cx="4035185" cy="1795602"/>
          </a:xfrm>
        </p:grpSpPr>
        <p:sp>
          <p:nvSpPr>
            <p:cNvPr id="10" name="AutoShape 7"/>
            <p:cNvSpPr>
              <a:spLocks noChangeArrowheads="1"/>
            </p:cNvSpPr>
            <p:nvPr/>
          </p:nvSpPr>
          <p:spPr bwMode="gray">
            <a:xfrm>
              <a:off x="2589351" y="1265801"/>
              <a:ext cx="3106533" cy="870211"/>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2000"/>
                </a:lnSpc>
                <a:spcBef>
                  <a:spcPts val="400"/>
                </a:spcBef>
                <a:spcAft>
                  <a:spcPct val="0"/>
                </a:spcAft>
                <a:buClr>
                  <a:srgbClr val="FFFFFF"/>
                </a:buClr>
                <a:buFont typeface="Wingdings" pitchFamily="2" charset="2"/>
                <a:buNone/>
              </a:pPr>
              <a:r>
                <a:rPr lang="en-US" sz="1200" b="1" dirty="0">
                  <a:solidFill>
                    <a:schemeClr val="bg1"/>
                  </a:solidFill>
                  <a:cs typeface="Arial" charset="0"/>
                </a:rPr>
                <a:t>Sometimes the BLS Reclassifies Employment Within Industries.</a:t>
              </a:r>
            </a:p>
            <a:p>
              <a:pPr algn="ctr" eaLnBrk="0" fontAlgn="base" hangingPunct="0">
                <a:lnSpc>
                  <a:spcPct val="92000"/>
                </a:lnSpc>
                <a:spcBef>
                  <a:spcPts val="400"/>
                </a:spcBef>
                <a:spcAft>
                  <a:spcPct val="0"/>
                </a:spcAft>
                <a:buClr>
                  <a:srgbClr val="FFFFFF"/>
                </a:buClr>
                <a:buFont typeface="Wingdings" pitchFamily="2" charset="2"/>
                <a:buNone/>
              </a:pPr>
              <a:r>
                <a:rPr lang="en-US" sz="1200" b="1" dirty="0">
                  <a:solidFill>
                    <a:schemeClr val="bg1"/>
                  </a:solidFill>
                  <a:cs typeface="Arial" charset="0"/>
                </a:rPr>
                <a:t>When This Happens, the Change is Spread Evenly Over a 12-month Period (in This Case March 2010–March 2011)</a:t>
              </a:r>
            </a:p>
          </p:txBody>
        </p:sp>
        <p:cxnSp>
          <p:nvCxnSpPr>
            <p:cNvPr id="11" name="Straight Arrow Connector 10"/>
            <p:cNvCxnSpPr/>
            <p:nvPr/>
          </p:nvCxnSpPr>
          <p:spPr bwMode="gray">
            <a:xfrm>
              <a:off x="5695884" y="2136012"/>
              <a:ext cx="928652" cy="92539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337183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a:xfrm>
            <a:off x="356616" y="96138"/>
            <a:ext cx="8458200" cy="950976"/>
          </a:xfrm>
        </p:spPr>
        <p:txBody>
          <a:bodyPr/>
          <a:lstStyle/>
          <a:p>
            <a:r>
              <a:rPr lang="en-US" altLang="en-US" dirty="0">
                <a:latin typeface="Arial" panose="020B0604020202020204" pitchFamily="34" charset="0"/>
              </a:rPr>
              <a:t>U.S. Employment in the </a:t>
            </a:r>
            <a:br>
              <a:rPr lang="en-US" altLang="en-US" dirty="0">
                <a:latin typeface="Arial" panose="020B0604020202020204" pitchFamily="34" charset="0"/>
              </a:rPr>
            </a:br>
            <a:r>
              <a:rPr lang="en-US" altLang="en-US" dirty="0">
                <a:latin typeface="Arial" panose="020B0604020202020204" pitchFamily="34" charset="0"/>
              </a:rPr>
              <a:t>Reinsurance Industry: 1990–2016*</a:t>
            </a:r>
            <a:endParaRPr lang="en-US" altLang="en-US" dirty="0"/>
          </a:p>
        </p:txBody>
      </p:sp>
      <p:sp>
        <p:nvSpPr>
          <p:cNvPr id="6" name="Text Placeholder 5"/>
          <p:cNvSpPr>
            <a:spLocks noGrp="1"/>
          </p:cNvSpPr>
          <p:nvPr>
            <p:ph type="body" sz="quarter" idx="16"/>
          </p:nvPr>
        </p:nvSpPr>
        <p: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a:lnSpc>
                <a:spcPct val="85000"/>
              </a:lnSpc>
              <a:spcBef>
                <a:spcPct val="25000"/>
              </a:spcBef>
            </a:pPr>
            <a:r>
              <a:rPr lang="en-US" altLang="en-US" dirty="0"/>
              <a:t>*As of June 2016; not seasonally adjusted; Does not include agents &amp; brokers.</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nvPr>
        </p:nvGraphicFramePr>
        <p:xfrm>
          <a:off x="469900" y="1535906"/>
          <a:ext cx="8528050" cy="450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082564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a:xfrm>
            <a:off x="469900" y="105866"/>
            <a:ext cx="8458200" cy="950976"/>
          </a:xfrm>
        </p:spPr>
        <p:txBody>
          <a:bodyPr/>
          <a:lstStyle/>
          <a:p>
            <a:r>
              <a:rPr lang="en-US" altLang="en-US" dirty="0">
                <a:latin typeface="Arial" panose="020B0604020202020204" pitchFamily="34" charset="0"/>
              </a:rPr>
              <a:t>U.S. Employment in Insurance </a:t>
            </a:r>
            <a:br>
              <a:rPr lang="en-US" altLang="en-US" dirty="0">
                <a:latin typeface="Arial" panose="020B0604020202020204" pitchFamily="34" charset="0"/>
              </a:rPr>
            </a:br>
            <a:r>
              <a:rPr lang="en-US" altLang="en-US" dirty="0">
                <a:latin typeface="Arial" panose="020B0604020202020204" pitchFamily="34" charset="0"/>
              </a:rPr>
              <a:t>Agencies &amp; Brokerages: 1990–2016*</a:t>
            </a:r>
            <a:endParaRPr lang="en-US" altLang="en-US" dirty="0"/>
          </a:p>
        </p:txBody>
      </p:sp>
      <p:sp>
        <p:nvSpPr>
          <p:cNvPr id="6" name="Text Placeholder 5"/>
          <p:cNvSpPr>
            <a:spLocks noGrp="1"/>
          </p:cNvSpPr>
          <p:nvPr>
            <p:ph type="body" sz="quarter" idx="16"/>
          </p:nvPr>
        </p:nvSpPr>
        <p:spPr/>
        <p:txBody>
          <a:bodyPr/>
          <a:lstStyle/>
          <a:p>
            <a:pPr>
              <a:lnSpc>
                <a:spcPct val="85000"/>
              </a:lnSpc>
              <a:spcBef>
                <a:spcPct val="25000"/>
              </a:spcBef>
            </a:pPr>
            <a:r>
              <a:rPr lang="en-US" altLang="en-US" dirty="0"/>
              <a:t>*As of June 2016; not seasonally adjusted. Includes all types of insurance.</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nvPr>
        </p:nvGraphicFramePr>
        <p:xfrm>
          <a:off x="469900" y="1535906"/>
          <a:ext cx="8528050" cy="450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181902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400" dirty="0">
                <a:solidFill>
                  <a:schemeClr val="bg1"/>
                </a:solidFill>
              </a:rPr>
              <a:t>Investment Performance: </a:t>
            </a:r>
            <a:br>
              <a:rPr lang="en-US" sz="4400" dirty="0">
                <a:solidFill>
                  <a:schemeClr val="bg1"/>
                </a:solidFill>
              </a:rPr>
            </a:br>
            <a:r>
              <a:rPr lang="en-US" sz="4400" dirty="0">
                <a:solidFill>
                  <a:schemeClr val="bg1"/>
                </a:solidFill>
              </a:rPr>
              <a:t>A Key Driver of Profitability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Depressed Yields Will Continue</a:t>
            </a:r>
            <a:br>
              <a:rPr lang="en-US" sz="3600" b="1" dirty="0">
                <a:solidFill>
                  <a:srgbClr val="225A7A"/>
                </a:solidFill>
              </a:rPr>
            </a:br>
            <a:r>
              <a:rPr lang="en-US" sz="3600" b="1" dirty="0">
                <a:solidFill>
                  <a:srgbClr val="225A7A"/>
                </a:solidFill>
              </a:rPr>
              <a:t>to Affect Underwriting &amp; Pricing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15</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291881" y="117475"/>
            <a:ext cx="7102475" cy="860425"/>
          </a:xfrm>
        </p:spPr>
        <p:txBody>
          <a:bodyPr/>
          <a:lstStyle/>
          <a:p>
            <a:r>
              <a:rPr lang="en-US" altLang="en-US" dirty="0">
                <a:latin typeface="Arial" panose="020B0604020202020204" pitchFamily="34" charset="0"/>
              </a:rPr>
              <a:t>US Treasury Note 10-Year Yields:</a:t>
            </a:r>
            <a:br>
              <a:rPr lang="en-US" altLang="en-US" dirty="0">
                <a:latin typeface="Arial" panose="020B0604020202020204" pitchFamily="34" charset="0"/>
              </a:rPr>
            </a:br>
            <a:r>
              <a:rPr lang="en-US" altLang="en-US" dirty="0">
                <a:latin typeface="Arial" panose="020B0604020202020204" pitchFamily="34" charset="0"/>
              </a:rPr>
              <a:t>A Long Downward Trend, 2000–2016*</a:t>
            </a:r>
          </a:p>
        </p:txBody>
      </p:sp>
      <p:sp>
        <p:nvSpPr>
          <p:cNvPr id="133126"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constant maturity, nominal rates, through July 2016.</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152918" name="Chart" r:id="rId5" imgW="8343770" imgH="4381358" progId="MSGraph.Chart.8">
                  <p:embed followColorScheme="full"/>
                </p:oleObj>
              </mc:Choice>
              <mc:Fallback>
                <p:oleObj name="Chart" r:id="rId5" imgW="8343770" imgH="4381358" progId="MSGraph.Chart.8">
                  <p:embed followColorScheme="full"/>
                  <p:pic>
                    <p:nvPicPr>
                      <p:cNvPr id="133127" name="Object 2"/>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4184374" y="1181099"/>
            <a:ext cx="4645301" cy="1075084"/>
          </a:xfrm>
          <a:prstGeom prst="wedgeRectCallout">
            <a:avLst>
              <a:gd name="adj1" fmla="val 16140"/>
              <a:gd name="adj2" fmla="val 16045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800" b="1" dirty="0">
                <a:solidFill>
                  <a:srgbClr val="FFFFFF"/>
                </a:solidFill>
                <a:cs typeface="Arial" charset="0"/>
              </a:rPr>
              <a:t>Yields on 10-Year US Treasury Notes have been below 3% for 5 years: bonds bought in 2006 at 5% will be reinvested at 1.5% for 10 more years</a:t>
            </a:r>
          </a:p>
        </p:txBody>
      </p:sp>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roughly 80% of P/C bond/cash investments are in 5-to-10-year durations, most P/C insurer portfolios will have low-yielding bonds for years to come. </a:t>
            </a:r>
          </a:p>
        </p:txBody>
      </p:sp>
      <p:sp>
        <p:nvSpPr>
          <p:cNvPr id="11" name="AutoShape 38"/>
          <p:cNvSpPr>
            <a:spLocks noChangeArrowheads="1"/>
          </p:cNvSpPr>
          <p:nvPr/>
        </p:nvSpPr>
        <p:spPr bwMode="blackWhite">
          <a:xfrm>
            <a:off x="3263899" y="3589339"/>
            <a:ext cx="1704975" cy="1500187"/>
          </a:xfrm>
          <a:prstGeom prst="wedgeRectCallout">
            <a:avLst>
              <a:gd name="adj1" fmla="val 166427"/>
              <a:gd name="adj2" fmla="val 4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US Treasury yields plunged to historic lows in 2013, then rebounded but are sinking again</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15</a:t>
            </a:fld>
            <a:endParaRPr lang="en-US" altLang="en-US" sz="900">
              <a:solidFill>
                <a:srgbClr val="000000"/>
              </a:solidFill>
            </a:endParaRPr>
          </a:p>
        </p:txBody>
      </p:sp>
      <p:cxnSp>
        <p:nvCxnSpPr>
          <p:cNvPr id="3" name="Straight Connector 2"/>
          <p:cNvCxnSpPr/>
          <p:nvPr/>
        </p:nvCxnSpPr>
        <p:spPr>
          <a:xfrm>
            <a:off x="6448425" y="3508512"/>
            <a:ext cx="2377440"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12853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Net Investment Income: 2005–2016:1H</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2651251231"/>
              </p:ext>
            </p:extLst>
          </p:nvPr>
        </p:nvGraphicFramePr>
        <p:xfrm>
          <a:off x="225893" y="1190921"/>
          <a:ext cx="8451850" cy="4540696"/>
        </p:xfrm>
        <a:graphic>
          <a:graphicData uri="http://schemas.openxmlformats.org/presentationml/2006/ole">
            <mc:AlternateContent xmlns:mc="http://schemas.openxmlformats.org/markup-compatibility/2006">
              <mc:Choice xmlns:v="urn:schemas-microsoft-com:vml" Requires="v">
                <p:oleObj spid="_x0000_s28050633" name="Chart" r:id="rId4" imgW="8429484" imgH="3638679" progId="MSGraph.Chart.8">
                  <p:embed followColorScheme="full"/>
                </p:oleObj>
              </mc:Choice>
              <mc:Fallback>
                <p:oleObj name="Chart" r:id="rId4" imgW="8429484" imgH="3638679" progId="MSGraph.Chart.8">
                  <p:embed followColorScheme="full"/>
                  <p:pic>
                    <p:nvPicPr>
                      <p:cNvPr id="0" name=""/>
                      <p:cNvPicPr>
                        <a:picLocks noChangeArrowheads="1"/>
                      </p:cNvPicPr>
                      <p:nvPr/>
                    </p:nvPicPr>
                    <p:blipFill>
                      <a:blip r:embed="rId5"/>
                      <a:srcRect/>
                      <a:stretch>
                        <a:fillRect/>
                      </a:stretch>
                    </p:blipFill>
                    <p:spPr bwMode="auto">
                      <a:xfrm>
                        <a:off x="225893" y="1190921"/>
                        <a:ext cx="8451850" cy="4540696"/>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443204" y="5543610"/>
            <a:ext cx="8240420" cy="6620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mainly to persistently low interest rates,</a:t>
            </a:r>
            <a:br>
              <a:rPr lang="en-US" sz="2000" b="1" dirty="0">
                <a:solidFill>
                  <a:srgbClr val="FFFFFF"/>
                </a:solidFill>
              </a:rPr>
            </a:br>
            <a:r>
              <a:rPr lang="en-US" sz="2000" b="1" dirty="0">
                <a:solidFill>
                  <a:srgbClr val="FFFFFF"/>
                </a:solidFill>
              </a:rPr>
              <a:t>investment income has not risen as invested assets grew.</a:t>
            </a:r>
          </a:p>
        </p:txBody>
      </p:sp>
      <p:sp>
        <p:nvSpPr>
          <p:cNvPr id="58374" name="Rectangle 6"/>
          <p:cNvSpPr>
            <a:spLocks noChangeArrowheads="1"/>
          </p:cNvSpPr>
          <p:nvPr/>
        </p:nvSpPr>
        <p:spPr bwMode="black">
          <a:xfrm>
            <a:off x="167104" y="1182777"/>
            <a:ext cx="1292045" cy="6647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Investment Income</a:t>
            </a:r>
            <a:br>
              <a:rPr lang="en-US" sz="1600" b="1" dirty="0">
                <a:solidFill>
                  <a:srgbClr val="225A7A"/>
                </a:solidFill>
              </a:rPr>
            </a:br>
            <a:r>
              <a:rPr lang="en-US" sz="1600" b="1" dirty="0">
                <a:solidFill>
                  <a:srgbClr val="225A7A"/>
                </a:solidFill>
              </a:rPr>
              <a:t>($ Billions)</a:t>
            </a:r>
          </a:p>
        </p:txBody>
      </p:sp>
      <p:sp>
        <p:nvSpPr>
          <p:cNvPr id="7" name="TextBox 6"/>
          <p:cNvSpPr txBox="1"/>
          <p:nvPr/>
        </p:nvSpPr>
        <p:spPr>
          <a:xfrm>
            <a:off x="443204" y="6231624"/>
            <a:ext cx="5227713" cy="461665"/>
          </a:xfrm>
          <a:prstGeom prst="rect">
            <a:avLst/>
          </a:prstGeom>
          <a:noFill/>
        </p:spPr>
        <p:txBody>
          <a:bodyPr wrap="none" rtlCol="0" anchor="b" anchorCtr="0">
            <a:spAutoFit/>
          </a:bodyPr>
          <a:lstStyle/>
          <a:p>
            <a:r>
              <a:rPr lang="en-US" sz="1200" dirty="0">
                <a:latin typeface="Helvetica Neue"/>
              </a:rPr>
              <a:t>Investment income consists primarily of bond interest and stock dividends. </a:t>
            </a:r>
          </a:p>
          <a:p>
            <a:r>
              <a:rPr lang="en-US" sz="1200" dirty="0">
                <a:latin typeface="Helvetica Neue"/>
              </a:rPr>
              <a:t>Sources: SNL Financial; Insurance Information Institute</a:t>
            </a:r>
          </a:p>
        </p:txBody>
      </p:sp>
      <p:sp>
        <p:nvSpPr>
          <p:cNvPr id="9" name="Rectangle 6"/>
          <p:cNvSpPr>
            <a:spLocks noChangeArrowheads="1"/>
          </p:cNvSpPr>
          <p:nvPr/>
        </p:nvSpPr>
        <p:spPr bwMode="black">
          <a:xfrm>
            <a:off x="7950237" y="1071977"/>
            <a:ext cx="1292045" cy="6647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Invested Assets</a:t>
            </a:r>
            <a:br>
              <a:rPr lang="en-US" sz="1600" b="1" dirty="0">
                <a:solidFill>
                  <a:srgbClr val="225A7A"/>
                </a:solidFill>
              </a:rPr>
            </a:br>
            <a:r>
              <a:rPr lang="en-US" sz="1600" b="1" dirty="0">
                <a:solidFill>
                  <a:srgbClr val="225A7A"/>
                </a:solidFill>
              </a:rPr>
              <a:t>($ Billions)</a:t>
            </a:r>
          </a:p>
        </p:txBody>
      </p:sp>
    </p:spTree>
    <p:extLst>
      <p:ext uri="{BB962C8B-B14F-4D97-AF65-F5344CB8AC3E}">
        <p14:creationId xmlns:p14="http://schemas.microsoft.com/office/powerpoint/2010/main" val="125585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a:t>12/01/09 - 9pm</a:t>
            </a:r>
          </a:p>
        </p:txBody>
      </p:sp>
      <p:sp>
        <p:nvSpPr>
          <p:cNvPr id="20484"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17</a:t>
            </a:fld>
            <a:endParaRPr lang="en-US" sz="900"/>
          </a:p>
        </p:txBody>
      </p:sp>
      <p:sp>
        <p:nvSpPr>
          <p:cNvPr id="113669" name="Rectangle 2"/>
          <p:cNvSpPr>
            <a:spLocks noGrp="1" noChangeArrowheads="1"/>
          </p:cNvSpPr>
          <p:nvPr>
            <p:ph type="title"/>
          </p:nvPr>
        </p:nvSpPr>
        <p:spPr>
          <a:xfrm>
            <a:off x="612775" y="157163"/>
            <a:ext cx="7064375" cy="860425"/>
          </a:xfrm>
        </p:spPr>
        <p:txBody>
          <a:bodyPr/>
          <a:lstStyle/>
          <a:p>
            <a:r>
              <a:rPr lang="en-US" dirty="0">
                <a:latin typeface="Arial" panose="020B0604020202020204" pitchFamily="34" charset="0"/>
              </a:rPr>
              <a:t>Distribution of Bond Maturities,</a:t>
            </a:r>
            <a:br>
              <a:rPr lang="en-US" dirty="0">
                <a:latin typeface="Arial" panose="020B0604020202020204" pitchFamily="34" charset="0"/>
              </a:rPr>
            </a:br>
            <a:r>
              <a:rPr lang="en-US" dirty="0">
                <a:latin typeface="Arial" panose="020B0604020202020204" pitchFamily="34" charset="0"/>
              </a:rPr>
              <a:t>P/C Insurance Industry, 2006-2015</a:t>
            </a:r>
            <a:endParaRPr lang="en-US" sz="2000" dirty="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645426"/>
            <a:ext cx="8740775" cy="86967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dirty="0">
                <a:solidFill>
                  <a:schemeClr val="bg1"/>
                </a:solidFill>
              </a:rPr>
              <a:t>Two main shifts over these years. From 2008 to 2011-12,  from bonds with longer maturities to bonds with shorter maturities. But beginning in 2013, the reverse. Note, however, that the percentages in bonds with maturities over 10 years continues to drop.</a:t>
            </a:r>
            <a:endParaRPr lang="en-US" sz="1600" b="1" dirty="0">
              <a:solidFill>
                <a:srgbClr val="FFFFFF"/>
              </a:solidFill>
            </a:endParaRPr>
          </a:p>
        </p:txBody>
      </p:sp>
    </p:spTree>
    <p:extLst>
      <p:ext uri="{BB962C8B-B14F-4D97-AF65-F5344CB8AC3E}">
        <p14:creationId xmlns:p14="http://schemas.microsoft.com/office/powerpoint/2010/main" val="12057347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18</a:t>
            </a:fld>
            <a:endParaRPr lang="en-US" sz="900"/>
          </a:p>
        </p:txBody>
      </p:sp>
      <p:sp>
        <p:nvSpPr>
          <p:cNvPr id="32774" name="Rectangle 2"/>
          <p:cNvSpPr>
            <a:spLocks noGrp="1" noChangeArrowheads="1"/>
          </p:cNvSpPr>
          <p:nvPr>
            <p:ph type="title" idx="4294967295"/>
          </p:nvPr>
        </p:nvSpPr>
        <p:spPr/>
        <p:txBody>
          <a:bodyPr/>
          <a:lstStyle/>
          <a:p>
            <a:r>
              <a:rPr lang="en-US" dirty="0"/>
              <a:t>P/C Insurer Net Realized </a:t>
            </a:r>
            <a:br>
              <a:rPr lang="en-US" dirty="0"/>
            </a:br>
            <a:r>
              <a:rPr lang="en-US" dirty="0"/>
              <a:t>Capital Gains/Losses, 2005-2016:1H</a:t>
            </a:r>
          </a:p>
        </p:txBody>
      </p:sp>
      <p:sp>
        <p:nvSpPr>
          <p:cNvPr id="32775" name="Rectangle 4"/>
          <p:cNvSpPr>
            <a:spLocks noChangeArrowheads="1"/>
          </p:cNvSpPr>
          <p:nvPr/>
        </p:nvSpPr>
        <p:spPr bwMode="auto">
          <a:xfrm>
            <a:off x="0" y="6567151"/>
            <a:ext cx="8596313" cy="290849"/>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Sources: SNL Financial,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631832185"/>
              </p:ext>
            </p:extLst>
          </p:nvPr>
        </p:nvGraphicFramePr>
        <p:xfrm>
          <a:off x="316419" y="950913"/>
          <a:ext cx="8545513" cy="4597400"/>
        </p:xfrm>
        <a:graphic>
          <a:graphicData uri="http://schemas.openxmlformats.org/presentationml/2006/ole">
            <mc:AlternateContent xmlns:mc="http://schemas.openxmlformats.org/markup-compatibility/2006">
              <mc:Choice xmlns:v="urn:schemas-microsoft-com:vml" Requires="v">
                <p:oleObj spid="_x0000_s28056775" name="Chart" r:id="rId4" imgW="8582173" imgH="4619767" progId="MSGraph.Chart.8">
                  <p:embed followColorScheme="full"/>
                </p:oleObj>
              </mc:Choice>
              <mc:Fallback>
                <p:oleObj name="Chart" r:id="rId4" imgW="8582173" imgH="4619767" progId="MSGraph.Chart.8">
                  <p:embed followColorScheme="full"/>
                  <p:pic>
                    <p:nvPicPr>
                      <p:cNvPr id="0" name=""/>
                      <p:cNvPicPr>
                        <a:picLocks noChangeArrowheads="1"/>
                      </p:cNvPicPr>
                      <p:nvPr/>
                    </p:nvPicPr>
                    <p:blipFill>
                      <a:blip r:embed="rId5"/>
                      <a:srcRect/>
                      <a:stretch>
                        <a:fillRect/>
                      </a:stretch>
                    </p:blipFill>
                    <p:spPr bwMode="auto">
                      <a:xfrm>
                        <a:off x="316419" y="950913"/>
                        <a:ext cx="8545513"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197357" y="5548312"/>
            <a:ext cx="8664575" cy="93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Insurers consistently posted 6 years of Net Realized Capital Gains</a:t>
            </a:r>
            <a:br>
              <a:rPr lang="en-US" sz="2000" b="1" dirty="0">
                <a:solidFill>
                  <a:srgbClr val="FFFFFF"/>
                </a:solidFill>
              </a:rPr>
            </a:br>
            <a:r>
              <a:rPr lang="en-US" sz="2000" b="1" dirty="0">
                <a:solidFill>
                  <a:srgbClr val="FFFFFF"/>
                </a:solidFill>
              </a:rPr>
              <a:t>in 2010 - 2015 following the Financial Crisis.</a:t>
            </a:r>
            <a:br>
              <a:rPr lang="en-US" sz="2000" b="1" dirty="0">
                <a:solidFill>
                  <a:srgbClr val="FFFFFF"/>
                </a:solidFill>
              </a:rPr>
            </a:br>
            <a:r>
              <a:rPr lang="en-US" sz="2000" b="1" dirty="0">
                <a:solidFill>
                  <a:srgbClr val="FFFFFF"/>
                </a:solidFill>
              </a:rPr>
              <a:t>If (when?) interest rates rise, this streak might end.</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2" name="AutoShape 8"/>
          <p:cNvSpPr>
            <a:spLocks noChangeArrowheads="1"/>
          </p:cNvSpPr>
          <p:nvPr/>
        </p:nvSpPr>
        <p:spPr bwMode="blackWhite">
          <a:xfrm>
            <a:off x="4529644" y="3901351"/>
            <a:ext cx="2862741" cy="1001389"/>
          </a:xfrm>
          <a:prstGeom prst="wedgeRectCallout">
            <a:avLst>
              <a:gd name="adj1" fmla="val -65602"/>
              <a:gd name="adj2" fmla="val -24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rgbClr val="FFFFFF"/>
                </a:solidFill>
              </a:rPr>
              <a:t>Realized Capital losses were a main cause of 2008/2009’s large drop in profits and ROE</a:t>
            </a:r>
            <a:endParaRPr lang="en-US" sz="1600" b="1" dirty="0">
              <a:solidFill>
                <a:schemeClr val="bg1"/>
              </a:solidFill>
            </a:endParaRPr>
          </a:p>
        </p:txBody>
      </p:sp>
    </p:spTree>
    <p:extLst>
      <p:ext uri="{BB962C8B-B14F-4D97-AF65-F5344CB8AC3E}">
        <p14:creationId xmlns:p14="http://schemas.microsoft.com/office/powerpoint/2010/main" val="2850787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19</a:t>
            </a:fld>
            <a:endParaRPr lang="en-US">
              <a:solidFill>
                <a:srgbClr val="000000"/>
              </a:solidFill>
            </a:endParaRPr>
          </a:p>
        </p:txBody>
      </p:sp>
      <p:sp>
        <p:nvSpPr>
          <p:cNvPr id="11270" name="Rectangle 3"/>
          <p:cNvSpPr>
            <a:spLocks noGrp="1" noChangeArrowheads="1"/>
          </p:cNvSpPr>
          <p:nvPr>
            <p:ph type="title"/>
          </p:nvPr>
        </p:nvSpPr>
        <p:spPr>
          <a:xfrm>
            <a:off x="762000" y="172244"/>
            <a:ext cx="5827047" cy="860425"/>
          </a:xfrm>
        </p:spPr>
        <p:txBody>
          <a:bodyPr/>
          <a:lstStyle/>
          <a:p>
            <a:r>
              <a:rPr lang="en-US" dirty="0"/>
              <a:t>P/C Insurer Portfolio Yields,</a:t>
            </a:r>
            <a:br>
              <a:rPr lang="en-US" dirty="0"/>
            </a:br>
            <a:r>
              <a:rPr lang="en-US" dirty="0"/>
              <a:t>2005-2015</a:t>
            </a:r>
          </a:p>
        </p:txBody>
      </p:sp>
      <p:graphicFrame>
        <p:nvGraphicFramePr>
          <p:cNvPr id="11266" name="Object 4"/>
          <p:cNvGraphicFramePr>
            <a:graphicFrameLocks noChangeAspect="1"/>
          </p:cNvGraphicFramePr>
          <p:nvPr>
            <p:extLst>
              <p:ext uri="{D42A27DB-BD31-4B8C-83A1-F6EECF244321}">
                <p14:modId xmlns:p14="http://schemas.microsoft.com/office/powerpoint/2010/main" val="2399016098"/>
              </p:ext>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153942" name="Chart" r:id="rId4" imgW="7829485" imgH="4105417" progId="MSGraph.Chart.8">
                  <p:embed followColorScheme="full"/>
                </p:oleObj>
              </mc:Choice>
              <mc:Fallback>
                <p:oleObj name="Chart" r:id="rId4" imgW="7829485" imgH="4105417" progId="MSGraph.Chart.8">
                  <p:embed followColorScheme="full"/>
                  <p:pic>
                    <p:nvPicPr>
                      <p:cNvPr id="11266" name="Object 4"/>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NAIC, via SNL Financial; Insurance 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P/C carrier yields have been falling for over a decade, reflecting the long downtrend in prevailing interest rates. </a:t>
            </a:r>
            <a:r>
              <a:rPr lang="en-US" b="1">
                <a:solidFill>
                  <a:srgbClr val="FFFFFF"/>
                </a:solidFill>
                <a:latin typeface="Arial" charset="0"/>
                <a:cs typeface="Arial" charset="0"/>
              </a:rPr>
              <a:t>Even </a:t>
            </a:r>
            <a:r>
              <a:rPr lang="en-US" b="1">
                <a:solidFill>
                  <a:srgbClr val="FFFFFF"/>
                </a:solidFill>
              </a:rPr>
              <a:t>if</a:t>
            </a:r>
            <a:r>
              <a:rPr lang="en-US" b="1">
                <a:solidFill>
                  <a:srgbClr val="FFFFFF"/>
                </a:solidFill>
                <a:latin typeface="Arial" charset="0"/>
                <a:cs typeface="Arial" charset="0"/>
              </a:rPr>
              <a:t> </a:t>
            </a:r>
            <a:r>
              <a:rPr lang="en-US" b="1" dirty="0">
                <a:solidFill>
                  <a:srgbClr val="FFFFFF"/>
                </a:solidFill>
                <a:latin typeface="Arial" charset="0"/>
                <a:cs typeface="Arial" charset="0"/>
              </a:rPr>
              <a:t>prevailing rates rise in the next few years, portfolio yields are unlikely to rise quickly, </a:t>
            </a:r>
            <a:br>
              <a:rPr lang="en-US" b="1" dirty="0">
                <a:solidFill>
                  <a:srgbClr val="FFFFFF"/>
                </a:solidFill>
                <a:latin typeface="Arial" charset="0"/>
                <a:cs typeface="Arial" charset="0"/>
              </a:rPr>
            </a:br>
            <a:r>
              <a:rPr lang="en-US" b="1" dirty="0">
                <a:solidFill>
                  <a:srgbClr val="FFFFFF"/>
                </a:solidFill>
                <a:latin typeface="Arial" charset="0"/>
                <a:cs typeface="Arial" charset="0"/>
              </a:rPr>
              <a:t>since low yields of recent years are “baked in” to future returns.</a:t>
            </a:r>
          </a:p>
        </p:txBody>
      </p:sp>
    </p:spTree>
    <p:extLst>
      <p:ext uri="{BB962C8B-B14F-4D97-AF65-F5344CB8AC3E}">
        <p14:creationId xmlns:p14="http://schemas.microsoft.com/office/powerpoint/2010/main" val="26529563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solidFill>
                <a:srgbClr val="000000"/>
              </a:solidFill>
            </a:endParaRPr>
          </a:p>
        </p:txBody>
      </p:sp>
      <p:sp>
        <p:nvSpPr>
          <p:cNvPr id="8195"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EA583B78-7A52-400A-8775-36F5C521168C}" type="slidenum">
              <a:rPr lang="en-US" sz="900">
                <a:solidFill>
                  <a:srgbClr val="FFFFFF"/>
                </a:solidFill>
              </a:rPr>
              <a:pPr algn="r">
                <a:lnSpc>
                  <a:spcPct val="85000"/>
                </a:lnSpc>
                <a:spcBef>
                  <a:spcPct val="20000"/>
                </a:spcBef>
              </a:pPr>
              <a:t>2</a:t>
            </a:fld>
            <a:endParaRPr lang="en-US" sz="900">
              <a:solidFill>
                <a:srgbClr val="FFFFFF"/>
              </a:solidFill>
            </a:endParaRPr>
          </a:p>
        </p:txBody>
      </p:sp>
      <p:sp>
        <p:nvSpPr>
          <p:cNvPr id="2152455" name="Rectangle 7"/>
          <p:cNvSpPr>
            <a:spLocks noChangeArrowheads="1"/>
          </p:cNvSpPr>
          <p:nvPr/>
        </p:nvSpPr>
        <p:spPr bwMode="blackWhite">
          <a:xfrm>
            <a:off x="581025" y="2961224"/>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Tx/>
              <a:buNone/>
            </a:pPr>
            <a:r>
              <a:rPr lang="en-US" sz="4400" b="1" dirty="0">
                <a:solidFill>
                  <a:schemeClr val="bg1"/>
                </a:solidFill>
              </a:rPr>
              <a:t>2013-15 Were</a:t>
            </a:r>
            <a:br>
              <a:rPr lang="en-US" sz="4400" b="1" dirty="0">
                <a:solidFill>
                  <a:schemeClr val="bg1"/>
                </a:solidFill>
              </a:rPr>
            </a:br>
            <a:r>
              <a:rPr lang="en-US" sz="4400" b="1" dirty="0">
                <a:solidFill>
                  <a:schemeClr val="bg1"/>
                </a:solidFill>
              </a:rPr>
              <a:t>Three Good Years in a Row </a:t>
            </a:r>
          </a:p>
        </p:txBody>
      </p:sp>
      <p:sp>
        <p:nvSpPr>
          <p:cNvPr id="2152456" name="Rectangle 8"/>
          <p:cNvSpPr>
            <a:spLocks noChangeArrowheads="1"/>
          </p:cNvSpPr>
          <p:nvPr/>
        </p:nvSpPr>
        <p:spPr bwMode="auto">
          <a:xfrm>
            <a:off x="581025" y="4482882"/>
            <a:ext cx="7981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 typeface="Wingdings" panose="05000000000000000000" pitchFamily="2" charset="2"/>
              <a:buNone/>
            </a:pPr>
            <a:r>
              <a:rPr lang="en-US" sz="4000" b="1" dirty="0">
                <a:solidFill>
                  <a:srgbClr val="225A7A"/>
                </a:solidFill>
              </a:rPr>
              <a:t>2016 Could Be the Fourth</a:t>
            </a:r>
          </a:p>
        </p:txBody>
      </p:sp>
      <p:sp>
        <p:nvSpPr>
          <p:cNvPr id="7" name="Date Placeholder 6"/>
          <p:cNvSpPr>
            <a:spLocks noGrp="1"/>
          </p:cNvSpPr>
          <p:nvPr>
            <p:ph type="dt" sz="quarter" idx="10"/>
          </p:nvPr>
        </p:nvSpPr>
        <p:spPr/>
        <p:txBody>
          <a:bodyPr/>
          <a:lstStyle/>
          <a:p>
            <a:pPr>
              <a:defRPr/>
            </a:pPr>
            <a:r>
              <a:rPr lang="en-US"/>
              <a:t>12/01/09 - 9pm</a:t>
            </a:r>
          </a:p>
        </p:txBody>
      </p:sp>
      <p:sp>
        <p:nvSpPr>
          <p:cNvPr id="819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7AD843-9EA3-41DE-A48A-70A963E58C8B}" type="slidenum">
              <a:rPr lang="en-US" smtClean="0"/>
              <a:pPr/>
              <a:t>2</a:t>
            </a:fld>
            <a:endParaRPr lang="en-US"/>
          </a:p>
        </p:txBody>
      </p:sp>
      <p:sp>
        <p:nvSpPr>
          <p:cNvPr id="8" name="Rectangle 8"/>
          <p:cNvSpPr>
            <a:spLocks noChangeArrowheads="1"/>
          </p:cNvSpPr>
          <p:nvPr/>
        </p:nvSpPr>
        <p:spPr bwMode="auto">
          <a:xfrm>
            <a:off x="581025" y="1622207"/>
            <a:ext cx="7981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 typeface="Wingdings" panose="05000000000000000000" pitchFamily="2" charset="2"/>
              <a:buNone/>
            </a:pPr>
            <a:r>
              <a:rPr lang="en-US" sz="4000" b="1" dirty="0">
                <a:solidFill>
                  <a:srgbClr val="225A7A"/>
                </a:solidFill>
              </a:rPr>
              <a:t>First, the Good News about</a:t>
            </a:r>
            <a:br>
              <a:rPr lang="en-US" sz="4000" b="1" dirty="0">
                <a:solidFill>
                  <a:srgbClr val="225A7A"/>
                </a:solidFill>
              </a:rPr>
            </a:br>
            <a:r>
              <a:rPr lang="en-US" sz="4000" b="1" dirty="0">
                <a:solidFill>
                  <a:srgbClr val="225A7A"/>
                </a:solidFill>
              </a:rPr>
              <a:t>the P/C Insurance Industry:</a:t>
            </a:r>
          </a:p>
        </p:txBody>
      </p:sp>
    </p:spTree>
    <p:extLst>
      <p:ext uri="{BB962C8B-B14F-4D97-AF65-F5344CB8AC3E}">
        <p14:creationId xmlns:p14="http://schemas.microsoft.com/office/powerpoint/2010/main" val="5840992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633"/>
            <a:ext cx="6685154" cy="860425"/>
          </a:xfrm>
        </p:spPr>
        <p:txBody>
          <a:bodyPr/>
          <a:lstStyle/>
          <a:p>
            <a:r>
              <a:rPr lang="en-US" dirty="0"/>
              <a:t>Forecasts of Avg. Yield</a:t>
            </a:r>
            <a:br>
              <a:rPr lang="en-US" dirty="0"/>
            </a:br>
            <a:r>
              <a:rPr lang="en-US" dirty="0"/>
              <a:t>of 10-Year US Treasury Notes</a:t>
            </a:r>
          </a:p>
        </p:txBody>
      </p:sp>
      <p:graphicFrame>
        <p:nvGraphicFramePr>
          <p:cNvPr id="10" name="Chart Placeholder 9"/>
          <p:cNvGraphicFramePr>
            <a:graphicFrameLocks noGrp="1"/>
          </p:cNvGraphicFramePr>
          <p:nvPr>
            <p:ph type="chart" idx="1"/>
            <p:extLst/>
          </p:nvPr>
        </p:nvGraphicFramePr>
        <p:xfrm>
          <a:off x="495300" y="939590"/>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Footer Placeholder 4"/>
          <p:cNvSpPr>
            <a:spLocks noGrp="1"/>
          </p:cNvSpPr>
          <p:nvPr>
            <p:ph type="ftr" sz="quarter" idx="11"/>
          </p:nvPr>
        </p:nvSpPr>
        <p:spPr/>
        <p:txBody>
          <a:bodyPr/>
          <a:lstStyle/>
          <a:p>
            <a:pPr>
              <a:defRPr/>
            </a:pPr>
            <a:r>
              <a:rPr lang="en-US"/>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20</a:t>
            </a:fld>
            <a:endParaRPr lang="en-US"/>
          </a:p>
        </p:txBody>
      </p:sp>
      <p:sp>
        <p:nvSpPr>
          <p:cNvPr id="11" name="Text Box 12"/>
          <p:cNvSpPr txBox="1">
            <a:spLocks noChangeArrowheads="1"/>
          </p:cNvSpPr>
          <p:nvPr/>
        </p:nvSpPr>
        <p:spPr bwMode="auto">
          <a:xfrm>
            <a:off x="79580" y="1219730"/>
            <a:ext cx="1519894" cy="307777"/>
          </a:xfrm>
          <a:prstGeom prst="rect">
            <a:avLst/>
          </a:prstGeom>
          <a:noFill/>
          <a:ln w="9525">
            <a:noFill/>
            <a:miter lim="800000"/>
            <a:headEnd/>
            <a:tailEnd/>
          </a:ln>
        </p:spPr>
        <p:txBody>
          <a:bodyPr wrap="square">
            <a:spAutoFit/>
          </a:bodyPr>
          <a:lstStyle/>
          <a:p>
            <a:pPr algn="ctr">
              <a:spcBef>
                <a:spcPct val="50000"/>
              </a:spcBef>
            </a:pPr>
            <a:r>
              <a:rPr lang="en-US" sz="1400" dirty="0"/>
              <a:t>Yield (%)</a:t>
            </a:r>
          </a:p>
        </p:txBody>
      </p:sp>
      <p:sp>
        <p:nvSpPr>
          <p:cNvPr id="12" name="Rectangle 5"/>
          <p:cNvSpPr>
            <a:spLocks noChangeArrowheads="1"/>
          </p:cNvSpPr>
          <p:nvPr/>
        </p:nvSpPr>
        <p:spPr bwMode="blackWhite">
          <a:xfrm>
            <a:off x="361950" y="5592554"/>
            <a:ext cx="8401050" cy="8383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Virtually every one of the 53 forecasts in the Blue Chip survey</a:t>
            </a:r>
            <a:br>
              <a:rPr lang="en-US" b="1" dirty="0">
                <a:solidFill>
                  <a:schemeClr val="bg1"/>
                </a:solidFill>
              </a:rPr>
            </a:br>
            <a:r>
              <a:rPr lang="en-US" b="1" dirty="0">
                <a:solidFill>
                  <a:schemeClr val="bg1"/>
                </a:solidFill>
              </a:rPr>
              <a:t>anticipates that long-term interest rates</a:t>
            </a:r>
            <a:br>
              <a:rPr lang="en-US" b="1" dirty="0">
                <a:solidFill>
                  <a:schemeClr val="bg1"/>
                </a:solidFill>
              </a:rPr>
            </a:br>
            <a:r>
              <a:rPr lang="en-US" b="1" dirty="0">
                <a:solidFill>
                  <a:schemeClr val="bg1"/>
                </a:solidFill>
              </a:rPr>
              <a:t>will stay at unusually low levels through 2017</a:t>
            </a:r>
          </a:p>
        </p:txBody>
      </p:sp>
      <p:sp>
        <p:nvSpPr>
          <p:cNvPr id="13"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(8/16); Insurance Information Institute </a:t>
            </a:r>
          </a:p>
        </p:txBody>
      </p:sp>
    </p:spTree>
    <p:extLst>
      <p:ext uri="{BB962C8B-B14F-4D97-AF65-F5344CB8AC3E}">
        <p14:creationId xmlns:p14="http://schemas.microsoft.com/office/powerpoint/2010/main" val="2308964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1" y="2197770"/>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76261" y="4313908"/>
            <a:ext cx="7981951"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Although Weak,</a:t>
            </a:r>
            <a:br>
              <a:rPr lang="en-US" sz="3200" b="1" dirty="0">
                <a:solidFill>
                  <a:srgbClr val="2B7299"/>
                </a:solidFill>
              </a:rPr>
            </a:br>
            <a:r>
              <a:rPr lang="en-US" sz="3200" b="1" dirty="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3011"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B3682F7-7F61-44E8-A796-1EE8D55E57AE}" type="slidenum">
              <a:rPr lang="en-US" sz="900" smtClean="0"/>
              <a:pPr>
                <a:lnSpc>
                  <a:spcPct val="85000"/>
                </a:lnSpc>
                <a:spcBef>
                  <a:spcPct val="20000"/>
                </a:spcBef>
                <a:buClrTx/>
                <a:buFontTx/>
                <a:buNone/>
              </a:pPr>
              <a:t>22</a:t>
            </a:fld>
            <a:endParaRPr lang="en-US" sz="900"/>
          </a:p>
        </p:txBody>
      </p:sp>
      <p:sp>
        <p:nvSpPr>
          <p:cNvPr id="43012" name="Rectangle 11"/>
          <p:cNvSpPr>
            <a:spLocks noGrp="1" noChangeArrowheads="1"/>
          </p:cNvSpPr>
          <p:nvPr>
            <p:ph type="title"/>
          </p:nvPr>
        </p:nvSpPr>
        <p:spPr>
          <a:xfrm>
            <a:off x="551370" y="187765"/>
            <a:ext cx="6686010" cy="860425"/>
          </a:xfrm>
        </p:spPr>
        <p:txBody>
          <a:bodyPr/>
          <a:lstStyle/>
          <a:p>
            <a:r>
              <a:rPr lang="en-US" dirty="0">
                <a:latin typeface="Arial" panose="020B0604020202020204" pitchFamily="34" charset="0"/>
              </a:rPr>
              <a:t>Real U.S. Quarterly GDP Growth</a:t>
            </a:r>
            <a:br>
              <a:rPr lang="en-US" dirty="0">
                <a:latin typeface="Arial" panose="020B0604020202020204" pitchFamily="34" charset="0"/>
              </a:rPr>
            </a:br>
            <a:r>
              <a:rPr lang="en-US" dirty="0">
                <a:latin typeface="Arial" panose="020B0604020202020204" pitchFamily="34" charset="0"/>
              </a:rPr>
              <a:t>Since the “Great Recession</a:t>
            </a:r>
          </a:p>
        </p:txBody>
      </p:sp>
      <p:sp>
        <p:nvSpPr>
          <p:cNvPr id="43013" name="Rectangle 3"/>
          <p:cNvSpPr>
            <a:spLocks noChangeArrowheads="1"/>
          </p:cNvSpPr>
          <p:nvPr/>
        </p:nvSpPr>
        <p:spPr bwMode="auto">
          <a:xfrm>
            <a:off x="0" y="6389410"/>
            <a:ext cx="8682038"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tabLst>
                <a:tab pos="342900" algn="l"/>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342900" algn="l"/>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342900" algn="l"/>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342900" algn="l"/>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342900" algn="l"/>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sz="1100" dirty="0"/>
              <a:t>Data are quarterly changes at annualized rates.</a:t>
            </a:r>
          </a:p>
          <a:p>
            <a:pPr>
              <a:lnSpc>
                <a:spcPct val="85000"/>
              </a:lnSpc>
              <a:spcBef>
                <a:spcPct val="25000"/>
              </a:spcBef>
              <a:buNone/>
            </a:pPr>
            <a:r>
              <a:rPr lang="en-US" sz="1100" dirty="0"/>
              <a:t>Sources: US Department of Commerce, at </a:t>
            </a:r>
            <a:r>
              <a:rPr lang="en-US" sz="1100" dirty="0">
                <a:hlinkClick r:id="rId4"/>
              </a:rPr>
              <a:t>http://www.bea.gov/national/index.htm#gdp</a:t>
            </a:r>
            <a:r>
              <a:rPr lang="en-US" sz="1100" dirty="0"/>
              <a:t> ; Insurance Information Institute.</a:t>
            </a:r>
          </a:p>
        </p:txBody>
      </p:sp>
      <p:graphicFrame>
        <p:nvGraphicFramePr>
          <p:cNvPr id="43014" name="Object 4"/>
          <p:cNvGraphicFramePr>
            <a:graphicFrameLocks noChangeAspect="1"/>
          </p:cNvGraphicFramePr>
          <p:nvPr>
            <p:extLst/>
          </p:nvPr>
        </p:nvGraphicFramePr>
        <p:xfrm>
          <a:off x="323615" y="948532"/>
          <a:ext cx="8277460" cy="4346575"/>
        </p:xfrm>
        <a:graphic>
          <a:graphicData uri="http://schemas.openxmlformats.org/presentationml/2006/ole">
            <mc:AlternateContent xmlns:mc="http://schemas.openxmlformats.org/markup-compatibility/2006">
              <mc:Choice xmlns:v="urn:schemas-microsoft-com:vml" Requires="v">
                <p:oleObj spid="_x0000_s28179461" name="Chart" r:id="rId5" imgW="8534284" imgH="3771784" progId="MSGraph.Chart.8">
                  <p:embed followColorScheme="full"/>
                </p:oleObj>
              </mc:Choice>
              <mc:Fallback>
                <p:oleObj name="Chart" r:id="rId5" imgW="8534284" imgH="3771784" progId="MSGraph.Chart.8">
                  <p:embed followColorScheme="full"/>
                  <p:pic>
                    <p:nvPicPr>
                      <p:cNvPr id="43014" name="Object 4"/>
                      <p:cNvPicPr>
                        <a:picLocks noChangeAspect="1" noChangeArrowheads="1"/>
                      </p:cNvPicPr>
                      <p:nvPr/>
                    </p:nvPicPr>
                    <p:blipFill>
                      <a:blip r:embed="rId6"/>
                      <a:srcRect/>
                      <a:stretch>
                        <a:fillRect/>
                      </a:stretch>
                    </p:blipFill>
                    <p:spPr bwMode="gray">
                      <a:xfrm>
                        <a:off x="323615" y="948532"/>
                        <a:ext cx="8277460" cy="4346575"/>
                      </a:xfrm>
                      <a:prstGeom prst="rect">
                        <a:avLst/>
                      </a:prstGeom>
                      <a:noFill/>
                      <a:ln>
                        <a:noFill/>
                      </a:ln>
                      <a:extLst/>
                    </p:spPr>
                  </p:pic>
                </p:oleObj>
              </mc:Fallback>
            </mc:AlternateContent>
          </a:graphicData>
        </a:graphic>
      </p:graphicFrame>
      <p:sp>
        <p:nvSpPr>
          <p:cNvPr id="1926150" name="Rectangle 6"/>
          <p:cNvSpPr>
            <a:spLocks noChangeArrowheads="1"/>
          </p:cNvSpPr>
          <p:nvPr/>
        </p:nvSpPr>
        <p:spPr bwMode="blackWhite">
          <a:xfrm>
            <a:off x="461963" y="5380832"/>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None/>
            </a:pPr>
            <a:r>
              <a:rPr lang="en-US" sz="1800" b="1" dirty="0">
                <a:solidFill>
                  <a:schemeClr val="bg1"/>
                </a:solidFill>
              </a:rPr>
              <a:t>Since the Great Recession ended, even 3% real growth (at an annual rate) in a quarter has been unusual.  Through 2016:Q2, it happened only 7 times in 28 quarters—and not once in the most recent 7 quarters.</a:t>
            </a:r>
          </a:p>
        </p:txBody>
      </p:sp>
      <p:cxnSp>
        <p:nvCxnSpPr>
          <p:cNvPr id="3" name="Straight Arrow Connector 2"/>
          <p:cNvCxnSpPr/>
          <p:nvPr/>
        </p:nvCxnSpPr>
        <p:spPr>
          <a:xfrm>
            <a:off x="784799" y="2199602"/>
            <a:ext cx="781627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PPTShape_2"/>
          <p:cNvSpPr>
            <a:spLocks noChangeArrowheads="1"/>
          </p:cNvSpPr>
          <p:nvPr/>
        </p:nvSpPr>
        <p:spPr bwMode="blackWhite">
          <a:xfrm>
            <a:off x="7079994" y="1180542"/>
            <a:ext cx="1283571" cy="568325"/>
          </a:xfrm>
          <a:prstGeom prst="wedgeRectCallout">
            <a:avLst>
              <a:gd name="adj1" fmla="val 33156"/>
              <a:gd name="adj2" fmla="val 265912"/>
            </a:avLst>
          </a:prstGeom>
          <a:solidFill>
            <a:schemeClr val="accent6">
              <a:lumMod val="60000"/>
              <a:lumOff val="40000"/>
            </a:schemeClr>
          </a:solidFill>
          <a:ln w="28575" algn="ctr">
            <a:solidFill>
              <a:schemeClr val="bg1"/>
            </a:solidFill>
            <a:miter lim="800000"/>
            <a:headEnd/>
            <a:tailEnd/>
          </a:ln>
        </p:spPr>
        <p:txBody>
          <a:bodyPr tIns="91440" bIns="91440" anchor="ctr"/>
          <a:lstStyle/>
          <a:p>
            <a:pPr algn="ctr">
              <a:lnSpc>
                <a:spcPct val="90000"/>
              </a:lnSpc>
              <a:spcBef>
                <a:spcPct val="50000"/>
              </a:spcBef>
              <a:buClr>
                <a:srgbClr val="FFFFFF"/>
              </a:buClr>
            </a:pPr>
            <a:r>
              <a:rPr lang="en-US" sz="1600" b="1" dirty="0">
                <a:latin typeface="Arial" charset="0"/>
                <a:cs typeface="Arial" charset="0"/>
              </a:rPr>
              <a:t>“Second” estimate</a:t>
            </a:r>
            <a:endParaRPr lang="en-US" sz="1600" b="1" dirty="0"/>
          </a:p>
        </p:txBody>
      </p:sp>
      <p:sp>
        <p:nvSpPr>
          <p:cNvPr id="10" name="PPTShape_2"/>
          <p:cNvSpPr>
            <a:spLocks noChangeArrowheads="1"/>
          </p:cNvSpPr>
          <p:nvPr/>
        </p:nvSpPr>
        <p:spPr bwMode="blackWhite">
          <a:xfrm>
            <a:off x="7237381" y="3981193"/>
            <a:ext cx="1444658" cy="698962"/>
          </a:xfrm>
          <a:prstGeom prst="wedgeRectCallout">
            <a:avLst>
              <a:gd name="adj1" fmla="val 27794"/>
              <a:gd name="adj2" fmla="val -123347"/>
            </a:avLst>
          </a:prstGeom>
          <a:solidFill>
            <a:srgbClr val="E375D3"/>
          </a:solidFill>
          <a:ln w="28575" algn="ctr">
            <a:solidFill>
              <a:schemeClr val="bg1"/>
            </a:solidFill>
            <a:miter lim="800000"/>
            <a:headEnd/>
            <a:tailEnd/>
          </a:ln>
        </p:spPr>
        <p:txBody>
          <a:bodyPr tIns="91440" bIns="91440" anchor="ctr"/>
          <a:lstStyle/>
          <a:p>
            <a:pPr algn="ctr">
              <a:lnSpc>
                <a:spcPct val="90000"/>
              </a:lnSpc>
              <a:spcBef>
                <a:spcPct val="50000"/>
              </a:spcBef>
              <a:buClr>
                <a:srgbClr val="FFFFFF"/>
              </a:buClr>
            </a:pPr>
            <a:r>
              <a:rPr lang="en-US" sz="1600" b="1" dirty="0">
                <a:solidFill>
                  <a:schemeClr val="bg1"/>
                </a:solidFill>
                <a:latin typeface="Arial" charset="0"/>
                <a:cs typeface="Arial" charset="0"/>
              </a:rPr>
              <a:t>“GDP now” estimate as of Sept. 2</a:t>
            </a:r>
            <a:endParaRPr lang="en-US" sz="1600" b="1" dirty="0">
              <a:solidFill>
                <a:schemeClr val="bg1"/>
              </a:solidFill>
            </a:endParaRPr>
          </a:p>
        </p:txBody>
      </p:sp>
    </p:spTree>
    <p:extLst>
      <p:ext uri="{BB962C8B-B14F-4D97-AF65-F5344CB8AC3E}">
        <p14:creationId xmlns:p14="http://schemas.microsoft.com/office/powerpoint/2010/main" val="3573549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633"/>
            <a:ext cx="6685154" cy="860425"/>
          </a:xfrm>
        </p:spPr>
        <p:txBody>
          <a:bodyPr/>
          <a:lstStyle/>
          <a:p>
            <a:r>
              <a:rPr lang="en-US" dirty="0"/>
              <a:t>Quarterly US Real GDP for 2016-17:</a:t>
            </a:r>
            <a:br>
              <a:rPr lang="en-US" dirty="0"/>
            </a:br>
            <a:r>
              <a:rPr lang="en-US" dirty="0"/>
              <a:t>September 2016 Forecasts</a:t>
            </a:r>
          </a:p>
        </p:txBody>
      </p:sp>
      <p:graphicFrame>
        <p:nvGraphicFramePr>
          <p:cNvPr id="10" name="Chart Placeholder 9"/>
          <p:cNvGraphicFramePr>
            <a:graphicFrameLocks noGrp="1"/>
          </p:cNvGraphicFramePr>
          <p:nvPr>
            <p:ph type="chart" idx="1"/>
            <p:extLst/>
          </p:nvPr>
        </p:nvGraphicFramePr>
        <p:xfrm>
          <a:off x="495300" y="1145408"/>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Footer Placeholder 4"/>
          <p:cNvSpPr>
            <a:spLocks noGrp="1"/>
          </p:cNvSpPr>
          <p:nvPr>
            <p:ph type="ftr" sz="quarter" idx="11"/>
          </p:nvPr>
        </p:nvSpPr>
        <p:spPr/>
        <p:txBody>
          <a:bodyPr/>
          <a:lstStyle/>
          <a:p>
            <a:pPr>
              <a:defRPr/>
            </a:pPr>
            <a:r>
              <a:rPr lang="en-US"/>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23</a:t>
            </a:fld>
            <a:endParaRPr lang="en-US"/>
          </a:p>
        </p:txBody>
      </p:sp>
      <p:sp>
        <p:nvSpPr>
          <p:cNvPr id="11" name="Text Box 12"/>
          <p:cNvSpPr txBox="1">
            <a:spLocks noChangeArrowheads="1"/>
          </p:cNvSpPr>
          <p:nvPr/>
        </p:nvSpPr>
        <p:spPr bwMode="auto">
          <a:xfrm>
            <a:off x="85725" y="1013252"/>
            <a:ext cx="1519894" cy="523220"/>
          </a:xfrm>
          <a:prstGeom prst="rect">
            <a:avLst/>
          </a:prstGeom>
          <a:noFill/>
          <a:ln w="9525">
            <a:noFill/>
            <a:miter lim="800000"/>
            <a:headEnd/>
            <a:tailEnd/>
          </a:ln>
        </p:spPr>
        <p:txBody>
          <a:bodyPr wrap="square">
            <a:spAutoFit/>
          </a:bodyPr>
          <a:lstStyle/>
          <a:p>
            <a:pPr algn="ctr">
              <a:spcBef>
                <a:spcPct val="50000"/>
              </a:spcBef>
            </a:pPr>
            <a:r>
              <a:rPr lang="en-US" sz="1400" dirty="0"/>
              <a:t>Real GDP</a:t>
            </a:r>
            <a:br>
              <a:rPr lang="en-US" sz="1400" dirty="0"/>
            </a:br>
            <a:r>
              <a:rPr lang="en-US" sz="1400" dirty="0"/>
              <a:t>Growth Rate (%)</a:t>
            </a:r>
          </a:p>
        </p:txBody>
      </p:sp>
      <p:sp>
        <p:nvSpPr>
          <p:cNvPr id="12" name="Rectangle 5"/>
          <p:cNvSpPr>
            <a:spLocks noChangeArrowheads="1"/>
          </p:cNvSpPr>
          <p:nvPr/>
        </p:nvSpPr>
        <p:spPr bwMode="blackWhite">
          <a:xfrm>
            <a:off x="361950" y="5817996"/>
            <a:ext cx="8401050" cy="6129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Many of the 53 forecasts in the Blue Chip survey expect</a:t>
            </a:r>
            <a:br>
              <a:rPr lang="en-US" b="1" dirty="0">
                <a:solidFill>
                  <a:schemeClr val="bg1"/>
                </a:solidFill>
              </a:rPr>
            </a:br>
            <a:r>
              <a:rPr lang="en-US" b="1" dirty="0">
                <a:solidFill>
                  <a:schemeClr val="bg1"/>
                </a:solidFill>
              </a:rPr>
              <a:t>good growth in the third quarter of 2016 and slower growth in 2017.</a:t>
            </a:r>
          </a:p>
        </p:txBody>
      </p:sp>
      <p:sp>
        <p:nvSpPr>
          <p:cNvPr id="13" name="Rectangle 5"/>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(9/16); Insurance Information Institute </a:t>
            </a:r>
          </a:p>
        </p:txBody>
      </p:sp>
    </p:spTree>
    <p:extLst>
      <p:ext uri="{BB962C8B-B14F-4D97-AF65-F5344CB8AC3E}">
        <p14:creationId xmlns:p14="http://schemas.microsoft.com/office/powerpoint/2010/main" val="86891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latin typeface="Arial" charset="0"/>
                <a:ea typeface="+mj-ea"/>
                <a:cs typeface="+mj-cs"/>
              </a:rPr>
              <a:t>State-by-State Leading Indicators</a:t>
            </a:r>
            <a:br>
              <a:rPr lang="en-US" sz="3000" b="1" kern="0" dirty="0">
                <a:solidFill>
                  <a:srgbClr val="225A7A"/>
                </a:solidFill>
                <a:latin typeface="Arial" charset="0"/>
                <a:ea typeface="+mj-ea"/>
                <a:cs typeface="+mj-cs"/>
              </a:rPr>
            </a:br>
            <a:r>
              <a:rPr lang="en-US" sz="3000" b="1" kern="0" dirty="0">
                <a:solidFill>
                  <a:srgbClr val="225A7A"/>
                </a:solidFill>
                <a:latin typeface="Arial" charset="0"/>
                <a:ea typeface="+mj-ea"/>
                <a:cs typeface="+mj-cs"/>
              </a:rPr>
              <a:t>through December 2016</a:t>
            </a:r>
          </a:p>
        </p:txBody>
      </p:sp>
      <p:sp>
        <p:nvSpPr>
          <p:cNvPr id="74758" name="Rectangle 6"/>
          <p:cNvSpPr>
            <a:spLocks noChangeArrowheads="1"/>
          </p:cNvSpPr>
          <p:nvPr/>
        </p:nvSpPr>
        <p:spPr bwMode="auto">
          <a:xfrm>
            <a:off x="0" y="6444810"/>
            <a:ext cx="8942388" cy="413190"/>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chemeClr val="accent2"/>
              </a:buClr>
              <a:defRPr/>
            </a:pPr>
            <a:r>
              <a:rPr lang="en-US" sz="1050" dirty="0">
                <a:latin typeface="Arial" charset="0"/>
                <a:cs typeface="Arial" charset="0"/>
              </a:rPr>
              <a:t>Sources: Federal Reserve Bank of Philadelphia at </a:t>
            </a:r>
            <a:r>
              <a:rPr lang="en-US" sz="1050" dirty="0">
                <a:latin typeface="Arial" charset="0"/>
                <a:cs typeface="Arial" charset="0"/>
                <a:hlinkClick r:id="rId3"/>
              </a:rPr>
              <a:t>www.philadelphiafed.org/index.cfm</a:t>
            </a:r>
            <a:r>
              <a:rPr lang="en-US" sz="1050" dirty="0">
                <a:latin typeface="Arial" charset="0"/>
                <a:cs typeface="Arial" charset="0"/>
              </a:rPr>
              <a:t> , released August 1, 2016; Insurance Information Institute.</a:t>
            </a:r>
            <a:br>
              <a:rPr lang="en-US" sz="1050" dirty="0">
                <a:latin typeface="Arial" charset="0"/>
                <a:cs typeface="Arial" charset="0"/>
              </a:rPr>
            </a:br>
            <a:r>
              <a:rPr lang="en-US" sz="1050" dirty="0">
                <a:latin typeface="Arial" charset="0"/>
                <a:cs typeface="Arial" charset="0"/>
              </a:rPr>
              <a:t>Next release is August 29, 2016</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1FA3C-8047-4943-8279-9B285931428E}" type="slidenum">
              <a:rPr lang="en-US">
                <a:solidFill>
                  <a:srgbClr val="000000"/>
                </a:solidFill>
              </a:rPr>
              <a:pPr/>
              <a:t>24</a:t>
            </a:fld>
            <a:endParaRPr lang="en-US">
              <a:solidFill>
                <a:srgbClr val="000000"/>
              </a:solidFill>
            </a:endParaRPr>
          </a:p>
        </p:txBody>
      </p:sp>
      <p:sp>
        <p:nvSpPr>
          <p:cNvPr id="78854" name="AutoShape 2"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5" name="AutoShape 4"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6" name="AutoShape 6" descr="Chart 2, annual percent change in real GDP by reg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7" name="TextBox 11"/>
          <p:cNvSpPr txBox="1">
            <a:spLocks noChangeArrowheads="1"/>
          </p:cNvSpPr>
          <p:nvPr/>
        </p:nvSpPr>
        <p:spPr bwMode="auto">
          <a:xfrm>
            <a:off x="7063863" y="1412764"/>
            <a:ext cx="2080137" cy="31393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a:t>Near-term growth forecasts vary widely by state.</a:t>
            </a:r>
            <a:br>
              <a:rPr lang="en-US" b="1" dirty="0"/>
            </a:br>
            <a:r>
              <a:rPr lang="en-US" b="1" dirty="0"/>
              <a:t>Strongest</a:t>
            </a:r>
            <a:br>
              <a:rPr lang="en-US" b="1" dirty="0"/>
            </a:br>
            <a:r>
              <a:rPr lang="en-US" b="1" dirty="0"/>
              <a:t>growth = </a:t>
            </a:r>
            <a:br>
              <a:rPr lang="en-US" b="1" dirty="0"/>
            </a:br>
            <a:r>
              <a:rPr lang="en-US" b="1" dirty="0"/>
              <a:t>dark green</a:t>
            </a:r>
            <a:br>
              <a:rPr lang="en-US" b="1" dirty="0"/>
            </a:br>
            <a:r>
              <a:rPr lang="en-US" b="1" dirty="0"/>
              <a:t>(1.5%-4.5%);</a:t>
            </a:r>
            <a:br>
              <a:rPr lang="en-US" b="1" dirty="0"/>
            </a:br>
            <a:r>
              <a:rPr lang="en-US" b="1" dirty="0"/>
              <a:t>then light green;</a:t>
            </a:r>
            <a:br>
              <a:rPr lang="en-US" b="1" dirty="0"/>
            </a:br>
            <a:r>
              <a:rPr lang="en-US" b="1" dirty="0"/>
              <a:t>then gray;</a:t>
            </a:r>
            <a:br>
              <a:rPr lang="en-US" b="1" dirty="0"/>
            </a:br>
            <a:r>
              <a:rPr lang="en-US" b="1" dirty="0"/>
              <a:t>weakest = red</a:t>
            </a:r>
          </a:p>
        </p:txBody>
      </p:sp>
      <p:pic>
        <p:nvPicPr>
          <p:cNvPr id="2" name="Picture 1"/>
          <p:cNvPicPr>
            <a:picLocks noChangeAspect="1"/>
          </p:cNvPicPr>
          <p:nvPr/>
        </p:nvPicPr>
        <p:blipFill>
          <a:blip r:embed="rId4"/>
          <a:stretch>
            <a:fillRect/>
          </a:stretch>
        </p:blipFill>
        <p:spPr>
          <a:xfrm>
            <a:off x="307975" y="1036638"/>
            <a:ext cx="6743700" cy="5114925"/>
          </a:xfrm>
          <a:prstGeom prst="rect">
            <a:avLst/>
          </a:prstGeom>
        </p:spPr>
      </p:pic>
    </p:spTree>
    <p:extLst>
      <p:ext uri="{BB962C8B-B14F-4D97-AF65-F5344CB8AC3E}">
        <p14:creationId xmlns:p14="http://schemas.microsoft.com/office/powerpoint/2010/main" val="366164769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a:xfrm>
            <a:off x="220870" y="83594"/>
            <a:ext cx="8458200" cy="950976"/>
          </a:xfrm>
        </p:spPr>
        <p:txBody>
          <a:bodyPr/>
          <a:lstStyle/>
          <a:p>
            <a:r>
              <a:rPr lang="en-US" sz="2600" dirty="0"/>
              <a:t>ISM Manufacturing Index (Values &gt; 50</a:t>
            </a:r>
            <a:br>
              <a:rPr lang="en-US" sz="2600" dirty="0"/>
            </a:br>
            <a:r>
              <a:rPr lang="en-US" sz="2600" dirty="0"/>
              <a:t>Indicate Expansion), Jan. 2010-Aug. 2016</a:t>
            </a:r>
          </a:p>
        </p:txBody>
      </p:sp>
      <p:sp>
        <p:nvSpPr>
          <p:cNvPr id="7" name="Text Placeholder 6"/>
          <p:cNvSpPr>
            <a:spLocks noGrp="1"/>
          </p:cNvSpPr>
          <p:nvPr>
            <p:ph type="body" sz="quarter" idx="16"/>
          </p:nvPr>
        </p:nvSpPr>
        <p:spPr/>
        <p:txBody>
          <a:bodyPr/>
          <a:lstStyle/>
          <a:p>
            <a:r>
              <a:rPr lang="en-US"/>
              <a:t>Sources: </a:t>
            </a:r>
            <a:r>
              <a:rPr lang="en-US">
                <a:hlinkClick r:id="rId4"/>
              </a:rPr>
              <a:t>Institute for Supply Management</a:t>
            </a:r>
            <a:r>
              <a:rPr lang="en-US"/>
              <a:t>; Insurance Information Institute.</a:t>
            </a:r>
            <a:endParaRPr lang="en-US" dirty="0"/>
          </a:p>
        </p:txBody>
      </p:sp>
      <p:sp>
        <p:nvSpPr>
          <p:cNvPr id="17" name="Text Placeholder 4"/>
          <p:cNvSpPr txBox="1">
            <a:spLocks/>
          </p:cNvSpPr>
          <p:nvPr/>
        </p:nvSpPr>
        <p:spPr bwMode="gray">
          <a:xfrm>
            <a:off x="495190" y="5393658"/>
            <a:ext cx="8183880" cy="114629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latin typeface="Arial" panose="020B0604020202020204" pitchFamily="34" charset="0"/>
              </a:rPr>
              <a:t>The Manufacturing Sector Expanded for 68 of the 72 Months </a:t>
            </a:r>
            <a:br>
              <a:rPr lang="en-US" sz="1800" dirty="0">
                <a:latin typeface="Arial" panose="020B0604020202020204" pitchFamily="34" charset="0"/>
              </a:rPr>
            </a:br>
            <a:r>
              <a:rPr lang="en-US" sz="1800" dirty="0">
                <a:latin typeface="Arial" panose="020B0604020202020204" pitchFamily="34" charset="0"/>
              </a:rPr>
              <a:t>from January 2010 Through December 2015.</a:t>
            </a:r>
            <a:br>
              <a:rPr lang="en-US" sz="1800" dirty="0">
                <a:latin typeface="Arial" panose="020B0604020202020204" pitchFamily="34" charset="0"/>
              </a:rPr>
            </a:br>
            <a:r>
              <a:rPr lang="en-US" sz="1800" dirty="0">
                <a:latin typeface="Arial" panose="020B0604020202020204" pitchFamily="34" charset="0"/>
              </a:rPr>
              <a:t>Manufacturing Contracted in 2015:Q4 and 2016:Q1</a:t>
            </a:r>
            <a:br>
              <a:rPr lang="en-US" sz="1800" dirty="0">
                <a:latin typeface="Arial" panose="020B0604020202020204" pitchFamily="34" charset="0"/>
              </a:rPr>
            </a:br>
            <a:r>
              <a:rPr lang="en-US" sz="1800" dirty="0">
                <a:latin typeface="Arial" panose="020B0604020202020204" pitchFamily="34" charset="0"/>
              </a:rPr>
              <a:t>but was Expanding until August.</a:t>
            </a:r>
          </a:p>
        </p:txBody>
      </p:sp>
      <p:graphicFrame>
        <p:nvGraphicFramePr>
          <p:cNvPr id="15" name="Object 13"/>
          <p:cNvGraphicFramePr>
            <a:graphicFrameLocks noGrp="1"/>
          </p:cNvGraphicFramePr>
          <p:nvPr>
            <p:extLst/>
          </p:nvPr>
        </p:nvGraphicFramePr>
        <p:xfrm>
          <a:off x="632297" y="1547155"/>
          <a:ext cx="8268511" cy="3786083"/>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p:cNvGrpSpPr/>
          <p:nvPr/>
        </p:nvGrpSpPr>
        <p:grpSpPr>
          <a:xfrm>
            <a:off x="7134127" y="1188720"/>
            <a:ext cx="1547446" cy="2177576"/>
            <a:chOff x="7397954" y="1337346"/>
            <a:chExt cx="1547446" cy="2177576"/>
          </a:xfrm>
        </p:grpSpPr>
        <p:cxnSp>
          <p:nvCxnSpPr>
            <p:cNvPr id="21" name="Straight Arrow Connector 20"/>
            <p:cNvCxnSpPr/>
            <p:nvPr/>
          </p:nvCxnSpPr>
          <p:spPr bwMode="gray">
            <a:xfrm>
              <a:off x="8532756" y="2225713"/>
              <a:ext cx="37605" cy="1289209"/>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2" name="PPTShape_1"/>
            <p:cNvSpPr>
              <a:spLocks noChangeArrowheads="1"/>
            </p:cNvSpPr>
            <p:nvPr/>
          </p:nvSpPr>
          <p:spPr bwMode="gray">
            <a:xfrm>
              <a:off x="7397954" y="1337346"/>
              <a:ext cx="1547446" cy="83770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As of July,</a:t>
              </a:r>
              <a:br>
                <a:rPr lang="en-US" sz="1400" b="1" dirty="0">
                  <a:solidFill>
                    <a:schemeClr val="bg1"/>
                  </a:solidFill>
                  <a:cs typeface="Arial" charset="0"/>
                </a:rPr>
              </a:br>
              <a:r>
                <a:rPr lang="en-US" sz="1400" b="1" dirty="0">
                  <a:solidFill>
                    <a:schemeClr val="bg1"/>
                  </a:solidFill>
                  <a:cs typeface="Arial" charset="0"/>
                </a:rPr>
                <a:t>5 Consecutive Months of Expansion</a:t>
              </a:r>
            </a:p>
          </p:txBody>
        </p:sp>
      </p:grpSp>
      <p:sp>
        <p:nvSpPr>
          <p:cNvPr id="10" name="Oval 9"/>
          <p:cNvSpPr/>
          <p:nvPr/>
        </p:nvSpPr>
        <p:spPr bwMode="gray">
          <a:xfrm rot="5400000">
            <a:off x="7454809" y="3321638"/>
            <a:ext cx="1874411" cy="132206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 name="TextBox 3"/>
          <p:cNvSpPr txBox="1"/>
          <p:nvPr/>
        </p:nvSpPr>
        <p:spPr>
          <a:xfrm>
            <a:off x="495190" y="1188720"/>
            <a:ext cx="638666" cy="307777"/>
          </a:xfrm>
          <a:prstGeom prst="rect">
            <a:avLst/>
          </a:prstGeom>
          <a:noFill/>
        </p:spPr>
        <p:txBody>
          <a:bodyPr wrap="square" rtlCol="0">
            <a:spAutoFit/>
          </a:bodyPr>
          <a:lstStyle/>
          <a:p>
            <a:r>
              <a:rPr lang="en-US" sz="1400" dirty="0"/>
              <a:t>Index</a:t>
            </a:r>
          </a:p>
        </p:txBody>
      </p:sp>
    </p:spTree>
    <p:custDataLst>
      <p:tags r:id="rId1"/>
    </p:custDataLst>
    <p:extLst>
      <p:ext uri="{BB962C8B-B14F-4D97-AF65-F5344CB8AC3E}">
        <p14:creationId xmlns:p14="http://schemas.microsoft.com/office/powerpoint/2010/main" val="3252605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1250"/>
                            </p:stCondLst>
                            <p:childTnLst>
                              <p:par>
                                <p:cTn id="11" presetID="22" presetClass="entr" presetSubtype="4"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a:xfrm>
            <a:off x="341644" y="110125"/>
            <a:ext cx="8458200" cy="950976"/>
          </a:xfrm>
        </p:spPr>
        <p:txBody>
          <a:bodyPr/>
          <a:lstStyle/>
          <a:p>
            <a:r>
              <a:rPr lang="en-US" sz="2600" dirty="0"/>
              <a:t>ISM Non-Manufacturing Index (Values &gt; 50</a:t>
            </a:r>
            <a:br>
              <a:rPr lang="en-US" sz="2600" dirty="0"/>
            </a:br>
            <a:r>
              <a:rPr lang="en-US" sz="2600" dirty="0"/>
              <a:t>Indicate Expansion), January 2010-August 2016</a:t>
            </a:r>
          </a:p>
        </p:txBody>
      </p:sp>
      <p:sp>
        <p:nvSpPr>
          <p:cNvPr id="7" name="Text Placeholder 6"/>
          <p:cNvSpPr>
            <a:spLocks noGrp="1"/>
          </p:cNvSpPr>
          <p:nvPr>
            <p:ph type="body" sz="quarter" idx="16"/>
          </p:nvPr>
        </p:nvSpPr>
        <p:spPr>
          <a:xfrm>
            <a:off x="730264" y="6235145"/>
            <a:ext cx="7680960" cy="415018"/>
          </a:xfrm>
        </p:spPr>
        <p:txBody>
          <a:bodyPr/>
          <a:lstStyle/>
          <a:p>
            <a:r>
              <a:rPr lang="en-US" dirty="0"/>
              <a:t>Sources: </a:t>
            </a:r>
            <a:r>
              <a:rPr lang="en-US" dirty="0">
                <a:hlinkClick r:id="rId4"/>
              </a:rPr>
              <a:t>Institute for Supply Management</a:t>
            </a:r>
            <a:r>
              <a:rPr lang="en-US" dirty="0"/>
              <a:t> via https://research.stlouisfed.org/fred2/data/NMFCI.txt; Insurance Information Institute.</a:t>
            </a:r>
          </a:p>
        </p:txBody>
      </p:sp>
      <p:sp>
        <p:nvSpPr>
          <p:cNvPr id="17" name="Text Placeholder 4"/>
          <p:cNvSpPr txBox="1">
            <a:spLocks/>
          </p:cNvSpPr>
          <p:nvPr/>
        </p:nvSpPr>
        <p:spPr bwMode="gray">
          <a:xfrm>
            <a:off x="478804" y="5424510"/>
            <a:ext cx="8183880"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latin typeface="Arial" panose="020B0604020202020204" pitchFamily="34" charset="0"/>
              </a:rPr>
              <a:t>The Non-Manufacturing (Services) Sector</a:t>
            </a:r>
            <a:br>
              <a:rPr lang="en-US" sz="1800" dirty="0">
                <a:latin typeface="Arial" panose="020B0604020202020204" pitchFamily="34" charset="0"/>
              </a:rPr>
            </a:br>
            <a:r>
              <a:rPr lang="en-US" sz="1800" dirty="0">
                <a:latin typeface="Arial" panose="020B0604020202020204" pitchFamily="34" charset="0"/>
              </a:rPr>
              <a:t>Expanded in Every Month After January 2010. Compared to 2014-15,</a:t>
            </a:r>
          </a:p>
          <a:p>
            <a:r>
              <a:rPr lang="en-US" sz="1800" dirty="0">
                <a:latin typeface="Arial" panose="020B0604020202020204" pitchFamily="34" charset="0"/>
              </a:rPr>
              <a:t>the Pace of Expansion Has Slowed in 2016 But Not Ended.</a:t>
            </a:r>
          </a:p>
        </p:txBody>
      </p:sp>
      <p:graphicFrame>
        <p:nvGraphicFramePr>
          <p:cNvPr id="15" name="Object 13"/>
          <p:cNvGraphicFramePr>
            <a:graphicFrameLocks noGrp="1"/>
          </p:cNvGraphicFramePr>
          <p:nvPr>
            <p:extLst/>
          </p:nvPr>
        </p:nvGraphicFramePr>
        <p:xfrm>
          <a:off x="341644" y="1252331"/>
          <a:ext cx="8460712" cy="408090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410931" y="1108559"/>
            <a:ext cx="638666" cy="307777"/>
          </a:xfrm>
          <a:prstGeom prst="rect">
            <a:avLst/>
          </a:prstGeom>
          <a:noFill/>
        </p:spPr>
        <p:txBody>
          <a:bodyPr wrap="square" rtlCol="0">
            <a:spAutoFit/>
          </a:bodyPr>
          <a:lstStyle/>
          <a:p>
            <a:r>
              <a:rPr lang="en-US" sz="1400" dirty="0"/>
              <a:t>Index</a:t>
            </a:r>
          </a:p>
        </p:txBody>
      </p:sp>
    </p:spTree>
    <p:custDataLst>
      <p:tags r:id="rId1"/>
    </p:custDataLst>
    <p:extLst>
      <p:ext uri="{BB962C8B-B14F-4D97-AF65-F5344CB8AC3E}">
        <p14:creationId xmlns:p14="http://schemas.microsoft.com/office/powerpoint/2010/main" val="256774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NFIB Small Business Optimism Index</a:t>
            </a:r>
          </a:p>
        </p:txBody>
      </p:sp>
      <p:sp>
        <p:nvSpPr>
          <p:cNvPr id="74756" name="Rectangle 8"/>
          <p:cNvSpPr>
            <a:spLocks noChangeArrowheads="1"/>
          </p:cNvSpPr>
          <p:nvPr/>
        </p:nvSpPr>
        <p:spPr bwMode="black">
          <a:xfrm>
            <a:off x="342900" y="750093"/>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1985 through July 2016</a:t>
            </a: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National Federation of Independent Business at </a:t>
            </a:r>
            <a:r>
              <a:rPr lang="en-US" sz="1050" dirty="0">
                <a:hlinkClick r:id="rId3"/>
              </a:rPr>
              <a:t>http://www.advisorperspectives.com/dshort/charts/indicators/Sentiment.html?NFIB-optimism-index.gif</a:t>
            </a:r>
            <a:r>
              <a:rPr lang="en-US" sz="1050" dirty="0"/>
              <a:t> ; Insurance Information Institute.</a:t>
            </a: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27</a:t>
            </a:fld>
            <a:endParaRPr lang="en-US"/>
          </a:p>
        </p:txBody>
      </p:sp>
      <p:pic>
        <p:nvPicPr>
          <p:cNvPr id="2" name="Picture 1"/>
          <p:cNvPicPr>
            <a:picLocks noChangeAspect="1"/>
          </p:cNvPicPr>
          <p:nvPr/>
        </p:nvPicPr>
        <p:blipFill>
          <a:blip r:embed="rId4"/>
          <a:stretch>
            <a:fillRect/>
          </a:stretch>
        </p:blipFill>
        <p:spPr>
          <a:xfrm>
            <a:off x="342899" y="1017425"/>
            <a:ext cx="8258175" cy="5407323"/>
          </a:xfrm>
          <a:prstGeom prst="rect">
            <a:avLst/>
          </a:prstGeom>
        </p:spPr>
      </p:pic>
      <p:sp>
        <p:nvSpPr>
          <p:cNvPr id="10" name="AutoShape 5"/>
          <p:cNvSpPr>
            <a:spLocks noChangeArrowheads="1"/>
          </p:cNvSpPr>
          <p:nvPr/>
        </p:nvSpPr>
        <p:spPr bwMode="blackWhite">
          <a:xfrm>
            <a:off x="7123112" y="1720849"/>
            <a:ext cx="1241425" cy="888815"/>
          </a:xfrm>
          <a:prstGeom prst="wedgeRectCallout">
            <a:avLst>
              <a:gd name="adj1" fmla="val 28370"/>
              <a:gd name="adj2" fmla="val 1717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Grow</a:t>
            </a:r>
            <a:r>
              <a:rPr lang="en-US" sz="1400" b="1" dirty="0">
                <a:solidFill>
                  <a:srgbClr val="FFFFFF"/>
                </a:solidFill>
                <a:latin typeface="Arial" charset="0"/>
                <a:cs typeface="Arial" charset="0"/>
              </a:rPr>
              <a:t>ing pessimism in last 18 months</a:t>
            </a:r>
          </a:p>
        </p:txBody>
      </p:sp>
      <p:sp>
        <p:nvSpPr>
          <p:cNvPr id="12" name="Oval 11"/>
          <p:cNvSpPr/>
          <p:nvPr/>
        </p:nvSpPr>
        <p:spPr bwMode="gray">
          <a:xfrm rot="5400000">
            <a:off x="7293656" y="3353956"/>
            <a:ext cx="1206227" cy="6462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Tree>
    <p:extLst>
      <p:ext uri="{BB962C8B-B14F-4D97-AF65-F5344CB8AC3E}">
        <p14:creationId xmlns:p14="http://schemas.microsoft.com/office/powerpoint/2010/main" val="113196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69359" y="169203"/>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NFIB Small Business Survey: Single Most Important Problem, </a:t>
            </a:r>
            <a:r>
              <a:rPr lang="en-US" sz="3200" b="1" dirty="0">
                <a:solidFill>
                  <a:srgbClr val="225A7A"/>
                </a:solidFill>
              </a:rPr>
              <a:t>July 2016</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National Federation of Independent Business at </a:t>
            </a:r>
            <a:r>
              <a:rPr lang="en-US" sz="1050" dirty="0">
                <a:hlinkClick r:id="rId3"/>
              </a:rPr>
              <a:t>http://www.advisorperspectives.com/dshort/charts/indicators/Sentiment.html?NFIB-optimism-index.gif</a:t>
            </a:r>
            <a:r>
              <a:rPr lang="en-US" sz="1050" dirty="0"/>
              <a:t> ; Insurance Information Institute.</a:t>
            </a: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28</a:t>
            </a:fld>
            <a:endParaRPr lang="en-US"/>
          </a:p>
        </p:txBody>
      </p:sp>
      <p:pic>
        <p:nvPicPr>
          <p:cNvPr id="3" name="Picture 2"/>
          <p:cNvPicPr>
            <a:picLocks noChangeAspect="1"/>
          </p:cNvPicPr>
          <p:nvPr/>
        </p:nvPicPr>
        <p:blipFill>
          <a:blip r:embed="rId4"/>
          <a:stretch>
            <a:fillRect/>
          </a:stretch>
        </p:blipFill>
        <p:spPr>
          <a:xfrm>
            <a:off x="803657" y="1265909"/>
            <a:ext cx="7562129" cy="5174088"/>
          </a:xfrm>
          <a:prstGeom prst="rect">
            <a:avLst/>
          </a:prstGeom>
        </p:spPr>
      </p:pic>
      <p:sp>
        <p:nvSpPr>
          <p:cNvPr id="10" name="Oval 9"/>
          <p:cNvSpPr/>
          <p:nvPr/>
        </p:nvSpPr>
        <p:spPr bwMode="gray">
          <a:xfrm rot="5400000">
            <a:off x="2581029" y="2722501"/>
            <a:ext cx="505837" cy="38827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 name="TextBox 3"/>
          <p:cNvSpPr txBox="1"/>
          <p:nvPr/>
        </p:nvSpPr>
        <p:spPr>
          <a:xfrm>
            <a:off x="3663983" y="2170272"/>
            <a:ext cx="1011676" cy="338554"/>
          </a:xfrm>
          <a:prstGeom prst="rect">
            <a:avLst/>
          </a:prstGeom>
          <a:noFill/>
        </p:spPr>
        <p:txBody>
          <a:bodyPr wrap="square" rtlCol="0">
            <a:spAutoFit/>
          </a:bodyPr>
          <a:lstStyle/>
          <a:p>
            <a:r>
              <a:rPr lang="en-US" sz="1600" b="1" dirty="0"/>
              <a:t>Percent</a:t>
            </a:r>
          </a:p>
        </p:txBody>
      </p:sp>
      <p:sp>
        <p:nvSpPr>
          <p:cNvPr id="12" name="Oval 11"/>
          <p:cNvSpPr/>
          <p:nvPr/>
        </p:nvSpPr>
        <p:spPr bwMode="gray">
          <a:xfrm rot="5400000">
            <a:off x="2450459" y="948749"/>
            <a:ext cx="505837" cy="38827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3" name="Oval 12"/>
          <p:cNvSpPr/>
          <p:nvPr/>
        </p:nvSpPr>
        <p:spPr bwMode="gray">
          <a:xfrm rot="5400000">
            <a:off x="2581029" y="3760747"/>
            <a:ext cx="505837" cy="388275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Tree>
    <p:extLst>
      <p:ext uri="{BB962C8B-B14F-4D97-AF65-F5344CB8AC3E}">
        <p14:creationId xmlns:p14="http://schemas.microsoft.com/office/powerpoint/2010/main" val="12738675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29</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a:t>Business Bankruptcy Filings: Two Years</a:t>
            </a:r>
            <a:br>
              <a:rPr lang="en-US" sz="2800" dirty="0"/>
            </a:br>
            <a:r>
              <a:rPr lang="en-US" sz="2800" dirty="0"/>
              <a:t>at a Remarkably Low Level </a:t>
            </a:r>
            <a:r>
              <a:rPr lang="en-US" sz="2000" dirty="0"/>
              <a:t>(1994:Q1 – 2016:Q2)</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1811803697"/>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509" name="Chart" r:id="rId4" imgW="8582173" imgH="4267367" progId="MSGraph.Chart.8">
                  <p:embed followColorScheme="full"/>
                </p:oleObj>
              </mc:Choice>
              <mc:Fallback>
                <p:oleObj name="Chart" r:id="rId4" imgW="8582173" imgH="4267367"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in 2014-16 were below both the Great Recession levels and the 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345238"/>
            <a:ext cx="8667750" cy="427037"/>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http://www.uscourts.gov/uscourts/Statistics/BankruptcyStatistics/BankruptcyFilings/2013/0913_f2q.pdf</a:t>
            </a:r>
            <a:r>
              <a:rPr lang="en-US" sz="1100" dirty="0">
                <a:solidFill>
                  <a:srgbClr val="000000"/>
                </a:solidFill>
                <a:latin typeface="Arial" charset="0"/>
                <a:cs typeface="Arial" charset="0"/>
              </a:rPr>
              <a:t> ; 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4812505" y="1058863"/>
            <a:ext cx="1266825" cy="811213"/>
          </a:xfrm>
          <a:prstGeom prst="wedgeRectCallout">
            <a:avLst>
              <a:gd name="adj1" fmla="val -33588"/>
              <a:gd name="adj2" fmla="val 2589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5" y="1369219"/>
            <a:ext cx="1241425" cy="588962"/>
          </a:xfrm>
          <a:prstGeom prst="wedgeRectCallout">
            <a:avLst>
              <a:gd name="adj1" fmla="val -622"/>
              <a:gd name="adj2" fmla="val 2901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Below 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3</a:t>
            </a:fld>
            <a:endParaRPr lang="en-US">
              <a:solidFill>
                <a:srgbClr val="000000"/>
              </a:solidFill>
            </a:endParaRPr>
          </a:p>
        </p:txBody>
      </p:sp>
      <p:sp>
        <p:nvSpPr>
          <p:cNvPr id="37894" name="Rectangle 2"/>
          <p:cNvSpPr>
            <a:spLocks noGrp="1" noChangeArrowheads="1"/>
          </p:cNvSpPr>
          <p:nvPr>
            <p:ph type="title"/>
          </p:nvPr>
        </p:nvSpPr>
        <p:spPr>
          <a:xfrm>
            <a:off x="325303" y="122101"/>
            <a:ext cx="7400925" cy="860425"/>
          </a:xfrm>
        </p:spPr>
        <p:txBody>
          <a:bodyPr/>
          <a:lstStyle/>
          <a:p>
            <a:r>
              <a:rPr lang="en-US" dirty="0"/>
              <a:t>P/C Insurance Industry </a:t>
            </a:r>
            <a:br>
              <a:rPr lang="en-US" dirty="0"/>
            </a:br>
            <a:r>
              <a:rPr lang="en-US" dirty="0"/>
              <a:t>Combined Ratio, 2001–2016:1H*</a:t>
            </a:r>
          </a:p>
        </p:txBody>
      </p:sp>
      <p:sp>
        <p:nvSpPr>
          <p:cNvPr id="37895" name="Rectangle 3"/>
          <p:cNvSpPr>
            <a:spLocks noChangeArrowheads="1"/>
          </p:cNvSpPr>
          <p:nvPr/>
        </p:nvSpPr>
        <p:spPr bwMode="auto">
          <a:xfrm>
            <a:off x="-50240" y="6265621"/>
            <a:ext cx="8915400" cy="6124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pPr>
            <a:r>
              <a:rPr lang="en-US" sz="1100" dirty="0">
                <a:solidFill>
                  <a:srgbClr val="000000"/>
                </a:solidFill>
                <a:latin typeface="Arial" charset="0"/>
                <a:cs typeface="Arial" charset="0"/>
              </a:rPr>
              <a:t>Excludes Mortgage &amp; Financial Guaranty insurers 2008--2014. Including M&amp;FG, 2008=105.1, 2009=100.7, 2010=102.4, 2011=108.1; 2012:=103.2; 2013: = 96.1; 2014: = 97.0.   Note: 2015:1H combined ratio was 97.6                              </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a:t>
            </a:r>
          </a:p>
        </p:txBody>
      </p:sp>
      <p:graphicFrame>
        <p:nvGraphicFramePr>
          <p:cNvPr id="37890" name="Object 4"/>
          <p:cNvGraphicFramePr>
            <a:graphicFrameLocks noChangeAspect="1"/>
          </p:cNvGraphicFramePr>
          <p:nvPr>
            <p:extLst>
              <p:ext uri="{D42A27DB-BD31-4B8C-83A1-F6EECF244321}">
                <p14:modId xmlns:p14="http://schemas.microsoft.com/office/powerpoint/2010/main" val="973055952"/>
              </p:ext>
            </p:extLst>
          </p:nvPr>
        </p:nvGraphicFramePr>
        <p:xfrm>
          <a:off x="247649" y="1192735"/>
          <a:ext cx="8577263" cy="4102552"/>
        </p:xfrm>
        <a:graphic>
          <a:graphicData uri="http://schemas.openxmlformats.org/presentationml/2006/ole">
            <mc:AlternateContent xmlns:mc="http://schemas.openxmlformats.org/markup-compatibility/2006">
              <mc:Choice xmlns:v="urn:schemas-microsoft-com:vml" Requires="v">
                <p:oleObj spid="_x0000_s28143703" name="Chart" r:id="rId5" imgW="8534284" imgH="3628948" progId="MSGraph.Chart.8">
                  <p:embed followColorScheme="full"/>
                </p:oleObj>
              </mc:Choice>
              <mc:Fallback>
                <p:oleObj name="Chart" r:id="rId5" imgW="8534284" imgH="3628948" progId="MSGraph.Chart.8">
                  <p:embed followColorScheme="full"/>
                  <p:pic>
                    <p:nvPicPr>
                      <p:cNvPr id="37890" name="Object 4"/>
                      <p:cNvPicPr>
                        <a:picLocks noChangeAspect="1" noChangeArrowheads="1"/>
                      </p:cNvPicPr>
                      <p:nvPr/>
                    </p:nvPicPr>
                    <p:blipFill>
                      <a:blip r:embed="rId6"/>
                      <a:srcRect/>
                      <a:stretch>
                        <a:fillRect/>
                      </a:stretch>
                    </p:blipFill>
                    <p:spPr bwMode="gray">
                      <a:xfrm>
                        <a:off x="247649" y="1192735"/>
                        <a:ext cx="8577263" cy="4102552"/>
                      </a:xfrm>
                      <a:prstGeom prst="rect">
                        <a:avLst/>
                      </a:prstGeom>
                      <a:noFill/>
                      <a:extLst/>
                    </p:spPr>
                  </p:pic>
                </p:oleObj>
              </mc:Fallback>
            </mc:AlternateContent>
          </a:graphicData>
        </a:graphic>
      </p:graphicFrame>
      <p:sp>
        <p:nvSpPr>
          <p:cNvPr id="19" name="AutoShape 6"/>
          <p:cNvSpPr>
            <a:spLocks noChangeArrowheads="1"/>
          </p:cNvSpPr>
          <p:nvPr/>
        </p:nvSpPr>
        <p:spPr bwMode="blackWhite">
          <a:xfrm>
            <a:off x="3196837" y="2289801"/>
            <a:ext cx="1251488" cy="895350"/>
          </a:xfrm>
          <a:prstGeom prst="wedgeRectCallout">
            <a:avLst>
              <a:gd name="adj1" fmla="val -22093"/>
              <a:gd name="adj2" fmla="val 11143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1" name="PPTShape_1"/>
          <p:cNvSpPr>
            <a:spLocks noChangeArrowheads="1"/>
          </p:cNvSpPr>
          <p:nvPr/>
        </p:nvSpPr>
        <p:spPr bwMode="blackWhite">
          <a:xfrm>
            <a:off x="6448425" y="1152605"/>
            <a:ext cx="1810672" cy="843343"/>
          </a:xfrm>
          <a:prstGeom prst="wedgeRectCallout">
            <a:avLst>
              <a:gd name="adj1" fmla="val -54170"/>
              <a:gd name="adj2" fmla="val 13489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22" name="AutoShape 7"/>
          <p:cNvSpPr>
            <a:spLocks noChangeArrowheads="1"/>
          </p:cNvSpPr>
          <p:nvPr/>
        </p:nvSpPr>
        <p:spPr bwMode="blackWhite">
          <a:xfrm>
            <a:off x="1374225" y="979561"/>
            <a:ext cx="2124075" cy="701755"/>
          </a:xfrm>
          <a:prstGeom prst="wedgeRectCallout">
            <a:avLst>
              <a:gd name="adj1" fmla="val -55484"/>
              <a:gd name="adj2" fmla="val 1133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Insurers Paid Nearly $1.16 for Every $1 in Earned Premiums</a:t>
            </a:r>
          </a:p>
        </p:txBody>
      </p:sp>
      <p:sp>
        <p:nvSpPr>
          <p:cNvPr id="23" name="AutoShape 5"/>
          <p:cNvSpPr>
            <a:spLocks noChangeArrowheads="1"/>
          </p:cNvSpPr>
          <p:nvPr/>
        </p:nvSpPr>
        <p:spPr bwMode="blackWhite">
          <a:xfrm>
            <a:off x="1868128" y="5335417"/>
            <a:ext cx="1452499" cy="895350"/>
          </a:xfrm>
          <a:prstGeom prst="wedgeRectCallout">
            <a:avLst>
              <a:gd name="adj1" fmla="val 37327"/>
              <a:gd name="adj2" fmla="val -207686"/>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12" name="Oval 11"/>
          <p:cNvSpPr/>
          <p:nvPr/>
        </p:nvSpPr>
        <p:spPr bwMode="gray">
          <a:xfrm rot="5400000">
            <a:off x="7134777" y="3008767"/>
            <a:ext cx="1307690" cy="215307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Tree>
    <p:custDataLst>
      <p:tags r:id="rId2"/>
    </p:custDataLst>
    <p:extLst>
      <p:ext uri="{BB962C8B-B14F-4D97-AF65-F5344CB8AC3E}">
        <p14:creationId xmlns:p14="http://schemas.microsoft.com/office/powerpoint/2010/main" val="1933492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59256646"/>
              </p:ext>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30</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a:t>Index of Total Industrial Production:*</a:t>
            </a:r>
            <a:br>
              <a:rPr lang="en-US" sz="2800" dirty="0"/>
            </a:br>
            <a:r>
              <a:rPr lang="en-US" sz="2800" dirty="0"/>
              <a:t>A Peak in November 2014</a:t>
            </a:r>
          </a:p>
        </p:txBody>
      </p:sp>
      <p:sp>
        <p:nvSpPr>
          <p:cNvPr id="8199" name="Text Box 5"/>
          <p:cNvSpPr txBox="1">
            <a:spLocks noChangeArrowheads="1"/>
          </p:cNvSpPr>
          <p:nvPr/>
        </p:nvSpPr>
        <p:spPr bwMode="auto">
          <a:xfrm>
            <a:off x="0" y="6246387"/>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July 2016 (which is preliminary). Index based on year 2012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Institute.</a:t>
            </a:r>
          </a:p>
        </p:txBody>
      </p:sp>
      <p:sp>
        <p:nvSpPr>
          <p:cNvPr id="9" name="AutoShape 38"/>
          <p:cNvSpPr>
            <a:spLocks noChangeArrowheads="1"/>
          </p:cNvSpPr>
          <p:nvPr/>
        </p:nvSpPr>
        <p:spPr bwMode="blackWhite">
          <a:xfrm>
            <a:off x="4572000" y="3515519"/>
            <a:ext cx="1754305" cy="1052512"/>
          </a:xfrm>
          <a:prstGeom prst="wedgeRectCallout">
            <a:avLst>
              <a:gd name="adj1" fmla="val 34491"/>
              <a:gd name="adj2" fmla="val -1963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Peak at 105.73 in December 2007 (officially  the 1</a:t>
            </a:r>
            <a:r>
              <a:rPr lang="en-US" sz="1400" b="1" baseline="30000" dirty="0">
                <a:solidFill>
                  <a:srgbClr val="FFFFFF"/>
                </a:solidFill>
                <a:latin typeface="Arial" charset="0"/>
                <a:cs typeface="Arial" charset="0"/>
              </a:rPr>
              <a:t>st</a:t>
            </a:r>
            <a:r>
              <a:rPr lang="en-US" sz="1400" b="1" dirty="0">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471319"/>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Some of the downturn in industrial production in 2015 and 2016 is due to slow growth in exports, </a:t>
            </a:r>
            <a:r>
              <a:rPr lang="en-US" sz="1600" b="1" dirty="0">
                <a:solidFill>
                  <a:srgbClr val="FFFFFF"/>
                </a:solidFill>
              </a:rPr>
              <a:t>thanks to the rise in the value of the U.S. dollar and slowing economies world-wide. Little relief is forecast for the near term. </a:t>
            </a:r>
            <a:endParaRPr lang="en-US" sz="1600" b="1" dirty="0">
              <a:solidFill>
                <a:srgbClr val="FFFFFF"/>
              </a:solidFill>
              <a:latin typeface="Arial" charset="0"/>
              <a:cs typeface="Arial" charset="0"/>
            </a:endParaRP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30</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4421"/>
              <a:gd name="adj2" fmla="val -20867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Peak: </a:t>
            </a:r>
            <a:r>
              <a:rPr lang="en-US" sz="1400" b="1" dirty="0">
                <a:solidFill>
                  <a:srgbClr val="FFFFFF"/>
                </a:solidFill>
              </a:rPr>
              <a:t>Nov</a:t>
            </a:r>
            <a:r>
              <a:rPr lang="en-US" sz="1400" b="1" dirty="0">
                <a:solidFill>
                  <a:srgbClr val="FFFFFF"/>
                </a:solidFill>
                <a:latin typeface="Arial" charset="0"/>
                <a:cs typeface="Arial" charset="0"/>
              </a:rPr>
              <a:t>ember 2014 Index at 106.7</a:t>
            </a:r>
          </a:p>
        </p:txBody>
      </p:sp>
      <p:sp>
        <p:nvSpPr>
          <p:cNvPr id="2" name="TextBox 1"/>
          <p:cNvSpPr txBox="1"/>
          <p:nvPr/>
        </p:nvSpPr>
        <p:spPr>
          <a:xfrm>
            <a:off x="357188" y="1089223"/>
            <a:ext cx="690663" cy="307777"/>
          </a:xfrm>
          <a:prstGeom prst="rect">
            <a:avLst/>
          </a:prstGeom>
          <a:noFill/>
        </p:spPr>
        <p:txBody>
          <a:bodyPr wrap="square" rtlCol="0">
            <a:spAutoFit/>
          </a:bodyPr>
          <a:lstStyle/>
          <a:p>
            <a:r>
              <a:rPr lang="en-US" sz="1400" dirty="0"/>
              <a:t>Index</a:t>
            </a:r>
          </a:p>
        </p:txBody>
      </p:sp>
      <p:sp>
        <p:nvSpPr>
          <p:cNvPr id="17" name="Oval 16"/>
          <p:cNvSpPr/>
          <p:nvPr/>
        </p:nvSpPr>
        <p:spPr bwMode="gray">
          <a:xfrm rot="5400000">
            <a:off x="3806814" y="1994196"/>
            <a:ext cx="470058" cy="92412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8" name="Oval 17"/>
          <p:cNvSpPr/>
          <p:nvPr/>
        </p:nvSpPr>
        <p:spPr bwMode="gray">
          <a:xfrm rot="5400000">
            <a:off x="5772631" y="1532923"/>
            <a:ext cx="470058" cy="71178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9" name="Oval 18"/>
          <p:cNvSpPr/>
          <p:nvPr/>
        </p:nvSpPr>
        <p:spPr bwMode="gray">
          <a:xfrm rot="5400000">
            <a:off x="7976169" y="1320071"/>
            <a:ext cx="470058" cy="102740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0" name="Oval 19"/>
          <p:cNvSpPr/>
          <p:nvPr/>
        </p:nvSpPr>
        <p:spPr bwMode="gray">
          <a:xfrm rot="5400000">
            <a:off x="1012563" y="4107512"/>
            <a:ext cx="470058" cy="71178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609599" y="212688"/>
            <a:ext cx="7400925" cy="680936"/>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800" b="1" kern="0" dirty="0">
                <a:solidFill>
                  <a:srgbClr val="225A7A"/>
                </a:solidFill>
                <a:ea typeface="+mj-ea"/>
                <a:cs typeface="+mj-cs"/>
              </a:rPr>
              <a:t>The Gap Between Industrial Production and Capacity Appears to be Widening</a:t>
            </a:r>
          </a:p>
        </p:txBody>
      </p:sp>
      <p:sp>
        <p:nvSpPr>
          <p:cNvPr id="74758" name="Rectangle 6"/>
          <p:cNvSpPr>
            <a:spLocks noChangeArrowheads="1"/>
          </p:cNvSpPr>
          <p:nvPr/>
        </p:nvSpPr>
        <p:spPr bwMode="auto">
          <a:xfrm>
            <a:off x="85725" y="6288060"/>
            <a:ext cx="6820913"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rgbClr val="FF6801"/>
              </a:buClr>
            </a:pPr>
            <a:r>
              <a:rPr lang="en-US" sz="1050" dirty="0">
                <a:solidFill>
                  <a:srgbClr val="000000"/>
                </a:solidFill>
              </a:rPr>
              <a:t>Sources: Federal Reserve Board at </a:t>
            </a:r>
            <a:r>
              <a:rPr lang="en-US" sz="1050" dirty="0">
                <a:solidFill>
                  <a:srgbClr val="000000"/>
                </a:solidFill>
                <a:hlinkClick r:id="rId3"/>
              </a:rPr>
              <a:t>http://www.federalreserve.gov/releases/g17/ipdisk/ip_sa.txt</a:t>
            </a:r>
            <a:r>
              <a:rPr lang="en-US" sz="1050" dirty="0">
                <a:solidFill>
                  <a:srgbClr val="000000"/>
                </a:solidFill>
              </a:rPr>
              <a:t> .  </a:t>
            </a:r>
            <a:br>
              <a:rPr lang="en-US" sz="1050" dirty="0">
                <a:solidFill>
                  <a:srgbClr val="000000"/>
                </a:solidFill>
              </a:rPr>
            </a:br>
            <a:r>
              <a:rPr lang="en-US" sz="1050" dirty="0">
                <a:solidFill>
                  <a:srgbClr val="000000"/>
                </a:solidFill>
              </a:rPr>
              <a:t>National Bureau of Economic Research (recession dates); Insurance Information Institute.</a:t>
            </a: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31</a:t>
            </a:fld>
            <a:endParaRPr lang="en-US"/>
          </a:p>
        </p:txBody>
      </p:sp>
      <p:pic>
        <p:nvPicPr>
          <p:cNvPr id="3" name="Picture 2"/>
          <p:cNvPicPr>
            <a:picLocks noChangeAspect="1"/>
          </p:cNvPicPr>
          <p:nvPr/>
        </p:nvPicPr>
        <p:blipFill>
          <a:blip r:embed="rId4"/>
          <a:stretch>
            <a:fillRect/>
          </a:stretch>
        </p:blipFill>
        <p:spPr>
          <a:xfrm>
            <a:off x="609599" y="1092169"/>
            <a:ext cx="6646837" cy="4997346"/>
          </a:xfrm>
          <a:prstGeom prst="rect">
            <a:avLst/>
          </a:prstGeom>
        </p:spPr>
      </p:pic>
      <p:sp>
        <p:nvSpPr>
          <p:cNvPr id="5" name="Up-Down Arrow 4"/>
          <p:cNvSpPr/>
          <p:nvPr/>
        </p:nvSpPr>
        <p:spPr>
          <a:xfrm flipH="1">
            <a:off x="6673174" y="1410512"/>
            <a:ext cx="45719" cy="135214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38"/>
          <p:cNvSpPr>
            <a:spLocks noChangeArrowheads="1"/>
          </p:cNvSpPr>
          <p:nvPr/>
        </p:nvSpPr>
        <p:spPr bwMode="blackWhite">
          <a:xfrm>
            <a:off x="7505700" y="1676398"/>
            <a:ext cx="1356198" cy="1932563"/>
          </a:xfrm>
          <a:prstGeom prst="wedgeRectCallout">
            <a:avLst>
              <a:gd name="adj1" fmla="val -108575"/>
              <a:gd name="adj2" fmla="val -248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Even in boom times, we never use all of our industrial capacity, but lately the gap appears to be widening</a:t>
            </a:r>
          </a:p>
        </p:txBody>
      </p:sp>
    </p:spTree>
    <p:extLst>
      <p:ext uri="{BB962C8B-B14F-4D97-AF65-F5344CB8AC3E}">
        <p14:creationId xmlns:p14="http://schemas.microsoft.com/office/powerpoint/2010/main" val="2211554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12557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2800" b="1" dirty="0">
                <a:solidFill>
                  <a:srgbClr val="225A7A"/>
                </a:solidFill>
              </a:rPr>
              <a:t>We’re Now Gaining Jobs at a Good Pace,</a:t>
            </a:r>
            <a:br>
              <a:rPr lang="en-US" sz="2800" b="1" dirty="0">
                <a:solidFill>
                  <a:srgbClr val="225A7A"/>
                </a:solidFill>
              </a:rPr>
            </a:br>
            <a:r>
              <a:rPr lang="en-US" sz="2800" b="1" dirty="0">
                <a:solidFill>
                  <a:srgbClr val="225A7A"/>
                </a:solidFill>
              </a:rPr>
              <a:t>but We’re Not at “Full Employment” Yet,</a:t>
            </a:r>
            <a:br>
              <a:rPr lang="en-US" sz="2800" b="1" dirty="0">
                <a:solidFill>
                  <a:srgbClr val="225A7A"/>
                </a:solidFill>
              </a:rPr>
            </a:br>
            <a:r>
              <a:rPr lang="en-US" sz="2800" b="1" dirty="0">
                <a:solidFill>
                  <a:srgbClr val="225A7A"/>
                </a:solidFill>
              </a:rPr>
              <a:t>and There are Signs of Softening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ph idx="4294967295"/>
            <p:extLst/>
          </p:nvPr>
        </p:nvGraphicFramePr>
        <p:xfrm>
          <a:off x="430213" y="1387345"/>
          <a:ext cx="8204199" cy="461444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black">
          <a:xfrm>
            <a:off x="430213" y="176213"/>
            <a:ext cx="7700962" cy="860425"/>
          </a:xfrm>
          <a:prstGeom prst="rect">
            <a:avLst/>
          </a:prstGeom>
          <a:noFill/>
          <a:ln w="9525">
            <a:noFill/>
            <a:miter lim="800000"/>
            <a:headEnd/>
            <a:tailEnd/>
          </a:ln>
        </p:spPr>
        <p:txBody>
          <a:bodyPr lIns="45720" rIns="45720" anchor="ctr"/>
          <a:lstStyle/>
          <a:p>
            <a:pPr defTabSz="114300">
              <a:lnSpc>
                <a:spcPct val="90000"/>
              </a:lnSpc>
              <a:defRPr/>
            </a:pPr>
            <a:r>
              <a:rPr lang="en-US" sz="2800" b="1" kern="0">
                <a:solidFill>
                  <a:srgbClr val="225A7A"/>
                </a:solidFill>
                <a:ea typeface="+mj-ea"/>
                <a:cs typeface="+mj-cs"/>
              </a:rPr>
              <a:t>Nonfarm </a:t>
            </a:r>
            <a:r>
              <a:rPr lang="en-US" sz="2800" b="1" kern="0" dirty="0">
                <a:solidFill>
                  <a:srgbClr val="225A7A"/>
                </a:solidFill>
                <a:ea typeface="+mj-ea"/>
                <a:cs typeface="+mj-cs"/>
              </a:rPr>
              <a:t>Employment</a:t>
            </a:r>
            <a:r>
              <a:rPr lang="en-US" sz="2800" b="1" kern="0">
                <a:solidFill>
                  <a:srgbClr val="225A7A"/>
                </a:solidFill>
                <a:ea typeface="+mj-ea"/>
                <a:cs typeface="+mj-cs"/>
              </a:rPr>
              <a:t>,</a:t>
            </a:r>
            <a:r>
              <a:rPr lang="en-US" sz="2800" b="1" kern="0">
                <a:solidFill>
                  <a:srgbClr val="225A7A"/>
                </a:solidFill>
              </a:rPr>
              <a:t> Quarterly Change, </a:t>
            </a:r>
            <a:r>
              <a:rPr lang="en-US" sz="2800" b="1">
                <a:solidFill>
                  <a:srgbClr val="225A7A"/>
                </a:solidFill>
              </a:rPr>
              <a:t>2011 </a:t>
            </a:r>
            <a:r>
              <a:rPr lang="en-US" sz="2800" b="1" dirty="0">
                <a:solidFill>
                  <a:srgbClr val="225A7A"/>
                </a:solidFill>
              </a:rPr>
              <a:t>– 2016* </a:t>
            </a:r>
            <a:endParaRPr lang="en-US" sz="2800" b="1" kern="0" dirty="0">
              <a:solidFill>
                <a:srgbClr val="225A7A"/>
              </a:solidFill>
              <a:ea typeface="+mj-ea"/>
              <a:cs typeface="+mj-cs"/>
            </a:endParaRPr>
          </a:p>
        </p:txBody>
      </p:sp>
      <p:sp>
        <p:nvSpPr>
          <p:cNvPr id="18436" name="Rectangle 8"/>
          <p:cNvSpPr>
            <a:spLocks noChangeArrowheads="1"/>
          </p:cNvSpPr>
          <p:nvPr/>
        </p:nvSpPr>
        <p:spPr bwMode="black">
          <a:xfrm>
            <a:off x="210969" y="1142602"/>
            <a:ext cx="1222513" cy="230325"/>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7"/>
          <p:cNvSpPr>
            <a:spLocks noChangeArrowheads="1"/>
          </p:cNvSpPr>
          <p:nvPr/>
        </p:nvSpPr>
        <p:spPr bwMode="blackWhite">
          <a:xfrm>
            <a:off x="430213" y="6025567"/>
            <a:ext cx="8467725" cy="4200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900" b="1" dirty="0">
                <a:solidFill>
                  <a:srgbClr val="FFFFFF"/>
                </a:solidFill>
              </a:rPr>
              <a:t>After a strong 2014-15, the pace of job growth has slowed somewhat.</a:t>
            </a:r>
          </a:p>
        </p:txBody>
      </p:sp>
      <p:sp>
        <p:nvSpPr>
          <p:cNvPr id="18438" name="Rectangle 6"/>
          <p:cNvSpPr>
            <a:spLocks noChangeArrowheads="1"/>
          </p:cNvSpPr>
          <p:nvPr/>
        </p:nvSpPr>
        <p:spPr bwMode="auto">
          <a:xfrm>
            <a:off x="184260" y="6463839"/>
            <a:ext cx="85391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2016:Q3 is July and August projected to the full quarter. August and July 2016 data are preliminary</a:t>
            </a:r>
            <a:br>
              <a:rPr lang="en-US" sz="1100" dirty="0"/>
            </a:br>
            <a:r>
              <a:rPr lang="en-US" sz="1100" dirty="0"/>
              <a:t>Sources: US Bureau of Labor Statistics; Insurance Information Institute</a:t>
            </a:r>
          </a:p>
        </p:txBody>
      </p:sp>
      <p:sp>
        <p:nvSpPr>
          <p:cNvPr id="5128" name="Date Placeholder 8"/>
          <p:cNvSpPr>
            <a:spLocks noGrp="1"/>
          </p:cNvSpPr>
          <p:nvPr>
            <p:ph type="dt" sz="quarter" idx="10"/>
          </p:nvPr>
        </p:nvSpPr>
        <p:spPr/>
        <p:txBody>
          <a:bodyPr/>
          <a:lstStyle/>
          <a:p>
            <a:pPr>
              <a:defRPr/>
            </a:pPr>
            <a:r>
              <a:rPr lang="en-US"/>
              <a:t>12/01/09 - 9pm</a:t>
            </a:r>
          </a:p>
        </p:txBody>
      </p:sp>
      <p:sp>
        <p:nvSpPr>
          <p:cNvPr id="5129" name="Slide Number Placeholder 10"/>
          <p:cNvSpPr>
            <a:spLocks noGrp="1"/>
          </p:cNvSpPr>
          <p:nvPr>
            <p:ph type="sldNum" sz="quarter" idx="12"/>
          </p:nvPr>
        </p:nvSpPr>
        <p:spPr/>
        <p:txBody>
          <a:bodyPr/>
          <a:lstStyle/>
          <a:p>
            <a:pPr>
              <a:defRPr/>
            </a:pPr>
            <a:fld id="{C634AAF6-20D8-40AE-AF9E-97189C1CB096}" type="slidenum">
              <a:rPr lang="en-US" smtClean="0"/>
              <a:pPr>
                <a:defRPr/>
              </a:pPr>
              <a:t>33</a:t>
            </a:fld>
            <a:endParaRPr lang="en-US"/>
          </a:p>
        </p:txBody>
      </p:sp>
      <p:sp>
        <p:nvSpPr>
          <p:cNvPr id="11" name="Rectangle 7"/>
          <p:cNvSpPr>
            <a:spLocks noChangeArrowheads="1"/>
          </p:cNvSpPr>
          <p:nvPr/>
        </p:nvSpPr>
        <p:spPr bwMode="grayWhite">
          <a:xfrm>
            <a:off x="5266565" y="1363568"/>
            <a:ext cx="2343603" cy="1801906"/>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24457061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34</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a:t>Unemployment and</a:t>
            </a:r>
            <a:br>
              <a:rPr lang="en-US" sz="2800" dirty="0"/>
            </a:br>
            <a:r>
              <a:rPr lang="en-US" sz="2800" dirty="0"/>
              <a:t>Underemployment Rates: Still Falling</a:t>
            </a:r>
          </a:p>
        </p:txBody>
      </p:sp>
      <p:graphicFrame>
        <p:nvGraphicFramePr>
          <p:cNvPr id="17410" name="Object 2"/>
          <p:cNvGraphicFramePr>
            <a:graphicFrameLocks noGrp="1"/>
          </p:cNvGraphicFramePr>
          <p:nvPr>
            <p:ph idx="4294967295"/>
            <p:extLst/>
          </p:nvPr>
        </p:nvGraphicFramePr>
        <p:xfrm>
          <a:off x="7938" y="1350963"/>
          <a:ext cx="7357504" cy="4649787"/>
        </p:xfrm>
        <a:graphic>
          <a:graphicData uri="http://schemas.openxmlformats.org/presentationml/2006/ole">
            <mc:AlternateContent xmlns:mc="http://schemas.openxmlformats.org/markup-compatibility/2006">
              <mc:Choice xmlns:v="urn:schemas-microsoft-com:vml" Requires="v">
                <p:oleObj spid="_x0000_s28180485" name="Chart" r:id="rId4" imgW="7096230" imgH="4876942" progId="MSGraph.Chart.8">
                  <p:embed followColorScheme="full"/>
                </p:oleObj>
              </mc:Choice>
              <mc:Fallback>
                <p:oleObj name="Chart" r:id="rId4" imgW="7096230" imgH="4876942" progId="MSGraph.Chart.8">
                  <p:embed followColorScheme="full"/>
                  <p:pic>
                    <p:nvPicPr>
                      <p:cNvPr id="17410" name="Object 2"/>
                      <p:cNvPicPr>
                        <a:picLocks noGrp="1" noChangeArrowheads="1"/>
                      </p:cNvPicPr>
                      <p:nvPr/>
                    </p:nvPicPr>
                    <p:blipFill>
                      <a:blip r:embed="rId5"/>
                      <a:srcRect/>
                      <a:stretch>
                        <a:fillRect/>
                      </a:stretch>
                    </p:blipFill>
                    <p:spPr bwMode="auto">
                      <a:xfrm>
                        <a:off x="7938" y="1350963"/>
                        <a:ext cx="7357504" cy="4649787"/>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451097" y="4123927"/>
            <a:ext cx="1583296" cy="1252537"/>
          </a:xfrm>
          <a:prstGeom prst="wedgeRectCallout">
            <a:avLst>
              <a:gd name="adj1" fmla="val -64784"/>
              <a:gd name="adj2" fmla="val 4616"/>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4.9% in </a:t>
            </a:r>
            <a:r>
              <a:rPr lang="en-US" sz="1400" b="1" dirty="0">
                <a:solidFill>
                  <a:schemeClr val="bg1"/>
                </a:solidFill>
              </a:rPr>
              <a:t>August </a:t>
            </a:r>
            <a:r>
              <a:rPr lang="en-US" sz="1400" b="1" dirty="0">
                <a:solidFill>
                  <a:schemeClr val="bg1"/>
                </a:solidFill>
                <a:cs typeface="+mn-cs"/>
              </a:rPr>
              <a:t>2016.</a:t>
            </a:r>
            <a:r>
              <a:rPr lang="en-US" sz="1400" b="1" dirty="0">
                <a:solidFill>
                  <a:schemeClr val="bg1"/>
                </a:solidFill>
              </a:rPr>
              <a:t> 4.5% to 5.5%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437907" y="3199245"/>
            <a:ext cx="1583296" cy="509647"/>
          </a:xfrm>
          <a:prstGeom prst="wedgeRectCallout">
            <a:avLst>
              <a:gd name="adj1" fmla="val -66055"/>
              <a:gd name="adj2" fmla="val 187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was 9.7% in </a:t>
            </a:r>
            <a:r>
              <a:rPr lang="en-US" sz="1400" b="1" dirty="0">
                <a:solidFill>
                  <a:schemeClr val="bg1"/>
                </a:solidFill>
              </a:rPr>
              <a:t>August </a:t>
            </a:r>
            <a:r>
              <a:rPr lang="en-US" sz="1400" b="1" dirty="0">
                <a:solidFill>
                  <a:schemeClr val="bg1"/>
                </a:solidFill>
                <a:cs typeface="+mn-cs"/>
              </a:rPr>
              <a:t>2016.</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August 2016, 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Based on the latest </a:t>
            </a:r>
            <a:r>
              <a:rPr lang="en-US" b="1">
                <a:solidFill>
                  <a:srgbClr val="FFFFFF"/>
                </a:solidFill>
              </a:rPr>
              <a:t>readings,</a:t>
            </a:r>
            <a:br>
              <a:rPr lang="en-US" b="1">
                <a:solidFill>
                  <a:srgbClr val="FFFFFF"/>
                </a:solidFill>
              </a:rPr>
            </a:br>
            <a:r>
              <a:rPr lang="en-US" b="1">
                <a:solidFill>
                  <a:srgbClr val="FFFFFF"/>
                </a:solidFill>
              </a:rPr>
              <a:t>it </a:t>
            </a:r>
            <a:r>
              <a:rPr lang="en-US" b="1" dirty="0">
                <a:solidFill>
                  <a:srgbClr val="FFFFFF"/>
                </a:solidFill>
              </a:rPr>
              <a:t>appears that the job market is now close to “normal”</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34</a:t>
            </a:fld>
            <a:endParaRPr lang="en-US"/>
          </a:p>
        </p:txBody>
      </p:sp>
      <p:sp>
        <p:nvSpPr>
          <p:cNvPr id="18" name="AutoShape 38"/>
          <p:cNvSpPr>
            <a:spLocks noChangeArrowheads="1"/>
          </p:cNvSpPr>
          <p:nvPr/>
        </p:nvSpPr>
        <p:spPr bwMode="blackWhite">
          <a:xfrm>
            <a:off x="5670289" y="1128426"/>
            <a:ext cx="2166021" cy="661046"/>
          </a:xfrm>
          <a:prstGeom prst="wedgeRectCallout">
            <a:avLst>
              <a:gd name="adj1" fmla="val -101633"/>
              <a:gd name="adj2" fmla="val 307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a:t>
            </a:r>
            <a:br>
              <a:rPr lang="en-US" sz="1400" b="1" dirty="0">
                <a:solidFill>
                  <a:schemeClr val="bg1"/>
                </a:solidFill>
                <a:cs typeface="+mn-cs"/>
              </a:rPr>
            </a:br>
            <a:r>
              <a:rPr lang="en-US" sz="1400" b="1" dirty="0">
                <a:solidFill>
                  <a:schemeClr val="bg1"/>
                </a:solidFill>
                <a:cs typeface="+mn-cs"/>
              </a:rPr>
              <a:t>in March 2007 to 17.5% in October 2009</a:t>
            </a:r>
          </a:p>
        </p:txBody>
      </p:sp>
      <p:sp>
        <p:nvSpPr>
          <p:cNvPr id="17" name="Rectangle 7"/>
          <p:cNvSpPr>
            <a:spLocks noChangeArrowheads="1"/>
          </p:cNvSpPr>
          <p:nvPr/>
        </p:nvSpPr>
        <p:spPr bwMode="grayWhite">
          <a:xfrm>
            <a:off x="1133061" y="3708892"/>
            <a:ext cx="2796466" cy="41503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1842327" y="2672239"/>
            <a:ext cx="1706495" cy="527006"/>
          </a:xfrm>
          <a:prstGeom prst="wedgeRectCallout">
            <a:avLst>
              <a:gd name="adj1" fmla="val 26799"/>
              <a:gd name="adj2" fmla="val 1397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For U-6, 8.0% to 9.5% is “normal.”</a:t>
            </a:r>
          </a:p>
        </p:txBody>
      </p:sp>
      <p:sp>
        <p:nvSpPr>
          <p:cNvPr id="20" name="Rectangle 7"/>
          <p:cNvSpPr>
            <a:spLocks noChangeArrowheads="1"/>
          </p:cNvSpPr>
          <p:nvPr/>
        </p:nvSpPr>
        <p:spPr bwMode="grayWhite">
          <a:xfrm>
            <a:off x="1133062" y="4633575"/>
            <a:ext cx="6023112" cy="47302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655760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16" presetClass="entr" presetSubtype="26" fill="hold" grpId="0" nodeType="with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barn(in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Market Slack: Elevated Number</a:t>
            </a:r>
            <a:br>
              <a:rPr lang="en-US" dirty="0"/>
            </a:br>
            <a:r>
              <a:rPr lang="en-US" dirty="0"/>
              <a:t>of Involuntary Part-time Workers</a:t>
            </a:r>
          </a:p>
        </p:txBody>
      </p:sp>
      <p:sp>
        <p:nvSpPr>
          <p:cNvPr id="4" name="Date Placeholder 3"/>
          <p:cNvSpPr>
            <a:spLocks noGrp="1"/>
          </p:cNvSpPr>
          <p:nvPr>
            <p:ph type="dt" sz="half" idx="10"/>
          </p:nvPr>
        </p:nvSpPr>
        <p:spPr/>
        <p:txBody>
          <a:bodyPr/>
          <a:lstStyle/>
          <a:p>
            <a:pPr>
              <a:defRPr/>
            </a:pPr>
            <a:r>
              <a:rPr lang="en-US"/>
              <a:t>12/01/09 - 9pm</a:t>
            </a:r>
          </a:p>
        </p:txBody>
      </p:sp>
      <p:sp>
        <p:nvSpPr>
          <p:cNvPr id="5" name="Footer Placeholder 4"/>
          <p:cNvSpPr>
            <a:spLocks noGrp="1"/>
          </p:cNvSpPr>
          <p:nvPr>
            <p:ph type="ftr" sz="quarter" idx="11"/>
          </p:nvPr>
        </p:nvSpPr>
        <p:spPr/>
        <p:txBody>
          <a:bodyPr/>
          <a:lstStyle/>
          <a:p>
            <a:pPr>
              <a:defRPr/>
            </a:pPr>
            <a:r>
              <a:rPr lang="en-US"/>
              <a:t>eSlide – P6466 – The Financial Crisis and the Future of the P/C</a:t>
            </a:r>
          </a:p>
        </p:txBody>
      </p:sp>
      <p:sp>
        <p:nvSpPr>
          <p:cNvPr id="6" name="Slide Number Placeholder 5"/>
          <p:cNvSpPr>
            <a:spLocks noGrp="1"/>
          </p:cNvSpPr>
          <p:nvPr>
            <p:ph type="sldNum" sz="quarter" idx="12"/>
          </p:nvPr>
        </p:nvSpPr>
        <p:spPr/>
        <p:txBody>
          <a:bodyPr/>
          <a:lstStyle/>
          <a:p>
            <a:fld id="{3D084845-55E1-459B-8323-012B36395AE0}" type="slidenum">
              <a:rPr lang="en-US" smtClean="0"/>
              <a:pPr/>
              <a:t>35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643"/>
            <a:ext cx="8392761" cy="5611631"/>
          </a:xfrm>
          <a:prstGeom prst="rect">
            <a:avLst/>
          </a:prstGeom>
        </p:spPr>
      </p:pic>
      <p:sp>
        <p:nvSpPr>
          <p:cNvPr id="17" name="AutoShape 38"/>
          <p:cNvSpPr>
            <a:spLocks noChangeArrowheads="1"/>
          </p:cNvSpPr>
          <p:nvPr/>
        </p:nvSpPr>
        <p:spPr bwMode="blackWhite">
          <a:xfrm>
            <a:off x="2351087" y="1968838"/>
            <a:ext cx="3295650" cy="718440"/>
          </a:xfrm>
          <a:prstGeom prst="wedgeRectCallout">
            <a:avLst>
              <a:gd name="adj1" fmla="val 81461"/>
              <a:gd name="adj2" fmla="val 394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In less than 18 months, 4.5 million additional people were involuntarily working part time</a:t>
            </a:r>
          </a:p>
        </p:txBody>
      </p:sp>
      <p:sp>
        <p:nvSpPr>
          <p:cNvPr id="18" name="Rectangle 17"/>
          <p:cNvSpPr>
            <a:spLocks noChangeArrowheads="1"/>
          </p:cNvSpPr>
          <p:nvPr/>
        </p:nvSpPr>
        <p:spPr bwMode="grayWhite">
          <a:xfrm>
            <a:off x="4658961" y="4104698"/>
            <a:ext cx="3733799" cy="416718"/>
          </a:xfrm>
          <a:prstGeom prst="rect">
            <a:avLst/>
          </a:prstGeom>
          <a:noFill/>
          <a:ln w="28575">
            <a:solidFill>
              <a:srgbClr val="225A7A"/>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892572" y="5287625"/>
            <a:ext cx="1500188" cy="718440"/>
          </a:xfrm>
          <a:prstGeom prst="wedgeRectCallout">
            <a:avLst>
              <a:gd name="adj1" fmla="val -12137"/>
              <a:gd name="adj2" fmla="val -1766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The “normal</a:t>
            </a:r>
            <a:r>
              <a:rPr lang="en-US" sz="1600" b="1">
                <a:solidFill>
                  <a:schemeClr val="bg1"/>
                </a:solidFill>
              </a:rPr>
              <a:t>” range</a:t>
            </a:r>
            <a:br>
              <a:rPr lang="en-US" sz="1600" b="1">
                <a:solidFill>
                  <a:schemeClr val="bg1"/>
                </a:solidFill>
              </a:rPr>
            </a:br>
            <a:r>
              <a:rPr lang="en-US" sz="1600" b="1">
                <a:solidFill>
                  <a:schemeClr val="bg1"/>
                </a:solidFill>
              </a:rPr>
              <a:t>(since 1992)</a:t>
            </a:r>
            <a:endParaRPr lang="en-US" sz="1600" b="1" dirty="0">
              <a:solidFill>
                <a:schemeClr val="bg1"/>
              </a:solidFill>
            </a:endParaRPr>
          </a:p>
        </p:txBody>
      </p:sp>
      <p:sp>
        <p:nvSpPr>
          <p:cNvPr id="20" name="AutoShape 38"/>
          <p:cNvSpPr>
            <a:spLocks noChangeArrowheads="1"/>
          </p:cNvSpPr>
          <p:nvPr/>
        </p:nvSpPr>
        <p:spPr bwMode="blackWhite">
          <a:xfrm>
            <a:off x="7513940" y="1265906"/>
            <a:ext cx="1310972" cy="587934"/>
          </a:xfrm>
          <a:prstGeom prst="wedgeRectCallout">
            <a:avLst>
              <a:gd name="adj1" fmla="val 12615"/>
              <a:gd name="adj2" fmla="val 3267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Aug. 2016:</a:t>
            </a:r>
            <a:br>
              <a:rPr lang="en-US" sz="1600" b="1" dirty="0">
                <a:solidFill>
                  <a:schemeClr val="bg1"/>
                </a:solidFill>
              </a:rPr>
            </a:br>
            <a:r>
              <a:rPr lang="en-US" sz="1600" b="1" dirty="0">
                <a:solidFill>
                  <a:schemeClr val="bg1"/>
                </a:solidFill>
              </a:rPr>
              <a:t>6.05 million</a:t>
            </a:r>
          </a:p>
        </p:txBody>
      </p:sp>
    </p:spTree>
    <p:extLst>
      <p:ext uri="{BB962C8B-B14F-4D97-AF65-F5344CB8AC3E}">
        <p14:creationId xmlns:p14="http://schemas.microsoft.com/office/powerpoint/2010/main" val="32587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barn(inHorizontal)">
                                      <p:cBhvr>
                                        <p:cTn id="10" dur="500"/>
                                        <p:tgtEl>
                                          <p:spTgt spid="18"/>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36</a:t>
            </a:fld>
            <a:endParaRPr lang="en-US" altLang="en-US" sz="900"/>
          </a:p>
        </p:txBody>
      </p:sp>
      <p:sp>
        <p:nvSpPr>
          <p:cNvPr id="34821" name="Rectangle 7"/>
          <p:cNvSpPr>
            <a:spLocks noGrp="1" noChangeArrowheads="1"/>
          </p:cNvSpPr>
          <p:nvPr>
            <p:ph type="title" idx="4294967295"/>
          </p:nvPr>
        </p:nvSpPr>
        <p:spPr>
          <a:xfrm>
            <a:off x="565150" y="147638"/>
            <a:ext cx="7280275" cy="860425"/>
          </a:xfrm>
        </p:spPr>
        <p:txBody>
          <a:bodyPr/>
          <a:lstStyle/>
          <a:p>
            <a:r>
              <a:rPr lang="en-US" altLang="en-US" dirty="0">
                <a:latin typeface="Arial" panose="020B0604020202020204" pitchFamily="34" charset="0"/>
              </a:rPr>
              <a:t>Number of “Discouraged Workers”:</a:t>
            </a:r>
            <a:br>
              <a:rPr lang="en-US" altLang="en-US" dirty="0">
                <a:latin typeface="Arial" panose="020B0604020202020204" pitchFamily="34" charset="0"/>
              </a:rPr>
            </a:br>
            <a:r>
              <a:rPr lang="en-US" altLang="en-US" dirty="0">
                <a:latin typeface="Arial" panose="020B0604020202020204" pitchFamily="34" charset="0"/>
              </a:rPr>
              <a:t>Elevated, but Dropping </a:t>
            </a:r>
            <a:r>
              <a:rPr lang="en-US" altLang="en-US" sz="2000" dirty="0">
                <a:latin typeface="Arial" panose="020B0604020202020204" pitchFamily="34" charset="0"/>
              </a:rPr>
              <a:t>Jan 1994 – August 2016 </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0" y="6389688"/>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Notes: Recessions indicated by gray shaded columns. Data are seasonally adjusted.</a:t>
            </a:r>
          </a:p>
          <a:p>
            <a:pPr>
              <a:lnSpc>
                <a:spcPct val="85000"/>
              </a:lnSpc>
              <a:spcBef>
                <a:spcPct val="25000"/>
              </a:spcBef>
              <a:buFont typeface="Wingdings" panose="05000000000000000000" pitchFamily="2" charset="2"/>
              <a:buNone/>
            </a:pPr>
            <a:r>
              <a:rPr lang="en-US" altLang="en-US" sz="1100"/>
              <a:t>Sources: Bureau of Labor Statistics; National Bureau of Economic Research (recession dates).</a:t>
            </a:r>
          </a:p>
        </p:txBody>
      </p:sp>
      <p:graphicFrame>
        <p:nvGraphicFramePr>
          <p:cNvPr id="34823" name="Object 8"/>
          <p:cNvGraphicFramePr>
            <a:graphicFrameLocks noChangeAspect="1"/>
          </p:cNvGraphicFramePr>
          <p:nvPr>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8181509" name="Chart" r:id="rId4" imgW="8343770" imgH="4381358" progId="MSGraph.Chart.8">
                  <p:embed followColorScheme="full"/>
                </p:oleObj>
              </mc:Choice>
              <mc:Fallback>
                <p:oleObj name="Chart" r:id="rId4" imgW="8343770" imgH="4381358" progId="MSGraph.Chart.8">
                  <p:embed followColorScheme="full"/>
                  <p:pic>
                    <p:nvPicPr>
                      <p:cNvPr id="34823" name="Object 8"/>
                      <p:cNvPicPr>
                        <a:picLocks noChangeAspect="1" noChangeArrowheads="1"/>
                      </p:cNvPicPr>
                      <p:nvPr/>
                    </p:nvPicPr>
                    <p:blipFill>
                      <a:blip r:embed="rId5"/>
                      <a:srcRect/>
                      <a:stretch>
                        <a:fillRect/>
                      </a:stretch>
                    </p:blipFill>
                    <p:spPr bwMode="gray">
                      <a:xfrm>
                        <a:off x="406400" y="1143000"/>
                        <a:ext cx="83439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In recent good times, the number of discouraged workers ranged from 200,000-400,000 (1995-2000) or from 300,000-500,000 (2002-2007).</a:t>
            </a:r>
          </a:p>
        </p:txBody>
      </p:sp>
      <p:sp>
        <p:nvSpPr>
          <p:cNvPr id="9" name="AutoShape 17"/>
          <p:cNvSpPr>
            <a:spLocks noChangeArrowheads="1"/>
          </p:cNvSpPr>
          <p:nvPr/>
        </p:nvSpPr>
        <p:spPr bwMode="blackWhite">
          <a:xfrm>
            <a:off x="7464425" y="1193801"/>
            <a:ext cx="1466850" cy="660400"/>
          </a:xfrm>
          <a:prstGeom prst="wedgeRectCallout">
            <a:avLst>
              <a:gd name="adj1" fmla="val 22741"/>
              <a:gd name="adj2" fmla="val 300867"/>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Latest reading: 576,000</a:t>
            </a:r>
            <a:br>
              <a:rPr lang="en-US" altLang="en-US" sz="1400" b="1" dirty="0">
                <a:solidFill>
                  <a:srgbClr val="FFFFFF"/>
                </a:solidFill>
              </a:rPr>
            </a:br>
            <a:r>
              <a:rPr lang="en-US" altLang="en-US" sz="1400" b="1" dirty="0">
                <a:solidFill>
                  <a:srgbClr val="FFFFFF"/>
                </a:solidFill>
              </a:rPr>
              <a:t>in Aug. 2016.</a:t>
            </a:r>
            <a:endParaRPr lang="en-US" altLang="en-US" sz="1400" b="1" dirty="0">
              <a:solidFill>
                <a:schemeClr val="bg1"/>
              </a:solidFill>
            </a:endParaRPr>
          </a:p>
        </p:txBody>
      </p:sp>
      <p:sp>
        <p:nvSpPr>
          <p:cNvPr id="34826" name="TextBox 9"/>
          <p:cNvSpPr txBox="1">
            <a:spLocks noChangeArrowheads="1"/>
          </p:cNvSpPr>
          <p:nvPr/>
        </p:nvSpPr>
        <p:spPr bwMode="auto">
          <a:xfrm>
            <a:off x="152400" y="1000125"/>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Thousands</a:t>
            </a:r>
          </a:p>
        </p:txBody>
      </p:sp>
      <p:sp>
        <p:nvSpPr>
          <p:cNvPr id="34827" name="TextBox 10"/>
          <p:cNvSpPr txBox="1">
            <a:spLocks noChangeArrowheads="1"/>
          </p:cNvSpPr>
          <p:nvPr/>
        </p:nvSpPr>
        <p:spPr bwMode="auto">
          <a:xfrm>
            <a:off x="1533525" y="1133475"/>
            <a:ext cx="3829050" cy="1816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solidFill>
                  <a:schemeClr val="bg1"/>
                </a:solidFill>
              </a:rPr>
              <a:t>A “discouraged worker” in a month did not actively look for work in the prior month</a:t>
            </a:r>
            <a:br>
              <a:rPr lang="en-US" altLang="en-US" sz="1400" b="1">
                <a:solidFill>
                  <a:schemeClr val="bg1"/>
                </a:solidFill>
              </a:rPr>
            </a:br>
            <a:r>
              <a:rPr lang="en-US" altLang="en-US" sz="1400" b="1">
                <a:solidFill>
                  <a:schemeClr val="bg1"/>
                </a:solidFill>
              </a:rPr>
              <a:t>for reasons such as</a:t>
            </a:r>
            <a:br>
              <a:rPr lang="en-US" altLang="en-US" sz="1400" b="1">
                <a:solidFill>
                  <a:schemeClr val="bg1"/>
                </a:solidFill>
              </a:rPr>
            </a:br>
            <a:r>
              <a:rPr lang="en-US" altLang="en-US" sz="1400" b="1">
                <a:solidFill>
                  <a:schemeClr val="bg1"/>
                </a:solidFill>
              </a:rPr>
              <a:t>--thinks no work available,</a:t>
            </a:r>
            <a:br>
              <a:rPr lang="en-US" altLang="en-US" sz="1400" b="1">
                <a:solidFill>
                  <a:schemeClr val="bg1"/>
                </a:solidFill>
              </a:rPr>
            </a:br>
            <a:r>
              <a:rPr lang="en-US" altLang="en-US" sz="1400" b="1">
                <a:solidFill>
                  <a:schemeClr val="bg1"/>
                </a:solidFill>
              </a:rPr>
              <a:t>--could not find work,</a:t>
            </a:r>
            <a:br>
              <a:rPr lang="en-US" altLang="en-US" sz="1400" b="1">
                <a:solidFill>
                  <a:schemeClr val="bg1"/>
                </a:solidFill>
              </a:rPr>
            </a:br>
            <a:r>
              <a:rPr lang="en-US" altLang="en-US" sz="1400" b="1">
                <a:solidFill>
                  <a:schemeClr val="bg1"/>
                </a:solidFill>
              </a:rPr>
              <a:t>--lacks schooling or training,</a:t>
            </a:r>
            <a:br>
              <a:rPr lang="en-US" altLang="en-US" sz="1400" b="1">
                <a:solidFill>
                  <a:schemeClr val="bg1"/>
                </a:solidFill>
              </a:rPr>
            </a:br>
            <a:r>
              <a:rPr lang="en-US" altLang="en-US" sz="1400" b="1">
                <a:solidFill>
                  <a:schemeClr val="bg1"/>
                </a:solidFill>
              </a:rPr>
              <a:t>--thinks employer thinks too young or old, and other types of discrimination.</a:t>
            </a:r>
          </a:p>
        </p:txBody>
      </p:sp>
      <p:sp>
        <p:nvSpPr>
          <p:cNvPr id="12" name="Rectangle 7"/>
          <p:cNvSpPr>
            <a:spLocks noChangeArrowheads="1"/>
          </p:cNvSpPr>
          <p:nvPr/>
        </p:nvSpPr>
        <p:spPr bwMode="grayWhite">
          <a:xfrm>
            <a:off x="3451123" y="3942735"/>
            <a:ext cx="5149952" cy="509996"/>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AutoShape 17"/>
          <p:cNvSpPr>
            <a:spLocks noChangeArrowheads="1"/>
          </p:cNvSpPr>
          <p:nvPr/>
        </p:nvSpPr>
        <p:spPr bwMode="blackWhite">
          <a:xfrm>
            <a:off x="4343400" y="4692650"/>
            <a:ext cx="865188" cy="381000"/>
          </a:xfrm>
          <a:prstGeom prst="wedgeRectCallout">
            <a:avLst>
              <a:gd name="adj1" fmla="val 17685"/>
              <a:gd name="adj2" fmla="val -150639"/>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rgbClr val="FFFFFF"/>
                </a:solidFill>
              </a:rPr>
              <a:t>Normal</a:t>
            </a:r>
            <a:endParaRPr lang="en-US" altLang="en-US" sz="1400" b="1">
              <a:solidFill>
                <a:schemeClr val="bg1"/>
              </a:solidFill>
            </a:endParaRPr>
          </a:p>
        </p:txBody>
      </p:sp>
    </p:spTree>
    <p:extLst>
      <p:ext uri="{BB962C8B-B14F-4D97-AF65-F5344CB8AC3E}">
        <p14:creationId xmlns:p14="http://schemas.microsoft.com/office/powerpoint/2010/main" val="1143008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barn(inHorizontal)">
                                      <p:cBhvr>
                                        <p:cTn id="15" dur="500"/>
                                        <p:tgtEl>
                                          <p:spTgt spid="12"/>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1949" y="98711"/>
            <a:ext cx="7552340" cy="950976"/>
          </a:xfrm>
        </p:spPr>
        <p:txBody>
          <a:bodyPr>
            <a:normAutofit/>
          </a:bodyPr>
          <a:lstStyle/>
          <a:p>
            <a:r>
              <a:rPr lang="en-US" sz="2800" dirty="0"/>
              <a:t>The Fed’s Labor Market Conditions Index</a:t>
            </a:r>
            <a:br>
              <a:rPr lang="en-US" sz="2800" dirty="0"/>
            </a:br>
            <a:r>
              <a:rPr lang="en-US" sz="2800" dirty="0"/>
              <a:t>Combines 19 Labor Market Indicators</a:t>
            </a:r>
          </a:p>
        </p:txBody>
      </p:sp>
      <p:pic>
        <p:nvPicPr>
          <p:cNvPr id="4" name="Picture 3"/>
          <p:cNvPicPr>
            <a:picLocks noChangeAspect="1"/>
          </p:cNvPicPr>
          <p:nvPr/>
        </p:nvPicPr>
        <p:blipFill>
          <a:blip r:embed="rId2"/>
          <a:stretch>
            <a:fillRect/>
          </a:stretch>
        </p:blipFill>
        <p:spPr>
          <a:xfrm>
            <a:off x="285135" y="1168348"/>
            <a:ext cx="8622891" cy="4619625"/>
          </a:xfrm>
          <a:prstGeom prst="rect">
            <a:avLst/>
          </a:prstGeom>
        </p:spPr>
      </p:pic>
      <p:sp>
        <p:nvSpPr>
          <p:cNvPr id="7" name="TextBox 6"/>
          <p:cNvSpPr txBox="1"/>
          <p:nvPr/>
        </p:nvSpPr>
        <p:spPr>
          <a:xfrm>
            <a:off x="285135" y="6459794"/>
            <a:ext cx="7552340" cy="261610"/>
          </a:xfrm>
          <a:prstGeom prst="rect">
            <a:avLst/>
          </a:prstGeom>
          <a:noFill/>
        </p:spPr>
        <p:txBody>
          <a:bodyPr wrap="square" rtlCol="0">
            <a:spAutoFit/>
          </a:bodyPr>
          <a:lstStyle/>
          <a:p>
            <a:r>
              <a:rPr lang="en-US" sz="1100" dirty="0"/>
              <a:t>Source: </a:t>
            </a:r>
            <a:r>
              <a:rPr lang="en-US" sz="1100" dirty="0">
                <a:hlinkClick r:id="rId3"/>
              </a:rPr>
              <a:t>https://fred.stlouisfed.org/series/FRBLMCI#0</a:t>
            </a:r>
            <a:r>
              <a:rPr lang="en-US" sz="1100" dirty="0"/>
              <a:t> </a:t>
            </a:r>
          </a:p>
        </p:txBody>
      </p:sp>
      <p:sp>
        <p:nvSpPr>
          <p:cNvPr id="8" name="Rectangle 6"/>
          <p:cNvSpPr>
            <a:spLocks noChangeArrowheads="1"/>
          </p:cNvSpPr>
          <p:nvPr/>
        </p:nvSpPr>
        <p:spPr bwMode="blackWhite">
          <a:xfrm>
            <a:off x="285135" y="5906634"/>
            <a:ext cx="8622891"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Since 1976, we’ve had a recession whenever the Index drops below -17.6.</a:t>
            </a:r>
            <a:br>
              <a:rPr lang="en-US" altLang="en-US" sz="1800" b="1" dirty="0">
                <a:solidFill>
                  <a:srgbClr val="FFFFFF"/>
                </a:solidFill>
              </a:rPr>
            </a:br>
            <a:r>
              <a:rPr lang="en-US" altLang="en-US" sz="1800" b="1" dirty="0">
                <a:solidFill>
                  <a:srgbClr val="FFFFFF"/>
                </a:solidFill>
              </a:rPr>
              <a:t>As of June 2016 the Index was at -1.9 and appeared to be heading up.</a:t>
            </a:r>
          </a:p>
        </p:txBody>
      </p:sp>
    </p:spTree>
    <p:extLst>
      <p:ext uri="{BB962C8B-B14F-4D97-AF65-F5344CB8AC3E}">
        <p14:creationId xmlns:p14="http://schemas.microsoft.com/office/powerpoint/2010/main" val="308838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38</a:t>
            </a:fld>
            <a:endParaRPr lang="en-US" altLang="en-US" sz="900"/>
          </a:p>
        </p:txBody>
      </p:sp>
      <p:sp>
        <p:nvSpPr>
          <p:cNvPr id="34821" name="Rectangle 7"/>
          <p:cNvSpPr>
            <a:spLocks noGrp="1" noChangeArrowheads="1"/>
          </p:cNvSpPr>
          <p:nvPr>
            <p:ph type="title" idx="4294967295"/>
          </p:nvPr>
        </p:nvSpPr>
        <p:spPr>
          <a:xfrm>
            <a:off x="491614" y="202995"/>
            <a:ext cx="6567947" cy="815563"/>
          </a:xfrm>
        </p:spPr>
        <p:txBody>
          <a:bodyPr>
            <a:noAutofit/>
          </a:bodyPr>
          <a:lstStyle/>
          <a:p>
            <a:r>
              <a:rPr lang="en-US" altLang="en-US" dirty="0">
                <a:latin typeface="Arial" panose="020B0604020202020204" pitchFamily="34" charset="0"/>
              </a:rPr>
              <a:t>Labor Market Conditions Index</a:t>
            </a:r>
            <a:br>
              <a:rPr lang="en-US" altLang="en-US" dirty="0">
                <a:latin typeface="Arial" panose="020B0604020202020204" pitchFamily="34" charset="0"/>
              </a:rPr>
            </a:br>
            <a:r>
              <a:rPr lang="en-US" altLang="en-US" dirty="0">
                <a:latin typeface="Arial" panose="020B0604020202020204" pitchFamily="34" charset="0"/>
              </a:rPr>
              <a:t>Since the Recession Ended</a:t>
            </a:r>
          </a:p>
        </p:txBody>
      </p:sp>
      <p:sp>
        <p:nvSpPr>
          <p:cNvPr id="34822" name="Text Box 5"/>
          <p:cNvSpPr txBox="1">
            <a:spLocks noChangeArrowheads="1"/>
          </p:cNvSpPr>
          <p:nvPr/>
        </p:nvSpPr>
        <p:spPr bwMode="auto">
          <a:xfrm>
            <a:off x="73728" y="6303963"/>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Notes: Data are seasonally adjusted. The entire dataset is subject to revision, but that usually affects only the most recent 6 months.</a:t>
            </a:r>
          </a:p>
          <a:p>
            <a:pPr>
              <a:lnSpc>
                <a:spcPct val="85000"/>
              </a:lnSpc>
              <a:spcBef>
                <a:spcPct val="25000"/>
              </a:spcBef>
              <a:buNone/>
            </a:pPr>
            <a:r>
              <a:rPr lang="en-US" altLang="en-US" sz="1100" dirty="0"/>
              <a:t>Sources: </a:t>
            </a:r>
            <a:r>
              <a:rPr lang="en-US" altLang="en-US" sz="1100" dirty="0">
                <a:hlinkClick r:id="rId4"/>
              </a:rPr>
              <a:t>https://research.stlouisfed.org/fred2/series/FRBLMCI</a:t>
            </a:r>
            <a:r>
              <a:rPr lang="en-US" altLang="en-US" sz="1100" dirty="0"/>
              <a:t> </a:t>
            </a:r>
          </a:p>
        </p:txBody>
      </p:sp>
      <p:graphicFrame>
        <p:nvGraphicFramePr>
          <p:cNvPr id="34823" name="Object 8"/>
          <p:cNvGraphicFramePr>
            <a:graphicFrameLocks noChangeAspect="1"/>
          </p:cNvGraphicFramePr>
          <p:nvPr>
            <p:extLst/>
          </p:nvPr>
        </p:nvGraphicFramePr>
        <p:xfrm>
          <a:off x="264228" y="1263241"/>
          <a:ext cx="8343900" cy="4418984"/>
        </p:xfrm>
        <a:graphic>
          <a:graphicData uri="http://schemas.openxmlformats.org/presentationml/2006/ole">
            <mc:AlternateContent xmlns:mc="http://schemas.openxmlformats.org/markup-compatibility/2006">
              <mc:Choice xmlns:v="urn:schemas-microsoft-com:vml" Requires="v">
                <p:oleObj spid="_x0000_s28160085" name="Chart" r:id="rId5" imgW="8343770" imgH="4381358" progId="MSGraph.Chart.8">
                  <p:embed followColorScheme="full"/>
                </p:oleObj>
              </mc:Choice>
              <mc:Fallback>
                <p:oleObj name="Chart" r:id="rId5" imgW="8343770" imgH="4381358" progId="MSGraph.Chart.8">
                  <p:embed followColorScheme="full"/>
                  <p:pic>
                    <p:nvPicPr>
                      <p:cNvPr id="34823" name="Object 8"/>
                      <p:cNvPicPr>
                        <a:picLocks noChangeAspect="1" noChangeArrowheads="1"/>
                      </p:cNvPicPr>
                      <p:nvPr/>
                    </p:nvPicPr>
                    <p:blipFill>
                      <a:blip r:embed="rId6"/>
                      <a:srcRect/>
                      <a:stretch>
                        <a:fillRect/>
                      </a:stretch>
                    </p:blipFill>
                    <p:spPr bwMode="gray">
                      <a:xfrm>
                        <a:off x="264228" y="1263241"/>
                        <a:ext cx="8343900" cy="4418984"/>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3276" y="5641181"/>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Based on history of the last 40 years, there’s no recession </a:t>
            </a:r>
            <a:r>
              <a:rPr lang="en-US" altLang="en-US" sz="1800" b="1">
                <a:solidFill>
                  <a:srgbClr val="FFFFFF"/>
                </a:solidFill>
              </a:rPr>
              <a:t>in sight.</a:t>
            </a:r>
            <a:endParaRPr lang="en-US" altLang="en-US" sz="1800" b="1" dirty="0">
              <a:solidFill>
                <a:srgbClr val="FFFFFF"/>
              </a:solidFill>
            </a:endParaRPr>
          </a:p>
        </p:txBody>
      </p:sp>
      <p:sp>
        <p:nvSpPr>
          <p:cNvPr id="9" name="AutoShape 17"/>
          <p:cNvSpPr>
            <a:spLocks noChangeArrowheads="1"/>
          </p:cNvSpPr>
          <p:nvPr/>
        </p:nvSpPr>
        <p:spPr bwMode="blackWhite">
          <a:xfrm>
            <a:off x="7067502" y="1263241"/>
            <a:ext cx="1662537" cy="536341"/>
          </a:xfrm>
          <a:prstGeom prst="wedgeRectCallout">
            <a:avLst>
              <a:gd name="adj1" fmla="val -2773"/>
              <a:gd name="adj2" fmla="val 298021"/>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Decline began in November 2015.</a:t>
            </a:r>
            <a:endParaRPr lang="en-US" altLang="en-US" sz="1400" b="1" dirty="0">
              <a:solidFill>
                <a:schemeClr val="bg1"/>
              </a:solidFill>
            </a:endParaRPr>
          </a:p>
        </p:txBody>
      </p:sp>
      <p:sp>
        <p:nvSpPr>
          <p:cNvPr id="34826" name="TextBox 9"/>
          <p:cNvSpPr txBox="1">
            <a:spLocks noChangeArrowheads="1"/>
          </p:cNvSpPr>
          <p:nvPr/>
        </p:nvSpPr>
        <p:spPr bwMode="auto">
          <a:xfrm>
            <a:off x="73728" y="1057659"/>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Index Value</a:t>
            </a:r>
          </a:p>
        </p:txBody>
      </p:sp>
    </p:spTree>
    <p:extLst>
      <p:ext uri="{BB962C8B-B14F-4D97-AF65-F5344CB8AC3E}">
        <p14:creationId xmlns:p14="http://schemas.microsoft.com/office/powerpoint/2010/main" val="3931650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28588"/>
            <a:ext cx="8166100" cy="815975"/>
          </a:xfrm>
        </p:spPr>
        <p:txBody>
          <a:bodyPr anchor="t" anchorCtr="1"/>
          <a:lstStyle/>
          <a:p>
            <a:pPr>
              <a:lnSpc>
                <a:spcPct val="85000"/>
              </a:lnSpc>
            </a:pPr>
            <a:r>
              <a:rPr lang="en-US" sz="2800" dirty="0">
                <a:latin typeface="Arial" panose="020B0604020202020204" pitchFamily="34" charset="0"/>
              </a:rPr>
              <a:t>Full-time vs. Part-time Employment,</a:t>
            </a:r>
            <a:br>
              <a:rPr lang="en-US" sz="2800" dirty="0">
                <a:latin typeface="Arial" panose="020B0604020202020204" pitchFamily="34" charset="0"/>
              </a:rPr>
            </a:br>
            <a:r>
              <a:rPr lang="en-US" sz="2800" dirty="0">
                <a:latin typeface="Arial" panose="020B0604020202020204" pitchFamily="34" charset="0"/>
              </a:rPr>
              <a:t>Quarterly, 2003-2016:Q2</a:t>
            </a:r>
          </a:p>
        </p:txBody>
      </p:sp>
      <p:graphicFrame>
        <p:nvGraphicFramePr>
          <p:cNvPr id="93187" name="Object 3"/>
          <p:cNvGraphicFramePr>
            <a:graphicFrameLocks noGrp="1" noChangeAspect="1"/>
          </p:cNvGraphicFramePr>
          <p:nvPr>
            <p:ph type="chart" idx="1"/>
            <p:extLst/>
          </p:nvPr>
        </p:nvGraphicFramePr>
        <p:xfrm>
          <a:off x="136525" y="1063625"/>
          <a:ext cx="8902700" cy="4813300"/>
        </p:xfrm>
        <a:graphic>
          <a:graphicData uri="http://schemas.openxmlformats.org/presentationml/2006/ole">
            <mc:AlternateContent xmlns:mc="http://schemas.openxmlformats.org/markup-compatibility/2006">
              <mc:Choice xmlns:v="urn:schemas-microsoft-com:vml" Requires="v">
                <p:oleObj spid="_x0000_s28163157" name="Chart" r:id="rId3" imgW="9020114" imgH="4876942" progId="MSGraph.Chart.8">
                  <p:embed followColorScheme="full"/>
                </p:oleObj>
              </mc:Choice>
              <mc:Fallback>
                <p:oleObj name="Chart" r:id="rId3" imgW="9020114" imgH="4876942" progId="MSGraph.Chart.8">
                  <p:embed followColorScheme="full"/>
                  <p:pic>
                    <p:nvPicPr>
                      <p:cNvPr id="93187" name="Object 3"/>
                      <p:cNvPicPr>
                        <a:picLocks noGrp="1" noChangeAspect="1" noChangeArrowheads="1"/>
                      </p:cNvPicPr>
                      <p:nvPr/>
                    </p:nvPicPr>
                    <p:blipFill>
                      <a:blip r:embed="rId4"/>
                      <a:srcRect/>
                      <a:stretch>
                        <a:fillRect/>
                      </a:stretch>
                    </p:blipFill>
                    <p:spPr bwMode="auto">
                      <a:xfrm>
                        <a:off x="136525" y="1063625"/>
                        <a:ext cx="89027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8" name="Rectangle 4"/>
          <p:cNvSpPr>
            <a:spLocks noChangeArrowheads="1"/>
          </p:cNvSpPr>
          <p:nvPr/>
        </p:nvSpPr>
        <p:spPr bwMode="auto">
          <a:xfrm>
            <a:off x="516247" y="6516768"/>
            <a:ext cx="8143255"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1100" dirty="0"/>
              <a:t>Data are seasonally-adjusted. Sources: US Bureau of Labor Statistics, US Department of Labor; Insurance Information Institute.</a:t>
            </a:r>
          </a:p>
        </p:txBody>
      </p:sp>
      <p:sp>
        <p:nvSpPr>
          <p:cNvPr id="471045" name="Text Box 5"/>
          <p:cNvSpPr txBox="1">
            <a:spLocks noChangeArrowheads="1"/>
          </p:cNvSpPr>
          <p:nvPr/>
        </p:nvSpPr>
        <p:spPr bwMode="auto">
          <a:xfrm>
            <a:off x="425450" y="5716976"/>
            <a:ext cx="8324850" cy="757130"/>
          </a:xfrm>
          <a:prstGeom prst="rect">
            <a:avLst/>
          </a:prstGeom>
          <a:solidFill>
            <a:schemeClr val="accent2"/>
          </a:solidFill>
          <a:ln w="12700">
            <a:solidFill>
              <a:srgbClr val="FF0000"/>
            </a:solidFill>
            <a:miter lim="800000"/>
            <a:headEnd type="none" w="sm" len="sm"/>
            <a:tailEnd type="none" w="sm" len="sm"/>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sz="1800" b="1" dirty="0">
                <a:solidFill>
                  <a:schemeClr val="bg1"/>
                </a:solidFill>
              </a:rPr>
              <a:t>The Great Recession shifted employment from full-time to part-time.</a:t>
            </a:r>
            <a:br>
              <a:rPr lang="en-US" sz="1800" b="1" dirty="0">
                <a:solidFill>
                  <a:schemeClr val="bg1"/>
                </a:solidFill>
              </a:rPr>
            </a:br>
            <a:r>
              <a:rPr lang="en-US" sz="1800" b="1" dirty="0">
                <a:solidFill>
                  <a:schemeClr val="bg1"/>
                </a:solidFill>
              </a:rPr>
              <a:t>Full-time employment is finally above its pre-recession peak,</a:t>
            </a:r>
            <a:br>
              <a:rPr lang="en-US" sz="1800" b="1" dirty="0">
                <a:solidFill>
                  <a:schemeClr val="bg1"/>
                </a:solidFill>
              </a:rPr>
            </a:br>
            <a:r>
              <a:rPr lang="en-US" sz="1800" b="1" dirty="0">
                <a:solidFill>
                  <a:schemeClr val="bg1"/>
                </a:solidFill>
              </a:rPr>
              <a:t>but part-time hasn’t receded.</a:t>
            </a:r>
          </a:p>
        </p:txBody>
      </p:sp>
      <p:sp>
        <p:nvSpPr>
          <p:cNvPr id="93190" name="Text Box 6"/>
          <p:cNvSpPr txBox="1">
            <a:spLocks noChangeArrowheads="1"/>
          </p:cNvSpPr>
          <p:nvPr/>
        </p:nvSpPr>
        <p:spPr bwMode="auto">
          <a:xfrm>
            <a:off x="68262" y="1081094"/>
            <a:ext cx="1128712"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Full time, millions</a:t>
            </a:r>
          </a:p>
        </p:txBody>
      </p:sp>
      <p:sp>
        <p:nvSpPr>
          <p:cNvPr id="93191" name="Text Box 6"/>
          <p:cNvSpPr txBox="1">
            <a:spLocks noChangeArrowheads="1"/>
          </p:cNvSpPr>
          <p:nvPr/>
        </p:nvSpPr>
        <p:spPr bwMode="auto">
          <a:xfrm>
            <a:off x="8062452" y="1063625"/>
            <a:ext cx="1017941"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Part-time, millions</a:t>
            </a:r>
          </a:p>
        </p:txBody>
      </p:sp>
      <p:sp>
        <p:nvSpPr>
          <p:cNvPr id="9" name="Rectangle 7"/>
          <p:cNvSpPr>
            <a:spLocks noChangeArrowheads="1"/>
          </p:cNvSpPr>
          <p:nvPr/>
        </p:nvSpPr>
        <p:spPr bwMode="grayWhite">
          <a:xfrm>
            <a:off x="3596055" y="1515658"/>
            <a:ext cx="816920" cy="414178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93193" name="TextBox 11"/>
          <p:cNvSpPr txBox="1">
            <a:spLocks noChangeArrowheads="1"/>
          </p:cNvSpPr>
          <p:nvPr/>
        </p:nvSpPr>
        <p:spPr bwMode="auto">
          <a:xfrm>
            <a:off x="3485739" y="1472996"/>
            <a:ext cx="1102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400" dirty="0"/>
              <a:t>Recession</a:t>
            </a:r>
          </a:p>
        </p:txBody>
      </p:sp>
      <p:sp>
        <p:nvSpPr>
          <p:cNvPr id="11" name="AutoShape 38"/>
          <p:cNvSpPr>
            <a:spLocks noChangeArrowheads="1"/>
          </p:cNvSpPr>
          <p:nvPr/>
        </p:nvSpPr>
        <p:spPr bwMode="blackWhite">
          <a:xfrm>
            <a:off x="4629712" y="2925455"/>
            <a:ext cx="1401408" cy="921150"/>
          </a:xfrm>
          <a:prstGeom prst="wedgeRectCallout">
            <a:avLst>
              <a:gd name="adj1" fmla="val -74451"/>
              <a:gd name="adj2" fmla="val -397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Recession shifted employment growth from full-time to part-time</a:t>
            </a:r>
          </a:p>
        </p:txBody>
      </p:sp>
      <p:sp>
        <p:nvSpPr>
          <p:cNvPr id="12" name="AutoShape 38"/>
          <p:cNvSpPr>
            <a:spLocks noChangeArrowheads="1"/>
          </p:cNvSpPr>
          <p:nvPr/>
        </p:nvSpPr>
        <p:spPr bwMode="blackWhite">
          <a:xfrm>
            <a:off x="904875" y="1827213"/>
            <a:ext cx="1624013" cy="839787"/>
          </a:xfrm>
          <a:prstGeom prst="wedgeRectCallout">
            <a:avLst>
              <a:gd name="adj1" fmla="val 74847"/>
              <a:gd name="adj2" fmla="val 34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Pre-recession, most new jobs were full-time</a:t>
            </a:r>
          </a:p>
        </p:txBody>
      </p:sp>
      <p:sp>
        <p:nvSpPr>
          <p:cNvPr id="13" name="AutoShape 38"/>
          <p:cNvSpPr>
            <a:spLocks noChangeArrowheads="1"/>
          </p:cNvSpPr>
          <p:nvPr/>
        </p:nvSpPr>
        <p:spPr bwMode="blackWhite">
          <a:xfrm>
            <a:off x="6213986" y="1515658"/>
            <a:ext cx="1173953" cy="460575"/>
          </a:xfrm>
          <a:prstGeom prst="wedgeRectCallout">
            <a:avLst>
              <a:gd name="adj1" fmla="val 114965"/>
              <a:gd name="adj2" fmla="val 199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New full-time peak</a:t>
            </a:r>
          </a:p>
        </p:txBody>
      </p:sp>
    </p:spTree>
    <p:extLst>
      <p:ext uri="{BB962C8B-B14F-4D97-AF65-F5344CB8AC3E}">
        <p14:creationId xmlns:p14="http://schemas.microsoft.com/office/powerpoint/2010/main" val="835114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71045"/>
                                        </p:tgtEl>
                                        <p:attrNameLst>
                                          <p:attrName>style.visibility</p:attrName>
                                        </p:attrNameLst>
                                      </p:cBhvr>
                                      <p:to>
                                        <p:strVal val="visible"/>
                                      </p:to>
                                    </p:set>
                                    <p:animEffect transition="in" filter="dissolve">
                                      <p:cBhvr>
                                        <p:cTn id="7" dur="500"/>
                                        <p:tgtEl>
                                          <p:spTgt spid="471045"/>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nodeType="afterGroup">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45" grpId="0" bld="series" animBg="0"/>
      <p:bldP spid="471045" grpId="1" animBg="1"/>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4</a:t>
            </a:fld>
            <a:endParaRPr lang="en-US" altLang="en-US">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10915955"/>
              </p:ext>
            </p:extLst>
          </p:nvPr>
        </p:nvGraphicFramePr>
        <p:xfrm>
          <a:off x="217482" y="1532845"/>
          <a:ext cx="8683625" cy="4532313"/>
        </p:xfrm>
        <a:graphic>
          <a:graphicData uri="http://schemas.openxmlformats.org/presentationml/2006/ole">
            <mc:AlternateContent xmlns:mc="http://schemas.openxmlformats.org/markup-compatibility/2006">
              <mc:Choice xmlns:v="urn:schemas-microsoft-com:vml" Requires="v">
                <p:oleObj spid="_x0000_s28142678" name="Chart" r:id="rId4" imgW="8582173" imgH="4553040" progId="MSGraph.Chart.8">
                  <p:embed followColorScheme="full"/>
                </p:oleObj>
              </mc:Choice>
              <mc:Fallback>
                <p:oleObj name="Chart" r:id="rId4" imgW="8582173" imgH="4553040" progId="MSGraph.Chart.8">
                  <p:embed followColorScheme="full"/>
                  <p:pic>
                    <p:nvPicPr>
                      <p:cNvPr id="103432" name="Object 2"/>
                      <p:cNvPicPr>
                        <a:picLocks noChangeArrowheads="1"/>
                      </p:cNvPicPr>
                      <p:nvPr/>
                    </p:nvPicPr>
                    <p:blipFill>
                      <a:blip r:embed="rId5"/>
                      <a:srcRect/>
                      <a:stretch>
                        <a:fillRect/>
                      </a:stretch>
                    </p:blipFill>
                    <p:spPr bwMode="gray">
                      <a:xfrm>
                        <a:off x="217482" y="1532845"/>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710806" y="151113"/>
            <a:ext cx="6147587" cy="860425"/>
          </a:xfrm>
        </p:spPr>
        <p:txBody>
          <a:bodyPr/>
          <a:lstStyle/>
          <a:p>
            <a:r>
              <a:rPr lang="en-US" altLang="en-US" dirty="0">
                <a:latin typeface="Arial" panose="020B0604020202020204" pitchFamily="34" charset="0"/>
              </a:rPr>
              <a:t>Net Written Premium Growth:</a:t>
            </a:r>
            <a:br>
              <a:rPr lang="en-US" altLang="en-US" dirty="0">
                <a:latin typeface="Arial" panose="020B0604020202020204" pitchFamily="34" charset="0"/>
              </a:rPr>
            </a:br>
            <a:r>
              <a:rPr lang="en-US" altLang="en-US" dirty="0">
                <a:latin typeface="Arial" panose="020B0604020202020204" pitchFamily="34" charset="0"/>
              </a:rPr>
              <a:t>Annual Change, 1971—2016:1H</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414802"/>
            <a:ext cx="75692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Shaded areas denote “hard market” periods   *first half</a:t>
            </a: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4172"/>
              <a:gd name="adj2" fmla="val 249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67640" y="3060700"/>
            <a:ext cx="1320800" cy="1069330"/>
          </a:xfrm>
          <a:prstGeom prst="wedgeRectCallout">
            <a:avLst>
              <a:gd name="adj1" fmla="val 15480"/>
              <a:gd name="adj2" fmla="val 782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cs typeface="Arial" charset="0"/>
              </a:rPr>
              <a:t>2016*: 2.6%</a:t>
            </a:r>
            <a:br>
              <a:rPr lang="en-US" sz="1400" b="1" dirty="0">
                <a:cs typeface="Arial" charset="0"/>
              </a:rPr>
            </a:br>
            <a:r>
              <a:rPr lang="en-US" sz="1400" b="1" dirty="0">
                <a:cs typeface="Arial" charset="0"/>
              </a:rPr>
              <a:t>2015: 3.4%</a:t>
            </a:r>
            <a:br>
              <a:rPr lang="en-US" sz="1400" b="1" dirty="0"/>
            </a:br>
            <a:r>
              <a:rPr lang="en-US" sz="1400" b="1" dirty="0">
                <a:cs typeface="Arial" charset="0"/>
              </a:rPr>
              <a:t>2014: </a:t>
            </a:r>
            <a:r>
              <a:rPr lang="en-US" sz="1400" b="1" dirty="0"/>
              <a:t>4.2</a:t>
            </a:r>
            <a:r>
              <a:rPr lang="en-US" sz="1400" b="1" dirty="0">
                <a:cs typeface="Arial" charset="0"/>
              </a:rPr>
              <a:t>%</a:t>
            </a:r>
            <a:br>
              <a:rPr lang="en-US" sz="1400" b="1" dirty="0"/>
            </a:br>
            <a:r>
              <a:rPr lang="en-US" sz="1400" b="1" dirty="0">
                <a:cs typeface="Arial" charset="0"/>
              </a:rPr>
              <a:t>2013: 4.6%</a:t>
            </a:r>
            <a:br>
              <a:rPr lang="en-US" sz="1400" b="1" dirty="0">
                <a:cs typeface="Arial" charset="0"/>
              </a:rPr>
            </a:br>
            <a:r>
              <a:rPr lang="en-US" sz="1400" b="1" dirty="0">
                <a:cs typeface="Arial" charset="0"/>
              </a:rPr>
              <a:t>2012: </a:t>
            </a:r>
            <a:r>
              <a:rPr lang="en-US" sz="1400" b="1" dirty="0"/>
              <a:t>4.3</a:t>
            </a:r>
            <a:r>
              <a:rPr lang="en-US" sz="1400" b="1" dirty="0">
                <a:cs typeface="Arial" charset="0"/>
              </a:rPr>
              <a:t>%</a:t>
            </a:r>
            <a:endParaRPr lang="en-US" sz="1600" b="1" dirty="0">
              <a:cs typeface="Arial" charset="0"/>
            </a:endParaRPr>
          </a:p>
        </p:txBody>
      </p:sp>
      <p:cxnSp>
        <p:nvCxnSpPr>
          <p:cNvPr id="3" name="Straight Arrow Connector 2"/>
          <p:cNvCxnSpPr/>
          <p:nvPr/>
        </p:nvCxnSpPr>
        <p:spPr>
          <a:xfrm>
            <a:off x="3560761" y="1366838"/>
            <a:ext cx="280430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3991897" y="1058746"/>
            <a:ext cx="1842160" cy="338554"/>
          </a:xfrm>
          <a:prstGeom prst="rect">
            <a:avLst/>
          </a:prstGeom>
          <a:noFill/>
        </p:spPr>
        <p:txBody>
          <a:bodyPr wrap="square" rtlCol="0">
            <a:spAutoFit/>
          </a:bodyPr>
          <a:lstStyle/>
          <a:p>
            <a:pPr algn="ctr"/>
            <a:r>
              <a:rPr lang="en-US" sz="1600" dirty="0"/>
              <a:t>16 Years</a:t>
            </a:r>
          </a:p>
        </p:txBody>
      </p:sp>
      <p:cxnSp>
        <p:nvCxnSpPr>
          <p:cNvPr id="20" name="Straight Arrow Connector 19"/>
          <p:cNvCxnSpPr/>
          <p:nvPr/>
        </p:nvCxnSpPr>
        <p:spPr>
          <a:xfrm>
            <a:off x="6365486" y="1352244"/>
            <a:ext cx="280430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648120" y="1013690"/>
            <a:ext cx="1842160" cy="338554"/>
          </a:xfrm>
          <a:prstGeom prst="rect">
            <a:avLst/>
          </a:prstGeom>
          <a:noFill/>
        </p:spPr>
        <p:txBody>
          <a:bodyPr wrap="square" rtlCol="0">
            <a:spAutoFit/>
          </a:bodyPr>
          <a:lstStyle/>
          <a:p>
            <a:pPr algn="ctr"/>
            <a:r>
              <a:rPr lang="en-US" sz="1600" dirty="0"/>
              <a:t>16 Years?</a:t>
            </a:r>
          </a:p>
        </p:txBody>
      </p:sp>
      <p:sp>
        <p:nvSpPr>
          <p:cNvPr id="23" name="Text Box 12"/>
          <p:cNvSpPr txBox="1">
            <a:spLocks noChangeArrowheads="1"/>
          </p:cNvSpPr>
          <p:nvPr/>
        </p:nvSpPr>
        <p:spPr bwMode="auto">
          <a:xfrm>
            <a:off x="8240779" y="1493649"/>
            <a:ext cx="88833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2016-19</a:t>
            </a:r>
          </a:p>
        </p:txBody>
      </p:sp>
      <p:sp>
        <p:nvSpPr>
          <p:cNvPr id="22" name="Rectangle 7"/>
          <p:cNvSpPr>
            <a:spLocks noChangeArrowheads="1"/>
          </p:cNvSpPr>
          <p:nvPr/>
        </p:nvSpPr>
        <p:spPr bwMode="grayWhite">
          <a:xfrm>
            <a:off x="3330250" y="1058745"/>
            <a:ext cx="5758189" cy="45615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3367756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22"/>
                                        </p:tgtEl>
                                        <p:attrNameLst>
                                          <p:attrName>style.visibility</p:attrName>
                                        </p:attrNameLst>
                                      </p:cBhvr>
                                      <p:to>
                                        <p:strVal val="visible"/>
                                      </p:to>
                                    </p:set>
                                    <p:animEffect transition="in" filter="barn(inHorizont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40</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a:latin typeface="Arial" panose="020B0604020202020204" pitchFamily="34" charset="0"/>
              </a:rPr>
              <a:t>Nonfarm Payroll (Wages and Salaries):</a:t>
            </a:r>
            <a:br>
              <a:rPr lang="en-US" altLang="en-US" sz="2800" dirty="0">
                <a:latin typeface="Arial" panose="020B0604020202020204" pitchFamily="34" charset="0"/>
              </a:rPr>
            </a:br>
            <a:r>
              <a:rPr lang="en-US" altLang="en-US" sz="2800" dirty="0">
                <a:latin typeface="Arial" panose="020B0604020202020204" pitchFamily="34" charset="0"/>
              </a:rPr>
              <a:t>Quarterly, 2005–2016:Q2</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64181" name="Chart" r:id="rId5" imgW="8343770" imgH="4381358" progId="MSGraph.Chart.8">
                  <p:embed followColorScheme="full"/>
                </p:oleObj>
              </mc:Choice>
              <mc:Fallback>
                <p:oleObj name="Chart" r:id="rId5" imgW="8343770" imgH="4381358" progId="MSGraph.Chart.8">
                  <p:embed followColorScheme="full"/>
                  <p:pic>
                    <p:nvPicPr>
                      <p:cNvPr id="65544" name="Object 8"/>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43508"/>
              <a:gd name="adj2" fmla="val 2444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1" name="AutoShape 14"/>
          <p:cNvSpPr>
            <a:spLocks noChangeArrowheads="1"/>
          </p:cNvSpPr>
          <p:nvPr/>
        </p:nvSpPr>
        <p:spPr bwMode="blackWhite">
          <a:xfrm>
            <a:off x="5029200" y="1195388"/>
            <a:ext cx="2328863" cy="1090612"/>
          </a:xfrm>
          <a:prstGeom prst="wedgeRectCallout">
            <a:avLst>
              <a:gd name="adj1" fmla="val 102949"/>
              <a:gd name="adj2" fmla="val -10546"/>
            </a:avLst>
          </a:prstGeom>
          <a:solidFill>
            <a:srgbClr val="FFC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b="1" dirty="0"/>
              <a:t>Latest (2016:Q2) was $8.06 trillion, a new peak--$1.83T above 2009 trough</a:t>
            </a:r>
          </a:p>
        </p:txBody>
      </p:sp>
      <p:sp>
        <p:nvSpPr>
          <p:cNvPr id="12" name="AutoShape 14"/>
          <p:cNvSpPr>
            <a:spLocks noChangeArrowheads="1"/>
          </p:cNvSpPr>
          <p:nvPr/>
        </p:nvSpPr>
        <p:spPr bwMode="blackWhite">
          <a:xfrm>
            <a:off x="2632075" y="4591877"/>
            <a:ext cx="2419350" cy="706645"/>
          </a:xfrm>
          <a:prstGeom prst="wedgeRectCallout">
            <a:avLst>
              <a:gd name="adj1" fmla="val 6101"/>
              <a:gd name="adj2" fmla="val -841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462018"/>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Y-o-Y Growth rates</a:t>
            </a:r>
            <a:br>
              <a:rPr lang="en-US" altLang="en-US" sz="1400" b="1" u="sng" dirty="0">
                <a:solidFill>
                  <a:schemeClr val="bg1"/>
                </a:solidFill>
              </a:rPr>
            </a:br>
            <a:r>
              <a:rPr lang="en-US" altLang="en-US" sz="1400" b="1" dirty="0">
                <a:solidFill>
                  <a:schemeClr val="bg1"/>
                </a:solidFill>
              </a:rPr>
              <a:t>2011:Q2 over 2010:Q2: 3.9%</a:t>
            </a:r>
            <a:br>
              <a:rPr lang="en-US" altLang="en-US" sz="1400" b="1" dirty="0">
                <a:solidFill>
                  <a:schemeClr val="bg1"/>
                </a:solidFill>
              </a:rPr>
            </a:br>
            <a:r>
              <a:rPr lang="en-US" altLang="en-US" sz="1400" b="1" dirty="0">
                <a:solidFill>
                  <a:schemeClr val="bg1"/>
                </a:solidFill>
              </a:rPr>
              <a:t>2012:Q2 over 2011:Q2: 4.0%</a:t>
            </a:r>
            <a:br>
              <a:rPr lang="en-US" altLang="en-US" sz="1400" b="1" dirty="0">
                <a:solidFill>
                  <a:schemeClr val="bg1"/>
                </a:solidFill>
              </a:rPr>
            </a:br>
            <a:r>
              <a:rPr lang="en-US" altLang="en-US" sz="1400" b="1" dirty="0">
                <a:solidFill>
                  <a:schemeClr val="bg1"/>
                </a:solidFill>
              </a:rPr>
              <a:t>2013:Q2 over 2012:Q2: 3.3%</a:t>
            </a:r>
            <a:br>
              <a:rPr lang="en-US" altLang="en-US" sz="1400" b="1" dirty="0">
                <a:solidFill>
                  <a:schemeClr val="bg1"/>
                </a:solidFill>
              </a:rPr>
            </a:br>
            <a:r>
              <a:rPr lang="en-US" altLang="en-US" sz="1400" b="1" dirty="0">
                <a:solidFill>
                  <a:schemeClr val="bg1"/>
                </a:solidFill>
              </a:rPr>
              <a:t>2014:Q2 over 2013:Q2: 4.3%</a:t>
            </a:r>
            <a:br>
              <a:rPr lang="en-US" altLang="en-US" sz="1400" b="1" dirty="0">
                <a:solidFill>
                  <a:schemeClr val="bg1"/>
                </a:solidFill>
              </a:rPr>
            </a:br>
            <a:r>
              <a:rPr lang="en-US" altLang="en-US" sz="1400" b="1" dirty="0">
                <a:solidFill>
                  <a:schemeClr val="bg1"/>
                </a:solidFill>
              </a:rPr>
              <a:t>2015:Q2 over 2014:Q2: 5.4%</a:t>
            </a:r>
            <a:br>
              <a:rPr lang="en-US" altLang="en-US" sz="1400" b="1" dirty="0">
                <a:solidFill>
                  <a:schemeClr val="bg1"/>
                </a:solidFill>
              </a:rPr>
            </a:br>
            <a:r>
              <a:rPr lang="en-US" altLang="en-US" sz="1400" b="1" dirty="0">
                <a:solidFill>
                  <a:schemeClr val="bg1"/>
                </a:solidFill>
              </a:rPr>
              <a:t>2016:Q2 over 2015:Q2: 3.3%</a:t>
            </a: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40</a:t>
            </a:fld>
            <a:endParaRPr lang="en-US" altLang="en-US"/>
          </a:p>
        </p:txBody>
      </p:sp>
    </p:spTree>
    <p:extLst>
      <p:ext uri="{BB962C8B-B14F-4D97-AF65-F5344CB8AC3E}">
        <p14:creationId xmlns:p14="http://schemas.microsoft.com/office/powerpoint/2010/main" val="32893290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41</a:t>
            </a:fld>
            <a:endParaRPr lang="en-US">
              <a:solidFill>
                <a:srgbClr val="000000"/>
              </a:solidFill>
            </a:endParaRPr>
          </a:p>
        </p:txBody>
      </p:sp>
      <p:sp>
        <p:nvSpPr>
          <p:cNvPr id="11270" name="Rectangle 3"/>
          <p:cNvSpPr>
            <a:spLocks noGrp="1" noChangeArrowheads="1"/>
          </p:cNvSpPr>
          <p:nvPr>
            <p:ph type="title"/>
          </p:nvPr>
        </p:nvSpPr>
        <p:spPr>
          <a:xfrm>
            <a:off x="762000" y="172244"/>
            <a:ext cx="6738026" cy="860425"/>
          </a:xfrm>
        </p:spPr>
        <p:txBody>
          <a:bodyPr/>
          <a:lstStyle/>
          <a:p>
            <a:r>
              <a:rPr lang="en-US" dirty="0"/>
              <a:t>Average Weekly Hours Worked,*</a:t>
            </a:r>
            <a:br>
              <a:rPr lang="en-US" dirty="0"/>
            </a:br>
            <a:r>
              <a:rPr lang="en-US" dirty="0"/>
              <a:t>Yearly, 2006—2015</a:t>
            </a:r>
          </a:p>
        </p:txBody>
      </p:sp>
      <p:graphicFrame>
        <p:nvGraphicFramePr>
          <p:cNvPr id="11266" name="Object 4"/>
          <p:cNvGraphicFramePr>
            <a:graphicFrameLocks noChangeAspect="1"/>
          </p:cNvGraphicFramePr>
          <p:nvPr>
            <p:extLst>
              <p:ext uri="{D42A27DB-BD31-4B8C-83A1-F6EECF244321}">
                <p14:modId xmlns:p14="http://schemas.microsoft.com/office/powerpoint/2010/main" val="356212901"/>
              </p:ext>
            </p:extLst>
          </p:nvPr>
        </p:nvGraphicFramePr>
        <p:xfrm>
          <a:off x="250255" y="1032669"/>
          <a:ext cx="8656637" cy="4210501"/>
        </p:xfrm>
        <a:graphic>
          <a:graphicData uri="http://schemas.openxmlformats.org/presentationml/2006/ole">
            <mc:AlternateContent xmlns:mc="http://schemas.openxmlformats.org/markup-compatibility/2006">
              <mc:Choice xmlns:v="urn:schemas-microsoft-com:vml" Requires="v">
                <p:oleObj spid="_x0000_s28178478" name="Chart" r:id="rId4" imgW="7829485" imgH="4105417" progId="MSGraph.Chart.8">
                  <p:embed followColorScheme="full"/>
                </p:oleObj>
              </mc:Choice>
              <mc:Fallback>
                <p:oleObj name="Chart" r:id="rId4" imgW="7829485" imgH="4105417" progId="MSGraph.Chart.8">
                  <p:embed followColorScheme="full"/>
                  <p:pic>
                    <p:nvPicPr>
                      <p:cNvPr id="11266" name="Object 4"/>
                      <p:cNvPicPr>
                        <a:picLocks noChangeAspect="1" noChangeArrowheads="1"/>
                      </p:cNvPicPr>
                      <p:nvPr/>
                    </p:nvPicPr>
                    <p:blipFill>
                      <a:blip r:embed="rId5"/>
                      <a:srcRect/>
                      <a:stretch>
                        <a:fillRect/>
                      </a:stretch>
                    </p:blipFill>
                    <p:spPr bwMode="gray">
                      <a:xfrm>
                        <a:off x="250255" y="1032669"/>
                        <a:ext cx="8656637" cy="4210501"/>
                      </a:xfrm>
                      <a:prstGeom prst="rect">
                        <a:avLst/>
                      </a:prstGeom>
                      <a:noFill/>
                      <a:extLst/>
                    </p:spPr>
                  </p:pic>
                </p:oleObj>
              </mc:Fallback>
            </mc:AlternateContent>
          </a:graphicData>
        </a:graphic>
      </p:graphicFrame>
      <p:sp>
        <p:nvSpPr>
          <p:cNvPr id="11271" name="Rectangle 5"/>
          <p:cNvSpPr>
            <a:spLocks noChangeArrowheads="1"/>
          </p:cNvSpPr>
          <p:nvPr/>
        </p:nvSpPr>
        <p:spPr bwMode="auto">
          <a:xfrm>
            <a:off x="0" y="6064083"/>
            <a:ext cx="8772211" cy="79868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Data for 2016 are based on Jan-July; June and July are </a:t>
            </a:r>
            <a:r>
              <a:rPr lang="en-US" sz="1100" dirty="0" err="1"/>
              <a:t>prelimnary</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6"/>
              </a:rPr>
              <a:t>http://www.bls.gov/data/#employment</a:t>
            </a:r>
            <a:r>
              <a:rPr lang="en-US" sz="1100" dirty="0"/>
              <a:t>; </a:t>
            </a:r>
            <a:br>
              <a:rPr lang="en-US" sz="1100" dirty="0"/>
            </a:br>
            <a:r>
              <a:rPr lang="en-US" sz="1100" dirty="0"/>
              <a:t>National Bureau of Economic Research (recession dates); Insurance Information Institute.</a:t>
            </a:r>
          </a:p>
        </p:txBody>
      </p:sp>
      <p:sp>
        <p:nvSpPr>
          <p:cNvPr id="1915910" name="Rectangle 6"/>
          <p:cNvSpPr>
            <a:spLocks noChangeArrowheads="1"/>
          </p:cNvSpPr>
          <p:nvPr/>
        </p:nvSpPr>
        <p:spPr bwMode="blackWhite">
          <a:xfrm>
            <a:off x="384938" y="5138846"/>
            <a:ext cx="8387273" cy="826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rPr>
              <a:t>The average work-week rose sharply in 2010-2012 and is now above levels prevailing before the Great Recession (which began in December 2007). Note that service-providing workers work a 7-hour shorter week than goods-producing workers.</a:t>
            </a:r>
          </a:p>
        </p:txBody>
      </p:sp>
    </p:spTree>
    <p:extLst>
      <p:ext uri="{BB962C8B-B14F-4D97-AF65-F5344CB8AC3E}">
        <p14:creationId xmlns:p14="http://schemas.microsoft.com/office/powerpoint/2010/main" val="380031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42</a:t>
            </a:fld>
            <a:endParaRPr lang="en-US" sz="900"/>
          </a:p>
        </p:txBody>
      </p:sp>
      <p:sp>
        <p:nvSpPr>
          <p:cNvPr id="11270" name="Rectangle 7"/>
          <p:cNvSpPr>
            <a:spLocks noGrp="1" noChangeArrowheads="1"/>
          </p:cNvSpPr>
          <p:nvPr>
            <p:ph type="title" idx="4294967295"/>
          </p:nvPr>
        </p:nvSpPr>
        <p:spPr>
          <a:xfrm>
            <a:off x="564876" y="147429"/>
            <a:ext cx="6883490" cy="860425"/>
          </a:xfrm>
        </p:spPr>
        <p:txBody>
          <a:bodyPr/>
          <a:lstStyle/>
          <a:p>
            <a:r>
              <a:rPr lang="en-US" dirty="0"/>
              <a:t>Average Weekly Hours of All Private Workers, Mar. 2006—July 2016</a:t>
            </a:r>
          </a:p>
        </p:txBody>
      </p:sp>
      <p:sp>
        <p:nvSpPr>
          <p:cNvPr id="11271" name="Text Box 5"/>
          <p:cNvSpPr txBox="1">
            <a:spLocks noChangeArrowheads="1"/>
          </p:cNvSpPr>
          <p:nvPr/>
        </p:nvSpPr>
        <p:spPr bwMode="auto">
          <a:xfrm>
            <a:off x="-15645" y="5984835"/>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http://www.bls.gov/data/#employment</a:t>
            </a:r>
            <a:r>
              <a:rPr lang="en-US" sz="1100" dirty="0"/>
              <a:t>; </a:t>
            </a:r>
            <a:br>
              <a:rPr lang="en-US" sz="1100" dirty="0"/>
            </a:br>
            <a:r>
              <a:rPr lang="en-US" sz="1100" dirty="0"/>
              <a:t>National Bureau of Economic Research (recession dates); Insurance Information Institute.</a:t>
            </a:r>
          </a:p>
        </p:txBody>
      </p:sp>
      <p:graphicFrame>
        <p:nvGraphicFramePr>
          <p:cNvPr id="11266" name="Object 8"/>
          <p:cNvGraphicFramePr>
            <a:graphicFrameLocks noChangeAspect="1"/>
          </p:cNvGraphicFramePr>
          <p:nvPr>
            <p:extLst>
              <p:ext uri="{D42A27DB-BD31-4B8C-83A1-F6EECF244321}">
                <p14:modId xmlns:p14="http://schemas.microsoft.com/office/powerpoint/2010/main" val="672458181"/>
              </p:ext>
            </p:extLst>
          </p:nvPr>
        </p:nvGraphicFramePr>
        <p:xfrm>
          <a:off x="400049" y="1239212"/>
          <a:ext cx="8343900" cy="4838700"/>
        </p:xfrm>
        <a:graphic>
          <a:graphicData uri="http://schemas.openxmlformats.org/presentationml/2006/ole">
            <mc:AlternateContent xmlns:mc="http://schemas.openxmlformats.org/markup-compatibility/2006">
              <mc:Choice xmlns:v="urn:schemas-microsoft-com:vml" Requires="v">
                <p:oleObj spid="_x0000_s28176442" name="Chart" r:id="rId5" imgW="8343770" imgH="4381358" progId="MSGraph.Chart.8">
                  <p:embed followColorScheme="full"/>
                </p:oleObj>
              </mc:Choice>
              <mc:Fallback>
                <p:oleObj name="Chart" r:id="rId5" imgW="8343770" imgH="4381358" progId="MSGraph.Chart.8">
                  <p:embed followColorScheme="full"/>
                  <p:pic>
                    <p:nvPicPr>
                      <p:cNvPr id="11266" name="Object 8"/>
                      <p:cNvPicPr>
                        <a:picLocks noChangeAspect="1" noChangeArrowheads="1"/>
                      </p:cNvPicPr>
                      <p:nvPr/>
                    </p:nvPicPr>
                    <p:blipFill>
                      <a:blip r:embed="rId6"/>
                      <a:srcRect/>
                      <a:stretch>
                        <a:fillRect/>
                      </a:stretch>
                    </p:blipFill>
                    <p:spPr bwMode="gray">
                      <a:xfrm>
                        <a:off x="400049" y="1239212"/>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6614810" y="1007855"/>
            <a:ext cx="2370780" cy="811218"/>
          </a:xfrm>
          <a:prstGeom prst="wedgeRectCallout">
            <a:avLst>
              <a:gd name="adj1" fmla="val 31015"/>
              <a:gd name="adj2" fmla="val 1267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a:solidFill>
                  <a:schemeClr val="bg1"/>
                </a:solidFill>
              </a:rPr>
              <a:t>The average hours worked per week was 34.5 in July 2016</a:t>
            </a:r>
            <a:endParaRPr lang="en-US" sz="1600" b="1" dirty="0">
              <a:solidFill>
                <a:schemeClr val="bg1"/>
              </a:solidFill>
              <a:latin typeface="Arial" pitchFamily="34" charset="0"/>
            </a:endParaRPr>
          </a:p>
        </p:txBody>
      </p:sp>
      <p:sp>
        <p:nvSpPr>
          <p:cNvPr id="10" name="AutoShape 6"/>
          <p:cNvSpPr>
            <a:spLocks noChangeArrowheads="1"/>
          </p:cNvSpPr>
          <p:nvPr/>
        </p:nvSpPr>
        <p:spPr bwMode="blackWhite">
          <a:xfrm>
            <a:off x="3317132" y="1242612"/>
            <a:ext cx="2852848" cy="771014"/>
          </a:xfrm>
          <a:prstGeom prst="wedgeRectCallout">
            <a:avLst>
              <a:gd name="adj1" fmla="val -50717"/>
              <a:gd name="adj2" fmla="val 2945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Hours worked plunged during the recession, affecting payroll exposures</a:t>
            </a:r>
          </a:p>
        </p:txBody>
      </p:sp>
      <p:sp>
        <p:nvSpPr>
          <p:cNvPr id="14" name="Rectangle 7"/>
          <p:cNvSpPr>
            <a:spLocks noChangeArrowheads="1"/>
          </p:cNvSpPr>
          <p:nvPr/>
        </p:nvSpPr>
        <p:spPr bwMode="black">
          <a:xfrm>
            <a:off x="235974" y="1128881"/>
            <a:ext cx="1806835"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Hours Worked*</a:t>
            </a:r>
          </a:p>
        </p:txBody>
      </p:sp>
    </p:spTree>
    <p:extLst>
      <p:ext uri="{BB962C8B-B14F-4D97-AF65-F5344CB8AC3E}">
        <p14:creationId xmlns:p14="http://schemas.microsoft.com/office/powerpoint/2010/main" val="5017031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1847015821"/>
              </p:ext>
            </p:extLst>
          </p:nvPr>
        </p:nvGraphicFramePr>
        <p:xfrm>
          <a:off x="233363" y="1070260"/>
          <a:ext cx="8561387" cy="4538316"/>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cs typeface="Arial" panose="020B0604020202020204" pitchFamily="34" charset="0"/>
              </a:rPr>
              <a:pPr>
                <a:lnSpc>
                  <a:spcPct val="85000"/>
                </a:lnSpc>
                <a:spcBef>
                  <a:spcPct val="20000"/>
                </a:spcBef>
                <a:buClrTx/>
                <a:buFontTx/>
                <a:buNone/>
              </a:pPr>
              <a:t>43</a:t>
            </a:fld>
            <a:endParaRPr lang="en-US" altLang="en-US" sz="900">
              <a:cs typeface="Arial" panose="020B0604020202020204" pitchFamily="34"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a:latin typeface="Arial" panose="020B0604020202020204" pitchFamily="34" charset="0"/>
              </a:rPr>
              <a:t>Since 2012-13, Wages </a:t>
            </a:r>
            <a:r>
              <a:rPr lang="en-US" altLang="en-US" dirty="0">
                <a:latin typeface="Arial" panose="020B0604020202020204" pitchFamily="34" charset="0"/>
              </a:rPr>
              <a:t>Have Grown Faster Than Inflation,* 2007-2016</a:t>
            </a:r>
          </a:p>
        </p:txBody>
      </p:sp>
      <p:sp>
        <p:nvSpPr>
          <p:cNvPr id="25607" name="Rectangle 3"/>
          <p:cNvSpPr>
            <a:spLocks noChangeArrowheads="1"/>
          </p:cNvSpPr>
          <p:nvPr/>
        </p:nvSpPr>
        <p:spPr bwMode="auto">
          <a:xfrm>
            <a:off x="52387" y="6389688"/>
            <a:ext cx="87725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*Seasonally adjusted; year-over-year; Shaded area indicates recession.</a:t>
            </a:r>
          </a:p>
          <a:p>
            <a:pPr>
              <a:lnSpc>
                <a:spcPct val="85000"/>
              </a:lnSpc>
              <a:spcBef>
                <a:spcPct val="25000"/>
              </a:spcBef>
              <a:buNone/>
            </a:pPr>
            <a:r>
              <a:rPr lang="en-US" altLang="en-US" sz="1100" dirty="0"/>
              <a:t>Sources: NBER (recessions); </a:t>
            </a:r>
            <a:r>
              <a:rPr lang="en-US" altLang="en-US" sz="1100" dirty="0">
                <a:hlinkClick r:id="rId4"/>
              </a:rPr>
              <a:t>https://www.frbatlanta.org/chcs/wage-growth-tracker.aspx?panel=1</a:t>
            </a:r>
            <a:r>
              <a:rPr lang="en-US" altLang="en-US" sz="1100" dirty="0"/>
              <a:t> ; I.I.I.</a:t>
            </a:r>
          </a:p>
        </p:txBody>
      </p:sp>
      <p:sp>
        <p:nvSpPr>
          <p:cNvPr id="25613" name="Rectangle 18"/>
          <p:cNvSpPr>
            <a:spLocks noChangeArrowheads="1"/>
          </p:cNvSpPr>
          <p:nvPr/>
        </p:nvSpPr>
        <p:spPr bwMode="auto">
          <a:xfrm>
            <a:off x="1631093" y="1851371"/>
            <a:ext cx="1301578" cy="3158940"/>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cxnSp>
        <p:nvCxnSpPr>
          <p:cNvPr id="4" name="Straight Arrow Connector 3"/>
          <p:cNvCxnSpPr/>
          <p:nvPr/>
        </p:nvCxnSpPr>
        <p:spPr>
          <a:xfrm>
            <a:off x="8132323" y="2286000"/>
            <a:ext cx="0" cy="265565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3" name="AutoShape 7"/>
          <p:cNvSpPr>
            <a:spLocks noChangeArrowheads="1"/>
          </p:cNvSpPr>
          <p:nvPr/>
        </p:nvSpPr>
        <p:spPr bwMode="blackWhite">
          <a:xfrm>
            <a:off x="5729591" y="4572000"/>
            <a:ext cx="1953563" cy="438311"/>
          </a:xfrm>
          <a:prstGeom prst="wedgeRectCallout">
            <a:avLst>
              <a:gd name="adj1" fmla="val 67991"/>
              <a:gd name="adj2" fmla="val -19066"/>
            </a:avLst>
          </a:prstGeom>
          <a:solidFill>
            <a:schemeClr val="accent2"/>
          </a:solidFill>
          <a:ln w="28575" algn="ctr">
            <a:noFill/>
            <a:miter lim="800000"/>
            <a:headEnd/>
            <a:tailEnd/>
          </a:ln>
          <a:effectLst/>
        </p:spPr>
        <p:txBody>
          <a:bodyPr tIns="91440" bIns="91440" anchor="ctr"/>
          <a:lstStyle/>
          <a:p>
            <a:pPr algn="ctr">
              <a:lnSpc>
                <a:spcPct val="90000"/>
              </a:lnSpc>
              <a:spcBef>
                <a:spcPct val="50000"/>
              </a:spcBef>
              <a:buClr>
                <a:schemeClr val="bg1"/>
              </a:buClr>
              <a:defRPr/>
            </a:pPr>
            <a:r>
              <a:rPr lang="en-US" sz="1200" b="1" dirty="0">
                <a:solidFill>
                  <a:schemeClr val="bg1"/>
                </a:solidFill>
              </a:rPr>
              <a:t>The Fed raised rates for the first time in 7 years</a:t>
            </a:r>
            <a:endParaRPr lang="en-US" sz="1200" b="1" dirty="0">
              <a:solidFill>
                <a:schemeClr val="bg1"/>
              </a:solidFill>
              <a:latin typeface="Arial" pitchFamily="34" charset="0"/>
            </a:endParaRPr>
          </a:p>
        </p:txBody>
      </p:sp>
      <p:cxnSp>
        <p:nvCxnSpPr>
          <p:cNvPr id="9" name="Straight Arrow Connector 8"/>
          <p:cNvCxnSpPr/>
          <p:nvPr/>
        </p:nvCxnSpPr>
        <p:spPr>
          <a:xfrm flipV="1">
            <a:off x="3725694" y="1974716"/>
            <a:ext cx="4786008" cy="1575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AutoShape 7"/>
          <p:cNvSpPr>
            <a:spLocks noChangeArrowheads="1"/>
          </p:cNvSpPr>
          <p:nvPr/>
        </p:nvSpPr>
        <p:spPr bwMode="blackWhite">
          <a:xfrm>
            <a:off x="5963798" y="1263183"/>
            <a:ext cx="1617733" cy="632261"/>
          </a:xfrm>
          <a:prstGeom prst="wedgeRectCallout">
            <a:avLst>
              <a:gd name="adj1" fmla="val 47372"/>
              <a:gd name="adj2" fmla="val 838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a:solidFill>
                  <a:schemeClr val="bg1"/>
                </a:solidFill>
              </a:rPr>
              <a:t>Wage growth accelerating</a:t>
            </a:r>
            <a:endParaRPr lang="en-US" b="1" dirty="0">
              <a:solidFill>
                <a:schemeClr val="bg1"/>
              </a:solidFill>
              <a:latin typeface="Arial" pitchFamily="34" charset="0"/>
            </a:endParaRPr>
          </a:p>
        </p:txBody>
      </p:sp>
      <p:sp>
        <p:nvSpPr>
          <p:cNvPr id="11" name="TextBox 10"/>
          <p:cNvSpPr txBox="1"/>
          <p:nvPr/>
        </p:nvSpPr>
        <p:spPr>
          <a:xfrm>
            <a:off x="154021" y="1124683"/>
            <a:ext cx="1215958" cy="276999"/>
          </a:xfrm>
          <a:prstGeom prst="rect">
            <a:avLst/>
          </a:prstGeom>
          <a:noFill/>
        </p:spPr>
        <p:txBody>
          <a:bodyPr wrap="square" rtlCol="0">
            <a:spAutoFit/>
          </a:bodyPr>
          <a:lstStyle/>
          <a:p>
            <a:r>
              <a:rPr lang="en-US" sz="1200" b="1" dirty="0"/>
              <a:t>Y-o-Y Change</a:t>
            </a:r>
          </a:p>
        </p:txBody>
      </p:sp>
    </p:spTree>
    <p:extLst>
      <p:ext uri="{BB962C8B-B14F-4D97-AF65-F5344CB8AC3E}">
        <p14:creationId xmlns:p14="http://schemas.microsoft.com/office/powerpoint/2010/main" val="34918698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98089" y="1971675"/>
            <a:ext cx="7659329"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a:solidFill>
                  <a:srgbClr val="FFFFFF"/>
                </a:solidFill>
              </a:rPr>
              <a:t>U.S. Insured Catastrophe Loss Update</a:t>
            </a:r>
          </a:p>
        </p:txBody>
      </p:sp>
      <p:sp>
        <p:nvSpPr>
          <p:cNvPr id="7" name="TextBox 5"/>
          <p:cNvSpPr txBox="1">
            <a:spLocks noChangeArrowheads="1"/>
          </p:cNvSpPr>
          <p:nvPr/>
        </p:nvSpPr>
        <p:spPr bwMode="auto">
          <a:xfrm>
            <a:off x="698089" y="4517420"/>
            <a:ext cx="7659329" cy="1077218"/>
          </a:xfrm>
          <a:prstGeom prst="rect">
            <a:avLst/>
          </a:prstGeom>
          <a:noFill/>
          <a:ln w="9525">
            <a:noFill/>
            <a:miter lim="800000"/>
            <a:headEnd/>
            <a:tailEnd/>
          </a:ln>
        </p:spPr>
        <p:txBody>
          <a:bodyPr wrap="square">
            <a:spAutoFit/>
          </a:bodyPr>
          <a:lstStyle/>
          <a:p>
            <a:pPr algn="ctr"/>
            <a:r>
              <a:rPr lang="en-US" sz="3200" b="1" dirty="0">
                <a:solidFill>
                  <a:srgbClr val="225A7A"/>
                </a:solidFill>
              </a:rPr>
              <a:t>2014-15 Had Below-Average CAT Activity</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144726" name="Chart" r:id="rId4" imgW="8534284" imgH="3552838" progId="MSGraph.Chart.8">
                  <p:embed followColorScheme="full"/>
                </p:oleObj>
              </mc:Choice>
              <mc:Fallback>
                <p:oleObj name="Chart" r:id="rId4" imgW="8534284" imgH="3552838"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*Estimate through </a:t>
            </a:r>
            <a:r>
              <a:rPr lang="en-US" sz="1050" dirty="0">
                <a:solidFill>
                  <a:srgbClr val="000000"/>
                </a:solidFill>
              </a:rPr>
              <a:t>3</a:t>
            </a:r>
            <a:r>
              <a:rPr lang="en-US" sz="1050" dirty="0">
                <a:solidFill>
                  <a:srgbClr val="000000"/>
                </a:solidFill>
                <a:latin typeface="Arial" panose="020B0604020202020204" pitchFamily="34" charset="0"/>
                <a:cs typeface="Arial" panose="020B0604020202020204" pitchFamily="34" charset="0"/>
              </a:rPr>
              <a:t>/31/16 in 2015 dollars.</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965700"/>
            <a:ext cx="8573730" cy="10024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2011/12—the latter being among the costliest years for insured disaster losses in US history.  The longer-term trend is for more 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160463"/>
            <a:ext cx="2271251" cy="683772"/>
          </a:xfrm>
          <a:prstGeom prst="wedgeRectCallout">
            <a:avLst>
              <a:gd name="adj1" fmla="val 20146"/>
              <a:gd name="adj2" fmla="val 1549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45</a:t>
            </a:fld>
            <a:endParaRPr lang="en-US"/>
          </a:p>
        </p:txBody>
      </p:sp>
    </p:spTree>
    <p:extLst>
      <p:ext uri="{BB962C8B-B14F-4D97-AF65-F5344CB8AC3E}">
        <p14:creationId xmlns:p14="http://schemas.microsoft.com/office/powerpoint/2010/main" val="2291369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0711"/>
                                        </p:tgtEl>
                                        <p:attrNameLst>
                                          <p:attrName>style.visibility</p:attrName>
                                        </p:attrNameLst>
                                      </p:cBhvr>
                                      <p:to>
                                        <p:strVal val="visible"/>
                                      </p:to>
                                    </p:set>
                                    <p:animEffect transition="in" filter="wipe(right)">
                                      <p:cBhvr>
                                        <p:cTn id="7" dur="500"/>
                                        <p:tgtEl>
                                          <p:spTgt spid="2120711"/>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0710"/>
                                        </p:tgtEl>
                                        <p:attrNameLst>
                                          <p:attrName>style.visibility</p:attrName>
                                        </p:attrNameLst>
                                      </p:cBhvr>
                                      <p:to>
                                        <p:strVal val="visible"/>
                                      </p:to>
                                    </p:set>
                                    <p:anim calcmode="lin" valueType="num">
                                      <p:cBhvr>
                                        <p:cTn id="11" dur="500" fill="hold"/>
                                        <p:tgtEl>
                                          <p:spTgt spid="2120710"/>
                                        </p:tgtEl>
                                        <p:attrNameLst>
                                          <p:attrName>ppt_w</p:attrName>
                                        </p:attrNameLst>
                                      </p:cBhvr>
                                      <p:tavLst>
                                        <p:tav tm="0">
                                          <p:val>
                                            <p:fltVal val="0"/>
                                          </p:val>
                                        </p:tav>
                                        <p:tav tm="100000">
                                          <p:val>
                                            <p:strVal val="#ppt_w"/>
                                          </p:val>
                                        </p:tav>
                                      </p:tavLst>
                                    </p:anim>
                                    <p:anim calcmode="lin" valueType="num">
                                      <p:cBhvr>
                                        <p:cTn id="12" dur="500" fill="hold"/>
                                        <p:tgtEl>
                                          <p:spTgt spid="2120710"/>
                                        </p:tgtEl>
                                        <p:attrNameLst>
                                          <p:attrName>ppt_h</p:attrName>
                                        </p:attrNameLst>
                                      </p:cBhvr>
                                      <p:tavLst>
                                        <p:tav tm="0">
                                          <p:val>
                                            <p:fltVal val="0"/>
                                          </p:val>
                                        </p:tav>
                                        <p:tav tm="100000">
                                          <p:val>
                                            <p:strVal val="#ppt_h"/>
                                          </p:val>
                                        </p:tav>
                                      </p:tavLst>
                                    </p:anim>
                                    <p:animEffect transition="in" filter="fade">
                                      <p:cBhvr>
                                        <p:cTn id="13"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46</a:t>
            </a:fld>
            <a:endParaRPr lang="en-US">
              <a:solidFill>
                <a:srgbClr val="000000"/>
              </a:solidFill>
            </a:endParaRPr>
          </a:p>
        </p:txBody>
      </p:sp>
      <p:sp>
        <p:nvSpPr>
          <p:cNvPr id="32774" name="Rectangle 2"/>
          <p:cNvSpPr>
            <a:spLocks noGrp="1" noChangeArrowheads="1"/>
          </p:cNvSpPr>
          <p:nvPr>
            <p:ph type="title"/>
          </p:nvPr>
        </p:nvSpPr>
        <p:spPr/>
        <p:txBody>
          <a:bodyPr/>
          <a:lstStyle/>
          <a:p>
            <a:r>
              <a:rPr lang="en-US" dirty="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a:solidFill>
                  <a:srgbClr val="000000"/>
                </a:solidFill>
              </a:rPr>
              <a:t>Notes: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ISO (1960-2009); A.M. Best (2010-15E) Insurance Information Institute.				</a:t>
            </a:r>
          </a:p>
        </p:txBody>
      </p:sp>
      <p:graphicFrame>
        <p:nvGraphicFramePr>
          <p:cNvPr id="32770" name="Object 2"/>
          <p:cNvGraphicFramePr>
            <a:graphicFrameLocks noChangeAspect="1"/>
          </p:cNvGraphicFramePr>
          <p:nvPr>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145750" name="Chart" r:id="rId4" imgW="8572457" imgH="3743286" progId="MSGraph.Chart.8">
                  <p:embed followColorScheme="full"/>
                </p:oleObj>
              </mc:Choice>
              <mc:Fallback>
                <p:oleObj name="Chart" r:id="rId4" imgW="8572457" imgH="3743286" progId="MSGraph.Chart.8">
                  <p:embed followColorScheme="full"/>
                  <p:pic>
                    <p:nvPicPr>
                      <p:cNvPr id="32770" name="Object 2"/>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5.46*</a:t>
            </a: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6993628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sp>
        <p:nvSpPr>
          <p:cNvPr id="1924102" name="Rectangle 6"/>
          <p:cNvSpPr>
            <a:spLocks noChangeArrowheads="1"/>
          </p:cNvSpPr>
          <p:nvPr/>
        </p:nvSpPr>
        <p:spPr bwMode="blackWhite">
          <a:xfrm>
            <a:off x="609600" y="2333625"/>
            <a:ext cx="8239125" cy="126560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a:solidFill>
                  <a:srgbClr val="FFFFFF"/>
                </a:solidFill>
              </a:rPr>
              <a:t>Inflation</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
        <p:nvSpPr>
          <p:cNvPr id="7" name="Rectangle 7"/>
          <p:cNvSpPr>
            <a:spLocks noChangeArrowheads="1"/>
          </p:cNvSpPr>
          <p:nvPr/>
        </p:nvSpPr>
        <p:spPr bwMode="auto">
          <a:xfrm>
            <a:off x="596900" y="3952875"/>
            <a:ext cx="8020050" cy="12557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2800" b="1" dirty="0">
                <a:solidFill>
                  <a:srgbClr val="225A7A"/>
                </a:solidFill>
              </a:rPr>
              <a:t>Inflation Affects P/C Pricing, Reserving, Investing, and Compensation.</a:t>
            </a:r>
            <a:br>
              <a:rPr lang="en-US" sz="2800" b="1" dirty="0">
                <a:solidFill>
                  <a:srgbClr val="225A7A"/>
                </a:solidFill>
              </a:rPr>
            </a:br>
            <a:r>
              <a:rPr lang="en-US" sz="2800" b="1" dirty="0">
                <a:solidFill>
                  <a:srgbClr val="225A7A"/>
                </a:solidFill>
              </a:rPr>
              <a:t>So What to Watch For?</a:t>
            </a:r>
          </a:p>
        </p:txBody>
      </p:sp>
    </p:spTree>
    <p:extLst>
      <p:ext uri="{BB962C8B-B14F-4D97-AF65-F5344CB8AC3E}">
        <p14:creationId xmlns:p14="http://schemas.microsoft.com/office/powerpoint/2010/main" val="28055320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9BFA2F-C7B8-4CC6-8680-6C0DD5A125EC}" type="slidenum">
              <a:rPr lang="en-US" sz="900"/>
              <a:pPr algn="r" eaLnBrk="0" hangingPunct="0">
                <a:lnSpc>
                  <a:spcPct val="85000"/>
                </a:lnSpc>
                <a:spcBef>
                  <a:spcPct val="20000"/>
                </a:spcBef>
              </a:pPr>
              <a:t>48</a:t>
            </a:fld>
            <a:endParaRPr lang="en-US" sz="900"/>
          </a:p>
        </p:txBody>
      </p:sp>
      <p:sp>
        <p:nvSpPr>
          <p:cNvPr id="29702" name="Rectangle 7"/>
          <p:cNvSpPr>
            <a:spLocks noGrp="1" noChangeArrowheads="1"/>
          </p:cNvSpPr>
          <p:nvPr>
            <p:ph type="title" idx="4294967295"/>
          </p:nvPr>
        </p:nvSpPr>
        <p:spPr>
          <a:xfrm>
            <a:off x="381000" y="152400"/>
            <a:ext cx="7239000" cy="860425"/>
          </a:xfrm>
        </p:spPr>
        <p:txBody>
          <a:bodyPr/>
          <a:lstStyle/>
          <a:p>
            <a:r>
              <a:rPr lang="en-US" dirty="0"/>
              <a:t>Change* in the Consumer Price Index, 2004–2016</a:t>
            </a:r>
          </a:p>
        </p:txBody>
      </p:sp>
      <p:sp>
        <p:nvSpPr>
          <p:cNvPr id="29703" name="Text Box 5"/>
          <p:cNvSpPr txBox="1">
            <a:spLocks noChangeArrowheads="1"/>
          </p:cNvSpPr>
          <p:nvPr/>
        </p:nvSpPr>
        <p:spPr bwMode="auto">
          <a:xfrm>
            <a:off x="0" y="6248400"/>
            <a:ext cx="8724900"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year-over-year, through July 2016. Not 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29698" name="Object 2"/>
          <p:cNvGraphicFramePr>
            <a:graphicFrameLocks noChangeAspect="1"/>
          </p:cNvGraphicFramePr>
          <p:nvPr>
            <p:extLst/>
          </p:nvPr>
        </p:nvGraphicFramePr>
        <p:xfrm>
          <a:off x="228600" y="971342"/>
          <a:ext cx="8404225" cy="4838700"/>
        </p:xfrm>
        <a:graphic>
          <a:graphicData uri="http://schemas.openxmlformats.org/presentationml/2006/ole">
            <mc:AlternateContent xmlns:mc="http://schemas.openxmlformats.org/markup-compatibility/2006">
              <mc:Choice xmlns:v="urn:schemas-microsoft-com:vml" Requires="v">
                <p:oleObj spid="_x0000_s28165187" name="Chart" r:id="rId4" imgW="8343770" imgH="4381358" progId="MSGraph.Chart.8">
                  <p:embed followColorScheme="full"/>
                </p:oleObj>
              </mc:Choice>
              <mc:Fallback>
                <p:oleObj name="Chart" r:id="rId4" imgW="8343770" imgH="4381358" progId="MSGraph.Chart.8">
                  <p:embed followColorScheme="full"/>
                  <p:pic>
                    <p:nvPicPr>
                      <p:cNvPr id="29698" name="Object 2"/>
                      <p:cNvPicPr>
                        <a:picLocks noChangeAspect="1" noChangeArrowheads="1"/>
                      </p:cNvPicPr>
                      <p:nvPr/>
                    </p:nvPicPr>
                    <p:blipFill>
                      <a:blip r:embed="rId5"/>
                      <a:srcRect/>
                      <a:stretch>
                        <a:fillRect/>
                      </a:stretch>
                    </p:blipFill>
                    <p:spPr bwMode="auto">
                      <a:xfrm>
                        <a:off x="228600" y="971342"/>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Over the last decade, prices generally rose about 2% per year.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0B175E-724A-44B7-AF1A-7BDB6F4CC6DD}" type="slidenum">
              <a:rPr lang="en-US" smtClean="0"/>
              <a:pPr>
                <a:defRPr/>
              </a:pPr>
              <a:t>48</a:t>
            </a:fld>
            <a:endParaRPr lang="en-US"/>
          </a:p>
        </p:txBody>
      </p:sp>
      <p:sp>
        <p:nvSpPr>
          <p:cNvPr id="14" name="AutoShape 7"/>
          <p:cNvSpPr>
            <a:spLocks noChangeArrowheads="1"/>
          </p:cNvSpPr>
          <p:nvPr/>
        </p:nvSpPr>
        <p:spPr bwMode="blackWhite">
          <a:xfrm>
            <a:off x="870625" y="1040606"/>
            <a:ext cx="2290018" cy="884237"/>
          </a:xfrm>
          <a:prstGeom prst="wedgeRectCallout">
            <a:avLst>
              <a:gd name="adj1" fmla="val 67108"/>
              <a:gd name="adj2" fmla="val 348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For two months in 2008, led by gasoline, the general price level was rising at a 5.5% pace</a:t>
            </a:r>
          </a:p>
        </p:txBody>
      </p:sp>
      <p:sp>
        <p:nvSpPr>
          <p:cNvPr id="15" name="AutoShape 7"/>
          <p:cNvSpPr>
            <a:spLocks noChangeArrowheads="1"/>
          </p:cNvSpPr>
          <p:nvPr/>
        </p:nvSpPr>
        <p:spPr bwMode="blackWhite">
          <a:xfrm>
            <a:off x="4912062" y="4479717"/>
            <a:ext cx="3072725" cy="749300"/>
          </a:xfrm>
          <a:prstGeom prst="wedgeRectCallout">
            <a:avLst>
              <a:gd name="adj1" fmla="val -61663"/>
              <a:gd name="adj2" fmla="val -519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When gas prices dropped, the general price level was briefly lower than a year prior</a:t>
            </a:r>
          </a:p>
        </p:txBody>
      </p:sp>
      <p:sp>
        <p:nvSpPr>
          <p:cNvPr id="16" name="AutoShape 7"/>
          <p:cNvSpPr>
            <a:spLocks noChangeArrowheads="1"/>
          </p:cNvSpPr>
          <p:nvPr/>
        </p:nvSpPr>
        <p:spPr bwMode="blackWhite">
          <a:xfrm>
            <a:off x="6579704" y="1714500"/>
            <a:ext cx="2021371" cy="810039"/>
          </a:xfrm>
          <a:prstGeom prst="wedgeRectCallout">
            <a:avLst>
              <a:gd name="adj1" fmla="val 47696"/>
              <a:gd name="adj2" fmla="val 1704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Lately, the CPI is rising at a 0.8%</a:t>
            </a:r>
            <a:br>
              <a:rPr lang="en-US" sz="1600" b="1" dirty="0">
                <a:solidFill>
                  <a:srgbClr val="FFFFFF"/>
                </a:solidFill>
              </a:rPr>
            </a:br>
            <a:r>
              <a:rPr lang="en-US" sz="1600" b="1" dirty="0">
                <a:solidFill>
                  <a:srgbClr val="FFFFFF"/>
                </a:solidFill>
              </a:rPr>
              <a:t>y-o-y pace</a:t>
            </a:r>
          </a:p>
        </p:txBody>
      </p:sp>
    </p:spTree>
    <p:extLst>
      <p:ext uri="{BB962C8B-B14F-4D97-AF65-F5344CB8AC3E}">
        <p14:creationId xmlns:p14="http://schemas.microsoft.com/office/powerpoint/2010/main" val="1313564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2400"/>
                            </p:stCondLst>
                            <p:childTnLst>
                              <p:par>
                                <p:cTn id="13" presetID="22" presetClass="entr" presetSubtype="1"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9BFA2F-C7B8-4CC6-8680-6C0DD5A125EC}" type="slidenum">
              <a:rPr lang="en-US" sz="900"/>
              <a:pPr algn="r" eaLnBrk="0" hangingPunct="0">
                <a:lnSpc>
                  <a:spcPct val="85000"/>
                </a:lnSpc>
                <a:spcBef>
                  <a:spcPct val="20000"/>
                </a:spcBef>
              </a:pPr>
              <a:t>49</a:t>
            </a:fld>
            <a:endParaRPr lang="en-US" sz="900"/>
          </a:p>
        </p:txBody>
      </p:sp>
      <p:sp>
        <p:nvSpPr>
          <p:cNvPr id="29702" name="Rectangle 7"/>
          <p:cNvSpPr>
            <a:spLocks noGrp="1" noChangeArrowheads="1"/>
          </p:cNvSpPr>
          <p:nvPr>
            <p:ph type="title" idx="4294967295"/>
          </p:nvPr>
        </p:nvSpPr>
        <p:spPr>
          <a:xfrm>
            <a:off x="381000" y="152400"/>
            <a:ext cx="7239000" cy="860425"/>
          </a:xfrm>
        </p:spPr>
        <p:txBody>
          <a:bodyPr/>
          <a:lstStyle/>
          <a:p>
            <a:r>
              <a:rPr lang="en-US" dirty="0"/>
              <a:t>Change* in the Consumer Price Index, 2004–2016</a:t>
            </a:r>
          </a:p>
        </p:txBody>
      </p:sp>
      <p:sp>
        <p:nvSpPr>
          <p:cNvPr id="29703" name="Text Box 5"/>
          <p:cNvSpPr txBox="1">
            <a:spLocks noChangeArrowheads="1"/>
          </p:cNvSpPr>
          <p:nvPr/>
        </p:nvSpPr>
        <p:spPr bwMode="auto">
          <a:xfrm>
            <a:off x="0" y="6248400"/>
            <a:ext cx="8724900"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year-over-year, through July 2016. Not 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29698" name="Object 2"/>
          <p:cNvGraphicFramePr>
            <a:graphicFrameLocks noChangeAspect="1"/>
          </p:cNvGraphicFramePr>
          <p:nvPr>
            <p:extLst/>
          </p:nvPr>
        </p:nvGraphicFramePr>
        <p:xfrm>
          <a:off x="228600" y="971342"/>
          <a:ext cx="8404225" cy="4838700"/>
        </p:xfrm>
        <a:graphic>
          <a:graphicData uri="http://schemas.openxmlformats.org/presentationml/2006/ole">
            <mc:AlternateContent xmlns:mc="http://schemas.openxmlformats.org/markup-compatibility/2006">
              <mc:Choice xmlns:v="urn:schemas-microsoft-com:vml" Requires="v">
                <p:oleObj spid="_x0000_s28166211" name="Chart" r:id="rId4" imgW="8343770" imgH="4381358" progId="MSGraph.Chart.8">
                  <p:embed followColorScheme="full"/>
                </p:oleObj>
              </mc:Choice>
              <mc:Fallback>
                <p:oleObj name="Chart" r:id="rId4" imgW="8343770" imgH="4381358" progId="MSGraph.Chart.8">
                  <p:embed followColorScheme="full"/>
                  <p:pic>
                    <p:nvPicPr>
                      <p:cNvPr id="29698" name="Object 2"/>
                      <p:cNvPicPr>
                        <a:picLocks noChangeAspect="1" noChangeArrowheads="1"/>
                      </p:cNvPicPr>
                      <p:nvPr/>
                    </p:nvPicPr>
                    <p:blipFill>
                      <a:blip r:embed="rId5"/>
                      <a:srcRect/>
                      <a:stretch>
                        <a:fillRect/>
                      </a:stretch>
                    </p:blipFill>
                    <p:spPr bwMode="auto">
                      <a:xfrm>
                        <a:off x="228600" y="971342"/>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Over the last decade, “core” prices generally rose about 2% per year.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0B175E-724A-44B7-AF1A-7BDB6F4CC6DD}" type="slidenum">
              <a:rPr lang="en-US" smtClean="0"/>
              <a:pPr>
                <a:defRPr/>
              </a:pPr>
              <a:t>49</a:t>
            </a:fld>
            <a:endParaRPr lang="en-US"/>
          </a:p>
        </p:txBody>
      </p:sp>
      <p:sp>
        <p:nvSpPr>
          <p:cNvPr id="14" name="AutoShape 7"/>
          <p:cNvSpPr>
            <a:spLocks noChangeArrowheads="1"/>
          </p:cNvSpPr>
          <p:nvPr/>
        </p:nvSpPr>
        <p:spPr bwMode="blackWhite">
          <a:xfrm>
            <a:off x="1356692" y="1072149"/>
            <a:ext cx="2047460" cy="759618"/>
          </a:xfrm>
          <a:prstGeom prst="wedgeRectCallout">
            <a:avLst>
              <a:gd name="adj1" fmla="val 9725"/>
              <a:gd name="adj2" fmla="val 1656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Since 2004, the core CPI never rose faster than a 3% y-o-y pace</a:t>
            </a:r>
          </a:p>
        </p:txBody>
      </p:sp>
      <p:sp>
        <p:nvSpPr>
          <p:cNvPr id="16" name="AutoShape 7"/>
          <p:cNvSpPr>
            <a:spLocks noChangeArrowheads="1"/>
          </p:cNvSpPr>
          <p:nvPr/>
        </p:nvSpPr>
        <p:spPr bwMode="blackWhite">
          <a:xfrm>
            <a:off x="6579704" y="1714500"/>
            <a:ext cx="2021371" cy="810039"/>
          </a:xfrm>
          <a:prstGeom prst="wedgeRectCallout">
            <a:avLst>
              <a:gd name="adj1" fmla="val 46713"/>
              <a:gd name="adj2" fmla="val 1090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Lately, core CPI is rising at a 2.2%</a:t>
            </a:r>
            <a:br>
              <a:rPr lang="en-US" sz="1600" b="1" dirty="0">
                <a:solidFill>
                  <a:srgbClr val="FFFFFF"/>
                </a:solidFill>
              </a:rPr>
            </a:br>
            <a:r>
              <a:rPr lang="en-US" sz="1600" b="1" dirty="0">
                <a:solidFill>
                  <a:srgbClr val="FFFFFF"/>
                </a:solidFill>
              </a:rPr>
              <a:t>y-o-y pace</a:t>
            </a:r>
          </a:p>
        </p:txBody>
      </p:sp>
      <p:sp>
        <p:nvSpPr>
          <p:cNvPr id="15" name="AutoShape 7"/>
          <p:cNvSpPr>
            <a:spLocks noChangeArrowheads="1"/>
          </p:cNvSpPr>
          <p:nvPr/>
        </p:nvSpPr>
        <p:spPr bwMode="blackWhite">
          <a:xfrm>
            <a:off x="4873985" y="4155661"/>
            <a:ext cx="2746015" cy="984457"/>
          </a:xfrm>
          <a:prstGeom prst="wedgeRectCallout">
            <a:avLst>
              <a:gd name="adj1" fmla="val 42108"/>
              <a:gd name="adj2" fmla="val -98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u="sng" dirty="0">
                <a:solidFill>
                  <a:srgbClr val="FFFFFF"/>
                </a:solidFill>
              </a:rPr>
              <a:t>Definition: The Core CPI: </a:t>
            </a:r>
            <a:r>
              <a:rPr lang="en-US" sz="1600" b="1" dirty="0">
                <a:solidFill>
                  <a:srgbClr val="FFFFFF"/>
                </a:solidFill>
              </a:rPr>
              <a:t>the CPI minus the effect of food and energy price changes</a:t>
            </a:r>
          </a:p>
        </p:txBody>
      </p:sp>
    </p:spTree>
    <p:extLst>
      <p:ext uri="{BB962C8B-B14F-4D97-AF65-F5344CB8AC3E}">
        <p14:creationId xmlns:p14="http://schemas.microsoft.com/office/powerpoint/2010/main" val="12348448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2400"/>
                            </p:stCondLst>
                            <p:childTnLst>
                              <p:par>
                                <p:cTn id="13" presetID="22" presetClass="entr" presetSubtype="1"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21404" y="136246"/>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1991–2016:1H</a:t>
            </a:r>
          </a:p>
        </p:txBody>
      </p:sp>
      <p:sp>
        <p:nvSpPr>
          <p:cNvPr id="14339" name="Text Box 5"/>
          <p:cNvSpPr txBox="1">
            <a:spLocks noChangeArrowheads="1"/>
          </p:cNvSpPr>
          <p:nvPr/>
        </p:nvSpPr>
        <p:spPr bwMode="auto">
          <a:xfrm>
            <a:off x="842189" y="1118274"/>
            <a:ext cx="2374900" cy="20873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2013 ROAS</a:t>
            </a:r>
            <a:r>
              <a:rPr lang="en-US" sz="1200" baseline="30000" dirty="0">
                <a:solidFill>
                  <a:srgbClr val="000000"/>
                </a:solidFill>
              </a:rPr>
              <a:t>1</a:t>
            </a:r>
            <a:r>
              <a:rPr lang="en-US" sz="12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2014 ROAS</a:t>
            </a:r>
            <a:r>
              <a:rPr lang="en-US" sz="1200" baseline="30000" dirty="0">
                <a:solidFill>
                  <a:srgbClr val="000000"/>
                </a:solidFill>
              </a:rPr>
              <a:t>1</a:t>
            </a:r>
            <a:r>
              <a:rPr lang="en-US" sz="1200" dirty="0">
                <a:solidFill>
                  <a:srgbClr val="000000"/>
                </a:solidFill>
              </a:rPr>
              <a:t> = 8.4%</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2015:ROAS = 8.4%</a:t>
            </a: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8.2% ROAS in 2014, 9.8% ROAS in 2013, 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ISO; Insurance 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2145172245"/>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146774" name="Chart" r:id="rId5" imgW="8715429" imgH="5057659" progId="MSGraph.Chart.8">
                  <p:embed followColorScheme="full"/>
                </p:oleObj>
              </mc:Choice>
              <mc:Fallback>
                <p:oleObj name="Chart" r:id="rId5" imgW="8715429" imgH="5057659" progId="MSGraph.Chart.8">
                  <p:embed followColorScheme="full"/>
                  <p:pic>
                    <p:nvPicPr>
                      <p:cNvPr id="14341" name="Object 3"/>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latin typeface="Arial" charset="0"/>
                <a:cs typeface="Arial" charset="0"/>
              </a:rPr>
              <a:t>$ Millions</a:t>
            </a:r>
          </a:p>
        </p:txBody>
      </p:sp>
    </p:spTree>
    <p:custDataLst>
      <p:tags r:id="rId2"/>
    </p:custDataLst>
    <p:extLst>
      <p:ext uri="{BB962C8B-B14F-4D97-AF65-F5344CB8AC3E}">
        <p14:creationId xmlns:p14="http://schemas.microsoft.com/office/powerpoint/2010/main" val="24563258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9BFA2F-C7B8-4CC6-8680-6C0DD5A125EC}" type="slidenum">
              <a:rPr lang="en-US" sz="900"/>
              <a:pPr algn="r" eaLnBrk="0" hangingPunct="0">
                <a:lnSpc>
                  <a:spcPct val="85000"/>
                </a:lnSpc>
                <a:spcBef>
                  <a:spcPct val="20000"/>
                </a:spcBef>
              </a:pPr>
              <a:t>50</a:t>
            </a:fld>
            <a:endParaRPr lang="en-US" sz="900"/>
          </a:p>
        </p:txBody>
      </p:sp>
      <p:sp>
        <p:nvSpPr>
          <p:cNvPr id="29702" name="Rectangle 7"/>
          <p:cNvSpPr>
            <a:spLocks noGrp="1" noChangeArrowheads="1"/>
          </p:cNvSpPr>
          <p:nvPr>
            <p:ph type="title" idx="4294967295"/>
          </p:nvPr>
        </p:nvSpPr>
        <p:spPr>
          <a:xfrm>
            <a:off x="381000" y="152400"/>
            <a:ext cx="7239000" cy="860425"/>
          </a:xfrm>
        </p:spPr>
        <p:txBody>
          <a:bodyPr/>
          <a:lstStyle/>
          <a:p>
            <a:r>
              <a:rPr lang="en-US" dirty="0"/>
              <a:t>Change* in the Core CPI</a:t>
            </a:r>
            <a:br>
              <a:rPr lang="en-US" dirty="0"/>
            </a:br>
            <a:r>
              <a:rPr lang="en-US" dirty="0"/>
              <a:t>vs. Core PCE deflator, 2004–2016</a:t>
            </a:r>
          </a:p>
        </p:txBody>
      </p:sp>
      <p:sp>
        <p:nvSpPr>
          <p:cNvPr id="29703" name="Text Box 5"/>
          <p:cNvSpPr txBox="1">
            <a:spLocks noChangeArrowheads="1"/>
          </p:cNvSpPr>
          <p:nvPr/>
        </p:nvSpPr>
        <p:spPr bwMode="auto">
          <a:xfrm>
            <a:off x="0" y="6222356"/>
            <a:ext cx="87249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year-over-year, through Jun 2016 (PCE deflator) and July 2016 (Core CPI). 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Federal Reserve Bank of St. Louis; National Bureau of Economic Research (recession dates); Insurance Information Institutes.</a:t>
            </a:r>
          </a:p>
        </p:txBody>
      </p:sp>
      <p:graphicFrame>
        <p:nvGraphicFramePr>
          <p:cNvPr id="29698" name="Object 2"/>
          <p:cNvGraphicFramePr>
            <a:graphicFrameLocks noChangeAspect="1"/>
          </p:cNvGraphicFramePr>
          <p:nvPr>
            <p:extLst>
              <p:ext uri="{D42A27DB-BD31-4B8C-83A1-F6EECF244321}">
                <p14:modId xmlns:p14="http://schemas.microsoft.com/office/powerpoint/2010/main" val="1018431221"/>
              </p:ext>
            </p:extLst>
          </p:nvPr>
        </p:nvGraphicFramePr>
        <p:xfrm>
          <a:off x="228600" y="971342"/>
          <a:ext cx="8404225" cy="4838700"/>
        </p:xfrm>
        <a:graphic>
          <a:graphicData uri="http://schemas.openxmlformats.org/presentationml/2006/ole">
            <mc:AlternateContent xmlns:mc="http://schemas.openxmlformats.org/markup-compatibility/2006">
              <mc:Choice xmlns:v="urn:schemas-microsoft-com:vml" Requires="v">
                <p:oleObj spid="_x0000_s28174396" name="Chart" r:id="rId4" imgW="8343770" imgH="4381358" progId="MSGraph.Chart.8">
                  <p:embed followColorScheme="full"/>
                </p:oleObj>
              </mc:Choice>
              <mc:Fallback>
                <p:oleObj name="Chart" r:id="rId4" imgW="8343770" imgH="4381358" progId="MSGraph.Chart.8">
                  <p:embed followColorScheme="full"/>
                  <p:pic>
                    <p:nvPicPr>
                      <p:cNvPr id="29698" name="Object 2"/>
                      <p:cNvPicPr>
                        <a:picLocks noChangeAspect="1" noChangeArrowheads="1"/>
                      </p:cNvPicPr>
                      <p:nvPr/>
                    </p:nvPicPr>
                    <p:blipFill>
                      <a:blip r:embed="rId5"/>
                      <a:srcRect/>
                      <a:stretch>
                        <a:fillRect/>
                      </a:stretch>
                    </p:blipFill>
                    <p:spPr bwMode="auto">
                      <a:xfrm>
                        <a:off x="228600" y="971342"/>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4"/>
          <p:cNvSpPr>
            <a:spLocks noChangeArrowheads="1"/>
          </p:cNvSpPr>
          <p:nvPr/>
        </p:nvSpPr>
        <p:spPr bwMode="blackWhite">
          <a:xfrm>
            <a:off x="447675" y="5710136"/>
            <a:ext cx="8382000" cy="512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2011, the Core PCE deflator has been even with, or below, the Core CPI.</a:t>
            </a:r>
            <a:br>
              <a:rPr lang="en-US" sz="1600" b="1" dirty="0">
                <a:solidFill>
                  <a:schemeClr val="bg1"/>
                </a:solidFill>
              </a:rPr>
            </a:br>
            <a:r>
              <a:rPr lang="en-US" sz="1600" b="1" dirty="0">
                <a:solidFill>
                  <a:schemeClr val="bg1"/>
                </a:solidFill>
              </a:rPr>
              <a:t>Since October 2008, except for 2 months, it has been below 2%.</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0B175E-724A-44B7-AF1A-7BDB6F4CC6DD}" type="slidenum">
              <a:rPr lang="en-US" smtClean="0"/>
              <a:pPr>
                <a:defRPr/>
              </a:pPr>
              <a:t>50</a:t>
            </a:fld>
            <a:endParaRPr lang="en-US"/>
          </a:p>
        </p:txBody>
      </p:sp>
    </p:spTree>
    <p:extLst>
      <p:ext uri="{BB962C8B-B14F-4D97-AF65-F5344CB8AC3E}">
        <p14:creationId xmlns:p14="http://schemas.microsoft.com/office/powerpoint/2010/main" val="2150376422"/>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9BFA2F-C7B8-4CC6-8680-6C0DD5A125EC}" type="slidenum">
              <a:rPr lang="en-US" sz="900"/>
              <a:pPr algn="r" eaLnBrk="0" hangingPunct="0">
                <a:lnSpc>
                  <a:spcPct val="85000"/>
                </a:lnSpc>
                <a:spcBef>
                  <a:spcPct val="20000"/>
                </a:spcBef>
              </a:pPr>
              <a:t>51</a:t>
            </a:fld>
            <a:endParaRPr lang="en-US" sz="900"/>
          </a:p>
        </p:txBody>
      </p:sp>
      <p:sp>
        <p:nvSpPr>
          <p:cNvPr id="29702" name="Rectangle 7"/>
          <p:cNvSpPr>
            <a:spLocks noGrp="1" noChangeArrowheads="1"/>
          </p:cNvSpPr>
          <p:nvPr>
            <p:ph type="title" idx="4294967295"/>
          </p:nvPr>
        </p:nvSpPr>
        <p:spPr>
          <a:xfrm>
            <a:off x="381000" y="152400"/>
            <a:ext cx="7239000" cy="860425"/>
          </a:xfrm>
        </p:spPr>
        <p:txBody>
          <a:bodyPr/>
          <a:lstStyle/>
          <a:p>
            <a:r>
              <a:rPr lang="en-US" dirty="0"/>
              <a:t>Change* in the Core CPI</a:t>
            </a:r>
            <a:br>
              <a:rPr lang="en-US" dirty="0"/>
            </a:br>
            <a:r>
              <a:rPr lang="en-US" dirty="0"/>
              <a:t>vs. Core PCE deflator, 2004–2016</a:t>
            </a:r>
          </a:p>
        </p:txBody>
      </p:sp>
      <p:sp>
        <p:nvSpPr>
          <p:cNvPr id="29703" name="Text Box 5"/>
          <p:cNvSpPr txBox="1">
            <a:spLocks noChangeArrowheads="1"/>
          </p:cNvSpPr>
          <p:nvPr/>
        </p:nvSpPr>
        <p:spPr bwMode="auto">
          <a:xfrm>
            <a:off x="0" y="6222356"/>
            <a:ext cx="87249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year-over-year, through Jun 2016 (PCE deflator) and July 2016 (Core CPI). 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Federal Reserve Bank of St. Louis; National Bureau of Economic Research (recession dates); Insurance Information Institutes.</a:t>
            </a:r>
          </a:p>
        </p:txBody>
      </p:sp>
      <p:graphicFrame>
        <p:nvGraphicFramePr>
          <p:cNvPr id="29698" name="Object 2"/>
          <p:cNvGraphicFramePr>
            <a:graphicFrameLocks noChangeAspect="1"/>
          </p:cNvGraphicFramePr>
          <p:nvPr>
            <p:extLst>
              <p:ext uri="{D42A27DB-BD31-4B8C-83A1-F6EECF244321}">
                <p14:modId xmlns:p14="http://schemas.microsoft.com/office/powerpoint/2010/main" val="210867641"/>
              </p:ext>
            </p:extLst>
          </p:nvPr>
        </p:nvGraphicFramePr>
        <p:xfrm>
          <a:off x="228600" y="971342"/>
          <a:ext cx="8404225" cy="4838700"/>
        </p:xfrm>
        <a:graphic>
          <a:graphicData uri="http://schemas.openxmlformats.org/presentationml/2006/ole">
            <mc:AlternateContent xmlns:mc="http://schemas.openxmlformats.org/markup-compatibility/2006">
              <mc:Choice xmlns:v="urn:schemas-microsoft-com:vml" Requires="v">
                <p:oleObj spid="_x0000_s28167235" name="Chart" r:id="rId4" imgW="8343770" imgH="4381358" progId="MSGraph.Chart.8">
                  <p:embed followColorScheme="full"/>
                </p:oleObj>
              </mc:Choice>
              <mc:Fallback>
                <p:oleObj name="Chart" r:id="rId4" imgW="8343770" imgH="4381358" progId="MSGraph.Chart.8">
                  <p:embed followColorScheme="full"/>
                  <p:pic>
                    <p:nvPicPr>
                      <p:cNvPr id="29698" name="Object 2"/>
                      <p:cNvPicPr>
                        <a:picLocks noChangeAspect="1" noChangeArrowheads="1"/>
                      </p:cNvPicPr>
                      <p:nvPr/>
                    </p:nvPicPr>
                    <p:blipFill>
                      <a:blip r:embed="rId5"/>
                      <a:srcRect/>
                      <a:stretch>
                        <a:fillRect/>
                      </a:stretch>
                    </p:blipFill>
                    <p:spPr bwMode="auto">
                      <a:xfrm>
                        <a:off x="228600" y="971342"/>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4"/>
          <p:cNvSpPr>
            <a:spLocks noChangeArrowheads="1"/>
          </p:cNvSpPr>
          <p:nvPr/>
        </p:nvSpPr>
        <p:spPr bwMode="blackWhite">
          <a:xfrm>
            <a:off x="447675" y="5710136"/>
            <a:ext cx="8382000" cy="512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2011, the Core PCE deflator has been even with, or below, the Core CPI.</a:t>
            </a:r>
            <a:br>
              <a:rPr lang="en-US" sz="1600" b="1" dirty="0">
                <a:solidFill>
                  <a:schemeClr val="bg1"/>
                </a:solidFill>
              </a:rPr>
            </a:br>
            <a:r>
              <a:rPr lang="en-US" sz="1600" b="1" dirty="0">
                <a:solidFill>
                  <a:schemeClr val="bg1"/>
                </a:solidFill>
              </a:rPr>
              <a:t>Since October 2008, except for 2 months, it has been below 2%.</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0B175E-724A-44B7-AF1A-7BDB6F4CC6DD}" type="slidenum">
              <a:rPr lang="en-US" smtClean="0"/>
              <a:pPr>
                <a:defRPr/>
              </a:pPr>
              <a:t>51</a:t>
            </a:fld>
            <a:endParaRPr lang="en-US"/>
          </a:p>
        </p:txBody>
      </p:sp>
    </p:spTree>
    <p:extLst>
      <p:ext uri="{BB962C8B-B14F-4D97-AF65-F5344CB8AC3E}">
        <p14:creationId xmlns:p14="http://schemas.microsoft.com/office/powerpoint/2010/main" val="1393759611"/>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9BFA2F-C7B8-4CC6-8680-6C0DD5A125EC}" type="slidenum">
              <a:rPr lang="en-US" sz="900"/>
              <a:pPr algn="r" eaLnBrk="0" hangingPunct="0">
                <a:lnSpc>
                  <a:spcPct val="85000"/>
                </a:lnSpc>
                <a:spcBef>
                  <a:spcPct val="20000"/>
                </a:spcBef>
              </a:pPr>
              <a:t>52</a:t>
            </a:fld>
            <a:endParaRPr lang="en-US" sz="900"/>
          </a:p>
        </p:txBody>
      </p:sp>
      <p:sp>
        <p:nvSpPr>
          <p:cNvPr id="29702" name="Rectangle 7"/>
          <p:cNvSpPr>
            <a:spLocks noGrp="1" noChangeArrowheads="1"/>
          </p:cNvSpPr>
          <p:nvPr>
            <p:ph type="title" idx="4294967295"/>
          </p:nvPr>
        </p:nvSpPr>
        <p:spPr>
          <a:xfrm>
            <a:off x="381000" y="152400"/>
            <a:ext cx="7239000" cy="860425"/>
          </a:xfrm>
        </p:spPr>
        <p:txBody>
          <a:bodyPr/>
          <a:lstStyle/>
          <a:p>
            <a:r>
              <a:rPr lang="en-US" dirty="0"/>
              <a:t>Change* in the Core PCE deflator, 2004–2016</a:t>
            </a:r>
          </a:p>
        </p:txBody>
      </p:sp>
      <p:sp>
        <p:nvSpPr>
          <p:cNvPr id="29703" name="Text Box 5"/>
          <p:cNvSpPr txBox="1">
            <a:spLocks noChangeArrowheads="1"/>
          </p:cNvSpPr>
          <p:nvPr/>
        </p:nvSpPr>
        <p:spPr bwMode="auto">
          <a:xfrm>
            <a:off x="0" y="636624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year-over-year, through Jun 2016 (PCE deflator). Seasonally adjusted.</a:t>
            </a:r>
          </a:p>
          <a:p>
            <a:pPr eaLnBrk="0" hangingPunct="0">
              <a:lnSpc>
                <a:spcPct val="85000"/>
              </a:lnSpc>
              <a:spcBef>
                <a:spcPct val="25000"/>
              </a:spcBef>
              <a:buClr>
                <a:schemeClr val="accent2"/>
              </a:buClr>
              <a:buFont typeface="Wingdings" pitchFamily="2" charset="2"/>
              <a:buNone/>
            </a:pPr>
            <a:r>
              <a:rPr lang="en-US" sz="1100" dirty="0"/>
              <a:t>Sources: Federal Reserve Bank of St. Louis; National Bureau of Economic Research (recession dates); Insurance </a:t>
            </a:r>
            <a:r>
              <a:rPr lang="en-US" sz="1100"/>
              <a:t>Information Institute.</a:t>
            </a:r>
            <a:endParaRPr lang="en-US" sz="1100" dirty="0"/>
          </a:p>
        </p:txBody>
      </p:sp>
      <p:graphicFrame>
        <p:nvGraphicFramePr>
          <p:cNvPr id="29698" name="Object 2"/>
          <p:cNvGraphicFramePr>
            <a:graphicFrameLocks noChangeAspect="1"/>
          </p:cNvGraphicFramePr>
          <p:nvPr>
            <p:extLst>
              <p:ext uri="{D42A27DB-BD31-4B8C-83A1-F6EECF244321}">
                <p14:modId xmlns:p14="http://schemas.microsoft.com/office/powerpoint/2010/main" val="52983279"/>
              </p:ext>
            </p:extLst>
          </p:nvPr>
        </p:nvGraphicFramePr>
        <p:xfrm>
          <a:off x="228600" y="971342"/>
          <a:ext cx="8404225" cy="4838700"/>
        </p:xfrm>
        <a:graphic>
          <a:graphicData uri="http://schemas.openxmlformats.org/presentationml/2006/ole">
            <mc:AlternateContent xmlns:mc="http://schemas.openxmlformats.org/markup-compatibility/2006">
              <mc:Choice xmlns:v="urn:schemas-microsoft-com:vml" Requires="v">
                <p:oleObj spid="_x0000_s28173375" name="Chart" r:id="rId4" imgW="8343770" imgH="4381358" progId="MSGraph.Chart.8">
                  <p:embed followColorScheme="full"/>
                </p:oleObj>
              </mc:Choice>
              <mc:Fallback>
                <p:oleObj name="Chart" r:id="rId4" imgW="8343770" imgH="4381358" progId="MSGraph.Chart.8">
                  <p:embed followColorScheme="full"/>
                  <p:pic>
                    <p:nvPicPr>
                      <p:cNvPr id="29698" name="Object 2"/>
                      <p:cNvPicPr>
                        <a:picLocks noChangeAspect="1" noChangeArrowheads="1"/>
                      </p:cNvPicPr>
                      <p:nvPr/>
                    </p:nvPicPr>
                    <p:blipFill>
                      <a:blip r:embed="rId5"/>
                      <a:srcRect/>
                      <a:stretch>
                        <a:fillRect/>
                      </a:stretch>
                    </p:blipFill>
                    <p:spPr bwMode="auto">
                      <a:xfrm>
                        <a:off x="228600" y="971342"/>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4"/>
          <p:cNvSpPr>
            <a:spLocks noChangeArrowheads="1"/>
          </p:cNvSpPr>
          <p:nvPr/>
        </p:nvSpPr>
        <p:spPr bwMode="blackWhite">
          <a:xfrm>
            <a:off x="442912" y="5730242"/>
            <a:ext cx="8382000" cy="4123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2000" b="1" dirty="0">
                <a:solidFill>
                  <a:schemeClr val="bg1"/>
                </a:solidFill>
              </a:rPr>
              <a:t>Since October 2008, except for 2 months, it has been below 2%.</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0B175E-724A-44B7-AF1A-7BDB6F4CC6DD}" type="slidenum">
              <a:rPr lang="en-US" smtClean="0"/>
              <a:pPr>
                <a:defRPr/>
              </a:pPr>
              <a:t>52</a:t>
            </a:fld>
            <a:endParaRPr lang="en-US"/>
          </a:p>
        </p:txBody>
      </p:sp>
      <p:sp>
        <p:nvSpPr>
          <p:cNvPr id="11" name="Rectangle 10"/>
          <p:cNvSpPr>
            <a:spLocks noChangeArrowheads="1"/>
          </p:cNvSpPr>
          <p:nvPr/>
        </p:nvSpPr>
        <p:spPr bwMode="grayWhite">
          <a:xfrm>
            <a:off x="3618689" y="2065883"/>
            <a:ext cx="4853292" cy="2157729"/>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4" name="AutoShape 7"/>
          <p:cNvSpPr>
            <a:spLocks noChangeArrowheads="1"/>
          </p:cNvSpPr>
          <p:nvPr/>
        </p:nvSpPr>
        <p:spPr bwMode="blackWhite">
          <a:xfrm>
            <a:off x="4280169" y="959933"/>
            <a:ext cx="4191811" cy="773436"/>
          </a:xfrm>
          <a:prstGeom prst="wedgeRectCallout">
            <a:avLst>
              <a:gd name="adj1" fmla="val 29530"/>
              <a:gd name="adj2" fmla="val 1457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 Fed’s Open Market Committee wants to wait until this line is consistently above 2% so that it is averaging 2%</a:t>
            </a:r>
          </a:p>
        </p:txBody>
      </p:sp>
    </p:spTree>
    <p:extLst>
      <p:ext uri="{BB962C8B-B14F-4D97-AF65-F5344CB8AC3E}">
        <p14:creationId xmlns:p14="http://schemas.microsoft.com/office/powerpoint/2010/main" val="1935426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072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072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A775A8B-069D-40EC-9586-FC15CE709DA1}" type="slidenum">
              <a:rPr lang="en-US" sz="900"/>
              <a:pPr algn="r" eaLnBrk="0" hangingPunct="0">
                <a:lnSpc>
                  <a:spcPct val="85000"/>
                </a:lnSpc>
                <a:spcBef>
                  <a:spcPct val="20000"/>
                </a:spcBef>
              </a:pPr>
              <a:t>53</a:t>
            </a:fld>
            <a:endParaRPr lang="en-US" sz="900"/>
          </a:p>
        </p:txBody>
      </p:sp>
      <p:sp>
        <p:nvSpPr>
          <p:cNvPr id="30726" name="Rectangle 7"/>
          <p:cNvSpPr>
            <a:spLocks noGrp="1" noChangeArrowheads="1"/>
          </p:cNvSpPr>
          <p:nvPr>
            <p:ph type="title" idx="4294967295"/>
          </p:nvPr>
        </p:nvSpPr>
        <p:spPr>
          <a:xfrm>
            <a:off x="450850" y="161925"/>
            <a:ext cx="7400925" cy="860425"/>
          </a:xfrm>
        </p:spPr>
        <p:txBody>
          <a:bodyPr/>
          <a:lstStyle/>
          <a:p>
            <a:r>
              <a:rPr lang="en-US" dirty="0"/>
              <a:t>Price Changes* for Medical Care</a:t>
            </a:r>
            <a:br>
              <a:rPr lang="en-US" dirty="0"/>
            </a:br>
            <a:r>
              <a:rPr lang="en-US" dirty="0"/>
              <a:t>(the Medical CPI):</a:t>
            </a:r>
            <a:r>
              <a:rPr lang="en-US" sz="2400" dirty="0"/>
              <a:t> 1998–2016</a:t>
            </a:r>
          </a:p>
        </p:txBody>
      </p:sp>
      <p:sp>
        <p:nvSpPr>
          <p:cNvPr id="30727" name="Text Box 5"/>
          <p:cNvSpPr txBox="1">
            <a:spLocks noChangeArrowheads="1"/>
          </p:cNvSpPr>
          <p:nvPr/>
        </p:nvSpPr>
        <p:spPr bwMode="auto">
          <a:xfrm>
            <a:off x="194435"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July 2016; 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a:t>
            </a:r>
          </a:p>
        </p:txBody>
      </p:sp>
      <p:graphicFrame>
        <p:nvGraphicFramePr>
          <p:cNvPr id="30722" name="Object 8"/>
          <p:cNvGraphicFramePr>
            <a:graphicFrameLocks noChangeAspect="1"/>
          </p:cNvGraphicFramePr>
          <p:nvPr>
            <p:extLst/>
          </p:nvPr>
        </p:nvGraphicFramePr>
        <p:xfrm>
          <a:off x="301557" y="938213"/>
          <a:ext cx="8510656" cy="4838700"/>
        </p:xfrm>
        <a:graphic>
          <a:graphicData uri="http://schemas.openxmlformats.org/presentationml/2006/ole">
            <mc:AlternateContent xmlns:mc="http://schemas.openxmlformats.org/markup-compatibility/2006">
              <mc:Choice xmlns:v="urn:schemas-microsoft-com:vml" Requires="v">
                <p:oleObj spid="_x0000_s28169283" name="Chart" r:id="rId4" imgW="8343770" imgH="4381358" progId="MSGraph.Chart.8">
                  <p:embed followColorScheme="full"/>
                </p:oleObj>
              </mc:Choice>
              <mc:Fallback>
                <p:oleObj name="Chart" r:id="rId4" imgW="8343770" imgH="4381358" progId="MSGraph.Chart.8">
                  <p:embed followColorScheme="full"/>
                  <p:pic>
                    <p:nvPicPr>
                      <p:cNvPr id="30722" name="Object 8"/>
                      <p:cNvPicPr>
                        <a:picLocks noChangeAspect="1" noChangeArrowheads="1"/>
                      </p:cNvPicPr>
                      <p:nvPr/>
                    </p:nvPicPr>
                    <p:blipFill>
                      <a:blip r:embed="rId5"/>
                      <a:srcRect/>
                      <a:stretch>
                        <a:fillRect/>
                      </a:stretch>
                    </p:blipFill>
                    <p:spPr bwMode="gray">
                      <a:xfrm>
                        <a:off x="301557" y="938213"/>
                        <a:ext cx="8510656" cy="4838700"/>
                      </a:xfrm>
                      <a:prstGeom prst="rect">
                        <a:avLst/>
                      </a:prstGeom>
                      <a:noFill/>
                      <a:extLst/>
                    </p:spPr>
                  </p:pic>
                </p:oleObj>
              </mc:Fallback>
            </mc:AlternateContent>
          </a:graphicData>
        </a:graphic>
      </p:graphicFrame>
      <p:sp>
        <p:nvSpPr>
          <p:cNvPr id="30728"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dirty="0">
                <a:solidFill>
                  <a:schemeClr val="bg1"/>
                </a:solidFill>
              </a:rPr>
              <a:t>Prices for all medical services rose at an annual rate of 4% (and sometimes more) until the Great Recession; since then it’s generally risen at 3% or less</a:t>
            </a:r>
          </a:p>
        </p:txBody>
      </p:sp>
      <p:sp>
        <p:nvSpPr>
          <p:cNvPr id="9" name="AutoShape 7"/>
          <p:cNvSpPr>
            <a:spLocks noChangeArrowheads="1"/>
          </p:cNvSpPr>
          <p:nvPr/>
        </p:nvSpPr>
        <p:spPr bwMode="blackWhite">
          <a:xfrm>
            <a:off x="6905487" y="1289050"/>
            <a:ext cx="1892576" cy="378090"/>
          </a:xfrm>
          <a:prstGeom prst="wedgeRectCallout">
            <a:avLst>
              <a:gd name="adj1" fmla="val 39437"/>
              <a:gd name="adj2" fmla="val 1995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July 2016: +4.0%</a:t>
            </a:r>
          </a:p>
        </p:txBody>
      </p:sp>
    </p:spTree>
    <p:extLst>
      <p:ext uri="{BB962C8B-B14F-4D97-AF65-F5344CB8AC3E}">
        <p14:creationId xmlns:p14="http://schemas.microsoft.com/office/powerpoint/2010/main" val="15014382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170307" name="Chart" r:id="rId3" imgW="8658171" imgH="5505283" progId="MSGraph.Chart.8">
                  <p:embed followColorScheme="full"/>
                </p:oleObj>
              </mc:Choice>
              <mc:Fallback>
                <p:oleObj name="Chart" r:id="rId3" imgW="8658171" imgH="5505283" progId="MSGraph.Chart.8">
                  <p:embed followColorScheme="full"/>
                  <p:pic>
                    <p:nvPicPr>
                      <p:cNvPr id="53250" name="Object 2"/>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845446" y="119269"/>
            <a:ext cx="6748050" cy="965200"/>
          </a:xfrm>
        </p:spPr>
        <p:txBody>
          <a:bodyPr lIns="92075" tIns="46038" rIns="92075" bIns="46038" anchor="b"/>
          <a:lstStyle/>
          <a:p>
            <a:pPr>
              <a:lnSpc>
                <a:spcPct val="85000"/>
              </a:lnSpc>
            </a:pPr>
            <a:r>
              <a:rPr lang="en-US" altLang="en-US" dirty="0">
                <a:latin typeface="Arial" panose="020B0604020202020204" pitchFamily="34" charset="0"/>
              </a:rPr>
              <a:t>WC Medical Severity</a:t>
            </a:r>
            <a:br>
              <a:rPr lang="en-US" altLang="en-US" dirty="0">
                <a:latin typeface="Arial" panose="020B0604020202020204" pitchFamily="34" charset="0"/>
              </a:rPr>
            </a:br>
            <a:r>
              <a:rPr lang="en-US" altLang="en-US" dirty="0">
                <a:latin typeface="Arial" panose="020B0604020202020204" pitchFamily="34" charset="0"/>
              </a:rPr>
              <a:t>vs. the Medical CPI Rate, 2002-2016</a:t>
            </a:r>
            <a:endParaRPr lang="en-US" dirty="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6072810" y="2073275"/>
            <a:ext cx="2574440" cy="570534"/>
          </a:xfrm>
          <a:prstGeom prst="wedgeRectCallout">
            <a:avLst>
              <a:gd name="adj1" fmla="val 3304"/>
              <a:gd name="adj2" fmla="val 16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Is a 4% increase an outlier vs. recent trend?</a:t>
            </a:r>
          </a:p>
        </p:txBody>
      </p:sp>
      <p:sp>
        <p:nvSpPr>
          <p:cNvPr id="8" name="Rectangle 7"/>
          <p:cNvSpPr>
            <a:spLocks noChangeArrowheads="1"/>
          </p:cNvSpPr>
          <p:nvPr/>
        </p:nvSpPr>
        <p:spPr bwMode="grayWhite">
          <a:xfrm>
            <a:off x="4814707" y="3140074"/>
            <a:ext cx="3967343" cy="2691001"/>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8859691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228600" y="639417"/>
          <a:ext cx="8915400" cy="5657850"/>
        </p:xfrm>
        <a:graphic>
          <a:graphicData uri="http://schemas.openxmlformats.org/presentationml/2006/ole">
            <mc:AlternateContent xmlns:mc="http://schemas.openxmlformats.org/markup-compatibility/2006">
              <mc:Choice xmlns:v="urn:schemas-microsoft-com:vml" Requires="v">
                <p:oleObj spid="_x0000_s28171331" name="Chart" r:id="rId3" imgW="8619998" imgH="5505283" progId="MSGraph.Chart.8">
                  <p:embed followColorScheme="full"/>
                </p:oleObj>
              </mc:Choice>
              <mc:Fallback>
                <p:oleObj name="Chart" r:id="rId3" imgW="8619998" imgH="5505283" progId="MSGraph.Chart.8">
                  <p:embed followColorScheme="full"/>
                  <p:pic>
                    <p:nvPicPr>
                      <p:cNvPr id="61442" name="Object 2"/>
                      <p:cNvPicPr>
                        <a:picLocks noChangeAspect="1" noChangeArrowheads="1"/>
                      </p:cNvPicPr>
                      <p:nvPr/>
                    </p:nvPicPr>
                    <p:blipFill>
                      <a:blip r:embed="rId4"/>
                      <a:srcRect/>
                      <a:stretch>
                        <a:fillRect/>
                      </a:stretch>
                    </p:blipFill>
                    <p:spPr bwMode="auto">
                      <a:xfrm>
                        <a:off x="228600" y="639417"/>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692393" y="212035"/>
            <a:ext cx="5916267" cy="854765"/>
          </a:xfrm>
        </p:spPr>
        <p:txBody>
          <a:bodyPr/>
          <a:lstStyle/>
          <a:p>
            <a:r>
              <a:rPr lang="en-US" dirty="0"/>
              <a:t>WC Indemnity Severity Growth</a:t>
            </a:r>
            <a:br>
              <a:rPr lang="en-US" dirty="0"/>
            </a:br>
            <a:r>
              <a:rPr lang="en-US" dirty="0"/>
              <a:t>vs. Wage Inflation, 2002 -2015p</a:t>
            </a:r>
            <a:endParaRPr lang="en-US" sz="3600" dirty="0"/>
          </a:p>
        </p:txBody>
      </p:sp>
      <p:sp>
        <p:nvSpPr>
          <p:cNvPr id="61444" name="Text Box 4"/>
          <p:cNvSpPr txBox="1">
            <a:spLocks noChangeArrowheads="1"/>
          </p:cNvSpPr>
          <p:nvPr/>
        </p:nvSpPr>
        <p:spPr bwMode="auto">
          <a:xfrm>
            <a:off x="242887" y="6022629"/>
            <a:ext cx="8901113" cy="549275"/>
          </a:xfrm>
          <a:prstGeom prst="rect">
            <a:avLst/>
          </a:prstGeom>
          <a:noFill/>
          <a:ln w="0">
            <a:noFill/>
            <a:miter lim="800000"/>
            <a:headEnd/>
            <a:tailEnd/>
          </a:ln>
        </p:spPr>
        <p:txBody>
          <a:bodyPr>
            <a:spAutoFit/>
          </a:bodyPr>
          <a:lstStyle/>
          <a:p>
            <a:r>
              <a:rPr lang="en-US" sz="1000" dirty="0"/>
              <a:t>2014: Indemnity cost is preliminary based on data valued as of 12/31/2014; 1991-2010: Based on data through 12/31/2010, developed to ultimate. Based on the states where NCCI provides ratemaking services. Excludes the effects of deductible policies.  CPS = Current Population Survey.</a:t>
            </a:r>
          </a:p>
          <a:p>
            <a:r>
              <a:rPr lang="en-US" sz="1000" dirty="0"/>
              <a:t>Source: NCCI; Insurance Information Institute</a:t>
            </a:r>
          </a:p>
        </p:txBody>
      </p:sp>
      <p:sp>
        <p:nvSpPr>
          <p:cNvPr id="7" name="AutoShape 6"/>
          <p:cNvSpPr>
            <a:spLocks noChangeArrowheads="1"/>
          </p:cNvSpPr>
          <p:nvPr/>
        </p:nvSpPr>
        <p:spPr bwMode="blackWhite">
          <a:xfrm>
            <a:off x="5575850" y="1561437"/>
            <a:ext cx="2775245" cy="948812"/>
          </a:xfrm>
          <a:prstGeom prst="wedgeRectCallout">
            <a:avLst>
              <a:gd name="adj1" fmla="val -7909"/>
              <a:gd name="adj2" fmla="val 153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Since 2009, WC indemnity severity growth has been slower than wage gains, except in 2013</a:t>
            </a:r>
            <a:endParaRPr lang="en-US" sz="1600" b="1" dirty="0">
              <a:solidFill>
                <a:schemeClr val="bg1"/>
              </a:solidFill>
              <a:cs typeface="+mn-cs"/>
            </a:endParaRPr>
          </a:p>
        </p:txBody>
      </p:sp>
      <p:sp>
        <p:nvSpPr>
          <p:cNvPr id="9" name="Rectangle 8"/>
          <p:cNvSpPr>
            <a:spLocks noChangeArrowheads="1"/>
          </p:cNvSpPr>
          <p:nvPr/>
        </p:nvSpPr>
        <p:spPr bwMode="grayWhite">
          <a:xfrm>
            <a:off x="4979802" y="3432269"/>
            <a:ext cx="3967343" cy="244692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Rectangle 1"/>
          <p:cNvSpPr/>
          <p:nvPr/>
        </p:nvSpPr>
        <p:spPr>
          <a:xfrm>
            <a:off x="2286000" y="3105835"/>
            <a:ext cx="4572000" cy="646331"/>
          </a:xfrm>
          <a:prstGeom prst="rect">
            <a:avLst/>
          </a:prstGeom>
        </p:spPr>
        <p:txBody>
          <a:bodyPr>
            <a:spAutoFit/>
          </a:bodyPr>
          <a:lstStyle/>
          <a:p>
            <a:r>
              <a:rPr lang="en-US" dirty="0"/>
              <a:t>15</a:t>
            </a:r>
          </a:p>
          <a:p>
            <a:r>
              <a:rPr lang="en-US" dirty="0"/>
              <a:t>2.3%</a:t>
            </a:r>
          </a:p>
        </p:txBody>
      </p:sp>
    </p:spTree>
    <p:extLst>
      <p:ext uri="{BB962C8B-B14F-4D97-AF65-F5344CB8AC3E}">
        <p14:creationId xmlns:p14="http://schemas.microsoft.com/office/powerpoint/2010/main" val="3911371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072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072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A775A8B-069D-40EC-9586-FC15CE709DA1}" type="slidenum">
              <a:rPr lang="en-US" sz="900"/>
              <a:pPr algn="r" eaLnBrk="0" hangingPunct="0">
                <a:lnSpc>
                  <a:spcPct val="85000"/>
                </a:lnSpc>
                <a:spcBef>
                  <a:spcPct val="20000"/>
                </a:spcBef>
              </a:pPr>
              <a:t>56</a:t>
            </a:fld>
            <a:endParaRPr lang="en-US" sz="900"/>
          </a:p>
        </p:txBody>
      </p:sp>
      <p:sp>
        <p:nvSpPr>
          <p:cNvPr id="30726" name="Rectangle 7"/>
          <p:cNvSpPr>
            <a:spLocks noGrp="1" noChangeArrowheads="1"/>
          </p:cNvSpPr>
          <p:nvPr>
            <p:ph type="title" idx="4294967295"/>
          </p:nvPr>
        </p:nvSpPr>
        <p:spPr>
          <a:xfrm>
            <a:off x="450850" y="161925"/>
            <a:ext cx="7400925" cy="860425"/>
          </a:xfrm>
        </p:spPr>
        <p:txBody>
          <a:bodyPr/>
          <a:lstStyle/>
          <a:p>
            <a:r>
              <a:rPr lang="en-US" dirty="0"/>
              <a:t>Prices for Hospital Services:</a:t>
            </a:r>
            <a:br>
              <a:rPr lang="en-US" dirty="0"/>
            </a:br>
            <a:r>
              <a:rPr lang="en-US" sz="2400" dirty="0"/>
              <a:t>12-Month Change,* 1998–2016</a:t>
            </a:r>
          </a:p>
        </p:txBody>
      </p:sp>
      <p:sp>
        <p:nvSpPr>
          <p:cNvPr id="30727" name="Text Box 5"/>
          <p:cNvSpPr txBox="1">
            <a:spLocks noChangeArrowheads="1"/>
          </p:cNvSpPr>
          <p:nvPr/>
        </p:nvSpPr>
        <p:spPr bwMode="auto">
          <a:xfrm>
            <a:off x="194435"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July 2016; 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a:t>
            </a:r>
          </a:p>
        </p:txBody>
      </p:sp>
      <p:graphicFrame>
        <p:nvGraphicFramePr>
          <p:cNvPr id="30722" name="Object 8"/>
          <p:cNvGraphicFramePr>
            <a:graphicFrameLocks noChangeAspect="1"/>
          </p:cNvGraphicFramePr>
          <p:nvPr>
            <p:extLst/>
          </p:nvPr>
        </p:nvGraphicFramePr>
        <p:xfrm>
          <a:off x="301557" y="938213"/>
          <a:ext cx="8510656" cy="4838700"/>
        </p:xfrm>
        <a:graphic>
          <a:graphicData uri="http://schemas.openxmlformats.org/presentationml/2006/ole">
            <mc:AlternateContent xmlns:mc="http://schemas.openxmlformats.org/markup-compatibility/2006">
              <mc:Choice xmlns:v="urn:schemas-microsoft-com:vml" Requires="v">
                <p:oleObj spid="_x0000_s28172355" name="Chart" r:id="rId4" imgW="8343770" imgH="4381358" progId="MSGraph.Chart.8">
                  <p:embed followColorScheme="full"/>
                </p:oleObj>
              </mc:Choice>
              <mc:Fallback>
                <p:oleObj name="Chart" r:id="rId4" imgW="8343770" imgH="4381358" progId="MSGraph.Chart.8">
                  <p:embed followColorScheme="full"/>
                  <p:pic>
                    <p:nvPicPr>
                      <p:cNvPr id="30722" name="Object 8"/>
                      <p:cNvPicPr>
                        <a:picLocks noChangeAspect="1" noChangeArrowheads="1"/>
                      </p:cNvPicPr>
                      <p:nvPr/>
                    </p:nvPicPr>
                    <p:blipFill>
                      <a:blip r:embed="rId5"/>
                      <a:srcRect/>
                      <a:stretch>
                        <a:fillRect/>
                      </a:stretch>
                    </p:blipFill>
                    <p:spPr bwMode="gray">
                      <a:xfrm>
                        <a:off x="301557" y="938213"/>
                        <a:ext cx="8510656" cy="4838700"/>
                      </a:xfrm>
                      <a:prstGeom prst="rect">
                        <a:avLst/>
                      </a:prstGeom>
                      <a:noFill/>
                      <a:extLst/>
                    </p:spPr>
                  </p:pic>
                </p:oleObj>
              </mc:Fallback>
            </mc:AlternateContent>
          </a:graphicData>
        </a:graphic>
      </p:graphicFrame>
      <p:sp>
        <p:nvSpPr>
          <p:cNvPr id="30728"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Prices for Hospital Services have risen at an annual rate of 4% (and often more) for the last 15 years, while the general price level rose by 2%/year.</a:t>
            </a:r>
          </a:p>
        </p:txBody>
      </p:sp>
      <p:sp>
        <p:nvSpPr>
          <p:cNvPr id="9" name="AutoShape 7"/>
          <p:cNvSpPr>
            <a:spLocks noChangeArrowheads="1"/>
          </p:cNvSpPr>
          <p:nvPr/>
        </p:nvSpPr>
        <p:spPr bwMode="blackWhite">
          <a:xfrm>
            <a:off x="6305550" y="1102840"/>
            <a:ext cx="2743200" cy="532285"/>
          </a:xfrm>
          <a:prstGeom prst="wedgeRectCallout">
            <a:avLst>
              <a:gd name="adj1" fmla="val 31502"/>
              <a:gd name="adj2" fmla="val 3585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u="sng" dirty="0">
                <a:solidFill>
                  <a:srgbClr val="FFFFFF"/>
                </a:solidFill>
              </a:rPr>
              <a:t>July 2016</a:t>
            </a:r>
            <a:br>
              <a:rPr lang="en-US" sz="1600" b="1" dirty="0">
                <a:solidFill>
                  <a:srgbClr val="FFFFFF"/>
                </a:solidFill>
              </a:rPr>
            </a:br>
            <a:r>
              <a:rPr lang="en-US" sz="1600" b="1" dirty="0">
                <a:solidFill>
                  <a:srgbClr val="FFFFFF"/>
                </a:solidFill>
              </a:rPr>
              <a:t>Inpatient services +5.3%</a:t>
            </a:r>
          </a:p>
        </p:txBody>
      </p:sp>
      <p:sp>
        <p:nvSpPr>
          <p:cNvPr id="10" name="AutoShape 7"/>
          <p:cNvSpPr>
            <a:spLocks noChangeArrowheads="1"/>
          </p:cNvSpPr>
          <p:nvPr/>
        </p:nvSpPr>
        <p:spPr bwMode="blackWhite">
          <a:xfrm>
            <a:off x="4439547" y="4005470"/>
            <a:ext cx="2743200" cy="596388"/>
          </a:xfrm>
          <a:prstGeom prst="wedgeRectCallout">
            <a:avLst>
              <a:gd name="adj1" fmla="val 90575"/>
              <a:gd name="adj2" fmla="val -27640"/>
            </a:avLst>
          </a:prstGeom>
          <a:solidFill>
            <a:schemeClr val="accent6"/>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u="sng" dirty="0">
                <a:solidFill>
                  <a:srgbClr val="FFFFFF"/>
                </a:solidFill>
              </a:rPr>
              <a:t>July 2016</a:t>
            </a:r>
            <a:br>
              <a:rPr lang="en-US" sz="1600" b="1" dirty="0">
                <a:solidFill>
                  <a:srgbClr val="FFFFFF"/>
                </a:solidFill>
              </a:rPr>
            </a:br>
            <a:r>
              <a:rPr lang="en-US" sz="1600" b="1" dirty="0">
                <a:solidFill>
                  <a:srgbClr val="FFFFFF"/>
                </a:solidFill>
              </a:rPr>
              <a:t>Outpatient services +2.9%</a:t>
            </a:r>
          </a:p>
        </p:txBody>
      </p:sp>
    </p:spTree>
    <p:extLst>
      <p:ext uri="{BB962C8B-B14F-4D97-AF65-F5344CB8AC3E}">
        <p14:creationId xmlns:p14="http://schemas.microsoft.com/office/powerpoint/2010/main" val="1872198332"/>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0895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
            </a:r>
            <a:r>
              <a:rPr lang="en-US" sz="3600" b="1" i="1">
                <a:solidFill>
                  <a:srgbClr val="225A7A"/>
                </a:solidFill>
              </a:rPr>
              <a:t>attention!</a:t>
            </a:r>
            <a:endParaRPr lang="en-US" sz="3600" b="1" i="1" dirty="0">
              <a:solidFill>
                <a:srgbClr val="FF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147798" name="Chart" r:id="rId5" imgW="8258056" imgH="5505283" progId="MSGraph.Chart.8">
                  <p:embed followColorScheme="full"/>
                </p:oleObj>
              </mc:Choice>
              <mc:Fallback>
                <p:oleObj name="Chart" r:id="rId5" imgW="8258056" imgH="5505283"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2011-14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 but that seems unlikely</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80185" y="2720980"/>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693112" y="4500487"/>
            <a:ext cx="1106399" cy="618801"/>
          </a:xfrm>
          <a:prstGeom prst="wedgeRectCallout">
            <a:avLst>
              <a:gd name="adj1" fmla="val -7730"/>
              <a:gd name="adj2" fmla="val -1373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2014 8.4%</a:t>
            </a: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2015=8.4%</a:t>
            </a:r>
          </a:p>
          <a:p>
            <a:pPr algn="ctr">
              <a:lnSpc>
                <a:spcPct val="90000"/>
              </a:lnSpc>
              <a:spcBef>
                <a:spcPct val="50000"/>
              </a:spcBef>
              <a:buClr>
                <a:srgbClr val="FFFFFF"/>
              </a:buClr>
              <a:buFont typeface="Wingdings" pitchFamily="2" charset="2"/>
              <a:buNone/>
              <a:defRPr/>
            </a:pPr>
            <a:r>
              <a:rPr lang="en-US" sz="1200" b="1" dirty="0">
                <a:solidFill>
                  <a:srgbClr val="FFFFFF"/>
                </a:solidFill>
              </a:rPr>
              <a:t>2016F=6.3%</a:t>
            </a:r>
          </a:p>
        </p:txBody>
      </p:sp>
    </p:spTree>
    <p:custDataLst>
      <p:tags r:id="rId2"/>
    </p:custDataLst>
    <p:extLst>
      <p:ext uri="{BB962C8B-B14F-4D97-AF65-F5344CB8AC3E}">
        <p14:creationId xmlns:p14="http://schemas.microsoft.com/office/powerpoint/2010/main" val="12064077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7</a:t>
            </a:fld>
            <a:endParaRPr lang="en-US"/>
          </a:p>
        </p:txBody>
      </p:sp>
      <p:sp>
        <p:nvSpPr>
          <p:cNvPr id="1028" name="Rectangle 2"/>
          <p:cNvSpPr>
            <a:spLocks noGrp="1" noChangeArrowheads="1"/>
          </p:cNvSpPr>
          <p:nvPr>
            <p:ph type="title" idx="4294967295"/>
          </p:nvPr>
        </p:nvSpPr>
        <p:spPr>
          <a:xfrm>
            <a:off x="462116" y="169719"/>
            <a:ext cx="7069394" cy="862157"/>
          </a:xfrm>
        </p:spPr>
        <p:txBody>
          <a:bodyPr lIns="92075" tIns="46038" rIns="92075" bIns="46038" anchor="b"/>
          <a:lstStyle/>
          <a:p>
            <a:r>
              <a:rPr lang="en-US" dirty="0"/>
              <a:t>Return on Net Worth (RNW)</a:t>
            </a:r>
            <a:br>
              <a:rPr lang="en-US" dirty="0"/>
            </a:br>
            <a:r>
              <a:rPr lang="en-US" dirty="0"/>
              <a:t>Largest Lines: 2005-2014 Average</a:t>
            </a:r>
          </a:p>
        </p:txBody>
      </p:sp>
      <p:graphicFrame>
        <p:nvGraphicFramePr>
          <p:cNvPr id="1026" name="Object 3"/>
          <p:cNvGraphicFramePr>
            <a:graphicFrameLocks noGrp="1" noChangeAspect="1"/>
          </p:cNvGraphicFramePr>
          <p:nvPr>
            <p:ph idx="4294967295"/>
            <p:extLst/>
          </p:nvPr>
        </p:nvGraphicFramePr>
        <p:xfrm>
          <a:off x="-92075" y="1123300"/>
          <a:ext cx="9140825" cy="4965697"/>
        </p:xfrm>
        <a:graphic>
          <a:graphicData uri="http://schemas.openxmlformats.org/presentationml/2006/ole">
            <mc:AlternateContent xmlns:mc="http://schemas.openxmlformats.org/markup-compatibility/2006">
              <mc:Choice xmlns:v="urn:schemas-microsoft-com:vml" Requires="v">
                <p:oleObj spid="_x0000_s28148822" name="Chart" r:id="rId4" imgW="8820230" imgH="4562424" progId="MSGraph.Chart.8">
                  <p:embed followColorScheme="full"/>
                </p:oleObj>
              </mc:Choice>
              <mc:Fallback>
                <p:oleObj name="Chart" r:id="rId4" imgW="8820230" imgH="4562424" progId="MSGraph.Chart.8">
                  <p:embed followColorScheme="full"/>
                  <p:pic>
                    <p:nvPicPr>
                      <p:cNvPr id="1026" name="Object 3"/>
                      <p:cNvPicPr>
                        <a:picLocks noChangeAspect="1" noChangeArrowheads="1"/>
                      </p:cNvPicPr>
                      <p:nvPr/>
                    </p:nvPicPr>
                    <p:blipFill>
                      <a:blip r:embed="rId5"/>
                      <a:srcRect/>
                      <a:stretch>
                        <a:fillRect/>
                      </a:stretch>
                    </p:blipFill>
                    <p:spPr bwMode="auto">
                      <a:xfrm>
                        <a:off x="-92075" y="1123300"/>
                        <a:ext cx="9140825" cy="4965697"/>
                      </a:xfrm>
                      <a:prstGeom prst="rect">
                        <a:avLst/>
                      </a:prstGeom>
                      <a:noFill/>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NAIC; Insurance Information Institute.	</a:t>
            </a:r>
          </a:p>
        </p:txBody>
      </p:sp>
      <p:sp>
        <p:nvSpPr>
          <p:cNvPr id="2" name="TextBox 1"/>
          <p:cNvSpPr txBox="1"/>
          <p:nvPr/>
        </p:nvSpPr>
        <p:spPr>
          <a:xfrm>
            <a:off x="179746" y="1035771"/>
            <a:ext cx="1445342" cy="338554"/>
          </a:xfrm>
          <a:prstGeom prst="rect">
            <a:avLst/>
          </a:prstGeom>
          <a:noFill/>
        </p:spPr>
        <p:txBody>
          <a:bodyPr wrap="square" rtlCol="0">
            <a:spAutoFit/>
          </a:bodyPr>
          <a:lstStyle/>
          <a:p>
            <a:r>
              <a:rPr lang="en-US" sz="1600" dirty="0"/>
              <a:t>Percent</a:t>
            </a:r>
          </a:p>
        </p:txBody>
      </p:sp>
      <p:sp>
        <p:nvSpPr>
          <p:cNvPr id="8" name="AutoShape 9"/>
          <p:cNvSpPr>
            <a:spLocks noChangeArrowheads="1"/>
          </p:cNvSpPr>
          <p:nvPr/>
        </p:nvSpPr>
        <p:spPr bwMode="blackWhite">
          <a:xfrm>
            <a:off x="393290" y="5801032"/>
            <a:ext cx="8357009" cy="704624"/>
          </a:xfrm>
          <a:prstGeom prst="wedgeRectCallout">
            <a:avLst>
              <a:gd name="adj1" fmla="val 22889"/>
              <a:gd name="adj2" fmla="val 7663"/>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2000" b="1" dirty="0">
                <a:solidFill>
                  <a:srgbClr val="FFFFFF"/>
                </a:solidFill>
              </a:rPr>
              <a:t>Commercial lines have tended to be more profitable</a:t>
            </a:r>
            <a:br>
              <a:rPr lang="en-US" sz="2000" b="1" dirty="0">
                <a:solidFill>
                  <a:srgbClr val="FFFFFF"/>
                </a:solidFill>
              </a:rPr>
            </a:br>
            <a:r>
              <a:rPr lang="en-US" sz="2000" b="1" dirty="0">
                <a:solidFill>
                  <a:srgbClr val="FFFFFF"/>
                </a:solidFill>
              </a:rPr>
              <a:t>than personal lines over the past decade</a:t>
            </a:r>
          </a:p>
        </p:txBody>
      </p:sp>
    </p:spTree>
    <p:extLst>
      <p:ext uri="{BB962C8B-B14F-4D97-AF65-F5344CB8AC3E}">
        <p14:creationId xmlns:p14="http://schemas.microsoft.com/office/powerpoint/2010/main" val="877819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10244"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1024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2D39490B-F499-4080-8A2D-092A72636FBE}" type="slidenum">
              <a:rPr lang="en-US" sz="900"/>
              <a:pPr algn="r">
                <a:lnSpc>
                  <a:spcPct val="85000"/>
                </a:lnSpc>
                <a:spcBef>
                  <a:spcPct val="20000"/>
                </a:spcBef>
              </a:pPr>
              <a:t>8</a:t>
            </a:fld>
            <a:endParaRPr lang="en-US" sz="900"/>
          </a:p>
        </p:txBody>
      </p:sp>
      <p:sp>
        <p:nvSpPr>
          <p:cNvPr id="10246" name="Rectangle 2"/>
          <p:cNvSpPr>
            <a:spLocks noGrp="1" noChangeArrowheads="1"/>
          </p:cNvSpPr>
          <p:nvPr>
            <p:ph type="title" idx="4294967295"/>
          </p:nvPr>
        </p:nvSpPr>
        <p:spPr>
          <a:xfrm>
            <a:off x="668435" y="94650"/>
            <a:ext cx="7150100" cy="914400"/>
          </a:xfrm>
        </p:spPr>
        <p:txBody>
          <a:bodyPr lIns="92075" tIns="46038" rIns="92075" bIns="46038" anchor="b"/>
          <a:lstStyle/>
          <a:p>
            <a:r>
              <a:rPr lang="en-US" dirty="0">
                <a:latin typeface="Arial" panose="020B0604020202020204" pitchFamily="34" charset="0"/>
              </a:rPr>
              <a:t>RNW All Lines, 2005-2014 Average, Vary Widely by State and Region</a:t>
            </a:r>
          </a:p>
        </p:txBody>
      </p:sp>
      <p:graphicFrame>
        <p:nvGraphicFramePr>
          <p:cNvPr id="10242" name="Object 3"/>
          <p:cNvGraphicFramePr>
            <a:graphicFrameLocks noGrp="1" noChangeAspect="1"/>
          </p:cNvGraphicFramePr>
          <p:nvPr>
            <p:ph idx="4294967295"/>
            <p:extLst/>
          </p:nvPr>
        </p:nvGraphicFramePr>
        <p:xfrm>
          <a:off x="0" y="1275746"/>
          <a:ext cx="9144000" cy="5410200"/>
        </p:xfrm>
        <a:graphic>
          <a:graphicData uri="http://schemas.openxmlformats.org/presentationml/2006/ole">
            <mc:AlternateContent xmlns:mc="http://schemas.openxmlformats.org/markup-compatibility/2006">
              <mc:Choice xmlns:v="urn:schemas-microsoft-com:vml" Requires="v">
                <p:oleObj spid="_x0000_s28149846" name="Chart" r:id="rId4" imgW="8820230" imgH="4572154" progId="MSGraph.Chart.8">
                  <p:embed followColorScheme="full"/>
                </p:oleObj>
              </mc:Choice>
              <mc:Fallback>
                <p:oleObj name="Chart" r:id="rId4" imgW="8820230" imgH="4572154" progId="MSGraph.Chart.8">
                  <p:embed followColorScheme="full"/>
                  <p:pic>
                    <p:nvPicPr>
                      <p:cNvPr id="10242" name="Object 3"/>
                      <p:cNvPicPr>
                        <a:picLocks noChangeAspect="1" noChangeArrowheads="1"/>
                      </p:cNvPicPr>
                      <p:nvPr/>
                    </p:nvPicPr>
                    <p:blipFill>
                      <a:blip r:embed="rId5"/>
                      <a:srcRect/>
                      <a:stretch>
                        <a:fillRect/>
                      </a:stretch>
                    </p:blipFill>
                    <p:spPr bwMode="auto">
                      <a:xfrm>
                        <a:off x="0" y="1275746"/>
                        <a:ext cx="9144000" cy="5410200"/>
                      </a:xfrm>
                      <a:prstGeom prst="rect">
                        <a:avLst/>
                      </a:prstGeom>
                    </p:spPr>
                  </p:pic>
                </p:oleObj>
              </mc:Fallback>
            </mc:AlternateContent>
          </a:graphicData>
        </a:graphic>
      </p:graphicFrame>
      <p:sp>
        <p:nvSpPr>
          <p:cNvPr id="10247" name="Text Box 4"/>
          <p:cNvSpPr txBox="1">
            <a:spLocks noChangeArrowheads="1"/>
          </p:cNvSpPr>
          <p:nvPr/>
        </p:nvSpPr>
        <p:spPr bwMode="auto">
          <a:xfrm>
            <a:off x="533400" y="6464642"/>
            <a:ext cx="701040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dirty="0"/>
              <a:t>Sources</a:t>
            </a:r>
            <a:r>
              <a:rPr lang="en-US" sz="1100"/>
              <a:t>:  NAIC; </a:t>
            </a:r>
            <a:r>
              <a:rPr lang="en-US" sz="1100" dirty="0"/>
              <a:t>Insurance Information Institute 		</a:t>
            </a:r>
          </a:p>
        </p:txBody>
      </p:sp>
      <p:sp>
        <p:nvSpPr>
          <p:cNvPr id="10248" name="Text Box 8"/>
          <p:cNvSpPr txBox="1">
            <a:spLocks noChangeArrowheads="1"/>
          </p:cNvSpPr>
          <p:nvPr/>
        </p:nvSpPr>
        <p:spPr bwMode="auto">
          <a:xfrm>
            <a:off x="1060938" y="1215048"/>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Southwest</a:t>
            </a:r>
          </a:p>
        </p:txBody>
      </p:sp>
      <p:sp>
        <p:nvSpPr>
          <p:cNvPr id="10249" name="Text Box 9"/>
          <p:cNvSpPr txBox="1">
            <a:spLocks noChangeArrowheads="1"/>
          </p:cNvSpPr>
          <p:nvPr/>
        </p:nvSpPr>
        <p:spPr bwMode="auto">
          <a:xfrm>
            <a:off x="2497431" y="12065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Mountain</a:t>
            </a:r>
          </a:p>
        </p:txBody>
      </p:sp>
      <p:sp>
        <p:nvSpPr>
          <p:cNvPr id="10250" name="Text Box 10"/>
          <p:cNvSpPr txBox="1">
            <a:spLocks noChangeArrowheads="1"/>
          </p:cNvSpPr>
          <p:nvPr/>
        </p:nvSpPr>
        <p:spPr bwMode="auto">
          <a:xfrm>
            <a:off x="3819072" y="1215048"/>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Far West</a:t>
            </a:r>
          </a:p>
        </p:txBody>
      </p:sp>
      <p:sp>
        <p:nvSpPr>
          <p:cNvPr id="10251" name="Text Box 11"/>
          <p:cNvSpPr txBox="1">
            <a:spLocks noChangeArrowheads="1"/>
          </p:cNvSpPr>
          <p:nvPr/>
        </p:nvSpPr>
        <p:spPr bwMode="auto">
          <a:xfrm>
            <a:off x="6954935" y="1215048"/>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Great Plains</a:t>
            </a:r>
          </a:p>
        </p:txBody>
      </p:sp>
      <p:sp>
        <p:nvSpPr>
          <p:cNvPr id="10252" name="Text Box 12"/>
          <p:cNvSpPr txBox="1">
            <a:spLocks noChangeArrowheads="1"/>
          </p:cNvSpPr>
          <p:nvPr/>
        </p:nvSpPr>
        <p:spPr bwMode="auto">
          <a:xfrm>
            <a:off x="5140713" y="1215663"/>
            <a:ext cx="1460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Great Lakes</a:t>
            </a:r>
          </a:p>
        </p:txBody>
      </p:sp>
    </p:spTree>
    <p:extLst>
      <p:ext uri="{BB962C8B-B14F-4D97-AF65-F5344CB8AC3E}">
        <p14:creationId xmlns:p14="http://schemas.microsoft.com/office/powerpoint/2010/main" val="335762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763E1CF2-4BFE-47E3-96B9-B3E0ABB3E85B}" type="slidenum">
              <a:rPr lang="en-US" sz="900"/>
              <a:pPr algn="r">
                <a:lnSpc>
                  <a:spcPct val="85000"/>
                </a:lnSpc>
                <a:spcBef>
                  <a:spcPct val="20000"/>
                </a:spcBef>
              </a:pPr>
              <a:t>9</a:t>
            </a:fld>
            <a:endParaRPr lang="en-US" sz="900"/>
          </a:p>
        </p:txBody>
      </p:sp>
      <p:sp>
        <p:nvSpPr>
          <p:cNvPr id="9222" name="Rectangle 2"/>
          <p:cNvSpPr>
            <a:spLocks noGrp="1" noChangeArrowheads="1"/>
          </p:cNvSpPr>
          <p:nvPr>
            <p:ph type="title" idx="4294967295"/>
          </p:nvPr>
        </p:nvSpPr>
        <p:spPr>
          <a:xfrm>
            <a:off x="609600" y="119856"/>
            <a:ext cx="7150100" cy="914400"/>
          </a:xfrm>
        </p:spPr>
        <p:txBody>
          <a:bodyPr lIns="92075" tIns="46038" rIns="92075" bIns="46038" anchor="b"/>
          <a:lstStyle/>
          <a:p>
            <a:r>
              <a:rPr lang="en-US" dirty="0">
                <a:latin typeface="Arial" panose="020B0604020202020204" pitchFamily="34" charset="0"/>
              </a:rPr>
              <a:t>RNW All Lines, 2005-2014 Average, Vary Widely by State and Region</a:t>
            </a:r>
          </a:p>
        </p:txBody>
      </p:sp>
      <p:graphicFrame>
        <p:nvGraphicFramePr>
          <p:cNvPr id="9218" name="Object 3"/>
          <p:cNvGraphicFramePr>
            <a:graphicFrameLocks noGrp="1" noChangeAspect="1"/>
          </p:cNvGraphicFramePr>
          <p:nvPr>
            <p:ph idx="4294967295"/>
            <p:extLst/>
          </p:nvPr>
        </p:nvGraphicFramePr>
        <p:xfrm>
          <a:off x="0" y="1206500"/>
          <a:ext cx="9144000" cy="5410200"/>
        </p:xfrm>
        <a:graphic>
          <a:graphicData uri="http://schemas.openxmlformats.org/presentationml/2006/ole">
            <mc:AlternateContent xmlns:mc="http://schemas.openxmlformats.org/markup-compatibility/2006">
              <mc:Choice xmlns:v="urn:schemas-microsoft-com:vml" Requires="v">
                <p:oleObj spid="_x0000_s28150870" name="Chart" r:id="rId4" imgW="8820230" imgH="4572154" progId="MSGraph.Chart.8">
                  <p:embed followColorScheme="full"/>
                </p:oleObj>
              </mc:Choice>
              <mc:Fallback>
                <p:oleObj name="Chart" r:id="rId4" imgW="8820230" imgH="4572154" progId="MSGraph.Chart.8">
                  <p:embed followColorScheme="full"/>
                  <p:pic>
                    <p:nvPicPr>
                      <p:cNvPr id="9218" name="Object 3"/>
                      <p:cNvPicPr>
                        <a:picLocks noChangeAspect="1" noChangeArrowheads="1"/>
                      </p:cNvPicPr>
                      <p:nvPr/>
                    </p:nvPicPr>
                    <p:blipFill>
                      <a:blip r:embed="rId5"/>
                      <a:srcRect/>
                      <a:stretch>
                        <a:fillRect/>
                      </a:stretch>
                    </p:blipFill>
                    <p:spPr bwMode="auto">
                      <a:xfrm>
                        <a:off x="0" y="1206500"/>
                        <a:ext cx="9144000" cy="5410200"/>
                      </a:xfrm>
                      <a:prstGeom prst="rect">
                        <a:avLst/>
                      </a:prstGeom>
                    </p:spPr>
                  </p:pic>
                </p:oleObj>
              </mc:Fallback>
            </mc:AlternateContent>
          </a:graphicData>
        </a:graphic>
      </p:graphicFrame>
      <p:sp>
        <p:nvSpPr>
          <p:cNvPr id="9223" name="Text Box 4"/>
          <p:cNvSpPr txBox="1">
            <a:spLocks noChangeArrowheads="1"/>
          </p:cNvSpPr>
          <p:nvPr/>
        </p:nvSpPr>
        <p:spPr bwMode="auto">
          <a:xfrm>
            <a:off x="368300" y="6422574"/>
            <a:ext cx="800100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dirty="0"/>
              <a:t>Sources: Sources: NAIC; Insurance Information Institute.		</a:t>
            </a:r>
          </a:p>
        </p:txBody>
      </p:sp>
      <p:sp>
        <p:nvSpPr>
          <p:cNvPr id="9224" name="Text Box 9"/>
          <p:cNvSpPr txBox="1">
            <a:spLocks noChangeArrowheads="1"/>
          </p:cNvSpPr>
          <p:nvPr/>
        </p:nvSpPr>
        <p:spPr bwMode="auto">
          <a:xfrm>
            <a:off x="2165594" y="1567656"/>
            <a:ext cx="158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Southeast</a:t>
            </a:r>
          </a:p>
        </p:txBody>
      </p:sp>
      <p:sp>
        <p:nvSpPr>
          <p:cNvPr id="9225" name="Text Box 10"/>
          <p:cNvSpPr txBox="1">
            <a:spLocks noChangeArrowheads="1"/>
          </p:cNvSpPr>
          <p:nvPr/>
        </p:nvSpPr>
        <p:spPr bwMode="auto">
          <a:xfrm>
            <a:off x="4500684" y="1567656"/>
            <a:ext cx="140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Mid-Atlantic</a:t>
            </a:r>
          </a:p>
        </p:txBody>
      </p:sp>
      <p:sp>
        <p:nvSpPr>
          <p:cNvPr id="9226" name="Text Box 11"/>
          <p:cNvSpPr txBox="1">
            <a:spLocks noChangeArrowheads="1"/>
          </p:cNvSpPr>
          <p:nvPr/>
        </p:nvSpPr>
        <p:spPr bwMode="auto">
          <a:xfrm>
            <a:off x="6070600" y="1567655"/>
            <a:ext cx="168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New England</a:t>
            </a:r>
          </a:p>
        </p:txBody>
      </p:sp>
    </p:spTree>
    <p:extLst>
      <p:ext uri="{BB962C8B-B14F-4D97-AF65-F5344CB8AC3E}">
        <p14:creationId xmlns:p14="http://schemas.microsoft.com/office/powerpoint/2010/main" val="15138437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202055</TotalTime>
  <Words>3977</Words>
  <Application>Microsoft Office PowerPoint</Application>
  <PresentationFormat>On-screen Show (4:3)</PresentationFormat>
  <Paragraphs>509</Paragraphs>
  <Slides>57</Slides>
  <Notes>50</Notes>
  <HiddenSlides>10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Arial</vt:lpstr>
      <vt:lpstr>Arial Narrow</vt:lpstr>
      <vt:lpstr>Helvetica Neue</vt:lpstr>
      <vt:lpstr>Symbol</vt:lpstr>
      <vt:lpstr>Times New Roman</vt:lpstr>
      <vt:lpstr>Verdana</vt:lpstr>
      <vt:lpstr>Wingdings</vt:lpstr>
      <vt:lpstr>Default Design</vt:lpstr>
      <vt:lpstr>Chart</vt:lpstr>
      <vt:lpstr>The P/C Insurance Industry and the U.S. Economy: Issues &amp; Outlook</vt:lpstr>
      <vt:lpstr>PowerPoint Presentation</vt:lpstr>
      <vt:lpstr>P/C Insurance Industry  Combined Ratio, 2001–2016:1H*</vt:lpstr>
      <vt:lpstr>Net Written Premium Growth: Annual Change, 1971—2016:1H</vt:lpstr>
      <vt:lpstr>P/C Industry Net Income After Taxes 1991–2016:1H</vt:lpstr>
      <vt:lpstr>Profitability Peaks &amp; Troughs in the P/C Insurance Industry, 1975 – 2016F</vt:lpstr>
      <vt:lpstr>Return on Net Worth (RNW) Largest Lines: 2005-2014 Average</vt:lpstr>
      <vt:lpstr>RNW All Lines, 2005-2014 Average, Vary Widely by State and Region</vt:lpstr>
      <vt:lpstr>RNW All Lines, 2005-2014 Average, Vary Widely by State and Region</vt:lpstr>
      <vt:lpstr>Policyholder Surplus,  2006:Q4–2016:1H</vt:lpstr>
      <vt:lpstr>U.S. Employment in the Direct P/C Insurance Industry: 1990–2016*</vt:lpstr>
      <vt:lpstr>U.S. Employment in the  Reinsurance Industry: 1990–2016*</vt:lpstr>
      <vt:lpstr>U.S. Employment in Insurance  Agencies &amp; Brokerages: 1990–2016*</vt:lpstr>
      <vt:lpstr>Investment Performance:  A Key Driver of Profitability</vt:lpstr>
      <vt:lpstr>US Treasury Note 10-Year Yields: A Long Downward Trend, 2000–2016*</vt:lpstr>
      <vt:lpstr>Property/Casualty Insurance Industry Net Investment Income: 2005–2016:1H</vt:lpstr>
      <vt:lpstr>Distribution of Bond Maturities, P/C Insurance Industry, 2006-2015</vt:lpstr>
      <vt:lpstr>P/C Insurer Net Realized  Capital Gains/Losses, 2005-2016:1H</vt:lpstr>
      <vt:lpstr>P/C Insurer Portfolio Yields, 2005-2015</vt:lpstr>
      <vt:lpstr>Forecasts of Avg. Yield of 10-Year US Treasury Notes</vt:lpstr>
      <vt:lpstr>The Strength of the Economy Will Influence P/C Insurer Growth Opportunities</vt:lpstr>
      <vt:lpstr>Real U.S. Quarterly GDP Growth Since the “Great Recession</vt:lpstr>
      <vt:lpstr>Quarterly US Real GDP for 2016-17: September 2016 Forecasts</vt:lpstr>
      <vt:lpstr>PowerPoint Presentation</vt:lpstr>
      <vt:lpstr>ISM Manufacturing Index (Values &gt; 50 Indicate Expansion), Jan. 2010-Aug. 2016</vt:lpstr>
      <vt:lpstr>ISM Non-Manufacturing Index (Values &gt; 50 Indicate Expansion), January 2010-August 2016</vt:lpstr>
      <vt:lpstr>PowerPoint Presentation</vt:lpstr>
      <vt:lpstr>PowerPoint Presentation</vt:lpstr>
      <vt:lpstr>Business Bankruptcy Filings: Two Years at a Remarkably Low Level (1994:Q1 – 2016:Q2)</vt:lpstr>
      <vt:lpstr>Index of Total Industrial Production:* A Peak in November 2014</vt:lpstr>
      <vt:lpstr>PowerPoint Presentation</vt:lpstr>
      <vt:lpstr>PowerPoint Presentation</vt:lpstr>
      <vt:lpstr>PowerPoint Presentation</vt:lpstr>
      <vt:lpstr>Unemployment and Underemployment Rates: Still Falling</vt:lpstr>
      <vt:lpstr>Labor Market Slack: Elevated Number of Involuntary Part-time Workers</vt:lpstr>
      <vt:lpstr>Number of “Discouraged Workers”: Elevated, but Dropping Jan 1994 – August 2016 </vt:lpstr>
      <vt:lpstr>The Fed’s Labor Market Conditions Index Combines 19 Labor Market Indicators</vt:lpstr>
      <vt:lpstr>Labor Market Conditions Index Since the Recession Ended</vt:lpstr>
      <vt:lpstr>Full-time vs. Part-time Employment, Quarterly, 2003-2016:Q2</vt:lpstr>
      <vt:lpstr>Nonfarm Payroll (Wages and Salaries): Quarterly, 2005–2016:Q2</vt:lpstr>
      <vt:lpstr>Average Weekly Hours Worked,* Yearly, 2006—2015</vt:lpstr>
      <vt:lpstr>Average Weekly Hours of All Private Workers, Mar. 2006—July 2016</vt:lpstr>
      <vt:lpstr>Since 2012-13, Wages Have Grown Faster Than Inflation,* 2007-2016</vt:lpstr>
      <vt:lpstr>PowerPoint Presentation</vt:lpstr>
      <vt:lpstr>U.S. Insured Catastrophe Losses</vt:lpstr>
      <vt:lpstr>Combined Ratio Points Associated with Catastrophe Losses: 1960 – 2015E*</vt:lpstr>
      <vt:lpstr>PowerPoint Presentation</vt:lpstr>
      <vt:lpstr>Change* in the Consumer Price Index, 2004–2016</vt:lpstr>
      <vt:lpstr>Change* in the Consumer Price Index, 2004–2016</vt:lpstr>
      <vt:lpstr>Change* in the Core CPI vs. Core PCE deflator, 2004–2016</vt:lpstr>
      <vt:lpstr>Change* in the Core CPI vs. Core PCE deflator, 2004–2016</vt:lpstr>
      <vt:lpstr>Change* in the Core PCE deflator, 2004–2016</vt:lpstr>
      <vt:lpstr>Price Changes* for Medical Care (the Medical CPI): 1998–2016</vt:lpstr>
      <vt:lpstr>WC Medical Severity vs. the Medical CPI Rate, 2002-2016</vt:lpstr>
      <vt:lpstr>WC Indemnity Severity Growth vs. Wage Inflation, 2002 -2015p</vt:lpstr>
      <vt:lpstr>Prices for Hospital Services: 12-Month Change,* 1998–2016</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4176</cp:revision>
  <cp:lastPrinted>2016-08-26T15:55:10Z</cp:lastPrinted>
  <dcterms:modified xsi:type="dcterms:W3CDTF">2016-09-16T18:05:11Z</dcterms:modified>
</cp:coreProperties>
</file>