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tags/tag5.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ags/tag6.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tags/tag7.xml" ContentType="application/vnd.openxmlformats-officedocument.presentationml.tags+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tags/tag9.xml" ContentType="application/vnd.openxmlformats-officedocument.presentationml.tags+xml"/>
  <Override PartName="/ppt/notesSlides/notesSlide2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7.xml" ContentType="application/vnd.openxmlformats-officedocument.drawingml.chart+xml"/>
  <Override PartName="/ppt/notesSlides/notesSlide29.xml" ContentType="application/vnd.openxmlformats-officedocument.presentationml.notesSlide+xml"/>
  <Override PartName="/ppt/charts/chart28.xml" ContentType="application/vnd.openxmlformats-officedocument.drawingml.chart+xml"/>
  <Override PartName="/ppt/notesSlides/notesSlide30.xml" ContentType="application/vnd.openxmlformats-officedocument.presentationml.notesSlide+xml"/>
  <Override PartName="/ppt/charts/chart29.xml" ContentType="application/vnd.openxmlformats-officedocument.drawingml.chart+xml"/>
  <Override PartName="/ppt/tags/tag10.xml" ContentType="application/vnd.openxmlformats-officedocument.presentationml.tags+xml"/>
  <Override PartName="/ppt/notesSlides/notesSlide31.xml" ContentType="application/vnd.openxmlformats-officedocument.presentationml.notesSlide+xml"/>
  <Override PartName="/ppt/charts/chart30.xml" ContentType="application/vnd.openxmlformats-officedocument.drawingml.chart+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charts/chart31.xml" ContentType="application/vnd.openxmlformats-officedocument.drawingml.chart+xml"/>
  <Override PartName="/ppt/notesSlides/notesSlide34.xml" ContentType="application/vnd.openxmlformats-officedocument.presentationml.notesSlide+xml"/>
  <Override PartName="/ppt/charts/chart32.xml" ContentType="application/vnd.openxmlformats-officedocument.drawingml.chart+xml"/>
  <Override PartName="/ppt/drawings/drawing4.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3.xml" ContentType="application/vnd.openxmlformats-officedocument.drawingml.chart+xml"/>
  <Override PartName="/ppt/charts/style6.xml" ContentType="application/vnd.ms-office.chartstyle+xml"/>
  <Override PartName="/ppt/charts/colors6.xml" ContentType="application/vnd.ms-office.chartcolorstyl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368" r:id="rId2"/>
    <p:sldId id="423" r:id="rId3"/>
    <p:sldId id="425" r:id="rId4"/>
    <p:sldId id="428" r:id="rId5"/>
    <p:sldId id="431" r:id="rId6"/>
    <p:sldId id="432" r:id="rId7"/>
    <p:sldId id="433" r:id="rId8"/>
    <p:sldId id="435" r:id="rId9"/>
    <p:sldId id="436" r:id="rId10"/>
    <p:sldId id="437" r:id="rId11"/>
    <p:sldId id="438" r:id="rId12"/>
    <p:sldId id="483" r:id="rId13"/>
    <p:sldId id="441" r:id="rId14"/>
    <p:sldId id="442" r:id="rId15"/>
    <p:sldId id="444" r:id="rId16"/>
    <p:sldId id="445" r:id="rId17"/>
    <p:sldId id="446" r:id="rId18"/>
    <p:sldId id="448" r:id="rId19"/>
    <p:sldId id="449" r:id="rId20"/>
    <p:sldId id="450" r:id="rId21"/>
    <p:sldId id="451" r:id="rId22"/>
    <p:sldId id="452" r:id="rId23"/>
    <p:sldId id="453" r:id="rId24"/>
    <p:sldId id="454" r:id="rId25"/>
    <p:sldId id="455" r:id="rId26"/>
    <p:sldId id="456" r:id="rId27"/>
    <p:sldId id="467" r:id="rId28"/>
    <p:sldId id="457" r:id="rId29"/>
    <p:sldId id="458" r:id="rId30"/>
    <p:sldId id="486" r:id="rId31"/>
    <p:sldId id="459" r:id="rId32"/>
    <p:sldId id="460" r:id="rId33"/>
    <p:sldId id="461" r:id="rId34"/>
    <p:sldId id="462" r:id="rId35"/>
    <p:sldId id="463" r:id="rId36"/>
    <p:sldId id="464" r:id="rId37"/>
    <p:sldId id="465" r:id="rId38"/>
    <p:sldId id="466" r:id="rId39"/>
    <p:sldId id="482" r:id="rId40"/>
    <p:sldId id="470" r:id="rId41"/>
    <p:sldId id="468" r:id="rId42"/>
    <p:sldId id="472" r:id="rId43"/>
    <p:sldId id="474" r:id="rId44"/>
    <p:sldId id="476" r:id="rId45"/>
    <p:sldId id="480" r:id="rId46"/>
    <p:sldId id="443" r:id="rId47"/>
    <p:sldId id="422" r:id="rId48"/>
  </p:sldIdLst>
  <p:sldSz cx="9144000" cy="6858000" type="screen4x3"/>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orient="horz" pos="3583">
          <p15:clr>
            <a:srgbClr val="A4A3A4"/>
          </p15:clr>
        </p15:guide>
        <p15:guide id="5" orient="horz" pos="1198">
          <p15:clr>
            <a:srgbClr val="A4A3A4"/>
          </p15:clr>
        </p15:guide>
        <p15:guide id="6" pos="772">
          <p15:clr>
            <a:srgbClr val="A4A3A4"/>
          </p15:clr>
        </p15:guide>
        <p15:guide id="7" pos="548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8686"/>
    <a:srgbClr val="2F72AD"/>
    <a:srgbClr val="43A892"/>
    <a:srgbClr val="A6DCF7"/>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3" autoAdjust="0"/>
    <p:restoredTop sz="78405" autoAdjust="0"/>
  </p:normalViewPr>
  <p:slideViewPr>
    <p:cSldViewPr snapToGrid="0">
      <p:cViewPr varScale="1">
        <p:scale>
          <a:sx n="90" d="100"/>
          <a:sy n="90" d="100"/>
        </p:scale>
        <p:origin x="1374" y="78"/>
      </p:cViewPr>
      <p:guideLst>
        <p:guide orient="horz" pos="2160"/>
        <p:guide pos="2880"/>
        <p:guide orient="horz"/>
        <p:guide orient="horz" pos="3583"/>
        <p:guide orient="horz" pos="1198"/>
        <p:guide pos="772"/>
        <p:guide pos="5483"/>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50" d="100"/>
          <a:sy n="50" d="100"/>
        </p:scale>
        <p:origin x="2688"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6.xml"/><Relationship Id="rId1" Type="http://schemas.microsoft.com/office/2011/relationships/chartStyle" Target="style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8608680398601"/>
          <c:y val="8.2649635447203995E-2"/>
          <c:w val="0.83764325000626505"/>
          <c:h val="0.78983116333405101"/>
        </c:manualLayout>
      </c:layout>
      <c:barChart>
        <c:barDir val="col"/>
        <c:grouping val="clustered"/>
        <c:varyColors val="0"/>
        <c:ser>
          <c:idx val="2"/>
          <c:order val="0"/>
          <c:spPr>
            <a:solidFill>
              <a:schemeClr val="accent1"/>
            </a:solidFill>
          </c:spPr>
          <c:invertIfNegative val="0"/>
          <c:dPt>
            <c:idx val="10"/>
            <c:invertIfNegative val="0"/>
            <c:bubble3D val="0"/>
            <c:spPr>
              <a:solidFill>
                <a:schemeClr val="accent6"/>
              </a:solidFill>
            </c:spPr>
            <c:extLst>
              <c:ext xmlns:c16="http://schemas.microsoft.com/office/drawing/2014/chart" uri="{C3380CC4-5D6E-409C-BE32-E72D297353CC}">
                <c16:uniqueId val="{00000001-6060-4A09-B385-14594237D649}"/>
              </c:ext>
            </c:extLst>
          </c:dPt>
          <c:dPt>
            <c:idx val="15"/>
            <c:invertIfNegative val="0"/>
            <c:bubble3D val="0"/>
            <c:extLst>
              <c:ext xmlns:c16="http://schemas.microsoft.com/office/drawing/2014/chart" uri="{C3380CC4-5D6E-409C-BE32-E72D297353CC}">
                <c16:uniqueId val="{00000000-17A7-413B-A9B3-6FD57A22FF25}"/>
              </c:ext>
            </c:extLst>
          </c:dPt>
          <c:dPt>
            <c:idx val="24"/>
            <c:invertIfNegative val="0"/>
            <c:bubble3D val="0"/>
            <c:spPr>
              <a:solidFill>
                <a:schemeClr val="tx2">
                  <a:lumMod val="75000"/>
                  <a:lumOff val="25000"/>
                </a:schemeClr>
              </a:solidFill>
            </c:spPr>
            <c:extLst>
              <c:ext xmlns:c16="http://schemas.microsoft.com/office/drawing/2014/chart" uri="{C3380CC4-5D6E-409C-BE32-E72D297353CC}">
                <c16:uniqueId val="{00000004-6060-4A09-B385-14594237D649}"/>
              </c:ext>
            </c:extLst>
          </c:dPt>
          <c:dPt>
            <c:idx val="25"/>
            <c:invertIfNegative val="0"/>
            <c:bubble3D val="0"/>
            <c:spPr>
              <a:solidFill>
                <a:srgbClr val="FFC000"/>
              </a:solidFill>
            </c:spPr>
            <c:extLst>
              <c:ext xmlns:c16="http://schemas.microsoft.com/office/drawing/2014/chart" uri="{C3380CC4-5D6E-409C-BE32-E72D297353CC}">
                <c16:uniqueId val="{00000005-6C89-4DF5-A6D1-A29E3486CAB4}"/>
              </c:ext>
            </c:extLst>
          </c:dPt>
          <c:dLbls>
            <c:dLbl>
              <c:idx val="10"/>
              <c:layout>
                <c:manualLayout>
                  <c:x val="0"/>
                  <c:y val="9.13259629576555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60-4A09-B385-14594237D649}"/>
                </c:ext>
              </c:extLst>
            </c:dLbl>
            <c:numFmt formatCode="&quot;$&quot;#,##0" sourceLinked="0"/>
            <c:spPr>
              <a:noFill/>
              <a:ln>
                <a:noFill/>
              </a:ln>
              <a:effectLst/>
            </c:spPr>
            <c:txPr>
              <a:bodyPr rot="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Sheet1!$B$2:$K$2</c:f>
              <c:numCache>
                <c:formatCode>"$"#,##0_);[Red]\("$"#,##0\)</c:formatCode>
                <c:ptCount val="10"/>
                <c:pt idx="0">
                  <c:v>49400</c:v>
                </c:pt>
                <c:pt idx="1">
                  <c:v>4100</c:v>
                </c:pt>
                <c:pt idx="2">
                  <c:v>16200</c:v>
                </c:pt>
                <c:pt idx="3">
                  <c:v>26700</c:v>
                </c:pt>
                <c:pt idx="4">
                  <c:v>8000</c:v>
                </c:pt>
                <c:pt idx="5">
                  <c:v>27800</c:v>
                </c:pt>
                <c:pt idx="6">
                  <c:v>42700</c:v>
                </c:pt>
                <c:pt idx="7">
                  <c:v>37800</c:v>
                </c:pt>
                <c:pt idx="8">
                  <c:v>44100</c:v>
                </c:pt>
                <c:pt idx="9">
                  <c:v>31800</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402448560"/>
        <c:axId val="401824688"/>
      </c:barChart>
      <c:catAx>
        <c:axId val="402448560"/>
        <c:scaling>
          <c:orientation val="minMax"/>
        </c:scaling>
        <c:delete val="0"/>
        <c:axPos val="b"/>
        <c:numFmt formatCode="General" sourceLinked="1"/>
        <c:majorTickMark val="out"/>
        <c:minorTickMark val="none"/>
        <c:tickLblPos val="low"/>
        <c:txPr>
          <a:bodyPr rot="0" vert="horz" anchor="t" anchorCtr="0"/>
          <a:lstStyle/>
          <a:p>
            <a:pPr>
              <a:defRPr sz="1400"/>
            </a:pPr>
            <a:endParaRPr lang="en-US"/>
          </a:p>
        </c:txPr>
        <c:crossAx val="401824688"/>
        <c:crossesAt val="0"/>
        <c:auto val="1"/>
        <c:lblAlgn val="ctr"/>
        <c:lblOffset val="400"/>
        <c:tickLblSkip val="1"/>
        <c:tickMarkSkip val="1"/>
        <c:noMultiLvlLbl val="0"/>
      </c:catAx>
      <c:valAx>
        <c:axId val="401824688"/>
        <c:scaling>
          <c:orientation val="minMax"/>
          <c:max val="50000"/>
          <c:min val="0"/>
        </c:scaling>
        <c:delete val="0"/>
        <c:axPos val="l"/>
        <c:title>
          <c:tx>
            <c:rich>
              <a:bodyPr rot="-5400000" vert="horz"/>
              <a:lstStyle/>
              <a:p>
                <a:pPr>
                  <a:defRPr sz="1200"/>
                </a:pPr>
                <a:r>
                  <a:rPr lang="en-US" sz="1200" dirty="0"/>
                  <a:t>Millions</a:t>
                </a:r>
              </a:p>
            </c:rich>
          </c:tx>
          <c:layout>
            <c:manualLayout>
              <c:xMode val="edge"/>
              <c:yMode val="edge"/>
              <c:x val="0"/>
              <c:y val="0.37008109403893902"/>
            </c:manualLayout>
          </c:layout>
          <c:overlay val="0"/>
        </c:title>
        <c:numFmt formatCode="\$#,##0" sourceLinked="0"/>
        <c:majorTickMark val="out"/>
        <c:minorTickMark val="none"/>
        <c:tickLblPos val="nextTo"/>
        <c:txPr>
          <a:bodyPr/>
          <a:lstStyle/>
          <a:p>
            <a:pPr>
              <a:defRPr sz="1400"/>
            </a:pPr>
            <a:endParaRPr lang="en-US"/>
          </a:p>
        </c:txPr>
        <c:crossAx val="402448560"/>
        <c:crosses val="autoZero"/>
        <c:crossBetween val="between"/>
        <c:majorUnit val="1000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Chg</a:t>
            </a:r>
            <a:r>
              <a:rPr lang="en-US" sz="1800" b="1" dirty="0">
                <a:solidFill>
                  <a:schemeClr val="bg1"/>
                </a:solidFill>
                <a:latin typeface="Arial" panose="020B0604020202020204" pitchFamily="34" charset="0"/>
                <a:cs typeface="Arial" panose="020B0604020202020204" pitchFamily="34" charset="0"/>
              </a:rPr>
              <a:t> From Year Earlier</a:t>
            </a:r>
          </a:p>
        </c:rich>
      </c:tx>
      <c:layout>
        <c:manualLayout>
          <c:xMode val="edge"/>
          <c:yMode val="edge"/>
          <c:x val="0.183836477987421"/>
          <c:y val="4.10170743820173E-2"/>
        </c:manualLayout>
      </c:layout>
      <c:overlay val="0"/>
      <c:spPr>
        <a:solidFill>
          <a:schemeClr val="accent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926D-4AEB-B77D-EC83BCDD593E}"/>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926D-4AEB-B77D-EC83BCDD593E}"/>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926D-4AEB-B77D-EC83BCDD593E}"/>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926D-4AEB-B77D-EC83BCDD593E}"/>
              </c:ext>
            </c:extLst>
          </c:dPt>
          <c:dLbls>
            <c:dLbl>
              <c:idx val="6"/>
              <c:layout>
                <c:manualLayout>
                  <c:x val="-1.19667706631011E-2"/>
                  <c:y val="4.6436950810498898E-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FF-4562-AFDF-AFBAC130B4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 Auto</c:v>
                </c:pt>
                <c:pt idx="1">
                  <c:v>HO/FO</c:v>
                </c:pt>
                <c:pt idx="2">
                  <c:v>Auto PhysDam*</c:v>
                </c:pt>
                <c:pt idx="3">
                  <c:v>GL (incl Prods)</c:v>
                </c:pt>
                <c:pt idx="4">
                  <c:v>WC</c:v>
                </c:pt>
                <c:pt idx="5">
                  <c:v>Fire</c:v>
                </c:pt>
                <c:pt idx="6">
                  <c:v>CMP</c:v>
                </c:pt>
                <c:pt idx="7">
                  <c:v>Comm Auto</c:v>
                </c:pt>
                <c:pt idx="8">
                  <c:v>Other</c:v>
                </c:pt>
                <c:pt idx="9">
                  <c:v>Total</c:v>
                </c:pt>
              </c:strCache>
            </c:strRef>
          </c:cat>
          <c:val>
            <c:numRef>
              <c:f>Sheet1!$B$2:$B$11</c:f>
              <c:numCache>
                <c:formatCode>0.0%</c:formatCode>
                <c:ptCount val="10"/>
                <c:pt idx="0">
                  <c:v>7.0180980697508E-2</c:v>
                </c:pt>
                <c:pt idx="1">
                  <c:v>2.6220179675950701E-2</c:v>
                </c:pt>
                <c:pt idx="2">
                  <c:v>7.7940471288585597E-2</c:v>
                </c:pt>
                <c:pt idx="3">
                  <c:v>3.6206383308427598E-2</c:v>
                </c:pt>
                <c:pt idx="4">
                  <c:v>2.4413243002912501E-2</c:v>
                </c:pt>
                <c:pt idx="5">
                  <c:v>-2.1911235817453498E-2</c:v>
                </c:pt>
                <c:pt idx="6">
                  <c:v>4.9689740817893098E-3</c:v>
                </c:pt>
                <c:pt idx="7">
                  <c:v>5.23095718410507E-2</c:v>
                </c:pt>
                <c:pt idx="8">
                  <c:v>5.91409715450366E-2</c:v>
                </c:pt>
                <c:pt idx="9">
                  <c:v>4.3530359258091102E-2</c:v>
                </c:pt>
              </c:numCache>
            </c:numRef>
          </c:val>
          <c:extLst>
            <c:ext xmlns:c16="http://schemas.microsoft.com/office/drawing/2014/chart" uri="{C3380CC4-5D6E-409C-BE32-E72D297353CC}">
              <c16:uniqueId val="{00000008-926D-4AEB-B77D-EC83BCDD593E}"/>
            </c:ext>
          </c:extLst>
        </c:ser>
        <c:dLbls>
          <c:showLegendKey val="0"/>
          <c:showVal val="0"/>
          <c:showCatName val="0"/>
          <c:showSerName val="0"/>
          <c:showPercent val="0"/>
          <c:showBubbleSize val="0"/>
        </c:dLbls>
        <c:gapWidth val="9"/>
        <c:axId val="328474960"/>
        <c:axId val="335321056"/>
      </c:barChart>
      <c:catAx>
        <c:axId val="328474960"/>
        <c:scaling>
          <c:orientation val="maxMin"/>
        </c:scaling>
        <c:delete val="1"/>
        <c:axPos val="l"/>
        <c:numFmt formatCode="General" sourceLinked="1"/>
        <c:majorTickMark val="none"/>
        <c:minorTickMark val="none"/>
        <c:tickLblPos val="nextTo"/>
        <c:crossAx val="335321056"/>
        <c:crosses val="autoZero"/>
        <c:auto val="1"/>
        <c:lblAlgn val="ctr"/>
        <c:lblOffset val="100"/>
        <c:noMultiLvlLbl val="0"/>
      </c:catAx>
      <c:valAx>
        <c:axId val="335321056"/>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3284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solidFill>
                  <a:schemeClr val="bg1"/>
                </a:solidFill>
                <a:latin typeface="Arial" panose="020B0604020202020204" pitchFamily="34" charset="0"/>
                <a:cs typeface="Arial" panose="020B0604020202020204" pitchFamily="34" charset="0"/>
              </a:rPr>
              <a:t>Pt Chg From Year Earlier</a:t>
            </a:r>
          </a:p>
        </c:rich>
      </c:tx>
      <c:layout>
        <c:manualLayout>
          <c:xMode val="edge"/>
          <c:yMode val="edge"/>
          <c:x val="0.183836477987421"/>
          <c:y val="4.10170743820173E-2"/>
        </c:manualLayout>
      </c:layout>
      <c:overlay val="0"/>
      <c:spPr>
        <a:solidFill>
          <a:schemeClr val="accent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926D-4AEB-B77D-EC83BCDD593E}"/>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926D-4AEB-B77D-EC83BCDD593E}"/>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926D-4AEB-B77D-EC83BCDD593E}"/>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926D-4AEB-B77D-EC83BCDD593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 Auto</c:v>
                </c:pt>
                <c:pt idx="1">
                  <c:v>HO/FO</c:v>
                </c:pt>
                <c:pt idx="2">
                  <c:v>Auto PhysDam*</c:v>
                </c:pt>
                <c:pt idx="3">
                  <c:v>GL (incl Prods)</c:v>
                </c:pt>
                <c:pt idx="4">
                  <c:v>WC</c:v>
                </c:pt>
                <c:pt idx="5">
                  <c:v>Fire</c:v>
                </c:pt>
                <c:pt idx="6">
                  <c:v>CMP</c:v>
                </c:pt>
                <c:pt idx="7">
                  <c:v>Comm Auto</c:v>
                </c:pt>
                <c:pt idx="8">
                  <c:v>Other</c:v>
                </c:pt>
                <c:pt idx="9">
                  <c:v>Total</c:v>
                </c:pt>
              </c:strCache>
            </c:strRef>
          </c:cat>
          <c:val>
            <c:numRef>
              <c:f>Sheet1!$B$2:$B$11</c:f>
              <c:numCache>
                <c:formatCode>_(* #,##0_);_(* \(#,##0\);_(* "-"??_);_(@_)</c:formatCode>
                <c:ptCount val="10"/>
                <c:pt idx="0">
                  <c:v>4.0000000000000044</c:v>
                </c:pt>
                <c:pt idx="1">
                  <c:v>2.0000000000000022</c:v>
                </c:pt>
                <c:pt idx="2">
                  <c:v>5.0000000000000044</c:v>
                </c:pt>
                <c:pt idx="3">
                  <c:v>1.0000000000000011</c:v>
                </c:pt>
                <c:pt idx="4">
                  <c:v>-2.9999999999999911</c:v>
                </c:pt>
                <c:pt idx="5">
                  <c:v>7.0000000000000062</c:v>
                </c:pt>
                <c:pt idx="6">
                  <c:v>3.0000000000000031</c:v>
                </c:pt>
                <c:pt idx="7">
                  <c:v>2.0000000000000022</c:v>
                </c:pt>
                <c:pt idx="8">
                  <c:v>3.0000000000000031</c:v>
                </c:pt>
                <c:pt idx="9">
                  <c:v>3.0000000000000031</c:v>
                </c:pt>
              </c:numCache>
            </c:numRef>
          </c:val>
          <c:extLst>
            <c:ext xmlns:c16="http://schemas.microsoft.com/office/drawing/2014/chart" uri="{C3380CC4-5D6E-409C-BE32-E72D297353CC}">
              <c16:uniqueId val="{00000008-926D-4AEB-B77D-EC83BCDD593E}"/>
            </c:ext>
          </c:extLst>
        </c:ser>
        <c:dLbls>
          <c:showLegendKey val="0"/>
          <c:showVal val="0"/>
          <c:showCatName val="0"/>
          <c:showSerName val="0"/>
          <c:showPercent val="0"/>
          <c:showBubbleSize val="0"/>
        </c:dLbls>
        <c:gapWidth val="9"/>
        <c:axId val="335428944"/>
        <c:axId val="335431264"/>
      </c:barChart>
      <c:catAx>
        <c:axId val="335428944"/>
        <c:scaling>
          <c:orientation val="maxMin"/>
        </c:scaling>
        <c:delete val="1"/>
        <c:axPos val="l"/>
        <c:numFmt formatCode="General" sourceLinked="1"/>
        <c:majorTickMark val="none"/>
        <c:minorTickMark val="none"/>
        <c:tickLblPos val="nextTo"/>
        <c:crossAx val="335431264"/>
        <c:crosses val="autoZero"/>
        <c:auto val="1"/>
        <c:lblAlgn val="ctr"/>
        <c:lblOffset val="100"/>
        <c:noMultiLvlLbl val="0"/>
      </c:catAx>
      <c:valAx>
        <c:axId val="335431264"/>
        <c:scaling>
          <c:orientation val="minMax"/>
        </c:scaling>
        <c:delete val="1"/>
        <c:axPos val="t"/>
        <c:majorGridlines>
          <c:spPr>
            <a:ln w="9525" cap="flat" cmpd="sng" algn="ctr">
              <a:noFill/>
              <a:round/>
            </a:ln>
            <a:effectLst/>
          </c:spPr>
        </c:majorGridlines>
        <c:numFmt formatCode="_(* #,##0_);_(* \(#,##0\);_(* &quot;-&quot;??_);_(@_)" sourceLinked="1"/>
        <c:majorTickMark val="none"/>
        <c:minorTickMark val="none"/>
        <c:tickLblPos val="nextTo"/>
        <c:crossAx val="33542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1"/>
          <c:order val="0"/>
          <c:tx>
            <c:strRef>
              <c:f>Sheet1!$C$1</c:f>
              <c:strCache>
                <c:ptCount val="1"/>
                <c:pt idx="0">
                  <c:v>Personal</c:v>
                </c:pt>
              </c:strCache>
            </c:strRef>
          </c:tx>
          <c:spPr>
            <a:ln w="19050">
              <a:solidFill>
                <a:schemeClr val="bg1"/>
              </a:solidFill>
              <a:miter lim="800000"/>
            </a:ln>
          </c:spPr>
          <c:invertIfNegative val="0"/>
          <c:dLbls>
            <c:dLbl>
              <c:idx val="3"/>
              <c:layout>
                <c:manualLayout>
                  <c:x val="0"/>
                  <c:y val="-1.530807316439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7-4313-B714-2B478BC1C0CA}"/>
                </c:ext>
              </c:extLst>
            </c:dLbl>
            <c:dLbl>
              <c:idx val="6"/>
              <c:layout>
                <c:manualLayout>
                  <c:x val="1.07156525066973E-2"/>
                  <c:y val="3.061614632878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67-4313-B714-2B478BC1C0CA}"/>
                </c:ext>
              </c:extLst>
            </c:dLbl>
            <c:dLbl>
              <c:idx val="7"/>
              <c:layout>
                <c:manualLayout>
                  <c:x val="9.1848450057405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67-4313-B714-2B478BC1C0CA}"/>
                </c:ext>
              </c:extLst>
            </c:dLbl>
            <c:dLbl>
              <c:idx val="8"/>
              <c:layout>
                <c:manualLayout>
                  <c:x val="1.07156525066973E-2"/>
                  <c:y val="9.18484389863596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7-4313-B714-2B478BC1C0CA}"/>
                </c:ext>
              </c:extLst>
            </c:dLbl>
            <c:dLbl>
              <c:idx val="9"/>
              <c:layout>
                <c:manualLayout>
                  <c:x val="9.1848450057405301E-3"/>
                  <c:y val="9.18484389863596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67-4313-B714-2B478BC1C0CA}"/>
                </c:ext>
              </c:extLst>
            </c:dLbl>
            <c:dLbl>
              <c:idx val="10"/>
              <c:layout>
                <c:manualLayout>
                  <c:x val="1.16211191167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7-4313-B714-2B478BC1C0CA}"/>
                </c:ext>
              </c:extLst>
            </c:dLbl>
            <c:numFmt formatCode="0%" sourceLinked="0"/>
            <c:spPr>
              <a:noFill/>
              <a:ln>
                <a:noFill/>
              </a:ln>
              <a:effectLst/>
            </c:spPr>
            <c:txPr>
              <a:bodyPr rot="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D-CF67-4313-B714-2B478BC1C0CA}"/>
            </c:ext>
          </c:extLst>
        </c:ser>
        <c:dLbls>
          <c:showLegendKey val="0"/>
          <c:showVal val="0"/>
          <c:showCatName val="0"/>
          <c:showSerName val="0"/>
          <c:showPercent val="0"/>
          <c:showBubbleSize val="0"/>
        </c:dLbls>
        <c:gapWidth val="60"/>
        <c:axId val="251558928"/>
        <c:axId val="333891984"/>
      </c:barChart>
      <c:catAx>
        <c:axId val="25155892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333891984"/>
        <c:crossesAt val="1"/>
        <c:auto val="1"/>
        <c:lblAlgn val="ctr"/>
        <c:lblOffset val="100"/>
        <c:noMultiLvlLbl val="0"/>
      </c:catAx>
      <c:valAx>
        <c:axId val="333891984"/>
        <c:scaling>
          <c:orientation val="minMax"/>
          <c:max val="1.08"/>
          <c:min val="0.92"/>
        </c:scaling>
        <c:delete val="0"/>
        <c:axPos val="l"/>
        <c:numFmt formatCode="0%" sourceLinked="0"/>
        <c:majorTickMark val="out"/>
        <c:minorTickMark val="none"/>
        <c:tickLblPos val="nextTo"/>
        <c:txPr>
          <a:bodyPr rot="-60000000" vert="horz"/>
          <a:lstStyle/>
          <a:p>
            <a:pPr>
              <a:defRPr/>
            </a:pPr>
            <a:endParaRPr lang="en-US"/>
          </a:p>
        </c:txPr>
        <c:crossAx val="25155892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7.46504720617788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0.0%</c:formatCode>
                <c:ptCount val="12"/>
                <c:pt idx="0">
                  <c:v>-1.7999999999999999E-2</c:v>
                </c:pt>
                <c:pt idx="1">
                  <c:v>-3.5999999999999997E-2</c:v>
                </c:pt>
                <c:pt idx="2">
                  <c:v>2.5000000000000001E-2</c:v>
                </c:pt>
                <c:pt idx="3">
                  <c:v>-2.4E-2</c:v>
                </c:pt>
                <c:pt idx="4">
                  <c:v>-1.4E-2</c:v>
                </c:pt>
                <c:pt idx="5">
                  <c:v>-5.0000000000000001E-3</c:v>
                </c:pt>
                <c:pt idx="6">
                  <c:v>8.9999999999999993E-3</c:v>
                </c:pt>
                <c:pt idx="7">
                  <c:v>-1.7999999999999999E-2</c:v>
                </c:pt>
                <c:pt idx="8">
                  <c:v>2.4E-2</c:v>
                </c:pt>
                <c:pt idx="9">
                  <c:v>4.3999999999999997E-2</c:v>
                </c:pt>
                <c:pt idx="10">
                  <c:v>8.0000000000000002E-3</c:v>
                </c:pt>
                <c:pt idx="11">
                  <c:v>8.0000000000000002E-3</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401798256"/>
        <c:axId val="401800576"/>
      </c:barChart>
      <c:catAx>
        <c:axId val="401798256"/>
        <c:scaling>
          <c:orientation val="minMax"/>
        </c:scaling>
        <c:delete val="0"/>
        <c:axPos val="b"/>
        <c:numFmt formatCode="General" sourceLinked="1"/>
        <c:majorTickMark val="out"/>
        <c:minorTickMark val="none"/>
        <c:tickLblPos val="low"/>
        <c:txPr>
          <a:bodyPr rot="0" vert="horz"/>
          <a:lstStyle/>
          <a:p>
            <a:pPr>
              <a:defRPr/>
            </a:pPr>
            <a:endParaRPr lang="en-US"/>
          </a:p>
        </c:txPr>
        <c:crossAx val="401800576"/>
        <c:crosses val="autoZero"/>
        <c:auto val="1"/>
        <c:lblAlgn val="ctr"/>
        <c:lblOffset val="200"/>
        <c:tickLblSkip val="1"/>
        <c:tickMarkSkip val="1"/>
        <c:noMultiLvlLbl val="0"/>
      </c:catAx>
      <c:valAx>
        <c:axId val="401800576"/>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401798256"/>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70515683243399E-2"/>
          <c:y val="5.8599107695807701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dLbl>
              <c:idx val="7"/>
              <c:layout>
                <c:manualLayout>
                  <c:x val="-1.5308075009567599E-3"/>
                  <c:y val="-1.92616372391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1-4075-8C92-D974FECE3D62}"/>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0.0%</c:formatCode>
                <c:ptCount val="12"/>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pt idx="11">
                  <c:v>6.3E-2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334066240"/>
        <c:axId val="334068560"/>
      </c:barChart>
      <c:catAx>
        <c:axId val="334066240"/>
        <c:scaling>
          <c:orientation val="minMax"/>
        </c:scaling>
        <c:delete val="0"/>
        <c:axPos val="b"/>
        <c:numFmt formatCode="General" sourceLinked="1"/>
        <c:majorTickMark val="out"/>
        <c:minorTickMark val="none"/>
        <c:tickLblPos val="low"/>
        <c:txPr>
          <a:bodyPr rot="0" vert="horz"/>
          <a:lstStyle/>
          <a:p>
            <a:pPr>
              <a:defRPr/>
            </a:pPr>
            <a:endParaRPr lang="en-US"/>
          </a:p>
        </c:txPr>
        <c:crossAx val="334068560"/>
        <c:crosses val="autoZero"/>
        <c:auto val="1"/>
        <c:lblAlgn val="ctr"/>
        <c:lblOffset val="200"/>
        <c:tickLblSkip val="1"/>
        <c:tickMarkSkip val="1"/>
        <c:noMultiLvlLbl val="0"/>
      </c:catAx>
      <c:valAx>
        <c:axId val="334068560"/>
        <c:scaling>
          <c:orientation val="minMax"/>
          <c:min val="-0.04"/>
        </c:scaling>
        <c:delete val="0"/>
        <c:axPos val="l"/>
        <c:numFmt formatCode="0.0%" sourceLinked="0"/>
        <c:majorTickMark val="out"/>
        <c:minorTickMark val="none"/>
        <c:tickLblPos val="nextTo"/>
        <c:txPr>
          <a:bodyPr rot="0" vert="horz"/>
          <a:lstStyle/>
          <a:p>
            <a:pPr>
              <a:defRPr/>
            </a:pPr>
            <a:endParaRPr lang="en-US"/>
          </a:p>
        </c:txPr>
        <c:crossAx val="334066240"/>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52E-4E66-A9D7-3E335EE237C6}"/>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52E-4E66-A9D7-3E335EE237C6}"/>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0</c:formatCode>
                <c:ptCount val="17"/>
                <c:pt idx="0">
                  <c:v>2000</c:v>
                </c:pt>
                <c:pt idx="2">
                  <c:v>2002</c:v>
                </c:pt>
                <c:pt idx="4">
                  <c:v>2004</c:v>
                </c:pt>
                <c:pt idx="6">
                  <c:v>2006</c:v>
                </c:pt>
                <c:pt idx="8">
                  <c:v>2008</c:v>
                </c:pt>
                <c:pt idx="10">
                  <c:v>2010</c:v>
                </c:pt>
                <c:pt idx="12">
                  <c:v>2012</c:v>
                </c:pt>
                <c:pt idx="14">
                  <c:v>2014</c:v>
                </c:pt>
                <c:pt idx="16">
                  <c:v>2016</c:v>
                </c:pt>
              </c:numCache>
            </c:numRef>
          </c:cat>
          <c:val>
            <c:numRef>
              <c:f>Sheet1!$B$2:$B$18</c:f>
              <c:numCache>
                <c:formatCode>0.0%</c:formatCode>
                <c:ptCount val="17"/>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3.5000000000000003E-2</c:v>
                </c:pt>
                <c:pt idx="16">
                  <c:v>2.8000000000000001E-2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402092576"/>
        <c:axId val="402025008"/>
      </c:barChart>
      <c:valAx>
        <c:axId val="402025008"/>
        <c:scaling>
          <c:orientation val="minMax"/>
          <c:max val="0.04"/>
          <c:min val="-2.5000000000000001E-2"/>
        </c:scaling>
        <c:delete val="0"/>
        <c:axPos val="r"/>
        <c:numFmt formatCode="0.0%" sourceLinked="1"/>
        <c:majorTickMark val="out"/>
        <c:minorTickMark val="none"/>
        <c:tickLblPos val="low"/>
        <c:spPr>
          <a:ln>
            <a:noFill/>
          </a:ln>
        </c:spPr>
        <c:crossAx val="402092576"/>
        <c:crosses val="max"/>
        <c:crossBetween val="between"/>
      </c:valAx>
      <c:catAx>
        <c:axId val="402092576"/>
        <c:scaling>
          <c:orientation val="minMax"/>
        </c:scaling>
        <c:delete val="0"/>
        <c:axPos val="b"/>
        <c:numFmt formatCode="0" sourceLinked="1"/>
        <c:majorTickMark val="none"/>
        <c:minorTickMark val="none"/>
        <c:tickLblPos val="low"/>
        <c:crossAx val="402025008"/>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Sheet1!$B$2:$B$44</c:f>
              <c:numCache>
                <c:formatCode>#,##0</c:formatCode>
                <c:ptCount val="43"/>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3106</c:v>
                </c:pt>
                <c:pt idx="39">
                  <c:v>3131</c:v>
                </c:pt>
                <c:pt idx="40">
                  <c:v>3161</c:v>
                </c:pt>
                <c:pt idx="41">
                  <c:v>3180</c:v>
                </c:pt>
                <c:pt idx="42">
                  <c:v>3199</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333922320"/>
        <c:axId val="33392464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Sheet1!$C$2:$C$44</c:f>
              <c:numCache>
                <c:formatCode>General</c:formatCode>
                <c:ptCount val="43"/>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5.58</c:v>
                </c:pt>
                <c:pt idx="26">
                  <c:v>5.58</c:v>
                </c:pt>
                <c:pt idx="27">
                  <c:v>5.53</c:v>
                </c:pt>
                <c:pt idx="28">
                  <c:v>5.56</c:v>
                </c:pt>
                <c:pt idx="29">
                  <c:v>5.59</c:v>
                </c:pt>
                <c:pt idx="30">
                  <c:v>5.62</c:v>
                </c:pt>
                <c:pt idx="31">
                  <c:v>5.67</c:v>
                </c:pt>
                <c:pt idx="32">
                  <c:v>5.8</c:v>
                </c:pt>
                <c:pt idx="33">
                  <c:v>5.85</c:v>
                </c:pt>
                <c:pt idx="34">
                  <c:v>5.88</c:v>
                </c:pt>
                <c:pt idx="35">
                  <c:v>5.91</c:v>
                </c:pt>
                <c:pt idx="36">
                  <c:v>5.9</c:v>
                </c:pt>
                <c:pt idx="37">
                  <c:v>5.92</c:v>
                </c:pt>
                <c:pt idx="38">
                  <c:v>5.95</c:v>
                </c:pt>
                <c:pt idx="39">
                  <c:v>5.97</c:v>
                </c:pt>
                <c:pt idx="40">
                  <c:v>5.95</c:v>
                </c:pt>
                <c:pt idx="41">
                  <c:v>5.96</c:v>
                </c:pt>
                <c:pt idx="42" formatCode="_(* #,##0.00_);_(* \(#,##0.00\);_(* &quot;-&quot;??_);_(@_)">
                  <c:v>6</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334004800"/>
        <c:axId val="251551696"/>
      </c:lineChart>
      <c:catAx>
        <c:axId val="3339223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33924640"/>
        <c:crossesAt val="0"/>
        <c:auto val="0"/>
        <c:lblAlgn val="ctr"/>
        <c:lblOffset val="100"/>
        <c:tickLblSkip val="2"/>
        <c:tickMarkSkip val="1"/>
        <c:noMultiLvlLbl val="0"/>
      </c:catAx>
      <c:valAx>
        <c:axId val="333924640"/>
        <c:scaling>
          <c:orientation val="minMax"/>
        </c:scaling>
        <c:delete val="0"/>
        <c:axPos val="l"/>
        <c:numFmt formatCode="#,##0" sourceLinked="0"/>
        <c:majorTickMark val="out"/>
        <c:minorTickMark val="none"/>
        <c:tickLblPos val="nextTo"/>
        <c:txPr>
          <a:bodyPr rot="0" vert="horz"/>
          <a:lstStyle/>
          <a:p>
            <a:pPr>
              <a:defRPr/>
            </a:pPr>
            <a:endParaRPr lang="en-US"/>
          </a:p>
        </c:txPr>
        <c:crossAx val="333922320"/>
        <c:crosses val="autoZero"/>
        <c:crossBetween val="between"/>
        <c:minorUnit val="1"/>
      </c:valAx>
      <c:catAx>
        <c:axId val="334004800"/>
        <c:scaling>
          <c:orientation val="minMax"/>
        </c:scaling>
        <c:delete val="1"/>
        <c:axPos val="b"/>
        <c:numFmt formatCode="General" sourceLinked="1"/>
        <c:majorTickMark val="out"/>
        <c:minorTickMark val="none"/>
        <c:tickLblPos val="nextTo"/>
        <c:crossAx val="251551696"/>
        <c:crossesAt val="5.5"/>
        <c:auto val="0"/>
        <c:lblAlgn val="ctr"/>
        <c:lblOffset val="100"/>
        <c:noMultiLvlLbl val="0"/>
      </c:catAx>
      <c:valAx>
        <c:axId val="251551696"/>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334004800"/>
        <c:crosses val="max"/>
        <c:crossBetween val="between"/>
        <c:majorUnit val="0.1"/>
      </c:valAx>
    </c:plotArea>
    <c:legend>
      <c:legendPos val="b"/>
      <c:layout>
        <c:manualLayout>
          <c:xMode val="edge"/>
          <c:yMode val="edge"/>
          <c:x val="0.38450670684707999"/>
          <c:y val="3.6834026159047802E-2"/>
          <c:w val="0.45792674414220702"/>
          <c:h val="0.128884693130204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Sheet1!$B$2:$B$44</c:f>
              <c:numCache>
                <c:formatCode>#,##0</c:formatCode>
                <c:ptCount val="43"/>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3106</c:v>
                </c:pt>
                <c:pt idx="39">
                  <c:v>3131</c:v>
                </c:pt>
                <c:pt idx="40">
                  <c:v>3161</c:v>
                </c:pt>
                <c:pt idx="41">
                  <c:v>3180</c:v>
                </c:pt>
                <c:pt idx="42">
                  <c:v>3199</c:v>
                </c:pt>
              </c:numCache>
            </c:numRef>
          </c:val>
          <c:smooth val="0"/>
          <c:extLst>
            <c:ext xmlns:c16="http://schemas.microsoft.com/office/drawing/2014/chart" uri="{C3380CC4-5D6E-409C-BE32-E72D297353CC}">
              <c16:uniqueId val="{00000000-B25B-41E1-81CC-1C48ED531678}"/>
            </c:ext>
          </c:extLst>
        </c:ser>
        <c:dLbls>
          <c:showLegendKey val="0"/>
          <c:showVal val="0"/>
          <c:showCatName val="0"/>
          <c:showSerName val="0"/>
          <c:showPercent val="0"/>
          <c:showBubbleSize val="0"/>
        </c:dLbls>
        <c:marker val="1"/>
        <c:smooth val="0"/>
        <c:axId val="333746736"/>
        <c:axId val="333749056"/>
      </c:lineChart>
      <c:lineChart>
        <c:grouping val="standard"/>
        <c:varyColors val="0"/>
        <c:ser>
          <c:idx val="0"/>
          <c:order val="1"/>
          <c:tx>
            <c:strRef>
              <c:f>Sheet1!$C$1</c:f>
              <c:strCache>
                <c:ptCount val="1"/>
                <c:pt idx="0">
                  <c:v>Gas Prices (right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Sheet1!$C$2:$C$44</c:f>
              <c:numCache>
                <c:formatCode>_(* #,##0.00_);_(* \(#,##0.00\);_(* "-"??_);_(@_)</c:formatCode>
                <c:ptCount val="43"/>
                <c:pt idx="0">
                  <c:v>2.383</c:v>
                </c:pt>
                <c:pt idx="1">
                  <c:v>2.895</c:v>
                </c:pt>
                <c:pt idx="2">
                  <c:v>2.8879999999999999</c:v>
                </c:pt>
                <c:pt idx="3">
                  <c:v>2.3079999999999998</c:v>
                </c:pt>
                <c:pt idx="4">
                  <c:v>2.3980000000000001</c:v>
                </c:pt>
                <c:pt idx="5">
                  <c:v>3.0470000000000002</c:v>
                </c:pt>
                <c:pt idx="6">
                  <c:v>2.907</c:v>
                </c:pt>
                <c:pt idx="7">
                  <c:v>3.0089999999999999</c:v>
                </c:pt>
                <c:pt idx="8">
                  <c:v>3.1659999999999999</c:v>
                </c:pt>
                <c:pt idx="9">
                  <c:v>3.8319999999999981</c:v>
                </c:pt>
                <c:pt idx="10">
                  <c:v>3.89</c:v>
                </c:pt>
                <c:pt idx="11">
                  <c:v>2.3079999999999998</c:v>
                </c:pt>
                <c:pt idx="12">
                  <c:v>1.9470000000000001</c:v>
                </c:pt>
                <c:pt idx="13">
                  <c:v>2.391</c:v>
                </c:pt>
                <c:pt idx="14">
                  <c:v>2.6240000000000001</c:v>
                </c:pt>
                <c:pt idx="15">
                  <c:v>2.661</c:v>
                </c:pt>
                <c:pt idx="16">
                  <c:v>2.7690000000000001</c:v>
                </c:pt>
                <c:pt idx="17">
                  <c:v>2.8610000000000002</c:v>
                </c:pt>
                <c:pt idx="18">
                  <c:v>2.7749999999999999</c:v>
                </c:pt>
                <c:pt idx="19">
                  <c:v>2.9359999999999991</c:v>
                </c:pt>
                <c:pt idx="20">
                  <c:v>3.3279999999999998</c:v>
                </c:pt>
                <c:pt idx="21">
                  <c:v>3.8570000000000002</c:v>
                </c:pt>
                <c:pt idx="22">
                  <c:v>3.69</c:v>
                </c:pt>
                <c:pt idx="23">
                  <c:v>3.431</c:v>
                </c:pt>
                <c:pt idx="24">
                  <c:v>3.645</c:v>
                </c:pt>
                <c:pt idx="25">
                  <c:v>3.7949999999999999</c:v>
                </c:pt>
                <c:pt idx="26">
                  <c:v>3.7120000000000002</c:v>
                </c:pt>
                <c:pt idx="27">
                  <c:v>3.5750000000000002</c:v>
                </c:pt>
                <c:pt idx="28">
                  <c:v>3.6349999999999998</c:v>
                </c:pt>
                <c:pt idx="29">
                  <c:v>3.665</c:v>
                </c:pt>
                <c:pt idx="30">
                  <c:v>3.6360000000000001</c:v>
                </c:pt>
                <c:pt idx="31">
                  <c:v>3.3650000000000002</c:v>
                </c:pt>
                <c:pt idx="32">
                  <c:v>3.4870000000000001</c:v>
                </c:pt>
                <c:pt idx="33">
                  <c:v>3.7519999999999998</c:v>
                </c:pt>
                <c:pt idx="34">
                  <c:v>3.5720000000000001</c:v>
                </c:pt>
                <c:pt idx="35">
                  <c:v>2.9359999999999991</c:v>
                </c:pt>
                <c:pt idx="36">
                  <c:v>2.367</c:v>
                </c:pt>
                <c:pt idx="37">
                  <c:v>2.758</c:v>
                </c:pt>
                <c:pt idx="38">
                  <c:v>2.6920000000000002</c:v>
                </c:pt>
                <c:pt idx="39">
                  <c:v>2.2629999999999999</c:v>
                </c:pt>
                <c:pt idx="40" formatCode="General">
                  <c:v>1.99</c:v>
                </c:pt>
                <c:pt idx="41">
                  <c:v>2.3527692307692289</c:v>
                </c:pt>
                <c:pt idx="42">
                  <c:v>2.315769230769229</c:v>
                </c:pt>
              </c:numCache>
            </c:numRef>
          </c:val>
          <c:smooth val="0"/>
          <c:extLst>
            <c:ext xmlns:c16="http://schemas.microsoft.com/office/drawing/2014/chart" uri="{C3380CC4-5D6E-409C-BE32-E72D297353CC}">
              <c16:uniqueId val="{00000001-B25B-41E1-81CC-1C48ED531678}"/>
            </c:ext>
          </c:extLst>
        </c:ser>
        <c:dLbls>
          <c:showLegendKey val="0"/>
          <c:showVal val="0"/>
          <c:showCatName val="0"/>
          <c:showSerName val="0"/>
          <c:showPercent val="0"/>
          <c:showBubbleSize val="0"/>
        </c:dLbls>
        <c:marker val="1"/>
        <c:smooth val="0"/>
        <c:axId val="333966272"/>
        <c:axId val="334033376"/>
      </c:lineChart>
      <c:catAx>
        <c:axId val="33374673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33749056"/>
        <c:crossesAt val="0"/>
        <c:auto val="0"/>
        <c:lblAlgn val="ctr"/>
        <c:lblOffset val="100"/>
        <c:tickLblSkip val="2"/>
        <c:tickMarkSkip val="1"/>
        <c:noMultiLvlLbl val="0"/>
      </c:catAx>
      <c:valAx>
        <c:axId val="333749056"/>
        <c:scaling>
          <c:orientation val="minMax"/>
        </c:scaling>
        <c:delete val="0"/>
        <c:axPos val="l"/>
        <c:numFmt formatCode="#,##0" sourceLinked="0"/>
        <c:majorTickMark val="out"/>
        <c:minorTickMark val="none"/>
        <c:tickLblPos val="nextTo"/>
        <c:txPr>
          <a:bodyPr rot="0" vert="horz"/>
          <a:lstStyle/>
          <a:p>
            <a:pPr>
              <a:defRPr/>
            </a:pPr>
            <a:endParaRPr lang="en-US"/>
          </a:p>
        </c:txPr>
        <c:crossAx val="333746736"/>
        <c:crosses val="autoZero"/>
        <c:crossBetween val="between"/>
        <c:minorUnit val="1"/>
      </c:valAx>
      <c:catAx>
        <c:axId val="333966272"/>
        <c:scaling>
          <c:orientation val="minMax"/>
        </c:scaling>
        <c:delete val="1"/>
        <c:axPos val="b"/>
        <c:numFmt formatCode="General" sourceLinked="1"/>
        <c:majorTickMark val="out"/>
        <c:minorTickMark val="none"/>
        <c:tickLblPos val="nextTo"/>
        <c:crossAx val="334033376"/>
        <c:crossesAt val="5.5"/>
        <c:auto val="0"/>
        <c:lblAlgn val="ctr"/>
        <c:lblOffset val="100"/>
        <c:noMultiLvlLbl val="0"/>
      </c:catAx>
      <c:valAx>
        <c:axId val="334033376"/>
        <c:scaling>
          <c:orientation val="minMax"/>
          <c:max val="4.5"/>
          <c:min val="1.5"/>
        </c:scaling>
        <c:delete val="0"/>
        <c:axPos val="r"/>
        <c:numFmt formatCode="&quot;$&quot;#,##0.0" sourceLinked="0"/>
        <c:majorTickMark val="out"/>
        <c:minorTickMark val="none"/>
        <c:tickLblPos val="nextTo"/>
        <c:txPr>
          <a:bodyPr rot="0" vert="horz"/>
          <a:lstStyle/>
          <a:p>
            <a:pPr>
              <a:defRPr/>
            </a:pPr>
            <a:endParaRPr lang="en-US"/>
          </a:p>
        </c:txPr>
        <c:crossAx val="333966272"/>
        <c:crosses val="max"/>
        <c:crossBetween val="between"/>
        <c:majorUnit val="0.5"/>
      </c:valAx>
    </c:plotArea>
    <c:legend>
      <c:legendPos val="b"/>
      <c:layout>
        <c:manualLayout>
          <c:xMode val="edge"/>
          <c:yMode val="edge"/>
          <c:x val="0.36535552330318999"/>
          <c:y val="6.1104027052451403E-2"/>
          <c:w val="0.530880020197813"/>
          <c:h val="7.1243441008370795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Sheet1!$B$2:$B$45</c:f>
              <c:numCache>
                <c:formatCode>#,##0</c:formatCode>
                <c:ptCount val="44"/>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3106</c:v>
                </c:pt>
                <c:pt idx="39">
                  <c:v>3131</c:v>
                </c:pt>
                <c:pt idx="40">
                  <c:v>3161</c:v>
                </c:pt>
                <c:pt idx="41">
                  <c:v>3180</c:v>
                </c:pt>
                <c:pt idx="42">
                  <c:v>3199</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402433872"/>
        <c:axId val="334051216"/>
      </c:lineChart>
      <c:lineChart>
        <c:grouping val="standard"/>
        <c:varyColors val="0"/>
        <c:ser>
          <c:idx val="0"/>
          <c:order val="1"/>
          <c:tx>
            <c:strRef>
              <c:f>Sheet1!$C$1</c:f>
              <c:strCache>
                <c:ptCount val="1"/>
                <c:pt idx="0">
                  <c:v># Employed (right axis)</c:v>
                </c:pt>
              </c:strCache>
            </c:strRef>
          </c:tx>
          <c:spPr>
            <a:ln w="3175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Sheet1!$C$2:$C$45</c:f>
              <c:numCache>
                <c:formatCode>_(* #,##0.0_);_(* \(#,##0.0\);_(* "-"??_);_(@_)</c:formatCode>
                <c:ptCount val="44"/>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formatCode="General">
                  <c:v>143.733</c:v>
                </c:pt>
                <c:pt idx="41">
                  <c:v>144.172</c:v>
                </c:pt>
                <c:pt idx="42">
                  <c:v>144.80799999999999</c:v>
                </c:pt>
                <c:pt idx="43">
                  <c:v>145.303</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333448656"/>
        <c:axId val="333450976"/>
      </c:lineChart>
      <c:catAx>
        <c:axId val="40243387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34051216"/>
        <c:crossesAt val="0"/>
        <c:auto val="0"/>
        <c:lblAlgn val="ctr"/>
        <c:lblOffset val="100"/>
        <c:tickLblSkip val="2"/>
        <c:tickMarkSkip val="1"/>
        <c:noMultiLvlLbl val="0"/>
      </c:catAx>
      <c:valAx>
        <c:axId val="334051216"/>
        <c:scaling>
          <c:orientation val="minMax"/>
        </c:scaling>
        <c:delete val="0"/>
        <c:axPos val="l"/>
        <c:numFmt formatCode="#,##0" sourceLinked="0"/>
        <c:majorTickMark val="out"/>
        <c:minorTickMark val="none"/>
        <c:tickLblPos val="nextTo"/>
        <c:txPr>
          <a:bodyPr rot="0" vert="horz"/>
          <a:lstStyle/>
          <a:p>
            <a:pPr>
              <a:defRPr/>
            </a:pPr>
            <a:endParaRPr lang="en-US"/>
          </a:p>
        </c:txPr>
        <c:crossAx val="402433872"/>
        <c:crosses val="autoZero"/>
        <c:crossBetween val="between"/>
        <c:minorUnit val="1"/>
      </c:valAx>
      <c:catAx>
        <c:axId val="333448656"/>
        <c:scaling>
          <c:orientation val="minMax"/>
        </c:scaling>
        <c:delete val="1"/>
        <c:axPos val="b"/>
        <c:numFmt formatCode="General" sourceLinked="1"/>
        <c:majorTickMark val="out"/>
        <c:minorTickMark val="none"/>
        <c:tickLblPos val="nextTo"/>
        <c:crossAx val="333450976"/>
        <c:crossesAt val="5.5"/>
        <c:auto val="0"/>
        <c:lblAlgn val="ctr"/>
        <c:lblOffset val="100"/>
        <c:noMultiLvlLbl val="0"/>
      </c:catAx>
      <c:valAx>
        <c:axId val="333450976"/>
        <c:scaling>
          <c:orientation val="minMax"/>
        </c:scaling>
        <c:delete val="0"/>
        <c:axPos val="r"/>
        <c:numFmt formatCode="0" sourceLinked="0"/>
        <c:majorTickMark val="out"/>
        <c:minorTickMark val="none"/>
        <c:tickLblPos val="nextTo"/>
        <c:txPr>
          <a:bodyPr rot="0" vert="horz"/>
          <a:lstStyle/>
          <a:p>
            <a:pPr>
              <a:defRPr/>
            </a:pPr>
            <a:endParaRPr lang="en-US"/>
          </a:p>
        </c:txPr>
        <c:crossAx val="333448656"/>
        <c:crosses val="max"/>
        <c:crossBetween val="between"/>
      </c:valAx>
    </c:plotArea>
    <c:legend>
      <c:legendPos val="b"/>
      <c:layout>
        <c:manualLayout>
          <c:xMode val="edge"/>
          <c:yMode val="edge"/>
          <c:x val="0.36798829760311202"/>
          <c:y val="5.5036526829100499E-2"/>
          <c:w val="0.52867401623895505"/>
          <c:h val="9.2479691790098906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Number Employed (left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Sheet1!$B$2:$B$44</c:f>
              <c:numCache>
                <c:formatCode>_(* #,##0.0_);_(* \(#,##0.0\);_(* "-"??_);_(@_)</c:formatCode>
                <c:ptCount val="43"/>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formatCode="General">
                  <c:v>143.733</c:v>
                </c:pt>
                <c:pt idx="41">
                  <c:v>144.172</c:v>
                </c:pt>
                <c:pt idx="42">
                  <c:v>144.80799999999999</c:v>
                </c:pt>
              </c:numCache>
            </c:numRef>
          </c:val>
          <c:smooth val="0"/>
          <c:extLst>
            <c:ext xmlns:c16="http://schemas.microsoft.com/office/drawing/2014/chart" uri="{C3380CC4-5D6E-409C-BE32-E72D297353CC}">
              <c16:uniqueId val="{00000000-82C6-461C-93B5-4CC3FB4FCC4D}"/>
            </c:ext>
          </c:extLst>
        </c:ser>
        <c:dLbls>
          <c:showLegendKey val="0"/>
          <c:showVal val="0"/>
          <c:showCatName val="0"/>
          <c:showSerName val="0"/>
          <c:showPercent val="0"/>
          <c:showBubbleSize val="0"/>
        </c:dLbls>
        <c:marker val="1"/>
        <c:smooth val="0"/>
        <c:axId val="270997552"/>
        <c:axId val="270999872"/>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Sheet1!$A$2:$A$44</c:f>
              <c:strCache>
                <c:ptCount val="43"/>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strCache>
            </c:strRef>
          </c:cat>
          <c:val>
            <c:numRef>
              <c:f>Sheet1!$C$2:$C$44</c:f>
              <c:numCache>
                <c:formatCode>General</c:formatCode>
                <c:ptCount val="43"/>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5.58</c:v>
                </c:pt>
                <c:pt idx="26">
                  <c:v>5.58</c:v>
                </c:pt>
                <c:pt idx="27">
                  <c:v>5.53</c:v>
                </c:pt>
                <c:pt idx="28">
                  <c:v>5.56</c:v>
                </c:pt>
                <c:pt idx="29">
                  <c:v>5.59</c:v>
                </c:pt>
                <c:pt idx="30">
                  <c:v>5.62</c:v>
                </c:pt>
                <c:pt idx="31">
                  <c:v>5.67</c:v>
                </c:pt>
                <c:pt idx="32">
                  <c:v>5.8</c:v>
                </c:pt>
                <c:pt idx="33">
                  <c:v>5.85</c:v>
                </c:pt>
                <c:pt idx="34">
                  <c:v>5.88</c:v>
                </c:pt>
                <c:pt idx="35">
                  <c:v>5.91</c:v>
                </c:pt>
                <c:pt idx="36">
                  <c:v>5.9</c:v>
                </c:pt>
                <c:pt idx="37">
                  <c:v>5.92</c:v>
                </c:pt>
                <c:pt idx="38">
                  <c:v>5.95</c:v>
                </c:pt>
                <c:pt idx="39">
                  <c:v>5.97</c:v>
                </c:pt>
                <c:pt idx="40">
                  <c:v>5.95</c:v>
                </c:pt>
                <c:pt idx="41">
                  <c:v>5.96</c:v>
                </c:pt>
                <c:pt idx="42" formatCode="_(* #,##0.00_);_(* \(#,##0.00\);_(* &quot;-&quot;??_);_(@_)">
                  <c:v>6</c:v>
                </c:pt>
              </c:numCache>
            </c:numRef>
          </c:val>
          <c:smooth val="0"/>
          <c:extLst>
            <c:ext xmlns:c16="http://schemas.microsoft.com/office/drawing/2014/chart" uri="{C3380CC4-5D6E-409C-BE32-E72D297353CC}">
              <c16:uniqueId val="{00000001-82C6-461C-93B5-4CC3FB4FCC4D}"/>
            </c:ext>
          </c:extLst>
        </c:ser>
        <c:dLbls>
          <c:showLegendKey val="0"/>
          <c:showVal val="0"/>
          <c:showCatName val="0"/>
          <c:showSerName val="0"/>
          <c:showPercent val="0"/>
          <c:showBubbleSize val="0"/>
        </c:dLbls>
        <c:marker val="1"/>
        <c:smooth val="0"/>
        <c:axId val="270676128"/>
        <c:axId val="271109712"/>
      </c:lineChart>
      <c:catAx>
        <c:axId val="2709975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70999872"/>
        <c:crossesAt val="0"/>
        <c:auto val="0"/>
        <c:lblAlgn val="ctr"/>
        <c:lblOffset val="100"/>
        <c:tickLblSkip val="2"/>
        <c:tickMarkSkip val="1"/>
        <c:noMultiLvlLbl val="0"/>
      </c:catAx>
      <c:valAx>
        <c:axId val="270999872"/>
        <c:scaling>
          <c:orientation val="minMax"/>
        </c:scaling>
        <c:delete val="0"/>
        <c:axPos val="l"/>
        <c:numFmt formatCode="#,##0" sourceLinked="0"/>
        <c:majorTickMark val="out"/>
        <c:minorTickMark val="none"/>
        <c:tickLblPos val="nextTo"/>
        <c:txPr>
          <a:bodyPr rot="0" vert="horz"/>
          <a:lstStyle/>
          <a:p>
            <a:pPr>
              <a:defRPr/>
            </a:pPr>
            <a:endParaRPr lang="en-US"/>
          </a:p>
        </c:txPr>
        <c:crossAx val="270997552"/>
        <c:crosses val="autoZero"/>
        <c:crossBetween val="between"/>
        <c:minorUnit val="1"/>
      </c:valAx>
      <c:catAx>
        <c:axId val="270676128"/>
        <c:scaling>
          <c:orientation val="minMax"/>
        </c:scaling>
        <c:delete val="1"/>
        <c:axPos val="b"/>
        <c:numFmt formatCode="General" sourceLinked="1"/>
        <c:majorTickMark val="out"/>
        <c:minorTickMark val="none"/>
        <c:tickLblPos val="nextTo"/>
        <c:crossAx val="271109712"/>
        <c:crossesAt val="5.5"/>
        <c:auto val="0"/>
        <c:lblAlgn val="ctr"/>
        <c:lblOffset val="100"/>
        <c:noMultiLvlLbl val="0"/>
      </c:catAx>
      <c:valAx>
        <c:axId val="271109712"/>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270676128"/>
        <c:crosses val="max"/>
        <c:crossBetween val="between"/>
        <c:majorUnit val="0.1"/>
      </c:valAx>
    </c:plotArea>
    <c:legend>
      <c:legendPos val="b"/>
      <c:layout>
        <c:manualLayout>
          <c:xMode val="edge"/>
          <c:yMode val="edge"/>
          <c:x val="0.374266386842802"/>
          <c:y val="3.0766525935696901E-2"/>
          <c:w val="0.45186727984438202"/>
          <c:h val="0.128884693130204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dLbl>
              <c:idx val="1"/>
              <c:delete val="1"/>
              <c:extLst>
                <c:ext xmlns:c15="http://schemas.microsoft.com/office/drawing/2012/chart" uri="{CE6537A1-D6FC-4f65-9D91-7224C49458BB}"/>
                <c:ext xmlns:c16="http://schemas.microsoft.com/office/drawing/2014/chart" uri="{C3380CC4-5D6E-409C-BE32-E72D297353CC}">
                  <c16:uniqueId val="{00000000-A44A-4CCB-B21F-5FFE819DC567}"/>
                </c:ext>
              </c:extLst>
            </c:dLbl>
            <c:dLbl>
              <c:idx val="2"/>
              <c:delete val="1"/>
              <c:extLst>
                <c:ext xmlns:c15="http://schemas.microsoft.com/office/drawing/2012/chart" uri="{CE6537A1-D6FC-4f65-9D91-7224C49458BB}"/>
                <c:ext xmlns:c16="http://schemas.microsoft.com/office/drawing/2014/chart" uri="{C3380CC4-5D6E-409C-BE32-E72D297353CC}">
                  <c16:uniqueId val="{00000001-A44A-4CCB-B21F-5FFE819DC567}"/>
                </c:ext>
              </c:extLst>
            </c:dLbl>
            <c:dLbl>
              <c:idx val="3"/>
              <c:delete val="1"/>
              <c:extLst>
                <c:ext xmlns:c15="http://schemas.microsoft.com/office/drawing/2012/chart" uri="{CE6537A1-D6FC-4f65-9D91-7224C49458BB}"/>
                <c:ext xmlns:c16="http://schemas.microsoft.com/office/drawing/2014/chart" uri="{C3380CC4-5D6E-409C-BE32-E72D297353CC}">
                  <c16:uniqueId val="{00000002-A44A-4CCB-B21F-5FFE819DC567}"/>
                </c:ext>
              </c:extLst>
            </c:dLbl>
            <c:dLbl>
              <c:idx val="4"/>
              <c:delete val="1"/>
              <c:extLst>
                <c:ext xmlns:c15="http://schemas.microsoft.com/office/drawing/2012/chart" uri="{CE6537A1-D6FC-4f65-9D91-7224C49458BB}"/>
                <c:ext xmlns:c16="http://schemas.microsoft.com/office/drawing/2014/chart" uri="{C3380CC4-5D6E-409C-BE32-E72D297353CC}">
                  <c16:uniqueId val="{00000003-A44A-4CCB-B21F-5FFE819DC567}"/>
                </c:ext>
              </c:extLst>
            </c:dLbl>
            <c:dLbl>
              <c:idx val="5"/>
              <c:delete val="1"/>
              <c:extLst>
                <c:ext xmlns:c15="http://schemas.microsoft.com/office/drawing/2012/chart" uri="{CE6537A1-D6FC-4f65-9D91-7224C49458BB}"/>
                <c:ext xmlns:c16="http://schemas.microsoft.com/office/drawing/2014/chart" uri="{C3380CC4-5D6E-409C-BE32-E72D297353CC}">
                  <c16:uniqueId val="{00000004-A44A-4CCB-B21F-5FFE819DC567}"/>
                </c:ext>
              </c:extLst>
            </c:dLbl>
            <c:dLbl>
              <c:idx val="6"/>
              <c:delete val="1"/>
              <c:extLst>
                <c:ext xmlns:c15="http://schemas.microsoft.com/office/drawing/2012/chart" uri="{CE6537A1-D6FC-4f65-9D91-7224C49458BB}"/>
                <c:ext xmlns:c16="http://schemas.microsoft.com/office/drawing/2014/chart" uri="{C3380CC4-5D6E-409C-BE32-E72D297353CC}">
                  <c16:uniqueId val="{00000005-A44A-4CCB-B21F-5FFE819DC567}"/>
                </c:ext>
              </c:extLst>
            </c:dLbl>
            <c:dLbl>
              <c:idx val="7"/>
              <c:delete val="1"/>
              <c:extLst>
                <c:ext xmlns:c15="http://schemas.microsoft.com/office/drawing/2012/chart" uri="{CE6537A1-D6FC-4f65-9D91-7224C49458BB}"/>
                <c:ext xmlns:c16="http://schemas.microsoft.com/office/drawing/2014/chart" uri="{C3380CC4-5D6E-409C-BE32-E72D297353CC}">
                  <c16:uniqueId val="{00000006-A44A-4CCB-B21F-5FFE819DC567}"/>
                </c:ext>
              </c:extLst>
            </c:dLbl>
            <c:dLbl>
              <c:idx val="8"/>
              <c:delete val="1"/>
              <c:extLst>
                <c:ext xmlns:c15="http://schemas.microsoft.com/office/drawing/2012/chart" uri="{CE6537A1-D6FC-4f65-9D91-7224C49458BB}"/>
                <c:ext xmlns:c16="http://schemas.microsoft.com/office/drawing/2014/chart" uri="{C3380CC4-5D6E-409C-BE32-E72D297353CC}">
                  <c16:uniqueId val="{00000000-7809-46E7-AEF9-C66AF2E7F361}"/>
                </c:ext>
              </c:extLst>
            </c:dLbl>
            <c:dLbl>
              <c:idx val="9"/>
              <c:delete val="1"/>
              <c:extLst>
                <c:ext xmlns:c15="http://schemas.microsoft.com/office/drawing/2012/chart" uri="{CE6537A1-D6FC-4f65-9D91-7224C49458BB}"/>
                <c:ext xmlns:c16="http://schemas.microsoft.com/office/drawing/2014/chart" uri="{C3380CC4-5D6E-409C-BE32-E72D297353CC}">
                  <c16:uniqueId val="{00000001-7809-46E7-AEF9-C66AF2E7F361}"/>
                </c:ext>
              </c:extLst>
            </c:dLbl>
            <c:dLbl>
              <c:idx val="10"/>
              <c:delete val="1"/>
              <c:extLst>
                <c:ext xmlns:c15="http://schemas.microsoft.com/office/drawing/2012/chart" uri="{CE6537A1-D6FC-4f65-9D91-7224C49458BB}"/>
                <c:ext xmlns:c16="http://schemas.microsoft.com/office/drawing/2014/chart" uri="{C3380CC4-5D6E-409C-BE32-E72D297353CC}">
                  <c16:uniqueId val="{00000007-A44A-4CCB-B21F-5FFE819DC567}"/>
                </c:ext>
              </c:extLst>
            </c:dLbl>
            <c:dLbl>
              <c:idx val="11"/>
              <c:delete val="1"/>
              <c:extLst>
                <c:ext xmlns:c15="http://schemas.microsoft.com/office/drawing/2012/chart" uri="{CE6537A1-D6FC-4f65-9D91-7224C49458BB}"/>
                <c:ext xmlns:c16="http://schemas.microsoft.com/office/drawing/2014/chart" uri="{C3380CC4-5D6E-409C-BE32-E72D297353CC}">
                  <c16:uniqueId val="{00000008-A44A-4CCB-B21F-5FFE819DC567}"/>
                </c:ext>
              </c:extLst>
            </c:dLbl>
            <c:dLbl>
              <c:idx val="12"/>
              <c:delete val="1"/>
              <c:extLst>
                <c:ext xmlns:c15="http://schemas.microsoft.com/office/drawing/2012/chart" uri="{CE6537A1-D6FC-4f65-9D91-7224C49458BB}"/>
                <c:ext xmlns:c16="http://schemas.microsoft.com/office/drawing/2014/chart" uri="{C3380CC4-5D6E-409C-BE32-E72D297353CC}">
                  <c16:uniqueId val="{00000009-A44A-4CCB-B21F-5FFE819DC567}"/>
                </c:ext>
              </c:extLst>
            </c:dLbl>
            <c:dLbl>
              <c:idx val="13"/>
              <c:delete val="1"/>
              <c:extLst>
                <c:ext xmlns:c15="http://schemas.microsoft.com/office/drawing/2012/chart" uri="{CE6537A1-D6FC-4f65-9D91-7224C49458BB}"/>
                <c:ext xmlns:c16="http://schemas.microsoft.com/office/drawing/2014/chart" uri="{C3380CC4-5D6E-409C-BE32-E72D297353CC}">
                  <c16:uniqueId val="{0000000A-A44A-4CCB-B21F-5FFE819DC567}"/>
                </c:ext>
              </c:extLst>
            </c:dLbl>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16:Q3</c:v>
                </c:pt>
              </c:strCache>
            </c:strRef>
          </c:cat>
          <c:val>
            <c:numRef>
              <c:f>Sheet1!$B$2:$P$2</c:f>
              <c:numCache>
                <c:formatCode>0.00</c:formatCode>
                <c:ptCount val="15"/>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pt idx="14">
                  <c:v>2.9</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333976352"/>
        <c:axId val="333978400"/>
      </c:barChart>
      <c:catAx>
        <c:axId val="333976352"/>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333978400"/>
        <c:crosses val="autoZero"/>
        <c:auto val="0"/>
        <c:lblAlgn val="ctr"/>
        <c:lblOffset val="100"/>
        <c:tickLblSkip val="1"/>
        <c:tickMarkSkip val="1"/>
        <c:noMultiLvlLbl val="0"/>
      </c:catAx>
      <c:valAx>
        <c:axId val="333978400"/>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33397635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c:v>
                </c:pt>
                <c:pt idx="1">
                  <c:v>2.89</c:v>
                </c:pt>
                <c:pt idx="2">
                  <c:v>2.876666666666666</c:v>
                </c:pt>
                <c:pt idx="3">
                  <c:v>2.3090000000000002</c:v>
                </c:pt>
                <c:pt idx="4">
                  <c:v>2.407</c:v>
                </c:pt>
                <c:pt idx="5">
                  <c:v>3.06</c:v>
                </c:pt>
                <c:pt idx="6">
                  <c:v>2.8980000000000001</c:v>
                </c:pt>
                <c:pt idx="7">
                  <c:v>3.016999999999999</c:v>
                </c:pt>
                <c:pt idx="8">
                  <c:v>3.155333333333334</c:v>
                </c:pt>
                <c:pt idx="9">
                  <c:v>3.8090000000000002</c:v>
                </c:pt>
                <c:pt idx="10">
                  <c:v>3.9009999999999998</c:v>
                </c:pt>
                <c:pt idx="11">
                  <c:v>2.3549999999999991</c:v>
                </c:pt>
                <c:pt idx="12">
                  <c:v>1.9419999999999991</c:v>
                </c:pt>
                <c:pt idx="13">
                  <c:v>2.366333333333333</c:v>
                </c:pt>
                <c:pt idx="14">
                  <c:v>2.6203333333333338</c:v>
                </c:pt>
                <c:pt idx="15">
                  <c:v>2.6579999999999999</c:v>
                </c:pt>
                <c:pt idx="16">
                  <c:v>2.7639999999999998</c:v>
                </c:pt>
                <c:pt idx="17">
                  <c:v>2.8583333333333329</c:v>
                </c:pt>
                <c:pt idx="18">
                  <c:v>2.774</c:v>
                </c:pt>
                <c:pt idx="19">
                  <c:v>2.9380000000000002</c:v>
                </c:pt>
                <c:pt idx="20">
                  <c:v>3.3423333333333338</c:v>
                </c:pt>
                <c:pt idx="21">
                  <c:v>3.8490000000000002</c:v>
                </c:pt>
                <c:pt idx="22">
                  <c:v>3.6893333333333338</c:v>
                </c:pt>
                <c:pt idx="23">
                  <c:v>3.4249999999999998</c:v>
                </c:pt>
                <c:pt idx="24">
                  <c:v>3.6623333333333332</c:v>
                </c:pt>
                <c:pt idx="25">
                  <c:v>3.7816666666666672</c:v>
                </c:pt>
                <c:pt idx="26">
                  <c:v>3.7293333333333338</c:v>
                </c:pt>
                <c:pt idx="27">
                  <c:v>3.571333333333333</c:v>
                </c:pt>
                <c:pt idx="28">
                  <c:v>3.6353333333333331</c:v>
                </c:pt>
                <c:pt idx="29">
                  <c:v>3.6673333333333331</c:v>
                </c:pt>
                <c:pt idx="30">
                  <c:v>3.6366666666666672</c:v>
                </c:pt>
                <c:pt idx="31">
                  <c:v>3.366333333333333</c:v>
                </c:pt>
                <c:pt idx="32">
                  <c:v>3.4773333333333341</c:v>
                </c:pt>
                <c:pt idx="33">
                  <c:v>3.7503333333333342</c:v>
                </c:pt>
                <c:pt idx="34">
                  <c:v>3.5790000000000002</c:v>
                </c:pt>
                <c:pt idx="35">
                  <c:v>2.961333333333334</c:v>
                </c:pt>
                <c:pt idx="36">
                  <c:v>2.3516666666666661</c:v>
                </c:pt>
                <c:pt idx="37">
                  <c:v>2.7473333333333341</c:v>
                </c:pt>
                <c:pt idx="38">
                  <c:v>2.6893333333333338</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44C6-4FCF-99E3-1DB63600C6CF}"/>
            </c:ext>
          </c:extLst>
        </c:ser>
        <c:dLbls>
          <c:showLegendKey val="0"/>
          <c:showVal val="0"/>
          <c:showCatName val="0"/>
          <c:showSerName val="0"/>
          <c:showPercent val="0"/>
          <c:showBubbleSize val="0"/>
        </c:dLbls>
        <c:axId val="471285896"/>
        <c:axId val="471288248"/>
      </c:scatterChart>
      <c:valAx>
        <c:axId val="471285896"/>
        <c:scaling>
          <c:orientation val="minMax"/>
          <c:max val="4"/>
          <c:min val="1.75"/>
        </c:scaling>
        <c:delete val="0"/>
        <c:axPos val="b"/>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Gasoline Price per Gallon</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8248"/>
        <c:crosses val="autoZero"/>
        <c:crossBetween val="midCat"/>
      </c:valAx>
      <c:valAx>
        <c:axId val="471288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Collision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5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AB8A-404C-9620-6A356451DDDC}"/>
            </c:ext>
          </c:extLst>
        </c:ser>
        <c:dLbls>
          <c:showLegendKey val="0"/>
          <c:showVal val="0"/>
          <c:showCatName val="0"/>
          <c:showSerName val="0"/>
          <c:showPercent val="0"/>
          <c:showBubbleSize val="0"/>
        </c:dLbls>
        <c:axId val="471283936"/>
        <c:axId val="471292560"/>
      </c:scatterChart>
      <c:valAx>
        <c:axId val="471283936"/>
        <c:scaling>
          <c:orientation val="minMax"/>
          <c:max val="155"/>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a:t>Millions Employed</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92560"/>
        <c:crosses val="autoZero"/>
        <c:crossBetween val="midCat"/>
      </c:valAx>
      <c:valAx>
        <c:axId val="471292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Collison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3936"/>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1"/>
          <c:order val="0"/>
          <c:spPr>
            <a:solidFill>
              <a:schemeClr val="accent1"/>
            </a:solidFill>
          </c:spPr>
          <c:invertIfNegative val="0"/>
          <c:dPt>
            <c:idx val="24"/>
            <c:invertIfNegative val="0"/>
            <c:bubble3D val="0"/>
            <c:spPr>
              <a:solidFill>
                <a:schemeClr val="accent6"/>
              </a:solidFill>
            </c:spPr>
            <c:extLst>
              <c:ext xmlns:c16="http://schemas.microsoft.com/office/drawing/2014/chart" uri="{C3380CC4-5D6E-409C-BE32-E72D297353CC}">
                <c16:uniqueId val="{00000005-0565-4DFC-A2EC-017822DC7BC0}"/>
              </c:ext>
            </c:extLst>
          </c:dPt>
          <c:dPt>
            <c:idx val="25"/>
            <c:invertIfNegative val="0"/>
            <c:bubble3D val="0"/>
            <c:spPr>
              <a:solidFill>
                <a:schemeClr val="accent6"/>
              </a:solidFill>
            </c:spPr>
            <c:extLst>
              <c:ext xmlns:c16="http://schemas.microsoft.com/office/drawing/2014/chart" uri="{C3380CC4-5D6E-409C-BE32-E72D297353CC}">
                <c16:uniqueId val="{00000004-0565-4DFC-A2EC-017822DC7BC0}"/>
              </c:ext>
            </c:extLst>
          </c:dPt>
          <c:dLbls>
            <c:dLbl>
              <c:idx val="2"/>
              <c:delete val="1"/>
              <c:extLst>
                <c:ext xmlns:c15="http://schemas.microsoft.com/office/drawing/2012/chart" uri="{CE6537A1-D6FC-4f65-9D91-7224C49458BB}"/>
                <c:ext xmlns:c16="http://schemas.microsoft.com/office/drawing/2014/chart" uri="{C3380CC4-5D6E-409C-BE32-E72D297353CC}">
                  <c16:uniqueId val="{00000006-0565-4DFC-A2EC-017822DC7BC0}"/>
                </c:ext>
              </c:extLst>
            </c:dLbl>
            <c:dLbl>
              <c:idx val="3"/>
              <c:delete val="1"/>
              <c:extLst>
                <c:ext xmlns:c15="http://schemas.microsoft.com/office/drawing/2012/chart" uri="{CE6537A1-D6FC-4f65-9D91-7224C49458BB}"/>
                <c:ext xmlns:c16="http://schemas.microsoft.com/office/drawing/2014/chart" uri="{C3380CC4-5D6E-409C-BE32-E72D297353CC}">
                  <c16:uniqueId val="{00000009-0565-4DFC-A2EC-017822DC7BC0}"/>
                </c:ext>
              </c:extLst>
            </c:dLbl>
            <c:dLbl>
              <c:idx val="4"/>
              <c:delete val="1"/>
              <c:extLst>
                <c:ext xmlns:c15="http://schemas.microsoft.com/office/drawing/2012/chart" uri="{CE6537A1-D6FC-4f65-9D91-7224C49458BB}"/>
                <c:ext xmlns:c16="http://schemas.microsoft.com/office/drawing/2014/chart" uri="{C3380CC4-5D6E-409C-BE32-E72D297353CC}">
                  <c16:uniqueId val="{00000007-0565-4DFC-A2EC-017822DC7BC0}"/>
                </c:ext>
              </c:extLst>
            </c:dLbl>
            <c:dLbl>
              <c:idx val="5"/>
              <c:delete val="1"/>
              <c:extLst>
                <c:ext xmlns:c15="http://schemas.microsoft.com/office/drawing/2012/chart" uri="{CE6537A1-D6FC-4f65-9D91-7224C49458BB}"/>
                <c:ext xmlns:c16="http://schemas.microsoft.com/office/drawing/2014/chart" uri="{C3380CC4-5D6E-409C-BE32-E72D297353CC}">
                  <c16:uniqueId val="{00000008-0565-4DFC-A2EC-017822DC7BC0}"/>
                </c:ext>
              </c:extLst>
            </c:dLbl>
            <c:dLbl>
              <c:idx val="6"/>
              <c:delete val="1"/>
              <c:extLst>
                <c:ext xmlns:c15="http://schemas.microsoft.com/office/drawing/2012/chart" uri="{CE6537A1-D6FC-4f65-9D91-7224C49458BB}"/>
                <c:ext xmlns:c16="http://schemas.microsoft.com/office/drawing/2014/chart" uri="{C3380CC4-5D6E-409C-BE32-E72D297353CC}">
                  <c16:uniqueId val="{0000000A-0565-4DFC-A2EC-017822DC7BC0}"/>
                </c:ext>
              </c:extLst>
            </c:dLbl>
            <c:dLbl>
              <c:idx val="7"/>
              <c:delete val="1"/>
              <c:extLst>
                <c:ext xmlns:c15="http://schemas.microsoft.com/office/drawing/2012/chart" uri="{CE6537A1-D6FC-4f65-9D91-7224C49458BB}"/>
                <c:ext xmlns:c16="http://schemas.microsoft.com/office/drawing/2014/chart" uri="{C3380CC4-5D6E-409C-BE32-E72D297353CC}">
                  <c16:uniqueId val="{0000000B-0565-4DFC-A2EC-017822DC7BC0}"/>
                </c:ext>
              </c:extLst>
            </c:dLbl>
            <c:dLbl>
              <c:idx val="8"/>
              <c:delete val="1"/>
              <c:extLst>
                <c:ext xmlns:c15="http://schemas.microsoft.com/office/drawing/2012/chart" uri="{CE6537A1-D6FC-4f65-9D91-7224C49458BB}"/>
                <c:ext xmlns:c16="http://schemas.microsoft.com/office/drawing/2014/chart" uri="{C3380CC4-5D6E-409C-BE32-E72D297353CC}">
                  <c16:uniqueId val="{0000000C-0565-4DFC-A2EC-017822DC7BC0}"/>
                </c:ext>
              </c:extLst>
            </c:dLbl>
            <c:dLbl>
              <c:idx val="9"/>
              <c:delete val="1"/>
              <c:extLst>
                <c:ext xmlns:c15="http://schemas.microsoft.com/office/drawing/2012/chart" uri="{CE6537A1-D6FC-4f65-9D91-7224C49458BB}"/>
                <c:ext xmlns:c16="http://schemas.microsoft.com/office/drawing/2014/chart" uri="{C3380CC4-5D6E-409C-BE32-E72D297353CC}">
                  <c16:uniqueId val="{0000000D-0565-4DFC-A2EC-017822DC7BC0}"/>
                </c:ext>
              </c:extLst>
            </c:dLbl>
            <c:dLbl>
              <c:idx val="10"/>
              <c:delete val="1"/>
              <c:extLst>
                <c:ext xmlns:c15="http://schemas.microsoft.com/office/drawing/2012/chart" uri="{CE6537A1-D6FC-4f65-9D91-7224C49458BB}"/>
                <c:ext xmlns:c16="http://schemas.microsoft.com/office/drawing/2014/chart" uri="{C3380CC4-5D6E-409C-BE32-E72D297353CC}">
                  <c16:uniqueId val="{0000000E-0565-4DFC-A2EC-017822DC7BC0}"/>
                </c:ext>
              </c:extLst>
            </c:dLbl>
            <c:dLbl>
              <c:idx val="11"/>
              <c:delete val="1"/>
              <c:extLst>
                <c:ext xmlns:c15="http://schemas.microsoft.com/office/drawing/2012/chart" uri="{CE6537A1-D6FC-4f65-9D91-7224C49458BB}"/>
                <c:ext xmlns:c16="http://schemas.microsoft.com/office/drawing/2014/chart" uri="{C3380CC4-5D6E-409C-BE32-E72D297353CC}">
                  <c16:uniqueId val="{0000000F-0565-4DFC-A2EC-017822DC7BC0}"/>
                </c:ext>
              </c:extLst>
            </c:dLbl>
            <c:dLbl>
              <c:idx val="12"/>
              <c:delete val="1"/>
              <c:extLst>
                <c:ext xmlns:c15="http://schemas.microsoft.com/office/drawing/2012/chart" uri="{CE6537A1-D6FC-4f65-9D91-7224C49458BB}"/>
                <c:ext xmlns:c16="http://schemas.microsoft.com/office/drawing/2014/chart" uri="{C3380CC4-5D6E-409C-BE32-E72D297353CC}">
                  <c16:uniqueId val="{00000010-0565-4DFC-A2EC-017822DC7BC0}"/>
                </c:ext>
              </c:extLst>
            </c:dLbl>
            <c:dLbl>
              <c:idx val="13"/>
              <c:delete val="1"/>
              <c:extLst>
                <c:ext xmlns:c15="http://schemas.microsoft.com/office/drawing/2012/chart" uri="{CE6537A1-D6FC-4f65-9D91-7224C49458BB}"/>
                <c:ext xmlns:c16="http://schemas.microsoft.com/office/drawing/2014/chart" uri="{C3380CC4-5D6E-409C-BE32-E72D297353CC}">
                  <c16:uniqueId val="{00000011-0565-4DFC-A2EC-017822DC7BC0}"/>
                </c:ext>
              </c:extLst>
            </c:dLbl>
            <c:dLbl>
              <c:idx val="14"/>
              <c:delete val="1"/>
              <c:extLst>
                <c:ext xmlns:c15="http://schemas.microsoft.com/office/drawing/2012/chart" uri="{CE6537A1-D6FC-4f65-9D91-7224C49458BB}"/>
                <c:ext xmlns:c16="http://schemas.microsoft.com/office/drawing/2014/chart" uri="{C3380CC4-5D6E-409C-BE32-E72D297353CC}">
                  <c16:uniqueId val="{00000012-0565-4DFC-A2EC-017822DC7BC0}"/>
                </c:ext>
              </c:extLst>
            </c:dLbl>
            <c:dLbl>
              <c:idx val="15"/>
              <c:delete val="1"/>
              <c:extLst>
                <c:ext xmlns:c15="http://schemas.microsoft.com/office/drawing/2012/chart" uri="{CE6537A1-D6FC-4f65-9D91-7224C49458BB}"/>
                <c:ext xmlns:c16="http://schemas.microsoft.com/office/drawing/2014/chart" uri="{C3380CC4-5D6E-409C-BE32-E72D297353CC}">
                  <c16:uniqueId val="{00000013-0565-4DFC-A2EC-017822DC7BC0}"/>
                </c:ext>
              </c:extLst>
            </c:dLbl>
            <c:dLbl>
              <c:idx val="17"/>
              <c:layout>
                <c:manualLayout>
                  <c:x val="4.5924225028701497E-3"/>
                  <c:y val="-3.9438273695857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565-4DFC-A2EC-017822DC7BC0}"/>
                </c:ext>
              </c:extLst>
            </c:dLbl>
            <c:dLbl>
              <c:idx val="20"/>
              <c:delete val="1"/>
              <c:extLst>
                <c:ext xmlns:c15="http://schemas.microsoft.com/office/drawing/2012/chart" uri="{CE6537A1-D6FC-4f65-9D91-7224C49458BB}"/>
                <c:ext xmlns:c16="http://schemas.microsoft.com/office/drawing/2014/chart" uri="{C3380CC4-5D6E-409C-BE32-E72D297353CC}">
                  <c16:uniqueId val="{00000014-0565-4DFC-A2EC-017822DC7BC0}"/>
                </c:ext>
              </c:extLst>
            </c:dLbl>
            <c:dLbl>
              <c:idx val="21"/>
              <c:delete val="1"/>
              <c:extLst>
                <c:ext xmlns:c15="http://schemas.microsoft.com/office/drawing/2012/chart" uri="{CE6537A1-D6FC-4f65-9D91-7224C49458BB}"/>
                <c:ext xmlns:c16="http://schemas.microsoft.com/office/drawing/2014/chart" uri="{C3380CC4-5D6E-409C-BE32-E72D297353CC}">
                  <c16:uniqueId val="{00000015-0565-4DFC-A2EC-017822DC7BC0}"/>
                </c:ext>
              </c:extLst>
            </c:dLbl>
            <c:dLbl>
              <c:idx val="22"/>
              <c:delete val="1"/>
              <c:extLst>
                <c:ext xmlns:c15="http://schemas.microsoft.com/office/drawing/2012/chart" uri="{CE6537A1-D6FC-4f65-9D91-7224C49458BB}"/>
                <c:ext xmlns:c16="http://schemas.microsoft.com/office/drawing/2014/chart" uri="{C3380CC4-5D6E-409C-BE32-E72D297353CC}">
                  <c16:uniqueId val="{00000016-0565-4DFC-A2EC-017822DC7BC0}"/>
                </c:ext>
              </c:extLst>
            </c:dLbl>
            <c:dLbl>
              <c:idx val="23"/>
              <c:delete val="1"/>
              <c:extLst>
                <c:ext xmlns:c15="http://schemas.microsoft.com/office/drawing/2012/chart" uri="{CE6537A1-D6FC-4f65-9D91-7224C49458BB}"/>
                <c:ext xmlns:c16="http://schemas.microsoft.com/office/drawing/2014/chart" uri="{C3380CC4-5D6E-409C-BE32-E72D297353CC}">
                  <c16:uniqueId val="{00000017-0565-4DFC-A2EC-017822DC7BC0}"/>
                </c:ext>
              </c:extLst>
            </c:dLbl>
            <c:dLbl>
              <c:idx val="24"/>
              <c:layout>
                <c:manualLayout>
                  <c:x val="-3.6739380022962113E-2"/>
                  <c:y val="6.0675002233508942E-3"/>
                </c:manualLayout>
              </c:layout>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5-0565-4DFC-A2EC-017822DC7BC0}"/>
                </c:ext>
              </c:extLst>
            </c:dLbl>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Sheet1!$B$1:$AA$1</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Sheet1!$B$2:$AA$2</c:f>
              <c:numCache>
                <c:formatCode>0.0%</c:formatCode>
                <c:ptCount val="26"/>
                <c:pt idx="0">
                  <c:v>-7.0021788353911263E-2</c:v>
                </c:pt>
                <c:pt idx="1">
                  <c:v>-5.8664094083057727E-2</c:v>
                </c:pt>
                <c:pt idx="2">
                  <c:v>2.2229271387438354E-2</c:v>
                </c:pt>
                <c:pt idx="3">
                  <c:v>1.5062182226147636E-2</c:v>
                </c:pt>
                <c:pt idx="4">
                  <c:v>1.9730034803875363E-2</c:v>
                </c:pt>
                <c:pt idx="5">
                  <c:v>6.5954846297535674E-3</c:v>
                </c:pt>
                <c:pt idx="6">
                  <c:v>-4.3758161699007925E-3</c:v>
                </c:pt>
                <c:pt idx="7">
                  <c:v>9.8946108886743822E-4</c:v>
                </c:pt>
                <c:pt idx="8">
                  <c:v>-2.5286775016666319E-2</c:v>
                </c:pt>
                <c:pt idx="9">
                  <c:v>2.2475885002712248E-2</c:v>
                </c:pt>
                <c:pt idx="10">
                  <c:v>1.0010610324306946E-2</c:v>
                </c:pt>
                <c:pt idx="11">
                  <c:v>3.6356992783411091E-2</c:v>
                </c:pt>
                <c:pt idx="12">
                  <c:v>-1.3728514764213329E-2</c:v>
                </c:pt>
                <c:pt idx="13">
                  <c:v>3.9323457783140281E-3</c:v>
                </c:pt>
                <c:pt idx="14">
                  <c:v>9.1246967707474536E-3</c:v>
                </c:pt>
                <c:pt idx="15">
                  <c:v>-5.954612619367694E-4</c:v>
                </c:pt>
                <c:pt idx="16">
                  <c:v>-3.02542148468532E-2</c:v>
                </c:pt>
                <c:pt idx="17">
                  <c:v>-9.4550005688929351E-2</c:v>
                </c:pt>
                <c:pt idx="18">
                  <c:v>-8.9821563206835875E-2</c:v>
                </c:pt>
                <c:pt idx="19">
                  <c:v>-2.4409100949856377E-2</c:v>
                </c:pt>
                <c:pt idx="20">
                  <c:v>-8.2078569002608237E-4</c:v>
                </c:pt>
                <c:pt idx="21">
                  <c:v>3.1498739483896587E-2</c:v>
                </c:pt>
                <c:pt idx="22">
                  <c:v>-2.8724426747219534E-2</c:v>
                </c:pt>
                <c:pt idx="23">
                  <c:v>8.7647374819765922E-4</c:v>
                </c:pt>
                <c:pt idx="24">
                  <c:v>6.7000000000000004E-2</c:v>
                </c:pt>
                <c:pt idx="25">
                  <c:v>6.5000000000000002E-2</c:v>
                </c:pt>
              </c:numCache>
            </c:numRef>
          </c:val>
          <c:extLst>
            <c:ext xmlns:c16="http://schemas.microsoft.com/office/drawing/2014/chart" uri="{C3380CC4-5D6E-409C-BE32-E72D297353CC}">
              <c16:uniqueId val="{00000003-0565-4DFC-A2EC-017822DC7BC0}"/>
            </c:ext>
          </c:extLst>
        </c:ser>
        <c:dLbls>
          <c:showLegendKey val="0"/>
          <c:showVal val="0"/>
          <c:showCatName val="0"/>
          <c:showSerName val="0"/>
          <c:showPercent val="0"/>
          <c:showBubbleSize val="0"/>
        </c:dLbls>
        <c:gapWidth val="40"/>
        <c:axId val="334961440"/>
        <c:axId val="271549104"/>
      </c:barChart>
      <c:catAx>
        <c:axId val="334961440"/>
        <c:scaling>
          <c:orientation val="minMax"/>
        </c:scaling>
        <c:delete val="0"/>
        <c:axPos val="b"/>
        <c:numFmt formatCode="General" sourceLinked="1"/>
        <c:majorTickMark val="out"/>
        <c:minorTickMark val="none"/>
        <c:tickLblPos val="low"/>
        <c:txPr>
          <a:bodyPr rot="-2640000" vert="horz"/>
          <a:lstStyle/>
          <a:p>
            <a:pPr>
              <a:defRPr/>
            </a:pPr>
            <a:endParaRPr lang="en-US"/>
          </a:p>
        </c:txPr>
        <c:crossAx val="271549104"/>
        <c:crosses val="autoZero"/>
        <c:auto val="1"/>
        <c:lblAlgn val="ctr"/>
        <c:lblOffset val="0"/>
        <c:tickLblSkip val="5"/>
        <c:noMultiLvlLbl val="0"/>
      </c:catAx>
      <c:valAx>
        <c:axId val="271549104"/>
        <c:scaling>
          <c:orientation val="minMax"/>
        </c:scaling>
        <c:delete val="0"/>
        <c:axPos val="l"/>
        <c:numFmt formatCode="0%" sourceLinked="0"/>
        <c:majorTickMark val="out"/>
        <c:minorTickMark val="none"/>
        <c:tickLblPos val="nextTo"/>
        <c:txPr>
          <a:bodyPr rot="0" vert="horz"/>
          <a:lstStyle/>
          <a:p>
            <a:pPr>
              <a:defRPr/>
            </a:pPr>
            <a:endParaRPr lang="en-US"/>
          </a:p>
        </c:txPr>
        <c:crossAx val="334961440"/>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70515683243399E-2"/>
          <c:y val="5.8599107695807701E-2"/>
          <c:w val="0.88897607661269695"/>
          <c:h val="0.74779236865054799"/>
        </c:manualLayout>
      </c:layout>
      <c:lineChart>
        <c:grouping val="standard"/>
        <c:varyColors val="0"/>
        <c:ser>
          <c:idx val="0"/>
          <c:order val="0"/>
          <c:tx>
            <c:strRef>
              <c:f>Sheet1!$A$2</c:f>
              <c:strCache>
                <c:ptCount val="1"/>
                <c:pt idx="0">
                  <c:v>Collision Severity (left scale)</c:v>
                </c:pt>
              </c:strCache>
            </c:strRef>
          </c:tx>
          <c:marker>
            <c:symbol val="none"/>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0.0%</c:formatCode>
                <c:ptCount val="12"/>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pt idx="11">
                  <c:v>0.06</c:v>
                </c:pt>
              </c:numCache>
            </c:numRef>
          </c:val>
          <c:smooth val="0"/>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marker val="1"/>
        <c:smooth val="0"/>
        <c:axId val="271043312"/>
        <c:axId val="334953136"/>
      </c:lineChart>
      <c:lineChart>
        <c:grouping val="standard"/>
        <c:varyColors val="0"/>
        <c:ser>
          <c:idx val="2"/>
          <c:order val="1"/>
          <c:tx>
            <c:strRef>
              <c:f>Sheet1!$A$4</c:f>
              <c:strCache>
                <c:ptCount val="1"/>
                <c:pt idx="0">
                  <c:v>Previous 6-yr avg  vehicle purchases (right scale)</c:v>
                </c:pt>
              </c:strCache>
            </c:strRef>
          </c:tx>
          <c:spPr>
            <a:ln>
              <a:solidFill>
                <a:schemeClr val="accent2"/>
              </a:solidFill>
            </a:ln>
          </c:spPr>
          <c:marker>
            <c:symbol val="none"/>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Sheet1!$B$4:$M$4</c:f>
              <c:numCache>
                <c:formatCode>0.0%</c:formatCode>
                <c:ptCount val="12"/>
                <c:pt idx="0">
                  <c:v>2.0955330784494075E-2</c:v>
                </c:pt>
                <c:pt idx="1">
                  <c:v>1.1329161926431519E-2</c:v>
                </c:pt>
                <c:pt idx="2">
                  <c:v>1.4061401453013822E-4</c:v>
                </c:pt>
                <c:pt idx="3">
                  <c:v>-1.5699690692660973E-2</c:v>
                </c:pt>
                <c:pt idx="4">
                  <c:v>-4.3327143741370255E-2</c:v>
                </c:pt>
                <c:pt idx="5">
                  <c:v>-5.3501219330115091E-2</c:v>
                </c:pt>
                <c:pt idx="6">
                  <c:v>-4.2538647597013313E-2</c:v>
                </c:pt>
                <c:pt idx="7">
                  <c:v>-4.8053160525015182E-2</c:v>
                </c:pt>
                <c:pt idx="8">
                  <c:v>-1.2172608745817382E-2</c:v>
                </c:pt>
                <c:pt idx="9">
                  <c:v>1.5768264906850238E-3</c:v>
                </c:pt>
                <c:pt idx="10">
                  <c:v>3.1836734693877489E-2</c:v>
                </c:pt>
                <c:pt idx="11">
                  <c:v>7.5723327305605714E-2</c:v>
                </c:pt>
              </c:numCache>
            </c:numRef>
          </c:val>
          <c:smooth val="0"/>
          <c:extLst>
            <c:ext xmlns:c16="http://schemas.microsoft.com/office/drawing/2014/chart" uri="{C3380CC4-5D6E-409C-BE32-E72D297353CC}">
              <c16:uniqueId val="{00000001-5E8F-4D5A-963C-CFD11A267560}"/>
            </c:ext>
          </c:extLst>
        </c:ser>
        <c:dLbls>
          <c:showLegendKey val="0"/>
          <c:showVal val="0"/>
          <c:showCatName val="0"/>
          <c:showSerName val="0"/>
          <c:showPercent val="0"/>
          <c:showBubbleSize val="0"/>
        </c:dLbls>
        <c:marker val="1"/>
        <c:smooth val="0"/>
        <c:axId val="335522240"/>
        <c:axId val="270961440"/>
      </c:lineChart>
      <c:catAx>
        <c:axId val="271043312"/>
        <c:scaling>
          <c:orientation val="minMax"/>
        </c:scaling>
        <c:delete val="0"/>
        <c:axPos val="b"/>
        <c:numFmt formatCode="General" sourceLinked="1"/>
        <c:majorTickMark val="out"/>
        <c:minorTickMark val="none"/>
        <c:tickLblPos val="low"/>
        <c:txPr>
          <a:bodyPr rot="0" vert="horz"/>
          <a:lstStyle/>
          <a:p>
            <a:pPr>
              <a:defRPr/>
            </a:pPr>
            <a:endParaRPr lang="en-US"/>
          </a:p>
        </c:txPr>
        <c:crossAx val="334953136"/>
        <c:crosses val="autoZero"/>
        <c:auto val="1"/>
        <c:lblAlgn val="ctr"/>
        <c:lblOffset val="200"/>
        <c:noMultiLvlLbl val="0"/>
      </c:catAx>
      <c:valAx>
        <c:axId val="334953136"/>
        <c:scaling>
          <c:orientation val="minMax"/>
        </c:scaling>
        <c:delete val="0"/>
        <c:axPos val="l"/>
        <c:numFmt formatCode="0.0%" sourceLinked="0"/>
        <c:majorTickMark val="out"/>
        <c:minorTickMark val="none"/>
        <c:tickLblPos val="nextTo"/>
        <c:txPr>
          <a:bodyPr rot="0" vert="horz"/>
          <a:lstStyle/>
          <a:p>
            <a:pPr>
              <a:defRPr/>
            </a:pPr>
            <a:endParaRPr lang="en-US"/>
          </a:p>
        </c:txPr>
        <c:crossAx val="271043312"/>
        <c:crosses val="autoZero"/>
        <c:crossBetween val="between"/>
        <c:majorUnit val="0.02"/>
      </c:valAx>
      <c:valAx>
        <c:axId val="270961440"/>
        <c:scaling>
          <c:orientation val="minMax"/>
        </c:scaling>
        <c:delete val="0"/>
        <c:axPos val="r"/>
        <c:numFmt formatCode="0.0%" sourceLinked="1"/>
        <c:majorTickMark val="out"/>
        <c:minorTickMark val="none"/>
        <c:tickLblPos val="nextTo"/>
        <c:crossAx val="335522240"/>
        <c:crosses val="max"/>
        <c:crossBetween val="between"/>
      </c:valAx>
      <c:catAx>
        <c:axId val="335522240"/>
        <c:scaling>
          <c:orientation val="minMax"/>
        </c:scaling>
        <c:delete val="1"/>
        <c:axPos val="b"/>
        <c:numFmt formatCode="General" sourceLinked="1"/>
        <c:majorTickMark val="out"/>
        <c:minorTickMark val="none"/>
        <c:tickLblPos val="nextTo"/>
        <c:crossAx val="270961440"/>
        <c:crosses val="autoZero"/>
        <c:auto val="1"/>
        <c:lblAlgn val="ctr"/>
        <c:lblOffset val="100"/>
        <c:noMultiLvlLbl val="0"/>
      </c:cat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8809747405427"/>
          <c:y val="3.9576763319487687E-2"/>
          <c:w val="0.782730862770594"/>
          <c:h val="0.78318440931547406"/>
        </c:manualLayout>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Sheet1!$B$2:$B$3</c:f>
              <c:numCache>
                <c:formatCode>_("$"* #,##0_);_("$"* \(#,##0\);_("$"* "-"??_);_(@_)</c:formatCode>
                <c:ptCount val="2"/>
                <c:pt idx="0">
                  <c:v>1225</c:v>
                </c:pt>
                <c:pt idx="1">
                  <c:v>621</c:v>
                </c:pt>
              </c:numCache>
            </c:numRef>
          </c:val>
          <c:extLst>
            <c:ext xmlns:c16="http://schemas.microsoft.com/office/drawing/2014/chart" uri="{C3380CC4-5D6E-409C-BE32-E72D297353CC}">
              <c16:uniqueId val="{00000000-0319-45F1-9CE4-6B8841BE73FA}"/>
            </c:ext>
          </c:extLst>
        </c:ser>
        <c:ser>
          <c:idx val="1"/>
          <c:order val="1"/>
          <c:tx>
            <c:strRef>
              <c:f>Sheet1!$C$1</c:f>
              <c:strCache>
                <c:ptCount val="1"/>
                <c:pt idx="0">
                  <c:v>2016</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Sheet1!$C$2:$C$3</c:f>
              <c:numCache>
                <c:formatCode>_("$"* #,##0_);_("$"* \(#,##0\);_("$"* "-"??_);_(@_)</c:formatCode>
                <c:ptCount val="2"/>
                <c:pt idx="0">
                  <c:v>2818</c:v>
                </c:pt>
                <c:pt idx="1">
                  <c:v>733</c:v>
                </c:pt>
              </c:numCache>
            </c:numRef>
          </c:val>
          <c:extLst>
            <c:ext xmlns:c16="http://schemas.microsoft.com/office/drawing/2014/chart" uri="{C3380CC4-5D6E-409C-BE32-E72D297353CC}">
              <c16:uniqueId val="{00000001-0319-45F1-9CE4-6B8841BE73FA}"/>
            </c:ext>
          </c:extLst>
        </c:ser>
        <c:dLbls>
          <c:dLblPos val="outEnd"/>
          <c:showLegendKey val="0"/>
          <c:showVal val="1"/>
          <c:showCatName val="0"/>
          <c:showSerName val="0"/>
          <c:showPercent val="0"/>
          <c:showBubbleSize val="0"/>
        </c:dLbls>
        <c:gapWidth val="219"/>
        <c:overlap val="-27"/>
        <c:axId val="327296376"/>
        <c:axId val="327296704"/>
      </c:barChart>
      <c:catAx>
        <c:axId val="32729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96704"/>
        <c:crosses val="autoZero"/>
        <c:auto val="1"/>
        <c:lblAlgn val="ctr"/>
        <c:lblOffset val="100"/>
        <c:noMultiLvlLbl val="0"/>
      </c:catAx>
      <c:valAx>
        <c:axId val="327296704"/>
        <c:scaling>
          <c:orientation val="minMax"/>
        </c:scaling>
        <c:delete val="0"/>
        <c:axPos val="l"/>
        <c:numFmt formatCode="_(&quot;$&quot;* #,##0_);_(&quot;$&quot;* \(#,##0\);_(&quot;$&quot;*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96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66371023908"/>
          <c:y val="0.164964109700733"/>
          <c:w val="0.84155585989565895"/>
          <c:h val="0.65772201719916901"/>
        </c:manualLayout>
      </c:layout>
      <c:barChart>
        <c:barDir val="col"/>
        <c:grouping val="clustered"/>
        <c:varyColors val="0"/>
        <c:ser>
          <c:idx val="0"/>
          <c:order val="0"/>
          <c:tx>
            <c:strRef>
              <c:f>Sheet1!$B$1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Sheet1!$B$2:$B$4</c:f>
              <c:numCache>
                <c:formatCode>0%</c:formatCode>
                <c:ptCount val="3"/>
                <c:pt idx="0">
                  <c:v>0.65</c:v>
                </c:pt>
                <c:pt idx="1">
                  <c:v>0.31</c:v>
                </c:pt>
                <c:pt idx="2">
                  <c:v>0.13</c:v>
                </c:pt>
              </c:numCache>
            </c:numRef>
          </c:val>
          <c:extLst>
            <c:ext xmlns:c16="http://schemas.microsoft.com/office/drawing/2014/chart" uri="{C3380CC4-5D6E-409C-BE32-E72D297353CC}">
              <c16:uniqueId val="{00000000-C95A-4710-97E0-77664A8F2A3F}"/>
            </c:ext>
          </c:extLst>
        </c:ser>
        <c:ser>
          <c:idx val="1"/>
          <c:order val="1"/>
          <c:tx>
            <c:strRef>
              <c:f>Sheet1!$C$1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Sheet1!$C$2:$C$4</c:f>
              <c:numCache>
                <c:formatCode>0%</c:formatCode>
                <c:ptCount val="3"/>
                <c:pt idx="0">
                  <c:v>0.51</c:v>
                </c:pt>
                <c:pt idx="1">
                  <c:v>0.36</c:v>
                </c:pt>
                <c:pt idx="2">
                  <c:v>0.28999999999999998</c:v>
                </c:pt>
              </c:numCache>
            </c:numRef>
          </c:val>
          <c:extLst>
            <c:ext xmlns:c16="http://schemas.microsoft.com/office/drawing/2014/chart" uri="{C3380CC4-5D6E-409C-BE32-E72D297353CC}">
              <c16:uniqueId val="{00000001-C95A-4710-97E0-77664A8F2A3F}"/>
            </c:ext>
          </c:extLst>
        </c:ser>
        <c:dLbls>
          <c:showLegendKey val="0"/>
          <c:showVal val="0"/>
          <c:showCatName val="0"/>
          <c:showSerName val="0"/>
          <c:showPercent val="0"/>
          <c:showBubbleSize val="0"/>
        </c:dLbls>
        <c:gapWidth val="219"/>
        <c:overlap val="-27"/>
        <c:axId val="334818464"/>
        <c:axId val="271175856"/>
      </c:barChart>
      <c:catAx>
        <c:axId val="3348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271175856"/>
        <c:crosses val="autoZero"/>
        <c:auto val="1"/>
        <c:lblAlgn val="ctr"/>
        <c:lblOffset val="100"/>
        <c:noMultiLvlLbl val="0"/>
      </c:catAx>
      <c:valAx>
        <c:axId val="271175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33481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1"/>
          </a:solidFill>
          <a:latin typeface="+mn-lt"/>
          <a:ea typeface="+mn-ea"/>
          <a:cs typeface="+mn-cs"/>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7094740168901"/>
          <c:y val="0.14124534962893101"/>
          <c:w val="0.84167704089694995"/>
          <c:h val="0.63739165142333898"/>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Sheet1!$A$2:$A$5</c:f>
              <c:strCache>
                <c:ptCount val="4"/>
                <c:pt idx="0">
                  <c:v>Total Crash</c:v>
                </c:pt>
                <c:pt idx="1">
                  <c:v>Fatal Crash</c:v>
                </c:pt>
                <c:pt idx="2">
                  <c:v>Injury Crash</c:v>
                </c:pt>
                <c:pt idx="3">
                  <c:v>PDO* Crash</c:v>
                </c:pt>
              </c:strCache>
            </c:strRef>
          </c:cat>
          <c:val>
            <c:numRef>
              <c:f>Sheet1!$B$2:$B$5</c:f>
              <c:numCache>
                <c:formatCode>0%</c:formatCode>
                <c:ptCount val="4"/>
                <c:pt idx="0">
                  <c:v>0.17</c:v>
                </c:pt>
                <c:pt idx="1">
                  <c:v>0.1</c:v>
                </c:pt>
                <c:pt idx="2">
                  <c:v>0.18</c:v>
                </c:pt>
                <c:pt idx="3">
                  <c:v>0.16</c:v>
                </c:pt>
              </c:numCache>
            </c:numRef>
          </c:val>
          <c:extLst>
            <c:ext xmlns:c16="http://schemas.microsoft.com/office/drawing/2014/chart" uri="{C3380CC4-5D6E-409C-BE32-E72D297353CC}">
              <c16:uniqueId val="{00000000-F7F4-44F2-915F-8AFDAE7E7766}"/>
            </c:ext>
          </c:extLst>
        </c:ser>
        <c:ser>
          <c:idx val="1"/>
          <c:order val="1"/>
          <c:tx>
            <c:strRef>
              <c:f>Sheet1!$C$1</c:f>
              <c:strCache>
                <c:ptCount val="1"/>
                <c:pt idx="0">
                  <c:v>2011</c:v>
                </c:pt>
              </c:strCache>
            </c:strRef>
          </c:tx>
          <c:spPr>
            <a:solidFill>
              <a:schemeClr val="accent2"/>
            </a:solidFill>
            <a:ln>
              <a:noFill/>
            </a:ln>
            <a:effectLst/>
          </c:spPr>
          <c:invertIfNegative val="0"/>
          <c:cat>
            <c:strRef>
              <c:f>Sheet1!$A$2:$A$5</c:f>
              <c:strCache>
                <c:ptCount val="4"/>
                <c:pt idx="0">
                  <c:v>Total Crash</c:v>
                </c:pt>
                <c:pt idx="1">
                  <c:v>Fatal Crash</c:v>
                </c:pt>
                <c:pt idx="2">
                  <c:v>Injury Crash</c:v>
                </c:pt>
                <c:pt idx="3">
                  <c:v>PDO* Crash</c:v>
                </c:pt>
              </c:strCache>
            </c:strRef>
          </c:cat>
          <c:val>
            <c:numRef>
              <c:f>Sheet1!$C$2:$C$5</c:f>
              <c:numCache>
                <c:formatCode>0%</c:formatCode>
                <c:ptCount val="4"/>
                <c:pt idx="0">
                  <c:v>0.15</c:v>
                </c:pt>
                <c:pt idx="1">
                  <c:v>0.1</c:v>
                </c:pt>
                <c:pt idx="2">
                  <c:v>0.17</c:v>
                </c:pt>
                <c:pt idx="3">
                  <c:v>0.15</c:v>
                </c:pt>
              </c:numCache>
            </c:numRef>
          </c:val>
          <c:extLst>
            <c:ext xmlns:c16="http://schemas.microsoft.com/office/drawing/2014/chart" uri="{C3380CC4-5D6E-409C-BE32-E72D297353CC}">
              <c16:uniqueId val="{00000001-F7F4-44F2-915F-8AFDAE7E7766}"/>
            </c:ext>
          </c:extLst>
        </c:ser>
        <c:ser>
          <c:idx val="2"/>
          <c:order val="2"/>
          <c:tx>
            <c:strRef>
              <c:f>Sheet1!$D$1</c:f>
              <c:strCache>
                <c:ptCount val="1"/>
                <c:pt idx="0">
                  <c:v>2012</c:v>
                </c:pt>
              </c:strCache>
            </c:strRef>
          </c:tx>
          <c:spPr>
            <a:solidFill>
              <a:schemeClr val="accent3"/>
            </a:solidFill>
            <a:ln>
              <a:noFill/>
            </a:ln>
            <a:effectLst/>
          </c:spPr>
          <c:invertIfNegative val="0"/>
          <c:cat>
            <c:strRef>
              <c:f>Sheet1!$A$2:$A$5</c:f>
              <c:strCache>
                <c:ptCount val="4"/>
                <c:pt idx="0">
                  <c:v>Total Crash</c:v>
                </c:pt>
                <c:pt idx="1">
                  <c:v>Fatal Crash</c:v>
                </c:pt>
                <c:pt idx="2">
                  <c:v>Injury Crash</c:v>
                </c:pt>
                <c:pt idx="3">
                  <c:v>PDO* Crash</c:v>
                </c:pt>
              </c:strCache>
            </c:strRef>
          </c:cat>
          <c:val>
            <c:numRef>
              <c:f>Sheet1!$D$2:$D$5</c:f>
              <c:numCache>
                <c:formatCode>0%</c:formatCode>
                <c:ptCount val="4"/>
                <c:pt idx="0">
                  <c:v>0.16</c:v>
                </c:pt>
                <c:pt idx="1">
                  <c:v>0.1</c:v>
                </c:pt>
                <c:pt idx="2">
                  <c:v>0.18</c:v>
                </c:pt>
                <c:pt idx="3">
                  <c:v>0.16</c:v>
                </c:pt>
              </c:numCache>
            </c:numRef>
          </c:val>
          <c:extLst>
            <c:ext xmlns:c16="http://schemas.microsoft.com/office/drawing/2014/chart" uri="{C3380CC4-5D6E-409C-BE32-E72D297353CC}">
              <c16:uniqueId val="{00000002-F7F4-44F2-915F-8AFDAE7E7766}"/>
            </c:ext>
          </c:extLst>
        </c:ser>
        <c:ser>
          <c:idx val="3"/>
          <c:order val="3"/>
          <c:tx>
            <c:strRef>
              <c:f>Sheet1!$E$1</c:f>
              <c:strCache>
                <c:ptCount val="1"/>
                <c:pt idx="0">
                  <c:v>2013</c:v>
                </c:pt>
              </c:strCache>
            </c:strRef>
          </c:tx>
          <c:spPr>
            <a:solidFill>
              <a:schemeClr val="accent4"/>
            </a:solidFill>
            <a:ln>
              <a:noFill/>
            </a:ln>
            <a:effectLst/>
          </c:spPr>
          <c:invertIfNegative val="0"/>
          <c:cat>
            <c:strRef>
              <c:f>Sheet1!$A$2:$A$5</c:f>
              <c:strCache>
                <c:ptCount val="4"/>
                <c:pt idx="0">
                  <c:v>Total Crash</c:v>
                </c:pt>
                <c:pt idx="1">
                  <c:v>Fatal Crash</c:v>
                </c:pt>
                <c:pt idx="2">
                  <c:v>Injury Crash</c:v>
                </c:pt>
                <c:pt idx="3">
                  <c:v>PDO* Crash</c:v>
                </c:pt>
              </c:strCache>
            </c:strRef>
          </c:cat>
          <c:val>
            <c:numRef>
              <c:f>Sheet1!$E$2:$E$5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3-F7F4-44F2-915F-8AFDAE7E7766}"/>
            </c:ext>
          </c:extLst>
        </c:ser>
        <c:ser>
          <c:idx val="4"/>
          <c:order val="4"/>
          <c:tx>
            <c:strRef>
              <c:f>Sheet1!$F$1</c:f>
              <c:strCache>
                <c:ptCount val="1"/>
                <c:pt idx="0">
                  <c:v>2014</c:v>
                </c:pt>
              </c:strCache>
            </c:strRef>
          </c:tx>
          <c:spPr>
            <a:solidFill>
              <a:schemeClr val="accent5"/>
            </a:solidFill>
            <a:ln>
              <a:noFill/>
            </a:ln>
            <a:effectLst/>
          </c:spPr>
          <c:invertIfNegative val="0"/>
          <c:cat>
            <c:strRef>
              <c:f>Sheet1!$A$2:$A$5</c:f>
              <c:strCache>
                <c:ptCount val="4"/>
                <c:pt idx="0">
                  <c:v>Total Crash</c:v>
                </c:pt>
                <c:pt idx="1">
                  <c:v>Fatal Crash</c:v>
                </c:pt>
                <c:pt idx="2">
                  <c:v>Injury Crash</c:v>
                </c:pt>
                <c:pt idx="3">
                  <c:v>PDO* Crash</c:v>
                </c:pt>
              </c:strCache>
            </c:strRef>
          </c:cat>
          <c:val>
            <c:numRef>
              <c:f>Sheet1!$F$2:$F$5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4-F7F4-44F2-915F-8AFDAE7E7766}"/>
            </c:ext>
          </c:extLst>
        </c:ser>
        <c:dLbls>
          <c:showLegendKey val="0"/>
          <c:showVal val="0"/>
          <c:showCatName val="0"/>
          <c:showSerName val="0"/>
          <c:showPercent val="0"/>
          <c:showBubbleSize val="0"/>
        </c:dLbls>
        <c:gapWidth val="219"/>
        <c:overlap val="-27"/>
        <c:axId val="270958960"/>
        <c:axId val="334533232"/>
      </c:barChart>
      <c:catAx>
        <c:axId val="27095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334533232"/>
        <c:crosses val="autoZero"/>
        <c:auto val="1"/>
        <c:lblAlgn val="ctr"/>
        <c:lblOffset val="100"/>
        <c:noMultiLvlLbl val="0"/>
      </c:catAx>
      <c:valAx>
        <c:axId val="33453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270958960"/>
        <c:crosses val="autoZero"/>
        <c:crossBetween val="between"/>
        <c:majorUnit val="0.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0"/>
          <c:order val="0"/>
          <c:tx>
            <c:strRef>
              <c:f>Sheet1!$B$1</c:f>
              <c:strCache>
                <c:ptCount val="1"/>
                <c:pt idx="0">
                  <c:v>Commercial </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7B36-4638-8A73-CF6F7907F681}"/>
            </c:ext>
          </c:extLst>
        </c:ser>
        <c:dLbls>
          <c:showLegendKey val="0"/>
          <c:showVal val="0"/>
          <c:showCatName val="0"/>
          <c:showSerName val="0"/>
          <c:showPercent val="0"/>
          <c:showBubbleSize val="0"/>
        </c:dLbls>
        <c:gapWidth val="60"/>
        <c:axId val="271065872"/>
        <c:axId val="271068192"/>
      </c:barChart>
      <c:catAx>
        <c:axId val="27106587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71068192"/>
        <c:crossesAt val="1"/>
        <c:auto val="1"/>
        <c:lblAlgn val="ctr"/>
        <c:lblOffset val="100"/>
        <c:noMultiLvlLbl val="0"/>
      </c:catAx>
      <c:valAx>
        <c:axId val="271068192"/>
        <c:scaling>
          <c:orientation val="minMax"/>
          <c:min val="0.9"/>
        </c:scaling>
        <c:delete val="0"/>
        <c:axPos val="l"/>
        <c:numFmt formatCode="0%" sourceLinked="0"/>
        <c:majorTickMark val="out"/>
        <c:minorTickMark val="none"/>
        <c:tickLblPos val="nextTo"/>
        <c:txPr>
          <a:bodyPr rot="-60000000" vert="horz"/>
          <a:lstStyle/>
          <a:p>
            <a:pPr>
              <a:defRPr/>
            </a:pPr>
            <a:endParaRPr lang="en-US"/>
          </a:p>
        </c:txPr>
        <c:crossAx val="271065872"/>
        <c:crosses val="autoZero"/>
        <c:crossBetween val="between"/>
        <c:majorUnit val="0.05"/>
      </c:valAx>
    </c:plotArea>
    <c:plotVisOnly val="1"/>
    <c:dispBlanksAs val="gap"/>
    <c:showDLblsOverMax val="0"/>
  </c:chart>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0"/>
          <c:order val="0"/>
          <c:tx>
            <c:strRef>
              <c:f>Sheet1!$B$1</c:f>
              <c:strCache>
                <c:ptCount val="1"/>
                <c:pt idx="0">
                  <c:v>Dev/NEP</c:v>
                </c:pt>
              </c:strCache>
            </c:strRef>
          </c:tx>
          <c:invertIfNegative val="0"/>
          <c:dLbls>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-1.2459724440421E-2</c:v>
                </c:pt>
                <c:pt idx="1">
                  <c:v>-2.7435501462469002E-2</c:v>
                </c:pt>
                <c:pt idx="2">
                  <c:v>-3.8142499989468899E-2</c:v>
                </c:pt>
                <c:pt idx="3">
                  <c:v>-2.3473687878467799E-2</c:v>
                </c:pt>
                <c:pt idx="4">
                  <c:v>-2.07489479929126E-2</c:v>
                </c:pt>
                <c:pt idx="5">
                  <c:v>-5.0922162118445302E-2</c:v>
                </c:pt>
                <c:pt idx="6">
                  <c:v>-1.3414117782980199E-2</c:v>
                </c:pt>
                <c:pt idx="7">
                  <c:v>3.1834614370539999E-2</c:v>
                </c:pt>
                <c:pt idx="8">
                  <c:v>4.05376640575155E-2</c:v>
                </c:pt>
                <c:pt idx="9">
                  <c:v>4.10121182672048E-2</c:v>
                </c:pt>
                <c:pt idx="10">
                  <c:v>8.1540667097981606E-2</c:v>
                </c:pt>
              </c:numCache>
            </c:numRef>
          </c:val>
          <c:extLst>
            <c:ext xmlns:c16="http://schemas.microsoft.com/office/drawing/2014/chart" uri="{C3380CC4-5D6E-409C-BE32-E72D297353CC}">
              <c16:uniqueId val="{00000000-FE4C-48E3-98DF-CAD32158C409}"/>
            </c:ext>
          </c:extLst>
        </c:ser>
        <c:dLbls>
          <c:dLblPos val="outEnd"/>
          <c:showLegendKey val="0"/>
          <c:showVal val="1"/>
          <c:showCatName val="0"/>
          <c:showSerName val="0"/>
          <c:showPercent val="0"/>
          <c:showBubbleSize val="0"/>
        </c:dLbls>
        <c:gapWidth val="60"/>
        <c:axId val="335251744"/>
        <c:axId val="335254064"/>
      </c:barChart>
      <c:catAx>
        <c:axId val="33525174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335254064"/>
        <c:crosses val="autoZero"/>
        <c:auto val="1"/>
        <c:lblAlgn val="ctr"/>
        <c:lblOffset val="100"/>
        <c:noMultiLvlLbl val="0"/>
      </c:catAx>
      <c:valAx>
        <c:axId val="335254064"/>
        <c:scaling>
          <c:orientation val="minMax"/>
        </c:scaling>
        <c:delete val="0"/>
        <c:axPos val="l"/>
        <c:numFmt formatCode="0%" sourceLinked="0"/>
        <c:majorTickMark val="out"/>
        <c:minorTickMark val="none"/>
        <c:tickLblPos val="nextTo"/>
        <c:txPr>
          <a:bodyPr rot="-60000000" vert="horz"/>
          <a:lstStyle/>
          <a:p>
            <a:pPr>
              <a:defRPr sz="1400"/>
            </a:pPr>
            <a:endParaRPr lang="en-US"/>
          </a:p>
        </c:txPr>
        <c:crossAx val="3352517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9440927601707E-2"/>
          <c:y val="5.0344627996668903E-2"/>
          <c:w val="0.90035862196084304"/>
          <c:h val="0.85363657386478997"/>
        </c:manualLayout>
      </c:layout>
      <c:barChart>
        <c:barDir val="col"/>
        <c:grouping val="clustered"/>
        <c:varyColors val="0"/>
        <c:ser>
          <c:idx val="0"/>
          <c:order val="0"/>
          <c:tx>
            <c:strRef>
              <c:f>Sheet1!$A$2</c:f>
              <c:strCache>
                <c:ptCount val="1"/>
                <c:pt idx="0">
                  <c:v>All Commercial</c:v>
                </c:pt>
              </c:strCache>
            </c:strRef>
          </c:tx>
          <c:invertIfNegative val="0"/>
          <c:dLbls>
            <c:dLbl>
              <c:idx val="68"/>
              <c:delete val="1"/>
              <c:extLst>
                <c:ext xmlns:c15="http://schemas.microsoft.com/office/drawing/2012/chart" uri="{CE6537A1-D6FC-4f65-9D91-7224C49458BB}"/>
                <c:ext xmlns:c16="http://schemas.microsoft.com/office/drawing/2014/chart" uri="{C3380CC4-5D6E-409C-BE32-E72D297353CC}">
                  <c16:uniqueId val="{00000000-49D9-41A4-BD1F-8DD3B5639EAB}"/>
                </c:ext>
              </c:extLst>
            </c:dLbl>
            <c:dLbl>
              <c:idx val="69"/>
              <c:delete val="1"/>
              <c:extLst>
                <c:ext xmlns:c15="http://schemas.microsoft.com/office/drawing/2012/chart" uri="{CE6537A1-D6FC-4f65-9D91-7224C49458BB}"/>
                <c:ext xmlns:c16="http://schemas.microsoft.com/office/drawing/2014/chart" uri="{C3380CC4-5D6E-409C-BE32-E72D297353CC}">
                  <c16:uniqueId val="{00000001-49D9-41A4-BD1F-8DD3B5639EAB}"/>
                </c:ext>
              </c:extLst>
            </c:dLbl>
            <c:spPr>
              <a:noFill/>
              <a:ln>
                <a:noFill/>
              </a:ln>
              <a:effectLst/>
            </c:spPr>
            <c:txPr>
              <a:bodyPr rot="0" vert="horz" anchorCtr="0"/>
              <a:lstStyle/>
              <a:p>
                <a:pPr algn="ct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8"/>
                <c:pt idx="0">
                  <c:v>09-Dec</c:v>
                </c:pt>
                <c:pt idx="1">
                  <c:v>10-Dec</c:v>
                </c:pt>
                <c:pt idx="2">
                  <c:v>11-Dec</c:v>
                </c:pt>
                <c:pt idx="3">
                  <c:v>12-Dec</c:v>
                </c:pt>
                <c:pt idx="4">
                  <c:v>13-Dec</c:v>
                </c:pt>
                <c:pt idx="5">
                  <c:v>14-Dec</c:v>
                </c:pt>
                <c:pt idx="6">
                  <c:v>15-Dec</c:v>
                </c:pt>
                <c:pt idx="7">
                  <c:v>16-Dec</c:v>
                </c:pt>
              </c:strCache>
            </c:strRef>
          </c:cat>
          <c:val>
            <c:numRef>
              <c:f>Sheet1!$B$2:$J$2</c:f>
              <c:numCache>
                <c:formatCode>_(* #,##0_);_(* \(#,##0\);_(* "-"??_);_(@_)</c:formatCode>
                <c:ptCount val="8"/>
                <c:pt idx="0">
                  <c:v>96</c:v>
                </c:pt>
                <c:pt idx="1">
                  <c:v>91.2</c:v>
                </c:pt>
                <c:pt idx="2">
                  <c:v>92.111999999999995</c:v>
                </c:pt>
                <c:pt idx="3">
                  <c:v>96.717600000000004</c:v>
                </c:pt>
                <c:pt idx="4">
                  <c:v>99.619128000000003</c:v>
                </c:pt>
                <c:pt idx="5">
                  <c:v>99.619128000000003</c:v>
                </c:pt>
                <c:pt idx="6">
                  <c:v>95.634362879999969</c:v>
                </c:pt>
                <c:pt idx="7">
                  <c:v>94.67801925119997</c:v>
                </c:pt>
              </c:numCache>
            </c:numRef>
          </c:val>
          <c:extLst>
            <c:ext xmlns:c16="http://schemas.microsoft.com/office/drawing/2014/chart" uri="{C3380CC4-5D6E-409C-BE32-E72D297353CC}">
              <c16:uniqueId val="{00000002-49D9-41A4-BD1F-8DD3B5639EAB}"/>
            </c:ext>
          </c:extLst>
        </c:ser>
        <c:ser>
          <c:idx val="1"/>
          <c:order val="1"/>
          <c:tx>
            <c:strRef>
              <c:f>Sheet1!$A$3</c:f>
              <c:strCache>
                <c:ptCount val="1"/>
                <c:pt idx="0">
                  <c:v>Comm Auto</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8"/>
                <c:pt idx="0">
                  <c:v>09-Dec</c:v>
                </c:pt>
                <c:pt idx="1">
                  <c:v>10-Dec</c:v>
                </c:pt>
                <c:pt idx="2">
                  <c:v>11-Dec</c:v>
                </c:pt>
                <c:pt idx="3">
                  <c:v>12-Dec</c:v>
                </c:pt>
                <c:pt idx="4">
                  <c:v>13-Dec</c:v>
                </c:pt>
                <c:pt idx="5">
                  <c:v>14-Dec</c:v>
                </c:pt>
                <c:pt idx="6">
                  <c:v>15-Dec</c:v>
                </c:pt>
                <c:pt idx="7">
                  <c:v>16-Dec</c:v>
                </c:pt>
              </c:strCache>
            </c:strRef>
          </c:cat>
          <c:val>
            <c:numRef>
              <c:f>Sheet1!$B$3:$J$3</c:f>
              <c:numCache>
                <c:formatCode>_(* #,##0_);_(* \(#,##0\);_(* "-"??_);_(@_)</c:formatCode>
                <c:ptCount val="8"/>
                <c:pt idx="0">
                  <c:v>97</c:v>
                </c:pt>
                <c:pt idx="1">
                  <c:v>96.03</c:v>
                </c:pt>
                <c:pt idx="2">
                  <c:v>96.03</c:v>
                </c:pt>
                <c:pt idx="3">
                  <c:v>101.79179999999999</c:v>
                </c:pt>
                <c:pt idx="4">
                  <c:v>105.863472</c:v>
                </c:pt>
                <c:pt idx="5">
                  <c:v>106.92210672</c:v>
                </c:pt>
                <c:pt idx="6">
                  <c:v>106.92210672</c:v>
                </c:pt>
                <c:pt idx="7">
                  <c:v>110.1297699216</c:v>
                </c:pt>
              </c:numCache>
            </c:numRef>
          </c:val>
          <c:extLst>
            <c:ext xmlns:c16="http://schemas.microsoft.com/office/drawing/2014/chart" uri="{C3380CC4-5D6E-409C-BE32-E72D297353CC}">
              <c16:uniqueId val="{00000000-51EA-41A6-9F29-D481118D4EE6}"/>
            </c:ext>
          </c:extLst>
        </c:ser>
        <c:dLbls>
          <c:showLegendKey val="0"/>
          <c:showVal val="0"/>
          <c:showCatName val="0"/>
          <c:showSerName val="0"/>
          <c:showPercent val="0"/>
          <c:showBubbleSize val="0"/>
        </c:dLbls>
        <c:gapWidth val="33"/>
        <c:axId val="402149472"/>
        <c:axId val="333497440"/>
      </c:barChart>
      <c:catAx>
        <c:axId val="402149472"/>
        <c:scaling>
          <c:orientation val="minMax"/>
        </c:scaling>
        <c:delete val="0"/>
        <c:axPos val="b"/>
        <c:numFmt formatCode="General" sourceLinked="1"/>
        <c:majorTickMark val="out"/>
        <c:minorTickMark val="none"/>
        <c:tickLblPos val="low"/>
        <c:txPr>
          <a:bodyPr rot="-60000000" vert="horz"/>
          <a:lstStyle/>
          <a:p>
            <a:pPr>
              <a:defRPr lang="en-US" sz="1200" b="0" i="0" u="none" strike="noStrike" kern="1200" baseline="0">
                <a:solidFill>
                  <a:schemeClr val="tx1"/>
                </a:solidFill>
                <a:latin typeface="+mn-lt"/>
                <a:ea typeface="+mn-ea"/>
                <a:cs typeface="+mn-cs"/>
              </a:defRPr>
            </a:pPr>
            <a:endParaRPr lang="en-US"/>
          </a:p>
        </c:txPr>
        <c:crossAx val="333497440"/>
        <c:crossesAt val="100"/>
        <c:auto val="1"/>
        <c:lblAlgn val="ctr"/>
        <c:lblOffset val="200"/>
        <c:noMultiLvlLbl val="0"/>
      </c:catAx>
      <c:valAx>
        <c:axId val="333497440"/>
        <c:scaling>
          <c:orientation val="minMax"/>
          <c:min val="90"/>
        </c:scaling>
        <c:delete val="0"/>
        <c:axPos val="l"/>
        <c:numFmt formatCode="_(* #,##0_);_(* \(#,##0\);_(* &quot;-&quot;??_);_(@_)" sourceLinked="1"/>
        <c:majorTickMark val="out"/>
        <c:minorTickMark val="none"/>
        <c:tickLblPos val="nextTo"/>
        <c:txPr>
          <a:bodyPr rot="-60000000" vert="horz"/>
          <a:lstStyle/>
          <a:p>
            <a:pPr>
              <a:defRPr sz="1200"/>
            </a:pPr>
            <a:endParaRPr lang="en-US"/>
          </a:p>
        </c:txPr>
        <c:crossAx val="402149472"/>
        <c:crosses val="autoZero"/>
        <c:crossBetween val="between"/>
      </c:valAx>
    </c:plotArea>
    <c:legend>
      <c:legendPos val="t"/>
      <c:overlay val="0"/>
      <c:txPr>
        <a:bodyPr/>
        <a:lstStyle/>
        <a:p>
          <a:pPr>
            <a:defRPr sz="12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Median</c:v>
                </c:pt>
              </c:strCache>
            </c:strRef>
          </c:tx>
          <c:spPr>
            <a:ln w="28575" cap="rnd">
              <a:solidFill>
                <a:schemeClr val="accent2">
                  <a:alpha val="88000"/>
                </a:schemeClr>
              </a:solid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2017:Q1</c:v>
                </c:pt>
                <c:pt idx="1">
                  <c:v>2017:Q2</c:v>
                </c:pt>
                <c:pt idx="2">
                  <c:v>2017:Q3</c:v>
                </c:pt>
                <c:pt idx="3">
                  <c:v>2017:Q4</c:v>
                </c:pt>
                <c:pt idx="4">
                  <c:v>2018:Q1</c:v>
                </c:pt>
                <c:pt idx="5">
                  <c:v>2018:Q2</c:v>
                </c:pt>
                <c:pt idx="6">
                  <c:v>2018:Q3</c:v>
                </c:pt>
                <c:pt idx="7">
                  <c:v>2018:Q4</c:v>
                </c:pt>
              </c:strCache>
            </c:strRef>
          </c:cat>
          <c:val>
            <c:numRef>
              <c:f>Sheet1!$C$2:$C$9</c:f>
              <c:numCache>
                <c:formatCode>General</c:formatCode>
                <c:ptCount val="8"/>
                <c:pt idx="0">
                  <c:v>2.5</c:v>
                </c:pt>
                <c:pt idx="1">
                  <c:v>2.6</c:v>
                </c:pt>
                <c:pt idx="2">
                  <c:v>2.7</c:v>
                </c:pt>
                <c:pt idx="3">
                  <c:v>2.8</c:v>
                </c:pt>
                <c:pt idx="4">
                  <c:v>2.9</c:v>
                </c:pt>
                <c:pt idx="5">
                  <c:v>3.1</c:v>
                </c:pt>
                <c:pt idx="6">
                  <c:v>3.2</c:v>
                </c:pt>
                <c:pt idx="7">
                  <c:v>3.3</c:v>
                </c:pt>
              </c:numCache>
            </c:numRef>
          </c:val>
          <c:extLst>
            <c:ext xmlns:c16="http://schemas.microsoft.com/office/drawing/2014/chart" uri="{C3380CC4-5D6E-409C-BE32-E72D297353CC}">
              <c16:uniqueId val="{00000002-EE06-4A59-ABC4-C171C8E61CE0}"/>
            </c:ext>
          </c:extLst>
        </c:ser>
        <c:dLbls>
          <c:showLegendKey val="0"/>
          <c:showVal val="0"/>
          <c:showCatName val="0"/>
          <c:showSerName val="0"/>
          <c:showPercent val="0"/>
          <c:showBubbleSize val="0"/>
        </c:dLbls>
        <c:gapWidth val="100"/>
        <c:axId val="334259616"/>
        <c:axId val="334262448"/>
      </c:barChart>
      <c:catAx>
        <c:axId val="334259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4262448"/>
        <c:crosses val="autoZero"/>
        <c:auto val="1"/>
        <c:lblAlgn val="ctr"/>
        <c:lblOffset val="100"/>
        <c:noMultiLvlLbl val="0"/>
      </c:catAx>
      <c:valAx>
        <c:axId val="334262448"/>
        <c:scaling>
          <c:orientation val="minMax"/>
          <c:max val="4"/>
          <c:min val="2"/>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crossAx val="33425961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35848309937999E-2"/>
          <c:y val="5.0877523828624899E-2"/>
          <c:w val="0.91090470187181605"/>
          <c:h val="0.72166413797517404"/>
        </c:manualLayout>
      </c:layout>
      <c:barChart>
        <c:barDir val="col"/>
        <c:grouping val="clustered"/>
        <c:varyColors val="0"/>
        <c:ser>
          <c:idx val="0"/>
          <c:order val="0"/>
          <c:tx>
            <c:strRef>
              <c:f>Sheet1!$B$1</c:f>
              <c:strCache>
                <c:ptCount val="1"/>
                <c:pt idx="0">
                  <c:v>Passenger Vehicles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-3.7749379890786097E-2</c:v>
                </c:pt>
                <c:pt idx="1">
                  <c:v>-2.5321917910917001E-2</c:v>
                </c:pt>
                <c:pt idx="2">
                  <c:v>2.86136850363672E-3</c:v>
                </c:pt>
                <c:pt idx="3">
                  <c:v>-3.5432687036761397E-2</c:v>
                </c:pt>
                <c:pt idx="4">
                  <c:v>4.1492887690895798E-2</c:v>
                </c:pt>
                <c:pt idx="5">
                  <c:v>1.8160670933600399E-2</c:v>
                </c:pt>
                <c:pt idx="6">
                  <c:v>6.1475735797055002E-2</c:v>
                </c:pt>
                <c:pt idx="7">
                  <c:v>1.4454818560736301E-2</c:v>
                </c:pt>
              </c:numCache>
            </c:numRef>
          </c:val>
          <c:extLst>
            <c:ext xmlns:c16="http://schemas.microsoft.com/office/drawing/2014/chart" uri="{C3380CC4-5D6E-409C-BE32-E72D297353CC}">
              <c16:uniqueId val="{00000000-D38E-4C1C-B91B-35F9AB7D4B22}"/>
            </c:ext>
          </c:extLst>
        </c:ser>
        <c:ser>
          <c:idx val="1"/>
          <c:order val="1"/>
          <c:tx>
            <c:strRef>
              <c:f>Sheet1!$C$1</c:f>
              <c:strCache>
                <c:ptCount val="1"/>
                <c:pt idx="0">
                  <c:v>Large Trucks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-7.3539648375422595E-2</c:v>
                </c:pt>
                <c:pt idx="1">
                  <c:v>-0.22596952723222</c:v>
                </c:pt>
                <c:pt idx="2">
                  <c:v>-9.0927901120311197E-2</c:v>
                </c:pt>
                <c:pt idx="3">
                  <c:v>6.3817382053035193E-2</c:v>
                </c:pt>
                <c:pt idx="4">
                  <c:v>0.105771904092697</c:v>
                </c:pt>
                <c:pt idx="5">
                  <c:v>6.0110399509515799E-2</c:v>
                </c:pt>
                <c:pt idx="6">
                  <c:v>0.24714705699654901</c:v>
                </c:pt>
                <c:pt idx="7">
                  <c:v>-0.04</c:v>
                </c:pt>
              </c:numCache>
            </c:numRef>
          </c:val>
          <c:extLst>
            <c:ext xmlns:c16="http://schemas.microsoft.com/office/drawing/2014/chart" uri="{C3380CC4-5D6E-409C-BE32-E72D297353CC}">
              <c16:uniqueId val="{00000001-D38E-4C1C-B91B-35F9AB7D4B22}"/>
            </c:ext>
          </c:extLst>
        </c:ser>
        <c:dLbls>
          <c:dLblPos val="outEnd"/>
          <c:showLegendKey val="0"/>
          <c:showVal val="1"/>
          <c:showCatName val="0"/>
          <c:showSerName val="0"/>
          <c:showPercent val="0"/>
          <c:showBubbleSize val="0"/>
        </c:dLbls>
        <c:gapWidth val="150"/>
        <c:axId val="270685296"/>
        <c:axId val="271545616"/>
      </c:barChart>
      <c:catAx>
        <c:axId val="27068529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545616"/>
        <c:crosses val="autoZero"/>
        <c:auto val="1"/>
        <c:lblAlgn val="ctr"/>
        <c:lblOffset val="100"/>
        <c:noMultiLvlLbl val="0"/>
      </c:catAx>
      <c:valAx>
        <c:axId val="271545616"/>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068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Investment</c:v>
                </c:pt>
              </c:strCache>
            </c:strRef>
          </c:tx>
          <c:spPr>
            <a:ln w="28575"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_(* #,##0_);_(* \(#,##0\);_(* "-"??_);_(@_)</c:formatCode>
                <c:ptCount val="6"/>
                <c:pt idx="0">
                  <c:v>140</c:v>
                </c:pt>
                <c:pt idx="1">
                  <c:v>350</c:v>
                </c:pt>
                <c:pt idx="2">
                  <c:v>270</c:v>
                </c:pt>
                <c:pt idx="3">
                  <c:v>870</c:v>
                </c:pt>
                <c:pt idx="4">
                  <c:v>2670</c:v>
                </c:pt>
                <c:pt idx="5">
                  <c:v>1690</c:v>
                </c:pt>
              </c:numCache>
            </c:numRef>
          </c:val>
          <c:extLst>
            <c:ext xmlns:c16="http://schemas.microsoft.com/office/drawing/2014/chart" uri="{C3380CC4-5D6E-409C-BE32-E72D297353CC}">
              <c16:uniqueId val="{00000001-36C8-47AB-9133-B2985AD305A0}"/>
            </c:ext>
          </c:extLst>
        </c:ser>
        <c:dLbls>
          <c:showLegendKey val="0"/>
          <c:showVal val="0"/>
          <c:showCatName val="0"/>
          <c:showSerName val="0"/>
          <c:showPercent val="0"/>
          <c:showBubbleSize val="0"/>
        </c:dLbls>
        <c:gapWidth val="150"/>
        <c:axId val="389357304"/>
        <c:axId val="389347792"/>
      </c:barChart>
      <c:lineChart>
        <c:grouping val="standard"/>
        <c:varyColors val="0"/>
        <c:ser>
          <c:idx val="2"/>
          <c:order val="1"/>
          <c:tx>
            <c:strRef>
              <c:f>Sheet1!$C$1</c:f>
              <c:strCache>
                <c:ptCount val="1"/>
                <c:pt idx="0">
                  <c:v>Deals</c:v>
                </c:pt>
              </c:strCache>
            </c:strRef>
          </c:tx>
          <c:spPr>
            <a:ln>
              <a:solidFill>
                <a:schemeClr val="accent1"/>
              </a:solidFill>
            </a:ln>
          </c:spPr>
          <c:marker>
            <c:spPr>
              <a:solidFill>
                <a:schemeClr val="accent1"/>
              </a:solidFill>
              <a:ln>
                <a:solidFill>
                  <a:schemeClr val="accent1"/>
                </a:solidFill>
              </a:ln>
            </c:spPr>
          </c:marker>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General</c:formatCode>
                <c:ptCount val="6"/>
                <c:pt idx="0">
                  <c:v>28</c:v>
                </c:pt>
                <c:pt idx="1">
                  <c:v>46</c:v>
                </c:pt>
                <c:pt idx="2">
                  <c:v>63</c:v>
                </c:pt>
                <c:pt idx="3">
                  <c:v>91</c:v>
                </c:pt>
                <c:pt idx="4">
                  <c:v>122</c:v>
                </c:pt>
                <c:pt idx="5">
                  <c:v>173</c:v>
                </c:pt>
              </c:numCache>
            </c:numRef>
          </c:val>
          <c:smooth val="0"/>
          <c:extLst>
            <c:ext xmlns:c16="http://schemas.microsoft.com/office/drawing/2014/chart" uri="{C3380CC4-5D6E-409C-BE32-E72D297353CC}">
              <c16:uniqueId val="{00000000-1A21-4025-A3A1-701ECBA33A0E}"/>
            </c:ext>
          </c:extLst>
        </c:ser>
        <c:dLbls>
          <c:showLegendKey val="0"/>
          <c:showVal val="0"/>
          <c:showCatName val="0"/>
          <c:showSerName val="0"/>
          <c:showPercent val="0"/>
          <c:showBubbleSize val="0"/>
        </c:dLbls>
        <c:marker val="1"/>
        <c:smooth val="0"/>
        <c:axId val="434158536"/>
        <c:axId val="434160504"/>
      </c:lineChart>
      <c:catAx>
        <c:axId val="3893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47792"/>
        <c:crosses val="autoZero"/>
        <c:auto val="1"/>
        <c:lblAlgn val="ctr"/>
        <c:lblOffset val="100"/>
        <c:noMultiLvlLbl val="0"/>
      </c:catAx>
      <c:valAx>
        <c:axId val="3893477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57304"/>
        <c:crosses val="autoZero"/>
        <c:crossBetween val="between"/>
      </c:valAx>
      <c:valAx>
        <c:axId val="434160504"/>
        <c:scaling>
          <c:orientation val="minMax"/>
        </c:scaling>
        <c:delete val="0"/>
        <c:axPos val="r"/>
        <c:numFmt formatCode="General" sourceLinked="1"/>
        <c:majorTickMark val="out"/>
        <c:minorTickMark val="none"/>
        <c:tickLblPos val="nextTo"/>
        <c:txPr>
          <a:bodyPr/>
          <a:lstStyle/>
          <a:p>
            <a:pPr>
              <a:defRPr sz="1200"/>
            </a:pPr>
            <a:endParaRPr lang="en-US"/>
          </a:p>
        </c:txPr>
        <c:crossAx val="434158536"/>
        <c:crosses val="max"/>
        <c:crossBetween val="between"/>
        <c:majorUnit val="40"/>
      </c:valAx>
      <c:catAx>
        <c:axId val="434158536"/>
        <c:scaling>
          <c:orientation val="minMax"/>
        </c:scaling>
        <c:delete val="1"/>
        <c:axPos val="b"/>
        <c:numFmt formatCode="General" sourceLinked="1"/>
        <c:majorTickMark val="out"/>
        <c:minorTickMark val="none"/>
        <c:tickLblPos val="nextTo"/>
        <c:crossAx val="434160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42314063706007E-2"/>
          <c:y val="0.16242727430109902"/>
          <c:w val="0.92807424593967514"/>
          <c:h val="0.67215416116958082"/>
        </c:manualLayout>
      </c:layout>
      <c:lineChart>
        <c:grouping val="standard"/>
        <c:varyColors val="0"/>
        <c:ser>
          <c:idx val="1"/>
          <c:order val="0"/>
          <c:tx>
            <c:strRef>
              <c:f>Sheet1!$A$2</c:f>
              <c:strCache>
                <c:ptCount val="1"/>
                <c:pt idx="0">
                  <c:v>Cat Bonds</c:v>
                </c:pt>
              </c:strCache>
            </c:strRef>
          </c:tx>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B8-4A00-97E1-957261316487}"/>
                </c:ext>
              </c:extLst>
            </c:dLbl>
            <c:numFmt formatCode="#,##0" sourceLinked="0"/>
            <c:spPr>
              <a:noFill/>
              <a:ln>
                <a:noFill/>
              </a:ln>
              <a:effectLst/>
            </c:spPr>
            <c:txPr>
              <a:bodyPr wrap="square" lIns="38100" tIns="19050" rIns="38100" bIns="19050" anchor="ctr" anchorCtr="0">
                <a:spAutoFit/>
              </a:bodyPr>
              <a:lstStyle/>
              <a:p>
                <a:pPr algn="ctr" rtl="0">
                  <a:defRPr lang="en-US" sz="1396" b="1"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Q1-16</c:v>
                </c:pt>
              </c:strCache>
            </c:strRef>
          </c:cat>
          <c:val>
            <c:numRef>
              <c:f>Sheet1!$B$2:$P$2</c:f>
              <c:numCache>
                <c:formatCode>0.00</c:formatCode>
                <c:ptCount val="15"/>
                <c:pt idx="0">
                  <c:v>2.9</c:v>
                </c:pt>
                <c:pt idx="1">
                  <c:v>4.4400000000000004</c:v>
                </c:pt>
                <c:pt idx="2">
                  <c:v>4.3899999999999997</c:v>
                </c:pt>
                <c:pt idx="3">
                  <c:v>5.55</c:v>
                </c:pt>
                <c:pt idx="4">
                  <c:v>9.5500000000000007</c:v>
                </c:pt>
                <c:pt idx="5">
                  <c:v>16.05</c:v>
                </c:pt>
                <c:pt idx="6">
                  <c:v>14.38</c:v>
                </c:pt>
                <c:pt idx="7">
                  <c:v>14.57</c:v>
                </c:pt>
                <c:pt idx="8">
                  <c:v>13.75</c:v>
                </c:pt>
                <c:pt idx="9">
                  <c:v>13.95</c:v>
                </c:pt>
                <c:pt idx="10">
                  <c:v>16.54</c:v>
                </c:pt>
                <c:pt idx="11">
                  <c:v>20.3</c:v>
                </c:pt>
                <c:pt idx="12">
                  <c:v>24.3</c:v>
                </c:pt>
                <c:pt idx="13">
                  <c:v>25</c:v>
                </c:pt>
                <c:pt idx="14">
                  <c:v>25</c:v>
                </c:pt>
              </c:numCache>
            </c:numRef>
          </c:val>
          <c:smooth val="0"/>
          <c:extLst>
            <c:ext xmlns:c16="http://schemas.microsoft.com/office/drawing/2014/chart" uri="{C3380CC4-5D6E-409C-BE32-E72D297353CC}">
              <c16:uniqueId val="{00000000-6BC7-474A-9A7F-62CF59C295A6}"/>
            </c:ext>
          </c:extLst>
        </c:ser>
        <c:ser>
          <c:idx val="0"/>
          <c:order val="1"/>
          <c:tx>
            <c:strRef>
              <c:f>Sheet1!$A$3</c:f>
              <c:strCache>
                <c:ptCount val="1"/>
                <c:pt idx="0">
                  <c:v>Sidecars</c:v>
                </c:pt>
              </c:strCache>
            </c:strRef>
          </c:tx>
          <c:marker>
            <c:symbol val="diamond"/>
            <c:size val="8"/>
            <c:spPr>
              <a:ln w="15875"/>
            </c:spPr>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B8-4A00-97E1-957261316487}"/>
                </c:ext>
              </c:extLst>
            </c:dLbl>
            <c:numFmt formatCode="#,##0" sourceLinked="0"/>
            <c:spPr>
              <a:noFill/>
              <a:ln>
                <a:noFill/>
              </a:ln>
              <a:effectLst/>
            </c:spPr>
            <c:txPr>
              <a:bodyPr wrap="square" lIns="38100" tIns="19050" rIns="38100" bIns="19050" anchor="ctr" anchorCtr="0">
                <a:spAutoFit/>
              </a:bodyPr>
              <a:lstStyle/>
              <a:p>
                <a:pPr algn="ctr" rtl="0">
                  <a:defRPr lang="en-US" sz="1396" b="1"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Q1-16</c:v>
                </c:pt>
              </c:strCache>
            </c:strRef>
          </c:cat>
          <c:val>
            <c:numRef>
              <c:f>Sheet1!$B$3:$P$3</c:f>
              <c:numCache>
                <c:formatCode>0.00</c:formatCode>
                <c:ptCount val="15"/>
                <c:pt idx="0">
                  <c:v>1.5</c:v>
                </c:pt>
                <c:pt idx="1">
                  <c:v>1.8</c:v>
                </c:pt>
                <c:pt idx="2">
                  <c:v>2</c:v>
                </c:pt>
                <c:pt idx="3">
                  <c:v>1.5</c:v>
                </c:pt>
                <c:pt idx="4">
                  <c:v>6</c:v>
                </c:pt>
                <c:pt idx="5">
                  <c:v>3</c:v>
                </c:pt>
                <c:pt idx="6">
                  <c:v>2</c:v>
                </c:pt>
                <c:pt idx="7">
                  <c:v>3</c:v>
                </c:pt>
                <c:pt idx="8">
                  <c:v>2.5</c:v>
                </c:pt>
                <c:pt idx="9">
                  <c:v>2.2000000000000002</c:v>
                </c:pt>
                <c:pt idx="10">
                  <c:v>3</c:v>
                </c:pt>
                <c:pt idx="11">
                  <c:v>4.1500000000000004</c:v>
                </c:pt>
                <c:pt idx="12">
                  <c:v>6.5</c:v>
                </c:pt>
                <c:pt idx="13">
                  <c:v>8</c:v>
                </c:pt>
                <c:pt idx="14">
                  <c:v>7.6</c:v>
                </c:pt>
              </c:numCache>
            </c:numRef>
          </c:val>
          <c:smooth val="0"/>
          <c:extLst>
            <c:ext xmlns:c16="http://schemas.microsoft.com/office/drawing/2014/chart" uri="{C3380CC4-5D6E-409C-BE32-E72D297353CC}">
              <c16:uniqueId val="{00000001-6BC7-474A-9A7F-62CF59C295A6}"/>
            </c:ext>
          </c:extLst>
        </c:ser>
        <c:ser>
          <c:idx val="2"/>
          <c:order val="2"/>
          <c:tx>
            <c:strRef>
              <c:f>Sheet1!$A$4</c:f>
              <c:strCache>
                <c:ptCount val="1"/>
                <c:pt idx="0">
                  <c:v>ILWs</c:v>
                </c:pt>
              </c:strCache>
            </c:strRef>
          </c:tx>
          <c:spPr>
            <a:ln>
              <a:solidFill>
                <a:srgbClr val="00B050"/>
              </a:solidFill>
            </a:ln>
            <a:effectLst/>
          </c:spPr>
          <c:marker>
            <c:symbol val="triangle"/>
            <c:size val="7"/>
            <c:spPr>
              <a:noFill/>
              <a:ln>
                <a:solidFill>
                  <a:srgbClr val="00B050"/>
                </a:solidFill>
              </a:ln>
              <a:effectLst/>
            </c:spPr>
          </c:marker>
          <c:dLbls>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B8-4A00-97E1-957261316487}"/>
                </c:ext>
              </c:extLst>
            </c:dLbl>
            <c:numFmt formatCode="#,##0" sourceLinked="0"/>
            <c:spPr>
              <a:noFill/>
              <a:ln>
                <a:noFill/>
              </a:ln>
              <a:effectLst/>
            </c:spPr>
            <c:txPr>
              <a:bodyPr wrap="square" lIns="38100" tIns="19050" rIns="38100" bIns="19050" anchor="ctr" anchorCtr="0">
                <a:spAutoFit/>
              </a:bodyPr>
              <a:lstStyle/>
              <a:p>
                <a:pPr algn="ctr" rtl="0">
                  <a:defRPr lang="en-US" sz="1396" b="1"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Q1-16</c:v>
                </c:pt>
              </c:strCache>
            </c:strRef>
          </c:cat>
          <c:val>
            <c:numRef>
              <c:f>Sheet1!$B$4:$P$4</c:f>
              <c:numCache>
                <c:formatCode>0.00</c:formatCode>
                <c:ptCount val="15"/>
                <c:pt idx="0">
                  <c:v>0.6</c:v>
                </c:pt>
                <c:pt idx="1">
                  <c:v>0.8</c:v>
                </c:pt>
                <c:pt idx="2">
                  <c:v>1.5</c:v>
                </c:pt>
                <c:pt idx="3">
                  <c:v>2.5</c:v>
                </c:pt>
                <c:pt idx="4">
                  <c:v>1</c:v>
                </c:pt>
                <c:pt idx="5">
                  <c:v>2</c:v>
                </c:pt>
                <c:pt idx="6">
                  <c:v>1</c:v>
                </c:pt>
                <c:pt idx="7">
                  <c:v>2</c:v>
                </c:pt>
                <c:pt idx="8">
                  <c:v>1</c:v>
                </c:pt>
                <c:pt idx="9">
                  <c:v>1</c:v>
                </c:pt>
                <c:pt idx="10">
                  <c:v>2</c:v>
                </c:pt>
                <c:pt idx="11">
                  <c:v>1.8</c:v>
                </c:pt>
                <c:pt idx="12">
                  <c:v>3.6</c:v>
                </c:pt>
                <c:pt idx="13">
                  <c:v>4</c:v>
                </c:pt>
                <c:pt idx="14">
                  <c:v>4</c:v>
                </c:pt>
              </c:numCache>
            </c:numRef>
          </c:val>
          <c:smooth val="0"/>
          <c:extLst>
            <c:ext xmlns:c16="http://schemas.microsoft.com/office/drawing/2014/chart" uri="{C3380CC4-5D6E-409C-BE32-E72D297353CC}">
              <c16:uniqueId val="{00000002-6BC7-474A-9A7F-62CF59C295A6}"/>
            </c:ext>
          </c:extLst>
        </c:ser>
        <c:ser>
          <c:idx val="3"/>
          <c:order val="3"/>
          <c:tx>
            <c:strRef>
              <c:f>Sheet1!$A$5</c:f>
              <c:strCache>
                <c:ptCount val="1"/>
                <c:pt idx="0">
                  <c:v>Collateralized Re</c:v>
                </c:pt>
              </c:strCache>
            </c:strRef>
          </c:tx>
          <c:dLbls>
            <c:dLbl>
              <c:idx val="14"/>
              <c:numFmt formatCode="#,##0" sourceLinked="0"/>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B8-4A00-97E1-957261316487}"/>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Q1-16</c:v>
                </c:pt>
              </c:strCache>
            </c:strRef>
          </c:cat>
          <c:val>
            <c:numRef>
              <c:f>Sheet1!$B$5:$P$5</c:f>
              <c:numCache>
                <c:formatCode>0.00</c:formatCode>
                <c:ptCount val="15"/>
                <c:pt idx="0">
                  <c:v>0.4</c:v>
                </c:pt>
                <c:pt idx="1">
                  <c:v>0.4</c:v>
                </c:pt>
                <c:pt idx="2">
                  <c:v>0.5</c:v>
                </c:pt>
                <c:pt idx="3">
                  <c:v>1</c:v>
                </c:pt>
                <c:pt idx="4">
                  <c:v>0.5</c:v>
                </c:pt>
                <c:pt idx="5">
                  <c:v>0.8</c:v>
                </c:pt>
                <c:pt idx="6">
                  <c:v>1.5</c:v>
                </c:pt>
                <c:pt idx="7">
                  <c:v>2.7</c:v>
                </c:pt>
                <c:pt idx="8">
                  <c:v>6.3</c:v>
                </c:pt>
                <c:pt idx="9">
                  <c:v>10.4</c:v>
                </c:pt>
                <c:pt idx="10">
                  <c:v>22.5</c:v>
                </c:pt>
                <c:pt idx="11">
                  <c:v>23.4</c:v>
                </c:pt>
                <c:pt idx="12">
                  <c:v>29.4</c:v>
                </c:pt>
                <c:pt idx="13">
                  <c:v>35</c:v>
                </c:pt>
                <c:pt idx="14">
                  <c:v>36</c:v>
                </c:pt>
              </c:numCache>
            </c:numRef>
          </c:val>
          <c:smooth val="0"/>
          <c:extLst>
            <c:ext xmlns:c16="http://schemas.microsoft.com/office/drawing/2014/chart" uri="{C3380CC4-5D6E-409C-BE32-E72D297353CC}">
              <c16:uniqueId val="{00000003-6BC7-474A-9A7F-62CF59C295A6}"/>
            </c:ext>
          </c:extLst>
        </c:ser>
        <c:dLbls>
          <c:showLegendKey val="0"/>
          <c:showVal val="0"/>
          <c:showCatName val="0"/>
          <c:showSerName val="0"/>
          <c:showPercent val="0"/>
          <c:showBubbleSize val="0"/>
        </c:dLbls>
        <c:marker val="1"/>
        <c:smooth val="0"/>
        <c:axId val="307613392"/>
        <c:axId val="307616136"/>
      </c:lineChart>
      <c:catAx>
        <c:axId val="30761339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07616136"/>
        <c:crosses val="autoZero"/>
        <c:auto val="1"/>
        <c:lblAlgn val="ctr"/>
        <c:lblOffset val="20"/>
        <c:noMultiLvlLbl val="0"/>
      </c:catAx>
      <c:valAx>
        <c:axId val="307616136"/>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07613392"/>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60-4930-BDA6-D912F78D69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60-4930-BDA6-D912F78D69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60-4930-BDA6-D912F78D69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60-4930-BDA6-D912F78D690D}"/>
              </c:ext>
            </c:extLst>
          </c:dPt>
          <c:dLbls>
            <c:dLbl>
              <c:idx val="0"/>
              <c:showLegendKey val="0"/>
              <c:showVal val="1"/>
              <c:showCatName val="1"/>
              <c:showSerName val="0"/>
              <c:showPercent val="0"/>
              <c:showBubbleSize val="0"/>
              <c:separator>
</c:separator>
              <c:extLst>
                <c:ext xmlns:c15="http://schemas.microsoft.com/office/drawing/2012/chart" uri="{CE6537A1-D6FC-4f65-9D91-7224C49458BB}">
                  <c15:layout>
                    <c:manualLayout>
                      <c:w val="0.297368568654444"/>
                      <c:h val="0.19815096310171396"/>
                    </c:manualLayout>
                  </c15:layout>
                </c:ext>
                <c:ext xmlns:c16="http://schemas.microsoft.com/office/drawing/2014/chart" uri="{C3380CC4-5D6E-409C-BE32-E72D297353CC}">
                  <c16:uniqueId val="{00000001-8660-4930-BDA6-D912F78D690D}"/>
                </c:ext>
              </c:extLst>
            </c:dLbl>
            <c:dLbl>
              <c:idx val="1"/>
              <c:layout>
                <c:manualLayout>
                  <c:x val="4.4289866343270333E-2"/>
                  <c:y val="-7.159926399339265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733166055358079"/>
                      <c:h val="0.19815096310171396"/>
                    </c:manualLayout>
                  </c15:layout>
                </c:ext>
                <c:ext xmlns:c16="http://schemas.microsoft.com/office/drawing/2014/chart" uri="{C3380CC4-5D6E-409C-BE32-E72D297353CC}">
                  <c16:uniqueId val="{00000003-8660-4930-BDA6-D912F78D690D}"/>
                </c:ext>
              </c:extLst>
            </c:dLbl>
            <c:dLbl>
              <c:idx val="3"/>
              <c:showLegendKey val="0"/>
              <c:showVal val="1"/>
              <c:showCatName val="1"/>
              <c:showSerName val="0"/>
              <c:showPercent val="0"/>
              <c:showBubbleSize val="0"/>
              <c:separator>
</c:separator>
              <c:extLst>
                <c:ext xmlns:c15="http://schemas.microsoft.com/office/drawing/2012/chart" uri="{CE6537A1-D6FC-4f65-9D91-7224C49458BB}">
                  <c15:layout>
                    <c:manualLayout>
                      <c:w val="0.32318593051570499"/>
                      <c:h val="0.32130169717034918"/>
                    </c:manualLayout>
                  </c15:layout>
                </c:ext>
                <c:ext xmlns:c16="http://schemas.microsoft.com/office/drawing/2014/chart" uri="{C3380CC4-5D6E-409C-BE32-E72D297353CC}">
                  <c16:uniqueId val="{00000007-8660-4930-BDA6-D912F78D69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Expenses</c:v>
                </c:pt>
                <c:pt idx="1">
                  <c:v>Reinsurance</c:v>
                </c:pt>
                <c:pt idx="2">
                  <c:v>'Rainy Day Fund'</c:v>
                </c:pt>
                <c:pt idx="3">
                  <c:v>Subject to Giveback</c:v>
                </c:pt>
              </c:strCache>
            </c:strRef>
          </c:cat>
          <c:val>
            <c:numRef>
              <c:f>Sheet1!$B$2:$B$5</c:f>
              <c:numCache>
                <c:formatCode>0%</c:formatCode>
                <c:ptCount val="4"/>
                <c:pt idx="0">
                  <c:v>0.2</c:v>
                </c:pt>
                <c:pt idx="1">
                  <c:v>0.2</c:v>
                </c:pt>
                <c:pt idx="2">
                  <c:v>0.2</c:v>
                </c:pt>
                <c:pt idx="3">
                  <c:v>0.4</c:v>
                </c:pt>
              </c:numCache>
            </c:numRef>
          </c:val>
          <c:extLst>
            <c:ext xmlns:c16="http://schemas.microsoft.com/office/drawing/2014/chart" uri="{C3380CC4-5D6E-409C-BE32-E72D297353CC}">
              <c16:uniqueId val="{00000008-8660-4930-BDA6-D912F78D690D}"/>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72517321016199E-2"/>
          <c:y val="4.2222222222222203E-2"/>
          <c:w val="0.94688221709007003"/>
          <c:h val="0.75965178528877564"/>
        </c:manualLayout>
      </c:layout>
      <c:barChart>
        <c:barDir val="col"/>
        <c:grouping val="clustered"/>
        <c:varyColors val="0"/>
        <c:ser>
          <c:idx val="1"/>
          <c:order val="2"/>
          <c:tx>
            <c:strRef>
              <c:f>Sheet1!$D$1</c:f>
              <c:strCache>
                <c:ptCount val="1"/>
                <c:pt idx="0">
                  <c:v>Recession</c:v>
                </c:pt>
              </c:strCache>
            </c:strRef>
          </c:tx>
          <c:spPr>
            <a:solidFill>
              <a:schemeClr val="bg1">
                <a:lumMod val="75000"/>
              </a:schemeClr>
            </a:solidFill>
          </c:spPr>
          <c:invertIfNegative val="0"/>
          <c:cat>
            <c:strRef>
              <c:f>Sheet1!$A$2:$A$33</c:f>
              <c:strCach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2015p</c:v>
                </c:pt>
                <c:pt idx="31">
                  <c:v>2016E</c:v>
                </c:pt>
              </c:strCache>
            </c:strRef>
          </c:cat>
          <c:val>
            <c:numRef>
              <c:f>Sheet1!$D$2:$D$33</c:f>
              <c:numCache>
                <c:formatCode>0</c:formatCode>
                <c:ptCount val="32"/>
                <c:pt idx="0">
                  <c:v>0</c:v>
                </c:pt>
                <c:pt idx="1">
                  <c:v>0</c:v>
                </c:pt>
                <c:pt idx="2">
                  <c:v>0</c:v>
                </c:pt>
                <c:pt idx="3">
                  <c:v>0</c:v>
                </c:pt>
                <c:pt idx="4">
                  <c:v>0</c:v>
                </c:pt>
                <c:pt idx="5">
                  <c:v>1</c:v>
                </c:pt>
                <c:pt idx="6">
                  <c:v>1</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1</c:v>
                </c:pt>
                <c:pt idx="24">
                  <c:v>1</c:v>
                </c:pt>
                <c:pt idx="25">
                  <c:v>0</c:v>
                </c:pt>
                <c:pt idx="26">
                  <c:v>0</c:v>
                </c:pt>
                <c:pt idx="27">
                  <c:v>0</c:v>
                </c:pt>
                <c:pt idx="28">
                  <c:v>0</c:v>
                </c:pt>
                <c:pt idx="29">
                  <c:v>0</c:v>
                </c:pt>
                <c:pt idx="30">
                  <c:v>0</c:v>
                </c:pt>
                <c:pt idx="31">
                  <c:v>0</c:v>
                </c:pt>
              </c:numCache>
            </c:numRef>
          </c:val>
          <c:extLst>
            <c:ext xmlns:c16="http://schemas.microsoft.com/office/drawing/2014/chart" uri="{C3380CC4-5D6E-409C-BE32-E72D297353CC}">
              <c16:uniqueId val="{00000000-7BF5-4433-AC9D-41089F62439F}"/>
            </c:ext>
          </c:extLst>
        </c:ser>
        <c:dLbls>
          <c:showLegendKey val="0"/>
          <c:showVal val="0"/>
          <c:showCatName val="0"/>
          <c:showSerName val="0"/>
          <c:showPercent val="0"/>
          <c:showBubbleSize val="0"/>
        </c:dLbls>
        <c:gapWidth val="0"/>
        <c:axId val="402297696"/>
        <c:axId val="334074288"/>
      </c:barChart>
      <c:lineChart>
        <c:grouping val="standard"/>
        <c:varyColors val="0"/>
        <c:ser>
          <c:idx val="2"/>
          <c:order val="0"/>
          <c:tx>
            <c:strRef>
              <c:f>Sheet1!$B$1</c:f>
              <c:strCache>
                <c:ptCount val="1"/>
                <c:pt idx="0">
                  <c:v>Pre-Tax New Money Yield</c:v>
                </c:pt>
              </c:strCache>
            </c:strRef>
          </c:tx>
          <c:spPr>
            <a:ln w="38279">
              <a:solidFill>
                <a:srgbClr val="FF6600"/>
              </a:solidFill>
              <a:prstDash val="solid"/>
            </a:ln>
          </c:spPr>
          <c:marker>
            <c:symbol val="none"/>
          </c:marker>
          <c:dLbls>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DF-4272-BABE-11661EBF50CA}"/>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000000"/>
                    </a:solidFill>
                    <a:latin typeface="+mn-lt"/>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Sheet1!$A$2:$A$33</c:f>
              <c:strCach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2015p</c:v>
                </c:pt>
                <c:pt idx="31">
                  <c:v>2016E</c:v>
                </c:pt>
              </c:strCache>
            </c:strRef>
          </c:cat>
          <c:val>
            <c:numRef>
              <c:f>Sheet1!$B$2:$B$33</c:f>
              <c:numCache>
                <c:formatCode>0.0%</c:formatCode>
                <c:ptCount val="32"/>
                <c:pt idx="0">
                  <c:v>9.6000000000000002E-2</c:v>
                </c:pt>
                <c:pt idx="1">
                  <c:v>7.1999999999999995E-2</c:v>
                </c:pt>
                <c:pt idx="2">
                  <c:v>7.8E-2</c:v>
                </c:pt>
                <c:pt idx="3">
                  <c:v>8.2000000000000003E-2</c:v>
                </c:pt>
                <c:pt idx="4">
                  <c:v>0.08</c:v>
                </c:pt>
                <c:pt idx="5">
                  <c:v>0.08</c:v>
                </c:pt>
                <c:pt idx="6">
                  <c:v>6.9000000000000006E-2</c:v>
                </c:pt>
                <c:pt idx="7">
                  <c:v>5.8999999999999997E-2</c:v>
                </c:pt>
                <c:pt idx="8">
                  <c:v>0.05</c:v>
                </c:pt>
                <c:pt idx="9">
                  <c:v>6.3E-2</c:v>
                </c:pt>
                <c:pt idx="10">
                  <c:v>6.0999999999999999E-2</c:v>
                </c:pt>
                <c:pt idx="11">
                  <c:v>5.8000000000000003E-2</c:v>
                </c:pt>
                <c:pt idx="12">
                  <c:v>5.8000000000000003E-2</c:v>
                </c:pt>
                <c:pt idx="13">
                  <c:v>0.05</c:v>
                </c:pt>
                <c:pt idx="14">
                  <c:v>5.2999999999999999E-2</c:v>
                </c:pt>
                <c:pt idx="15">
                  <c:v>5.8000000000000003E-2</c:v>
                </c:pt>
                <c:pt idx="16">
                  <c:v>4.3999999999999997E-2</c:v>
                </c:pt>
                <c:pt idx="17">
                  <c:v>3.7999999999999999E-2</c:v>
                </c:pt>
                <c:pt idx="18">
                  <c:v>3.1E-2</c:v>
                </c:pt>
                <c:pt idx="19">
                  <c:v>3.3000000000000002E-2</c:v>
                </c:pt>
                <c:pt idx="20">
                  <c:v>3.7999999999999999E-2</c:v>
                </c:pt>
                <c:pt idx="21">
                  <c:v>4.4999999999999998E-2</c:v>
                </c:pt>
                <c:pt idx="22">
                  <c:v>4.2999999999999997E-2</c:v>
                </c:pt>
                <c:pt idx="23">
                  <c:v>3.3000000000000002E-2</c:v>
                </c:pt>
                <c:pt idx="24">
                  <c:v>2.4E-2</c:v>
                </c:pt>
                <c:pt idx="25">
                  <c:v>2.1999999999999999E-2</c:v>
                </c:pt>
                <c:pt idx="26">
                  <c:v>1.9E-2</c:v>
                </c:pt>
                <c:pt idx="27">
                  <c:v>1.4E-2</c:v>
                </c:pt>
                <c:pt idx="28">
                  <c:v>1.6E-2</c:v>
                </c:pt>
                <c:pt idx="29">
                  <c:v>1.7000000000000001E-2</c:v>
                </c:pt>
                <c:pt idx="30">
                  <c:v>1.7000000000000001E-2</c:v>
                </c:pt>
                <c:pt idx="31">
                  <c:v>1.6E-2</c:v>
                </c:pt>
              </c:numCache>
            </c:numRef>
          </c:val>
          <c:smooth val="0"/>
          <c:extLst>
            <c:ext xmlns:c16="http://schemas.microsoft.com/office/drawing/2014/chart" uri="{C3380CC4-5D6E-409C-BE32-E72D297353CC}">
              <c16:uniqueId val="{00000003-7BF5-4433-AC9D-41089F62439F}"/>
            </c:ext>
          </c:extLst>
        </c:ser>
        <c:ser>
          <c:idx val="0"/>
          <c:order val="1"/>
          <c:tx>
            <c:strRef>
              <c:f>Sheet1!$C$1</c:f>
              <c:strCache>
                <c:ptCount val="1"/>
                <c:pt idx="0">
                  <c:v>Pre-Tax Embedded Yield</c:v>
                </c:pt>
              </c:strCache>
            </c:strRef>
          </c:tx>
          <c:spPr>
            <a:ln w="38279">
              <a:solidFill>
                <a:schemeClr val="accent1"/>
              </a:solidFill>
              <a:prstDash val="solid"/>
            </a:ln>
          </c:spPr>
          <c:marker>
            <c:symbol val="none"/>
          </c:marker>
          <c:dLbls>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DF-4272-BABE-11661EBF50CA}"/>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000000"/>
                    </a:solidFill>
                    <a:latin typeface="+mn-lt"/>
                    <a:ea typeface="Calibri"/>
                    <a:cs typeface="Calibri"/>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Sheet1!$A$2:$A$33</c:f>
              <c:strCach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2015p</c:v>
                </c:pt>
                <c:pt idx="31">
                  <c:v>2016E</c:v>
                </c:pt>
              </c:strCache>
            </c:strRef>
          </c:cat>
          <c:val>
            <c:numRef>
              <c:f>Sheet1!$C$2:$C$33</c:f>
              <c:numCache>
                <c:formatCode>0.0%</c:formatCode>
                <c:ptCount val="32"/>
                <c:pt idx="0">
                  <c:v>9.1999999999999998E-2</c:v>
                </c:pt>
                <c:pt idx="1">
                  <c:v>8.7999999999999995E-2</c:v>
                </c:pt>
                <c:pt idx="2">
                  <c:v>8.4000000000000005E-2</c:v>
                </c:pt>
                <c:pt idx="3">
                  <c:v>8.3000000000000004E-2</c:v>
                </c:pt>
                <c:pt idx="4">
                  <c:v>8.3000000000000004E-2</c:v>
                </c:pt>
                <c:pt idx="5">
                  <c:v>8.4000000000000005E-2</c:v>
                </c:pt>
                <c:pt idx="6">
                  <c:v>8.3000000000000004E-2</c:v>
                </c:pt>
                <c:pt idx="7">
                  <c:v>7.9000000000000001E-2</c:v>
                </c:pt>
                <c:pt idx="8">
                  <c:v>7.0999999999999994E-2</c:v>
                </c:pt>
                <c:pt idx="9">
                  <c:v>6.8000000000000005E-2</c:v>
                </c:pt>
                <c:pt idx="10">
                  <c:v>6.8000000000000005E-2</c:v>
                </c:pt>
                <c:pt idx="11">
                  <c:v>6.7000000000000004E-2</c:v>
                </c:pt>
                <c:pt idx="12">
                  <c:v>6.6000000000000003E-2</c:v>
                </c:pt>
                <c:pt idx="13">
                  <c:v>6.5000000000000002E-2</c:v>
                </c:pt>
                <c:pt idx="14">
                  <c:v>6.3E-2</c:v>
                </c:pt>
                <c:pt idx="15">
                  <c:v>6.4000000000000001E-2</c:v>
                </c:pt>
                <c:pt idx="16">
                  <c:v>6.3E-2</c:v>
                </c:pt>
                <c:pt idx="17">
                  <c:v>6.3E-2</c:v>
                </c:pt>
                <c:pt idx="18">
                  <c:v>5.0999999999999997E-2</c:v>
                </c:pt>
                <c:pt idx="19">
                  <c:v>4.8000000000000001E-2</c:v>
                </c:pt>
                <c:pt idx="20">
                  <c:v>4.8000000000000001E-2</c:v>
                </c:pt>
                <c:pt idx="21">
                  <c:v>4.8000000000000001E-2</c:v>
                </c:pt>
                <c:pt idx="22">
                  <c:v>4.9000000000000002E-2</c:v>
                </c:pt>
                <c:pt idx="23">
                  <c:v>4.9000000000000002E-2</c:v>
                </c:pt>
                <c:pt idx="24">
                  <c:v>4.8000000000000001E-2</c:v>
                </c:pt>
                <c:pt idx="25">
                  <c:v>4.4999999999999998E-2</c:v>
                </c:pt>
                <c:pt idx="26">
                  <c:v>4.2999999999999997E-2</c:v>
                </c:pt>
                <c:pt idx="27">
                  <c:v>0.04</c:v>
                </c:pt>
                <c:pt idx="28">
                  <c:v>3.6999999999999998E-2</c:v>
                </c:pt>
                <c:pt idx="29">
                  <c:v>3.5000000000000003E-2</c:v>
                </c:pt>
                <c:pt idx="30">
                  <c:v>3.1800000000000002E-2</c:v>
                </c:pt>
                <c:pt idx="31">
                  <c:v>0.03</c:v>
                </c:pt>
              </c:numCache>
            </c:numRef>
          </c:val>
          <c:smooth val="1"/>
          <c:extLst>
            <c:ext xmlns:c16="http://schemas.microsoft.com/office/drawing/2014/chart" uri="{C3380CC4-5D6E-409C-BE32-E72D297353CC}">
              <c16:uniqueId val="{00000006-7BF5-4433-AC9D-41089F62439F}"/>
            </c:ext>
          </c:extLst>
        </c:ser>
        <c:dLbls>
          <c:showLegendKey val="0"/>
          <c:showVal val="0"/>
          <c:showCatName val="0"/>
          <c:showSerName val="0"/>
          <c:showPercent val="0"/>
          <c:showBubbleSize val="0"/>
        </c:dLbls>
        <c:marker val="1"/>
        <c:smooth val="0"/>
        <c:axId val="402297696"/>
        <c:axId val="334074288"/>
      </c:lineChart>
      <c:catAx>
        <c:axId val="402297696"/>
        <c:scaling>
          <c:orientation val="minMax"/>
        </c:scaling>
        <c:delete val="0"/>
        <c:axPos val="b"/>
        <c:numFmt formatCode="General" sourceLinked="0"/>
        <c:majorTickMark val="out"/>
        <c:minorTickMark val="none"/>
        <c:tickLblPos val="nextTo"/>
        <c:spPr>
          <a:ln w="25520">
            <a:solidFill>
              <a:srgbClr val="000000"/>
            </a:solidFill>
            <a:prstDash val="solid"/>
          </a:ln>
        </c:spPr>
        <c:txPr>
          <a:bodyPr rot="-5400000" vert="horz"/>
          <a:lstStyle/>
          <a:p>
            <a:pPr>
              <a:defRPr sz="1400" b="0" i="0" u="none" strike="noStrike" baseline="0">
                <a:solidFill>
                  <a:srgbClr val="000000"/>
                </a:solidFill>
                <a:latin typeface="+mn-lt"/>
                <a:ea typeface="Arial"/>
                <a:cs typeface="Arial"/>
              </a:defRPr>
            </a:pPr>
            <a:endParaRPr lang="en-US"/>
          </a:p>
        </c:txPr>
        <c:crossAx val="334074288"/>
        <c:crossesAt val="0"/>
        <c:auto val="1"/>
        <c:lblAlgn val="ctr"/>
        <c:lblOffset val="100"/>
        <c:tickLblSkip val="3"/>
        <c:tickMarkSkip val="1"/>
        <c:noMultiLvlLbl val="0"/>
      </c:catAx>
      <c:valAx>
        <c:axId val="334074288"/>
        <c:scaling>
          <c:orientation val="minMax"/>
          <c:max val="0.1"/>
        </c:scaling>
        <c:delete val="0"/>
        <c:axPos val="l"/>
        <c:majorGridlines>
          <c:spPr>
            <a:ln w="3190">
              <a:noFill/>
              <a:prstDash val="solid"/>
            </a:ln>
          </c:spPr>
        </c:majorGridlines>
        <c:numFmt formatCode="0%" sourceLinked="0"/>
        <c:majorTickMark val="out"/>
        <c:minorTickMark val="none"/>
        <c:tickLblPos val="nextTo"/>
        <c:spPr>
          <a:ln w="25520">
            <a:solidFill>
              <a:srgbClr val="000000"/>
            </a:solidFill>
            <a:prstDash val="solid"/>
          </a:ln>
        </c:spPr>
        <c:txPr>
          <a:bodyPr rot="0" vert="horz"/>
          <a:lstStyle/>
          <a:p>
            <a:pPr>
              <a:defRPr sz="1400" b="0" i="0" u="none" strike="noStrike" baseline="0">
                <a:solidFill>
                  <a:srgbClr val="000000"/>
                </a:solidFill>
                <a:latin typeface="+mn-lt"/>
                <a:ea typeface="Arial"/>
                <a:cs typeface="Arial"/>
              </a:defRPr>
            </a:pPr>
            <a:endParaRPr lang="en-US"/>
          </a:p>
        </c:txPr>
        <c:crossAx val="402297696"/>
        <c:crosses val="autoZero"/>
        <c:crossBetween val="between"/>
        <c:majorUnit val="0.01"/>
        <c:minorUnit val="1E-3"/>
      </c:valAx>
      <c:spPr>
        <a:solidFill>
          <a:srgbClr val="FFFFFF"/>
        </a:solidFill>
        <a:ln w="25520">
          <a:noFill/>
        </a:ln>
      </c:spPr>
    </c:plotArea>
    <c:legend>
      <c:legendPos val="r"/>
      <c:layout>
        <c:manualLayout>
          <c:xMode val="edge"/>
          <c:yMode val="edge"/>
          <c:x val="6.6530356465113197E-2"/>
          <c:y val="0.57345646521824301"/>
          <c:w val="0.30095110080173199"/>
          <c:h val="0.210600638605447"/>
        </c:manualLayout>
      </c:layout>
      <c:overlay val="0"/>
      <c:spPr>
        <a:solidFill>
          <a:schemeClr val="bg1"/>
        </a:solidFill>
        <a:ln w="3190">
          <a:solidFill>
            <a:schemeClr val="tx1"/>
          </a:solidFill>
          <a:prstDash val="solid"/>
        </a:ln>
      </c:spPr>
      <c:txPr>
        <a:bodyPr/>
        <a:lstStyle/>
        <a:p>
          <a:pPr>
            <a:defRPr sz="1400" b="0" i="0" u="none" strike="noStrike" baseline="0">
              <a:solidFill>
                <a:srgbClr val="000000"/>
              </a:solidFill>
              <a:latin typeface="+mj-lt"/>
              <a:ea typeface="Calibri"/>
              <a:cs typeface="Calibri"/>
            </a:defRPr>
          </a:pPr>
          <a:endParaRPr lang="en-US"/>
        </a:p>
      </c:txPr>
    </c:legend>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NWP</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Sheet1!$B$2:$BT$2</c:f>
              <c:numCache>
                <c:formatCode>0.0%</c:formatCode>
                <c:ptCount val="46"/>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formatCode="0.00%">
                  <c:v>4.1000000000000002E-2</c:v>
                </c:pt>
                <c:pt idx="44" formatCode="0.00%">
                  <c:v>3.4000000000000002E-2</c:v>
                </c:pt>
                <c:pt idx="45" formatCode="0.00%">
                  <c:v>2.8000000000000001E-2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c:v>
                </c:pt>
              </c:strCache>
            </c:strRef>
          </c:tx>
          <c:marker>
            <c:symbol val="none"/>
          </c:marker>
          <c:cat>
            <c:strRef>
              <c:f>Sheet1!$B$1:$BT$1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Sheet1!$B$3:$BT$3</c:f>
              <c:numCache>
                <c:formatCode>General</c:formatCode>
                <c:ptCount val="46"/>
                <c:pt idx="0" formatCode="0.00%">
                  <c:v>8.5400000000000004E-2</c:v>
                </c:pt>
                <c:pt idx="1">
                  <c:v>9.8100000000000007E-2</c:v>
                </c:pt>
                <c:pt idx="2" formatCode="0.00%">
                  <c:v>0.114</c:v>
                </c:pt>
                <c:pt idx="3" formatCode="0.00%">
                  <c:v>8.4099999999999994E-2</c:v>
                </c:pt>
                <c:pt idx="4" formatCode="0.00%">
                  <c:v>9.0499999999999997E-2</c:v>
                </c:pt>
                <c:pt idx="5" formatCode="0.00%">
                  <c:v>0.11169999999999999</c:v>
                </c:pt>
                <c:pt idx="6" formatCode="0.00%">
                  <c:v>0.111</c:v>
                </c:pt>
                <c:pt idx="7" formatCode="0.00%">
                  <c:v>0.12970000000000001</c:v>
                </c:pt>
                <c:pt idx="8" formatCode="0.00%">
                  <c:v>0.1169</c:v>
                </c:pt>
                <c:pt idx="9" formatCode="0.00%">
                  <c:v>8.7499999999999994E-2</c:v>
                </c:pt>
                <c:pt idx="10" formatCode="0.00%">
                  <c:v>0.1217</c:v>
                </c:pt>
                <c:pt idx="11" formatCode="0.00%">
                  <c:v>4.1700000000000001E-2</c:v>
                </c:pt>
                <c:pt idx="12" formatCode="0.00%">
                  <c:v>8.7599999999999997E-2</c:v>
                </c:pt>
                <c:pt idx="13" formatCode="0.00%">
                  <c:v>0.11070000000000001</c:v>
                </c:pt>
                <c:pt idx="14" formatCode="0.00%">
                  <c:v>7.5749999999999998E-2</c:v>
                </c:pt>
                <c:pt idx="15" formatCode="0.00%">
                  <c:v>5.6000000000000001E-2</c:v>
                </c:pt>
                <c:pt idx="16" formatCode="0.00%">
                  <c:v>6.0999999999999999E-2</c:v>
                </c:pt>
                <c:pt idx="17" formatCode="0.00%">
                  <c:v>7.85E-2</c:v>
                </c:pt>
                <c:pt idx="18" formatCode="0.00%">
                  <c:v>7.7100000000000002E-2</c:v>
                </c:pt>
                <c:pt idx="19" formatCode="0.00%">
                  <c:v>5.6899999999999999E-2</c:v>
                </c:pt>
                <c:pt idx="20" formatCode="0.00%">
                  <c:v>3.2500000000000001E-2</c:v>
                </c:pt>
                <c:pt idx="21" formatCode="0.00%">
                  <c:v>5.9150000000000001E-2</c:v>
                </c:pt>
                <c:pt idx="22" formatCode="0.00%">
                  <c:v>5.1900000000000002E-2</c:v>
                </c:pt>
                <c:pt idx="23" formatCode="0.00%">
                  <c:v>6.25E-2</c:v>
                </c:pt>
                <c:pt idx="24" formatCode="0.00%">
                  <c:v>4.8599999999999997E-2</c:v>
                </c:pt>
                <c:pt idx="25" formatCode="0.00%">
                  <c:v>5.6899999999999999E-2</c:v>
                </c:pt>
                <c:pt idx="26" formatCode="0.00%">
                  <c:v>6.275E-2</c:v>
                </c:pt>
                <c:pt idx="27" formatCode="0.00%">
                  <c:v>5.5800000000000002E-2</c:v>
                </c:pt>
                <c:pt idx="28" formatCode="0.00%">
                  <c:v>6.2859999999999999E-2</c:v>
                </c:pt>
                <c:pt idx="29" formatCode="0.00%">
                  <c:v>6.4600000000000005E-2</c:v>
                </c:pt>
                <c:pt idx="30" formatCode="0.00%">
                  <c:v>3.2759999999999997E-2</c:v>
                </c:pt>
                <c:pt idx="31" formatCode="0.00%">
                  <c:v>3.3500000000000002E-2</c:v>
                </c:pt>
                <c:pt idx="32" formatCode="0.00%">
                  <c:v>4.8570000000000002E-2</c:v>
                </c:pt>
                <c:pt idx="33" formatCode="0.00%">
                  <c:v>6.6390000000000005E-2</c:v>
                </c:pt>
                <c:pt idx="34" formatCode="0.00%">
                  <c:v>6.6699999999999995E-2</c:v>
                </c:pt>
                <c:pt idx="35" formatCode="0.00%">
                  <c:v>5.8200000000000002E-2</c:v>
                </c:pt>
                <c:pt idx="36" formatCode="0.00%">
                  <c:v>4.4900000000000002E-2</c:v>
                </c:pt>
                <c:pt idx="37" formatCode="0.00%">
                  <c:v>1.66E-2</c:v>
                </c:pt>
                <c:pt idx="38" formatCode="0.00%">
                  <c:v>-2.0400000000000001E-2</c:v>
                </c:pt>
                <c:pt idx="39" formatCode="0.00%">
                  <c:v>3.78E-2</c:v>
                </c:pt>
                <c:pt idx="40" formatCode="0.00%">
                  <c:v>3.6999999999999998E-2</c:v>
                </c:pt>
                <c:pt idx="41" formatCode="0.00%">
                  <c:v>4.1099999999999998E-2</c:v>
                </c:pt>
                <c:pt idx="42" formatCode="0.00%">
                  <c:v>3.32E-2</c:v>
                </c:pt>
                <c:pt idx="43" formatCode="0.00%">
                  <c:v>4.2000000000000003E-2</c:v>
                </c:pt>
                <c:pt idx="44" formatCode="0.00%">
                  <c:v>3.6999999999999998E-2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33916176"/>
        <c:axId val="402216448"/>
      </c:lineChart>
      <c:catAx>
        <c:axId val="333916176"/>
        <c:scaling>
          <c:orientation val="minMax"/>
        </c:scaling>
        <c:delete val="0"/>
        <c:axPos val="b"/>
        <c:numFmt formatCode="0" sourceLinked="0"/>
        <c:majorTickMark val="out"/>
        <c:minorTickMark val="none"/>
        <c:tickLblPos val="low"/>
        <c:txPr>
          <a:bodyPr rot="0" vert="horz"/>
          <a:lstStyle/>
          <a:p>
            <a:pPr>
              <a:defRPr sz="1400"/>
            </a:pPr>
            <a:endParaRPr lang="en-US"/>
          </a:p>
        </c:txPr>
        <c:crossAx val="402216448"/>
        <c:crossesAt val="0"/>
        <c:auto val="1"/>
        <c:lblAlgn val="ctr"/>
        <c:lblOffset val="100"/>
        <c:tickLblSkip val="3"/>
        <c:tickMarkSkip val="1"/>
        <c:noMultiLvlLbl val="0"/>
      </c:catAx>
      <c:valAx>
        <c:axId val="402216448"/>
        <c:scaling>
          <c:orientation val="minMax"/>
          <c:max val="0.24"/>
          <c:min val="-0.04"/>
        </c:scaling>
        <c:delete val="0"/>
        <c:axPos val="l"/>
        <c:majorGridlines/>
        <c:numFmt formatCode="0%" sourceLinked="0"/>
        <c:majorTickMark val="out"/>
        <c:minorTickMark val="none"/>
        <c:tickLblPos val="nextTo"/>
        <c:txPr>
          <a:bodyPr/>
          <a:lstStyle/>
          <a:p>
            <a:pPr>
              <a:defRPr sz="1400"/>
            </a:pPr>
            <a:endParaRPr lang="en-US"/>
          </a:p>
        </c:txPr>
        <c:crossAx val="333916176"/>
        <c:crossesAt val="1"/>
        <c:crossBetween val="between"/>
        <c:majorUnit val="0.04"/>
      </c:valAx>
    </c:plotArea>
    <c:legend>
      <c:legendPos val="t"/>
      <c:layout>
        <c:manualLayout>
          <c:xMode val="edge"/>
          <c:yMode val="edge"/>
          <c:x val="0.42891470345395705"/>
          <c:y val="0.19338617490386673"/>
          <c:w val="0.23215171356397502"/>
          <c:h val="7.3682685443368479E-2"/>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barChart>
        <c:barDir val="col"/>
        <c:grouping val="clustered"/>
        <c:varyColors val="0"/>
        <c:ser>
          <c:idx val="0"/>
          <c:order val="0"/>
          <c:tx>
            <c:strRef>
              <c:f>Sheet1!$A$2</c:f>
              <c:strCache>
                <c:ptCount val="1"/>
              </c:strCache>
            </c:strRef>
          </c:tx>
          <c:invertIfNegative val="0"/>
          <c:dPt>
            <c:idx val="17"/>
            <c:invertIfNegative val="0"/>
            <c:bubble3D val="0"/>
            <c:extLst>
              <c:ext xmlns:c16="http://schemas.microsoft.com/office/drawing/2014/chart" uri="{C3380CC4-5D6E-409C-BE32-E72D297353CC}">
                <c16:uniqueId val="{00000003-AFFB-4A8B-8A2F-0E1ECFEFC1D7}"/>
              </c:ext>
            </c:extLst>
          </c:dPt>
          <c:dPt>
            <c:idx val="18"/>
            <c:invertIfNegative val="0"/>
            <c:bubble3D val="0"/>
            <c:extLst>
              <c:ext xmlns:c16="http://schemas.microsoft.com/office/drawing/2014/chart" uri="{C3380CC4-5D6E-409C-BE32-E72D297353CC}">
                <c16:uniqueId val="{00000001-AFFB-4A8B-8A2F-0E1ECFEFC1D7}"/>
              </c:ext>
            </c:extLst>
          </c:dPt>
          <c:dPt>
            <c:idx val="37"/>
            <c:invertIfNegative val="0"/>
            <c:bubble3D val="0"/>
            <c:spPr>
              <a:ln>
                <a:solidFill>
                  <a:schemeClr val="accent6"/>
                </a:solidFill>
              </a:ln>
            </c:spPr>
            <c:extLst>
              <c:ext xmlns:c16="http://schemas.microsoft.com/office/drawing/2014/chart" uri="{C3380CC4-5D6E-409C-BE32-E72D297353CC}">
                <c16:uniqueId val="{00000003-A171-4298-8DB5-CF288B9252B6}"/>
              </c:ext>
            </c:extLst>
          </c:dPt>
          <c:dPt>
            <c:idx val="38"/>
            <c:invertIfNegative val="0"/>
            <c:bubble3D val="0"/>
            <c:spPr>
              <a:ln>
                <a:solidFill>
                  <a:schemeClr val="accent6"/>
                </a:solidFill>
              </a:ln>
            </c:spPr>
            <c:extLst>
              <c:ext xmlns:c16="http://schemas.microsoft.com/office/drawing/2014/chart" uri="{C3380CC4-5D6E-409C-BE32-E72D297353CC}">
                <c16:uniqueId val="{00000005-A171-4298-8DB5-CF288B9252B6}"/>
              </c:ext>
            </c:extLst>
          </c:dPt>
          <c:dPt>
            <c:idx val="39"/>
            <c:invertIfNegative val="0"/>
            <c:bubble3D val="0"/>
            <c:spPr>
              <a:ln>
                <a:solidFill>
                  <a:schemeClr val="accent6"/>
                </a:solidFill>
              </a:ln>
            </c:spPr>
            <c:extLst>
              <c:ext xmlns:c16="http://schemas.microsoft.com/office/drawing/2014/chart" uri="{C3380CC4-5D6E-409C-BE32-E72D297353CC}">
                <c16:uniqueId val="{00000007-A171-4298-8DB5-CF288B9252B6}"/>
              </c:ext>
            </c:extLst>
          </c:dPt>
          <c:dLbls>
            <c:numFmt formatCode="0.0%" sourceLinked="0"/>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Sheet1!$B$1:$AL$1</c:f>
              <c:strCache>
                <c:ptCount val="11"/>
                <c:pt idx="0">
                  <c:v>06</c:v>
                </c:pt>
                <c:pt idx="1">
                  <c:v>07</c:v>
                </c:pt>
                <c:pt idx="2">
                  <c:v>08</c:v>
                </c:pt>
                <c:pt idx="3">
                  <c:v>09</c:v>
                </c:pt>
                <c:pt idx="4">
                  <c:v>10</c:v>
                </c:pt>
                <c:pt idx="5">
                  <c:v>11</c:v>
                </c:pt>
                <c:pt idx="6">
                  <c:v>12</c:v>
                </c:pt>
                <c:pt idx="7">
                  <c:v>13</c:v>
                </c:pt>
                <c:pt idx="8">
                  <c:v>14</c:v>
                </c:pt>
                <c:pt idx="9">
                  <c:v>15</c:v>
                </c:pt>
                <c:pt idx="10">
                  <c:v>16*</c:v>
                </c:pt>
              </c:strCache>
            </c:strRef>
          </c:cat>
          <c:val>
            <c:numRef>
              <c:f>Sheet1!$B$2:$AL$2</c:f>
              <c:numCache>
                <c:formatCode>0.0%</c:formatCode>
                <c:ptCount val="11"/>
                <c:pt idx="0">
                  <c:v>3.7999999999999999E-2</c:v>
                </c:pt>
                <c:pt idx="1">
                  <c:v>0</c:v>
                </c:pt>
                <c:pt idx="2">
                  <c:v>-4.0000000000000001E-3</c:v>
                </c:pt>
                <c:pt idx="3">
                  <c:v>-4.4999999999999998E-2</c:v>
                </c:pt>
                <c:pt idx="4">
                  <c:v>8.0000000000000002E-3</c:v>
                </c:pt>
                <c:pt idx="5">
                  <c:v>3.2000000000000001E-2</c:v>
                </c:pt>
                <c:pt idx="6">
                  <c:v>4.2000000000000003E-2</c:v>
                </c:pt>
                <c:pt idx="7">
                  <c:v>4.2000000000000003E-2</c:v>
                </c:pt>
                <c:pt idx="8">
                  <c:v>3.9E-2</c:v>
                </c:pt>
                <c:pt idx="9">
                  <c:v>4.1000000000000002E-2</c:v>
                </c:pt>
                <c:pt idx="10">
                  <c:v>2.8000000000000001E-2</c:v>
                </c:pt>
              </c:numCache>
            </c:numRef>
          </c:val>
          <c:extLst>
            <c:ext xmlns:c16="http://schemas.microsoft.com/office/drawing/2014/chart" uri="{C3380CC4-5D6E-409C-BE32-E72D297353CC}">
              <c16:uniqueId val="{00000004-AFFB-4A8B-8A2F-0E1ECFEFC1D7}"/>
            </c:ext>
          </c:extLst>
        </c:ser>
        <c:dLbls>
          <c:dLblPos val="outEnd"/>
          <c:showLegendKey val="0"/>
          <c:showVal val="1"/>
          <c:showCatName val="0"/>
          <c:showSerName val="0"/>
          <c:showPercent val="0"/>
          <c:showBubbleSize val="0"/>
        </c:dLbls>
        <c:gapWidth val="25"/>
        <c:axId val="250833088"/>
        <c:axId val="401649456"/>
      </c:barChart>
      <c:catAx>
        <c:axId val="250833088"/>
        <c:scaling>
          <c:orientation val="minMax"/>
        </c:scaling>
        <c:delete val="0"/>
        <c:axPos val="b"/>
        <c:numFmt formatCode="0" sourceLinked="0"/>
        <c:majorTickMark val="out"/>
        <c:minorTickMark val="none"/>
        <c:tickLblPos val="low"/>
        <c:txPr>
          <a:bodyPr rot="0" vert="horz"/>
          <a:lstStyle/>
          <a:p>
            <a:pPr>
              <a:defRPr sz="1400"/>
            </a:pPr>
            <a:endParaRPr lang="en-US"/>
          </a:p>
        </c:txPr>
        <c:crossAx val="401649456"/>
        <c:crossesAt val="0"/>
        <c:auto val="1"/>
        <c:lblAlgn val="ctr"/>
        <c:lblOffset val="100"/>
        <c:noMultiLvlLbl val="0"/>
      </c:catAx>
      <c:valAx>
        <c:axId val="401649456"/>
        <c:scaling>
          <c:orientation val="minMax"/>
          <c:max val="0.05"/>
          <c:min val="-0.05"/>
        </c:scaling>
        <c:delete val="0"/>
        <c:axPos val="l"/>
        <c:majorGridlines>
          <c:spPr>
            <a:ln>
              <a:noFill/>
            </a:ln>
          </c:spPr>
        </c:majorGridlines>
        <c:numFmt formatCode="0.0%" sourceLinked="0"/>
        <c:majorTickMark val="out"/>
        <c:minorTickMark val="none"/>
        <c:tickLblPos val="nextTo"/>
        <c:txPr>
          <a:bodyPr/>
          <a:lstStyle/>
          <a:p>
            <a:pPr>
              <a:defRPr sz="1400"/>
            </a:pPr>
            <a:endParaRPr lang="en-US"/>
          </a:p>
        </c:txPr>
        <c:crossAx val="250833088"/>
        <c:crossesAt val="1"/>
        <c:crossBetween val="between"/>
        <c:majorUnit val="2.5000000000000001E-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46045857310103E-2"/>
          <c:y val="5.1829778962916302E-2"/>
          <c:w val="0.88769351487252002"/>
          <c:h val="0.84248387030317495"/>
        </c:manualLayout>
      </c:layout>
      <c:lineChart>
        <c:grouping val="standard"/>
        <c:varyColors val="0"/>
        <c:ser>
          <c:idx val="0"/>
          <c:order val="0"/>
          <c:tx>
            <c:strRef>
              <c:f>Sheet1!$A$2</c:f>
              <c:strCache>
                <c:ptCount val="1"/>
                <c:pt idx="0">
                  <c:v>Commercial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16E</c:v>
                </c:pt>
              </c:strCache>
            </c:strRef>
          </c:cat>
          <c:val>
            <c:numRef>
              <c:f>Sheet1!$B$2:$AV$2</c:f>
              <c:numCache>
                <c:formatCode>0.0%</c:formatCode>
                <c:ptCount val="21"/>
                <c:pt idx="0">
                  <c:v>8.0000000000000002E-3</c:v>
                </c:pt>
                <c:pt idx="1">
                  <c:v>6.0000000000000001E-3</c:v>
                </c:pt>
                <c:pt idx="2">
                  <c:v>-2.5999999999999999E-2</c:v>
                </c:pt>
                <c:pt idx="3">
                  <c:v>1.0999999999999999E-2</c:v>
                </c:pt>
                <c:pt idx="4">
                  <c:v>7.1999999999999995E-2</c:v>
                </c:pt>
                <c:pt idx="5">
                  <c:v>9.7000000000000003E-2</c:v>
                </c:pt>
                <c:pt idx="6">
                  <c:v>0.224</c:v>
                </c:pt>
                <c:pt idx="7">
                  <c:v>0.124</c:v>
                </c:pt>
                <c:pt idx="8">
                  <c:v>4.1000000000000002E-2</c:v>
                </c:pt>
                <c:pt idx="9">
                  <c:v>-1.2E-2</c:v>
                </c:pt>
                <c:pt idx="10">
                  <c:v>7.6999999999999999E-2</c:v>
                </c:pt>
                <c:pt idx="11">
                  <c:v>-1.6E-2</c:v>
                </c:pt>
                <c:pt idx="12">
                  <c:v>-3.1E-2</c:v>
                </c:pt>
                <c:pt idx="13">
                  <c:v>-0.09</c:v>
                </c:pt>
                <c:pt idx="14">
                  <c:v>-1.4E-2</c:v>
                </c:pt>
                <c:pt idx="15">
                  <c:v>4.8000000000000001E-2</c:v>
                </c:pt>
                <c:pt idx="16">
                  <c:v>4.9000000000000002E-2</c:v>
                </c:pt>
                <c:pt idx="17">
                  <c:v>4.1000000000000002E-2</c:v>
                </c:pt>
                <c:pt idx="18">
                  <c:v>3.2000000000000001E-2</c:v>
                </c:pt>
                <c:pt idx="19">
                  <c:v>2.4E-2</c:v>
                </c:pt>
                <c:pt idx="20">
                  <c:v>-1.2999999999999999E-2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Personal Lines</c:v>
                </c:pt>
              </c:strCache>
            </c:strRef>
          </c:tx>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16E</c:v>
                </c:pt>
              </c:strCache>
            </c:strRef>
          </c:cat>
          <c:val>
            <c:numRef>
              <c:f>Sheet1!$B$3:$AV$3</c:f>
              <c:numCache>
                <c:formatCode>0.0%</c:formatCode>
                <c:ptCount val="21"/>
                <c:pt idx="0">
                  <c:v>8.0000000000000002E-3</c:v>
                </c:pt>
                <c:pt idx="1">
                  <c:v>5.6000000000000001E-2</c:v>
                </c:pt>
                <c:pt idx="2">
                  <c:v>4.1000000000000002E-2</c:v>
                </c:pt>
                <c:pt idx="3">
                  <c:v>0.02</c:v>
                </c:pt>
                <c:pt idx="4">
                  <c:v>1.9E-2</c:v>
                </c:pt>
                <c:pt idx="5">
                  <c:v>7.2999999999999995E-2</c:v>
                </c:pt>
                <c:pt idx="6">
                  <c:v>0.10199999999999999</c:v>
                </c:pt>
                <c:pt idx="7">
                  <c:v>9.6000000000000002E-2</c:v>
                </c:pt>
                <c:pt idx="8">
                  <c:v>0.05</c:v>
                </c:pt>
                <c:pt idx="9">
                  <c:v>2.4E-2</c:v>
                </c:pt>
                <c:pt idx="10">
                  <c:v>1.6E-2</c:v>
                </c:pt>
                <c:pt idx="11">
                  <c:v>-2E-3</c:v>
                </c:pt>
                <c:pt idx="12">
                  <c:v>0</c:v>
                </c:pt>
                <c:pt idx="13">
                  <c:v>0</c:v>
                </c:pt>
                <c:pt idx="14">
                  <c:v>0.03</c:v>
                </c:pt>
                <c:pt idx="15">
                  <c:v>2.5000000000000001E-2</c:v>
                </c:pt>
                <c:pt idx="16">
                  <c:v>3.5999999999999997E-2</c:v>
                </c:pt>
                <c:pt idx="17">
                  <c:v>5.0999999999999997E-2</c:v>
                </c:pt>
                <c:pt idx="18">
                  <c:v>5.5E-2</c:v>
                </c:pt>
                <c:pt idx="19">
                  <c:v>4.4999999999999998E-2</c:v>
                </c:pt>
                <c:pt idx="20">
                  <c:v>5.7000000000000002E-2</c:v>
                </c:pt>
              </c:numCache>
            </c:numRef>
          </c:val>
          <c:smooth val="0"/>
          <c:extLst>
            <c:ext xmlns:c16="http://schemas.microsoft.com/office/drawing/2014/chart" uri="{C3380CC4-5D6E-409C-BE32-E72D297353CC}">
              <c16:uniqueId val="{00000000-24AD-4FC6-9585-CD3955CBCB74}"/>
            </c:ext>
          </c:extLst>
        </c:ser>
        <c:dLbls>
          <c:showLegendKey val="0"/>
          <c:showVal val="0"/>
          <c:showCatName val="0"/>
          <c:showSerName val="0"/>
          <c:showPercent val="0"/>
          <c:showBubbleSize val="0"/>
        </c:dLbls>
        <c:marker val="1"/>
        <c:smooth val="0"/>
        <c:axId val="401854912"/>
        <c:axId val="333949424"/>
      </c:lineChart>
      <c:catAx>
        <c:axId val="401854912"/>
        <c:scaling>
          <c:orientation val="minMax"/>
        </c:scaling>
        <c:delete val="0"/>
        <c:axPos val="b"/>
        <c:numFmt formatCode="0" sourceLinked="0"/>
        <c:majorTickMark val="out"/>
        <c:minorTickMark val="none"/>
        <c:tickLblPos val="nextTo"/>
        <c:txPr>
          <a:bodyPr rot="0" vert="horz"/>
          <a:lstStyle/>
          <a:p>
            <a:pPr>
              <a:defRPr sz="1400"/>
            </a:pPr>
            <a:endParaRPr lang="en-US"/>
          </a:p>
        </c:txPr>
        <c:crossAx val="333949424"/>
        <c:crossesAt val="-20"/>
        <c:auto val="1"/>
        <c:lblAlgn val="ctr"/>
        <c:lblOffset val="100"/>
        <c:tickLblSkip val="2"/>
        <c:tickMarkSkip val="1"/>
        <c:noMultiLvlLbl val="0"/>
      </c:catAx>
      <c:valAx>
        <c:axId val="333949424"/>
        <c:scaling>
          <c:orientation val="minMax"/>
          <c:min val="-0.1"/>
        </c:scaling>
        <c:delete val="0"/>
        <c:axPos val="l"/>
        <c:majorGridlines/>
        <c:numFmt formatCode="0%" sourceLinked="0"/>
        <c:majorTickMark val="out"/>
        <c:minorTickMark val="none"/>
        <c:tickLblPos val="nextTo"/>
        <c:txPr>
          <a:bodyPr/>
          <a:lstStyle/>
          <a:p>
            <a:pPr>
              <a:defRPr sz="1400"/>
            </a:pPr>
            <a:endParaRPr lang="en-US"/>
          </a:p>
        </c:txPr>
        <c:crossAx val="401854912"/>
        <c:crossesAt val="1"/>
        <c:crossBetween val="between"/>
      </c:valAx>
    </c:plotArea>
    <c:legend>
      <c:legendPos val="t"/>
      <c:layout>
        <c:manualLayout>
          <c:xMode val="edge"/>
          <c:yMode val="edge"/>
          <c:x val="0.41094386552251477"/>
          <c:y val="0.19054226056704518"/>
          <c:w val="0.56670477451726242"/>
          <c:h val="7.368268544336847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92503128695E-2"/>
          <c:w val="0.95592356609742501"/>
          <c:h val="0.83827493261455499"/>
        </c:manualLayout>
      </c:layout>
      <c:barChart>
        <c:barDir val="col"/>
        <c:grouping val="clustered"/>
        <c:varyColors val="0"/>
        <c:ser>
          <c:idx val="0"/>
          <c:order val="0"/>
          <c:tx>
            <c:strRef>
              <c:f>Sheet1!$A$2</c:f>
              <c:strCache>
                <c:ptCount val="1"/>
                <c:pt idx="0">
                  <c:v>110.1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strCache>
            </c:strRef>
          </c:cat>
          <c:val>
            <c:numRef>
              <c:f>Sheet1!$B$2:$Q$2</c:f>
              <c:numCache>
                <c:formatCode>General</c:formatCode>
                <c:ptCount val="16"/>
                <c:pt idx="0">
                  <c:v>115.8</c:v>
                </c:pt>
                <c:pt idx="1">
                  <c:v>107.5</c:v>
                </c:pt>
                <c:pt idx="2">
                  <c:v>100.1</c:v>
                </c:pt>
                <c:pt idx="3">
                  <c:v>98.4</c:v>
                </c:pt>
                <c:pt idx="4">
                  <c:v>100.8</c:v>
                </c:pt>
                <c:pt idx="5">
                  <c:v>92.6</c:v>
                </c:pt>
                <c:pt idx="6">
                  <c:v>95.7</c:v>
                </c:pt>
                <c:pt idx="7">
                  <c:v>101</c:v>
                </c:pt>
                <c:pt idx="8">
                  <c:v>99.3</c:v>
                </c:pt>
                <c:pt idx="9" formatCode="0.0">
                  <c:v>101.1</c:v>
                </c:pt>
                <c:pt idx="10" formatCode="0.0">
                  <c:v>106.5</c:v>
                </c:pt>
                <c:pt idx="11" formatCode="0.0">
                  <c:v>102.5</c:v>
                </c:pt>
                <c:pt idx="12" formatCode="0.0">
                  <c:v>96.4</c:v>
                </c:pt>
                <c:pt idx="13" formatCode="0.0">
                  <c:v>97</c:v>
                </c:pt>
                <c:pt idx="14" formatCode="0.0">
                  <c:v>97.8</c:v>
                </c:pt>
                <c:pt idx="15" formatCode="0.0">
                  <c:v>99.5</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333606416"/>
        <c:axId val="333608464"/>
      </c:barChart>
      <c:catAx>
        <c:axId val="33360641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333608464"/>
        <c:crossesAt val="100"/>
        <c:auto val="1"/>
        <c:lblAlgn val="ctr"/>
        <c:lblOffset val="20"/>
        <c:tickLblSkip val="1"/>
        <c:tickMarkSkip val="1"/>
        <c:noMultiLvlLbl val="0"/>
      </c:catAx>
      <c:valAx>
        <c:axId val="333608464"/>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33360641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246874927"/>
          <c:y val="3.4026277238601001E-2"/>
          <c:w val="0.88660798149489495"/>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498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498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1.1869436201780523E-2"/>
                  <c:y val="-1.019024041936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f>Sheet1!$B$2:$B$29</c:f>
              <c:numCache>
                <c:formatCode>"$"#,##0.0</c:formatCode>
                <c:ptCount val="28"/>
                <c:pt idx="0">
                  <c:v>14.6</c:v>
                </c:pt>
                <c:pt idx="1">
                  <c:v>5.0999999999999996</c:v>
                </c:pt>
                <c:pt idx="2">
                  <c:v>8.3000000000000007</c:v>
                </c:pt>
                <c:pt idx="3">
                  <c:v>39.4</c:v>
                </c:pt>
                <c:pt idx="4">
                  <c:v>9.1999999999999993</c:v>
                </c:pt>
                <c:pt idx="5">
                  <c:v>27.6</c:v>
                </c:pt>
                <c:pt idx="6">
                  <c:v>13.2</c:v>
                </c:pt>
                <c:pt idx="7">
                  <c:v>11.5</c:v>
                </c:pt>
                <c:pt idx="8">
                  <c:v>4</c:v>
                </c:pt>
                <c:pt idx="9">
                  <c:v>15</c:v>
                </c:pt>
                <c:pt idx="10">
                  <c:v>12.1</c:v>
                </c:pt>
                <c:pt idx="11">
                  <c:v>6.4</c:v>
                </c:pt>
                <c:pt idx="12">
                  <c:v>36.299999999999997</c:v>
                </c:pt>
                <c:pt idx="13">
                  <c:v>7.9</c:v>
                </c:pt>
                <c:pt idx="14">
                  <c:v>17</c:v>
                </c:pt>
                <c:pt idx="15">
                  <c:v>35.200000000000003</c:v>
                </c:pt>
                <c:pt idx="16">
                  <c:v>76.8</c:v>
                </c:pt>
                <c:pt idx="17">
                  <c:v>10.8</c:v>
                </c:pt>
                <c:pt idx="18">
                  <c:v>7.7</c:v>
                </c:pt>
                <c:pt idx="19">
                  <c:v>30.3</c:v>
                </c:pt>
                <c:pt idx="20">
                  <c:v>11.8</c:v>
                </c:pt>
                <c:pt idx="21">
                  <c:v>15.7</c:v>
                </c:pt>
                <c:pt idx="22">
                  <c:v>36.200000000000003</c:v>
                </c:pt>
                <c:pt idx="23">
                  <c:v>37</c:v>
                </c:pt>
                <c:pt idx="24">
                  <c:v>13.4</c:v>
                </c:pt>
                <c:pt idx="25">
                  <c:v>15.8</c:v>
                </c:pt>
                <c:pt idx="26">
                  <c:v>15.4</c:v>
                </c:pt>
                <c:pt idx="27">
                  <c:v>21</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328274592"/>
        <c:axId val="328276912"/>
      </c:barChart>
      <c:catAx>
        <c:axId val="328274592"/>
        <c:scaling>
          <c:orientation val="minMax"/>
        </c:scaling>
        <c:delete val="0"/>
        <c:axPos val="b"/>
        <c:numFmt formatCode="General" sourceLinked="0"/>
        <c:majorTickMark val="out"/>
        <c:minorTickMark val="none"/>
        <c:tickLblPos val="low"/>
        <c:crossAx val="328276912"/>
        <c:crosses val="autoZero"/>
        <c:auto val="1"/>
        <c:lblAlgn val="ctr"/>
        <c:lblOffset val="100"/>
        <c:noMultiLvlLbl val="0"/>
      </c:catAx>
      <c:valAx>
        <c:axId val="328276912"/>
        <c:scaling>
          <c:orientation val="minMax"/>
          <c:max val="90"/>
          <c:min val="0"/>
        </c:scaling>
        <c:delete val="0"/>
        <c:axPos val="l"/>
        <c:numFmt formatCode="&quot;$&quot;#,##0" sourceLinked="0"/>
        <c:majorTickMark val="out"/>
        <c:minorTickMark val="none"/>
        <c:tickLblPos val="nextTo"/>
        <c:crossAx val="32827459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AB4D-3FE8-46D4-921D-3DAAFD4519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E70C20-E506-4FF7-9F1C-765AA78E70C1}">
      <dgm:prSet phldrT="[Text]" custT="1"/>
      <dgm:spPr/>
      <dgm:t>
        <a:bodyPr/>
        <a:lstStyle/>
        <a:p>
          <a:r>
            <a:rPr lang="en-US" sz="1400" b="1" dirty="0"/>
            <a:t>Create Policy/ Treaty</a:t>
          </a:r>
        </a:p>
      </dgm:t>
    </dgm:pt>
    <dgm:pt modelId="{9453320E-08F2-4A9D-8D02-C93B8993606B}" type="parTrans" cxnId="{1338CEE4-50EB-4CF5-AF76-B68B3DC57411}">
      <dgm:prSet/>
      <dgm:spPr/>
      <dgm:t>
        <a:bodyPr/>
        <a:lstStyle/>
        <a:p>
          <a:endParaRPr lang="en-US" sz="1400"/>
        </a:p>
      </dgm:t>
    </dgm:pt>
    <dgm:pt modelId="{473D3182-B31B-4F17-BE88-DD6E1BE86813}" type="sibTrans" cxnId="{1338CEE4-50EB-4CF5-AF76-B68B3DC57411}">
      <dgm:prSet/>
      <dgm:spPr/>
      <dgm:t>
        <a:bodyPr/>
        <a:lstStyle/>
        <a:p>
          <a:endParaRPr lang="en-US" sz="1400"/>
        </a:p>
      </dgm:t>
    </dgm:pt>
    <dgm:pt modelId="{92545DD2-D102-4073-81E4-5DB851FB631B}">
      <dgm:prSet custT="1"/>
      <dgm:spPr/>
      <dgm:t>
        <a:bodyPr/>
        <a:lstStyle/>
        <a:p>
          <a:r>
            <a:rPr lang="en-US" sz="1400" b="1" dirty="0"/>
            <a:t>Brains + Bank Account</a:t>
          </a:r>
        </a:p>
      </dgm:t>
    </dgm:pt>
    <dgm:pt modelId="{28992293-AD1D-4A88-A481-D7A6A63ED112}" type="parTrans" cxnId="{7CD23DBF-388C-441C-949E-CB6361D32CE9}">
      <dgm:prSet/>
      <dgm:spPr/>
      <dgm:t>
        <a:bodyPr/>
        <a:lstStyle/>
        <a:p>
          <a:endParaRPr lang="en-US" sz="1400"/>
        </a:p>
      </dgm:t>
    </dgm:pt>
    <dgm:pt modelId="{93FDA5C6-8DC8-4A52-A474-9944C73D702B}" type="sibTrans" cxnId="{7CD23DBF-388C-441C-949E-CB6361D32CE9}">
      <dgm:prSet/>
      <dgm:spPr/>
      <dgm:t>
        <a:bodyPr/>
        <a:lstStyle/>
        <a:p>
          <a:endParaRPr lang="en-US" sz="1400"/>
        </a:p>
      </dgm:t>
    </dgm:pt>
    <dgm:pt modelId="{7F3E23DC-0D50-4D94-89BF-21E67C91798F}">
      <dgm:prSet phldrT="[Text]" custT="1"/>
      <dgm:spPr/>
      <dgm:t>
        <a:bodyPr/>
        <a:lstStyle/>
        <a:p>
          <a:r>
            <a:rPr lang="en-US" sz="1400" b="1" dirty="0"/>
            <a:t>Write Risk</a:t>
          </a:r>
        </a:p>
      </dgm:t>
    </dgm:pt>
    <dgm:pt modelId="{AEE6EF17-C48D-471A-A724-FEBC5BF07BCE}" type="parTrans" cxnId="{B5F7E31A-FB3F-4B1F-9280-006465FD1418}">
      <dgm:prSet/>
      <dgm:spPr/>
      <dgm:t>
        <a:bodyPr/>
        <a:lstStyle/>
        <a:p>
          <a:endParaRPr lang="en-US" sz="1400"/>
        </a:p>
      </dgm:t>
    </dgm:pt>
    <dgm:pt modelId="{7E9FD778-33D0-4AD3-A7CB-6572AF88F984}" type="sibTrans" cxnId="{B5F7E31A-FB3F-4B1F-9280-006465FD1418}">
      <dgm:prSet/>
      <dgm:spPr/>
      <dgm:t>
        <a:bodyPr/>
        <a:lstStyle/>
        <a:p>
          <a:endParaRPr lang="en-US" sz="1400"/>
        </a:p>
      </dgm:t>
    </dgm:pt>
    <dgm:pt modelId="{1EC0E9DE-65AE-44E9-8B2E-3A0D2D7C2891}">
      <dgm:prSet phldrT="[Text]" custT="1"/>
      <dgm:spPr/>
      <dgm:t>
        <a:bodyPr/>
        <a:lstStyle/>
        <a:p>
          <a:r>
            <a:rPr lang="en-US" sz="1400" b="1" dirty="0"/>
            <a:t>Perform Loss Control</a:t>
          </a:r>
        </a:p>
      </dgm:t>
    </dgm:pt>
    <dgm:pt modelId="{3EF247FC-0154-4D91-ADC4-01EC4CBB9EBF}" type="parTrans" cxnId="{C94F532F-6957-4F27-80BA-0BA266982310}">
      <dgm:prSet/>
      <dgm:spPr/>
      <dgm:t>
        <a:bodyPr/>
        <a:lstStyle/>
        <a:p>
          <a:endParaRPr lang="en-US" sz="1400"/>
        </a:p>
      </dgm:t>
    </dgm:pt>
    <dgm:pt modelId="{0744D38E-BDE4-43B1-BE4D-1F2269C53D68}" type="sibTrans" cxnId="{C94F532F-6957-4F27-80BA-0BA266982310}">
      <dgm:prSet/>
      <dgm:spPr/>
      <dgm:t>
        <a:bodyPr/>
        <a:lstStyle/>
        <a:p>
          <a:endParaRPr lang="en-US" sz="1400"/>
        </a:p>
      </dgm:t>
    </dgm:pt>
    <dgm:pt modelId="{0DF18A4E-2471-42A4-A709-06BF829EF0A1}">
      <dgm:prSet phldrT="[Text]" custT="1"/>
      <dgm:spPr/>
      <dgm:t>
        <a:bodyPr/>
        <a:lstStyle/>
        <a:p>
          <a:r>
            <a:rPr lang="en-US" sz="1400" b="1" dirty="0"/>
            <a:t>Settle Claims</a:t>
          </a:r>
        </a:p>
      </dgm:t>
    </dgm:pt>
    <dgm:pt modelId="{D991F317-9FDB-4F2C-B9A6-15A9BC6C8A1F}" type="parTrans" cxnId="{CC1BA577-5DFE-4AE7-8BE8-BCB1DA4DA14A}">
      <dgm:prSet/>
      <dgm:spPr/>
      <dgm:t>
        <a:bodyPr/>
        <a:lstStyle/>
        <a:p>
          <a:endParaRPr lang="en-US" sz="1400"/>
        </a:p>
      </dgm:t>
    </dgm:pt>
    <dgm:pt modelId="{A3F197BE-3C0D-4148-B8A0-04A135A93812}" type="sibTrans" cxnId="{CC1BA577-5DFE-4AE7-8BE8-BCB1DA4DA14A}">
      <dgm:prSet/>
      <dgm:spPr/>
      <dgm:t>
        <a:bodyPr/>
        <a:lstStyle/>
        <a:p>
          <a:endParaRPr lang="en-US" sz="1400"/>
        </a:p>
      </dgm:t>
    </dgm:pt>
    <dgm:pt modelId="{C105252B-CB6E-42AC-A480-84404B6436FC}">
      <dgm:prSet custT="1"/>
      <dgm:spPr/>
      <dgm:t>
        <a:bodyPr/>
        <a:lstStyle/>
        <a:p>
          <a:r>
            <a:rPr lang="en-US" sz="1400" b="1" dirty="0"/>
            <a:t>Market Policy/ Treaty</a:t>
          </a:r>
        </a:p>
      </dgm:t>
    </dgm:pt>
    <dgm:pt modelId="{0719EF53-D4F9-42B3-979E-6155580564BC}" type="parTrans" cxnId="{44CE299F-EC6B-4D24-A9E3-6DDD273EA76B}">
      <dgm:prSet/>
      <dgm:spPr/>
      <dgm:t>
        <a:bodyPr/>
        <a:lstStyle/>
        <a:p>
          <a:endParaRPr lang="en-US" sz="1400"/>
        </a:p>
      </dgm:t>
    </dgm:pt>
    <dgm:pt modelId="{72A4AA6C-9D90-4FF9-AD71-D409F859D665}" type="sibTrans" cxnId="{44CE299F-EC6B-4D24-A9E3-6DDD273EA76B}">
      <dgm:prSet/>
      <dgm:spPr/>
      <dgm:t>
        <a:bodyPr/>
        <a:lstStyle/>
        <a:p>
          <a:endParaRPr lang="en-US" sz="1400"/>
        </a:p>
      </dgm:t>
    </dgm:pt>
    <dgm:pt modelId="{A9C6EBDA-93C5-42FE-96CD-1EAA2DAC5AF7}">
      <dgm:prSet phldrT="[Text]" custT="1"/>
      <dgm:spPr/>
      <dgm:t>
        <a:bodyPr/>
        <a:lstStyle/>
        <a:p>
          <a:r>
            <a:rPr lang="en-US" sz="1400" b="1" dirty="0"/>
            <a:t>Improve World </a:t>
          </a:r>
        </a:p>
      </dgm:t>
    </dgm:pt>
    <dgm:pt modelId="{65C6B2F2-5192-41F5-8B94-7B66CB34FFA9}" type="parTrans" cxnId="{3D351A5C-E5E2-483F-A60A-4FCD696F511D}">
      <dgm:prSet/>
      <dgm:spPr/>
      <dgm:t>
        <a:bodyPr/>
        <a:lstStyle/>
        <a:p>
          <a:endParaRPr lang="en-US" sz="1400"/>
        </a:p>
      </dgm:t>
    </dgm:pt>
    <dgm:pt modelId="{A872446A-C876-4C34-8318-FD76BFE087CF}" type="sibTrans" cxnId="{3D351A5C-E5E2-483F-A60A-4FCD696F511D}">
      <dgm:prSet/>
      <dgm:spPr/>
      <dgm:t>
        <a:bodyPr/>
        <a:lstStyle/>
        <a:p>
          <a:endParaRPr lang="en-US" sz="1400"/>
        </a:p>
      </dgm:t>
    </dgm:pt>
    <dgm:pt modelId="{2B07AB65-1F2B-4D45-972B-1C1AA13814EC}">
      <dgm:prSet phldrT="[Text]" custT="1"/>
      <dgm:spPr/>
      <dgm:t>
        <a:bodyPr/>
        <a:lstStyle/>
        <a:p>
          <a:r>
            <a:rPr lang="en-US" sz="1400" b="1" dirty="0"/>
            <a:t>Price Risk</a:t>
          </a:r>
        </a:p>
      </dgm:t>
    </dgm:pt>
    <dgm:pt modelId="{762E9C64-3965-4959-B96A-8A388D84F14A}" type="sibTrans" cxnId="{C6335219-35F7-4BB7-9FBA-0BFA5DC9251D}">
      <dgm:prSet/>
      <dgm:spPr/>
      <dgm:t>
        <a:bodyPr/>
        <a:lstStyle/>
        <a:p>
          <a:endParaRPr lang="en-US" sz="1400"/>
        </a:p>
      </dgm:t>
    </dgm:pt>
    <dgm:pt modelId="{CED6E3D6-A3C9-40EA-92F9-235ABE8206A4}" type="parTrans" cxnId="{C6335219-35F7-4BB7-9FBA-0BFA5DC9251D}">
      <dgm:prSet/>
      <dgm:spPr/>
      <dgm:t>
        <a:bodyPr/>
        <a:lstStyle/>
        <a:p>
          <a:endParaRPr lang="en-US" sz="1400"/>
        </a:p>
      </dgm:t>
    </dgm:pt>
    <dgm:pt modelId="{4E4B4067-D128-4B7B-97B6-B098539D68CC}" type="pres">
      <dgm:prSet presAssocID="{55FFAB4D-3FE8-46D4-921D-3DAAFD45193A}" presName="CompostProcess" presStyleCnt="0">
        <dgm:presLayoutVars>
          <dgm:dir/>
          <dgm:resizeHandles val="exact"/>
        </dgm:presLayoutVars>
      </dgm:prSet>
      <dgm:spPr/>
    </dgm:pt>
    <dgm:pt modelId="{A152B669-C2C7-459C-A64B-5D2800C9DC64}" type="pres">
      <dgm:prSet presAssocID="{55FFAB4D-3FE8-46D4-921D-3DAAFD45193A}" presName="arrow" presStyleLbl="bgShp" presStyleIdx="0" presStyleCnt="1" custLinFactNeighborX="-991" custLinFactNeighborY="-821"/>
      <dgm:spPr/>
    </dgm:pt>
    <dgm:pt modelId="{20A31AA8-B183-4F29-BC32-7AE7D2F588F3}" type="pres">
      <dgm:prSet presAssocID="{55FFAB4D-3FE8-46D4-921D-3DAAFD45193A}" presName="linearProcess" presStyleCnt="0"/>
      <dgm:spPr/>
    </dgm:pt>
    <dgm:pt modelId="{70A62A1C-F154-4910-9C4E-62E600A80DD4}" type="pres">
      <dgm:prSet presAssocID="{92545DD2-D102-4073-81E4-5DB851FB631B}" presName="textNode" presStyleLbl="node1" presStyleIdx="0" presStyleCnt="8">
        <dgm:presLayoutVars>
          <dgm:bulletEnabled val="1"/>
        </dgm:presLayoutVars>
      </dgm:prSet>
      <dgm:spPr/>
    </dgm:pt>
    <dgm:pt modelId="{7FCF817D-5F5B-436F-9517-BC4BB1F8045C}" type="pres">
      <dgm:prSet presAssocID="{93FDA5C6-8DC8-4A52-A474-9944C73D702B}" presName="sibTrans" presStyleCnt="0"/>
      <dgm:spPr/>
    </dgm:pt>
    <dgm:pt modelId="{94A54FA7-0450-445A-8026-0207A2847018}" type="pres">
      <dgm:prSet presAssocID="{51E70C20-E506-4FF7-9F1C-765AA78E70C1}" presName="textNode" presStyleLbl="node1" presStyleIdx="1" presStyleCnt="8">
        <dgm:presLayoutVars>
          <dgm:bulletEnabled val="1"/>
        </dgm:presLayoutVars>
      </dgm:prSet>
      <dgm:spPr/>
    </dgm:pt>
    <dgm:pt modelId="{48BF1143-71F3-4CD7-A945-30313464EEB9}" type="pres">
      <dgm:prSet presAssocID="{473D3182-B31B-4F17-BE88-DD6E1BE86813}" presName="sibTrans" presStyleCnt="0"/>
      <dgm:spPr/>
    </dgm:pt>
    <dgm:pt modelId="{7E743432-CC7F-4390-8FC6-15CFA3D6582B}" type="pres">
      <dgm:prSet presAssocID="{C105252B-CB6E-42AC-A480-84404B6436FC}" presName="textNode" presStyleLbl="node1" presStyleIdx="2" presStyleCnt="8">
        <dgm:presLayoutVars>
          <dgm:bulletEnabled val="1"/>
        </dgm:presLayoutVars>
      </dgm:prSet>
      <dgm:spPr/>
    </dgm:pt>
    <dgm:pt modelId="{AB308EE6-A83A-4D1E-A643-6E07177AA05E}" type="pres">
      <dgm:prSet presAssocID="{72A4AA6C-9D90-4FF9-AD71-D409F859D665}" presName="sibTrans" presStyleCnt="0"/>
      <dgm:spPr/>
    </dgm:pt>
    <dgm:pt modelId="{2EA539DF-C130-472D-9E00-B45561132935}" type="pres">
      <dgm:prSet presAssocID="{7F3E23DC-0D50-4D94-89BF-21E67C91798F}" presName="textNode" presStyleLbl="node1" presStyleIdx="3" presStyleCnt="8">
        <dgm:presLayoutVars>
          <dgm:bulletEnabled val="1"/>
        </dgm:presLayoutVars>
      </dgm:prSet>
      <dgm:spPr/>
    </dgm:pt>
    <dgm:pt modelId="{2666BD86-5DE5-4BA8-96E9-30BC49B30967}" type="pres">
      <dgm:prSet presAssocID="{7E9FD778-33D0-4AD3-A7CB-6572AF88F984}" presName="sibTrans" presStyleCnt="0"/>
      <dgm:spPr/>
    </dgm:pt>
    <dgm:pt modelId="{8E560B7B-C1C6-4174-B929-8A0EC41215B3}" type="pres">
      <dgm:prSet presAssocID="{2B07AB65-1F2B-4D45-972B-1C1AA13814EC}" presName="textNode" presStyleLbl="node1" presStyleIdx="4" presStyleCnt="8">
        <dgm:presLayoutVars>
          <dgm:bulletEnabled val="1"/>
        </dgm:presLayoutVars>
      </dgm:prSet>
      <dgm:spPr/>
    </dgm:pt>
    <dgm:pt modelId="{FE9409D4-1089-49C1-BDF8-5237F5CB3535}" type="pres">
      <dgm:prSet presAssocID="{762E9C64-3965-4959-B96A-8A388D84F14A}" presName="sibTrans" presStyleCnt="0"/>
      <dgm:spPr/>
    </dgm:pt>
    <dgm:pt modelId="{8430E4D2-4BE5-4033-A40B-7D01DC320A25}" type="pres">
      <dgm:prSet presAssocID="{1EC0E9DE-65AE-44E9-8B2E-3A0D2D7C2891}" presName="textNode" presStyleLbl="node1" presStyleIdx="5" presStyleCnt="8">
        <dgm:presLayoutVars>
          <dgm:bulletEnabled val="1"/>
        </dgm:presLayoutVars>
      </dgm:prSet>
      <dgm:spPr/>
    </dgm:pt>
    <dgm:pt modelId="{90F9E2C3-A749-47EA-9ACE-BCB8AB3EA74A}" type="pres">
      <dgm:prSet presAssocID="{0744D38E-BDE4-43B1-BE4D-1F2269C53D68}" presName="sibTrans" presStyleCnt="0"/>
      <dgm:spPr/>
    </dgm:pt>
    <dgm:pt modelId="{DA227052-28CD-48CA-B212-6CE9437E2590}" type="pres">
      <dgm:prSet presAssocID="{0DF18A4E-2471-42A4-A709-06BF829EF0A1}" presName="textNode" presStyleLbl="node1" presStyleIdx="6" presStyleCnt="8">
        <dgm:presLayoutVars>
          <dgm:bulletEnabled val="1"/>
        </dgm:presLayoutVars>
      </dgm:prSet>
      <dgm:spPr/>
    </dgm:pt>
    <dgm:pt modelId="{5F50013E-F129-4FC1-9BFD-B49D23E33F90}" type="pres">
      <dgm:prSet presAssocID="{A3F197BE-3C0D-4148-B8A0-04A135A93812}" presName="sibTrans" presStyleCnt="0"/>
      <dgm:spPr/>
    </dgm:pt>
    <dgm:pt modelId="{6310D234-C0C6-44A1-98F4-7DB8A98AB0CC}" type="pres">
      <dgm:prSet presAssocID="{A9C6EBDA-93C5-42FE-96CD-1EAA2DAC5AF7}" presName="textNode" presStyleLbl="node1" presStyleIdx="7" presStyleCnt="8">
        <dgm:presLayoutVars>
          <dgm:bulletEnabled val="1"/>
        </dgm:presLayoutVars>
      </dgm:prSet>
      <dgm:spPr/>
    </dgm:pt>
  </dgm:ptLst>
  <dgm:cxnLst>
    <dgm:cxn modelId="{7CD23DBF-388C-441C-949E-CB6361D32CE9}" srcId="{55FFAB4D-3FE8-46D4-921D-3DAAFD45193A}" destId="{92545DD2-D102-4073-81E4-5DB851FB631B}" srcOrd="0" destOrd="0" parTransId="{28992293-AD1D-4A88-A481-D7A6A63ED112}" sibTransId="{93FDA5C6-8DC8-4A52-A474-9944C73D702B}"/>
    <dgm:cxn modelId="{0B44ECCF-5EC3-4A54-A9D6-8244B33561C2}" type="presOf" srcId="{55FFAB4D-3FE8-46D4-921D-3DAAFD45193A}" destId="{4E4B4067-D128-4B7B-97B6-B098539D68CC}" srcOrd="0" destOrd="0" presId="urn:microsoft.com/office/officeart/2005/8/layout/hProcess9"/>
    <dgm:cxn modelId="{C94F532F-6957-4F27-80BA-0BA266982310}" srcId="{55FFAB4D-3FE8-46D4-921D-3DAAFD45193A}" destId="{1EC0E9DE-65AE-44E9-8B2E-3A0D2D7C2891}" srcOrd="5" destOrd="0" parTransId="{3EF247FC-0154-4D91-ADC4-01EC4CBB9EBF}" sibTransId="{0744D38E-BDE4-43B1-BE4D-1F2269C53D68}"/>
    <dgm:cxn modelId="{44CE299F-EC6B-4D24-A9E3-6DDD273EA76B}" srcId="{55FFAB4D-3FE8-46D4-921D-3DAAFD45193A}" destId="{C105252B-CB6E-42AC-A480-84404B6436FC}" srcOrd="2" destOrd="0" parTransId="{0719EF53-D4F9-42B3-979E-6155580564BC}" sibTransId="{72A4AA6C-9D90-4FF9-AD71-D409F859D665}"/>
    <dgm:cxn modelId="{D6654E3B-19F7-4AE8-834A-D2BE47776D9D}" type="presOf" srcId="{2B07AB65-1F2B-4D45-972B-1C1AA13814EC}" destId="{8E560B7B-C1C6-4174-B929-8A0EC41215B3}" srcOrd="0" destOrd="0" presId="urn:microsoft.com/office/officeart/2005/8/layout/hProcess9"/>
    <dgm:cxn modelId="{B5F7E31A-FB3F-4B1F-9280-006465FD1418}" srcId="{55FFAB4D-3FE8-46D4-921D-3DAAFD45193A}" destId="{7F3E23DC-0D50-4D94-89BF-21E67C91798F}" srcOrd="3" destOrd="0" parTransId="{AEE6EF17-C48D-471A-A724-FEBC5BF07BCE}" sibTransId="{7E9FD778-33D0-4AD3-A7CB-6572AF88F984}"/>
    <dgm:cxn modelId="{1338CEE4-50EB-4CF5-AF76-B68B3DC57411}" srcId="{55FFAB4D-3FE8-46D4-921D-3DAAFD45193A}" destId="{51E70C20-E506-4FF7-9F1C-765AA78E70C1}" srcOrd="1" destOrd="0" parTransId="{9453320E-08F2-4A9D-8D02-C93B8993606B}" sibTransId="{473D3182-B31B-4F17-BE88-DD6E1BE86813}"/>
    <dgm:cxn modelId="{11569A78-704D-4B62-9DCB-4EF08A5B2513}" type="presOf" srcId="{1EC0E9DE-65AE-44E9-8B2E-3A0D2D7C2891}" destId="{8430E4D2-4BE5-4033-A40B-7D01DC320A25}" srcOrd="0" destOrd="0" presId="urn:microsoft.com/office/officeart/2005/8/layout/hProcess9"/>
    <dgm:cxn modelId="{3D351A5C-E5E2-483F-A60A-4FCD696F511D}" srcId="{55FFAB4D-3FE8-46D4-921D-3DAAFD45193A}" destId="{A9C6EBDA-93C5-42FE-96CD-1EAA2DAC5AF7}" srcOrd="7" destOrd="0" parTransId="{65C6B2F2-5192-41F5-8B94-7B66CB34FFA9}" sibTransId="{A872446A-C876-4C34-8318-FD76BFE087CF}"/>
    <dgm:cxn modelId="{C4431D87-6480-45BE-9A51-454C75082B9A}" type="presOf" srcId="{0DF18A4E-2471-42A4-A709-06BF829EF0A1}" destId="{DA227052-28CD-48CA-B212-6CE9437E2590}" srcOrd="0" destOrd="0" presId="urn:microsoft.com/office/officeart/2005/8/layout/hProcess9"/>
    <dgm:cxn modelId="{DCF76BC5-FDA3-4B63-A3A6-0DA1C93EABA6}" type="presOf" srcId="{A9C6EBDA-93C5-42FE-96CD-1EAA2DAC5AF7}" destId="{6310D234-C0C6-44A1-98F4-7DB8A98AB0CC}" srcOrd="0" destOrd="0" presId="urn:microsoft.com/office/officeart/2005/8/layout/hProcess9"/>
    <dgm:cxn modelId="{CC1BA577-5DFE-4AE7-8BE8-BCB1DA4DA14A}" srcId="{55FFAB4D-3FE8-46D4-921D-3DAAFD45193A}" destId="{0DF18A4E-2471-42A4-A709-06BF829EF0A1}" srcOrd="6" destOrd="0" parTransId="{D991F317-9FDB-4F2C-B9A6-15A9BC6C8A1F}" sibTransId="{A3F197BE-3C0D-4148-B8A0-04A135A93812}"/>
    <dgm:cxn modelId="{C6335219-35F7-4BB7-9FBA-0BFA5DC9251D}" srcId="{55FFAB4D-3FE8-46D4-921D-3DAAFD45193A}" destId="{2B07AB65-1F2B-4D45-972B-1C1AA13814EC}" srcOrd="4" destOrd="0" parTransId="{CED6E3D6-A3C9-40EA-92F9-235ABE8206A4}" sibTransId="{762E9C64-3965-4959-B96A-8A388D84F14A}"/>
    <dgm:cxn modelId="{8F85756A-FD3E-4704-BBDD-BFB09542D4CB}" type="presOf" srcId="{7F3E23DC-0D50-4D94-89BF-21E67C91798F}" destId="{2EA539DF-C130-472D-9E00-B45561132935}" srcOrd="0" destOrd="0" presId="urn:microsoft.com/office/officeart/2005/8/layout/hProcess9"/>
    <dgm:cxn modelId="{A0C3861F-68CE-43F2-ADAA-8AAB82BF350C}" type="presOf" srcId="{51E70C20-E506-4FF7-9F1C-765AA78E70C1}" destId="{94A54FA7-0450-445A-8026-0207A2847018}" srcOrd="0" destOrd="0" presId="urn:microsoft.com/office/officeart/2005/8/layout/hProcess9"/>
    <dgm:cxn modelId="{8902E981-52FB-4284-BB6C-E4AA65CD59A9}" type="presOf" srcId="{92545DD2-D102-4073-81E4-5DB851FB631B}" destId="{70A62A1C-F154-4910-9C4E-62E600A80DD4}" srcOrd="0" destOrd="0" presId="urn:microsoft.com/office/officeart/2005/8/layout/hProcess9"/>
    <dgm:cxn modelId="{67AEE9A1-2F19-4946-83D3-3806D5F9472E}" type="presOf" srcId="{C105252B-CB6E-42AC-A480-84404B6436FC}" destId="{7E743432-CC7F-4390-8FC6-15CFA3D6582B}" srcOrd="0" destOrd="0" presId="urn:microsoft.com/office/officeart/2005/8/layout/hProcess9"/>
    <dgm:cxn modelId="{9149D06A-F4ED-4649-B9E4-168162798115}" type="presParOf" srcId="{4E4B4067-D128-4B7B-97B6-B098539D68CC}" destId="{A152B669-C2C7-459C-A64B-5D2800C9DC64}" srcOrd="0" destOrd="0" presId="urn:microsoft.com/office/officeart/2005/8/layout/hProcess9"/>
    <dgm:cxn modelId="{4B81BE72-8E85-4E70-9E64-398300B0C9AA}" type="presParOf" srcId="{4E4B4067-D128-4B7B-97B6-B098539D68CC}" destId="{20A31AA8-B183-4F29-BC32-7AE7D2F588F3}" srcOrd="1" destOrd="0" presId="urn:microsoft.com/office/officeart/2005/8/layout/hProcess9"/>
    <dgm:cxn modelId="{7286A81C-A60E-4705-B55C-270E423DAB7D}" type="presParOf" srcId="{20A31AA8-B183-4F29-BC32-7AE7D2F588F3}" destId="{70A62A1C-F154-4910-9C4E-62E600A80DD4}" srcOrd="0" destOrd="0" presId="urn:microsoft.com/office/officeart/2005/8/layout/hProcess9"/>
    <dgm:cxn modelId="{DD85285A-9CE3-483C-946A-C82B956572A5}" type="presParOf" srcId="{20A31AA8-B183-4F29-BC32-7AE7D2F588F3}" destId="{7FCF817D-5F5B-436F-9517-BC4BB1F8045C}" srcOrd="1" destOrd="0" presId="urn:microsoft.com/office/officeart/2005/8/layout/hProcess9"/>
    <dgm:cxn modelId="{231D9347-00B6-41D8-B260-D406FF938F51}" type="presParOf" srcId="{20A31AA8-B183-4F29-BC32-7AE7D2F588F3}" destId="{94A54FA7-0450-445A-8026-0207A2847018}" srcOrd="2" destOrd="0" presId="urn:microsoft.com/office/officeart/2005/8/layout/hProcess9"/>
    <dgm:cxn modelId="{9777739D-48E2-45EE-9260-DCCBFDD06468}" type="presParOf" srcId="{20A31AA8-B183-4F29-BC32-7AE7D2F588F3}" destId="{48BF1143-71F3-4CD7-A945-30313464EEB9}" srcOrd="3" destOrd="0" presId="urn:microsoft.com/office/officeart/2005/8/layout/hProcess9"/>
    <dgm:cxn modelId="{650D1A7F-A8CE-418C-8BAC-57CBDF642204}" type="presParOf" srcId="{20A31AA8-B183-4F29-BC32-7AE7D2F588F3}" destId="{7E743432-CC7F-4390-8FC6-15CFA3D6582B}" srcOrd="4" destOrd="0" presId="urn:microsoft.com/office/officeart/2005/8/layout/hProcess9"/>
    <dgm:cxn modelId="{60DEC2C6-9643-4128-96DC-161971CDB857}" type="presParOf" srcId="{20A31AA8-B183-4F29-BC32-7AE7D2F588F3}" destId="{AB308EE6-A83A-4D1E-A643-6E07177AA05E}" srcOrd="5" destOrd="0" presId="urn:microsoft.com/office/officeart/2005/8/layout/hProcess9"/>
    <dgm:cxn modelId="{C5611A2B-36EC-4C66-BCBA-07D3BAD376F8}" type="presParOf" srcId="{20A31AA8-B183-4F29-BC32-7AE7D2F588F3}" destId="{2EA539DF-C130-472D-9E00-B45561132935}" srcOrd="6" destOrd="0" presId="urn:microsoft.com/office/officeart/2005/8/layout/hProcess9"/>
    <dgm:cxn modelId="{922F67F3-3ABF-4200-8584-CBE0E452D585}" type="presParOf" srcId="{20A31AA8-B183-4F29-BC32-7AE7D2F588F3}" destId="{2666BD86-5DE5-4BA8-96E9-30BC49B30967}" srcOrd="7" destOrd="0" presId="urn:microsoft.com/office/officeart/2005/8/layout/hProcess9"/>
    <dgm:cxn modelId="{ED14E6DD-1206-4853-A60F-1FD2E668370A}" type="presParOf" srcId="{20A31AA8-B183-4F29-BC32-7AE7D2F588F3}" destId="{8E560B7B-C1C6-4174-B929-8A0EC41215B3}" srcOrd="8" destOrd="0" presId="urn:microsoft.com/office/officeart/2005/8/layout/hProcess9"/>
    <dgm:cxn modelId="{845C4483-3795-4099-AF89-A3B0E9CF9F9B}" type="presParOf" srcId="{20A31AA8-B183-4F29-BC32-7AE7D2F588F3}" destId="{FE9409D4-1089-49C1-BDF8-5237F5CB3535}" srcOrd="9" destOrd="0" presId="urn:microsoft.com/office/officeart/2005/8/layout/hProcess9"/>
    <dgm:cxn modelId="{A6CD04A1-1312-4DA0-9E4C-CD2314997F87}" type="presParOf" srcId="{20A31AA8-B183-4F29-BC32-7AE7D2F588F3}" destId="{8430E4D2-4BE5-4033-A40B-7D01DC320A25}" srcOrd="10" destOrd="0" presId="urn:microsoft.com/office/officeart/2005/8/layout/hProcess9"/>
    <dgm:cxn modelId="{DDC072CE-4176-4610-AA27-3065598A39A0}" type="presParOf" srcId="{20A31AA8-B183-4F29-BC32-7AE7D2F588F3}" destId="{90F9E2C3-A749-47EA-9ACE-BCB8AB3EA74A}" srcOrd="11" destOrd="0" presId="urn:microsoft.com/office/officeart/2005/8/layout/hProcess9"/>
    <dgm:cxn modelId="{DBA5198D-D6D2-4000-A864-173F2683B2AE}" type="presParOf" srcId="{20A31AA8-B183-4F29-BC32-7AE7D2F588F3}" destId="{DA227052-28CD-48CA-B212-6CE9437E2590}" srcOrd="12" destOrd="0" presId="urn:microsoft.com/office/officeart/2005/8/layout/hProcess9"/>
    <dgm:cxn modelId="{9289D667-7FA3-44D5-BF31-9BD4BEEF9DC5}" type="presParOf" srcId="{20A31AA8-B183-4F29-BC32-7AE7D2F588F3}" destId="{5F50013E-F129-4FC1-9BFD-B49D23E33F90}" srcOrd="13" destOrd="0" presId="urn:microsoft.com/office/officeart/2005/8/layout/hProcess9"/>
    <dgm:cxn modelId="{42F626D7-FB20-4310-AE90-FB2C3ECEBF76}" type="presParOf" srcId="{20A31AA8-B183-4F29-BC32-7AE7D2F588F3}" destId="{6310D234-C0C6-44A1-98F4-7DB8A98AB0CC}"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B669-C2C7-459C-A64B-5D2800C9DC64}">
      <dsp:nvSpPr>
        <dsp:cNvPr id="0" name=""/>
        <dsp:cNvSpPr/>
      </dsp:nvSpPr>
      <dsp:spPr>
        <a:xfrm>
          <a:off x="563117" y="0"/>
          <a:ext cx="7189470" cy="40401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2A1C-F154-4910-9C4E-62E600A80DD4}">
      <dsp:nvSpPr>
        <dsp:cNvPr id="0" name=""/>
        <dsp:cNvSpPr/>
      </dsp:nvSpPr>
      <dsp:spPr>
        <a:xfrm>
          <a:off x="4129"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Brains + Bank Account</a:t>
          </a:r>
        </a:p>
      </dsp:txBody>
      <dsp:txXfrm>
        <a:off x="49128" y="1257055"/>
        <a:ext cx="831813" cy="1526076"/>
      </dsp:txXfrm>
    </dsp:sp>
    <dsp:sp modelId="{94A54FA7-0450-445A-8026-0207A2847018}">
      <dsp:nvSpPr>
        <dsp:cNvPr id="0" name=""/>
        <dsp:cNvSpPr/>
      </dsp:nvSpPr>
      <dsp:spPr>
        <a:xfrm>
          <a:off x="1079576"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Create Policy/ Treaty</a:t>
          </a:r>
        </a:p>
      </dsp:txBody>
      <dsp:txXfrm>
        <a:off x="1124575" y="1257055"/>
        <a:ext cx="831813" cy="1526076"/>
      </dsp:txXfrm>
    </dsp:sp>
    <dsp:sp modelId="{7E743432-CC7F-4390-8FC6-15CFA3D6582B}">
      <dsp:nvSpPr>
        <dsp:cNvPr id="0" name=""/>
        <dsp:cNvSpPr/>
      </dsp:nvSpPr>
      <dsp:spPr>
        <a:xfrm>
          <a:off x="2155023"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Market Policy/ Treaty</a:t>
          </a:r>
        </a:p>
      </dsp:txBody>
      <dsp:txXfrm>
        <a:off x="2200022" y="1257055"/>
        <a:ext cx="831813" cy="1526076"/>
      </dsp:txXfrm>
    </dsp:sp>
    <dsp:sp modelId="{2EA539DF-C130-472D-9E00-B45561132935}">
      <dsp:nvSpPr>
        <dsp:cNvPr id="0" name=""/>
        <dsp:cNvSpPr/>
      </dsp:nvSpPr>
      <dsp:spPr>
        <a:xfrm>
          <a:off x="3230470"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Write Risk</a:t>
          </a:r>
        </a:p>
      </dsp:txBody>
      <dsp:txXfrm>
        <a:off x="3275469" y="1257055"/>
        <a:ext cx="831813" cy="1526076"/>
      </dsp:txXfrm>
    </dsp:sp>
    <dsp:sp modelId="{8E560B7B-C1C6-4174-B929-8A0EC41215B3}">
      <dsp:nvSpPr>
        <dsp:cNvPr id="0" name=""/>
        <dsp:cNvSpPr/>
      </dsp:nvSpPr>
      <dsp:spPr>
        <a:xfrm>
          <a:off x="4305917"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Price Risk</a:t>
          </a:r>
        </a:p>
      </dsp:txBody>
      <dsp:txXfrm>
        <a:off x="4350916" y="1257055"/>
        <a:ext cx="831813" cy="1526076"/>
      </dsp:txXfrm>
    </dsp:sp>
    <dsp:sp modelId="{8430E4D2-4BE5-4033-A40B-7D01DC320A25}">
      <dsp:nvSpPr>
        <dsp:cNvPr id="0" name=""/>
        <dsp:cNvSpPr/>
      </dsp:nvSpPr>
      <dsp:spPr>
        <a:xfrm>
          <a:off x="5381364"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Perform Loss Control</a:t>
          </a:r>
        </a:p>
      </dsp:txBody>
      <dsp:txXfrm>
        <a:off x="5426363" y="1257055"/>
        <a:ext cx="831813" cy="1526076"/>
      </dsp:txXfrm>
    </dsp:sp>
    <dsp:sp modelId="{DA227052-28CD-48CA-B212-6CE9437E2590}">
      <dsp:nvSpPr>
        <dsp:cNvPr id="0" name=""/>
        <dsp:cNvSpPr/>
      </dsp:nvSpPr>
      <dsp:spPr>
        <a:xfrm>
          <a:off x="6456811"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Settle Claims</a:t>
          </a:r>
        </a:p>
      </dsp:txBody>
      <dsp:txXfrm>
        <a:off x="6501810" y="1257055"/>
        <a:ext cx="831813" cy="1526076"/>
      </dsp:txXfrm>
    </dsp:sp>
    <dsp:sp modelId="{6310D234-C0C6-44A1-98F4-7DB8A98AB0CC}">
      <dsp:nvSpPr>
        <dsp:cNvPr id="0" name=""/>
        <dsp:cNvSpPr/>
      </dsp:nvSpPr>
      <dsp:spPr>
        <a:xfrm>
          <a:off x="7532258"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Improve World </a:t>
          </a:r>
        </a:p>
      </dsp:txBody>
      <dsp:txXfrm>
        <a:off x="7577257" y="1257055"/>
        <a:ext cx="831813" cy="15260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0.55843</cdr:x>
      <cdr:y>0.11304</cdr:y>
    </cdr:from>
    <cdr:to>
      <cdr:x>0.93802</cdr:x>
      <cdr:y>0.39125</cdr:y>
    </cdr:to>
    <cdr:grpSp>
      <cdr:nvGrpSpPr>
        <cdr:cNvPr id="2" name="Group 1"/>
        <cdr:cNvGrpSpPr/>
      </cdr:nvGrpSpPr>
      <cdr:grpSpPr>
        <a:xfrm xmlns:a="http://schemas.openxmlformats.org/drawingml/2006/main">
          <a:off x="2316444" y="423684"/>
          <a:ext cx="1574591" cy="1042755"/>
          <a:chOff x="501324" y="1020059"/>
          <a:chExt cx="3325809" cy="1042748"/>
        </a:xfrm>
      </cdr:grpSpPr>
      <cdr:sp macro="" textlink="">
        <cdr:nvSpPr>
          <cdr:cNvPr id="3" name="AutoShape 5"/>
          <cdr:cNvSpPr>
            <a:spLocks xmlns:a="http://schemas.openxmlformats.org/drawingml/2006/main" noChangeArrowheads="1"/>
          </cdr:cNvSpPr>
        </cdr:nvSpPr>
        <cdr:spPr bwMode="gray">
          <a:xfrm xmlns:a="http://schemas.openxmlformats.org/drawingml/2006/main">
            <a:off x="501324" y="1020059"/>
            <a:ext cx="3325809" cy="347563"/>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lIns="45720" tIns="0" rIns="45720" bIns="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 . .Typing More</a:t>
            </a:r>
          </a:p>
        </cdr:txBody>
      </cdr:sp>
      <cdr:cxnSp macro="">
        <cdr:nvCxnSpPr>
          <cdr:cNvPr id="4" name="Straight Arrow Connector 3"/>
          <cdr:cNvCxnSpPr/>
        </cdr:nvCxnSpPr>
        <cdr:spPr bwMode="gray">
          <a:xfrm xmlns:a="http://schemas.openxmlformats.org/drawingml/2006/main">
            <a:off x="799621" y="1367622"/>
            <a:ext cx="0" cy="695185"/>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0.86642</cdr:x>
      <cdr:y>0.18694</cdr:y>
    </cdr:from>
    <cdr:to>
      <cdr:x>0.86844</cdr:x>
      <cdr:y>0.40405</cdr:y>
    </cdr:to>
    <cdr:cxnSp macro="">
      <cdr:nvCxnSpPr>
        <cdr:cNvPr id="8" name="Straight Arrow Connector 7"/>
        <cdr:cNvCxnSpPr/>
      </cdr:nvCxnSpPr>
      <cdr:spPr bwMode="gray">
        <a:xfrm xmlns:a="http://schemas.openxmlformats.org/drawingml/2006/main">
          <a:off x="3594027" y="700685"/>
          <a:ext cx="8389" cy="813732"/>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0.01396</cdr:y>
    </cdr:from>
    <cdr:to>
      <cdr:x>1</cdr:x>
      <cdr:y>0.11987</cdr:y>
    </cdr:to>
    <cdr:sp macro="" textlink="">
      <cdr:nvSpPr>
        <cdr:cNvPr id="10" name="Text Placeholder 8"/>
        <cdr:cNvSpPr>
          <a:spLocks xmlns:a="http://schemas.openxmlformats.org/drawingml/2006/main" noGrp="1"/>
        </cdr:cNvSpPr>
      </cdr:nvSpPr>
      <cdr:spPr bwMode="gray">
        <a:xfrm xmlns:a="http://schemas.openxmlformats.org/drawingml/2006/main">
          <a:off x="-357188" y="52333"/>
          <a:ext cx="4148137" cy="396947"/>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sz="1600" dirty="0">
              <a:solidFill>
                <a:schemeClr val="tx1"/>
              </a:solidFill>
            </a:rPr>
            <a:t>Percentage of Drivers Who . .</a:t>
          </a:r>
        </a:p>
      </cdr:txBody>
    </cdr:sp>
  </cdr:relSizeAnchor>
</c:userShapes>
</file>

<file path=ppt/drawings/drawing3.xml><?xml version="1.0" encoding="utf-8"?>
<c:userShapes xmlns:c="http://schemas.openxmlformats.org/drawingml/2006/chart">
  <cdr:relSizeAnchor xmlns:cdr="http://schemas.openxmlformats.org/drawingml/2006/chartDrawing">
    <cdr:from>
      <cdr:x>0.00076</cdr:x>
      <cdr:y>0.02752</cdr:y>
    </cdr:from>
    <cdr:to>
      <cdr:x>1</cdr:x>
      <cdr:y>0.13342</cdr:y>
    </cdr:to>
    <cdr:sp macro="" textlink="">
      <cdr:nvSpPr>
        <cdr:cNvPr id="2" name="Text Placeholder 8"/>
        <cdr:cNvSpPr>
          <a:spLocks xmlns:a="http://schemas.openxmlformats.org/drawingml/2006/main" noGrp="1"/>
        </cdr:cNvSpPr>
      </cdr:nvSpPr>
      <cdr:spPr bwMode="gray">
        <a:xfrm xmlns:a="http://schemas.openxmlformats.org/drawingml/2006/main">
          <a:off x="50800" y="103133"/>
          <a:ext cx="4148137" cy="396947"/>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tx1"/>
              </a:solidFill>
            </a:rPr>
            <a:t>Percentage of Crashes Involving Distraction</a:t>
          </a:r>
        </a:p>
      </cdr:txBody>
    </cdr:sp>
  </cdr:relSizeAnchor>
  <cdr:relSizeAnchor xmlns:cdr="http://schemas.openxmlformats.org/drawingml/2006/chartDrawing">
    <cdr:from>
      <cdr:x>1</cdr:x>
      <cdr:y>0.98989</cdr:y>
    </cdr:from>
    <cdr:to>
      <cdr:x>1</cdr:x>
      <cdr:y>1</cdr:y>
    </cdr:to>
    <cdr:cxnSp macro="">
      <cdr:nvCxnSpPr>
        <cdr:cNvPr id="3" name="Straight Arrow Connector 2"/>
        <cdr:cNvCxnSpPr/>
      </cdr:nvCxnSpPr>
      <cdr:spPr bwMode="gray">
        <a:xfrm xmlns:a="http://schemas.openxmlformats.org/drawingml/2006/main">
          <a:off x="7203906" y="6546252"/>
          <a:ext cx="0" cy="37882"/>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Arial" panose="020B0604020202020204" pitchFamily="34" charset="0"/>
              <a:cs typeface="Arial" panose="020B0604020202020204" pitchFamily="34" charset="0"/>
            </a:rPr>
            <a:t>(Billions of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3/6/2017</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xfrm>
            <a:off x="1455738" y="330200"/>
            <a:ext cx="4254500" cy="3190875"/>
          </a:xfrm>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9170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11</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r>
              <a:rPr lang="en-US" dirty="0"/>
              <a:t>Drivers: Higher cats than older years</a:t>
            </a:r>
          </a:p>
          <a:p>
            <a:r>
              <a:rPr lang="en-US" dirty="0"/>
              <a:t>Development</a:t>
            </a:r>
            <a:r>
              <a:rPr lang="en-US" baseline="0" dirty="0"/>
              <a:t> on Prior is trending the wrong way ($5B favorable is half what was posted last year; 2015 already trending higher)</a:t>
            </a:r>
            <a:endParaRPr lang="en-US" dirty="0"/>
          </a:p>
        </p:txBody>
      </p:sp>
    </p:spTree>
    <p:extLst>
      <p:ext uri="{BB962C8B-B14F-4D97-AF65-F5344CB8AC3E}">
        <p14:creationId xmlns:p14="http://schemas.microsoft.com/office/powerpoint/2010/main" val="140277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F8523C-8729-40F0-9536-D6C4CA3AD2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3345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15</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92976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7325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17</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pPr marL="0" indent="0">
              <a:buNone/>
            </a:pPr>
            <a:r>
              <a:rPr lang="en-US" dirty="0"/>
              <a:t>The amount of claim costs per vehicle insured - known as loss costs in the industry - is the primary cost in auto insurance rates. Those have been rising across all major coverages.</a:t>
            </a:r>
          </a:p>
        </p:txBody>
      </p:sp>
    </p:spTree>
    <p:extLst>
      <p:ext uri="{BB962C8B-B14F-4D97-AF65-F5344CB8AC3E}">
        <p14:creationId xmlns:p14="http://schemas.microsoft.com/office/powerpoint/2010/main" val="313496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18</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5711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19</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4125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20</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5856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21</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90792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212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dirty="0"/>
          </a:p>
        </p:txBody>
      </p:sp>
      <p:sp>
        <p:nvSpPr>
          <p:cNvPr id="62467" name="Rectangle 2"/>
          <p:cNvSpPr>
            <a:spLocks noGrp="1" noRot="1" noChangeAspect="1" noChangeArrowheads="1" noTextEdit="1"/>
          </p:cNvSpPr>
          <p:nvPr>
            <p:ph type="sldImg"/>
          </p:nvPr>
        </p:nvSpPr>
        <p:spPr>
          <a:xfrm>
            <a:off x="1412875" y="325438"/>
            <a:ext cx="4184650" cy="3138487"/>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7223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9737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24</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152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25</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5985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4544"/>
            <a:ext cx="704850" cy="2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26</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3650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749539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28</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r>
              <a:rPr lang="en-US" dirty="0"/>
              <a:t>Source:</a:t>
            </a:r>
            <a:r>
              <a:rPr lang="en-US" baseline="0" dirty="0"/>
              <a:t> http://www.nsc.org/NewsDocuments/2017/12-month-estimates.pdf </a:t>
            </a:r>
          </a:p>
          <a:p>
            <a:endParaRPr lang="en-US" dirty="0"/>
          </a:p>
        </p:txBody>
      </p:sp>
    </p:spTree>
    <p:extLst>
      <p:ext uri="{BB962C8B-B14F-4D97-AF65-F5344CB8AC3E}">
        <p14:creationId xmlns:p14="http://schemas.microsoft.com/office/powerpoint/2010/main" val="2716710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29</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3877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32</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6118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492260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486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1238257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7722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p:txBody>
          <a:bodyPr/>
          <a:lstStyle/>
          <a:p>
            <a:fld id="{30B1B221-73F5-4062-9EC5-65201ECCFD86}" type="slidenum">
              <a:rPr lang="en-US" smtClean="0"/>
              <a:pPr/>
              <a:t>37</a:t>
            </a:fld>
            <a:endParaRPr lang="en-US" dirty="0"/>
          </a:p>
        </p:txBody>
      </p:sp>
      <p:sp>
        <p:nvSpPr>
          <p:cNvPr id="3" name="Slide Image Placeholder 2"/>
          <p:cNvSpPr>
            <a:spLocks noGrp="1" noRot="1" noChangeAspect="1"/>
          </p:cNvSpPr>
          <p:nvPr>
            <p:ph type="sldImg"/>
          </p:nvPr>
        </p:nvSpPr>
        <p:spPr>
          <a:xfrm>
            <a:off x="1498600" y="334963"/>
            <a:ext cx="4327525" cy="3244850"/>
          </a:xfrm>
        </p:spPr>
      </p:sp>
      <p:sp>
        <p:nvSpPr>
          <p:cNvPr id="4" name="Notes Placeholder 3"/>
          <p:cNvSpPr>
            <a:spLocks noGrp="1"/>
          </p:cNvSpPr>
          <p:nvPr>
            <p:ph type="body" idx="1"/>
          </p:nvPr>
        </p:nvSpPr>
        <p:spPr/>
        <p:txBody>
          <a:bodyPr>
            <a:normAutofit lnSpcReduction="10000"/>
          </a:bodyPr>
          <a:lstStyle/>
          <a:p>
            <a:r>
              <a:rPr lang="en-US" dirty="0"/>
              <a:t>The</a:t>
            </a:r>
            <a:r>
              <a:rPr lang="en-US" baseline="0" dirty="0"/>
              <a:t> chart on the left:</a:t>
            </a:r>
          </a:p>
          <a:p>
            <a:pPr lvl="1"/>
            <a:r>
              <a:rPr lang="en-US" sz="1000" dirty="0"/>
              <a:t>What</a:t>
            </a:r>
            <a:r>
              <a:rPr lang="en-US" baseline="0" dirty="0"/>
              <a:t> is it?</a:t>
            </a:r>
          </a:p>
          <a:p>
            <a:pPr lvl="2"/>
            <a:r>
              <a:rPr lang="en-US" baseline="0" dirty="0"/>
              <a:t>For passenger vehicles (blue), it shows the change in the number of non-injury crashes involving passenger vehicles for every 100 passenger vehicles registered.</a:t>
            </a:r>
          </a:p>
          <a:p>
            <a:pPr marL="534081" lvl="2" indent="-123630" defTabSz="949478">
              <a:spcBef>
                <a:spcPts val="312"/>
              </a:spcBef>
              <a:defRPr/>
            </a:pPr>
            <a:r>
              <a:rPr lang="en-US" baseline="0" dirty="0"/>
              <a:t>For large trucks (orange), it shows the change in the number of non-injury crashes involving large trucks for every 100 large trucks registered.</a:t>
            </a:r>
          </a:p>
          <a:p>
            <a:pPr marL="356054" lvl="1" indent="-148356" defTabSz="949478">
              <a:spcBef>
                <a:spcPts val="623"/>
              </a:spcBef>
              <a:defRPr/>
            </a:pPr>
            <a:r>
              <a:rPr lang="en-US" sz="1000" dirty="0"/>
              <a:t>What does it say?</a:t>
            </a:r>
          </a:p>
          <a:p>
            <a:pPr marL="534081" lvl="2" indent="-123630" defTabSz="949478">
              <a:spcBef>
                <a:spcPts val="312"/>
              </a:spcBef>
              <a:defRPr/>
            </a:pPr>
            <a:r>
              <a:rPr lang="en-US" baseline="0" dirty="0"/>
              <a:t>It says that after the great recession, people got in fewer accidents. In large part this is because people drive fewer miles when the economy is weak. Fewer people have jobs, and those without jobs drive less. When they drive less, they get in fewer accidents.</a:t>
            </a:r>
          </a:p>
          <a:p>
            <a:pPr marL="534081" lvl="2" indent="-123630" defTabSz="949478">
              <a:spcBef>
                <a:spcPts val="312"/>
              </a:spcBef>
              <a:defRPr/>
            </a:pPr>
            <a:r>
              <a:rPr lang="en-US" baseline="0" dirty="0"/>
              <a:t>Also note that the accident rate is more volatile for large trucks. This makes sense because a falloff in trucking is a leading or coincident economic indicator while a falloff in employment is a lagging indicator.</a:t>
            </a:r>
          </a:p>
          <a:p>
            <a:pPr marL="178027" indent="-178027" defTabSz="949478">
              <a:spcBef>
                <a:spcPts val="1246"/>
              </a:spcBef>
              <a:defRPr/>
            </a:pPr>
            <a:r>
              <a:rPr lang="en-US" dirty="0"/>
              <a:t>The chart on the right</a:t>
            </a:r>
          </a:p>
          <a:p>
            <a:pPr marL="356054" lvl="1" indent="-148356" defTabSz="949478">
              <a:spcBef>
                <a:spcPts val="623"/>
              </a:spcBef>
              <a:defRPr/>
            </a:pPr>
            <a:r>
              <a:rPr lang="en-US" sz="1000" dirty="0"/>
              <a:t>What is it?</a:t>
            </a:r>
          </a:p>
          <a:p>
            <a:pPr marL="534081" lvl="2" indent="-148356" defTabSz="949478">
              <a:spcBef>
                <a:spcPts val="623"/>
              </a:spcBef>
              <a:buFont typeface="Wingdings" panose="05000000000000000000" pitchFamily="2" charset="2"/>
              <a:buChar char="w"/>
              <a:defRPr/>
            </a:pPr>
            <a:r>
              <a:rPr lang="en-US" sz="900" dirty="0"/>
              <a:t>It’s a lot like the chart on the left, showing passenger vehicle and large truck crash rates. Now, it is the crash rate per 100 million miles driven</a:t>
            </a:r>
          </a:p>
          <a:p>
            <a:pPr marL="356054" lvl="1" indent="-148356" defTabSz="949478">
              <a:spcBef>
                <a:spcPts val="623"/>
              </a:spcBef>
              <a:defRPr/>
            </a:pPr>
            <a:r>
              <a:rPr lang="en-US" sz="1000" dirty="0"/>
              <a:t>What does it say?</a:t>
            </a:r>
          </a:p>
          <a:p>
            <a:pPr marL="534081" lvl="2" indent="-148356" defTabSz="949478">
              <a:spcBef>
                <a:spcPts val="623"/>
              </a:spcBef>
              <a:buFont typeface="Wingdings" panose="05000000000000000000" pitchFamily="2" charset="2"/>
              <a:buChar char="w"/>
              <a:defRPr/>
            </a:pPr>
            <a:r>
              <a:rPr lang="en-US" sz="900" dirty="0"/>
              <a:t>Well, if number of miles driven falls, it makes sense that the crash rate per vehicle would fall. That is what the chart on the left shows.</a:t>
            </a:r>
          </a:p>
          <a:p>
            <a:pPr marL="534081" lvl="2" indent="-148356" defTabSz="949478">
              <a:spcBef>
                <a:spcPts val="623"/>
              </a:spcBef>
              <a:buFont typeface="Wingdings" panose="05000000000000000000" pitchFamily="2" charset="2"/>
              <a:buChar char="w"/>
              <a:defRPr/>
            </a:pPr>
            <a:r>
              <a:rPr lang="en-US" sz="900" dirty="0"/>
              <a:t>However, it is not at all clear that accident rates should rise or fall once we’ve accounted for miles driven, which we do in the right hand chart. All else being equal, there should be little or no change in accidents per mile driven – or they should fall, as highways and vehicles get safer.</a:t>
            </a:r>
          </a:p>
          <a:p>
            <a:pPr marL="534081" lvl="2" indent="-148356" defTabSz="949478">
              <a:spcBef>
                <a:spcPts val="623"/>
              </a:spcBef>
              <a:buFont typeface="Wingdings" panose="05000000000000000000" pitchFamily="2" charset="2"/>
              <a:buChar char="w"/>
              <a:defRPr/>
            </a:pPr>
            <a:r>
              <a:rPr lang="en-US" sz="900" dirty="0"/>
              <a:t>Instead, the accident rate falls per mile driven. This means in the recession and aftermath, drivers got safer and as the recovery accelerates, they are getting worse</a:t>
            </a:r>
          </a:p>
          <a:p>
            <a:pPr marL="534081" lvl="2" indent="-148356" defTabSz="949478">
              <a:spcBef>
                <a:spcPts val="623"/>
              </a:spcBef>
              <a:buFont typeface="Wingdings" panose="05000000000000000000" pitchFamily="2" charset="2"/>
              <a:buChar char="w"/>
              <a:defRPr/>
            </a:pPr>
            <a:r>
              <a:rPr lang="en-US" sz="900" dirty="0"/>
              <a:t>Again notice that large trucks are more volatile than passenger vehicles.</a:t>
            </a:r>
          </a:p>
          <a:p>
            <a:pPr marL="534081" lvl="2" indent="-148356" defTabSz="949478">
              <a:spcBef>
                <a:spcPts val="623"/>
              </a:spcBef>
              <a:buFont typeface="Wingdings" panose="05000000000000000000" pitchFamily="2" charset="2"/>
              <a:buChar char="w"/>
              <a:defRPr/>
            </a:pPr>
            <a:r>
              <a:rPr lang="en-US" sz="900" dirty="0"/>
              <a:t>Thoughts:</a:t>
            </a:r>
          </a:p>
          <a:p>
            <a:pPr marL="712108" lvl="3" indent="-148356" defTabSz="949478">
              <a:spcBef>
                <a:spcPts val="623"/>
              </a:spcBef>
              <a:buFont typeface="Wingdings" panose="05000000000000000000" pitchFamily="2" charset="2"/>
              <a:buChar char="w"/>
              <a:defRPr/>
            </a:pPr>
            <a:r>
              <a:rPr lang="en-US" sz="800" dirty="0"/>
              <a:t>Driving more miles increases congestion, which increases the accident rate.</a:t>
            </a:r>
          </a:p>
          <a:p>
            <a:pPr marL="712108" lvl="3" indent="-148356" defTabSz="949478">
              <a:spcBef>
                <a:spcPts val="623"/>
              </a:spcBef>
              <a:buFont typeface="Wingdings" panose="05000000000000000000" pitchFamily="2" charset="2"/>
              <a:buChar char="w"/>
              <a:defRPr/>
            </a:pPr>
            <a:r>
              <a:rPr lang="en-US" sz="800" dirty="0"/>
              <a:t>The people driven off the road may have been the worst drivers. IIHS has studied how the growth in teen employment seems to have accelerated the accident rate. The same logic may apply even more to commercial auto. If you lay off drivers, you’ll typically lay off the one who is the worst driver.</a:t>
            </a:r>
          </a:p>
          <a:p>
            <a:pPr marL="356054" lvl="1" indent="-123630" defTabSz="949478">
              <a:spcBef>
                <a:spcPts val="312"/>
              </a:spcBef>
              <a:buFont typeface="Arial" pitchFamily="34" charset="0"/>
              <a:buChar char="–"/>
              <a:defRPr/>
            </a:pPr>
            <a:endParaRPr lang="en-US" sz="1000" dirty="0"/>
          </a:p>
        </p:txBody>
      </p:sp>
    </p:spTree>
    <p:extLst>
      <p:ext uri="{BB962C8B-B14F-4D97-AF65-F5344CB8AC3E}">
        <p14:creationId xmlns:p14="http://schemas.microsoft.com/office/powerpoint/2010/main" val="49867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39</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072626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41</a:t>
            </a:fld>
            <a:endParaRPr lang="en-US" altLang="en-US"/>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351688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42</a:t>
            </a:fld>
            <a:endParaRPr lang="en-US" dirty="0"/>
          </a:p>
        </p:txBody>
      </p:sp>
    </p:spTree>
    <p:extLst>
      <p:ext uri="{BB962C8B-B14F-4D97-AF65-F5344CB8AC3E}">
        <p14:creationId xmlns:p14="http://schemas.microsoft.com/office/powerpoint/2010/main" val="2202310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43</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pPr>
              <a:lnSpc>
                <a:spcPts val="2400"/>
              </a:lnSpc>
              <a:spcBef>
                <a:spcPct val="50000"/>
              </a:spcBef>
            </a:pPr>
            <a:r>
              <a:rPr lang="en-US" sz="2000" dirty="0"/>
              <a:t>The Insurance Contract Is Being Split into Tiny Pieces.</a:t>
            </a:r>
          </a:p>
          <a:p>
            <a:pPr lvl="1">
              <a:lnSpc>
                <a:spcPts val="2400"/>
              </a:lnSpc>
              <a:spcBef>
                <a:spcPct val="50000"/>
              </a:spcBef>
            </a:pPr>
            <a:r>
              <a:rPr lang="en-US" sz="1800" dirty="0"/>
              <a:t>The Sharing/“On-Demand” Economy – Personal → Commercial → Personal</a:t>
            </a:r>
          </a:p>
          <a:p>
            <a:pPr lvl="1">
              <a:lnSpc>
                <a:spcPts val="2400"/>
              </a:lnSpc>
              <a:spcBef>
                <a:spcPct val="50000"/>
              </a:spcBef>
            </a:pPr>
            <a:r>
              <a:rPr lang="en-US" sz="1800" dirty="0"/>
              <a:t>By-peril HO insurance</a:t>
            </a:r>
          </a:p>
          <a:p>
            <a:pPr lvl="1">
              <a:lnSpc>
                <a:spcPts val="2400"/>
              </a:lnSpc>
              <a:spcBef>
                <a:spcPct val="50000"/>
              </a:spcBef>
            </a:pPr>
            <a:r>
              <a:rPr lang="en-US" sz="1800" dirty="0"/>
              <a:t>Ride-sharing insurance</a:t>
            </a:r>
            <a:endParaRPr lang="en-US" sz="1600" dirty="0"/>
          </a:p>
          <a:p>
            <a:pPr lvl="1">
              <a:lnSpc>
                <a:spcPts val="2400"/>
              </a:lnSpc>
              <a:spcBef>
                <a:spcPct val="50000"/>
              </a:spcBef>
            </a:pPr>
            <a:r>
              <a:rPr lang="en-US" sz="1800" dirty="0"/>
              <a:t>Pay By Mile Insurance</a:t>
            </a:r>
          </a:p>
          <a:p>
            <a:pPr>
              <a:lnSpc>
                <a:spcPts val="2400"/>
              </a:lnSpc>
              <a:spcBef>
                <a:spcPct val="50000"/>
              </a:spcBef>
            </a:pPr>
            <a:r>
              <a:rPr lang="en-US" sz="2000" dirty="0"/>
              <a:t>Expect More As</a:t>
            </a:r>
          </a:p>
          <a:p>
            <a:pPr lvl="1">
              <a:lnSpc>
                <a:spcPts val="2400"/>
              </a:lnSpc>
              <a:spcBef>
                <a:spcPct val="50000"/>
              </a:spcBef>
            </a:pPr>
            <a:r>
              <a:rPr lang="en-US" sz="1800" dirty="0"/>
              <a:t>Computers Get Stronger</a:t>
            </a:r>
          </a:p>
          <a:p>
            <a:pPr lvl="1">
              <a:lnSpc>
                <a:spcPts val="2400"/>
              </a:lnSpc>
              <a:spcBef>
                <a:spcPct val="50000"/>
              </a:spcBef>
            </a:pPr>
            <a:r>
              <a:rPr lang="en-US" sz="1800" dirty="0"/>
              <a:t>Data Storage Gets Cheaper</a:t>
            </a:r>
          </a:p>
          <a:p>
            <a:pPr lvl="1">
              <a:lnSpc>
                <a:spcPts val="2400"/>
              </a:lnSpc>
              <a:spcBef>
                <a:spcPct val="50000"/>
              </a:spcBef>
            </a:pPr>
            <a:r>
              <a:rPr lang="en-US" sz="1800" dirty="0"/>
              <a:t>Information Collection Grows</a:t>
            </a:r>
          </a:p>
          <a:p>
            <a:pPr lvl="0">
              <a:lnSpc>
                <a:spcPts val="2400"/>
              </a:lnSpc>
              <a:spcBef>
                <a:spcPct val="50000"/>
              </a:spcBef>
            </a:pPr>
            <a:r>
              <a:rPr lang="en-US" sz="1900" dirty="0"/>
              <a:t>Workers comp – adjust rates for travel?</a:t>
            </a:r>
          </a:p>
          <a:p>
            <a:endParaRPr lang="en-US" dirty="0"/>
          </a:p>
        </p:txBody>
      </p:sp>
    </p:spTree>
    <p:extLst>
      <p:ext uri="{BB962C8B-B14F-4D97-AF65-F5344CB8AC3E}">
        <p14:creationId xmlns:p14="http://schemas.microsoft.com/office/powerpoint/2010/main" val="1558327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44</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r>
              <a:rPr lang="en-US" dirty="0"/>
              <a:t>Gathering Big Data Affects</a:t>
            </a:r>
          </a:p>
          <a:p>
            <a:pPr lvl="1"/>
            <a:r>
              <a:rPr lang="en-US" dirty="0"/>
              <a:t>Underwriting</a:t>
            </a:r>
          </a:p>
          <a:p>
            <a:pPr lvl="1"/>
            <a:r>
              <a:rPr lang="en-US" dirty="0"/>
              <a:t>Pricing</a:t>
            </a:r>
          </a:p>
          <a:p>
            <a:r>
              <a:rPr lang="en-US" dirty="0"/>
              <a:t>Monitoring Could Affect</a:t>
            </a:r>
          </a:p>
          <a:p>
            <a:pPr lvl="1"/>
            <a:r>
              <a:rPr lang="en-US" dirty="0"/>
              <a:t>Loss Control</a:t>
            </a:r>
          </a:p>
          <a:p>
            <a:pPr lvl="1"/>
            <a:r>
              <a:rPr lang="en-US" dirty="0"/>
              <a:t>Pricing?</a:t>
            </a:r>
          </a:p>
          <a:p>
            <a:endParaRPr lang="en-US" dirty="0"/>
          </a:p>
        </p:txBody>
      </p:sp>
    </p:spTree>
    <p:extLst>
      <p:ext uri="{BB962C8B-B14F-4D97-AF65-F5344CB8AC3E}">
        <p14:creationId xmlns:p14="http://schemas.microsoft.com/office/powerpoint/2010/main" val="2721608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AI Jim</a:t>
            </a:r>
          </a:p>
          <a:p>
            <a:pPr lvl="1"/>
            <a:r>
              <a:rPr lang="en-US" dirty="0"/>
              <a:t>IDs suspicious</a:t>
            </a:r>
            <a:r>
              <a:rPr lang="en-US" baseline="0" dirty="0"/>
              <a:t> activity</a:t>
            </a:r>
          </a:p>
          <a:p>
            <a:pPr lvl="1"/>
            <a:r>
              <a:rPr lang="en-US" baseline="0" dirty="0"/>
              <a:t>Marries Artificial Intelligence, Behavioral Economics (file via video)</a:t>
            </a:r>
          </a:p>
          <a:p>
            <a:pPr lvl="1"/>
            <a:r>
              <a:rPr lang="en-US" baseline="0" dirty="0"/>
              <a:t>Bot handles simplest claims</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45</a:t>
            </a:fld>
            <a:endParaRPr lang="en-US" dirty="0"/>
          </a:p>
        </p:txBody>
      </p:sp>
    </p:spTree>
    <p:extLst>
      <p:ext uri="{BB962C8B-B14F-4D97-AF65-F5344CB8AC3E}">
        <p14:creationId xmlns:p14="http://schemas.microsoft.com/office/powerpoint/2010/main" val="4225384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46</a:t>
            </a:fld>
            <a:endParaRPr lang="en-US" dirty="0"/>
          </a:p>
        </p:txBody>
      </p:sp>
    </p:spTree>
    <p:extLst>
      <p:ext uri="{BB962C8B-B14F-4D97-AF65-F5344CB8AC3E}">
        <p14:creationId xmlns:p14="http://schemas.microsoft.com/office/powerpoint/2010/main" val="1397823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fld id="{EA3D68F1-0777-4B1E-A52C-51505E82C0DB}" type="slidenum">
              <a:rPr lang="en-US" smtClean="0"/>
              <a:pPr/>
              <a:t>47</a:t>
            </a:fld>
            <a:endParaRPr lang="en-US" dirty="0"/>
          </a:p>
        </p:txBody>
      </p:sp>
      <p:sp>
        <p:nvSpPr>
          <p:cNvPr id="3" name="Slide Image Placeholder 2"/>
          <p:cNvSpPr>
            <a:spLocks noGrp="1" noRot="1" noChangeAspect="1"/>
          </p:cNvSpPr>
          <p:nvPr>
            <p:ph type="sldImg"/>
          </p:nvPr>
        </p:nvSpPr>
        <p:spPr>
          <a:xfrm>
            <a:off x="1455738" y="330200"/>
            <a:ext cx="4254500" cy="3190875"/>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533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163C5C-8774-45C9-882E-9C984C03A17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916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9AE310E0-E0C8-4D92-94D0-1BCB82627DBD}" type="slidenum">
              <a:rPr lang="en-US" altLang="en-US" sz="1000">
                <a:cs typeface="Arial" panose="020B0604020202020204" pitchFamily="34" charset="0"/>
              </a:rPr>
              <a:pPr algn="ctr"/>
              <a:t>6</a:t>
            </a:fld>
            <a:endParaRPr lang="en-US" altLang="en-US" sz="1000">
              <a:cs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a:latin typeface="Arial" panose="020B0604020202020204" pitchFamily="34" charset="0"/>
            </a:endParaRPr>
          </a:p>
        </p:txBody>
      </p:sp>
    </p:spTree>
    <p:extLst>
      <p:ext uri="{BB962C8B-B14F-4D97-AF65-F5344CB8AC3E}">
        <p14:creationId xmlns:p14="http://schemas.microsoft.com/office/powerpoint/2010/main" val="37227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142634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8</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71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9</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r>
              <a:rPr lang="en-US" dirty="0"/>
              <a:t>About $400M</a:t>
            </a:r>
            <a:r>
              <a:rPr lang="en-US" baseline="0" dirty="0"/>
              <a:t> NWP through Q3</a:t>
            </a:r>
            <a:endParaRPr lang="en-US" dirty="0"/>
          </a:p>
        </p:txBody>
      </p:sp>
    </p:spTree>
    <p:extLst>
      <p:ext uri="{BB962C8B-B14F-4D97-AF65-F5344CB8AC3E}">
        <p14:creationId xmlns:p14="http://schemas.microsoft.com/office/powerpoint/2010/main" val="65470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dirty="0"/>
          </a:p>
        </p:txBody>
      </p:sp>
    </p:spTree>
    <p:extLst>
      <p:ext uri="{BB962C8B-B14F-4D97-AF65-F5344CB8AC3E}">
        <p14:creationId xmlns:p14="http://schemas.microsoft.com/office/powerpoint/2010/main" val="400391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0900" t="456" r="363" b="1739"/>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extLst>
      <p:ext uri="{BB962C8B-B14F-4D97-AF65-F5344CB8AC3E}">
        <p14:creationId xmlns:p14="http://schemas.microsoft.com/office/powerpoint/2010/main" val="220568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405052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BA00B8B1-FA28-4268-9EE2-838B647A34D4}" type="slidenum">
              <a:rPr lang="en-US"/>
              <a:pPr>
                <a:defRPr/>
              </a:pPr>
              <a:t>‹#›</a:t>
            </a:fld>
            <a:endParaRPr lang="en-US"/>
          </a:p>
        </p:txBody>
      </p:sp>
    </p:spTree>
    <p:extLst>
      <p:ext uri="{BB962C8B-B14F-4D97-AF65-F5344CB8AC3E}">
        <p14:creationId xmlns:p14="http://schemas.microsoft.com/office/powerpoint/2010/main" val="34227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379032B2-3E9A-40E1-ABBB-1AC712C60DAE}" type="slidenum">
              <a:rPr lang="en-US"/>
              <a:pPr>
                <a:defRPr/>
              </a:pPr>
              <a:t>‹#›</a:t>
            </a:fld>
            <a:endParaRPr lang="en-US"/>
          </a:p>
        </p:txBody>
      </p:sp>
    </p:spTree>
    <p:extLst>
      <p:ext uri="{BB962C8B-B14F-4D97-AF65-F5344CB8AC3E}">
        <p14:creationId xmlns:p14="http://schemas.microsoft.com/office/powerpoint/2010/main" val="23694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pPr>
                <a:defRPr/>
              </a:pPr>
              <a:t>‹#›</a:t>
            </a:fld>
            <a:endParaRPr lang="en-US"/>
          </a:p>
        </p:txBody>
      </p:sp>
    </p:spTree>
    <p:extLst>
      <p:ext uri="{BB962C8B-B14F-4D97-AF65-F5344CB8AC3E}">
        <p14:creationId xmlns:p14="http://schemas.microsoft.com/office/powerpoint/2010/main" val="402960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8"/>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9" r:id="rId12"/>
    <p:sldLayoutId id="2147483670" r:id="rId13"/>
    <p:sldLayoutId id="2147483671" r:id="rId14"/>
    <p:sldLayoutId id="2147483672" r:id="rId15"/>
    <p:sldLayoutId id="2147483673" r:id="rId16"/>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amesl@iii.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hwa.dot.gov/policyinformation/travel_monitoring/tvt.cf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chart" Target="../charts/chart17.xml"/><Relationship Id="rId4" Type="http://schemas.openxmlformats.org/officeDocument/2006/relationships/hyperlink" Target="http://www.eia.gov/petroleum/gasdiese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hyperlink" Target="https://fred.stlouisfed.org/series/PAYEMS"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chart" Target="../charts/chart21.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chart" Target="../charts/char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hyperlink" Target="http://www.iii.org/" TargetMode="External"/><Relationship Id="rId4" Type="http://schemas.openxmlformats.org/officeDocument/2006/relationships/hyperlink" Target="http://www.iii.org/white-paper/personal-automobile-insurance-more-accidents-larger-claims-drive-costs-higher-101716"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r>
              <a:rPr lang="en-US" dirty="0"/>
              <a:t>Trends and Topics in the Property/Casualty Industry </a:t>
            </a:r>
            <a:endParaRPr lang="en-US" sz="2000" i="1" dirty="0"/>
          </a:p>
        </p:txBody>
      </p:sp>
      <p:sp>
        <p:nvSpPr>
          <p:cNvPr id="94211" name="Rectangle 3"/>
          <p:cNvSpPr>
            <a:spLocks noGrp="1" noChangeArrowheads="1"/>
          </p:cNvSpPr>
          <p:nvPr>
            <p:ph type="subTitle" idx="1"/>
          </p:nvPr>
        </p:nvSpPr>
        <p:spPr/>
        <p:txBody>
          <a:bodyPr/>
          <a:lstStyle/>
          <a:p>
            <a:r>
              <a:rPr lang="en-US" dirty="0"/>
              <a:t>Midwest Actuarial Forum, Chicago, IL</a:t>
            </a:r>
          </a:p>
          <a:p>
            <a:r>
              <a:rPr lang="en-US" dirty="0"/>
              <a:t>March 10, 2017</a:t>
            </a:r>
          </a:p>
        </p:txBody>
      </p:sp>
      <p:sp>
        <p:nvSpPr>
          <p:cNvPr id="9" name="Rectangle 3"/>
          <p:cNvSpPr txBox="1">
            <a:spLocks noChangeArrowheads="1"/>
          </p:cNvSpPr>
          <p:nvPr/>
        </p:nvSpPr>
        <p:spPr bwMode="gray">
          <a:xfrm>
            <a:off x="704081" y="5983111"/>
            <a:ext cx="777240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James Lynch, FCAS MAAA, Chief Actuary</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Tel: 212.346.5533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sym typeface="Symbol" panose="05050102010706020507" pitchFamily="18" charset="2"/>
                <a:hlinkClick r:id="rId4"/>
              </a:rPr>
              <a:t>j</a:t>
            </a:r>
            <a:r>
              <a:rPr lang="en-US" altLang="en-US" sz="1200" spc="50" dirty="0">
                <a:solidFill>
                  <a:srgbClr val="337DBE"/>
                </a:solidFill>
                <a:latin typeface="+mn-lt"/>
                <a:sym typeface="Symbol" panose="05050102010706020507" pitchFamily="18" charset="2"/>
                <a:hlinkClick r:id="rId4"/>
              </a:rPr>
              <a:t>amesl@iii.org</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www.iii.org</a:t>
            </a:r>
          </a:p>
        </p:txBody>
      </p:sp>
    </p:spTree>
    <p:custDataLst>
      <p:tags r:id="rId1"/>
    </p:custDataLst>
    <p:extLst>
      <p:ext uri="{BB962C8B-B14F-4D97-AF65-F5344CB8AC3E}">
        <p14:creationId xmlns:p14="http://schemas.microsoft.com/office/powerpoint/2010/main" val="11215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Commercial &amp; Personal Lines NPW Growth:</a:t>
            </a:r>
            <a:br>
              <a:rPr lang="en-US" dirty="0"/>
            </a:br>
            <a:r>
              <a:rPr lang="en-US" dirty="0"/>
              <a:t>1996-2016E</a:t>
            </a:r>
          </a:p>
        </p:txBody>
      </p:sp>
      <p:sp>
        <p:nvSpPr>
          <p:cNvPr id="7" name="Text Placeholder 6"/>
          <p:cNvSpPr>
            <a:spLocks noGrp="1"/>
          </p:cNvSpPr>
          <p:nvPr>
            <p:ph type="body" sz="quarter" idx="16"/>
          </p:nvPr>
        </p:nvSpPr>
        <p:spPr/>
        <p:txBody>
          <a:bodyPr/>
          <a:lstStyle/>
          <a:p>
            <a:r>
              <a:rPr lang="en-US" dirty="0"/>
              <a:t>Note: Data include state funds beginning in 1998. 16E is first three quarters.</a:t>
            </a:r>
          </a:p>
          <a:p>
            <a:r>
              <a:rPr lang="en-US" dirty="0"/>
              <a:t>Sources: A.M. Best; Insurance Information Institute.</a:t>
            </a:r>
          </a:p>
        </p:txBody>
      </p:sp>
      <p:graphicFrame>
        <p:nvGraphicFramePr>
          <p:cNvPr id="23" name="Object 2"/>
          <p:cNvGraphicFramePr>
            <a:graphicFrameLocks noChangeAspect="1"/>
          </p:cNvGraphicFramePr>
          <p:nvPr>
            <p:extLst/>
          </p:nvPr>
        </p:nvGraphicFramePr>
        <p:xfrm>
          <a:off x="388698" y="1250878"/>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26" name="AutoShape 5"/>
          <p:cNvSpPr>
            <a:spLocks noChangeArrowheads="1"/>
          </p:cNvSpPr>
          <p:nvPr/>
        </p:nvSpPr>
        <p:spPr bwMode="gray">
          <a:xfrm>
            <a:off x="958362" y="5650877"/>
            <a:ext cx="7811820" cy="608252"/>
          </a:xfrm>
          <a:prstGeom prst="snip1Rect">
            <a:avLst/>
          </a:prstGeom>
          <a:solidFill>
            <a:schemeClr val="accent2"/>
          </a:solidFill>
          <a:ln w="28575" algn="ctr">
            <a:noFill/>
            <a:miter lim="800000"/>
            <a:headEnd/>
            <a:tailEnd/>
          </a:ln>
        </p:spPr>
        <p:txBody>
          <a:bodyPr tIns="0" bIns="4572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Commercial Lines is Prone to</a:t>
            </a:r>
            <a:br>
              <a:rPr lang="en-US" sz="2000" b="1" dirty="0">
                <a:solidFill>
                  <a:schemeClr val="bg1"/>
                </a:solidFill>
              </a:rPr>
            </a:br>
            <a:r>
              <a:rPr lang="en-US" sz="2000" b="1" dirty="0">
                <a:solidFill>
                  <a:schemeClr val="bg1"/>
                </a:solidFill>
              </a:rPr>
              <a:t>Much More Cyclical Volatility Than Personal Lines. </a:t>
            </a:r>
          </a:p>
        </p:txBody>
      </p:sp>
      <p:sp>
        <p:nvSpPr>
          <p:cNvPr id="2" name="TextBox 1"/>
          <p:cNvSpPr txBox="1"/>
          <p:nvPr/>
        </p:nvSpPr>
        <p:spPr>
          <a:xfrm>
            <a:off x="8106508" y="4402507"/>
            <a:ext cx="66367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-1.3%</a:t>
            </a:r>
          </a:p>
        </p:txBody>
      </p:sp>
      <p:sp>
        <p:nvSpPr>
          <p:cNvPr id="8" name="TextBox 7"/>
          <p:cNvSpPr txBox="1"/>
          <p:nvPr/>
        </p:nvSpPr>
        <p:spPr>
          <a:xfrm>
            <a:off x="8091629" y="3197484"/>
            <a:ext cx="66367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5.7%</a:t>
            </a:r>
          </a:p>
        </p:txBody>
      </p:sp>
    </p:spTree>
    <p:custDataLst>
      <p:tags r:id="rId1"/>
    </p:custDataLst>
    <p:extLst>
      <p:ext uri="{BB962C8B-B14F-4D97-AF65-F5344CB8AC3E}">
        <p14:creationId xmlns:p14="http://schemas.microsoft.com/office/powerpoint/2010/main" val="3430311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 name="Object 4"/>
          <p:cNvGraphicFramePr>
            <a:graphicFrameLocks noChangeAspect="1"/>
          </p:cNvGraphicFramePr>
          <p:nvPr>
            <p:extLst/>
          </p:nvPr>
        </p:nvGraphicFramePr>
        <p:xfrm>
          <a:off x="202285" y="1238769"/>
          <a:ext cx="8475663" cy="4741658"/>
        </p:xfrm>
        <a:graphic>
          <a:graphicData uri="http://schemas.openxmlformats.org/drawingml/2006/chart">
            <c:chart xmlns:c="http://schemas.openxmlformats.org/drawingml/2006/chart" xmlns:r="http://schemas.openxmlformats.org/officeDocument/2006/relationships" r:id="rId4"/>
          </a:graphicData>
        </a:graphic>
      </p:graphicFrame>
      <p:sp>
        <p:nvSpPr>
          <p:cNvPr id="37894" name="Rectangle 2"/>
          <p:cNvSpPr>
            <a:spLocks noGrp="1" noChangeArrowheads="1"/>
          </p:cNvSpPr>
          <p:nvPr>
            <p:ph type="title"/>
          </p:nvPr>
        </p:nvSpPr>
        <p:spPr/>
        <p:txBody>
          <a:bodyPr/>
          <a:lstStyle/>
          <a:p>
            <a:r>
              <a:rPr lang="en-US" dirty="0"/>
              <a:t>P/C Insurance Industry </a:t>
            </a:r>
            <a:br>
              <a:rPr lang="en-US" dirty="0"/>
            </a:br>
            <a:r>
              <a:rPr lang="en-US" dirty="0"/>
              <a:t>Combined Ratio, 2001-2016*</a:t>
            </a:r>
          </a:p>
        </p:txBody>
      </p:sp>
      <p:sp>
        <p:nvSpPr>
          <p:cNvPr id="8" name="Text Placeholder 7"/>
          <p:cNvSpPr>
            <a:spLocks noGrp="1"/>
          </p:cNvSpPr>
          <p:nvPr>
            <p:ph type="body" sz="quarter" idx="16"/>
          </p:nvPr>
        </p:nvSpPr>
        <p:spPr/>
        <p:txBody>
          <a:bodyPr/>
          <a:lstStyle/>
          <a:p>
            <a:r>
              <a:rPr lang="en-US" dirty="0"/>
              <a:t>*Excludes Mortgage &amp; Financial Guaranty insurers 2008-2014. 2016 is first nine months </a:t>
            </a:r>
            <a:br>
              <a:rPr lang="en-US" dirty="0"/>
            </a:br>
            <a:r>
              <a:rPr lang="en-US" dirty="0"/>
              <a:t>Including M&amp;FG, 2008=105.1, 2009=100.7, 2010=102.4, 2011=108.1; 2012:=103.2; 2013: = 96.1; 2014: = 97.0.                              </a:t>
            </a:r>
          </a:p>
          <a:p>
            <a:r>
              <a:rPr lang="en-US" dirty="0"/>
              <a:t>Sources: A.M. Best; ISO, a Verisk Analytics company; 2010-2015E is from A.M. Best P&amp;C Review and Preview, February 16, 2016.</a:t>
            </a:r>
          </a:p>
        </p:txBody>
      </p:sp>
      <p:grpSp>
        <p:nvGrpSpPr>
          <p:cNvPr id="26" name="Group 25"/>
          <p:cNvGrpSpPr/>
          <p:nvPr/>
        </p:nvGrpSpPr>
        <p:grpSpPr>
          <a:xfrm>
            <a:off x="7861492" y="1830759"/>
            <a:ext cx="1117517" cy="2280166"/>
            <a:chOff x="1577533" y="2046013"/>
            <a:chExt cx="775142" cy="1863030"/>
          </a:xfrm>
        </p:grpSpPr>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An UW Loss, Actually.</a:t>
              </a:r>
            </a:p>
          </p:txBody>
        </p:sp>
        <p:cxnSp>
          <p:nvCxnSpPr>
            <p:cNvPr id="28" name="Straight Arrow Connector 27"/>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56" name="AutoShape 7"/>
          <p:cNvSpPr>
            <a:spLocks noChangeArrowheads="1"/>
          </p:cNvSpPr>
          <p:nvPr/>
        </p:nvSpPr>
        <p:spPr bwMode="gray">
          <a:xfrm>
            <a:off x="6426406" y="131139"/>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3 Consecutive Years of U/W Profits; 1</a:t>
            </a:r>
            <a:r>
              <a:rPr lang="en-US" sz="1400" b="1" baseline="30000" dirty="0">
                <a:solidFill>
                  <a:schemeClr val="bg1"/>
                </a:solidFill>
                <a:cs typeface="Arial" charset="0"/>
              </a:rPr>
              <a:t>st</a:t>
            </a:r>
            <a:r>
              <a:rPr lang="en-US" sz="1400" b="1" dirty="0">
                <a:solidFill>
                  <a:schemeClr val="bg1"/>
                </a:solidFill>
                <a:cs typeface="Arial" charset="0"/>
              </a:rPr>
              <a:t> time since 1971-73</a:t>
            </a:r>
          </a:p>
        </p:txBody>
      </p:sp>
      <p:cxnSp>
        <p:nvCxnSpPr>
          <p:cNvPr id="57" name="Straight Arrow Connector 56"/>
          <p:cNvCxnSpPr/>
          <p:nvPr/>
        </p:nvCxnSpPr>
        <p:spPr bwMode="gray">
          <a:xfrm flipH="1">
            <a:off x="7520940" y="901522"/>
            <a:ext cx="25368" cy="3209403"/>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7"/>
          <p:cNvSpPr>
            <a:spLocks noChangeArrowheads="1"/>
          </p:cNvSpPr>
          <p:nvPr/>
        </p:nvSpPr>
        <p:spPr bwMode="grayWhite">
          <a:xfrm>
            <a:off x="6602223" y="4152776"/>
            <a:ext cx="156055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custDataLst>
      <p:tags r:id="rId1"/>
    </p:custDataLst>
    <p:extLst>
      <p:ext uri="{BB962C8B-B14F-4D97-AF65-F5344CB8AC3E}">
        <p14:creationId xmlns:p14="http://schemas.microsoft.com/office/powerpoint/2010/main" val="2462016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dirty="0"/>
              <a:t>U.S. Insured Catastrophe Losses, 1989-2016</a:t>
            </a:r>
          </a:p>
        </p:txBody>
      </p:sp>
      <p:sp>
        <p:nvSpPr>
          <p:cNvPr id="6" name="Text Placeholder 5"/>
          <p:cNvSpPr>
            <a:spLocks noGrp="1"/>
          </p:cNvSpPr>
          <p:nvPr>
            <p:ph type="body" sz="quarter" idx="16"/>
          </p:nvPr>
        </p:nvSpPr>
        <p:spPr/>
        <p:txBody>
          <a:bodyPr/>
          <a:lstStyle/>
          <a:p>
            <a:endParaRPr lang="en-US" sz="900" dirty="0"/>
          </a:p>
          <a:p>
            <a:endParaRPr lang="en-US" sz="900" dirty="0"/>
          </a:p>
          <a:p>
            <a:r>
              <a:rPr lang="en-US" sz="900" dirty="0"/>
              <a:t>*2016 estimate is subject to change</a:t>
            </a:r>
          </a:p>
          <a:p>
            <a:r>
              <a:rPr lang="en-US" sz="900" dirty="0"/>
              <a:t>Note: 2001 figure includes $20.3B for 9/11 losses reported through 12/31/01 ($25.9B 2011 dollars). Includes only business and personal property claims, business interruption and auto claims. Non-prop/BI losses = $12.2B ($15.6B in 2011 dollars).  </a:t>
            </a:r>
          </a:p>
          <a:p>
            <a:r>
              <a:rPr lang="en-US" sz="900" dirty="0"/>
              <a:t>Sources: Property Claims Service, a Verisk Analytics business;  Insurance Information Institute.</a:t>
            </a:r>
          </a:p>
        </p:txBody>
      </p:sp>
      <p:graphicFrame>
        <p:nvGraphicFramePr>
          <p:cNvPr id="22" name="Chart 21"/>
          <p:cNvGraphicFramePr/>
          <p:nvPr>
            <p:extLst/>
          </p:nvPr>
        </p:nvGraphicFramePr>
        <p:xfrm>
          <a:off x="292100" y="1536192"/>
          <a:ext cx="8559800" cy="365810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478971" y="524454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eaLnBrk="1" fontAlgn="base" latinLnBrk="0" hangingPunct="1">
              <a:lnSpc>
                <a:spcPct val="90000"/>
              </a:lnSpc>
              <a:spcBef>
                <a:spcPts val="0"/>
              </a:spcBef>
              <a:spcAft>
                <a:spcPct val="0"/>
              </a:spcAft>
              <a:buClr>
                <a:schemeClr val="accent2"/>
              </a:buClr>
              <a:buSzPct val="90000"/>
              <a:buFontTx/>
              <a:buNone/>
              <a:tabLst/>
              <a:defRPr/>
            </a:pPr>
            <a:r>
              <a:rPr kumimoji="0" lang="en-US" sz="1600" b="1" i="0" u="none" strike="noStrike" kern="0" cap="none" spc="0" normalizeH="0" baseline="0" noProof="0" dirty="0">
                <a:ln>
                  <a:noFill/>
                </a:ln>
                <a:solidFill>
                  <a:schemeClr val="bg1"/>
                </a:solidFill>
                <a:effectLst/>
                <a:uLnTx/>
                <a:uFillTx/>
                <a:latin typeface="+mj-lt"/>
              </a:rPr>
              <a:t>2013/14/15 Were Welcome Respites from 2011/12, Which Were</a:t>
            </a:r>
            <a:br>
              <a:rPr kumimoji="0" lang="en-US" sz="1600" b="1" i="0" u="none" strike="noStrike" kern="0" cap="none" spc="0" normalizeH="0" baseline="0" noProof="0" dirty="0">
                <a:ln>
                  <a:noFill/>
                </a:ln>
                <a:solidFill>
                  <a:schemeClr val="bg1"/>
                </a:solidFill>
                <a:effectLst/>
                <a:uLnTx/>
                <a:uFillTx/>
                <a:latin typeface="+mj-lt"/>
              </a:rPr>
            </a:br>
            <a:r>
              <a:rPr kumimoji="0" lang="en-US" sz="1600" b="1" i="0" u="none" strike="noStrike" kern="0" cap="none" spc="0" normalizeH="0" baseline="0" noProof="0" dirty="0">
                <a:ln>
                  <a:noFill/>
                </a:ln>
                <a:solidFill>
                  <a:schemeClr val="bg1"/>
                </a:solidFill>
                <a:effectLst/>
                <a:uLnTx/>
                <a:uFillTx/>
                <a:latin typeface="+mj-lt"/>
              </a:rPr>
              <a:t>Among the Costliest Years for Insured Disaster Losses in U.S. History.</a:t>
            </a:r>
            <a:br>
              <a:rPr kumimoji="0" lang="en-US" sz="1600" b="1" i="0" u="none" strike="noStrike" kern="0" cap="none" spc="0" normalizeH="0" baseline="0" noProof="0" dirty="0">
                <a:ln>
                  <a:noFill/>
                </a:ln>
                <a:solidFill>
                  <a:schemeClr val="bg1"/>
                </a:solidFill>
                <a:effectLst/>
                <a:uLnTx/>
                <a:uFillTx/>
                <a:latin typeface="+mj-lt"/>
              </a:rPr>
            </a:br>
            <a:r>
              <a:rPr kumimoji="0" lang="en-US" sz="1600" b="1" i="0" u="none" strike="noStrike" kern="0" cap="none" spc="0" normalizeH="0" baseline="0" noProof="0" dirty="0">
                <a:ln>
                  <a:noFill/>
                </a:ln>
                <a:solidFill>
                  <a:schemeClr val="bg1"/>
                </a:solidFill>
                <a:effectLst/>
                <a:uLnTx/>
                <a:uFillTx/>
                <a:latin typeface="+mj-lt"/>
              </a:rPr>
              <a:t>Longer-term Trend is for More – Not Fewer – Costly Events.</a:t>
            </a:r>
          </a:p>
        </p:txBody>
      </p:sp>
      <p:sp>
        <p:nvSpPr>
          <p:cNvPr id="2" name="TextBox 1"/>
          <p:cNvSpPr txBox="1"/>
          <p:nvPr/>
        </p:nvSpPr>
        <p:spPr>
          <a:xfrm>
            <a:off x="356616" y="1166521"/>
            <a:ext cx="3081093" cy="386453"/>
          </a:xfrm>
          <a:prstGeom prst="rect">
            <a:avLst/>
          </a:prstGeom>
          <a:noFill/>
        </p:spPr>
        <p:txBody>
          <a:bodyPr wrap="square" rtlCol="0">
            <a:noAutofit/>
          </a:bodyPr>
          <a:lstStyle/>
          <a:p>
            <a:pPr marL="0" marR="0" lvl="0" indent="0" defTabSz="914400" eaLnBrk="1" fontAlgn="auto" latinLnBrk="0" hangingPunct="1">
              <a:lnSpc>
                <a:spcPct val="90000"/>
              </a:lnSpc>
              <a:spcBef>
                <a:spcPts val="1200"/>
              </a:spcBef>
              <a:spcAft>
                <a:spcPts val="0"/>
              </a:spcAft>
              <a:buClr>
                <a:srgbClr val="337DBE"/>
              </a:buClr>
              <a:buSzPct val="77000"/>
              <a:buFontTx/>
              <a:buNone/>
              <a:tabLst/>
              <a:defRPr/>
            </a:pPr>
            <a:r>
              <a:rPr kumimoji="0" lang="en-US" sz="1600" b="0" i="1" u="none" strike="noStrike" kern="0" cap="none" spc="0" normalizeH="0" baseline="0" noProof="0" dirty="0">
                <a:ln>
                  <a:noFill/>
                </a:ln>
                <a:solidFill>
                  <a:sysClr val="windowText" lastClr="000000"/>
                </a:solidFill>
                <a:effectLst/>
                <a:uLnTx/>
                <a:uFillTx/>
              </a:rPr>
              <a:t>($ billions, 2016 dollars</a:t>
            </a:r>
            <a:r>
              <a:rPr kumimoji="0" lang="en-US" sz="1600" b="0" i="0" u="none" strike="noStrike" kern="0" cap="none" spc="0" normalizeH="0" baseline="0" noProof="0" dirty="0">
                <a:ln>
                  <a:noFill/>
                </a:ln>
                <a:solidFill>
                  <a:sysClr val="windowText" lastClr="000000"/>
                </a:solidFill>
                <a:effectLst/>
                <a:uLnTx/>
                <a:uFillTx/>
              </a:rPr>
              <a:t>)</a:t>
            </a:r>
          </a:p>
        </p:txBody>
      </p:sp>
    </p:spTree>
    <p:extLst>
      <p:ext uri="{BB962C8B-B14F-4D97-AF65-F5344CB8AC3E}">
        <p14:creationId xmlns:p14="http://schemas.microsoft.com/office/powerpoint/2010/main" val="2976478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 Direct Written Premium by Line</a:t>
            </a:r>
          </a:p>
        </p:txBody>
      </p:sp>
      <p:graphicFrame>
        <p:nvGraphicFramePr>
          <p:cNvPr id="8" name="Content Placeholder 7"/>
          <p:cNvGraphicFramePr>
            <a:graphicFrameLocks noGrp="1"/>
          </p:cNvGraphicFramePr>
          <p:nvPr>
            <p:ph sz="half" idx="1"/>
            <p:extLst/>
          </p:nvPr>
        </p:nvGraphicFramePr>
        <p:xfrm>
          <a:off x="457200" y="2008981"/>
          <a:ext cx="4038600" cy="4079240"/>
        </p:xfrm>
        <a:graphic>
          <a:graphicData uri="http://schemas.openxmlformats.org/drawingml/2006/table">
            <a:tbl>
              <a:tblPr firstRow="1" bandRow="1">
                <a:tableStyleId>{5C22544A-7EE6-4342-B048-85BDC9FD1C3A}</a:tableStyleId>
              </a:tblPr>
              <a:tblGrid>
                <a:gridCol w="1909482">
                  <a:extLst>
                    <a:ext uri="{9D8B030D-6E8A-4147-A177-3AD203B41FA5}">
                      <a16:colId xmlns:a16="http://schemas.microsoft.com/office/drawing/2014/main" val="20000"/>
                    </a:ext>
                  </a:extLst>
                </a:gridCol>
                <a:gridCol w="1210236">
                  <a:extLst>
                    <a:ext uri="{9D8B030D-6E8A-4147-A177-3AD203B41FA5}">
                      <a16:colId xmlns:a16="http://schemas.microsoft.com/office/drawing/2014/main" val="20001"/>
                    </a:ext>
                  </a:extLst>
                </a:gridCol>
                <a:gridCol w="918882">
                  <a:extLst>
                    <a:ext uri="{9D8B030D-6E8A-4147-A177-3AD203B41FA5}">
                      <a16:colId xmlns:a16="http://schemas.microsoft.com/office/drawing/2014/main" val="20002"/>
                    </a:ext>
                  </a:extLst>
                </a:gridCol>
              </a:tblGrid>
              <a:tr h="370840">
                <a:tc>
                  <a:txBody>
                    <a:bodyPr/>
                    <a:lstStyle/>
                    <a:p>
                      <a:r>
                        <a:rPr lang="en-US" dirty="0">
                          <a:latin typeface="Arial" panose="020B0604020202020204" pitchFamily="34" charset="0"/>
                          <a:cs typeface="Arial" panose="020B0604020202020204" pitchFamily="34" charset="0"/>
                        </a:rPr>
                        <a:t>LOB</a:t>
                      </a:r>
                    </a:p>
                  </a:txBody>
                  <a:tcPr/>
                </a:tc>
                <a:tc>
                  <a:txBody>
                    <a:bodyPr/>
                    <a:lstStyle/>
                    <a:p>
                      <a:pPr algn="ctr"/>
                      <a:r>
                        <a:rPr lang="en-US" dirty="0">
                          <a:latin typeface="Arial" panose="020B0604020202020204" pitchFamily="34" charset="0"/>
                          <a:cs typeface="Arial" panose="020B0604020202020204" pitchFamily="34" charset="0"/>
                        </a:rPr>
                        <a:t>2015</a:t>
                      </a:r>
                    </a:p>
                  </a:txBody>
                  <a:tcPr/>
                </a:tc>
                <a:tc>
                  <a:txBody>
                    <a:bodyPr/>
                    <a:lstStyle/>
                    <a:p>
                      <a:pPr algn="ctr"/>
                      <a:r>
                        <a:rPr lang="en-US" dirty="0">
                          <a:latin typeface="Arial" panose="020B0604020202020204" pitchFamily="34" charset="0"/>
                          <a:cs typeface="Arial" panose="020B0604020202020204" pitchFamily="34" charset="0"/>
                        </a:rPr>
                        <a:t>2016</a:t>
                      </a:r>
                    </a:p>
                  </a:txBody>
                  <a:tcPr/>
                </a:tc>
                <a:extLst>
                  <a:ext uri="{0D108BD9-81ED-4DB2-BD59-A6C34878D82A}">
                    <a16:rowId xmlns:a16="http://schemas.microsoft.com/office/drawing/2014/main" val="10000"/>
                  </a:ext>
                </a:extLst>
              </a:tr>
              <a:tr h="370840">
                <a:tc>
                  <a:txBody>
                    <a:bodyPr/>
                    <a:lstStyle/>
                    <a:p>
                      <a:r>
                        <a:rPr lang="en-US" sz="1600" dirty="0">
                          <a:latin typeface="Arial" panose="020B0604020202020204" pitchFamily="34" charset="0"/>
                          <a:cs typeface="Arial" panose="020B0604020202020204" pitchFamily="34" charset="0"/>
                        </a:rPr>
                        <a:t>Personal Auto </a:t>
                      </a:r>
                      <a:r>
                        <a:rPr lang="en-US" sz="1600" dirty="0" err="1">
                          <a:latin typeface="Arial" panose="020B0604020202020204" pitchFamily="34" charset="0"/>
                          <a:cs typeface="Arial" panose="020B0604020202020204" pitchFamily="34" charset="0"/>
                        </a:rPr>
                        <a:t>Liab</a:t>
                      </a:r>
                      <a:endParaRPr lang="en-US" sz="1600" dirty="0">
                        <a:latin typeface="Arial" panose="020B0604020202020204" pitchFamily="34" charset="0"/>
                        <a:cs typeface="Arial" panose="020B0604020202020204" pitchFamily="34" charset="0"/>
                      </a:endParaRP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89.5</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95.8</a:t>
                      </a:r>
                    </a:p>
                  </a:txBody>
                  <a:tcPr/>
                </a:tc>
                <a:extLst>
                  <a:ext uri="{0D108BD9-81ED-4DB2-BD59-A6C34878D82A}">
                    <a16:rowId xmlns:a16="http://schemas.microsoft.com/office/drawing/2014/main" val="10001"/>
                  </a:ext>
                </a:extLst>
              </a:tr>
              <a:tr h="370840">
                <a:tc>
                  <a:txBody>
                    <a:bodyPr/>
                    <a:lstStyle/>
                    <a:p>
                      <a:r>
                        <a:rPr lang="en-US" sz="1600" dirty="0">
                          <a:latin typeface="Arial" panose="020B0604020202020204" pitchFamily="34" charset="0"/>
                          <a:cs typeface="Arial" panose="020B0604020202020204" pitchFamily="34" charset="0"/>
                        </a:rPr>
                        <a:t>Homeowners</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70.5</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72.4</a:t>
                      </a:r>
                    </a:p>
                  </a:txBody>
                  <a:tcPr/>
                </a:tc>
                <a:extLst>
                  <a:ext uri="{0D108BD9-81ED-4DB2-BD59-A6C34878D82A}">
                    <a16:rowId xmlns:a16="http://schemas.microsoft.com/office/drawing/2014/main" val="10002"/>
                  </a:ext>
                </a:extLst>
              </a:tr>
              <a:tr h="370840">
                <a:tc>
                  <a:txBody>
                    <a:bodyPr/>
                    <a:lstStyle/>
                    <a:p>
                      <a:r>
                        <a:rPr lang="en-US" sz="1600" dirty="0">
                          <a:latin typeface="Arial" panose="020B0604020202020204" pitchFamily="34" charset="0"/>
                          <a:cs typeface="Arial" panose="020B0604020202020204" pitchFamily="34" charset="0"/>
                        </a:rPr>
                        <a:t>Auto </a:t>
                      </a:r>
                      <a:r>
                        <a:rPr lang="en-US" sz="1600" dirty="0" err="1">
                          <a:latin typeface="Arial" panose="020B0604020202020204" pitchFamily="34" charset="0"/>
                          <a:cs typeface="Arial" panose="020B0604020202020204" pitchFamily="34" charset="0"/>
                        </a:rPr>
                        <a:t>PhysDam</a:t>
                      </a:r>
                      <a:r>
                        <a:rPr lang="en-US" sz="1600" dirty="0">
                          <a:latin typeface="Arial" panose="020B0604020202020204" pitchFamily="34" charset="0"/>
                          <a:cs typeface="Arial" panose="020B0604020202020204" pitchFamily="34" charset="0"/>
                        </a:rPr>
                        <a:t>*</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65.8</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70.9</a:t>
                      </a:r>
                    </a:p>
                  </a:txBody>
                  <a:tcPr/>
                </a:tc>
                <a:extLst>
                  <a:ext uri="{0D108BD9-81ED-4DB2-BD59-A6C34878D82A}">
                    <a16:rowId xmlns:a16="http://schemas.microsoft.com/office/drawing/2014/main" val="3143608582"/>
                  </a:ext>
                </a:extLst>
              </a:tr>
              <a:tr h="370840">
                <a:tc>
                  <a:txBody>
                    <a:bodyPr/>
                    <a:lstStyle/>
                    <a:p>
                      <a:r>
                        <a:rPr lang="en-US" sz="1600" dirty="0">
                          <a:latin typeface="Arial" panose="020B0604020202020204" pitchFamily="34" charset="0"/>
                          <a:cs typeface="Arial" panose="020B0604020202020204" pitchFamily="34" charset="0"/>
                        </a:rPr>
                        <a:t>GL (</a:t>
                      </a:r>
                      <a:r>
                        <a:rPr lang="en-US" sz="1600" dirty="0" err="1">
                          <a:latin typeface="Arial" panose="020B0604020202020204" pitchFamily="34" charset="0"/>
                          <a:cs typeface="Arial" panose="020B0604020202020204" pitchFamily="34" charset="0"/>
                        </a:rPr>
                        <a:t>incl</a:t>
                      </a:r>
                      <a:r>
                        <a:rPr lang="en-US" sz="1600" dirty="0">
                          <a:latin typeface="Arial" panose="020B0604020202020204" pitchFamily="34" charset="0"/>
                          <a:cs typeface="Arial" panose="020B0604020202020204" pitchFamily="34" charset="0"/>
                        </a:rPr>
                        <a:t> Products)</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47.8</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49.6</a:t>
                      </a:r>
                    </a:p>
                  </a:txBody>
                  <a:tcPr/>
                </a:tc>
                <a:extLst>
                  <a:ext uri="{0D108BD9-81ED-4DB2-BD59-A6C34878D82A}">
                    <a16:rowId xmlns:a16="http://schemas.microsoft.com/office/drawing/2014/main" val="10003"/>
                  </a:ext>
                </a:extLst>
              </a:tr>
              <a:tr h="370840">
                <a:tc>
                  <a:txBody>
                    <a:bodyPr/>
                    <a:lstStyle/>
                    <a:p>
                      <a:r>
                        <a:rPr lang="en-US" sz="1600" dirty="0">
                          <a:latin typeface="Arial" panose="020B0604020202020204" pitchFamily="34" charset="0"/>
                          <a:cs typeface="Arial" panose="020B0604020202020204" pitchFamily="34" charset="0"/>
                        </a:rPr>
                        <a:t>WC</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42.5</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43.6</a:t>
                      </a:r>
                    </a:p>
                  </a:txBody>
                  <a:tcPr/>
                </a:tc>
                <a:extLst>
                  <a:ext uri="{0D108BD9-81ED-4DB2-BD59-A6C34878D82A}">
                    <a16:rowId xmlns:a16="http://schemas.microsoft.com/office/drawing/2014/main" val="10004"/>
                  </a:ext>
                </a:extLst>
              </a:tr>
              <a:tr h="370840">
                <a:tc>
                  <a:txBody>
                    <a:bodyPr/>
                    <a:lstStyle/>
                    <a:p>
                      <a:r>
                        <a:rPr lang="en-US" sz="1600" dirty="0">
                          <a:latin typeface="Arial" panose="020B0604020202020204" pitchFamily="34" charset="0"/>
                          <a:cs typeface="Arial" panose="020B0604020202020204" pitchFamily="34" charset="0"/>
                        </a:rPr>
                        <a:t>Fire &amp; Allied Lines</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30.7</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30.1</a:t>
                      </a:r>
                    </a:p>
                  </a:txBody>
                  <a:tcPr/>
                </a:tc>
                <a:extLst>
                  <a:ext uri="{0D108BD9-81ED-4DB2-BD59-A6C34878D82A}">
                    <a16:rowId xmlns:a16="http://schemas.microsoft.com/office/drawing/2014/main" val="10005"/>
                  </a:ext>
                </a:extLst>
              </a:tr>
              <a:tr h="370840">
                <a:tc>
                  <a:txBody>
                    <a:bodyPr/>
                    <a:lstStyle/>
                    <a:p>
                      <a:r>
                        <a:rPr lang="en-US" sz="1600" dirty="0">
                          <a:latin typeface="Arial" panose="020B0604020202020204" pitchFamily="34" charset="0"/>
                          <a:cs typeface="Arial" panose="020B0604020202020204" pitchFamily="34" charset="0"/>
                        </a:rPr>
                        <a:t>CMP</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29.9</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30.1</a:t>
                      </a:r>
                    </a:p>
                  </a:txBody>
                  <a:tcPr/>
                </a:tc>
                <a:extLst>
                  <a:ext uri="{0D108BD9-81ED-4DB2-BD59-A6C34878D82A}">
                    <a16:rowId xmlns:a16="http://schemas.microsoft.com/office/drawing/2014/main" val="10006"/>
                  </a:ext>
                </a:extLst>
              </a:tr>
              <a:tr h="370840">
                <a:tc>
                  <a:txBody>
                    <a:bodyPr/>
                    <a:lstStyle/>
                    <a:p>
                      <a:r>
                        <a:rPr lang="en-US" sz="1600" dirty="0" err="1">
                          <a:latin typeface="Arial" panose="020B0604020202020204" pitchFamily="34" charset="0"/>
                          <a:cs typeface="Arial" panose="020B0604020202020204" pitchFamily="34" charset="0"/>
                        </a:rPr>
                        <a:t>Comm</a:t>
                      </a:r>
                      <a:r>
                        <a:rPr lang="en-US" sz="1600" dirty="0">
                          <a:latin typeface="Arial" panose="020B0604020202020204" pitchFamily="34" charset="0"/>
                          <a:cs typeface="Arial" panose="020B0604020202020204" pitchFamily="34" charset="0"/>
                        </a:rPr>
                        <a:t> Auto </a:t>
                      </a:r>
                      <a:r>
                        <a:rPr lang="en-US" sz="1600" dirty="0" err="1">
                          <a:latin typeface="Arial" panose="020B0604020202020204" pitchFamily="34" charset="0"/>
                          <a:cs typeface="Arial" panose="020B0604020202020204" pitchFamily="34" charset="0"/>
                        </a:rPr>
                        <a:t>Liab</a:t>
                      </a:r>
                      <a:endParaRPr lang="en-US" sz="1600" dirty="0">
                        <a:latin typeface="Arial" panose="020B0604020202020204" pitchFamily="34" charset="0"/>
                        <a:cs typeface="Arial" panose="020B0604020202020204" pitchFamily="34" charset="0"/>
                      </a:endParaRP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18.0</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19.0</a:t>
                      </a:r>
                    </a:p>
                  </a:txBody>
                  <a:tcPr/>
                </a:tc>
                <a:extLst>
                  <a:ext uri="{0D108BD9-81ED-4DB2-BD59-A6C34878D82A}">
                    <a16:rowId xmlns:a16="http://schemas.microsoft.com/office/drawing/2014/main" val="10007"/>
                  </a:ext>
                </a:extLst>
              </a:tr>
              <a:tr h="370840">
                <a:tc>
                  <a:txBody>
                    <a:bodyPr/>
                    <a:lstStyle/>
                    <a:p>
                      <a:r>
                        <a:rPr lang="en-US" sz="1600" dirty="0">
                          <a:latin typeface="Arial" panose="020B0604020202020204" pitchFamily="34" charset="0"/>
                          <a:cs typeface="Arial" panose="020B0604020202020204" pitchFamily="34" charset="0"/>
                        </a:rPr>
                        <a:t>Other</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47.5</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50.3</a:t>
                      </a:r>
                    </a:p>
                  </a:txBody>
                  <a:tcPr/>
                </a:tc>
                <a:extLst>
                  <a:ext uri="{0D108BD9-81ED-4DB2-BD59-A6C34878D82A}">
                    <a16:rowId xmlns:a16="http://schemas.microsoft.com/office/drawing/2014/main" val="10008"/>
                  </a:ext>
                </a:extLst>
              </a:tr>
              <a:tr h="370840">
                <a:tc>
                  <a:txBody>
                    <a:bodyPr/>
                    <a:lstStyle/>
                    <a:p>
                      <a:r>
                        <a:rPr lang="en-US" sz="1600" b="1" dirty="0">
                          <a:latin typeface="Arial" panose="020B0604020202020204" pitchFamily="34" charset="0"/>
                          <a:cs typeface="Arial" panose="020B0604020202020204" pitchFamily="34" charset="0"/>
                        </a:rPr>
                        <a:t>Total</a:t>
                      </a:r>
                    </a:p>
                  </a:txBody>
                  <a:tcPr/>
                </a:tc>
                <a:tc>
                  <a:txBody>
                    <a:bodyPr/>
                    <a:lstStyle/>
                    <a:p>
                      <a:pPr algn="r"/>
                      <a:r>
                        <a:rPr lang="en-US" sz="1600" b="1" dirty="0">
                          <a:solidFill>
                            <a:schemeClr val="dk1"/>
                          </a:solidFill>
                          <a:latin typeface="Arial" panose="020B0604020202020204" pitchFamily="34" charset="0"/>
                          <a:ea typeface="+mn-ea"/>
                          <a:cs typeface="Arial" panose="020B0604020202020204" pitchFamily="34" charset="0"/>
                        </a:rPr>
                        <a:t>442.4</a:t>
                      </a:r>
                    </a:p>
                  </a:txBody>
                  <a:tcPr/>
                </a:tc>
                <a:tc>
                  <a:txBody>
                    <a:bodyPr/>
                    <a:lstStyle/>
                    <a:p>
                      <a:pPr algn="r"/>
                      <a:r>
                        <a:rPr lang="en-US" sz="1600" b="1" dirty="0">
                          <a:solidFill>
                            <a:schemeClr val="dk1"/>
                          </a:solidFill>
                          <a:latin typeface="Arial" panose="020B0604020202020204" pitchFamily="34" charset="0"/>
                          <a:ea typeface="+mn-ea"/>
                          <a:cs typeface="Arial" panose="020B0604020202020204" pitchFamily="34" charset="0"/>
                        </a:rPr>
                        <a:t>461.7</a:t>
                      </a:r>
                    </a:p>
                  </a:txBody>
                  <a:tcPr/>
                </a:tc>
                <a:extLst>
                  <a:ext uri="{0D108BD9-81ED-4DB2-BD59-A6C34878D82A}">
                    <a16:rowId xmlns:a16="http://schemas.microsoft.com/office/drawing/2014/main" val="10009"/>
                  </a:ext>
                </a:extLst>
              </a:tr>
            </a:tbl>
          </a:graphicData>
        </a:graphic>
      </p:graphicFrame>
      <p:graphicFrame>
        <p:nvGraphicFramePr>
          <p:cNvPr id="13" name="Content Placeholder 12"/>
          <p:cNvGraphicFramePr>
            <a:graphicFrameLocks noGrp="1"/>
          </p:cNvGraphicFramePr>
          <p:nvPr>
            <p:ph sz="half" idx="2"/>
            <p:extLst/>
          </p:nvPr>
        </p:nvGraphicFramePr>
        <p:xfrm>
          <a:off x="3895740" y="1860543"/>
          <a:ext cx="4038600" cy="4376115"/>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8B98D38-9344-496B-8316-3EA9A3094F70}" type="slidenum">
              <a:rPr lang="en-US" smtClean="0"/>
              <a:pPr>
                <a:defRPr/>
              </a:pPr>
              <a:t>13</a:t>
            </a:fld>
            <a:endParaRPr lang="en-US" dirty="0"/>
          </a:p>
        </p:txBody>
      </p:sp>
      <p:sp>
        <p:nvSpPr>
          <p:cNvPr id="9" name="TextBox 8"/>
          <p:cNvSpPr txBox="1"/>
          <p:nvPr/>
        </p:nvSpPr>
        <p:spPr>
          <a:xfrm>
            <a:off x="457200" y="1601272"/>
            <a:ext cx="3962400" cy="369332"/>
          </a:xfrm>
          <a:prstGeom prst="rect">
            <a:avLst/>
          </a:prstGeom>
          <a:noFill/>
        </p:spPr>
        <p:txBody>
          <a:bodyPr wrap="square" rtlCol="0">
            <a:spAutoFit/>
          </a:bodyPr>
          <a:lstStyle/>
          <a:p>
            <a:r>
              <a:rPr lang="en-US" b="1" dirty="0">
                <a:solidFill>
                  <a:schemeClr val="accent1"/>
                </a:solidFill>
              </a:rPr>
              <a:t>(Billions of Dollars)</a:t>
            </a:r>
          </a:p>
        </p:txBody>
      </p:sp>
      <p:sp>
        <p:nvSpPr>
          <p:cNvPr id="14" name="TextBox 13"/>
          <p:cNvSpPr txBox="1"/>
          <p:nvPr/>
        </p:nvSpPr>
        <p:spPr>
          <a:xfrm>
            <a:off x="815788" y="6226620"/>
            <a:ext cx="7360024" cy="600164"/>
          </a:xfrm>
          <a:prstGeom prst="rect">
            <a:avLst/>
          </a:prstGeom>
          <a:noFill/>
        </p:spPr>
        <p:txBody>
          <a:bodyPr wrap="square" rtlCol="0">
            <a:spAutoFit/>
          </a:bodyPr>
          <a:lstStyle/>
          <a:p>
            <a:r>
              <a:rPr lang="en-US" sz="1100" dirty="0"/>
              <a:t>* Personal (~90+%) and Commercial (~10%) combined.</a:t>
            </a:r>
            <a:br>
              <a:rPr lang="en-US" sz="1100" dirty="0"/>
            </a:br>
            <a:r>
              <a:rPr lang="en-US" sz="1100" dirty="0"/>
              <a:t>Data through Q3.</a:t>
            </a:r>
          </a:p>
          <a:p>
            <a:r>
              <a:rPr lang="en-US" sz="1100" dirty="0"/>
              <a:t>Sources: NAIC Data, sourced from S&amp;P Global Market Intelligence, Insurance Information Institute.</a:t>
            </a:r>
          </a:p>
        </p:txBody>
      </p:sp>
      <p:sp>
        <p:nvSpPr>
          <p:cNvPr id="2" name="Oval 1"/>
          <p:cNvSpPr/>
          <p:nvPr/>
        </p:nvSpPr>
        <p:spPr>
          <a:xfrm>
            <a:off x="394283" y="2357306"/>
            <a:ext cx="6979640" cy="4026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 name="Oval 9"/>
          <p:cNvSpPr/>
          <p:nvPr/>
        </p:nvSpPr>
        <p:spPr>
          <a:xfrm>
            <a:off x="405920" y="3099917"/>
            <a:ext cx="6979640" cy="4026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 name="Oval 10"/>
          <p:cNvSpPr/>
          <p:nvPr/>
        </p:nvSpPr>
        <p:spPr>
          <a:xfrm>
            <a:off x="164448" y="4967680"/>
            <a:ext cx="6979640" cy="4026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AutoShape 5"/>
          <p:cNvSpPr>
            <a:spLocks noChangeArrowheads="1"/>
          </p:cNvSpPr>
          <p:nvPr/>
        </p:nvSpPr>
        <p:spPr bwMode="gray">
          <a:xfrm>
            <a:off x="7425203" y="2357306"/>
            <a:ext cx="1461101" cy="1119044"/>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Commercial/ Personal Premiums Are Rising . . .</a:t>
            </a:r>
          </a:p>
        </p:txBody>
      </p:sp>
    </p:spTree>
    <p:extLst>
      <p:ext uri="{BB962C8B-B14F-4D97-AF65-F5344CB8AC3E}">
        <p14:creationId xmlns:p14="http://schemas.microsoft.com/office/powerpoint/2010/main" val="210974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 Direct Incurred LR by Line</a:t>
            </a:r>
          </a:p>
        </p:txBody>
      </p:sp>
      <p:graphicFrame>
        <p:nvGraphicFramePr>
          <p:cNvPr id="8" name="Content Placeholder 7"/>
          <p:cNvGraphicFramePr>
            <a:graphicFrameLocks noGrp="1"/>
          </p:cNvGraphicFramePr>
          <p:nvPr>
            <p:ph sz="half" idx="1"/>
            <p:extLst/>
          </p:nvPr>
        </p:nvGraphicFramePr>
        <p:xfrm>
          <a:off x="457200" y="2008981"/>
          <a:ext cx="4038600" cy="4079240"/>
        </p:xfrm>
        <a:graphic>
          <a:graphicData uri="http://schemas.openxmlformats.org/drawingml/2006/table">
            <a:tbl>
              <a:tblPr firstRow="1" bandRow="1">
                <a:tableStyleId>{5C22544A-7EE6-4342-B048-85BDC9FD1C3A}</a:tableStyleId>
              </a:tblPr>
              <a:tblGrid>
                <a:gridCol w="1909482">
                  <a:extLst>
                    <a:ext uri="{9D8B030D-6E8A-4147-A177-3AD203B41FA5}">
                      <a16:colId xmlns:a16="http://schemas.microsoft.com/office/drawing/2014/main" val="20000"/>
                    </a:ext>
                  </a:extLst>
                </a:gridCol>
                <a:gridCol w="1210236">
                  <a:extLst>
                    <a:ext uri="{9D8B030D-6E8A-4147-A177-3AD203B41FA5}">
                      <a16:colId xmlns:a16="http://schemas.microsoft.com/office/drawing/2014/main" val="20001"/>
                    </a:ext>
                  </a:extLst>
                </a:gridCol>
                <a:gridCol w="918882">
                  <a:extLst>
                    <a:ext uri="{9D8B030D-6E8A-4147-A177-3AD203B41FA5}">
                      <a16:colId xmlns:a16="http://schemas.microsoft.com/office/drawing/2014/main" val="20002"/>
                    </a:ext>
                  </a:extLst>
                </a:gridCol>
              </a:tblGrid>
              <a:tr h="370840">
                <a:tc>
                  <a:txBody>
                    <a:bodyPr/>
                    <a:lstStyle/>
                    <a:p>
                      <a:r>
                        <a:rPr lang="en-US" dirty="0">
                          <a:latin typeface="Arial" panose="020B0604020202020204" pitchFamily="34" charset="0"/>
                          <a:cs typeface="Arial" panose="020B0604020202020204" pitchFamily="34" charset="0"/>
                        </a:rPr>
                        <a:t>LOB</a:t>
                      </a:r>
                    </a:p>
                  </a:txBody>
                  <a:tcPr/>
                </a:tc>
                <a:tc>
                  <a:txBody>
                    <a:bodyPr/>
                    <a:lstStyle/>
                    <a:p>
                      <a:pPr algn="ctr"/>
                      <a:r>
                        <a:rPr lang="en-US" dirty="0">
                          <a:latin typeface="Arial" panose="020B0604020202020204" pitchFamily="34" charset="0"/>
                          <a:cs typeface="Arial" panose="020B0604020202020204" pitchFamily="34" charset="0"/>
                        </a:rPr>
                        <a:t>2015</a:t>
                      </a:r>
                    </a:p>
                  </a:txBody>
                  <a:tcPr/>
                </a:tc>
                <a:tc>
                  <a:txBody>
                    <a:bodyPr/>
                    <a:lstStyle/>
                    <a:p>
                      <a:pPr algn="ctr"/>
                      <a:r>
                        <a:rPr lang="en-US" dirty="0">
                          <a:latin typeface="Arial" panose="020B0604020202020204" pitchFamily="34" charset="0"/>
                          <a:cs typeface="Arial" panose="020B0604020202020204" pitchFamily="34" charset="0"/>
                        </a:rPr>
                        <a:t>2016</a:t>
                      </a:r>
                    </a:p>
                  </a:txBody>
                  <a:tcPr/>
                </a:tc>
                <a:extLst>
                  <a:ext uri="{0D108BD9-81ED-4DB2-BD59-A6C34878D82A}">
                    <a16:rowId xmlns:a16="http://schemas.microsoft.com/office/drawing/2014/main" val="10000"/>
                  </a:ext>
                </a:extLst>
              </a:tr>
              <a:tr h="370840">
                <a:tc>
                  <a:txBody>
                    <a:bodyPr/>
                    <a:lstStyle/>
                    <a:p>
                      <a:r>
                        <a:rPr lang="en-US" sz="1600" dirty="0">
                          <a:latin typeface="Arial" panose="020B0604020202020204" pitchFamily="34" charset="0"/>
                          <a:cs typeface="Arial" panose="020B0604020202020204" pitchFamily="34" charset="0"/>
                        </a:rPr>
                        <a:t>Personal Auto </a:t>
                      </a:r>
                      <a:r>
                        <a:rPr lang="en-US" sz="1600" dirty="0" err="1">
                          <a:latin typeface="Arial" panose="020B0604020202020204" pitchFamily="34" charset="0"/>
                          <a:cs typeface="Arial" panose="020B0604020202020204" pitchFamily="34" charset="0"/>
                        </a:rPr>
                        <a:t>Liab</a:t>
                      </a:r>
                      <a:endParaRPr lang="en-US" sz="1600" dirty="0">
                        <a:latin typeface="Arial" panose="020B0604020202020204" pitchFamily="34" charset="0"/>
                        <a:cs typeface="Arial" panose="020B0604020202020204" pitchFamily="34" charset="0"/>
                      </a:endParaRP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69%</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73%</a:t>
                      </a:r>
                    </a:p>
                  </a:txBody>
                  <a:tcPr/>
                </a:tc>
                <a:extLst>
                  <a:ext uri="{0D108BD9-81ED-4DB2-BD59-A6C34878D82A}">
                    <a16:rowId xmlns:a16="http://schemas.microsoft.com/office/drawing/2014/main" val="10001"/>
                  </a:ext>
                </a:extLst>
              </a:tr>
              <a:tr h="370840">
                <a:tc>
                  <a:txBody>
                    <a:bodyPr/>
                    <a:lstStyle/>
                    <a:p>
                      <a:r>
                        <a:rPr lang="en-US" sz="1600" dirty="0">
                          <a:latin typeface="Arial" panose="020B0604020202020204" pitchFamily="34" charset="0"/>
                          <a:cs typeface="Arial" panose="020B0604020202020204" pitchFamily="34" charset="0"/>
                        </a:rPr>
                        <a:t>Homeowners</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53%</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55%</a:t>
                      </a:r>
                    </a:p>
                  </a:txBody>
                  <a:tcPr/>
                </a:tc>
                <a:extLst>
                  <a:ext uri="{0D108BD9-81ED-4DB2-BD59-A6C34878D82A}">
                    <a16:rowId xmlns:a16="http://schemas.microsoft.com/office/drawing/2014/main" val="10002"/>
                  </a:ext>
                </a:extLst>
              </a:tr>
              <a:tr h="370840">
                <a:tc>
                  <a:txBody>
                    <a:bodyPr/>
                    <a:lstStyle/>
                    <a:p>
                      <a:r>
                        <a:rPr lang="en-US" sz="1600" dirty="0">
                          <a:latin typeface="Arial" panose="020B0604020202020204" pitchFamily="34" charset="0"/>
                          <a:cs typeface="Arial" panose="020B0604020202020204" pitchFamily="34" charset="0"/>
                        </a:rPr>
                        <a:t>Auto </a:t>
                      </a:r>
                      <a:r>
                        <a:rPr lang="en-US" sz="1600" dirty="0" err="1">
                          <a:latin typeface="Arial" panose="020B0604020202020204" pitchFamily="34" charset="0"/>
                          <a:cs typeface="Arial" panose="020B0604020202020204" pitchFamily="34" charset="0"/>
                        </a:rPr>
                        <a:t>PhysDam</a:t>
                      </a:r>
                      <a:r>
                        <a:rPr lang="en-US" sz="1600" dirty="0">
                          <a:latin typeface="Arial" panose="020B0604020202020204" pitchFamily="34" charset="0"/>
                          <a:cs typeface="Arial" panose="020B0604020202020204" pitchFamily="34" charset="0"/>
                        </a:rPr>
                        <a:t>*</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63%</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68%</a:t>
                      </a:r>
                    </a:p>
                  </a:txBody>
                  <a:tcPr/>
                </a:tc>
                <a:extLst>
                  <a:ext uri="{0D108BD9-81ED-4DB2-BD59-A6C34878D82A}">
                    <a16:rowId xmlns:a16="http://schemas.microsoft.com/office/drawing/2014/main" val="3143608582"/>
                  </a:ext>
                </a:extLst>
              </a:tr>
              <a:tr h="370840">
                <a:tc>
                  <a:txBody>
                    <a:bodyPr/>
                    <a:lstStyle/>
                    <a:p>
                      <a:r>
                        <a:rPr lang="en-US" sz="1600" dirty="0">
                          <a:latin typeface="Arial" panose="020B0604020202020204" pitchFamily="34" charset="0"/>
                          <a:cs typeface="Arial" panose="020B0604020202020204" pitchFamily="34" charset="0"/>
                        </a:rPr>
                        <a:t>GL (</a:t>
                      </a:r>
                      <a:r>
                        <a:rPr lang="en-US" sz="1600" dirty="0" err="1">
                          <a:latin typeface="Arial" panose="020B0604020202020204" pitchFamily="34" charset="0"/>
                          <a:cs typeface="Arial" panose="020B0604020202020204" pitchFamily="34" charset="0"/>
                        </a:rPr>
                        <a:t>incl</a:t>
                      </a:r>
                      <a:r>
                        <a:rPr lang="en-US" sz="1600" dirty="0">
                          <a:latin typeface="Arial" panose="020B0604020202020204" pitchFamily="34" charset="0"/>
                          <a:cs typeface="Arial" panose="020B0604020202020204" pitchFamily="34" charset="0"/>
                        </a:rPr>
                        <a:t> Products)</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52%</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53%</a:t>
                      </a:r>
                    </a:p>
                  </a:txBody>
                  <a:tcPr/>
                </a:tc>
                <a:extLst>
                  <a:ext uri="{0D108BD9-81ED-4DB2-BD59-A6C34878D82A}">
                    <a16:rowId xmlns:a16="http://schemas.microsoft.com/office/drawing/2014/main" val="10003"/>
                  </a:ext>
                </a:extLst>
              </a:tr>
              <a:tr h="370840">
                <a:tc>
                  <a:txBody>
                    <a:bodyPr/>
                    <a:lstStyle/>
                    <a:p>
                      <a:r>
                        <a:rPr lang="en-US" sz="1600" dirty="0">
                          <a:latin typeface="Arial" panose="020B0604020202020204" pitchFamily="34" charset="0"/>
                          <a:cs typeface="Arial" panose="020B0604020202020204" pitchFamily="34" charset="0"/>
                        </a:rPr>
                        <a:t>WC</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58%</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55%</a:t>
                      </a:r>
                    </a:p>
                  </a:txBody>
                  <a:tcPr/>
                </a:tc>
                <a:extLst>
                  <a:ext uri="{0D108BD9-81ED-4DB2-BD59-A6C34878D82A}">
                    <a16:rowId xmlns:a16="http://schemas.microsoft.com/office/drawing/2014/main" val="10004"/>
                  </a:ext>
                </a:extLst>
              </a:tr>
              <a:tr h="370840">
                <a:tc>
                  <a:txBody>
                    <a:bodyPr/>
                    <a:lstStyle/>
                    <a:p>
                      <a:r>
                        <a:rPr lang="en-US" sz="1600" dirty="0">
                          <a:latin typeface="Arial" panose="020B0604020202020204" pitchFamily="34" charset="0"/>
                          <a:cs typeface="Arial" panose="020B0604020202020204" pitchFamily="34" charset="0"/>
                        </a:rPr>
                        <a:t>Fire &amp; Allied Lines</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57%</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64%</a:t>
                      </a:r>
                    </a:p>
                  </a:txBody>
                  <a:tcPr/>
                </a:tc>
                <a:extLst>
                  <a:ext uri="{0D108BD9-81ED-4DB2-BD59-A6C34878D82A}">
                    <a16:rowId xmlns:a16="http://schemas.microsoft.com/office/drawing/2014/main" val="10005"/>
                  </a:ext>
                </a:extLst>
              </a:tr>
              <a:tr h="370840">
                <a:tc>
                  <a:txBody>
                    <a:bodyPr/>
                    <a:lstStyle/>
                    <a:p>
                      <a:r>
                        <a:rPr lang="en-US" sz="1600" dirty="0">
                          <a:latin typeface="Arial" panose="020B0604020202020204" pitchFamily="34" charset="0"/>
                          <a:cs typeface="Arial" panose="020B0604020202020204" pitchFamily="34" charset="0"/>
                        </a:rPr>
                        <a:t>CMP</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47%</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50%</a:t>
                      </a:r>
                    </a:p>
                  </a:txBody>
                  <a:tcPr/>
                </a:tc>
                <a:extLst>
                  <a:ext uri="{0D108BD9-81ED-4DB2-BD59-A6C34878D82A}">
                    <a16:rowId xmlns:a16="http://schemas.microsoft.com/office/drawing/2014/main" val="10006"/>
                  </a:ext>
                </a:extLst>
              </a:tr>
              <a:tr h="370840">
                <a:tc>
                  <a:txBody>
                    <a:bodyPr/>
                    <a:lstStyle/>
                    <a:p>
                      <a:r>
                        <a:rPr lang="en-US" sz="1600" dirty="0" err="1">
                          <a:latin typeface="Arial" panose="020B0604020202020204" pitchFamily="34" charset="0"/>
                          <a:cs typeface="Arial" panose="020B0604020202020204" pitchFamily="34" charset="0"/>
                        </a:rPr>
                        <a:t>Comm</a:t>
                      </a:r>
                      <a:r>
                        <a:rPr lang="en-US" sz="1600" dirty="0">
                          <a:latin typeface="Arial" panose="020B0604020202020204" pitchFamily="34" charset="0"/>
                          <a:cs typeface="Arial" panose="020B0604020202020204" pitchFamily="34" charset="0"/>
                        </a:rPr>
                        <a:t> Auto </a:t>
                      </a:r>
                      <a:r>
                        <a:rPr lang="en-US" sz="1600" dirty="0" err="1">
                          <a:latin typeface="Arial" panose="020B0604020202020204" pitchFamily="34" charset="0"/>
                          <a:cs typeface="Arial" panose="020B0604020202020204" pitchFamily="34" charset="0"/>
                        </a:rPr>
                        <a:t>Liab</a:t>
                      </a:r>
                      <a:endParaRPr lang="en-US" sz="1600" dirty="0">
                        <a:latin typeface="Arial" panose="020B0604020202020204" pitchFamily="34" charset="0"/>
                        <a:cs typeface="Arial" panose="020B0604020202020204" pitchFamily="34" charset="0"/>
                      </a:endParaRP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65%</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67%</a:t>
                      </a:r>
                    </a:p>
                  </a:txBody>
                  <a:tcPr/>
                </a:tc>
                <a:extLst>
                  <a:ext uri="{0D108BD9-81ED-4DB2-BD59-A6C34878D82A}">
                    <a16:rowId xmlns:a16="http://schemas.microsoft.com/office/drawing/2014/main" val="10007"/>
                  </a:ext>
                </a:extLst>
              </a:tr>
              <a:tr h="370840">
                <a:tc>
                  <a:txBody>
                    <a:bodyPr/>
                    <a:lstStyle/>
                    <a:p>
                      <a:r>
                        <a:rPr lang="en-US" sz="1600" dirty="0">
                          <a:latin typeface="Arial" panose="020B0604020202020204" pitchFamily="34" charset="0"/>
                          <a:cs typeface="Arial" panose="020B0604020202020204" pitchFamily="34" charset="0"/>
                        </a:rPr>
                        <a:t>Other</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42%</a:t>
                      </a:r>
                    </a:p>
                  </a:txBody>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45%</a:t>
                      </a:r>
                    </a:p>
                  </a:txBody>
                  <a:tcPr/>
                </a:tc>
                <a:extLst>
                  <a:ext uri="{0D108BD9-81ED-4DB2-BD59-A6C34878D82A}">
                    <a16:rowId xmlns:a16="http://schemas.microsoft.com/office/drawing/2014/main" val="10008"/>
                  </a:ext>
                </a:extLst>
              </a:tr>
              <a:tr h="370840">
                <a:tc>
                  <a:txBody>
                    <a:bodyPr/>
                    <a:lstStyle/>
                    <a:p>
                      <a:r>
                        <a:rPr lang="en-US" sz="1600" b="1" dirty="0">
                          <a:latin typeface="Arial" panose="020B0604020202020204" pitchFamily="34" charset="0"/>
                          <a:cs typeface="Arial" panose="020B0604020202020204" pitchFamily="34" charset="0"/>
                        </a:rPr>
                        <a:t>Total</a:t>
                      </a:r>
                    </a:p>
                  </a:txBody>
                  <a:tcPr/>
                </a:tc>
                <a:tc>
                  <a:txBody>
                    <a:bodyPr/>
                    <a:lstStyle/>
                    <a:p>
                      <a:pPr algn="r"/>
                      <a:r>
                        <a:rPr lang="en-US" sz="1600" b="1" dirty="0">
                          <a:solidFill>
                            <a:schemeClr val="dk1"/>
                          </a:solidFill>
                          <a:latin typeface="Arial" panose="020B0604020202020204" pitchFamily="34" charset="0"/>
                          <a:ea typeface="+mn-ea"/>
                          <a:cs typeface="Arial" panose="020B0604020202020204" pitchFamily="34" charset="0"/>
                        </a:rPr>
                        <a:t>57%</a:t>
                      </a:r>
                    </a:p>
                  </a:txBody>
                  <a:tcPr/>
                </a:tc>
                <a:tc>
                  <a:txBody>
                    <a:bodyPr/>
                    <a:lstStyle/>
                    <a:p>
                      <a:pPr algn="r"/>
                      <a:r>
                        <a:rPr lang="en-US" sz="1600" b="1" dirty="0">
                          <a:solidFill>
                            <a:schemeClr val="dk1"/>
                          </a:solidFill>
                          <a:latin typeface="Arial" panose="020B0604020202020204" pitchFamily="34" charset="0"/>
                          <a:ea typeface="+mn-ea"/>
                          <a:cs typeface="Arial" panose="020B0604020202020204" pitchFamily="34" charset="0"/>
                        </a:rPr>
                        <a:t>60%</a:t>
                      </a:r>
                    </a:p>
                  </a:txBody>
                  <a:tcPr/>
                </a:tc>
                <a:extLst>
                  <a:ext uri="{0D108BD9-81ED-4DB2-BD59-A6C34878D82A}">
                    <a16:rowId xmlns:a16="http://schemas.microsoft.com/office/drawing/2014/main" val="10009"/>
                  </a:ext>
                </a:extLst>
              </a:tr>
            </a:tbl>
          </a:graphicData>
        </a:graphic>
      </p:graphicFrame>
      <p:graphicFrame>
        <p:nvGraphicFramePr>
          <p:cNvPr id="13" name="Content Placeholder 12"/>
          <p:cNvGraphicFramePr>
            <a:graphicFrameLocks noGrp="1"/>
          </p:cNvGraphicFramePr>
          <p:nvPr>
            <p:ph sz="half" idx="2"/>
            <p:extLst/>
          </p:nvPr>
        </p:nvGraphicFramePr>
        <p:xfrm>
          <a:off x="3895740" y="1860543"/>
          <a:ext cx="4038600" cy="4376115"/>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8B98D38-9344-496B-8316-3EA9A3094F70}" type="slidenum">
              <a:rPr lang="en-US" smtClean="0"/>
              <a:pPr>
                <a:defRPr/>
              </a:pPr>
              <a:t>14</a:t>
            </a:fld>
            <a:endParaRPr lang="en-US" dirty="0"/>
          </a:p>
        </p:txBody>
      </p:sp>
      <p:sp>
        <p:nvSpPr>
          <p:cNvPr id="9" name="TextBox 8"/>
          <p:cNvSpPr txBox="1"/>
          <p:nvPr/>
        </p:nvSpPr>
        <p:spPr>
          <a:xfrm>
            <a:off x="457200" y="1601272"/>
            <a:ext cx="3962400" cy="369332"/>
          </a:xfrm>
          <a:prstGeom prst="rect">
            <a:avLst/>
          </a:prstGeom>
          <a:noFill/>
        </p:spPr>
        <p:txBody>
          <a:bodyPr wrap="square" rtlCol="0">
            <a:spAutoFit/>
          </a:bodyPr>
          <a:lstStyle/>
          <a:p>
            <a:r>
              <a:rPr lang="en-US" b="1" dirty="0">
                <a:solidFill>
                  <a:schemeClr val="accent1"/>
                </a:solidFill>
              </a:rPr>
              <a:t>(Billions of Dollars)</a:t>
            </a:r>
          </a:p>
        </p:txBody>
      </p:sp>
      <p:sp>
        <p:nvSpPr>
          <p:cNvPr id="14" name="TextBox 13"/>
          <p:cNvSpPr txBox="1"/>
          <p:nvPr/>
        </p:nvSpPr>
        <p:spPr>
          <a:xfrm>
            <a:off x="815788" y="6226620"/>
            <a:ext cx="7360024" cy="600164"/>
          </a:xfrm>
          <a:prstGeom prst="rect">
            <a:avLst/>
          </a:prstGeom>
          <a:noFill/>
        </p:spPr>
        <p:txBody>
          <a:bodyPr wrap="square" rtlCol="0">
            <a:spAutoFit/>
          </a:bodyPr>
          <a:lstStyle/>
          <a:p>
            <a:r>
              <a:rPr lang="en-US" sz="1100" dirty="0"/>
              <a:t>* Personal (~90+%) and Commercial (~10%) combined.</a:t>
            </a:r>
            <a:br>
              <a:rPr lang="en-US" sz="1100" dirty="0"/>
            </a:br>
            <a:r>
              <a:rPr lang="en-US" sz="1100" dirty="0"/>
              <a:t>Data through Q3.</a:t>
            </a:r>
          </a:p>
          <a:p>
            <a:r>
              <a:rPr lang="en-US" sz="1100" dirty="0"/>
              <a:t>Sources: NAIC Data, sourced from S&amp;P Global Market Intelligence, Insurance Information Institute.</a:t>
            </a:r>
          </a:p>
        </p:txBody>
      </p:sp>
      <p:sp>
        <p:nvSpPr>
          <p:cNvPr id="2" name="Oval 1"/>
          <p:cNvSpPr/>
          <p:nvPr/>
        </p:nvSpPr>
        <p:spPr>
          <a:xfrm>
            <a:off x="394283" y="2357306"/>
            <a:ext cx="6979640" cy="4026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 name="Oval 9"/>
          <p:cNvSpPr/>
          <p:nvPr/>
        </p:nvSpPr>
        <p:spPr>
          <a:xfrm>
            <a:off x="405920" y="3099917"/>
            <a:ext cx="6979640" cy="4026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1" name="Oval 10"/>
          <p:cNvSpPr/>
          <p:nvPr/>
        </p:nvSpPr>
        <p:spPr>
          <a:xfrm>
            <a:off x="164448" y="4967680"/>
            <a:ext cx="6979640" cy="4026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 name="AutoShape 5"/>
          <p:cNvSpPr>
            <a:spLocks noChangeArrowheads="1"/>
          </p:cNvSpPr>
          <p:nvPr/>
        </p:nvSpPr>
        <p:spPr bwMode="gray">
          <a:xfrm>
            <a:off x="7425203" y="2357306"/>
            <a:ext cx="1461101" cy="1119044"/>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But Not Fast Enough. . .</a:t>
            </a:r>
          </a:p>
        </p:txBody>
      </p:sp>
    </p:spTree>
    <p:extLst>
      <p:ext uri="{BB962C8B-B14F-4D97-AF65-F5344CB8AC3E}">
        <p14:creationId xmlns:p14="http://schemas.microsoft.com/office/powerpoint/2010/main" val="343924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Personal Auto</a:t>
            </a:r>
          </a:p>
        </p:txBody>
      </p:sp>
      <p:sp>
        <p:nvSpPr>
          <p:cNvPr id="10" name="Subtitle 9"/>
          <p:cNvSpPr>
            <a:spLocks noGrp="1"/>
          </p:cNvSpPr>
          <p:nvPr>
            <p:ph type="subTitle" idx="1"/>
          </p:nvPr>
        </p:nvSpPr>
        <p:spPr/>
        <p:txBody>
          <a:bodyPr/>
          <a:lstStyle/>
          <a:p>
            <a:r>
              <a:rPr lang="en-US" dirty="0"/>
              <a:t>Rising Frequency, Severity Pinching </a:t>
            </a:r>
            <a:br>
              <a:rPr lang="en-US" dirty="0"/>
            </a:br>
            <a:r>
              <a:rPr lang="en-US" dirty="0"/>
              <a:t>the Largest P/C Line</a:t>
            </a:r>
          </a:p>
        </p:txBody>
      </p:sp>
    </p:spTree>
    <p:custDataLst>
      <p:tags r:id="rId1"/>
    </p:custDataLst>
    <p:extLst>
      <p:ext uri="{BB962C8B-B14F-4D97-AF65-F5344CB8AC3E}">
        <p14:creationId xmlns:p14="http://schemas.microsoft.com/office/powerpoint/2010/main" val="802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Personal Auto Net Combined Ratio,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Loss Ratios Have Been Rising for a Decade. </a:t>
            </a:r>
            <a:br>
              <a:rPr lang="en-US" sz="1800" dirty="0">
                <a:solidFill>
                  <a:schemeClr val="bg1"/>
                </a:solidFill>
              </a:rPr>
            </a:br>
            <a:r>
              <a:rPr lang="en-US" sz="1800" dirty="0">
                <a:solidFill>
                  <a:schemeClr val="bg1"/>
                </a:solidFill>
              </a:rPr>
              <a:t>2015 Return on Net Worth is Likely Close to Zero or Negative.</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114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nchor="t"/>
          <a:lstStyle/>
          <a:p>
            <a:br>
              <a:rPr lang="en-US" dirty="0"/>
            </a:br>
            <a:r>
              <a:rPr lang="en-US" dirty="0"/>
              <a:t>Rising Personal Auto Costs</a:t>
            </a:r>
          </a:p>
        </p:txBody>
      </p:sp>
      <p:sp>
        <p:nvSpPr>
          <p:cNvPr id="12" name="Text Placeholder 5"/>
          <p:cNvSpPr>
            <a:spLocks noGrp="1"/>
          </p:cNvSpPr>
          <p:nvPr>
            <p:ph type="body" sz="quarter" idx="16"/>
          </p:nvPr>
        </p:nvSpPr>
        <p:spPr>
          <a:xfrm>
            <a:off x="1133856" y="6294780"/>
            <a:ext cx="7680960" cy="415018"/>
          </a:xfrm>
        </p:spPr>
        <p:txBody>
          <a:bodyPr/>
          <a:lstStyle/>
          <a:p>
            <a:r>
              <a:rPr lang="en-US" dirty="0"/>
              <a:t>Source: Fast Track Monitoring System. </a:t>
            </a:r>
          </a:p>
        </p:txBody>
      </p:sp>
      <p:sp>
        <p:nvSpPr>
          <p:cNvPr id="14" name="Text Placeholder 4"/>
          <p:cNvSpPr txBox="1">
            <a:spLocks/>
          </p:cNvSpPr>
          <p:nvPr/>
        </p:nvSpPr>
        <p:spPr bwMode="gray">
          <a:xfrm>
            <a:off x="478971" y="4864607"/>
            <a:ext cx="8186058" cy="9945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From 2014 to 2016, the cost of accidents </a:t>
            </a:r>
            <a:br>
              <a:rPr lang="en-US" dirty="0"/>
            </a:br>
            <a:r>
              <a:rPr lang="en-US" dirty="0"/>
              <a:t>has risen dramatically. By contrast, consumer prices overall </a:t>
            </a:r>
            <a:br>
              <a:rPr lang="en-US" dirty="0"/>
            </a:br>
            <a:r>
              <a:rPr lang="en-US" dirty="0"/>
              <a:t>rose 1.7 percent during 2014 and 2015.</a:t>
            </a:r>
          </a:p>
        </p:txBody>
      </p:sp>
      <p:sp>
        <p:nvSpPr>
          <p:cNvPr id="25" name="Text Placeholder 9"/>
          <p:cNvSpPr>
            <a:spLocks noGrp="1"/>
          </p:cNvSpPr>
          <p:nvPr>
            <p:ph type="body" sz="quarter" idx="15"/>
          </p:nvPr>
        </p:nvSpPr>
        <p:spPr>
          <a:xfrm>
            <a:off x="385521" y="1540702"/>
            <a:ext cx="8454009" cy="396947"/>
          </a:xfrm>
        </p:spPr>
        <p:txBody>
          <a:bodyPr/>
          <a:lstStyle/>
          <a:p>
            <a:pPr algn="ctr"/>
            <a:r>
              <a:rPr lang="en-US" sz="1800" dirty="0">
                <a:solidFill>
                  <a:schemeClr val="tx1"/>
                </a:solidFill>
              </a:rPr>
              <a:t>Increase in Loss Costs, 2014:Q3–2016:Q3</a:t>
            </a:r>
          </a:p>
        </p:txBody>
      </p:sp>
      <p:sp>
        <p:nvSpPr>
          <p:cNvPr id="6" name="AutoShape 4"/>
          <p:cNvSpPr>
            <a:spLocks noChangeArrowheads="1"/>
          </p:cNvSpPr>
          <p:nvPr/>
        </p:nvSpPr>
        <p:spPr bwMode="gray">
          <a:xfrm>
            <a:off x="478971" y="1946024"/>
            <a:ext cx="8186058" cy="2676659"/>
          </a:xfrm>
          <a:prstGeom prst="rect">
            <a:avLst/>
          </a:prstGeom>
          <a:solidFill>
            <a:srgbClr val="FFF4C7"/>
          </a:solidFill>
          <a:ln w="25400">
            <a:no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endParaRPr lang="en-US" sz="1600" b="1" dirty="0">
              <a:solidFill>
                <a:schemeClr val="bg1"/>
              </a:solidFill>
              <a:latin typeface="+mj-lt"/>
            </a:endParaRPr>
          </a:p>
        </p:txBody>
      </p:sp>
      <p:sp>
        <p:nvSpPr>
          <p:cNvPr id="15" name="TextBox 14"/>
          <p:cNvSpPr txBox="1"/>
          <p:nvPr/>
        </p:nvSpPr>
        <p:spPr>
          <a:xfrm>
            <a:off x="70300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Bodily Injury</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11.7%</a:t>
            </a:r>
          </a:p>
        </p:txBody>
      </p:sp>
      <p:sp>
        <p:nvSpPr>
          <p:cNvPr id="16" name="TextBox 15"/>
          <p:cNvSpPr txBox="1"/>
          <p:nvPr/>
        </p:nvSpPr>
        <p:spPr>
          <a:xfrm>
            <a:off x="2221146"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Property</a:t>
            </a:r>
          </a:p>
          <a:p>
            <a:pPr algn="ctr">
              <a:buClr>
                <a:srgbClr val="337DBE"/>
              </a:buClr>
              <a:buSzPct val="77000"/>
            </a:pPr>
            <a:r>
              <a:rPr lang="en-US" dirty="0">
                <a:solidFill>
                  <a:srgbClr val="234568"/>
                </a:solidFill>
              </a:rPr>
              <a:t>Damage</a:t>
            </a:r>
            <a:endParaRPr lang="en-US" dirty="0">
              <a:solidFill>
                <a:schemeClr val="accent1"/>
              </a:solidFill>
            </a:endParaRPr>
          </a:p>
          <a:p>
            <a:pPr algn="ctr">
              <a:buClr>
                <a:srgbClr val="337DBE"/>
              </a:buClr>
              <a:buSzPct val="77000"/>
            </a:pPr>
            <a:r>
              <a:rPr lang="en-US" b="1" dirty="0">
                <a:solidFill>
                  <a:schemeClr val="accent2"/>
                </a:solidFill>
              </a:rPr>
              <a:t>15.1%</a:t>
            </a:r>
          </a:p>
        </p:txBody>
      </p:sp>
      <p:sp>
        <p:nvSpPr>
          <p:cNvPr id="17" name="TextBox 16"/>
          <p:cNvSpPr txBox="1"/>
          <p:nvPr/>
        </p:nvSpPr>
        <p:spPr>
          <a:xfrm>
            <a:off x="374685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Personal Injury Protection</a:t>
            </a:r>
            <a:endParaRPr lang="en-US" dirty="0">
              <a:solidFill>
                <a:schemeClr val="accent1"/>
              </a:solidFill>
            </a:endParaRPr>
          </a:p>
          <a:p>
            <a:pPr algn="ctr">
              <a:buClr>
                <a:srgbClr val="337DBE"/>
              </a:buClr>
              <a:buSzPct val="77000"/>
            </a:pPr>
            <a:r>
              <a:rPr lang="en-US" b="1" dirty="0">
                <a:solidFill>
                  <a:schemeClr val="accent2"/>
                </a:solidFill>
              </a:rPr>
              <a:t>15.1%</a:t>
            </a:r>
          </a:p>
        </p:txBody>
      </p:sp>
      <p:sp>
        <p:nvSpPr>
          <p:cNvPr id="18" name="TextBox 17"/>
          <p:cNvSpPr txBox="1"/>
          <p:nvPr/>
        </p:nvSpPr>
        <p:spPr>
          <a:xfrm>
            <a:off x="5272560"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Collision</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13.6%</a:t>
            </a:r>
          </a:p>
        </p:txBody>
      </p:sp>
      <p:sp>
        <p:nvSpPr>
          <p:cNvPr id="19" name="TextBox 18"/>
          <p:cNvSpPr txBox="1"/>
          <p:nvPr/>
        </p:nvSpPr>
        <p:spPr>
          <a:xfrm>
            <a:off x="6741869" y="3400352"/>
            <a:ext cx="1631092"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Comprehensive</a:t>
            </a:r>
          </a:p>
          <a:p>
            <a:pPr algn="ctr">
              <a:buClr>
                <a:srgbClr val="337DBE"/>
              </a:buClr>
              <a:buSzPct val="77000"/>
            </a:pPr>
            <a:endParaRPr lang="en-US" dirty="0">
              <a:solidFill>
                <a:schemeClr val="accent1"/>
              </a:solidFill>
            </a:endParaRPr>
          </a:p>
          <a:p>
            <a:pPr algn="ctr">
              <a:buClr>
                <a:srgbClr val="337DBE"/>
              </a:buClr>
              <a:buSzPct val="77000"/>
            </a:pPr>
            <a:r>
              <a:rPr lang="en-US" b="1">
                <a:solidFill>
                  <a:schemeClr val="accent2"/>
                </a:solidFill>
              </a:rPr>
              <a:t>21.0%</a:t>
            </a:r>
            <a:endParaRPr lang="en-US" b="1" dirty="0">
              <a:solidFill>
                <a:schemeClr val="accent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13" y="2195175"/>
            <a:ext cx="1143000" cy="1143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376" y="2195175"/>
            <a:ext cx="1143000" cy="1143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982" y="2195175"/>
            <a:ext cx="1143000" cy="1143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464" y="2186770"/>
            <a:ext cx="1143000" cy="1143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6588" y="2195175"/>
            <a:ext cx="1143000" cy="1143000"/>
          </a:xfrm>
          <a:prstGeom prst="rect">
            <a:avLst/>
          </a:prstGeom>
        </p:spPr>
      </p:pic>
      <p:sp>
        <p:nvSpPr>
          <p:cNvPr id="20" name="Text Placeholder 13"/>
          <p:cNvSpPr>
            <a:spLocks noGrp="1"/>
          </p:cNvSpPr>
          <p:nvPr>
            <p:ph type="body" sz="quarter" idx="15"/>
          </p:nvPr>
        </p:nvSpPr>
        <p:spPr>
          <a:xfrm>
            <a:off x="356616" y="1188720"/>
            <a:ext cx="8454009" cy="396947"/>
          </a:xfrm>
        </p:spPr>
        <p:txBody>
          <a:bodyPr/>
          <a:lstStyle/>
          <a:p>
            <a:r>
              <a:rPr lang="en-US" dirty="0"/>
              <a:t>Auto Insurance</a:t>
            </a:r>
          </a:p>
        </p:txBody>
      </p:sp>
    </p:spTree>
    <p:extLst>
      <p:ext uri="{BB962C8B-B14F-4D97-AF65-F5344CB8AC3E}">
        <p14:creationId xmlns:p14="http://schemas.microsoft.com/office/powerpoint/2010/main" val="170235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Claim Trends by Coverage</a:t>
            </a:r>
          </a:p>
        </p:txBody>
      </p:sp>
      <p:sp>
        <p:nvSpPr>
          <p:cNvPr id="10" name="Subtitle 9"/>
          <p:cNvSpPr>
            <a:spLocks noGrp="1"/>
          </p:cNvSpPr>
          <p:nvPr>
            <p:ph type="subTitle" idx="1"/>
          </p:nvPr>
        </p:nvSpPr>
        <p:spPr/>
        <p:txBody>
          <a:bodyPr/>
          <a:lstStyle/>
          <a:p>
            <a:r>
              <a:rPr lang="en-US" dirty="0"/>
              <a:t>Focus on Collision</a:t>
            </a:r>
          </a:p>
        </p:txBody>
      </p:sp>
    </p:spTree>
    <p:extLst>
      <p:ext uri="{BB962C8B-B14F-4D97-AF65-F5344CB8AC3E}">
        <p14:creationId xmlns:p14="http://schemas.microsoft.com/office/powerpoint/2010/main" val="38465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Collision Claims: Frequency Trending</a:t>
            </a:r>
            <a:br>
              <a:rPr lang="en-US" dirty="0"/>
            </a:br>
            <a:r>
              <a:rPr lang="en-US" dirty="0"/>
              <a:t>Higher in 2010s</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2016</a:t>
            </a:r>
          </a:p>
        </p:txBody>
      </p:sp>
      <p:sp>
        <p:nvSpPr>
          <p:cNvPr id="9" name="Text Placeholder 8"/>
          <p:cNvSpPr>
            <a:spLocks noGrp="1"/>
          </p:cNvSpPr>
          <p:nvPr>
            <p:ph type="body" sz="quarter" idx="16"/>
          </p:nvPr>
        </p:nvSpPr>
        <p:spPr/>
        <p:txBody>
          <a:bodyPr/>
          <a:lstStyle/>
          <a:p>
            <a:r>
              <a:rPr lang="en-US" dirty="0"/>
              <a:t>*Four Quarters Ending in September.</a:t>
            </a:r>
          </a:p>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For a Long Time, Claim Frequency Was Falling, </a:t>
            </a:r>
            <a:br>
              <a:rPr lang="en-US" dirty="0">
                <a:solidFill>
                  <a:schemeClr val="bg1"/>
                </a:solidFill>
              </a:rPr>
            </a:br>
            <a:r>
              <a:rPr lang="en-US" dirty="0">
                <a:solidFill>
                  <a:schemeClr val="bg1"/>
                </a:solidFill>
              </a:rPr>
              <a:t>But Since 2010 This Trend Seems to Have Reversed.</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381842" y="2161635"/>
            <a:ext cx="5031390" cy="2227490"/>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8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P/C Insurance Industry:</a:t>
            </a:r>
            <a:br>
              <a:rPr lang="en-US" dirty="0"/>
            </a:br>
            <a:r>
              <a:rPr lang="en-US" dirty="0"/>
              <a:t>Financial Update &amp; Outlook</a:t>
            </a:r>
          </a:p>
        </p:txBody>
      </p:sp>
      <p:sp>
        <p:nvSpPr>
          <p:cNvPr id="3" name="Subtitle 2"/>
          <p:cNvSpPr>
            <a:spLocks noGrp="1"/>
          </p:cNvSpPr>
          <p:nvPr>
            <p:ph type="subTitle" idx="1"/>
          </p:nvPr>
        </p:nvSpPr>
        <p:spPr>
          <a:xfrm>
            <a:off x="704080" y="3542606"/>
            <a:ext cx="5226820" cy="1334194"/>
          </a:xfrm>
        </p:spPr>
        <p:txBody>
          <a:bodyPr/>
          <a:lstStyle/>
          <a:p>
            <a:r>
              <a:rPr lang="en-US" dirty="0"/>
              <a:t>Higher Cats Create Slight U/W Loss</a:t>
            </a:r>
          </a:p>
          <a:p>
            <a:pPr>
              <a:spcBef>
                <a:spcPts val="1200"/>
              </a:spcBef>
            </a:pPr>
            <a:r>
              <a:rPr lang="en-US" dirty="0"/>
              <a:t>Rising Rates May Help A Little</a:t>
            </a:r>
          </a:p>
        </p:txBody>
      </p:sp>
    </p:spTree>
    <p:extLst>
      <p:ext uri="{BB962C8B-B14F-4D97-AF65-F5344CB8AC3E}">
        <p14:creationId xmlns:p14="http://schemas.microsoft.com/office/powerpoint/2010/main" val="349021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Collision Claims: Severity Trending Higher in 2009-2016</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2016</a:t>
            </a:r>
          </a:p>
        </p:txBody>
      </p:sp>
      <p:sp>
        <p:nvSpPr>
          <p:cNvPr id="9" name="Text Placeholder 8"/>
          <p:cNvSpPr>
            <a:spLocks noGrp="1"/>
          </p:cNvSpPr>
          <p:nvPr>
            <p:ph type="body" sz="quarter" idx="16"/>
          </p:nvPr>
        </p:nvSpPr>
        <p:spPr/>
        <p:txBody>
          <a:bodyPr/>
          <a:lstStyle/>
          <a:p>
            <a:r>
              <a:rPr lang="en-US" dirty="0"/>
              <a:t>*Four Quarters Ended in September.</a:t>
            </a:r>
          </a:p>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Great Recession and High Fuel Prices Helped to Temper </a:t>
            </a:r>
            <a:br>
              <a:rPr lang="en-US" sz="1800" dirty="0">
                <a:solidFill>
                  <a:schemeClr val="bg1"/>
                </a:solidFill>
              </a:rPr>
            </a:br>
            <a:r>
              <a:rPr lang="en-US" sz="1800" dirty="0">
                <a:solidFill>
                  <a:schemeClr val="bg1"/>
                </a:solidFill>
              </a:rPr>
              <a:t>Claim Severity, But These forces Have Clearly Reversed, </a:t>
            </a:r>
            <a:br>
              <a:rPr lang="en-US" sz="1800" dirty="0">
                <a:solidFill>
                  <a:schemeClr val="bg1"/>
                </a:solidFill>
              </a:rPr>
            </a:br>
            <a:r>
              <a:rPr lang="en-US" sz="1800" dirty="0">
                <a:solidFill>
                  <a:schemeClr val="bg1"/>
                </a:solidFill>
              </a:rPr>
              <a:t>Consistent with Experience from Past Recoveries.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4034727" y="1815990"/>
            <a:ext cx="4493385" cy="2534731"/>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84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What’s Driving These Trends?</a:t>
            </a:r>
            <a:endParaRPr lang="en-US" dirty="0"/>
          </a:p>
        </p:txBody>
      </p:sp>
      <p:sp>
        <p:nvSpPr>
          <p:cNvPr id="7" name="Subtitle 6"/>
          <p:cNvSpPr>
            <a:spLocks noGrp="1"/>
          </p:cNvSpPr>
          <p:nvPr>
            <p:ph type="subTitle" idx="1"/>
          </p:nvPr>
        </p:nvSpPr>
        <p:spPr/>
        <p:txBody>
          <a:bodyPr/>
          <a:lstStyle/>
          <a:p>
            <a:r>
              <a:rPr lang="en-US" dirty="0"/>
              <a:t>Frequency; Severity; Distraction?</a:t>
            </a:r>
          </a:p>
        </p:txBody>
      </p:sp>
    </p:spTree>
    <p:extLst>
      <p:ext uri="{BB962C8B-B14F-4D97-AF65-F5344CB8AC3E}">
        <p14:creationId xmlns:p14="http://schemas.microsoft.com/office/powerpoint/2010/main" val="75975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America is Driving More Again: 2000-2016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rPr>
              <a:t>Percent Change, Miles Driven*</a:t>
            </a:r>
          </a:p>
        </p:txBody>
      </p:sp>
      <p:sp>
        <p:nvSpPr>
          <p:cNvPr id="7" name="Text Placeholder 6"/>
          <p:cNvSpPr>
            <a:spLocks noGrp="1"/>
          </p:cNvSpPr>
          <p:nvPr>
            <p:ph type="body" sz="quarter" idx="16"/>
          </p:nvPr>
        </p:nvSpPr>
        <p:spPr/>
        <p:txBody>
          <a:bodyPr/>
          <a:lstStyle/>
          <a:p>
            <a:pPr>
              <a:spcBef>
                <a:spcPts val="0"/>
              </a:spcBef>
            </a:pPr>
            <a:r>
              <a:rPr lang="en-US" dirty="0"/>
              <a:t>*Moving 12-month total vs. prior year. </a:t>
            </a:r>
            <a:br>
              <a:rPr lang="en-US" dirty="0"/>
            </a:br>
            <a:r>
              <a:rPr lang="en-US" dirty="0"/>
              <a:t>Sources: </a:t>
            </a:r>
            <a:r>
              <a:rPr lang="en-US" dirty="0">
                <a:hlinkClick r:id="rId3"/>
              </a:rPr>
              <a:t>Federal Highway Administration</a:t>
            </a:r>
            <a:r>
              <a:rPr lang="en-US" dirty="0"/>
              <a:t>; Insurance Information Institute.</a:t>
            </a:r>
          </a:p>
        </p:txBody>
      </p:sp>
      <p:graphicFrame>
        <p:nvGraphicFramePr>
          <p:cNvPr id="16" name="Object 8"/>
          <p:cNvGraphicFramePr>
            <a:graphicFrameLocks noChangeAspect="1"/>
          </p:cNvGraphicFramePr>
          <p:nvPr>
            <p:extLst>
              <p:ext uri="{D42A27DB-BD31-4B8C-83A1-F6EECF244321}">
                <p14:modId xmlns:p14="http://schemas.microsoft.com/office/powerpoint/2010/main" val="2779971322"/>
              </p:ext>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520899" y="3439886"/>
            <a:ext cx="1203750" cy="964948"/>
            <a:chOff x="7470937" y="689217"/>
            <a:chExt cx="1203750" cy="964948"/>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Since Early 1990s</a:t>
              </a:r>
            </a:p>
          </p:txBody>
        </p:sp>
        <p:cxnSp>
          <p:nvCxnSpPr>
            <p:cNvPr id="25" name="Straight Arrow Connector 24"/>
            <p:cNvCxnSpPr/>
            <p:nvPr/>
          </p:nvCxnSpPr>
          <p:spPr bwMode="gray">
            <a:xfrm flipH="1" flipV="1">
              <a:off x="8057718" y="689217"/>
              <a:ext cx="3096" cy="40983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Tremendous Growth In Miles Driven. The More People Drive, The More Frequently They Get Into Accidents.</a:t>
            </a:r>
          </a:p>
        </p:txBody>
      </p:sp>
    </p:spTree>
    <p:extLst>
      <p:ext uri="{BB962C8B-B14F-4D97-AF65-F5344CB8AC3E}">
        <p14:creationId xmlns:p14="http://schemas.microsoft.com/office/powerpoint/2010/main" val="16183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Miles Driven</a:t>
            </a:r>
            <a:br>
              <a:rPr lang="en-US" altLang="en-US" dirty="0"/>
            </a:br>
            <a:r>
              <a:rPr lang="en-US" altLang="en-US" dirty="0"/>
              <a:t>=&gt; More Collisions, 2006-2016</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Rolling four-quarter average frequency from ISO, a Verisk Analytics company;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More Miles People Drive, the More Likely They are to </a:t>
            </a:r>
          </a:p>
          <a:p>
            <a:pPr eaLnBrk="1" hangingPunct="1">
              <a:spcBef>
                <a:spcPts val="0"/>
              </a:spcBef>
              <a:buClr>
                <a:schemeClr val="accent2"/>
              </a:buClr>
              <a:buSzPct val="90000"/>
            </a:pPr>
            <a:r>
              <a:rPr lang="en-US" sz="1800" dirty="0">
                <a:solidFill>
                  <a:schemeClr val="bg1"/>
                </a:solidFill>
              </a:rPr>
              <a:t>Get in an Accident,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Overall Collision Claims Per 100 Insured Vehicles</a:t>
            </a:r>
          </a:p>
        </p:txBody>
      </p:sp>
      <p:sp>
        <p:nvSpPr>
          <p:cNvPr id="24" name="Rectangle 7"/>
          <p:cNvSpPr>
            <a:spLocks noChangeArrowheads="1"/>
          </p:cNvSpPr>
          <p:nvPr/>
        </p:nvSpPr>
        <p:spPr bwMode="grayWhite">
          <a:xfrm>
            <a:off x="2401875" y="1585667"/>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282581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Why Are People Driving More Miles?</a:t>
            </a:r>
            <a:br>
              <a:rPr lang="en-US" altLang="en-US" dirty="0"/>
            </a:br>
            <a:r>
              <a:rPr lang="en-US" altLang="en-US" dirty="0"/>
              <a:t>Cheap Gas?</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a:t>
            </a:r>
            <a:r>
              <a:rPr lang="en-US" dirty="0">
                <a:hlinkClick r:id="rId4"/>
              </a:rPr>
              <a:t>Energy Information Administration</a:t>
            </a:r>
            <a:r>
              <a:rPr lang="en-US" dirty="0"/>
              <a:t> (All Grades All Formulations Retail Gas Prices);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Gas Prices Don’t Seem Correlated With Miles Driven.</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Average Price Per Gallon</a:t>
            </a:r>
          </a:p>
        </p:txBody>
      </p:sp>
      <p:sp>
        <p:nvSpPr>
          <p:cNvPr id="24" name="Rectangle 7"/>
          <p:cNvSpPr>
            <a:spLocks noChangeArrowheads="1"/>
          </p:cNvSpPr>
          <p:nvPr/>
        </p:nvSpPr>
        <p:spPr bwMode="grayWhite">
          <a:xfrm>
            <a:off x="2410583" y="1585667"/>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73376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Why Are People Driving More Miles?</a:t>
            </a:r>
            <a:br>
              <a:rPr lang="en-US" altLang="en-US" dirty="0"/>
            </a:br>
            <a:r>
              <a:rPr lang="en-US" altLang="en-US" dirty="0"/>
              <a:t>Jobs?</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Seasonally Adjusted Employed from Bureau of Labor Statistics via </a:t>
            </a:r>
            <a:r>
              <a:rPr lang="en-US" dirty="0">
                <a:hlinkClick r:id="rId4"/>
              </a:rPr>
              <a:t>FRED</a:t>
            </a:r>
            <a:r>
              <a:rPr lang="en-US" dirty="0"/>
              <a:t>;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People Drive to and from Work and Drive to Entertainment. </a:t>
            </a:r>
          </a:p>
          <a:p>
            <a:pPr eaLnBrk="1" hangingPunct="1">
              <a:spcBef>
                <a:spcPts val="0"/>
              </a:spcBef>
              <a:buClr>
                <a:schemeClr val="accent2"/>
              </a:buClr>
              <a:buSzPct val="90000"/>
            </a:pPr>
            <a:r>
              <a:rPr lang="en-US" sz="1800" dirty="0">
                <a:solidFill>
                  <a:schemeClr val="bg1"/>
                </a:solidFill>
              </a:rPr>
              <a:t>Out of Work, They Curtail Their Movement.</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9"/>
          <p:cNvSpPr txBox="1">
            <a:spLocks/>
          </p:cNvSpPr>
          <p:nvPr/>
        </p:nvSpPr>
        <p:spPr bwMode="gray">
          <a:xfrm>
            <a:off x="4456785"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Millions Employed</a:t>
            </a:r>
          </a:p>
        </p:txBody>
      </p:sp>
      <p:sp>
        <p:nvSpPr>
          <p:cNvPr id="24" name="Rectangle 7"/>
          <p:cNvSpPr>
            <a:spLocks noChangeArrowheads="1"/>
          </p:cNvSpPr>
          <p:nvPr/>
        </p:nvSpPr>
        <p:spPr bwMode="grayWhite">
          <a:xfrm>
            <a:off x="2361459" y="1585667"/>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8373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People Working and Driving</a:t>
            </a:r>
            <a:br>
              <a:rPr lang="en-US" altLang="en-US" dirty="0"/>
            </a:br>
            <a:r>
              <a:rPr lang="en-US" altLang="en-US" dirty="0"/>
              <a:t>=&gt; More Collisions, 2006-2016</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Number Employed, Millions</a:t>
            </a:r>
          </a:p>
        </p:txBody>
      </p:sp>
      <p:sp>
        <p:nvSpPr>
          <p:cNvPr id="12" name="Text Placeholder 11"/>
          <p:cNvSpPr>
            <a:spLocks noGrp="1"/>
          </p:cNvSpPr>
          <p:nvPr>
            <p:ph type="body" sz="quarter" idx="16"/>
          </p:nvPr>
        </p:nvSpPr>
        <p:spPr/>
        <p:txBody>
          <a:bodyPr/>
          <a:lstStyle/>
          <a:p>
            <a:r>
              <a:rPr lang="en-US" dirty="0"/>
              <a:t>Sources: Seasonally Adjusted Employed from Bureau of Labor Statistics; Rolling four-quarter average frequency from ISO, a Verisk Analytics company;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When People are Out of Work, They Drive Less. When They Get Jobs,</a:t>
            </a:r>
            <a:br>
              <a:rPr lang="en-US" sz="1800" dirty="0">
                <a:solidFill>
                  <a:schemeClr val="bg1"/>
                </a:solidFill>
              </a:rPr>
            </a:br>
            <a:r>
              <a:rPr lang="en-US" sz="1800" dirty="0">
                <a:solidFill>
                  <a:schemeClr val="bg1"/>
                </a:solidFill>
              </a:rPr>
              <a:t>They Drive to Work,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Overall Collision Claims Per 100 Insured Vehicles</a:t>
            </a:r>
          </a:p>
        </p:txBody>
      </p:sp>
      <p:sp>
        <p:nvSpPr>
          <p:cNvPr id="24" name="Rectangle 7"/>
          <p:cNvSpPr>
            <a:spLocks noChangeArrowheads="1"/>
          </p:cNvSpPr>
          <p:nvPr/>
        </p:nvSpPr>
        <p:spPr bwMode="grayWhite">
          <a:xfrm>
            <a:off x="2288939" y="1585667"/>
            <a:ext cx="1036935" cy="3571723"/>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393163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Comparing Gas Prices, Employment on</a:t>
            </a:r>
            <a:br>
              <a:rPr lang="en-US" dirty="0"/>
            </a:br>
            <a:r>
              <a:rPr lang="en-US" dirty="0"/>
              <a:t>Collision Frequency Through 2015</a:t>
            </a:r>
          </a:p>
        </p:txBody>
      </p:sp>
      <p:sp>
        <p:nvSpPr>
          <p:cNvPr id="15" name="Text Placeholder 14"/>
          <p:cNvSpPr>
            <a:spLocks noGrp="1"/>
          </p:cNvSpPr>
          <p:nvPr>
            <p:ph type="body" sz="quarter" idx="16"/>
          </p:nvPr>
        </p:nvSpPr>
        <p:spPr/>
        <p:txBody>
          <a:bodyPr/>
          <a:lstStyle/>
          <a:p>
            <a:r>
              <a:rPr lang="en-US" dirty="0"/>
              <a:t>Sources: Seasonally Adjusted Employed from Bureau of Labor Statistics; Energy Information Administration; Rolling Four-</a:t>
            </a:r>
            <a:r>
              <a:rPr lang="en-US" dirty="0" err="1"/>
              <a:t>Qtr</a:t>
            </a:r>
            <a:r>
              <a:rPr lang="en-US" dirty="0"/>
              <a:t> Avg. Frequency from Insurance Services Office; Insurance Information Institute.</a:t>
            </a:r>
          </a:p>
        </p:txBody>
      </p:sp>
      <p:sp>
        <p:nvSpPr>
          <p:cNvPr id="16" name="Text Placeholder 4"/>
          <p:cNvSpPr txBox="1">
            <a:spLocks/>
          </p:cNvSpPr>
          <p:nvPr/>
        </p:nvSpPr>
        <p:spPr bwMode="gray">
          <a:xfrm>
            <a:off x="421737"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Gas Price vs.</a:t>
            </a:r>
            <a:br>
              <a:rPr lang="en-US" sz="1800" dirty="0">
                <a:solidFill>
                  <a:schemeClr val="bg1"/>
                </a:solidFill>
              </a:rPr>
            </a:br>
            <a:r>
              <a:rPr lang="en-US" sz="1800" dirty="0">
                <a:solidFill>
                  <a:schemeClr val="bg1"/>
                </a:solidFill>
              </a:rPr>
              <a:t>Collision Frequency</a:t>
            </a:r>
          </a:p>
        </p:txBody>
      </p:sp>
      <p:sp>
        <p:nvSpPr>
          <p:cNvPr id="17" name="Text Placeholder 4"/>
          <p:cNvSpPr txBox="1">
            <a:spLocks/>
          </p:cNvSpPr>
          <p:nvPr/>
        </p:nvSpPr>
        <p:spPr bwMode="gray">
          <a:xfrm>
            <a:off x="4685762"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800" dirty="0">
                <a:solidFill>
                  <a:schemeClr val="bg1"/>
                </a:solidFill>
              </a:rPr>
              <a:t>Number Employed vs.</a:t>
            </a:r>
            <a:br>
              <a:rPr lang="en-US" sz="1800" dirty="0">
                <a:solidFill>
                  <a:schemeClr val="bg1"/>
                </a:solidFill>
              </a:rPr>
            </a:br>
            <a:r>
              <a:rPr lang="en-US" sz="1800" dirty="0">
                <a:solidFill>
                  <a:schemeClr val="bg1"/>
                </a:solidFill>
              </a:rPr>
              <a:t>Collision Frequency</a:t>
            </a:r>
          </a:p>
        </p:txBody>
      </p:sp>
      <p:graphicFrame>
        <p:nvGraphicFramePr>
          <p:cNvPr id="19" name="Content Placeholder 8"/>
          <p:cNvGraphicFramePr>
            <a:graphicFrameLocks/>
          </p:cNvGraphicFramePr>
          <p:nvPr>
            <p:extLst/>
          </p:nvPr>
        </p:nvGraphicFramePr>
        <p:xfrm>
          <a:off x="423863" y="2084825"/>
          <a:ext cx="4032250"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9"/>
          <p:cNvGraphicFramePr>
            <a:graphicFrameLocks/>
          </p:cNvGraphicFramePr>
          <p:nvPr>
            <p:extLst/>
          </p:nvPr>
        </p:nvGraphicFramePr>
        <p:xfrm>
          <a:off x="4687888" y="2084825"/>
          <a:ext cx="4032250" cy="386715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67618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539475" y="1227018"/>
            <a:ext cx="8454009" cy="396947"/>
          </a:xfrm>
        </p:spPr>
        <p:txBody>
          <a:bodyPr/>
          <a:lstStyle/>
          <a:p>
            <a:r>
              <a:rPr lang="en-US" sz="1600" dirty="0">
                <a:solidFill>
                  <a:schemeClr val="tx1"/>
                </a:solidFill>
              </a:rPr>
              <a:t>Annual Change in Motor Vehicle Deaths</a:t>
            </a:r>
          </a:p>
        </p:txBody>
      </p:sp>
      <p:sp>
        <p:nvSpPr>
          <p:cNvPr id="10" name="Text Placeholder 9"/>
          <p:cNvSpPr>
            <a:spLocks noGrp="1"/>
          </p:cNvSpPr>
          <p:nvPr>
            <p:ph type="body" sz="quarter" idx="16"/>
          </p:nvPr>
        </p:nvSpPr>
        <p:spPr/>
        <p:txBody>
          <a:bodyPr/>
          <a:lstStyle/>
          <a:p>
            <a:r>
              <a:rPr lang="en-US" dirty="0"/>
              <a:t>Sources: National Safety Council, Insurance Information Institute.</a:t>
            </a:r>
          </a:p>
        </p:txBody>
      </p:sp>
      <p:graphicFrame>
        <p:nvGraphicFramePr>
          <p:cNvPr id="12" name="Object 10"/>
          <p:cNvGraphicFramePr>
            <a:graphicFrameLocks noChangeAspect="1"/>
          </p:cNvGraphicFramePr>
          <p:nvPr>
            <p:extLst/>
          </p:nvPr>
        </p:nvGraphicFramePr>
        <p:xfrm>
          <a:off x="423863" y="1393825"/>
          <a:ext cx="8296275"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Driving Has Been Getting Safer for Decades, But Recent Trend is Discouraging—38,300 Deaths in 2015.</a:t>
            </a:r>
          </a:p>
        </p:txBody>
      </p:sp>
      <p:grpSp>
        <p:nvGrpSpPr>
          <p:cNvPr id="14" name="Group 13"/>
          <p:cNvGrpSpPr/>
          <p:nvPr/>
        </p:nvGrpSpPr>
        <p:grpSpPr>
          <a:xfrm>
            <a:off x="1192360" y="1700775"/>
            <a:ext cx="1574605" cy="1432741"/>
            <a:chOff x="1192360" y="1700775"/>
            <a:chExt cx="1574605" cy="1432741"/>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355261" y="1700775"/>
            <a:ext cx="1420985" cy="1432741"/>
            <a:chOff x="830612" y="1700775"/>
            <a:chExt cx="1420985" cy="1432741"/>
          </a:xfrm>
        </p:grpSpPr>
        <p:sp>
          <p:nvSpPr>
            <p:cNvPr id="23"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432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Does Spending on Vehicles Affect Claim Severity?</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2016</a:t>
            </a:r>
          </a:p>
        </p:txBody>
      </p:sp>
      <p:sp>
        <p:nvSpPr>
          <p:cNvPr id="9" name="Text Placeholder 8"/>
          <p:cNvSpPr>
            <a:spLocks noGrp="1"/>
          </p:cNvSpPr>
          <p:nvPr>
            <p:ph type="body" sz="quarter" idx="16"/>
          </p:nvPr>
        </p:nvSpPr>
        <p:spPr/>
        <p:txBody>
          <a:bodyPr/>
          <a:lstStyle/>
          <a:p>
            <a:r>
              <a:rPr lang="en-US" dirty="0"/>
              <a:t>* Claim Frequency Through Third Quarter.</a:t>
            </a:r>
          </a:p>
          <a:p>
            <a:r>
              <a:rPr lang="en-US" dirty="0"/>
              <a:t>Source: ISO, a Verisk Analytics company; Bureau of Labor Statistics Consumer Expenditure Survey (vehicle purchases – net outlay) Insurance Information Institute.</a:t>
            </a:r>
          </a:p>
        </p:txBody>
      </p:sp>
      <p:sp>
        <p:nvSpPr>
          <p:cNvPr id="19" name="Text Placeholder 4"/>
          <p:cNvSpPr txBox="1">
            <a:spLocks/>
          </p:cNvSpPr>
          <p:nvPr/>
        </p:nvSpPr>
        <p:spPr bwMode="gray">
          <a:xfrm>
            <a:off x="416657" y="5426075"/>
            <a:ext cx="8303481" cy="774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As the Economy Has Gotten Better, People Are Spending More on Vehicles – When Those Cars Wreck, Severity Increases.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90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3"/>
          <p:cNvGraphicFramePr>
            <a:graphicFrameLocks/>
          </p:cNvGraphicFramePr>
          <p:nvPr>
            <p:extLst/>
          </p:nvPr>
        </p:nvGraphicFramePr>
        <p:xfrm>
          <a:off x="396875" y="1310054"/>
          <a:ext cx="8263548" cy="4770141"/>
        </p:xfrm>
        <a:graphic>
          <a:graphicData uri="http://schemas.openxmlformats.org/drawingml/2006/chart">
            <c:chart xmlns:c="http://schemas.openxmlformats.org/drawingml/2006/chart" xmlns:r="http://schemas.openxmlformats.org/officeDocument/2006/relationships" r:id="rId4"/>
          </a:graphicData>
        </a:graphic>
      </p:graphicFrame>
      <p:sp>
        <p:nvSpPr>
          <p:cNvPr id="14338" name="Rectangle 2"/>
          <p:cNvSpPr>
            <a:spLocks noGrp="1" noChangeArrowheads="1"/>
          </p:cNvSpPr>
          <p:nvPr>
            <p:ph type="title"/>
          </p:nvPr>
        </p:nvSpPr>
        <p:spPr/>
        <p:txBody>
          <a:bodyPr/>
          <a:lstStyle/>
          <a:p>
            <a:r>
              <a:rPr lang="en-US" dirty="0"/>
              <a:t>P/C Industry Net Income After Taxes,</a:t>
            </a:r>
            <a:br>
              <a:rPr lang="en-US" dirty="0"/>
            </a:br>
            <a:r>
              <a:rPr lang="en-US" dirty="0"/>
              <a:t>First Three Quarters, 2007-2016</a:t>
            </a:r>
          </a:p>
        </p:txBody>
      </p:sp>
      <p:sp>
        <p:nvSpPr>
          <p:cNvPr id="7" name="Text Placeholder 6"/>
          <p:cNvSpPr>
            <a:spLocks noGrp="1"/>
          </p:cNvSpPr>
          <p:nvPr>
            <p:ph type="body" sz="quarter" idx="16"/>
          </p:nvPr>
        </p:nvSpPr>
        <p:spPr/>
        <p:txBody>
          <a:bodyPr/>
          <a:lstStyle/>
          <a:p>
            <a:r>
              <a:rPr lang="en-US" dirty="0"/>
              <a:t>Sources: A.M. Best; ISO, a Verisk Analytics company; Insurance Information Institute.</a:t>
            </a:r>
          </a:p>
        </p:txBody>
      </p:sp>
      <p:sp>
        <p:nvSpPr>
          <p:cNvPr id="6" name="PPTShape_2"/>
          <p:cNvSpPr>
            <a:spLocks noChangeArrowheads="1"/>
          </p:cNvSpPr>
          <p:nvPr/>
        </p:nvSpPr>
        <p:spPr bwMode="blackWhite">
          <a:xfrm>
            <a:off x="6877153" y="811683"/>
            <a:ext cx="1937663" cy="957824"/>
          </a:xfrm>
          <a:prstGeom prst="wedgeRectCallout">
            <a:avLst>
              <a:gd name="adj1" fmla="val 20562"/>
              <a:gd name="adj2" fmla="val 30031"/>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chemeClr val="bg1"/>
                </a:solidFill>
                <a:latin typeface="Arial" charset="0"/>
                <a:cs typeface="Arial" charset="0"/>
              </a:rPr>
              <a:t>Surplus Has Grown $15B Through Q3, to $688B</a:t>
            </a:r>
          </a:p>
        </p:txBody>
      </p:sp>
      <p:sp>
        <p:nvSpPr>
          <p:cNvPr id="8" name="PPTShape_2"/>
          <p:cNvSpPr>
            <a:spLocks noChangeArrowheads="1"/>
          </p:cNvSpPr>
          <p:nvPr/>
        </p:nvSpPr>
        <p:spPr bwMode="blackWhite">
          <a:xfrm>
            <a:off x="2920849" y="1524915"/>
            <a:ext cx="1937663" cy="957824"/>
          </a:xfrm>
          <a:prstGeom prst="wedgeRectCallout">
            <a:avLst>
              <a:gd name="adj1" fmla="val 20562"/>
              <a:gd name="adj2" fmla="val 30031"/>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chemeClr val="bg1"/>
                </a:solidFill>
                <a:latin typeface="Arial" charset="0"/>
                <a:cs typeface="Arial" charset="0"/>
              </a:rPr>
              <a:t>ROE: 6.2% (8.4% in 2014, 2015)</a:t>
            </a:r>
          </a:p>
        </p:txBody>
      </p:sp>
    </p:spTree>
    <p:custDataLst>
      <p:tags r:id="rId1"/>
    </p:custDataLst>
    <p:extLst>
      <p:ext uri="{BB962C8B-B14F-4D97-AF65-F5344CB8AC3E}">
        <p14:creationId xmlns:p14="http://schemas.microsoft.com/office/powerpoint/2010/main" val="699030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Fixing a Bumper</a:t>
            </a:r>
          </a:p>
        </p:txBody>
      </p:sp>
      <p:sp>
        <p:nvSpPr>
          <p:cNvPr id="10" name="Text Placeholder 9"/>
          <p:cNvSpPr>
            <a:spLocks noGrp="1"/>
          </p:cNvSpPr>
          <p:nvPr>
            <p:ph type="body" sz="quarter" idx="15"/>
          </p:nvPr>
        </p:nvSpPr>
        <p:spPr/>
        <p:txBody>
          <a:bodyPr/>
          <a:lstStyle/>
          <a:p>
            <a:r>
              <a:rPr lang="en-US" dirty="0"/>
              <a:t>. . . On an Entry-Level Luxury Car (~$35K)</a:t>
            </a:r>
          </a:p>
        </p:txBody>
      </p:sp>
      <p:sp>
        <p:nvSpPr>
          <p:cNvPr id="11" name="Text Placeholder 10"/>
          <p:cNvSpPr>
            <a:spLocks noGrp="1"/>
          </p:cNvSpPr>
          <p:nvPr>
            <p:ph type="body" sz="quarter" idx="16"/>
          </p:nvPr>
        </p:nvSpPr>
        <p:spPr/>
        <p:txBody>
          <a:bodyPr/>
          <a:lstStyle/>
          <a:p>
            <a:r>
              <a:rPr lang="en-US" dirty="0"/>
              <a:t>2016 vehicle has LED headlights and adaptive cruise control.</a:t>
            </a:r>
          </a:p>
          <a:p>
            <a:r>
              <a:rPr lang="en-US" dirty="0"/>
              <a:t>SOURCE: Liberty Mutual Insurance.</a:t>
            </a:r>
          </a:p>
        </p:txBody>
      </p:sp>
      <p:sp>
        <p:nvSpPr>
          <p:cNvPr id="13" name="Text Placeholder 12"/>
          <p:cNvSpPr>
            <a:spLocks noGrp="1"/>
          </p:cNvSpPr>
          <p:nvPr>
            <p:ph type="body" sz="quarter" idx="32"/>
          </p:nvPr>
        </p:nvSpPr>
        <p:spPr/>
        <p:txBody>
          <a:bodyPr/>
          <a:lstStyle/>
          <a:p>
            <a:r>
              <a:rPr lang="en-US" dirty="0"/>
              <a:t>What Has Changed?</a:t>
            </a:r>
          </a:p>
        </p:txBody>
      </p:sp>
      <p:sp>
        <p:nvSpPr>
          <p:cNvPr id="16" name="Text Placeholder 15"/>
          <p:cNvSpPr>
            <a:spLocks noGrp="1"/>
          </p:cNvSpPr>
          <p:nvPr>
            <p:ph type="body" sz="quarter" idx="36"/>
          </p:nvPr>
        </p:nvSpPr>
        <p:spPr/>
        <p:txBody>
          <a:bodyPr/>
          <a:lstStyle/>
          <a:p>
            <a:r>
              <a:rPr lang="en-US" dirty="0"/>
              <a:t>Fewer Accidents, Higher Costs</a:t>
            </a:r>
          </a:p>
        </p:txBody>
      </p:sp>
      <p:sp>
        <p:nvSpPr>
          <p:cNvPr id="12" name="Text Placeholder 11"/>
          <p:cNvSpPr>
            <a:spLocks noGrp="1"/>
          </p:cNvSpPr>
          <p:nvPr>
            <p:ph type="body" sz="quarter" idx="30"/>
          </p:nvPr>
        </p:nvSpPr>
        <p:spPr/>
        <p:txBody>
          <a:bodyPr/>
          <a:lstStyle/>
          <a:p>
            <a:r>
              <a:rPr lang="en-US" dirty="0"/>
              <a:t>2014 Cost vs. 2016 Cost</a:t>
            </a:r>
          </a:p>
        </p:txBody>
      </p:sp>
      <p:graphicFrame>
        <p:nvGraphicFramePr>
          <p:cNvPr id="8" name="Content Placeholder 7"/>
          <p:cNvGraphicFramePr>
            <a:graphicFrameLocks noGrp="1"/>
          </p:cNvGraphicFramePr>
          <p:nvPr>
            <p:ph sz="quarter" idx="37"/>
            <p:extLst>
              <p:ext uri="{D42A27DB-BD31-4B8C-83A1-F6EECF244321}">
                <p14:modId xmlns:p14="http://schemas.microsoft.com/office/powerpoint/2010/main" val="4096421388"/>
              </p:ext>
            </p:extLst>
          </p:nvPr>
        </p:nvGraphicFramePr>
        <p:xfrm>
          <a:off x="352425" y="2381250"/>
          <a:ext cx="4152900" cy="3749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quarter" idx="38"/>
            <p:extLst>
              <p:ext uri="{D42A27DB-BD31-4B8C-83A1-F6EECF244321}">
                <p14:modId xmlns:p14="http://schemas.microsoft.com/office/powerpoint/2010/main" val="3114811155"/>
              </p:ext>
            </p:extLst>
          </p:nvPr>
        </p:nvGraphicFramePr>
        <p:xfrm>
          <a:off x="4668838" y="2381250"/>
          <a:ext cx="4151313" cy="1483360"/>
        </p:xfrm>
        <a:graphic>
          <a:graphicData uri="http://schemas.openxmlformats.org/drawingml/2006/table">
            <a:tbl>
              <a:tblPr firstRow="1" bandRow="1">
                <a:tableStyleId>{5C22544A-7EE6-4342-B048-85BDC9FD1C3A}</a:tableStyleId>
              </a:tblPr>
              <a:tblGrid>
                <a:gridCol w="2380548">
                  <a:extLst>
                    <a:ext uri="{9D8B030D-6E8A-4147-A177-3AD203B41FA5}">
                      <a16:colId xmlns:a16="http://schemas.microsoft.com/office/drawing/2014/main" val="3539785465"/>
                    </a:ext>
                  </a:extLst>
                </a:gridCol>
                <a:gridCol w="935665">
                  <a:extLst>
                    <a:ext uri="{9D8B030D-6E8A-4147-A177-3AD203B41FA5}">
                      <a16:colId xmlns:a16="http://schemas.microsoft.com/office/drawing/2014/main" val="2118596510"/>
                    </a:ext>
                  </a:extLst>
                </a:gridCol>
                <a:gridCol w="835100">
                  <a:extLst>
                    <a:ext uri="{9D8B030D-6E8A-4147-A177-3AD203B41FA5}">
                      <a16:colId xmlns:a16="http://schemas.microsoft.com/office/drawing/2014/main" val="2699402338"/>
                    </a:ext>
                  </a:extLst>
                </a:gridCol>
              </a:tblGrid>
              <a:tr h="370840">
                <a:tc>
                  <a:txBody>
                    <a:bodyPr/>
                    <a:lstStyle/>
                    <a:p>
                      <a:pPr algn="ctr"/>
                      <a:endParaRPr lang="en-US" dirty="0"/>
                    </a:p>
                  </a:txBody>
                  <a:tcPr/>
                </a:tc>
                <a:tc>
                  <a:txBody>
                    <a:bodyPr/>
                    <a:lstStyle/>
                    <a:p>
                      <a:pPr algn="ctr"/>
                      <a:r>
                        <a:rPr lang="en-US" dirty="0"/>
                        <a:t>2014</a:t>
                      </a:r>
                    </a:p>
                  </a:txBody>
                  <a:tcPr/>
                </a:tc>
                <a:tc>
                  <a:txBody>
                    <a:bodyPr/>
                    <a:lstStyle/>
                    <a:p>
                      <a:pPr algn="ctr"/>
                      <a:r>
                        <a:rPr lang="en-US" dirty="0"/>
                        <a:t>2016</a:t>
                      </a:r>
                    </a:p>
                  </a:txBody>
                  <a:tcPr/>
                </a:tc>
                <a:extLst>
                  <a:ext uri="{0D108BD9-81ED-4DB2-BD59-A6C34878D82A}">
                    <a16:rowId xmlns:a16="http://schemas.microsoft.com/office/drawing/2014/main" val="1611477132"/>
                  </a:ext>
                </a:extLst>
              </a:tr>
              <a:tr h="370840">
                <a:tc>
                  <a:txBody>
                    <a:bodyPr/>
                    <a:lstStyle/>
                    <a:p>
                      <a:r>
                        <a:rPr lang="en-US" sz="1600" dirty="0"/>
                        <a:t>Grille: Distance Sensor</a:t>
                      </a:r>
                    </a:p>
                  </a:txBody>
                  <a:tcPr/>
                </a:tc>
                <a:tc>
                  <a:txBody>
                    <a:bodyPr/>
                    <a:lstStyle/>
                    <a:p>
                      <a:pPr algn="r"/>
                      <a:r>
                        <a:rPr lang="en-US" sz="1600" dirty="0"/>
                        <a:t>$0</a:t>
                      </a:r>
                    </a:p>
                  </a:txBody>
                  <a:tcPr/>
                </a:tc>
                <a:tc>
                  <a:txBody>
                    <a:bodyPr/>
                    <a:lstStyle/>
                    <a:p>
                      <a:pPr algn="r"/>
                      <a:r>
                        <a:rPr lang="en-US" sz="1600" dirty="0"/>
                        <a:t>$2,818</a:t>
                      </a:r>
                    </a:p>
                  </a:txBody>
                  <a:tcPr/>
                </a:tc>
                <a:extLst>
                  <a:ext uri="{0D108BD9-81ED-4DB2-BD59-A6C34878D82A}">
                    <a16:rowId xmlns:a16="http://schemas.microsoft.com/office/drawing/2014/main" val="2108256499"/>
                  </a:ext>
                </a:extLst>
              </a:tr>
              <a:tr h="370840">
                <a:tc>
                  <a:txBody>
                    <a:bodyPr/>
                    <a:lstStyle/>
                    <a:p>
                      <a:r>
                        <a:rPr lang="en-US" sz="1600" dirty="0"/>
                        <a:t>Headlamp Assembly</a:t>
                      </a:r>
                    </a:p>
                  </a:txBody>
                  <a:tcPr/>
                </a:tc>
                <a:tc>
                  <a:txBody>
                    <a:bodyPr/>
                    <a:lstStyle/>
                    <a:p>
                      <a:pPr algn="r"/>
                      <a:r>
                        <a:rPr lang="en-US" sz="1600" dirty="0"/>
                        <a:t>394</a:t>
                      </a:r>
                    </a:p>
                  </a:txBody>
                  <a:tcPr/>
                </a:tc>
                <a:tc>
                  <a:txBody>
                    <a:bodyPr/>
                    <a:lstStyle/>
                    <a:p>
                      <a:pPr algn="r"/>
                      <a:r>
                        <a:rPr lang="en-US" sz="1600" dirty="0"/>
                        <a:t>918</a:t>
                      </a:r>
                    </a:p>
                  </a:txBody>
                  <a:tcPr/>
                </a:tc>
                <a:extLst>
                  <a:ext uri="{0D108BD9-81ED-4DB2-BD59-A6C34878D82A}">
                    <a16:rowId xmlns:a16="http://schemas.microsoft.com/office/drawing/2014/main" val="856258611"/>
                  </a:ext>
                </a:extLst>
              </a:tr>
              <a:tr h="370840">
                <a:tc>
                  <a:txBody>
                    <a:bodyPr/>
                    <a:lstStyle/>
                    <a:p>
                      <a:r>
                        <a:rPr lang="en-US" sz="1600" dirty="0"/>
                        <a:t>Mechanical Labor</a:t>
                      </a:r>
                    </a:p>
                  </a:txBody>
                  <a:tcPr/>
                </a:tc>
                <a:tc>
                  <a:txBody>
                    <a:bodyPr/>
                    <a:lstStyle/>
                    <a:p>
                      <a:pPr algn="r"/>
                      <a:r>
                        <a:rPr lang="en-US" sz="1600" dirty="0"/>
                        <a:t>0</a:t>
                      </a:r>
                    </a:p>
                  </a:txBody>
                  <a:tcPr/>
                </a:tc>
                <a:tc>
                  <a:txBody>
                    <a:bodyPr/>
                    <a:lstStyle/>
                    <a:p>
                      <a:pPr algn="r"/>
                      <a:r>
                        <a:rPr lang="en-US" sz="1600" dirty="0"/>
                        <a:t>108</a:t>
                      </a:r>
                    </a:p>
                  </a:txBody>
                  <a:tcPr/>
                </a:tc>
                <a:extLst>
                  <a:ext uri="{0D108BD9-81ED-4DB2-BD59-A6C34878D82A}">
                    <a16:rowId xmlns:a16="http://schemas.microsoft.com/office/drawing/2014/main" val="3876011982"/>
                  </a:ext>
                </a:extLst>
              </a:tr>
            </a:tbl>
          </a:graphicData>
        </a:graphic>
      </p:graphicFrame>
      <p:sp>
        <p:nvSpPr>
          <p:cNvPr id="17" name="Content Placeholder 16"/>
          <p:cNvSpPr>
            <a:spLocks noGrp="1"/>
          </p:cNvSpPr>
          <p:nvPr>
            <p:ph sz="quarter" idx="39"/>
          </p:nvPr>
        </p:nvSpPr>
        <p:spPr/>
        <p:txBody>
          <a:bodyPr/>
          <a:lstStyle/>
          <a:p>
            <a:r>
              <a:rPr lang="en-US" dirty="0"/>
              <a:t>Parts: 130% Higher</a:t>
            </a:r>
          </a:p>
          <a:p>
            <a:r>
              <a:rPr lang="en-US" dirty="0"/>
              <a:t>Labor: 18% Higher</a:t>
            </a:r>
          </a:p>
          <a:p>
            <a:r>
              <a:rPr lang="en-US" dirty="0"/>
              <a:t>Total cost: $1,705 higher</a:t>
            </a:r>
          </a:p>
        </p:txBody>
      </p:sp>
    </p:spTree>
    <p:extLst>
      <p:ext uri="{BB962C8B-B14F-4D97-AF65-F5344CB8AC3E}">
        <p14:creationId xmlns:p14="http://schemas.microsoft.com/office/powerpoint/2010/main" val="3591309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Distractions?</a:t>
            </a:r>
          </a:p>
        </p:txBody>
      </p:sp>
      <p:sp>
        <p:nvSpPr>
          <p:cNvPr id="3" name="Text Placeholder 2"/>
          <p:cNvSpPr>
            <a:spLocks noGrp="1"/>
          </p:cNvSpPr>
          <p:nvPr>
            <p:ph type="body" sz="quarter" idx="15"/>
          </p:nvPr>
        </p:nvSpPr>
        <p:spPr/>
        <p:txBody>
          <a:bodyPr/>
          <a:lstStyle/>
          <a:p>
            <a:r>
              <a:rPr lang="en-US" dirty="0"/>
              <a:t>It’s A Problem. Is It Growing?</a:t>
            </a:r>
          </a:p>
        </p:txBody>
      </p:sp>
      <p:sp>
        <p:nvSpPr>
          <p:cNvPr id="4" name="Text Placeholder 3"/>
          <p:cNvSpPr>
            <a:spLocks noGrp="1"/>
          </p:cNvSpPr>
          <p:nvPr>
            <p:ph type="body" sz="quarter" idx="16"/>
          </p:nvPr>
        </p:nvSpPr>
        <p:spPr/>
        <p:txBody>
          <a:bodyPr/>
          <a:lstStyle/>
          <a:p>
            <a:r>
              <a:rPr lang="en-US" dirty="0"/>
              <a:t>* Property Damage Only.</a:t>
            </a:r>
          </a:p>
          <a:p>
            <a:r>
              <a:rPr lang="en-US" dirty="0"/>
              <a:t>SOURCES: State Farm, National Highway Transportation Safety Administration (distraction.gov)</a:t>
            </a:r>
          </a:p>
        </p:txBody>
      </p:sp>
      <p:sp>
        <p:nvSpPr>
          <p:cNvPr id="5" name="Text Placeholder 4"/>
          <p:cNvSpPr>
            <a:spLocks noGrp="1"/>
          </p:cNvSpPr>
          <p:nvPr>
            <p:ph type="body" sz="quarter" idx="30"/>
          </p:nvPr>
        </p:nvSpPr>
        <p:spPr/>
        <p:txBody>
          <a:bodyPr/>
          <a:lstStyle/>
          <a:p>
            <a:r>
              <a:rPr lang="en-US" dirty="0"/>
              <a:t>What We Do Behind The Wheel</a:t>
            </a:r>
          </a:p>
        </p:txBody>
      </p:sp>
      <p:sp>
        <p:nvSpPr>
          <p:cNvPr id="6" name="Text Placeholder 5"/>
          <p:cNvSpPr>
            <a:spLocks noGrp="1"/>
          </p:cNvSpPr>
          <p:nvPr>
            <p:ph type="body" sz="quarter" idx="32"/>
          </p:nvPr>
        </p:nvSpPr>
        <p:spPr/>
        <p:txBody>
          <a:bodyPr/>
          <a:lstStyle/>
          <a:p>
            <a:r>
              <a:rPr lang="en-US" dirty="0"/>
              <a:t>But Impact Is Not Clear</a:t>
            </a:r>
          </a:p>
        </p:txBody>
      </p:sp>
      <p:graphicFrame>
        <p:nvGraphicFramePr>
          <p:cNvPr id="11" name="Content Placeholder 10"/>
          <p:cNvGraphicFramePr>
            <a:graphicFrameLocks noGrp="1"/>
          </p:cNvGraphicFramePr>
          <p:nvPr>
            <p:ph sz="quarter" idx="33"/>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sz="quarter" idx="34"/>
            <p:extLst/>
          </p:nvPr>
        </p:nvGraphicFramePr>
        <p:xfrm>
          <a:off x="4668838" y="2378075"/>
          <a:ext cx="4151312" cy="374808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536309" y="2708661"/>
            <a:ext cx="745497" cy="695126"/>
            <a:chOff x="1192360" y="1700775"/>
            <a:chExt cx="1574605" cy="695126"/>
          </a:xfrm>
        </p:grpSpPr>
        <p:sp>
          <p:nvSpPr>
            <p:cNvPr id="13"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Talking Less . . .</a:t>
              </a:r>
            </a:p>
          </p:txBody>
        </p:sp>
        <p:cxnSp>
          <p:nvCxnSpPr>
            <p:cNvPr id="14" name="Straight Arrow Connector 13"/>
            <p:cNvCxnSpPr/>
            <p:nvPr/>
          </p:nvCxnSpPr>
          <p:spPr bwMode="gray">
            <a:xfrm>
              <a:off x="1342238" y="2315255"/>
              <a:ext cx="0" cy="8064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7592037" y="5763237"/>
            <a:ext cx="612396" cy="362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3" name="AutoShape 5"/>
          <p:cNvSpPr>
            <a:spLocks noChangeArrowheads="1"/>
          </p:cNvSpPr>
          <p:nvPr/>
        </p:nvSpPr>
        <p:spPr bwMode="gray">
          <a:xfrm>
            <a:off x="6979640" y="6150457"/>
            <a:ext cx="1998689" cy="288643"/>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Most Recent Year</a:t>
            </a:r>
          </a:p>
        </p:txBody>
      </p:sp>
    </p:spTree>
    <p:extLst>
      <p:ext uri="{BB962C8B-B14F-4D97-AF65-F5344CB8AC3E}">
        <p14:creationId xmlns:p14="http://schemas.microsoft.com/office/powerpoint/2010/main" val="14775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Graphic spid="11" grpId="0">
        <p:bldAsOne/>
      </p:bldGraphic>
      <p:bldGraphic spid="20" grpId="0">
        <p:bldAsOne/>
      </p:bldGraphic>
      <p:bldP spid="21"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Commercial Auto</a:t>
            </a:r>
          </a:p>
        </p:txBody>
      </p:sp>
      <p:sp>
        <p:nvSpPr>
          <p:cNvPr id="7" name="Subtitle 6"/>
          <p:cNvSpPr>
            <a:spLocks noGrp="1"/>
          </p:cNvSpPr>
          <p:nvPr>
            <p:ph type="subTitle" idx="1"/>
          </p:nvPr>
        </p:nvSpPr>
        <p:spPr/>
        <p:txBody>
          <a:bodyPr/>
          <a:lstStyle/>
          <a:p>
            <a:r>
              <a:rPr lang="en-US" dirty="0"/>
              <a:t>The Long Burn</a:t>
            </a:r>
          </a:p>
        </p:txBody>
      </p:sp>
    </p:spTree>
    <p:extLst>
      <p:ext uri="{BB962C8B-B14F-4D97-AF65-F5344CB8AC3E}">
        <p14:creationId xmlns:p14="http://schemas.microsoft.com/office/powerpoint/2010/main" val="346595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err="1"/>
              <a:t>Comm</a:t>
            </a:r>
            <a:r>
              <a:rPr lang="en-US" altLang="en-US" dirty="0"/>
              <a:t> Auto Net Combined Ratio,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Loss Ratios Have Been Rising for a Decade. </a:t>
            </a:r>
            <a:br>
              <a:rPr lang="en-US" sz="1800" dirty="0">
                <a:solidFill>
                  <a:schemeClr val="bg1"/>
                </a:solidFill>
              </a:rPr>
            </a:br>
            <a:r>
              <a:rPr lang="en-US" sz="1800" dirty="0">
                <a:solidFill>
                  <a:schemeClr val="bg1"/>
                </a:solidFill>
              </a:rPr>
              <a:t>2015 Return on Net Worth is Likely Close to Zero or Negative.</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531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83558"/>
            <a:ext cx="8458200" cy="950976"/>
          </a:xfrm>
        </p:spPr>
        <p:txBody>
          <a:bodyPr/>
          <a:lstStyle/>
          <a:p>
            <a:r>
              <a:rPr lang="en-US" dirty="0"/>
              <a:t>Soft Market: 2006 to 2008</a:t>
            </a:r>
          </a:p>
        </p:txBody>
      </p:sp>
      <p:sp>
        <p:nvSpPr>
          <p:cNvPr id="7" name="Text Placeholder 6"/>
          <p:cNvSpPr>
            <a:spLocks noGrp="1"/>
          </p:cNvSpPr>
          <p:nvPr>
            <p:ph type="body" sz="quarter" idx="16"/>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71" y="1134534"/>
            <a:ext cx="7960920" cy="515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883408" y="1555040"/>
            <a:ext cx="3108960" cy="1432741"/>
            <a:chOff x="3553351" y="2451079"/>
            <a:chExt cx="1420985" cy="1432741"/>
          </a:xfrm>
        </p:grpSpPr>
        <p:sp>
          <p:nvSpPr>
            <p:cNvPr id="10" name="AutoShape 5"/>
            <p:cNvSpPr>
              <a:spLocks noChangeArrowheads="1"/>
            </p:cNvSpPr>
            <p:nvPr/>
          </p:nvSpPr>
          <p:spPr bwMode="gray">
            <a:xfrm>
              <a:off x="3553351" y="2451079"/>
              <a:ext cx="1420985" cy="61448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Rate Decreases from 10% to 30% for Three Years</a:t>
              </a:r>
            </a:p>
          </p:txBody>
        </p:sp>
        <p:cxnSp>
          <p:nvCxnSpPr>
            <p:cNvPr id="11" name="Straight Arrow Connector 10"/>
            <p:cNvCxnSpPr/>
            <p:nvPr/>
          </p:nvCxnSpPr>
          <p:spPr bwMode="gray">
            <a:xfrm>
              <a:off x="4260744" y="3065559"/>
              <a:ext cx="0" cy="818261"/>
            </a:xfrm>
            <a:prstGeom prst="straightConnector1">
              <a:avLst/>
            </a:prstGeom>
            <a:solidFill>
              <a:schemeClr val="accent2"/>
            </a:solidFill>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3901440" y="3006188"/>
            <a:ext cx="1072896" cy="2304288"/>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067839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err="1"/>
              <a:t>Comm</a:t>
            </a:r>
            <a:r>
              <a:rPr lang="en-US" altLang="en-US" dirty="0"/>
              <a:t> Auto </a:t>
            </a:r>
            <a:r>
              <a:rPr lang="en-US" altLang="en-US" dirty="0" err="1"/>
              <a:t>Liab</a:t>
            </a:r>
            <a:r>
              <a:rPr lang="en-US" altLang="en-US" dirty="0"/>
              <a:t> Development,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Insurers Have Struggled to Estimate Loss Reserves.</a:t>
            </a:r>
          </a:p>
        </p:txBody>
      </p:sp>
      <p:graphicFrame>
        <p:nvGraphicFramePr>
          <p:cNvPr id="14" name="Content Placeholder 8"/>
          <p:cNvGraphicFramePr>
            <a:graphicFrameLocks/>
          </p:cNvGraphicFramePr>
          <p:nvPr>
            <p:extLst/>
          </p:nvPr>
        </p:nvGraphicFramePr>
        <p:xfrm>
          <a:off x="423862" y="1611630"/>
          <a:ext cx="8296275" cy="38144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p:nvPr/>
        </p:nvSpPr>
        <p:spPr>
          <a:xfrm>
            <a:off x="423862" y="1336905"/>
            <a:ext cx="3966210" cy="33633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spcBef>
                <a:spcPts val="1200"/>
              </a:spcBef>
              <a:buClr>
                <a:srgbClr val="337DBE"/>
              </a:buClr>
              <a:buSzPct val="77000"/>
            </a:pPr>
            <a:r>
              <a:rPr lang="en-US" sz="1600" dirty="0"/>
              <a:t>(Development on Prior as % of NEP)</a:t>
            </a:r>
          </a:p>
        </p:txBody>
      </p:sp>
    </p:spTree>
    <p:extLst>
      <p:ext uri="{BB962C8B-B14F-4D97-AF65-F5344CB8AC3E}">
        <p14:creationId xmlns:p14="http://schemas.microsoft.com/office/powerpoint/2010/main" val="200589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Auto Rates Since Late 2008</a:t>
            </a:r>
          </a:p>
        </p:txBody>
      </p:sp>
      <p:sp>
        <p:nvSpPr>
          <p:cNvPr id="13" name="Text Placeholder 12"/>
          <p:cNvSpPr>
            <a:spLocks noGrp="1"/>
          </p:cNvSpPr>
          <p:nvPr>
            <p:ph type="body" sz="quarter" idx="16"/>
          </p:nvPr>
        </p:nvSpPr>
        <p:spPr/>
        <p:txBody>
          <a:bodyPr/>
          <a:lstStyle/>
          <a:p>
            <a:r>
              <a:rPr lang="en-US" dirty="0"/>
              <a:t>Sources: MarketScout, Insurance Information Institute.</a:t>
            </a:r>
          </a:p>
        </p:txBody>
      </p:sp>
      <p:sp>
        <p:nvSpPr>
          <p:cNvPr id="14"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Commercial Auto Rates Fell Less in Soft Cycle and Have Risen More Than Overall Property/Casualty Market.</a:t>
            </a:r>
          </a:p>
        </p:txBody>
      </p:sp>
      <p:graphicFrame>
        <p:nvGraphicFramePr>
          <p:cNvPr id="15" name="Content Placeholder 8"/>
          <p:cNvGraphicFramePr>
            <a:graphicFrameLocks/>
          </p:cNvGraphicFramePr>
          <p:nvPr>
            <p:extLst/>
          </p:nvPr>
        </p:nvGraphicFramePr>
        <p:xfrm>
          <a:off x="231775" y="1627463"/>
          <a:ext cx="8680450" cy="39906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(Rate Index: December 2008 = 100)</a:t>
            </a:r>
          </a:p>
        </p:txBody>
      </p:sp>
    </p:spTree>
    <p:extLst>
      <p:ext uri="{BB962C8B-B14F-4D97-AF65-F5344CB8AC3E}">
        <p14:creationId xmlns:p14="http://schemas.microsoft.com/office/powerpoint/2010/main" val="4159665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881633" y="6251120"/>
            <a:ext cx="7957566" cy="415018"/>
          </a:xfrm>
        </p:spPr>
        <p:txBody>
          <a:bodyPr/>
          <a:lstStyle/>
          <a:p>
            <a:r>
              <a:rPr lang="en-US" dirty="0">
                <a:solidFill>
                  <a:schemeClr val="tx1">
                    <a:lumMod val="65000"/>
                    <a:lumOff val="35000"/>
                  </a:schemeClr>
                </a:solidFill>
              </a:rPr>
              <a:t>Property Damage Only (PDO) claims involving passenger vehicles and large trucks, respectively. Large trucks: GVW &gt; 10,000 lbs.</a:t>
            </a:r>
            <a:br>
              <a:rPr lang="en-US" dirty="0">
                <a:solidFill>
                  <a:schemeClr val="tx1">
                    <a:lumMod val="65000"/>
                    <a:lumOff val="35000"/>
                  </a:schemeClr>
                </a:solidFill>
              </a:rPr>
            </a:br>
            <a:r>
              <a:rPr lang="en-US" dirty="0">
                <a:solidFill>
                  <a:schemeClr val="tx1">
                    <a:lumMod val="65000"/>
                    <a:lumOff val="35000"/>
                  </a:schemeClr>
                </a:solidFill>
              </a:rPr>
              <a:t>SOURCES: Federal Highway Administration, National Highway Traffic Safety Administration, Insurance Information Institute. </a:t>
            </a:r>
          </a:p>
        </p:txBody>
      </p:sp>
      <p:sp>
        <p:nvSpPr>
          <p:cNvPr id="19" name="Text Placeholder 4"/>
          <p:cNvSpPr txBox="1">
            <a:spLocks/>
          </p:cNvSpPr>
          <p:nvPr/>
        </p:nvSpPr>
        <p:spPr bwMode="gray">
          <a:xfrm>
            <a:off x="609600" y="5087187"/>
            <a:ext cx="8229599" cy="88917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Commercial Auto Claim Frequency Began Growing Before Personal Auto.</a:t>
            </a:r>
          </a:p>
        </p:txBody>
      </p:sp>
      <p:graphicFrame>
        <p:nvGraphicFramePr>
          <p:cNvPr id="11" name="Content Placeholder 10"/>
          <p:cNvGraphicFramePr>
            <a:graphicFrameLocks noGrp="1"/>
          </p:cNvGraphicFramePr>
          <p:nvPr>
            <p:ph sz="quarter" idx="34"/>
            <p:extLst/>
          </p:nvPr>
        </p:nvGraphicFramePr>
        <p:xfrm>
          <a:off x="420687" y="1747258"/>
          <a:ext cx="7959915" cy="319246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614341" y="388428"/>
            <a:ext cx="8063365" cy="53865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000" b="0" kern="1200">
                <a:solidFill>
                  <a:srgbClr val="1F4982"/>
                </a:solidFill>
                <a:effectLst/>
                <a:latin typeface="Arial"/>
                <a:ea typeface="+mj-ea"/>
                <a:cs typeface="Arial"/>
              </a:defRPr>
            </a:lvl1pPr>
          </a:lstStyle>
          <a:p>
            <a:pPr>
              <a:lnSpc>
                <a:spcPct val="100000"/>
              </a:lnSpc>
              <a:tabLst>
                <a:tab pos="6731000" algn="l"/>
              </a:tabLst>
            </a:pPr>
            <a:r>
              <a:rPr lang="en-US" dirty="0">
                <a:solidFill>
                  <a:srgbClr val="005A82"/>
                </a:solidFill>
                <a:latin typeface="+mj-lt"/>
                <a:ea typeface="Century Gothic" charset="0"/>
                <a:cs typeface="Century Gothic" charset="0"/>
              </a:rPr>
              <a:t>Vehicles in Crashes Per 100 </a:t>
            </a:r>
          </a:p>
          <a:p>
            <a:pPr>
              <a:lnSpc>
                <a:spcPct val="100000"/>
              </a:lnSpc>
              <a:tabLst>
                <a:tab pos="6731000" algn="l"/>
              </a:tabLst>
            </a:pPr>
            <a:r>
              <a:rPr lang="en-US" dirty="0">
                <a:solidFill>
                  <a:srgbClr val="005A82"/>
                </a:solidFill>
                <a:latin typeface="+mj-lt"/>
                <a:ea typeface="Century Gothic" charset="0"/>
                <a:cs typeface="Century Gothic" charset="0"/>
              </a:rPr>
              <a:t>Registered Vehicles (Government Data)</a:t>
            </a:r>
          </a:p>
        </p:txBody>
      </p:sp>
      <p:sp>
        <p:nvSpPr>
          <p:cNvPr id="2" name="TextBox 1"/>
          <p:cNvSpPr txBox="1"/>
          <p:nvPr/>
        </p:nvSpPr>
        <p:spPr>
          <a:xfrm>
            <a:off x="609600" y="1201835"/>
            <a:ext cx="2979420" cy="329785"/>
          </a:xfrm>
          <a:prstGeom prst="rect">
            <a:avLst/>
          </a:prstGeom>
          <a:noFill/>
        </p:spPr>
        <p:txBody>
          <a:bodyPr wrap="squar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4" name="TextBox 3"/>
          <p:cNvSpPr txBox="1"/>
          <p:nvPr/>
        </p:nvSpPr>
        <p:spPr>
          <a:xfrm>
            <a:off x="420687" y="1348740"/>
            <a:ext cx="3966210" cy="365760"/>
          </a:xfrm>
          <a:prstGeom prst="rect">
            <a:avLst/>
          </a:prstGeom>
          <a:noFill/>
        </p:spPr>
        <p:txBody>
          <a:bodyPr wrap="square" rtlCol="0">
            <a:noAutofit/>
          </a:bodyPr>
          <a:lstStyle/>
          <a:p>
            <a:pPr>
              <a:lnSpc>
                <a:spcPct val="90000"/>
              </a:lnSpc>
              <a:spcBef>
                <a:spcPts val="1200"/>
              </a:spcBef>
              <a:buClr>
                <a:srgbClr val="337DBE"/>
              </a:buClr>
              <a:buSzPct val="77000"/>
            </a:pPr>
            <a:r>
              <a:rPr lang="en-US" sz="1600" dirty="0"/>
              <a:t>(% Change From Year Earlier)</a:t>
            </a:r>
          </a:p>
        </p:txBody>
      </p:sp>
      <p:sp>
        <p:nvSpPr>
          <p:cNvPr id="10" name="AutoShape 5"/>
          <p:cNvSpPr>
            <a:spLocks noChangeArrowheads="1"/>
          </p:cNvSpPr>
          <p:nvPr/>
        </p:nvSpPr>
        <p:spPr bwMode="gray">
          <a:xfrm>
            <a:off x="1229523" y="1793099"/>
            <a:ext cx="1420985" cy="61448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 Track Data Lag Government Data.</a:t>
            </a:r>
          </a:p>
        </p:txBody>
      </p:sp>
      <p:grpSp>
        <p:nvGrpSpPr>
          <p:cNvPr id="13" name="Group 12"/>
          <p:cNvGrpSpPr/>
          <p:nvPr/>
        </p:nvGrpSpPr>
        <p:grpSpPr>
          <a:xfrm>
            <a:off x="7256721" y="1348740"/>
            <a:ext cx="1420985" cy="1432741"/>
            <a:chOff x="830612" y="1700775"/>
            <a:chExt cx="1420985" cy="1432741"/>
          </a:xfrm>
        </p:grpSpPr>
        <p:sp>
          <p:nvSpPr>
            <p:cNvPr id="14"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Signs Frequency May Have Peaked</a:t>
              </a:r>
            </a:p>
          </p:txBody>
        </p:sp>
        <p:cxnSp>
          <p:nvCxnSpPr>
            <p:cNvPr id="15" name="Straight Arrow Connector 14"/>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5983882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Trucking Trends</a:t>
            </a:r>
          </a:p>
        </p:txBody>
      </p:sp>
      <p:sp>
        <p:nvSpPr>
          <p:cNvPr id="3" name="Content Placeholder 2"/>
          <p:cNvSpPr>
            <a:spLocks noGrp="1"/>
          </p:cNvSpPr>
          <p:nvPr>
            <p:ph idx="1"/>
          </p:nvPr>
        </p:nvSpPr>
        <p:spPr>
          <a:xfrm>
            <a:off x="356615" y="1883664"/>
            <a:ext cx="4837177" cy="4041648"/>
          </a:xfrm>
        </p:spPr>
        <p:txBody>
          <a:bodyPr/>
          <a:lstStyle/>
          <a:p>
            <a:r>
              <a:rPr lang="en-US" dirty="0"/>
              <a:t>Driver Shortage</a:t>
            </a:r>
          </a:p>
          <a:p>
            <a:pPr lvl="1"/>
            <a:r>
              <a:rPr lang="en-US" dirty="0"/>
              <a:t>Laid-off Drivers Aren’t Returning</a:t>
            </a:r>
          </a:p>
          <a:p>
            <a:pPr lvl="1"/>
            <a:r>
              <a:rPr lang="en-US" dirty="0"/>
              <a:t>Older, Inexperienced Drivers Entering Force</a:t>
            </a:r>
          </a:p>
          <a:p>
            <a:pPr lvl="1"/>
            <a:r>
              <a:rPr lang="en-US" dirty="0"/>
              <a:t>High Turnover Exacerbates Problem</a:t>
            </a:r>
          </a:p>
          <a:p>
            <a:r>
              <a:rPr lang="en-US" dirty="0"/>
              <a:t>‘Super Lawyers’</a:t>
            </a:r>
          </a:p>
          <a:p>
            <a:pPr lvl="1"/>
            <a:r>
              <a:rPr lang="en-US" dirty="0"/>
              <a:t>“Insured Indifference to Safety”</a:t>
            </a:r>
          </a:p>
          <a:p>
            <a:pPr lvl="1"/>
            <a:r>
              <a:rPr lang="en-US" dirty="0"/>
              <a:t>Lots of Data</a:t>
            </a:r>
          </a:p>
          <a:p>
            <a:pPr lvl="1"/>
            <a:r>
              <a:rPr lang="en-US" dirty="0"/>
              <a:t>Cases Settle Faster</a:t>
            </a:r>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a:p>
        </p:txBody>
      </p:sp>
      <p:pic>
        <p:nvPicPr>
          <p:cNvPr id="6" name="Picture 5"/>
          <p:cNvPicPr>
            <a:picLocks noChangeAspect="1"/>
          </p:cNvPicPr>
          <p:nvPr/>
        </p:nvPicPr>
        <p:blipFill>
          <a:blip r:embed="rId2"/>
          <a:stretch>
            <a:fillRect/>
          </a:stretch>
        </p:blipFill>
        <p:spPr>
          <a:xfrm>
            <a:off x="4747708" y="1183302"/>
            <a:ext cx="4197029" cy="3147772"/>
          </a:xfrm>
          <a:prstGeom prst="rect">
            <a:avLst/>
          </a:prstGeom>
        </p:spPr>
      </p:pic>
    </p:spTree>
    <p:extLst>
      <p:ext uri="{BB962C8B-B14F-4D97-AF65-F5344CB8AC3E}">
        <p14:creationId xmlns:p14="http://schemas.microsoft.com/office/powerpoint/2010/main" val="596871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Disruption</a:t>
            </a:r>
          </a:p>
        </p:txBody>
      </p:sp>
      <p:sp>
        <p:nvSpPr>
          <p:cNvPr id="7" name="Subtitle 6"/>
          <p:cNvSpPr>
            <a:spLocks noGrp="1"/>
          </p:cNvSpPr>
          <p:nvPr>
            <p:ph type="subTitle" idx="1"/>
          </p:nvPr>
        </p:nvSpPr>
        <p:spPr/>
        <p:txBody>
          <a:bodyPr/>
          <a:lstStyle/>
          <a:p>
            <a:r>
              <a:rPr lang="en-US" dirty="0"/>
              <a:t>Challenges to the Value Chain</a:t>
            </a:r>
          </a:p>
        </p:txBody>
      </p:sp>
    </p:spTree>
    <p:extLst>
      <p:ext uri="{BB962C8B-B14F-4D97-AF65-F5344CB8AC3E}">
        <p14:creationId xmlns:p14="http://schemas.microsoft.com/office/powerpoint/2010/main" val="204709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396875" y="1560576"/>
          <a:ext cx="8350250" cy="3687699"/>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2002-2016</a:t>
            </a:r>
          </a:p>
        </p:txBody>
      </p:sp>
      <p:sp>
        <p:nvSpPr>
          <p:cNvPr id="3" name="Text Placeholder 2"/>
          <p:cNvSpPr>
            <a:spLocks noGrp="1"/>
          </p:cNvSpPr>
          <p:nvPr>
            <p:ph type="body" sz="quarter" idx="16"/>
          </p:nvPr>
        </p:nvSpPr>
        <p:spPr>
          <a:xfrm>
            <a:off x="984069" y="6276307"/>
            <a:ext cx="7680960" cy="415018"/>
          </a:xfrm>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ISO, a </a:t>
            </a:r>
            <a:r>
              <a:rPr lang="fr-FR" dirty="0" err="1"/>
              <a:t>Verisk</a:t>
            </a:r>
            <a:r>
              <a:rPr lang="fr-FR" dirty="0"/>
              <a:t> </a:t>
            </a:r>
            <a:r>
              <a:rPr lang="fr-FR" dirty="0" err="1"/>
              <a:t>Analytics</a:t>
            </a:r>
            <a:r>
              <a:rPr lang="fr-FR" dirty="0"/>
              <a:t> </a:t>
            </a:r>
            <a:r>
              <a:rPr lang="fr-FR" dirty="0" err="1"/>
              <a:t>company</a:t>
            </a:r>
            <a:r>
              <a:rPr lang="fr-FR" dirty="0"/>
              <a:t>; Insurance Information Institute.</a:t>
            </a:r>
          </a:p>
        </p:txBody>
      </p:sp>
      <p:sp>
        <p:nvSpPr>
          <p:cNvPr id="10"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eaLnBrk="1" fontAlgn="base" latinLnBrk="0" hangingPunct="1">
              <a:lnSpc>
                <a:spcPct val="90000"/>
              </a:lnSpc>
              <a:spcBef>
                <a:spcPts val="0"/>
              </a:spcBef>
              <a:spcAft>
                <a:spcPct val="0"/>
              </a:spcAft>
              <a:buClr>
                <a:schemeClr val="accent2"/>
              </a:buClr>
              <a:buSzPct val="90000"/>
              <a:buFontTx/>
              <a:buNone/>
              <a:tabLst/>
              <a:defRPr/>
            </a:pPr>
            <a:r>
              <a:rPr kumimoji="0" lang="en-US" sz="1800" b="1" i="0" u="none" strike="noStrike" kern="0" cap="none" spc="0" normalizeH="0" baseline="0" noProof="0">
                <a:ln>
                  <a:noFill/>
                </a:ln>
                <a:solidFill>
                  <a:schemeClr val="bg1"/>
                </a:solidFill>
                <a:effectLst/>
                <a:uLnTx/>
                <a:uFillTx/>
                <a:latin typeface="+mj-lt"/>
              </a:rPr>
              <a:t>P/C Carrier Yields Have Been Falling for Over a Decade, Reflecting the Long Downtrend in Prevailing Interest Rates. </a:t>
            </a:r>
            <a:endParaRPr kumimoji="0" lang="en-US" sz="1800" b="1" i="0" u="none" strike="noStrike" kern="0" cap="none" spc="0" normalizeH="0" baseline="0" noProof="0" dirty="0">
              <a:ln>
                <a:noFill/>
              </a:ln>
              <a:solidFill>
                <a:schemeClr val="bg1"/>
              </a:solidFill>
              <a:effectLst/>
              <a:uLnTx/>
              <a:uFillTx/>
              <a:latin typeface="+mj-lt"/>
            </a:endParaRPr>
          </a:p>
        </p:txBody>
      </p:sp>
      <p:sp>
        <p:nvSpPr>
          <p:cNvPr id="6" name="TextBox 5"/>
          <p:cNvSpPr txBox="1"/>
          <p:nvPr/>
        </p:nvSpPr>
        <p:spPr>
          <a:xfrm>
            <a:off x="356616" y="1166521"/>
            <a:ext cx="3081093" cy="386453"/>
          </a:xfrm>
          <a:prstGeom prst="rect">
            <a:avLst/>
          </a:prstGeom>
          <a:noFill/>
        </p:spPr>
        <p:txBody>
          <a:bodyPr wrap="square" rtlCol="0">
            <a:noAutofit/>
          </a:bodyPr>
          <a:lstStyle/>
          <a:p>
            <a:pPr marL="0" marR="0" lvl="0" indent="0" defTabSz="914400" eaLnBrk="1" fontAlgn="auto" latinLnBrk="0" hangingPunct="1">
              <a:lnSpc>
                <a:spcPct val="90000"/>
              </a:lnSpc>
              <a:spcBef>
                <a:spcPts val="1200"/>
              </a:spcBef>
              <a:spcAft>
                <a:spcPts val="0"/>
              </a:spcAft>
              <a:buClr>
                <a:srgbClr val="337DBE"/>
              </a:buClr>
              <a:buSzPct val="77000"/>
              <a:buFontTx/>
              <a:buNone/>
              <a:tabLst/>
              <a:defRPr/>
            </a:pPr>
            <a:r>
              <a:rPr kumimoji="0" lang="en-US" sz="1600" b="0" i="0" u="none" strike="noStrike" kern="0" cap="none" spc="0" normalizeH="0" baseline="0" noProof="0" dirty="0">
                <a:ln>
                  <a:noFill/>
                </a:ln>
                <a:solidFill>
                  <a:sysClr val="windowText" lastClr="000000"/>
                </a:solidFill>
                <a:effectLst/>
                <a:uLnTx/>
                <a:uFillTx/>
              </a:rPr>
              <a:t>(Yield on Invested Assets)</a:t>
            </a:r>
          </a:p>
        </p:txBody>
      </p:sp>
    </p:spTree>
    <p:extLst>
      <p:ext uri="{BB962C8B-B14F-4D97-AF65-F5344CB8AC3E}">
        <p14:creationId xmlns:p14="http://schemas.microsoft.com/office/powerpoint/2010/main" val="217062250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(Re)Insurance Value Chain</a:t>
            </a:r>
          </a:p>
        </p:txBody>
      </p:sp>
      <p:sp>
        <p:nvSpPr>
          <p:cNvPr id="4" name="Text Placeholder 3"/>
          <p:cNvSpPr>
            <a:spLocks noGrp="1"/>
          </p:cNvSpPr>
          <p:nvPr>
            <p:ph type="body" sz="quarter" idx="15"/>
          </p:nvPr>
        </p:nvSpPr>
        <p:spPr/>
        <p:txBody>
          <a:bodyPr/>
          <a:lstStyle/>
          <a:p>
            <a:r>
              <a:rPr lang="en-US" dirty="0"/>
              <a:t>Where Could Disruption Lie?</a:t>
            </a:r>
          </a:p>
        </p:txBody>
      </p:sp>
      <p:sp>
        <p:nvSpPr>
          <p:cNvPr id="5" name="Text Placeholder 4"/>
          <p:cNvSpPr>
            <a:spLocks noGrp="1"/>
          </p:cNvSpPr>
          <p:nvPr>
            <p:ph type="body" sz="quarter" idx="16"/>
          </p:nvPr>
        </p:nvSpPr>
        <p:spPr/>
        <p:txBody>
          <a:bodyPr/>
          <a:lstStyle/>
          <a:p>
            <a:endParaRPr lang="en-US" dirty="0"/>
          </a:p>
        </p:txBody>
      </p:sp>
      <p:graphicFrame>
        <p:nvGraphicFramePr>
          <p:cNvPr id="9" name="Content Placeholder 8"/>
          <p:cNvGraphicFramePr>
            <a:graphicFrameLocks noGrp="1"/>
          </p:cNvGraphicFramePr>
          <p:nvPr>
            <p:ph idx="1"/>
            <p:extLst/>
          </p:nvPr>
        </p:nvGraphicFramePr>
        <p:xfrm>
          <a:off x="425768" y="1884363"/>
          <a:ext cx="8458200" cy="404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48930" y="2503170"/>
            <a:ext cx="6469380" cy="377190"/>
          </a:xfrm>
          <a:prstGeom prst="rect">
            <a:avLst/>
          </a:prstGeom>
          <a:solidFill>
            <a:schemeClr val="accent1"/>
          </a:solidFill>
        </p:spPr>
        <p:txBody>
          <a:bodyPr wrap="square" rtlCol="0">
            <a:noAutofit/>
          </a:bodyPr>
          <a:lstStyle/>
          <a:p>
            <a:pPr algn="ctr">
              <a:lnSpc>
                <a:spcPct val="90000"/>
              </a:lnSpc>
              <a:spcBef>
                <a:spcPts val="1200"/>
              </a:spcBef>
              <a:buClr>
                <a:srgbClr val="337DBE"/>
              </a:buClr>
              <a:buSzPct val="77000"/>
            </a:pPr>
            <a:r>
              <a:rPr lang="en-US" sz="2000" b="1" dirty="0">
                <a:solidFill>
                  <a:schemeClr val="bg1"/>
                </a:solidFill>
              </a:rPr>
              <a:t>Protecting People &amp; Organizations</a:t>
            </a:r>
          </a:p>
          <a:p>
            <a:pPr marL="292608" indent="-292608">
              <a:lnSpc>
                <a:spcPct val="90000"/>
              </a:lnSpc>
              <a:spcBef>
                <a:spcPts val="1200"/>
              </a:spcBef>
              <a:buClr>
                <a:srgbClr val="337DBE"/>
              </a:buClr>
              <a:buSzPct val="77000"/>
              <a:buFont typeface="Wingdings 3" panose="05040102010807070707" pitchFamily="18" charset="2"/>
              <a:buChar char=""/>
            </a:pPr>
            <a:endParaRPr lang="en-US" sz="2000" b="1" dirty="0">
              <a:solidFill>
                <a:schemeClr val="bg1"/>
              </a:solidFill>
            </a:endParaRPr>
          </a:p>
        </p:txBody>
      </p:sp>
      <p:sp>
        <p:nvSpPr>
          <p:cNvPr id="1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Most Links in the Value Chain Have the Potential </a:t>
            </a:r>
          </a:p>
          <a:p>
            <a:pPr eaLnBrk="1" hangingPunct="1">
              <a:spcBef>
                <a:spcPts val="0"/>
              </a:spcBef>
              <a:buClr>
                <a:schemeClr val="accent2"/>
              </a:buClr>
              <a:buSzPct val="90000"/>
            </a:pPr>
            <a:r>
              <a:rPr lang="en-US" sz="1800" dirty="0">
                <a:solidFill>
                  <a:schemeClr val="bg1"/>
                </a:solidFill>
              </a:rPr>
              <a:t>to Be Disrupted in Next 10 Years.</a:t>
            </a:r>
          </a:p>
        </p:txBody>
      </p:sp>
    </p:spTree>
    <p:extLst>
      <p:ext uri="{BB962C8B-B14F-4D97-AF65-F5344CB8AC3E}">
        <p14:creationId xmlns:p14="http://schemas.microsoft.com/office/powerpoint/2010/main" val="9872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94A54FA7-0450-445A-8026-0207A284701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7E743432-CC7F-4390-8FC6-15CFA3D658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EA539DF-C130-472D-9E00-B455611329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8E560B7B-C1C6-4174-B929-8A0EC41215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8430E4D2-4BE5-4033-A40B-7D01DC320A2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DA227052-28CD-48CA-B212-6CE9437E259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9">
                                            <p:graphicEl>
                                              <a:dgm id="{A152B669-C2C7-459C-A64B-5D2800C9DC64}"/>
                                            </p:graphicEl>
                                          </p:spTgt>
                                        </p:tgtEl>
                                        <p:attrNameLst>
                                          <p:attrName>style.color</p:attrName>
                                        </p:attrNameLst>
                                      </p:cBhvr>
                                      <p:by>
                                        <p:hsl h="7200000" s="0" l="0"/>
                                      </p:by>
                                    </p:animClr>
                                    <p:animClr clrSpc="hsl" dir="cw">
                                      <p:cBhvr>
                                        <p:cTn id="31" dur="500" fill="hold"/>
                                        <p:tgtEl>
                                          <p:spTgt spid="9">
                                            <p:graphicEl>
                                              <a:dgm id="{A152B669-C2C7-459C-A64B-5D2800C9DC64}"/>
                                            </p:graphicEl>
                                          </p:spTgt>
                                        </p:tgtEl>
                                        <p:attrNameLst>
                                          <p:attrName>fillcolor</p:attrName>
                                        </p:attrNameLst>
                                      </p:cBhvr>
                                      <p:by>
                                        <p:hsl h="7200000" s="0" l="0"/>
                                      </p:by>
                                    </p:animClr>
                                    <p:animClr clrSpc="hsl" dir="cw">
                                      <p:cBhvr>
                                        <p:cTn id="32" dur="500" fill="hold"/>
                                        <p:tgtEl>
                                          <p:spTgt spid="9">
                                            <p:graphicEl>
                                              <a:dgm id="{A152B669-C2C7-459C-A64B-5D2800C9DC64}"/>
                                            </p:graphicEl>
                                          </p:spTgt>
                                        </p:tgtEl>
                                        <p:attrNameLst>
                                          <p:attrName>stroke.color</p:attrName>
                                        </p:attrNameLst>
                                      </p:cBhvr>
                                      <p:by>
                                        <p:hsl h="7200000" s="0" l="0"/>
                                      </p:by>
                                    </p:animClr>
                                    <p:set>
                                      <p:cBhvr>
                                        <p:cTn id="33" dur="500" fill="hold"/>
                                        <p:tgtEl>
                                          <p:spTgt spid="9">
                                            <p:graphicEl>
                                              <a:dgm id="{A152B669-C2C7-459C-A64B-5D2800C9DC64}"/>
                                            </p:graphicEl>
                                          </p:spTgt>
                                        </p:tgtEl>
                                        <p:attrNameLst>
                                          <p:attrName>fill.type</p:attrName>
                                        </p:attrNameLst>
                                      </p:cBhvr>
                                      <p:to>
                                        <p:strVal val="solid"/>
                                      </p:to>
                                    </p:set>
                                  </p:childTnLst>
                                </p:cTn>
                              </p:par>
                              <p:par>
                                <p:cTn id="34" presetID="21" presetClass="emph" presetSubtype="0" fill="hold" grpId="1" nodeType="withEffect">
                                  <p:stCondLst>
                                    <p:cond delay="0"/>
                                  </p:stCondLst>
                                  <p:childTnLst>
                                    <p:animClr clrSpc="hsl" dir="cw">
                                      <p:cBhvr override="childStyle">
                                        <p:cTn id="35" dur="500" fill="hold"/>
                                        <p:tgtEl>
                                          <p:spTgt spid="9">
                                            <p:graphicEl>
                                              <a:dgm id="{70A62A1C-F154-4910-9C4E-62E600A80DD4}"/>
                                            </p:graphicEl>
                                          </p:spTgt>
                                        </p:tgtEl>
                                        <p:attrNameLst>
                                          <p:attrName>style.color</p:attrName>
                                        </p:attrNameLst>
                                      </p:cBhvr>
                                      <p:by>
                                        <p:hsl h="7200000" s="0" l="0"/>
                                      </p:by>
                                    </p:animClr>
                                    <p:animClr clrSpc="hsl" dir="cw">
                                      <p:cBhvr>
                                        <p:cTn id="36" dur="500" fill="hold"/>
                                        <p:tgtEl>
                                          <p:spTgt spid="9">
                                            <p:graphicEl>
                                              <a:dgm id="{70A62A1C-F154-4910-9C4E-62E600A80DD4}"/>
                                            </p:graphicEl>
                                          </p:spTgt>
                                        </p:tgtEl>
                                        <p:attrNameLst>
                                          <p:attrName>fillcolor</p:attrName>
                                        </p:attrNameLst>
                                      </p:cBhvr>
                                      <p:by>
                                        <p:hsl h="7200000" s="0" l="0"/>
                                      </p:by>
                                    </p:animClr>
                                    <p:animClr clrSpc="hsl" dir="cw">
                                      <p:cBhvr>
                                        <p:cTn id="37" dur="500" fill="hold"/>
                                        <p:tgtEl>
                                          <p:spTgt spid="9">
                                            <p:graphicEl>
                                              <a:dgm id="{70A62A1C-F154-4910-9C4E-62E600A80DD4}"/>
                                            </p:graphicEl>
                                          </p:spTgt>
                                        </p:tgtEl>
                                        <p:attrNameLst>
                                          <p:attrName>stroke.color</p:attrName>
                                        </p:attrNameLst>
                                      </p:cBhvr>
                                      <p:by>
                                        <p:hsl h="7200000" s="0" l="0"/>
                                      </p:by>
                                    </p:animClr>
                                    <p:set>
                                      <p:cBhvr>
                                        <p:cTn id="38" dur="500" fill="hold"/>
                                        <p:tgtEl>
                                          <p:spTgt spid="9">
                                            <p:graphicEl>
                                              <a:dgm id="{70A62A1C-F154-4910-9C4E-62E600A80DD4}"/>
                                            </p:graphicEl>
                                          </p:spTgt>
                                        </p:tgtEl>
                                        <p:attrNameLst>
                                          <p:attrName>fill.type</p:attrName>
                                        </p:attrNameLst>
                                      </p:cBhvr>
                                      <p:to>
                                        <p:strVal val="solid"/>
                                      </p:to>
                                    </p:set>
                                  </p:childTnLst>
                                </p:cTn>
                              </p:par>
                              <p:par>
                                <p:cTn id="39" presetID="21" presetClass="emph" presetSubtype="0" fill="hold" grpId="1" nodeType="withEffect">
                                  <p:stCondLst>
                                    <p:cond delay="0"/>
                                  </p:stCondLst>
                                  <p:childTnLst>
                                    <p:animClr clrSpc="hsl" dir="cw">
                                      <p:cBhvr override="childStyle">
                                        <p:cTn id="40" dur="500" fill="hold"/>
                                        <p:tgtEl>
                                          <p:spTgt spid="9">
                                            <p:graphicEl>
                                              <a:dgm id="{7E743432-CC7F-4390-8FC6-15CFA3D6582B}"/>
                                            </p:graphicEl>
                                          </p:spTgt>
                                        </p:tgtEl>
                                        <p:attrNameLst>
                                          <p:attrName>style.color</p:attrName>
                                        </p:attrNameLst>
                                      </p:cBhvr>
                                      <p:by>
                                        <p:hsl h="7200000" s="0" l="0"/>
                                      </p:by>
                                    </p:animClr>
                                    <p:animClr clrSpc="hsl" dir="cw">
                                      <p:cBhvr>
                                        <p:cTn id="41" dur="500" fill="hold"/>
                                        <p:tgtEl>
                                          <p:spTgt spid="9">
                                            <p:graphicEl>
                                              <a:dgm id="{7E743432-CC7F-4390-8FC6-15CFA3D6582B}"/>
                                            </p:graphicEl>
                                          </p:spTgt>
                                        </p:tgtEl>
                                        <p:attrNameLst>
                                          <p:attrName>fillcolor</p:attrName>
                                        </p:attrNameLst>
                                      </p:cBhvr>
                                      <p:by>
                                        <p:hsl h="7200000" s="0" l="0"/>
                                      </p:by>
                                    </p:animClr>
                                    <p:animClr clrSpc="hsl" dir="cw">
                                      <p:cBhvr>
                                        <p:cTn id="42" dur="500" fill="hold"/>
                                        <p:tgtEl>
                                          <p:spTgt spid="9">
                                            <p:graphicEl>
                                              <a:dgm id="{7E743432-CC7F-4390-8FC6-15CFA3D6582B}"/>
                                            </p:graphicEl>
                                          </p:spTgt>
                                        </p:tgtEl>
                                        <p:attrNameLst>
                                          <p:attrName>stroke.color</p:attrName>
                                        </p:attrNameLst>
                                      </p:cBhvr>
                                      <p:by>
                                        <p:hsl h="7200000" s="0" l="0"/>
                                      </p:by>
                                    </p:animClr>
                                    <p:set>
                                      <p:cBhvr>
                                        <p:cTn id="43" dur="500" fill="hold"/>
                                        <p:tgtEl>
                                          <p:spTgt spid="9">
                                            <p:graphicEl>
                                              <a:dgm id="{7E743432-CC7F-4390-8FC6-15CFA3D6582B}"/>
                                            </p:graphicEl>
                                          </p:spTgt>
                                        </p:tgtEl>
                                        <p:attrNameLst>
                                          <p:attrName>fill.type</p:attrName>
                                        </p:attrNameLst>
                                      </p:cBhvr>
                                      <p:to>
                                        <p:strVal val="solid"/>
                                      </p:to>
                                    </p:set>
                                  </p:childTnLst>
                                </p:cTn>
                              </p:par>
                              <p:par>
                                <p:cTn id="44" presetID="21" presetClass="emph" presetSubtype="0" fill="hold" grpId="1" nodeType="withEffect">
                                  <p:stCondLst>
                                    <p:cond delay="0"/>
                                  </p:stCondLst>
                                  <p:childTnLst>
                                    <p:animClr clrSpc="hsl" dir="cw">
                                      <p:cBhvr override="childStyle">
                                        <p:cTn id="45" dur="500" fill="hold"/>
                                        <p:tgtEl>
                                          <p:spTgt spid="9">
                                            <p:graphicEl>
                                              <a:dgm id="{2EA539DF-C130-472D-9E00-B45561132935}"/>
                                            </p:graphicEl>
                                          </p:spTgt>
                                        </p:tgtEl>
                                        <p:attrNameLst>
                                          <p:attrName>style.color</p:attrName>
                                        </p:attrNameLst>
                                      </p:cBhvr>
                                      <p:by>
                                        <p:hsl h="7200000" s="0" l="0"/>
                                      </p:by>
                                    </p:animClr>
                                    <p:animClr clrSpc="hsl" dir="cw">
                                      <p:cBhvr>
                                        <p:cTn id="46" dur="500" fill="hold"/>
                                        <p:tgtEl>
                                          <p:spTgt spid="9">
                                            <p:graphicEl>
                                              <a:dgm id="{2EA539DF-C130-472D-9E00-B45561132935}"/>
                                            </p:graphicEl>
                                          </p:spTgt>
                                        </p:tgtEl>
                                        <p:attrNameLst>
                                          <p:attrName>fillcolor</p:attrName>
                                        </p:attrNameLst>
                                      </p:cBhvr>
                                      <p:by>
                                        <p:hsl h="7200000" s="0" l="0"/>
                                      </p:by>
                                    </p:animClr>
                                    <p:animClr clrSpc="hsl" dir="cw">
                                      <p:cBhvr>
                                        <p:cTn id="47" dur="500" fill="hold"/>
                                        <p:tgtEl>
                                          <p:spTgt spid="9">
                                            <p:graphicEl>
                                              <a:dgm id="{2EA539DF-C130-472D-9E00-B45561132935}"/>
                                            </p:graphicEl>
                                          </p:spTgt>
                                        </p:tgtEl>
                                        <p:attrNameLst>
                                          <p:attrName>stroke.color</p:attrName>
                                        </p:attrNameLst>
                                      </p:cBhvr>
                                      <p:by>
                                        <p:hsl h="7200000" s="0" l="0"/>
                                      </p:by>
                                    </p:animClr>
                                    <p:set>
                                      <p:cBhvr>
                                        <p:cTn id="48" dur="500" fill="hold"/>
                                        <p:tgtEl>
                                          <p:spTgt spid="9">
                                            <p:graphicEl>
                                              <a:dgm id="{2EA539DF-C130-472D-9E00-B45561132935}"/>
                                            </p:graphicEl>
                                          </p:spTgt>
                                        </p:tgtEl>
                                        <p:attrNameLst>
                                          <p:attrName>fill.type</p:attrName>
                                        </p:attrNameLst>
                                      </p:cBhvr>
                                      <p:to>
                                        <p:strVal val="solid"/>
                                      </p:to>
                                    </p:set>
                                  </p:childTnLst>
                                </p:cTn>
                              </p:par>
                              <p:par>
                                <p:cTn id="49" presetID="21" presetClass="emph" presetSubtype="0" fill="hold" grpId="1" nodeType="withEffect">
                                  <p:stCondLst>
                                    <p:cond delay="0"/>
                                  </p:stCondLst>
                                  <p:childTnLst>
                                    <p:animClr clrSpc="hsl" dir="cw">
                                      <p:cBhvr override="childStyle">
                                        <p:cTn id="50" dur="500" fill="hold"/>
                                        <p:tgtEl>
                                          <p:spTgt spid="9">
                                            <p:graphicEl>
                                              <a:dgm id="{8E560B7B-C1C6-4174-B929-8A0EC41215B3}"/>
                                            </p:graphicEl>
                                          </p:spTgt>
                                        </p:tgtEl>
                                        <p:attrNameLst>
                                          <p:attrName>style.color</p:attrName>
                                        </p:attrNameLst>
                                      </p:cBhvr>
                                      <p:by>
                                        <p:hsl h="7200000" s="0" l="0"/>
                                      </p:by>
                                    </p:animClr>
                                    <p:animClr clrSpc="hsl" dir="cw">
                                      <p:cBhvr>
                                        <p:cTn id="51" dur="500" fill="hold"/>
                                        <p:tgtEl>
                                          <p:spTgt spid="9">
                                            <p:graphicEl>
                                              <a:dgm id="{8E560B7B-C1C6-4174-B929-8A0EC41215B3}"/>
                                            </p:graphicEl>
                                          </p:spTgt>
                                        </p:tgtEl>
                                        <p:attrNameLst>
                                          <p:attrName>fillcolor</p:attrName>
                                        </p:attrNameLst>
                                      </p:cBhvr>
                                      <p:by>
                                        <p:hsl h="7200000" s="0" l="0"/>
                                      </p:by>
                                    </p:animClr>
                                    <p:animClr clrSpc="hsl" dir="cw">
                                      <p:cBhvr>
                                        <p:cTn id="52" dur="500" fill="hold"/>
                                        <p:tgtEl>
                                          <p:spTgt spid="9">
                                            <p:graphicEl>
                                              <a:dgm id="{8E560B7B-C1C6-4174-B929-8A0EC41215B3}"/>
                                            </p:graphicEl>
                                          </p:spTgt>
                                        </p:tgtEl>
                                        <p:attrNameLst>
                                          <p:attrName>stroke.color</p:attrName>
                                        </p:attrNameLst>
                                      </p:cBhvr>
                                      <p:by>
                                        <p:hsl h="7200000" s="0" l="0"/>
                                      </p:by>
                                    </p:animClr>
                                    <p:set>
                                      <p:cBhvr>
                                        <p:cTn id="53" dur="500" fill="hold"/>
                                        <p:tgtEl>
                                          <p:spTgt spid="9">
                                            <p:graphicEl>
                                              <a:dgm id="{8E560B7B-C1C6-4174-B929-8A0EC41215B3}"/>
                                            </p:graphicEl>
                                          </p:spTgt>
                                        </p:tgtEl>
                                        <p:attrNameLst>
                                          <p:attrName>fill.type</p:attrName>
                                        </p:attrNameLst>
                                      </p:cBhvr>
                                      <p:to>
                                        <p:strVal val="solid"/>
                                      </p:to>
                                    </p:set>
                                  </p:childTnLst>
                                </p:cTn>
                              </p:par>
                              <p:par>
                                <p:cTn id="54" presetID="21" presetClass="emph" presetSubtype="0" fill="hold" grpId="1" nodeType="withEffect">
                                  <p:stCondLst>
                                    <p:cond delay="0"/>
                                  </p:stCondLst>
                                  <p:childTnLst>
                                    <p:animClr clrSpc="hsl" dir="cw">
                                      <p:cBhvr override="childStyle">
                                        <p:cTn id="55" dur="500" fill="hold"/>
                                        <p:tgtEl>
                                          <p:spTgt spid="9">
                                            <p:graphicEl>
                                              <a:dgm id="{8430E4D2-4BE5-4033-A40B-7D01DC320A25}"/>
                                            </p:graphicEl>
                                          </p:spTgt>
                                        </p:tgtEl>
                                        <p:attrNameLst>
                                          <p:attrName>style.color</p:attrName>
                                        </p:attrNameLst>
                                      </p:cBhvr>
                                      <p:by>
                                        <p:hsl h="7200000" s="0" l="0"/>
                                      </p:by>
                                    </p:animClr>
                                    <p:animClr clrSpc="hsl" dir="cw">
                                      <p:cBhvr>
                                        <p:cTn id="56" dur="500" fill="hold"/>
                                        <p:tgtEl>
                                          <p:spTgt spid="9">
                                            <p:graphicEl>
                                              <a:dgm id="{8430E4D2-4BE5-4033-A40B-7D01DC320A25}"/>
                                            </p:graphicEl>
                                          </p:spTgt>
                                        </p:tgtEl>
                                        <p:attrNameLst>
                                          <p:attrName>fillcolor</p:attrName>
                                        </p:attrNameLst>
                                      </p:cBhvr>
                                      <p:by>
                                        <p:hsl h="7200000" s="0" l="0"/>
                                      </p:by>
                                    </p:animClr>
                                    <p:animClr clrSpc="hsl" dir="cw">
                                      <p:cBhvr>
                                        <p:cTn id="57" dur="500" fill="hold"/>
                                        <p:tgtEl>
                                          <p:spTgt spid="9">
                                            <p:graphicEl>
                                              <a:dgm id="{8430E4D2-4BE5-4033-A40B-7D01DC320A25}"/>
                                            </p:graphicEl>
                                          </p:spTgt>
                                        </p:tgtEl>
                                        <p:attrNameLst>
                                          <p:attrName>stroke.color</p:attrName>
                                        </p:attrNameLst>
                                      </p:cBhvr>
                                      <p:by>
                                        <p:hsl h="7200000" s="0" l="0"/>
                                      </p:by>
                                    </p:animClr>
                                    <p:set>
                                      <p:cBhvr>
                                        <p:cTn id="58" dur="500" fill="hold"/>
                                        <p:tgtEl>
                                          <p:spTgt spid="9">
                                            <p:graphicEl>
                                              <a:dgm id="{8430E4D2-4BE5-4033-A40B-7D01DC320A25}"/>
                                            </p:graphicEl>
                                          </p:spTgt>
                                        </p:tgtEl>
                                        <p:attrNameLst>
                                          <p:attrName>fill.type</p:attrName>
                                        </p:attrNameLst>
                                      </p:cBhvr>
                                      <p:to>
                                        <p:strVal val="solid"/>
                                      </p:to>
                                    </p:set>
                                  </p:childTnLst>
                                </p:cTn>
                              </p:par>
                              <p:par>
                                <p:cTn id="59" presetID="21" presetClass="emph" presetSubtype="0" fill="hold" grpId="1" nodeType="withEffect">
                                  <p:stCondLst>
                                    <p:cond delay="0"/>
                                  </p:stCondLst>
                                  <p:childTnLst>
                                    <p:animClr clrSpc="hsl" dir="cw">
                                      <p:cBhvr override="childStyle">
                                        <p:cTn id="60" dur="500" fill="hold"/>
                                        <p:tgtEl>
                                          <p:spTgt spid="9">
                                            <p:graphicEl>
                                              <a:dgm id="{DA227052-28CD-48CA-B212-6CE9437E2590}"/>
                                            </p:graphicEl>
                                          </p:spTgt>
                                        </p:tgtEl>
                                        <p:attrNameLst>
                                          <p:attrName>style.color</p:attrName>
                                        </p:attrNameLst>
                                      </p:cBhvr>
                                      <p:by>
                                        <p:hsl h="7200000" s="0" l="0"/>
                                      </p:by>
                                    </p:animClr>
                                    <p:animClr clrSpc="hsl" dir="cw">
                                      <p:cBhvr>
                                        <p:cTn id="61" dur="500" fill="hold"/>
                                        <p:tgtEl>
                                          <p:spTgt spid="9">
                                            <p:graphicEl>
                                              <a:dgm id="{DA227052-28CD-48CA-B212-6CE9437E2590}"/>
                                            </p:graphicEl>
                                          </p:spTgt>
                                        </p:tgtEl>
                                        <p:attrNameLst>
                                          <p:attrName>fillcolor</p:attrName>
                                        </p:attrNameLst>
                                      </p:cBhvr>
                                      <p:by>
                                        <p:hsl h="7200000" s="0" l="0"/>
                                      </p:by>
                                    </p:animClr>
                                    <p:animClr clrSpc="hsl" dir="cw">
                                      <p:cBhvr>
                                        <p:cTn id="62" dur="500" fill="hold"/>
                                        <p:tgtEl>
                                          <p:spTgt spid="9">
                                            <p:graphicEl>
                                              <a:dgm id="{DA227052-28CD-48CA-B212-6CE9437E2590}"/>
                                            </p:graphicEl>
                                          </p:spTgt>
                                        </p:tgtEl>
                                        <p:attrNameLst>
                                          <p:attrName>stroke.color</p:attrName>
                                        </p:attrNameLst>
                                      </p:cBhvr>
                                      <p:by>
                                        <p:hsl h="7200000" s="0" l="0"/>
                                      </p:by>
                                    </p:animClr>
                                    <p:set>
                                      <p:cBhvr>
                                        <p:cTn id="63" dur="500" fill="hold"/>
                                        <p:tgtEl>
                                          <p:spTgt spid="9">
                                            <p:graphicEl>
                                              <a:dgm id="{DA227052-28CD-48CA-B212-6CE9437E2590}"/>
                                            </p:graphicEl>
                                          </p:spTgt>
                                        </p:tgtEl>
                                        <p:attrNameLst>
                                          <p:attrName>fill.type</p:attrName>
                                        </p:attrNameLst>
                                      </p:cBhvr>
                                      <p:to>
                                        <p:strVal val="solid"/>
                                      </p:to>
                                    </p:set>
                                  </p:childTnLst>
                                </p:cTn>
                              </p:par>
                            </p:childTnLst>
                          </p:cTn>
                        </p:par>
                        <p:par>
                          <p:cTn id="64" fill="hold">
                            <p:stCondLst>
                              <p:cond delay="500"/>
                            </p:stCondLst>
                            <p:childTnLst>
                              <p:par>
                                <p:cTn id="65" presetID="10" presetClass="entr" presetSubtype="0" fill="hold" grpId="0" nodeType="afterEffect">
                                  <p:stCondLst>
                                    <p:cond delay="20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p:bldSub>
      </p:bldGraphic>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07975" y="1397000"/>
          <a:ext cx="82645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a:solidFill>
                  <a:schemeClr val="bg1"/>
                </a:solidFill>
              </a:rPr>
              <a:t>eSlide</a:t>
            </a:r>
            <a:r>
              <a:rPr lang="en-US" altLang="en-US" dirty="0">
                <a:solidFill>
                  <a:schemeClr val="bg1"/>
                </a:solidFill>
              </a:rPr>
              <a:t>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58375" name="Rectangle 4"/>
          <p:cNvSpPr>
            <a:spLocks noChangeArrowheads="1"/>
          </p:cNvSpPr>
          <p:nvPr/>
        </p:nvSpPr>
        <p:spPr bwMode="black">
          <a:xfrm>
            <a:off x="399415" y="1238250"/>
            <a:ext cx="27438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chemeClr val="accent2"/>
                </a:solidFill>
              </a:rPr>
              <a:t>Investment ($ Millions)</a:t>
            </a:r>
          </a:p>
        </p:txBody>
      </p:sp>
      <p:sp>
        <p:nvSpPr>
          <p:cNvPr id="11" name="Rectangle 4"/>
          <p:cNvSpPr>
            <a:spLocks noChangeArrowheads="1"/>
          </p:cNvSpPr>
          <p:nvPr/>
        </p:nvSpPr>
        <p:spPr bwMode="auto">
          <a:xfrm>
            <a:off x="899885" y="6389410"/>
            <a:ext cx="715985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CB Insights, Insurance Information Institute. </a:t>
            </a:r>
          </a:p>
        </p:txBody>
      </p:sp>
      <p:sp>
        <p:nvSpPr>
          <p:cNvPr id="13" name="Rectangle 2"/>
          <p:cNvSpPr txBox="1">
            <a:spLocks noChangeArrowheads="1"/>
          </p:cNvSpPr>
          <p:nvPr/>
        </p:nvSpPr>
        <p:spPr bwMode="black">
          <a:xfrm>
            <a:off x="899886" y="74295"/>
            <a:ext cx="658676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b="0" dirty="0">
                <a:solidFill>
                  <a:srgbClr val="337DBE"/>
                </a:solidFill>
                <a:latin typeface="+mj-lt"/>
              </a:rPr>
              <a:t>Insurance Technology Financing – Change Is Coming</a:t>
            </a:r>
          </a:p>
        </p:txBody>
      </p:sp>
      <p:sp>
        <p:nvSpPr>
          <p:cNvPr id="15" name="Rectangle 4"/>
          <p:cNvSpPr>
            <a:spLocks noChangeArrowheads="1"/>
          </p:cNvSpPr>
          <p:nvPr/>
        </p:nvSpPr>
        <p:spPr bwMode="black">
          <a:xfrm>
            <a:off x="6048528" y="1206826"/>
            <a:ext cx="237691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gn="r">
              <a:lnSpc>
                <a:spcPct val="90000"/>
              </a:lnSpc>
              <a:spcBef>
                <a:spcPct val="20000"/>
              </a:spcBef>
            </a:pPr>
            <a:r>
              <a:rPr lang="en-US" altLang="en-US" sz="1600" b="1" dirty="0">
                <a:solidFill>
                  <a:schemeClr val="accent1"/>
                </a:solidFill>
              </a:rPr>
              <a:t>Deals</a:t>
            </a:r>
          </a:p>
        </p:txBody>
      </p:sp>
      <p:sp>
        <p:nvSpPr>
          <p:cNvPr id="16"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Investment In Insurance Tech Is Rising. Number of Deals Set A Record Last Year.</a:t>
            </a:r>
          </a:p>
        </p:txBody>
      </p:sp>
      <p:grpSp>
        <p:nvGrpSpPr>
          <p:cNvPr id="12" name="Group 11"/>
          <p:cNvGrpSpPr/>
          <p:nvPr/>
        </p:nvGrpSpPr>
        <p:grpSpPr>
          <a:xfrm>
            <a:off x="6137085" y="777879"/>
            <a:ext cx="1574591" cy="785746"/>
            <a:chOff x="501324" y="1020059"/>
            <a:chExt cx="3325809" cy="785741"/>
          </a:xfrm>
        </p:grpSpPr>
        <p:cxnSp>
          <p:nvCxnSpPr>
            <p:cNvPr id="17" name="Straight Arrow Connector 16"/>
            <p:cNvCxnSpPr/>
            <p:nvPr/>
          </p:nvCxnSpPr>
          <p:spPr bwMode="gray">
            <a:xfrm flipH="1">
              <a:off x="768630" y="1367622"/>
              <a:ext cx="30992" cy="438178"/>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AutoShape 5"/>
            <p:cNvSpPr>
              <a:spLocks noChangeArrowheads="1"/>
            </p:cNvSpPr>
            <p:nvPr/>
          </p:nvSpPr>
          <p:spPr bwMode="gray">
            <a:xfrm>
              <a:off x="501324" y="1020059"/>
              <a:ext cx="3325809" cy="681966"/>
            </a:xfrm>
            <a:prstGeom prst="rect">
              <a:avLst/>
            </a:prstGeom>
            <a:solidFill>
              <a:schemeClr val="accent2"/>
            </a:solidFill>
            <a:ln w="28575" algn="ctr">
              <a:noFill/>
              <a:miter lim="800000"/>
              <a:headEnd/>
              <a:tailEnd/>
            </a:ln>
          </p:spPr>
          <p:txBody>
            <a:bodyPr lIns="45720" tIns="0" rIns="4572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More Than Half This Funding Was in Two Deals (</a:t>
              </a:r>
              <a:r>
                <a:rPr lang="en-US" sz="1200" b="1" dirty="0" err="1">
                  <a:solidFill>
                    <a:schemeClr val="bg1"/>
                  </a:solidFill>
                  <a:cs typeface="Arial" charset="0"/>
                </a:rPr>
                <a:t>Zenefits</a:t>
              </a:r>
              <a:r>
                <a:rPr lang="en-US" sz="1200" b="1" dirty="0">
                  <a:solidFill>
                    <a:schemeClr val="bg1"/>
                  </a:solidFill>
                  <a:cs typeface="Arial" charset="0"/>
                </a:rPr>
                <a:t>/ </a:t>
              </a:r>
              <a:r>
                <a:rPr lang="en-US" sz="1200" b="1" dirty="0" err="1">
                  <a:solidFill>
                    <a:schemeClr val="bg1"/>
                  </a:solidFill>
                  <a:cs typeface="Arial" charset="0"/>
                </a:rPr>
                <a:t>Zhong</a:t>
              </a:r>
              <a:r>
                <a:rPr lang="en-US" sz="1200" b="1" dirty="0">
                  <a:solidFill>
                    <a:schemeClr val="bg1"/>
                  </a:solidFill>
                  <a:cs typeface="Arial" charset="0"/>
                </a:rPr>
                <a:t> An)</a:t>
              </a:r>
            </a:p>
          </p:txBody>
        </p:sp>
      </p:grpSp>
    </p:spTree>
    <p:extLst>
      <p:ext uri="{BB962C8B-B14F-4D97-AF65-F5344CB8AC3E}">
        <p14:creationId xmlns:p14="http://schemas.microsoft.com/office/powerpoint/2010/main" val="15398720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0"/>
            <a:ext cx="7860888" cy="1069848"/>
          </a:xfrm>
        </p:spPr>
        <p:txBody>
          <a:bodyPr/>
          <a:lstStyle/>
          <a:p>
            <a:r>
              <a:rPr lang="en-US" dirty="0">
                <a:latin typeface="Arial "/>
              </a:rPr>
              <a:t>Alternative Capital</a:t>
            </a:r>
            <a:br>
              <a:rPr lang="en-US" dirty="0">
                <a:latin typeface="Arial "/>
              </a:rPr>
            </a:br>
            <a:r>
              <a:rPr lang="en-US" dirty="0">
                <a:latin typeface="Arial "/>
              </a:rPr>
              <a:t>Potentially Disrupting the Bank Account</a:t>
            </a:r>
            <a:endParaRPr lang="en-US" b="1" dirty="0">
              <a:latin typeface="Arial "/>
            </a:endParaRPr>
          </a:p>
        </p:txBody>
      </p:sp>
      <p:sp>
        <p:nvSpPr>
          <p:cNvPr id="4" name="Rectangle 4"/>
          <p:cNvSpPr>
            <a:spLocks noChangeArrowheads="1"/>
          </p:cNvSpPr>
          <p:nvPr/>
        </p:nvSpPr>
        <p:spPr bwMode="auto">
          <a:xfrm>
            <a:off x="627017" y="6462404"/>
            <a:ext cx="6950891"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Aon Benfield Analytics; Insurance Information Institute.</a:t>
            </a:r>
          </a:p>
        </p:txBody>
      </p:sp>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467707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43</a:t>
            </a:fld>
            <a:endParaRPr lang="en-US" sz="900"/>
          </a:p>
        </p:txBody>
      </p:sp>
      <p:sp>
        <p:nvSpPr>
          <p:cNvPr id="65541" name="Rectangle 2"/>
          <p:cNvSpPr>
            <a:spLocks noGrp="1" noChangeArrowheads="1"/>
          </p:cNvSpPr>
          <p:nvPr>
            <p:ph type="title" idx="4294967295"/>
          </p:nvPr>
        </p:nvSpPr>
        <p:spPr>
          <a:xfrm>
            <a:off x="577850" y="129816"/>
            <a:ext cx="7405946" cy="860425"/>
          </a:xfrm>
        </p:spPr>
        <p:txBody>
          <a:bodyPr/>
          <a:lstStyle/>
          <a:p>
            <a:r>
              <a:rPr lang="en-US" dirty="0"/>
              <a:t>Pricing Disruptor: The Fragmented Risk</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5768339" y="2774050"/>
            <a:ext cx="1924050" cy="381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4013" y="1019034"/>
            <a:ext cx="2962275" cy="1543050"/>
          </a:xfrm>
          <a:prstGeom prst="rect">
            <a:avLst/>
          </a:prstGeom>
        </p:spPr>
      </p:pic>
      <p:sp>
        <p:nvSpPr>
          <p:cNvPr id="21" name="Rectangle 3"/>
          <p:cNvSpPr txBox="1">
            <a:spLocks noChangeArrowheads="1"/>
          </p:cNvSpPr>
          <p:nvPr/>
        </p:nvSpPr>
        <p:spPr bwMode="gray">
          <a:xfrm>
            <a:off x="160802" y="1103313"/>
            <a:ext cx="5088425" cy="4652963"/>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2400"/>
              </a:lnSpc>
              <a:spcBef>
                <a:spcPct val="50000"/>
              </a:spcBef>
            </a:pPr>
            <a:endParaRPr lang="en-US" sz="1800" dirty="0"/>
          </a:p>
        </p:txBody>
      </p:sp>
      <p:grpSp>
        <p:nvGrpSpPr>
          <p:cNvPr id="15" name="Group 14"/>
          <p:cNvGrpSpPr/>
          <p:nvPr/>
        </p:nvGrpSpPr>
        <p:grpSpPr>
          <a:xfrm>
            <a:off x="4684279" y="3188497"/>
            <a:ext cx="3528291" cy="3366582"/>
            <a:chOff x="4922982" y="2988036"/>
            <a:chExt cx="3528291" cy="3366582"/>
          </a:xfrm>
        </p:grpSpPr>
        <p:pic>
          <p:nvPicPr>
            <p:cNvPr id="10" name="Picture 9"/>
            <p:cNvPicPr>
              <a:picLocks noChangeAspect="1"/>
            </p:cNvPicPr>
            <p:nvPr/>
          </p:nvPicPr>
          <p:blipFill>
            <a:blip r:embed="rId5"/>
            <a:stretch>
              <a:fillRect/>
            </a:stretch>
          </p:blipFill>
          <p:spPr>
            <a:xfrm>
              <a:off x="5620702" y="5037314"/>
              <a:ext cx="2219325" cy="9906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49227" y="2988036"/>
              <a:ext cx="2825892" cy="2825892"/>
            </a:xfrm>
            <a:prstGeom prst="rect">
              <a:avLst/>
            </a:prstGeom>
          </p:spPr>
        </p:pic>
        <p:sp>
          <p:nvSpPr>
            <p:cNvPr id="14" name="Rectangle 13"/>
            <p:cNvSpPr/>
            <p:nvPr/>
          </p:nvSpPr>
          <p:spPr>
            <a:xfrm>
              <a:off x="4922982" y="3282737"/>
              <a:ext cx="3528291" cy="307188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pic>
        <p:nvPicPr>
          <p:cNvPr id="16" name="Picture 15"/>
          <p:cNvPicPr>
            <a:picLocks noChangeAspect="1"/>
          </p:cNvPicPr>
          <p:nvPr/>
        </p:nvPicPr>
        <p:blipFill>
          <a:blip r:embed="rId7"/>
          <a:stretch>
            <a:fillRect/>
          </a:stretch>
        </p:blipFill>
        <p:spPr>
          <a:xfrm>
            <a:off x="273050" y="1235075"/>
            <a:ext cx="2276364" cy="4386165"/>
          </a:xfrm>
          <a:prstGeom prst="rect">
            <a:avLst/>
          </a:prstGeom>
        </p:spPr>
      </p:pic>
      <p:pic>
        <p:nvPicPr>
          <p:cNvPr id="17" name="Picture 16"/>
          <p:cNvPicPr>
            <a:picLocks noChangeAspect="1"/>
          </p:cNvPicPr>
          <p:nvPr/>
        </p:nvPicPr>
        <p:blipFill>
          <a:blip r:embed="rId8"/>
          <a:stretch>
            <a:fillRect/>
          </a:stretch>
        </p:blipFill>
        <p:spPr>
          <a:xfrm>
            <a:off x="1588488" y="2037992"/>
            <a:ext cx="2295525" cy="4410075"/>
          </a:xfrm>
          <a:prstGeom prst="rect">
            <a:avLst/>
          </a:prstGeom>
        </p:spPr>
      </p:pic>
    </p:spTree>
    <p:extLst>
      <p:ext uri="{BB962C8B-B14F-4D97-AF65-F5344CB8AC3E}">
        <p14:creationId xmlns:p14="http://schemas.microsoft.com/office/powerpoint/2010/main" val="2506287952"/>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44</a:t>
            </a:fld>
            <a:endParaRPr lang="en-US" sz="900"/>
          </a:p>
        </p:txBody>
      </p:sp>
      <p:sp>
        <p:nvSpPr>
          <p:cNvPr id="65541" name="Rectangle 2"/>
          <p:cNvSpPr>
            <a:spLocks noGrp="1" noChangeArrowheads="1"/>
          </p:cNvSpPr>
          <p:nvPr>
            <p:ph type="title"/>
          </p:nvPr>
        </p:nvSpPr>
        <p:spPr/>
        <p:txBody>
          <a:bodyPr/>
          <a:lstStyle/>
          <a:p>
            <a:r>
              <a:rPr lang="en-US" dirty="0"/>
              <a:t>Loss Control Disruptor</a:t>
            </a:r>
          </a:p>
        </p:txBody>
      </p:sp>
      <p:sp>
        <p:nvSpPr>
          <p:cNvPr id="15" name="Text Placeholder 14"/>
          <p:cNvSpPr>
            <a:spLocks noGrp="1"/>
          </p:cNvSpPr>
          <p:nvPr>
            <p:ph type="body" sz="quarter" idx="15"/>
          </p:nvPr>
        </p:nvSpPr>
        <p:spPr/>
        <p:txBody>
          <a:bodyPr/>
          <a:lstStyle/>
          <a:p>
            <a:r>
              <a:rPr lang="en-US" dirty="0"/>
              <a:t>The Internet of Things</a:t>
            </a:r>
          </a:p>
        </p:txBody>
      </p:sp>
      <p:sp>
        <p:nvSpPr>
          <p:cNvPr id="20" name="Text Placeholder 19"/>
          <p:cNvSpPr>
            <a:spLocks noGrp="1"/>
          </p:cNvSpPr>
          <p:nvPr>
            <p:ph type="body" sz="quarter" idx="30"/>
          </p:nvPr>
        </p:nvSpPr>
        <p:spPr/>
        <p:txBody>
          <a:bodyPr/>
          <a:lstStyle/>
          <a:p>
            <a:r>
              <a:rPr lang="en-US" dirty="0"/>
              <a:t>Telematics Today</a:t>
            </a:r>
          </a:p>
        </p:txBody>
      </p:sp>
      <p:sp>
        <p:nvSpPr>
          <p:cNvPr id="21" name="Text Placeholder 20"/>
          <p:cNvSpPr>
            <a:spLocks noGrp="1"/>
          </p:cNvSpPr>
          <p:nvPr>
            <p:ph type="body" sz="quarter" idx="32"/>
          </p:nvPr>
        </p:nvSpPr>
        <p:spPr/>
        <p:txBody>
          <a:bodyPr/>
          <a:lstStyle/>
          <a:p>
            <a:r>
              <a:rPr lang="en-US" dirty="0"/>
              <a:t>Telematics Tomorrow</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4668090" y="2401178"/>
            <a:ext cx="4053057" cy="4152483"/>
            <a:chOff x="762000" y="1081368"/>
            <a:chExt cx="5027173" cy="5533761"/>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762000" y="1250212"/>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6358" y="2951957"/>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5770" y="108136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4888" y="5910279"/>
              <a:ext cx="2857500" cy="704850"/>
            </a:xfrm>
            <a:prstGeom prst="rect">
              <a:avLst/>
            </a:prstGeom>
          </p:spPr>
        </p:pic>
      </p:grpSp>
      <p:sp>
        <p:nvSpPr>
          <p:cNvPr id="19" name="Content Placeholder 2"/>
          <p:cNvSpPr txBox="1">
            <a:spLocks/>
          </p:cNvSpPr>
          <p:nvPr/>
        </p:nvSpPr>
        <p:spPr>
          <a:xfrm>
            <a:off x="351168" y="1391507"/>
            <a:ext cx="3701034" cy="404164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14" name="Group 13"/>
          <p:cNvGrpSpPr/>
          <p:nvPr/>
        </p:nvGrpSpPr>
        <p:grpSpPr>
          <a:xfrm>
            <a:off x="289800" y="2401178"/>
            <a:ext cx="3629025" cy="1590675"/>
            <a:chOff x="273050" y="2834142"/>
            <a:chExt cx="3629025" cy="1590675"/>
          </a:xfrm>
        </p:grpSpPr>
        <p:pic>
          <p:nvPicPr>
            <p:cNvPr id="10" name="Picture 9"/>
            <p:cNvPicPr>
              <a:picLocks noChangeAspect="1"/>
            </p:cNvPicPr>
            <p:nvPr/>
          </p:nvPicPr>
          <p:blipFill>
            <a:blip r:embed="rId7"/>
            <a:stretch>
              <a:fillRect/>
            </a:stretch>
          </p:blipFill>
          <p:spPr>
            <a:xfrm>
              <a:off x="273050" y="2834142"/>
              <a:ext cx="3629025" cy="1590675"/>
            </a:xfrm>
            <a:prstGeom prst="rect">
              <a:avLst/>
            </a:prstGeom>
          </p:spPr>
        </p:pic>
        <p:sp>
          <p:nvSpPr>
            <p:cNvPr id="11" name="Rectangle 10"/>
            <p:cNvSpPr/>
            <p:nvPr/>
          </p:nvSpPr>
          <p:spPr>
            <a:xfrm>
              <a:off x="273050" y="2857046"/>
              <a:ext cx="678295" cy="55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pic>
        <p:nvPicPr>
          <p:cNvPr id="25" name="Picture 24"/>
          <p:cNvPicPr>
            <a:picLocks noChangeAspect="1"/>
          </p:cNvPicPr>
          <p:nvPr/>
        </p:nvPicPr>
        <p:blipFill>
          <a:blip r:embed="rId8"/>
          <a:stretch>
            <a:fillRect/>
          </a:stretch>
        </p:blipFill>
        <p:spPr>
          <a:xfrm>
            <a:off x="425450" y="3996119"/>
            <a:ext cx="3681967" cy="2371187"/>
          </a:xfrm>
          <a:prstGeom prst="rect">
            <a:avLst/>
          </a:prstGeom>
        </p:spPr>
      </p:pic>
    </p:spTree>
    <p:extLst>
      <p:ext uri="{BB962C8B-B14F-4D97-AF65-F5344CB8AC3E}">
        <p14:creationId xmlns:p14="http://schemas.microsoft.com/office/powerpoint/2010/main" val="1696795035"/>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Disruptor</a:t>
            </a:r>
          </a:p>
        </p:txBody>
      </p:sp>
      <p:sp>
        <p:nvSpPr>
          <p:cNvPr id="4" name="Text Placeholder 3"/>
          <p:cNvSpPr>
            <a:spLocks noGrp="1"/>
          </p:cNvSpPr>
          <p:nvPr>
            <p:ph type="body" sz="quarter" idx="15"/>
          </p:nvPr>
        </p:nvSpPr>
        <p:spPr/>
        <p:txBody>
          <a:bodyPr/>
          <a:lstStyle/>
          <a:p>
            <a:r>
              <a:rPr lang="en-US" dirty="0"/>
              <a:t>Artificial Intelligence + Behavioral Economics</a:t>
            </a:r>
          </a:p>
        </p:txBody>
      </p:sp>
      <p:pic>
        <p:nvPicPr>
          <p:cNvPr id="6" name="Picture 5"/>
          <p:cNvPicPr>
            <a:picLocks noChangeAspect="1"/>
          </p:cNvPicPr>
          <p:nvPr/>
        </p:nvPicPr>
        <p:blipFill>
          <a:blip r:embed="rId3"/>
          <a:stretch>
            <a:fillRect/>
          </a:stretch>
        </p:blipFill>
        <p:spPr>
          <a:xfrm>
            <a:off x="352425" y="1585667"/>
            <a:ext cx="1647825" cy="533400"/>
          </a:xfrm>
          <a:prstGeom prst="rect">
            <a:avLst/>
          </a:prstGeom>
        </p:spPr>
      </p:pic>
      <p:pic>
        <p:nvPicPr>
          <p:cNvPr id="8" name="Picture 7"/>
          <p:cNvPicPr>
            <a:picLocks noChangeAspect="1"/>
          </p:cNvPicPr>
          <p:nvPr/>
        </p:nvPicPr>
        <p:blipFill>
          <a:blip r:embed="rId4"/>
          <a:stretch>
            <a:fillRect/>
          </a:stretch>
        </p:blipFill>
        <p:spPr>
          <a:xfrm>
            <a:off x="1176337" y="2105689"/>
            <a:ext cx="2498650" cy="4703341"/>
          </a:xfrm>
          <a:prstGeom prst="rect">
            <a:avLst/>
          </a:prstGeom>
        </p:spPr>
      </p:pic>
      <p:pic>
        <p:nvPicPr>
          <p:cNvPr id="10" name="Picture 9"/>
          <p:cNvPicPr>
            <a:picLocks noChangeAspect="1"/>
          </p:cNvPicPr>
          <p:nvPr/>
        </p:nvPicPr>
        <p:blipFill>
          <a:blip r:embed="rId5"/>
          <a:stretch>
            <a:fillRect/>
          </a:stretch>
        </p:blipFill>
        <p:spPr>
          <a:xfrm>
            <a:off x="3674987" y="1418403"/>
            <a:ext cx="4979351" cy="2719873"/>
          </a:xfrm>
          <a:prstGeom prst="rect">
            <a:avLst/>
          </a:prstGeom>
          <a:scene3d>
            <a:camera prst="orthographicFront">
              <a:rot lat="1200000" lon="0" rev="1200000"/>
            </a:camera>
            <a:lightRig rig="threePt" dir="t"/>
          </a:scene3d>
        </p:spPr>
      </p:pic>
      <p:graphicFrame>
        <p:nvGraphicFramePr>
          <p:cNvPr id="11" name="Content Placeholder 11"/>
          <p:cNvGraphicFramePr>
            <a:graphicFrameLocks noGrp="1"/>
          </p:cNvGraphicFramePr>
          <p:nvPr>
            <p:ph sz="quarter" idx="4294967295"/>
            <p:extLst>
              <p:ext uri="{D42A27DB-BD31-4B8C-83A1-F6EECF244321}">
                <p14:modId xmlns:p14="http://schemas.microsoft.com/office/powerpoint/2010/main" val="1996647033"/>
              </p:ext>
            </p:extLst>
          </p:nvPr>
        </p:nvGraphicFramePr>
        <p:xfrm>
          <a:off x="5130366" y="3971012"/>
          <a:ext cx="3440979" cy="28380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67547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a:xfrm>
            <a:off x="356616" y="1545461"/>
            <a:ext cx="8261291" cy="4041648"/>
          </a:xfrm>
        </p:spPr>
        <p:txBody>
          <a:bodyPr/>
          <a:lstStyle/>
          <a:p>
            <a:pPr marL="338138" indent="-338138"/>
            <a:r>
              <a:rPr lang="en-US" sz="2000" dirty="0"/>
              <a:t>The industry has posted a modest underwriting loss through Q3.</a:t>
            </a:r>
          </a:p>
          <a:p>
            <a:pPr marL="338138" indent="-338138"/>
            <a:r>
              <a:rPr lang="en-US" sz="2000" dirty="0"/>
              <a:t>Interest rates may be climbing a bit, but investment income will continue to lag prior years.</a:t>
            </a:r>
          </a:p>
          <a:p>
            <a:pPr marL="338138" indent="-338138"/>
            <a:r>
              <a:rPr lang="en-US" sz="2000" dirty="0"/>
              <a:t>Personal auto costs are rising (both frequency and severity), linked closely to the improving economy.</a:t>
            </a:r>
          </a:p>
          <a:p>
            <a:pPr marL="338138" indent="-338138"/>
            <a:r>
              <a:rPr lang="en-US" sz="2000" dirty="0"/>
              <a:t>Commercial auto results continue to vex the industry.</a:t>
            </a:r>
          </a:p>
          <a:p>
            <a:pPr marL="338138" indent="-338138"/>
            <a:r>
              <a:rPr lang="en-US" sz="2000" dirty="0"/>
              <a:t>Disruption provides opportunities and challenges throughout the value chain</a:t>
            </a:r>
          </a:p>
          <a:p>
            <a:pPr marL="338138" indent="-338138"/>
            <a:endParaRPr lang="en-US" sz="2000" dirty="0"/>
          </a:p>
          <a:p>
            <a:pPr marL="338138" indent="-338138"/>
            <a:endParaRPr lang="en-US" sz="2000" dirty="0"/>
          </a:p>
        </p:txBody>
      </p:sp>
      <p:sp>
        <p:nvSpPr>
          <p:cNvPr id="7" name="Text Placeholder 6"/>
          <p:cNvSpPr>
            <a:spLocks noGrp="1"/>
          </p:cNvSpPr>
          <p:nvPr>
            <p:ph type="body" sz="quarter" idx="16"/>
          </p:nvPr>
        </p:nvSpPr>
        <p:spPr/>
        <p:txBody>
          <a:bodyPr/>
          <a:lstStyle/>
          <a:p>
            <a:endParaRPr lang="en-US"/>
          </a:p>
        </p:txBody>
      </p:sp>
    </p:spTree>
    <p:custDataLst>
      <p:tags r:id="rId1"/>
    </p:custDataLst>
    <p:extLst>
      <p:ext uri="{BB962C8B-B14F-4D97-AF65-F5344CB8AC3E}">
        <p14:creationId xmlns:p14="http://schemas.microsoft.com/office/powerpoint/2010/main" val="87947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for your time</a:t>
            </a:r>
            <a:br>
              <a:rPr lang="en-US" dirty="0"/>
            </a:br>
            <a:r>
              <a:rPr lang="en-US" dirty="0"/>
              <a:t>and your attention!</a:t>
            </a:r>
          </a:p>
        </p:txBody>
      </p:sp>
      <p:sp>
        <p:nvSpPr>
          <p:cNvPr id="11" name="Subtitle 10"/>
          <p:cNvSpPr>
            <a:spLocks noGrp="1"/>
          </p:cNvSpPr>
          <p:nvPr>
            <p:ph type="subTitle" idx="1"/>
          </p:nvPr>
        </p:nvSpPr>
        <p:spPr/>
        <p:txBody>
          <a:bodyPr/>
          <a:lstStyle/>
          <a:p>
            <a:r>
              <a:rPr lang="en-US" dirty="0">
                <a:solidFill>
                  <a:schemeClr val="accent1"/>
                </a:solidFill>
              </a:rPr>
              <a:t>Read our auto </a:t>
            </a:r>
            <a:r>
              <a:rPr lang="en-US" dirty="0">
                <a:solidFill>
                  <a:schemeClr val="accent1"/>
                </a:solidFill>
                <a:hlinkClick r:id="rId4"/>
              </a:rPr>
              <a:t>White Paper </a:t>
            </a:r>
            <a:r>
              <a:rPr lang="en-US" dirty="0">
                <a:solidFill>
                  <a:schemeClr val="accent1"/>
                </a:solidFill>
              </a:rPr>
              <a:t>on Rising Personal Auto Costs at </a:t>
            </a:r>
            <a:endParaRPr lang="en-US" dirty="0">
              <a:solidFill>
                <a:schemeClr val="accent1"/>
              </a:solidFill>
              <a:hlinkClick r:id="rId5"/>
            </a:endParaRPr>
          </a:p>
          <a:p>
            <a:r>
              <a:rPr lang="en-US" dirty="0">
                <a:hlinkClick r:id="rId5"/>
              </a:rPr>
              <a:t>www.iii.org</a:t>
            </a:r>
            <a:endParaRPr lang="en-US" dirty="0"/>
          </a:p>
        </p:txBody>
      </p:sp>
    </p:spTree>
    <p:custDataLst>
      <p:tags r:id="rId1"/>
    </p:custDataLst>
    <p:extLst>
      <p:ext uri="{BB962C8B-B14F-4D97-AF65-F5344CB8AC3E}">
        <p14:creationId xmlns:p14="http://schemas.microsoft.com/office/powerpoint/2010/main" val="397288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1729"/>
            <a:ext cx="7511562" cy="860425"/>
          </a:xfrm>
        </p:spPr>
        <p:txBody>
          <a:bodyPr/>
          <a:lstStyle/>
          <a:p>
            <a:r>
              <a:rPr lang="en-US" dirty="0"/>
              <a:t>10-Year Treasury Forecast</a:t>
            </a:r>
          </a:p>
        </p:txBody>
      </p:sp>
      <p:graphicFrame>
        <p:nvGraphicFramePr>
          <p:cNvPr id="10" name="Chart Placeholder 9"/>
          <p:cNvGraphicFramePr>
            <a:graphicFrameLocks noGrp="1"/>
          </p:cNvGraphicFramePr>
          <p:nvPr>
            <p:ph type="chart" idx="1"/>
            <p:extLst/>
          </p:nvPr>
        </p:nvGraphicFramePr>
        <p:xfrm>
          <a:off x="495300" y="1620048"/>
          <a:ext cx="8153400" cy="417832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5</a:t>
            </a:fld>
            <a:endParaRPr lang="en-US"/>
          </a:p>
        </p:txBody>
      </p:sp>
      <p:sp>
        <p:nvSpPr>
          <p:cNvPr id="11" name="Text Box 12"/>
          <p:cNvSpPr txBox="1">
            <a:spLocks noChangeArrowheads="1"/>
          </p:cNvSpPr>
          <p:nvPr/>
        </p:nvSpPr>
        <p:spPr bwMode="auto">
          <a:xfrm>
            <a:off x="198415" y="1136824"/>
            <a:ext cx="1519894" cy="338554"/>
          </a:xfrm>
          <a:prstGeom prst="rect">
            <a:avLst/>
          </a:prstGeom>
          <a:noFill/>
          <a:ln w="9525">
            <a:noFill/>
            <a:miter lim="800000"/>
            <a:headEnd/>
            <a:tailEnd/>
          </a:ln>
        </p:spPr>
        <p:txBody>
          <a:bodyPr wrap="square">
            <a:spAutoFit/>
          </a:bodyPr>
          <a:lstStyle/>
          <a:p>
            <a:pPr algn="ctr">
              <a:spcBef>
                <a:spcPct val="50000"/>
              </a:spcBef>
            </a:pPr>
            <a:r>
              <a:rPr lang="en-US" sz="1600" dirty="0">
                <a:latin typeface="+mj-lt"/>
              </a:rPr>
              <a:t>Yield (%)</a:t>
            </a:r>
          </a:p>
        </p:txBody>
      </p:sp>
      <p:sp>
        <p:nvSpPr>
          <p:cNvPr id="12" name="Rectangle 5"/>
          <p:cNvSpPr>
            <a:spLocks noChangeArrowheads="1"/>
          </p:cNvSpPr>
          <p:nvPr/>
        </p:nvSpPr>
        <p:spPr bwMode="blackWhite">
          <a:xfrm>
            <a:off x="958362" y="5806440"/>
            <a:ext cx="7808448" cy="624505"/>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dirty="0">
                <a:solidFill>
                  <a:schemeClr val="bg1"/>
                </a:solidFill>
                <a:latin typeface="+mj-lt"/>
              </a:rPr>
              <a:t>Virtually all of the 53 forecasts in the Blue Chip survey expect</a:t>
            </a:r>
            <a:br>
              <a:rPr lang="en-US" b="1" dirty="0">
                <a:solidFill>
                  <a:schemeClr val="bg1"/>
                </a:solidFill>
                <a:latin typeface="+mj-lt"/>
              </a:rPr>
            </a:br>
            <a:r>
              <a:rPr lang="en-US" b="1" dirty="0">
                <a:solidFill>
                  <a:schemeClr val="bg1"/>
                </a:solidFill>
                <a:latin typeface="+mj-lt"/>
              </a:rPr>
              <a:t>continual increases in the yield of long-term bonds in 2017-18.</a:t>
            </a:r>
          </a:p>
        </p:txBody>
      </p:sp>
      <p:sp>
        <p:nvSpPr>
          <p:cNvPr id="13" name="Rectangle 5"/>
          <p:cNvSpPr>
            <a:spLocks noChangeArrowheads="1"/>
          </p:cNvSpPr>
          <p:nvPr/>
        </p:nvSpPr>
        <p:spPr bwMode="auto">
          <a:xfrm>
            <a:off x="685800" y="6575615"/>
            <a:ext cx="5794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a:t>(2/17); </a:t>
            </a:r>
            <a:r>
              <a:rPr lang="en-US" sz="1100" dirty="0"/>
              <a:t>Insurance Information Institute </a:t>
            </a:r>
          </a:p>
        </p:txBody>
      </p:sp>
      <p:sp>
        <p:nvSpPr>
          <p:cNvPr id="3" name="TextBox 2"/>
          <p:cNvSpPr txBox="1"/>
          <p:nvPr/>
        </p:nvSpPr>
        <p:spPr>
          <a:xfrm>
            <a:off x="1134208" y="2173422"/>
            <a:ext cx="2259623" cy="480131"/>
          </a:xfrm>
          <a:prstGeom prst="rect">
            <a:avLst/>
          </a:prstGeom>
          <a:solidFill>
            <a:schemeClr val="accent1"/>
          </a:solidFill>
        </p:spPr>
        <p:txBody>
          <a:bodyPr wrap="square" rtlCol="0" anchor="ctr" anchorCtr="0">
            <a:spAutoFit/>
          </a:bodyPr>
          <a:lstStyle/>
          <a:p>
            <a:pPr algn="ctr">
              <a:lnSpc>
                <a:spcPct val="90000"/>
              </a:lnSpc>
              <a:spcBef>
                <a:spcPts val="1200"/>
              </a:spcBef>
              <a:buClr>
                <a:srgbClr val="337DBE"/>
              </a:buClr>
              <a:buSzPct val="77000"/>
            </a:pPr>
            <a:r>
              <a:rPr lang="en-US" sz="1400" b="1" dirty="0">
                <a:solidFill>
                  <a:schemeClr val="bg1"/>
                </a:solidFill>
              </a:rPr>
              <a:t>On March 1 the yield was 2.46%.</a:t>
            </a:r>
          </a:p>
        </p:txBody>
      </p:sp>
    </p:spTree>
    <p:extLst>
      <p:ext uri="{BB962C8B-B14F-4D97-AF65-F5344CB8AC3E}">
        <p14:creationId xmlns:p14="http://schemas.microsoft.com/office/powerpoint/2010/main" val="37823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cs typeface="Arial" panose="020B0604020202020204" pitchFamily="34" charset="0"/>
              </a:rPr>
              <a:t>12/01/09 - 9pm</a:t>
            </a:r>
          </a:p>
        </p:txBody>
      </p:sp>
      <p:sp>
        <p:nvSpPr>
          <p:cNvPr id="4710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cs typeface="Arial" panose="020B0604020202020204" pitchFamily="34" charset="0"/>
              </a:rPr>
              <a:t>eSlide – P6466 – The Financial Crisis and the Future of the P/C</a:t>
            </a:r>
          </a:p>
        </p:txBody>
      </p:sp>
      <p:sp>
        <p:nvSpPr>
          <p:cNvPr id="4710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2C80A74-40A8-453A-AFE9-DFA99A1EDC16}" type="slidenum">
              <a:rPr lang="en-US" altLang="en-US" sz="900">
                <a:cs typeface="Arial" panose="020B0604020202020204" pitchFamily="34" charset="0"/>
              </a:rPr>
              <a:pPr algn="r">
                <a:lnSpc>
                  <a:spcPct val="85000"/>
                </a:lnSpc>
                <a:spcBef>
                  <a:spcPct val="20000"/>
                </a:spcBef>
                <a:buClrTx/>
                <a:buFontTx/>
                <a:buNone/>
              </a:pPr>
              <a:t>6</a:t>
            </a:fld>
            <a:endParaRPr lang="en-US" altLang="en-US" sz="900">
              <a:cs typeface="Arial" panose="020B0604020202020204" pitchFamily="34" charset="0"/>
            </a:endParaRPr>
          </a:p>
        </p:txBody>
      </p:sp>
      <p:sp>
        <p:nvSpPr>
          <p:cNvPr id="47109" name="Rectangle 7"/>
          <p:cNvSpPr>
            <a:spLocks noGrp="1" noChangeArrowheads="1"/>
          </p:cNvSpPr>
          <p:nvPr>
            <p:ph type="title" idx="4294967295"/>
          </p:nvPr>
        </p:nvSpPr>
        <p:spPr>
          <a:xfrm>
            <a:off x="565150" y="147638"/>
            <a:ext cx="7102475" cy="860425"/>
          </a:xfrm>
        </p:spPr>
        <p:txBody>
          <a:bodyPr/>
          <a:lstStyle/>
          <a:p>
            <a:r>
              <a:rPr lang="en-US" altLang="en-US" dirty="0">
                <a:latin typeface="Arial" panose="020B0604020202020204" pitchFamily="34" charset="0"/>
              </a:rPr>
              <a:t>New Money vs. Embedded Yields,</a:t>
            </a:r>
            <a:br>
              <a:rPr lang="en-US" altLang="en-US" dirty="0">
                <a:latin typeface="Arial" panose="020B0604020202020204" pitchFamily="34" charset="0"/>
              </a:rPr>
            </a:br>
            <a:r>
              <a:rPr lang="en-US" altLang="en-US" dirty="0">
                <a:latin typeface="Arial" panose="020B0604020202020204" pitchFamily="34" charset="0"/>
              </a:rPr>
              <a:t>U.S. Insurers, 1985-2015</a:t>
            </a:r>
          </a:p>
        </p:txBody>
      </p:sp>
      <p:sp>
        <p:nvSpPr>
          <p:cNvPr id="47110" name="Text Box 5"/>
          <p:cNvSpPr txBox="1">
            <a:spLocks noChangeArrowheads="1"/>
          </p:cNvSpPr>
          <p:nvPr/>
        </p:nvSpPr>
        <p:spPr bwMode="auto">
          <a:xfrm>
            <a:off x="565150" y="6159800"/>
            <a:ext cx="8724900"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cs typeface="Arial" panose="020B0604020202020204" pitchFamily="34" charset="0"/>
              </a:rPr>
              <a:t>p: Preliminary</a:t>
            </a:r>
          </a:p>
          <a:p>
            <a:pPr>
              <a:lnSpc>
                <a:spcPct val="85000"/>
              </a:lnSpc>
              <a:spcBef>
                <a:spcPct val="25000"/>
              </a:spcBef>
              <a:buFont typeface="Wingdings" panose="05000000000000000000" pitchFamily="2" charset="2"/>
              <a:buNone/>
            </a:pPr>
            <a:r>
              <a:rPr lang="en-US" altLang="en-US" sz="1100" dirty="0">
                <a:cs typeface="Arial" panose="020B0604020202020204" pitchFamily="34" charset="0"/>
              </a:rPr>
              <a:t>Sources: NCCI, ISO, a Verisk Analytics company, U.S. Treasury (5-year note as proxy for new money yield);</a:t>
            </a:r>
            <a:br>
              <a:rPr lang="en-US" altLang="en-US" sz="1100" dirty="0">
                <a:cs typeface="Arial" panose="020B0604020202020204" pitchFamily="34" charset="0"/>
              </a:rPr>
            </a:br>
            <a:r>
              <a:rPr lang="en-US" altLang="en-US" sz="1100" dirty="0">
                <a:cs typeface="Arial" panose="020B0604020202020204" pitchFamily="34" charset="0"/>
              </a:rPr>
              <a:t>               Insurance Information Institute.</a:t>
            </a:r>
          </a:p>
        </p:txBody>
      </p:sp>
      <p:graphicFrame>
        <p:nvGraphicFramePr>
          <p:cNvPr id="2" name="Object 2"/>
          <p:cNvGraphicFramePr>
            <a:graphicFrameLocks noChangeAspect="1"/>
          </p:cNvGraphicFramePr>
          <p:nvPr>
            <p:extLst/>
          </p:nvPr>
        </p:nvGraphicFramePr>
        <p:xfrm>
          <a:off x="258763" y="1033463"/>
          <a:ext cx="858678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3817938" y="1143000"/>
            <a:ext cx="2511425" cy="712788"/>
          </a:xfrm>
          <a:prstGeom prst="wedgeRectCallout">
            <a:avLst>
              <a:gd name="adj1" fmla="val 22077"/>
              <a:gd name="adj2" fmla="val 39093"/>
            </a:avLst>
          </a:prstGeom>
          <a:solidFill>
            <a:schemeClr val="accent1"/>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chemeClr val="bg1"/>
                </a:solidFill>
                <a:latin typeface="+mn-lt"/>
                <a:cs typeface="Arial" panose="020B0604020202020204" pitchFamily="34" charset="0"/>
              </a:rPr>
              <a:t>Falling yields means less investment income, putting upward pressure on rates. </a:t>
            </a:r>
          </a:p>
        </p:txBody>
      </p:sp>
      <p:sp>
        <p:nvSpPr>
          <p:cNvPr id="47113" name="Rectangle 4"/>
          <p:cNvSpPr>
            <a:spLocks noChangeArrowheads="1"/>
          </p:cNvSpPr>
          <p:nvPr/>
        </p:nvSpPr>
        <p:spPr bwMode="blackWhite">
          <a:xfrm>
            <a:off x="381000" y="5468938"/>
            <a:ext cx="8382000" cy="571500"/>
          </a:xfrm>
          <a:prstGeom prst="rect">
            <a:avLst/>
          </a:prstGeom>
          <a:solidFill>
            <a:schemeClr val="accent2"/>
          </a:soli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As long as new money rates are below the rates of maturing bonds,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 portfolio yield will continue to sink.</a:t>
            </a:r>
          </a:p>
        </p:txBody>
      </p:sp>
      <p:sp>
        <p:nvSpPr>
          <p:cNvPr id="47115"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CE299D8-9B1E-42E9-AA08-A9CF921788B9}" type="slidenum">
              <a:rPr lang="en-US" altLang="en-US" sz="900" smtClean="0">
                <a:cs typeface="Arial" panose="020B0604020202020204" pitchFamily="34" charset="0"/>
              </a:rPr>
              <a:pPr>
                <a:lnSpc>
                  <a:spcPct val="85000"/>
                </a:lnSpc>
                <a:spcBef>
                  <a:spcPct val="20000"/>
                </a:spcBef>
                <a:buClrTx/>
                <a:buFontTx/>
                <a:buNone/>
              </a:pPr>
              <a:t>6</a:t>
            </a:fld>
            <a:endParaRPr lang="en-US" altLang="en-US" sz="900">
              <a:cs typeface="Arial" panose="020B0604020202020204" pitchFamily="34" charset="0"/>
            </a:endParaRPr>
          </a:p>
        </p:txBody>
      </p:sp>
    </p:spTree>
    <p:extLst>
      <p:ext uri="{BB962C8B-B14F-4D97-AF65-F5344CB8AC3E}">
        <p14:creationId xmlns:p14="http://schemas.microsoft.com/office/powerpoint/2010/main" val="4008955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Underwriting Performance</a:t>
            </a:r>
          </a:p>
        </p:txBody>
      </p:sp>
    </p:spTree>
    <p:extLst>
      <p:ext uri="{BB962C8B-B14F-4D97-AF65-F5344CB8AC3E}">
        <p14:creationId xmlns:p14="http://schemas.microsoft.com/office/powerpoint/2010/main" val="277516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673139" y="235497"/>
            <a:ext cx="8048830" cy="950976"/>
          </a:xfrm>
        </p:spPr>
        <p:txBody>
          <a:bodyPr/>
          <a:lstStyle/>
          <a:p>
            <a:r>
              <a:rPr lang="en-US" altLang="en-US" sz="2800" dirty="0"/>
              <a:t>Net Premium Growth (All P/C Lines)</a:t>
            </a:r>
            <a:br>
              <a:rPr lang="en-US" altLang="en-US" sz="2800" dirty="0"/>
            </a:br>
            <a:r>
              <a:rPr lang="en-US" altLang="en-US" sz="2800" dirty="0"/>
              <a:t>vs. Nominal GDP: Annual Change, 1971-2016</a:t>
            </a:r>
          </a:p>
        </p:txBody>
      </p:sp>
      <p:sp>
        <p:nvSpPr>
          <p:cNvPr id="6" name="Text Placeholder 5"/>
          <p:cNvSpPr>
            <a:spLocks noGrp="1"/>
          </p:cNvSpPr>
          <p:nvPr>
            <p:ph type="body" sz="quarter" idx="16"/>
          </p:nvPr>
        </p:nvSpPr>
        <p:spPr/>
        <p:txBody>
          <a:bodyPr/>
          <a:lstStyle/>
          <a:p>
            <a:r>
              <a:rPr lang="en-US" dirty="0"/>
              <a:t> </a:t>
            </a:r>
          </a:p>
          <a:p>
            <a:r>
              <a:rPr lang="en-US" dirty="0"/>
              <a:t>Sources:  A.M. Best (1971-2013), ISO (2014-15).</a:t>
            </a:r>
          </a:p>
        </p:txBody>
      </p:sp>
      <p:graphicFrame>
        <p:nvGraphicFramePr>
          <p:cNvPr id="23" name="Object 2"/>
          <p:cNvGraphicFramePr>
            <a:graphicFrameLocks noChangeAspect="1"/>
          </p:cNvGraphicFramePr>
          <p:nvPr>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Except for the three “hard markets” in this 45-year period,</a:t>
            </a:r>
            <a:br>
              <a:rPr lang="en-US" sz="1600" b="1" dirty="0">
                <a:solidFill>
                  <a:schemeClr val="bg1"/>
                </a:solidFill>
                <a:cs typeface="Arial" charset="0"/>
              </a:rPr>
            </a:br>
            <a:r>
              <a:rPr lang="en-US" sz="1600" b="1" dirty="0">
                <a:solidFill>
                  <a:schemeClr val="bg1"/>
                </a:solidFill>
                <a:cs typeface="Arial" charset="0"/>
              </a:rPr>
              <a:t>Net Written Premiums track Nominal GDP—not year by year but fairly well.</a:t>
            </a:r>
          </a:p>
        </p:txBody>
      </p:sp>
    </p:spTree>
    <p:custDataLst>
      <p:tags r:id="rId1"/>
    </p:custDataLst>
    <p:extLst>
      <p:ext uri="{BB962C8B-B14F-4D97-AF65-F5344CB8AC3E}">
        <p14:creationId xmlns:p14="http://schemas.microsoft.com/office/powerpoint/2010/main" val="180888587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766332" y="245590"/>
            <a:ext cx="7960907" cy="950976"/>
          </a:xfrm>
        </p:spPr>
        <p:txBody>
          <a:bodyPr/>
          <a:lstStyle/>
          <a:p>
            <a:r>
              <a:rPr lang="en-US" altLang="en-US" dirty="0"/>
              <a:t>Net Written Premium Growth (All P/C Lines): </a:t>
            </a:r>
            <a:br>
              <a:rPr lang="en-US" altLang="en-US" dirty="0"/>
            </a:br>
            <a:r>
              <a:rPr lang="en-US" altLang="en-US" dirty="0"/>
              <a:t>First Three Quarters, 2006-2016</a:t>
            </a:r>
          </a:p>
        </p:txBody>
      </p:sp>
      <p:sp>
        <p:nvSpPr>
          <p:cNvPr id="6" name="Text Placeholder 5"/>
          <p:cNvSpPr>
            <a:spLocks noGrp="1"/>
          </p:cNvSpPr>
          <p:nvPr>
            <p:ph type="body" sz="quarter" idx="16"/>
          </p:nvPr>
        </p:nvSpPr>
        <p:spPr/>
        <p:txBody>
          <a:bodyPr/>
          <a:lstStyle/>
          <a:p>
            <a:endParaRPr lang="en-US" dirty="0"/>
          </a:p>
          <a:p>
            <a:r>
              <a:rPr lang="en-US" dirty="0"/>
              <a:t>Sources:  A.M. Best (1971-2013), ISO (2014-16).</a:t>
            </a:r>
          </a:p>
        </p:txBody>
      </p:sp>
      <p:graphicFrame>
        <p:nvGraphicFramePr>
          <p:cNvPr id="23" name="Object 2"/>
          <p:cNvGraphicFramePr>
            <a:graphicFrameLocks noChangeAspect="1"/>
          </p:cNvGraphicFramePr>
          <p:nvPr>
            <p:extLst/>
          </p:nvPr>
        </p:nvGraphicFramePr>
        <p:xfrm>
          <a:off x="258807" y="1064687"/>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518746" y="5530363"/>
            <a:ext cx="8357911" cy="650630"/>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b="1" dirty="0">
                <a:solidFill>
                  <a:schemeClr val="bg1"/>
                </a:solidFill>
                <a:cs typeface="Arial" charset="0"/>
              </a:rPr>
              <a:t>Total Net Written Premiums for the first nine months</a:t>
            </a:r>
            <a:br>
              <a:rPr lang="en-US" b="1" dirty="0">
                <a:solidFill>
                  <a:schemeClr val="bg1"/>
                </a:solidFill>
                <a:cs typeface="Arial" charset="0"/>
              </a:rPr>
            </a:br>
            <a:r>
              <a:rPr lang="en-US" b="1" dirty="0">
                <a:solidFill>
                  <a:schemeClr val="bg1"/>
                </a:solidFill>
                <a:cs typeface="Arial" charset="0"/>
              </a:rPr>
              <a:t>rose more slowly in 2016 than in any year since 2010.</a:t>
            </a:r>
          </a:p>
        </p:txBody>
      </p:sp>
    </p:spTree>
    <p:custDataLst>
      <p:tags r:id="rId1"/>
    </p:custDataLst>
    <p:extLst>
      <p:ext uri="{BB962C8B-B14F-4D97-AF65-F5344CB8AC3E}">
        <p14:creationId xmlns:p14="http://schemas.microsoft.com/office/powerpoint/2010/main" val="336113395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6195</TotalTime>
  <Words>2676</Words>
  <Application>Microsoft Office PowerPoint</Application>
  <PresentationFormat>On-screen Show (4:3)</PresentationFormat>
  <Paragraphs>460</Paragraphs>
  <Slides>47</Slides>
  <Notes>39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vt:lpstr>
      <vt:lpstr>Arial Narrow</vt:lpstr>
      <vt:lpstr>Calibri</vt:lpstr>
      <vt:lpstr>Century Gothic</vt:lpstr>
      <vt:lpstr>Symbol</vt:lpstr>
      <vt:lpstr>Wingdings</vt:lpstr>
      <vt:lpstr>Wingdings 3</vt:lpstr>
      <vt:lpstr>Office Theme</vt:lpstr>
      <vt:lpstr>Trends and Topics in the Property/Casualty Industry </vt:lpstr>
      <vt:lpstr>The P/C Insurance Industry: Financial Update &amp; Outlook</vt:lpstr>
      <vt:lpstr>P/C Industry Net Income After Taxes, First Three Quarters, 2007-2016</vt:lpstr>
      <vt:lpstr>P/C Insurer Portfolio Yields, 2002-2016</vt:lpstr>
      <vt:lpstr>10-Year Treasury Forecast</vt:lpstr>
      <vt:lpstr>New Money vs. Embedded Yields, U.S. Insurers, 1985-2015</vt:lpstr>
      <vt:lpstr>Underwriting Performance</vt:lpstr>
      <vt:lpstr>Net Premium Growth (All P/C Lines) vs. Nominal GDP: Annual Change, 1971-2016</vt:lpstr>
      <vt:lpstr>Net Written Premium Growth (All P/C Lines):  First Three Quarters, 2006-2016</vt:lpstr>
      <vt:lpstr>Commercial &amp; Personal Lines NPW Growth: 1996-2016E</vt:lpstr>
      <vt:lpstr>P/C Insurance Industry  Combined Ratio, 2001-2016*</vt:lpstr>
      <vt:lpstr>U.S. Insured Catastrophe Losses, 1989-2016</vt:lpstr>
      <vt:lpstr>P/C Direct Written Premium by Line</vt:lpstr>
      <vt:lpstr>P/C Direct Incurred LR by Line</vt:lpstr>
      <vt:lpstr>Personal Auto</vt:lpstr>
      <vt:lpstr>Personal Auto Net Combined Ratio, 2005-2015</vt:lpstr>
      <vt:lpstr> Rising Personal Auto Costs</vt:lpstr>
      <vt:lpstr>Claim Trends by Coverage</vt:lpstr>
      <vt:lpstr>Collision Claims: Frequency Trending Higher in 2010s</vt:lpstr>
      <vt:lpstr>Collision Claims: Severity Trending Higher in 2009-2016</vt:lpstr>
      <vt:lpstr>What’s Driving These Trends?</vt:lpstr>
      <vt:lpstr>America is Driving More Again: 2000-2016</vt:lpstr>
      <vt:lpstr>More Miles Driven =&gt; More Collisions, 2006-2016</vt:lpstr>
      <vt:lpstr>Why Are People Driving More Miles? Cheap Gas?</vt:lpstr>
      <vt:lpstr>Why Are People Driving More Miles? Jobs?</vt:lpstr>
      <vt:lpstr>More People Working and Driving =&gt; More Collisions, 2006-2016</vt:lpstr>
      <vt:lpstr>Comparing Gas Prices, Employment on Collision Frequency Through 2015</vt:lpstr>
      <vt:lpstr>Severity: Driving Fatalities are Rising</vt:lpstr>
      <vt:lpstr>Does Spending on Vehicles Affect Claim Severity?</vt:lpstr>
      <vt:lpstr>Fixing a Bumper</vt:lpstr>
      <vt:lpstr>What About Distractions?</vt:lpstr>
      <vt:lpstr>Commercial Auto</vt:lpstr>
      <vt:lpstr>Comm Auto Net Combined Ratio, 2005-2015</vt:lpstr>
      <vt:lpstr>Soft Market: 2006 to 2008</vt:lpstr>
      <vt:lpstr>Comm Auto Liab Development, 2005-2015</vt:lpstr>
      <vt:lpstr>Commercial Auto Rates Since Late 2008</vt:lpstr>
      <vt:lpstr>PowerPoint Presentation</vt:lpstr>
      <vt:lpstr>Trucking Trends</vt:lpstr>
      <vt:lpstr>Disruption</vt:lpstr>
      <vt:lpstr>The (Re)Insurance Value Chain</vt:lpstr>
      <vt:lpstr>PowerPoint Presentation</vt:lpstr>
      <vt:lpstr>Alternative Capital Potentially Disrupting the Bank Account</vt:lpstr>
      <vt:lpstr>Pricing Disruptor: The Fragmented Risk</vt:lpstr>
      <vt:lpstr>Loss Control Disruptor</vt:lpstr>
      <vt:lpstr>Claims Disruptor</vt:lpstr>
      <vt:lpstr>Summary</vt:lpstr>
      <vt:lpstr>Thank you for your time and your attention!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P014585</dc:title>
  <dc:subject>v2007 and v2010</dc:subject>
  <dc:creator>Call @ 866-2-eSlide</dc:creator>
  <dc:description>eSlide, LLC - P14228 - III PPT Template 4:3</dc:description>
  <cp:lastModifiedBy>Lynch, James</cp:lastModifiedBy>
  <cp:revision>451</cp:revision>
  <cp:lastPrinted>2017-01-09T17:05:33Z</cp:lastPrinted>
  <dcterms:created xsi:type="dcterms:W3CDTF">2011-11-02T14:24:24Z</dcterms:created>
  <dcterms:modified xsi:type="dcterms:W3CDTF">2017-03-06T14:47:53Z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6FA84E3A-8DD8-49B9-835E-E8FDF548ABB2</vt:lpwstr>
  </property>
  <property fmtid="{D5CDD505-2E9C-101B-9397-08002B2CF9AE}" pid="3" name="ArticulatePath">
    <vt:lpwstr>P14228_III PPT Template 4x3_050116_415pm</vt:lpwstr>
  </property>
</Properties>
</file>