
<file path=[Content_Types].xml><?xml version="1.0" encoding="utf-8"?>
<Types xmlns="http://schemas.openxmlformats.org/package/2006/content-types">
  <Default Extension="png" ContentType="image/png"/>
  <Default Extension="bin" ContentType="application/vnd.openxmlformats-officedocument.oleObject"/>
  <Default Extension="tmp" ContentType="image/x-e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7.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omments/comment1.xml" ContentType="application/vnd.openxmlformats-officedocument.presentationml.comment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1.xml" ContentType="application/vnd.openxmlformats-officedocument.drawingml.chart+xml"/>
  <Override PartName="/ppt/notesSlides/notesSlide9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10"/>
  </p:notesMasterIdLst>
  <p:handoutMasterIdLst>
    <p:handoutMasterId r:id="rId111"/>
  </p:handoutMasterIdLst>
  <p:sldIdLst>
    <p:sldId id="4450" r:id="rId2"/>
    <p:sldId id="4433" r:id="rId3"/>
    <p:sldId id="4240" r:id="rId4"/>
    <p:sldId id="4242" r:id="rId5"/>
    <p:sldId id="4241" r:id="rId6"/>
    <p:sldId id="4243" r:id="rId7"/>
    <p:sldId id="4244" r:id="rId8"/>
    <p:sldId id="4154" r:id="rId9"/>
    <p:sldId id="4531" r:id="rId10"/>
    <p:sldId id="4532" r:id="rId11"/>
    <p:sldId id="4533" r:id="rId12"/>
    <p:sldId id="4534" r:id="rId13"/>
    <p:sldId id="4451" r:id="rId14"/>
    <p:sldId id="4454" r:id="rId15"/>
    <p:sldId id="4455" r:id="rId16"/>
    <p:sldId id="4540" r:id="rId17"/>
    <p:sldId id="4163" r:id="rId18"/>
    <p:sldId id="4164" r:id="rId19"/>
    <p:sldId id="4529" r:id="rId20"/>
    <p:sldId id="4535" r:id="rId21"/>
    <p:sldId id="4530" r:id="rId22"/>
    <p:sldId id="4464" r:id="rId23"/>
    <p:sldId id="4166" r:id="rId24"/>
    <p:sldId id="4536" r:id="rId25"/>
    <p:sldId id="4171" r:id="rId26"/>
    <p:sldId id="4175" r:id="rId27"/>
    <p:sldId id="4176" r:id="rId28"/>
    <p:sldId id="4177" r:id="rId29"/>
    <p:sldId id="4178" r:id="rId30"/>
    <p:sldId id="4295" r:id="rId31"/>
    <p:sldId id="4537" r:id="rId32"/>
    <p:sldId id="4538" r:id="rId33"/>
    <p:sldId id="4543" r:id="rId34"/>
    <p:sldId id="4542" r:id="rId35"/>
    <p:sldId id="4248" r:id="rId36"/>
    <p:sldId id="4539" r:id="rId37"/>
    <p:sldId id="4545" r:id="rId38"/>
    <p:sldId id="4546" r:id="rId39"/>
    <p:sldId id="4547" r:id="rId40"/>
    <p:sldId id="4548" r:id="rId41"/>
    <p:sldId id="4613" r:id="rId42"/>
    <p:sldId id="4614" r:id="rId43"/>
    <p:sldId id="4549" r:id="rId44"/>
    <p:sldId id="4509" r:id="rId45"/>
    <p:sldId id="4550" r:id="rId46"/>
    <p:sldId id="4551" r:id="rId47"/>
    <p:sldId id="4553" r:id="rId48"/>
    <p:sldId id="4554" r:id="rId49"/>
    <p:sldId id="4555" r:id="rId50"/>
    <p:sldId id="4556" r:id="rId51"/>
    <p:sldId id="4557" r:id="rId52"/>
    <p:sldId id="4558" r:id="rId53"/>
    <p:sldId id="4559" r:id="rId54"/>
    <p:sldId id="4560" r:id="rId55"/>
    <p:sldId id="4561" r:id="rId56"/>
    <p:sldId id="4562" r:id="rId57"/>
    <p:sldId id="4563" r:id="rId58"/>
    <p:sldId id="4565" r:id="rId59"/>
    <p:sldId id="4624" r:id="rId60"/>
    <p:sldId id="4625" r:id="rId61"/>
    <p:sldId id="4626" r:id="rId62"/>
    <p:sldId id="4627" r:id="rId63"/>
    <p:sldId id="4628" r:id="rId64"/>
    <p:sldId id="4629" r:id="rId65"/>
    <p:sldId id="4630" r:id="rId66"/>
    <p:sldId id="4631" r:id="rId67"/>
    <p:sldId id="4632" r:id="rId68"/>
    <p:sldId id="4633" r:id="rId69"/>
    <p:sldId id="4634" r:id="rId70"/>
    <p:sldId id="4635" r:id="rId71"/>
    <p:sldId id="4636" r:id="rId72"/>
    <p:sldId id="4569" r:id="rId73"/>
    <p:sldId id="4570" r:id="rId74"/>
    <p:sldId id="4571" r:id="rId75"/>
    <p:sldId id="4573" r:id="rId76"/>
    <p:sldId id="4577" r:id="rId77"/>
    <p:sldId id="4578" r:id="rId78"/>
    <p:sldId id="4579" r:id="rId79"/>
    <p:sldId id="4580" r:id="rId80"/>
    <p:sldId id="4581" r:id="rId81"/>
    <p:sldId id="4582" r:id="rId82"/>
    <p:sldId id="2574" r:id="rId83"/>
    <p:sldId id="4574" r:id="rId84"/>
    <p:sldId id="4575" r:id="rId85"/>
    <p:sldId id="4544" r:id="rId86"/>
    <p:sldId id="4576" r:id="rId87"/>
    <p:sldId id="4615" r:id="rId88"/>
    <p:sldId id="4616" r:id="rId89"/>
    <p:sldId id="4619" r:id="rId90"/>
    <p:sldId id="4617" r:id="rId91"/>
    <p:sldId id="4618" r:id="rId92"/>
    <p:sldId id="4620" r:id="rId93"/>
    <p:sldId id="4621" r:id="rId94"/>
    <p:sldId id="4622" r:id="rId95"/>
    <p:sldId id="4623" r:id="rId96"/>
    <p:sldId id="4583" r:id="rId97"/>
    <p:sldId id="4584" r:id="rId98"/>
    <p:sldId id="4585" r:id="rId99"/>
    <p:sldId id="4586" r:id="rId100"/>
    <p:sldId id="4587" r:id="rId101"/>
    <p:sldId id="4593" r:id="rId102"/>
    <p:sldId id="4594" r:id="rId103"/>
    <p:sldId id="4595" r:id="rId104"/>
    <p:sldId id="4596" r:id="rId105"/>
    <p:sldId id="4597" r:id="rId106"/>
    <p:sldId id="4598" r:id="rId107"/>
    <p:sldId id="4599" r:id="rId108"/>
    <p:sldId id="1136" r:id="rId10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Mac" initials=""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4782"/>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273026288"/>
        <c:axId val="273027072"/>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273026288"/>
        <c:axId val="273027072"/>
      </c:lineChart>
      <c:catAx>
        <c:axId val="273026288"/>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73027072"/>
        <c:crosses val="autoZero"/>
        <c:auto val="1"/>
        <c:lblAlgn val="ctr"/>
        <c:lblOffset val="100"/>
        <c:noMultiLvlLbl val="0"/>
      </c:catAx>
      <c:valAx>
        <c:axId val="273027072"/>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73026288"/>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273028640"/>
        <c:axId val="273024328"/>
      </c:barChart>
      <c:catAx>
        <c:axId val="273028640"/>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73024328"/>
        <c:crosses val="autoZero"/>
        <c:auto val="1"/>
        <c:lblAlgn val="ctr"/>
        <c:lblOffset val="20"/>
        <c:noMultiLvlLbl val="0"/>
      </c:catAx>
      <c:valAx>
        <c:axId val="273024328"/>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73028640"/>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273023544"/>
        <c:axId val="273023936"/>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273023544"/>
        <c:axId val="273023936"/>
      </c:lineChart>
      <c:catAx>
        <c:axId val="273023544"/>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73023936"/>
        <c:crosses val="autoZero"/>
        <c:auto val="1"/>
        <c:lblAlgn val="ctr"/>
        <c:lblOffset val="100"/>
        <c:noMultiLvlLbl val="0"/>
      </c:catAx>
      <c:valAx>
        <c:axId val="273023936"/>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73023544"/>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2-18T10:50:57.813" idx="22">
    <p:pos x="10" y="10"/>
    <p:text>NEW SLIDE - 
DISCUSS WITH DONALD AND PATRIZIA</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66C04EFA-A5DD-4508-94AF-78D8F63520F6}" type="presOf" srcId="{B29318E9-7C07-4CD5-9C1C-11978CFFCA78}" destId="{652BDA42-9255-444F-BF4F-48E006951B2F}"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39CCB2B0-D2E4-4AAC-A1B2-E4BC7F3D1D8E}" type="presOf" srcId="{5AAF6B1F-FFD4-4287-9E40-00DD33C9EB39}" destId="{EAF10663-8C4C-4B90-9C61-0833B6F849A5}"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0A89056E-30BD-4E92-A91D-BC7E7AB6775A}" srcId="{1AEE7BA0-629C-4B85-B4AD-7E22DED1A99C}" destId="{B0602C1E-C48C-4D54-B662-B174A3E82681}" srcOrd="3" destOrd="0" parTransId="{5AAF6B1F-FFD4-4287-9E40-00DD33C9EB39}" sibTransId="{CDEFA36E-4644-4641-9516-600D197FFF57}"/>
    <dgm:cxn modelId="{B30FFB79-BF0C-4791-B23F-A14010FFE8C5}" type="presOf" srcId="{B0602C1E-C48C-4D54-B662-B174A3E82681}" destId="{9F2A84AB-C033-4C2A-AEC3-50C6B90266E5}" srcOrd="0" destOrd="0" presId="urn:microsoft.com/office/officeart/2008/layout/RadialCluster"/>
    <dgm:cxn modelId="{E1634459-33EB-4E1F-9186-A72560222268}" type="presOf" srcId="{0DB401ED-9501-47A0-9722-FFB671C5363B}" destId="{80D04EC1-DC11-4F75-8AF3-AA81E7A85C4C}"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8722C715-9DE2-4679-8E34-637D9D573535}" type="presOf" srcId="{DDE525F0-70D8-45F0-9682-5D1D4141DDC1}" destId="{5FE1A525-6534-451B-8D78-FB9676DF26AD}"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8BEF2BAD-EC03-4781-A20C-BC1E0B655708}" srcId="{4B42B842-6B2E-4003-A569-8DB2D07605DE}" destId="{9321480D-3849-499F-9149-3F1E97383D0E}" srcOrd="0" destOrd="0" parTransId="{3BAF80CF-93F2-486D-9D21-FD2B5778DFD2}" sibTransId="{558F8CCC-40FC-40E0-B992-4EB1CD746BC2}"/>
    <dgm:cxn modelId="{62635943-71E8-4C5F-A0AF-C594BB41A6C4}" type="presOf" srcId="{5E3C44D8-D7C4-4741-BFE7-B40E83E0810E}" destId="{D52CB5E7-AF9C-4FD2-9476-BEB2B98D0511}" srcOrd="0" destOrd="0" presId="urn:microsoft.com/office/officeart/2008/layout/RadialCluster"/>
    <dgm:cxn modelId="{8AFA0380-6C8D-49B4-8FD7-3F3C143FC937}" type="presOf" srcId="{B786CD19-95D2-4F8F-820A-CD58EEB81FF8}" destId="{91D700EE-352D-47CD-BDBB-368BAD1A15C3}" srcOrd="0" destOrd="0" presId="urn:microsoft.com/office/officeart/2008/layout/RadialCluster"/>
    <dgm:cxn modelId="{02A5ED6B-150E-47C9-8E83-189F8A393DFB}" type="presOf" srcId="{847C7364-11AA-4DC2-925F-B3CBC54ECB48}" destId="{3B13E823-8352-42F1-9CF9-3137D4F8DADE}" srcOrd="0" destOrd="0" presId="urn:microsoft.com/office/officeart/2008/layout/RadialCluster"/>
    <dgm:cxn modelId="{6CBD2549-4F7B-4CBA-9255-0952DBE1A71A}" type="presOf" srcId="{BB65152E-BCCC-4541-9434-6294DE38F568}" destId="{84B2A22D-953A-4877-BEBA-FF0CC0260630}" srcOrd="0" destOrd="0" presId="urn:microsoft.com/office/officeart/2008/layout/RadialCluster"/>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2BC9111B-59FA-498F-B362-99B38A37CA9A}" type="presOf" srcId="{5F82ADDF-1E91-467C-A264-860ED8DCA426}" destId="{6CD08984-0F29-4332-9FF8-AC58E7CEEB64}" srcOrd="0" destOrd="0" presId="urn:microsoft.com/office/officeart/2008/layout/RadialCluster"/>
    <dgm:cxn modelId="{0D5758AB-D279-4A1D-8355-876BA0F0E330}" type="presOf" srcId="{8EACBA72-0736-4829-BF79-2B5DEFF075E3}" destId="{4B013E86-89D2-4212-AEED-7FBC7097AEBA}" srcOrd="0" destOrd="0" presId="urn:microsoft.com/office/officeart/2008/layout/RadialCluster"/>
    <dgm:cxn modelId="{0E8F3568-C0A8-400B-800B-B90C07804FBA}" srcId="{1AEE7BA0-629C-4B85-B4AD-7E22DED1A99C}" destId="{D45ADFEC-7227-45ED-80AA-E792832CF994}" srcOrd="7" destOrd="0" parTransId="{5DBF9A8A-DA02-424B-8E1F-E988E5B6820B}" sibTransId="{4902897B-FE49-4618-BC95-92338A266511}"/>
    <dgm:cxn modelId="{2B2F37A6-B467-46AF-9136-304671AF3D4E}" type="presOf" srcId="{1AEE7BA0-629C-4B85-B4AD-7E22DED1A99C}" destId="{F2D50769-82FD-4084-8E03-110D6579274B}"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0CCF13F1-E06E-4B72-B296-9689D595A780}" type="presOf" srcId="{419C214F-5B37-41C8-8489-BA7258B8F6B9}" destId="{50357D84-431E-47DE-B7A5-2230E9C33475}" srcOrd="0" destOrd="0" presId="urn:microsoft.com/office/officeart/2008/layout/RadialCluster"/>
    <dgm:cxn modelId="{273306C4-C160-4021-93D6-6510B27E1B7B}" type="presOf" srcId="{6BBC841D-9638-41ED-BDD4-2259171F964B}" destId="{9085E4C5-3192-416F-86F0-ABBA20B2171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66CB8AE6-9B68-4660-9534-610640036975}" type="presOf" srcId="{BB9CDE7A-964C-41EA-9FA4-73AAEF6C8C87}" destId="{034AE756-2580-4AA7-99D3-C950C00E90B8}" srcOrd="0" destOrd="0" presId="urn:microsoft.com/office/officeart/2008/layout/RadialCluster"/>
    <dgm:cxn modelId="{AC15B91B-A360-463A-9C6D-3EEE6C2D58BF}" type="presOf" srcId="{E9612BF7-8DF6-43D8-9F23-D6B69FB5EE55}" destId="{BA9E4B6F-5BC6-4833-8340-6DC678159372}" srcOrd="0" destOrd="0" presId="urn:microsoft.com/office/officeart/2008/layout/RadialCluster"/>
    <dgm:cxn modelId="{6D70CCF1-1CDA-4465-BE67-0477D981CEF9}" type="presParOf" srcId="{84B2A22D-953A-4877-BEBA-FF0CC0260630}" destId="{3C1CC195-821B-4304-9293-2FDD928A06EE}" srcOrd="0" destOrd="0" presId="urn:microsoft.com/office/officeart/2008/layout/RadialCluster"/>
    <dgm:cxn modelId="{D5686CFB-EC66-4B95-A722-AF75E61F6588}" type="presParOf" srcId="{3C1CC195-821B-4304-9293-2FDD928A06EE}" destId="{F2D50769-82FD-4084-8E03-110D6579274B}" srcOrd="0" destOrd="0" presId="urn:microsoft.com/office/officeart/2008/layout/RadialCluster"/>
    <dgm:cxn modelId="{484EFE51-E31B-4CEB-9957-F119D4EC2D8F}" type="presParOf" srcId="{3C1CC195-821B-4304-9293-2FDD928A06EE}" destId="{652BDA42-9255-444F-BF4F-48E006951B2F}" srcOrd="1" destOrd="0" presId="urn:microsoft.com/office/officeart/2008/layout/RadialCluster"/>
    <dgm:cxn modelId="{0C26A60F-125B-44A2-A9CD-FC20228FDEA3}" type="presParOf" srcId="{3C1CC195-821B-4304-9293-2FDD928A06EE}" destId="{6CD08984-0F29-4332-9FF8-AC58E7CEEB64}" srcOrd="2" destOrd="0" presId="urn:microsoft.com/office/officeart/2008/layout/RadialCluster"/>
    <dgm:cxn modelId="{D4DFF2DC-B1DA-4973-9A16-F6E457C3B507}" type="presParOf" srcId="{3C1CC195-821B-4304-9293-2FDD928A06EE}" destId="{BA9E4B6F-5BC6-4833-8340-6DC678159372}" srcOrd="3" destOrd="0" presId="urn:microsoft.com/office/officeart/2008/layout/RadialCluster"/>
    <dgm:cxn modelId="{B440A16A-F206-4C2E-BC59-69C266F80185}" type="presParOf" srcId="{3C1CC195-821B-4304-9293-2FDD928A06EE}" destId="{9085E4C5-3192-416F-86F0-ABBA20B2171B}" srcOrd="4" destOrd="0" presId="urn:microsoft.com/office/officeart/2008/layout/RadialCluster"/>
    <dgm:cxn modelId="{5887D6EF-FC9E-44C2-9FC9-CE89E7B36D75}" type="presParOf" srcId="{3C1CC195-821B-4304-9293-2FDD928A06EE}" destId="{4B013E86-89D2-4212-AEED-7FBC7097AEBA}" srcOrd="5" destOrd="0" presId="urn:microsoft.com/office/officeart/2008/layout/RadialCluster"/>
    <dgm:cxn modelId="{582EACBC-43CB-415F-8A42-A2399ED58164}" type="presParOf" srcId="{3C1CC195-821B-4304-9293-2FDD928A06EE}" destId="{5FE1A525-6534-451B-8D78-FB9676DF26AD}" srcOrd="6" destOrd="0" presId="urn:microsoft.com/office/officeart/2008/layout/RadialCluster"/>
    <dgm:cxn modelId="{9B968A96-9E6D-4DD8-B95F-5A552A3D35A2}" type="presParOf" srcId="{3C1CC195-821B-4304-9293-2FDD928A06EE}" destId="{EAF10663-8C4C-4B90-9C61-0833B6F849A5}" srcOrd="7" destOrd="0" presId="urn:microsoft.com/office/officeart/2008/layout/RadialCluster"/>
    <dgm:cxn modelId="{85204830-8140-4E5F-90A4-B2764F2B1DB9}" type="presParOf" srcId="{3C1CC195-821B-4304-9293-2FDD928A06EE}" destId="{9F2A84AB-C033-4C2A-AEC3-50C6B90266E5}" srcOrd="8" destOrd="0" presId="urn:microsoft.com/office/officeart/2008/layout/RadialCluster"/>
    <dgm:cxn modelId="{D67589F5-808B-472F-831E-D87AAA1B6A59}" type="presParOf" srcId="{3C1CC195-821B-4304-9293-2FDD928A06EE}" destId="{50357D84-431E-47DE-B7A5-2230E9C33475}" srcOrd="9" destOrd="0" presId="urn:microsoft.com/office/officeart/2008/layout/RadialCluster"/>
    <dgm:cxn modelId="{B2FF3646-C5F3-4A91-B01B-E48D94835F97}" type="presParOf" srcId="{3C1CC195-821B-4304-9293-2FDD928A06EE}" destId="{D52CB5E7-AF9C-4FD2-9476-BEB2B98D0511}" srcOrd="10" destOrd="0" presId="urn:microsoft.com/office/officeart/2008/layout/RadialCluster"/>
    <dgm:cxn modelId="{31CA0378-5A4D-40CF-89A6-C213144167DA}" type="presParOf" srcId="{3C1CC195-821B-4304-9293-2FDD928A06EE}" destId="{80D04EC1-DC11-4F75-8AF3-AA81E7A85C4C}" srcOrd="11" destOrd="0" presId="urn:microsoft.com/office/officeart/2008/layout/RadialCluster"/>
    <dgm:cxn modelId="{B87FA03A-D5A2-4568-8339-58C1BCF0A54C}" type="presParOf" srcId="{3C1CC195-821B-4304-9293-2FDD928A06EE}" destId="{034AE756-2580-4AA7-99D3-C950C00E90B8}" srcOrd="12" destOrd="0" presId="urn:microsoft.com/office/officeart/2008/layout/RadialCluster"/>
    <dgm:cxn modelId="{57DB3509-F1CA-41E2-BCDB-54F28F147C6E}" type="presParOf" srcId="{3C1CC195-821B-4304-9293-2FDD928A06EE}" destId="{91D700EE-352D-47CD-BDBB-368BAD1A15C3}" srcOrd="13" destOrd="0" presId="urn:microsoft.com/office/officeart/2008/layout/RadialCluster"/>
    <dgm:cxn modelId="{18751AF4-00BC-411A-8002-FEC868F8FB90}"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4/21/2016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www.bankofcanada.ca/rates/price-indexes/bcpi/#footnote-1" TargetMode="External"/><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www.bankofcanada.ca/rates/price-indexes/bcpi/#footnote-2"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0229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11</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6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2308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13</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99960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547519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1548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523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70302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0140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939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484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62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2133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24</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783680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25</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977593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26</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586251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27</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62356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28</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05744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29</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380995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noFill/>
        </p:spPr>
        <p:txBody>
          <a:bodyPr/>
          <a:lstStyle/>
          <a:p>
            <a:fld id="{A1E0D20E-023C-42B0-8472-CBD52A5E0811}" type="slidenum">
              <a:rPr lang="en-US" smtClean="0"/>
              <a:pPr/>
              <a:t>30</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0063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33</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813387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35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368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sldNum" sz="quarter" idx="5"/>
          </p:nvPr>
        </p:nvSpPr>
        <p:spPr>
          <a:noFill/>
        </p:spPr>
        <p:txBody>
          <a:bodyPr/>
          <a:lstStyle/>
          <a:p>
            <a:fld id="{A6322A15-8AEF-4FF6-95D9-0F9B94A7FCEF}" type="slidenum">
              <a:rPr lang="en-US" smtClean="0"/>
              <a:pPr/>
              <a:t>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8207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62860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494763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38</a:t>
            </a:fld>
            <a:endParaRPr lang="en-US" smtClean="0"/>
          </a:p>
        </p:txBody>
      </p:sp>
    </p:spTree>
    <p:extLst>
      <p:ext uri="{BB962C8B-B14F-4D97-AF65-F5344CB8AC3E}">
        <p14:creationId xmlns:p14="http://schemas.microsoft.com/office/powerpoint/2010/main" val="1169049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39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23668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40</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107163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41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3887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42</a:t>
            </a:fld>
            <a:endParaRPr lang="en-US" smtClean="0"/>
          </a:p>
        </p:txBody>
      </p:sp>
    </p:spTree>
    <p:extLst>
      <p:ext uri="{BB962C8B-B14F-4D97-AF65-F5344CB8AC3E}">
        <p14:creationId xmlns:p14="http://schemas.microsoft.com/office/powerpoint/2010/main" val="3791558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65403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808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45</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2788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9339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46</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999089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47</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665331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48</a:t>
            </a:fld>
            <a:endParaRPr lang="en-US" smtClean="0"/>
          </a:p>
        </p:txBody>
      </p:sp>
    </p:spTree>
    <p:extLst>
      <p:ext uri="{BB962C8B-B14F-4D97-AF65-F5344CB8AC3E}">
        <p14:creationId xmlns:p14="http://schemas.microsoft.com/office/powerpoint/2010/main" val="2910189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682402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2789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43007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245670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53</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56222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8128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55</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042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3925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0607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57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75617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58</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75869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59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6304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60</a:t>
            </a:fld>
            <a:endParaRPr lang="en-US" smtClean="0"/>
          </a:p>
        </p:txBody>
      </p:sp>
    </p:spTree>
    <p:extLst>
      <p:ext uri="{BB962C8B-B14F-4D97-AF65-F5344CB8AC3E}">
        <p14:creationId xmlns:p14="http://schemas.microsoft.com/office/powerpoint/2010/main" val="3505647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113433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62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195965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80809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131898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66</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5999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6</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370610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67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90113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68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74473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69</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5397492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369397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71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2215835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72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3733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2441815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0665827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75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640752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76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981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7</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249913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77</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178673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839879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773945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80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320615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81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701407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40511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83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057098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84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667115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85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93564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86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6369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4012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1" dirty="0" smtClean="0">
                <a:latin typeface="SwissReSans" panose="020B0604020202020204" pitchFamily="34" charset="0"/>
              </a:rPr>
              <a:t>http://</a:t>
            </a:r>
            <a:r>
              <a:rPr lang="en-US" b="1" dirty="0" err="1" smtClean="0">
                <a:latin typeface="SwissReSans" panose="020B0604020202020204" pitchFamily="34" charset="0"/>
              </a:rPr>
              <a:t>www.bankofcanada.ca</a:t>
            </a:r>
            <a:r>
              <a:rPr lang="en-US" b="1" dirty="0" smtClean="0">
                <a:latin typeface="SwissReSans" panose="020B0604020202020204" pitchFamily="34" charset="0"/>
              </a:rPr>
              <a:t>/rates/price-indexes/</a:t>
            </a:r>
            <a:r>
              <a:rPr lang="en-US" b="1" dirty="0" err="1" smtClean="0">
                <a:latin typeface="SwissReSans" panose="020B0604020202020204" pitchFamily="34" charset="0"/>
              </a:rPr>
              <a:t>bcpi</a:t>
            </a:r>
            <a:r>
              <a:rPr lang="en-US" b="1" dirty="0" smtClean="0">
                <a:latin typeface="SwissReSans" panose="020B0604020202020204" pitchFamily="34" charset="0"/>
              </a:rPr>
              <a:t>/</a:t>
            </a:r>
          </a:p>
          <a:p>
            <a:r>
              <a:rPr lang="en-US" b="1" dirty="0" smtClean="0">
                <a:latin typeface="SwissReSans" panose="020B0604020202020204" pitchFamily="34" charset="0"/>
              </a:rPr>
              <a:t>Energy</a:t>
            </a:r>
          </a:p>
          <a:p>
            <a:r>
              <a:rPr lang="en-US" dirty="0" smtClean="0">
                <a:latin typeface="SwissReSans" panose="020B0604020202020204" pitchFamily="34" charset="0"/>
              </a:rPr>
              <a:t>Crude Oil [WTI, Brent, Western Canada Crude </a:t>
            </a:r>
            <a:r>
              <a:rPr lang="en-US" dirty="0" smtClean="0">
                <a:latin typeface="SwissReSans" panose="020B0604020202020204" pitchFamily="34" charset="0"/>
                <a:hlinkClick r:id="rId3"/>
              </a:rPr>
              <a:t>1</a:t>
            </a:r>
            <a:r>
              <a:rPr lang="en-US" dirty="0" smtClean="0">
                <a:latin typeface="SwissReSans" panose="020B0604020202020204" pitchFamily="34" charset="0"/>
              </a:rPr>
              <a:t>], Natural Gas, Coal</a:t>
            </a:r>
          </a:p>
          <a:p>
            <a:r>
              <a:rPr lang="en-US" b="1" dirty="0" smtClean="0">
                <a:latin typeface="SwissReSans" panose="020B0604020202020204" pitchFamily="34" charset="0"/>
              </a:rPr>
              <a:t>Metals and Minerals</a:t>
            </a:r>
          </a:p>
          <a:p>
            <a:r>
              <a:rPr lang="en-US" dirty="0" smtClean="0">
                <a:latin typeface="SwissReSans" panose="020B0604020202020204" pitchFamily="34" charset="0"/>
              </a:rPr>
              <a:t>Potash, Aluminum, Gold, Nickel, Iron, Copper, Silver, Zinc, Lead</a:t>
            </a:r>
          </a:p>
          <a:p>
            <a:r>
              <a:rPr lang="en-US" b="1" dirty="0" smtClean="0">
                <a:latin typeface="SwissReSans" panose="020B0604020202020204" pitchFamily="34" charset="0"/>
              </a:rPr>
              <a:t>Forestry</a:t>
            </a:r>
          </a:p>
          <a:p>
            <a:r>
              <a:rPr lang="en-US" dirty="0" smtClean="0">
                <a:latin typeface="SwissReSans" panose="020B0604020202020204" pitchFamily="34" charset="0"/>
              </a:rPr>
              <a:t>Lumber, Pulp, Newsprint</a:t>
            </a:r>
          </a:p>
          <a:p>
            <a:r>
              <a:rPr lang="en-US" b="1" dirty="0" smtClean="0">
                <a:latin typeface="SwissReSans" panose="020B0604020202020204" pitchFamily="34" charset="0"/>
              </a:rPr>
              <a:t>Agriculture</a:t>
            </a:r>
          </a:p>
          <a:p>
            <a:r>
              <a:rPr lang="en-US" dirty="0" smtClean="0">
                <a:latin typeface="SwissReSans" panose="020B0604020202020204" pitchFamily="34" charset="0"/>
              </a:rPr>
              <a:t>Cattle, Canola, Wheat, Hogs, Corn, Barley, Potatoes</a:t>
            </a:r>
          </a:p>
          <a:p>
            <a:r>
              <a:rPr lang="en-US" b="1" dirty="0" smtClean="0">
                <a:latin typeface="SwissReSans" panose="020B0604020202020204" pitchFamily="34" charset="0"/>
              </a:rPr>
              <a:t>Fisheries</a:t>
            </a:r>
          </a:p>
          <a:p>
            <a:r>
              <a:rPr lang="en-US" dirty="0" smtClean="0">
                <a:latin typeface="SwissReSans" panose="020B0604020202020204" pitchFamily="34" charset="0"/>
              </a:rPr>
              <a:t>Finfish, Shellfish </a:t>
            </a:r>
            <a:r>
              <a:rPr lang="en-US" dirty="0" smtClean="0">
                <a:latin typeface="SwissReSans" panose="020B0604020202020204" pitchFamily="34" charset="0"/>
                <a:hlinkClick r:id="rId4"/>
              </a:rPr>
              <a:t>2</a:t>
            </a:r>
            <a:endParaRPr lang="en-US" dirty="0" smtClean="0">
              <a:latin typeface="SwissReSans" panose="020B0604020202020204" pitchFamily="34" charset="0"/>
            </a:endParaRPr>
          </a:p>
          <a:p>
            <a:endParaRPr lang="en-US" dirty="0" smtClean="0">
              <a:latin typeface="SwissReSans"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pPr>
              <a:defRPr/>
            </a:pPr>
            <a:fld id="{FE2F834B-72E2-4C97-956D-D43A8AC0F873}" type="slidenum">
              <a:rPr lang="en-GB" smtClean="0"/>
              <a:pPr>
                <a:defRPr/>
              </a:pPr>
              <a:t>87</a:t>
            </a:fld>
            <a:endParaRPr lang="en-GB"/>
          </a:p>
        </p:txBody>
      </p:sp>
    </p:spTree>
    <p:extLst>
      <p:ext uri="{BB962C8B-B14F-4D97-AF65-F5344CB8AC3E}">
        <p14:creationId xmlns:p14="http://schemas.microsoft.com/office/powerpoint/2010/main" val="6005407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88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28552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22979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90</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563532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91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9893858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92</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50852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700221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94</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336784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95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5197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577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401980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97</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8975457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98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90203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99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66841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88534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103</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866281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108</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101.emf"/><Relationship Id="rId4" Type="http://schemas.openxmlformats.org/officeDocument/2006/relationships/oleObject" Target="../embeddings/oleObject55.bin"/></Relationships>
</file>

<file path=ppt/slides/_rels/slide101.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104.png"/><Relationship Id="rId4" Type="http://schemas.openxmlformats.org/officeDocument/2006/relationships/oleObject" Target="../embeddings/Microsoft_Excel_97-2003_Worksheet1.xls"/></Relationships>
</file>

<file path=ppt/slides/_rels/slide10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3.e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wto.org/english/res_e/statis_e/statis_e.ht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1.vml"/><Relationship Id="rId6" Type="http://schemas.openxmlformats.org/officeDocument/2006/relationships/image" Target="../media/image36.emf"/><Relationship Id="rId5" Type="http://schemas.openxmlformats.org/officeDocument/2006/relationships/oleObject" Target="../embeddings/oleObject11.bin"/><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12.vml"/><Relationship Id="rId6" Type="http://schemas.openxmlformats.org/officeDocument/2006/relationships/image" Target="../media/image37.emf"/><Relationship Id="rId5" Type="http://schemas.openxmlformats.org/officeDocument/2006/relationships/oleObject" Target="../embeddings/oleObject12.bin"/><Relationship Id="rId4"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38.e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14.vml"/><Relationship Id="rId6" Type="http://schemas.openxmlformats.org/officeDocument/2006/relationships/image" Target="../media/image39.emf"/><Relationship Id="rId5" Type="http://schemas.openxmlformats.org/officeDocument/2006/relationships/oleObject" Target="../embeddings/oleObject14.bin"/><Relationship Id="rId4"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0.e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16.vml"/><Relationship Id="rId6" Type="http://schemas.openxmlformats.org/officeDocument/2006/relationships/image" Target="../media/image42.emf"/><Relationship Id="rId5" Type="http://schemas.openxmlformats.org/officeDocument/2006/relationships/oleObject" Target="../embeddings/oleObject16.bin"/><Relationship Id="rId4"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3.emf"/><Relationship Id="rId4" Type="http://schemas.openxmlformats.org/officeDocument/2006/relationships/oleObject" Target="../embeddings/oleObject1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4.emf"/><Relationship Id="rId4" Type="http://schemas.openxmlformats.org/officeDocument/2006/relationships/oleObject" Target="../embeddings/oleObject1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45.emf"/><Relationship Id="rId4" Type="http://schemas.openxmlformats.org/officeDocument/2006/relationships/oleObject" Target="../embeddings/oleObject1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46.emf"/><Relationship Id="rId4" Type="http://schemas.openxmlformats.org/officeDocument/2006/relationships/oleObject" Target="../embeddings/oleObject20.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21.vml"/><Relationship Id="rId6" Type="http://schemas.openxmlformats.org/officeDocument/2006/relationships/image" Target="../media/image47.emf"/><Relationship Id="rId5" Type="http://schemas.openxmlformats.org/officeDocument/2006/relationships/oleObject" Target="../embeddings/oleObject21.bin"/><Relationship Id="rId4"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48.emf"/><Relationship Id="rId4" Type="http://schemas.openxmlformats.org/officeDocument/2006/relationships/oleObject" Target="../embeddings/oleObject22.bin"/></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49.emf"/><Relationship Id="rId4" Type="http://schemas.openxmlformats.org/officeDocument/2006/relationships/oleObject" Target="../embeddings/oleObject2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50.emf"/><Relationship Id="rId4" Type="http://schemas.openxmlformats.org/officeDocument/2006/relationships/oleObject" Target="../embeddings/oleObject2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51.emf"/><Relationship Id="rId4" Type="http://schemas.openxmlformats.org/officeDocument/2006/relationships/oleObject" Target="../embeddings/oleObject25.bin"/></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57.emf"/><Relationship Id="rId4" Type="http://schemas.openxmlformats.org/officeDocument/2006/relationships/oleObject" Target="../embeddings/oleObject2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58.emf"/><Relationship Id="rId4" Type="http://schemas.openxmlformats.org/officeDocument/2006/relationships/oleObject" Target="../embeddings/oleObject27.bin"/></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7.xml"/><Relationship Id="rId1" Type="http://schemas.openxmlformats.org/officeDocument/2006/relationships/vmlDrawing" Target="../drawings/vmlDrawing28.vml"/><Relationship Id="rId6" Type="http://schemas.openxmlformats.org/officeDocument/2006/relationships/image" Target="../media/image59.emf"/><Relationship Id="rId5" Type="http://schemas.openxmlformats.org/officeDocument/2006/relationships/oleObject" Target="../embeddings/oleObject28.bin"/><Relationship Id="rId4"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60.emf"/><Relationship Id="rId4" Type="http://schemas.openxmlformats.org/officeDocument/2006/relationships/oleObject" Target="../embeddings/oleObject29.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61.emf"/><Relationship Id="rId5" Type="http://schemas.openxmlformats.org/officeDocument/2006/relationships/oleObject" Target="../embeddings/oleObject30.bin"/><Relationship Id="rId4" Type="http://schemas.openxmlformats.org/officeDocument/2006/relationships/hyperlink" Target="http://www.federalreserve.gov/releases/h15/data.htm" TargetMode="Externa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62.e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63.emf"/><Relationship Id="rId4" Type="http://schemas.openxmlformats.org/officeDocument/2006/relationships/oleObject" Target="../embeddings/oleObject3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64.emf"/><Relationship Id="rId4" Type="http://schemas.openxmlformats.org/officeDocument/2006/relationships/oleObject" Target="../embeddings/oleObject3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65.emf"/><Relationship Id="rId4" Type="http://schemas.openxmlformats.org/officeDocument/2006/relationships/oleObject" Target="../embeddings/oleObject34.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66.emf"/><Relationship Id="rId4" Type="http://schemas.openxmlformats.org/officeDocument/2006/relationships/oleObject" Target="../embeddings/oleObject3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67.emf"/><Relationship Id="rId4" Type="http://schemas.openxmlformats.org/officeDocument/2006/relationships/oleObject" Target="../embeddings/oleObject3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68.emf"/><Relationship Id="rId4" Type="http://schemas.openxmlformats.org/officeDocument/2006/relationships/oleObject" Target="../embeddings/oleObject37.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69.emf"/><Relationship Id="rId4" Type="http://schemas.openxmlformats.org/officeDocument/2006/relationships/oleObject" Target="../embeddings/oleObject38.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70.emf"/><Relationship Id="rId4" Type="http://schemas.openxmlformats.org/officeDocument/2006/relationships/oleObject" Target="../embeddings/oleObject39.bin"/></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71.emf"/><Relationship Id="rId4" Type="http://schemas.openxmlformats.org/officeDocument/2006/relationships/oleObject" Target="../embeddings/oleObject40.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72.emf"/><Relationship Id="rId4" Type="http://schemas.openxmlformats.org/officeDocument/2006/relationships/oleObject" Target="../embeddings/oleObject41.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73.emf"/><Relationship Id="rId4" Type="http://schemas.openxmlformats.org/officeDocument/2006/relationships/oleObject" Target="../embeddings/oleObject42.bin"/></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78.emf"/><Relationship Id="rId4" Type="http://schemas.openxmlformats.org/officeDocument/2006/relationships/oleObject" Target="../embeddings/oleObject43.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79.emf"/><Relationship Id="rId4" Type="http://schemas.openxmlformats.org/officeDocument/2006/relationships/oleObject" Target="../embeddings/oleObject4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80.emf"/><Relationship Id="rId4" Type="http://schemas.openxmlformats.org/officeDocument/2006/relationships/oleObject" Target="../embeddings/oleObject4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81.emf"/><Relationship Id="rId4" Type="http://schemas.openxmlformats.org/officeDocument/2006/relationships/oleObject" Target="../embeddings/oleObject46.bin"/></Relationships>
</file>

<file path=ppt/slides/_rels/slide87.xml.rels><?xml version="1.0" encoding="UTF-8" standalone="yes"?>
<Relationships xmlns="http://schemas.openxmlformats.org/package/2006/relationships"><Relationship Id="rId3" Type="http://schemas.openxmlformats.org/officeDocument/2006/relationships/image" Target="../media/image82.tmp"/><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hyperlink" Target="http://www.ism.ws/ismreport/mfgrob.cfm" TargetMode="External"/><Relationship Id="rId5" Type="http://schemas.openxmlformats.org/officeDocument/2006/relationships/image" Target="../media/image83.emf"/><Relationship Id="rId4" Type="http://schemas.openxmlformats.org/officeDocument/2006/relationships/oleObject" Target="../embeddings/oleObject4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hyperlink" Target="http://www.census.gov/manufacturing/m3/" TargetMode="External"/><Relationship Id="rId5" Type="http://schemas.openxmlformats.org/officeDocument/2006/relationships/image" Target="../media/image84.emf"/><Relationship Id="rId4" Type="http://schemas.openxmlformats.org/officeDocument/2006/relationships/oleObject" Target="../embeddings/oleObject48.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hyperlink" Target="http://www.census.gov/manufacturing/m3/" TargetMode="External"/><Relationship Id="rId5" Type="http://schemas.openxmlformats.org/officeDocument/2006/relationships/image" Target="../media/image85.emf"/><Relationship Id="rId4" Type="http://schemas.openxmlformats.org/officeDocument/2006/relationships/oleObject" Target="../embeddings/oleObject49.bin"/></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jpeg"/><Relationship Id="rId3" Type="http://schemas.openxmlformats.org/officeDocument/2006/relationships/notesSlide" Target="../notesSlides/notesSlide86.xml"/><Relationship Id="rId7" Type="http://schemas.openxmlformats.org/officeDocument/2006/relationships/image" Target="../media/image87.jpeg"/><Relationship Id="rId12" Type="http://schemas.openxmlformats.org/officeDocument/2006/relationships/image" Target="../media/image92.png"/><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image" Target="../media/image86.emf"/><Relationship Id="rId11" Type="http://schemas.openxmlformats.org/officeDocument/2006/relationships/image" Target="../media/image91.jpeg"/><Relationship Id="rId5" Type="http://schemas.openxmlformats.org/officeDocument/2006/relationships/oleObject" Target="../embeddings/oleObject50.bin"/><Relationship Id="rId15" Type="http://schemas.openxmlformats.org/officeDocument/2006/relationships/image" Target="../media/image95.jpeg"/><Relationship Id="rId10" Type="http://schemas.openxmlformats.org/officeDocument/2006/relationships/image" Target="../media/image90.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89.jpeg"/><Relationship Id="rId14" Type="http://schemas.openxmlformats.org/officeDocument/2006/relationships/image" Target="../media/image94.png"/></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oleObject" Target="../embeddings/oleObject51.bin"/></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98.emf"/><Relationship Id="rId4" Type="http://schemas.openxmlformats.org/officeDocument/2006/relationships/oleObject" Target="../embeddings/oleObject52.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99.emf"/><Relationship Id="rId4" Type="http://schemas.openxmlformats.org/officeDocument/2006/relationships/oleObject" Target="../embeddings/oleObject5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100.emf"/><Relationship Id="rId4" Type="http://schemas.openxmlformats.org/officeDocument/2006/relationships/oleObject" Target="../embeddings/oleObject5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37037"/>
            <a:ext cx="9104313" cy="1688154"/>
          </a:xfrm>
          <a:ln/>
        </p:spPr>
        <p:txBody>
          <a:bodyPr/>
          <a:lstStyle/>
          <a:p>
            <a:r>
              <a:rPr lang="en-US" dirty="0" smtClean="0"/>
              <a:t>The Global Economy, Rising Risk        and Marine Insurance Markets</a:t>
            </a:r>
            <a:r>
              <a:rPr lang="en-US" i="1" dirty="0" smtClean="0"/>
              <a:t/>
            </a:r>
            <a:br>
              <a:rPr lang="en-US" i="1" dirty="0" smtClean="0"/>
            </a:br>
            <a:r>
              <a:rPr lang="en-US" sz="3600" i="1" dirty="0" smtClean="0"/>
              <a:t> </a:t>
            </a:r>
            <a:r>
              <a:rPr lang="en-US" sz="3200" i="1" dirty="0" smtClean="0"/>
              <a:t>Risk and Reward in a Troubled World</a:t>
            </a:r>
            <a:endParaRPr lang="en-US" i="1" dirty="0">
              <a:solidFill>
                <a:srgbClr val="C00000"/>
              </a:solidFill>
            </a:endParaRPr>
          </a:p>
        </p:txBody>
      </p:sp>
      <p:sp>
        <p:nvSpPr>
          <p:cNvPr id="94211" name="Rectangle 3"/>
          <p:cNvSpPr>
            <a:spLocks noGrp="1" noChangeArrowheads="1"/>
          </p:cNvSpPr>
          <p:nvPr>
            <p:ph type="subTitle" idx="1"/>
          </p:nvPr>
        </p:nvSpPr>
        <p:spPr>
          <a:xfrm>
            <a:off x="392578" y="4130206"/>
            <a:ext cx="8151813" cy="1672766"/>
          </a:xfrm>
        </p:spPr>
        <p:txBody>
          <a:bodyPr/>
          <a:lstStyle/>
          <a:p>
            <a:pPr>
              <a:lnSpc>
                <a:spcPct val="80000"/>
              </a:lnSpc>
            </a:pPr>
            <a:r>
              <a:rPr lang="en-US" dirty="0" smtClean="0"/>
              <a:t>San Francisco Board of Marine Underwriters</a:t>
            </a:r>
          </a:p>
          <a:p>
            <a:pPr>
              <a:lnSpc>
                <a:spcPct val="80000"/>
              </a:lnSpc>
            </a:pPr>
            <a:r>
              <a:rPr lang="en-US" dirty="0" smtClean="0"/>
              <a:t>San Francisco, CA</a:t>
            </a:r>
          </a:p>
          <a:p>
            <a:pPr>
              <a:lnSpc>
                <a:spcPct val="80000"/>
              </a:lnSpc>
            </a:pPr>
            <a:r>
              <a:rPr lang="en-US" dirty="0" smtClean="0"/>
              <a:t>April 21, 2016</a:t>
            </a:r>
          </a:p>
          <a:p>
            <a:pPr>
              <a:lnSpc>
                <a:spcPct val="80000"/>
              </a:lnSpc>
            </a:pPr>
            <a:r>
              <a:rPr lang="en-US" i="1" dirty="0" smtClean="0">
                <a:solidFill>
                  <a:srgbClr val="C00000"/>
                </a:solidFill>
              </a:rPr>
              <a:t>Download at www.iii.org/presentations</a:t>
            </a:r>
            <a:endParaRPr lang="en-US"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4122416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74625" y="1609725"/>
          <a:ext cx="8742363" cy="4738688"/>
        </p:xfrm>
        <a:graphic>
          <a:graphicData uri="http://schemas.openxmlformats.org/presentationml/2006/ole">
            <mc:AlternateContent xmlns:mc="http://schemas.openxmlformats.org/markup-compatibility/2006">
              <mc:Choice xmlns:v="urn:schemas-microsoft-com:vml" Requires="v">
                <p:oleObj spid="_x0000_s28626977" name="Chart" r:id="rId3" imgW="8505688" imgH="4610239" progId="MSGraph.Chart.8">
                  <p:embed followColorScheme="full"/>
                </p:oleObj>
              </mc:Choice>
              <mc:Fallback>
                <p:oleObj name="Chart" r:id="rId3" imgW="8505688" imgH="4610239" progId="MSGraph.Chart.8">
                  <p:embed followColorScheme="full"/>
                  <p:pic>
                    <p:nvPicPr>
                      <p:cNvPr id="0" name=""/>
                      <p:cNvPicPr>
                        <a:picLocks noChangeAspect="1" noChangeArrowheads="1"/>
                      </p:cNvPicPr>
                      <p:nvPr/>
                    </p:nvPicPr>
                    <p:blipFill>
                      <a:blip r:embed="rId4"/>
                      <a:srcRect/>
                      <a:stretch>
                        <a:fillRect/>
                      </a:stretch>
                    </p:blipFill>
                    <p:spPr bwMode="auto">
                      <a:xfrm>
                        <a:off x="174625" y="1609725"/>
                        <a:ext cx="874236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Jan. 2016; Insurance Information </a:t>
            </a:r>
            <a:r>
              <a:rPr lang="en-US" sz="1200" dirty="0"/>
              <a:t>Institute.</a:t>
            </a:r>
          </a:p>
        </p:txBody>
      </p:sp>
      <p:sp>
        <p:nvSpPr>
          <p:cNvPr id="7072775" name="AutoShape 7"/>
          <p:cNvSpPr>
            <a:spLocks noChangeArrowheads="1"/>
          </p:cNvSpPr>
          <p:nvPr/>
        </p:nvSpPr>
        <p:spPr bwMode="auto">
          <a:xfrm>
            <a:off x="6096000" y="1196760"/>
            <a:ext cx="3025003"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increase to 4.3% in 2016 and 4.7% in 2017</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8047"/>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2.1% </a:t>
            </a:r>
            <a:r>
              <a:rPr lang="en-US" b="1" dirty="0">
                <a:solidFill>
                  <a:srgbClr val="FFFFFF"/>
                </a:solidFill>
              </a:rPr>
              <a:t>in </a:t>
            </a:r>
            <a:r>
              <a:rPr lang="en-US" b="1" dirty="0" smtClean="0">
                <a:solidFill>
                  <a:srgbClr val="FFFFFF"/>
                </a:solidFill>
              </a:rPr>
              <a:t>2016 and 2017.</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3.4% </a:t>
            </a:r>
            <a:r>
              <a:rPr lang="en-US" b="1" dirty="0">
                <a:solidFill>
                  <a:srgbClr val="FFFFFF"/>
                </a:solidFill>
              </a:rPr>
              <a:t>in </a:t>
            </a:r>
            <a:r>
              <a:rPr lang="en-US" b="1" dirty="0" smtClean="0">
                <a:solidFill>
                  <a:srgbClr val="FFFFFF"/>
                </a:solidFill>
              </a:rPr>
              <a:t>2016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2017.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2420308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658703" name="Chart" r:id="rId4" imgW="8419970" imgH="3372058" progId="MSGraph.Chart.8">
                  <p:embed followColorScheme="full"/>
                </p:oleObj>
              </mc:Choice>
              <mc:Fallback>
                <p:oleObj name="Chart" r:id="rId4" imgW="8419970" imgH="3372058"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31259"/>
              <a:gd name="adj2" fmla="val 673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S</a:t>
            </a:r>
            <a:r>
              <a:rPr lang="en-US" sz="2000" b="1" dirty="0" smtClean="0">
                <a:solidFill>
                  <a:srgbClr val="FFFFFF"/>
                </a:solidFill>
              </a:rPr>
              <a:t>torm Sandy in 2012 was the last mega-CAT to hit the US; Northridge still ranks as the 4</a:t>
            </a:r>
            <a:r>
              <a:rPr lang="en-US" sz="2000" b="1" baseline="30000" dirty="0" smtClean="0">
                <a:solidFill>
                  <a:srgbClr val="FFFFFF"/>
                </a:solidFill>
              </a:rPr>
              <a:t>th</a:t>
            </a:r>
            <a:r>
              <a:rPr lang="en-US" sz="2000" b="1" dirty="0" smtClean="0">
                <a:solidFill>
                  <a:srgbClr val="FFFFFF"/>
                </a:solidFill>
              </a:rPr>
              <a:t> costliest disaster of all time</a:t>
            </a:r>
            <a:endParaRPr lang="en-US" sz="2000" b="1" dirty="0">
              <a:solidFill>
                <a:srgbClr val="FFFFFF"/>
              </a:solidFill>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81244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101</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385447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102</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425175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103</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103</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0536371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659728"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8132803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1897022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106</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329709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107</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331552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108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11</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2014 – 2017F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(2/2016 </a:t>
            </a:r>
            <a:r>
              <a:rPr lang="en-US" sz="1100" dirty="0"/>
              <a:t>issue</a:t>
            </a:r>
            <a:r>
              <a:rPr lang="en-US" sz="1100" dirty="0" smtClean="0"/>
              <a:t>); IMF ( Jan. 2016); </a:t>
            </a:r>
            <a:r>
              <a:rPr lang="en-US" sz="1100" dirty="0"/>
              <a:t>Insurance Information Institute.</a:t>
            </a:r>
          </a:p>
        </p:txBody>
      </p:sp>
      <p:graphicFrame>
        <p:nvGraphicFramePr>
          <p:cNvPr id="6248450" name="Object 5"/>
          <p:cNvGraphicFramePr>
            <a:graphicFrameLocks noChangeAspect="1"/>
          </p:cNvGraphicFramePr>
          <p:nvPr>
            <p:extLst/>
          </p:nvPr>
        </p:nvGraphicFramePr>
        <p:xfrm>
          <a:off x="191421" y="1389826"/>
          <a:ext cx="8743950" cy="4324350"/>
        </p:xfrm>
        <a:graphic>
          <a:graphicData uri="http://schemas.openxmlformats.org/presentationml/2006/ole">
            <mc:AlternateContent xmlns:mc="http://schemas.openxmlformats.org/markup-compatibility/2006">
              <mc:Choice xmlns:v="urn:schemas-microsoft-com:vml" Requires="v">
                <p:oleObj spid="_x0000_s28628001" name="Chart" r:id="rId4" imgW="8829838" imgH="3305140" progId="MSGraph.Chart.8">
                  <p:embed followColorScheme="full"/>
                </p:oleObj>
              </mc:Choice>
              <mc:Fallback>
                <p:oleObj name="Chart" r:id="rId4" imgW="8829838" imgH="3305140" progId="MSGraph.Chart.8">
                  <p:embed followColorScheme="full"/>
                  <p:pic>
                    <p:nvPicPr>
                      <p:cNvPr id="0" name=""/>
                      <p:cNvPicPr>
                        <a:picLocks noChangeAspect="1" noChangeArrowheads="1"/>
                      </p:cNvPicPr>
                      <p:nvPr/>
                    </p:nvPicPr>
                    <p:blipFill>
                      <a:blip r:embed="rId5"/>
                      <a:srcRect/>
                      <a:stretch>
                        <a:fillRect/>
                      </a:stretch>
                    </p:blipFill>
                    <p:spPr bwMode="gray">
                      <a:xfrm>
                        <a:off x="191421" y="1389826"/>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494379" y="5648427"/>
            <a:ext cx="844099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a:t>
            </a:r>
            <a:r>
              <a:rPr lang="en-US" b="1" dirty="0" smtClean="0">
                <a:solidFill>
                  <a:schemeClr val="bg1"/>
                </a:solidFill>
              </a:rPr>
              <a:t>Region; US and the UK Lead the Advanced Economies; Germany Leads in the Euro Area; China Has Slowed</a:t>
            </a:r>
            <a:endParaRPr lang="en-US" b="1" dirty="0">
              <a:solidFill>
                <a:schemeClr val="bg1"/>
              </a:solidFill>
            </a:endParaRPr>
          </a:p>
        </p:txBody>
      </p:sp>
      <p:sp>
        <p:nvSpPr>
          <p:cNvPr id="7" name="AutoShape 10"/>
          <p:cNvSpPr>
            <a:spLocks noChangeArrowheads="1"/>
          </p:cNvSpPr>
          <p:nvPr/>
        </p:nvSpPr>
        <p:spPr bwMode="blackWhite">
          <a:xfrm>
            <a:off x="2384425" y="1106131"/>
            <a:ext cx="1762125" cy="1108998"/>
          </a:xfrm>
          <a:prstGeom prst="wedgeRectCallout">
            <a:avLst>
              <a:gd name="adj1" fmla="val -42286"/>
              <a:gd name="adj2" fmla="val 1066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Eurozone </a:t>
            </a:r>
            <a:r>
              <a:rPr lang="en-US" b="1" dirty="0" smtClean="0">
                <a:solidFill>
                  <a:schemeClr val="bg1"/>
                </a:solidFill>
              </a:rPr>
              <a:t>remains weak but should improve</a:t>
            </a:r>
            <a:endParaRPr lang="en-US" b="1" dirty="0">
              <a:solidFill>
                <a:schemeClr val="bg1"/>
              </a:solidFill>
            </a:endParaRPr>
          </a:p>
        </p:txBody>
      </p:sp>
      <p:sp>
        <p:nvSpPr>
          <p:cNvPr id="8" name="AutoShape 10"/>
          <p:cNvSpPr>
            <a:spLocks noChangeArrowheads="1"/>
          </p:cNvSpPr>
          <p:nvPr/>
        </p:nvSpPr>
        <p:spPr bwMode="blackWhite">
          <a:xfrm>
            <a:off x="4478542" y="1179765"/>
            <a:ext cx="2505918" cy="1035363"/>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slowed but outpaces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5926"/>
              <a:gd name="adj2" fmla="val 943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2016</a:t>
            </a:r>
            <a:endParaRPr lang="en-US" b="1" dirty="0">
              <a:solidFill>
                <a:schemeClr val="bg1"/>
              </a:solidFill>
            </a:endParaRPr>
          </a:p>
        </p:txBody>
      </p:sp>
      <p:sp>
        <p:nvSpPr>
          <p:cNvPr id="10" name="AutoShape 7"/>
          <p:cNvSpPr>
            <a:spLocks noChangeArrowheads="1"/>
          </p:cNvSpPr>
          <p:nvPr/>
        </p:nvSpPr>
        <p:spPr bwMode="blackWhite">
          <a:xfrm>
            <a:off x="2180560" y="4132226"/>
            <a:ext cx="1817699" cy="650911"/>
          </a:xfrm>
          <a:prstGeom prst="wedgeRectCallout">
            <a:avLst>
              <a:gd name="adj1" fmla="val 24589"/>
              <a:gd name="adj2" fmla="val -768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Growth in the UK is stronger than in the Eurozone</a:t>
            </a:r>
            <a:endParaRPr lang="en-US" sz="1400" b="1" dirty="0">
              <a:solidFill>
                <a:srgbClr val="FFFFFF"/>
              </a:solidFill>
            </a:endParaRPr>
          </a:p>
        </p:txBody>
      </p:sp>
      <p:sp>
        <p:nvSpPr>
          <p:cNvPr id="11" name="AutoShape 7"/>
          <p:cNvSpPr>
            <a:spLocks noChangeArrowheads="1"/>
          </p:cNvSpPr>
          <p:nvPr/>
        </p:nvSpPr>
        <p:spPr bwMode="blackWhite">
          <a:xfrm>
            <a:off x="3994483" y="4132226"/>
            <a:ext cx="1737018" cy="650911"/>
          </a:xfrm>
          <a:prstGeom prst="wedgeRectCallout">
            <a:avLst>
              <a:gd name="adj1" fmla="val -28460"/>
              <a:gd name="adj2" fmla="val -846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Germany’s growth mirrors the Eurozone overall</a:t>
            </a:r>
            <a:endParaRPr lang="en-US" sz="1400" b="1" dirty="0">
              <a:solidFill>
                <a:srgbClr val="FFFFFF"/>
              </a:solidFill>
            </a:endParaRPr>
          </a:p>
        </p:txBody>
      </p:sp>
      <p:sp>
        <p:nvSpPr>
          <p:cNvPr id="12" name="AutoShape 7"/>
          <p:cNvSpPr>
            <a:spLocks noChangeArrowheads="1"/>
          </p:cNvSpPr>
          <p:nvPr/>
        </p:nvSpPr>
        <p:spPr bwMode="blackWhite">
          <a:xfrm>
            <a:off x="3265487" y="2356060"/>
            <a:ext cx="1817699" cy="526237"/>
          </a:xfrm>
          <a:prstGeom prst="wedgeRectCallout">
            <a:avLst>
              <a:gd name="adj1" fmla="val -39131"/>
              <a:gd name="adj2" fmla="val 848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“Brexit” impact will be negative</a:t>
            </a:r>
            <a:endParaRPr lang="en-US" sz="1400" b="1" dirty="0">
              <a:solidFill>
                <a:srgbClr val="FFFFFF"/>
              </a:solidFill>
            </a:endParaRPr>
          </a:p>
        </p:txBody>
      </p:sp>
    </p:spTree>
    <p:extLst>
      <p:ext uri="{BB962C8B-B14F-4D97-AF65-F5344CB8AC3E}">
        <p14:creationId xmlns:p14="http://schemas.microsoft.com/office/powerpoint/2010/main" val="465377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4700"/>
                            </p:stCondLst>
                            <p:childTnLst>
                              <p:par>
                                <p:cTn id="22" presetID="22" presetClass="entr" presetSubtype="4" fill="hold" grpId="0" nodeType="afterEffect">
                                  <p:stCondLst>
                                    <p:cond delay="7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5900"/>
                            </p:stCondLst>
                            <p:childTnLst>
                              <p:par>
                                <p:cTn id="26" presetID="22" presetClass="entr" presetSubtype="4" fill="hold" grpId="0" nodeType="afterEffect">
                                  <p:stCondLst>
                                    <p:cond delay="7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7100"/>
                            </p:stCondLst>
                            <p:childTnLst>
                              <p:par>
                                <p:cTn id="30" presetID="22" presetClass="entr" presetSubtype="4" fill="hold" grpId="0" nodeType="afterEffect">
                                  <p:stCondLst>
                                    <p:cond delay="70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2014</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4</a:t>
            </a:r>
            <a:r>
              <a:rPr lang="en-US" sz="1100" dirty="0" smtClean="0"/>
              <a:t>/2015.</a:t>
            </a:r>
            <a:endParaRPr lang="en-US" sz="1100" dirty="0"/>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2.9</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6.9</a:t>
                      </a:r>
                      <a:endParaRPr lang="en-US" dirty="0"/>
                    </a:p>
                  </a:txBody>
                  <a:tcPr/>
                </a:tc>
                <a:tc>
                  <a:txBody>
                    <a:bodyPr/>
                    <a:lstStyle/>
                    <a:p>
                      <a:pPr algn="ctr"/>
                      <a:r>
                        <a:rPr lang="en-US" b="1" dirty="0" smtClean="0">
                          <a:solidFill>
                            <a:srgbClr val="FF0000"/>
                          </a:solidFill>
                        </a:rPr>
                        <a:t>8.0</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4.3</a:t>
                      </a:r>
                      <a:endParaRPr lang="en-US" dirty="0"/>
                    </a:p>
                  </a:txBody>
                  <a:tcPr/>
                </a:tc>
                <a:tc>
                  <a:txBody>
                    <a:bodyPr/>
                    <a:lstStyle/>
                    <a:p>
                      <a:pPr algn="ctr"/>
                      <a:r>
                        <a:rPr lang="en-US" b="1" dirty="0" smtClean="0">
                          <a:solidFill>
                            <a:srgbClr val="FF0000"/>
                          </a:solidFill>
                        </a:rPr>
                        <a:t>2.9</a:t>
                      </a:r>
                      <a:endParaRPr lang="en-US" b="1" dirty="0">
                        <a:solidFill>
                          <a:srgbClr val="FF0000"/>
                        </a:solidFill>
                      </a:endParaRPr>
                    </a:p>
                  </a:txBody>
                  <a:tcPr>
                    <a:solidFill>
                      <a:srgbClr val="FFFF00"/>
                    </a:solidFill>
                  </a:tcPr>
                </a:tc>
                <a:tc>
                  <a:txBody>
                    <a:bodyPr/>
                    <a:lstStyle/>
                    <a:p>
                      <a:pPr algn="ctr"/>
                      <a:r>
                        <a:rPr lang="en-US" dirty="0" smtClean="0"/>
                        <a:t>3.7</a:t>
                      </a:r>
                      <a:endParaRPr lang="en-US" dirty="0"/>
                    </a:p>
                  </a:txBody>
                  <a:tcPr/>
                </a:tc>
              </a:tr>
            </a:tbl>
          </a:graphicData>
        </a:graphic>
      </p:graphicFrame>
      <p:pic>
        <p:nvPicPr>
          <p:cNvPr id="5" name="Picture 4"/>
          <p:cNvPicPr>
            <a:picLocks noChangeAspect="1"/>
          </p:cNvPicPr>
          <p:nvPr/>
        </p:nvPicPr>
        <p:blipFill>
          <a:blip r:embed="rId3"/>
          <a:stretch>
            <a:fillRect/>
          </a:stretch>
        </p:blipFill>
        <p:spPr>
          <a:xfrm>
            <a:off x="2169460" y="1396253"/>
            <a:ext cx="6544234" cy="3133046"/>
          </a:xfrm>
          <a:prstGeom prst="rect">
            <a:avLst/>
          </a:prstGeom>
        </p:spPr>
      </p:pic>
      <p:sp>
        <p:nvSpPr>
          <p:cNvPr id="14" name="AutoShape 14"/>
          <p:cNvSpPr>
            <a:spLocks noChangeArrowheads="1"/>
          </p:cNvSpPr>
          <p:nvPr/>
        </p:nvSpPr>
        <p:spPr bwMode="blackWhite">
          <a:xfrm>
            <a:off x="233082" y="1210235"/>
            <a:ext cx="1657483" cy="1752541"/>
          </a:xfrm>
          <a:prstGeom prst="wedgeRectCallout">
            <a:avLst>
              <a:gd name="adj1" fmla="val 148388"/>
              <a:gd name="adj2" fmla="val 3431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nonlife premium growth was stronger in the US in 2014 than in most of Europe</a:t>
            </a:r>
            <a:endParaRPr lang="en-US" sz="1600" b="1" dirty="0">
              <a:solidFill>
                <a:schemeClr val="bg1"/>
              </a:solidFill>
            </a:endParaRPr>
          </a:p>
        </p:txBody>
      </p:sp>
    </p:spTree>
    <p:extLst>
      <p:ext uri="{BB962C8B-B14F-4D97-AF65-F5344CB8AC3E}">
        <p14:creationId xmlns:p14="http://schemas.microsoft.com/office/powerpoint/2010/main" val="11505742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13</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1308244154"/>
              </p:ext>
            </p:extLst>
          </p:nvPr>
        </p:nvGraphicFramePr>
        <p:xfrm>
          <a:off x="14288" y="1677988"/>
          <a:ext cx="8870950" cy="4640262"/>
        </p:xfrm>
        <a:graphic>
          <a:graphicData uri="http://schemas.openxmlformats.org/presentationml/2006/ole">
            <mc:AlternateContent xmlns:mc="http://schemas.openxmlformats.org/markup-compatibility/2006">
              <mc:Choice xmlns:v="urn:schemas-microsoft-com:vml" Requires="v">
                <p:oleObj spid="_x0000_s28575873" name="Chart" r:id="rId4" imgW="8715408" imgH="4562440" progId="MSGraph.Chart.8">
                  <p:embed followColorScheme="full"/>
                </p:oleObj>
              </mc:Choice>
              <mc:Fallback>
                <p:oleObj name="Chart" r:id="rId4" imgW="8715408" imgH="4562440" progId="MSGraph.Chart.8">
                  <p:embed followColorScheme="full"/>
                  <p:pic>
                    <p:nvPicPr>
                      <p:cNvPr id="0" name=""/>
                      <p:cNvPicPr>
                        <a:picLocks noChangeArrowheads="1"/>
                      </p:cNvPicPr>
                      <p:nvPr/>
                    </p:nvPicPr>
                    <p:blipFill>
                      <a:blip r:embed="rId5"/>
                      <a:srcRect/>
                      <a:stretch>
                        <a:fillRect/>
                      </a:stretch>
                    </p:blipFill>
                    <p:spPr bwMode="auto">
                      <a:xfrm>
                        <a:off x="14288" y="1677988"/>
                        <a:ext cx="8870950" cy="464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World Trade Volume Growth*,</a:t>
            </a:r>
            <a:br>
              <a:rPr lang="en-US" dirty="0" smtClean="0"/>
            </a:br>
            <a:r>
              <a:rPr lang="en-US" dirty="0" smtClean="0"/>
              <a:t>2012 – 2017F</a:t>
            </a:r>
          </a:p>
        </p:txBody>
      </p:sp>
      <p:sp>
        <p:nvSpPr>
          <p:cNvPr id="1969158" name="AutoShape 6"/>
          <p:cNvSpPr>
            <a:spLocks noChangeArrowheads="1"/>
          </p:cNvSpPr>
          <p:nvPr/>
        </p:nvSpPr>
        <p:spPr bwMode="blackWhite">
          <a:xfrm>
            <a:off x="2194490" y="1339850"/>
            <a:ext cx="4029272" cy="1208463"/>
          </a:xfrm>
          <a:prstGeom prst="wedgeRectCallout">
            <a:avLst>
              <a:gd name="adj1" fmla="val 86091"/>
              <a:gd name="adj2" fmla="val 350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World trade volume growth is expected to accelerate modestly by 2017 after dipping in 2015, 2016</a:t>
            </a:r>
            <a:endParaRPr lang="en-US" b="1" dirty="0">
              <a:solidFill>
                <a:schemeClr val="bg1"/>
              </a:solidFill>
              <a:cs typeface="+mn-cs"/>
            </a:endParaRPr>
          </a:p>
        </p:txBody>
      </p:sp>
      <p:sp>
        <p:nvSpPr>
          <p:cNvPr id="7" name="Rectangle 6"/>
          <p:cNvSpPr>
            <a:spLocks noChangeArrowheads="1"/>
          </p:cNvSpPr>
          <p:nvPr/>
        </p:nvSpPr>
        <p:spPr bwMode="auto">
          <a:xfrm>
            <a:off x="76200" y="6327769"/>
            <a:ext cx="7382983"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*Goods and services.</a:t>
            </a:r>
          </a:p>
          <a:p>
            <a:pPr eaLnBrk="0" hangingPunct="0"/>
            <a:r>
              <a:rPr lang="en-US" sz="1200" dirty="0" smtClean="0"/>
              <a:t>Source</a:t>
            </a:r>
            <a:r>
              <a:rPr lang="en-US" sz="1200" dirty="0"/>
              <a:t>: International Monetary Fund, </a:t>
            </a:r>
            <a:r>
              <a:rPr lang="en-US" sz="1200" i="1" dirty="0"/>
              <a:t>World Economic </a:t>
            </a:r>
            <a:r>
              <a:rPr lang="en-US" sz="1200" i="1" dirty="0" smtClean="0"/>
              <a:t>Outlook</a:t>
            </a:r>
            <a:r>
              <a:rPr lang="en-US" sz="1200" dirty="0" smtClean="0"/>
              <a:t>, April 2016; Insurance Information </a:t>
            </a:r>
            <a:r>
              <a:rPr lang="en-US" sz="1200" dirty="0"/>
              <a:t>Institute.</a:t>
            </a:r>
          </a:p>
        </p:txBody>
      </p:sp>
    </p:spTree>
    <p:extLst>
      <p:ext uri="{BB962C8B-B14F-4D97-AF65-F5344CB8AC3E}">
        <p14:creationId xmlns:p14="http://schemas.microsoft.com/office/powerpoint/2010/main" val="18163207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a:t>
            </a:fld>
            <a:endParaRPr lang="en-US" smtClean="0"/>
          </a:p>
        </p:txBody>
      </p:sp>
      <p:sp>
        <p:nvSpPr>
          <p:cNvPr id="66566" name="Rectangle 11"/>
          <p:cNvSpPr>
            <a:spLocks noGrp="1" noChangeArrowheads="1"/>
          </p:cNvSpPr>
          <p:nvPr>
            <p:ph type="title"/>
          </p:nvPr>
        </p:nvSpPr>
        <p:spPr/>
        <p:txBody>
          <a:bodyPr/>
          <a:lstStyle/>
          <a:p>
            <a:r>
              <a:rPr lang="en-US" dirty="0" smtClean="0"/>
              <a:t>World Trade Volume: IMPORTS</a:t>
            </a:r>
            <a:br>
              <a:rPr lang="en-US" dirty="0" smtClean="0"/>
            </a:br>
            <a:r>
              <a:rPr lang="en-US" dirty="0" smtClean="0"/>
              <a:t>2010 – 2017F</a:t>
            </a:r>
          </a:p>
        </p:txBody>
      </p:sp>
      <p:graphicFrame>
        <p:nvGraphicFramePr>
          <p:cNvPr id="66562" name="Object 4"/>
          <p:cNvGraphicFramePr>
            <a:graphicFrameLocks noChangeAspect="1"/>
          </p:cNvGraphicFramePr>
          <p:nvPr>
            <p:extLst>
              <p:ext uri="{D42A27DB-BD31-4B8C-83A1-F6EECF244321}">
                <p14:modId xmlns:p14="http://schemas.microsoft.com/office/powerpoint/2010/main" val="223295733"/>
              </p:ext>
            </p:extLst>
          </p:nvPr>
        </p:nvGraphicFramePr>
        <p:xfrm>
          <a:off x="161364" y="2283759"/>
          <a:ext cx="8867775" cy="3771900"/>
        </p:xfrm>
        <a:graphic>
          <a:graphicData uri="http://schemas.openxmlformats.org/presentationml/2006/ole">
            <mc:AlternateContent xmlns:mc="http://schemas.openxmlformats.org/markup-compatibility/2006">
              <mc:Choice xmlns:v="urn:schemas-microsoft-com:vml" Requires="v">
                <p:oleObj spid="_x0000_s28576893"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161364" y="228375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933793" y="2378633"/>
            <a:ext cx="2891119" cy="1293255"/>
          </a:xfrm>
          <a:prstGeom prst="wedgeRectCallout">
            <a:avLst>
              <a:gd name="adj1" fmla="val 17321"/>
              <a:gd name="adj2" fmla="val 1001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Import growth in emerging economies outpaces Advanced Economies has been hit hard</a:t>
            </a:r>
            <a:endParaRPr lang="en-US" sz="1600" b="1" dirty="0">
              <a:solidFill>
                <a:schemeClr val="bg1"/>
              </a:solidFill>
            </a:endParaRPr>
          </a:p>
        </p:txBody>
      </p:sp>
      <p:sp>
        <p:nvSpPr>
          <p:cNvPr id="17" name="Rectangle 3"/>
          <p:cNvSpPr>
            <a:spLocks noChangeArrowheads="1"/>
          </p:cNvSpPr>
          <p:nvPr/>
        </p:nvSpPr>
        <p:spPr bwMode="black">
          <a:xfrm>
            <a:off x="282388" y="197503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Economies</a:t>
            </a:r>
            <a:endParaRPr lang="en-US" sz="2400" b="1" u="sng" dirty="0">
              <a:solidFill>
                <a:srgbClr val="225A7A"/>
              </a:solidFill>
            </a:endParaRPr>
          </a:p>
        </p:txBody>
      </p:sp>
      <p:sp>
        <p:nvSpPr>
          <p:cNvPr id="18" name="Rectangle 3"/>
          <p:cNvSpPr>
            <a:spLocks noChangeArrowheads="1"/>
          </p:cNvSpPr>
          <p:nvPr/>
        </p:nvSpPr>
        <p:spPr bwMode="black">
          <a:xfrm>
            <a:off x="4401110" y="1966072"/>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Economies</a:t>
            </a:r>
            <a:endParaRPr lang="en-US" sz="2400" b="1" u="sng" dirty="0">
              <a:solidFill>
                <a:srgbClr val="225A7A"/>
              </a:solidFill>
            </a:endParaRPr>
          </a:p>
        </p:txBody>
      </p:sp>
      <p:sp>
        <p:nvSpPr>
          <p:cNvPr id="12" name="Rectangle 4"/>
          <p:cNvSpPr>
            <a:spLocks noChangeArrowheads="1"/>
          </p:cNvSpPr>
          <p:nvPr/>
        </p:nvSpPr>
        <p:spPr bwMode="auto">
          <a:xfrm>
            <a:off x="0" y="6575615"/>
            <a:ext cx="91440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IMF </a:t>
            </a:r>
            <a:r>
              <a:rPr lang="en-US" sz="1100" i="1" dirty="0" smtClean="0"/>
              <a:t>World Economic Outlook</a:t>
            </a:r>
            <a:r>
              <a:rPr lang="en-US" sz="1100" dirty="0" smtClean="0"/>
              <a:t>  (April 2016 ); </a:t>
            </a:r>
            <a:r>
              <a:rPr lang="en-US" sz="1100" dirty="0"/>
              <a:t>Insurance Information Institute.</a:t>
            </a:r>
          </a:p>
        </p:txBody>
      </p:sp>
      <p:sp>
        <p:nvSpPr>
          <p:cNvPr id="11" name="AutoShape 9"/>
          <p:cNvSpPr>
            <a:spLocks noChangeArrowheads="1"/>
          </p:cNvSpPr>
          <p:nvPr/>
        </p:nvSpPr>
        <p:spPr bwMode="blackWhite">
          <a:xfrm>
            <a:off x="1602019" y="2489710"/>
            <a:ext cx="2891119" cy="1293255"/>
          </a:xfrm>
          <a:prstGeom prst="wedgeRectCallout">
            <a:avLst>
              <a:gd name="adj1" fmla="val 28227"/>
              <a:gd name="adj2" fmla="val 89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Import growth in Advanced </a:t>
            </a:r>
            <a:r>
              <a:rPr lang="en-US" sz="1600" b="1" dirty="0">
                <a:solidFill>
                  <a:schemeClr val="bg1"/>
                </a:solidFill>
              </a:rPr>
              <a:t>E</a:t>
            </a:r>
            <a:r>
              <a:rPr lang="en-US" sz="1600" b="1" dirty="0" smtClean="0">
                <a:solidFill>
                  <a:schemeClr val="bg1"/>
                </a:solidFill>
              </a:rPr>
              <a:t>conomies is expected to decelerate in 2016</a:t>
            </a:r>
            <a:endParaRPr lang="en-US" sz="1600" b="1" dirty="0">
              <a:solidFill>
                <a:schemeClr val="bg1"/>
              </a:solidFill>
            </a:endParaRPr>
          </a:p>
        </p:txBody>
      </p:sp>
    </p:spTree>
    <p:extLst>
      <p:ext uri="{BB962C8B-B14F-4D97-AF65-F5344CB8AC3E}">
        <p14:creationId xmlns:p14="http://schemas.microsoft.com/office/powerpoint/2010/main" val="20447803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a:t>
            </a:fld>
            <a:endParaRPr lang="en-US" smtClean="0"/>
          </a:p>
        </p:txBody>
      </p:sp>
      <p:sp>
        <p:nvSpPr>
          <p:cNvPr id="66566" name="Rectangle 11"/>
          <p:cNvSpPr>
            <a:spLocks noGrp="1" noChangeArrowheads="1"/>
          </p:cNvSpPr>
          <p:nvPr>
            <p:ph type="title"/>
          </p:nvPr>
        </p:nvSpPr>
        <p:spPr/>
        <p:txBody>
          <a:bodyPr/>
          <a:lstStyle/>
          <a:p>
            <a:r>
              <a:rPr lang="en-US" dirty="0" smtClean="0"/>
              <a:t>World Trade Volume: EXPORTS</a:t>
            </a:r>
            <a:br>
              <a:rPr lang="en-US" dirty="0" smtClean="0"/>
            </a:br>
            <a:r>
              <a:rPr lang="en-US" dirty="0" smtClean="0"/>
              <a:t>2010 – 2017F</a:t>
            </a:r>
          </a:p>
        </p:txBody>
      </p:sp>
      <p:graphicFrame>
        <p:nvGraphicFramePr>
          <p:cNvPr id="66562" name="Object 4"/>
          <p:cNvGraphicFramePr>
            <a:graphicFrameLocks noChangeAspect="1"/>
          </p:cNvGraphicFramePr>
          <p:nvPr>
            <p:extLst>
              <p:ext uri="{D42A27DB-BD31-4B8C-83A1-F6EECF244321}">
                <p14:modId xmlns:p14="http://schemas.microsoft.com/office/powerpoint/2010/main" val="396703469"/>
              </p:ext>
            </p:extLst>
          </p:nvPr>
        </p:nvGraphicFramePr>
        <p:xfrm>
          <a:off x="0" y="2324100"/>
          <a:ext cx="8867775" cy="3771900"/>
        </p:xfrm>
        <a:graphic>
          <a:graphicData uri="http://schemas.openxmlformats.org/presentationml/2006/ole">
            <mc:AlternateContent xmlns:mc="http://schemas.openxmlformats.org/markup-compatibility/2006">
              <mc:Choice xmlns:v="urn:schemas-microsoft-com:vml" Requires="v">
                <p:oleObj spid="_x0000_s28577917"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0" y="23241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849472" y="2378633"/>
            <a:ext cx="2751604" cy="1102657"/>
          </a:xfrm>
          <a:prstGeom prst="wedgeRectCallout">
            <a:avLst>
              <a:gd name="adj1" fmla="val 17693"/>
              <a:gd name="adj2" fmla="val 1189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Export growth in emerging economies has struggled but should improve in 2016-17</a:t>
            </a:r>
            <a:endParaRPr lang="en-US" sz="1600" b="1" dirty="0">
              <a:solidFill>
                <a:schemeClr val="bg1"/>
              </a:solidFill>
            </a:endParaRPr>
          </a:p>
        </p:txBody>
      </p:sp>
      <p:sp>
        <p:nvSpPr>
          <p:cNvPr id="17" name="Rectangle 3"/>
          <p:cNvSpPr>
            <a:spLocks noChangeArrowheads="1"/>
          </p:cNvSpPr>
          <p:nvPr/>
        </p:nvSpPr>
        <p:spPr bwMode="black">
          <a:xfrm>
            <a:off x="282388" y="197503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Economies</a:t>
            </a:r>
            <a:endParaRPr lang="en-US" sz="2400" b="1" u="sng" dirty="0">
              <a:solidFill>
                <a:srgbClr val="225A7A"/>
              </a:solidFill>
            </a:endParaRPr>
          </a:p>
        </p:txBody>
      </p:sp>
      <p:sp>
        <p:nvSpPr>
          <p:cNvPr id="18" name="Rectangle 3"/>
          <p:cNvSpPr>
            <a:spLocks noChangeArrowheads="1"/>
          </p:cNvSpPr>
          <p:nvPr/>
        </p:nvSpPr>
        <p:spPr bwMode="black">
          <a:xfrm>
            <a:off x="4401110" y="1966072"/>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Economies</a:t>
            </a:r>
            <a:endParaRPr lang="en-US" sz="2400" b="1" u="sng" dirty="0">
              <a:solidFill>
                <a:srgbClr val="225A7A"/>
              </a:solidFill>
            </a:endParaRPr>
          </a:p>
        </p:txBody>
      </p:sp>
      <p:sp>
        <p:nvSpPr>
          <p:cNvPr id="12" name="Rectangle 4"/>
          <p:cNvSpPr>
            <a:spLocks noChangeArrowheads="1"/>
          </p:cNvSpPr>
          <p:nvPr/>
        </p:nvSpPr>
        <p:spPr bwMode="auto">
          <a:xfrm>
            <a:off x="0" y="6575615"/>
            <a:ext cx="91440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IMF </a:t>
            </a:r>
            <a:r>
              <a:rPr lang="en-US" sz="1100" i="1" dirty="0" smtClean="0"/>
              <a:t>World Economic Outlook</a:t>
            </a:r>
            <a:r>
              <a:rPr lang="en-US" sz="1100" dirty="0" smtClean="0"/>
              <a:t>  (April 2016); </a:t>
            </a:r>
            <a:r>
              <a:rPr lang="en-US" sz="1100" dirty="0"/>
              <a:t>Insurance Information Institute.</a:t>
            </a:r>
          </a:p>
        </p:txBody>
      </p:sp>
      <p:sp>
        <p:nvSpPr>
          <p:cNvPr id="11" name="AutoShape 9"/>
          <p:cNvSpPr>
            <a:spLocks noChangeArrowheads="1"/>
          </p:cNvSpPr>
          <p:nvPr/>
        </p:nvSpPr>
        <p:spPr bwMode="blackWhite">
          <a:xfrm>
            <a:off x="1438275" y="2538462"/>
            <a:ext cx="2962835" cy="1102657"/>
          </a:xfrm>
          <a:prstGeom prst="wedgeRectCallout">
            <a:avLst>
              <a:gd name="adj1" fmla="val 25666"/>
              <a:gd name="adj2" fmla="val 1069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Export growth in advanced economies is expected to decelerate in 2016 before accelerating in 2017</a:t>
            </a:r>
            <a:endParaRPr lang="en-US" sz="1600" b="1" dirty="0">
              <a:solidFill>
                <a:schemeClr val="bg1"/>
              </a:solidFill>
            </a:endParaRPr>
          </a:p>
        </p:txBody>
      </p:sp>
    </p:spTree>
    <p:extLst>
      <p:ext uri="{BB962C8B-B14F-4D97-AF65-F5344CB8AC3E}">
        <p14:creationId xmlns:p14="http://schemas.microsoft.com/office/powerpoint/2010/main" val="31473960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pic>
        <p:nvPicPr>
          <p:cNvPr id="4" name="Picture 3"/>
          <p:cNvPicPr>
            <a:picLocks noChangeAspect="1"/>
          </p:cNvPicPr>
          <p:nvPr/>
        </p:nvPicPr>
        <p:blipFill>
          <a:blip r:embed="rId2"/>
          <a:stretch>
            <a:fillRect/>
          </a:stretch>
        </p:blipFill>
        <p:spPr>
          <a:xfrm>
            <a:off x="332913" y="1276811"/>
            <a:ext cx="4996171" cy="5192581"/>
          </a:xfrm>
          <a:prstGeom prst="rect">
            <a:avLst/>
          </a:prstGeom>
        </p:spPr>
      </p:pic>
      <p:sp>
        <p:nvSpPr>
          <p:cNvPr id="5" name="TextBox 4"/>
          <p:cNvSpPr txBox="1"/>
          <p:nvPr/>
        </p:nvSpPr>
        <p:spPr>
          <a:xfrm>
            <a:off x="501445" y="6469392"/>
            <a:ext cx="8318090" cy="261610"/>
          </a:xfrm>
          <a:prstGeom prst="rect">
            <a:avLst/>
          </a:prstGeom>
          <a:noFill/>
        </p:spPr>
        <p:txBody>
          <a:bodyPr wrap="square" rtlCol="0">
            <a:spAutoFit/>
          </a:bodyPr>
          <a:lstStyle/>
          <a:p>
            <a:r>
              <a:rPr lang="en-US" sz="1100" dirty="0" smtClean="0"/>
              <a:t>Sources: </a:t>
            </a:r>
            <a:r>
              <a:rPr lang="en-US" sz="1100" dirty="0"/>
              <a:t>World Trade Organization data through 2014 from </a:t>
            </a:r>
            <a:r>
              <a:rPr lang="en-US" sz="1100" i="1" dirty="0"/>
              <a:t>International Trade Statistics 2015</a:t>
            </a:r>
            <a:r>
              <a:rPr lang="en-US" sz="1100" dirty="0"/>
              <a:t>; Insurance Information </a:t>
            </a:r>
            <a:r>
              <a:rPr lang="en-US" sz="1100" dirty="0" smtClean="0"/>
              <a:t>Institute</a:t>
            </a:r>
            <a:endParaRPr lang="en-US" sz="1100" dirty="0"/>
          </a:p>
        </p:txBody>
      </p:sp>
      <p:sp>
        <p:nvSpPr>
          <p:cNvPr id="6" name="AutoShape 6"/>
          <p:cNvSpPr>
            <a:spLocks noChangeArrowheads="1"/>
          </p:cNvSpPr>
          <p:nvPr/>
        </p:nvSpPr>
        <p:spPr bwMode="blackWhite">
          <a:xfrm>
            <a:off x="5925050" y="1364468"/>
            <a:ext cx="2894485" cy="1757104"/>
          </a:xfrm>
          <a:prstGeom prst="wedgeRectCallout">
            <a:avLst>
              <a:gd name="adj1" fmla="val -67532"/>
              <a:gd name="adj2" fmla="val 14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Two decades ago, world trade powered just 20 percent of global economic activity—now it’s 30 percent but has struggled recently</a:t>
            </a:r>
            <a:endParaRPr lang="en-US" b="1" dirty="0">
              <a:solidFill>
                <a:schemeClr val="bg1"/>
              </a:solidFill>
              <a:cs typeface="+mn-cs"/>
            </a:endParaRPr>
          </a:p>
        </p:txBody>
      </p:sp>
      <p:sp>
        <p:nvSpPr>
          <p:cNvPr id="7" name="TextBox 6"/>
          <p:cNvSpPr txBox="1"/>
          <p:nvPr/>
        </p:nvSpPr>
        <p:spPr>
          <a:xfrm>
            <a:off x="226142" y="61094"/>
            <a:ext cx="7295536" cy="954107"/>
          </a:xfrm>
          <a:prstGeom prst="rect">
            <a:avLst/>
          </a:prstGeom>
          <a:noFill/>
        </p:spPr>
        <p:txBody>
          <a:bodyPr wrap="square" rtlCol="0">
            <a:spAutoFit/>
          </a:bodyPr>
          <a:lstStyle/>
          <a:p>
            <a:r>
              <a:rPr lang="en-US" sz="2800" b="1" dirty="0" smtClean="0">
                <a:solidFill>
                  <a:srgbClr val="2B7299"/>
                </a:solidFill>
              </a:rPr>
              <a:t>World Trade is an Increasingly Important Part of Global Economic Output </a:t>
            </a:r>
            <a:endParaRPr lang="en-US" sz="2800" b="1" dirty="0">
              <a:solidFill>
                <a:srgbClr val="2B7299"/>
              </a:solidFill>
            </a:endParaRPr>
          </a:p>
        </p:txBody>
      </p:sp>
    </p:spTree>
    <p:extLst>
      <p:ext uri="{BB962C8B-B14F-4D97-AF65-F5344CB8AC3E}">
        <p14:creationId xmlns:p14="http://schemas.microsoft.com/office/powerpoint/2010/main" val="370884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a:t>
            </a:fld>
            <a:endParaRPr lang="en-US" sz="900"/>
          </a:p>
        </p:txBody>
      </p:sp>
      <p:sp>
        <p:nvSpPr>
          <p:cNvPr id="39942" name="Rectangle 2"/>
          <p:cNvSpPr>
            <a:spLocks noGrp="1" noChangeArrowheads="1"/>
          </p:cNvSpPr>
          <p:nvPr>
            <p:ph type="title" idx="4294967295"/>
          </p:nvPr>
        </p:nvSpPr>
        <p:spPr>
          <a:xfrm>
            <a:off x="5641" y="90488"/>
            <a:ext cx="7973239" cy="860425"/>
          </a:xfrm>
        </p:spPr>
        <p:txBody>
          <a:bodyPr/>
          <a:lstStyle/>
          <a:p>
            <a:r>
              <a:rPr lang="en-US" sz="2700" dirty="0" smtClean="0"/>
              <a:t>Potential Output of Total Economy: US,      China, India, Indonesia and Japan, 2000-2060F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OECD;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pic>
        <p:nvPicPr>
          <p:cNvPr id="25098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814" y="1037192"/>
            <a:ext cx="4830985" cy="5485506"/>
          </a:xfrm>
          <a:prstGeom prst="rect">
            <a:avLst/>
          </a:prstGeom>
          <a:noFill/>
          <a:ln w="9525">
            <a:noFill/>
            <a:miter lim="800000"/>
            <a:headEnd/>
            <a:tailEnd/>
          </a:ln>
        </p:spPr>
      </p:pic>
      <p:sp>
        <p:nvSpPr>
          <p:cNvPr id="15" name="Rectangle 8"/>
          <p:cNvSpPr>
            <a:spLocks noChangeArrowheads="1"/>
          </p:cNvSpPr>
          <p:nvPr/>
        </p:nvSpPr>
        <p:spPr bwMode="black">
          <a:xfrm>
            <a:off x="147480" y="108984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$ 2005 PPP</a:t>
            </a:r>
            <a:endParaRPr lang="en-US" sz="1600" b="1" dirty="0">
              <a:solidFill>
                <a:srgbClr val="225A7A"/>
              </a:solidFill>
            </a:endParaRPr>
          </a:p>
        </p:txBody>
      </p:sp>
      <p:sp>
        <p:nvSpPr>
          <p:cNvPr id="16" name="AutoShape 8"/>
          <p:cNvSpPr>
            <a:spLocks noChangeArrowheads="1"/>
          </p:cNvSpPr>
          <p:nvPr/>
        </p:nvSpPr>
        <p:spPr bwMode="blackWhite">
          <a:xfrm>
            <a:off x="5653548" y="2035278"/>
            <a:ext cx="3283973" cy="1902541"/>
          </a:xfrm>
          <a:prstGeom prst="wedgeRectCallout">
            <a:avLst>
              <a:gd name="adj1" fmla="val -73911"/>
              <a:gd name="adj2" fmla="val -14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Growth in economic output will be concentrated in certain developing economies such as China and India</a:t>
            </a:r>
            <a:endParaRPr lang="en-US" sz="2000" b="1" i="1" dirty="0">
              <a:solidFill>
                <a:schemeClr val="bg1"/>
              </a:solidFill>
              <a:cs typeface="+mn-cs"/>
            </a:endParaRPr>
          </a:p>
        </p:txBody>
      </p:sp>
      <p:sp>
        <p:nvSpPr>
          <p:cNvPr id="17" name="AutoShape 8"/>
          <p:cNvSpPr>
            <a:spLocks noChangeArrowheads="1"/>
          </p:cNvSpPr>
          <p:nvPr/>
        </p:nvSpPr>
        <p:spPr bwMode="blackWhite">
          <a:xfrm>
            <a:off x="5899356" y="4424517"/>
            <a:ext cx="2846438" cy="1887794"/>
          </a:xfrm>
          <a:prstGeom prst="wedgeRectCallout">
            <a:avLst>
              <a:gd name="adj1" fmla="val -49538"/>
              <a:gd name="adj2" fmla="val -79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400" b="1" dirty="0" smtClean="0">
                <a:solidFill>
                  <a:srgbClr val="FFFFFF"/>
                </a:solidFill>
                <a:latin typeface="Arial" pitchFamily="34" charset="0"/>
                <a:cs typeface="Arial" pitchFamily="34" charset="0"/>
              </a:rPr>
              <a:t>China will likely become the world’s largest economy between 2025 and 2030</a:t>
            </a:r>
            <a:endParaRPr lang="en-US" sz="2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16848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Ocean Marine Overview</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18</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Underwriting is Historically Volatile But Improved in Recent Years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Tree>
    <p:extLst>
      <p:ext uri="{BB962C8B-B14F-4D97-AF65-F5344CB8AC3E}">
        <p14:creationId xmlns:p14="http://schemas.microsoft.com/office/powerpoint/2010/main" val="8201553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U.S. Ocean Marine Combined Ratio: </a:t>
            </a:r>
            <a:br>
              <a:rPr lang="en-US" dirty="0" smtClean="0"/>
            </a:br>
            <a:r>
              <a:rPr lang="en-US" dirty="0" smtClean="0"/>
              <a:t>2004–2014</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200167899"/>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62494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Ocean Marine Results Have Been Quite Volatile Over the Past Decade, with the Combined Ratio Ranging by More than 20 Points</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a:t>
            </a:fld>
            <a:endParaRPr lang="en-US"/>
          </a:p>
        </p:txBody>
      </p:sp>
      <p:sp>
        <p:nvSpPr>
          <p:cNvPr id="8" name="AutoShape 13"/>
          <p:cNvSpPr>
            <a:spLocks noChangeArrowheads="1"/>
          </p:cNvSpPr>
          <p:nvPr/>
        </p:nvSpPr>
        <p:spPr bwMode="blackWhite">
          <a:xfrm>
            <a:off x="6463863" y="1153039"/>
            <a:ext cx="2584888" cy="880121"/>
          </a:xfrm>
          <a:prstGeom prst="wedgeRectCallout">
            <a:avLst>
              <a:gd name="adj1" fmla="val 12613"/>
              <a:gd name="adj2" fmla="val 1940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Ocean Marine results have improved markedly in 2013 and 2014</a:t>
            </a:r>
            <a:endParaRPr lang="en-US" sz="1600" b="1" dirty="0">
              <a:solidFill>
                <a:schemeClr val="bg1"/>
              </a:solidFill>
            </a:endParaRPr>
          </a:p>
        </p:txBody>
      </p:sp>
    </p:spTree>
    <p:extLst>
      <p:ext uri="{BB962C8B-B14F-4D97-AF65-F5344CB8AC3E}">
        <p14:creationId xmlns:p14="http://schemas.microsoft.com/office/powerpoint/2010/main" val="163005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Outlook: Property/Casualty &amp; Economy</a:t>
            </a:r>
            <a:endParaRPr lang="en-US" i="1" dirty="0" smtClean="0"/>
          </a:p>
        </p:txBody>
      </p:sp>
      <p:sp>
        <p:nvSpPr>
          <p:cNvPr id="1922051" name="Rectangle 3"/>
          <p:cNvSpPr>
            <a:spLocks noGrp="1" noChangeArrowheads="1"/>
          </p:cNvSpPr>
          <p:nvPr>
            <p:ph type="body" idx="1"/>
          </p:nvPr>
        </p:nvSpPr>
        <p:spPr>
          <a:xfrm>
            <a:off x="255131" y="1159348"/>
            <a:ext cx="8640448" cy="5448301"/>
          </a:xfrm>
        </p:spPr>
        <p:txBody>
          <a:bodyPr/>
          <a:lstStyle/>
          <a:p>
            <a:pPr>
              <a:lnSpc>
                <a:spcPts val="1800"/>
              </a:lnSpc>
            </a:pPr>
            <a:r>
              <a:rPr lang="en-US" b="1" dirty="0" smtClean="0"/>
              <a:t>Modest growth will continue in 2016 (~ 3.5% DPW in US)</a:t>
            </a:r>
          </a:p>
          <a:p>
            <a:pPr lvl="1">
              <a:lnSpc>
                <a:spcPts val="1800"/>
              </a:lnSpc>
            </a:pPr>
            <a:r>
              <a:rPr lang="en-US" sz="1800" b="1" dirty="0" smtClean="0"/>
              <a:t>Exposure growth tied primarily to overall GDP growth/key sector drivers</a:t>
            </a:r>
          </a:p>
          <a:p>
            <a:pPr lvl="1">
              <a:lnSpc>
                <a:spcPts val="1800"/>
              </a:lnSpc>
            </a:pPr>
            <a:r>
              <a:rPr lang="en-US" sz="1800" b="1" dirty="0" smtClean="0"/>
              <a:t>Rates remain flat to marginally negative for commercial lines in 2016</a:t>
            </a:r>
          </a:p>
          <a:p>
            <a:pPr lvl="1">
              <a:lnSpc>
                <a:spcPts val="1800"/>
              </a:lnSpc>
            </a:pPr>
            <a:r>
              <a:rPr lang="en-US" sz="1800" b="1" dirty="0" smtClean="0"/>
              <a:t>Reinsurance pricing under pressure—more so for property risks</a:t>
            </a:r>
            <a:endParaRPr lang="en-US" sz="1800" b="1" dirty="0"/>
          </a:p>
          <a:p>
            <a:pPr>
              <a:lnSpc>
                <a:spcPts val="1800"/>
              </a:lnSpc>
            </a:pPr>
            <a:r>
              <a:rPr lang="en-US" b="1" dirty="0" smtClean="0"/>
              <a:t>Underlying loss cost trends remain manageable</a:t>
            </a:r>
          </a:p>
          <a:p>
            <a:pPr>
              <a:lnSpc>
                <a:spcPts val="1800"/>
              </a:lnSpc>
            </a:pPr>
            <a:r>
              <a:rPr lang="en-US" b="1" dirty="0" smtClean="0"/>
              <a:t>Industry is very well capitalized on a global scale</a:t>
            </a:r>
          </a:p>
          <a:p>
            <a:pPr>
              <a:lnSpc>
                <a:spcPts val="1800"/>
              </a:lnSpc>
            </a:pPr>
            <a:r>
              <a:rPr lang="en-US" b="1" dirty="0" smtClean="0"/>
              <a:t>Continued pressure from alternative capital</a:t>
            </a:r>
          </a:p>
          <a:p>
            <a:pPr>
              <a:lnSpc>
                <a:spcPts val="1800"/>
              </a:lnSpc>
            </a:pPr>
            <a:r>
              <a:rPr lang="en-US" b="1" dirty="0" smtClean="0"/>
              <a:t>Anti-trade, nationalistic sentiments bad for marine ins.</a:t>
            </a:r>
          </a:p>
          <a:p>
            <a:pPr>
              <a:lnSpc>
                <a:spcPts val="1800"/>
              </a:lnSpc>
            </a:pPr>
            <a:r>
              <a:rPr lang="en-US" b="1" dirty="0" smtClean="0"/>
              <a:t>Sluggish growth abroad impacts trade flows</a:t>
            </a:r>
          </a:p>
          <a:p>
            <a:pPr>
              <a:lnSpc>
                <a:spcPts val="1800"/>
              </a:lnSpc>
            </a:pPr>
            <a:r>
              <a:rPr lang="en-US" b="1" dirty="0" smtClean="0"/>
              <a:t>Strong dollar has hurt US manufacturing, exports</a:t>
            </a:r>
          </a:p>
          <a:p>
            <a:pPr>
              <a:lnSpc>
                <a:spcPts val="1800"/>
              </a:lnSpc>
            </a:pPr>
            <a:r>
              <a:rPr lang="en-US" sz="2400" b="1" dirty="0" smtClean="0"/>
              <a:t>Commodity prices remain weak but have likely bottomed</a:t>
            </a:r>
          </a:p>
        </p:txBody>
      </p:sp>
    </p:spTree>
    <p:extLst>
      <p:ext uri="{BB962C8B-B14F-4D97-AF65-F5344CB8AC3E}">
        <p14:creationId xmlns:p14="http://schemas.microsoft.com/office/powerpoint/2010/main" val="3648099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0" end="10"/>
                                            </p:txEl>
                                          </p:spTgt>
                                        </p:tgtEl>
                                        <p:attrNameLst>
                                          <p:attrName>style.visibility</p:attrName>
                                        </p:attrNameLst>
                                      </p:cBhvr>
                                      <p:to>
                                        <p:strVal val="visible"/>
                                      </p:to>
                                    </p:set>
                                    <p:animEffect transition="in" filter="wipe(left)">
                                      <p:cBhvr>
                                        <p:cTn id="51"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Ocean Marine vs. Commercial Lines Combined Ratio: 1989–2014</a:t>
            </a:r>
            <a:endParaRPr lang="en-US" baseline="30000" dirty="0" smtClean="0"/>
          </a:p>
        </p:txBody>
      </p:sp>
      <p:graphicFrame>
        <p:nvGraphicFramePr>
          <p:cNvPr id="50178" name="Object 3"/>
          <p:cNvGraphicFramePr>
            <a:graphicFrameLocks/>
          </p:cNvGraphicFramePr>
          <p:nvPr>
            <p:extLst/>
          </p:nvPr>
        </p:nvGraphicFramePr>
        <p:xfrm>
          <a:off x="293688" y="1645589"/>
          <a:ext cx="8451850" cy="3920191"/>
        </p:xfrm>
        <a:graphic>
          <a:graphicData uri="http://schemas.openxmlformats.org/presentationml/2006/ole">
            <mc:AlternateContent xmlns:mc="http://schemas.openxmlformats.org/markup-compatibility/2006">
              <mc:Choice xmlns:v="urn:schemas-microsoft-com:vml" Requires="v">
                <p:oleObj spid="_x0000_s2862902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64558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61637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Ocean Marine has marginally outperformed Commercial Lines </a:t>
            </a:r>
            <a:r>
              <a:rPr lang="en-US" sz="2000" b="1" dirty="0">
                <a:solidFill>
                  <a:srgbClr val="FFFFFF"/>
                </a:solidFill>
              </a:rPr>
              <a:t>o</a:t>
            </a:r>
            <a:r>
              <a:rPr lang="en-US" sz="2000" b="1" dirty="0" smtClean="0">
                <a:solidFill>
                  <a:srgbClr val="FFFFFF"/>
                </a:solidFill>
              </a:rPr>
              <a:t>verall over the period from 1989 – 2014 </a:t>
            </a:r>
            <a:endParaRPr lang="en-US" sz="2000" b="1" dirty="0">
              <a:solidFill>
                <a:srgbClr val="FFFFFF"/>
              </a:solidFill>
            </a:endParaRPr>
          </a:p>
        </p:txBody>
      </p:sp>
      <p:sp>
        <p:nvSpPr>
          <p:cNvPr id="50181" name="Rectangle 5"/>
          <p:cNvSpPr>
            <a:spLocks noChangeArrowheads="1"/>
          </p:cNvSpPr>
          <p:nvPr/>
        </p:nvSpPr>
        <p:spPr bwMode="auto">
          <a:xfrm>
            <a:off x="-1" y="6414802"/>
            <a:ext cx="8554065"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a:t>
            </a:r>
            <a:r>
              <a:rPr lang="en-US" sz="1100" dirty="0" smtClean="0"/>
              <a:t>Best;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a:t>
            </a:fld>
            <a:endParaRPr lang="en-US"/>
          </a:p>
        </p:txBody>
      </p:sp>
      <p:sp>
        <p:nvSpPr>
          <p:cNvPr id="8" name="Text Box 17"/>
          <p:cNvSpPr txBox="1">
            <a:spLocks noChangeArrowheads="1"/>
          </p:cNvSpPr>
          <p:nvPr/>
        </p:nvSpPr>
        <p:spPr bwMode="auto">
          <a:xfrm>
            <a:off x="5469221" y="1179497"/>
            <a:ext cx="3276317"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1989-2014</a:t>
            </a:r>
          </a:p>
          <a:p>
            <a:pPr algn="ctr">
              <a:defRPr/>
            </a:pPr>
            <a:r>
              <a:rPr lang="en-US" sz="1600" b="1" dirty="0" smtClean="0">
                <a:solidFill>
                  <a:schemeClr val="bg1"/>
                </a:solidFill>
              </a:rPr>
              <a:t>Ocean Marine: 104.3</a:t>
            </a:r>
          </a:p>
          <a:p>
            <a:pPr algn="ctr">
              <a:defRPr/>
            </a:pPr>
            <a:r>
              <a:rPr lang="en-US" sz="1600" b="1" dirty="0" smtClean="0">
                <a:solidFill>
                  <a:schemeClr val="bg1"/>
                </a:solidFill>
              </a:rPr>
              <a:t>All Commercial Lines: 106.0</a:t>
            </a:r>
            <a:endParaRPr lang="en-US" sz="1600" b="1" i="1" dirty="0" smtClean="0">
              <a:solidFill>
                <a:schemeClr val="bg1"/>
              </a:solidFill>
            </a:endParaRPr>
          </a:p>
        </p:txBody>
      </p:sp>
    </p:spTree>
    <p:extLst>
      <p:ext uri="{BB962C8B-B14F-4D97-AF65-F5344CB8AC3E}">
        <p14:creationId xmlns:p14="http://schemas.microsoft.com/office/powerpoint/2010/main" val="2581489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U.S. Ocean Marine Direct Written Premiums:  2004–2014</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989429702"/>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62597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Ocean Marine Premium Volume Fell During the Global Financial Crisis, Increased but Is Now Falling Again</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a:t>
            </a:fld>
            <a:endParaRPr lang="en-US"/>
          </a:p>
        </p:txBody>
      </p:sp>
      <p:sp>
        <p:nvSpPr>
          <p:cNvPr id="8" name="AutoShape 13"/>
          <p:cNvSpPr>
            <a:spLocks noChangeArrowheads="1"/>
          </p:cNvSpPr>
          <p:nvPr/>
        </p:nvSpPr>
        <p:spPr bwMode="blackWhite">
          <a:xfrm>
            <a:off x="2848768" y="1366432"/>
            <a:ext cx="2300287" cy="880121"/>
          </a:xfrm>
          <a:prstGeom prst="wedgeRectCallout">
            <a:avLst>
              <a:gd name="adj1" fmla="val 79106"/>
              <a:gd name="adj2" fmla="val 292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Ocean Marine premium volume has been volatile</a:t>
            </a:r>
            <a:endParaRPr lang="en-US" sz="1600" b="1" dirty="0">
              <a:solidFill>
                <a:schemeClr val="bg1"/>
              </a:solidFill>
            </a:endParaRPr>
          </a:p>
        </p:txBody>
      </p:sp>
      <p:sp>
        <p:nvSpPr>
          <p:cNvPr id="9" name="Rectangle 5"/>
          <p:cNvSpPr>
            <a:spLocks noChangeArrowheads="1"/>
          </p:cNvSpPr>
          <p:nvPr/>
        </p:nvSpPr>
        <p:spPr bwMode="black">
          <a:xfrm>
            <a:off x="303522" y="119430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Tree>
    <p:extLst>
      <p:ext uri="{BB962C8B-B14F-4D97-AF65-F5344CB8AC3E}">
        <p14:creationId xmlns:p14="http://schemas.microsoft.com/office/powerpoint/2010/main" val="27476240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Premium Growth Trends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22</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Is Uneven Across Regions      and Market Segments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Tree>
    <p:extLst>
      <p:ext uri="{BB962C8B-B14F-4D97-AF65-F5344CB8AC3E}">
        <p14:creationId xmlns:p14="http://schemas.microsoft.com/office/powerpoint/2010/main" val="118542062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30733" y="1287463"/>
          <a:ext cx="8736013" cy="4972050"/>
        </p:xfrm>
        <a:graphic>
          <a:graphicData uri="http://schemas.openxmlformats.org/presentationml/2006/ole">
            <mc:AlternateContent xmlns:mc="http://schemas.openxmlformats.org/markup-compatibility/2006">
              <mc:Choice xmlns:v="urn:schemas-microsoft-com:vml" Requires="v">
                <p:oleObj spid="_x0000_s28452129" name="Chart" r:id="rId3" imgW="8620176" imgH="4905439" progId="MSGraph.Chart.8">
                  <p:embed followColorScheme="full"/>
                </p:oleObj>
              </mc:Choice>
              <mc:Fallback>
                <p:oleObj name="Chart" r:id="rId3" imgW="8620176" imgH="4905439" progId="MSGraph.Chart.8">
                  <p:embed followColorScheme="full"/>
                  <p:pic>
                    <p:nvPicPr>
                      <p:cNvPr id="0" name=""/>
                      <p:cNvPicPr>
                        <a:picLocks noChangeAspect="1" noChangeArrowheads="1"/>
                      </p:cNvPicPr>
                      <p:nvPr/>
                    </p:nvPicPr>
                    <p:blipFill>
                      <a:blip r:embed="rId4"/>
                      <a:srcRect/>
                      <a:stretch>
                        <a:fillRect/>
                      </a:stretch>
                    </p:blipFill>
                    <p:spPr bwMode="auto">
                      <a:xfrm>
                        <a:off x="-430733" y="1287463"/>
                        <a:ext cx="873601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nearly 57% of global premium volume in 2012 vs. 43%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2012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23</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$4.613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spTree>
    <p:extLst>
      <p:ext uri="{BB962C8B-B14F-4D97-AF65-F5344CB8AC3E}">
        <p14:creationId xmlns:p14="http://schemas.microsoft.com/office/powerpoint/2010/main" val="3850443385"/>
      </p:ext>
    </p:extLst>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24</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2014</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4</a:t>
            </a:r>
            <a:r>
              <a:rPr lang="en-US" sz="1100" dirty="0" smtClean="0"/>
              <a:t>/2015.</a:t>
            </a:r>
            <a:endParaRPr lang="en-US" sz="1100" dirty="0"/>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2.9</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6.9</a:t>
                      </a:r>
                      <a:endParaRPr lang="en-US" dirty="0"/>
                    </a:p>
                  </a:txBody>
                  <a:tcPr/>
                </a:tc>
                <a:tc>
                  <a:txBody>
                    <a:bodyPr/>
                    <a:lstStyle/>
                    <a:p>
                      <a:pPr algn="ctr"/>
                      <a:r>
                        <a:rPr lang="en-US" b="1" dirty="0" smtClean="0">
                          <a:solidFill>
                            <a:srgbClr val="FF0000"/>
                          </a:solidFill>
                        </a:rPr>
                        <a:t>8.0</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4.3</a:t>
                      </a:r>
                      <a:endParaRPr lang="en-US" dirty="0"/>
                    </a:p>
                  </a:txBody>
                  <a:tcPr/>
                </a:tc>
                <a:tc>
                  <a:txBody>
                    <a:bodyPr/>
                    <a:lstStyle/>
                    <a:p>
                      <a:pPr algn="ctr"/>
                      <a:r>
                        <a:rPr lang="en-US" b="1" dirty="0" smtClean="0">
                          <a:solidFill>
                            <a:srgbClr val="FF0000"/>
                          </a:solidFill>
                        </a:rPr>
                        <a:t>2.9</a:t>
                      </a:r>
                      <a:endParaRPr lang="en-US" b="1" dirty="0">
                        <a:solidFill>
                          <a:srgbClr val="FF0000"/>
                        </a:solidFill>
                      </a:endParaRPr>
                    </a:p>
                  </a:txBody>
                  <a:tcPr>
                    <a:solidFill>
                      <a:srgbClr val="FFFF00"/>
                    </a:solidFill>
                  </a:tcPr>
                </a:tc>
                <a:tc>
                  <a:txBody>
                    <a:bodyPr/>
                    <a:lstStyle/>
                    <a:p>
                      <a:pPr algn="ctr"/>
                      <a:r>
                        <a:rPr lang="en-US" dirty="0" smtClean="0"/>
                        <a:t>3.7</a:t>
                      </a:r>
                      <a:endParaRPr lang="en-US" dirty="0"/>
                    </a:p>
                  </a:txBody>
                  <a:tcPr/>
                </a:tc>
              </a:tr>
            </a:tbl>
          </a:graphicData>
        </a:graphic>
      </p:graphicFrame>
      <p:pic>
        <p:nvPicPr>
          <p:cNvPr id="5" name="Picture 4"/>
          <p:cNvPicPr>
            <a:picLocks noChangeAspect="1"/>
          </p:cNvPicPr>
          <p:nvPr/>
        </p:nvPicPr>
        <p:blipFill>
          <a:blip r:embed="rId3"/>
          <a:stretch>
            <a:fillRect/>
          </a:stretch>
        </p:blipFill>
        <p:spPr>
          <a:xfrm>
            <a:off x="2169460" y="1396253"/>
            <a:ext cx="6544234" cy="3133046"/>
          </a:xfrm>
          <a:prstGeom prst="rect">
            <a:avLst/>
          </a:prstGeom>
        </p:spPr>
      </p:pic>
      <p:sp>
        <p:nvSpPr>
          <p:cNvPr id="14" name="AutoShape 14"/>
          <p:cNvSpPr>
            <a:spLocks noChangeArrowheads="1"/>
          </p:cNvSpPr>
          <p:nvPr/>
        </p:nvSpPr>
        <p:spPr bwMode="blackWhite">
          <a:xfrm>
            <a:off x="233082" y="1210235"/>
            <a:ext cx="1657483" cy="1752541"/>
          </a:xfrm>
          <a:prstGeom prst="wedgeRectCallout">
            <a:avLst>
              <a:gd name="adj1" fmla="val 148388"/>
              <a:gd name="adj2" fmla="val 3431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nonlife premium growth was stronger in the US in 2014 than in most of Europe</a:t>
            </a:r>
            <a:endParaRPr lang="en-US" sz="1600" b="1" dirty="0">
              <a:solidFill>
                <a:schemeClr val="bg1"/>
              </a:solidFill>
            </a:endParaRPr>
          </a:p>
        </p:txBody>
      </p:sp>
    </p:spTree>
    <p:extLst>
      <p:ext uri="{BB962C8B-B14F-4D97-AF65-F5344CB8AC3E}">
        <p14:creationId xmlns:p14="http://schemas.microsoft.com/office/powerpoint/2010/main" val="25300687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25</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a:t>
            </a:r>
            <a:br>
              <a:rPr lang="en-US" dirty="0" smtClean="0"/>
            </a:br>
            <a:r>
              <a:rPr lang="en-US" dirty="0" smtClean="0"/>
              <a:t>Premium Growth: 1980-2013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pic>
        <p:nvPicPr>
          <p:cNvPr id="2" name="Picture 1"/>
          <p:cNvPicPr>
            <a:picLocks noChangeAspect="1"/>
          </p:cNvPicPr>
          <p:nvPr/>
        </p:nvPicPr>
        <p:blipFill>
          <a:blip r:embed="rId3"/>
          <a:stretch>
            <a:fillRect/>
          </a:stretch>
        </p:blipFill>
        <p:spPr>
          <a:xfrm>
            <a:off x="239713" y="1854203"/>
            <a:ext cx="8191499" cy="4704599"/>
          </a:xfrm>
          <a:prstGeom prst="rect">
            <a:avLst/>
          </a:prstGeom>
        </p:spPr>
      </p:pic>
      <p:sp>
        <p:nvSpPr>
          <p:cNvPr id="12"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Emerging market growth has </a:t>
            </a:r>
            <a:r>
              <a:rPr lang="en-US" sz="1400" b="1" dirty="0">
                <a:solidFill>
                  <a:schemeClr val="bg1"/>
                </a:solidFill>
              </a:rPr>
              <a:t>exceeded that of industrialized countries in </a:t>
            </a:r>
            <a:r>
              <a:rPr lang="en-US" sz="1400" b="1" dirty="0" smtClean="0">
                <a:solidFill>
                  <a:schemeClr val="bg1"/>
                </a:solidFill>
              </a:rPr>
              <a:t>30 </a:t>
            </a:r>
            <a:r>
              <a:rPr lang="en-US" sz="1400" b="1" dirty="0">
                <a:solidFill>
                  <a:schemeClr val="bg1"/>
                </a:solidFill>
              </a:rPr>
              <a:t>of the past </a:t>
            </a:r>
            <a:r>
              <a:rPr lang="en-US" sz="1400" b="1" dirty="0" smtClean="0">
                <a:solidFill>
                  <a:schemeClr val="bg1"/>
                </a:solidFill>
              </a:rPr>
              <a:t>34 </a:t>
            </a:r>
            <a:r>
              <a:rPr lang="en-US" sz="1400" b="1" dirty="0">
                <a:solidFill>
                  <a:schemeClr val="bg1"/>
                </a:solidFill>
              </a:rPr>
              <a:t>years, including the entirety of the global financial </a:t>
            </a:r>
            <a:r>
              <a:rPr lang="en-US" sz="1400" b="1" dirty="0" smtClean="0">
                <a:solidFill>
                  <a:schemeClr val="bg1"/>
                </a:solidFill>
              </a:rPr>
              <a:t>crisis</a:t>
            </a:r>
            <a:r>
              <a:rPr lang="en-US" sz="1400" b="1" dirty="0">
                <a:solidFill>
                  <a:schemeClr val="bg1"/>
                </a:solidFill>
              </a:rPr>
              <a:t> </a:t>
            </a:r>
            <a:r>
              <a:rPr lang="en-US" sz="1400" b="1" dirty="0" smtClean="0">
                <a:solidFill>
                  <a:schemeClr val="bg1"/>
                </a:solidFill>
              </a:rPr>
              <a:t>and subsequent recovery</a:t>
            </a:r>
            <a:endParaRPr lang="en-US" sz="1400" b="1" dirty="0">
              <a:solidFill>
                <a:schemeClr val="bg1"/>
              </a:solidFill>
            </a:endParaRPr>
          </a:p>
        </p:txBody>
      </p:sp>
      <p:sp>
        <p:nvSpPr>
          <p:cNvPr id="17" name="AutoShape 14"/>
          <p:cNvSpPr>
            <a:spLocks noChangeArrowheads="1"/>
          </p:cNvSpPr>
          <p:nvPr/>
        </p:nvSpPr>
        <p:spPr bwMode="blackWhite">
          <a:xfrm>
            <a:off x="762000" y="1063628"/>
            <a:ext cx="4370387" cy="698500"/>
          </a:xfrm>
          <a:prstGeom prst="wedgeRectCallout">
            <a:avLst>
              <a:gd name="adj1" fmla="val 24672"/>
              <a:gd name="adj2" fmla="val 1780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a:t>
            </a:r>
            <a:r>
              <a:rPr lang="en-US" sz="1400" b="1" dirty="0" smtClean="0">
                <a:solidFill>
                  <a:schemeClr val="bg1"/>
                </a:solidFill>
              </a:rPr>
              <a:t>remium </a:t>
            </a:r>
            <a:r>
              <a:rPr lang="en-US" sz="1400" b="1" dirty="0">
                <a:solidFill>
                  <a:schemeClr val="bg1"/>
                </a:solidFill>
              </a:rPr>
              <a:t>growth is very erratic in part to inflation volatility in emerging markets as well as a lack of consistent cyclicality</a:t>
            </a:r>
          </a:p>
        </p:txBody>
      </p:sp>
    </p:spTree>
    <p:extLst>
      <p:ext uri="{BB962C8B-B14F-4D97-AF65-F5344CB8AC3E}">
        <p14:creationId xmlns:p14="http://schemas.microsoft.com/office/powerpoint/2010/main" val="14777144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2"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26</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Premiums Written in Life and Non-Life,    by Region: 1962-2012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2690" name="Picture 2"/>
          <p:cNvPicPr>
            <a:picLocks noChangeAspect="1" noChangeArrowheads="1"/>
          </p:cNvPicPr>
          <p:nvPr/>
        </p:nvPicPr>
        <p:blipFill>
          <a:blip r:embed="rId3" cstate="print"/>
          <a:srcRect/>
          <a:stretch>
            <a:fillRect/>
          </a:stretch>
        </p:blipFill>
        <p:spPr bwMode="auto">
          <a:xfrm>
            <a:off x="206428" y="1482212"/>
            <a:ext cx="8451365" cy="4987875"/>
          </a:xfrm>
          <a:prstGeom prst="rect">
            <a:avLst/>
          </a:prstGeom>
          <a:noFill/>
          <a:ln w="9525">
            <a:noFill/>
            <a:miter lim="800000"/>
            <a:headEnd/>
            <a:tailEnd/>
          </a:ln>
        </p:spPr>
      </p:pic>
      <p:sp>
        <p:nvSpPr>
          <p:cNvPr id="12" name="TextBox 11"/>
          <p:cNvSpPr txBox="1"/>
          <p:nvPr/>
        </p:nvSpPr>
        <p:spPr>
          <a:xfrm>
            <a:off x="7711440" y="1798320"/>
            <a:ext cx="685800" cy="369332"/>
          </a:xfrm>
          <a:prstGeom prst="rect">
            <a:avLst/>
          </a:prstGeom>
          <a:noFill/>
          <a:ln w="34925">
            <a:solidFill>
              <a:srgbClr val="FF0000"/>
            </a:solidFill>
          </a:ln>
        </p:spPr>
        <p:txBody>
          <a:bodyPr wrap="square" rtlCol="0">
            <a:spAutoFit/>
          </a:bodyPr>
          <a:lstStyle/>
          <a:p>
            <a:endParaRPr lang="en-US" dirty="0"/>
          </a:p>
        </p:txBody>
      </p:sp>
      <p:sp>
        <p:nvSpPr>
          <p:cNvPr id="13" name="TextBox 12"/>
          <p:cNvSpPr txBox="1"/>
          <p:nvPr/>
        </p:nvSpPr>
        <p:spPr>
          <a:xfrm>
            <a:off x="3825240" y="1767840"/>
            <a:ext cx="685800" cy="369332"/>
          </a:xfrm>
          <a:prstGeom prst="rect">
            <a:avLst/>
          </a:prstGeom>
          <a:noFill/>
          <a:ln w="34925">
            <a:solidFill>
              <a:srgbClr val="FF0000"/>
            </a:solidFill>
          </a:ln>
        </p:spPr>
        <p:txBody>
          <a:bodyPr wrap="square" rtlCol="0">
            <a:spAutoFit/>
          </a:bodyPr>
          <a:lstStyle/>
          <a:p>
            <a:endParaRPr lang="en-US" dirty="0"/>
          </a:p>
        </p:txBody>
      </p:sp>
      <p:sp>
        <p:nvSpPr>
          <p:cNvPr id="14" name="Text Box 17"/>
          <p:cNvSpPr txBox="1">
            <a:spLocks noChangeArrowheads="1"/>
          </p:cNvSpPr>
          <p:nvPr/>
        </p:nvSpPr>
        <p:spPr bwMode="auto">
          <a:xfrm>
            <a:off x="929151" y="1093463"/>
            <a:ext cx="7624915" cy="40011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Emerging market shares rose rapidly over the past 50 years</a:t>
            </a:r>
          </a:p>
        </p:txBody>
      </p:sp>
    </p:spTree>
    <p:extLst>
      <p:ext uri="{BB962C8B-B14F-4D97-AF65-F5344CB8AC3E}">
        <p14:creationId xmlns:p14="http://schemas.microsoft.com/office/powerpoint/2010/main" val="12881351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27</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Population Distribution, by Region:</a:t>
            </a:r>
            <a:br>
              <a:rPr lang="en-US" dirty="0" smtClean="0"/>
            </a:br>
            <a:r>
              <a:rPr lang="en-US" dirty="0" smtClean="0"/>
              <a:t>1962-2062F</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from United Nations Department of Economic and </a:t>
            </a:r>
            <a:r>
              <a:rPr lang="en-US" sz="1100" dirty="0" err="1" smtClean="0"/>
              <a:t>Sovial</a:t>
            </a:r>
            <a:r>
              <a:rPr lang="en-US" sz="1100" dirty="0" smtClean="0"/>
              <a:t> Affairs, Population Division.</a:t>
            </a:r>
            <a:endParaRPr lang="en-US" sz="1100" dirty="0"/>
          </a:p>
        </p:txBody>
      </p:sp>
      <p:sp>
        <p:nvSpPr>
          <p:cNvPr id="14" name="Text Box 17"/>
          <p:cNvSpPr txBox="1">
            <a:spLocks noChangeArrowheads="1"/>
          </p:cNvSpPr>
          <p:nvPr/>
        </p:nvSpPr>
        <p:spPr bwMode="auto">
          <a:xfrm>
            <a:off x="486700" y="1093461"/>
            <a:ext cx="7624915" cy="70788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Enormous population shifts will impact insurance demand over the next half century</a:t>
            </a:r>
          </a:p>
        </p:txBody>
      </p:sp>
      <p:pic>
        <p:nvPicPr>
          <p:cNvPr id="22643714" name="Picture 2"/>
          <p:cNvPicPr>
            <a:picLocks noChangeAspect="1" noChangeArrowheads="1"/>
          </p:cNvPicPr>
          <p:nvPr/>
        </p:nvPicPr>
        <p:blipFill>
          <a:blip r:embed="rId3" cstate="print"/>
          <a:srcRect/>
          <a:stretch>
            <a:fillRect/>
          </a:stretch>
        </p:blipFill>
        <p:spPr bwMode="auto">
          <a:xfrm>
            <a:off x="462424" y="1798074"/>
            <a:ext cx="7334250" cy="4648200"/>
          </a:xfrm>
          <a:prstGeom prst="rect">
            <a:avLst/>
          </a:prstGeom>
          <a:noFill/>
          <a:ln w="9525">
            <a:noFill/>
            <a:miter lim="800000"/>
            <a:headEnd/>
            <a:tailEnd/>
          </a:ln>
        </p:spPr>
      </p:pic>
      <p:sp>
        <p:nvSpPr>
          <p:cNvPr id="9" name="Rectangle 8"/>
          <p:cNvSpPr/>
          <p:nvPr/>
        </p:nvSpPr>
        <p:spPr>
          <a:xfrm>
            <a:off x="1179871" y="2064774"/>
            <a:ext cx="648930" cy="6390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51471" y="2104103"/>
            <a:ext cx="648930" cy="57518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2871" y="2094271"/>
            <a:ext cx="648930" cy="54078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4103" y="2084439"/>
            <a:ext cx="648930" cy="51620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503" y="2069695"/>
            <a:ext cx="648930" cy="36870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14"/>
          <p:cNvSpPr>
            <a:spLocks noChangeArrowheads="1"/>
          </p:cNvSpPr>
          <p:nvPr/>
        </p:nvSpPr>
        <p:spPr bwMode="blackWhite">
          <a:xfrm>
            <a:off x="7688825" y="1936953"/>
            <a:ext cx="1337187" cy="2762865"/>
          </a:xfrm>
          <a:prstGeom prst="wedgeRectCallout">
            <a:avLst>
              <a:gd name="adj1" fmla="val -86252"/>
              <a:gd name="adj2" fmla="val 20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Africa is expected to be the fastest population growth over the next 50 years, but no expectation now of Asia-like growth in economies or insurance demand</a:t>
            </a:r>
            <a:endParaRPr lang="en-US" sz="1400" b="1" dirty="0">
              <a:solidFill>
                <a:schemeClr val="bg1"/>
              </a:solidFill>
            </a:endParaRPr>
          </a:p>
        </p:txBody>
      </p:sp>
    </p:spTree>
    <p:extLst>
      <p:ext uri="{BB962C8B-B14F-4D97-AF65-F5344CB8AC3E}">
        <p14:creationId xmlns:p14="http://schemas.microsoft.com/office/powerpoint/2010/main" val="26393974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Relationship Between Real GDP and Real Life and Non-Life Premium Growth, 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1" name="Picture 1"/>
          <p:cNvPicPr>
            <a:picLocks noChangeAspect="1" noChangeArrowheads="1"/>
          </p:cNvPicPr>
          <p:nvPr/>
        </p:nvPicPr>
        <p:blipFill>
          <a:blip r:embed="rId3" cstate="print"/>
          <a:srcRect/>
          <a:stretch>
            <a:fillRect/>
          </a:stretch>
        </p:blipFill>
        <p:spPr bwMode="auto">
          <a:xfrm>
            <a:off x="185768" y="1868129"/>
            <a:ext cx="4076382" cy="2809568"/>
          </a:xfrm>
          <a:prstGeom prst="rect">
            <a:avLst/>
          </a:prstGeom>
          <a:noFill/>
          <a:ln w="9525">
            <a:noFill/>
            <a:miter lim="800000"/>
            <a:headEnd/>
            <a:tailEnd/>
          </a:ln>
        </p:spPr>
      </p:pic>
      <p:sp>
        <p:nvSpPr>
          <p:cNvPr id="11" name="AutoShape 14"/>
          <p:cNvSpPr>
            <a:spLocks noChangeArrowheads="1"/>
          </p:cNvSpPr>
          <p:nvPr/>
        </p:nvSpPr>
        <p:spPr bwMode="blackWhite">
          <a:xfrm>
            <a:off x="1101213" y="4837471"/>
            <a:ext cx="2880850" cy="1661652"/>
          </a:xfrm>
          <a:prstGeom prst="wedgeRectCallout">
            <a:avLst>
              <a:gd name="adj1" fmla="val 33322"/>
              <a:gd name="adj2" fmla="val -101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was a clear but  highly relationship between real GDP growth and real premium growth in advance markets in 2012</a:t>
            </a:r>
            <a:endParaRPr lang="en-US" b="1" dirty="0">
              <a:solidFill>
                <a:schemeClr val="bg1"/>
              </a:solidFill>
            </a:endParaRPr>
          </a:p>
        </p:txBody>
      </p:sp>
      <p:pic>
        <p:nvPicPr>
          <p:cNvPr id="2264064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64012" y="1903038"/>
            <a:ext cx="3862234" cy="2618263"/>
          </a:xfrm>
          <a:prstGeom prst="rect">
            <a:avLst/>
          </a:prstGeom>
          <a:noFill/>
          <a:ln w="9525">
            <a:noFill/>
            <a:miter lim="800000"/>
            <a:headEnd/>
            <a:tailEnd/>
          </a:ln>
        </p:spPr>
      </p:pic>
      <p:sp>
        <p:nvSpPr>
          <p:cNvPr id="14" name="Rectangle 3"/>
          <p:cNvSpPr>
            <a:spLocks noChangeArrowheads="1"/>
          </p:cNvSpPr>
          <p:nvPr/>
        </p:nvSpPr>
        <p:spPr bwMode="black">
          <a:xfrm>
            <a:off x="680036" y="1464049"/>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5" name="Rectangle 3"/>
          <p:cNvSpPr>
            <a:spLocks noChangeArrowheads="1"/>
          </p:cNvSpPr>
          <p:nvPr/>
        </p:nvSpPr>
        <p:spPr bwMode="black">
          <a:xfrm>
            <a:off x="4775172" y="1468965"/>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6" name="AutoShape 14"/>
          <p:cNvSpPr>
            <a:spLocks noChangeArrowheads="1"/>
          </p:cNvSpPr>
          <p:nvPr/>
        </p:nvSpPr>
        <p:spPr bwMode="blackWhite">
          <a:xfrm>
            <a:off x="5329084" y="4862052"/>
            <a:ext cx="3062746" cy="1661652"/>
          </a:xfrm>
          <a:prstGeom prst="wedgeRectCallout">
            <a:avLst>
              <a:gd name="adj1" fmla="val 29791"/>
              <a:gd name="adj2" fmla="val -102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correlation between real GDP growth and real premium growth in emerging markets was much stronger than in advanced markets in 2012</a:t>
            </a:r>
            <a:endParaRPr lang="en-US" b="1" dirty="0">
              <a:solidFill>
                <a:schemeClr val="bg1"/>
              </a:solidFill>
            </a:endParaRPr>
          </a:p>
        </p:txBody>
      </p:sp>
    </p:spTree>
    <p:extLst>
      <p:ext uri="{BB962C8B-B14F-4D97-AF65-F5344CB8AC3E}">
        <p14:creationId xmlns:p14="http://schemas.microsoft.com/office/powerpoint/2010/main" val="38739839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29</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Insurance Density and Penetration for Advanced and Emerging Markets,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883330" name="Picture 2"/>
          <p:cNvPicPr>
            <a:picLocks noChangeAspect="1" noChangeArrowheads="1"/>
          </p:cNvPicPr>
          <p:nvPr/>
        </p:nvPicPr>
        <p:blipFill>
          <a:blip r:embed="rId3" cstate="print"/>
          <a:srcRect/>
          <a:stretch>
            <a:fillRect/>
          </a:stretch>
        </p:blipFill>
        <p:spPr bwMode="auto">
          <a:xfrm>
            <a:off x="5059611" y="1347013"/>
            <a:ext cx="3838626" cy="5442002"/>
          </a:xfrm>
          <a:prstGeom prst="rect">
            <a:avLst/>
          </a:prstGeom>
          <a:noFill/>
          <a:ln w="9525">
            <a:noFill/>
            <a:miter lim="800000"/>
            <a:headEnd/>
            <a:tailEnd/>
          </a:ln>
        </p:spPr>
      </p:pic>
      <p:pic>
        <p:nvPicPr>
          <p:cNvPr id="22883331" name="Picture 3"/>
          <p:cNvPicPr>
            <a:picLocks noChangeAspect="1" noChangeArrowheads="1"/>
          </p:cNvPicPr>
          <p:nvPr/>
        </p:nvPicPr>
        <p:blipFill>
          <a:blip r:embed="rId4" cstate="print"/>
          <a:srcRect/>
          <a:stretch>
            <a:fillRect/>
          </a:stretch>
        </p:blipFill>
        <p:spPr bwMode="auto">
          <a:xfrm>
            <a:off x="151785" y="1425664"/>
            <a:ext cx="4415881" cy="4137844"/>
          </a:xfrm>
          <a:prstGeom prst="rect">
            <a:avLst/>
          </a:prstGeom>
          <a:noFill/>
          <a:ln w="9525">
            <a:noFill/>
            <a:miter lim="800000"/>
            <a:headEnd/>
            <a:tailEnd/>
          </a:ln>
        </p:spPr>
      </p:pic>
      <p:sp>
        <p:nvSpPr>
          <p:cNvPr id="12" name="Rectangle 3"/>
          <p:cNvSpPr>
            <a:spLocks noChangeArrowheads="1"/>
          </p:cNvSpPr>
          <p:nvPr/>
        </p:nvSpPr>
        <p:spPr bwMode="black">
          <a:xfrm>
            <a:off x="650540" y="1031441"/>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3" name="Rectangle 3"/>
          <p:cNvSpPr>
            <a:spLocks noChangeArrowheads="1"/>
          </p:cNvSpPr>
          <p:nvPr/>
        </p:nvSpPr>
        <p:spPr bwMode="black">
          <a:xfrm>
            <a:off x="5335600" y="1036344"/>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4" name="AutoShape 14"/>
          <p:cNvSpPr>
            <a:spLocks noChangeArrowheads="1"/>
          </p:cNvSpPr>
          <p:nvPr/>
        </p:nvSpPr>
        <p:spPr bwMode="blackWhite">
          <a:xfrm>
            <a:off x="2172929" y="4288593"/>
            <a:ext cx="2507226" cy="716026"/>
          </a:xfrm>
          <a:prstGeom prst="wedgeRectCallout">
            <a:avLst>
              <a:gd name="adj1" fmla="val -29467"/>
              <a:gd name="adj2" fmla="val -2057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100" b="1" dirty="0" smtClean="0">
                <a:solidFill>
                  <a:schemeClr val="bg1"/>
                </a:solidFill>
              </a:rPr>
              <a:t>Spending and penetration are generally much higher in advanced markets, though growth is fastest in emerging markets</a:t>
            </a:r>
            <a:endParaRPr lang="en-US" sz="1100" b="1" dirty="0">
              <a:solidFill>
                <a:schemeClr val="bg1"/>
              </a:solidFill>
            </a:endParaRPr>
          </a:p>
        </p:txBody>
      </p:sp>
      <p:sp>
        <p:nvSpPr>
          <p:cNvPr id="16" name="Rectangle 15"/>
          <p:cNvSpPr/>
          <p:nvPr/>
        </p:nvSpPr>
        <p:spPr>
          <a:xfrm>
            <a:off x="5329084" y="4159045"/>
            <a:ext cx="1189703" cy="786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7"/>
          <p:cNvSpPr>
            <a:spLocks noChangeArrowheads="1"/>
          </p:cNvSpPr>
          <p:nvPr/>
        </p:nvSpPr>
        <p:spPr bwMode="blackWhite">
          <a:xfrm>
            <a:off x="6764591" y="4562168"/>
            <a:ext cx="2241756" cy="1327355"/>
          </a:xfrm>
          <a:prstGeom prst="wedgeRectCallout">
            <a:avLst>
              <a:gd name="adj1" fmla="val -60526"/>
              <a:gd name="adj2" fmla="val -719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Chinese spending on insurance is very similar to Russia, but Russian spending is mostly non-life and in China the majority is life</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9543952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34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4338A1-5849-4B1C-96B8-9C8BAA5A6001}"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6349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486" y="1971675"/>
            <a:ext cx="8893277"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600" b="1" dirty="0" smtClean="0">
                <a:solidFill>
                  <a:srgbClr val="FFFFFF"/>
                </a:solidFill>
              </a:rPr>
              <a:t>Risk &amp; Insurance</a:t>
            </a:r>
          </a:p>
          <a:p>
            <a:pPr algn="ctr" defTabSz="114300">
              <a:lnSpc>
                <a:spcPct val="95000"/>
              </a:lnSpc>
              <a:spcBef>
                <a:spcPct val="25000"/>
              </a:spcBef>
            </a:pPr>
            <a:r>
              <a:rPr lang="en-US" sz="4600" b="1" i="1" dirty="0" smtClean="0">
                <a:solidFill>
                  <a:srgbClr val="FFFFFF"/>
                </a:solidFill>
              </a:rPr>
              <a:t> U.S. and Global Perspective</a:t>
            </a:r>
            <a:endParaRPr lang="en-US" sz="4600" b="1" i="1" dirty="0">
              <a:solidFill>
                <a:srgbClr val="FFFFFF"/>
              </a:solidFill>
            </a:endParaRPr>
          </a:p>
        </p:txBody>
      </p:sp>
      <p:sp>
        <p:nvSpPr>
          <p:cNvPr id="1924103" name="Rectangle 7"/>
          <p:cNvSpPr>
            <a:spLocks noChangeArrowheads="1"/>
          </p:cNvSpPr>
          <p:nvPr/>
        </p:nvSpPr>
        <p:spPr bwMode="auto">
          <a:xfrm>
            <a:off x="366712" y="4343400"/>
            <a:ext cx="8185150" cy="15881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Marine Insurance Is Very Sensitive to the Global Economic and Political Environment</a:t>
            </a:r>
            <a:endParaRPr lang="en-US" sz="3600" b="1" i="1" dirty="0">
              <a:solidFill>
                <a:srgbClr val="FF0000"/>
              </a:solidFill>
            </a:endParaRPr>
          </a:p>
        </p:txBody>
      </p:sp>
    </p:spTree>
    <p:extLst>
      <p:ext uri="{BB962C8B-B14F-4D97-AF65-F5344CB8AC3E}">
        <p14:creationId xmlns:p14="http://schemas.microsoft.com/office/powerpoint/2010/main" val="25117180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8601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9CEEAFE-95BB-430F-A04C-D667731B1514}"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8602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638" y="1971675"/>
            <a:ext cx="8929687" cy="17795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The Unfortunate Nexus: Opportunity, Risk &amp; Instability</a:t>
            </a:r>
          </a:p>
        </p:txBody>
      </p:sp>
      <p:sp>
        <p:nvSpPr>
          <p:cNvPr id="1924103" name="Rectangle 7"/>
          <p:cNvSpPr>
            <a:spLocks noChangeArrowheads="1"/>
          </p:cNvSpPr>
          <p:nvPr/>
        </p:nvSpPr>
        <p:spPr bwMode="auto">
          <a:xfrm>
            <a:off x="496888" y="4186238"/>
            <a:ext cx="8396287"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Most of the Global Economy’s Future Gains Will be Fraught with Much Greater Risk and Uncertainty than in </a:t>
            </a:r>
            <a:r>
              <a:rPr lang="en-US" sz="3600" b="1" dirty="0" smtClean="0">
                <a:solidFill>
                  <a:srgbClr val="225A7A"/>
                </a:solidFill>
              </a:rPr>
              <a:t>the Past</a:t>
            </a:r>
            <a:endParaRPr lang="en-US" sz="3600" b="1" dirty="0">
              <a:solidFill>
                <a:schemeClr val="folHlink"/>
              </a:solidFill>
            </a:endParaRPr>
          </a:p>
        </p:txBody>
      </p:sp>
    </p:spTree>
    <p:extLst>
      <p:ext uri="{BB962C8B-B14F-4D97-AF65-F5344CB8AC3E}">
        <p14:creationId xmlns:p14="http://schemas.microsoft.com/office/powerpoint/2010/main" val="40149240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92880" y="850900"/>
            <a:ext cx="8632032" cy="5115748"/>
            <a:chOff x="192880" y="1362840"/>
            <a:chExt cx="8632032" cy="5115748"/>
          </a:xfrm>
        </p:grpSpPr>
        <p:grpSp>
          <p:nvGrpSpPr>
            <p:cNvPr id="7" name="Group 6"/>
            <p:cNvGrpSpPr/>
            <p:nvPr/>
          </p:nvGrpSpPr>
          <p:grpSpPr>
            <a:xfrm>
              <a:off x="192880" y="1362840"/>
              <a:ext cx="8632032" cy="5115748"/>
              <a:chOff x="192880" y="1362840"/>
              <a:chExt cx="8632032" cy="5115748"/>
            </a:xfrm>
          </p:grpSpPr>
          <p:pic>
            <p:nvPicPr>
              <p:cNvPr id="3" name="Picture 2"/>
              <p:cNvPicPr>
                <a:picLocks noChangeAspect="1"/>
              </p:cNvPicPr>
              <p:nvPr/>
            </p:nvPicPr>
            <p:blipFill>
              <a:blip r:embed="rId2"/>
              <a:stretch>
                <a:fillRect/>
              </a:stretch>
            </p:blipFill>
            <p:spPr>
              <a:xfrm>
                <a:off x="192880" y="1362840"/>
                <a:ext cx="8632032" cy="5115748"/>
              </a:xfrm>
              <a:prstGeom prst="rect">
                <a:avLst/>
              </a:prstGeom>
            </p:spPr>
          </p:pic>
          <p:sp>
            <p:nvSpPr>
              <p:cNvPr id="4" name="Rectangle 3"/>
              <p:cNvSpPr/>
              <p:nvPr/>
            </p:nvSpPr>
            <p:spPr>
              <a:xfrm>
                <a:off x="322728" y="1362840"/>
                <a:ext cx="1948003" cy="93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251012" y="3759602"/>
              <a:ext cx="1237129" cy="2526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31</a:t>
            </a:fld>
            <a:endParaRPr lang="en-US"/>
          </a:p>
        </p:txBody>
      </p:sp>
      <p:sp>
        <p:nvSpPr>
          <p:cNvPr id="8" name="TextBox 7"/>
          <p:cNvSpPr txBox="1"/>
          <p:nvPr/>
        </p:nvSpPr>
        <p:spPr>
          <a:xfrm>
            <a:off x="83897" y="6495276"/>
            <a:ext cx="4000736" cy="276999"/>
          </a:xfrm>
          <a:prstGeom prst="rect">
            <a:avLst/>
          </a:prstGeom>
          <a:noFill/>
        </p:spPr>
        <p:txBody>
          <a:bodyPr wrap="square" rtlCol="0">
            <a:spAutoFit/>
          </a:bodyPr>
          <a:lstStyle/>
          <a:p>
            <a:r>
              <a:rPr lang="en-US" sz="1200" dirty="0" smtClean="0"/>
              <a:t>Source: Aon PLC; Insurance Information Institute.</a:t>
            </a:r>
            <a:endParaRPr lang="en-US" sz="1200" dirty="0"/>
          </a:p>
        </p:txBody>
      </p:sp>
      <p:sp>
        <p:nvSpPr>
          <p:cNvPr id="9" name="AutoShape 13"/>
          <p:cNvSpPr>
            <a:spLocks noChangeArrowheads="1"/>
          </p:cNvSpPr>
          <p:nvPr/>
        </p:nvSpPr>
        <p:spPr bwMode="blackWhite">
          <a:xfrm>
            <a:off x="5417288" y="4926874"/>
            <a:ext cx="2043113" cy="804727"/>
          </a:xfrm>
          <a:prstGeom prst="wedgeRectCallout">
            <a:avLst>
              <a:gd name="adj1" fmla="val -18588"/>
              <a:gd name="adj2" fmla="val -1814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Terrorism remains a greater concern in the Middle East,  Africa and South Asia</a:t>
            </a:r>
            <a:endParaRPr lang="en-US" sz="1400" b="1" dirty="0">
              <a:solidFill>
                <a:schemeClr val="bg1"/>
              </a:solidFill>
            </a:endParaRPr>
          </a:p>
        </p:txBody>
      </p:sp>
      <p:sp>
        <p:nvSpPr>
          <p:cNvPr id="10" name="AutoShape 13"/>
          <p:cNvSpPr>
            <a:spLocks noChangeArrowheads="1"/>
          </p:cNvSpPr>
          <p:nvPr/>
        </p:nvSpPr>
        <p:spPr bwMode="blackWhite">
          <a:xfrm>
            <a:off x="85725" y="4200525"/>
            <a:ext cx="2185007" cy="1128713"/>
          </a:xfrm>
          <a:prstGeom prst="wedgeRectCallout">
            <a:avLst>
              <a:gd name="adj1" fmla="val 68358"/>
              <a:gd name="adj2" fmla="val -188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Latin and South America have modest terrorist threats though Brazil is elevated</a:t>
            </a:r>
            <a:endParaRPr lang="en-US" sz="1400" b="1" dirty="0">
              <a:solidFill>
                <a:schemeClr val="bg1"/>
              </a:solidFill>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Political Risk: Greatest Opportunities  Often in Risky Nations </a:t>
            </a:r>
            <a:endParaRPr lang="en-US" dirty="0" smtClean="0">
              <a:solidFill>
                <a:srgbClr val="28688C"/>
              </a:solidFill>
            </a:endParaRPr>
          </a:p>
        </p:txBody>
      </p:sp>
      <p:sp>
        <p:nvSpPr>
          <p:cNvPr id="14" name="Rectangle 7"/>
          <p:cNvSpPr>
            <a:spLocks noChangeArrowheads="1"/>
          </p:cNvSpPr>
          <p:nvPr/>
        </p:nvSpPr>
        <p:spPr bwMode="black">
          <a:xfrm>
            <a:off x="251012" y="990721"/>
            <a:ext cx="1435898"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b="1" i="1" dirty="0" smtClean="0">
                <a:solidFill>
                  <a:srgbClr val="225A7A"/>
                </a:solidFill>
              </a:rPr>
              <a:t>As of 2015:Q4</a:t>
            </a:r>
            <a:endParaRPr lang="en-US" b="1" i="1" dirty="0">
              <a:solidFill>
                <a:srgbClr val="225A7A"/>
              </a:solidFill>
            </a:endParaRPr>
          </a:p>
        </p:txBody>
      </p:sp>
    </p:spTree>
    <p:extLst>
      <p:ext uri="{BB962C8B-B14F-4D97-AF65-F5344CB8AC3E}">
        <p14:creationId xmlns:p14="http://schemas.microsoft.com/office/powerpoint/2010/main" val="371624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91671" y="1331321"/>
            <a:ext cx="7498503" cy="5094126"/>
            <a:chOff x="591671" y="1331321"/>
            <a:chExt cx="7498503" cy="5094126"/>
          </a:xfrm>
        </p:grpSpPr>
        <p:grpSp>
          <p:nvGrpSpPr>
            <p:cNvPr id="13" name="Group 12"/>
            <p:cNvGrpSpPr/>
            <p:nvPr/>
          </p:nvGrpSpPr>
          <p:grpSpPr>
            <a:xfrm>
              <a:off x="627529" y="1331321"/>
              <a:ext cx="7462645" cy="5094126"/>
              <a:chOff x="627529" y="1331321"/>
              <a:chExt cx="7462645" cy="5094126"/>
            </a:xfrm>
          </p:grpSpPr>
          <p:pic>
            <p:nvPicPr>
              <p:cNvPr id="3" name="Picture 2"/>
              <p:cNvPicPr>
                <a:picLocks noChangeAspect="1"/>
              </p:cNvPicPr>
              <p:nvPr/>
            </p:nvPicPr>
            <p:blipFill>
              <a:blip r:embed="rId2"/>
              <a:stretch>
                <a:fillRect/>
              </a:stretch>
            </p:blipFill>
            <p:spPr>
              <a:xfrm>
                <a:off x="650599" y="1331321"/>
                <a:ext cx="7439575" cy="5094126"/>
              </a:xfrm>
              <a:prstGeom prst="rect">
                <a:avLst/>
              </a:prstGeom>
            </p:spPr>
          </p:pic>
          <p:sp>
            <p:nvSpPr>
              <p:cNvPr id="12" name="Rectangle 11"/>
              <p:cNvSpPr/>
              <p:nvPr/>
            </p:nvSpPr>
            <p:spPr>
              <a:xfrm>
                <a:off x="627529" y="1514475"/>
                <a:ext cx="1506071" cy="511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591671" y="5271247"/>
              <a:ext cx="1057835" cy="1067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32</a:t>
            </a:fld>
            <a:endParaRPr lang="en-US"/>
          </a:p>
        </p:txBody>
      </p:sp>
      <p:sp>
        <p:nvSpPr>
          <p:cNvPr id="7" name="TextBox 6"/>
          <p:cNvSpPr txBox="1"/>
          <p:nvPr/>
        </p:nvSpPr>
        <p:spPr>
          <a:xfrm>
            <a:off x="369651" y="6511694"/>
            <a:ext cx="4000736" cy="276999"/>
          </a:xfrm>
          <a:prstGeom prst="rect">
            <a:avLst/>
          </a:prstGeom>
          <a:noFill/>
        </p:spPr>
        <p:txBody>
          <a:bodyPr wrap="square" rtlCol="0">
            <a:spAutoFit/>
          </a:bodyPr>
          <a:lstStyle/>
          <a:p>
            <a:r>
              <a:rPr lang="en-US" sz="1200" dirty="0" smtClean="0"/>
              <a:t>Source: Aon PLC; Insurance Information Institute.</a:t>
            </a:r>
            <a:endParaRPr lang="en-US" sz="1200" dirty="0"/>
          </a:p>
        </p:txBody>
      </p:sp>
      <p:sp>
        <p:nvSpPr>
          <p:cNvPr id="8" name="AutoShape 13"/>
          <p:cNvSpPr>
            <a:spLocks noChangeArrowheads="1"/>
          </p:cNvSpPr>
          <p:nvPr/>
        </p:nvSpPr>
        <p:spPr bwMode="blackWhite">
          <a:xfrm>
            <a:off x="5140842" y="5120266"/>
            <a:ext cx="2570162" cy="1061104"/>
          </a:xfrm>
          <a:prstGeom prst="wedgeRectCallout">
            <a:avLst>
              <a:gd name="adj1" fmla="val -24182"/>
              <a:gd name="adj2" fmla="val -1548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fastest growing markets are generally also among the politically </a:t>
            </a:r>
            <a:r>
              <a:rPr lang="en-US" sz="1400" b="1" dirty="0" smtClean="0">
                <a:solidFill>
                  <a:schemeClr val="bg1"/>
                </a:solidFill>
              </a:rPr>
              <a:t>riskiest, including East and South Asia and Africa</a:t>
            </a:r>
            <a:endParaRPr lang="en-US" sz="1400" b="1" dirty="0">
              <a:solidFill>
                <a:schemeClr val="bg1"/>
              </a:solidFill>
            </a:endParaRPr>
          </a:p>
        </p:txBody>
      </p:sp>
      <p:sp>
        <p:nvSpPr>
          <p:cNvPr id="9" name="AutoShape 13"/>
          <p:cNvSpPr>
            <a:spLocks noChangeArrowheads="1"/>
          </p:cNvSpPr>
          <p:nvPr/>
        </p:nvSpPr>
        <p:spPr bwMode="blackWhite">
          <a:xfrm>
            <a:off x="85725" y="4200525"/>
            <a:ext cx="2185007" cy="1323181"/>
          </a:xfrm>
          <a:prstGeom prst="wedgeRectCallout">
            <a:avLst>
              <a:gd name="adj1" fmla="val 68358"/>
              <a:gd name="adj2" fmla="val -188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Latin and South America also present insurers with growth opportunities but political instability has increased markedly</a:t>
            </a:r>
            <a:endParaRPr lang="en-US" sz="1400" b="1" dirty="0">
              <a:solidFill>
                <a:schemeClr val="bg1"/>
              </a:solidFill>
            </a:endParaRPr>
          </a:p>
        </p:txBody>
      </p:sp>
      <p:sp>
        <p:nvSpPr>
          <p:cNvPr id="10" name="AutoShape 7"/>
          <p:cNvSpPr>
            <a:spLocks noChangeArrowheads="1"/>
          </p:cNvSpPr>
          <p:nvPr/>
        </p:nvSpPr>
        <p:spPr bwMode="blackWhite">
          <a:xfrm>
            <a:off x="5838056" y="1514475"/>
            <a:ext cx="1622323" cy="1345633"/>
          </a:xfrm>
          <a:prstGeom prst="wedgeRectCallout">
            <a:avLst>
              <a:gd name="adj1" fmla="val -80270"/>
              <a:gd name="adj2" fmla="val 841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Problems in the Ukraine will intensify political risk in several former Soviet republics</a:t>
            </a:r>
            <a:endParaRPr lang="en-US" sz="1400" b="1" dirty="0">
              <a:solidFill>
                <a:srgbClr val="FFFFFF"/>
              </a:solidFill>
              <a:latin typeface="Arial" charset="0"/>
              <a:cs typeface="Arial" charset="0"/>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Risk: Greatest Opportunities   Are Often in Risky Nations </a:t>
            </a:r>
            <a:endParaRPr lang="en-US" dirty="0" smtClean="0">
              <a:solidFill>
                <a:srgbClr val="28688C"/>
              </a:solidFill>
            </a:endParaRPr>
          </a:p>
        </p:txBody>
      </p:sp>
      <p:sp>
        <p:nvSpPr>
          <p:cNvPr id="16" name="Rectangle 7"/>
          <p:cNvSpPr>
            <a:spLocks noChangeArrowheads="1"/>
          </p:cNvSpPr>
          <p:nvPr/>
        </p:nvSpPr>
        <p:spPr bwMode="black">
          <a:xfrm>
            <a:off x="213608" y="1158826"/>
            <a:ext cx="1435898"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b="1" i="1" dirty="0" smtClean="0">
                <a:solidFill>
                  <a:srgbClr val="225A7A"/>
                </a:solidFill>
              </a:rPr>
              <a:t>As of 2015:Q4</a:t>
            </a:r>
            <a:endParaRPr lang="en-US" b="1" i="1" dirty="0">
              <a:solidFill>
                <a:srgbClr val="225A7A"/>
              </a:solidFill>
            </a:endParaRPr>
          </a:p>
        </p:txBody>
      </p:sp>
    </p:spTree>
    <p:extLst>
      <p:ext uri="{BB962C8B-B14F-4D97-AF65-F5344CB8AC3E}">
        <p14:creationId xmlns:p14="http://schemas.microsoft.com/office/powerpoint/2010/main" val="194562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3200"/>
                            </p:stCondLst>
                            <p:childTnLst>
                              <p:par>
                                <p:cTn id="17" presetID="4" presetClass="entr" presetSubtype="3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33</a:t>
            </a:fld>
            <a:endParaRPr lang="en-US" sz="900"/>
          </a:p>
        </p:txBody>
      </p:sp>
      <p:sp>
        <p:nvSpPr>
          <p:cNvPr id="437250" name="Rectangle 2"/>
          <p:cNvSpPr>
            <a:spLocks noGrp="1" noChangeArrowheads="1"/>
          </p:cNvSpPr>
          <p:nvPr>
            <p:ph type="title" idx="4294967295"/>
          </p:nvPr>
        </p:nvSpPr>
        <p:spPr>
          <a:xfrm>
            <a:off x="0" y="350557"/>
            <a:ext cx="8001000" cy="581025"/>
          </a:xfrm>
        </p:spPr>
        <p:txBody>
          <a:bodyPr lIns="92075" tIns="46038" rIns="92075" bIns="46038" anchor="b"/>
          <a:lstStyle/>
          <a:p>
            <a:pPr>
              <a:lnSpc>
                <a:spcPct val="85000"/>
              </a:lnSpc>
            </a:pPr>
            <a:r>
              <a:rPr lang="en-US" dirty="0" smtClean="0"/>
              <a:t>Country Shares of World </a:t>
            </a:r>
            <a:br>
              <a:rPr lang="en-US" dirty="0" smtClean="0"/>
            </a:br>
            <a:r>
              <a:rPr lang="en-US" dirty="0" smtClean="0"/>
              <a:t>Merchandise Exports</a:t>
            </a:r>
            <a:endParaRPr lang="en-US" dirty="0" smtClean="0">
              <a:solidFill>
                <a:srgbClr val="28688C"/>
              </a:solidFill>
            </a:endParaRPr>
          </a:p>
        </p:txBody>
      </p:sp>
      <p:sp>
        <p:nvSpPr>
          <p:cNvPr id="46086" name="Text Box 5"/>
          <p:cNvSpPr txBox="1">
            <a:spLocks noChangeArrowheads="1"/>
          </p:cNvSpPr>
          <p:nvPr/>
        </p:nvSpPr>
        <p:spPr bwMode="auto">
          <a:xfrm>
            <a:off x="26894" y="6362839"/>
            <a:ext cx="8242300" cy="431529"/>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World </a:t>
            </a:r>
            <a:r>
              <a:rPr lang="en-US" sz="1100" dirty="0"/>
              <a:t>Trade </a:t>
            </a:r>
            <a:r>
              <a:rPr lang="en-US" sz="1100" dirty="0" smtClean="0"/>
              <a:t>Organization accessed 4/30/14 at:  </a:t>
            </a:r>
            <a:r>
              <a:rPr lang="en-US" sz="1100" dirty="0">
                <a:hlinkClick r:id="rId3"/>
              </a:rPr>
              <a:t>http://</a:t>
            </a:r>
            <a:r>
              <a:rPr lang="en-US" sz="1100" dirty="0" smtClean="0">
                <a:hlinkClick r:id="rId3"/>
              </a:rPr>
              <a:t>www.wto.org/english/res_e/statis_e/statis_e.htm</a:t>
            </a:r>
            <a:r>
              <a:rPr lang="en-US" sz="1100" dirty="0" smtClean="0"/>
              <a:t> ; Insurance Information Institute.</a:t>
            </a:r>
            <a:endParaRPr lang="en-US" sz="1100" dirty="0"/>
          </a:p>
        </p:txBody>
      </p:sp>
      <p:sp>
        <p:nvSpPr>
          <p:cNvPr id="4" name="TextBox 3"/>
          <p:cNvSpPr txBox="1"/>
          <p:nvPr/>
        </p:nvSpPr>
        <p:spPr>
          <a:xfrm>
            <a:off x="285643" y="1657722"/>
            <a:ext cx="5115032" cy="942603"/>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4"/>
          <a:stretch>
            <a:fillRect/>
          </a:stretch>
        </p:blipFill>
        <p:spPr>
          <a:xfrm>
            <a:off x="85725" y="1800600"/>
            <a:ext cx="9005001" cy="4467597"/>
          </a:xfrm>
          <a:prstGeom prst="rect">
            <a:avLst/>
          </a:prstGeom>
        </p:spPr>
      </p:pic>
      <p:sp>
        <p:nvSpPr>
          <p:cNvPr id="11" name="AutoShape 13"/>
          <p:cNvSpPr>
            <a:spLocks noChangeArrowheads="1"/>
          </p:cNvSpPr>
          <p:nvPr/>
        </p:nvSpPr>
        <p:spPr bwMode="blackWhite">
          <a:xfrm>
            <a:off x="1438275" y="1074460"/>
            <a:ext cx="6162782" cy="677719"/>
          </a:xfrm>
          <a:prstGeom prst="wedgeRectCallout">
            <a:avLst>
              <a:gd name="adj1" fmla="val 23620"/>
              <a:gd name="adj2" fmla="val 37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US, China, Japan and Western Europe lead the world in merchandise exports</a:t>
            </a:r>
            <a:endParaRPr lang="en-US" b="1" dirty="0">
              <a:solidFill>
                <a:schemeClr val="bg1"/>
              </a:solidFill>
            </a:endParaRPr>
          </a:p>
        </p:txBody>
      </p:sp>
    </p:spTree>
    <p:extLst>
      <p:ext uri="{BB962C8B-B14F-4D97-AF65-F5344CB8AC3E}">
        <p14:creationId xmlns:p14="http://schemas.microsoft.com/office/powerpoint/2010/main" val="22860020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8630037" name="Chart" r:id="rId3" imgW="8486964" imgH="4848398" progId="MSGraph.Chart.8">
                  <p:embed followColorScheme="full"/>
                </p:oleObj>
              </mc:Choice>
              <mc:Fallback>
                <p:oleObj name="Chart" r:id="rId3" imgW="8486964" imgH="4848398"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$43.7B**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2015)</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5322531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a:t>
            </a:r>
            <a:r>
              <a:rPr lang="en-US" sz="4200" b="1" dirty="0" smtClean="0">
                <a:solidFill>
                  <a:srgbClr val="FFFFFF"/>
                </a:solidFill>
                <a:latin typeface="Arial" charset="0"/>
                <a:cs typeface="Arial" charset="0"/>
              </a:rPr>
              <a:t>(Re)Insurance </a:t>
            </a:r>
            <a:r>
              <a:rPr lang="en-US" sz="4200" b="1" dirty="0">
                <a:solidFill>
                  <a:srgbClr val="FFFFFF"/>
                </a:solidFill>
                <a:latin typeface="Arial" charset="0"/>
                <a:cs typeface="Arial" charset="0"/>
              </a:rPr>
              <a:t>Industry Financial Overview</a:t>
            </a:r>
          </a:p>
        </p:txBody>
      </p:sp>
      <p:sp>
        <p:nvSpPr>
          <p:cNvPr id="2152456" name="Rectangle 8"/>
          <p:cNvSpPr>
            <a:spLocks noChangeArrowheads="1"/>
          </p:cNvSpPr>
          <p:nvPr/>
        </p:nvSpPr>
        <p:spPr bwMode="auto">
          <a:xfrm>
            <a:off x="294081" y="4020919"/>
            <a:ext cx="8546311"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2015 Was a Reasonably Good Year and Very Similar to 2014</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extLst>
      <p:ext uri="{BB962C8B-B14F-4D97-AF65-F5344CB8AC3E}">
        <p14:creationId xmlns:p14="http://schemas.microsoft.com/office/powerpoint/2010/main" val="3913606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36</a:t>
            </a:fld>
            <a:endParaRPr lang="en-US" dirty="0" smtClean="0"/>
          </a:p>
        </p:txBody>
      </p:sp>
      <p:sp>
        <p:nvSpPr>
          <p:cNvPr id="82949" name="Rectangle 2"/>
          <p:cNvSpPr>
            <a:spLocks noGrp="1" noChangeArrowheads="1"/>
          </p:cNvSpPr>
          <p:nvPr>
            <p:ph type="title"/>
          </p:nvPr>
        </p:nvSpPr>
        <p:spPr/>
        <p:txBody>
          <a:bodyPr/>
          <a:lstStyle/>
          <a:p>
            <a:r>
              <a:rPr lang="en-US" dirty="0" smtClean="0"/>
              <a:t>Commercial Lines Outlook: 2016</a:t>
            </a:r>
          </a:p>
        </p:txBody>
      </p:sp>
      <p:sp>
        <p:nvSpPr>
          <p:cNvPr id="1922051" name="Rectangle 3"/>
          <p:cNvSpPr>
            <a:spLocks noGrp="1" noChangeArrowheads="1"/>
          </p:cNvSpPr>
          <p:nvPr>
            <p:ph type="body" idx="1"/>
          </p:nvPr>
        </p:nvSpPr>
        <p:spPr>
          <a:xfrm>
            <a:off x="181896" y="1053619"/>
            <a:ext cx="8780207" cy="5448301"/>
          </a:xfrm>
        </p:spPr>
        <p:txBody>
          <a:bodyPr/>
          <a:lstStyle/>
          <a:p>
            <a:pPr>
              <a:lnSpc>
                <a:spcPts val="2100"/>
              </a:lnSpc>
            </a:pPr>
            <a:r>
              <a:rPr lang="en-US" b="1" dirty="0" smtClean="0"/>
              <a:t>Flat to modest deceleration in premium growth in 2016</a:t>
            </a:r>
          </a:p>
          <a:p>
            <a:pPr>
              <a:lnSpc>
                <a:spcPts val="2100"/>
              </a:lnSpc>
            </a:pPr>
            <a:r>
              <a:rPr lang="en-US" b="1" dirty="0" smtClean="0"/>
              <a:t>Rate environment suggests flat-to-slightly negative renewals in 2016</a:t>
            </a:r>
          </a:p>
          <a:p>
            <a:pPr>
              <a:lnSpc>
                <a:spcPts val="2100"/>
              </a:lnSpc>
            </a:pPr>
            <a:r>
              <a:rPr lang="en-US" b="1" dirty="0" smtClean="0"/>
              <a:t>Economic growth continues at a modest pace but unevenly across industries and regions; Nearly full employment and tighter labor market conditions are pluses and should drive new exposures</a:t>
            </a:r>
          </a:p>
          <a:p>
            <a:pPr>
              <a:lnSpc>
                <a:spcPts val="2100"/>
              </a:lnSpc>
            </a:pPr>
            <a:r>
              <a:rPr lang="en-US" b="1" dirty="0" smtClean="0"/>
              <a:t>Construction, Service sectors are positives but manufacturing, energy, commodities face headwinds</a:t>
            </a:r>
            <a:endParaRPr lang="en-US" b="1" dirty="0"/>
          </a:p>
          <a:p>
            <a:pPr>
              <a:lnSpc>
                <a:spcPts val="2100"/>
              </a:lnSpc>
            </a:pPr>
            <a:r>
              <a:rPr lang="en-US" b="1" dirty="0" smtClean="0"/>
              <a:t>Loss costs driven by modest frequency and severity trends, but helped by reserve releases, low cats, low infl.</a:t>
            </a:r>
          </a:p>
          <a:p>
            <a:pPr>
              <a:lnSpc>
                <a:spcPts val="2100"/>
              </a:lnSpc>
            </a:pPr>
            <a:r>
              <a:rPr lang="en-US" b="1" dirty="0" smtClean="0"/>
              <a:t>Property cat reinsurance costs continue to fall</a:t>
            </a:r>
            <a:endParaRPr lang="en-US" b="1" dirty="0"/>
          </a:p>
          <a:p>
            <a:pPr>
              <a:lnSpc>
                <a:spcPts val="2100"/>
              </a:lnSpc>
            </a:pPr>
            <a:r>
              <a:rPr lang="en-US" b="1" dirty="0" smtClean="0"/>
              <a:t>Investment income still under pressure from low yields</a:t>
            </a:r>
            <a:endParaRPr lang="en-US" b="1" dirty="0"/>
          </a:p>
        </p:txBody>
      </p:sp>
    </p:spTree>
    <p:extLst>
      <p:ext uri="{BB962C8B-B14F-4D97-AF65-F5344CB8AC3E}">
        <p14:creationId xmlns:p14="http://schemas.microsoft.com/office/powerpoint/2010/main" val="22331543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 ROAS </a:t>
            </a:r>
            <a:r>
              <a:rPr lang="en-US" sz="1200" dirty="0">
                <a:solidFill>
                  <a:srgbClr val="000000"/>
                </a:solidFill>
              </a:rPr>
              <a:t>= </a:t>
            </a:r>
            <a:r>
              <a:rPr lang="en-US" sz="1200" dirty="0" smtClean="0">
                <a:solidFill>
                  <a:srgbClr val="000000"/>
                </a:solidFill>
              </a:rPr>
              <a:t>8.4%</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631061"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242086" y="1323518"/>
            <a:ext cx="1591274" cy="1203994"/>
          </a:xfrm>
          <a:prstGeom prst="wedgeRectCallout">
            <a:avLst>
              <a:gd name="adj1" fmla="val 96888"/>
              <a:gd name="adj2" fmla="val 115411"/>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was on par with 2014; ROE unchanged at 8.4%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3614542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632085"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2011-15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2014 8.4%</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 8.4%</a:t>
            </a:r>
            <a:endParaRPr lang="en-US" b="1" dirty="0">
              <a:solidFill>
                <a:srgbClr val="FFFFFF"/>
              </a:solidFill>
            </a:endParaRPr>
          </a:p>
        </p:txBody>
      </p:sp>
    </p:spTree>
    <p:custDataLst>
      <p:tags r:id="rId2"/>
    </p:custDataLst>
    <p:extLst>
      <p:ext uri="{BB962C8B-B14F-4D97-AF65-F5344CB8AC3E}">
        <p14:creationId xmlns:p14="http://schemas.microsoft.com/office/powerpoint/2010/main" val="69038477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39</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633109"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2"/>
            <a:ext cx="1085850" cy="486869"/>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Andrew, </a:t>
            </a:r>
            <a:r>
              <a:rPr lang="en-US" sz="1400" b="1" dirty="0" err="1" smtClean="0">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2286981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a:t>
            </a:fld>
            <a:endParaRPr lang="en-US" smtClean="0"/>
          </a:p>
        </p:txBody>
      </p:sp>
      <p:sp>
        <p:nvSpPr>
          <p:cNvPr id="64517" name="Rectangle 2"/>
          <p:cNvSpPr>
            <a:spLocks noGrp="1" noChangeArrowheads="1"/>
          </p:cNvSpPr>
          <p:nvPr>
            <p:ph type="title"/>
          </p:nvPr>
        </p:nvSpPr>
        <p:spPr>
          <a:xfrm>
            <a:off x="62482" y="90488"/>
            <a:ext cx="7916402" cy="860425"/>
          </a:xfrm>
        </p:spPr>
        <p:txBody>
          <a:bodyPr/>
          <a:lstStyle/>
          <a:p>
            <a:r>
              <a:rPr lang="en-US" sz="2800" dirty="0" smtClean="0"/>
              <a:t>5 Major Categories for External Global Risks, Uncertainties and Fears: Insurance Solutions</a:t>
            </a:r>
          </a:p>
        </p:txBody>
      </p:sp>
      <p:sp>
        <p:nvSpPr>
          <p:cNvPr id="1922051" name="Rectangle 3"/>
          <p:cNvSpPr>
            <a:spLocks noGrp="1" noChangeArrowheads="1"/>
          </p:cNvSpPr>
          <p:nvPr>
            <p:ph type="body" idx="1"/>
          </p:nvPr>
        </p:nvSpPr>
        <p:spPr>
          <a:xfrm>
            <a:off x="372448" y="1112171"/>
            <a:ext cx="8523287" cy="4652963"/>
          </a:xfrm>
        </p:spPr>
        <p:txBody>
          <a:bodyPr/>
          <a:lstStyle/>
          <a:p>
            <a:pPr marL="457200" indent="-457200">
              <a:lnSpc>
                <a:spcPct val="75000"/>
              </a:lnSpc>
              <a:spcBef>
                <a:spcPct val="50000"/>
              </a:spcBef>
              <a:buFont typeface="+mj-lt"/>
              <a:buAutoNum type="arabicPeriod"/>
            </a:pPr>
            <a:r>
              <a:rPr lang="en-US" sz="3200" b="1" dirty="0" smtClean="0"/>
              <a:t>Economic Risks</a:t>
            </a:r>
          </a:p>
          <a:p>
            <a:pPr marL="457200" indent="-457200">
              <a:lnSpc>
                <a:spcPct val="75000"/>
              </a:lnSpc>
              <a:spcBef>
                <a:spcPct val="50000"/>
              </a:spcBef>
              <a:buFont typeface="+mj-lt"/>
              <a:buAutoNum type="arabicPeriod"/>
            </a:pPr>
            <a:r>
              <a:rPr lang="en-US" sz="3200" b="1" dirty="0" smtClean="0"/>
              <a:t>Geopolitical Risks</a:t>
            </a:r>
          </a:p>
          <a:p>
            <a:pPr marL="457200" indent="-457200">
              <a:lnSpc>
                <a:spcPct val="75000"/>
              </a:lnSpc>
              <a:spcBef>
                <a:spcPct val="50000"/>
              </a:spcBef>
              <a:buFont typeface="+mj-lt"/>
              <a:buAutoNum type="arabicPeriod"/>
            </a:pPr>
            <a:r>
              <a:rPr lang="en-US" sz="3200" b="1" dirty="0" smtClean="0"/>
              <a:t>Environmental Risks</a:t>
            </a:r>
          </a:p>
          <a:p>
            <a:pPr marL="457200" indent="-457200">
              <a:lnSpc>
                <a:spcPct val="75000"/>
              </a:lnSpc>
              <a:spcBef>
                <a:spcPct val="50000"/>
              </a:spcBef>
              <a:buFont typeface="+mj-lt"/>
              <a:buAutoNum type="arabicPeriod"/>
            </a:pPr>
            <a:r>
              <a:rPr lang="en-US" sz="3200" b="1" dirty="0" smtClean="0"/>
              <a:t>Technological Risks</a:t>
            </a:r>
          </a:p>
          <a:p>
            <a:pPr marL="457200" indent="-457200">
              <a:lnSpc>
                <a:spcPct val="75000"/>
              </a:lnSpc>
              <a:spcBef>
                <a:spcPct val="50000"/>
              </a:spcBef>
              <a:buFont typeface="+mj-lt"/>
              <a:buAutoNum type="arabicPeriod"/>
            </a:pPr>
            <a:r>
              <a:rPr lang="en-US" sz="3200" b="1" dirty="0" smtClean="0"/>
              <a:t>Societal Risks</a:t>
            </a:r>
            <a:endParaRPr lang="en-US" sz="3200" b="1" i="1" dirty="0" smtClean="0"/>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Adapted from World Economic Forum, </a:t>
            </a:r>
            <a:r>
              <a:rPr lang="en-US" sz="1000" i="1" dirty="0" smtClean="0"/>
              <a:t>Global Risks 201</a:t>
            </a:r>
            <a:r>
              <a:rPr lang="en-US" sz="1000" dirty="0"/>
              <a:t>4</a:t>
            </a:r>
            <a:r>
              <a:rPr lang="en-US" sz="1000" dirty="0" smtClean="0"/>
              <a:t>; Insurance </a:t>
            </a:r>
            <a:r>
              <a:rPr lang="en-US" sz="1000" dirty="0"/>
              <a:t>Information </a:t>
            </a:r>
            <a:r>
              <a:rPr lang="en-US" sz="1000" dirty="0" smtClean="0"/>
              <a:t>Institute.</a:t>
            </a:r>
            <a:endParaRPr lang="en-US" sz="1000" dirty="0"/>
          </a:p>
        </p:txBody>
      </p:sp>
      <p:pic>
        <p:nvPicPr>
          <p:cNvPr id="14089220" name="Picture 4" descr="http://us.123rf.com/400wm/400/400/epantha/epantha0809/epantha080900047/3633653-economic-downturn-graphic-with-line-chart-and-tex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2882" y="1160207"/>
            <a:ext cx="2106387" cy="1406013"/>
          </a:xfrm>
          <a:prstGeom prst="rect">
            <a:avLst/>
          </a:prstGeom>
          <a:noFill/>
        </p:spPr>
      </p:pic>
      <p:pic>
        <p:nvPicPr>
          <p:cNvPr id="14089222" name="Picture 6" descr="http://t0.gstatic.com/images?q=tbn:ANd9GcRN4hRuiEMqjesUEqST4Q-z6IdANInkx-jiTG5TQXW5X2Ypgr5pDA"/>
          <p:cNvPicPr>
            <a:picLocks noChangeAspect="1" noChangeArrowheads="1"/>
          </p:cNvPicPr>
          <p:nvPr/>
        </p:nvPicPr>
        <p:blipFill>
          <a:blip r:embed="rId4" cstate="print"/>
          <a:srcRect/>
          <a:stretch>
            <a:fillRect/>
          </a:stretch>
        </p:blipFill>
        <p:spPr bwMode="auto">
          <a:xfrm>
            <a:off x="7216877" y="2172927"/>
            <a:ext cx="1739649" cy="1563483"/>
          </a:xfrm>
          <a:prstGeom prst="rect">
            <a:avLst/>
          </a:prstGeom>
          <a:noFill/>
        </p:spPr>
      </p:pic>
      <p:pic>
        <p:nvPicPr>
          <p:cNvPr id="14089224" name="Picture 8" descr="http://www.itworldcanada.com/uploads/cyber%20crim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83679" y="4778478"/>
            <a:ext cx="2490189" cy="1657350"/>
          </a:xfrm>
          <a:prstGeom prst="rect">
            <a:avLst/>
          </a:prstGeom>
          <a:noFill/>
        </p:spPr>
      </p:pic>
      <p:pic>
        <p:nvPicPr>
          <p:cNvPr id="14089226" name="Picture 10" descr="http://thefreedomchef.com/wp-content/uploads/2011/07/corn-top.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76244" y="4965290"/>
            <a:ext cx="2367756" cy="1580177"/>
          </a:xfrm>
          <a:prstGeom prst="rect">
            <a:avLst/>
          </a:prstGeom>
          <a:noFill/>
        </p:spPr>
      </p:pic>
      <p:pic>
        <p:nvPicPr>
          <p:cNvPr id="16" name="Picture 2" descr="http://t2.gstatic.com/images?q=tbn:ANd9GcQrq0wWj8xb9FvV7THptHM8tN3m1jZBd2iZyeKCY_zYViwMOuPh5Q"/>
          <p:cNvPicPr>
            <a:picLocks noChangeAspect="1" noChangeArrowheads="1"/>
          </p:cNvPicPr>
          <p:nvPr/>
        </p:nvPicPr>
        <p:blipFill>
          <a:blip r:embed="rId7" cstate="print"/>
          <a:srcRect/>
          <a:stretch>
            <a:fillRect/>
          </a:stretch>
        </p:blipFill>
        <p:spPr bwMode="auto">
          <a:xfrm>
            <a:off x="5191433" y="3257856"/>
            <a:ext cx="1602658" cy="1602658"/>
          </a:xfrm>
          <a:prstGeom prst="rect">
            <a:avLst/>
          </a:prstGeom>
          <a:noFill/>
        </p:spPr>
      </p:pic>
      <p:sp>
        <p:nvSpPr>
          <p:cNvPr id="13" name="Text Box 17"/>
          <p:cNvSpPr txBox="1">
            <a:spLocks noChangeArrowheads="1"/>
          </p:cNvSpPr>
          <p:nvPr/>
        </p:nvSpPr>
        <p:spPr bwMode="auto">
          <a:xfrm>
            <a:off x="398203" y="4279117"/>
            <a:ext cx="2094271" cy="1938992"/>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While risks can be broadly categorized, none are mutually exclusive</a:t>
            </a:r>
          </a:p>
        </p:txBody>
      </p:sp>
    </p:spTree>
    <p:extLst>
      <p:ext uri="{BB962C8B-B14F-4D97-AF65-F5344CB8AC3E}">
        <p14:creationId xmlns:p14="http://schemas.microsoft.com/office/powerpoint/2010/main" val="41908711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40</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a:t>
            </a:r>
            <a:r>
              <a:rPr lang="en-US" sz="1000" dirty="0" smtClean="0">
                <a:solidFill>
                  <a:srgbClr val="000000"/>
                </a:solidFill>
              </a:rPr>
              <a:t>; Figure for 2010-2014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634133" name="Chart" r:id="rId5" imgW="8543971" imgH="3628921" progId="MSGraph.Chart.8">
                  <p:embed followColorScheme="full"/>
                </p:oleObj>
              </mc:Choice>
              <mc:Fallback>
                <p:oleObj name="Chart" r:id="rId5" imgW="8543971"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839154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41</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extLst/>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28673035" name="Chart" r:id="rId4" imgW="8534400" imgH="3533740" progId="MSGraph.Chart.8">
                  <p:embed followColorScheme="full"/>
                </p:oleObj>
              </mc:Choice>
              <mc:Fallback>
                <p:oleObj name="Chart" r:id="rId4" imgW="8534400" imgH="3533740" progId="MSGraph.Chart.8">
                  <p:embed followColorScheme="full"/>
                  <p:pic>
                    <p:nvPicPr>
                      <p:cNvPr id="0" name=""/>
                      <p:cNvPicPr>
                        <a:picLocks noChangeAspect="1" noChangeArrowheads="1"/>
                      </p:cNvPicPr>
                      <p:nvPr/>
                    </p:nvPicPr>
                    <p:blipFill>
                      <a:blip r:embed="rId5"/>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2015.</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extLst>
      <p:ext uri="{BB962C8B-B14F-4D97-AF65-F5344CB8AC3E}">
        <p14:creationId xmlns:p14="http://schemas.microsoft.com/office/powerpoint/2010/main" val="3295961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2916895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4062606477"/>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636182"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12/31/15 stood at a near-record high $673.7B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0.76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2016</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883925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526157224"/>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615738" name="Chart" r:id="rId4" imgW="8610548" imgH="4181302" progId="MSGraph.Chart.8">
                  <p:embed followColorScheme="full"/>
                </p:oleObj>
              </mc:Choice>
              <mc:Fallback>
                <p:oleObj name="Chart" r:id="rId4" imgW="8610548" imgH="4181302"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0.76:$</a:t>
            </a:r>
            <a:r>
              <a:rPr lang="en-US" b="1" dirty="0">
                <a:solidFill>
                  <a:srgbClr val="FFFFFF"/>
                </a:solidFill>
              </a:rPr>
              <a:t>1 as of</a:t>
            </a:r>
            <a:br>
              <a:rPr lang="en-US" b="1" dirty="0">
                <a:solidFill>
                  <a:srgbClr val="FFFFFF"/>
                </a:solidFill>
              </a:rPr>
            </a:br>
            <a:r>
              <a:rPr lang="en-US" b="1" dirty="0" smtClean="0">
                <a:solidFill>
                  <a:srgbClr val="FFFFFF"/>
                </a:solidFill>
              </a:rPr>
              <a:t>12/31/15,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8" y="1647826"/>
            <a:ext cx="5378889" cy="873125"/>
          </a:xfrm>
          <a:prstGeom prst="wedgeRectCallout">
            <a:avLst>
              <a:gd name="adj1" fmla="val 82442"/>
              <a:gd name="adj2" fmla="val -13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12/31/15 </a:t>
            </a:r>
            <a:r>
              <a:rPr lang="en-US" sz="1600" b="1" dirty="0">
                <a:solidFill>
                  <a:schemeClr val="bg1"/>
                </a:solidFill>
              </a:rPr>
              <a:t>was </a:t>
            </a:r>
            <a:r>
              <a:rPr lang="en-US" sz="1600" b="1" dirty="0" smtClean="0">
                <a:solidFill>
                  <a:schemeClr val="bg1"/>
                </a:solidFill>
              </a:rPr>
              <a:t>a near-record $673.7, down 0.2% from $675.2 of 12/31/14, and up 54.1% ($236.6B)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26520330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45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smtClean="0">
                <a:solidFill>
                  <a:schemeClr val="accent1"/>
                </a:solidFill>
              </a:rPr>
              <a:t>RNW </a:t>
            </a:r>
            <a:r>
              <a:rPr lang="en-US" sz="2600" smtClean="0"/>
              <a:t>All Lines, </a:t>
            </a:r>
            <a:r>
              <a:rPr lang="en-US" sz="2600" dirty="0" smtClean="0"/>
              <a:t>2005-2014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63720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7.7%</a:t>
            </a:r>
            <a:endParaRPr lang="en-US" sz="1600" b="1" dirty="0">
              <a:solidFill>
                <a:schemeClr val="bg1"/>
              </a:solidFill>
              <a:cs typeface="+mn-cs"/>
            </a:endParaRP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21514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46</a:t>
            </a:fld>
            <a:endParaRPr lang="en-US" smtClean="0"/>
          </a:p>
        </p:txBody>
      </p:sp>
      <p:graphicFrame>
        <p:nvGraphicFramePr>
          <p:cNvPr id="2050" name="Object 3"/>
          <p:cNvGraphicFramePr>
            <a:graphicFrameLocks noGrp="1" noChangeAspect="1"/>
          </p:cNvGraphicFramePr>
          <p:nvPr>
            <p:ph idx="4294967295"/>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638228" name="Chart" r:id="rId4" imgW="8829838" imgH="4572000" progId="MSGraph.Chart.8">
                  <p:embed followColorScheme="full"/>
                </p:oleObj>
              </mc:Choice>
              <mc:Fallback>
                <p:oleObj name="Chart" r:id="rId4" imgW="8829838"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a:t>
            </a:r>
            <a:r>
              <a:rPr lang="en-US" sz="2600" b="1" dirty="0" smtClean="0">
                <a:solidFill>
                  <a:schemeClr val="accent1"/>
                </a:solidFill>
              </a:rPr>
              <a:t>Lines, 2005-2014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853552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47</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872465791"/>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639253"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 3.4%</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a:t>
            </a:r>
            <a:r>
              <a:rPr lang="en-US" sz="1400" b="1" dirty="0" smtClean="0">
                <a:solidFill>
                  <a:srgbClr val="FFFFFF"/>
                </a:solidFill>
                <a:latin typeface="Arial "/>
                <a:cs typeface="Arial" charset="0"/>
              </a:rPr>
              <a:t>4.2%</a:t>
            </a:r>
            <a:endParaRPr lang="en-US" sz="1400" b="1" dirty="0">
              <a:solidFill>
                <a:srgbClr val="FFFFFF"/>
              </a:solidFill>
              <a:latin typeface="Arial "/>
              <a:cs typeface="Arial" charset="0"/>
            </a:endParaRP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3.9%</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923813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4097222007"/>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40277"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87977"/>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2015 3.4%</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53241"/>
            <a:ext cx="922303" cy="1118970"/>
          </a:xfrm>
          <a:prstGeom prst="wedgeRectCallout">
            <a:avLst>
              <a:gd name="adj1" fmla="val -12802"/>
              <a:gd name="adj2" fmla="val -62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46875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641300" name="Chart" r:id="rId4" imgW="8820267" imgH="4533761" progId="MSGraph.Chart.8">
                  <p:embed followColorScheme="full"/>
                </p:oleObj>
              </mc:Choice>
              <mc:Fallback>
                <p:oleObj name="Chart" r:id="rId4" imgW="8820267" imgH="4533761"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2307633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5</a:t>
            </a:fld>
            <a:endParaRPr lang="en-US" smtClean="0"/>
          </a:p>
        </p:txBody>
      </p:sp>
      <p:sp>
        <p:nvSpPr>
          <p:cNvPr id="64517" name="Rectangle 2"/>
          <p:cNvSpPr>
            <a:spLocks noGrp="1" noChangeArrowheads="1"/>
          </p:cNvSpPr>
          <p:nvPr>
            <p:ph type="title"/>
          </p:nvPr>
        </p:nvSpPr>
        <p:spPr>
          <a:xfrm>
            <a:off x="26984" y="47624"/>
            <a:ext cx="7874000" cy="860425"/>
          </a:xfrm>
        </p:spPr>
        <p:txBody>
          <a:bodyPr/>
          <a:lstStyle/>
          <a:p>
            <a:r>
              <a:rPr lang="en-US" dirty="0" smtClean="0"/>
              <a:t>Multitude of Exogenous Factors Influence Growth, Performance &amp; Cyclicality</a:t>
            </a:r>
          </a:p>
        </p:txBody>
      </p:sp>
      <p:sp>
        <p:nvSpPr>
          <p:cNvPr id="1922051" name="Rectangle 3"/>
          <p:cNvSpPr>
            <a:spLocks noGrp="1" noChangeArrowheads="1"/>
          </p:cNvSpPr>
          <p:nvPr>
            <p:ph type="body" idx="1"/>
          </p:nvPr>
        </p:nvSpPr>
        <p:spPr>
          <a:xfrm>
            <a:off x="85725" y="982771"/>
            <a:ext cx="8523287" cy="4652963"/>
          </a:xfrm>
        </p:spPr>
        <p:txBody>
          <a:bodyPr/>
          <a:lstStyle/>
          <a:p>
            <a:pPr>
              <a:lnSpc>
                <a:spcPct val="100000"/>
              </a:lnSpc>
              <a:spcBef>
                <a:spcPct val="50000"/>
              </a:spcBef>
            </a:pPr>
            <a:r>
              <a:rPr lang="en-US" sz="2000" b="1" dirty="0" smtClean="0"/>
              <a:t>Tepid growth in US, Europe </a:t>
            </a:r>
          </a:p>
          <a:p>
            <a:pPr>
              <a:lnSpc>
                <a:spcPct val="100000"/>
              </a:lnSpc>
              <a:spcBef>
                <a:spcPct val="50000"/>
              </a:spcBef>
            </a:pPr>
            <a:r>
              <a:rPr lang="en-US" sz="2000" b="1" dirty="0" smtClean="0"/>
              <a:t>Weakness </a:t>
            </a:r>
            <a:r>
              <a:rPr lang="en-US" sz="2000" b="1" dirty="0"/>
              <a:t>in China/Emerging </a:t>
            </a:r>
            <a:r>
              <a:rPr lang="en-US" sz="2000" b="1" dirty="0" smtClean="0"/>
              <a:t>Economies</a:t>
            </a:r>
          </a:p>
          <a:p>
            <a:pPr>
              <a:lnSpc>
                <a:spcPct val="100000"/>
              </a:lnSpc>
              <a:spcBef>
                <a:spcPct val="50000"/>
              </a:spcBef>
            </a:pPr>
            <a:r>
              <a:rPr lang="en-US" sz="2000" b="1" dirty="0" smtClean="0"/>
              <a:t>Political uncertainty in the US, Brazil, Argentina</a:t>
            </a:r>
          </a:p>
          <a:p>
            <a:pPr>
              <a:lnSpc>
                <a:spcPct val="100000"/>
              </a:lnSpc>
              <a:spcBef>
                <a:spcPct val="50000"/>
              </a:spcBef>
            </a:pPr>
            <a:r>
              <a:rPr lang="en-US" sz="2000" b="1" dirty="0" smtClean="0"/>
              <a:t>UK “Brexit” concern</a:t>
            </a:r>
          </a:p>
          <a:p>
            <a:pPr>
              <a:lnSpc>
                <a:spcPct val="100000"/>
              </a:lnSpc>
              <a:spcBef>
                <a:spcPct val="50000"/>
              </a:spcBef>
            </a:pPr>
            <a:r>
              <a:rPr lang="en-US" sz="2000" b="1" dirty="0" smtClean="0"/>
              <a:t>Low/Negative Interest Rates</a:t>
            </a:r>
          </a:p>
          <a:p>
            <a:pPr>
              <a:lnSpc>
                <a:spcPct val="100000"/>
              </a:lnSpc>
              <a:spcBef>
                <a:spcPct val="50000"/>
              </a:spcBef>
            </a:pPr>
            <a:r>
              <a:rPr lang="en-US" sz="2000" b="1" dirty="0" smtClean="0"/>
              <a:t>Resurgent Terrorism Risk: ISIS &amp; Other Groups</a:t>
            </a:r>
          </a:p>
          <a:p>
            <a:pPr>
              <a:lnSpc>
                <a:spcPct val="100000"/>
              </a:lnSpc>
              <a:spcBef>
                <a:spcPct val="50000"/>
              </a:spcBef>
            </a:pPr>
            <a:r>
              <a:rPr lang="en-US" sz="2000" b="1" dirty="0" smtClean="0"/>
              <a:t>Cyber Attacks</a:t>
            </a:r>
          </a:p>
          <a:p>
            <a:pPr>
              <a:lnSpc>
                <a:spcPct val="100000"/>
              </a:lnSpc>
              <a:spcBef>
                <a:spcPct val="50000"/>
              </a:spcBef>
            </a:pPr>
            <a:r>
              <a:rPr lang="en-US" sz="2000" b="1" dirty="0" smtClean="0"/>
              <a:t>Sabre Rattling (e.g., US-China, Russia)</a:t>
            </a:r>
          </a:p>
          <a:p>
            <a:pPr>
              <a:lnSpc>
                <a:spcPct val="100000"/>
              </a:lnSpc>
              <a:spcBef>
                <a:spcPct val="50000"/>
              </a:spcBef>
            </a:pPr>
            <a:r>
              <a:rPr lang="en-US" sz="2000" b="1" dirty="0" smtClean="0"/>
              <a:t>Severe Natural Disaster </a:t>
            </a:r>
            <a:r>
              <a:rPr lang="en-US" sz="2000" b="1" dirty="0" err="1" smtClean="0"/>
              <a:t>Losses</a:t>
            </a:r>
            <a:r>
              <a:rPr lang="en-US" sz="2000" b="1" dirty="0" err="1" smtClean="0">
                <a:sym typeface="Wingdings" panose="05000000000000000000" pitchFamily="2" charset="2"/>
              </a:rPr>
              <a:t>Supply</a:t>
            </a:r>
            <a:r>
              <a:rPr lang="en-US" sz="2000" b="1" dirty="0" smtClean="0">
                <a:sym typeface="Wingdings" panose="05000000000000000000" pitchFamily="2" charset="2"/>
              </a:rPr>
              <a:t> Chain </a:t>
            </a:r>
            <a:endParaRPr lang="en-US" sz="2000" b="1" dirty="0" smtClean="0"/>
          </a:p>
          <a:p>
            <a:pPr>
              <a:lnSpc>
                <a:spcPct val="100000"/>
              </a:lnSpc>
              <a:spcBef>
                <a:spcPct val="50000"/>
              </a:spcBef>
            </a:pPr>
            <a:r>
              <a:rPr lang="en-US" sz="2000" b="1" dirty="0" smtClean="0"/>
              <a:t>Nationalism</a:t>
            </a:r>
          </a:p>
          <a:p>
            <a:pPr>
              <a:lnSpc>
                <a:spcPct val="100000"/>
              </a:lnSpc>
              <a:spcBef>
                <a:spcPct val="50000"/>
              </a:spcBef>
            </a:pPr>
            <a:r>
              <a:rPr lang="en-US" sz="2000" b="1" dirty="0" smtClean="0"/>
              <a:t>International trade deals under siege</a:t>
            </a:r>
          </a:p>
          <a:p>
            <a:pPr>
              <a:lnSpc>
                <a:spcPct val="100000"/>
              </a:lnSpc>
              <a:spcBef>
                <a:spcPct val="50000"/>
              </a:spcBef>
            </a:pPr>
            <a:r>
              <a:rPr lang="en-US" sz="2000" b="1" dirty="0" smtClean="0"/>
              <a:t>(Over)Regulation: Systemic Risk?</a:t>
            </a:r>
          </a:p>
          <a:p>
            <a:pPr>
              <a:lnSpc>
                <a:spcPct val="100000"/>
              </a:lnSpc>
              <a:spcBef>
                <a:spcPct val="50000"/>
              </a:spcBef>
            </a:pPr>
            <a:r>
              <a:rPr lang="en-US" sz="2000" b="1" dirty="0" smtClean="0"/>
              <a:t>Strong dollar has impacted manufacturing</a:t>
            </a:r>
          </a:p>
          <a:p>
            <a:pPr>
              <a:lnSpc>
                <a:spcPct val="100000"/>
              </a:lnSpc>
              <a:spcBef>
                <a:spcPct val="50000"/>
              </a:spcBef>
              <a:buNone/>
            </a:pPr>
            <a:endParaRPr lang="en-US" sz="2000" b="1" i="1" dirty="0" smtClean="0">
              <a:solidFill>
                <a:srgbClr val="FF0000"/>
              </a:solidFill>
            </a:endParaRPr>
          </a:p>
        </p:txBody>
      </p:sp>
      <p:pic>
        <p:nvPicPr>
          <p:cNvPr id="9" name="Picture 8" descr="Black Swa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97650" y="1431925"/>
            <a:ext cx="2344738" cy="3530600"/>
          </a:xfrm>
          <a:prstGeom prst="rect">
            <a:avLst/>
          </a:prstGeom>
          <a:noFill/>
          <a:ln w="9525">
            <a:noFill/>
            <a:miter lim="800000"/>
            <a:headEnd/>
            <a:tailEnd/>
          </a:ln>
        </p:spPr>
      </p:pic>
      <p:sp>
        <p:nvSpPr>
          <p:cNvPr id="10" name="AutoShape 13"/>
          <p:cNvSpPr>
            <a:spLocks noChangeArrowheads="1"/>
          </p:cNvSpPr>
          <p:nvPr/>
        </p:nvSpPr>
        <p:spPr bwMode="blackWhite">
          <a:xfrm>
            <a:off x="6800850" y="5338763"/>
            <a:ext cx="2074863" cy="1227137"/>
          </a:xfrm>
          <a:prstGeom prst="wedgeRectCallout">
            <a:avLst>
              <a:gd name="adj1" fmla="val -9683"/>
              <a:gd name="adj2" fmla="val -9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Are “Black Swans”  everywhere or does it just seem that way?</a:t>
            </a:r>
          </a:p>
        </p:txBody>
      </p:sp>
    </p:spTree>
    <p:extLst>
      <p:ext uri="{BB962C8B-B14F-4D97-AF65-F5344CB8AC3E}">
        <p14:creationId xmlns:p14="http://schemas.microsoft.com/office/powerpoint/2010/main" val="133101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9" end="9"/>
                                            </p:txEl>
                                          </p:spTgt>
                                        </p:tgtEl>
                                        <p:attrNameLst>
                                          <p:attrName>style.visibility</p:attrName>
                                        </p:attrNameLst>
                                      </p:cBhvr>
                                      <p:to>
                                        <p:strVal val="visible"/>
                                      </p:to>
                                    </p:set>
                                    <p:animEffect transition="in" filter="wipe(left)">
                                      <p:cBhvr>
                                        <p:cTn id="52" dur="500"/>
                                        <p:tgtEl>
                                          <p:spTgt spid="19220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0" end="10"/>
                                            </p:txEl>
                                          </p:spTgt>
                                        </p:tgtEl>
                                        <p:attrNameLst>
                                          <p:attrName>style.visibility</p:attrName>
                                        </p:attrNameLst>
                                      </p:cBhvr>
                                      <p:to>
                                        <p:strVal val="visible"/>
                                      </p:to>
                                    </p:set>
                                    <p:animEffect transition="in" filter="wipe(left)">
                                      <p:cBhvr>
                                        <p:cTn id="57" dur="500"/>
                                        <p:tgtEl>
                                          <p:spTgt spid="19220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22051">
                                            <p:txEl>
                                              <p:pRg st="11" end="11"/>
                                            </p:txEl>
                                          </p:spTgt>
                                        </p:tgtEl>
                                        <p:attrNameLst>
                                          <p:attrName>style.visibility</p:attrName>
                                        </p:attrNameLst>
                                      </p:cBhvr>
                                      <p:to>
                                        <p:strVal val="visible"/>
                                      </p:to>
                                    </p:set>
                                    <p:animEffect transition="in" filter="wipe(left)">
                                      <p:cBhvr>
                                        <p:cTn id="62" dur="500"/>
                                        <p:tgtEl>
                                          <p:spTgt spid="192205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22051">
                                            <p:txEl>
                                              <p:pRg st="12" end="12"/>
                                            </p:txEl>
                                          </p:spTgt>
                                        </p:tgtEl>
                                        <p:attrNameLst>
                                          <p:attrName>style.visibility</p:attrName>
                                        </p:attrNameLst>
                                      </p:cBhvr>
                                      <p:to>
                                        <p:strVal val="visible"/>
                                      </p:to>
                                    </p:set>
                                    <p:animEffect transition="in" filter="wipe(left)">
                                      <p:cBhvr>
                                        <p:cTn id="67" dur="500"/>
                                        <p:tgtEl>
                                          <p:spTgt spid="1922051">
                                            <p:txEl>
                                              <p:pRg st="12" end="12"/>
                                            </p:txEl>
                                          </p:spTgt>
                                        </p:tgtEl>
                                      </p:cBhvr>
                                    </p:animEffect>
                                  </p:childTnLst>
                                </p:cTn>
                              </p:par>
                            </p:childTnLst>
                          </p:cTn>
                        </p:par>
                        <p:par>
                          <p:cTn id="68" fill="hold">
                            <p:stCondLst>
                              <p:cond delay="500"/>
                            </p:stCondLst>
                            <p:childTnLst>
                              <p:par>
                                <p:cTn id="69" presetID="22" presetClass="entr" presetSubtype="2" fill="hold" grpId="0" nodeType="afterEffect">
                                  <p:stCondLst>
                                    <p:cond delay="500"/>
                                  </p:stCondLst>
                                  <p:childTnLst>
                                    <p:set>
                                      <p:cBhvr>
                                        <p:cTn id="70" dur="1" fill="hold">
                                          <p:stCondLst>
                                            <p:cond delay="0"/>
                                          </p:stCondLst>
                                        </p:cTn>
                                        <p:tgtEl>
                                          <p:spTgt spid="10"/>
                                        </p:tgtEl>
                                        <p:attrNameLst>
                                          <p:attrName>style.visibility</p:attrName>
                                        </p:attrNameLst>
                                      </p:cBhvr>
                                      <p:to>
                                        <p:strVal val="visible"/>
                                      </p:to>
                                    </p:set>
                                    <p:animEffect transition="in" filter="wipe(right)">
                                      <p:cBhvr>
                                        <p:cTn id="71" dur="500"/>
                                        <p:tgtEl>
                                          <p:spTgt spid="10"/>
                                        </p:tgtEl>
                                      </p:cBhvr>
                                    </p:animEffect>
                                  </p:childTnLst>
                                </p:cTn>
                              </p:par>
                              <p:par>
                                <p:cTn id="72" presetID="6" presetClass="entr" presetSubtype="16" fill="hold" nodeType="withEffect">
                                  <p:stCondLst>
                                    <p:cond delay="500"/>
                                  </p:stCondLst>
                                  <p:childTnLst>
                                    <p:set>
                                      <p:cBhvr>
                                        <p:cTn id="73" dur="1" fill="hold">
                                          <p:stCondLst>
                                            <p:cond delay="0"/>
                                          </p:stCondLst>
                                        </p:cTn>
                                        <p:tgtEl>
                                          <p:spTgt spid="9"/>
                                        </p:tgtEl>
                                        <p:attrNameLst>
                                          <p:attrName>style.visibility</p:attrName>
                                        </p:attrNameLst>
                                      </p:cBhvr>
                                      <p:to>
                                        <p:strVal val="visible"/>
                                      </p:to>
                                    </p:set>
                                    <p:animEffect transition="in" filter="circle(in)">
                                      <p:cBhvr>
                                        <p:cTn id="7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642324"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651826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643348" name="Chart" r:id="rId4" imgW="8810697" imgH="4572000" progId="MSGraph.Chart.8">
                  <p:embed followColorScheme="full"/>
                </p:oleObj>
              </mc:Choice>
              <mc:Fallback>
                <p:oleObj name="Chart" r:id="rId4" imgW="8810697" imgH="4572000"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3804913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644372"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94590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53</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98450" y="1353655"/>
            <a:ext cx="8591550" cy="4797608"/>
          </a:xfrm>
          <a:prstGeom prst="rect">
            <a:avLst/>
          </a:prstGeom>
        </p:spPr>
      </p:pic>
      <p:sp>
        <p:nvSpPr>
          <p:cNvPr id="16" name="AutoShape 7"/>
          <p:cNvSpPr>
            <a:spLocks noChangeArrowheads="1"/>
          </p:cNvSpPr>
          <p:nvPr/>
        </p:nvSpPr>
        <p:spPr bwMode="blackWhite">
          <a:xfrm>
            <a:off x="2500485" y="148885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3" name="AutoShape 6"/>
          <p:cNvSpPr>
            <a:spLocks noChangeArrowheads="1"/>
          </p:cNvSpPr>
          <p:nvPr/>
        </p:nvSpPr>
        <p:spPr bwMode="blackWhite">
          <a:xfrm>
            <a:off x="2996541" y="249608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072491" y="5085858"/>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209106" y="3612055"/>
            <a:ext cx="1395269" cy="658813"/>
          </a:xfrm>
          <a:prstGeom prst="wedgeRectCallout">
            <a:avLst>
              <a:gd name="adj1" fmla="val -52476"/>
              <a:gd name="adj2" fmla="val 785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6" name="AutoShape 6"/>
          <p:cNvSpPr>
            <a:spLocks noChangeArrowheads="1"/>
          </p:cNvSpPr>
          <p:nvPr/>
        </p:nvSpPr>
        <p:spPr bwMode="blackWhite">
          <a:xfrm>
            <a:off x="5192495" y="1822227"/>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Q4:2015 renewals were down 2.8%; Some insurers posted stronger numbers.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72724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9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85724" y="1279866"/>
            <a:ext cx="8515351" cy="5262593"/>
          </a:xfrm>
          <a:prstGeom prst="rect">
            <a:avLst/>
          </a:prstGeom>
        </p:spPr>
      </p:pic>
      <p:cxnSp>
        <p:nvCxnSpPr>
          <p:cNvPr id="18" name="Straight Connector 17"/>
          <p:cNvCxnSpPr/>
          <p:nvPr/>
        </p:nvCxnSpPr>
        <p:spPr>
          <a:xfrm>
            <a:off x="559307" y="4228275"/>
            <a:ext cx="7928709" cy="1296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9309" y="4765473"/>
            <a:ext cx="7943485" cy="868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9307" y="5655798"/>
            <a:ext cx="7928709" cy="646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utoShape 6"/>
          <p:cNvSpPr>
            <a:spLocks noChangeArrowheads="1"/>
          </p:cNvSpPr>
          <p:nvPr/>
        </p:nvSpPr>
        <p:spPr bwMode="blackWhite">
          <a:xfrm>
            <a:off x="6278880" y="1171804"/>
            <a:ext cx="2209136" cy="1193671"/>
          </a:xfrm>
          <a:prstGeom prst="wedgeRectCallout">
            <a:avLst>
              <a:gd name="adj1" fmla="val 28343"/>
              <a:gd name="adj2" fmla="val 181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Pricing for smaller accounts has more stable than for larger accounts</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1007154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55</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Line: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146811" y="1454601"/>
            <a:ext cx="8454264" cy="4863499"/>
          </a:xfrm>
          <a:prstGeom prst="rect">
            <a:avLst/>
          </a:prstGeom>
        </p:spPr>
      </p:pic>
      <p:sp>
        <p:nvSpPr>
          <p:cNvPr id="12" name="AutoShape 6"/>
          <p:cNvSpPr>
            <a:spLocks noChangeArrowheads="1"/>
          </p:cNvSpPr>
          <p:nvPr/>
        </p:nvSpPr>
        <p:spPr bwMode="blackWhite">
          <a:xfrm>
            <a:off x="6721554" y="2376488"/>
            <a:ext cx="1955641" cy="1097280"/>
          </a:xfrm>
          <a:prstGeom prst="wedgeRectCallout">
            <a:avLst>
              <a:gd name="adj1" fmla="val 37711"/>
              <a:gd name="adj2" fmla="val 1471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
        <p:nvSpPr>
          <p:cNvPr id="14" name="AutoShape 7"/>
          <p:cNvSpPr>
            <a:spLocks noChangeArrowheads="1"/>
          </p:cNvSpPr>
          <p:nvPr/>
        </p:nvSpPr>
        <p:spPr bwMode="blackWhite">
          <a:xfrm>
            <a:off x="2477143" y="1569093"/>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a:t>
            </a:r>
            <a:r>
              <a:rPr lang="en-US" sz="1600" b="1" dirty="0" smtClean="0">
                <a:solidFill>
                  <a:schemeClr val="bg1"/>
                </a:solidFill>
                <a:latin typeface="Arial" pitchFamily="34" charset="0"/>
                <a:cs typeface="+mn-cs"/>
              </a:rPr>
              <a:t>2001:Q4</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922471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Rate Changes, by Line: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85724" y="1425525"/>
            <a:ext cx="8794116" cy="4969135"/>
          </a:xfrm>
          <a:prstGeom prst="rect">
            <a:avLst/>
          </a:prstGeom>
        </p:spPr>
      </p:pic>
      <p:sp>
        <p:nvSpPr>
          <p:cNvPr id="11" name="AutoShape 6"/>
          <p:cNvSpPr>
            <a:spLocks noChangeArrowheads="1"/>
          </p:cNvSpPr>
          <p:nvPr/>
        </p:nvSpPr>
        <p:spPr bwMode="blackWhite">
          <a:xfrm>
            <a:off x="6813629" y="1778323"/>
            <a:ext cx="1955641" cy="1097280"/>
          </a:xfrm>
          <a:prstGeom prst="wedgeRectCallout">
            <a:avLst>
              <a:gd name="adj1" fmla="val 34074"/>
              <a:gd name="adj2" fmla="val 1499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2120781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57</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(1Q:2004–4Q:2015)</a:t>
            </a:r>
          </a:p>
        </p:txBody>
      </p:sp>
      <p:graphicFrame>
        <p:nvGraphicFramePr>
          <p:cNvPr id="7200771" name="Object 2"/>
          <p:cNvGraphicFramePr>
            <a:graphicFrameLocks noGrp="1" noChangeAspect="1"/>
          </p:cNvGraphicFramePr>
          <p:nvPr>
            <p:ph type="chart" idx="4294967295"/>
            <p:extLst/>
          </p:nvPr>
        </p:nvGraphicFramePr>
        <p:xfrm>
          <a:off x="203200" y="1633538"/>
          <a:ext cx="8683625" cy="4843462"/>
        </p:xfrm>
        <a:graphic>
          <a:graphicData uri="http://schemas.openxmlformats.org/presentationml/2006/ole">
            <mc:AlternateContent xmlns:mc="http://schemas.openxmlformats.org/markup-compatibility/2006">
              <mc:Choice xmlns:v="urn:schemas-microsoft-com:vml" Requires="v">
                <p:oleObj spid="_x0000_s28645397" name="Chart" r:id="rId4" imgW="8572682" imgH="4781481" progId="MSGraph.Chart.8">
                  <p:embed followColorScheme="full"/>
                </p:oleObj>
              </mc:Choice>
              <mc:Fallback>
                <p:oleObj name="Chart" r:id="rId4" imgW="8572682" imgH="4781481" progId="MSGraph.Chart.8">
                  <p:embed followColorScheme="full"/>
                  <p:pic>
                    <p:nvPicPr>
                      <p:cNvPr id="0" name=""/>
                      <p:cNvPicPr>
                        <a:picLocks noGrp="1" noChangeAspect="1" noChangeArrowheads="1"/>
                      </p:cNvPicPr>
                      <p:nvPr/>
                    </p:nvPicPr>
                    <p:blipFill>
                      <a:blip r:embed="rId5"/>
                      <a:srcRect/>
                      <a:stretch>
                        <a:fillRect/>
                      </a:stretch>
                    </p:blipFill>
                    <p:spPr bwMode="auto">
                      <a:xfrm>
                        <a:off x="203200" y="1633538"/>
                        <a:ext cx="8683625"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Q4:2015  remained somewhat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91150"/>
              <a:gd name="adj2" fmla="val 65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087346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58</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Q4:2015;   EPL, D&amp;O and Commercial Auto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646420" name="Chart" r:id="rId4" imgW="8315527" imgH="3771900" progId="MSGraph.Chart.8">
                  <p:embed followColorScheme="full"/>
                </p:oleObj>
              </mc:Choice>
              <mc:Fallback>
                <p:oleObj name="Chart" r:id="rId4" imgW="8315527" imgH="37719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186471"/>
            <a:ext cx="2624779" cy="1276910"/>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a:t>
            </a:r>
            <a:r>
              <a:rPr lang="en-US" sz="1600" b="1" dirty="0" smtClean="0">
                <a:solidFill>
                  <a:srgbClr val="FFFFFF"/>
                </a:solidFill>
              </a:rPr>
              <a:t>D&amp;O</a:t>
            </a:r>
            <a:r>
              <a:rPr lang="en-US" sz="1600" b="1" dirty="0" smtClean="0">
                <a:solidFill>
                  <a:srgbClr val="FFFFFF"/>
                </a:solidFill>
                <a:latin typeface="Arial" charset="0"/>
                <a:cs typeface="Arial" charset="0"/>
              </a:rPr>
              <a:t> and EPL</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4235557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59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extLst>
      <p:ext uri="{BB962C8B-B14F-4D97-AF65-F5344CB8AC3E}">
        <p14:creationId xmlns:p14="http://schemas.microsoft.com/office/powerpoint/2010/main" val="32348005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6</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Likelihood</a:t>
            </a:r>
            <a:r>
              <a:rPr lang="en-US" sz="2800" dirty="0" smtClean="0"/>
              <a:t>, 2007—2016: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2016</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32467" y="5818133"/>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Shift Considerably Over Short Spans of Time.  2016 Includes a Mix of Environmental Economic, Social and Environmental Risks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890546" y="5437055"/>
            <a:ext cx="6757881" cy="317578"/>
          </a:xfrm>
          <a:prstGeom prst="rect">
            <a:avLst/>
          </a:prstGeom>
        </p:spPr>
      </p:pic>
      <p:pic>
        <p:nvPicPr>
          <p:cNvPr id="4" name="Picture 3"/>
          <p:cNvPicPr>
            <a:picLocks noChangeAspect="1"/>
          </p:cNvPicPr>
          <p:nvPr/>
        </p:nvPicPr>
        <p:blipFill>
          <a:blip r:embed="rId4"/>
          <a:stretch>
            <a:fillRect/>
          </a:stretch>
        </p:blipFill>
        <p:spPr>
          <a:xfrm>
            <a:off x="37774" y="1160939"/>
            <a:ext cx="7920520" cy="3821295"/>
          </a:xfrm>
          <a:prstGeom prst="rect">
            <a:avLst/>
          </a:prstGeom>
        </p:spPr>
      </p:pic>
      <p:sp>
        <p:nvSpPr>
          <p:cNvPr id="13" name="AutoShape 13"/>
          <p:cNvSpPr>
            <a:spLocks noChangeArrowheads="1"/>
          </p:cNvSpPr>
          <p:nvPr/>
        </p:nvSpPr>
        <p:spPr bwMode="blackWhite">
          <a:xfrm>
            <a:off x="7958294" y="1815470"/>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2016, societal and environ-mental issues dominated frequency concerns </a:t>
            </a:r>
            <a:endParaRPr lang="en-US" sz="1400" b="1" dirty="0">
              <a:solidFill>
                <a:schemeClr val="bg1"/>
              </a:solidFill>
            </a:endParaRPr>
          </a:p>
        </p:txBody>
      </p:sp>
    </p:spTree>
    <p:extLst>
      <p:ext uri="{BB962C8B-B14F-4D97-AF65-F5344CB8AC3E}">
        <p14:creationId xmlns:p14="http://schemas.microsoft.com/office/powerpoint/2010/main" val="36315765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674057"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Apr. 15,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is off to its worst start ever but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4109985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75081"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410328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62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March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676105"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t>
            </a:r>
            <a:r>
              <a:rPr lang="en-US" sz="1400" b="1" dirty="0" smtClean="0">
                <a:solidFill>
                  <a:schemeClr val="bg1"/>
                </a:solidFill>
              </a:rPr>
              <a:t>more than a </a:t>
            </a:r>
            <a:r>
              <a:rPr lang="en-US" sz="1400" b="1" dirty="0">
                <a:solidFill>
                  <a:schemeClr val="bg1"/>
                </a:solidFill>
              </a:rPr>
              <a:t>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62</a:t>
            </a:fld>
            <a:endParaRPr lang="en-US"/>
          </a:p>
        </p:txBody>
      </p:sp>
      <p:sp>
        <p:nvSpPr>
          <p:cNvPr id="14" name="Rectangle 7"/>
          <p:cNvSpPr>
            <a:spLocks noChangeArrowheads="1"/>
          </p:cNvSpPr>
          <p:nvPr/>
        </p:nvSpPr>
        <p:spPr bwMode="grayWhite">
          <a:xfrm>
            <a:off x="7819697" y="3657928"/>
            <a:ext cx="1062827"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105796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677129"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46039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78153"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20703540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7917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2986585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66</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680201"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39854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67</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2016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681225"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(4/16 for 2016 and 2017; for 2018-2021 3/16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099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68</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82249"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3074724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69</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683273"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4633664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7</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Impact</a:t>
            </a:r>
            <a:r>
              <a:rPr lang="en-US" sz="2800" dirty="0" smtClean="0"/>
              <a:t>,</a:t>
            </a:r>
            <a:br>
              <a:rPr lang="en-US" sz="2800" dirty="0" smtClean="0"/>
            </a:br>
            <a:r>
              <a:rPr lang="en-US" sz="2800" dirty="0" smtClean="0"/>
              <a:t>2007—2016: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2016</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02971" y="5788637"/>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Over the Impacts of Societal Risks Remained High in 2016, but Economic, Environment and Geopolitical Risks Also Loom Large</a:t>
            </a:r>
            <a:endParaRPr lang="en-US" b="1" dirty="0">
              <a:solidFill>
                <a:srgbClr val="FFFFFF"/>
              </a:solidFill>
            </a:endParaRPr>
          </a:p>
        </p:txBody>
      </p:sp>
      <p:pic>
        <p:nvPicPr>
          <p:cNvPr id="4" name="Picture 3"/>
          <p:cNvPicPr>
            <a:picLocks noChangeAspect="1"/>
          </p:cNvPicPr>
          <p:nvPr/>
        </p:nvPicPr>
        <p:blipFill>
          <a:blip r:embed="rId3"/>
          <a:stretch>
            <a:fillRect/>
          </a:stretch>
        </p:blipFill>
        <p:spPr>
          <a:xfrm>
            <a:off x="85725" y="1127431"/>
            <a:ext cx="7813578" cy="4295907"/>
          </a:xfrm>
          <a:prstGeom prst="rect">
            <a:avLst/>
          </a:prstGeom>
        </p:spPr>
      </p:pic>
      <p:sp>
        <p:nvSpPr>
          <p:cNvPr id="12" name="AutoShape 13"/>
          <p:cNvSpPr>
            <a:spLocks noChangeArrowheads="1"/>
          </p:cNvSpPr>
          <p:nvPr/>
        </p:nvSpPr>
        <p:spPr bwMode="blackWhite">
          <a:xfrm>
            <a:off x="7899303" y="2018317"/>
            <a:ext cx="1185706" cy="1565541"/>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2016, societal issues dominated severity concerns </a:t>
            </a:r>
            <a:endParaRPr lang="en-US" sz="1400" b="1" dirty="0">
              <a:solidFill>
                <a:schemeClr val="bg1"/>
              </a:solidFill>
            </a:endParaRPr>
          </a:p>
        </p:txBody>
      </p:sp>
    </p:spTree>
    <p:extLst>
      <p:ext uri="{BB962C8B-B14F-4D97-AF65-F5344CB8AC3E}">
        <p14:creationId xmlns:p14="http://schemas.microsoft.com/office/powerpoint/2010/main" val="15752614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684297"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601027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71</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685321" name="Chart" r:id="rId4" imgW="8620118" imgH="3781460" progId="MSGraph.Chart.8">
                  <p:embed followColorScheme="full"/>
                </p:oleObj>
              </mc:Choice>
              <mc:Fallback>
                <p:oleObj name="Chart" r:id="rId4" imgW="8620118" imgH="37814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extLst>
      <p:ext uri="{BB962C8B-B14F-4D97-AF65-F5344CB8AC3E}">
        <p14:creationId xmlns:p14="http://schemas.microsoft.com/office/powerpoint/2010/main" val="2685496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72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72</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6880699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649490" name="Chart" r:id="rId4" imgW="8639260" imgH="5276919" progId="MSGraph.Chart.8">
                  <p:embed followColorScheme="full"/>
                </p:oleObj>
              </mc:Choice>
              <mc:Fallback>
                <p:oleObj name="Chart" r:id="rId4" imgW="8639260" imgH="5276919"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7961652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650514" name="Chart" r:id="rId4" imgW="8286815" imgH="5543758" progId="MSGraph.Chart.8">
                  <p:embed followColorScheme="full"/>
                </p:oleObj>
              </mc:Choice>
              <mc:Fallback>
                <p:oleObj name="Chart" r:id="rId4" imgW="8286815" imgH="554375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44484"/>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47624" cy="4215264"/>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232788"/>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37079" y="1627445"/>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9"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368244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75</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94571069"/>
              </p:ext>
            </p:extLst>
          </p:nvPr>
        </p:nvGraphicFramePr>
        <p:xfrm>
          <a:off x="187960" y="1155701"/>
          <a:ext cx="8768080" cy="5217160"/>
        </p:xfrm>
        <a:graphic>
          <a:graphicData uri="http://schemas.openxmlformats.org/drawingml/2006/table">
            <a:tbl>
              <a:tblPr firstRow="1" bandRow="1">
                <a:tableStyleId>{5C22544A-7EE6-4342-B048-85BDC9FD1C3A}</a:tableStyleId>
              </a:tblPr>
              <a:tblGrid>
                <a:gridCol w="1814721"/>
                <a:gridCol w="3741099"/>
                <a:gridCol w="321226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solidFill>
                      <a:srgbClr val="FFC000"/>
                    </a:solidFill>
                  </a:tcPr>
                </a:tc>
                <a:tc>
                  <a:txBody>
                    <a:bodyPr/>
                    <a:lstStyle/>
                    <a:p>
                      <a:r>
                        <a:rPr lang="en-US" sz="1600" dirty="0" smtClean="0"/>
                        <a:t>Protectionist</a:t>
                      </a:r>
                      <a:r>
                        <a:rPr lang="en-US" sz="1600" baseline="0" dirty="0" smtClean="0"/>
                        <a:t> Tendencies</a:t>
                      </a:r>
                      <a:endParaRPr lang="en-US" sz="1600" dirty="0"/>
                    </a:p>
                  </a:txBody>
                  <a:tcPr>
                    <a:solidFill>
                      <a:srgbClr val="FFC000"/>
                    </a:solidFill>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solidFill>
                      <a:srgbClr val="FFC000"/>
                    </a:solidFill>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bl>
          </a:graphicData>
        </a:graphic>
      </p:graphicFrame>
    </p:spTree>
    <p:extLst>
      <p:ext uri="{BB962C8B-B14F-4D97-AF65-F5344CB8AC3E}">
        <p14:creationId xmlns:p14="http://schemas.microsoft.com/office/powerpoint/2010/main" val="2888679048"/>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GLOBAL 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76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Tree>
    <p:extLst>
      <p:ext uri="{BB962C8B-B14F-4D97-AF65-F5344CB8AC3E}">
        <p14:creationId xmlns:p14="http://schemas.microsoft.com/office/powerpoint/2010/main" val="6943009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77</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nvPr>
        </p:nvGraphicFramePr>
        <p:xfrm>
          <a:off x="298450" y="1635124"/>
          <a:ext cx="8542337" cy="4513262"/>
        </p:xfrm>
        <a:graphic>
          <a:graphicData uri="http://schemas.openxmlformats.org/presentationml/2006/ole">
            <mc:AlternateContent xmlns:mc="http://schemas.openxmlformats.org/markup-compatibility/2006">
              <mc:Choice xmlns:v="urn:schemas-microsoft-com:vml" Requires="v">
                <p:oleObj spid="_x0000_s28654608"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298450" y="1635124"/>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567322" y="1097914"/>
            <a:ext cx="2258592" cy="1573530"/>
          </a:xfrm>
          <a:prstGeom prst="wedgeRectCallout">
            <a:avLst>
              <a:gd name="adj1" fmla="val -74753"/>
              <a:gd name="adj2" fmla="val 24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M&amp;A activity in 2015 will likely reach its highest level since 1998. Globally, across all sectors, M&amp;A activity exceeded $200B</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4830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78</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Global M&amp;A Activity Tends to Follow Equity Market Performance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pic>
        <p:nvPicPr>
          <p:cNvPr id="2" name="Picture 1"/>
          <p:cNvPicPr>
            <a:picLocks noChangeAspect="1"/>
          </p:cNvPicPr>
          <p:nvPr/>
        </p:nvPicPr>
        <p:blipFill>
          <a:blip r:embed="rId3"/>
          <a:stretch>
            <a:fillRect/>
          </a:stretch>
        </p:blipFill>
        <p:spPr>
          <a:xfrm>
            <a:off x="175386" y="1971041"/>
            <a:ext cx="8666990" cy="4181316"/>
          </a:xfrm>
          <a:prstGeom prst="rect">
            <a:avLst/>
          </a:prstGeom>
        </p:spPr>
      </p:pic>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Capital IQ as of Oct. 2015 and IMF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13" name="AutoShape 7"/>
          <p:cNvSpPr>
            <a:spLocks noChangeArrowheads="1"/>
          </p:cNvSpPr>
          <p:nvPr/>
        </p:nvSpPr>
        <p:spPr bwMode="blackWhite">
          <a:xfrm>
            <a:off x="5785944" y="1341120"/>
            <a:ext cx="1993599" cy="1258728"/>
          </a:xfrm>
          <a:prstGeom prst="wedgeRectCallout">
            <a:avLst>
              <a:gd name="adj1" fmla="val 40341"/>
              <a:gd name="adj2" fmla="val 146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number and volume of insurance M&amp;A deals was up globally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0783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79</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Huge Shift from Domestic M&amp;A Activity to Cross-Border</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725" y="1993165"/>
            <a:ext cx="8684437" cy="4170404"/>
          </a:xfrm>
          <a:prstGeom prst="rect">
            <a:avLst/>
          </a:prstGeom>
        </p:spPr>
      </p:pic>
      <p:sp>
        <p:nvSpPr>
          <p:cNvPr id="14" name="AutoShape 7"/>
          <p:cNvSpPr>
            <a:spLocks noChangeArrowheads="1"/>
          </p:cNvSpPr>
          <p:nvPr/>
        </p:nvSpPr>
        <p:spPr bwMode="blackWhite">
          <a:xfrm>
            <a:off x="5055385" y="1176754"/>
            <a:ext cx="1993599" cy="1258728"/>
          </a:xfrm>
          <a:prstGeom prst="wedgeRectCallout">
            <a:avLst>
              <a:gd name="adj1" fmla="val 88246"/>
              <a:gd name="adj2" fmla="val 63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share of M&amp;A deal volume that was cross-border more than doubled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2856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Globalization:</a:t>
            </a:r>
            <a:br>
              <a:rPr lang="en-US" sz="4200" dirty="0" smtClean="0">
                <a:solidFill>
                  <a:schemeClr val="bg1"/>
                </a:solidFill>
              </a:rPr>
            </a:br>
            <a:r>
              <a:rPr lang="en-US" sz="4200" dirty="0" smtClean="0">
                <a:solidFill>
                  <a:schemeClr val="bg1"/>
                </a:solidFill>
              </a:rPr>
              <a:t>The Global Economy Creates and Transmits Cycles &amp; Risks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8</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Globalization Is a Double Edged Sword—Creating Opportunity and Wealth But Potentially Creating and Amplifying Risk</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
        <p:nvSpPr>
          <p:cNvPr id="9" name="Rectangle 7"/>
          <p:cNvSpPr>
            <a:spLocks noChangeArrowheads="1"/>
          </p:cNvSpPr>
          <p:nvPr/>
        </p:nvSpPr>
        <p:spPr bwMode="auto">
          <a:xfrm>
            <a:off x="324465" y="5677311"/>
            <a:ext cx="8398848" cy="59093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Emerging vs. “Advanced” Economies</a:t>
            </a:r>
            <a:endParaRPr lang="en-US" sz="3600" b="1" i="1" dirty="0">
              <a:solidFill>
                <a:srgbClr val="C00000"/>
              </a:solidFill>
            </a:endParaRPr>
          </a:p>
        </p:txBody>
      </p:sp>
    </p:spTree>
    <p:extLst>
      <p:ext uri="{BB962C8B-B14F-4D97-AF65-F5344CB8AC3E}">
        <p14:creationId xmlns:p14="http://schemas.microsoft.com/office/powerpoint/2010/main" val="31363668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80</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Activity Has Shifted Away from Europe and Towards Asia and N. America</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Asian, N. American deal volumes were up sharply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3022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81</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Deal Rationale by Dollar Amount</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287844"/>
            <a:ext cx="7569200" cy="5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SNL Financial and WCMA estimates from Geneva Association Newsletter </a:t>
            </a:r>
            <a:r>
              <a:rPr lang="en-US" altLang="en-US" sz="1100" i="1" dirty="0" smtClean="0"/>
              <a:t>Insurance and Finance</a:t>
            </a:r>
            <a:r>
              <a:rPr lang="en-US" altLang="en-US" sz="1100" dirty="0" smtClean="0"/>
              <a:t>, Jan. 2016, presentation “</a:t>
            </a:r>
            <a:r>
              <a:rPr lang="en-US" altLang="en-US" sz="1100" i="1" dirty="0" smtClean="0"/>
              <a:t>What is the Logic Behind Consolidation? And Does It Create Value? A View from Outside</a:t>
            </a:r>
            <a:r>
              <a:rPr lang="en-US" altLang="en-US" sz="1100" dirty="0" smtClean="0"/>
              <a:t>,” by Brian </a:t>
            </a:r>
            <a:r>
              <a:rPr lang="en-US" altLang="en-US" sz="1100" dirty="0" err="1" smtClean="0"/>
              <a:t>Shea</a:t>
            </a:r>
            <a:r>
              <a:rPr lang="en-US" altLang="en-US" sz="1100" dirty="0" smtClean="0"/>
              <a:t>, Head of Willis Capital Markets  &amp; Advisory Europe (WCMA).</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3074" y="1795287"/>
            <a:ext cx="8438001" cy="4318038"/>
          </a:xfrm>
          <a:prstGeom prst="rect">
            <a:avLst/>
          </a:prstGeom>
        </p:spPr>
      </p:pic>
      <p:sp>
        <p:nvSpPr>
          <p:cNvPr id="14" name="AutoShape 7"/>
          <p:cNvSpPr>
            <a:spLocks noChangeArrowheads="1"/>
          </p:cNvSpPr>
          <p:nvPr/>
        </p:nvSpPr>
        <p:spPr bwMode="blackWhite">
          <a:xfrm>
            <a:off x="4856480" y="1125432"/>
            <a:ext cx="2129472" cy="877530"/>
          </a:xfrm>
          <a:prstGeom prst="wedgeRectCallout">
            <a:avLst>
              <a:gd name="adj1" fmla="val 68154"/>
              <a:gd name="adj2" fmla="val 126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Scale drives most deals (excluding health sector)</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624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Some Key Drivers in the       US Economy</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771110" y="3826541"/>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Economic Factors Driving Exposure Growth and Insurer Performance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83</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3/16;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651537"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a:t>
            </a:r>
            <a:r>
              <a:rPr lang="en-US" sz="1400" b="1" dirty="0" smtClean="0">
                <a:solidFill>
                  <a:schemeClr val="bg1"/>
                </a:solidFill>
              </a:rPr>
              <a:t>began in Dec, 2007</a:t>
            </a:r>
            <a:endParaRPr lang="en-US" sz="1400" b="1" dirty="0">
              <a:solidFill>
                <a:schemeClr val="bg1"/>
              </a:solidFill>
            </a:endParaRP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60717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84</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652561"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(3/16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2017:Q4F</a:t>
            </a:r>
            <a:r>
              <a:rPr lang="en-US" sz="1600" b="1" dirty="0">
                <a:solidFill>
                  <a:srgbClr val="225A7A"/>
                </a:solidFill>
              </a:rPr>
              <a:t>*</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4.3% by Q4 of 2016.</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2016</a:t>
            </a:r>
            <a:endParaRPr lang="en-US" sz="1600" b="1" dirty="0">
              <a:solidFill>
                <a:schemeClr val="bg1"/>
              </a:solidFill>
              <a:cs typeface="+mn-cs"/>
            </a:endParaRPr>
          </a:p>
        </p:txBody>
      </p:sp>
    </p:spTree>
    <p:extLst>
      <p:ext uri="{BB962C8B-B14F-4D97-AF65-F5344CB8AC3E}">
        <p14:creationId xmlns:p14="http://schemas.microsoft.com/office/powerpoint/2010/main" val="40950703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85</a:t>
            </a:fld>
            <a:endParaRPr lang="en-US" smtClean="0"/>
          </a:p>
        </p:txBody>
      </p:sp>
      <p:graphicFrame>
        <p:nvGraphicFramePr>
          <p:cNvPr id="5122" name="Object 2"/>
          <p:cNvGraphicFramePr>
            <a:graphicFrameLocks/>
          </p:cNvGraphicFramePr>
          <p:nvPr>
            <p:extLst/>
          </p:nvPr>
        </p:nvGraphicFramePr>
        <p:xfrm>
          <a:off x="122237" y="845462"/>
          <a:ext cx="8926513" cy="4684755"/>
        </p:xfrm>
        <a:graphic>
          <a:graphicData uri="http://schemas.openxmlformats.org/presentationml/2006/ole">
            <mc:AlternateContent xmlns:mc="http://schemas.openxmlformats.org/markup-compatibility/2006">
              <mc:Choice xmlns:v="urn:schemas-microsoft-com:vml" Requires="v">
                <p:oleObj spid="_x0000_s28635157" name="Chart" r:id="rId4" imgW="8705837" imgH="4572000" progId="MSGraph.Chart.8">
                  <p:embed followColorScheme="full"/>
                </p:oleObj>
              </mc:Choice>
              <mc:Fallback>
                <p:oleObj name="Chart" r:id="rId4" imgW="8705837" imgH="4572000" progId="MSGraph.Chart.8">
                  <p:embed followColorScheme="full"/>
                  <p:pic>
                    <p:nvPicPr>
                      <p:cNvPr id="0" name=""/>
                      <p:cNvPicPr>
                        <a:picLocks noChangeArrowheads="1"/>
                      </p:cNvPicPr>
                      <p:nvPr/>
                    </p:nvPicPr>
                    <p:blipFill>
                      <a:blip r:embed="rId5"/>
                      <a:srcRect/>
                      <a:stretch>
                        <a:fillRect/>
                      </a:stretch>
                    </p:blipFill>
                    <p:spPr bwMode="auto">
                      <a:xfrm>
                        <a:off x="122237" y="845462"/>
                        <a:ext cx="8926513" cy="468475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511597" y="151302"/>
            <a:ext cx="6646286" cy="860425"/>
          </a:xfrm>
        </p:spPr>
        <p:txBody>
          <a:bodyPr/>
          <a:lstStyle/>
          <a:p>
            <a:r>
              <a:rPr lang="en-US" sz="2800" dirty="0" smtClean="0"/>
              <a:t>Continued Business Investment Will</a:t>
            </a:r>
            <a:br>
              <a:rPr lang="en-US" sz="2800" dirty="0" smtClean="0"/>
            </a:br>
            <a:r>
              <a:rPr lang="en-US" sz="2800" dirty="0" smtClean="0"/>
              <a:t>Spur Commercial Exposure Growth</a:t>
            </a:r>
          </a:p>
        </p:txBody>
      </p:sp>
      <p:sp>
        <p:nvSpPr>
          <p:cNvPr id="1969158" name="AutoShape 6"/>
          <p:cNvSpPr>
            <a:spLocks noChangeArrowheads="1"/>
          </p:cNvSpPr>
          <p:nvPr/>
        </p:nvSpPr>
        <p:spPr bwMode="blackWhite">
          <a:xfrm>
            <a:off x="267493" y="5393203"/>
            <a:ext cx="8636000" cy="930108"/>
          </a:xfrm>
          <a:prstGeom prst="wedgeRectCallout">
            <a:avLst>
              <a:gd name="adj1" fmla="val -3301"/>
              <a:gd name="adj2" fmla="val -6311"/>
            </a:avLst>
          </a:prstGeom>
          <a:solidFill>
            <a:schemeClr val="accent6"/>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Continued business investment will be a potent driver of commercial property and liability insurance exposures. It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267493" y="6323311"/>
            <a:ext cx="8412162" cy="430887"/>
          </a:xfrm>
          <a:prstGeom prst="rect">
            <a:avLst/>
          </a:prstGeom>
          <a:noFill/>
          <a:ln w="9525">
            <a:noFill/>
            <a:miter lim="800000"/>
            <a:headEnd/>
            <a:tailEnd/>
          </a:ln>
        </p:spPr>
        <p:txBody>
          <a:bodyPr>
            <a:spAutoFit/>
          </a:bodyPr>
          <a:lstStyle/>
          <a:p>
            <a:r>
              <a:rPr lang="en-US" sz="1100" dirty="0" smtClean="0"/>
              <a:t>Sources: Blue Chip Economic Indicators, 2/2016 (history and forecasts for 2016 and 2017, 10/2015 for forecasts for 2018 and 2019; Insurance Information Institute.</a:t>
            </a:r>
            <a:endParaRPr lang="en-US" sz="1100" dirty="0"/>
          </a:p>
        </p:txBody>
      </p:sp>
      <p:sp>
        <p:nvSpPr>
          <p:cNvPr id="7" name="AutoShape 6"/>
          <p:cNvSpPr>
            <a:spLocks noChangeArrowheads="1"/>
          </p:cNvSpPr>
          <p:nvPr/>
        </p:nvSpPr>
        <p:spPr bwMode="blackWhite">
          <a:xfrm>
            <a:off x="5083277" y="1384133"/>
            <a:ext cx="3222752" cy="981956"/>
          </a:xfrm>
          <a:prstGeom prst="wedgeRectCallout">
            <a:avLst>
              <a:gd name="adj1" fmla="val 746"/>
              <a:gd name="adj2" fmla="val 1357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level and direction of interest rates is likely to affect these growth rates.</a:t>
            </a:r>
            <a:endParaRPr lang="en-US" b="1" dirty="0">
              <a:solidFill>
                <a:schemeClr val="bg1"/>
              </a:solidFill>
              <a:cs typeface="+mn-cs"/>
            </a:endParaRPr>
          </a:p>
        </p:txBody>
      </p:sp>
    </p:spTree>
    <p:extLst>
      <p:ext uri="{BB962C8B-B14F-4D97-AF65-F5344CB8AC3E}">
        <p14:creationId xmlns:p14="http://schemas.microsoft.com/office/powerpoint/2010/main" val="25274016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86</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53586"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30969393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C8AEE4F4-F568-4805-B677-FE268E4E48CC}" type="slidenum">
              <a:rPr lang="en-GB" smtClean="0">
                <a:solidFill>
                  <a:srgbClr val="000000"/>
                </a:solidFill>
              </a:rPr>
              <a:pPr>
                <a:defRPr/>
              </a:pPr>
              <a:t>87</a:t>
            </a:fld>
            <a:endParaRPr lang="en-GB">
              <a:solidFill>
                <a:srgbClr val="000000"/>
              </a:solidFill>
            </a:endParaRPr>
          </a:p>
        </p:txBody>
      </p:sp>
      <p:sp>
        <p:nvSpPr>
          <p:cNvPr id="5" name="Rectangle 14"/>
          <p:cNvSpPr>
            <a:spLocks noChangeArrowheads="1"/>
          </p:cNvSpPr>
          <p:nvPr/>
        </p:nvSpPr>
        <p:spPr bwMode="auto">
          <a:xfrm>
            <a:off x="638194" y="1303462"/>
            <a:ext cx="7992000" cy="336550"/>
          </a:xfrm>
          <a:prstGeom prst="rect">
            <a:avLst/>
          </a:prstGeom>
          <a:noFill/>
          <a:ln w="15875" algn="ctr">
            <a:noFill/>
            <a:miter lim="800000"/>
            <a:headEnd/>
            <a:tailEnd/>
          </a:ln>
        </p:spPr>
        <p:txBody>
          <a:bodyPr wrap="square" lIns="53680" tIns="53680" rIns="53680" bIns="53680">
            <a:spAutoFit/>
          </a:bodyPr>
          <a:lstStyle/>
          <a:p>
            <a:pPr defTabSz="757238" eaLnBrk="0" fontAlgn="auto" hangingPunct="0">
              <a:spcBef>
                <a:spcPct val="50000"/>
              </a:spcBef>
              <a:spcAft>
                <a:spcPts val="0"/>
              </a:spcAft>
              <a:buClr>
                <a:srgbClr val="0493D9"/>
              </a:buClr>
              <a:buSzPct val="80000"/>
              <a:buFont typeface="Wingdings" pitchFamily="2" charset="2"/>
              <a:buNone/>
            </a:pPr>
            <a:r>
              <a:rPr lang="en-GB" sz="1500" dirty="0" smtClean="0">
                <a:solidFill>
                  <a:srgbClr val="0493D9"/>
                </a:solidFill>
                <a:latin typeface="SwissReSans"/>
              </a:rPr>
              <a:t>Bank of Canada, Commodity price indices, weekly data, (indexed to Jan 2000=100)</a:t>
            </a:r>
            <a:endParaRPr lang="en-GB" sz="1500" dirty="0">
              <a:solidFill>
                <a:srgbClr val="0493D9"/>
              </a:solidFill>
              <a:latin typeface="SwissReSans"/>
            </a:endParaRPr>
          </a:p>
        </p:txBody>
      </p:sp>
      <p:pic>
        <p:nvPicPr>
          <p:cNvPr id="6" name="Picture 1" descr="&lt;Chart&gt;&lt;ImageInfo Version=&quot;5.8.2899.3484&quot; GUID=&quot;41b45673273f44c9ab686bb00208a99b&quot; DsId=&quot;ZSWX006&quot; T1SubID=&quot;&quot; Width=&quot;839&quot; Height=&quot;416&quot; Format=&quot;emf&quot; ChartGroupUID=&quot;61361dd5-124e-4175-b139-4d23bffce87a&quot; GroupName=&quot;FRM Chartbook&quot; ChartName=&quot;Commodity prices (BOC)&quot; ChartStyleName=&quot;&quot; GroupNameEncoded=&quot;FRM+Chartbook&quot; ChartNameEncoded=&quot;Commodity+prices+(BOC)&quot; ChartStyleNameEncoded=&quot;&quot; ShortCode=&quot;&quot; ChartOwner=&quot;ZSWX056&quot; TemplateId=&quot;&quot; TemplateName=&quot;&quot; TemplateNameEncoded=&quot;&quot; EditionId=&quot;&quot; EditionGenerationDate=&quot;&quot; RefreshDate=&quot;04/02/2016 17:37:07&quot; ExportChartsIn=&quot;CurrentSlide&quot; ExportChartsTo=&quot; &quot; ExportChartAs=&quot; &quot; SpecifiedCellRow=&quot;0&quot; SpecifiedCellCol=&quot;0&quot; NoofColumns=&quot;1&quot; NoofChartPerPage=&quot;0&quot; SpaceBetweenCharts=&quot;0&quot; SpaceBetweenRowChart=&quot;0&quot; Transparent=&quot;1&quot; NoofRows=&quot;1&quot; LeftMargin=&quot;79&quot; RightMargin=&quot;0&quot; TopMargin=&quot;208&quot; FootMargin=&quot;0&quot; Orientation=&quot;landscape&quot; FileNameTemplate=&quot;&quot; ImageFileName=&quot;&quot; ChartTitle=&quot;&quot; DoStretch=&quot;&quot; Pr=&quot;&quot; RetrieveParams=&quot;&quot; /&gt;&lt;/Chart&gt;"/>
          <p:cNvPicPr>
            <a:picLocks/>
          </p:cNvPicPr>
          <p:nvPr/>
        </p:nvPicPr>
        <p:blipFill>
          <a:blip r:embed="rId3">
            <a:lum/>
            <a:extLst>
              <a:ext uri="{28A0092B-C50C-407E-A947-70E740481C1C}">
                <a14:useLocalDpi xmlns:a14="http://schemas.microsoft.com/office/drawing/2010/main"/>
              </a:ext>
            </a:extLst>
          </a:blip>
          <a:stretch>
            <a:fillRect/>
          </a:stretch>
        </p:blipFill>
        <p:spPr>
          <a:xfrm>
            <a:off x="431983" y="1741438"/>
            <a:ext cx="7992000" cy="3962400"/>
          </a:xfrm>
          <a:prstGeom prst="rect">
            <a:avLst/>
          </a:prstGeom>
          <a:solidFill>
            <a:srgbClr val="FFFFFF"/>
          </a:solidFill>
          <a:ln>
            <a:noFill/>
          </a:ln>
        </p:spPr>
      </p:pic>
      <p:sp>
        <p:nvSpPr>
          <p:cNvPr id="7" name="Text Box 4"/>
          <p:cNvSpPr txBox="1">
            <a:spLocks noChangeArrowheads="1"/>
          </p:cNvSpPr>
          <p:nvPr/>
        </p:nvSpPr>
        <p:spPr bwMode="auto">
          <a:xfrm>
            <a:off x="904082" y="5528831"/>
            <a:ext cx="4845283" cy="262297"/>
          </a:xfrm>
          <a:prstGeom prst="rect">
            <a:avLst/>
          </a:prstGeom>
          <a:noFill/>
          <a:ln w="12700">
            <a:noFill/>
            <a:miter lim="800000"/>
            <a:headEnd/>
            <a:tailEnd/>
          </a:ln>
        </p:spPr>
        <p:txBody>
          <a:bodyPr wrap="none" lIns="53680" tIns="53680" rIns="53680" bIns="53680">
            <a:spAutoFit/>
          </a:bodyPr>
          <a:lstStyle/>
          <a:p>
            <a:pPr defTabSz="757238" eaLnBrk="0" fontAlgn="auto" hangingPunct="0">
              <a:spcBef>
                <a:spcPts val="0"/>
              </a:spcBef>
              <a:spcAft>
                <a:spcPts val="0"/>
              </a:spcAft>
            </a:pPr>
            <a:r>
              <a:rPr lang="en-GB" sz="1000" dirty="0" smtClean="0">
                <a:solidFill>
                  <a:srgbClr val="283E36"/>
                </a:solidFill>
                <a:latin typeface="SwissReSans"/>
              </a:rPr>
              <a:t>Note: Total index includes energy, metals &amp; minerals, agriculture, forestry and fish.</a:t>
            </a:r>
            <a:endParaRPr lang="en-GB" sz="1000" dirty="0">
              <a:solidFill>
                <a:srgbClr val="283E36"/>
              </a:solidFill>
              <a:latin typeface="SwissReSans"/>
            </a:endParaRPr>
          </a:p>
        </p:txBody>
      </p:sp>
      <p:sp>
        <p:nvSpPr>
          <p:cNvPr id="8" name="Rectangle 3"/>
          <p:cNvSpPr/>
          <p:nvPr/>
        </p:nvSpPr>
        <p:spPr>
          <a:xfrm>
            <a:off x="155575" y="5883339"/>
            <a:ext cx="8988425" cy="369332"/>
          </a:xfrm>
          <a:prstGeom prst="rect">
            <a:avLst/>
          </a:prstGeom>
        </p:spPr>
        <p:txBody>
          <a:bodyPr wrap="square">
            <a:spAutoFit/>
          </a:bodyPr>
          <a:lstStyle/>
          <a:p>
            <a:pPr algn="ctr"/>
            <a:r>
              <a:rPr lang="en-GB" b="1" dirty="0" smtClean="0">
                <a:solidFill>
                  <a:srgbClr val="000099"/>
                </a:solidFill>
              </a:rPr>
              <a:t>Upside </a:t>
            </a:r>
            <a:r>
              <a:rPr lang="en-GB" b="1" dirty="0">
                <a:solidFill>
                  <a:srgbClr val="000099"/>
                </a:solidFill>
              </a:rPr>
              <a:t>for most advanced economies, but a downside for commodity exporters</a:t>
            </a:r>
            <a:endParaRPr lang="en-GB" b="1" dirty="0"/>
          </a:p>
        </p:txBody>
      </p:sp>
      <p:sp>
        <p:nvSpPr>
          <p:cNvPr id="9" name="Text Box 4"/>
          <p:cNvSpPr txBox="1">
            <a:spLocks noChangeArrowheads="1"/>
          </p:cNvSpPr>
          <p:nvPr/>
        </p:nvSpPr>
        <p:spPr bwMode="auto">
          <a:xfrm>
            <a:off x="638194" y="6420521"/>
            <a:ext cx="7424642" cy="293074"/>
          </a:xfrm>
          <a:prstGeom prst="rect">
            <a:avLst/>
          </a:prstGeom>
          <a:noFill/>
          <a:ln w="12700">
            <a:noFill/>
            <a:miter lim="800000"/>
            <a:headEnd/>
            <a:tailEnd/>
          </a:ln>
        </p:spPr>
        <p:txBody>
          <a:bodyPr wrap="none" lIns="53680" tIns="53680" rIns="53680" bIns="53680">
            <a:spAutoFit/>
          </a:bodyPr>
          <a:lstStyle/>
          <a:p>
            <a:pPr defTabSz="757238" eaLnBrk="0" fontAlgn="auto" hangingPunct="0">
              <a:spcBef>
                <a:spcPts val="0"/>
              </a:spcBef>
              <a:spcAft>
                <a:spcPts val="0"/>
              </a:spcAft>
            </a:pPr>
            <a:r>
              <a:rPr lang="en-GB" sz="1200" dirty="0">
                <a:solidFill>
                  <a:srgbClr val="283E36"/>
                </a:solidFill>
                <a:latin typeface="+mj-lt"/>
              </a:rPr>
              <a:t>Source: </a:t>
            </a:r>
            <a:r>
              <a:rPr lang="en-GB" sz="1200" dirty="0" err="1" smtClean="0">
                <a:solidFill>
                  <a:srgbClr val="283E36"/>
                </a:solidFill>
                <a:latin typeface="+mj-lt"/>
              </a:rPr>
              <a:t>Datastream</a:t>
            </a:r>
            <a:r>
              <a:rPr lang="en-GB" sz="1200" dirty="0" smtClean="0">
                <a:solidFill>
                  <a:srgbClr val="283E36"/>
                </a:solidFill>
                <a:latin typeface="+mj-lt"/>
              </a:rPr>
              <a:t> from IUMI Hamburg 2016 presentation by Doug Harrell, Aspen Insurance.</a:t>
            </a:r>
            <a:endParaRPr lang="en-GB" sz="1200" dirty="0">
              <a:solidFill>
                <a:srgbClr val="283E36"/>
              </a:solidFill>
              <a:latin typeface="+mj-lt"/>
            </a:endParaRPr>
          </a:p>
        </p:txBody>
      </p:sp>
      <p:sp>
        <p:nvSpPr>
          <p:cNvPr id="10" name="Rectangle 2"/>
          <p:cNvSpPr txBox="1">
            <a:spLocks noChangeArrowheads="1"/>
          </p:cNvSpPr>
          <p:nvPr/>
        </p:nvSpPr>
        <p:spPr>
          <a:xfrm>
            <a:off x="155575" y="0"/>
            <a:ext cx="7550150" cy="989013"/>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Commodity Prices Have Plunged to Lowest Levels Since 2000</a:t>
            </a:r>
          </a:p>
        </p:txBody>
      </p:sp>
      <p:sp>
        <p:nvSpPr>
          <p:cNvPr id="11" name="AutoShape 5"/>
          <p:cNvSpPr>
            <a:spLocks noChangeArrowheads="1"/>
          </p:cNvSpPr>
          <p:nvPr/>
        </p:nvSpPr>
        <p:spPr bwMode="blackWhite">
          <a:xfrm>
            <a:off x="6306206" y="2064576"/>
            <a:ext cx="2323987" cy="914400"/>
          </a:xfrm>
          <a:prstGeom prst="wedgeRectCallout">
            <a:avLst>
              <a:gd name="adj1" fmla="val 1600"/>
              <a:gd name="adj2" fmla="val 1627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Energy and other commodity prices have tumbled</a:t>
            </a:r>
            <a:endParaRPr lang="en-US" sz="1600" b="1" dirty="0">
              <a:solidFill>
                <a:schemeClr val="bg1"/>
              </a:solidFill>
            </a:endParaRPr>
          </a:p>
        </p:txBody>
      </p:sp>
    </p:spTree>
    <p:extLst>
      <p:ext uri="{BB962C8B-B14F-4D97-AF65-F5344CB8AC3E}">
        <p14:creationId xmlns:p14="http://schemas.microsoft.com/office/powerpoint/2010/main" val="402811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88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Manufacturing Sector Is Being Buffeted by a High Dollar, Weak Export Markets and Plunging Oil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88</a:t>
            </a:fld>
            <a:endParaRPr lang="en-US"/>
          </a:p>
        </p:txBody>
      </p:sp>
    </p:spTree>
    <p:extLst>
      <p:ext uri="{BB962C8B-B14F-4D97-AF65-F5344CB8AC3E}">
        <p14:creationId xmlns:p14="http://schemas.microsoft.com/office/powerpoint/2010/main" val="36630629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73038" y="1397000"/>
          <a:ext cx="8840787" cy="4087813"/>
        </p:xfrm>
        <a:graphic>
          <a:graphicData uri="http://schemas.openxmlformats.org/presentationml/2006/ole">
            <mc:AlternateContent xmlns:mc="http://schemas.openxmlformats.org/markup-compatibility/2006">
              <mc:Choice xmlns:v="urn:schemas-microsoft-com:vml" Requires="v">
                <p:oleObj spid="_x0000_s28688393" name="Chart" r:id="rId4" imgW="8600977" imgH="4105240" progId="MSGraph.Chart.8">
                  <p:embed followColorScheme="full"/>
                </p:oleObj>
              </mc:Choice>
              <mc:Fallback>
                <p:oleObj name="Chart" r:id="rId4" imgW="8600977" imgH="4105240" progId="MSGraph.Chart.8">
                  <p:embed followColorScheme="full"/>
                  <p:pic>
                    <p:nvPicPr>
                      <p:cNvPr id="0" name=""/>
                      <p:cNvPicPr preferRelativeResize="0">
                        <a:picLocks noChangeArrowheads="1"/>
                      </p:cNvPicPr>
                      <p:nvPr/>
                    </p:nvPicPr>
                    <p:blipFill>
                      <a:blip r:embed="rId5"/>
                      <a:srcRect/>
                      <a:stretch>
                        <a:fillRect/>
                      </a:stretch>
                    </p:blipFill>
                    <p:spPr bwMode="gray">
                      <a:xfrm>
                        <a:off x="-173038" y="1397000"/>
                        <a:ext cx="8840787" cy="4087813"/>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2015</a:t>
            </a:r>
            <a:endParaRPr lang="en-US" sz="1600" b="1" dirty="0">
              <a:solidFill>
                <a:srgbClr val="225A7A"/>
              </a:solidFill>
            </a:endParaRPr>
          </a:p>
        </p:txBody>
      </p:sp>
      <p:sp>
        <p:nvSpPr>
          <p:cNvPr id="10" name="Rectangle 7"/>
          <p:cNvSpPr>
            <a:spLocks noChangeArrowheads="1"/>
          </p:cNvSpPr>
          <p:nvPr/>
        </p:nvSpPr>
        <p:spPr bwMode="blackWhite">
          <a:xfrm>
            <a:off x="342900" y="5555463"/>
            <a:ext cx="8503059"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68 of the 72 months from Jan. 2010 through Dec. 2015.  Manufacturing sector now appears to be in contraction due to weakness abroad, strong dollar and collapse in oil prices</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745421" y="4090349"/>
            <a:ext cx="2673734" cy="599913"/>
          </a:xfrm>
          <a:prstGeom prst="wedgeRectCallout">
            <a:avLst>
              <a:gd name="adj1" fmla="val 89322"/>
              <a:gd name="adj2" fmla="val -49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began to contract in late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89</a:t>
            </a:fld>
            <a:endParaRPr lang="en-US"/>
          </a:p>
        </p:txBody>
      </p:sp>
    </p:spTree>
    <p:extLst>
      <p:ext uri="{BB962C8B-B14F-4D97-AF65-F5344CB8AC3E}">
        <p14:creationId xmlns:p14="http://schemas.microsoft.com/office/powerpoint/2010/main" val="40156964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a:t>
            </a:fld>
            <a:endParaRPr lang="en-US" dirty="0" smtClean="0"/>
          </a:p>
        </p:txBody>
      </p:sp>
      <p:sp>
        <p:nvSpPr>
          <p:cNvPr id="82949" name="Rectangle 2"/>
          <p:cNvSpPr>
            <a:spLocks noGrp="1" noChangeArrowheads="1"/>
          </p:cNvSpPr>
          <p:nvPr>
            <p:ph type="title"/>
          </p:nvPr>
        </p:nvSpPr>
        <p:spPr/>
        <p:txBody>
          <a:bodyPr/>
          <a:lstStyle/>
          <a:p>
            <a:r>
              <a:rPr lang="en-US" dirty="0" smtClean="0"/>
              <a:t>Commercial Lines Outlook: 2016</a:t>
            </a:r>
          </a:p>
        </p:txBody>
      </p:sp>
      <p:sp>
        <p:nvSpPr>
          <p:cNvPr id="1922051" name="Rectangle 3"/>
          <p:cNvSpPr>
            <a:spLocks noGrp="1" noChangeArrowheads="1"/>
          </p:cNvSpPr>
          <p:nvPr>
            <p:ph type="body" idx="1"/>
          </p:nvPr>
        </p:nvSpPr>
        <p:spPr>
          <a:xfrm>
            <a:off x="181896" y="1053619"/>
            <a:ext cx="8780207" cy="5448301"/>
          </a:xfrm>
        </p:spPr>
        <p:txBody>
          <a:bodyPr/>
          <a:lstStyle/>
          <a:p>
            <a:pPr>
              <a:lnSpc>
                <a:spcPts val="2100"/>
              </a:lnSpc>
            </a:pPr>
            <a:r>
              <a:rPr lang="en-US" b="1" dirty="0" smtClean="0"/>
              <a:t>Flat to modest deceleration in premium growth in 2016</a:t>
            </a:r>
          </a:p>
          <a:p>
            <a:pPr>
              <a:lnSpc>
                <a:spcPts val="2100"/>
              </a:lnSpc>
            </a:pPr>
            <a:r>
              <a:rPr lang="en-US" b="1" dirty="0" smtClean="0"/>
              <a:t>Rate environment suggests flat-to-slightly negative renewals in 2016</a:t>
            </a:r>
          </a:p>
          <a:p>
            <a:pPr>
              <a:lnSpc>
                <a:spcPts val="2100"/>
              </a:lnSpc>
            </a:pPr>
            <a:r>
              <a:rPr lang="en-US" b="1" dirty="0" smtClean="0"/>
              <a:t>Economic growth continues at a modest pace but unevenly across industries and regions; Nearly full employment and tighter labor market conditions are pluses and should drive new exposures</a:t>
            </a:r>
          </a:p>
          <a:p>
            <a:pPr>
              <a:lnSpc>
                <a:spcPts val="2100"/>
              </a:lnSpc>
            </a:pPr>
            <a:r>
              <a:rPr lang="en-US" b="1" dirty="0" smtClean="0"/>
              <a:t>Construction, Service sectors are positives but manufacturing, energy, commodities face headwinds</a:t>
            </a:r>
            <a:endParaRPr lang="en-US" b="1" dirty="0"/>
          </a:p>
          <a:p>
            <a:pPr>
              <a:lnSpc>
                <a:spcPts val="2100"/>
              </a:lnSpc>
            </a:pPr>
            <a:r>
              <a:rPr lang="en-US" b="1" dirty="0" smtClean="0"/>
              <a:t>Loss costs driven by modest frequency and severity trends, but helped by reserve releases, low cats, low infl.</a:t>
            </a:r>
          </a:p>
          <a:p>
            <a:pPr>
              <a:lnSpc>
                <a:spcPts val="2100"/>
              </a:lnSpc>
            </a:pPr>
            <a:r>
              <a:rPr lang="en-US" b="1" dirty="0" smtClean="0"/>
              <a:t>Property cat reinsurance costs continue to fall</a:t>
            </a:r>
            <a:endParaRPr lang="en-US" b="1" dirty="0"/>
          </a:p>
          <a:p>
            <a:pPr>
              <a:lnSpc>
                <a:spcPts val="2100"/>
              </a:lnSpc>
            </a:pPr>
            <a:r>
              <a:rPr lang="en-US" b="1" dirty="0" smtClean="0"/>
              <a:t>Investment income still under pressure from low yields</a:t>
            </a:r>
            <a:endParaRPr lang="en-US" b="1" dirty="0"/>
          </a:p>
        </p:txBody>
      </p:sp>
    </p:spTree>
    <p:extLst>
      <p:ext uri="{BB962C8B-B14F-4D97-AF65-F5344CB8AC3E}">
        <p14:creationId xmlns:p14="http://schemas.microsoft.com/office/powerpoint/2010/main" val="2510121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90</a:t>
            </a:fld>
            <a:endParaRPr lang="en-US" sz="900"/>
          </a:p>
        </p:txBody>
      </p:sp>
      <p:graphicFrame>
        <p:nvGraphicFramePr>
          <p:cNvPr id="9218" name="Object 3"/>
          <p:cNvGraphicFramePr>
            <a:graphicFrameLocks/>
          </p:cNvGraphicFramePr>
          <p:nvPr>
            <p:extLst/>
          </p:nvPr>
        </p:nvGraphicFramePr>
        <p:xfrm>
          <a:off x="344488" y="968375"/>
          <a:ext cx="8597900" cy="4343400"/>
        </p:xfrm>
        <a:graphic>
          <a:graphicData uri="http://schemas.openxmlformats.org/presentationml/2006/ole">
            <mc:AlternateContent xmlns:mc="http://schemas.openxmlformats.org/markup-compatibility/2006">
              <mc:Choice xmlns:v="urn:schemas-microsoft-com:vml" Requires="v">
                <p:oleObj spid="_x0000_s28686345"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44488" y="968375"/>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1992—December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Feb. 4, 2016.</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977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in </a:t>
            </a:r>
            <a:r>
              <a:rPr lang="en-US" sz="1600" b="1" dirty="0" smtClean="0">
                <a:solidFill>
                  <a:schemeClr val="bg1"/>
                </a:solidFill>
              </a:rPr>
              <a:t>Nov. 2014  </a:t>
            </a:r>
            <a:r>
              <a:rPr lang="en-US" sz="1600" b="1" dirty="0">
                <a:solidFill>
                  <a:schemeClr val="bg1"/>
                </a:solidFill>
              </a:rPr>
              <a:t>exceeded the pre-crisis (July 2008) </a:t>
            </a:r>
            <a:r>
              <a:rPr lang="en-US" sz="1600" b="1" dirty="0" smtClean="0">
                <a:solidFill>
                  <a:schemeClr val="bg1"/>
                </a:solidFill>
              </a:rPr>
              <a:t>peak but has declined in recent months. Weakness abroad, falling energy prices and a strong dollar are hurting the sector, especially exports.  Manufacturing growth </a:t>
            </a:r>
            <a:r>
              <a:rPr lang="en-US" sz="1600" b="1" dirty="0">
                <a:solidFill>
                  <a:schemeClr val="bg1"/>
                </a:solidFill>
              </a:rPr>
              <a:t>leads to gains in many commercial exposures: WC, Commercial Auto, Marine, Property, and various Liability Coverages.</a:t>
            </a:r>
            <a:endParaRPr lang="en-US" sz="16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90</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6002"/>
              <a:gd name="adj2" fmla="val 208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2015 </a:t>
            </a:r>
            <a:r>
              <a:rPr lang="en-US" sz="1600" b="1" dirty="0">
                <a:solidFill>
                  <a:schemeClr val="bg1"/>
                </a:solidFill>
              </a:rPr>
              <a:t>was </a:t>
            </a:r>
            <a:r>
              <a:rPr lang="en-US" sz="1600" b="1" dirty="0" smtClean="0">
                <a:solidFill>
                  <a:schemeClr val="bg1"/>
                </a:solidFill>
              </a:rPr>
              <a:t>$467.0B—down 8% from the July 2014 record high of $508.1B</a:t>
            </a:r>
            <a:endParaRPr lang="en-US" sz="1600" b="1" dirty="0">
              <a:solidFill>
                <a:schemeClr val="bg1"/>
              </a:solidFill>
            </a:endParaRPr>
          </a:p>
        </p:txBody>
      </p:sp>
    </p:spTree>
    <p:extLst>
      <p:ext uri="{BB962C8B-B14F-4D97-AF65-F5344CB8AC3E}">
        <p14:creationId xmlns:p14="http://schemas.microsoft.com/office/powerpoint/2010/main" val="16223552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91</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687369"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Contracting Across a Number of Sectors, Especially Petroleum.  Adverse Exposure Impacts Are Likely for: WC, Commercial Property, Commercial Auto and Certain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737079" y="3321535"/>
            <a:ext cx="2411972" cy="769233"/>
          </a:xfrm>
          <a:prstGeom prst="wedgeRectCallout">
            <a:avLst>
              <a:gd name="adj1" fmla="val 83129"/>
              <a:gd name="adj2" fmla="val -323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non-durable goods is weaker  than for durables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+1.8%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-9.6%</a:t>
            </a:r>
            <a:endParaRPr lang="en-US" sz="2400" b="1" u="sng" dirty="0">
              <a:solidFill>
                <a:srgbClr val="225A7A"/>
              </a:solidFill>
            </a:endParaRPr>
          </a:p>
        </p:txBody>
      </p:sp>
    </p:spTree>
    <p:extLst>
      <p:ext uri="{BB962C8B-B14F-4D97-AF65-F5344CB8AC3E}">
        <p14:creationId xmlns:p14="http://schemas.microsoft.com/office/powerpoint/2010/main" val="15952327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92</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CYBER RISK AND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Tree>
    <p:extLst>
      <p:ext uri="{BB962C8B-B14F-4D97-AF65-F5344CB8AC3E}">
        <p14:creationId xmlns:p14="http://schemas.microsoft.com/office/powerpoint/2010/main" val="9109386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hlinkClick r:id="rId4"/>
              </a:rPr>
              <a:t>http://www.idtheftcenter.org/images/breach/ITRCBreachReport2015.pdf</a:t>
            </a:r>
            <a:r>
              <a:rPr lang="en-US" sz="1100" dirty="0" smtClean="0">
                <a:solidFill>
                  <a:srgbClr val="000000"/>
                </a:solidFill>
                <a:latin typeface="Arial "/>
                <a:cs typeface="Arial" pitchFamily="34" charset="0"/>
              </a:rPr>
              <a:t> </a:t>
            </a:r>
            <a:endParaRPr lang="en-US" sz="1100" dirty="0">
              <a:solidFill>
                <a:srgbClr val="000000"/>
              </a:solidFill>
              <a:latin typeface="Arial "/>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689417" name="Chart" r:id="rId5" imgW="8600977" imgH="4114800" progId="MSGraph.Chart.8">
                  <p:embed followColorScheme="full"/>
                </p:oleObj>
              </mc:Choice>
              <mc:Fallback>
                <p:oleObj name="Chart" r:id="rId5" imgW="8600977" imgH="41148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a:t>
            </a:r>
            <a:r>
              <a:rPr lang="en-US" b="1" dirty="0" smtClean="0">
                <a:solidFill>
                  <a:srgbClr val="FFFFFF"/>
                </a:solidFill>
                <a:latin typeface="Arial "/>
                <a:cs typeface="Arial" pitchFamily="34" charset="0"/>
              </a:rPr>
              <a:t>781 reported data breaches in 2015 was virtually unchanged form the record 783 reported in 2014. The number of exposed records soared to 169.1 million, and increase of 97.5%.</a:t>
            </a:r>
            <a:endParaRPr lang="en-US" b="1" dirty="0">
              <a:solidFill>
                <a:srgbClr val="FFFFFF"/>
              </a:solidFill>
              <a:latin typeface="Arial "/>
              <a:cs typeface="Arial" pitchFamily="34" charset="0"/>
            </a:endParaRP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178358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94</a:t>
            </a:fld>
            <a:endParaRPr lang="en-US" altLang="en-US" sz="1800"/>
          </a:p>
        </p:txBody>
      </p:sp>
    </p:spTree>
    <p:extLst>
      <p:ext uri="{BB962C8B-B14F-4D97-AF65-F5344CB8AC3E}">
        <p14:creationId xmlns:p14="http://schemas.microsoft.com/office/powerpoint/2010/main" val="249574888"/>
      </p:ext>
    </p:extLst>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95</a:t>
            </a:fld>
            <a:endParaRPr lang="en-US" smtClean="0"/>
          </a:p>
        </p:txBody>
      </p:sp>
      <p:graphicFrame>
        <p:nvGraphicFramePr>
          <p:cNvPr id="5122" name="Object 2"/>
          <p:cNvGraphicFramePr>
            <a:graphicFrameLocks/>
          </p:cNvGraphicFramePr>
          <p:nvPr>
            <p:extLst/>
          </p:nvPr>
        </p:nvGraphicFramePr>
        <p:xfrm>
          <a:off x="215372" y="1673366"/>
          <a:ext cx="8926513" cy="4676775"/>
        </p:xfrm>
        <a:graphic>
          <a:graphicData uri="http://schemas.openxmlformats.org/presentationml/2006/ole">
            <mc:AlternateContent xmlns:mc="http://schemas.openxmlformats.org/markup-compatibility/2006">
              <mc:Choice xmlns:v="urn:schemas-microsoft-com:vml" Requires="v">
                <p:oleObj spid="_x0000_s28690441"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673366"/>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4167266" y="1221260"/>
            <a:ext cx="2402887" cy="1473569"/>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Cyber insurance premiums written could more than triple to $7.5 billion by 2020</a:t>
            </a:r>
            <a:endParaRPr lang="en-US" sz="2000" b="1" dirty="0">
              <a:solidFill>
                <a:schemeClr val="bg1"/>
              </a:solidFill>
              <a:latin typeface="Arial "/>
            </a:endParaRPr>
          </a:p>
        </p:txBody>
      </p:sp>
      <p:sp>
        <p:nvSpPr>
          <p:cNvPr id="7" name="Rectangle 6"/>
          <p:cNvSpPr>
            <a:spLocks noChangeArrowheads="1"/>
          </p:cNvSpPr>
          <p:nvPr/>
        </p:nvSpPr>
        <p:spPr bwMode="auto">
          <a:xfrm>
            <a:off x="215372" y="6485943"/>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latin typeface="Arial "/>
              </a:rPr>
              <a:t>Source</a:t>
            </a:r>
            <a:r>
              <a:rPr lang="en-US" sz="1200" dirty="0">
                <a:latin typeface="Arial "/>
              </a:rPr>
              <a:t>: </a:t>
            </a:r>
            <a:r>
              <a:rPr lang="en-US" sz="1200" dirty="0" err="1" smtClean="0">
                <a:latin typeface="Arial "/>
              </a:rPr>
              <a:t>Advisen</a:t>
            </a:r>
            <a:r>
              <a:rPr lang="en-US" sz="1200" dirty="0" smtClean="0">
                <a:latin typeface="Arial "/>
              </a:rPr>
              <a:t> (2014 est.); PwC (2015, 2020); Insurance Information </a:t>
            </a:r>
            <a:r>
              <a:rPr lang="en-US" sz="1200" dirty="0">
                <a:latin typeface="Arial "/>
              </a:rPr>
              <a:t>Institute.</a:t>
            </a:r>
          </a:p>
        </p:txBody>
      </p:sp>
      <p:sp>
        <p:nvSpPr>
          <p:cNvPr id="8" name="Rectangle 8"/>
          <p:cNvSpPr>
            <a:spLocks noChangeArrowheads="1"/>
          </p:cNvSpPr>
          <p:nvPr/>
        </p:nvSpPr>
        <p:spPr bwMode="black">
          <a:xfrm>
            <a:off x="215372" y="192164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a:t>
            </a:r>
            <a:r>
              <a:rPr lang="en-US" sz="1600" b="1" dirty="0" smtClean="0">
                <a:solidFill>
                  <a:srgbClr val="225A7A"/>
                </a:solidFill>
                <a:latin typeface="Arial" panose="020B0604020202020204" pitchFamily="34" charset="0"/>
                <a:cs typeface="Arial" panose="020B0604020202020204" pitchFamily="34" charset="0"/>
              </a:rPr>
              <a:t>Billions</a:t>
            </a:r>
            <a:endParaRPr lang="en-US" sz="1600" b="1" dirty="0">
              <a:solidFill>
                <a:srgbClr val="225A7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3337" y="1221259"/>
            <a:ext cx="2649133" cy="3425691"/>
          </a:xfrm>
          <a:prstGeom prst="rect">
            <a:avLst/>
          </a:prstGeom>
          <a:ln>
            <a:solidFill>
              <a:schemeClr val="accent1"/>
            </a:solidFill>
          </a:ln>
        </p:spPr>
      </p:pic>
      <p:sp>
        <p:nvSpPr>
          <p:cNvPr id="10" name="AutoShape 6"/>
          <p:cNvSpPr>
            <a:spLocks noChangeArrowheads="1"/>
          </p:cNvSpPr>
          <p:nvPr/>
        </p:nvSpPr>
        <p:spPr bwMode="blackWhite">
          <a:xfrm>
            <a:off x="4167265" y="3357797"/>
            <a:ext cx="2402887" cy="1017386"/>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I.I.I.’s Cyber Risk paper issued   Oct. 2015</a:t>
            </a:r>
            <a:endParaRPr lang="en-US" sz="2000" b="1" dirty="0">
              <a:solidFill>
                <a:schemeClr val="bg1"/>
              </a:solidFill>
              <a:latin typeface="Arial "/>
            </a:endParaRPr>
          </a:p>
        </p:txBody>
      </p:sp>
    </p:spTree>
    <p:extLst>
      <p:ext uri="{BB962C8B-B14F-4D97-AF65-F5344CB8AC3E}">
        <p14:creationId xmlns:p14="http://schemas.microsoft.com/office/powerpoint/2010/main" val="3350033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2016: Cat Activity Rising</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extLst>
      <p:ext uri="{BB962C8B-B14F-4D97-AF65-F5344CB8AC3E}">
        <p14:creationId xmlns:p14="http://schemas.microsoft.com/office/powerpoint/2010/main" val="3363051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97</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655631" name="Chart" r:id="rId4" imgW="8543971" imgH="3562419" progId="MSGraph.Chart.8">
                  <p:embed followColorScheme="full"/>
                </p:oleObj>
              </mc:Choice>
              <mc:Fallback>
                <p:oleObj name="Chart" r:id="rId4" imgW="8543971" imgH="3562419"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97</a:t>
            </a:fld>
            <a:endParaRPr lang="en-US"/>
          </a:p>
        </p:txBody>
      </p:sp>
    </p:spTree>
    <p:extLst>
      <p:ext uri="{BB962C8B-B14F-4D97-AF65-F5344CB8AC3E}">
        <p14:creationId xmlns:p14="http://schemas.microsoft.com/office/powerpoint/2010/main" val="610078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98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(1960-2009); A.M. Best (2010-15E)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656655"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5.46*</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1333874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657679"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5118938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208863</TotalTime>
  <Words>8040</Words>
  <Application>Microsoft Office PowerPoint</Application>
  <PresentationFormat>On-screen Show (4:3)</PresentationFormat>
  <Paragraphs>1059</Paragraphs>
  <Slides>108</Slides>
  <Notes>95</Notes>
  <HiddenSlides>35</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20" baseType="lpstr">
      <vt:lpstr>Arial Unicode MS</vt:lpstr>
      <vt:lpstr>ＭＳ Ｐゴシック</vt:lpstr>
      <vt:lpstr>Arial</vt:lpstr>
      <vt:lpstr>Arial </vt:lpstr>
      <vt:lpstr>Calibri</vt:lpstr>
      <vt:lpstr>SwissReSans</vt:lpstr>
      <vt:lpstr>Symbol</vt:lpstr>
      <vt:lpstr>Times New Roman</vt:lpstr>
      <vt:lpstr>Verdana</vt:lpstr>
      <vt:lpstr>Wingdings</vt:lpstr>
      <vt:lpstr>Default Design</vt:lpstr>
      <vt:lpstr>Chart</vt:lpstr>
      <vt:lpstr>The Global Economy, Rising Risk        and Marine Insurance Markets  Risk and Reward in a Troubled World</vt:lpstr>
      <vt:lpstr>Outlook: Property/Casualty &amp; Economy</vt:lpstr>
      <vt:lpstr>PowerPoint Presentation</vt:lpstr>
      <vt:lpstr>5 Major Categories for External Global Risks, Uncertainties and Fears: Insurance Solutions</vt:lpstr>
      <vt:lpstr>Multitude of Exogenous Factors Influence Growth, Performance &amp; Cyclicality</vt:lpstr>
      <vt:lpstr>Top 5 Global Risks in Terms of Likelihood, 2007—2016: Insurance Can Help With Most </vt:lpstr>
      <vt:lpstr>Top 5 Global Risks in Terms of Impact, 2007—2016: Insurance Can Help With Most </vt:lpstr>
      <vt:lpstr>Globalization: The Global Economy Creates and Transmits Cycles &amp; Risks</vt:lpstr>
      <vt:lpstr>Commercial Lines Outlook: 2016</vt:lpstr>
      <vt:lpstr>GDP Growth: Advanced &amp; Emerging Economies vs. World, 1970-2016F</vt:lpstr>
      <vt:lpstr>Real GDP Growth Forecasts:  Major Economies: 2014 – 2017F</vt:lpstr>
      <vt:lpstr>Non-Life Insurance: Global Real (Inflation Adjusted) Premium Growth, 2014</vt:lpstr>
      <vt:lpstr>World Trade Volume Growth*, 2012 – 2017F</vt:lpstr>
      <vt:lpstr>World Trade Volume: IMPORTS 2010 – 2017F</vt:lpstr>
      <vt:lpstr>World Trade Volume: EXPORTS 2010 – 2017F</vt:lpstr>
      <vt:lpstr>PowerPoint Presentation</vt:lpstr>
      <vt:lpstr>Potential Output of Total Economy: US,      China, India, Indonesia and Japan, 2000-2060F</vt:lpstr>
      <vt:lpstr>Ocean Marine Overview</vt:lpstr>
      <vt:lpstr>U.S. Ocean Marine Combined Ratio:  2004–2014</vt:lpstr>
      <vt:lpstr>Ocean Marine vs. Commercial Lines Combined Ratio: 1989–2014</vt:lpstr>
      <vt:lpstr>U.S. Ocean Marine Direct Written Premiums:  2004–2014</vt:lpstr>
      <vt:lpstr>Global Insurance Premium Growth Trends</vt:lpstr>
      <vt:lpstr>PowerPoint Presentation</vt:lpstr>
      <vt:lpstr>Non-Life Insurance: Global Real (Inflation Adjusted) Premium Growth, 2014</vt:lpstr>
      <vt:lpstr>Global Real (Inflation Adjusted)  Premium Growth: 1980-2013</vt:lpstr>
      <vt:lpstr>Premiums Written in Life and Non-Life,    by Region: 1962-2012</vt:lpstr>
      <vt:lpstr>Population Distribution, by Region: 1962-2062F</vt:lpstr>
      <vt:lpstr>Relationship Between Real GDP and Real Life and Non-Life Premium Growth, 2012 </vt:lpstr>
      <vt:lpstr>Insurance Density and Penetration for Advanced and Emerging Markets, 2012</vt:lpstr>
      <vt:lpstr>PowerPoint Presentation</vt:lpstr>
      <vt:lpstr>Political Risk: Greatest Opportunities  Often in Risky Nations </vt:lpstr>
      <vt:lpstr>Terrorism Risk: Greatest Opportunities   Are Often in Risky Nations </vt:lpstr>
      <vt:lpstr>Country Shares of World  Merchandise Exports</vt:lpstr>
      <vt:lpstr>Loss Distribution by Type of Insurance from Sept. 11 Terrorist Attack ($ 2015)</vt:lpstr>
      <vt:lpstr>PowerPoint Presentation</vt:lpstr>
      <vt:lpstr>Commercial Lines Outlook: 2016</vt:lpstr>
      <vt:lpstr>P/C Industry Net Income After Taxes 1991–2015</vt:lpstr>
      <vt:lpstr>Profitability Peaks &amp; Troughs in the P/C Insurance Industry, 1975 – 2015</vt:lpstr>
      <vt:lpstr>ROE: Property/Casualty Insurance by Major Event, 1987–2015</vt:lpstr>
      <vt:lpstr>P/C Insurance Industry  Combined Ratio, 2001–2015*</vt:lpstr>
      <vt:lpstr>Number of Years with Underwriting Profits by Decade, 1920s–2010s </vt:lpstr>
      <vt:lpstr>PowerPoint Presentation</vt:lpstr>
      <vt:lpstr>Policyholder Surplus,  2006:Q4–2015:Q4</vt:lpstr>
      <vt:lpstr>US Policyholder Surplus: 1975–2015*</vt:lpstr>
      <vt:lpstr>RNW All Lines, 2005-2014 Average: Highest 25 States</vt:lpstr>
      <vt:lpstr>PowerPoint Presentation</vt:lpstr>
      <vt:lpstr>Net Premium Growth (All P/C Lines): Annual Change, 1971—2015</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Change in Commercial Rate Renewals, by Account Size: 1999:Q4 to 2015:Q4</vt:lpstr>
      <vt:lpstr>Cumulative Qtrly. Commercial Rate Changes, by Account Size: 1999:Q4 to 2015:Q4</vt:lpstr>
      <vt:lpstr>Change in Commercial Rate Renewals, by Line: 1999:Q4 to 2015:Q4</vt:lpstr>
      <vt:lpstr>Cumulative Qtrly. Rate Changes, by Line: 1999:Q4 to 2015:Q4</vt:lpstr>
      <vt:lpstr>CIAB: Average Commercial Rate Change, All Lines, (1Q:2004–4Q:2015)</vt:lpstr>
      <vt:lpstr>Change in Commercial Rate Renewals, by Line: 2015:Q4</vt:lpstr>
      <vt:lpstr>INVESTMENTS:  THE NEW REALITY</vt:lpstr>
      <vt:lpstr>PowerPoint Presentation</vt:lpstr>
      <vt:lpstr>Property/Casualty Insurance Industry Investment Income: 2000–2015E1</vt:lpstr>
      <vt:lpstr>U.S. Treasury Security Yields: A Long Downward Trend, 1990–2016*</vt:lpstr>
      <vt:lpstr>Distribution of Invested Assets: P/C Insurance Industry, 2013</vt:lpstr>
      <vt:lpstr>Net Yield on Property/Casualty Insurance Invested Assets, 2007–2015*</vt:lpstr>
      <vt:lpstr>Net Investment Yield on Property/ Casualty Insurance Invested Assets, 2007–2016P*</vt:lpstr>
      <vt:lpstr>P/C Insurer Portfolio Yields, 2002-2015:Q3</vt:lpstr>
      <vt:lpstr>Interest Rate Forecasts: 2016 – 2021</vt:lpstr>
      <vt:lpstr>Annual Inflation Rates, (CPI-U, %), 1990–2017F</vt:lpstr>
      <vt:lpstr>P/C Insurer Net Realized  Capital Gains/Losses, 1990-2015:Q3*</vt:lpstr>
      <vt:lpstr>Property/Casualty Insurance Industry Investment Gain: 1994–2015:Q31</vt:lpstr>
      <vt:lpstr>PowerPoint Presentation</vt:lpstr>
      <vt:lpstr>Profitability &amp; Politics</vt:lpstr>
      <vt:lpstr>PowerPoint Presentation</vt:lpstr>
      <vt:lpstr>PowerPoint Presentation</vt:lpstr>
      <vt:lpstr>Trump vs. Clinton: Issues that Matter to P/C Insurers</vt:lpstr>
      <vt:lpstr>GLOBAL M&amp;A UPDATE:  A PATH TO GROWTH? </vt:lpstr>
      <vt:lpstr>U.S. INSURANCE MERGERS AND ACQUISITIONS, P/C SECTOR, 1994-2015E (1)</vt:lpstr>
      <vt:lpstr>Global M&amp;A Activity Tends to Follow Equity Market Performance</vt:lpstr>
      <vt:lpstr>Huge Shift from Domestic M&amp;A Activity to Cross-Border</vt:lpstr>
      <vt:lpstr>M&amp;A Activity Has Shifted Away from Europe and Towards Asia and N. America</vt:lpstr>
      <vt:lpstr>M&amp;A: Deal Rationale by Dollar Amount</vt:lpstr>
      <vt:lpstr>PowerPoint Presentation</vt:lpstr>
      <vt:lpstr>US Real GDP Growth*</vt:lpstr>
      <vt:lpstr>US Unemployment Rate Forecast</vt:lpstr>
      <vt:lpstr>Continued Business Investment Will Spur Commercial Exposure Growth</vt:lpstr>
      <vt:lpstr>Annual Inflation Rates, (CPI-U, %), 1990–2017F</vt:lpstr>
      <vt:lpstr>PowerPoint Presentation</vt:lpstr>
      <vt:lpstr>MANUFACTURING SECTOR OVERVIEW &amp; OUTLOOK</vt:lpstr>
      <vt:lpstr>PowerPoint Presentation</vt:lpstr>
      <vt:lpstr>Dollar Value* of Manufacturers’ Shipments Monthly, Jan. 1992—December 2015</vt:lpstr>
      <vt:lpstr>Manufacturing Growth for Selected Sectors, 2015 vs. 2014*</vt:lpstr>
      <vt:lpstr>PowerPoint Presentation</vt:lpstr>
      <vt:lpstr>Data Breaches 2005-2015, by Number of Breaches and Records Exposed</vt:lpstr>
      <vt:lpstr>Data/Privacy Breach: Many Potential Costs Can Be Insured</vt:lpstr>
      <vt:lpstr>Estimated Cyber Insurance Premiums Written, 2014 – 2020F</vt:lpstr>
      <vt:lpstr>PowerPoint Presentation</vt:lpstr>
      <vt:lpstr>U.S. Insured Catastrophe Losses</vt:lpstr>
      <vt:lpstr>Combined Ratio Points Associated with Catastrophe Losses: 1960 – 2015E*</vt:lpstr>
      <vt:lpstr>Inflation Adjusted U.S. Catastrophe Losses by Cause of Loss, 1995–20141</vt:lpstr>
      <vt:lpstr>Top 16 Most Costly Disasters in U.S. History—Katrina Still Ranks #1</vt:lpstr>
      <vt:lpstr>Catastrophe Bond Issuance and Outstanding: 1997-2015</vt:lpstr>
      <vt:lpstr>US Property CAT Rate on Line Index &amp; Global Reinsurance ROE</vt:lpstr>
      <vt:lpstr>PowerPoint Presentation</vt:lpstr>
      <vt:lpstr>Global Reinsurance Capital (Traditional    and Alternative), 2006 - 2014</vt:lpstr>
      <vt:lpstr>Alternative Capital as a Percentage of Traditional Global Reinsurance Capital</vt:lpstr>
      <vt:lpstr>Catastrophe Bond Issuance and Outstanding: 1997-2015</vt:lpstr>
      <vt:lpstr>US Property CAT Rate on Line Index &amp; Global Reinsurance ROE</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4184</cp:revision>
  <cp:lastPrinted>2014-03-13T21:08:28Z</cp:lastPrinted>
  <dcterms:modified xsi:type="dcterms:W3CDTF">2016-04-21T14:35:16Z</dcterms:modified>
</cp:coreProperties>
</file>