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tags/tag5.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tags/tag6.xml" ContentType="application/vnd.openxmlformats-officedocument.presentationml.tags+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9" r:id="rId3"/>
  </p:sldMasterIdLst>
  <p:notesMasterIdLst>
    <p:notesMasterId r:id="rId51"/>
  </p:notesMasterIdLst>
  <p:handoutMasterIdLst>
    <p:handoutMasterId r:id="rId52"/>
  </p:handoutMasterIdLst>
  <p:sldIdLst>
    <p:sldId id="366" r:id="rId4"/>
    <p:sldId id="335" r:id="rId5"/>
    <p:sldId id="378" r:id="rId6"/>
    <p:sldId id="399" r:id="rId7"/>
    <p:sldId id="415" r:id="rId8"/>
    <p:sldId id="416" r:id="rId9"/>
    <p:sldId id="417" r:id="rId10"/>
    <p:sldId id="426" r:id="rId11"/>
    <p:sldId id="427" r:id="rId12"/>
    <p:sldId id="428" r:id="rId13"/>
    <p:sldId id="429" r:id="rId14"/>
    <p:sldId id="430" r:id="rId15"/>
    <p:sldId id="436" r:id="rId16"/>
    <p:sldId id="419" r:id="rId17"/>
    <p:sldId id="418" r:id="rId18"/>
    <p:sldId id="420" r:id="rId19"/>
    <p:sldId id="431" r:id="rId20"/>
    <p:sldId id="432" r:id="rId21"/>
    <p:sldId id="439" r:id="rId22"/>
    <p:sldId id="438" r:id="rId23"/>
    <p:sldId id="437" r:id="rId24"/>
    <p:sldId id="440" r:id="rId25"/>
    <p:sldId id="441" r:id="rId26"/>
    <p:sldId id="448" r:id="rId27"/>
    <p:sldId id="449" r:id="rId28"/>
    <p:sldId id="450" r:id="rId29"/>
    <p:sldId id="451" r:id="rId30"/>
    <p:sldId id="452" r:id="rId31"/>
    <p:sldId id="453" r:id="rId32"/>
    <p:sldId id="454" r:id="rId33"/>
    <p:sldId id="400" r:id="rId34"/>
    <p:sldId id="369" r:id="rId35"/>
    <p:sldId id="390" r:id="rId36"/>
    <p:sldId id="455" r:id="rId37"/>
    <p:sldId id="408" r:id="rId38"/>
    <p:sldId id="425" r:id="rId39"/>
    <p:sldId id="447" r:id="rId40"/>
    <p:sldId id="445" r:id="rId41"/>
    <p:sldId id="459" r:id="rId42"/>
    <p:sldId id="456" r:id="rId43"/>
    <p:sldId id="457" r:id="rId44"/>
    <p:sldId id="458" r:id="rId45"/>
    <p:sldId id="446" r:id="rId46"/>
    <p:sldId id="442" r:id="rId47"/>
    <p:sldId id="444" r:id="rId48"/>
    <p:sldId id="460" r:id="rId49"/>
    <p:sldId id="368" r:id="rId50"/>
  </p:sldIdLst>
  <p:sldSz cx="6858000" cy="51435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2160" userDrawn="1">
          <p15:clr>
            <a:srgbClr val="A4A3A4"/>
          </p15:clr>
        </p15:guide>
        <p15:guide id="3" pos="216" userDrawn="1">
          <p15:clr>
            <a:srgbClr val="A4A3A4"/>
          </p15:clr>
        </p15:guide>
        <p15:guide id="4" pos="4104"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Kevelighan" initials="SK" lastIdx="0" clrIdx="0">
    <p:extLst/>
  </p:cmAuthor>
  <p:cmAuthor id="2" name="Sean Kevelighan" initials="SK [2]" lastIdx="1" clrIdx="1">
    <p:extLst/>
  </p:cmAuthor>
  <p:cmAuthor id="3" name="Sean Kevelighan" initials="SK [3]" lastIdx="1" clrIdx="2">
    <p:extLst/>
  </p:cmAuthor>
  <p:cmAuthor id="4" name="Sassian, Maria" initials="SM" lastIdx="3" clrIdx="3">
    <p:extLst>
      <p:ext uri="{19B8F6BF-5375-455C-9EA6-DF929625EA0E}">
        <p15:presenceInfo xmlns:p15="http://schemas.microsoft.com/office/powerpoint/2012/main" userId="S-1-12-1-3397793988-1324141259-1577748409-2443227216" providerId="AD"/>
      </p:ext>
    </p:extLst>
  </p:cmAuthor>
  <p:cmAuthor id="5" name="Lynch, James" initials="LJ" lastIdx="1" clrIdx="4">
    <p:extLst>
      <p:ext uri="{19B8F6BF-5375-455C-9EA6-DF929625EA0E}">
        <p15:presenceInfo xmlns:p15="http://schemas.microsoft.com/office/powerpoint/2012/main" userId="S-1-12-1-880524412-1118439724-3670997161-393778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709"/>
    <a:srgbClr val="F6FB00"/>
    <a:srgbClr val="04B153"/>
    <a:srgbClr val="FC0000"/>
    <a:srgbClr val="ED2E32"/>
    <a:srgbClr val="254D99"/>
    <a:srgbClr val="96ACB0"/>
    <a:srgbClr val="C00000"/>
    <a:srgbClr val="FF8181"/>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6" autoAdjust="0"/>
    <p:restoredTop sz="88800" autoAdjust="0"/>
  </p:normalViewPr>
  <p:slideViewPr>
    <p:cSldViewPr snapToGrid="0" snapToObjects="1">
      <p:cViewPr varScale="1">
        <p:scale>
          <a:sx n="134" d="100"/>
          <a:sy n="134" d="100"/>
        </p:scale>
        <p:origin x="1782" y="114"/>
      </p:cViewPr>
      <p:guideLst>
        <p:guide orient="horz" pos="1584"/>
        <p:guide pos="2160"/>
        <p:guide pos="216"/>
        <p:guide pos="4104"/>
      </p:guideLst>
    </p:cSldViewPr>
  </p:slideViewPr>
  <p:outlineViewPr>
    <p:cViewPr>
      <p:scale>
        <a:sx n="33" d="100"/>
        <a:sy n="33" d="100"/>
      </p:scale>
      <p:origin x="0" y="-120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900" y="-72"/>
      </p:cViewPr>
      <p:guideLst>
        <p:guide orient="horz" pos="290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7707384055627859"/>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dLbls>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3A-4286-A4CD-02105E9B1DEA}"/>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Sheet1!$AA$1:$AK$1</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Sheet1!$AA$2:$AK$2</c:f>
              <c:numCache>
                <c:formatCode>0.0%</c:formatCode>
                <c:ptCount val="11"/>
                <c:pt idx="0">
                  <c:v>-7.0000000000000001E-3</c:v>
                </c:pt>
                <c:pt idx="1">
                  <c:v>-0.02</c:v>
                </c:pt>
                <c:pt idx="2">
                  <c:v>-4.2000000000000003E-2</c:v>
                </c:pt>
                <c:pt idx="3">
                  <c:v>8.9999999999999993E-3</c:v>
                </c:pt>
                <c:pt idx="4">
                  <c:v>3.3000000000000002E-2</c:v>
                </c:pt>
                <c:pt idx="5">
                  <c:v>4.2999999999999997E-2</c:v>
                </c:pt>
                <c:pt idx="6">
                  <c:v>4.5999999999999999E-2</c:v>
                </c:pt>
                <c:pt idx="7">
                  <c:v>4.1000000000000002E-2</c:v>
                </c:pt>
                <c:pt idx="8">
                  <c:v>3.4000000000000002E-2</c:v>
                </c:pt>
                <c:pt idx="9">
                  <c:v>2.7E-2</c:v>
                </c:pt>
                <c:pt idx="10">
                  <c:v>3.9E-2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 Growth</c:v>
                </c:pt>
              </c:strCache>
            </c:strRef>
          </c:tx>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3A-4286-A4CD-02105E9B1DEA}"/>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Sheet1!$AA$1:$AK$1</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Sheet1!$AA$3:$AK$3</c:f>
              <c:numCache>
                <c:formatCode>0.0%</c:formatCode>
                <c:ptCount val="11"/>
                <c:pt idx="0">
                  <c:v>4.4869000000000006E-2</c:v>
                </c:pt>
                <c:pt idx="1">
                  <c:v>1.6646399999999999E-2</c:v>
                </c:pt>
                <c:pt idx="2">
                  <c:v>-2.0375600000000001E-2</c:v>
                </c:pt>
                <c:pt idx="3">
                  <c:v>3.7846700000000004E-2</c:v>
                </c:pt>
                <c:pt idx="4">
                  <c:v>3.6987800000000001E-2</c:v>
                </c:pt>
                <c:pt idx="5">
                  <c:v>4.1075100000000003E-2</c:v>
                </c:pt>
                <c:pt idx="6">
                  <c:v>3.3190299999999999E-2</c:v>
                </c:pt>
                <c:pt idx="7">
                  <c:v>4.2033399999999999E-2</c:v>
                </c:pt>
                <c:pt idx="8">
                  <c:v>0.04</c:v>
                </c:pt>
                <c:pt idx="9">
                  <c:v>2.8000000000000001E-2</c:v>
                </c:pt>
                <c:pt idx="10">
                  <c:v>4.0999999999999995E-2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200"/>
            </a:pPr>
            <a:endParaRPr lang="en-US"/>
          </a:p>
        </c:txPr>
        <c:crossAx val="327954376"/>
        <c:crossesAt val="0"/>
        <c:auto val="1"/>
        <c:lblAlgn val="ctr"/>
        <c:lblOffset val="100"/>
        <c:tickLblSkip val="1"/>
        <c:tickMarkSkip val="1"/>
        <c:noMultiLvlLbl val="0"/>
      </c:catAx>
      <c:valAx>
        <c:axId val="327954376"/>
        <c:scaling>
          <c:orientation val="minMax"/>
          <c:max val="5.000000000000001E-2"/>
          <c:min val="-5.000000000000001E-2"/>
        </c:scaling>
        <c:delete val="0"/>
        <c:axPos val="l"/>
        <c:majorGridlines/>
        <c:numFmt formatCode="0.0%" sourceLinked="0"/>
        <c:majorTickMark val="out"/>
        <c:minorTickMark val="none"/>
        <c:tickLblPos val="nextTo"/>
        <c:txPr>
          <a:bodyPr/>
          <a:lstStyle/>
          <a:p>
            <a:pPr>
              <a:defRPr sz="1200"/>
            </a:pPr>
            <a:endParaRPr lang="en-US"/>
          </a:p>
        </c:txPr>
        <c:crossAx val="327966528"/>
        <c:crosses val="autoZero"/>
        <c:crossBetween val="between"/>
        <c:majorUnit val="2.5000000000000005E-2"/>
      </c:valAx>
    </c:plotArea>
    <c:legend>
      <c:legendPos val="b"/>
      <c:layout>
        <c:manualLayout>
          <c:xMode val="edge"/>
          <c:yMode val="edge"/>
          <c:x val="0.27680952821805338"/>
          <c:y val="0.92311608216389485"/>
          <c:w val="0.44638078611640658"/>
          <c:h val="7.309203205367638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4"/>
          <c:y val="7.9454693742989288E-2"/>
          <c:w val="0.88660798149489495"/>
          <c:h val="0.79197054371444309"/>
        </c:manualLayout>
      </c:layout>
      <c:barChart>
        <c:barDir val="col"/>
        <c:grouping val="stacked"/>
        <c:varyColors val="0"/>
        <c:ser>
          <c:idx val="4"/>
          <c:order val="4"/>
          <c:tx>
            <c:strRef>
              <c:f>Sheet1!$F$1</c:f>
              <c:strCache>
                <c:ptCount val="1"/>
                <c:pt idx="0">
                  <c:v>Net Inv. Income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Sheet1!$F$2:$F$11</c:f>
              <c:numCache>
                <c:formatCode>_("$"* #,##0.0_);_("$"* \(#,##0.0\);_("$"* "-"??_);_(@_)</c:formatCode>
                <c:ptCount val="10"/>
                <c:pt idx="0">
                  <c:v>53.132864794296104</c:v>
                </c:pt>
                <c:pt idx="1">
                  <c:v>48.401891723788403</c:v>
                </c:pt>
                <c:pt idx="2">
                  <c:v>48.099453792579205</c:v>
                </c:pt>
                <c:pt idx="3">
                  <c:v>50.890625188709599</c:v>
                </c:pt>
                <c:pt idx="4">
                  <c:v>50.284734442869201</c:v>
                </c:pt>
                <c:pt idx="5">
                  <c:v>49.28094789397921</c:v>
                </c:pt>
                <c:pt idx="6">
                  <c:v>54.904546689461903</c:v>
                </c:pt>
                <c:pt idx="7">
                  <c:v>48.765011482858398</c:v>
                </c:pt>
                <c:pt idx="8">
                  <c:v>47.461563661217795</c:v>
                </c:pt>
                <c:pt idx="9">
                  <c:v>49.299773238999997</c:v>
                </c:pt>
              </c:numCache>
            </c:numRef>
          </c:val>
          <c:extLst>
            <c:ext xmlns:c16="http://schemas.microsoft.com/office/drawing/2014/chart" uri="{C3380CC4-5D6E-409C-BE32-E72D297353CC}">
              <c16:uniqueId val="{0000000E-3242-4658-9872-BDD7224E5E38}"/>
            </c:ext>
          </c:extLst>
        </c:ser>
        <c:ser>
          <c:idx val="5"/>
          <c:order val="5"/>
          <c:tx>
            <c:strRef>
              <c:f>Sheet1!$G$1</c:f>
              <c:strCache>
                <c:ptCount val="1"/>
                <c:pt idx="0">
                  <c:v>Realized Cap Gains</c:v>
                </c:pt>
              </c:strCache>
            </c:strRef>
          </c:tx>
          <c:spPr>
            <a:solidFill>
              <a:schemeClr val="accent3"/>
            </a:solidFill>
          </c:spPr>
          <c:invertIfNegative val="0"/>
          <c:dLbls>
            <c:dLbl>
              <c:idx val="0"/>
              <c:layout>
                <c:manualLayout>
                  <c:x val="-4.508874138861266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58-4CDC-89D3-5A27282CF836}"/>
                </c:ext>
              </c:extLst>
            </c:dLbl>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Sheet1!$G$2:$G$11</c:f>
              <c:numCache>
                <c:formatCode>_("$"* #,##0.0_);_("$"* \(#,##0.0\);_("$"* "-"??_);_(@_)</c:formatCode>
                <c:ptCount val="10"/>
                <c:pt idx="0">
                  <c:v>-20.106221868000002</c:v>
                </c:pt>
                <c:pt idx="1">
                  <c:v>-7.7988399050000003</c:v>
                </c:pt>
                <c:pt idx="2">
                  <c:v>7.8291162160000001</c:v>
                </c:pt>
                <c:pt idx="3">
                  <c:v>7.577786057</c:v>
                </c:pt>
                <c:pt idx="4">
                  <c:v>8.6817697440000003</c:v>
                </c:pt>
                <c:pt idx="5">
                  <c:v>18.399919374000003</c:v>
                </c:pt>
                <c:pt idx="6">
                  <c:v>11.789595494</c:v>
                </c:pt>
                <c:pt idx="7">
                  <c:v>10.073273774</c:v>
                </c:pt>
                <c:pt idx="8">
                  <c:v>8.4849936029999995</c:v>
                </c:pt>
                <c:pt idx="9">
                  <c:v>19.367183432000001</c:v>
                </c:pt>
              </c:numCache>
            </c:numRef>
          </c:val>
          <c:extLst>
            <c:ext xmlns:c16="http://schemas.microsoft.com/office/drawing/2014/chart" uri="{C3380CC4-5D6E-409C-BE32-E72D297353CC}">
              <c16:uniqueId val="{0000000F-3242-4658-9872-BDD7224E5E38}"/>
            </c:ext>
          </c:extLst>
        </c:ser>
        <c:dLbls>
          <c:dLblPos val="ctr"/>
          <c:showLegendKey val="0"/>
          <c:showVal val="1"/>
          <c:showCatName val="0"/>
          <c:showSerName val="0"/>
          <c:showPercent val="0"/>
          <c:showBubbleSize val="0"/>
        </c:dLbls>
        <c:gapWidth val="50"/>
        <c:overlap val="100"/>
        <c:axId val="12238704"/>
        <c:axId val="122334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income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_("$"* #,##0.0_);_("$"* \(#,##0.0\);_("$"* "-"??_);_(@_)</c:formatCode>
                      <c:ptCount val="10"/>
                      <c:pt idx="0">
                        <c:v>29</c:v>
                      </c:pt>
                      <c:pt idx="1">
                        <c:v>26.9</c:v>
                      </c:pt>
                      <c:pt idx="2">
                        <c:v>23.6</c:v>
                      </c:pt>
                      <c:pt idx="3">
                        <c:v>24.8</c:v>
                      </c:pt>
                      <c:pt idx="4">
                        <c:v>23.7</c:v>
                      </c:pt>
                      <c:pt idx="5">
                        <c:v>23.2</c:v>
                      </c:pt>
                      <c:pt idx="6">
                        <c:v>23</c:v>
                      </c:pt>
                      <c:pt idx="7">
                        <c:v>23.4</c:v>
                      </c:pt>
                      <c:pt idx="8">
                        <c:v>22.2</c:v>
                      </c:pt>
                      <c:pt idx="9">
                        <c:v>23.5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Realized capital gains/losses q2</c:v>
                      </c:pt>
                    </c:strCache>
                  </c:strRef>
                </c:tx>
                <c:spPr>
                  <a:solidFill>
                    <a:schemeClr val="accent3"/>
                  </a:solidFill>
                </c:spPr>
                <c:invertIfNegative val="0"/>
                <c:dLbls>
                  <c:dLbl>
                    <c:idx val="1"/>
                    <c:layout>
                      <c:manualLayout>
                        <c:x val="-2.7200477073514499E-17"/>
                        <c:y val="5.7641622516362004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B897-41A0-9C70-251F72B28E40}"/>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_("$"* #,##0.0_);_("$"* \(#,##0.0\);_("$"* "-"??_);_(@_)</c:formatCode>
                      <c:ptCount val="10"/>
                      <c:pt idx="0">
                        <c:v>-1.2</c:v>
                      </c:pt>
                      <c:pt idx="1">
                        <c:v>-12.8</c:v>
                      </c:pt>
                      <c:pt idx="2">
                        <c:v>2.2000000000000002</c:v>
                      </c:pt>
                      <c:pt idx="3">
                        <c:v>3.9</c:v>
                      </c:pt>
                      <c:pt idx="4">
                        <c:v>1.7</c:v>
                      </c:pt>
                      <c:pt idx="5">
                        <c:v>3.9</c:v>
                      </c:pt>
                      <c:pt idx="6">
                        <c:v>7.2</c:v>
                      </c:pt>
                      <c:pt idx="7">
                        <c:v>8.1999999999999993</c:v>
                      </c:pt>
                      <c:pt idx="8">
                        <c:v>4.4000000000000004</c:v>
                      </c:pt>
                      <c:pt idx="9">
                        <c:v>3.6</c:v>
                      </c:pt>
                    </c:numCache>
                  </c:numRef>
                </c:val>
                <c:extLst xmlns:c15="http://schemas.microsoft.com/office/drawing/2012/chart">
                  <c:ext xmlns:c16="http://schemas.microsoft.com/office/drawing/2014/chart" uri="{C3380CC4-5D6E-409C-BE32-E72D297353CC}">
                    <c16:uniqueId val="{00000000-E921-4C7B-8141-4F9BA410D6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Net investment income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_("$"* #,##0.0_);_("$"* \(#,##0.0\);_("$"* "-"??_);_(@_)</c:formatCode>
                      <c:ptCount val="10"/>
                      <c:pt idx="0">
                        <c:v>39</c:v>
                      </c:pt>
                      <c:pt idx="1">
                        <c:v>36.5</c:v>
                      </c:pt>
                      <c:pt idx="2">
                        <c:v>35.200000000000003</c:v>
                      </c:pt>
                      <c:pt idx="3">
                        <c:v>36.9</c:v>
                      </c:pt>
                      <c:pt idx="4">
                        <c:v>36.1</c:v>
                      </c:pt>
                      <c:pt idx="5">
                        <c:v>35.700000000000003</c:v>
                      </c:pt>
                      <c:pt idx="6">
                        <c:v>35.5</c:v>
                      </c:pt>
                      <c:pt idx="7">
                        <c:v>35.799999999999997</c:v>
                      </c:pt>
                      <c:pt idx="8">
                        <c:v>34</c:v>
                      </c:pt>
                      <c:pt idx="9">
                        <c:v>37</c:v>
                      </c:pt>
                    </c:numCache>
                  </c:numRef>
                </c:val>
                <c:extLst xmlns:c15="http://schemas.microsoft.com/office/drawing/2012/chart">
                  <c:ext xmlns:c16="http://schemas.microsoft.com/office/drawing/2014/chart" uri="{C3380CC4-5D6E-409C-BE32-E72D297353CC}">
                    <c16:uniqueId val="{0000000E-3EED-489D-958E-AE27813CB92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Realized capital gains/losses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_("$"* #,##0.0_);_("$"* \(#,##0.0\);_("$"* "-"??_);_(@_)</c:formatCode>
                      <c:ptCount val="10"/>
                      <c:pt idx="0">
                        <c:v>9.1999999999999993</c:v>
                      </c:pt>
                      <c:pt idx="1">
                        <c:v>-9.5</c:v>
                      </c:pt>
                      <c:pt idx="2">
                        <c:v>6.5</c:v>
                      </c:pt>
                      <c:pt idx="3">
                        <c:v>5.6</c:v>
                      </c:pt>
                      <c:pt idx="4">
                        <c:v>5.3</c:v>
                      </c:pt>
                      <c:pt idx="5">
                        <c:v>12.9</c:v>
                      </c:pt>
                      <c:pt idx="6">
                        <c:v>9.1999999999999993</c:v>
                      </c:pt>
                      <c:pt idx="7">
                        <c:v>9.1</c:v>
                      </c:pt>
                      <c:pt idx="8">
                        <c:v>6.5</c:v>
                      </c:pt>
                      <c:pt idx="9">
                        <c:v>13.9</c:v>
                      </c:pt>
                    </c:numCache>
                  </c:numRef>
                </c:val>
                <c:extLst xmlns:c15="http://schemas.microsoft.com/office/drawing/2012/chart">
                  <c:ext xmlns:c16="http://schemas.microsoft.com/office/drawing/2014/chart" uri="{C3380CC4-5D6E-409C-BE32-E72D297353CC}">
                    <c16:uniqueId val="{0000000F-3EED-489D-958E-AE27813CB92B}"/>
                  </c:ext>
                </c:extLst>
              </c15:ser>
            </c15:filteredBarSeries>
          </c:ext>
        </c:extLst>
      </c:barChart>
      <c:catAx>
        <c:axId val="12238704"/>
        <c:scaling>
          <c:orientation val="minMax"/>
        </c:scaling>
        <c:delete val="0"/>
        <c:axPos val="b"/>
        <c:numFmt formatCode="General" sourceLinked="0"/>
        <c:majorTickMark val="out"/>
        <c:minorTickMark val="none"/>
        <c:tickLblPos val="low"/>
        <c:crossAx val="12233440"/>
        <c:crosses val="autoZero"/>
        <c:auto val="1"/>
        <c:lblAlgn val="ctr"/>
        <c:lblOffset val="100"/>
        <c:noMultiLvlLbl val="0"/>
      </c:catAx>
      <c:valAx>
        <c:axId val="12233440"/>
        <c:scaling>
          <c:orientation val="minMax"/>
          <c:max val="70"/>
          <c:min val="-2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12238704"/>
        <c:crosses val="autoZero"/>
        <c:crossBetween val="between"/>
        <c:majorUnit val="10"/>
        <c:minorUnit val="0.01"/>
      </c:valAx>
    </c:plotArea>
    <c:legend>
      <c:legendPos val="b"/>
      <c:layout>
        <c:manualLayout>
          <c:xMode val="edge"/>
          <c:yMode val="edge"/>
          <c:x val="0.15139107051204595"/>
          <c:y val="2.6514043827042439E-2"/>
          <c:w val="0.57197141712933586"/>
          <c:h val="5.8546515618486721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billions</c:v>
                </c:pt>
              </c:strCache>
            </c:strRef>
          </c:tx>
          <c:spPr>
            <a:solidFill>
              <a:schemeClr val="accent1"/>
            </a:solidFill>
            <a:ln>
              <a:solidFill>
                <a:schemeClr val="accent1"/>
              </a:solidFill>
            </a:ln>
          </c:spPr>
          <c:invertIfNegative val="0"/>
          <c:dLbls>
            <c:dLbl>
              <c:idx val="0"/>
              <c:numFmt formatCode="&quot;$&quot;#,##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numFmt formatCode="&quot;$&quot;#,##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numFmt formatCode="&quot;$&quot;#,##0.0" sourceLinked="0"/>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0.00</c:formatCode>
                <c:ptCount val="10"/>
                <c:pt idx="0">
                  <c:v>3.162809083</c:v>
                </c:pt>
                <c:pt idx="1">
                  <c:v>2.8651900660000003</c:v>
                </c:pt>
                <c:pt idx="2">
                  <c:v>2.815337736</c:v>
                </c:pt>
                <c:pt idx="3">
                  <c:v>2.813805603</c:v>
                </c:pt>
                <c:pt idx="4">
                  <c:v>2.8887212670000002</c:v>
                </c:pt>
                <c:pt idx="5">
                  <c:v>3.0532788140000005</c:v>
                </c:pt>
                <c:pt idx="6">
                  <c:v>3.1096997400000004</c:v>
                </c:pt>
                <c:pt idx="7">
                  <c:v>3.0956748970000003</c:v>
                </c:pt>
                <c:pt idx="8">
                  <c:v>2.990965804</c:v>
                </c:pt>
                <c:pt idx="9">
                  <c:v>2.9738618890000006</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50"/>
        <c:axId val="664367552"/>
        <c:axId val="664377344"/>
      </c:barChart>
      <c:valAx>
        <c:axId val="664377344"/>
        <c:scaling>
          <c:orientation val="minMax"/>
        </c:scaling>
        <c:delete val="0"/>
        <c:axPos val="l"/>
        <c:numFmt formatCode="0.0" sourceLinked="0"/>
        <c:majorTickMark val="out"/>
        <c:minorTickMark val="none"/>
        <c:tickLblPos val="nextTo"/>
        <c:spPr>
          <a:ln>
            <a:noFill/>
          </a:ln>
        </c:spPr>
        <c:txPr>
          <a:bodyPr/>
          <a:lstStyle/>
          <a:p>
            <a:pPr>
              <a:defRPr sz="1200"/>
            </a:pPr>
            <a:endParaRPr lang="en-US"/>
          </a:p>
        </c:txPr>
        <c:crossAx val="664367552"/>
        <c:crosses val="autoZero"/>
        <c:crossBetween val="between"/>
      </c:valAx>
      <c:catAx>
        <c:axId val="664367552"/>
        <c:scaling>
          <c:orientation val="minMax"/>
        </c:scaling>
        <c:delete val="0"/>
        <c:axPos val="b"/>
        <c:numFmt formatCode="General" sourceLinked="1"/>
        <c:majorTickMark val="none"/>
        <c:minorTickMark val="none"/>
        <c:tickLblPos val="low"/>
        <c:txPr>
          <a:bodyPr/>
          <a:lstStyle/>
          <a:p>
            <a:pPr>
              <a:defRPr sz="1200"/>
            </a:pPr>
            <a:endParaRPr lang="en-US"/>
          </a:p>
        </c:txPr>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5432252586170623"/>
        </c:manualLayout>
      </c:layout>
      <c:lineChart>
        <c:grouping val="standard"/>
        <c:varyColors val="0"/>
        <c:ser>
          <c:idx val="0"/>
          <c:order val="0"/>
          <c:tx>
            <c:v>year</c:v>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9C-4DCC-A373-E0BC384DDDE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9C-4DCC-A373-E0BC384DDDE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9C-4DCC-A373-E0BC384DDDE9}"/>
                </c:ext>
              </c:extLst>
            </c:dLbl>
            <c:spPr>
              <a:noFill/>
              <a:ln>
                <a:noFill/>
              </a:ln>
              <a:effectLst/>
            </c:spPr>
            <c:txPr>
              <a:bodyPr wrap="square" lIns="38100" tIns="19050" rIns="38100" bIns="19050" anchor="ctr">
                <a:spAutoFit/>
              </a:bodyPr>
              <a:lstStyle/>
              <a:p>
                <a:pPr>
                  <a:defRPr sz="10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Sheet1!$B$2:$V$2</c:f>
              <c:numCache>
                <c:formatCode>0.000%</c:formatCode>
                <c:ptCount val="21"/>
                <c:pt idx="0">
                  <c:v>2.1393534741574001E-4</c:v>
                </c:pt>
                <c:pt idx="1">
                  <c:v>2.0195790078626899E-4</c:v>
                </c:pt>
                <c:pt idx="2">
                  <c:v>1.8187488502616897E-4</c:v>
                </c:pt>
                <c:pt idx="3">
                  <c:v>1.7113498965376031E-4</c:v>
                </c:pt>
                <c:pt idx="4">
                  <c:v>1.9123281531510542E-4</c:v>
                </c:pt>
                <c:pt idx="5">
                  <c:v>2.1785362042544754E-4</c:v>
                </c:pt>
                <c:pt idx="6">
                  <c:v>2.2482648993504836E-4</c:v>
                </c:pt>
                <c:pt idx="7">
                  <c:v>2.2092557487307258E-4</c:v>
                </c:pt>
                <c:pt idx="8">
                  <c:v>2.1921860221328217E-4</c:v>
                </c:pt>
                <c:pt idx="9">
                  <c:v>2.2705470564633102E-4</c:v>
                </c:pt>
                <c:pt idx="10">
                  <c:v>2.2563330028465975E-4</c:v>
                </c:pt>
                <c:pt idx="11">
                  <c:v>2.1488536378091029E-4</c:v>
                </c:pt>
                <c:pt idx="12">
                  <c:v>1.9871293645328704E-4</c:v>
                </c:pt>
                <c:pt idx="13">
                  <c:v>1.8813590797789507E-4</c:v>
                </c:pt>
                <c:pt idx="14">
                  <c:v>1.8132605111370018E-4</c:v>
                </c:pt>
                <c:pt idx="15">
                  <c:v>1.7881000745577838E-4</c:v>
                </c:pt>
                <c:pt idx="16">
                  <c:v>1.8292398825888609E-4</c:v>
                </c:pt>
                <c:pt idx="17">
                  <c:v>1.7843525090612333E-4</c:v>
                </c:pt>
                <c:pt idx="18">
                  <c:v>1.7083625857226869E-4</c:v>
                </c:pt>
                <c:pt idx="19">
                  <c:v>1.6059329263518445E-4</c:v>
                </c:pt>
                <c:pt idx="20">
                  <c:v>1.5336612579561407E-4</c:v>
                </c:pt>
              </c:numCache>
            </c:numRef>
          </c:val>
          <c:smooth val="0"/>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5400000" vert="horz"/>
          <a:lstStyle/>
          <a:p>
            <a:pPr>
              <a:defRPr sz="1000"/>
            </a:pPr>
            <a:endParaRPr lang="en-US"/>
          </a:p>
        </c:txPr>
        <c:crossAx val="327954376"/>
        <c:crosses val="autoZero"/>
        <c:auto val="1"/>
        <c:lblAlgn val="ctr"/>
        <c:lblOffset val="100"/>
        <c:tickLblSkip val="2"/>
        <c:tickMarkSkip val="1"/>
        <c:noMultiLvlLbl val="0"/>
      </c:catAx>
      <c:valAx>
        <c:axId val="327954376"/>
        <c:scaling>
          <c:orientation val="minMax"/>
          <c:min val="1.5000000000000007E-4"/>
        </c:scaling>
        <c:delete val="0"/>
        <c:axPos val="l"/>
        <c:numFmt formatCode="0.000%" sourceLinked="1"/>
        <c:majorTickMark val="out"/>
        <c:minorTickMark val="none"/>
        <c:tickLblPos val="nextTo"/>
        <c:txPr>
          <a:bodyPr/>
          <a:lstStyle/>
          <a:p>
            <a:pPr>
              <a:defRPr sz="1000"/>
            </a:pPr>
            <a:endParaRPr lang="en-US"/>
          </a:p>
        </c:txPr>
        <c:crossAx val="327966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2007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Cargo</c:v>
                </c:pt>
                <c:pt idx="1">
                  <c:v>Fishery</c:v>
                </c:pt>
                <c:pt idx="2">
                  <c:v>Bulk </c:v>
                </c:pt>
                <c:pt idx="3">
                  <c:v>Passenger</c:v>
                </c:pt>
                <c:pt idx="4">
                  <c:v>Tug</c:v>
                </c:pt>
              </c:strCache>
            </c:strRef>
          </c:cat>
          <c:val>
            <c:numRef>
              <c:f>Sheet1!$B$2:$B$6</c:f>
              <c:numCache>
                <c:formatCode>General</c:formatCode>
                <c:ptCount val="5"/>
                <c:pt idx="0">
                  <c:v>70</c:v>
                </c:pt>
                <c:pt idx="1">
                  <c:v>34</c:v>
                </c:pt>
                <c:pt idx="2">
                  <c:v>12</c:v>
                </c:pt>
                <c:pt idx="3">
                  <c:v>8</c:v>
                </c:pt>
                <c:pt idx="4">
                  <c:v>11</c:v>
                </c:pt>
              </c:numCache>
            </c:numRef>
          </c:val>
          <c:extLst>
            <c:ext xmlns:c16="http://schemas.microsoft.com/office/drawing/2014/chart" uri="{C3380CC4-5D6E-409C-BE32-E72D297353CC}">
              <c16:uniqueId val="{00000002-9936-4997-9B74-ED1A878592BB}"/>
            </c:ext>
          </c:extLst>
        </c:ser>
        <c:ser>
          <c:idx val="0"/>
          <c:order val="1"/>
          <c:tx>
            <c:strRef>
              <c:f>Sheet1!$C$1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Cargo</c:v>
                </c:pt>
                <c:pt idx="1">
                  <c:v>Fishery</c:v>
                </c:pt>
                <c:pt idx="2">
                  <c:v>Bulk </c:v>
                </c:pt>
                <c:pt idx="3">
                  <c:v>Passenger</c:v>
                </c:pt>
                <c:pt idx="4">
                  <c:v>Tug</c:v>
                </c:pt>
              </c:strCache>
            </c:strRef>
          </c:cat>
          <c:val>
            <c:numRef>
              <c:f>Sheet1!$C$2:$C$6</c:f>
              <c:numCache>
                <c:formatCode>General</c:formatCode>
                <c:ptCount val="5"/>
                <c:pt idx="0">
                  <c:v>30</c:v>
                </c:pt>
                <c:pt idx="1">
                  <c:v>9</c:v>
                </c:pt>
                <c:pt idx="2">
                  <c:v>4</c:v>
                </c:pt>
                <c:pt idx="3">
                  <c:v>8</c:v>
                </c:pt>
                <c:pt idx="4">
                  <c:v>7</c:v>
                </c:pt>
              </c:numCache>
            </c:numRef>
          </c:val>
          <c:extLst>
            <c:ext xmlns:c16="http://schemas.microsoft.com/office/drawing/2014/chart" uri="{C3380CC4-5D6E-409C-BE32-E72D297353CC}">
              <c16:uniqueId val="{00000001-1178-45D3-B1C8-75B596AC53AC}"/>
            </c:ext>
          </c:extLst>
        </c:ser>
        <c:dLbls>
          <c:showLegendKey val="0"/>
          <c:showVal val="0"/>
          <c:showCatName val="0"/>
          <c:showSerName val="0"/>
          <c:showPercent val="0"/>
          <c:showBubbleSize val="0"/>
        </c:dLbls>
        <c:gapWidth val="100"/>
        <c:axId val="664367552"/>
        <c:axId val="664377344"/>
      </c:barChart>
      <c:valAx>
        <c:axId val="664377344"/>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4367552"/>
        <c:crosses val="autoZero"/>
        <c:crossBetween val="between"/>
      </c:valAx>
      <c:catAx>
        <c:axId val="66436755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377344"/>
        <c:crosses val="autoZero"/>
        <c:auto val="0"/>
        <c:lblAlgn val="ctr"/>
        <c:lblOffset val="100"/>
        <c:noMultiLvlLbl val="0"/>
      </c:catAx>
      <c:spPr>
        <a:noFill/>
        <a:ln>
          <a:noFill/>
        </a:ln>
        <a:effectLst/>
      </c:spPr>
    </c:plotArea>
    <c:legend>
      <c:legendPos val="r"/>
      <c:layout>
        <c:manualLayout>
          <c:xMode val="edge"/>
          <c:yMode val="edge"/>
          <c:x val="0.39956038473928263"/>
          <c:y val="0.11858101289217805"/>
          <c:w val="9.1615484305386241E-2"/>
          <c:h val="0.166305931654471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Com. Ratio</c:v>
                </c:pt>
              </c:strCache>
            </c:strRef>
          </c:tx>
          <c:spPr>
            <a:solidFill>
              <a:schemeClr val="accent1"/>
            </a:solidFill>
            <a:ln>
              <a:solidFill>
                <a:schemeClr val="accent1"/>
              </a:solidFill>
            </a:ln>
          </c:spPr>
          <c:invertIfNegative val="0"/>
          <c:dLbls>
            <c:dLbl>
              <c:idx val="0"/>
              <c:numFmt formatCode="#,##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numFmt formatCode="#,##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numFmt formatCode="#,##0.0" sourceLinked="0"/>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_(* #,##0.00_);_(* \(#,##0.00\);_(* "-"??_);_(@_)</c:formatCode>
                <c:ptCount val="11"/>
                <c:pt idx="0">
                  <c:v>88.220687999999996</c:v>
                </c:pt>
                <c:pt idx="1">
                  <c:v>95.6112033</c:v>
                </c:pt>
                <c:pt idx="2">
                  <c:v>89.611568199999994</c:v>
                </c:pt>
                <c:pt idx="3">
                  <c:v>88.829448499999998</c:v>
                </c:pt>
                <c:pt idx="4">
                  <c:v>97.890861299999997</c:v>
                </c:pt>
                <c:pt idx="5">
                  <c:v>99.114082400000001</c:v>
                </c:pt>
                <c:pt idx="6">
                  <c:v>86.992637799999997</c:v>
                </c:pt>
                <c:pt idx="7">
                  <c:v>85.154030500000005</c:v>
                </c:pt>
                <c:pt idx="8">
                  <c:v>86.081904199999997</c:v>
                </c:pt>
                <c:pt idx="9">
                  <c:v>86.195816300000004</c:v>
                </c:pt>
                <c:pt idx="10">
                  <c:v>93.371924000000007</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50"/>
        <c:axId val="664367552"/>
        <c:axId val="664377344"/>
      </c:barChart>
      <c:valAx>
        <c:axId val="664377344"/>
        <c:scaling>
          <c:orientation val="minMax"/>
          <c:min val="80"/>
        </c:scaling>
        <c:delete val="0"/>
        <c:axPos val="l"/>
        <c:numFmt formatCode="0" sourceLinked="0"/>
        <c:majorTickMark val="out"/>
        <c:minorTickMark val="none"/>
        <c:tickLblPos val="nextTo"/>
        <c:spPr>
          <a:ln>
            <a:noFill/>
          </a:ln>
        </c:spPr>
        <c:txPr>
          <a:bodyPr/>
          <a:lstStyle/>
          <a:p>
            <a:pPr>
              <a:defRPr sz="1200"/>
            </a:pPr>
            <a:endParaRPr lang="en-US"/>
          </a:p>
        </c:txPr>
        <c:crossAx val="664367552"/>
        <c:crosses val="autoZero"/>
        <c:crossBetween val="between"/>
      </c:valAx>
      <c:catAx>
        <c:axId val="664367552"/>
        <c:scaling>
          <c:orientation val="minMax"/>
        </c:scaling>
        <c:delete val="0"/>
        <c:axPos val="b"/>
        <c:numFmt formatCode="General" sourceLinked="1"/>
        <c:majorTickMark val="none"/>
        <c:minorTickMark val="none"/>
        <c:tickLblPos val="low"/>
        <c:txPr>
          <a:bodyPr/>
          <a:lstStyle/>
          <a:p>
            <a:pPr>
              <a:defRPr sz="1200"/>
            </a:pPr>
            <a:endParaRPr lang="en-US"/>
          </a:p>
        </c:txPr>
        <c:crossAx val="664377344"/>
        <c:crossesAt val="100"/>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dLbls>
          <c:showLegendKey val="0"/>
          <c:showVal val="0"/>
          <c:showCatName val="0"/>
          <c:showSerName val="0"/>
          <c:showPercent val="0"/>
          <c:showBubbleSize val="0"/>
        </c:dLbls>
        <c:gapWidth val="25"/>
        <c:axId val="664367552"/>
        <c:axId val="664377344"/>
      </c:barChart>
      <c:valAx>
        <c:axId val="664377344"/>
        <c:scaling>
          <c:orientation val="minMax"/>
        </c:scaling>
        <c:delete val="0"/>
        <c:axPos val="r"/>
        <c:numFmt formatCode="0.00" sourceLinked="1"/>
        <c:majorTickMark val="out"/>
        <c:minorTickMark val="none"/>
        <c:tickLblPos val="none"/>
        <c:spPr>
          <a:ln>
            <a:noFill/>
          </a:ln>
        </c:spPr>
        <c:crossAx val="664367552"/>
        <c:crosses val="max"/>
        <c:crossBetween val="between"/>
      </c:valAx>
      <c:catAx>
        <c:axId val="664367552"/>
        <c:scaling>
          <c:orientation val="minMax"/>
        </c:scaling>
        <c:delete val="0"/>
        <c:axPos val="b"/>
        <c:numFmt formatCode="General"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change</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2012</c:v>
                </c:pt>
                <c:pt idx="1">
                  <c:v>2013</c:v>
                </c:pt>
                <c:pt idx="2">
                  <c:v>2014</c:v>
                </c:pt>
                <c:pt idx="3">
                  <c:v>2015</c:v>
                </c:pt>
                <c:pt idx="4">
                  <c:v>2016</c:v>
                </c:pt>
                <c:pt idx="5">
                  <c:v>2017</c:v>
                </c:pt>
                <c:pt idx="6">
                  <c:v>2018P</c:v>
                </c:pt>
                <c:pt idx="7">
                  <c:v>2019P</c:v>
                </c:pt>
              </c:strCache>
            </c:strRef>
          </c:cat>
          <c:val>
            <c:numRef>
              <c:f>Sheet1!$B$2:$B$9</c:f>
              <c:numCache>
                <c:formatCode>0.0%</c:formatCode>
                <c:ptCount val="8"/>
                <c:pt idx="0">
                  <c:v>0.03</c:v>
                </c:pt>
                <c:pt idx="1">
                  <c:v>3.5000000000000003E-2</c:v>
                </c:pt>
                <c:pt idx="2">
                  <c:v>3.7999999999999999E-2</c:v>
                </c:pt>
                <c:pt idx="3">
                  <c:v>2.7E-2</c:v>
                </c:pt>
                <c:pt idx="4">
                  <c:v>2.3E-2</c:v>
                </c:pt>
                <c:pt idx="5">
                  <c:v>4.9000000000000002E-2</c:v>
                </c:pt>
                <c:pt idx="6">
                  <c:v>5.0999999999999997E-2</c:v>
                </c:pt>
                <c:pt idx="7">
                  <c:v>4.7E-2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664367552"/>
        <c:axId val="664377344"/>
      </c:barChart>
      <c:valAx>
        <c:axId val="664377344"/>
        <c:scaling>
          <c:orientation val="minMax"/>
        </c:scaling>
        <c:delete val="0"/>
        <c:axPos val="r"/>
        <c:numFmt formatCode="0.0%" sourceLinked="1"/>
        <c:majorTickMark val="out"/>
        <c:minorTickMark val="none"/>
        <c:tickLblPos val="none"/>
        <c:spPr>
          <a:ln>
            <a:noFill/>
          </a:ln>
        </c:spPr>
        <c:crossAx val="664367552"/>
        <c:crosses val="max"/>
        <c:crossBetween val="between"/>
      </c:valAx>
      <c:catAx>
        <c:axId val="664367552"/>
        <c:scaling>
          <c:orientation val="minMax"/>
        </c:scaling>
        <c:delete val="0"/>
        <c:axPos val="b"/>
        <c:numFmt formatCode="General"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62753950338598E-2"/>
          <c:y val="7.512953367875648E-2"/>
          <c:w val="0.93566591422121892"/>
          <c:h val="0.68134715025906734"/>
        </c:manualLayout>
      </c:layout>
      <c:barChart>
        <c:barDir val="col"/>
        <c:grouping val="clustered"/>
        <c:varyColors val="0"/>
        <c:ser>
          <c:idx val="0"/>
          <c:order val="0"/>
          <c:tx>
            <c:strRef>
              <c:f>Sheet1!$A$2</c:f>
              <c:strCache>
                <c:ptCount val="1"/>
                <c:pt idx="0">
                  <c:v>imports</c:v>
                </c:pt>
              </c:strCache>
            </c:strRef>
          </c:tx>
          <c:spPr>
            <a:solidFill>
              <a:schemeClr val="accent1"/>
            </a:solidFill>
            <a:ln w="19051">
              <a:noFill/>
            </a:ln>
          </c:spPr>
          <c:invertIfNegative val="0"/>
          <c:dLbls>
            <c:dLbl>
              <c:idx val="0"/>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FA1-4549-AC16-2C13BEF50630}"/>
                </c:ext>
              </c:extLst>
            </c:dLbl>
            <c:dLbl>
              <c:idx val="1"/>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FA1-4549-AC16-2C13BEF50630}"/>
                </c:ext>
              </c:extLst>
            </c:dLbl>
            <c:dLbl>
              <c:idx val="2"/>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FA1-4549-AC16-2C13BEF50630}"/>
                </c:ext>
              </c:extLst>
            </c:dLbl>
            <c:dLbl>
              <c:idx val="3"/>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FA1-4549-AC16-2C13BEF50630}"/>
                </c:ext>
              </c:extLst>
            </c:dLbl>
            <c:dLbl>
              <c:idx val="4"/>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FA1-4549-AC16-2C13BEF50630}"/>
                </c:ext>
              </c:extLst>
            </c:dLbl>
            <c:dLbl>
              <c:idx val="5"/>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FA1-4549-AC16-2C13BEF50630}"/>
                </c:ext>
              </c:extLst>
            </c:dLbl>
            <c:dLbl>
              <c:idx val="8"/>
              <c:delete val="1"/>
              <c:extLst>
                <c:ext xmlns:c15="http://schemas.microsoft.com/office/drawing/2012/chart" uri="{CE6537A1-D6FC-4f65-9D91-7224C49458BB}"/>
                <c:ext xmlns:c16="http://schemas.microsoft.com/office/drawing/2014/chart" uri="{C3380CC4-5D6E-409C-BE32-E72D297353CC}">
                  <c16:uniqueId val="{00000001-342B-4737-94F6-BE1C3469A2B5}"/>
                </c:ext>
              </c:extLst>
            </c:dLbl>
            <c:numFmt formatCode="0.0%" sourceLinked="0"/>
            <c:spPr>
              <a:noFill/>
              <a:ln w="19051">
                <a:noFill/>
              </a:ln>
            </c:spPr>
            <c:txPr>
              <a:bodyPr wrap="square" lIns="38100" tIns="19050" rIns="38100" bIns="19050" anchor="ctr">
                <a:spAutoFit/>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7"/>
                <c:pt idx="0">
                  <c:v>2012</c:v>
                </c:pt>
                <c:pt idx="1">
                  <c:v>2013</c:v>
                </c:pt>
                <c:pt idx="2">
                  <c:v>2014</c:v>
                </c:pt>
                <c:pt idx="3">
                  <c:v>2015</c:v>
                </c:pt>
                <c:pt idx="4">
                  <c:v>2016</c:v>
                </c:pt>
                <c:pt idx="5">
                  <c:v>2017</c:v>
                </c:pt>
                <c:pt idx="6">
                  <c:v>2018P</c:v>
                </c:pt>
                <c:pt idx="7">
                  <c:v>2019P</c:v>
                </c:pt>
                <c:pt idx="9">
                  <c:v>2012</c:v>
                </c:pt>
                <c:pt idx="10">
                  <c:v>2013</c:v>
                </c:pt>
                <c:pt idx="11">
                  <c:v>2014</c:v>
                </c:pt>
                <c:pt idx="12">
                  <c:v>2015</c:v>
                </c:pt>
                <c:pt idx="13">
                  <c:v>2016</c:v>
                </c:pt>
                <c:pt idx="14">
                  <c:v>2017</c:v>
                </c:pt>
                <c:pt idx="15">
                  <c:v>2018P</c:v>
                </c:pt>
                <c:pt idx="16">
                  <c:v>2019P</c:v>
                </c:pt>
              </c:strCache>
            </c:strRef>
          </c:cat>
          <c:val>
            <c:numRef>
              <c:f>Sheet1!$B$2:$S$2</c:f>
              <c:numCache>
                <c:formatCode>0.0%</c:formatCode>
                <c:ptCount val="17"/>
                <c:pt idx="0">
                  <c:v>3.0000000000000001E-3</c:v>
                </c:pt>
                <c:pt idx="1">
                  <c:v>2.1000000000000001E-2</c:v>
                </c:pt>
                <c:pt idx="2">
                  <c:v>3.5999999999999997E-2</c:v>
                </c:pt>
                <c:pt idx="3">
                  <c:v>3.5999999999999997E-2</c:v>
                </c:pt>
                <c:pt idx="4">
                  <c:v>2.3E-2</c:v>
                </c:pt>
                <c:pt idx="5">
                  <c:v>4.7E-2</c:v>
                </c:pt>
                <c:pt idx="6">
                  <c:v>5.3999999999999999E-2</c:v>
                </c:pt>
                <c:pt idx="7">
                  <c:v>4.8000000000000001E-2</c:v>
                </c:pt>
                <c:pt idx="8" formatCode="General">
                  <c:v>0</c:v>
                </c:pt>
                <c:pt idx="9">
                  <c:v>5.0999999999999997E-2</c:v>
                </c:pt>
                <c:pt idx="10">
                  <c:v>4.7E-2</c:v>
                </c:pt>
                <c:pt idx="11">
                  <c:v>2.5000000000000001E-2</c:v>
                </c:pt>
                <c:pt idx="12">
                  <c:v>-5.0000000000000001E-3</c:v>
                </c:pt>
                <c:pt idx="13">
                  <c:v>2.3E-2</c:v>
                </c:pt>
                <c:pt idx="14">
                  <c:v>7.0000000000000007E-2</c:v>
                </c:pt>
                <c:pt idx="15">
                  <c:v>6.2E-2</c:v>
                </c:pt>
                <c:pt idx="16">
                  <c:v>5.7999999999999996E-2</c:v>
                </c:pt>
              </c:numCache>
            </c:numRef>
          </c:val>
          <c:extLst>
            <c:ext xmlns:c16="http://schemas.microsoft.com/office/drawing/2014/chart" uri="{C3380CC4-5D6E-409C-BE32-E72D297353CC}">
              <c16:uniqueId val="{00000006-FFA1-4549-AC16-2C13BEF50630}"/>
            </c:ext>
          </c:extLst>
        </c:ser>
        <c:dLbls>
          <c:showLegendKey val="0"/>
          <c:showVal val="0"/>
          <c:showCatName val="0"/>
          <c:showSerName val="0"/>
          <c:showPercent val="0"/>
          <c:showBubbleSize val="0"/>
        </c:dLbls>
        <c:gapWidth val="60"/>
        <c:axId val="219577704"/>
        <c:axId val="1"/>
      </c:barChart>
      <c:catAx>
        <c:axId val="219577704"/>
        <c:scaling>
          <c:orientation val="minMax"/>
        </c:scaling>
        <c:delete val="0"/>
        <c:axPos val="b"/>
        <c:numFmt formatCode="General" sourceLinked="1"/>
        <c:majorTickMark val="out"/>
        <c:minorTickMark val="none"/>
        <c:tickLblPos val="low"/>
        <c:spPr>
          <a:ln w="9525">
            <a:solidFill>
              <a:schemeClr val="tx1"/>
            </a:solidFill>
            <a:prstDash val="solid"/>
          </a:ln>
        </c:spPr>
        <c:txPr>
          <a:bodyPr rot="-2700000" vert="horz"/>
          <a:lstStyle/>
          <a:p>
            <a:pPr>
              <a:defRPr sz="1050" b="0" i="0" u="none" strike="noStrike" baseline="0">
                <a:solidFill>
                  <a:schemeClr val="tx1"/>
                </a:solidFill>
                <a:latin typeface="Arial"/>
                <a:ea typeface="Arial"/>
                <a:cs typeface="Arial"/>
              </a:defRPr>
            </a:pPr>
            <a:endParaRPr lang="en-US"/>
          </a:p>
        </c:txPr>
        <c:crossAx val="1"/>
        <c:crosses val="autoZero"/>
        <c:auto val="1"/>
        <c:lblAlgn val="ctr"/>
        <c:lblOffset val="400"/>
        <c:tickLblSkip val="1"/>
        <c:tickMarkSkip val="1"/>
        <c:noMultiLvlLbl val="0"/>
      </c:catAx>
      <c:valAx>
        <c:axId val="1"/>
        <c:scaling>
          <c:orientation val="minMax"/>
        </c:scaling>
        <c:delete val="0"/>
        <c:axPos val="l"/>
        <c:numFmt formatCode="0%" sourceLinked="0"/>
        <c:majorTickMark val="out"/>
        <c:minorTickMark val="none"/>
        <c:tickLblPos val="nextTo"/>
        <c:spPr>
          <a:ln w="2381">
            <a:solidFill>
              <a:schemeClr val="tx1"/>
            </a:solidFill>
            <a:prstDash val="solid"/>
          </a:ln>
        </c:spPr>
        <c:txPr>
          <a:bodyPr rot="0" vert="horz"/>
          <a:lstStyle/>
          <a:p>
            <a:pPr>
              <a:defRPr sz="1050" b="0" i="0" u="none" strike="noStrike" baseline="0">
                <a:solidFill>
                  <a:schemeClr val="tx1"/>
                </a:solidFill>
                <a:latin typeface="Arial"/>
                <a:ea typeface="Arial"/>
                <a:cs typeface="Arial"/>
              </a:defRPr>
            </a:pPr>
            <a:endParaRPr lang="en-US"/>
          </a:p>
        </c:txPr>
        <c:crossAx val="219577704"/>
        <c:crosses val="autoZero"/>
        <c:crossBetween val="between"/>
      </c:valAx>
      <c:spPr>
        <a:noFill/>
        <a:ln w="19051">
          <a:noFill/>
        </a:ln>
      </c:spPr>
    </c:plotArea>
    <c:plotVisOnly val="1"/>
    <c:dispBlanksAs val="gap"/>
    <c:showDLblsOverMax val="0"/>
  </c:chart>
  <c:spPr>
    <a:noFill/>
    <a:ln>
      <a:noFill/>
    </a:ln>
  </c:spPr>
  <c:txPr>
    <a:bodyPr/>
    <a:lstStyle/>
    <a:p>
      <a:pPr>
        <a:defRPr sz="900"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62753950338598E-2"/>
          <c:y val="7.512953367875648E-2"/>
          <c:w val="0.93566591422121892"/>
          <c:h val="0.68134715025906734"/>
        </c:manualLayout>
      </c:layout>
      <c:barChart>
        <c:barDir val="col"/>
        <c:grouping val="clustered"/>
        <c:varyColors val="0"/>
        <c:ser>
          <c:idx val="0"/>
          <c:order val="0"/>
          <c:tx>
            <c:strRef>
              <c:f>Sheet1!$A$2</c:f>
              <c:strCache>
                <c:ptCount val="1"/>
                <c:pt idx="0">
                  <c:v>EXPORTS</c:v>
                </c:pt>
              </c:strCache>
            </c:strRef>
          </c:tx>
          <c:spPr>
            <a:solidFill>
              <a:schemeClr val="accent1"/>
            </a:solidFill>
            <a:ln w="19051">
              <a:noFill/>
            </a:ln>
          </c:spPr>
          <c:invertIfNegative val="0"/>
          <c:dLbls>
            <c:dLbl>
              <c:idx val="0"/>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FA1-4549-AC16-2C13BEF50630}"/>
                </c:ext>
              </c:extLst>
            </c:dLbl>
            <c:dLbl>
              <c:idx val="1"/>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FA1-4549-AC16-2C13BEF50630}"/>
                </c:ext>
              </c:extLst>
            </c:dLbl>
            <c:dLbl>
              <c:idx val="2"/>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FA1-4549-AC16-2C13BEF50630}"/>
                </c:ext>
              </c:extLst>
            </c:dLbl>
            <c:dLbl>
              <c:idx val="3"/>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FA1-4549-AC16-2C13BEF50630}"/>
                </c:ext>
              </c:extLst>
            </c:dLbl>
            <c:dLbl>
              <c:idx val="4"/>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FA1-4549-AC16-2C13BEF50630}"/>
                </c:ext>
              </c:extLst>
            </c:dLbl>
            <c:dLbl>
              <c:idx val="5"/>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FA1-4549-AC16-2C13BEF50630}"/>
                </c:ext>
              </c:extLst>
            </c:dLbl>
            <c:dLbl>
              <c:idx val="8"/>
              <c:delete val="1"/>
              <c:extLst>
                <c:ext xmlns:c15="http://schemas.microsoft.com/office/drawing/2012/chart" uri="{CE6537A1-D6FC-4f65-9D91-7224C49458BB}"/>
                <c:ext xmlns:c16="http://schemas.microsoft.com/office/drawing/2014/chart" uri="{C3380CC4-5D6E-409C-BE32-E72D297353CC}">
                  <c16:uniqueId val="{00000000-768F-4979-98E5-46A12D3AF88D}"/>
                </c:ext>
              </c:extLst>
            </c:dLbl>
            <c:numFmt formatCode="0.0%" sourceLinked="0"/>
            <c:spPr>
              <a:noFill/>
              <a:ln w="19051">
                <a:noFill/>
              </a:ln>
            </c:spPr>
            <c:txPr>
              <a:bodyPr wrap="square" lIns="38100" tIns="19050" rIns="38100" bIns="19050" anchor="ctr">
                <a:spAutoFit/>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7"/>
                <c:pt idx="0">
                  <c:v>2012</c:v>
                </c:pt>
                <c:pt idx="1">
                  <c:v>2013</c:v>
                </c:pt>
                <c:pt idx="2">
                  <c:v>2014</c:v>
                </c:pt>
                <c:pt idx="3">
                  <c:v>2015</c:v>
                </c:pt>
                <c:pt idx="4">
                  <c:v>2016</c:v>
                </c:pt>
                <c:pt idx="5">
                  <c:v>2017</c:v>
                </c:pt>
                <c:pt idx="6">
                  <c:v>2018P</c:v>
                </c:pt>
                <c:pt idx="7">
                  <c:v>2019P</c:v>
                </c:pt>
                <c:pt idx="9">
                  <c:v>2012</c:v>
                </c:pt>
                <c:pt idx="10">
                  <c:v>2013</c:v>
                </c:pt>
                <c:pt idx="11">
                  <c:v>2014</c:v>
                </c:pt>
                <c:pt idx="12">
                  <c:v>2015</c:v>
                </c:pt>
                <c:pt idx="13">
                  <c:v>2016</c:v>
                </c:pt>
                <c:pt idx="14">
                  <c:v>2017</c:v>
                </c:pt>
                <c:pt idx="15">
                  <c:v>2018P</c:v>
                </c:pt>
                <c:pt idx="16">
                  <c:v>2019P</c:v>
                </c:pt>
              </c:strCache>
            </c:strRef>
          </c:cat>
          <c:val>
            <c:numRef>
              <c:f>Sheet1!$B$2:$S$2</c:f>
              <c:numCache>
                <c:formatCode>0.0%</c:formatCode>
                <c:ptCount val="17"/>
                <c:pt idx="0">
                  <c:v>1.9E-2</c:v>
                </c:pt>
                <c:pt idx="1">
                  <c:v>2.7E-2</c:v>
                </c:pt>
                <c:pt idx="2">
                  <c:v>3.5000000000000003E-2</c:v>
                </c:pt>
                <c:pt idx="3">
                  <c:v>3.1E-2</c:v>
                </c:pt>
                <c:pt idx="4">
                  <c:v>1.7999999999999999E-2</c:v>
                </c:pt>
                <c:pt idx="5">
                  <c:v>4.3999999999999997E-2</c:v>
                </c:pt>
                <c:pt idx="6">
                  <c:v>4.7E-2</c:v>
                </c:pt>
                <c:pt idx="7">
                  <c:v>3.7999999999999999E-2</c:v>
                </c:pt>
                <c:pt idx="8" formatCode="General">
                  <c:v>0</c:v>
                </c:pt>
                <c:pt idx="9">
                  <c:v>3.7999999999999999E-2</c:v>
                </c:pt>
                <c:pt idx="10">
                  <c:v>4.7E-2</c:v>
                </c:pt>
                <c:pt idx="11">
                  <c:v>2.5999999999999999E-2</c:v>
                </c:pt>
                <c:pt idx="12">
                  <c:v>1.0999999999999999E-2</c:v>
                </c:pt>
                <c:pt idx="13">
                  <c:v>2.5999999999999999E-2</c:v>
                </c:pt>
                <c:pt idx="14">
                  <c:v>6.4000000000000001E-2</c:v>
                </c:pt>
                <c:pt idx="15">
                  <c:v>5.0999999999999997E-2</c:v>
                </c:pt>
                <c:pt idx="16">
                  <c:v>5.2999999999999999E-2</c:v>
                </c:pt>
              </c:numCache>
            </c:numRef>
          </c:val>
          <c:extLst>
            <c:ext xmlns:c16="http://schemas.microsoft.com/office/drawing/2014/chart" uri="{C3380CC4-5D6E-409C-BE32-E72D297353CC}">
              <c16:uniqueId val="{00000006-FFA1-4549-AC16-2C13BEF50630}"/>
            </c:ext>
          </c:extLst>
        </c:ser>
        <c:dLbls>
          <c:showLegendKey val="0"/>
          <c:showVal val="0"/>
          <c:showCatName val="0"/>
          <c:showSerName val="0"/>
          <c:showPercent val="0"/>
          <c:showBubbleSize val="0"/>
        </c:dLbls>
        <c:gapWidth val="60"/>
        <c:axId val="219577704"/>
        <c:axId val="1"/>
      </c:barChart>
      <c:catAx>
        <c:axId val="219577704"/>
        <c:scaling>
          <c:orientation val="minMax"/>
        </c:scaling>
        <c:delete val="0"/>
        <c:axPos val="b"/>
        <c:numFmt formatCode="General" sourceLinked="1"/>
        <c:majorTickMark val="out"/>
        <c:minorTickMark val="none"/>
        <c:tickLblPos val="low"/>
        <c:spPr>
          <a:ln w="9525">
            <a:solidFill>
              <a:schemeClr val="tx1"/>
            </a:solidFill>
            <a:prstDash val="solid"/>
          </a:ln>
        </c:spPr>
        <c:txPr>
          <a:bodyPr rot="-2700000" vert="horz"/>
          <a:lstStyle/>
          <a:p>
            <a:pPr>
              <a:defRPr sz="1050" b="0" i="0" u="none" strike="noStrike" baseline="0">
                <a:solidFill>
                  <a:schemeClr val="tx1"/>
                </a:solidFill>
                <a:latin typeface="Arial"/>
                <a:ea typeface="Arial"/>
                <a:cs typeface="Arial"/>
              </a:defRPr>
            </a:pPr>
            <a:endParaRPr lang="en-US"/>
          </a:p>
        </c:txPr>
        <c:crossAx val="1"/>
        <c:crosses val="autoZero"/>
        <c:auto val="1"/>
        <c:lblAlgn val="ctr"/>
        <c:lblOffset val="400"/>
        <c:tickLblSkip val="1"/>
        <c:tickMarkSkip val="1"/>
        <c:noMultiLvlLbl val="0"/>
      </c:catAx>
      <c:valAx>
        <c:axId val="1"/>
        <c:scaling>
          <c:orientation val="minMax"/>
        </c:scaling>
        <c:delete val="0"/>
        <c:axPos val="l"/>
        <c:numFmt formatCode="0%" sourceLinked="0"/>
        <c:majorTickMark val="out"/>
        <c:minorTickMark val="none"/>
        <c:tickLblPos val="nextTo"/>
        <c:spPr>
          <a:ln w="2381">
            <a:solidFill>
              <a:schemeClr val="tx1"/>
            </a:solidFill>
            <a:prstDash val="solid"/>
          </a:ln>
        </c:spPr>
        <c:txPr>
          <a:bodyPr rot="0" vert="horz"/>
          <a:lstStyle/>
          <a:p>
            <a:pPr>
              <a:defRPr sz="1050" b="0" i="0" u="none" strike="noStrike" baseline="0">
                <a:solidFill>
                  <a:schemeClr val="tx1"/>
                </a:solidFill>
                <a:latin typeface="Arial"/>
                <a:ea typeface="Arial"/>
                <a:cs typeface="Arial"/>
              </a:defRPr>
            </a:pPr>
            <a:endParaRPr lang="en-US"/>
          </a:p>
        </c:txPr>
        <c:crossAx val="219577704"/>
        <c:crosses val="autoZero"/>
        <c:crossBetween val="between"/>
      </c:valAx>
      <c:spPr>
        <a:noFill/>
        <a:ln w="19051">
          <a:noFill/>
        </a:ln>
      </c:spPr>
    </c:plotArea>
    <c:plotVisOnly val="1"/>
    <c:dispBlanksAs val="gap"/>
    <c:showDLblsOverMax val="0"/>
  </c:chart>
  <c:spPr>
    <a:noFill/>
    <a:ln>
      <a:noFill/>
    </a:ln>
  </c:spPr>
  <c:txPr>
    <a:bodyPr/>
    <a:lstStyle/>
    <a:p>
      <a:pPr>
        <a:defRPr sz="900" b="0"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barChart>
        <c:barDir val="col"/>
        <c:grouping val="clustered"/>
        <c:varyColors val="0"/>
        <c:ser>
          <c:idx val="0"/>
          <c:order val="0"/>
          <c:tx>
            <c:strRef>
              <c:f>Sheet1!$A$2</c:f>
              <c:strCache>
                <c:ptCount val="1"/>
              </c:strCache>
            </c:strRef>
          </c:tx>
          <c:invertIfNegative val="0"/>
          <c:dPt>
            <c:idx val="17"/>
            <c:invertIfNegative val="0"/>
            <c:bubble3D val="0"/>
            <c:extLst>
              <c:ext xmlns:c16="http://schemas.microsoft.com/office/drawing/2014/chart" uri="{C3380CC4-5D6E-409C-BE32-E72D297353CC}">
                <c16:uniqueId val="{00000003-AFFB-4A8B-8A2F-0E1ECFEFC1D7}"/>
              </c:ext>
            </c:extLst>
          </c:dPt>
          <c:dPt>
            <c:idx val="18"/>
            <c:invertIfNegative val="0"/>
            <c:bubble3D val="0"/>
            <c:extLst>
              <c:ext xmlns:c16="http://schemas.microsoft.com/office/drawing/2014/chart" uri="{C3380CC4-5D6E-409C-BE32-E72D297353CC}">
                <c16:uniqueId val="{00000001-AFFB-4A8B-8A2F-0E1ECFEFC1D7}"/>
              </c:ext>
            </c:extLst>
          </c:dPt>
          <c:dLbls>
            <c:dLbl>
              <c:idx val="1"/>
              <c:delete val="1"/>
              <c:extLst>
                <c:ext xmlns:c15="http://schemas.microsoft.com/office/drawing/2012/chart" uri="{CE6537A1-D6FC-4f65-9D91-7224C49458BB}"/>
                <c:ext xmlns:c16="http://schemas.microsoft.com/office/drawing/2014/chart" uri="{C3380CC4-5D6E-409C-BE32-E72D297353CC}">
                  <c16:uniqueId val="{00000003-31C3-45F8-A122-C6C514060405}"/>
                </c:ext>
              </c:extLst>
            </c:dLbl>
            <c:dLbl>
              <c:idx val="2"/>
              <c:delete val="1"/>
              <c:extLst>
                <c:ext xmlns:c15="http://schemas.microsoft.com/office/drawing/2012/chart" uri="{CE6537A1-D6FC-4f65-9D91-7224C49458BB}"/>
                <c:ext xmlns:c16="http://schemas.microsoft.com/office/drawing/2014/chart" uri="{C3380CC4-5D6E-409C-BE32-E72D297353CC}">
                  <c16:uniqueId val="{00000002-31C3-45F8-A122-C6C514060405}"/>
                </c:ext>
              </c:extLst>
            </c:dLbl>
            <c:dLbl>
              <c:idx val="3"/>
              <c:delete val="1"/>
              <c:extLst>
                <c:ext xmlns:c15="http://schemas.microsoft.com/office/drawing/2012/chart" uri="{CE6537A1-D6FC-4f65-9D91-7224C49458BB}"/>
                <c:ext xmlns:c16="http://schemas.microsoft.com/office/drawing/2014/chart" uri="{C3380CC4-5D6E-409C-BE32-E72D297353CC}">
                  <c16:uniqueId val="{00000004-31C3-45F8-A122-C6C514060405}"/>
                </c:ext>
              </c:extLst>
            </c:dLbl>
            <c:numFmt formatCode="#,##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12</c:v>
                </c:pt>
                <c:pt idx="1">
                  <c:v>13</c:v>
                </c:pt>
                <c:pt idx="2">
                  <c:v>14</c:v>
                </c:pt>
                <c:pt idx="3">
                  <c:v>15</c:v>
                </c:pt>
                <c:pt idx="4">
                  <c:v>16</c:v>
                </c:pt>
                <c:pt idx="5">
                  <c:v>17</c:v>
                </c:pt>
              </c:strCache>
            </c:strRef>
          </c:cat>
          <c:val>
            <c:numRef>
              <c:f>Sheet1!$B$2:$G$2</c:f>
              <c:numCache>
                <c:formatCode>#,##0.00</c:formatCode>
                <c:ptCount val="6"/>
                <c:pt idx="0">
                  <c:v>3315.28</c:v>
                </c:pt>
                <c:pt idx="1">
                  <c:v>3463.95</c:v>
                </c:pt>
                <c:pt idx="2">
                  <c:v>3732.55</c:v>
                </c:pt>
                <c:pt idx="3">
                  <c:v>3651.67</c:v>
                </c:pt>
                <c:pt idx="4">
                  <c:v>3643.29</c:v>
                </c:pt>
                <c:pt idx="5">
                  <c:v>3902.12</c:v>
                </c:pt>
              </c:numCache>
            </c:numRef>
          </c:val>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gapWidth val="150"/>
        <c:axId val="219476288"/>
        <c:axId val="219271168"/>
      </c:barChart>
      <c:catAx>
        <c:axId val="219476288"/>
        <c:scaling>
          <c:orientation val="minMax"/>
        </c:scaling>
        <c:delete val="0"/>
        <c:axPos val="b"/>
        <c:numFmt formatCode="General" sourceLinked="0"/>
        <c:majorTickMark val="out"/>
        <c:minorTickMark val="none"/>
        <c:tickLblPos val="nextTo"/>
        <c:txPr>
          <a:bodyPr rot="0" vert="horz"/>
          <a:lstStyle/>
          <a:p>
            <a:pPr>
              <a:defRPr sz="1400"/>
            </a:pPr>
            <a:endParaRPr lang="en-US"/>
          </a:p>
        </c:txPr>
        <c:crossAx val="219271168"/>
        <c:crosses val="autoZero"/>
        <c:auto val="1"/>
        <c:lblAlgn val="ctr"/>
        <c:lblOffset val="100"/>
        <c:noMultiLvlLbl val="0"/>
      </c:catAx>
      <c:valAx>
        <c:axId val="219271168"/>
        <c:scaling>
          <c:orientation val="minMax"/>
        </c:scaling>
        <c:delete val="0"/>
        <c:axPos val="l"/>
        <c:numFmt formatCode="#,##0" sourceLinked="0"/>
        <c:majorTickMark val="out"/>
        <c:minorTickMark val="none"/>
        <c:tickLblPos val="nextTo"/>
        <c:txPr>
          <a:bodyPr/>
          <a:lstStyle/>
          <a:p>
            <a:pPr>
              <a:defRPr sz="1400"/>
            </a:pPr>
            <a:endParaRPr lang="en-US"/>
          </a:p>
        </c:txPr>
        <c:crossAx val="219476288"/>
        <c:crossesAt val="1"/>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4732529930803E-2"/>
          <c:y val="2.2537874403897099E-2"/>
          <c:w val="0.91941735270816205"/>
          <c:h val="0.86734061468123003"/>
        </c:manualLayout>
      </c:layout>
      <c:barChart>
        <c:barDir val="col"/>
        <c:grouping val="clustered"/>
        <c:varyColors val="0"/>
        <c:ser>
          <c:idx val="4"/>
          <c:order val="4"/>
          <c:tx>
            <c:strRef>
              <c:f>Sheet1!$F$1</c:f>
              <c:strCache>
                <c:ptCount val="1"/>
                <c:pt idx="0">
                  <c:v>net income Q4 (infl Adj) SNL</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Sheet1!$F$2:$F$12</c:f>
              <c:numCache>
                <c:formatCode>_(* #,##0.0_);_(* \(#,##0.0\);_(* "-"??_);_(@_)</c:formatCode>
                <c:ptCount val="11"/>
                <c:pt idx="0">
                  <c:v>75.21021492541864</c:v>
                </c:pt>
                <c:pt idx="1">
                  <c:v>4.2225245243799669</c:v>
                </c:pt>
                <c:pt idx="2">
                  <c:v>36.793844719861525</c:v>
                </c:pt>
                <c:pt idx="3">
                  <c:v>41.837037201484641</c:v>
                </c:pt>
                <c:pt idx="4">
                  <c:v>21.930432741505285</c:v>
                </c:pt>
                <c:pt idx="5">
                  <c:v>41.01370583338484</c:v>
                </c:pt>
                <c:pt idx="6">
                  <c:v>75.364355828639091</c:v>
                </c:pt>
                <c:pt idx="7">
                  <c:v>67.050894956633982</c:v>
                </c:pt>
                <c:pt idx="8">
                  <c:v>60.308612836275586</c:v>
                </c:pt>
                <c:pt idx="9">
                  <c:v>45.249661542859442</c:v>
                </c:pt>
                <c:pt idx="10">
                  <c:v>40.330736158000001</c:v>
                </c:pt>
              </c:numCache>
            </c:numRef>
          </c:val>
          <c:extLst>
            <c:ext xmlns:c16="http://schemas.microsoft.com/office/drawing/2014/chart" uri="{C3380CC4-5D6E-409C-BE32-E72D297353CC}">
              <c16:uniqueId val="{0000000F-4F3C-44BE-8341-6DA1A4464C71}"/>
            </c:ext>
          </c:extLst>
        </c:ser>
        <c:dLbls>
          <c:dLblPos val="ctr"/>
          <c:showLegendKey val="0"/>
          <c:showVal val="1"/>
          <c:showCatName val="0"/>
          <c:showSerName val="0"/>
          <c:showPercent val="0"/>
          <c:showBubbleSize val="0"/>
        </c:dLbls>
        <c:gapWidth val="50"/>
        <c:axId val="46568112"/>
        <c:axId val="4657220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income after taxes (half year) AM BEST</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c:ext uri="{02D57815-91ED-43cb-92C2-25804820EDAC}">
                        <c15:formulaRef>
                          <c15:sqref>Sheet1!$B$2:$B$12</c15:sqref>
                        </c15:formulaRef>
                      </c:ext>
                    </c:extLst>
                    <c:numCache>
                      <c:formatCode>"$"#,##0.0</c:formatCode>
                      <c:ptCount val="11"/>
                      <c:pt idx="0">
                        <c:v>36.6</c:v>
                      </c:pt>
                      <c:pt idx="1">
                        <c:v>15.6</c:v>
                      </c:pt>
                      <c:pt idx="2">
                        <c:v>6.6</c:v>
                      </c:pt>
                      <c:pt idx="3">
                        <c:v>18.600000000000001</c:v>
                      </c:pt>
                      <c:pt idx="4">
                        <c:v>5.2</c:v>
                      </c:pt>
                      <c:pt idx="5">
                        <c:v>17.600000000000001</c:v>
                      </c:pt>
                      <c:pt idx="6">
                        <c:v>25.2</c:v>
                      </c:pt>
                      <c:pt idx="7">
                        <c:v>26.8</c:v>
                      </c:pt>
                      <c:pt idx="8">
                        <c:v>31.9</c:v>
                      </c:pt>
                      <c:pt idx="9">
                        <c:v>22</c:v>
                      </c:pt>
                      <c:pt idx="10">
                        <c:v>15.5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net income after taxes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Sheet1!$C$2:$C$12</c15:sqref>
                        </c15:formulaRef>
                      </c:ext>
                    </c:extLst>
                    <c:numCache>
                      <c:formatCode>"$"#,##0.0</c:formatCode>
                      <c:ptCount val="11"/>
                      <c:pt idx="0">
                        <c:v>48.9</c:v>
                      </c:pt>
                      <c:pt idx="1">
                        <c:v>4.5999999999999996</c:v>
                      </c:pt>
                      <c:pt idx="2">
                        <c:v>16.7</c:v>
                      </c:pt>
                      <c:pt idx="3">
                        <c:v>28.6</c:v>
                      </c:pt>
                      <c:pt idx="4">
                        <c:v>8.1999999999999993</c:v>
                      </c:pt>
                      <c:pt idx="5">
                        <c:v>29.8</c:v>
                      </c:pt>
                      <c:pt idx="6">
                        <c:v>50.9</c:v>
                      </c:pt>
                      <c:pt idx="7">
                        <c:v>38.700000000000003</c:v>
                      </c:pt>
                      <c:pt idx="8">
                        <c:v>45</c:v>
                      </c:pt>
                      <c:pt idx="9">
                        <c:v>33.200000000000003</c:v>
                      </c:pt>
                      <c:pt idx="10">
                        <c:v>23.6</c:v>
                      </c:pt>
                    </c:numCache>
                  </c:numRef>
                </c:val>
                <c:extLst xmlns:c15="http://schemas.microsoft.com/office/drawing/2012/chart">
                  <c:ext xmlns:c16="http://schemas.microsoft.com/office/drawing/2014/chart" uri="{C3380CC4-5D6E-409C-BE32-E72D297353CC}">
                    <c16:uniqueId val="{0000000E-B739-443E-9E4C-0A28A83BD87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net income after taxes (Q3)(adj for inlfation)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"$"#,##0.0</c:formatCode>
                      <c:ptCount val="11"/>
                      <c:pt idx="0">
                        <c:v>57.4</c:v>
                      </c:pt>
                      <c:pt idx="1">
                        <c:v>5.39</c:v>
                      </c:pt>
                      <c:pt idx="2">
                        <c:v>19.100000000000001</c:v>
                      </c:pt>
                      <c:pt idx="3">
                        <c:v>32.200000000000003</c:v>
                      </c:pt>
                      <c:pt idx="4">
                        <c:v>9</c:v>
                      </c:pt>
                      <c:pt idx="5">
                        <c:v>32.1</c:v>
                      </c:pt>
                      <c:pt idx="6">
                        <c:v>53.8</c:v>
                      </c:pt>
                      <c:pt idx="7">
                        <c:v>40.6</c:v>
                      </c:pt>
                      <c:pt idx="8">
                        <c:v>46.9</c:v>
                      </c:pt>
                      <c:pt idx="9">
                        <c:v>33.9</c:v>
                      </c:pt>
                      <c:pt idx="10">
                        <c:v>23.6</c:v>
                      </c:pt>
                    </c:numCache>
                  </c:numRef>
                </c:val>
                <c:extLst xmlns:c15="http://schemas.microsoft.com/office/drawing/2012/chart">
                  <c:ext xmlns:c16="http://schemas.microsoft.com/office/drawing/2014/chart" uri="{C3380CC4-5D6E-409C-BE32-E72D297353CC}">
                    <c16:uniqueId val="{0000000F-B739-443E-9E4C-0A28A83BD87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net income Q4 (SNL)</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Sheet1!$E$2:$E$12</c15:sqref>
                        </c15:formulaRef>
                      </c:ext>
                    </c:extLst>
                    <c:numCache>
                      <c:formatCode>_(* #,##0.0_);_(* \(#,##0.0\);_(* "-"??_);_(@_)</c:formatCode>
                      <c:ptCount val="11"/>
                      <c:pt idx="0">
                        <c:v>63.618784199845599</c:v>
                      </c:pt>
                      <c:pt idx="1">
                        <c:v>3.7088862502961</c:v>
                      </c:pt>
                      <c:pt idx="2">
                        <c:v>32.203170139788398</c:v>
                      </c:pt>
                      <c:pt idx="3">
                        <c:v>37.217758583579204</c:v>
                      </c:pt>
                      <c:pt idx="4">
                        <c:v>20.1248760217096</c:v>
                      </c:pt>
                      <c:pt idx="5">
                        <c:v>38.415881107662202</c:v>
                      </c:pt>
                      <c:pt idx="6">
                        <c:v>71.624731726388205</c:v>
                      </c:pt>
                      <c:pt idx="7">
                        <c:v>64.757509254461894</c:v>
                      </c:pt>
                      <c:pt idx="8">
                        <c:v>58.314974251858395</c:v>
                      </c:pt>
                      <c:pt idx="9">
                        <c:v>44.305791114217797</c:v>
                      </c:pt>
                      <c:pt idx="10">
                        <c:v>40.330736158000001</c:v>
                      </c:pt>
                    </c:numCache>
                  </c:numRef>
                </c:val>
                <c:extLst xmlns:c15="http://schemas.microsoft.com/office/drawing/2012/chart">
                  <c:ext xmlns:c16="http://schemas.microsoft.com/office/drawing/2014/chart" uri="{C3380CC4-5D6E-409C-BE32-E72D297353CC}">
                    <c16:uniqueId val="{0000000E-4F3C-44BE-8341-6DA1A4464C71}"/>
                  </c:ext>
                </c:extLst>
              </c15:ser>
            </c15:filteredBarSeries>
          </c:ext>
        </c:extLst>
      </c:barChart>
      <c:catAx>
        <c:axId val="46568112"/>
        <c:scaling>
          <c:orientation val="minMax"/>
        </c:scaling>
        <c:delete val="0"/>
        <c:axPos val="b"/>
        <c:numFmt formatCode="General" sourceLinked="0"/>
        <c:majorTickMark val="out"/>
        <c:minorTickMark val="none"/>
        <c:tickLblPos val="low"/>
        <c:crossAx val="46572208"/>
        <c:crosses val="autoZero"/>
        <c:auto val="1"/>
        <c:lblAlgn val="ctr"/>
        <c:lblOffset val="100"/>
        <c:noMultiLvlLbl val="0"/>
      </c:catAx>
      <c:valAx>
        <c:axId val="46572208"/>
        <c:scaling>
          <c:orientation val="minMax"/>
          <c:min val="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4656811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8207840978701"/>
          <c:y val="3.9368041009811498E-2"/>
          <c:w val="0.83987243469742301"/>
          <c:h val="0.72779301299630395"/>
        </c:manualLayout>
      </c:layout>
      <c:barChart>
        <c:barDir val="col"/>
        <c:grouping val="clustered"/>
        <c:varyColors val="0"/>
        <c:ser>
          <c:idx val="0"/>
          <c:order val="0"/>
          <c:tx>
            <c:strRef>
              <c:f>Sheet1!$B$1</c:f>
              <c:strCache>
                <c:ptCount val="1"/>
                <c:pt idx="0">
                  <c:v>Imports</c:v>
                </c:pt>
              </c:strCache>
            </c:strRef>
          </c:tx>
          <c:spPr>
            <a:solidFill>
              <a:schemeClr val="accent1"/>
            </a:solidFill>
            <a:ln>
              <a:noFill/>
            </a:ln>
            <a:effectLst/>
          </c:spPr>
          <c:invertIfNegative val="0"/>
          <c:dLbls>
            <c:dLbl>
              <c:idx val="0"/>
              <c:numFmt formatCode="0.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4-46F9-B186-9090B7E0CAAC}"/>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76-4EC6-A210-B43D4CBFE8A8}"/>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476-4EC6-A210-B43D4CBFE8A8}"/>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476-4EC6-A210-B43D4CBFE8A8}"/>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76-4EC6-A210-B43D4CBFE8A8}"/>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476-4EC6-A210-B43D4CBFE8A8}"/>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76-4EC6-A210-B43D4CBFE8A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LAX</c:v>
                </c:pt>
                <c:pt idx="3">
                  <c:v>Tacoma</c:v>
                </c:pt>
                <c:pt idx="4">
                  <c:v>Oakland</c:v>
                </c:pt>
                <c:pt idx="5">
                  <c:v>SEA</c:v>
                </c:pt>
                <c:pt idx="6">
                  <c:v>SF</c:v>
                </c:pt>
              </c:strCache>
            </c:strRef>
          </c:cat>
          <c:val>
            <c:numRef>
              <c:f>Sheet1!$B$2:$B$8</c:f>
              <c:numCache>
                <c:formatCode>General</c:formatCode>
                <c:ptCount val="7"/>
                <c:pt idx="0" formatCode="0.00E+00">
                  <c:v>134746246890</c:v>
                </c:pt>
                <c:pt idx="1">
                  <c:v>38517644897</c:v>
                </c:pt>
                <c:pt idx="2">
                  <c:v>20724029015</c:v>
                </c:pt>
                <c:pt idx="3">
                  <c:v>17180726059</c:v>
                </c:pt>
                <c:pt idx="4">
                  <c:v>12632629418</c:v>
                </c:pt>
                <c:pt idx="5" formatCode="#,##0">
                  <c:v>9998036298</c:v>
                </c:pt>
                <c:pt idx="6" formatCode="#,##0">
                  <c:v>387595781</c:v>
                </c:pt>
              </c:numCache>
            </c:numRef>
          </c:val>
          <c:extLst>
            <c:ext xmlns:c16="http://schemas.microsoft.com/office/drawing/2014/chart" uri="{C3380CC4-5D6E-409C-BE32-E72D297353CC}">
              <c16:uniqueId val="{00000000-9D53-4BDD-8EF1-1427E7372A92}"/>
            </c:ext>
          </c:extLst>
        </c:ser>
        <c:ser>
          <c:idx val="1"/>
          <c:order val="1"/>
          <c:tx>
            <c:strRef>
              <c:f>Sheet1!$C$1</c:f>
              <c:strCache>
                <c:ptCount val="1"/>
                <c:pt idx="0">
                  <c:v>Exports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LAX</c:v>
                </c:pt>
                <c:pt idx="3">
                  <c:v>Tacoma</c:v>
                </c:pt>
                <c:pt idx="4">
                  <c:v>Oakland</c:v>
                </c:pt>
                <c:pt idx="5">
                  <c:v>SEA</c:v>
                </c:pt>
                <c:pt idx="6">
                  <c:v>SF</c:v>
                </c:pt>
              </c:strCache>
            </c:strRef>
          </c:cat>
          <c:val>
            <c:numRef>
              <c:f>Sheet1!$C$2:$C$8</c:f>
              <c:numCache>
                <c:formatCode>General</c:formatCode>
                <c:ptCount val="7"/>
                <c:pt idx="0">
                  <c:v>8647925324</c:v>
                </c:pt>
                <c:pt idx="1">
                  <c:v>9735946048</c:v>
                </c:pt>
                <c:pt idx="2">
                  <c:v>7706451968</c:v>
                </c:pt>
                <c:pt idx="3">
                  <c:v>2422736679</c:v>
                </c:pt>
                <c:pt idx="4">
                  <c:v>2577589196</c:v>
                </c:pt>
                <c:pt idx="5">
                  <c:v>2417489223</c:v>
                </c:pt>
                <c:pt idx="6">
                  <c:v>1415100166</c:v>
                </c:pt>
              </c:numCache>
            </c:numRef>
          </c:val>
          <c:extLst>
            <c:ext xmlns:c16="http://schemas.microsoft.com/office/drawing/2014/chart" uri="{C3380CC4-5D6E-409C-BE32-E72D297353CC}">
              <c16:uniqueId val="{00000008-9D53-4BDD-8EF1-1427E7372A92}"/>
            </c:ext>
          </c:extLst>
        </c:ser>
        <c:dLbls>
          <c:showLegendKey val="0"/>
          <c:showVal val="0"/>
          <c:showCatName val="0"/>
          <c:showSerName val="0"/>
          <c:showPercent val="0"/>
          <c:showBubbleSize val="0"/>
        </c:dLbls>
        <c:gapWidth val="50"/>
        <c:axId val="-689692336"/>
        <c:axId val="-764702848"/>
      </c:barChart>
      <c:catAx>
        <c:axId val="-6896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000" b="0" i="0" u="none" strike="noStrike" kern="1200" baseline="0">
                <a:solidFill>
                  <a:schemeClr val="tx1">
                    <a:lumMod val="65000"/>
                    <a:lumOff val="35000"/>
                  </a:schemeClr>
                </a:solidFill>
                <a:latin typeface="+mj-lt"/>
                <a:ea typeface="+mn-ea"/>
                <a:cs typeface="+mn-cs"/>
              </a:defRPr>
            </a:pPr>
            <a:endParaRPr lang="en-US"/>
          </a:p>
        </c:txPr>
        <c:crossAx val="-764702848"/>
        <c:crosses val="autoZero"/>
        <c:auto val="1"/>
        <c:lblAlgn val="ctr"/>
        <c:lblOffset val="100"/>
        <c:noMultiLvlLbl val="0"/>
      </c:catAx>
      <c:valAx>
        <c:axId val="-764702848"/>
        <c:scaling>
          <c:orientation val="minMax"/>
          <c:max val="40000000000"/>
          <c:min val="0"/>
        </c:scaling>
        <c:delete val="0"/>
        <c:axPos val="l"/>
        <c:numFmt formatCode="&quot;$&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692336"/>
        <c:crosses val="autoZero"/>
        <c:crossBetween val="between"/>
        <c:majorUnit val="10000000000"/>
      </c:valAx>
      <c:spPr>
        <a:noFill/>
        <a:ln>
          <a:noFill/>
        </a:ln>
        <a:effectLst/>
      </c:spPr>
    </c:plotArea>
    <c:legend>
      <c:legendPos val="r"/>
      <c:layout>
        <c:manualLayout>
          <c:xMode val="edge"/>
          <c:yMode val="edge"/>
          <c:x val="0.4626730974872495"/>
          <c:y val="0.1183576661328668"/>
          <c:w val="0.14243652677514149"/>
          <c:h val="0.16093177615712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rot="0" vert="eaVert"/>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8660963366101"/>
          <c:y val="3.5286212752817701E-2"/>
          <c:w val="0.78057344693471797"/>
          <c:h val="0.55383674101180702"/>
        </c:manualLayout>
      </c:layout>
      <c:barChart>
        <c:barDir val="col"/>
        <c:grouping val="clustered"/>
        <c:varyColors val="0"/>
        <c:ser>
          <c:idx val="0"/>
          <c:order val="0"/>
          <c:tx>
            <c:strRef>
              <c:f>Sheet1!$B$1</c:f>
              <c:strCache>
                <c:ptCount val="1"/>
                <c:pt idx="0">
                  <c:v>Major exports subject to tariffs export value ($)</c:v>
                </c:pt>
              </c:strCache>
            </c:strRef>
          </c:tx>
          <c:spPr>
            <a:solidFill>
              <a:schemeClr val="accent3">
                <a:lumMod val="60000"/>
                <a:lumOff val="40000"/>
              </a:schemeClr>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Los Angeles
International Airport</c:v>
                </c:pt>
                <c:pt idx="2">
                  <c:v>Long Beach</c:v>
                </c:pt>
                <c:pt idx="3">
                  <c:v>Oakland</c:v>
                </c:pt>
                <c:pt idx="4">
                  <c:v>Seattle</c:v>
                </c:pt>
                <c:pt idx="5">
                  <c:v>Tacoma</c:v>
                </c:pt>
                <c:pt idx="6">
                  <c:v>San Francisco</c:v>
                </c:pt>
              </c:strCache>
            </c:strRef>
          </c:cat>
          <c:val>
            <c:numRef>
              <c:f>Sheet1!$B$2:$B$8</c:f>
              <c:numCache>
                <c:formatCode>#,##0</c:formatCode>
                <c:ptCount val="7"/>
                <c:pt idx="0">
                  <c:v>319303805</c:v>
                </c:pt>
                <c:pt idx="1">
                  <c:v>85506764</c:v>
                </c:pt>
                <c:pt idx="2">
                  <c:v>63062708</c:v>
                </c:pt>
                <c:pt idx="3">
                  <c:v>25504070</c:v>
                </c:pt>
                <c:pt idx="4">
                  <c:v>21788521</c:v>
                </c:pt>
                <c:pt idx="5">
                  <c:v>8609789</c:v>
                </c:pt>
                <c:pt idx="6">
                  <c:v>184882</c:v>
                </c:pt>
              </c:numCache>
            </c:numRef>
          </c:val>
          <c:extLst>
            <c:ext xmlns:c16="http://schemas.microsoft.com/office/drawing/2014/chart" uri="{C3380CC4-5D6E-409C-BE32-E72D297353CC}">
              <c16:uniqueId val="{00000000-361E-4ED0-921B-3A871EF42584}"/>
            </c:ext>
          </c:extLst>
        </c:ser>
        <c:dLbls>
          <c:showLegendKey val="0"/>
          <c:showVal val="0"/>
          <c:showCatName val="0"/>
          <c:showSerName val="0"/>
          <c:showPercent val="0"/>
          <c:showBubbleSize val="0"/>
        </c:dLbls>
        <c:gapWidth val="219"/>
        <c:overlap val="-27"/>
        <c:axId val="-689154704"/>
        <c:axId val="-696085056"/>
      </c:barChart>
      <c:catAx>
        <c:axId val="-6891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96085056"/>
        <c:crosses val="autoZero"/>
        <c:auto val="1"/>
        <c:lblAlgn val="ctr"/>
        <c:lblOffset val="100"/>
        <c:noMultiLvlLbl val="0"/>
      </c:catAx>
      <c:valAx>
        <c:axId val="-69608505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154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8660963366101"/>
          <c:y val="3.5286212752817701E-2"/>
          <c:w val="0.78057344693471797"/>
          <c:h val="0.55383674101180702"/>
        </c:manualLayout>
      </c:layout>
      <c:barChart>
        <c:barDir val="col"/>
        <c:grouping val="clustered"/>
        <c:varyColors val="0"/>
        <c:ser>
          <c:idx val="0"/>
          <c:order val="0"/>
          <c:tx>
            <c:strRef>
              <c:f>Sheet1!$B$1</c:f>
              <c:strCache>
                <c:ptCount val="1"/>
                <c:pt idx="0">
                  <c:v>Major exports subject to tariffs export value ($)</c:v>
                </c:pt>
              </c:strCache>
            </c:strRef>
          </c:tx>
          <c:spPr>
            <a:solidFill>
              <a:srgbClr val="337DBE"/>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Long Beach</c:v>
                </c:pt>
                <c:pt idx="2">
                  <c:v>Tacoma</c:v>
                </c:pt>
                <c:pt idx="3">
                  <c:v>Seattle</c:v>
                </c:pt>
                <c:pt idx="4">
                  <c:v>Oakland</c:v>
                </c:pt>
                <c:pt idx="5">
                  <c:v>Los Angeles
International Airport</c:v>
                </c:pt>
                <c:pt idx="6">
                  <c:v>San Francisco</c:v>
                </c:pt>
              </c:strCache>
            </c:strRef>
          </c:cat>
          <c:val>
            <c:numRef>
              <c:f>Sheet1!$B$2:$B$8</c:f>
              <c:numCache>
                <c:formatCode>#,##0</c:formatCode>
                <c:ptCount val="7"/>
                <c:pt idx="0">
                  <c:v>3325715287</c:v>
                </c:pt>
                <c:pt idx="1">
                  <c:v>1374106138</c:v>
                </c:pt>
                <c:pt idx="2">
                  <c:v>559560884</c:v>
                </c:pt>
                <c:pt idx="3">
                  <c:v>439769252</c:v>
                </c:pt>
                <c:pt idx="4">
                  <c:v>420132769</c:v>
                </c:pt>
                <c:pt idx="5">
                  <c:v>33743314</c:v>
                </c:pt>
                <c:pt idx="6">
                  <c:v>7168440</c:v>
                </c:pt>
              </c:numCache>
            </c:numRef>
          </c:val>
          <c:extLst>
            <c:ext xmlns:c16="http://schemas.microsoft.com/office/drawing/2014/chart" uri="{C3380CC4-5D6E-409C-BE32-E72D297353CC}">
              <c16:uniqueId val="{00000000-6A42-4ABA-BE5F-E8C2FA2233F7}"/>
            </c:ext>
          </c:extLst>
        </c:ser>
        <c:dLbls>
          <c:showLegendKey val="0"/>
          <c:showVal val="0"/>
          <c:showCatName val="0"/>
          <c:showSerName val="0"/>
          <c:showPercent val="0"/>
          <c:showBubbleSize val="0"/>
        </c:dLbls>
        <c:gapWidth val="219"/>
        <c:overlap val="-27"/>
        <c:axId val="-689154704"/>
        <c:axId val="-696085056"/>
      </c:barChart>
      <c:catAx>
        <c:axId val="-6891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96085056"/>
        <c:crosses val="autoZero"/>
        <c:auto val="1"/>
        <c:lblAlgn val="ctr"/>
        <c:lblOffset val="100"/>
        <c:noMultiLvlLbl val="0"/>
      </c:catAx>
      <c:valAx>
        <c:axId val="-69608505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154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8207840978701"/>
          <c:y val="3.9368041009811498E-2"/>
          <c:w val="0.83987243469742301"/>
          <c:h val="0.72779301299630395"/>
        </c:manualLayout>
      </c:layout>
      <c:barChart>
        <c:barDir val="col"/>
        <c:grouping val="clustered"/>
        <c:varyColors val="0"/>
        <c:ser>
          <c:idx val="0"/>
          <c:order val="0"/>
          <c:tx>
            <c:strRef>
              <c:f>Sheet1!$B$1</c:f>
              <c:strCache>
                <c:ptCount val="1"/>
                <c:pt idx="0">
                  <c:v>Total imports value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SEA</c:v>
                </c:pt>
                <c:pt idx="3">
                  <c:v>SF</c:v>
                </c:pt>
                <c:pt idx="4">
                  <c:v>LAX</c:v>
                </c:pt>
                <c:pt idx="5">
                  <c:v>Tacoma</c:v>
                </c:pt>
                <c:pt idx="6">
                  <c:v>Oakland</c:v>
                </c:pt>
              </c:strCache>
            </c:strRef>
          </c:cat>
          <c:val>
            <c:numRef>
              <c:f>Sheet1!$B$2:$B$8</c:f>
              <c:numCache>
                <c:formatCode>General</c:formatCode>
                <c:ptCount val="7"/>
                <c:pt idx="0" formatCode="0.00E+00">
                  <c:v>134746246890</c:v>
                </c:pt>
                <c:pt idx="1">
                  <c:v>38517644897</c:v>
                </c:pt>
                <c:pt idx="2">
                  <c:v>28950246625</c:v>
                </c:pt>
                <c:pt idx="3">
                  <c:v>22671768596</c:v>
                </c:pt>
                <c:pt idx="4">
                  <c:v>20724029015</c:v>
                </c:pt>
                <c:pt idx="5">
                  <c:v>17180726059</c:v>
                </c:pt>
                <c:pt idx="6">
                  <c:v>12632629418</c:v>
                </c:pt>
              </c:numCache>
            </c:numRef>
          </c:val>
          <c:extLst>
            <c:ext xmlns:c16="http://schemas.microsoft.com/office/drawing/2014/chart" uri="{C3380CC4-5D6E-409C-BE32-E72D297353CC}">
              <c16:uniqueId val="{00000000-9D53-4BDD-8EF1-1427E7372A92}"/>
            </c:ext>
          </c:extLst>
        </c:ser>
        <c:ser>
          <c:idx val="1"/>
          <c:order val="1"/>
          <c:tx>
            <c:strRef>
              <c:f>Sheet1!$C$1</c:f>
              <c:strCache>
                <c:ptCount val="1"/>
                <c:pt idx="0">
                  <c:v>Total exports value ($)</c:v>
                </c:pt>
              </c:strCache>
            </c:strRef>
          </c:tx>
          <c:spPr>
            <a:solidFill>
              <a:schemeClr val="accent2"/>
            </a:solidFill>
            <a:ln>
              <a:noFill/>
            </a:ln>
            <a:effectLst/>
          </c:spPr>
          <c:invertIfNegative val="0"/>
          <c:dPt>
            <c:idx val="0"/>
            <c:invertIfNegative val="0"/>
            <c:bubble3D val="0"/>
            <c:spPr>
              <a:solidFill>
                <a:srgbClr val="F69322"/>
              </a:solidFill>
              <a:ln>
                <a:noFill/>
              </a:ln>
              <a:effectLst/>
            </c:spPr>
            <c:extLst>
              <c:ext xmlns:c16="http://schemas.microsoft.com/office/drawing/2014/chart" uri="{C3380CC4-5D6E-409C-BE32-E72D297353CC}">
                <c16:uniqueId val="{00000001-9D53-4BDD-8EF1-1427E7372A92}"/>
              </c:ext>
            </c:extLst>
          </c:dPt>
          <c:dLbls>
            <c:dLbl>
              <c:idx val="0"/>
              <c:layout>
                <c:manualLayout>
                  <c:x val="2.3960354103847298E-2"/>
                  <c:y val="3.0456723753438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53-4BDD-8EF1-1427E7372A92}"/>
                </c:ext>
              </c:extLst>
            </c:dLbl>
            <c:dLbl>
              <c:idx val="1"/>
              <c:layout>
                <c:manualLayout>
                  <c:x val="3.2945486892790102E-2"/>
                  <c:y val="3.0456723753438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53-4BDD-8EF1-1427E7372A92}"/>
                </c:ext>
              </c:extLst>
            </c:dLbl>
            <c:dLbl>
              <c:idx val="2"/>
              <c:layout>
                <c:manualLayout>
                  <c:x val="2.6955398366828299E-2"/>
                  <c:y val="3.0456723753438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53-4BDD-8EF1-1427E7372A92}"/>
                </c:ext>
              </c:extLst>
            </c:dLbl>
            <c:dLbl>
              <c:idx val="3"/>
              <c:layout>
                <c:manualLayout>
                  <c:x val="2.3960354103847399E-2"/>
                  <c:y val="-1.116733637023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53-4BDD-8EF1-1427E7372A92}"/>
                </c:ext>
              </c:extLst>
            </c:dLbl>
            <c:dLbl>
              <c:idx val="4"/>
              <c:layout>
                <c:manualLayout>
                  <c:x val="2.0965309840866499E-2"/>
                  <c:y val="9.1370171260316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53-4BDD-8EF1-1427E7372A92}"/>
                </c:ext>
              </c:extLst>
            </c:dLbl>
            <c:dLbl>
              <c:idx val="5"/>
              <c:layout>
                <c:manualLayout>
                  <c:x val="1.1980177051923601E-2"/>
                  <c:y val="6.0913447506877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53-4BDD-8EF1-1427E7372A92}"/>
                </c:ext>
              </c:extLst>
            </c:dLbl>
            <c:dLbl>
              <c:idx val="6"/>
              <c:layout>
                <c:manualLayout>
                  <c:x val="1.4975221314904599E-2"/>
                  <c:y val="1.21826895013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53-4BDD-8EF1-1427E7372A92}"/>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SEA</c:v>
                </c:pt>
                <c:pt idx="3">
                  <c:v>SF</c:v>
                </c:pt>
                <c:pt idx="4">
                  <c:v>LAX</c:v>
                </c:pt>
                <c:pt idx="5">
                  <c:v>Tacoma</c:v>
                </c:pt>
                <c:pt idx="6">
                  <c:v>Oakland</c:v>
                </c:pt>
              </c:strCache>
            </c:strRef>
          </c:cat>
          <c:val>
            <c:numRef>
              <c:f>Sheet1!$C$2:$C$8</c:f>
              <c:numCache>
                <c:formatCode>General</c:formatCode>
                <c:ptCount val="7"/>
                <c:pt idx="0">
                  <c:v>8647925324</c:v>
                </c:pt>
                <c:pt idx="1">
                  <c:v>9735946048</c:v>
                </c:pt>
                <c:pt idx="2">
                  <c:v>2417489223</c:v>
                </c:pt>
                <c:pt idx="3">
                  <c:v>1415100166</c:v>
                </c:pt>
                <c:pt idx="4">
                  <c:v>7706451968</c:v>
                </c:pt>
                <c:pt idx="5">
                  <c:v>2422736679</c:v>
                </c:pt>
                <c:pt idx="6">
                  <c:v>2577589196</c:v>
                </c:pt>
              </c:numCache>
            </c:numRef>
          </c:val>
          <c:extLst>
            <c:ext xmlns:c16="http://schemas.microsoft.com/office/drawing/2014/chart" uri="{C3380CC4-5D6E-409C-BE32-E72D297353CC}">
              <c16:uniqueId val="{00000008-9D53-4BDD-8EF1-1427E7372A92}"/>
            </c:ext>
          </c:extLst>
        </c:ser>
        <c:dLbls>
          <c:showLegendKey val="0"/>
          <c:showVal val="0"/>
          <c:showCatName val="0"/>
          <c:showSerName val="0"/>
          <c:showPercent val="0"/>
          <c:showBubbleSize val="0"/>
        </c:dLbls>
        <c:gapWidth val="100"/>
        <c:axId val="-689692336"/>
        <c:axId val="-764702848"/>
      </c:barChart>
      <c:catAx>
        <c:axId val="-6896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000" b="0" i="0" u="none" strike="noStrike" kern="1200" baseline="0">
                <a:solidFill>
                  <a:schemeClr val="tx1">
                    <a:lumMod val="65000"/>
                    <a:lumOff val="35000"/>
                  </a:schemeClr>
                </a:solidFill>
                <a:latin typeface="+mj-lt"/>
                <a:ea typeface="+mn-ea"/>
                <a:cs typeface="+mn-cs"/>
              </a:defRPr>
            </a:pPr>
            <a:endParaRPr lang="en-US"/>
          </a:p>
        </c:txPr>
        <c:crossAx val="-764702848"/>
        <c:crosses val="autoZero"/>
        <c:auto val="1"/>
        <c:lblAlgn val="ctr"/>
        <c:lblOffset val="100"/>
        <c:noMultiLvlLbl val="0"/>
      </c:catAx>
      <c:valAx>
        <c:axId val="-764702848"/>
        <c:scaling>
          <c:orientation val="minMax"/>
          <c:max val="1600000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692336"/>
        <c:crosses val="autoZero"/>
        <c:crossBetween val="between"/>
        <c:majorUnit val="4000000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rot="0" vert="eaVert"/>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8660963366101"/>
          <c:y val="3.5286212752817701E-2"/>
          <c:w val="0.78057344693471797"/>
          <c:h val="0.7120434642227188"/>
        </c:manualLayout>
      </c:layout>
      <c:barChart>
        <c:barDir val="col"/>
        <c:grouping val="clustered"/>
        <c:varyColors val="0"/>
        <c:ser>
          <c:idx val="0"/>
          <c:order val="0"/>
          <c:tx>
            <c:strRef>
              <c:f>Sheet1!$B$1</c:f>
              <c:strCache>
                <c:ptCount val="1"/>
                <c:pt idx="0">
                  <c:v>Major exports subject to tariffs export value ($)</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SEA</c:v>
                </c:pt>
                <c:pt idx="1">
                  <c:v>Tacoma</c:v>
                </c:pt>
                <c:pt idx="2">
                  <c:v>Long Bch</c:v>
                </c:pt>
                <c:pt idx="3">
                  <c:v>LA</c:v>
                </c:pt>
                <c:pt idx="4">
                  <c:v>Oakland</c:v>
                </c:pt>
                <c:pt idx="5">
                  <c:v>LAX</c:v>
                </c:pt>
                <c:pt idx="6">
                  <c:v>SF</c:v>
                </c:pt>
              </c:strCache>
            </c:strRef>
          </c:cat>
          <c:val>
            <c:numRef>
              <c:f>Sheet1!$B$2:$B$8</c:f>
              <c:numCache>
                <c:formatCode>#,##0</c:formatCode>
                <c:ptCount val="7"/>
                <c:pt idx="0">
                  <c:v>1119625672</c:v>
                </c:pt>
                <c:pt idx="1">
                  <c:v>969839260</c:v>
                </c:pt>
                <c:pt idx="2">
                  <c:v>646572978</c:v>
                </c:pt>
                <c:pt idx="3">
                  <c:v>516630832</c:v>
                </c:pt>
                <c:pt idx="4">
                  <c:v>273342563</c:v>
                </c:pt>
                <c:pt idx="5">
                  <c:v>86757026</c:v>
                </c:pt>
                <c:pt idx="6">
                  <c:v>599746</c:v>
                </c:pt>
              </c:numCache>
            </c:numRef>
          </c:val>
          <c:extLst>
            <c:ext xmlns:c16="http://schemas.microsoft.com/office/drawing/2014/chart" uri="{C3380CC4-5D6E-409C-BE32-E72D297353CC}">
              <c16:uniqueId val="{00000000-361E-4ED0-921B-3A871EF42584}"/>
            </c:ext>
          </c:extLst>
        </c:ser>
        <c:dLbls>
          <c:showLegendKey val="0"/>
          <c:showVal val="0"/>
          <c:showCatName val="0"/>
          <c:showSerName val="0"/>
          <c:showPercent val="0"/>
          <c:showBubbleSize val="0"/>
        </c:dLbls>
        <c:gapWidth val="50"/>
        <c:axId val="-689154704"/>
        <c:axId val="-696085056"/>
      </c:barChart>
      <c:catAx>
        <c:axId val="-6891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96085056"/>
        <c:crosses val="autoZero"/>
        <c:auto val="1"/>
        <c:lblAlgn val="ctr"/>
        <c:lblOffset val="100"/>
        <c:noMultiLvlLbl val="0"/>
      </c:catAx>
      <c:valAx>
        <c:axId val="-69608505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154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6007536559194E-2"/>
          <c:y val="6.3052829492639823E-2"/>
          <c:w val="0.95592356609742501"/>
          <c:h val="0.83827493261455499"/>
        </c:manualLayout>
      </c:layout>
      <c:barChart>
        <c:barDir val="col"/>
        <c:grouping val="clustered"/>
        <c:varyColors val="0"/>
        <c:ser>
          <c:idx val="0"/>
          <c:order val="0"/>
          <c:spPr>
            <a:solidFill>
              <a:schemeClr val="accent6"/>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spPr>
              <a:solidFill>
                <a:schemeClr val="accent1"/>
              </a:solidFill>
            </c:spPr>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spPr>
              <a:solidFill>
                <a:schemeClr val="accent1"/>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solidFill>
            </c:spPr>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15-67FB-430E-A139-D18F8A7DCA95}"/>
              </c:ext>
            </c:extLst>
          </c:dPt>
          <c:dPt>
            <c:idx val="12"/>
            <c:invertIfNegative val="0"/>
            <c:bubble3D val="0"/>
            <c:extLst>
              <c:ext xmlns:c16="http://schemas.microsoft.com/office/drawing/2014/chart" uri="{C3380CC4-5D6E-409C-BE32-E72D297353CC}">
                <c16:uniqueId val="{00000001-38CA-43DB-B667-FEF873C017BC}"/>
              </c:ext>
            </c:extLst>
          </c:dPt>
          <c:dPt>
            <c:idx val="13"/>
            <c:invertIfNegative val="0"/>
            <c:bubble3D val="0"/>
            <c:spPr>
              <a:solidFill>
                <a:schemeClr val="accent1"/>
              </a:solidFill>
            </c:spPr>
            <c:extLst>
              <c:ext xmlns:c16="http://schemas.microsoft.com/office/drawing/2014/chart" uri="{C3380CC4-5D6E-409C-BE32-E72D297353CC}">
                <c16:uniqueId val="{0000001A-8EE5-4D92-AF13-7BD8CFA418F6}"/>
              </c:ext>
            </c:extLst>
          </c:dPt>
          <c:dPt>
            <c:idx val="14"/>
            <c:invertIfNegative val="0"/>
            <c:bubble3D val="0"/>
            <c:spPr>
              <a:solidFill>
                <a:schemeClr val="accent1"/>
              </a:solidFill>
            </c:spPr>
            <c:extLst>
              <c:ext xmlns:c16="http://schemas.microsoft.com/office/drawing/2014/chart" uri="{C3380CC4-5D6E-409C-BE32-E72D297353CC}">
                <c16:uniqueId val="{00000000-38CA-43DB-B667-FEF873C017BC}"/>
              </c:ext>
            </c:extLst>
          </c:dPt>
          <c:dPt>
            <c:idx val="15"/>
            <c:invertIfNegative val="0"/>
            <c:bubble3D val="0"/>
            <c:spPr>
              <a:solidFill>
                <a:schemeClr val="accent1"/>
              </a:solidFill>
            </c:spPr>
            <c:extLst>
              <c:ext xmlns:c16="http://schemas.microsoft.com/office/drawing/2014/chart" uri="{C3380CC4-5D6E-409C-BE32-E72D297353CC}">
                <c16:uniqueId val="{0000001B-8EE5-4D92-AF13-7BD8CFA418F6}"/>
              </c:ext>
            </c:extLst>
          </c:dPt>
          <c:dPt>
            <c:idx val="18"/>
            <c:invertIfNegative val="0"/>
            <c:bubble3D val="0"/>
            <c:spPr>
              <a:solidFill>
                <a:schemeClr val="accent1"/>
              </a:solidFill>
            </c:spPr>
            <c:extLst>
              <c:ext xmlns:c16="http://schemas.microsoft.com/office/drawing/2014/chart" uri="{C3380CC4-5D6E-409C-BE32-E72D297353CC}">
                <c16:uniqueId val="{00000000-2638-450C-B919-ADD49626D0C7}"/>
              </c:ext>
            </c:extLst>
          </c:dPt>
          <c:dPt>
            <c:idx val="19"/>
            <c:invertIfNegative val="0"/>
            <c:bubble3D val="0"/>
            <c:spPr>
              <a:solidFill>
                <a:schemeClr val="accent1"/>
              </a:solidFill>
            </c:spPr>
            <c:extLst>
              <c:ext xmlns:c16="http://schemas.microsoft.com/office/drawing/2014/chart" uri="{C3380CC4-5D6E-409C-BE32-E72D297353CC}">
                <c16:uniqueId val="{0000001E-8EE5-4D92-AF13-7BD8CFA418F6}"/>
              </c:ext>
            </c:extLst>
          </c:dPt>
          <c:dLbls>
            <c:dLbl>
              <c:idx val="0"/>
              <c:delete val="1"/>
              <c:extLst>
                <c:ext xmlns:c15="http://schemas.microsoft.com/office/drawing/2012/chart" uri="{CE6537A1-D6FC-4f65-9D91-7224C49458BB}"/>
                <c:ext xmlns:c16="http://schemas.microsoft.com/office/drawing/2014/chart" uri="{C3380CC4-5D6E-409C-BE32-E72D297353CC}">
                  <c16:uniqueId val="{0000001D-8EE5-4D92-AF13-7BD8CFA418F6}"/>
                </c:ext>
              </c:extLst>
            </c:dLbl>
            <c:dLbl>
              <c:idx val="2"/>
              <c:delete val="1"/>
              <c:extLst>
                <c:ext xmlns:c15="http://schemas.microsoft.com/office/drawing/2012/chart" uri="{CE6537A1-D6FC-4f65-9D91-7224C49458BB}"/>
                <c:ext xmlns:c16="http://schemas.microsoft.com/office/drawing/2014/chart" uri="{C3380CC4-5D6E-409C-BE32-E72D297353CC}">
                  <c16:uniqueId val="{0000000A-38CA-43DB-B667-FEF873C017BC}"/>
                </c:ext>
              </c:extLst>
            </c:dLbl>
            <c:dLbl>
              <c:idx val="3"/>
              <c:delete val="1"/>
              <c:extLst>
                <c:ext xmlns:c15="http://schemas.microsoft.com/office/drawing/2012/chart" uri="{CE6537A1-D6FC-4f65-9D91-7224C49458BB}"/>
                <c:ext xmlns:c16="http://schemas.microsoft.com/office/drawing/2014/chart" uri="{C3380CC4-5D6E-409C-BE32-E72D297353CC}">
                  <c16:uniqueId val="{00000009-38CA-43DB-B667-FEF873C017BC}"/>
                </c:ext>
              </c:extLst>
            </c:dLbl>
            <c:dLbl>
              <c:idx val="4"/>
              <c:delete val="1"/>
              <c:extLst>
                <c:ext xmlns:c15="http://schemas.microsoft.com/office/drawing/2012/chart" uri="{CE6537A1-D6FC-4f65-9D91-7224C49458BB}"/>
                <c:ext xmlns:c16="http://schemas.microsoft.com/office/drawing/2014/chart" uri="{C3380CC4-5D6E-409C-BE32-E72D297353CC}">
                  <c16:uniqueId val="{00000008-38CA-43DB-B667-FEF873C017BC}"/>
                </c:ext>
              </c:extLst>
            </c:dLbl>
            <c:dLbl>
              <c:idx val="5"/>
              <c:delete val="1"/>
              <c:extLst>
                <c:ext xmlns:c15="http://schemas.microsoft.com/office/drawing/2012/chart" uri="{CE6537A1-D6FC-4f65-9D91-7224C49458BB}"/>
                <c:ext xmlns:c16="http://schemas.microsoft.com/office/drawing/2014/chart" uri="{C3380CC4-5D6E-409C-BE32-E72D297353CC}">
                  <c16:uniqueId val="{00000007-38CA-43DB-B667-FEF873C017BC}"/>
                </c:ext>
              </c:extLst>
            </c:dLbl>
            <c:dLbl>
              <c:idx val="7"/>
              <c:delete val="1"/>
              <c:extLst>
                <c:ext xmlns:c15="http://schemas.microsoft.com/office/drawing/2012/chart" uri="{CE6537A1-D6FC-4f65-9D91-7224C49458BB}"/>
                <c:ext xmlns:c16="http://schemas.microsoft.com/office/drawing/2014/chart" uri="{C3380CC4-5D6E-409C-BE32-E72D297353CC}">
                  <c16:uniqueId val="{00000005-38CA-43DB-B667-FEF873C017BC}"/>
                </c:ext>
              </c:extLst>
            </c:dLbl>
            <c:dLbl>
              <c:idx val="8"/>
              <c:delete val="1"/>
              <c:extLst>
                <c:ext xmlns:c15="http://schemas.microsoft.com/office/drawing/2012/chart" uri="{CE6537A1-D6FC-4f65-9D91-7224C49458BB}"/>
                <c:ext xmlns:c16="http://schemas.microsoft.com/office/drawing/2014/chart" uri="{C3380CC4-5D6E-409C-BE32-E72D297353CC}">
                  <c16:uniqueId val="{00000004-38CA-43DB-B667-FEF873C017BC}"/>
                </c:ext>
              </c:extLst>
            </c:dLbl>
            <c:dLbl>
              <c:idx val="9"/>
              <c:delete val="1"/>
              <c:extLst>
                <c:ext xmlns:c15="http://schemas.microsoft.com/office/drawing/2012/chart" uri="{CE6537A1-D6FC-4f65-9D91-7224C49458BB}"/>
                <c:ext xmlns:c16="http://schemas.microsoft.com/office/drawing/2014/chart" uri="{C3380CC4-5D6E-409C-BE32-E72D297353CC}">
                  <c16:uniqueId val="{00000003-38CA-43DB-B667-FEF873C017BC}"/>
                </c:ext>
              </c:extLst>
            </c:dLbl>
            <c:dLbl>
              <c:idx val="10"/>
              <c:delete val="1"/>
              <c:extLst>
                <c:ext xmlns:c15="http://schemas.microsoft.com/office/drawing/2012/chart" uri="{CE6537A1-D6FC-4f65-9D91-7224C49458BB}"/>
                <c:ext xmlns:c16="http://schemas.microsoft.com/office/drawing/2014/chart" uri="{C3380CC4-5D6E-409C-BE32-E72D297353CC}">
                  <c16:uniqueId val="{00000002-38CA-43DB-B667-FEF873C017BC}"/>
                </c:ext>
              </c:extLst>
            </c:dLbl>
            <c:dLbl>
              <c:idx val="11"/>
              <c:delete val="1"/>
              <c:extLst>
                <c:ext xmlns:c15="http://schemas.microsoft.com/office/drawing/2012/chart" uri="{CE6537A1-D6FC-4f65-9D91-7224C49458BB}"/>
                <c:ext xmlns:c16="http://schemas.microsoft.com/office/drawing/2014/chart" uri="{C3380CC4-5D6E-409C-BE32-E72D297353CC}">
                  <c16:uniqueId val="{00000015-67FB-430E-A139-D18F8A7DCA95}"/>
                </c:ext>
              </c:extLst>
            </c:dLbl>
            <c:dLbl>
              <c:idx val="12"/>
              <c:delete val="1"/>
              <c:extLst>
                <c:ext xmlns:c15="http://schemas.microsoft.com/office/drawing/2012/chart" uri="{CE6537A1-D6FC-4f65-9D91-7224C49458BB}"/>
                <c:ext xmlns:c16="http://schemas.microsoft.com/office/drawing/2014/chart" uri="{C3380CC4-5D6E-409C-BE32-E72D297353CC}">
                  <c16:uniqueId val="{00000001-38CA-43DB-B667-FEF873C017BC}"/>
                </c:ext>
              </c:extLst>
            </c:dLbl>
            <c:dLbl>
              <c:idx val="16"/>
              <c:delete val="1"/>
              <c:extLst>
                <c:ext xmlns:c15="http://schemas.microsoft.com/office/drawing/2012/chart" uri="{CE6537A1-D6FC-4f65-9D91-7224C49458BB}"/>
                <c:ext xmlns:c16="http://schemas.microsoft.com/office/drawing/2014/chart" uri="{C3380CC4-5D6E-409C-BE32-E72D297353CC}">
                  <c16:uniqueId val="{00000019-8EE5-4D92-AF13-7BD8CFA418F6}"/>
                </c:ext>
              </c:extLst>
            </c:dLbl>
            <c:dLbl>
              <c:idx val="18"/>
              <c:layout>
                <c:manualLayout>
                  <c:x val="-7.991508864518282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38-450C-B919-ADD49626D0C7}"/>
                </c:ext>
              </c:extLst>
            </c:dLbl>
            <c:spPr>
              <a:noFill/>
              <a:ln>
                <a:noFill/>
              </a:ln>
              <a:effectLst/>
            </c:spPr>
            <c:txPr>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Sheet1!$A$1:$T$1</c:f>
              <c:strCache>
                <c:ptCount val="20"/>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18E</c:v>
                </c:pt>
                <c:pt idx="19">
                  <c:v>19E</c:v>
                </c:pt>
              </c:strCache>
            </c:strRef>
          </c:cat>
          <c:val>
            <c:numRef>
              <c:f>Sheet1!$A$2:$T$2</c:f>
              <c:numCache>
                <c:formatCode>General</c:formatCode>
                <c:ptCount val="20"/>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103.7</c:v>
                </c:pt>
                <c:pt idx="18" formatCode="0.0">
                  <c:v>99.2</c:v>
                </c:pt>
                <c:pt idx="19" formatCode="0.0">
                  <c:v>98.9</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0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000"/>
            </a:pPr>
            <a:endParaRPr lang="en-US"/>
          </a:p>
        </c:txPr>
        <c:crossAx val="528501496"/>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76335895698496E-2"/>
          <c:y val="3.4026277238601001E-2"/>
          <c:w val="0.91479789247412324"/>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Pt>
            <c:idx val="28"/>
            <c:invertIfNegative val="0"/>
            <c:bubble3D val="0"/>
            <c:spPr>
              <a:solidFill>
                <a:schemeClr val="accent6"/>
              </a:solidFill>
              <a:ln>
                <a:noFill/>
              </a:ln>
            </c:spPr>
            <c:extLst>
              <c:ext xmlns:c16="http://schemas.microsoft.com/office/drawing/2014/chart" uri="{C3380CC4-5D6E-409C-BE32-E72D297353CC}">
                <c16:uniqueId val="{00000004-D894-4210-AE41-FCCEABD94E41}"/>
              </c:ext>
            </c:extLst>
          </c:dPt>
          <c:dLbls>
            <c:dLbl>
              <c:idx val="6"/>
              <c:layout>
                <c:manualLayout>
                  <c:x val="-5.4400954147029498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498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1.1869436201780523E-2"/>
                  <c:y val="-1.019024041936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3.956478733926805E-3"/>
                  <c:y val="-8.5861142791118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pt idx="28">
                  <c:v>17*</c:v>
                </c:pt>
              </c:strCache>
            </c:strRef>
          </c:cat>
          <c:val>
            <c:numRef>
              <c:f>Sheet1!$B$2:$B$30</c:f>
              <c:numCache>
                <c:formatCode>"$"#,##0.0</c:formatCode>
                <c:ptCount val="29"/>
                <c:pt idx="0">
                  <c:v>14.6</c:v>
                </c:pt>
                <c:pt idx="1">
                  <c:v>5.0999999999999996</c:v>
                </c:pt>
                <c:pt idx="2">
                  <c:v>8.3000000000000007</c:v>
                </c:pt>
                <c:pt idx="3">
                  <c:v>39.4</c:v>
                </c:pt>
                <c:pt idx="4">
                  <c:v>9.1999999999999993</c:v>
                </c:pt>
                <c:pt idx="5">
                  <c:v>27.6</c:v>
                </c:pt>
                <c:pt idx="6">
                  <c:v>13.2</c:v>
                </c:pt>
                <c:pt idx="7">
                  <c:v>11.5</c:v>
                </c:pt>
                <c:pt idx="8">
                  <c:v>4</c:v>
                </c:pt>
                <c:pt idx="9">
                  <c:v>15</c:v>
                </c:pt>
                <c:pt idx="10">
                  <c:v>12.1</c:v>
                </c:pt>
                <c:pt idx="11">
                  <c:v>6.4</c:v>
                </c:pt>
                <c:pt idx="12">
                  <c:v>36.299999999999997</c:v>
                </c:pt>
                <c:pt idx="13">
                  <c:v>7.9</c:v>
                </c:pt>
                <c:pt idx="14">
                  <c:v>17</c:v>
                </c:pt>
                <c:pt idx="15">
                  <c:v>35.200000000000003</c:v>
                </c:pt>
                <c:pt idx="16">
                  <c:v>76.8</c:v>
                </c:pt>
                <c:pt idx="17">
                  <c:v>10.8</c:v>
                </c:pt>
                <c:pt idx="18">
                  <c:v>7.7</c:v>
                </c:pt>
                <c:pt idx="19">
                  <c:v>30.3</c:v>
                </c:pt>
                <c:pt idx="20">
                  <c:v>11.8</c:v>
                </c:pt>
                <c:pt idx="21">
                  <c:v>15.7</c:v>
                </c:pt>
                <c:pt idx="22">
                  <c:v>36.200000000000003</c:v>
                </c:pt>
                <c:pt idx="23">
                  <c:v>37</c:v>
                </c:pt>
                <c:pt idx="24">
                  <c:v>13.4</c:v>
                </c:pt>
                <c:pt idx="25">
                  <c:v>15.8</c:v>
                </c:pt>
                <c:pt idx="26">
                  <c:v>15.4</c:v>
                </c:pt>
                <c:pt idx="27">
                  <c:v>21.6</c:v>
                </c:pt>
                <c:pt idx="28">
                  <c:v>91.4</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92092032"/>
        <c:axId val="192093568"/>
      </c:barChart>
      <c:catAx>
        <c:axId val="192092032"/>
        <c:scaling>
          <c:orientation val="minMax"/>
        </c:scaling>
        <c:delete val="0"/>
        <c:axPos val="b"/>
        <c:numFmt formatCode="General" sourceLinked="0"/>
        <c:majorTickMark val="out"/>
        <c:minorTickMark val="none"/>
        <c:tickLblPos val="low"/>
        <c:crossAx val="192093568"/>
        <c:crosses val="autoZero"/>
        <c:auto val="1"/>
        <c:lblAlgn val="ctr"/>
        <c:lblOffset val="100"/>
        <c:noMultiLvlLbl val="0"/>
      </c:catAx>
      <c:valAx>
        <c:axId val="192093568"/>
        <c:scaling>
          <c:orientation val="minMax"/>
          <c:min val="0"/>
        </c:scaling>
        <c:delete val="0"/>
        <c:axPos val="l"/>
        <c:numFmt formatCode="&quot;$&quot;#,##0" sourceLinked="0"/>
        <c:majorTickMark val="out"/>
        <c:minorTickMark val="none"/>
        <c:tickLblPos val="nextTo"/>
        <c:crossAx val="19209203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31343283582089E-2"/>
          <c:y val="1.5105740181268883E-2"/>
          <c:w val="0.90746268656716422"/>
          <c:h val="0.91842900302114805"/>
        </c:manualLayout>
      </c:layout>
      <c:doughnutChart>
        <c:varyColors val="1"/>
        <c:ser>
          <c:idx val="0"/>
          <c:order val="0"/>
          <c:tx>
            <c:strRef>
              <c:f>Sheet1!$A$2</c:f>
              <c:strCache>
                <c:ptCount val="1"/>
              </c:strCache>
            </c:strRef>
          </c:tx>
          <c:dPt>
            <c:idx val="0"/>
            <c:bubble3D val="0"/>
            <c:extLst>
              <c:ext xmlns:c16="http://schemas.microsoft.com/office/drawing/2014/chart" uri="{C3380CC4-5D6E-409C-BE32-E72D297353CC}">
                <c16:uniqueId val="{00000000-9032-40DA-8E31-70C2FB559C65}"/>
              </c:ext>
            </c:extLst>
          </c:dPt>
          <c:dPt>
            <c:idx val="1"/>
            <c:bubble3D val="0"/>
            <c:extLst>
              <c:ext xmlns:c16="http://schemas.microsoft.com/office/drawing/2014/chart" uri="{C3380CC4-5D6E-409C-BE32-E72D297353CC}">
                <c16:uniqueId val="{00000001-9032-40DA-8E31-70C2FB559C65}"/>
              </c:ext>
            </c:extLst>
          </c:dPt>
          <c:dPt>
            <c:idx val="2"/>
            <c:bubble3D val="0"/>
            <c:extLst>
              <c:ext xmlns:c16="http://schemas.microsoft.com/office/drawing/2014/chart" uri="{C3380CC4-5D6E-409C-BE32-E72D297353CC}">
                <c16:uniqueId val="{00000002-9032-40DA-8E31-70C2FB559C65}"/>
              </c:ext>
            </c:extLst>
          </c:dPt>
          <c:dPt>
            <c:idx val="3"/>
            <c:bubble3D val="0"/>
            <c:extLst>
              <c:ext xmlns:c16="http://schemas.microsoft.com/office/drawing/2014/chart" uri="{C3380CC4-5D6E-409C-BE32-E72D297353CC}">
                <c16:uniqueId val="{00000004-9032-40DA-8E31-70C2FB559C65}"/>
              </c:ext>
            </c:extLst>
          </c:dPt>
          <c:dPt>
            <c:idx val="4"/>
            <c:bubble3D val="0"/>
            <c:extLst>
              <c:ext xmlns:c16="http://schemas.microsoft.com/office/drawing/2014/chart" uri="{C3380CC4-5D6E-409C-BE32-E72D297353CC}">
                <c16:uniqueId val="{00000003-9032-40DA-8E31-70C2FB559C65}"/>
              </c:ext>
            </c:extLst>
          </c:dPt>
          <c:dPt>
            <c:idx val="5"/>
            <c:bubble3D val="0"/>
            <c:extLst>
              <c:ext xmlns:c16="http://schemas.microsoft.com/office/drawing/2014/chart" uri="{C3380CC4-5D6E-409C-BE32-E72D297353CC}">
                <c16:uniqueId val="{00000005-9032-40DA-8E31-70C2FB559C65}"/>
              </c:ext>
            </c:extLst>
          </c:dPt>
          <c:dLbls>
            <c:dLbl>
              <c:idx val="4"/>
              <c:layout>
                <c:manualLayout>
                  <c:x val="3.0883121800739516E-2"/>
                  <c:y val="-3.3735925497111574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032-40DA-8E31-70C2FB559C65}"/>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Sheet1!$A$1:$F$1</c:f>
              <c:strCache>
                <c:ptCount val="6"/>
                <c:pt idx="1">
                  <c:v>Flood Insurance</c:v>
                </c:pt>
                <c:pt idx="2">
                  <c:v>Commercial Property</c:v>
                </c:pt>
                <c:pt idx="3">
                  <c:v>Automobile</c:v>
                </c:pt>
                <c:pt idx="4">
                  <c:v>Residential Property</c:v>
                </c:pt>
                <c:pt idx="5">
                  <c:v>All Other</c:v>
                </c:pt>
              </c:strCache>
            </c:strRef>
          </c:cat>
          <c:val>
            <c:numRef>
              <c:f>Sheet1!$B$2:$F$2</c:f>
              <c:numCache>
                <c:formatCode>"$"#,##0.0_);[Red]\("$"#,##0.0\)</c:formatCode>
                <c:ptCount val="5"/>
                <c:pt idx="0">
                  <c:v>7.2</c:v>
                </c:pt>
                <c:pt idx="1">
                  <c:v>2.9</c:v>
                </c:pt>
                <c:pt idx="2">
                  <c:v>2.7</c:v>
                </c:pt>
                <c:pt idx="3">
                  <c:v>2.5</c:v>
                </c:pt>
                <c:pt idx="4">
                  <c:v>0.3</c:v>
                </c:pt>
              </c:numCache>
            </c:numRef>
          </c:val>
          <c:extLst>
            <c:ext xmlns:c16="http://schemas.microsoft.com/office/drawing/2014/chart" uri="{C3380CC4-5D6E-409C-BE32-E72D297353CC}">
              <c16:uniqueId val="{00000006-9032-40DA-8E31-70C2FB559C65}"/>
            </c:ext>
          </c:extLst>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6567505720827E-2"/>
          <c:y val="4.9418604651162788E-2"/>
          <c:w val="0.9416475972540046"/>
          <c:h val="0.75"/>
        </c:manualLayout>
      </c:layout>
      <c:barChart>
        <c:barDir val="col"/>
        <c:grouping val="clustered"/>
        <c:varyColors val="0"/>
        <c:ser>
          <c:idx val="0"/>
          <c:order val="0"/>
          <c:tx>
            <c:strRef>
              <c:f>Sheet1!$A$7</c:f>
              <c:strCache>
                <c:ptCount val="1"/>
              </c:strCache>
            </c:strRef>
          </c:tx>
          <c:spPr>
            <a:solidFill>
              <a:schemeClr val="accent1"/>
            </a:solidFill>
            <a:ln w="25219">
              <a:noFill/>
            </a:ln>
          </c:spPr>
          <c:invertIfNegative val="0"/>
          <c:dPt>
            <c:idx val="11"/>
            <c:invertIfNegative val="0"/>
            <c:bubble3D val="0"/>
            <c:spPr>
              <a:solidFill>
                <a:schemeClr val="tx2"/>
              </a:solidFill>
              <a:ln w="25219">
                <a:noFill/>
              </a:ln>
            </c:spPr>
            <c:extLst>
              <c:ext xmlns:c16="http://schemas.microsoft.com/office/drawing/2014/chart" uri="{C3380CC4-5D6E-409C-BE32-E72D297353CC}">
                <c16:uniqueId val="{00000001-D34E-4E4E-8872-226025CD32BF}"/>
              </c:ext>
            </c:extLst>
          </c:dPt>
          <c:dPt>
            <c:idx val="12"/>
            <c:invertIfNegative val="0"/>
            <c:bubble3D val="0"/>
            <c:spPr>
              <a:solidFill>
                <a:schemeClr val="folHlink"/>
              </a:solidFill>
              <a:ln w="25219">
                <a:noFill/>
              </a:ln>
            </c:spPr>
            <c:extLst>
              <c:ext xmlns:c16="http://schemas.microsoft.com/office/drawing/2014/chart" uri="{C3380CC4-5D6E-409C-BE32-E72D297353CC}">
                <c16:uniqueId val="{00000000-D34E-4E4E-8872-226025CD32BF}"/>
              </c:ext>
            </c:extLst>
          </c:dPt>
          <c:dLbls>
            <c:dLbl>
              <c:idx val="0"/>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D34E-4E4E-8872-226025CD32BF}"/>
                </c:ext>
              </c:extLst>
            </c:dLbl>
            <c:dLbl>
              <c:idx val="1"/>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D34E-4E4E-8872-226025CD32BF}"/>
                </c:ext>
              </c:extLst>
            </c:dLbl>
            <c:dLbl>
              <c:idx val="2"/>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34E-4E4E-8872-226025CD32BF}"/>
                </c:ext>
              </c:extLst>
            </c:dLbl>
            <c:dLbl>
              <c:idx val="3"/>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34E-4E4E-8872-226025CD32BF}"/>
                </c:ext>
              </c:extLst>
            </c:dLbl>
            <c:dLbl>
              <c:idx val="4"/>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34E-4E4E-8872-226025CD32BF}"/>
                </c:ext>
              </c:extLst>
            </c:dLbl>
            <c:dLbl>
              <c:idx val="5"/>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34E-4E4E-8872-226025CD32BF}"/>
                </c:ext>
              </c:extLst>
            </c:dLbl>
            <c:numFmt formatCode="\$#,##0.0" sourceLinked="0"/>
            <c:spPr>
              <a:noFill/>
              <a:ln w="25219">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Sheet1!$B$6:$K$6</c:f>
              <c:strCache>
                <c:ptCount val="10"/>
                <c:pt idx="0">
                  <c:v>Hurricane Katrina (2005)                             </c:v>
                </c:pt>
                <c:pt idx="1">
                  <c:v>9/11 Attack (2001)</c:v>
                </c:pt>
                <c:pt idx="2">
                  <c:v>Hurricane Andrew (1992)                                  </c:v>
                </c:pt>
                <c:pt idx="3">
                  <c:v>Hurricane Sandy (2012)                                 </c:v>
                </c:pt>
                <c:pt idx="4">
                  <c:v>Northridge (1994)</c:v>
                </c:pt>
                <c:pt idx="5">
                  <c:v>Hurricane Ike (2008)                                     </c:v>
                </c:pt>
                <c:pt idx="6">
                  <c:v>Hurricane Wilma   (2005)                                </c:v>
                </c:pt>
                <c:pt idx="7">
                  <c:v>Hurricane Charley (2004)                                 </c:v>
                </c:pt>
                <c:pt idx="8">
                  <c:v>Hurricane Ivan (2004)               </c:v>
                </c:pt>
                <c:pt idx="9">
                  <c:v>Tornadoes/T-Storms (2011) </c:v>
                </c:pt>
              </c:strCache>
            </c:strRef>
          </c:cat>
          <c:val>
            <c:numRef>
              <c:f>Sheet1!$B$7:$K$7</c:f>
              <c:numCache>
                <c:formatCode>_(* #,##0_);_(* \(#,##0\);_(* "-"??_);_(@_)</c:formatCode>
                <c:ptCount val="10"/>
                <c:pt idx="0" formatCode="General">
                  <c:v>49.793337174413999</c:v>
                </c:pt>
                <c:pt idx="1">
                  <c:v>24.987104287556399</c:v>
                </c:pt>
                <c:pt idx="2">
                  <c:v>24.478134875086798</c:v>
                </c:pt>
                <c:pt idx="3">
                  <c:v>19.860415439010001</c:v>
                </c:pt>
                <c:pt idx="4">
                  <c:v>18.880023039913301</c:v>
                </c:pt>
                <c:pt idx="5">
                  <c:v>14.036459907704099</c:v>
                </c:pt>
                <c:pt idx="6">
                  <c:v>12.4786222115928</c:v>
                </c:pt>
                <c:pt idx="7">
                  <c:v>9.3475244052962303</c:v>
                </c:pt>
                <c:pt idx="8">
                  <c:v>8.8910901032315905</c:v>
                </c:pt>
                <c:pt idx="9">
                  <c:v>7.8747519625209303</c:v>
                </c:pt>
              </c:numCache>
            </c:numRef>
          </c:val>
          <c:extLst>
            <c:ext xmlns:c16="http://schemas.microsoft.com/office/drawing/2014/chart" uri="{C3380CC4-5D6E-409C-BE32-E72D297353CC}">
              <c16:uniqueId val="{00000008-D34E-4E4E-8872-226025CD32BF}"/>
            </c:ext>
          </c:extLst>
        </c:ser>
        <c:dLbls>
          <c:showLegendKey val="0"/>
          <c:showVal val="0"/>
          <c:showCatName val="0"/>
          <c:showSerName val="0"/>
          <c:showPercent val="0"/>
          <c:showBubbleSize val="0"/>
        </c:dLbls>
        <c:gapWidth val="60"/>
        <c:axId val="200639840"/>
        <c:axId val="1"/>
      </c:barChart>
      <c:catAx>
        <c:axId val="200639840"/>
        <c:scaling>
          <c:orientation val="minMax"/>
        </c:scaling>
        <c:delete val="0"/>
        <c:axPos val="b"/>
        <c:numFmt formatCode="General" sourceLinked="1"/>
        <c:majorTickMark val="out"/>
        <c:minorTickMark val="none"/>
        <c:tickLblPos val="nextTo"/>
        <c:spPr>
          <a:ln w="12610">
            <a:solidFill>
              <a:schemeClr val="tx1"/>
            </a:solidFill>
            <a:prstDash val="solid"/>
          </a:ln>
        </c:spPr>
        <c:txPr>
          <a:bodyPr rot="2340000" vert="horz"/>
          <a:lstStyle/>
          <a:p>
            <a:pPr>
              <a:defRPr sz="1000" b="1" i="0" u="none" strike="noStrike" baseline="0">
                <a:solidFill>
                  <a:schemeClr val="tx1"/>
                </a:solidFill>
                <a:latin typeface="Arial"/>
                <a:ea typeface="Arial"/>
                <a:cs typeface="Arial"/>
              </a:defRPr>
            </a:pPr>
            <a:endParaRPr lang="en-US"/>
          </a:p>
        </c:txPr>
        <c:crossAx val="1"/>
        <c:crosses val="autoZero"/>
        <c:auto val="1"/>
        <c:lblAlgn val="ctr"/>
        <c:lblOffset val="20"/>
        <c:tickLblSkip val="1"/>
        <c:tickMarkSkip val="1"/>
        <c:noMultiLvlLbl val="0"/>
      </c:catAx>
      <c:valAx>
        <c:axId val="1"/>
        <c:scaling>
          <c:orientation val="minMax"/>
          <c:max val="50"/>
          <c:min val="0"/>
        </c:scaling>
        <c:delete val="0"/>
        <c:axPos val="l"/>
        <c:numFmt formatCode="\$#,##0" sourceLinked="0"/>
        <c:majorTickMark val="out"/>
        <c:minorTickMark val="none"/>
        <c:tickLblPos val="nextTo"/>
        <c:spPr>
          <a:ln w="3152">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00639840"/>
        <c:crosses val="autoZero"/>
        <c:crossBetween val="between"/>
        <c:majorUnit val="10"/>
      </c:valAx>
      <c:spPr>
        <a:noFill/>
        <a:ln w="25219">
          <a:noFill/>
        </a:ln>
      </c:spPr>
    </c:plotArea>
    <c:plotVisOnly val="1"/>
    <c:dispBlanksAs val="gap"/>
    <c:showDLblsOverMax val="0"/>
  </c:chart>
  <c:spPr>
    <a:noFill/>
    <a:ln>
      <a:noFill/>
    </a:ln>
  </c:spPr>
  <c:txPr>
    <a:bodyPr/>
    <a:lstStyle/>
    <a:p>
      <a:pPr>
        <a:defRPr sz="1191"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ln w="25399">
              <a:noFill/>
            </a:ln>
          </c:spPr>
          <c:dPt>
            <c:idx val="0"/>
            <c:bubble3D val="0"/>
            <c:spPr>
              <a:solidFill>
                <a:schemeClr val="accent1"/>
              </a:solidFill>
              <a:ln w="25399">
                <a:noFill/>
              </a:ln>
            </c:spPr>
            <c:extLst>
              <c:ext xmlns:c16="http://schemas.microsoft.com/office/drawing/2014/chart" uri="{C3380CC4-5D6E-409C-BE32-E72D297353CC}">
                <c16:uniqueId val="{00000000-9E45-4105-880A-A06BB6922AE8}"/>
              </c:ext>
            </c:extLst>
          </c:dPt>
          <c:dPt>
            <c:idx val="1"/>
            <c:bubble3D val="0"/>
            <c:spPr>
              <a:solidFill>
                <a:schemeClr val="accent2"/>
              </a:solidFill>
              <a:ln w="25399">
                <a:noFill/>
              </a:ln>
            </c:spPr>
            <c:extLst>
              <c:ext xmlns:c16="http://schemas.microsoft.com/office/drawing/2014/chart" uri="{C3380CC4-5D6E-409C-BE32-E72D297353CC}">
                <c16:uniqueId val="{00000001-9E45-4105-880A-A06BB6922AE8}"/>
              </c:ext>
            </c:extLst>
          </c:dPt>
          <c:dPt>
            <c:idx val="2"/>
            <c:bubble3D val="0"/>
            <c:spPr>
              <a:solidFill>
                <a:schemeClr val="accent3"/>
              </a:solidFill>
              <a:ln w="25399">
                <a:noFill/>
              </a:ln>
            </c:spPr>
            <c:extLst>
              <c:ext xmlns:c16="http://schemas.microsoft.com/office/drawing/2014/chart" uri="{C3380CC4-5D6E-409C-BE32-E72D297353CC}">
                <c16:uniqueId val="{00000002-9E45-4105-880A-A06BB6922AE8}"/>
              </c:ext>
            </c:extLst>
          </c:dPt>
          <c:dPt>
            <c:idx val="3"/>
            <c:bubble3D val="0"/>
            <c:spPr>
              <a:solidFill>
                <a:schemeClr val="accent4"/>
              </a:solidFill>
              <a:ln w="25399">
                <a:noFill/>
              </a:ln>
            </c:spPr>
            <c:extLst>
              <c:ext xmlns:c16="http://schemas.microsoft.com/office/drawing/2014/chart" uri="{C3380CC4-5D6E-409C-BE32-E72D297353CC}">
                <c16:uniqueId val="{00000003-9E45-4105-880A-A06BB6922AE8}"/>
              </c:ext>
            </c:extLst>
          </c:dPt>
          <c:dPt>
            <c:idx val="4"/>
            <c:bubble3D val="0"/>
            <c:spPr>
              <a:solidFill>
                <a:schemeClr val="bg2">
                  <a:lumMod val="75000"/>
                </a:schemeClr>
              </a:solidFill>
              <a:ln w="25399">
                <a:noFill/>
              </a:ln>
            </c:spPr>
            <c:extLst>
              <c:ext xmlns:c16="http://schemas.microsoft.com/office/drawing/2014/chart" uri="{C3380CC4-5D6E-409C-BE32-E72D297353CC}">
                <c16:uniqueId val="{00000004-9E45-4105-880A-A06BB6922AE8}"/>
              </c:ext>
            </c:extLst>
          </c:dPt>
          <c:dPt>
            <c:idx val="5"/>
            <c:bubble3D val="0"/>
            <c:spPr>
              <a:solidFill>
                <a:schemeClr val="tx2"/>
              </a:solidFill>
              <a:ln w="25399">
                <a:noFill/>
              </a:ln>
            </c:spPr>
            <c:extLst>
              <c:ext xmlns:c16="http://schemas.microsoft.com/office/drawing/2014/chart" uri="{C3380CC4-5D6E-409C-BE32-E72D297353CC}">
                <c16:uniqueId val="{00000005-9E45-4105-880A-A06BB6922AE8}"/>
              </c:ext>
            </c:extLst>
          </c:dPt>
          <c:dPt>
            <c:idx val="6"/>
            <c:bubble3D val="0"/>
            <c:spPr>
              <a:solidFill>
                <a:srgbClr val="0066CC"/>
              </a:solidFill>
              <a:ln w="25399">
                <a:noFill/>
              </a:ln>
            </c:spPr>
            <c:extLst>
              <c:ext xmlns:c16="http://schemas.microsoft.com/office/drawing/2014/chart" uri="{C3380CC4-5D6E-409C-BE32-E72D297353CC}">
                <c16:uniqueId val="{00000006-9E45-4105-880A-A06BB6922AE8}"/>
              </c:ext>
            </c:extLst>
          </c:dPt>
          <c:dPt>
            <c:idx val="7"/>
            <c:bubble3D val="0"/>
            <c:spPr>
              <a:solidFill>
                <a:srgbClr val="99CC00"/>
              </a:solidFill>
              <a:ln w="25399">
                <a:noFill/>
              </a:ln>
            </c:spPr>
            <c:extLst>
              <c:ext xmlns:c16="http://schemas.microsoft.com/office/drawing/2014/chart" uri="{C3380CC4-5D6E-409C-BE32-E72D297353CC}">
                <c16:uniqueId val="{00000007-9E45-4105-880A-A06BB6922AE8}"/>
              </c:ext>
            </c:extLst>
          </c:dPt>
          <c:dPt>
            <c:idx val="8"/>
            <c:bubble3D val="0"/>
            <c:spPr>
              <a:solidFill>
                <a:srgbClr val="CCCCFF"/>
              </a:solidFill>
              <a:ln w="25399">
                <a:noFill/>
              </a:ln>
            </c:spPr>
            <c:extLst>
              <c:ext xmlns:c16="http://schemas.microsoft.com/office/drawing/2014/chart" uri="{C3380CC4-5D6E-409C-BE32-E72D297353CC}">
                <c16:uniqueId val="{00000008-9E45-4105-880A-A06BB6922AE8}"/>
              </c:ext>
            </c:extLst>
          </c:dPt>
          <c:dLbls>
            <c:dLbl>
              <c:idx val="0"/>
              <c:layout>
                <c:manualLayout>
                  <c:x val="-0.16265759289525061"/>
                  <c:y val="6.9484641863818863E-2"/>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E45-4105-880A-A06BB6922AE8}"/>
                </c:ext>
              </c:extLst>
            </c:dLbl>
            <c:dLbl>
              <c:idx val="1"/>
              <c:layout>
                <c:manualLayout>
                  <c:x val="0.19032713810068635"/>
                  <c:y val="-0.22414888951601908"/>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45-4105-880A-A06BB6922AE8}"/>
                </c:ext>
              </c:extLst>
            </c:dLbl>
            <c:dLbl>
              <c:idx val="2"/>
              <c:layout>
                <c:manualLayout>
                  <c:x val="0.16555085328686273"/>
                  <c:y val="9.8531180363349763E-2"/>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E45-4105-880A-A06BB6922AE8}"/>
                </c:ext>
              </c:extLst>
            </c:dLbl>
            <c:dLbl>
              <c:idx val="3"/>
              <c:layout>
                <c:manualLayout>
                  <c:x val="0.134621719032817"/>
                  <c:y val="0.1537558968262065"/>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45-4105-880A-A06BB6922AE8}"/>
                </c:ext>
              </c:extLst>
            </c:dLbl>
            <c:dLbl>
              <c:idx val="4"/>
              <c:layout>
                <c:manualLayout>
                  <c:x val="9.8562690778122269E-2"/>
                  <c:y val="3.2521818164955522E-2"/>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E45-4105-880A-A06BB6922AE8}"/>
                </c:ext>
              </c:extLst>
            </c:dLbl>
            <c:dLbl>
              <c:idx val="5"/>
              <c:layout>
                <c:manualLayout>
                  <c:x val="7.6019018970924862E-2"/>
                  <c:y val="0.15480407705220592"/>
                </c:manualLayout>
              </c:layout>
              <c:numFmt formatCode="0.0%" sourceLinked="0"/>
              <c:spPr>
                <a:noFill/>
                <a:ln w="25399">
                  <a:noFill/>
                </a:ln>
              </c:spPr>
              <c:txPr>
                <a:bodyPr/>
                <a:lstStyle/>
                <a:p>
                  <a:pPr>
                    <a:defRPr sz="1400" b="1" i="0" u="none" strike="noStrike" baseline="0">
                      <a:solidFill>
                        <a:schemeClr val="bg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E45-4105-880A-A06BB6922AE8}"/>
                </c:ext>
              </c:extLst>
            </c:dLbl>
            <c:dLbl>
              <c:idx val="6"/>
              <c:layout>
                <c:manualLayout>
                  <c:x val="0.32412560597426293"/>
                  <c:y val="0"/>
                </c:manualLayout>
              </c:layout>
              <c:tx>
                <c:rich>
                  <a:bodyPr/>
                  <a:lstStyle/>
                  <a:p>
                    <a:pPr>
                      <a:defRPr sz="1400" b="1" i="0" u="none" strike="noStrike" baseline="0">
                        <a:solidFill>
                          <a:srgbClr val="FFFFFF"/>
                        </a:solidFill>
                        <a:latin typeface="Arial"/>
                        <a:ea typeface="Arial"/>
                        <a:cs typeface="Arial"/>
                      </a:defRPr>
                    </a:pPr>
                    <a:fld id="{8389217E-CFE0-4323-B4A0-87443C075104}" type="PERCENTAGE">
                      <a:rPr lang="en-US">
                        <a:solidFill>
                          <a:schemeClr val="tx1"/>
                        </a:solidFill>
                      </a:rPr>
                      <a:pPr>
                        <a:defRPr sz="1400" b="1" i="0" u="none" strike="noStrike" baseline="0">
                          <a:solidFill>
                            <a:srgbClr val="FFFFFF"/>
                          </a:solidFill>
                          <a:latin typeface="Arial"/>
                          <a:ea typeface="Arial"/>
                          <a:cs typeface="Arial"/>
                        </a:defRPr>
                      </a:pPr>
                      <a:t>[PERCENTAGE]</a:t>
                    </a:fld>
                    <a:endParaRPr lang="en-US"/>
                  </a:p>
                </c:rich>
              </c:tx>
              <c:numFmt formatCode="0.0%" sourceLinked="0"/>
              <c:spPr>
                <a:noFill/>
                <a:ln w="25399">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E45-4105-880A-A06BB6922AE8}"/>
                </c:ext>
              </c:extLst>
            </c:dLbl>
            <c:dLbl>
              <c:idx val="7"/>
              <c:layout>
                <c:manualLayout>
                  <c:x val="4.6183519267159689E-2"/>
                  <c:y val="9.2592592592592587E-2"/>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E45-4105-880A-A06BB6922AE8}"/>
                </c:ext>
              </c:extLst>
            </c:dLbl>
            <c:dLbl>
              <c:idx val="8"/>
              <c:layout>
                <c:manualLayout>
                  <c:xMode val="edge"/>
                  <c:yMode val="edge"/>
                  <c:x val="0.36659436008676788"/>
                  <c:y val="5.5555555555555552E-2"/>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E45-4105-880A-A06BB6922AE8}"/>
                </c:ext>
              </c:extLst>
            </c:dLbl>
            <c:dLbl>
              <c:idx val="9"/>
              <c:layout>
                <c:manualLayout>
                  <c:xMode val="edge"/>
                  <c:yMode val="edge"/>
                  <c:x val="0.36008676789587851"/>
                  <c:y val="2.6455026455026454E-3"/>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E45-4105-880A-A06BB6922AE8}"/>
                </c:ext>
              </c:extLst>
            </c:dLbl>
            <c:numFmt formatCode="0.0%" sourceLinked="0"/>
            <c:spPr>
              <a:noFill/>
              <a:ln w="25399">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Sheet1!$B$1:$H$1</c:f>
              <c:strCache>
                <c:ptCount val="7"/>
                <c:pt idx="0">
                  <c:v>Events Involving Tornado</c:v>
                </c:pt>
                <c:pt idx="1">
                  <c:v>Hurricane &amp; Tropical Storms</c:v>
                </c:pt>
                <c:pt idx="2">
                  <c:v>Wind/Hail/Flood</c:v>
                </c:pt>
                <c:pt idx="3">
                  <c:v>Winter Storm</c:v>
                </c:pt>
                <c:pt idx="4">
                  <c:v>Terrorism</c:v>
                </c:pt>
                <c:pt idx="5">
                  <c:v>Fires</c:v>
                </c:pt>
                <c:pt idx="6">
                  <c:v>Other</c:v>
                </c:pt>
              </c:strCache>
            </c:strRef>
          </c:cat>
          <c:val>
            <c:numRef>
              <c:f>Sheet1!$B$2:$H$2</c:f>
              <c:numCache>
                <c:formatCode>"$"#,##0.0_);[Red]\("$"#,##0.0\)</c:formatCode>
                <c:ptCount val="7"/>
                <c:pt idx="0">
                  <c:v>168.1</c:v>
                </c:pt>
                <c:pt idx="1">
                  <c:v>161.1</c:v>
                </c:pt>
                <c:pt idx="2">
                  <c:v>29.7</c:v>
                </c:pt>
                <c:pt idx="3">
                  <c:v>28.2</c:v>
                </c:pt>
                <c:pt idx="4">
                  <c:v>25</c:v>
                </c:pt>
                <c:pt idx="5">
                  <c:v>8.4</c:v>
                </c:pt>
                <c:pt idx="6">
                  <c:v>0.8</c:v>
                </c:pt>
              </c:numCache>
            </c:numRef>
          </c:val>
          <c:extLst>
            <c:ext xmlns:c16="http://schemas.microsoft.com/office/drawing/2014/chart" uri="{C3380CC4-5D6E-409C-BE32-E72D297353CC}">
              <c16:uniqueId val="{0000000A-9E45-4105-880A-A06BB6922AE8}"/>
            </c:ext>
          </c:extLst>
        </c:ser>
        <c:dLbls>
          <c:showLegendKey val="0"/>
          <c:showVal val="1"/>
          <c:showCatName val="1"/>
          <c:showSerName val="0"/>
          <c:showPercent val="0"/>
          <c:showBubbleSize val="0"/>
          <c:separator>
</c:separator>
          <c:showLeaderLines val="0"/>
        </c:dLbls>
        <c:firstSliceAng val="0"/>
      </c:pieChart>
      <c:spPr>
        <a:noFill/>
        <a:ln w="25399">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1592108711912159"/>
        </c:manualLayout>
      </c:layout>
      <c:barChart>
        <c:barDir val="col"/>
        <c:grouping val="stacked"/>
        <c:varyColors val="0"/>
        <c:ser>
          <c:idx val="4"/>
          <c:order val="4"/>
          <c:tx>
            <c:strRef>
              <c:f>Sheet1!$F$1</c:f>
              <c:strCache>
                <c:ptCount val="1"/>
                <c:pt idx="0">
                  <c:v>UW Gain/Loss</c:v>
                </c:pt>
              </c:strCache>
            </c:strRef>
          </c:tx>
          <c:spPr>
            <a:solidFill>
              <a:schemeClr val="accent3"/>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5E9-4D26-8A40-AEED4F5056C5}"/>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5E9-4D26-8A40-AEED4F5056C5}"/>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Sheet1!$F$2:$F$11</c:f>
              <c:numCache>
                <c:formatCode>"$"#,##0.0</c:formatCode>
                <c:ptCount val="10"/>
                <c:pt idx="0">
                  <c:v>-19.656505786000004</c:v>
                </c:pt>
                <c:pt idx="1">
                  <c:v>1.460115373</c:v>
                </c:pt>
                <c:pt idx="2">
                  <c:v>-8.3096166349999994</c:v>
                </c:pt>
                <c:pt idx="3">
                  <c:v>-35.292561079999999</c:v>
                </c:pt>
                <c:pt idx="4">
                  <c:v>-13.878424647503</c:v>
                </c:pt>
                <c:pt idx="5">
                  <c:v>17.489998751496</c:v>
                </c:pt>
                <c:pt idx="6">
                  <c:v>14.21316502</c:v>
                </c:pt>
                <c:pt idx="7">
                  <c:v>11.157372816000001</c:v>
                </c:pt>
                <c:pt idx="8">
                  <c:v>-2.4244980570000001</c:v>
                </c:pt>
                <c:pt idx="9">
                  <c:v>-20.617096646</c:v>
                </c:pt>
              </c:numCache>
            </c:numRef>
          </c:val>
          <c:extLst>
            <c:ext xmlns:c16="http://schemas.microsoft.com/office/drawing/2014/chart" uri="{C3380CC4-5D6E-409C-BE32-E72D297353CC}">
              <c16:uniqueId val="{0000000E-85E9-4D26-8A40-AEED4F5056C5}"/>
            </c:ext>
          </c:extLst>
        </c:ser>
        <c:ser>
          <c:idx val="5"/>
          <c:order val="5"/>
          <c:tx>
            <c:strRef>
              <c:f>Sheet1!$G$1</c:f>
              <c:strCache>
                <c:ptCount val="1"/>
                <c:pt idx="0">
                  <c:v>Investment Gain</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Sheet1!$G$2:$G$11</c:f>
              <c:numCache>
                <c:formatCode>"$"#,##0.0</c:formatCode>
                <c:ptCount val="10"/>
                <c:pt idx="0">
                  <c:v>33.017890245296101</c:v>
                </c:pt>
                <c:pt idx="1">
                  <c:v>40.605649916788401</c:v>
                </c:pt>
                <c:pt idx="2">
                  <c:v>55.928585049579205</c:v>
                </c:pt>
                <c:pt idx="3">
                  <c:v>58.465603009709604</c:v>
                </c:pt>
                <c:pt idx="4">
                  <c:v>58.943995332495206</c:v>
                </c:pt>
                <c:pt idx="5">
                  <c:v>67.679623675822199</c:v>
                </c:pt>
                <c:pt idx="6">
                  <c:v>66.693999536461902</c:v>
                </c:pt>
                <c:pt idx="7">
                  <c:v>58.838285256858398</c:v>
                </c:pt>
                <c:pt idx="8">
                  <c:v>55.946557255217797</c:v>
                </c:pt>
                <c:pt idx="9">
                  <c:v>68.666956681999991</c:v>
                </c:pt>
              </c:numCache>
            </c:numRef>
          </c:val>
          <c:extLst>
            <c:ext xmlns:c16="http://schemas.microsoft.com/office/drawing/2014/chart" uri="{C3380CC4-5D6E-409C-BE32-E72D297353CC}">
              <c16:uniqueId val="{0000000F-85E9-4D26-8A40-AEED4F5056C5}"/>
            </c:ext>
          </c:extLst>
        </c:ser>
        <c:dLbls>
          <c:dLblPos val="ctr"/>
          <c:showLegendKey val="0"/>
          <c:showVal val="1"/>
          <c:showCatName val="0"/>
          <c:showSerName val="0"/>
          <c:showPercent val="0"/>
          <c:showBubbleSize val="0"/>
        </c:dLbls>
        <c:gapWidth val="50"/>
        <c:overlap val="100"/>
        <c:axId val="1306718992"/>
        <c:axId val="13041838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gains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"$"#,##0.0</c:formatCode>
                      <c:ptCount val="10"/>
                      <c:pt idx="0">
                        <c:v>27.8</c:v>
                      </c:pt>
                      <c:pt idx="1">
                        <c:v>14.1</c:v>
                      </c:pt>
                      <c:pt idx="2">
                        <c:v>25.8</c:v>
                      </c:pt>
                      <c:pt idx="3">
                        <c:v>28.4</c:v>
                      </c:pt>
                      <c:pt idx="4">
                        <c:v>25.4</c:v>
                      </c:pt>
                      <c:pt idx="5">
                        <c:v>27.1</c:v>
                      </c:pt>
                      <c:pt idx="6">
                        <c:v>30.2</c:v>
                      </c:pt>
                      <c:pt idx="7">
                        <c:v>31.6</c:v>
                      </c:pt>
                      <c:pt idx="8">
                        <c:v>26.6</c:v>
                      </c:pt>
                      <c:pt idx="9">
                        <c:v>27.1</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underwriting gains/losses (q2)</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"$"#,##0.0</c:formatCode>
                      <c:ptCount val="10"/>
                      <c:pt idx="0">
                        <c:v>-6.3</c:v>
                      </c:pt>
                      <c:pt idx="1">
                        <c:v>-2.5</c:v>
                      </c:pt>
                      <c:pt idx="2">
                        <c:v>-5.7</c:v>
                      </c:pt>
                      <c:pt idx="3">
                        <c:v>-26.1</c:v>
                      </c:pt>
                      <c:pt idx="4">
                        <c:v>-7.5</c:v>
                      </c:pt>
                      <c:pt idx="5">
                        <c:v>2.4</c:v>
                      </c:pt>
                      <c:pt idx="6">
                        <c:v>0.3</c:v>
                      </c:pt>
                      <c:pt idx="7">
                        <c:v>3.5</c:v>
                      </c:pt>
                      <c:pt idx="8">
                        <c:v>-1.5</c:v>
                      </c:pt>
                      <c:pt idx="9">
                        <c:v>-4.5</c:v>
                      </c:pt>
                    </c:numCache>
                  </c:numRef>
                </c:val>
                <c:extLst xmlns:c15="http://schemas.microsoft.com/office/drawing/2012/chart">
                  <c:ext xmlns:c16="http://schemas.microsoft.com/office/drawing/2014/chart" uri="{C3380CC4-5D6E-409C-BE32-E72D297353CC}">
                    <c16:uniqueId val="{00000000-E921-4C7B-8141-4F9BA410D6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net investment gains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"$"#,##0.0</c:formatCode>
                      <c:ptCount val="10"/>
                      <c:pt idx="0">
                        <c:v>29.8</c:v>
                      </c:pt>
                      <c:pt idx="1">
                        <c:v>27</c:v>
                      </c:pt>
                      <c:pt idx="2">
                        <c:v>41.7</c:v>
                      </c:pt>
                      <c:pt idx="3">
                        <c:v>42.5</c:v>
                      </c:pt>
                      <c:pt idx="4">
                        <c:v>41.3</c:v>
                      </c:pt>
                      <c:pt idx="5">
                        <c:v>48.7</c:v>
                      </c:pt>
                      <c:pt idx="6">
                        <c:v>44.7</c:v>
                      </c:pt>
                      <c:pt idx="7">
                        <c:v>45</c:v>
                      </c:pt>
                      <c:pt idx="8">
                        <c:v>40.5</c:v>
                      </c:pt>
                      <c:pt idx="9">
                        <c:v>50.9</c:v>
                      </c:pt>
                    </c:numCache>
                  </c:numRef>
                </c:val>
                <c:extLst xmlns:c15="http://schemas.microsoft.com/office/drawing/2012/chart">
                  <c:ext xmlns:c16="http://schemas.microsoft.com/office/drawing/2014/chart" uri="{C3380CC4-5D6E-409C-BE32-E72D297353CC}">
                    <c16:uniqueId val="{0000000E-269D-41EE-A1CF-FF55B6A870A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underwriting gains/losses (q3)</c:v>
                      </c:pt>
                    </c:strCache>
                  </c:strRef>
                </c:tx>
                <c:spPr>
                  <a:solidFill>
                    <a:schemeClr val="accent3"/>
                  </a:solidFill>
                </c:spPr>
                <c:invertIfNegative val="0"/>
                <c:dLbls>
                  <c:dLbl>
                    <c:idx val="1"/>
                    <c:layout>
                      <c:manualLayout>
                        <c:x val="5.8412579705970856E-8"/>
                        <c:y val="5.7643891871578092E-3"/>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9488188976377946E-2"/>
                            <c:h val="0.11760343380676622"/>
                          </c:manualLayout>
                        </c15:layout>
                      </c:ext>
                      <c:ext xmlns:c16="http://schemas.microsoft.com/office/drawing/2014/chart" uri="{C3380CC4-5D6E-409C-BE32-E72D297353CC}">
                        <c16:uniqueId val="{0000000F-8A99-45AA-AD8C-BC491B44A73E}"/>
                      </c:ext>
                    </c:extLst>
                  </c:dLbl>
                  <c:dLbl>
                    <c:idx val="8"/>
                    <c:layout>
                      <c:manualLayout>
                        <c:x val="-1.122713552460117E-16"/>
                        <c:y val="1.2969365066181196E-2"/>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9488188976377946E-2"/>
                            <c:h val="6.8608054667859422E-2"/>
                          </c:manualLayout>
                        </c15:layout>
                      </c:ext>
                      <c:ext xmlns:c16="http://schemas.microsoft.com/office/drawing/2014/chart" uri="{C3380CC4-5D6E-409C-BE32-E72D297353CC}">
                        <c16:uniqueId val="{0000000E-8A99-45AA-AD8C-BC491B44A73E}"/>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"$"#,##0.0</c:formatCode>
                      <c:ptCount val="10"/>
                      <c:pt idx="0">
                        <c:v>-19.7</c:v>
                      </c:pt>
                      <c:pt idx="1">
                        <c:v>-2.4</c:v>
                      </c:pt>
                      <c:pt idx="2">
                        <c:v>-5.2</c:v>
                      </c:pt>
                      <c:pt idx="3">
                        <c:v>-33.700000000000003</c:v>
                      </c:pt>
                      <c:pt idx="4">
                        <c:v>-6.1</c:v>
                      </c:pt>
                      <c:pt idx="5">
                        <c:v>11.5</c:v>
                      </c:pt>
                      <c:pt idx="6">
                        <c:v>5.3</c:v>
                      </c:pt>
                      <c:pt idx="7">
                        <c:v>8.4</c:v>
                      </c:pt>
                      <c:pt idx="8">
                        <c:v>-0.4</c:v>
                      </c:pt>
                      <c:pt idx="9">
                        <c:v>-19.8</c:v>
                      </c:pt>
                    </c:numCache>
                  </c:numRef>
                </c:val>
                <c:extLst xmlns:c15="http://schemas.microsoft.com/office/drawing/2012/chart">
                  <c:ext xmlns:c16="http://schemas.microsoft.com/office/drawing/2014/chart" uri="{C3380CC4-5D6E-409C-BE32-E72D297353CC}">
                    <c16:uniqueId val="{0000000F-269D-41EE-A1CF-FF55B6A870A8}"/>
                  </c:ext>
                </c:extLst>
              </c15:ser>
            </c15:filteredBarSeries>
          </c:ext>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90"/>
          <c:min val="-4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20"/>
        <c:minorUnit val="0.01"/>
      </c:valAx>
    </c:plotArea>
    <c:legend>
      <c:legendPos val="b"/>
      <c:layout>
        <c:manualLayout>
          <c:xMode val="edge"/>
          <c:yMode val="edge"/>
          <c:x val="0.13472324119722423"/>
          <c:y val="4.8783128088527701E-2"/>
          <c:w val="0.39227458585480962"/>
          <c:h val="6.5996546841385464E-2"/>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7809-46E7-AEF9-C66AF2E7F361}"/>
              </c:ext>
            </c:extLst>
          </c:dPt>
          <c:dPt>
            <c:idx val="6"/>
            <c:invertIfNegative val="0"/>
            <c:bubble3D val="0"/>
            <c:extLst>
              <c:ext xmlns:c16="http://schemas.microsoft.com/office/drawing/2014/chart" uri="{C3380CC4-5D6E-409C-BE32-E72D297353CC}">
                <c16:uniqueId val="{00000001-7809-46E7-AEF9-C66AF2E7F361}"/>
              </c:ext>
            </c:extLst>
          </c:dPt>
          <c:dPt>
            <c:idx val="12"/>
            <c:invertIfNegative val="0"/>
            <c:bubble3D val="0"/>
            <c:extLst>
              <c:ext xmlns:c16="http://schemas.microsoft.com/office/drawing/2014/chart" uri="{C3380CC4-5D6E-409C-BE32-E72D297353CC}">
                <c16:uniqueId val="{00000000-17A7-413B-A9B3-6FD57A22FF25}"/>
              </c:ext>
            </c:extLst>
          </c:dPt>
          <c:dLbls>
            <c:dLbl>
              <c:idx val="1"/>
              <c:delete val="1"/>
              <c:extLst>
                <c:ext xmlns:c15="http://schemas.microsoft.com/office/drawing/2012/chart" uri="{CE6537A1-D6FC-4f65-9D91-7224C49458BB}"/>
                <c:ext xmlns:c16="http://schemas.microsoft.com/office/drawing/2014/chart" uri="{C3380CC4-5D6E-409C-BE32-E72D297353CC}">
                  <c16:uniqueId val="{00000003-5992-4A3B-A4D5-F38047B78776}"/>
                </c:ext>
              </c:extLst>
            </c:dLbl>
            <c:dLbl>
              <c:idx val="2"/>
              <c:delete val="1"/>
              <c:extLst>
                <c:ext xmlns:c15="http://schemas.microsoft.com/office/drawing/2012/chart" uri="{CE6537A1-D6FC-4f65-9D91-7224C49458BB}"/>
                <c:ext xmlns:c16="http://schemas.microsoft.com/office/drawing/2014/chart" uri="{C3380CC4-5D6E-409C-BE32-E72D297353CC}">
                  <c16:uniqueId val="{00000004-5992-4A3B-A4D5-F38047B78776}"/>
                </c:ext>
              </c:extLst>
            </c:dLbl>
            <c:dLbl>
              <c:idx val="3"/>
              <c:delete val="1"/>
              <c:extLst>
                <c:ext xmlns:c15="http://schemas.microsoft.com/office/drawing/2012/chart" uri="{CE6537A1-D6FC-4f65-9D91-7224C49458BB}"/>
                <c:ext xmlns:c16="http://schemas.microsoft.com/office/drawing/2014/chart" uri="{C3380CC4-5D6E-409C-BE32-E72D297353CC}">
                  <c16:uniqueId val="{00000005-5992-4A3B-A4D5-F38047B78776}"/>
                </c:ext>
              </c:extLst>
            </c:dLbl>
            <c:dLbl>
              <c:idx val="4"/>
              <c:delete val="1"/>
              <c:extLst>
                <c:ext xmlns:c15="http://schemas.microsoft.com/office/drawing/2012/chart" uri="{CE6537A1-D6FC-4f65-9D91-7224C49458BB}"/>
                <c:ext xmlns:c16="http://schemas.microsoft.com/office/drawing/2014/chart" uri="{C3380CC4-5D6E-409C-BE32-E72D297353CC}">
                  <c16:uniqueId val="{00000006-5992-4A3B-A4D5-F38047B78776}"/>
                </c:ext>
              </c:extLst>
            </c:dLbl>
            <c:dLbl>
              <c:idx val="5"/>
              <c:delete val="1"/>
              <c:extLst>
                <c:ext xmlns:c15="http://schemas.microsoft.com/office/drawing/2012/chart" uri="{CE6537A1-D6FC-4f65-9D91-7224C49458BB}"/>
                <c:ext xmlns:c16="http://schemas.microsoft.com/office/drawing/2014/chart" uri="{C3380CC4-5D6E-409C-BE32-E72D297353CC}">
                  <c16:uniqueId val="{00000000-7809-46E7-AEF9-C66AF2E7F361}"/>
                </c:ext>
              </c:extLst>
            </c:dLbl>
            <c:dLbl>
              <c:idx val="6"/>
              <c:delete val="1"/>
              <c:extLst>
                <c:ext xmlns:c15="http://schemas.microsoft.com/office/drawing/2012/chart" uri="{CE6537A1-D6FC-4f65-9D91-7224C49458BB}"/>
                <c:ext xmlns:c16="http://schemas.microsoft.com/office/drawing/2014/chart" uri="{C3380CC4-5D6E-409C-BE32-E72D297353CC}">
                  <c16:uniqueId val="{00000001-7809-46E7-AEF9-C66AF2E7F361}"/>
                </c:ext>
              </c:extLst>
            </c:dLbl>
            <c:dLbl>
              <c:idx val="7"/>
              <c:delete val="1"/>
              <c:extLst>
                <c:ext xmlns:c15="http://schemas.microsoft.com/office/drawing/2012/chart" uri="{CE6537A1-D6FC-4f65-9D91-7224C49458BB}"/>
                <c:ext xmlns:c16="http://schemas.microsoft.com/office/drawing/2014/chart" uri="{C3380CC4-5D6E-409C-BE32-E72D297353CC}">
                  <c16:uniqueId val="{00000007-5992-4A3B-A4D5-F38047B78776}"/>
                </c:ext>
              </c:extLst>
            </c:dLbl>
            <c:dLbl>
              <c:idx val="8"/>
              <c:delete val="1"/>
              <c:extLst>
                <c:ext xmlns:c15="http://schemas.microsoft.com/office/drawing/2012/chart" uri="{CE6537A1-D6FC-4f65-9D91-7224C49458BB}"/>
                <c:ext xmlns:c16="http://schemas.microsoft.com/office/drawing/2014/chart" uri="{C3380CC4-5D6E-409C-BE32-E72D297353CC}">
                  <c16:uniqueId val="{00000008-5992-4A3B-A4D5-F38047B78776}"/>
                </c:ext>
              </c:extLst>
            </c:dLbl>
            <c:dLbl>
              <c:idx val="9"/>
              <c:delete val="1"/>
              <c:extLst>
                <c:ext xmlns:c15="http://schemas.microsoft.com/office/drawing/2012/chart" uri="{CE6537A1-D6FC-4f65-9D91-7224C49458BB}"/>
                <c:ext xmlns:c16="http://schemas.microsoft.com/office/drawing/2014/chart" uri="{C3380CC4-5D6E-409C-BE32-E72D297353CC}">
                  <c16:uniqueId val="{00000009-5992-4A3B-A4D5-F38047B78776}"/>
                </c:ext>
              </c:extLst>
            </c:dLbl>
            <c:dLbl>
              <c:idx val="10"/>
              <c:delete val="1"/>
              <c:extLst>
                <c:ext xmlns:c15="http://schemas.microsoft.com/office/drawing/2012/chart" uri="{CE6537A1-D6FC-4f65-9D91-7224C49458BB}"/>
                <c:ext xmlns:c16="http://schemas.microsoft.com/office/drawing/2014/chart" uri="{C3380CC4-5D6E-409C-BE32-E72D297353CC}">
                  <c16:uniqueId val="{0000000A-5992-4A3B-A4D5-F38047B78776}"/>
                </c:ext>
              </c:extLst>
            </c:dLbl>
            <c:dLbl>
              <c:idx val="11"/>
              <c:delete val="1"/>
              <c:extLst>
                <c:ext xmlns:c15="http://schemas.microsoft.com/office/drawing/2012/chart" uri="{CE6537A1-D6FC-4f65-9D91-7224C49458BB}"/>
                <c:ext xmlns:c16="http://schemas.microsoft.com/office/drawing/2014/chart" uri="{C3380CC4-5D6E-409C-BE32-E72D297353CC}">
                  <c16:uniqueId val="{0000000B-5992-4A3B-A4D5-F38047B78776}"/>
                </c:ext>
              </c:extLst>
            </c:dLbl>
            <c:dLbl>
              <c:idx val="12"/>
              <c:delete val="1"/>
              <c:extLst>
                <c:ext xmlns:c15="http://schemas.microsoft.com/office/drawing/2012/chart" uri="{CE6537A1-D6FC-4f65-9D91-7224C49458BB}"/>
                <c:ext xmlns:c16="http://schemas.microsoft.com/office/drawing/2014/chart" uri="{C3380CC4-5D6E-409C-BE32-E72D297353CC}">
                  <c16:uniqueId val="{00000000-17A7-413B-A9B3-6FD57A22FF25}"/>
                </c:ext>
              </c:extLst>
            </c:dLbl>
            <c:dLbl>
              <c:idx val="13"/>
              <c:delete val="1"/>
              <c:extLst>
                <c:ext xmlns:c15="http://schemas.microsoft.com/office/drawing/2012/chart" uri="{CE6537A1-D6FC-4f65-9D91-7224C49458BB}"/>
                <c:ext xmlns:c16="http://schemas.microsoft.com/office/drawing/2014/chart" uri="{C3380CC4-5D6E-409C-BE32-E72D297353CC}">
                  <c16:uniqueId val="{0000000C-5992-4A3B-A4D5-F38047B78776}"/>
                </c:ext>
              </c:extLst>
            </c:dLbl>
            <c:numFmt formatCode="#,##0.0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strCache>
            </c:strRef>
          </c:cat>
          <c:val>
            <c:numRef>
              <c:f>Sheet1!$B$2:$Q$2</c:f>
              <c:numCache>
                <c:formatCode>0.00</c:formatCode>
                <c:ptCount val="16"/>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pt idx="14">
                  <c:v>3.04</c:v>
                </c:pt>
                <c:pt idx="15">
                  <c:v>3.02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5"/>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04-12T16:40:35.388" idx="2">
    <p:pos x="10" y="10"/>
    <p:text>NEW SLIDE</p:text>
    <p:extLst>
      <p:ext uri="{C676402C-5697-4E1C-873F-D02D1690AC5C}">
        <p15:threadingInfo xmlns:p15="http://schemas.microsoft.com/office/powerpoint/2012/main" timeZoneBias="240"/>
      </p:ext>
    </p:extLst>
  </p:cm>
</p:cmLst>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cdr:y>
    </cdr:from>
    <cdr:to>
      <cdr:x>0.27999</cdr:x>
      <cdr:y>0.1592</cdr:y>
    </cdr:to>
    <cdr:sp macro="" textlink="">
      <cdr:nvSpPr>
        <cdr:cNvPr id="2" name="Text Box 7">
          <a:extLst xmlns:a="http://schemas.openxmlformats.org/drawingml/2006/main">
            <a:ext uri="{FF2B5EF4-FFF2-40B4-BE49-F238E27FC236}">
              <a16:creationId xmlns:a16="http://schemas.microsoft.com/office/drawing/2014/main" id="{27A11F25-AA0C-47DA-AC8B-DDC7CA79769A}"/>
            </a:ext>
          </a:extLst>
        </cdr:cNvPr>
        <cdr:cNvSpPr txBox="1">
          <a:spLocks xmlns:a="http://schemas.openxmlformats.org/drawingml/2006/main" noChangeArrowheads="1"/>
        </cdr:cNvSpPr>
      </cdr:nvSpPr>
      <cdr:spPr bwMode="gray">
        <a:xfrm xmlns:a="http://schemas.openxmlformats.org/drawingml/2006/main">
          <a:off x="0" y="0"/>
          <a:ext cx="805968" cy="4195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lIns="0" tIns="0" rIns="0" bIns="0"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hangingPunct="0">
            <a:lnSpc>
              <a:spcPct val="90000"/>
            </a:lnSpc>
            <a:spcBef>
              <a:spcPts val="225"/>
            </a:spcBef>
            <a:buSzPct val="90000"/>
          </a:pPr>
          <a:r>
            <a:rPr lang="en-US" sz="1200" dirty="0"/>
            <a:t>Residential Property</a:t>
          </a:r>
        </a:p>
      </cdr:txBody>
    </cdr:sp>
  </cdr:relSizeAnchor>
</c:userShapes>
</file>

<file path=ppt/drawings/drawing2.xml><?xml version="1.0" encoding="utf-8"?>
<c:userShapes xmlns:c="http://schemas.openxmlformats.org/drawingml/2006/chart">
  <cdr:relSizeAnchor xmlns:cdr="http://schemas.openxmlformats.org/drawingml/2006/chartDrawing">
    <cdr:from>
      <cdr:x>0.6385</cdr:x>
      <cdr:y>0.07099</cdr:y>
    </cdr:from>
    <cdr:to>
      <cdr:x>0.81215</cdr:x>
      <cdr:y>0.21299</cdr:y>
    </cdr:to>
    <cdr:sp macro="" textlink="">
      <cdr:nvSpPr>
        <cdr:cNvPr id="2" name="AutoShape 17">
          <a:extLst xmlns:a="http://schemas.openxmlformats.org/drawingml/2006/main">
            <a:ext uri="{FF2B5EF4-FFF2-40B4-BE49-F238E27FC236}">
              <a16:creationId xmlns:a16="http://schemas.microsoft.com/office/drawing/2014/main" id="{A6D7E947-70C1-4839-9FAC-FC287330D042}"/>
            </a:ext>
          </a:extLst>
        </cdr:cNvPr>
        <cdr:cNvSpPr>
          <a:spLocks xmlns:a="http://schemas.openxmlformats.org/drawingml/2006/main" noChangeArrowheads="1"/>
        </cdr:cNvSpPr>
      </cdr:nvSpPr>
      <cdr:spPr bwMode="blackWhite">
        <a:xfrm xmlns:a="http://schemas.openxmlformats.org/drawingml/2006/main">
          <a:off x="4229100" y="282138"/>
          <a:ext cx="1150143" cy="564356"/>
        </a:xfrm>
        <a:prstGeom xmlns:a="http://schemas.openxmlformats.org/drawingml/2006/main" prst="wedgeRectCallout">
          <a:avLst>
            <a:gd name="adj1" fmla="val 39603"/>
            <a:gd name="adj2" fmla="val 145958"/>
          </a:avLst>
        </a:prstGeom>
        <a:gradFill xmlns:a="http://schemas.openxmlformats.org/drawingml/2006/main" rotWithShape="1">
          <a:gsLst>
            <a:gs pos="0">
              <a:schemeClr val="accent1"/>
            </a:gs>
            <a:gs pos="100000">
              <a:schemeClr val="accent1">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lnSpc>
              <a:spcPct val="90000"/>
            </a:lnSpc>
            <a:spcBef>
              <a:spcPct val="50000"/>
            </a:spcBef>
            <a:buClr>
              <a:schemeClr val="bg1"/>
            </a:buClr>
            <a:defRPr/>
          </a:pPr>
          <a:r>
            <a:rPr lang="en-US" sz="1200" b="1" dirty="0">
              <a:solidFill>
                <a:schemeClr val="bg1"/>
              </a:solidFill>
            </a:rPr>
            <a:t>Includes Joplin, MO, tornado</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0.03367</cdr:y>
    </cdr:from>
    <cdr:to>
      <cdr:x>0.97539</cdr:x>
      <cdr:y>0.81385</cdr:y>
    </cdr:to>
    <cdr:pic>
      <cdr:nvPicPr>
        <cdr:cNvPr id="4" name="chart">
          <a:extLst xmlns:a="http://schemas.openxmlformats.org/drawingml/2006/main">
            <a:ext uri="{FF2B5EF4-FFF2-40B4-BE49-F238E27FC236}">
              <a16:creationId xmlns:a16="http://schemas.microsoft.com/office/drawing/2014/main" id="{FDC3A744-8880-472F-9994-88462EF8B327}"/>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6358" r="2460" b="15625"/>
        <a:stretch xmlns:a="http://schemas.openxmlformats.org/drawingml/2006/main"/>
      </cdr:blipFill>
      <cdr:spPr>
        <a:xfrm xmlns:a="http://schemas.openxmlformats.org/drawingml/2006/main">
          <a:off x="0" y="126413"/>
          <a:ext cx="6106592" cy="2929054"/>
        </a:xfrm>
        <a:prstGeom xmlns:a="http://schemas.openxmlformats.org/drawingml/2006/main" prst="rect">
          <a:avLst/>
        </a:prstGeom>
      </cdr:spPr>
    </cdr:pic>
  </cdr:relSizeAnchor>
  <cdr:relSizeAnchor xmlns:cdr="http://schemas.openxmlformats.org/drawingml/2006/chartDrawing">
    <cdr:from>
      <cdr:x>0.00528</cdr:x>
      <cdr:y>0.82501</cdr:y>
    </cdr:from>
    <cdr:to>
      <cdr:x>1</cdr:x>
      <cdr:y>1</cdr:y>
    </cdr:to>
    <cdr:sp macro="" textlink="">
      <cdr:nvSpPr>
        <cdr:cNvPr id="3" name="Text Placeholder 4"/>
        <cdr:cNvSpPr txBox="1">
          <a:spLocks xmlns:a="http://schemas.openxmlformats.org/drawingml/2006/main"/>
        </cdr:cNvSpPr>
      </cdr:nvSpPr>
      <cdr:spPr bwMode="gray">
        <a:xfrm xmlns:a="http://schemas.openxmlformats.org/drawingml/2006/main">
          <a:off x="376282" y="4028568"/>
          <a:ext cx="6227611" cy="656985"/>
        </a:xfrm>
        <a:prstGeom xmlns:a="http://schemas.openxmlformats.org/drawingml/2006/main" prst="snip1Rect">
          <a:avLst/>
        </a:prstGeom>
        <a:solidFill xmlns:a="http://schemas.openxmlformats.org/drawingml/2006/main">
          <a:schemeClr val="accent2"/>
        </a:solidFill>
        <a:ln xmlns:a="http://schemas.openxmlformats.org/drawingml/2006/main" w="28575" cap="flat" cmpd="sng" algn="ctr">
          <a:noFill/>
          <a:prstDash val="solid"/>
          <a:miter lim="800000"/>
          <a:headEnd type="none" w="med" len="med"/>
          <a:tailEnd type="none" w="med" len="med"/>
        </a:ln>
        <a:effectLst xmlns:a="http://schemas.openxmlformats.org/drawingml/2006/main"/>
      </cdr:spPr>
      <cdr:txBody>
        <a:bodyPr xmlns:a="http://schemas.openxmlformats.org/drawingml/2006/main" vert="horz" wrap="square" lIns="68572" tIns="34286" rIns="68572" bIns="68580" numCol="1" rtlCol="0" anchor="ctr" anchorCtr="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spcBef>
              <a:spcPct val="25000"/>
            </a:spcBef>
          </a:pPr>
          <a:r>
            <a:rPr lang="en-US" sz="1600" b="1" dirty="0">
              <a:solidFill>
                <a:srgbClr val="FFFFFF"/>
              </a:solidFill>
            </a:rPr>
            <a:t>If Capacity Increases, How Long Can Rate Firming Last?</a:t>
          </a:r>
        </a:p>
      </cdr:txBody>
    </cdr:sp>
  </cdr:relSizeAnchor>
</c:userShapes>
</file>

<file path=ppt/drawings/drawing4.xml><?xml version="1.0" encoding="utf-8"?>
<c:userShapes xmlns:c="http://schemas.openxmlformats.org/drawingml/2006/chart">
  <cdr:relSizeAnchor xmlns:cdr="http://schemas.openxmlformats.org/drawingml/2006/chartDrawing">
    <cdr:from>
      <cdr:x>0.64095</cdr:x>
      <cdr:y>0.07889</cdr:y>
    </cdr:from>
    <cdr:to>
      <cdr:x>0.8566</cdr:x>
      <cdr:y>0.29818</cdr:y>
    </cdr:to>
    <cdr:sp macro="" textlink="">
      <cdr:nvSpPr>
        <cdr:cNvPr id="2" name="TextBox 1">
          <a:extLst xmlns:a="http://schemas.openxmlformats.org/drawingml/2006/main">
            <a:ext uri="{FF2B5EF4-FFF2-40B4-BE49-F238E27FC236}">
              <a16:creationId xmlns:a16="http://schemas.microsoft.com/office/drawing/2014/main" id="{C3094658-B89B-4C13-8819-1A6E37C3E005}"/>
            </a:ext>
          </a:extLst>
        </cdr:cNvPr>
        <cdr:cNvSpPr txBox="1"/>
      </cdr:nvSpPr>
      <cdr:spPr>
        <a:xfrm xmlns:a="http://schemas.openxmlformats.org/drawingml/2006/main">
          <a:off x="2717862" y="3289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ct val="150000"/>
            </a:lnSpc>
          </a:pPr>
          <a:r>
            <a:rPr lang="en-US" sz="1100" dirty="0">
              <a:latin typeface="+mj-lt"/>
            </a:rPr>
            <a:t>Imports</a:t>
          </a:r>
        </a:p>
        <a:p xmlns:a="http://schemas.openxmlformats.org/drawingml/2006/main">
          <a:pPr>
            <a:lnSpc>
              <a:spcPct val="150000"/>
            </a:lnSpc>
          </a:pPr>
          <a:r>
            <a:rPr lang="en-US" dirty="0">
              <a:latin typeface="+mj-lt"/>
            </a:rPr>
            <a:t>Exports</a:t>
          </a:r>
          <a:endParaRPr lang="en-US" sz="1100" dirty="0">
            <a:latin typeface="+mj-lt"/>
          </a:endParaRPr>
        </a:p>
      </cdr:txBody>
    </cdr:sp>
  </cdr:relSizeAnchor>
  <cdr:relSizeAnchor xmlns:cdr="http://schemas.openxmlformats.org/drawingml/2006/chartDrawing">
    <cdr:from>
      <cdr:x>0.61307</cdr:x>
      <cdr:y>0.10926</cdr:y>
    </cdr:from>
    <cdr:to>
      <cdr:x>0.64799</cdr:x>
      <cdr:y>0.14477</cdr:y>
    </cdr:to>
    <cdr:sp macro="" textlink="">
      <cdr:nvSpPr>
        <cdr:cNvPr id="3" name="Rectangle 2">
          <a:extLst xmlns:a="http://schemas.openxmlformats.org/drawingml/2006/main">
            <a:ext uri="{FF2B5EF4-FFF2-40B4-BE49-F238E27FC236}">
              <a16:creationId xmlns:a16="http://schemas.microsoft.com/office/drawing/2014/main" id="{9481AAB5-8437-42A8-92DC-8AAF610FCC84}"/>
            </a:ext>
          </a:extLst>
        </cdr:cNvPr>
        <cdr:cNvSpPr/>
      </cdr:nvSpPr>
      <cdr:spPr>
        <a:xfrm xmlns:a="http://schemas.openxmlformats.org/drawingml/2006/main">
          <a:off x="2599645" y="455608"/>
          <a:ext cx="148045" cy="148045"/>
        </a:xfrm>
        <a:prstGeom xmlns:a="http://schemas.openxmlformats.org/drawingml/2006/main" prst="rect">
          <a:avLst/>
        </a:prstGeom>
        <a:solidFill xmlns:a="http://schemas.openxmlformats.org/drawingml/2006/main">
          <a:srgbClr val="4F81BD"/>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0.61307</cdr:x>
      <cdr:y>0.1665</cdr:y>
    </cdr:from>
    <cdr:to>
      <cdr:x>0.64799</cdr:x>
      <cdr:y>0.202</cdr:y>
    </cdr:to>
    <cdr:sp macro="" textlink="">
      <cdr:nvSpPr>
        <cdr:cNvPr id="4" name="Rectangle 3">
          <a:extLst xmlns:a="http://schemas.openxmlformats.org/drawingml/2006/main">
            <a:ext uri="{FF2B5EF4-FFF2-40B4-BE49-F238E27FC236}">
              <a16:creationId xmlns:a16="http://schemas.microsoft.com/office/drawing/2014/main" id="{E01BEE72-1D92-4767-9517-77FC78EC13F8}"/>
            </a:ext>
          </a:extLst>
        </cdr:cNvPr>
        <cdr:cNvSpPr/>
      </cdr:nvSpPr>
      <cdr:spPr>
        <a:xfrm xmlns:a="http://schemas.openxmlformats.org/drawingml/2006/main">
          <a:off x="2599645" y="694269"/>
          <a:ext cx="148045" cy="148045"/>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5/4/2018</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675"/>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1438143-1DA2-4BA3-AF43-18D3330F40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57699" name="Rectangle 2"/>
          <p:cNvSpPr>
            <a:spLocks noGrp="1" noRot="1" noChangeAspect="1" noChangeArrowheads="1" noTextEdit="1"/>
          </p:cNvSpPr>
          <p:nvPr>
            <p:ph type="sldImg"/>
          </p:nvPr>
        </p:nvSpPr>
        <p:spPr>
          <a:xfrm>
            <a:off x="1455738" y="330200"/>
            <a:ext cx="4254500" cy="3190875"/>
          </a:xfrm>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1206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p:txBody>
          <a:bodyPr/>
          <a:lstStyle/>
          <a:p>
            <a:fld id="{F20CA858-4905-4589-807E-FFF168BC79F2}" type="slidenum">
              <a:rPr lang="en-US" smtClean="0"/>
              <a:pPr/>
              <a:t>10</a:t>
            </a:fld>
            <a:endParaRPr lang="en-US" dirty="0"/>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94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11</a:t>
            </a:fld>
            <a:endParaRPr lang="en-US">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r>
              <a:rPr lang="en-US" dirty="0"/>
              <a:t>2017 hurricanes  estimates not available from PCS</a:t>
            </a:r>
          </a:p>
        </p:txBody>
      </p:sp>
    </p:spTree>
    <p:extLst>
      <p:ext uri="{BB962C8B-B14F-4D97-AF65-F5344CB8AC3E}">
        <p14:creationId xmlns:p14="http://schemas.microsoft.com/office/powerpoint/2010/main" val="272819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12</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3643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13</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1231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OVERALL HEADLINE:</a:t>
            </a:r>
            <a:r>
              <a:rPr lang="en-US" baseline="0" dirty="0"/>
              <a:t> [none]</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indent="-171450"/>
            <a:r>
              <a:rPr lang="en-US" dirty="0"/>
              <a:t>The chart</a:t>
            </a:r>
            <a:r>
              <a:rPr lang="en-US" baseline="0" dirty="0"/>
              <a:t> shows: The green bars are underwriting profit or loss for the first nine months of each year. The blue bars are net investment gains (investment income net of capital gains or losses) for the same period.</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The back story</a:t>
            </a:r>
            <a:r>
              <a:rPr lang="en-US" baseline="0" dirty="0"/>
              <a:t>: A long-term downtrend in interest rates has been offset by steadily growing investment amounts, yielding generally increasing interest income.</a:t>
            </a:r>
            <a:endParaRPr lang="en-US" dirty="0"/>
          </a:p>
          <a:p>
            <a:pPr marL="171450" indent="-171450"/>
            <a:r>
              <a:rPr lang="en-US" baseline="0" dirty="0"/>
              <a:t>The takeaway: Three-quarter-year profits come mainly from net investment gains; underwriting losses in occurred in 7 of the 11 three-quarter-years shown.</a:t>
            </a:r>
          </a:p>
          <a:p>
            <a:endParaRPr lang="en-US"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144060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163C5C-8774-45C9-882E-9C984C03A171}"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3980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pPr marL="171450" indent="-171450"/>
            <a:r>
              <a:rPr lang="en-US" dirty="0"/>
              <a:t>OVERALL HEADLINE:</a:t>
            </a:r>
            <a:r>
              <a:rPr lang="en-US" baseline="0" dirty="0"/>
              <a:t> [none]</a:t>
            </a:r>
            <a:endParaRPr lang="en-US" dirty="0"/>
          </a:p>
          <a:p>
            <a:pPr marL="171450" indent="-171450"/>
            <a:endParaRPr lang="en-US" dirty="0"/>
          </a:p>
          <a:p>
            <a:pPr marL="171450" indent="-171450"/>
            <a:r>
              <a:rPr lang="en-US" dirty="0"/>
              <a:t>The chart</a:t>
            </a:r>
            <a:r>
              <a:rPr lang="en-US" baseline="0" dirty="0"/>
              <a:t> shows: The blue shows net investment income for the first nine months of each year. The green shows realized capital gains or losses for the same period.</a:t>
            </a:r>
          </a:p>
          <a:p>
            <a:pPr marL="171450" indent="-171450"/>
            <a:r>
              <a:rPr lang="en-US" baseline="0" dirty="0"/>
              <a:t>The takeaway: Net investment income, the heart of insurer profits, has been declining steadily for more than a decade.</a:t>
            </a:r>
          </a:p>
          <a:p>
            <a:pPr marL="0" indent="0">
              <a:buNone/>
            </a:pPr>
            <a:endParaRPr lang="en-US" sz="1200" dirty="0"/>
          </a:p>
          <a:p>
            <a:endParaRPr lang="en-US" sz="1200" dirty="0"/>
          </a:p>
          <a:p>
            <a:endParaRPr lang="en-US" sz="1200" dirty="0"/>
          </a:p>
          <a:p>
            <a:endParaRPr lang="en-US" sz="1200" dirty="0"/>
          </a:p>
          <a:p>
            <a:endParaRPr lang="en-US" sz="1200"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79837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17</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5450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18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923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44715" rtl="0" eaLnBrk="1" fontAlgn="auto" latinLnBrk="0" hangingPunct="1">
              <a:lnSpc>
                <a:spcPct val="100000"/>
              </a:lnSpc>
              <a:spcBef>
                <a:spcPts val="0"/>
              </a:spcBef>
              <a:spcAft>
                <a:spcPts val="0"/>
              </a:spcAft>
              <a:buClrTx/>
              <a:buSzTx/>
              <a:buFontTx/>
              <a:buNone/>
              <a:tabLst/>
              <a:defRPr/>
            </a:pPr>
            <a:fld id="{D2B0E9B5-36A5-4C65-9FC0-7A7FC996B372}" type="slidenum">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44715" rtl="0" eaLnBrk="1" fontAlgn="auto" latinLnBrk="0" hangingPunct="1">
                <a:lnSpc>
                  <a:spcPct val="100000"/>
                </a:lnSpc>
                <a:spcBef>
                  <a:spcPts val="0"/>
                </a:spcBef>
                <a:spcAft>
                  <a:spcPts val="0"/>
                </a:spcAft>
                <a:buClrTx/>
                <a:buSzTx/>
                <a:buFontTx/>
                <a:buNone/>
                <a:tabLst/>
                <a:defRPr/>
              </a:pPr>
              <a:t>19</a:t>
            </a:fld>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78059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7641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20</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504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2012 Sandy</a:t>
            </a:r>
            <a:r>
              <a:rPr lang="en-US" baseline="0" dirty="0"/>
              <a:t> – cargo losses</a:t>
            </a:r>
          </a:p>
          <a:p>
            <a:endParaRPr lang="en-US" dirty="0"/>
          </a:p>
        </p:txBody>
      </p:sp>
    </p:spTree>
    <p:extLst>
      <p:ext uri="{BB962C8B-B14F-4D97-AF65-F5344CB8AC3E}">
        <p14:creationId xmlns:p14="http://schemas.microsoft.com/office/powerpoint/2010/main" val="1825266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Dieter’s slide number 17 updated from here: https://willistowerswatson.turtl.co/story/5abcec67fff3a271bb9d96e4</a:t>
            </a:r>
          </a:p>
          <a:p>
            <a:r>
              <a:rPr lang="en-US" dirty="0"/>
              <a:t>Green</a:t>
            </a:r>
            <a:r>
              <a:rPr lang="en-US" baseline="0" dirty="0"/>
              <a:t> is theoretical capacity in market – 8B, but realistically programs are unlikely to place more than 6.5 billion</a:t>
            </a:r>
          </a:p>
          <a:p>
            <a:r>
              <a:rPr lang="en-US" baseline="0" dirty="0"/>
              <a:t>Purple is rate vs. 1992 levels. Note the slight uptick in 2018 – 5 to 10 percent. Driven not by losses (HIM didn’t hurt)</a:t>
            </a:r>
            <a:endParaRPr lang="en-US" dirty="0"/>
          </a:p>
          <a:p>
            <a:endParaRPr lang="en-US" dirty="0"/>
          </a:p>
        </p:txBody>
      </p:sp>
    </p:spTree>
    <p:extLst>
      <p:ext uri="{BB962C8B-B14F-4D97-AF65-F5344CB8AC3E}">
        <p14:creationId xmlns:p14="http://schemas.microsoft.com/office/powerpoint/2010/main" val="58024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24</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9732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822484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733172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dirty="0"/>
              <a:t>World exports of fuels and mining products have declined by 10% since 2006</a:t>
            </a:r>
            <a:endParaRPr lang="en-US" altLang="en-US" dirty="0">
              <a:latin typeface="Arial" panose="020B0604020202020204" pitchFamily="34" charset="0"/>
            </a:endParaRPr>
          </a:p>
        </p:txBody>
      </p:sp>
    </p:spTree>
    <p:extLst>
      <p:ext uri="{BB962C8B-B14F-4D97-AF65-F5344CB8AC3E}">
        <p14:creationId xmlns:p14="http://schemas.microsoft.com/office/powerpoint/2010/main" val="1690534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23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29</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577788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30</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08520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109FD2-8828-4F38-A508-A3B6475BB148}" type="slidenum">
              <a:rPr lang="en-US" altLang="en-US"/>
              <a:pPr eaLnBrk="1" hangingPunct="1"/>
              <a:t>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220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31</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87685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0893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719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34</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dirty="0">
                <a:latin typeface="Arial" panose="020B0604020202020204" pitchFamily="34" charset="0"/>
              </a:rPr>
              <a:t>Use maritime risk instead - </a:t>
            </a:r>
          </a:p>
        </p:txBody>
      </p:sp>
    </p:spTree>
    <p:extLst>
      <p:ext uri="{BB962C8B-B14F-4D97-AF65-F5344CB8AC3E}">
        <p14:creationId xmlns:p14="http://schemas.microsoft.com/office/powerpoint/2010/main" val="2024284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35</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557218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36</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40810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37</a:t>
            </a:fld>
            <a:endParaRPr lang="en-US" dirty="0"/>
          </a:p>
        </p:txBody>
      </p:sp>
    </p:spTree>
    <p:extLst>
      <p:ext uri="{BB962C8B-B14F-4D97-AF65-F5344CB8AC3E}">
        <p14:creationId xmlns:p14="http://schemas.microsoft.com/office/powerpoint/2010/main" val="4188255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39</a:t>
            </a:fld>
            <a:endParaRPr lang="en-US" dirty="0"/>
          </a:p>
        </p:txBody>
      </p:sp>
    </p:spTree>
    <p:extLst>
      <p:ext uri="{BB962C8B-B14F-4D97-AF65-F5344CB8AC3E}">
        <p14:creationId xmlns:p14="http://schemas.microsoft.com/office/powerpoint/2010/main" val="4220648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47</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15921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8246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44715" rtl="0" eaLnBrk="1" fontAlgn="auto" latinLnBrk="0" hangingPunct="1">
              <a:lnSpc>
                <a:spcPct val="100000"/>
              </a:lnSpc>
              <a:spcBef>
                <a:spcPts val="0"/>
              </a:spcBef>
              <a:spcAft>
                <a:spcPts val="0"/>
              </a:spcAft>
              <a:buClrTx/>
              <a:buSzTx/>
              <a:buFontTx/>
              <a:buNone/>
              <a:tabLst/>
              <a:defRPr/>
            </a:pPr>
            <a:fld id="{D2B0E9B5-36A5-4C65-9FC0-7A7FC996B372}" type="slidenum">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44715" rtl="0" eaLnBrk="1" fontAlgn="auto" latinLnBrk="0" hangingPunct="1">
                <a:lnSpc>
                  <a:spcPct val="100000"/>
                </a:lnSpc>
                <a:spcBef>
                  <a:spcPts val="0"/>
                </a:spcBef>
                <a:spcAft>
                  <a:spcPts val="0"/>
                </a:spcAft>
                <a:buClrTx/>
                <a:buSzTx/>
                <a:buFontTx/>
                <a:buNone/>
                <a:tabLst/>
                <a:defRPr/>
              </a:pPr>
              <a:t>5</a:t>
            </a:fld>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72287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pPr marL="0" indent="0">
              <a:buNone/>
            </a:pPr>
            <a:endParaRPr lang="en-US" dirty="0"/>
          </a:p>
          <a:p>
            <a:pPr marL="171450" indent="-171450"/>
            <a:r>
              <a:rPr lang="en-US" dirty="0"/>
              <a:t>OVERALL HEADLINE </a:t>
            </a:r>
            <a:r>
              <a:rPr lang="en-US" baseline="0" dirty="0"/>
              <a:t>[H2]</a:t>
            </a:r>
            <a:r>
              <a:rPr lang="en-US" dirty="0"/>
              <a:t>:</a:t>
            </a:r>
            <a:r>
              <a:rPr lang="en-US" baseline="0" dirty="0"/>
              <a:t> P/C industry results</a:t>
            </a:r>
            <a:endParaRPr lang="en-US" dirty="0"/>
          </a:p>
          <a:p>
            <a:pPr marL="171450" indent="-171450"/>
            <a:endParaRPr lang="en-US" dirty="0"/>
          </a:p>
          <a:p>
            <a:pPr marL="171450" indent="-171450"/>
            <a:r>
              <a:rPr lang="en-US" dirty="0"/>
              <a:t>The chart</a:t>
            </a:r>
            <a:r>
              <a:rPr lang="en-US" baseline="0" dirty="0"/>
              <a:t> shows: Industry net income after taxes for the first three quarters of the year (adjusted for inflation). </a:t>
            </a:r>
          </a:p>
          <a:p>
            <a:pPr marL="171450" indent="-171450"/>
            <a:r>
              <a:rPr lang="en-US" baseline="0" dirty="0"/>
              <a:t>The takeaway: Three major hurricanes and the California wildfires, took their toll on profits.</a:t>
            </a:r>
            <a:endParaRPr lang="en-US" dirty="0"/>
          </a:p>
          <a:p>
            <a:endParaRPr lang="en-US" dirty="0"/>
          </a:p>
          <a:p>
            <a:r>
              <a:rPr lang="en-US" dirty="0"/>
              <a:t>http://www3.ambest.com/bestweek/DisplayBinary.aspx?TY=P&amp;record_code=268075&amp;URatingId=2515991</a:t>
            </a:r>
          </a:p>
          <a:p>
            <a:endParaRPr lang="en-US"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80279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858BD08-603D-48F8-9A20-C039EB7A66EE}"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20083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8</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9294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p:txBody>
          <a:bodyPr/>
          <a:lstStyle/>
          <a:p>
            <a:pPr marL="0" indent="0">
              <a:buNone/>
            </a:pPr>
            <a:endParaRPr lang="en-US" dirty="0"/>
          </a:p>
          <a:p>
            <a:pPr marL="0" indent="0">
              <a:buNone/>
            </a:pPr>
            <a:r>
              <a:rPr lang="en-US" dirty="0"/>
              <a:t>The I.I.I. estimate for the 2017 insured cat loss - $55billion – here is how it was determined:</a:t>
            </a:r>
          </a:p>
          <a:p>
            <a:r>
              <a:rPr lang="en-US" dirty="0"/>
              <a:t>To start with ISO/PCS at Q3: $36B to $40B of direct insured losses. That would include the hurricanes. To that we can add the wildfires for a total of $50 billion give or take.</a:t>
            </a:r>
          </a:p>
          <a:p>
            <a:r>
              <a:rPr lang="en-US" dirty="0"/>
              <a:t>As part of the projection of combined ratios for AmFam, Jim estimated net cat losses for full year 2017 as $43 billion, but that number is net of reinsurance. I think the table is direct, and between the cat bonds, Lloyd’s, Munich and Swiss, there were another $10 billion or more, but some of that was offshore.</a:t>
            </a:r>
          </a:p>
          <a:p>
            <a:r>
              <a:rPr lang="en-US" dirty="0"/>
              <a:t>AM Best had 8.8 points of cat losses. (Our NEP number is about $550 billion, and 8.8 percent of that is $48.4 B)</a:t>
            </a:r>
          </a:p>
          <a:p>
            <a:r>
              <a:rPr lang="en-US" dirty="0"/>
              <a:t>So if you look at all those, they hover around $55 billion. </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9</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525656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6857999" cy="5143500"/>
          </a:xfrm>
          <a:prstGeom prst="rect">
            <a:avLst/>
          </a:prstGeom>
        </p:spPr>
      </p:pic>
      <p:sp>
        <p:nvSpPr>
          <p:cNvPr id="2" name="Title 1"/>
          <p:cNvSpPr>
            <a:spLocks noGrp="1"/>
          </p:cNvSpPr>
          <p:nvPr>
            <p:ph type="ctrTitle"/>
          </p:nvPr>
        </p:nvSpPr>
        <p:spPr>
          <a:xfrm>
            <a:off x="528061" y="2513508"/>
            <a:ext cx="5829300" cy="1035558"/>
          </a:xfrm>
        </p:spPr>
        <p:txBody>
          <a:bodyPr lIns="0" tIns="0" rIns="0" bIns="0"/>
          <a:lstStyle>
            <a:lvl1pPr algn="l">
              <a:defRPr sz="2700" b="0"/>
            </a:lvl1pPr>
          </a:lstStyle>
          <a:p>
            <a:r>
              <a:rPr lang="en-US" dirty="0"/>
              <a:t>Click to edit Master title style</a:t>
            </a:r>
          </a:p>
        </p:txBody>
      </p:sp>
      <p:sp>
        <p:nvSpPr>
          <p:cNvPr id="3" name="Subtitle 2"/>
          <p:cNvSpPr>
            <a:spLocks noGrp="1"/>
          </p:cNvSpPr>
          <p:nvPr>
            <p:ph type="subTitle" idx="1"/>
          </p:nvPr>
        </p:nvSpPr>
        <p:spPr>
          <a:xfrm>
            <a:off x="528061" y="3699942"/>
            <a:ext cx="5829300" cy="610362"/>
          </a:xfrm>
        </p:spPr>
        <p:txBody>
          <a:bodyPr lIns="0" tIns="0" rIns="0" bIns="0"/>
          <a:lstStyle>
            <a:lvl1pPr marL="0" indent="0" algn="l">
              <a:spcBef>
                <a:spcPts val="300"/>
              </a:spcBef>
              <a:buNone/>
              <a:defRPr sz="1500">
                <a:solidFill>
                  <a:srgbClr val="072C44"/>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8061" y="1782310"/>
            <a:ext cx="1651117" cy="655763"/>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267894" y="1783079"/>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267894" y="3531870"/>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3501628" y="1783556"/>
            <a:ext cx="3113532" cy="2811066"/>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267894" y="1783080"/>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3501628" y="1783556"/>
            <a:ext cx="3113532" cy="1062038"/>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267894" y="3531870"/>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3501629" y="3531399"/>
            <a:ext cx="3114675" cy="1063229"/>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350" y="436867"/>
            <a:ext cx="5550694" cy="457484"/>
          </a:xfrm>
        </p:spPr>
        <p:txBody>
          <a:bodyPr rtlCol="0"/>
          <a:lstStyle/>
          <a:p>
            <a:r>
              <a:rPr lang="en-US" dirty="0"/>
              <a:t>Click to edit Master title style</a:t>
            </a:r>
          </a:p>
        </p:txBody>
      </p:sp>
      <p:sp>
        <p:nvSpPr>
          <p:cNvPr id="3" name="Content Placeholder 2"/>
          <p:cNvSpPr>
            <a:spLocks noGrp="1"/>
          </p:cNvSpPr>
          <p:nvPr>
            <p:ph idx="1"/>
          </p:nvPr>
        </p:nvSpPr>
        <p:spPr>
          <a:xfrm>
            <a:off x="371475" y="1017893"/>
            <a:ext cx="6115050" cy="3489722"/>
          </a:xfrm>
        </p:spPr>
        <p:txBody>
          <a:bodyPr rtlCol="0"/>
          <a:lstStyle>
            <a:lvl1pPr>
              <a:defRPr>
                <a:solidFill>
                  <a:srgbClr val="444648"/>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10"/>
          <p:cNvSpPr>
            <a:spLocks noGrp="1" noChangeArrowheads="1"/>
          </p:cNvSpPr>
          <p:nvPr>
            <p:ph type="sldNum" sz="quarter" idx="12"/>
          </p:nvPr>
        </p:nvSpPr>
        <p:spPr>
          <a:ln/>
        </p:spPr>
        <p:txBody>
          <a:bodyPr/>
          <a:lstStyle>
            <a:lvl1pPr>
              <a:defRPr/>
            </a:lvl1pPr>
          </a:lstStyle>
          <a:p>
            <a:fld id="{F2AB8969-EBB3-4AB8-8CB7-0442A537E71E}" type="slidenum">
              <a:rPr lang="en-US" altLang="en-US"/>
              <a:pPr/>
              <a:t>‹#›</a:t>
            </a:fld>
            <a:endParaRPr lang="en-US" altLang="en-US"/>
          </a:p>
        </p:txBody>
      </p:sp>
      <p:sp>
        <p:nvSpPr>
          <p:cNvPr id="7" name="Right Triangle 6"/>
          <p:cNvSpPr/>
          <p:nvPr userDrawn="1"/>
        </p:nvSpPr>
        <p:spPr>
          <a:xfrm rot="5400000">
            <a:off x="0" y="0"/>
            <a:ext cx="608135" cy="608135"/>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ight Triangle 7"/>
          <p:cNvSpPr/>
          <p:nvPr userDrawn="1"/>
        </p:nvSpPr>
        <p:spPr>
          <a:xfrm rot="16200000">
            <a:off x="3738562" y="2024062"/>
            <a:ext cx="3119438" cy="3119438"/>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C6C6C9"/>
              </a:solidFill>
            </a:endParaRPr>
          </a:p>
        </p:txBody>
      </p:sp>
      <p:sp>
        <p:nvSpPr>
          <p:cNvPr id="9" name="Rectangle 105"/>
          <p:cNvSpPr>
            <a:spLocks noGrp="1" noChangeArrowheads="1"/>
          </p:cNvSpPr>
          <p:nvPr>
            <p:ph type="dt" sz="half" idx="2"/>
          </p:nvPr>
        </p:nvSpPr>
        <p:spPr bwMode="auto">
          <a:xfrm>
            <a:off x="64294" y="5220892"/>
            <a:ext cx="1014413" cy="90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675" smtClean="0">
                <a:solidFill>
                  <a:schemeClr val="bg1"/>
                </a:solidFill>
                <a:latin typeface="Arial" charset="0"/>
              </a:defRPr>
            </a:lvl1pPr>
          </a:lstStyle>
          <a:p>
            <a:pPr>
              <a:defRPr/>
            </a:pPr>
            <a:endParaRPr lang="en-US" dirty="0"/>
          </a:p>
        </p:txBody>
      </p:sp>
      <p:sp>
        <p:nvSpPr>
          <p:cNvPr id="10" name="Rectangle 106"/>
          <p:cNvSpPr>
            <a:spLocks noGrp="1" noChangeArrowheads="1"/>
          </p:cNvSpPr>
          <p:nvPr>
            <p:ph type="ftr" sz="quarter" idx="3"/>
          </p:nvPr>
        </p:nvSpPr>
        <p:spPr bwMode="auto">
          <a:xfrm>
            <a:off x="2021681" y="5220892"/>
            <a:ext cx="2814638" cy="90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675" smtClean="0">
                <a:solidFill>
                  <a:schemeClr val="bg1"/>
                </a:solidFill>
                <a:latin typeface="Arial" charset="0"/>
              </a:defRPr>
            </a:lvl1pPr>
          </a:lstStyle>
          <a:p>
            <a:pPr>
              <a:defRPr/>
            </a:pPr>
            <a:endParaRPr lang="en-US" dirty="0"/>
          </a:p>
        </p:txBody>
      </p:sp>
    </p:spTree>
    <p:extLst>
      <p:ext uri="{BB962C8B-B14F-4D97-AF65-F5344CB8AC3E}">
        <p14:creationId xmlns:p14="http://schemas.microsoft.com/office/powerpoint/2010/main" val="350011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857999" cy="5143500"/>
          </a:xfrm>
          <a:prstGeom prst="rect">
            <a:avLst/>
          </a:prstGeom>
        </p:spPr>
      </p:pic>
      <p:sp>
        <p:nvSpPr>
          <p:cNvPr id="2" name="Title 1"/>
          <p:cNvSpPr>
            <a:spLocks noGrp="1"/>
          </p:cNvSpPr>
          <p:nvPr>
            <p:ph type="ctrTitle"/>
          </p:nvPr>
        </p:nvSpPr>
        <p:spPr>
          <a:xfrm>
            <a:off x="528061" y="2513508"/>
            <a:ext cx="5829300" cy="1035558"/>
          </a:xfrm>
        </p:spPr>
        <p:txBody>
          <a:bodyPr lIns="0" tIns="0" rIns="0" bIns="0"/>
          <a:lstStyle>
            <a:lvl1pPr algn="l">
              <a:defRPr sz="2700" b="0"/>
            </a:lvl1pPr>
          </a:lstStyle>
          <a:p>
            <a:r>
              <a:rPr lang="en-US" dirty="0"/>
              <a:t>Click to edit Master title style</a:t>
            </a:r>
          </a:p>
        </p:txBody>
      </p:sp>
      <p:sp>
        <p:nvSpPr>
          <p:cNvPr id="3" name="Subtitle 2"/>
          <p:cNvSpPr>
            <a:spLocks noGrp="1"/>
          </p:cNvSpPr>
          <p:nvPr>
            <p:ph type="subTitle" idx="1"/>
          </p:nvPr>
        </p:nvSpPr>
        <p:spPr>
          <a:xfrm>
            <a:off x="528061" y="3699942"/>
            <a:ext cx="5829300" cy="610362"/>
          </a:xfrm>
        </p:spPr>
        <p:txBody>
          <a:bodyPr lIns="0" tIns="0" rIns="0" bIns="0"/>
          <a:lstStyle>
            <a:lvl1pPr marL="0" indent="0" algn="l">
              <a:spcBef>
                <a:spcPts val="300"/>
              </a:spcBef>
              <a:buNone/>
              <a:defRPr sz="1500">
                <a:solidFill>
                  <a:srgbClr val="072C4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061" y="1682575"/>
            <a:ext cx="1904740" cy="564059"/>
          </a:xfrm>
          <a:prstGeom prst="rect">
            <a:avLst/>
          </a:prstGeom>
        </p:spPr>
      </p:pic>
    </p:spTree>
    <p:extLst>
      <p:ext uri="{BB962C8B-B14F-4D97-AF65-F5344CB8AC3E}">
        <p14:creationId xmlns:p14="http://schemas.microsoft.com/office/powerpoint/2010/main" val="15801506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6858172"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bg1"/>
              </a:solidFill>
            </a:endParaRPr>
          </a:p>
        </p:txBody>
      </p:sp>
      <p:sp>
        <p:nvSpPr>
          <p:cNvPr id="2" name="Title 1"/>
          <p:cNvSpPr>
            <a:spLocks noGrp="1"/>
          </p:cNvSpPr>
          <p:nvPr>
            <p:ph type="ctrTitle"/>
          </p:nvPr>
        </p:nvSpPr>
        <p:spPr bwMode="gray">
          <a:xfrm>
            <a:off x="528060" y="1470521"/>
            <a:ext cx="58293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528060" y="2656955"/>
            <a:ext cx="5212080" cy="610362"/>
          </a:xfrm>
        </p:spPr>
        <p:txBody>
          <a:bodyPr lIns="0" tIns="0" rIns="0" bIns="0"/>
          <a:lstStyle>
            <a:lvl1pPr marL="0" indent="0" algn="l">
              <a:spcBef>
                <a:spcPts val="300"/>
              </a:spcBef>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894099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55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38402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11326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552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6350793"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264319" y="1783080"/>
            <a:ext cx="6350794" cy="2809875"/>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02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3" y="0"/>
            <a:ext cx="6858172"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lnSpc>
                <a:spcPct val="90000"/>
              </a:lnSpc>
            </a:pPr>
            <a:endParaRPr lang="en-US" sz="1351" dirty="0">
              <a:solidFill>
                <a:schemeClr val="bg1"/>
              </a:solidFill>
            </a:endParaRPr>
          </a:p>
        </p:txBody>
      </p:sp>
      <p:sp>
        <p:nvSpPr>
          <p:cNvPr id="2" name="Title 1"/>
          <p:cNvSpPr>
            <a:spLocks noGrp="1"/>
          </p:cNvSpPr>
          <p:nvPr>
            <p:ph type="ctrTitle"/>
          </p:nvPr>
        </p:nvSpPr>
        <p:spPr bwMode="gray">
          <a:xfrm>
            <a:off x="528060" y="1470521"/>
            <a:ext cx="58293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528060" y="2656955"/>
            <a:ext cx="5212080" cy="610362"/>
          </a:xfrm>
        </p:spPr>
        <p:txBody>
          <a:bodyPr lIns="0" tIns="0" rIns="0" bIns="0"/>
          <a:lstStyle>
            <a:lvl1pPr marL="0" indent="0" algn="l">
              <a:spcBef>
                <a:spcPts val="300"/>
              </a:spcBef>
              <a:buNone/>
              <a:defRPr sz="1800">
                <a:solidFill>
                  <a:schemeClr val="bg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267891" y="1783080"/>
            <a:ext cx="3111103"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975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264319" y="1785938"/>
            <a:ext cx="3114675"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3501628" y="1785937"/>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3501628" y="3534728"/>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043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267891" y="1783079"/>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0650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267891" y="178308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3501628" y="1783556"/>
            <a:ext cx="3113532" cy="1062038"/>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3501629" y="3531394"/>
            <a:ext cx="3114675" cy="1063229"/>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30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extLst>
      <p:ext uri="{BB962C8B-B14F-4D97-AF65-F5344CB8AC3E}">
        <p14:creationId xmlns:p14="http://schemas.microsoft.com/office/powerpoint/2010/main" val="1620742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857999" cy="5143500"/>
          </a:xfrm>
          <a:prstGeom prst="rect">
            <a:avLst/>
          </a:prstGeom>
        </p:spPr>
      </p:pic>
      <p:sp>
        <p:nvSpPr>
          <p:cNvPr id="2" name="Title 1"/>
          <p:cNvSpPr>
            <a:spLocks noGrp="1"/>
          </p:cNvSpPr>
          <p:nvPr>
            <p:ph type="ctrTitle"/>
          </p:nvPr>
        </p:nvSpPr>
        <p:spPr>
          <a:xfrm>
            <a:off x="528061" y="2513508"/>
            <a:ext cx="5829300" cy="1035558"/>
          </a:xfrm>
        </p:spPr>
        <p:txBody>
          <a:bodyPr lIns="0" tIns="0" rIns="0" bIns="0"/>
          <a:lstStyle>
            <a:lvl1pPr algn="l">
              <a:defRPr sz="2700" b="0"/>
            </a:lvl1pPr>
          </a:lstStyle>
          <a:p>
            <a:r>
              <a:rPr lang="en-US" dirty="0"/>
              <a:t>Click to edit Master title style</a:t>
            </a:r>
          </a:p>
        </p:txBody>
      </p:sp>
      <p:sp>
        <p:nvSpPr>
          <p:cNvPr id="3" name="Subtitle 2"/>
          <p:cNvSpPr>
            <a:spLocks noGrp="1"/>
          </p:cNvSpPr>
          <p:nvPr>
            <p:ph type="subTitle" idx="1"/>
          </p:nvPr>
        </p:nvSpPr>
        <p:spPr>
          <a:xfrm>
            <a:off x="528061" y="3699942"/>
            <a:ext cx="5829300" cy="610362"/>
          </a:xfrm>
        </p:spPr>
        <p:txBody>
          <a:bodyPr lIns="0" tIns="0" rIns="0" bIns="0"/>
          <a:lstStyle>
            <a:lvl1pPr marL="0" indent="0" algn="l">
              <a:spcBef>
                <a:spcPts val="300"/>
              </a:spcBef>
              <a:buNone/>
              <a:defRPr sz="1500">
                <a:solidFill>
                  <a:srgbClr val="072C4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061" y="1682575"/>
            <a:ext cx="1904740" cy="564059"/>
          </a:xfrm>
          <a:prstGeom prst="rect">
            <a:avLst/>
          </a:prstGeom>
        </p:spPr>
      </p:pic>
    </p:spTree>
    <p:extLst>
      <p:ext uri="{BB962C8B-B14F-4D97-AF65-F5344CB8AC3E}">
        <p14:creationId xmlns:p14="http://schemas.microsoft.com/office/powerpoint/2010/main" val="3119657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6858172"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bg1"/>
              </a:solidFill>
            </a:endParaRPr>
          </a:p>
        </p:txBody>
      </p:sp>
      <p:sp>
        <p:nvSpPr>
          <p:cNvPr id="2" name="Title 1"/>
          <p:cNvSpPr>
            <a:spLocks noGrp="1"/>
          </p:cNvSpPr>
          <p:nvPr>
            <p:ph type="ctrTitle"/>
          </p:nvPr>
        </p:nvSpPr>
        <p:spPr bwMode="gray">
          <a:xfrm>
            <a:off x="528060" y="1470521"/>
            <a:ext cx="58293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528060" y="2656955"/>
            <a:ext cx="5212080" cy="610362"/>
          </a:xfrm>
        </p:spPr>
        <p:txBody>
          <a:bodyPr lIns="0" tIns="0" rIns="0" bIns="0"/>
          <a:lstStyle>
            <a:lvl1pPr marL="0" indent="0" algn="l">
              <a:spcBef>
                <a:spcPts val="300"/>
              </a:spcBef>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564836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24973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74695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12705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57290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6350793"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264319" y="1783080"/>
            <a:ext cx="6350794" cy="2809875"/>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6928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267891" y="1783080"/>
            <a:ext cx="3111103"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7488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264319" y="1785938"/>
            <a:ext cx="3114675"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3501628" y="1785937"/>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3501628" y="3534728"/>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429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267891" y="1783079"/>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653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267891" y="178308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3501628" y="1783556"/>
            <a:ext cx="3113532" cy="1062038"/>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3501629" y="3531394"/>
            <a:ext cx="3114675" cy="1063229"/>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671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857642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838" y="67866"/>
            <a:ext cx="5550694" cy="645319"/>
          </a:xfrm>
        </p:spPr>
        <p:txBody>
          <a:bodyPr/>
          <a:lstStyle/>
          <a:p>
            <a:r>
              <a:rPr lang="en-US"/>
              <a:t>Click to edit Master title style</a:t>
            </a:r>
          </a:p>
        </p:txBody>
      </p:sp>
      <p:sp>
        <p:nvSpPr>
          <p:cNvPr id="3" name="Chart Placeholder 2"/>
          <p:cNvSpPr>
            <a:spLocks noGrp="1"/>
          </p:cNvSpPr>
          <p:nvPr>
            <p:ph type="chart" idx="1"/>
          </p:nvPr>
        </p:nvSpPr>
        <p:spPr>
          <a:xfrm>
            <a:off x="371475" y="1235869"/>
            <a:ext cx="6115050" cy="3489722"/>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2054761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379032B2-3E9A-40E1-ABBB-1AC712C60DAE}" type="slidenum">
              <a:rPr lang="en-US"/>
              <a:pPr>
                <a:defRPr/>
              </a:pPr>
              <a:t>‹#›</a:t>
            </a:fld>
            <a:endParaRPr lang="en-US"/>
          </a:p>
        </p:txBody>
      </p:sp>
    </p:spTree>
    <p:extLst>
      <p:ext uri="{BB962C8B-B14F-4D97-AF65-F5344CB8AC3E}">
        <p14:creationId xmlns:p14="http://schemas.microsoft.com/office/powerpoint/2010/main" val="4192674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105"/>
          <p:cNvSpPr>
            <a:spLocks noGrp="1" noChangeArrowheads="1"/>
          </p:cNvSpPr>
          <p:nvPr>
            <p:ph type="dt" sz="half" idx="10"/>
          </p:nvPr>
        </p:nvSpPr>
        <p:spPr>
          <a:ln/>
        </p:spPr>
        <p:txBody>
          <a:bodyPr/>
          <a:lstStyle>
            <a:lvl1pPr>
              <a:defRPr/>
            </a:lvl1pPr>
          </a:lstStyle>
          <a:p>
            <a:pPr>
              <a:defRPr/>
            </a:pP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0"/>
          <p:cNvSpPr>
            <a:spLocks noGrp="1" noChangeArrowheads="1"/>
          </p:cNvSpPr>
          <p:nvPr>
            <p:ph type="sldNum" sz="quarter" idx="12"/>
          </p:nvPr>
        </p:nvSpPr>
        <p:spPr>
          <a:ln/>
        </p:spPr>
        <p:txBody>
          <a:bodyPr/>
          <a:lstStyle>
            <a:lvl1pPr>
              <a:defRPr/>
            </a:lvl1pPr>
          </a:lstStyle>
          <a:p>
            <a:pPr>
              <a:defRPr/>
            </a:pPr>
            <a:endParaRPr lang="en-US" dirty="0"/>
          </a:p>
        </p:txBody>
      </p:sp>
      <p:sp>
        <p:nvSpPr>
          <p:cNvPr id="6" name="Title 5">
            <a:extLst>
              <a:ext uri="{FF2B5EF4-FFF2-40B4-BE49-F238E27FC236}">
                <a16:creationId xmlns:a16="http://schemas.microsoft.com/office/drawing/2014/main" id="{6F1D3347-9701-422C-84F3-DA2A984832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897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6350793"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264321" y="1783085"/>
            <a:ext cx="6350794" cy="2809875"/>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267894" y="1783080"/>
            <a:ext cx="3111103" cy="281178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3501628" y="1783556"/>
            <a:ext cx="3113532" cy="2811066"/>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264320" y="1785938"/>
            <a:ext cx="3114675" cy="281178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3501628" y="1785937"/>
            <a:ext cx="3113532" cy="106299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3501628" y="3534728"/>
            <a:ext cx="3113532" cy="106299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576072" cy="576072"/>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267462" y="173483"/>
            <a:ext cx="6343650" cy="713232"/>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267462" y="1412748"/>
            <a:ext cx="6343650" cy="30312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90525" y="4802981"/>
            <a:ext cx="171450" cy="2286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96" r:id="rId12"/>
  </p:sldLayoutIdLst>
  <p:hf sldNum="0" hdr="0" ftr="0" dt="0"/>
  <p:txStyles>
    <p:titleStyle>
      <a:lvl1pPr algn="l" defTabSz="685783" rtl="0" eaLnBrk="1" latinLnBrk="0" hangingPunct="1">
        <a:lnSpc>
          <a:spcPct val="90000"/>
        </a:lnSpc>
        <a:spcBef>
          <a:spcPts val="0"/>
        </a:spcBef>
        <a:buNone/>
        <a:defRPr sz="2251" b="0" kern="1200">
          <a:solidFill>
            <a:srgbClr val="337DBE"/>
          </a:solidFill>
          <a:latin typeface="+mj-lt"/>
          <a:ea typeface="+mj-ea"/>
          <a:cs typeface="+mj-cs"/>
        </a:defRPr>
      </a:lvl1pPr>
    </p:titleStyle>
    <p:bodyStyle>
      <a:lvl1pPr marL="219451" indent="-219451" algn="l" defTabSz="685783" rtl="0" eaLnBrk="1" latinLnBrk="0" hangingPunct="1">
        <a:lnSpc>
          <a:spcPct val="90000"/>
        </a:lnSpc>
        <a:spcBef>
          <a:spcPts val="1500"/>
        </a:spcBef>
        <a:buClr>
          <a:srgbClr val="337DBE"/>
        </a:buClr>
        <a:buSzPct val="77000"/>
        <a:buFont typeface="Wingdings 3" panose="05040102010807070707" pitchFamily="18" charset="2"/>
        <a:buChar char=""/>
        <a:defRPr sz="1651" kern="1200">
          <a:solidFill>
            <a:schemeClr val="tx1"/>
          </a:solidFill>
          <a:latin typeface="+mn-lt"/>
          <a:ea typeface="+mn-ea"/>
          <a:cs typeface="+mn-cs"/>
        </a:defRPr>
      </a:lvl1pPr>
      <a:lvl2pPr marL="425185" indent="-171446" algn="l" defTabSz="685783" rtl="0" eaLnBrk="1" latinLnBrk="0" hangingPunct="1">
        <a:lnSpc>
          <a:spcPct val="90000"/>
        </a:lnSpc>
        <a:spcBef>
          <a:spcPts val="751"/>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783" indent="-171446" algn="l" defTabSz="685783" rtl="0" eaLnBrk="1" latinLnBrk="0" hangingPunct="1">
        <a:lnSpc>
          <a:spcPct val="90000"/>
        </a:lnSpc>
        <a:spcBef>
          <a:spcPts val="375"/>
        </a:spcBef>
        <a:buClr>
          <a:srgbClr val="337DBE"/>
        </a:buClr>
        <a:buFont typeface="Arial" pitchFamily="34" charset="0"/>
        <a:buChar char="–"/>
        <a:defRPr sz="1351" kern="1200">
          <a:solidFill>
            <a:schemeClr val="tx1"/>
          </a:solidFill>
          <a:latin typeface="+mn-lt"/>
          <a:ea typeface="+mn-ea"/>
          <a:cs typeface="+mn-cs"/>
        </a:defRPr>
      </a:lvl3pPr>
      <a:lvl4pPr marL="939523" indent="-164588" algn="l" defTabSz="685783" rtl="0" eaLnBrk="1" latinLnBrk="0" hangingPunct="1">
        <a:lnSpc>
          <a:spcPct val="90000"/>
        </a:lnSpc>
        <a:spcBef>
          <a:spcPts val="151"/>
        </a:spcBef>
        <a:buClr>
          <a:srgbClr val="337DBE"/>
        </a:buClr>
        <a:buFont typeface="Wingdings" pitchFamily="2" charset="2"/>
        <a:buChar char="§"/>
        <a:defRPr sz="1200" kern="1200">
          <a:solidFill>
            <a:schemeClr val="tx1"/>
          </a:solidFill>
          <a:latin typeface="+mn-lt"/>
          <a:ea typeface="+mn-ea"/>
          <a:cs typeface="+mn-cs"/>
        </a:defRPr>
      </a:lvl4pPr>
      <a:lvl5pPr marL="1110968" indent="-130299" algn="l" defTabSz="685783" rtl="0" eaLnBrk="1" latinLnBrk="0" hangingPunct="1">
        <a:lnSpc>
          <a:spcPct val="90000"/>
        </a:lnSpc>
        <a:spcBef>
          <a:spcPts val="75"/>
        </a:spcBef>
        <a:buClr>
          <a:srgbClr val="337DBE"/>
        </a:buClr>
        <a:buFont typeface="Arial" pitchFamily="34" charset="0"/>
        <a:buChar char="»"/>
        <a:defRPr sz="1051"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576072" cy="576072"/>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Slide Number Placeholder 5"/>
          <p:cNvSpPr txBox="1">
            <a:spLocks/>
          </p:cNvSpPr>
          <p:nvPr userDrawn="1"/>
        </p:nvSpPr>
        <p:spPr bwMode="gray">
          <a:xfrm>
            <a:off x="6465094" y="4996783"/>
            <a:ext cx="328613" cy="9013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675" smtClean="0">
                <a:solidFill>
                  <a:schemeClr val="tx1">
                    <a:lumMod val="75000"/>
                    <a:lumOff val="25000"/>
                  </a:schemeClr>
                </a:solidFill>
                <a:latin typeface="+mn-lt"/>
              </a:rPr>
              <a:pPr/>
              <a:t>‹#›</a:t>
            </a:fld>
            <a:endParaRPr lang="en-US" sz="675" dirty="0">
              <a:solidFill>
                <a:schemeClr val="tx1">
                  <a:lumMod val="75000"/>
                  <a:lumOff val="25000"/>
                </a:schemeClr>
              </a:solidFill>
              <a:latin typeface="+mn-lt"/>
            </a:endParaRPr>
          </a:p>
        </p:txBody>
      </p:sp>
      <p:sp>
        <p:nvSpPr>
          <p:cNvPr id="2" name="Title Placeholder 1"/>
          <p:cNvSpPr>
            <a:spLocks noGrp="1"/>
          </p:cNvSpPr>
          <p:nvPr>
            <p:ph type="title"/>
          </p:nvPr>
        </p:nvSpPr>
        <p:spPr>
          <a:xfrm>
            <a:off x="267462" y="173483"/>
            <a:ext cx="6343650" cy="713232"/>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267462" y="1412748"/>
            <a:ext cx="6343650" cy="30312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4"/>
          <a:stretch>
            <a:fillRect/>
          </a:stretch>
        </p:blipFill>
        <p:spPr>
          <a:xfrm>
            <a:off x="352425" y="4802981"/>
            <a:ext cx="247650" cy="228600"/>
          </a:xfrm>
          <a:prstGeom prst="rect">
            <a:avLst/>
          </a:prstGeom>
        </p:spPr>
      </p:pic>
    </p:spTree>
    <p:extLst>
      <p:ext uri="{BB962C8B-B14F-4D97-AF65-F5344CB8AC3E}">
        <p14:creationId xmlns:p14="http://schemas.microsoft.com/office/powerpoint/2010/main" val="26884272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99" r:id="rId12"/>
  </p:sldLayoutIdLst>
  <p:hf sldNum="0" hdr="0" ftr="0" dt="0"/>
  <p:txStyles>
    <p:titleStyle>
      <a:lvl1pPr algn="l" defTabSz="685800" rtl="0" eaLnBrk="1" latinLnBrk="0" hangingPunct="1">
        <a:lnSpc>
          <a:spcPct val="90000"/>
        </a:lnSpc>
        <a:spcBef>
          <a:spcPts val="0"/>
        </a:spcBef>
        <a:buNone/>
        <a:defRPr sz="2250" b="0" kern="1200">
          <a:solidFill>
            <a:srgbClr val="337DBE"/>
          </a:solidFill>
          <a:latin typeface="+mj-lt"/>
          <a:ea typeface="+mj-ea"/>
          <a:cs typeface="+mj-cs"/>
        </a:defRPr>
      </a:lvl1pPr>
    </p:titleStyle>
    <p:bodyStyle>
      <a:lvl1pPr marL="219456" indent="-219456" algn="l" defTabSz="685800" rtl="0" eaLnBrk="1" latinLnBrk="0" hangingPunct="1">
        <a:lnSpc>
          <a:spcPct val="90000"/>
        </a:lnSpc>
        <a:spcBef>
          <a:spcPts val="1500"/>
        </a:spcBef>
        <a:buClr>
          <a:srgbClr val="337DBE"/>
        </a:buClr>
        <a:buSzPct val="77000"/>
        <a:buFont typeface="Wingdings 3" panose="05040102010807070707" pitchFamily="18" charset="2"/>
        <a:buChar char=""/>
        <a:defRPr sz="1650" kern="1200">
          <a:solidFill>
            <a:schemeClr val="tx1"/>
          </a:solidFill>
          <a:latin typeface="+mn-lt"/>
          <a:ea typeface="+mn-ea"/>
          <a:cs typeface="+mn-cs"/>
        </a:defRPr>
      </a:lvl1pPr>
      <a:lvl2pPr marL="425196" indent="-171450" algn="l" defTabSz="685800" rtl="0" eaLnBrk="1" latinLnBrk="0" hangingPunct="1">
        <a:lnSpc>
          <a:spcPct val="90000"/>
        </a:lnSpc>
        <a:spcBef>
          <a:spcPts val="750"/>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Clr>
          <a:srgbClr val="337DBE"/>
        </a:buClr>
        <a:buFont typeface="Arial" pitchFamily="34" charset="0"/>
        <a:buChar char="–"/>
        <a:defRPr sz="1350" kern="1200">
          <a:solidFill>
            <a:schemeClr val="tx1"/>
          </a:solidFill>
          <a:latin typeface="+mn-lt"/>
          <a:ea typeface="+mn-ea"/>
          <a:cs typeface="+mn-cs"/>
        </a:defRPr>
      </a:lvl3pPr>
      <a:lvl4pPr marL="939546" indent="-164592" algn="l" defTabSz="685800" rtl="0" eaLnBrk="1" latinLnBrk="0" hangingPunct="1">
        <a:lnSpc>
          <a:spcPct val="90000"/>
        </a:lnSpc>
        <a:spcBef>
          <a:spcPts val="150"/>
        </a:spcBef>
        <a:buClr>
          <a:srgbClr val="337DBE"/>
        </a:buClr>
        <a:buFont typeface="Wingdings" pitchFamily="2" charset="2"/>
        <a:buChar char="§"/>
        <a:defRPr sz="1200" kern="1200">
          <a:solidFill>
            <a:schemeClr val="tx1"/>
          </a:solidFill>
          <a:latin typeface="+mn-lt"/>
          <a:ea typeface="+mn-ea"/>
          <a:cs typeface="+mn-cs"/>
        </a:defRPr>
      </a:lvl4pPr>
      <a:lvl5pPr marL="1110996" indent="-130302" algn="l" defTabSz="685800" rtl="0" eaLnBrk="1" latinLnBrk="0" hangingPunct="1">
        <a:lnSpc>
          <a:spcPct val="90000"/>
        </a:lnSpc>
        <a:spcBef>
          <a:spcPts val="75"/>
        </a:spcBef>
        <a:buClr>
          <a:srgbClr val="337DBE"/>
        </a:buClr>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576072" cy="576072"/>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Slide Number Placeholder 5"/>
          <p:cNvSpPr txBox="1">
            <a:spLocks/>
          </p:cNvSpPr>
          <p:nvPr/>
        </p:nvSpPr>
        <p:spPr bwMode="gray">
          <a:xfrm>
            <a:off x="6465094" y="4996783"/>
            <a:ext cx="328613" cy="9013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675" smtClean="0">
                <a:solidFill>
                  <a:schemeClr val="tx1">
                    <a:lumMod val="75000"/>
                    <a:lumOff val="25000"/>
                  </a:schemeClr>
                </a:solidFill>
                <a:latin typeface="+mn-lt"/>
              </a:rPr>
              <a:pPr/>
              <a:t>‹#›</a:t>
            </a:fld>
            <a:endParaRPr lang="en-US" sz="675" dirty="0">
              <a:solidFill>
                <a:schemeClr val="tx1">
                  <a:lumMod val="75000"/>
                  <a:lumOff val="25000"/>
                </a:schemeClr>
              </a:solidFill>
              <a:latin typeface="+mn-lt"/>
            </a:endParaRPr>
          </a:p>
        </p:txBody>
      </p:sp>
      <p:sp>
        <p:nvSpPr>
          <p:cNvPr id="2" name="Title Placeholder 1"/>
          <p:cNvSpPr>
            <a:spLocks noGrp="1"/>
          </p:cNvSpPr>
          <p:nvPr>
            <p:ph type="title"/>
          </p:nvPr>
        </p:nvSpPr>
        <p:spPr>
          <a:xfrm>
            <a:off x="267462" y="173483"/>
            <a:ext cx="6343650" cy="713232"/>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267462" y="1412748"/>
            <a:ext cx="6343650" cy="30312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7"/>
          <a:stretch>
            <a:fillRect/>
          </a:stretch>
        </p:blipFill>
        <p:spPr>
          <a:xfrm>
            <a:off x="352425" y="4802981"/>
            <a:ext cx="247650" cy="228600"/>
          </a:xfrm>
          <a:prstGeom prst="rect">
            <a:avLst/>
          </a:prstGeom>
        </p:spPr>
      </p:pic>
    </p:spTree>
    <p:extLst>
      <p:ext uri="{BB962C8B-B14F-4D97-AF65-F5344CB8AC3E}">
        <p14:creationId xmlns:p14="http://schemas.microsoft.com/office/powerpoint/2010/main" val="41211989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ftr="0" dt="0"/>
  <p:txStyles>
    <p:titleStyle>
      <a:lvl1pPr algn="l" defTabSz="685800" rtl="0" eaLnBrk="1" latinLnBrk="0" hangingPunct="1">
        <a:lnSpc>
          <a:spcPct val="90000"/>
        </a:lnSpc>
        <a:spcBef>
          <a:spcPts val="0"/>
        </a:spcBef>
        <a:buNone/>
        <a:defRPr sz="2250" b="0" kern="1200">
          <a:solidFill>
            <a:srgbClr val="337DBE"/>
          </a:solidFill>
          <a:latin typeface="+mj-lt"/>
          <a:ea typeface="+mj-ea"/>
          <a:cs typeface="+mj-cs"/>
        </a:defRPr>
      </a:lvl1pPr>
    </p:titleStyle>
    <p:bodyStyle>
      <a:lvl1pPr marL="219456" indent="-219456" algn="l" defTabSz="685800" rtl="0" eaLnBrk="1" latinLnBrk="0" hangingPunct="1">
        <a:lnSpc>
          <a:spcPct val="90000"/>
        </a:lnSpc>
        <a:spcBef>
          <a:spcPts val="1500"/>
        </a:spcBef>
        <a:buClr>
          <a:srgbClr val="337DBE"/>
        </a:buClr>
        <a:buSzPct val="77000"/>
        <a:buFont typeface="Wingdings 3" panose="05040102010807070707" pitchFamily="18" charset="2"/>
        <a:buChar char=""/>
        <a:defRPr sz="1650" kern="1200">
          <a:solidFill>
            <a:schemeClr val="tx1"/>
          </a:solidFill>
          <a:latin typeface="+mn-lt"/>
          <a:ea typeface="+mn-ea"/>
          <a:cs typeface="+mn-cs"/>
        </a:defRPr>
      </a:lvl1pPr>
      <a:lvl2pPr marL="425196" indent="-171450" algn="l" defTabSz="685800" rtl="0" eaLnBrk="1" latinLnBrk="0" hangingPunct="1">
        <a:lnSpc>
          <a:spcPct val="90000"/>
        </a:lnSpc>
        <a:spcBef>
          <a:spcPts val="750"/>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Clr>
          <a:srgbClr val="337DBE"/>
        </a:buClr>
        <a:buFont typeface="Arial" pitchFamily="34" charset="0"/>
        <a:buChar char="–"/>
        <a:defRPr sz="1350" kern="1200">
          <a:solidFill>
            <a:schemeClr val="tx1"/>
          </a:solidFill>
          <a:latin typeface="+mn-lt"/>
          <a:ea typeface="+mn-ea"/>
          <a:cs typeface="+mn-cs"/>
        </a:defRPr>
      </a:lvl3pPr>
      <a:lvl4pPr marL="939546" indent="-164592" algn="l" defTabSz="685800" rtl="0" eaLnBrk="1" latinLnBrk="0" hangingPunct="1">
        <a:lnSpc>
          <a:spcPct val="90000"/>
        </a:lnSpc>
        <a:spcBef>
          <a:spcPts val="150"/>
        </a:spcBef>
        <a:buClr>
          <a:srgbClr val="337DBE"/>
        </a:buClr>
        <a:buFont typeface="Wingdings" pitchFamily="2" charset="2"/>
        <a:buChar char="§"/>
        <a:defRPr sz="1200" kern="1200">
          <a:solidFill>
            <a:schemeClr val="tx1"/>
          </a:solidFill>
          <a:latin typeface="+mn-lt"/>
          <a:ea typeface="+mn-ea"/>
          <a:cs typeface="+mn-cs"/>
        </a:defRPr>
      </a:lvl4pPr>
      <a:lvl5pPr marL="1110996" indent="-130302" algn="l" defTabSz="685800" rtl="0" eaLnBrk="1" latinLnBrk="0" hangingPunct="1">
        <a:lnSpc>
          <a:spcPct val="90000"/>
        </a:lnSpc>
        <a:spcBef>
          <a:spcPts val="75"/>
        </a:spcBef>
        <a:buClr>
          <a:srgbClr val="337DBE"/>
        </a:buClr>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hyperlink" Target="mailto:jamesl@iii.org"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7.xml"/><Relationship Id="rId1" Type="http://schemas.openxmlformats.org/officeDocument/2006/relationships/tags" Target="../tags/tag7.xml"/><Relationship Id="rId6" Type="http://schemas.openxmlformats.org/officeDocument/2006/relationships/chart" Target="../charts/chart19.xml"/><Relationship Id="rId5" Type="http://schemas.microsoft.com/office/2007/relationships/hdphoto" Target="../media/hdphoto1.wdp"/><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528061" y="2732821"/>
            <a:ext cx="5829300" cy="1136606"/>
          </a:xfrm>
        </p:spPr>
        <p:txBody>
          <a:bodyPr/>
          <a:lstStyle/>
          <a:p>
            <a:br>
              <a:rPr lang="en-US" dirty="0"/>
            </a:br>
            <a:br>
              <a:rPr lang="en-US" dirty="0"/>
            </a:br>
            <a:r>
              <a:rPr lang="en-US" dirty="0"/>
              <a:t>The Marine Insurance Market</a:t>
            </a:r>
            <a:br>
              <a:rPr lang="en-US" dirty="0"/>
            </a:br>
            <a:endParaRPr lang="en-US" dirty="0"/>
          </a:p>
        </p:txBody>
      </p:sp>
      <p:sp>
        <p:nvSpPr>
          <p:cNvPr id="94211" name="Rectangle 3"/>
          <p:cNvSpPr>
            <a:spLocks noGrp="1" noChangeArrowheads="1"/>
          </p:cNvSpPr>
          <p:nvPr>
            <p:ph type="subTitle" idx="1"/>
          </p:nvPr>
        </p:nvSpPr>
        <p:spPr/>
        <p:txBody>
          <a:bodyPr/>
          <a:lstStyle/>
          <a:p>
            <a:r>
              <a:rPr lang="en-US" dirty="0"/>
              <a:t>Board of Marine Underwriters of San Francisco</a:t>
            </a:r>
            <a:br>
              <a:rPr lang="en-US" dirty="0"/>
            </a:br>
            <a:r>
              <a:rPr lang="en-US" dirty="0"/>
              <a:t>San Francisco, CA</a:t>
            </a:r>
          </a:p>
          <a:p>
            <a:r>
              <a:rPr lang="en-US" dirty="0"/>
              <a:t>May 3, 2018</a:t>
            </a:r>
          </a:p>
        </p:txBody>
      </p:sp>
      <p:sp>
        <p:nvSpPr>
          <p:cNvPr id="9" name="Rectangle 3"/>
          <p:cNvSpPr txBox="1">
            <a:spLocks noChangeArrowheads="1"/>
          </p:cNvSpPr>
          <p:nvPr/>
        </p:nvSpPr>
        <p:spPr bwMode="gray">
          <a:xfrm>
            <a:off x="528061" y="4487334"/>
            <a:ext cx="5829300"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3716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lnSpc>
                <a:spcPct val="90000"/>
              </a:lnSpc>
              <a:spcBef>
                <a:spcPts val="450"/>
              </a:spcBef>
              <a:buClr>
                <a:schemeClr val="accent1"/>
              </a:buClr>
            </a:pPr>
            <a:r>
              <a:rPr lang="en-US" altLang="en-US" sz="900" kern="0" spc="38" dirty="0">
                <a:solidFill>
                  <a:srgbClr val="337DBE"/>
                </a:solidFill>
                <a:latin typeface="+mn-lt"/>
              </a:rPr>
              <a:t>James Lynch, FCAS MAAA, Chief Actuary</a:t>
            </a:r>
          </a:p>
          <a:p>
            <a:pPr defTabSz="685800">
              <a:lnSpc>
                <a:spcPct val="90000"/>
              </a:lnSpc>
              <a:spcBef>
                <a:spcPts val="450"/>
              </a:spcBef>
              <a:buClr>
                <a:schemeClr val="accent1"/>
              </a:buClr>
            </a:pPr>
            <a:r>
              <a:rPr lang="en-US" altLang="en-US" sz="900" kern="0" spc="38" dirty="0">
                <a:solidFill>
                  <a:srgbClr val="337DBE"/>
                </a:solidFill>
                <a:latin typeface="+mn-lt"/>
                <a:sym typeface="Symbol" panose="05050102010706020507" pitchFamily="18" charset="2"/>
              </a:rPr>
              <a:t>Insurance Information Institute </a:t>
            </a:r>
            <a:r>
              <a:rPr lang="en-US" altLang="en-US" sz="900" kern="0" spc="38" dirty="0">
                <a:solidFill>
                  <a:srgbClr val="337DBE"/>
                </a:solidFill>
                <a:latin typeface="+mn-lt"/>
                <a:sym typeface="Wingdings"/>
              </a:rPr>
              <a:t> </a:t>
            </a:r>
            <a:r>
              <a:rPr lang="en-US" altLang="en-US" sz="900" kern="0" spc="38" dirty="0">
                <a:solidFill>
                  <a:srgbClr val="337DBE"/>
                </a:solidFill>
                <a:latin typeface="+mn-lt"/>
                <a:sym typeface="Symbol" panose="05050102010706020507" pitchFamily="18" charset="2"/>
              </a:rPr>
              <a:t>110 William Street </a:t>
            </a:r>
            <a:r>
              <a:rPr lang="en-US" altLang="en-US" sz="900" kern="0" spc="38" dirty="0">
                <a:solidFill>
                  <a:srgbClr val="337DBE"/>
                </a:solidFill>
                <a:latin typeface="+mn-lt"/>
                <a:sym typeface="Wingdings"/>
              </a:rPr>
              <a:t> </a:t>
            </a:r>
            <a:r>
              <a:rPr lang="en-US" altLang="en-US" sz="900" kern="0" spc="38" dirty="0">
                <a:solidFill>
                  <a:srgbClr val="337DBE"/>
                </a:solidFill>
                <a:latin typeface="+mn-lt"/>
                <a:sym typeface="Symbol" panose="05050102010706020507" pitchFamily="18" charset="2"/>
              </a:rPr>
              <a:t>New York, NY 10038 </a:t>
            </a:r>
            <a:br>
              <a:rPr lang="en-US" altLang="en-US" sz="900" kern="0" spc="38" dirty="0">
                <a:solidFill>
                  <a:srgbClr val="337DBE"/>
                </a:solidFill>
                <a:latin typeface="+mn-lt"/>
                <a:sym typeface="Symbol" panose="05050102010706020507" pitchFamily="18" charset="2"/>
              </a:rPr>
            </a:br>
            <a:r>
              <a:rPr lang="en-US" altLang="en-US" sz="900" kern="0" spc="38" dirty="0">
                <a:solidFill>
                  <a:srgbClr val="337DBE"/>
                </a:solidFill>
                <a:latin typeface="+mn-lt"/>
                <a:sym typeface="Symbol" panose="05050102010706020507" pitchFamily="18" charset="2"/>
              </a:rPr>
              <a:t>Tel: 212.346.5533 </a:t>
            </a:r>
            <a:r>
              <a:rPr lang="en-US" altLang="en-US" sz="900" kern="0" spc="38" dirty="0">
                <a:solidFill>
                  <a:srgbClr val="337DBE"/>
                </a:solidFill>
                <a:latin typeface="+mn-lt"/>
                <a:sym typeface="Wingdings"/>
              </a:rPr>
              <a:t></a:t>
            </a:r>
            <a:r>
              <a:rPr lang="en-US" altLang="en-US" sz="900" kern="0" spc="38" dirty="0">
                <a:solidFill>
                  <a:srgbClr val="337DBE"/>
                </a:solidFill>
                <a:latin typeface="+mn-lt"/>
                <a:sym typeface="Symbol" panose="05050102010706020507" pitchFamily="18" charset="2"/>
              </a:rPr>
              <a:t> </a:t>
            </a:r>
            <a:r>
              <a:rPr lang="en-US" altLang="en-US" sz="900" kern="0" spc="38" dirty="0">
                <a:solidFill>
                  <a:srgbClr val="337DBE"/>
                </a:solidFill>
                <a:sym typeface="Symbol" panose="05050102010706020507" pitchFamily="18" charset="2"/>
                <a:hlinkClick r:id="rId4"/>
              </a:rPr>
              <a:t>j</a:t>
            </a:r>
            <a:r>
              <a:rPr lang="en-US" altLang="en-US" sz="900" kern="0" spc="38" dirty="0">
                <a:solidFill>
                  <a:srgbClr val="337DBE"/>
                </a:solidFill>
                <a:latin typeface="+mn-lt"/>
                <a:sym typeface="Symbol" panose="05050102010706020507" pitchFamily="18" charset="2"/>
                <a:hlinkClick r:id="rId4"/>
              </a:rPr>
              <a:t>amesl@iii.org</a:t>
            </a:r>
            <a:r>
              <a:rPr lang="en-US" altLang="en-US" sz="900" kern="0" spc="38" dirty="0">
                <a:solidFill>
                  <a:srgbClr val="337DBE"/>
                </a:solidFill>
                <a:latin typeface="+mn-lt"/>
                <a:sym typeface="Symbol" panose="05050102010706020507" pitchFamily="18" charset="2"/>
              </a:rPr>
              <a:t> </a:t>
            </a:r>
            <a:r>
              <a:rPr lang="en-US" altLang="en-US" sz="900" kern="0" spc="38" dirty="0">
                <a:solidFill>
                  <a:srgbClr val="337DBE"/>
                </a:solidFill>
                <a:latin typeface="+mn-lt"/>
                <a:sym typeface="Wingdings"/>
              </a:rPr>
              <a:t></a:t>
            </a:r>
            <a:r>
              <a:rPr lang="en-US" altLang="en-US" sz="900" kern="0" spc="38" dirty="0">
                <a:solidFill>
                  <a:srgbClr val="337DBE"/>
                </a:solidFill>
                <a:latin typeface="+mn-lt"/>
                <a:sym typeface="Symbol" panose="05050102010706020507" pitchFamily="18" charset="2"/>
              </a:rPr>
              <a:t> www.iii.org</a:t>
            </a:r>
          </a:p>
        </p:txBody>
      </p:sp>
    </p:spTree>
    <p:custDataLst>
      <p:tags r:id="rId1"/>
    </p:custDataLst>
    <p:extLst>
      <p:ext uri="{BB962C8B-B14F-4D97-AF65-F5344CB8AC3E}">
        <p14:creationId xmlns:p14="http://schemas.microsoft.com/office/powerpoint/2010/main" val="59344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a:t>Estimated Ultimate Gross Losses from Hurricane Harvey</a:t>
            </a:r>
          </a:p>
        </p:txBody>
      </p:sp>
      <p:sp>
        <p:nvSpPr>
          <p:cNvPr id="15" name="Text Placeholder 14"/>
          <p:cNvSpPr>
            <a:spLocks noGrp="1"/>
          </p:cNvSpPr>
          <p:nvPr>
            <p:ph type="body" sz="quarter" idx="16"/>
          </p:nvPr>
        </p:nvSpPr>
        <p:spPr/>
        <p:txBody>
          <a:bodyPr/>
          <a:lstStyle/>
          <a:p>
            <a:r>
              <a:rPr lang="en-US" dirty="0"/>
              <a:t>Source: Texas Department of Insurance, Hurricane Harvey Data Call, January 23, 2018.</a:t>
            </a:r>
          </a:p>
        </p:txBody>
      </p:sp>
      <p:graphicFrame>
        <p:nvGraphicFramePr>
          <p:cNvPr id="19" name="Object 6"/>
          <p:cNvGraphicFramePr>
            <a:graphicFrameLocks/>
          </p:cNvGraphicFramePr>
          <p:nvPr>
            <p:extLst/>
          </p:nvPr>
        </p:nvGraphicFramePr>
        <p:xfrm>
          <a:off x="2093692" y="1565552"/>
          <a:ext cx="2878595" cy="2635173"/>
        </p:xfrm>
        <a:graphic>
          <a:graphicData uri="http://schemas.openxmlformats.org/drawingml/2006/chart">
            <c:chart xmlns:c="http://schemas.openxmlformats.org/drawingml/2006/chart" xmlns:r="http://schemas.openxmlformats.org/officeDocument/2006/relationships" r:id="rId3"/>
          </a:graphicData>
        </a:graphic>
      </p:graphicFrame>
      <p:sp>
        <p:nvSpPr>
          <p:cNvPr id="1036" name="Text Box 7"/>
          <p:cNvSpPr txBox="1">
            <a:spLocks noChangeArrowheads="1"/>
          </p:cNvSpPr>
          <p:nvPr/>
        </p:nvSpPr>
        <p:spPr bwMode="gray">
          <a:xfrm>
            <a:off x="3819677" y="1017608"/>
            <a:ext cx="702317" cy="282555"/>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Other</a:t>
            </a:r>
          </a:p>
        </p:txBody>
      </p:sp>
      <p:sp>
        <p:nvSpPr>
          <p:cNvPr id="1037" name="Text Box 7"/>
          <p:cNvSpPr txBox="1">
            <a:spLocks noChangeArrowheads="1"/>
          </p:cNvSpPr>
          <p:nvPr/>
        </p:nvSpPr>
        <p:spPr bwMode="gray">
          <a:xfrm>
            <a:off x="4764881" y="2617961"/>
            <a:ext cx="840734" cy="417812"/>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Flood Insurance</a:t>
            </a:r>
          </a:p>
        </p:txBody>
      </p:sp>
      <p:sp>
        <p:nvSpPr>
          <p:cNvPr id="12" name="Text Box 12"/>
          <p:cNvSpPr txBox="1">
            <a:spLocks noChangeArrowheads="1"/>
          </p:cNvSpPr>
          <p:nvPr/>
        </p:nvSpPr>
        <p:spPr bwMode="gray">
          <a:xfrm>
            <a:off x="3056739" y="2545748"/>
            <a:ext cx="952500" cy="517065"/>
          </a:xfrm>
          <a:prstGeom prst="rect">
            <a:avLst/>
          </a:prstGeom>
          <a:noFill/>
          <a:ln w="9525">
            <a:noFill/>
            <a:miter lim="800000"/>
            <a:headEnd/>
            <a:tailEnd/>
          </a:ln>
          <a:effectLst/>
        </p:spPr>
        <p:txBody>
          <a:bodyPr wrap="square" lIns="0" tIns="0" rIns="0" bIns="0" anchor="ctr">
            <a:noAutofit/>
          </a:bodyPr>
          <a:lstStyle/>
          <a:p>
            <a:pPr algn="ctr" eaLnBrk="0" hangingPunct="0">
              <a:lnSpc>
                <a:spcPct val="80000"/>
              </a:lnSpc>
              <a:buSzPct val="90000"/>
              <a:buFont typeface="Wingdings" pitchFamily="2" charset="2"/>
              <a:buNone/>
            </a:pPr>
            <a:r>
              <a:rPr lang="en-US" sz="1500" dirty="0"/>
              <a:t>($ Billions)</a:t>
            </a:r>
          </a:p>
        </p:txBody>
      </p:sp>
      <p:sp>
        <p:nvSpPr>
          <p:cNvPr id="13" name="Text Box 7"/>
          <p:cNvSpPr txBox="1">
            <a:spLocks noChangeArrowheads="1"/>
          </p:cNvSpPr>
          <p:nvPr/>
        </p:nvSpPr>
        <p:spPr bwMode="gray">
          <a:xfrm>
            <a:off x="1380309" y="2643288"/>
            <a:ext cx="920788" cy="419525"/>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Automobile</a:t>
            </a:r>
          </a:p>
        </p:txBody>
      </p:sp>
      <p:sp>
        <p:nvSpPr>
          <p:cNvPr id="11" name="Text Box 7">
            <a:extLst>
              <a:ext uri="{FF2B5EF4-FFF2-40B4-BE49-F238E27FC236}">
                <a16:creationId xmlns:a16="http://schemas.microsoft.com/office/drawing/2014/main" id="{D8679D21-C65F-4AA1-B64A-7EFA4AC77D16}"/>
              </a:ext>
            </a:extLst>
          </p:cNvPr>
          <p:cNvSpPr txBox="1">
            <a:spLocks noChangeArrowheads="1"/>
          </p:cNvSpPr>
          <p:nvPr/>
        </p:nvSpPr>
        <p:spPr bwMode="gray">
          <a:xfrm>
            <a:off x="2496156" y="3991819"/>
            <a:ext cx="943131" cy="417812"/>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Commercial Property</a:t>
            </a:r>
          </a:p>
        </p:txBody>
      </p:sp>
      <p:cxnSp>
        <p:nvCxnSpPr>
          <p:cNvPr id="3" name="Straight Arrow Connector 2">
            <a:extLst>
              <a:ext uri="{FF2B5EF4-FFF2-40B4-BE49-F238E27FC236}">
                <a16:creationId xmlns:a16="http://schemas.microsoft.com/office/drawing/2014/main" id="{C7E8B416-1FE9-47FD-B246-7011B5D93AF0}"/>
              </a:ext>
            </a:extLst>
          </p:cNvPr>
          <p:cNvCxnSpPr>
            <a:endCxn id="19" idx="0"/>
          </p:cNvCxnSpPr>
          <p:nvPr/>
        </p:nvCxnSpPr>
        <p:spPr>
          <a:xfrm flipH="1">
            <a:off x="3532989" y="1300163"/>
            <a:ext cx="476250" cy="26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00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36"/>
                                        </p:tgtEl>
                                        <p:attrNameLst>
                                          <p:attrName>style.visibility</p:attrName>
                                        </p:attrNameLst>
                                      </p:cBhvr>
                                      <p:to>
                                        <p:strVal val="visible"/>
                                      </p:to>
                                    </p:set>
                                    <p:animEffect transition="in" filter="fade">
                                      <p:cBhvr>
                                        <p:cTn id="10" dur="500"/>
                                        <p:tgtEl>
                                          <p:spTgt spid="103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37"/>
                                        </p:tgtEl>
                                        <p:attrNameLst>
                                          <p:attrName>style.visibility</p:attrName>
                                        </p:attrNameLst>
                                      </p:cBhvr>
                                      <p:to>
                                        <p:strVal val="visible"/>
                                      </p:to>
                                    </p:set>
                                    <p:animEffect transition="in" filter="fade">
                                      <p:cBhvr>
                                        <p:cTn id="13" dur="500"/>
                                        <p:tgtEl>
                                          <p:spTgt spid="103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1036" grpId="0"/>
      <p:bldP spid="1037" grpId="0"/>
      <p:bldP spid="12" grpId="0"/>
      <p:bldP spid="1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dirty="0">
                <a:solidFill>
                  <a:srgbClr val="FFFFFF"/>
                </a:solidFill>
              </a:rPr>
              <a:t> </a:t>
            </a:r>
          </a:p>
        </p:txBody>
      </p:sp>
      <p:sp>
        <p:nvSpPr>
          <p:cNvPr id="102405" name="Rectangle 110"/>
          <p:cNvSpPr>
            <a:spLocks noGrp="1" noChangeArrowheads="1"/>
          </p:cNvSpPr>
          <p:nvPr>
            <p:ph type="sldNum" sz="quarter" idx="12"/>
          </p:nvPr>
        </p:nvSpPr>
        <p:spPr/>
        <p:txBody>
          <a:bodyPr/>
          <a:lstStyle/>
          <a:p>
            <a:pPr>
              <a:defRPr/>
            </a:pPr>
            <a:r>
              <a:rPr lang="en-US" dirty="0">
                <a:solidFill>
                  <a:srgbClr val="000000"/>
                </a:solidFill>
              </a:rPr>
              <a:t> </a:t>
            </a:r>
          </a:p>
        </p:txBody>
      </p:sp>
      <p:sp>
        <p:nvSpPr>
          <p:cNvPr id="31750" name="Rectangle 2"/>
          <p:cNvSpPr>
            <a:spLocks noGrp="1" noChangeArrowheads="1"/>
          </p:cNvSpPr>
          <p:nvPr>
            <p:ph type="title"/>
          </p:nvPr>
        </p:nvSpPr>
        <p:spPr>
          <a:xfrm>
            <a:off x="550069" y="160735"/>
            <a:ext cx="6029325" cy="645319"/>
          </a:xfrm>
        </p:spPr>
        <p:txBody>
          <a:bodyPr/>
          <a:lstStyle/>
          <a:p>
            <a:r>
              <a:rPr lang="en-US" dirty="0"/>
              <a:t>Top 10 Most Costly Disasters</a:t>
            </a:r>
            <a:br>
              <a:rPr lang="en-US" dirty="0"/>
            </a:br>
            <a:r>
              <a:rPr lang="en-US" dirty="0"/>
              <a:t>in U.S. History—Katrina Still Ranks #1</a:t>
            </a:r>
          </a:p>
        </p:txBody>
      </p:sp>
      <p:sp>
        <p:nvSpPr>
          <p:cNvPr id="31751" name="Rectangle 3"/>
          <p:cNvSpPr>
            <a:spLocks noChangeArrowheads="1"/>
          </p:cNvSpPr>
          <p:nvPr/>
        </p:nvSpPr>
        <p:spPr bwMode="black">
          <a:xfrm>
            <a:off x="260747" y="1023938"/>
            <a:ext cx="6400800" cy="166199"/>
          </a:xfrm>
          <a:prstGeom prst="rect">
            <a:avLst/>
          </a:prstGeom>
          <a:noFill/>
          <a:ln w="9525" algn="ctr">
            <a:noFill/>
            <a:miter lim="800000"/>
            <a:headEnd/>
            <a:tailEnd/>
          </a:ln>
        </p:spPr>
        <p:txBody>
          <a:bodyPr lIns="0" tIns="0" rIns="0" bIns="0">
            <a:spAutoFit/>
          </a:bodyPr>
          <a:lstStyle/>
          <a:p>
            <a:pPr defTabSz="85725" eaLnBrk="0" fontAlgn="base" hangingPunct="0">
              <a:lnSpc>
                <a:spcPct val="90000"/>
              </a:lnSpc>
              <a:spcBef>
                <a:spcPct val="20000"/>
              </a:spcBef>
              <a:spcAft>
                <a:spcPct val="0"/>
              </a:spcAft>
            </a:pPr>
            <a:r>
              <a:rPr lang="en-US" sz="1200" b="1" dirty="0">
                <a:solidFill>
                  <a:srgbClr val="225A7A"/>
                </a:solidFill>
                <a:latin typeface="Arial" charset="0"/>
                <a:cs typeface="Arial" charset="0"/>
              </a:rPr>
              <a:t>(Insured Losses, 2016 Dollars, $ Billions)</a:t>
            </a:r>
          </a:p>
        </p:txBody>
      </p:sp>
      <p:graphicFrame>
        <p:nvGraphicFramePr>
          <p:cNvPr id="2" name="Object 5"/>
          <p:cNvGraphicFramePr>
            <a:graphicFrameLocks noChangeAspect="1"/>
          </p:cNvGraphicFramePr>
          <p:nvPr>
            <p:extLst/>
          </p:nvPr>
        </p:nvGraphicFramePr>
        <p:xfrm>
          <a:off x="171451" y="1246626"/>
          <a:ext cx="6623447" cy="397426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4"/>
          <p:cNvSpPr>
            <a:spLocks noChangeArrowheads="1"/>
          </p:cNvSpPr>
          <p:nvPr/>
        </p:nvSpPr>
        <p:spPr bwMode="auto">
          <a:xfrm>
            <a:off x="550069" y="4844829"/>
            <a:ext cx="5522237" cy="221599"/>
          </a:xfrm>
          <a:prstGeom prst="rect">
            <a:avLst/>
          </a:prstGeom>
          <a:noFill/>
          <a:ln w="9525">
            <a:noFill/>
            <a:miter lim="800000"/>
            <a:headEnd/>
            <a:tailEnd/>
          </a:ln>
        </p:spPr>
        <p:txBody>
          <a:bodyPr wrap="square" lIns="274320" tIns="0" rIns="0" bIns="102870" anchor="b">
            <a:spAutoFit/>
          </a:bodyPr>
          <a:lstStyle/>
          <a:p>
            <a:pPr eaLnBrk="0" hangingPunct="0">
              <a:lnSpc>
                <a:spcPct val="85000"/>
              </a:lnSpc>
              <a:spcBef>
                <a:spcPct val="25000"/>
              </a:spcBef>
              <a:buClr>
                <a:srgbClr val="FF6801"/>
              </a:buClr>
            </a:pPr>
            <a:r>
              <a:rPr lang="en-US" sz="900" dirty="0"/>
              <a:t>Source: The Property Claim Services (PCS) unit of ISO, a Verisk Analytics company.</a:t>
            </a:r>
            <a:r>
              <a:rPr lang="en-US" sz="675" dirty="0"/>
              <a:t> </a:t>
            </a:r>
            <a:endParaRPr lang="en-US" sz="675" dirty="0">
              <a:solidFill>
                <a:srgbClr val="000000"/>
              </a:solidFill>
              <a:latin typeface="Arial" charset="0"/>
              <a:cs typeface="Arial" charset="0"/>
            </a:endParaRPr>
          </a:p>
        </p:txBody>
      </p:sp>
    </p:spTree>
    <p:extLst>
      <p:ext uri="{BB962C8B-B14F-4D97-AF65-F5344CB8AC3E}">
        <p14:creationId xmlns:p14="http://schemas.microsoft.com/office/powerpoint/2010/main" val="28310983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dirty="0"/>
              <a:t> </a:t>
            </a:r>
          </a:p>
        </p:txBody>
      </p:sp>
      <p:sp>
        <p:nvSpPr>
          <p:cNvPr id="39941" name="Rectangle 110"/>
          <p:cNvSpPr>
            <a:spLocks noGrp="1" noChangeArrowheads="1"/>
          </p:cNvSpPr>
          <p:nvPr>
            <p:ph type="sldNum" sz="quarter" idx="12"/>
          </p:nvPr>
        </p:nvSpPr>
        <p:spPr/>
        <p:txBody>
          <a:bodyPr/>
          <a:lstStyle/>
          <a:p>
            <a:pPr>
              <a:defRPr/>
            </a:pPr>
            <a:r>
              <a:rPr lang="en-US" dirty="0"/>
              <a:t>  </a:t>
            </a:r>
          </a:p>
        </p:txBody>
      </p:sp>
      <p:sp>
        <p:nvSpPr>
          <p:cNvPr id="33798" name="Freeform 2"/>
          <p:cNvSpPr>
            <a:spLocks/>
          </p:cNvSpPr>
          <p:nvPr/>
        </p:nvSpPr>
        <p:spPr bwMode="gray">
          <a:xfrm>
            <a:off x="3318272" y="1563291"/>
            <a:ext cx="90488" cy="398859"/>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
        <p:nvSpPr>
          <p:cNvPr id="33799" name="Rectangle 3"/>
          <p:cNvSpPr>
            <a:spLocks noGrp="1" noChangeArrowheads="1"/>
          </p:cNvSpPr>
          <p:nvPr>
            <p:ph type="title"/>
          </p:nvPr>
        </p:nvSpPr>
        <p:spPr>
          <a:xfrm>
            <a:off x="797946" y="77882"/>
            <a:ext cx="5774531" cy="645319"/>
          </a:xfrm>
        </p:spPr>
        <p:txBody>
          <a:bodyPr/>
          <a:lstStyle/>
          <a:p>
            <a:r>
              <a:rPr lang="en-US" dirty="0"/>
              <a:t>Inflation Adjusted U.S. Catastrophe Losses by Cause of Loss, 1997–2016</a:t>
            </a:r>
            <a:r>
              <a:rPr lang="en-US" baseline="30000" dirty="0"/>
              <a:t>1</a:t>
            </a:r>
          </a:p>
        </p:txBody>
      </p:sp>
      <p:graphicFrame>
        <p:nvGraphicFramePr>
          <p:cNvPr id="2" name="Object 8"/>
          <p:cNvGraphicFramePr>
            <a:graphicFrameLocks noGrp="1"/>
          </p:cNvGraphicFramePr>
          <p:nvPr>
            <p:ph idx="4294967295"/>
            <p:extLst/>
          </p:nvPr>
        </p:nvGraphicFramePr>
        <p:xfrm>
          <a:off x="1657351" y="1226344"/>
          <a:ext cx="3288506" cy="2695575"/>
        </p:xfrm>
        <a:graphic>
          <a:graphicData uri="http://schemas.openxmlformats.org/drawingml/2006/chart">
            <c:chart xmlns:c="http://schemas.openxmlformats.org/drawingml/2006/chart" xmlns:r="http://schemas.openxmlformats.org/officeDocument/2006/relationships" r:id="rId3"/>
          </a:graphicData>
        </a:graphic>
      </p:graphicFrame>
      <p:sp>
        <p:nvSpPr>
          <p:cNvPr id="54280" name="Rectangle 5"/>
          <p:cNvSpPr>
            <a:spLocks noChangeArrowheads="1"/>
          </p:cNvSpPr>
          <p:nvPr/>
        </p:nvSpPr>
        <p:spPr bwMode="auto">
          <a:xfrm>
            <a:off x="678656" y="4124376"/>
            <a:ext cx="5937648" cy="1019125"/>
          </a:xfrm>
          <a:prstGeom prst="rect">
            <a:avLst/>
          </a:prstGeom>
          <a:noFill/>
          <a:ln w="9525">
            <a:noFill/>
            <a:miter lim="800000"/>
            <a:headEnd/>
            <a:tailEnd/>
          </a:ln>
        </p:spPr>
        <p:txBody>
          <a:bodyPr wrap="square" lIns="274320" tIns="0" rIns="0" bIns="102870" anchor="b">
            <a:spAutoFit/>
          </a:bodyPr>
          <a:lstStyle/>
          <a:p>
            <a:pPr eaLnBrk="0" hangingPunct="0">
              <a:lnSpc>
                <a:spcPct val="85000"/>
              </a:lnSpc>
              <a:spcBef>
                <a:spcPct val="25000"/>
              </a:spcBef>
              <a:buClr>
                <a:schemeClr val="accent2"/>
              </a:buClr>
              <a:buFont typeface="Wingdings" pitchFamily="2" charset="2"/>
              <a:buNone/>
              <a:defRPr/>
            </a:pPr>
            <a:r>
              <a:rPr lang="en-US" sz="750" dirty="0"/>
              <a:t>						</a:t>
            </a:r>
            <a:r>
              <a:rPr lang="en-US" sz="600" dirty="0"/>
              <a:t>	</a:t>
            </a:r>
          </a:p>
          <a:p>
            <a:pPr defTabSz="685800">
              <a:defRPr/>
            </a:pPr>
            <a:r>
              <a:rPr lang="en-US" sz="600" dirty="0"/>
              <a:t>(1) Adjusted for inflation through 2016 by ISO using the GDP implicit price deflator. Excludes catastrophes causing direct losses less than $25 million</a:t>
            </a:r>
            <a:br>
              <a:rPr lang="en-US" sz="600" dirty="0"/>
            </a:br>
            <a:r>
              <a:rPr lang="en-US" sz="600" dirty="0"/>
              <a:t> in 1997 dollars. Does not include flood damage covered by the federally administered National Flood Insurance Program.</a:t>
            </a:r>
            <a:br>
              <a:rPr lang="en-US" sz="600" dirty="0"/>
            </a:br>
            <a:r>
              <a:rPr lang="en-US" sz="600" dirty="0"/>
              <a:t>(2) Includes other wind, hail, and/or flood losses associated with catastrophes involving tornadoes.</a:t>
            </a:r>
            <a:br>
              <a:rPr lang="en-US" sz="600" dirty="0"/>
            </a:br>
            <a:r>
              <a:rPr lang="en-US" sz="600" dirty="0"/>
              <a:t>(3) Includes wildland fires.</a:t>
            </a:r>
            <a:br>
              <a:rPr lang="en-US" sz="600" dirty="0"/>
            </a:br>
            <a:r>
              <a:rPr lang="en-US" sz="600" dirty="0"/>
              <a:t>(4) Includes losses from civil disorders, water damage, utility service disruptions, and any workers compensation catastrophes generating losses</a:t>
            </a:r>
            <a:br>
              <a:rPr lang="en-US" sz="600" dirty="0"/>
            </a:br>
            <a:r>
              <a:rPr lang="en-US" sz="600" dirty="0"/>
              <a:t>in excess of PCS's threshold after adjusting for inflation.</a:t>
            </a:r>
            <a:br>
              <a:rPr lang="en-US" sz="600" dirty="0"/>
            </a:br>
            <a:br>
              <a:rPr lang="en-US" sz="600" dirty="0"/>
            </a:br>
            <a:r>
              <a:rPr lang="en-US" sz="600" dirty="0"/>
              <a:t>Source: Property Claim Services (PCS)®, a unit of </a:t>
            </a:r>
            <a:r>
              <a:rPr lang="en-US" sz="600" dirty="0" err="1"/>
              <a:t>ISO®,a</a:t>
            </a:r>
            <a:r>
              <a:rPr lang="en-US" sz="600" dirty="0"/>
              <a:t> Verisk Analytics® business.</a:t>
            </a:r>
          </a:p>
        </p:txBody>
      </p:sp>
      <p:sp>
        <p:nvSpPr>
          <p:cNvPr id="33801" name="Rectangle 7"/>
          <p:cNvSpPr>
            <a:spLocks noChangeArrowheads="1"/>
          </p:cNvSpPr>
          <p:nvPr/>
        </p:nvSpPr>
        <p:spPr bwMode="gray">
          <a:xfrm>
            <a:off x="4797028" y="2465956"/>
            <a:ext cx="1899047" cy="274691"/>
          </a:xfrm>
          <a:prstGeom prst="rect">
            <a:avLst/>
          </a:prstGeom>
          <a:noFill/>
          <a:ln w="9525">
            <a:noFill/>
            <a:miter lim="800000"/>
            <a:headEnd/>
            <a:tailEnd/>
          </a:ln>
        </p:spPr>
        <p:txBody>
          <a:bodyPr lIns="0" tIns="0" rIns="0" bIns="0" anchor="ctr">
            <a:spAutoFit/>
          </a:bodyPr>
          <a:lstStyle/>
          <a:p>
            <a:pPr algn="ctr">
              <a:lnSpc>
                <a:spcPct val="85000"/>
              </a:lnSpc>
            </a:pPr>
            <a:r>
              <a:rPr lang="en-US" sz="1050" dirty="0"/>
              <a:t>Events Including Tornadoes (2), $168.1</a:t>
            </a:r>
          </a:p>
        </p:txBody>
      </p:sp>
      <p:sp>
        <p:nvSpPr>
          <p:cNvPr id="33802" name="Rectangle 8"/>
          <p:cNvSpPr>
            <a:spLocks noChangeArrowheads="1"/>
          </p:cNvSpPr>
          <p:nvPr/>
        </p:nvSpPr>
        <p:spPr bwMode="gray">
          <a:xfrm>
            <a:off x="3718204" y="910866"/>
            <a:ext cx="1195388" cy="137345"/>
          </a:xfrm>
          <a:prstGeom prst="rect">
            <a:avLst/>
          </a:prstGeom>
          <a:noFill/>
          <a:ln w="9525">
            <a:noFill/>
            <a:miter lim="800000"/>
            <a:headEnd/>
            <a:tailEnd/>
          </a:ln>
        </p:spPr>
        <p:txBody>
          <a:bodyPr lIns="0" tIns="0" rIns="0" bIns="0" anchor="ctr">
            <a:spAutoFit/>
          </a:bodyPr>
          <a:lstStyle/>
          <a:p>
            <a:pPr>
              <a:lnSpc>
                <a:spcPct val="85000"/>
              </a:lnSpc>
            </a:pPr>
            <a:r>
              <a:rPr lang="en-US" sz="1050" dirty="0"/>
              <a:t>Fires (3), $8.4</a:t>
            </a:r>
          </a:p>
        </p:txBody>
      </p:sp>
      <p:sp>
        <p:nvSpPr>
          <p:cNvPr id="33803" name="Rectangle 11"/>
          <p:cNvSpPr>
            <a:spLocks noChangeArrowheads="1"/>
          </p:cNvSpPr>
          <p:nvPr/>
        </p:nvSpPr>
        <p:spPr bwMode="gray">
          <a:xfrm>
            <a:off x="1160860" y="3570261"/>
            <a:ext cx="1373981" cy="274691"/>
          </a:xfrm>
          <a:prstGeom prst="rect">
            <a:avLst/>
          </a:prstGeom>
          <a:noFill/>
          <a:ln w="9525">
            <a:noFill/>
            <a:miter lim="800000"/>
            <a:headEnd/>
            <a:tailEnd/>
          </a:ln>
        </p:spPr>
        <p:txBody>
          <a:bodyPr lIns="0" tIns="0" rIns="0" bIns="0" anchor="ctr">
            <a:spAutoFit/>
          </a:bodyPr>
          <a:lstStyle/>
          <a:p>
            <a:pPr algn="r">
              <a:lnSpc>
                <a:spcPct val="85000"/>
              </a:lnSpc>
            </a:pPr>
            <a:r>
              <a:rPr lang="en-US" sz="1050" dirty="0"/>
              <a:t>Hurricanes &amp; Tropical Storms, $161.1</a:t>
            </a:r>
          </a:p>
        </p:txBody>
      </p:sp>
      <p:sp>
        <p:nvSpPr>
          <p:cNvPr id="33804" name="Rectangle 13"/>
          <p:cNvSpPr>
            <a:spLocks noChangeArrowheads="1"/>
          </p:cNvSpPr>
          <p:nvPr/>
        </p:nvSpPr>
        <p:spPr bwMode="gray">
          <a:xfrm>
            <a:off x="552950" y="2142145"/>
            <a:ext cx="1571625" cy="137345"/>
          </a:xfrm>
          <a:prstGeom prst="rect">
            <a:avLst/>
          </a:prstGeom>
          <a:noFill/>
          <a:ln w="9525">
            <a:noFill/>
            <a:miter lim="800000"/>
            <a:headEnd/>
            <a:tailEnd/>
          </a:ln>
        </p:spPr>
        <p:txBody>
          <a:bodyPr lIns="0" tIns="0" rIns="0" bIns="0" anchor="ctr">
            <a:spAutoFit/>
          </a:bodyPr>
          <a:lstStyle/>
          <a:p>
            <a:pPr algn="r">
              <a:lnSpc>
                <a:spcPct val="85000"/>
              </a:lnSpc>
            </a:pPr>
            <a:r>
              <a:rPr lang="en-US" sz="1050" dirty="0"/>
              <a:t>Wind/Hail/Flood, $29.7</a:t>
            </a:r>
          </a:p>
        </p:txBody>
      </p:sp>
      <p:sp>
        <p:nvSpPr>
          <p:cNvPr id="33805" name="Rectangle 14"/>
          <p:cNvSpPr>
            <a:spLocks noChangeArrowheads="1"/>
          </p:cNvSpPr>
          <p:nvPr/>
        </p:nvSpPr>
        <p:spPr bwMode="gray">
          <a:xfrm>
            <a:off x="1400771" y="1379511"/>
            <a:ext cx="1008459" cy="274691"/>
          </a:xfrm>
          <a:prstGeom prst="rect">
            <a:avLst/>
          </a:prstGeom>
          <a:noFill/>
          <a:ln w="9525">
            <a:noFill/>
            <a:miter lim="800000"/>
            <a:headEnd/>
            <a:tailEnd/>
          </a:ln>
        </p:spPr>
        <p:txBody>
          <a:bodyPr lIns="0" tIns="0" rIns="0" bIns="0" anchor="ctr">
            <a:spAutoFit/>
          </a:bodyPr>
          <a:lstStyle/>
          <a:p>
            <a:pPr algn="r">
              <a:lnSpc>
                <a:spcPct val="85000"/>
              </a:lnSpc>
            </a:pPr>
            <a:r>
              <a:rPr lang="en-US" sz="1050" dirty="0"/>
              <a:t>Winter Storms, $28.2</a:t>
            </a:r>
          </a:p>
        </p:txBody>
      </p:sp>
      <p:sp>
        <p:nvSpPr>
          <p:cNvPr id="33807" name="Rectangle 15"/>
          <p:cNvSpPr>
            <a:spLocks noChangeArrowheads="1"/>
          </p:cNvSpPr>
          <p:nvPr/>
        </p:nvSpPr>
        <p:spPr bwMode="gray">
          <a:xfrm>
            <a:off x="988219" y="866564"/>
            <a:ext cx="1652588" cy="137345"/>
          </a:xfrm>
          <a:prstGeom prst="rect">
            <a:avLst/>
          </a:prstGeom>
          <a:noFill/>
          <a:ln w="9525">
            <a:noFill/>
            <a:miter lim="800000"/>
            <a:headEnd/>
            <a:tailEnd/>
          </a:ln>
        </p:spPr>
        <p:txBody>
          <a:bodyPr lIns="0" tIns="0" rIns="0" bIns="0" anchor="ctr">
            <a:spAutoFit/>
          </a:bodyPr>
          <a:lstStyle/>
          <a:p>
            <a:pPr algn="r">
              <a:lnSpc>
                <a:spcPct val="85000"/>
              </a:lnSpc>
            </a:pPr>
            <a:r>
              <a:rPr lang="en-US" sz="1050" dirty="0"/>
              <a:t>Terrorism, $25.0</a:t>
            </a:r>
          </a:p>
        </p:txBody>
      </p:sp>
      <p:sp>
        <p:nvSpPr>
          <p:cNvPr id="33808" name="Freeform 2"/>
          <p:cNvSpPr>
            <a:spLocks/>
          </p:cNvSpPr>
          <p:nvPr/>
        </p:nvSpPr>
        <p:spPr bwMode="gray">
          <a:xfrm>
            <a:off x="3456575" y="1117307"/>
            <a:ext cx="319088" cy="14049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
        <p:nvSpPr>
          <p:cNvPr id="33809" name="Rectangle 8"/>
          <p:cNvSpPr>
            <a:spLocks noChangeArrowheads="1"/>
          </p:cNvSpPr>
          <p:nvPr/>
        </p:nvSpPr>
        <p:spPr bwMode="gray">
          <a:xfrm>
            <a:off x="3830277" y="1106475"/>
            <a:ext cx="1195388" cy="137345"/>
          </a:xfrm>
          <a:prstGeom prst="rect">
            <a:avLst/>
          </a:prstGeom>
          <a:noFill/>
          <a:ln w="9525">
            <a:noFill/>
            <a:miter lim="800000"/>
            <a:headEnd/>
            <a:tailEnd/>
          </a:ln>
        </p:spPr>
        <p:txBody>
          <a:bodyPr lIns="0" tIns="0" rIns="0" bIns="0" anchor="ctr">
            <a:spAutoFit/>
          </a:bodyPr>
          <a:lstStyle/>
          <a:p>
            <a:pPr>
              <a:lnSpc>
                <a:spcPct val="85000"/>
              </a:lnSpc>
            </a:pPr>
            <a:r>
              <a:rPr lang="en-US" sz="1050" dirty="0"/>
              <a:t>Other (4), $0.8</a:t>
            </a:r>
          </a:p>
        </p:txBody>
      </p:sp>
      <p:sp>
        <p:nvSpPr>
          <p:cNvPr id="33810" name="Freeform 2"/>
          <p:cNvSpPr>
            <a:spLocks/>
          </p:cNvSpPr>
          <p:nvPr/>
        </p:nvSpPr>
        <p:spPr bwMode="gray">
          <a:xfrm rot="5400000">
            <a:off x="2683074" y="856310"/>
            <a:ext cx="376238" cy="47267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
        <p:nvSpPr>
          <p:cNvPr id="33811" name="Freeform 2"/>
          <p:cNvSpPr>
            <a:spLocks/>
          </p:cNvSpPr>
          <p:nvPr/>
        </p:nvSpPr>
        <p:spPr bwMode="gray">
          <a:xfrm>
            <a:off x="3366124" y="978694"/>
            <a:ext cx="319088" cy="25360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Tree>
    <p:extLst>
      <p:ext uri="{BB962C8B-B14F-4D97-AF65-F5344CB8AC3E}">
        <p14:creationId xmlns:p14="http://schemas.microsoft.com/office/powerpoint/2010/main" val="96628050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Investments</a:t>
            </a:r>
          </a:p>
        </p:txBody>
      </p:sp>
    </p:spTree>
    <p:extLst>
      <p:ext uri="{BB962C8B-B14F-4D97-AF65-F5344CB8AC3E}">
        <p14:creationId xmlns:p14="http://schemas.microsoft.com/office/powerpoint/2010/main" val="269919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287245" y="50426"/>
            <a:ext cx="5928213" cy="670362"/>
          </a:xfrm>
        </p:spPr>
        <p:txBody>
          <a:bodyPr/>
          <a:lstStyle/>
          <a:p>
            <a:r>
              <a:rPr lang="en-US" sz="2100" dirty="0"/>
              <a:t>Key sources of P/C insurer profits, 2008-2017</a:t>
            </a:r>
          </a:p>
        </p:txBody>
      </p:sp>
      <p:sp>
        <p:nvSpPr>
          <p:cNvPr id="6" name="Text Placeholder 5"/>
          <p:cNvSpPr>
            <a:spLocks noGrp="1"/>
          </p:cNvSpPr>
          <p:nvPr>
            <p:ph type="body" sz="quarter" idx="16"/>
          </p:nvPr>
        </p:nvSpPr>
        <p:spPr>
          <a:xfrm>
            <a:off x="682899" y="4716213"/>
            <a:ext cx="5806936" cy="311264"/>
          </a:xfrm>
        </p:spPr>
        <p:txBody>
          <a:bodyPr/>
          <a:lstStyle/>
          <a:p>
            <a:endParaRPr lang="en-US" sz="825" dirty="0"/>
          </a:p>
          <a:p>
            <a:r>
              <a:rPr lang="en-US" sz="825" dirty="0"/>
              <a:t>Data are before taxes and exclude extraordinary items.</a:t>
            </a:r>
          </a:p>
          <a:p>
            <a:r>
              <a:rPr lang="fr-FR" sz="825" dirty="0"/>
              <a:t>Source: NAIC data, </a:t>
            </a:r>
            <a:r>
              <a:rPr lang="fr-FR" sz="825" dirty="0" err="1"/>
              <a:t>sourced</a:t>
            </a:r>
            <a:r>
              <a:rPr lang="fr-FR" sz="825" dirty="0"/>
              <a:t> </a:t>
            </a:r>
            <a:r>
              <a:rPr lang="fr-FR" sz="825" dirty="0" err="1"/>
              <a:t>from</a:t>
            </a:r>
            <a:r>
              <a:rPr lang="fr-FR" sz="825" dirty="0"/>
              <a:t> S&amp;P Global </a:t>
            </a:r>
            <a:r>
              <a:rPr lang="fr-FR" sz="825" dirty="0" err="1"/>
              <a:t>Market</a:t>
            </a:r>
            <a:r>
              <a:rPr lang="fr-FR" sz="825" dirty="0"/>
              <a:t> Intelligence.</a:t>
            </a:r>
            <a:endParaRPr lang="en-US" sz="675" dirty="0"/>
          </a:p>
        </p:txBody>
      </p:sp>
      <p:graphicFrame>
        <p:nvGraphicFramePr>
          <p:cNvPr id="22" name="Chart 21"/>
          <p:cNvGraphicFramePr/>
          <p:nvPr>
            <p:extLst/>
          </p:nvPr>
        </p:nvGraphicFramePr>
        <p:xfrm>
          <a:off x="219075" y="935462"/>
          <a:ext cx="6419850" cy="31006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87245" y="709247"/>
            <a:ext cx="791308" cy="237757"/>
          </a:xfrm>
          <a:prstGeom prst="rect">
            <a:avLst/>
          </a:prstGeom>
          <a:noFill/>
        </p:spPr>
        <p:txBody>
          <a:bodyPr wrap="square" rtlCol="0" anchor="ctr" anchorCtr="0">
            <a:spAutoFit/>
          </a:bodyPr>
          <a:lstStyle/>
          <a:p>
            <a:pPr defTabSz="685800">
              <a:lnSpc>
                <a:spcPct val="90000"/>
              </a:lnSpc>
              <a:spcBef>
                <a:spcPts val="900"/>
              </a:spcBef>
              <a:buClr>
                <a:srgbClr val="337DBE"/>
              </a:buClr>
              <a:buSzPct val="77000"/>
            </a:pPr>
            <a:r>
              <a:rPr lang="en-US" sz="1050" b="1" dirty="0">
                <a:solidFill>
                  <a:srgbClr val="000000"/>
                </a:solidFill>
                <a:latin typeface="Arial"/>
              </a:rPr>
              <a:t>$ Billions</a:t>
            </a:r>
          </a:p>
        </p:txBody>
      </p:sp>
    </p:spTree>
    <p:extLst>
      <p:ext uri="{BB962C8B-B14F-4D97-AF65-F5344CB8AC3E}">
        <p14:creationId xmlns:p14="http://schemas.microsoft.com/office/powerpoint/2010/main" val="15167771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236084" y="652073"/>
          <a:ext cx="6262688" cy="3510267"/>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 2005-2017</a:t>
            </a:r>
            <a:br>
              <a:rPr lang="en-US" dirty="0"/>
            </a:br>
            <a:endParaRPr lang="en-US" dirty="0"/>
          </a:p>
        </p:txBody>
      </p:sp>
      <p:sp>
        <p:nvSpPr>
          <p:cNvPr id="3" name="Text Placeholder 2"/>
          <p:cNvSpPr>
            <a:spLocks noGrp="1"/>
          </p:cNvSpPr>
          <p:nvPr>
            <p:ph type="body" sz="quarter" idx="16"/>
          </p:nvPr>
        </p:nvSpPr>
        <p:spPr>
          <a:xfrm>
            <a:off x="707818" y="4748453"/>
            <a:ext cx="5659295" cy="311264"/>
          </a:xfrm>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a:t>
            </a:r>
          </a:p>
        </p:txBody>
      </p:sp>
      <p:sp>
        <p:nvSpPr>
          <p:cNvPr id="6" name="Text Placeholder 4">
            <a:extLst>
              <a:ext uri="{FF2B5EF4-FFF2-40B4-BE49-F238E27FC236}">
                <a16:creationId xmlns:a16="http://schemas.microsoft.com/office/drawing/2014/main" id="{E5C1CD1C-2AAC-4AD8-B6BB-6A0E1CE43B09}"/>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r>
              <a:rPr lang="en-US" sz="1500">
                <a:solidFill>
                  <a:srgbClr val="FFFFFF"/>
                </a:solidFill>
                <a:latin typeface="Arial"/>
              </a:rPr>
              <a:t>Yields Have Been Falling for Over a Decade, Reflecting the Long Downward Trend in Prevailing Interest Rates.</a:t>
            </a:r>
          </a:p>
        </p:txBody>
      </p:sp>
    </p:spTree>
    <p:extLst>
      <p:ext uri="{BB962C8B-B14F-4D97-AF65-F5344CB8AC3E}">
        <p14:creationId xmlns:p14="http://schemas.microsoft.com/office/powerpoint/2010/main" val="4155153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701014101"/>
              </p:ext>
            </p:extLst>
          </p:nvPr>
        </p:nvGraphicFramePr>
        <p:xfrm>
          <a:off x="289119" y="1147420"/>
          <a:ext cx="6337502" cy="3136019"/>
        </p:xfrm>
        <a:graphic>
          <a:graphicData uri="http://schemas.openxmlformats.org/drawingml/2006/chart">
            <c:chart xmlns:c="http://schemas.openxmlformats.org/drawingml/2006/chart" xmlns:r="http://schemas.openxmlformats.org/officeDocument/2006/relationships" r:id="rId3"/>
          </a:graphicData>
        </a:graphic>
      </p:graphicFrame>
      <p:sp>
        <p:nvSpPr>
          <p:cNvPr id="1929222" name="Rectangle 3"/>
          <p:cNvSpPr>
            <a:spLocks noGrp="1" noChangeArrowheads="1"/>
          </p:cNvSpPr>
          <p:nvPr>
            <p:ph type="title"/>
          </p:nvPr>
        </p:nvSpPr>
        <p:spPr/>
        <p:txBody>
          <a:bodyPr/>
          <a:lstStyle/>
          <a:p>
            <a:br>
              <a:rPr lang="en-US" sz="2100" dirty="0"/>
            </a:br>
            <a:r>
              <a:rPr lang="en-US" sz="2100" dirty="0"/>
              <a:t>Sources of investment gains, 2008-2017</a:t>
            </a:r>
          </a:p>
        </p:txBody>
      </p:sp>
      <p:sp>
        <p:nvSpPr>
          <p:cNvPr id="2" name="Text Placeholder 1"/>
          <p:cNvSpPr>
            <a:spLocks noGrp="1"/>
          </p:cNvSpPr>
          <p:nvPr>
            <p:ph type="body" sz="quarter" idx="16"/>
          </p:nvPr>
        </p:nvSpPr>
        <p:spPr/>
        <p:txBody>
          <a:bodyPr/>
          <a:lstStyle/>
          <a:p>
            <a:r>
              <a:rPr lang="en-US" dirty="0"/>
              <a:t>Source: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a:t>
            </a:r>
            <a:r>
              <a:rPr lang="en-US" sz="600" dirty="0"/>
              <a:t>.</a:t>
            </a:r>
          </a:p>
        </p:txBody>
      </p:sp>
      <p:sp>
        <p:nvSpPr>
          <p:cNvPr id="12" name="TextBox 11"/>
          <p:cNvSpPr txBox="1"/>
          <p:nvPr/>
        </p:nvSpPr>
        <p:spPr>
          <a:xfrm>
            <a:off x="311790" y="923921"/>
            <a:ext cx="791308" cy="237757"/>
          </a:xfrm>
          <a:prstGeom prst="rect">
            <a:avLst/>
          </a:prstGeom>
          <a:noFill/>
        </p:spPr>
        <p:txBody>
          <a:bodyPr wrap="square" rtlCol="0" anchor="ctr" anchorCtr="0">
            <a:spAutoFit/>
          </a:bodyPr>
          <a:lstStyle/>
          <a:p>
            <a:pPr defTabSz="685800">
              <a:lnSpc>
                <a:spcPct val="90000"/>
              </a:lnSpc>
              <a:spcBef>
                <a:spcPts val="900"/>
              </a:spcBef>
              <a:buClr>
                <a:srgbClr val="337DBE"/>
              </a:buClr>
              <a:buSzPct val="77000"/>
            </a:pPr>
            <a:r>
              <a:rPr lang="en-US" sz="1050" b="1" dirty="0">
                <a:solidFill>
                  <a:srgbClr val="000000"/>
                </a:solidFill>
                <a:latin typeface="Arial"/>
              </a:rPr>
              <a:t>$ Billions</a:t>
            </a:r>
          </a:p>
        </p:txBody>
      </p:sp>
      <p:sp>
        <p:nvSpPr>
          <p:cNvPr id="7" name="Text Placeholder 4">
            <a:extLst>
              <a:ext uri="{FF2B5EF4-FFF2-40B4-BE49-F238E27FC236}">
                <a16:creationId xmlns:a16="http://schemas.microsoft.com/office/drawing/2014/main" id="{468CE11A-EBCB-4A13-A19C-AC9B110A1778}"/>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br>
              <a:rPr lang="en-US" sz="1500" dirty="0">
                <a:solidFill>
                  <a:srgbClr val="FFFFFF"/>
                </a:solidFill>
                <a:latin typeface="Arial"/>
              </a:rPr>
            </a:br>
            <a:r>
              <a:rPr lang="en-US" sz="1500" dirty="0">
                <a:solidFill>
                  <a:srgbClr val="FFFFFF"/>
                </a:solidFill>
                <a:latin typeface="Arial"/>
              </a:rPr>
              <a:t>2017 Was a Great Year for the Stock Market.</a:t>
            </a:r>
          </a:p>
          <a:p>
            <a:pPr defTabSz="685800">
              <a:buClr>
                <a:srgbClr val="F69322"/>
              </a:buClr>
            </a:pPr>
            <a:endParaRPr lang="en-US" sz="1500" dirty="0">
              <a:solidFill>
                <a:srgbClr val="FFFFFF"/>
              </a:solidFill>
              <a:latin typeface="Arial"/>
            </a:endParaRPr>
          </a:p>
        </p:txBody>
      </p:sp>
    </p:spTree>
    <p:extLst>
      <p:ext uri="{BB962C8B-B14F-4D97-AF65-F5344CB8AC3E}">
        <p14:creationId xmlns:p14="http://schemas.microsoft.com/office/powerpoint/2010/main" val="23769915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Marine Results</a:t>
            </a:r>
            <a:br>
              <a:rPr lang="en-US" dirty="0"/>
            </a:br>
            <a:r>
              <a:rPr lang="en-US" sz="1800" dirty="0"/>
              <a:t>Underwriting is Historically Volatile; Has the Market Turned?</a:t>
            </a:r>
          </a:p>
        </p:txBody>
      </p:sp>
    </p:spTree>
    <p:extLst>
      <p:ext uri="{BB962C8B-B14F-4D97-AF65-F5344CB8AC3E}">
        <p14:creationId xmlns:p14="http://schemas.microsoft.com/office/powerpoint/2010/main" val="42107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U.S. Ocean Marine Direct Written Premiums, 2008-2017</a:t>
            </a:r>
          </a:p>
        </p:txBody>
      </p:sp>
      <p:sp>
        <p:nvSpPr>
          <p:cNvPr id="6" name="Text Placeholder 5"/>
          <p:cNvSpPr>
            <a:spLocks noGrp="1"/>
          </p:cNvSpPr>
          <p:nvPr>
            <p:ph type="body" sz="quarter" idx="15"/>
          </p:nvPr>
        </p:nvSpPr>
        <p:spPr>
          <a:xfrm>
            <a:off x="202981" y="871517"/>
            <a:ext cx="1347214" cy="297710"/>
          </a:xfrm>
        </p:spPr>
        <p:txBody>
          <a:bodyPr/>
          <a:lstStyle/>
          <a:p>
            <a:r>
              <a:rPr lang="en-US" sz="1200" b="1" dirty="0">
                <a:solidFill>
                  <a:schemeClr val="tx1"/>
                </a:solidFill>
                <a:latin typeface="Arial "/>
              </a:rPr>
              <a:t>($ Billions)</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a:t>
            </a:r>
            <a:r>
              <a:rPr lang="en-US" sz="600" dirty="0"/>
              <a:t>.</a:t>
            </a:r>
            <a:br>
              <a:rPr lang="en-US" sz="600" dirty="0"/>
            </a:br>
            <a:r>
              <a:rPr lang="en-US" sz="600" dirty="0"/>
              <a:t>Note: U.S. and territories</a:t>
            </a:r>
          </a:p>
          <a:p>
            <a:pPr>
              <a:spcBef>
                <a:spcPts val="0"/>
              </a:spcBef>
            </a:pPr>
            <a:endParaRPr lang="en-US" dirty="0">
              <a:latin typeface="Arial "/>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18880311"/>
              </p:ext>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600" dirty="0">
                <a:solidFill>
                  <a:srgbClr val="FFFFFF"/>
                </a:solidFill>
              </a:rPr>
              <a:t>Ocean Marine Premium Volume Fell During the Global Financial Crisis, but is Falling Again.</a:t>
            </a:r>
          </a:p>
        </p:txBody>
      </p:sp>
    </p:spTree>
    <p:extLst>
      <p:ext uri="{BB962C8B-B14F-4D97-AF65-F5344CB8AC3E}">
        <p14:creationId xmlns:p14="http://schemas.microsoft.com/office/powerpoint/2010/main" val="38314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4258457186"/>
              </p:ext>
            </p:extLst>
          </p:nvPr>
        </p:nvGraphicFramePr>
        <p:xfrm>
          <a:off x="289118" y="1211766"/>
          <a:ext cx="6351324" cy="3025517"/>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579863" y="178841"/>
            <a:ext cx="5870239" cy="713232"/>
          </a:xfrm>
        </p:spPr>
        <p:txBody>
          <a:bodyPr/>
          <a:lstStyle/>
          <a:p>
            <a:r>
              <a:rPr lang="en-US" altLang="en-US" dirty="0"/>
              <a:t>Has the Market Bottomed Out?</a:t>
            </a:r>
          </a:p>
        </p:txBody>
      </p:sp>
      <p:sp>
        <p:nvSpPr>
          <p:cNvPr id="6" name="Text Placeholder 5"/>
          <p:cNvSpPr>
            <a:spLocks noGrp="1"/>
          </p:cNvSpPr>
          <p:nvPr>
            <p:ph type="body" sz="quarter" idx="16"/>
          </p:nvPr>
        </p:nvSpPr>
        <p:spPr/>
        <p:txBody>
          <a:bodyPr/>
          <a:lstStyle/>
          <a:p>
            <a:r>
              <a:rPr lang="en-US" dirty="0"/>
              <a:t>Sources: Federal Reserve Economic Data;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endParaRPr lang="en-US" dirty="0"/>
          </a:p>
        </p:txBody>
      </p:sp>
      <p:sp>
        <p:nvSpPr>
          <p:cNvPr id="8" name="Text Placeholder 4">
            <a:extLst>
              <a:ext uri="{FF2B5EF4-FFF2-40B4-BE49-F238E27FC236}">
                <a16:creationId xmlns:a16="http://schemas.microsoft.com/office/drawing/2014/main" id="{CB501056-37E4-46BB-931B-A97CDE9663C7}"/>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r>
              <a:rPr lang="en-US" sz="1200" dirty="0"/>
              <a:t>Economy Grows Faster Than Premium – Sign of Soft Market (30% Decline Since 2006 Peak)</a:t>
            </a:r>
          </a:p>
        </p:txBody>
      </p:sp>
      <p:sp>
        <p:nvSpPr>
          <p:cNvPr id="2" name="TextBox 1">
            <a:extLst>
              <a:ext uri="{FF2B5EF4-FFF2-40B4-BE49-F238E27FC236}">
                <a16:creationId xmlns:a16="http://schemas.microsoft.com/office/drawing/2014/main" id="{71BC8985-607D-425B-9680-C354F77E2393}"/>
              </a:ext>
            </a:extLst>
          </p:cNvPr>
          <p:cNvSpPr txBox="1"/>
          <p:nvPr/>
        </p:nvSpPr>
        <p:spPr>
          <a:xfrm>
            <a:off x="451080" y="984872"/>
            <a:ext cx="2515144" cy="453788"/>
          </a:xfrm>
          <a:prstGeom prst="rect">
            <a:avLst/>
          </a:prstGeom>
          <a:noFill/>
        </p:spPr>
        <p:txBody>
          <a:bodyPr wrap="square" rtlCol="0">
            <a:noAutofit/>
          </a:bodyPr>
          <a:lstStyle/>
          <a:p>
            <a:pPr>
              <a:lnSpc>
                <a:spcPct val="90000"/>
              </a:lnSpc>
              <a:spcBef>
                <a:spcPts val="1200"/>
              </a:spcBef>
              <a:buClr>
                <a:srgbClr val="337DBE"/>
              </a:buClr>
              <a:buSzPct val="77000"/>
            </a:pPr>
            <a:r>
              <a:rPr lang="en-US" sz="1000" b="1" dirty="0"/>
              <a:t>(U.S. Ocean Marine DWP as % of GDP)</a:t>
            </a:r>
          </a:p>
        </p:txBody>
      </p:sp>
    </p:spTree>
    <p:custDataLst>
      <p:tags r:id="rId1"/>
    </p:custDataLst>
    <p:extLst>
      <p:ext uri="{BB962C8B-B14F-4D97-AF65-F5344CB8AC3E}">
        <p14:creationId xmlns:p14="http://schemas.microsoft.com/office/powerpoint/2010/main" val="3101148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 y="1536076"/>
            <a:ext cx="6858001" cy="36074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What is the Insurance Information Institute?</a:t>
            </a:r>
          </a:p>
        </p:txBody>
      </p:sp>
      <p:sp>
        <p:nvSpPr>
          <p:cNvPr id="8" name="Text Placeholder 4"/>
          <p:cNvSpPr txBox="1">
            <a:spLocks/>
          </p:cNvSpPr>
          <p:nvPr/>
        </p:nvSpPr>
        <p:spPr bwMode="gray">
          <a:xfrm>
            <a:off x="267462" y="1751625"/>
            <a:ext cx="3905251" cy="654575"/>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37160" tIns="34287"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r>
              <a:rPr lang="en-US" sz="1800" dirty="0">
                <a:solidFill>
                  <a:schemeClr val="bg1"/>
                </a:solidFill>
              </a:rPr>
              <a:t>Improving public understanding </a:t>
            </a:r>
            <a:br>
              <a:rPr lang="en-US" sz="1800" dirty="0">
                <a:solidFill>
                  <a:schemeClr val="bg1"/>
                </a:solidFill>
              </a:rPr>
            </a:br>
            <a:r>
              <a:rPr lang="en-US" sz="1800" dirty="0">
                <a:solidFill>
                  <a:schemeClr val="bg1"/>
                </a:solidFill>
              </a:rPr>
              <a:t>of insurance...</a:t>
            </a:r>
          </a:p>
        </p:txBody>
      </p:sp>
      <p:sp>
        <p:nvSpPr>
          <p:cNvPr id="9" name="Text Placeholder 4"/>
          <p:cNvSpPr txBox="1">
            <a:spLocks/>
          </p:cNvSpPr>
          <p:nvPr/>
        </p:nvSpPr>
        <p:spPr bwMode="gray">
          <a:xfrm>
            <a:off x="2619471" y="3563856"/>
            <a:ext cx="3845624" cy="654575"/>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37160" tIns="34287" rIns="137160"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endParaRPr lang="is-IS" sz="1800" dirty="0">
              <a:solidFill>
                <a:schemeClr val="bg1"/>
              </a:solidFill>
            </a:endParaRPr>
          </a:p>
          <a:p>
            <a:pPr algn="l">
              <a:lnSpc>
                <a:spcPct val="94000"/>
              </a:lnSpc>
              <a:spcBef>
                <a:spcPts val="0"/>
              </a:spcBef>
            </a:pPr>
            <a:r>
              <a:rPr lang="is-IS" sz="1800" dirty="0">
                <a:solidFill>
                  <a:schemeClr val="bg1"/>
                </a:solidFill>
              </a:rPr>
              <a:t>…</a:t>
            </a:r>
            <a:r>
              <a:rPr lang="en-US" sz="1800" dirty="0">
                <a:solidFill>
                  <a:schemeClr val="bg1"/>
                </a:solidFill>
              </a:rPr>
              <a:t>what it does and how it works</a:t>
            </a:r>
          </a:p>
          <a:p>
            <a:pPr algn="r">
              <a:lnSpc>
                <a:spcPct val="94000"/>
              </a:lnSpc>
              <a:spcBef>
                <a:spcPts val="0"/>
              </a:spcBef>
            </a:pPr>
            <a:endParaRPr lang="en-US" sz="1800" dirty="0">
              <a:solidFill>
                <a:schemeClr val="bg1"/>
              </a:solidFill>
            </a:endParaRPr>
          </a:p>
        </p:txBody>
      </p:sp>
      <p:sp>
        <p:nvSpPr>
          <p:cNvPr id="11" name="Right Triangle 10"/>
          <p:cNvSpPr>
            <a:spLocks noChangeAspect="1"/>
          </p:cNvSpPr>
          <p:nvPr/>
        </p:nvSpPr>
        <p:spPr>
          <a:xfrm rot="16200000">
            <a:off x="6281928" y="4567429"/>
            <a:ext cx="576072" cy="57607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Slide Number Placeholder 5"/>
          <p:cNvSpPr txBox="1">
            <a:spLocks/>
          </p:cNvSpPr>
          <p:nvPr/>
        </p:nvSpPr>
        <p:spPr bwMode="gray">
          <a:xfrm>
            <a:off x="6465097" y="4996784"/>
            <a:ext cx="328613" cy="90139"/>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675">
                <a:latin typeface="+mn-lt"/>
              </a:rPr>
              <a:pPr/>
              <a:t>2</a:t>
            </a:fld>
            <a:endParaRPr lang="en-US" sz="675" dirty="0">
              <a:latin typeface="+mn-lt"/>
            </a:endParaRPr>
          </a:p>
        </p:txBody>
      </p:sp>
    </p:spTree>
    <p:custDataLst>
      <p:tags r:id="rId1"/>
    </p:custDataLst>
    <p:extLst>
      <p:ext uri="{BB962C8B-B14F-4D97-AF65-F5344CB8AC3E}">
        <p14:creationId xmlns:p14="http://schemas.microsoft.com/office/powerpoint/2010/main" val="15866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Total losses by type of vessel 2007 vs. 2016</a:t>
            </a:r>
            <a:br>
              <a:rPr lang="en-US" altLang="en-US" dirty="0"/>
            </a:br>
            <a:endParaRPr lang="en-US" altLang="en-US" dirty="0"/>
          </a:p>
        </p:txBody>
      </p:sp>
      <p:sp>
        <p:nvSpPr>
          <p:cNvPr id="6" name="Text Placeholder 5"/>
          <p:cNvSpPr>
            <a:spLocks noGrp="1"/>
          </p:cNvSpPr>
          <p:nvPr>
            <p:ph type="body" sz="quarter" idx="15"/>
          </p:nvPr>
        </p:nvSpPr>
        <p:spPr>
          <a:xfrm>
            <a:off x="325481" y="906874"/>
            <a:ext cx="1228255" cy="223207"/>
          </a:xfrm>
        </p:spPr>
        <p:txBody>
          <a:bodyPr/>
          <a:lstStyle/>
          <a:p>
            <a:r>
              <a:rPr lang="en-US" sz="1200" b="1" dirty="0">
                <a:solidFill>
                  <a:schemeClr val="tx1"/>
                </a:solidFill>
                <a:latin typeface="Arial "/>
              </a:rPr>
              <a:t>(Vessels Lost)</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a:t>
            </a:r>
            <a:r>
              <a:rPr lang="en-US" dirty="0"/>
              <a:t>Source: Lloyd’s List Intelligence Casualty Statistics; Allianz Global Safety &amp; Shipping Review 2017</a:t>
            </a:r>
            <a:endParaRPr lang="en-US" dirty="0">
              <a:latin typeface="Arial "/>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3702084031"/>
              </p:ext>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4040742"/>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600" dirty="0">
                <a:solidFill>
                  <a:srgbClr val="FFFFFF"/>
                </a:solidFill>
              </a:rPr>
              <a:t>While Exposures Grow, the Number of Vessels Lost Has Declined.</a:t>
            </a:r>
          </a:p>
        </p:txBody>
      </p:sp>
    </p:spTree>
    <p:extLst>
      <p:ext uri="{BB962C8B-B14F-4D97-AF65-F5344CB8AC3E}">
        <p14:creationId xmlns:p14="http://schemas.microsoft.com/office/powerpoint/2010/main" val="6389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Energy Losses</a:t>
            </a:r>
          </a:p>
        </p:txBody>
      </p:sp>
      <p:sp>
        <p:nvSpPr>
          <p:cNvPr id="4" name="Text Placeholder 3"/>
          <p:cNvSpPr>
            <a:spLocks noGrp="1"/>
          </p:cNvSpPr>
          <p:nvPr>
            <p:ph type="body" sz="quarter" idx="16"/>
          </p:nvPr>
        </p:nvSpPr>
        <p:spPr/>
        <p:txBody>
          <a:bodyPr/>
          <a:lstStyle/>
          <a:p>
            <a:r>
              <a:rPr lang="en-US" dirty="0"/>
              <a:t>Source: Willis Towers Watson Energy Loss Database (February 12, 2018).</a:t>
            </a:r>
          </a:p>
        </p:txBody>
      </p:sp>
      <p:pic>
        <p:nvPicPr>
          <p:cNvPr id="5" name="Picture 4"/>
          <p:cNvPicPr>
            <a:picLocks noChangeAspect="1"/>
          </p:cNvPicPr>
          <p:nvPr/>
        </p:nvPicPr>
        <p:blipFill>
          <a:blip r:embed="rId2"/>
          <a:stretch>
            <a:fillRect/>
          </a:stretch>
        </p:blipFill>
        <p:spPr>
          <a:xfrm>
            <a:off x="641574" y="887477"/>
            <a:ext cx="5446991" cy="3212703"/>
          </a:xfrm>
          <a:prstGeom prst="rect">
            <a:avLst/>
          </a:prstGeom>
        </p:spPr>
      </p:pic>
      <p:sp>
        <p:nvSpPr>
          <p:cNvPr id="6" name="Text Placeholder 4"/>
          <p:cNvSpPr txBox="1">
            <a:spLocks/>
          </p:cNvSpPr>
          <p:nvPr/>
        </p:nvSpPr>
        <p:spPr bwMode="gray">
          <a:xfrm>
            <a:off x="641574" y="4185424"/>
            <a:ext cx="5911519" cy="44932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400" dirty="0">
                <a:solidFill>
                  <a:srgbClr val="FFFFFF"/>
                </a:solidFill>
              </a:rPr>
              <a:t>Heaviest Upstream 2017 Losses Were Outside USA.</a:t>
            </a:r>
          </a:p>
        </p:txBody>
      </p:sp>
      <p:sp>
        <p:nvSpPr>
          <p:cNvPr id="7" name="Oval 6"/>
          <p:cNvSpPr/>
          <p:nvPr/>
        </p:nvSpPr>
        <p:spPr>
          <a:xfrm>
            <a:off x="641574" y="3568390"/>
            <a:ext cx="399206" cy="25276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0725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U.S. Marine Results, 2007-2017</a:t>
            </a:r>
          </a:p>
        </p:txBody>
      </p:sp>
      <p:sp>
        <p:nvSpPr>
          <p:cNvPr id="6" name="Text Placeholder 5"/>
          <p:cNvSpPr>
            <a:spLocks noGrp="1"/>
          </p:cNvSpPr>
          <p:nvPr>
            <p:ph type="body" sz="quarter" idx="15"/>
          </p:nvPr>
        </p:nvSpPr>
        <p:spPr>
          <a:xfrm>
            <a:off x="202980" y="991884"/>
            <a:ext cx="2443575" cy="373670"/>
          </a:xfrm>
        </p:spPr>
        <p:txBody>
          <a:bodyPr/>
          <a:lstStyle/>
          <a:p>
            <a:r>
              <a:rPr lang="en-US" sz="1200" dirty="0">
                <a:solidFill>
                  <a:schemeClr val="tx1"/>
                </a:solidFill>
                <a:latin typeface="Arial "/>
              </a:rPr>
              <a:t>Combined Ratio After Dividends</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Ocean and Inland Marine combined. A.M. Best’s </a:t>
            </a:r>
            <a:r>
              <a:rPr lang="en-US" i="1" dirty="0">
                <a:latin typeface="Arial "/>
              </a:rPr>
              <a:t>Aggregates and Averages, 2017</a:t>
            </a:r>
            <a:endParaRPr lang="en-US" sz="600" i="1" dirty="0"/>
          </a:p>
          <a:p>
            <a:pPr>
              <a:spcBef>
                <a:spcPts val="0"/>
              </a:spcBef>
            </a:pPr>
            <a:endParaRPr lang="en-US" dirty="0">
              <a:latin typeface="Arial "/>
            </a:endParaRPr>
          </a:p>
        </p:txBody>
      </p:sp>
      <p:graphicFrame>
        <p:nvGraphicFramePr>
          <p:cNvPr id="16" name="Object 8"/>
          <p:cNvGraphicFramePr>
            <a:graphicFrameLocks noChangeAspect="1"/>
          </p:cNvGraphicFramePr>
          <p:nvPr>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600" dirty="0">
                <a:solidFill>
                  <a:srgbClr val="FFFFFF"/>
                </a:solidFill>
              </a:rPr>
              <a:t>Rate Pressures Create Drag on Results.</a:t>
            </a:r>
          </a:p>
        </p:txBody>
      </p:sp>
    </p:spTree>
    <p:extLst>
      <p:ext uri="{BB962C8B-B14F-4D97-AF65-F5344CB8AC3E}">
        <p14:creationId xmlns:p14="http://schemas.microsoft.com/office/powerpoint/2010/main" val="6133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Offshore Energy</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Willis Towers Watson</a:t>
            </a:r>
            <a:endParaRPr lang="en-US" sz="600" i="1" dirty="0"/>
          </a:p>
          <a:p>
            <a:pPr>
              <a:spcBef>
                <a:spcPts val="0"/>
              </a:spcBef>
            </a:pPr>
            <a:endParaRPr lang="en-US" dirty="0">
              <a:latin typeface="Arial "/>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779028372"/>
              </p:ext>
            </p:extLst>
          </p:nvPr>
        </p:nvGraphicFramePr>
        <p:xfrm>
          <a:off x="390852" y="810290"/>
          <a:ext cx="6260690" cy="3754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548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Economic Factors</a:t>
            </a:r>
          </a:p>
        </p:txBody>
      </p:sp>
    </p:spTree>
    <p:extLst>
      <p:ext uri="{BB962C8B-B14F-4D97-AF65-F5344CB8AC3E}">
        <p14:creationId xmlns:p14="http://schemas.microsoft.com/office/powerpoint/2010/main" val="324679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Swiss Re sigma, 3/2017</a:t>
            </a:r>
            <a:r>
              <a:rPr lang="en-US" sz="900" i="1" dirty="0"/>
              <a:t> </a:t>
            </a:r>
            <a:endParaRPr lang="en-US" sz="825" i="1"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Global Premium Growth, 2016</a:t>
            </a:r>
          </a:p>
        </p:txBody>
      </p:sp>
      <p:pic>
        <p:nvPicPr>
          <p:cNvPr id="3" name="Picture 2">
            <a:extLst>
              <a:ext uri="{FF2B5EF4-FFF2-40B4-BE49-F238E27FC236}">
                <a16:creationId xmlns:a16="http://schemas.microsoft.com/office/drawing/2014/main" id="{A48FA2DA-DD48-4F66-93F3-1FA6CC2A7C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7175" y="671632"/>
            <a:ext cx="5943600" cy="3551916"/>
          </a:xfrm>
          <a:prstGeom prst="rect">
            <a:avLst/>
          </a:prstGeom>
        </p:spPr>
      </p:pic>
      <p:sp>
        <p:nvSpPr>
          <p:cNvPr id="7" name="Text Placeholder 4">
            <a:extLst>
              <a:ext uri="{FF2B5EF4-FFF2-40B4-BE49-F238E27FC236}">
                <a16:creationId xmlns:a16="http://schemas.microsoft.com/office/drawing/2014/main" id="{68C285A1-12D7-4987-A247-A05E53A25875}"/>
              </a:ext>
            </a:extLst>
          </p:cNvPr>
          <p:cNvSpPr txBox="1">
            <a:spLocks/>
          </p:cNvSpPr>
          <p:nvPr/>
        </p:nvSpPr>
        <p:spPr bwMode="gray">
          <a:xfrm>
            <a:off x="575513" y="4223548"/>
            <a:ext cx="6227611" cy="55581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1000" b="0" dirty="0">
                <a:solidFill>
                  <a:schemeClr val="bg1"/>
                </a:solidFill>
              </a:rPr>
              <a:t>Growth in the non-life sector is likely to grow robustly but at a slower pace than in the recent past in the  emerging markets, mainly supported by healthy growth in China (and India to some extent.)</a:t>
            </a:r>
          </a:p>
        </p:txBody>
      </p:sp>
      <p:pic>
        <p:nvPicPr>
          <p:cNvPr id="4" name="Picture 3">
            <a:extLst>
              <a:ext uri="{FF2B5EF4-FFF2-40B4-BE49-F238E27FC236}">
                <a16:creationId xmlns:a16="http://schemas.microsoft.com/office/drawing/2014/main" id="{4CC5DBB9-29CB-41F1-AFB1-455EF3D0B39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57638" y="601623"/>
            <a:ext cx="2443162" cy="857250"/>
          </a:xfrm>
          <a:prstGeom prst="rect">
            <a:avLst/>
          </a:prstGeom>
        </p:spPr>
      </p:pic>
    </p:spTree>
    <p:extLst>
      <p:ext uri="{BB962C8B-B14F-4D97-AF65-F5344CB8AC3E}">
        <p14:creationId xmlns:p14="http://schemas.microsoft.com/office/powerpoint/2010/main" val="1237421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World Trade Statistical Review 2017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Economies by size of merchandise trade, 2016</a:t>
            </a:r>
          </a:p>
        </p:txBody>
      </p:sp>
      <p:pic>
        <p:nvPicPr>
          <p:cNvPr id="4" name="Picture 3">
            <a:extLst>
              <a:ext uri="{FF2B5EF4-FFF2-40B4-BE49-F238E27FC236}">
                <a16:creationId xmlns:a16="http://schemas.microsoft.com/office/drawing/2014/main" id="{D17CD381-0053-4A85-B5E0-7A80A050E149}"/>
              </a:ext>
            </a:extLst>
          </p:cNvPr>
          <p:cNvPicPr>
            <a:picLocks noChangeAspect="1"/>
          </p:cNvPicPr>
          <p:nvPr/>
        </p:nvPicPr>
        <p:blipFill>
          <a:blip r:embed="rId3"/>
          <a:stretch>
            <a:fillRect/>
          </a:stretch>
        </p:blipFill>
        <p:spPr>
          <a:xfrm>
            <a:off x="584886" y="596177"/>
            <a:ext cx="5669280" cy="3974531"/>
          </a:xfrm>
          <a:prstGeom prst="rect">
            <a:avLst/>
          </a:prstGeom>
        </p:spPr>
      </p:pic>
      <p:sp>
        <p:nvSpPr>
          <p:cNvPr id="8" name="AutoShape 4">
            <a:extLst>
              <a:ext uri="{FF2B5EF4-FFF2-40B4-BE49-F238E27FC236}">
                <a16:creationId xmlns:a16="http://schemas.microsoft.com/office/drawing/2014/main" id="{6A811E7C-4202-4096-A474-CB89EEF97EB9}"/>
              </a:ext>
            </a:extLst>
          </p:cNvPr>
          <p:cNvSpPr>
            <a:spLocks noChangeArrowheads="1"/>
          </p:cNvSpPr>
          <p:nvPr/>
        </p:nvSpPr>
        <p:spPr bwMode="gray">
          <a:xfrm>
            <a:off x="5498780" y="1164431"/>
            <a:ext cx="1359220" cy="979048"/>
          </a:xfrm>
          <a:prstGeom prst="wedgeRectCallout">
            <a:avLst>
              <a:gd name="adj1" fmla="val -80263"/>
              <a:gd name="adj2" fmla="val 56664"/>
            </a:avLst>
          </a:prstGeom>
          <a:solidFill>
            <a:schemeClr val="accent2"/>
          </a:solidFill>
          <a:ln w="25400">
            <a:solidFill>
              <a:schemeClr val="accent2"/>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100" dirty="0">
                <a:solidFill>
                  <a:schemeClr val="bg1"/>
                </a:solidFill>
              </a:rPr>
              <a:t>Merchandise exports of WTO members totaled US$ 15.71 trillion in 2016</a:t>
            </a:r>
            <a:endParaRPr lang="en-US" sz="1100" dirty="0">
              <a:solidFill>
                <a:schemeClr val="bg1"/>
              </a:solidFill>
              <a:latin typeface="+mj-lt"/>
            </a:endParaRPr>
          </a:p>
        </p:txBody>
      </p:sp>
    </p:spTree>
    <p:extLst>
      <p:ext uri="{BB962C8B-B14F-4D97-AF65-F5344CB8AC3E}">
        <p14:creationId xmlns:p14="http://schemas.microsoft.com/office/powerpoint/2010/main" val="100137413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World Trade Statistical Review 2017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br>
              <a:rPr lang="en-US" sz="2250" b="0" kern="0" dirty="0">
                <a:solidFill>
                  <a:srgbClr val="337DBE"/>
                </a:solidFill>
                <a:latin typeface="+mj-lt"/>
              </a:rPr>
            </a:br>
            <a:r>
              <a:rPr lang="en-US" sz="2250" b="0" kern="0" dirty="0">
                <a:solidFill>
                  <a:srgbClr val="337DBE"/>
                </a:solidFill>
                <a:latin typeface="+mj-lt"/>
              </a:rPr>
              <a:t>World Merchandise Trade</a:t>
            </a:r>
          </a:p>
        </p:txBody>
      </p:sp>
      <p:pic>
        <p:nvPicPr>
          <p:cNvPr id="3" name="Picture 2">
            <a:extLst>
              <a:ext uri="{FF2B5EF4-FFF2-40B4-BE49-F238E27FC236}">
                <a16:creationId xmlns:a16="http://schemas.microsoft.com/office/drawing/2014/main" id="{45A72A2C-FA9E-4957-A068-3DF0FF020C32}"/>
              </a:ext>
            </a:extLst>
          </p:cNvPr>
          <p:cNvPicPr>
            <a:picLocks noChangeAspect="1"/>
          </p:cNvPicPr>
          <p:nvPr/>
        </p:nvPicPr>
        <p:blipFill>
          <a:blip r:embed="rId3"/>
          <a:stretch>
            <a:fillRect/>
          </a:stretch>
        </p:blipFill>
        <p:spPr>
          <a:xfrm>
            <a:off x="296618" y="842962"/>
            <a:ext cx="6126480" cy="3630504"/>
          </a:xfrm>
          <a:prstGeom prst="rect">
            <a:avLst/>
          </a:prstGeom>
        </p:spPr>
      </p:pic>
    </p:spTree>
    <p:extLst>
      <p:ext uri="{BB962C8B-B14F-4D97-AF65-F5344CB8AC3E}">
        <p14:creationId xmlns:p14="http://schemas.microsoft.com/office/powerpoint/2010/main" val="222267447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57908" y="158990"/>
            <a:ext cx="6343650" cy="713232"/>
          </a:xfrm>
        </p:spPr>
        <p:txBody>
          <a:bodyPr/>
          <a:lstStyle/>
          <a:p>
            <a:pPr algn="ctr"/>
            <a:r>
              <a:rPr lang="en-US" altLang="en-US" dirty="0"/>
              <a:t>World Trade Volume Growth* 2012-2019P</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Sources: </a:t>
            </a:r>
            <a:r>
              <a:rPr lang="en-US" sz="800" dirty="0"/>
              <a:t>International Monetary Fund, </a:t>
            </a:r>
            <a:r>
              <a:rPr lang="en-US" sz="800" i="1" dirty="0"/>
              <a:t>World Economic Outlook</a:t>
            </a:r>
            <a:r>
              <a:rPr lang="en-US" sz="800" dirty="0"/>
              <a:t>, October 2017 Statistical Appendix</a:t>
            </a:r>
            <a:br>
              <a:rPr lang="en-US" sz="800" dirty="0"/>
            </a:br>
            <a:r>
              <a:rPr lang="en-US" sz="800" dirty="0"/>
              <a:t>* Goods and services</a:t>
            </a:r>
            <a:endParaRPr lang="en-US" dirty="0">
              <a:latin typeface="Arial "/>
            </a:endParaRPr>
          </a:p>
        </p:txBody>
      </p:sp>
      <p:graphicFrame>
        <p:nvGraphicFramePr>
          <p:cNvPr id="16" name="Object 8"/>
          <p:cNvGraphicFramePr>
            <a:graphicFrameLocks noChangeAspect="1"/>
          </p:cNvGraphicFramePr>
          <p:nvPr>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500" dirty="0">
                <a:solidFill>
                  <a:schemeClr val="bg1"/>
                </a:solidFill>
                <a:latin typeface="Arial "/>
              </a:rPr>
              <a:t>Trade is Expected to Remain at Current Highs.</a:t>
            </a:r>
          </a:p>
        </p:txBody>
      </p:sp>
    </p:spTree>
    <p:extLst>
      <p:ext uri="{BB962C8B-B14F-4D97-AF65-F5344CB8AC3E}">
        <p14:creationId xmlns:p14="http://schemas.microsoft.com/office/powerpoint/2010/main" val="235459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6" name="Rectangle 11"/>
          <p:cNvSpPr>
            <a:spLocks noGrp="1" noChangeArrowheads="1"/>
          </p:cNvSpPr>
          <p:nvPr>
            <p:ph type="title"/>
          </p:nvPr>
        </p:nvSpPr>
        <p:spPr/>
        <p:txBody>
          <a:bodyPr/>
          <a:lstStyle/>
          <a:p>
            <a:r>
              <a:rPr lang="en-US" dirty="0"/>
              <a:t>World Trade Volume: IMPORTS, 2012–2019P</a:t>
            </a:r>
          </a:p>
        </p:txBody>
      </p:sp>
      <p:graphicFrame>
        <p:nvGraphicFramePr>
          <p:cNvPr id="2" name="Object 4"/>
          <p:cNvGraphicFramePr>
            <a:graphicFrameLocks noChangeAspect="1"/>
          </p:cNvGraphicFramePr>
          <p:nvPr>
            <p:extLst/>
          </p:nvPr>
        </p:nvGraphicFramePr>
        <p:xfrm>
          <a:off x="171824" y="1763619"/>
          <a:ext cx="6549231" cy="2727325"/>
        </p:xfrm>
        <a:graphic>
          <a:graphicData uri="http://schemas.openxmlformats.org/drawingml/2006/chart">
            <c:chart xmlns:c="http://schemas.openxmlformats.org/drawingml/2006/chart" xmlns:r="http://schemas.openxmlformats.org/officeDocument/2006/relationships" r:id="rId3"/>
          </a:graphicData>
        </a:graphic>
      </p:graphicFrame>
      <p:sp>
        <p:nvSpPr>
          <p:cNvPr id="66570" name="Rectangle 8"/>
          <p:cNvSpPr>
            <a:spLocks noChangeArrowheads="1"/>
          </p:cNvSpPr>
          <p:nvPr/>
        </p:nvSpPr>
        <p:spPr bwMode="black">
          <a:xfrm>
            <a:off x="40341" y="1215460"/>
            <a:ext cx="968189" cy="166199"/>
          </a:xfrm>
          <a:prstGeom prst="rect">
            <a:avLst/>
          </a:prstGeom>
          <a:noFill/>
          <a:ln w="9525" algn="ctr">
            <a:noFill/>
            <a:miter lim="800000"/>
            <a:headEnd/>
            <a:tailEnd/>
          </a:ln>
        </p:spPr>
        <p:txBody>
          <a:bodyPr wrap="square" lIns="0" tIns="0" rIns="0" bIns="0">
            <a:spAutoFit/>
          </a:bodyPr>
          <a:lstStyle/>
          <a:p>
            <a:pPr defTabSz="85725" eaLnBrk="0" hangingPunct="0">
              <a:lnSpc>
                <a:spcPct val="90000"/>
              </a:lnSpc>
              <a:spcBef>
                <a:spcPct val="20000"/>
              </a:spcBef>
            </a:pPr>
            <a:r>
              <a:rPr lang="en-US" sz="1050" b="1" dirty="0"/>
              <a:t>Growth</a:t>
            </a:r>
            <a:r>
              <a:rPr lang="en-US" sz="1200" b="1" dirty="0"/>
              <a:t> (%)</a:t>
            </a:r>
          </a:p>
        </p:txBody>
      </p:sp>
      <p:sp>
        <p:nvSpPr>
          <p:cNvPr id="17" name="Rectangle 3"/>
          <p:cNvSpPr>
            <a:spLocks noChangeArrowheads="1"/>
          </p:cNvSpPr>
          <p:nvPr/>
        </p:nvSpPr>
        <p:spPr bwMode="black">
          <a:xfrm>
            <a:off x="211791" y="1481279"/>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Advanced Economies</a:t>
            </a:r>
          </a:p>
        </p:txBody>
      </p:sp>
      <p:sp>
        <p:nvSpPr>
          <p:cNvPr id="18" name="Rectangle 3"/>
          <p:cNvSpPr>
            <a:spLocks noChangeArrowheads="1"/>
          </p:cNvSpPr>
          <p:nvPr/>
        </p:nvSpPr>
        <p:spPr bwMode="black">
          <a:xfrm>
            <a:off x="3300832" y="1474555"/>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Emerging Economies</a:t>
            </a:r>
          </a:p>
        </p:txBody>
      </p:sp>
      <p:sp>
        <p:nvSpPr>
          <p:cNvPr id="12" name="Rectangle 4"/>
          <p:cNvSpPr>
            <a:spLocks noChangeArrowheads="1"/>
          </p:cNvSpPr>
          <p:nvPr/>
        </p:nvSpPr>
        <p:spPr bwMode="auto">
          <a:xfrm>
            <a:off x="524435" y="4915338"/>
            <a:ext cx="6858000" cy="211789"/>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r>
              <a:rPr lang="en-US" sz="825" dirty="0"/>
              <a:t>Sources:  IMF </a:t>
            </a:r>
            <a:r>
              <a:rPr lang="en-US" sz="825" i="1" dirty="0"/>
              <a:t>World Economic Outlook</a:t>
            </a:r>
            <a:r>
              <a:rPr lang="en-US" sz="825" dirty="0"/>
              <a:t>  (April 2018)</a:t>
            </a:r>
          </a:p>
        </p:txBody>
      </p:sp>
    </p:spTree>
    <p:extLst>
      <p:ext uri="{BB962C8B-B14F-4D97-AF65-F5344CB8AC3E}">
        <p14:creationId xmlns:p14="http://schemas.microsoft.com/office/powerpoint/2010/main" val="95086196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6" name="Rectangle 3"/>
          <p:cNvSpPr>
            <a:spLocks noGrp="1" noChangeArrowheads="1"/>
          </p:cNvSpPr>
          <p:nvPr>
            <p:ph type="title"/>
          </p:nvPr>
        </p:nvSpPr>
        <p:spPr/>
        <p:txBody>
          <a:bodyPr/>
          <a:lstStyle/>
          <a:p>
            <a:r>
              <a:rPr lang="en-US" dirty="0"/>
              <a:t>Who We Are and What We Do</a:t>
            </a:r>
            <a:endParaRPr lang="en-US" altLang="en-US" dirty="0">
              <a:latin typeface="Arial" panose="020B0604020202020204" pitchFamily="34" charset="0"/>
            </a:endParaRPr>
          </a:p>
        </p:txBody>
      </p:sp>
      <p:sp>
        <p:nvSpPr>
          <p:cNvPr id="10247" name="Rectangle 4"/>
          <p:cNvSpPr>
            <a:spLocks noGrp="1" noChangeArrowheads="1"/>
          </p:cNvSpPr>
          <p:nvPr>
            <p:ph idx="1"/>
          </p:nvPr>
        </p:nvSpPr>
        <p:spPr/>
        <p:txBody>
          <a:bodyPr/>
          <a:lstStyle/>
          <a:p>
            <a:pPr>
              <a:lnSpc>
                <a:spcPct val="100000"/>
              </a:lnSpc>
              <a:spcBef>
                <a:spcPts val="1800"/>
              </a:spcBef>
            </a:pPr>
            <a:r>
              <a:rPr lang="en-US" altLang="en-US" sz="1650" dirty="0">
                <a:latin typeface="Arial" panose="020B0604020202020204" pitchFamily="34" charset="0"/>
              </a:rPr>
              <a:t>The mission of the Insurance Information Institute is to </a:t>
            </a:r>
            <a:r>
              <a:rPr lang="en-US" altLang="en-US" sz="1650" i="1" dirty="0">
                <a:latin typeface="Arial" panose="020B0604020202020204" pitchFamily="34" charset="0"/>
              </a:rPr>
              <a:t>improve public understanding of insurance—what it does and how it works</a:t>
            </a:r>
            <a:r>
              <a:rPr lang="en-US" altLang="en-US" sz="1650" dirty="0">
                <a:latin typeface="Arial" panose="020B0604020202020204" pitchFamily="34" charset="0"/>
              </a:rPr>
              <a:t>.</a:t>
            </a:r>
          </a:p>
          <a:p>
            <a:pPr>
              <a:lnSpc>
                <a:spcPct val="100000"/>
              </a:lnSpc>
              <a:spcBef>
                <a:spcPts val="1350"/>
              </a:spcBef>
            </a:pPr>
            <a:r>
              <a:rPr lang="en-US" altLang="en-US" sz="1650" dirty="0">
                <a:latin typeface="Arial" panose="020B0604020202020204" pitchFamily="34" charset="0"/>
              </a:rPr>
              <a:t>We Are…</a:t>
            </a:r>
          </a:p>
          <a:p>
            <a:pPr lvl="1">
              <a:lnSpc>
                <a:spcPct val="100000"/>
              </a:lnSpc>
              <a:spcBef>
                <a:spcPts val="450"/>
              </a:spcBef>
            </a:pPr>
            <a:r>
              <a:rPr lang="en-US" altLang="en-US" dirty="0">
                <a:latin typeface="Arial" panose="020B0604020202020204" pitchFamily="34" charset="0"/>
              </a:rPr>
              <a:t>A voice for the property/casualty insurance industry.</a:t>
            </a:r>
          </a:p>
          <a:p>
            <a:pPr lvl="1">
              <a:lnSpc>
                <a:spcPct val="100000"/>
              </a:lnSpc>
              <a:spcBef>
                <a:spcPts val="450"/>
              </a:spcBef>
            </a:pPr>
            <a:r>
              <a:rPr lang="en-US" altLang="en-US" dirty="0">
                <a:latin typeface="Arial" panose="020B0604020202020204" pitchFamily="34" charset="0"/>
              </a:rPr>
              <a:t>The go-to source for credible and unbiased insurance information for the media, the industry and consumers. </a:t>
            </a:r>
          </a:p>
          <a:p>
            <a:pPr lvl="1">
              <a:lnSpc>
                <a:spcPct val="100000"/>
              </a:lnSpc>
              <a:spcBef>
                <a:spcPts val="450"/>
              </a:spcBef>
            </a:pPr>
            <a:r>
              <a:rPr lang="en-US" altLang="en-US" dirty="0">
                <a:latin typeface="Arial" panose="020B0604020202020204" pitchFamily="34" charset="0"/>
              </a:rPr>
              <a:t>Dedicated to ensuring the media covers our business fairly and accurately.</a:t>
            </a:r>
          </a:p>
          <a:p>
            <a:pPr lvl="1">
              <a:lnSpc>
                <a:spcPct val="100000"/>
              </a:lnSpc>
              <a:spcBef>
                <a:spcPts val="450"/>
              </a:spcBef>
            </a:pPr>
            <a:r>
              <a:rPr lang="en-US" altLang="en-US" dirty="0">
                <a:latin typeface="Arial" panose="020B0604020202020204" pitchFamily="34" charset="0"/>
              </a:rPr>
              <a:t>Ready to assist our member companies with their communications, research and planning needs. </a:t>
            </a:r>
            <a:endParaRPr lang="en-US" altLang="en-US" b="1" dirty="0">
              <a:solidFill>
                <a:schemeClr val="bg1"/>
              </a:solidFill>
              <a:latin typeface="Arial" panose="020B0604020202020204" pitchFamily="34" charset="0"/>
            </a:endParaRPr>
          </a:p>
          <a:p>
            <a:pPr>
              <a:lnSpc>
                <a:spcPct val="100000"/>
              </a:lnSpc>
              <a:spcBef>
                <a:spcPts val="1350"/>
              </a:spcBef>
            </a:pPr>
            <a:r>
              <a:rPr lang="en-US" altLang="en-US" sz="1650" dirty="0">
                <a:latin typeface="Arial" panose="020B0604020202020204" pitchFamily="34" charset="0"/>
              </a:rPr>
              <a:t>We do not lobby.</a:t>
            </a:r>
          </a:p>
          <a:p>
            <a:pPr lvl="1">
              <a:lnSpc>
                <a:spcPct val="10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27632502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6" name="Rectangle 11"/>
          <p:cNvSpPr>
            <a:spLocks noGrp="1" noChangeArrowheads="1"/>
          </p:cNvSpPr>
          <p:nvPr>
            <p:ph type="title"/>
          </p:nvPr>
        </p:nvSpPr>
        <p:spPr/>
        <p:txBody>
          <a:bodyPr/>
          <a:lstStyle/>
          <a:p>
            <a:r>
              <a:rPr lang="en-US" dirty="0"/>
              <a:t>World Trade Volume: EXPORTS, 2012–2019P</a:t>
            </a:r>
          </a:p>
        </p:txBody>
      </p:sp>
      <p:graphicFrame>
        <p:nvGraphicFramePr>
          <p:cNvPr id="2" name="Object 4"/>
          <p:cNvGraphicFramePr>
            <a:graphicFrameLocks noChangeAspect="1"/>
          </p:cNvGraphicFramePr>
          <p:nvPr>
            <p:extLst/>
          </p:nvPr>
        </p:nvGraphicFramePr>
        <p:xfrm>
          <a:off x="171824" y="1763619"/>
          <a:ext cx="6549231" cy="2727325"/>
        </p:xfrm>
        <a:graphic>
          <a:graphicData uri="http://schemas.openxmlformats.org/drawingml/2006/chart">
            <c:chart xmlns:c="http://schemas.openxmlformats.org/drawingml/2006/chart" xmlns:r="http://schemas.openxmlformats.org/officeDocument/2006/relationships" r:id="rId3"/>
          </a:graphicData>
        </a:graphic>
      </p:graphicFrame>
      <p:sp>
        <p:nvSpPr>
          <p:cNvPr id="66570" name="Rectangle 8"/>
          <p:cNvSpPr>
            <a:spLocks noChangeArrowheads="1"/>
          </p:cNvSpPr>
          <p:nvPr/>
        </p:nvSpPr>
        <p:spPr bwMode="black">
          <a:xfrm>
            <a:off x="40341" y="1365138"/>
            <a:ext cx="968189" cy="145424"/>
          </a:xfrm>
          <a:prstGeom prst="rect">
            <a:avLst/>
          </a:prstGeom>
          <a:noFill/>
          <a:ln w="9525" algn="ctr">
            <a:noFill/>
            <a:miter lim="800000"/>
            <a:headEnd/>
            <a:tailEnd/>
          </a:ln>
        </p:spPr>
        <p:txBody>
          <a:bodyPr wrap="square" lIns="0" tIns="0" rIns="0" bIns="0">
            <a:spAutoFit/>
          </a:bodyPr>
          <a:lstStyle/>
          <a:p>
            <a:pPr defTabSz="85725" eaLnBrk="0" hangingPunct="0">
              <a:lnSpc>
                <a:spcPct val="90000"/>
              </a:lnSpc>
              <a:spcBef>
                <a:spcPct val="20000"/>
              </a:spcBef>
            </a:pPr>
            <a:r>
              <a:rPr lang="en-US" sz="1050" b="1" dirty="0"/>
              <a:t>Growth (%)</a:t>
            </a:r>
          </a:p>
        </p:txBody>
      </p:sp>
      <p:sp>
        <p:nvSpPr>
          <p:cNvPr id="17" name="Rectangle 3"/>
          <p:cNvSpPr>
            <a:spLocks noChangeArrowheads="1"/>
          </p:cNvSpPr>
          <p:nvPr/>
        </p:nvSpPr>
        <p:spPr bwMode="black">
          <a:xfrm>
            <a:off x="211791" y="1481279"/>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Advanced Economies</a:t>
            </a:r>
          </a:p>
        </p:txBody>
      </p:sp>
      <p:sp>
        <p:nvSpPr>
          <p:cNvPr id="18" name="Rectangle 3"/>
          <p:cNvSpPr>
            <a:spLocks noChangeArrowheads="1"/>
          </p:cNvSpPr>
          <p:nvPr/>
        </p:nvSpPr>
        <p:spPr bwMode="black">
          <a:xfrm>
            <a:off x="3300832" y="1474555"/>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Emerging Economies</a:t>
            </a:r>
          </a:p>
        </p:txBody>
      </p:sp>
      <p:sp>
        <p:nvSpPr>
          <p:cNvPr id="12" name="Rectangle 4"/>
          <p:cNvSpPr>
            <a:spLocks noChangeArrowheads="1"/>
          </p:cNvSpPr>
          <p:nvPr/>
        </p:nvSpPr>
        <p:spPr bwMode="auto">
          <a:xfrm>
            <a:off x="524435" y="4915338"/>
            <a:ext cx="6858000" cy="211789"/>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r>
              <a:rPr lang="en-US" sz="825" dirty="0"/>
              <a:t>Sources:  IMF </a:t>
            </a:r>
            <a:r>
              <a:rPr lang="en-US" sz="825" i="1" dirty="0"/>
              <a:t>World Economic Outlook</a:t>
            </a:r>
            <a:r>
              <a:rPr lang="en-US" sz="825" dirty="0"/>
              <a:t>  (April 2018)</a:t>
            </a:r>
          </a:p>
        </p:txBody>
      </p:sp>
    </p:spTree>
    <p:extLst>
      <p:ext uri="{BB962C8B-B14F-4D97-AF65-F5344CB8AC3E}">
        <p14:creationId xmlns:p14="http://schemas.microsoft.com/office/powerpoint/2010/main" val="214193861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Global Risk</a:t>
            </a:r>
          </a:p>
        </p:txBody>
      </p:sp>
    </p:spTree>
    <p:extLst>
      <p:ext uri="{BB962C8B-B14F-4D97-AF65-F5344CB8AC3E}">
        <p14:creationId xmlns:p14="http://schemas.microsoft.com/office/powerpoint/2010/main" val="9366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Sources: World Economic Forum, </a:t>
            </a:r>
            <a:r>
              <a:rPr lang="en-US" sz="900" i="1" dirty="0"/>
              <a:t>Global Risks 2018</a:t>
            </a:r>
            <a:r>
              <a:rPr lang="en-US" sz="900" dirty="0"/>
              <a:t>; Insurance Information Institute.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br>
              <a:rPr lang="en-US" sz="2250" b="0" kern="0" dirty="0">
                <a:solidFill>
                  <a:srgbClr val="337DBE"/>
                </a:solidFill>
                <a:latin typeface="+mj-lt"/>
              </a:rPr>
            </a:br>
            <a:r>
              <a:rPr lang="en-US" sz="2250" b="0" kern="0" dirty="0">
                <a:solidFill>
                  <a:srgbClr val="337DBE"/>
                </a:solidFill>
                <a:latin typeface="+mj-lt"/>
              </a:rPr>
              <a:t>Top 5 Global Risks in Terms of </a:t>
            </a:r>
            <a:r>
              <a:rPr lang="en-US" sz="2250" b="0" i="1" kern="0" dirty="0">
                <a:solidFill>
                  <a:srgbClr val="337DBE"/>
                </a:solidFill>
                <a:latin typeface="+mj-lt"/>
              </a:rPr>
              <a:t>Likelihood</a:t>
            </a:r>
            <a:r>
              <a:rPr lang="en-US" sz="2250" b="0" kern="0" dirty="0">
                <a:solidFill>
                  <a:srgbClr val="337DBE"/>
                </a:solidFill>
                <a:latin typeface="+mj-lt"/>
              </a:rPr>
              <a:t>, 2014—2018: Insurance Can Help With Most</a:t>
            </a:r>
          </a:p>
        </p:txBody>
      </p:sp>
      <p:sp>
        <p:nvSpPr>
          <p:cNvPr id="14" name="Text Placeholder 4">
            <a:extLst>
              <a:ext uri="{FF2B5EF4-FFF2-40B4-BE49-F238E27FC236}">
                <a16:creationId xmlns:a16="http://schemas.microsoft.com/office/drawing/2014/main" id="{1A604DE7-43B7-4B31-A636-4EA07E9C1700}"/>
              </a:ext>
            </a:extLst>
          </p:cNvPr>
          <p:cNvSpPr txBox="1">
            <a:spLocks/>
          </p:cNvSpPr>
          <p:nvPr/>
        </p:nvSpPr>
        <p:spPr bwMode="gray">
          <a:xfrm>
            <a:off x="518792" y="4295188"/>
            <a:ext cx="6227611" cy="484173"/>
          </a:xfrm>
          <a:prstGeom prst="snip1Rect">
            <a:avLst>
              <a:gd name="adj" fmla="val 39005"/>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400" dirty="0">
                <a:solidFill>
                  <a:srgbClr val="FFFFFF"/>
                </a:solidFill>
              </a:rPr>
              <a:t>Concerns Shift Considerably Over Short Spans of Time.  </a:t>
            </a:r>
          </a:p>
        </p:txBody>
      </p:sp>
      <p:pic>
        <p:nvPicPr>
          <p:cNvPr id="4" name="Picture 3">
            <a:extLst>
              <a:ext uri="{FF2B5EF4-FFF2-40B4-BE49-F238E27FC236}">
                <a16:creationId xmlns:a16="http://schemas.microsoft.com/office/drawing/2014/main" id="{E3D21EF9-5908-4B8C-A585-418114AF19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792" y="942216"/>
            <a:ext cx="4979988" cy="3110886"/>
          </a:xfrm>
          <a:prstGeom prst="rect">
            <a:avLst/>
          </a:prstGeom>
        </p:spPr>
      </p:pic>
      <p:pic>
        <p:nvPicPr>
          <p:cNvPr id="7" name="Picture 6">
            <a:extLst>
              <a:ext uri="{FF2B5EF4-FFF2-40B4-BE49-F238E27FC236}">
                <a16:creationId xmlns:a16="http://schemas.microsoft.com/office/drawing/2014/main" id="{EB955CC3-3760-4227-B132-D83135D24896}"/>
              </a:ext>
            </a:extLst>
          </p:cNvPr>
          <p:cNvPicPr>
            <a:picLocks noChangeAspect="1"/>
          </p:cNvPicPr>
          <p:nvPr/>
        </p:nvPicPr>
        <p:blipFill>
          <a:blip r:embed="rId4"/>
          <a:stretch>
            <a:fillRect/>
          </a:stretch>
        </p:blipFill>
        <p:spPr>
          <a:xfrm>
            <a:off x="1381125" y="3929428"/>
            <a:ext cx="3108960" cy="365760"/>
          </a:xfrm>
          <a:prstGeom prst="rect">
            <a:avLst/>
          </a:prstGeom>
        </p:spPr>
      </p:pic>
      <p:sp>
        <p:nvSpPr>
          <p:cNvPr id="8" name="Text Placeholder 4">
            <a:extLst>
              <a:ext uri="{FF2B5EF4-FFF2-40B4-BE49-F238E27FC236}">
                <a16:creationId xmlns:a16="http://schemas.microsoft.com/office/drawing/2014/main" id="{1A604DE7-43B7-4B31-A636-4EA07E9C1700}"/>
              </a:ext>
            </a:extLst>
          </p:cNvPr>
          <p:cNvSpPr txBox="1">
            <a:spLocks/>
          </p:cNvSpPr>
          <p:nvPr/>
        </p:nvSpPr>
        <p:spPr bwMode="gray">
          <a:xfrm>
            <a:off x="5410342" y="1349943"/>
            <a:ext cx="1336062" cy="779405"/>
          </a:xfrm>
          <a:prstGeom prst="snip1Rect">
            <a:avLst>
              <a:gd name="adj" fmla="val 32698"/>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200" dirty="0">
                <a:solidFill>
                  <a:srgbClr val="FFFFFF"/>
                </a:solidFill>
              </a:rPr>
              <a:t>Environmental &amp; Tech Issues Dominate</a:t>
            </a:r>
          </a:p>
        </p:txBody>
      </p:sp>
      <p:sp>
        <p:nvSpPr>
          <p:cNvPr id="2" name="Oval 1"/>
          <p:cNvSpPr/>
          <p:nvPr/>
        </p:nvSpPr>
        <p:spPr>
          <a:xfrm>
            <a:off x="4395019" y="1140542"/>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 name="Oval 9"/>
          <p:cNvSpPr/>
          <p:nvPr/>
        </p:nvSpPr>
        <p:spPr>
          <a:xfrm>
            <a:off x="4395018" y="1652484"/>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 name="Oval 11"/>
          <p:cNvSpPr/>
          <p:nvPr/>
        </p:nvSpPr>
        <p:spPr>
          <a:xfrm>
            <a:off x="4395017" y="2118275"/>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Oval 14"/>
          <p:cNvSpPr/>
          <p:nvPr/>
        </p:nvSpPr>
        <p:spPr>
          <a:xfrm>
            <a:off x="4395016" y="2640627"/>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Oval 15"/>
          <p:cNvSpPr/>
          <p:nvPr/>
        </p:nvSpPr>
        <p:spPr>
          <a:xfrm>
            <a:off x="4375351" y="3226579"/>
            <a:ext cx="1034991" cy="60118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1886724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Sources: World Economic Forum, </a:t>
            </a:r>
            <a:r>
              <a:rPr lang="en-US" sz="900" i="1" dirty="0"/>
              <a:t>Global Risks 2018</a:t>
            </a:r>
            <a:r>
              <a:rPr lang="en-US" sz="900" dirty="0"/>
              <a:t>; Insurance Information Institute.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br>
              <a:rPr lang="en-US" sz="2250" b="0" kern="0" dirty="0">
                <a:solidFill>
                  <a:srgbClr val="337DBE"/>
                </a:solidFill>
                <a:latin typeface="+mj-lt"/>
              </a:rPr>
            </a:br>
            <a:r>
              <a:rPr lang="en-US" sz="2250" b="0" kern="0" dirty="0">
                <a:solidFill>
                  <a:srgbClr val="337DBE"/>
                </a:solidFill>
                <a:latin typeface="+mj-lt"/>
              </a:rPr>
              <a:t>Top 5 Global Risks in Terms of </a:t>
            </a:r>
            <a:r>
              <a:rPr lang="en-US" sz="2250" b="0" i="1" kern="0" dirty="0">
                <a:solidFill>
                  <a:srgbClr val="337DBE"/>
                </a:solidFill>
                <a:latin typeface="+mj-lt"/>
              </a:rPr>
              <a:t>Impact</a:t>
            </a:r>
            <a:r>
              <a:rPr lang="en-US" sz="2250" b="0" kern="0" dirty="0">
                <a:solidFill>
                  <a:srgbClr val="337DBE"/>
                </a:solidFill>
                <a:latin typeface="+mj-lt"/>
              </a:rPr>
              <a:t>, </a:t>
            </a:r>
            <a:br>
              <a:rPr lang="en-US" sz="2250" b="0" kern="0" dirty="0">
                <a:solidFill>
                  <a:srgbClr val="337DBE"/>
                </a:solidFill>
                <a:latin typeface="+mj-lt"/>
              </a:rPr>
            </a:br>
            <a:r>
              <a:rPr lang="en-US" sz="2250" b="0" kern="0" dirty="0">
                <a:solidFill>
                  <a:srgbClr val="337DBE"/>
                </a:solidFill>
                <a:latin typeface="+mj-lt"/>
              </a:rPr>
              <a:t>2014—2018: Insurance Can Help With Most</a:t>
            </a:r>
          </a:p>
        </p:txBody>
      </p:sp>
      <p:sp>
        <p:nvSpPr>
          <p:cNvPr id="14" name="Text Placeholder 4">
            <a:extLst>
              <a:ext uri="{FF2B5EF4-FFF2-40B4-BE49-F238E27FC236}">
                <a16:creationId xmlns:a16="http://schemas.microsoft.com/office/drawing/2014/main" id="{1A604DE7-43B7-4B31-A636-4EA07E9C1700}"/>
              </a:ext>
            </a:extLst>
          </p:cNvPr>
          <p:cNvSpPr txBox="1">
            <a:spLocks/>
          </p:cNvSpPr>
          <p:nvPr/>
        </p:nvSpPr>
        <p:spPr bwMode="gray">
          <a:xfrm>
            <a:off x="518792" y="4295188"/>
            <a:ext cx="6227611" cy="48417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400" dirty="0">
                <a:solidFill>
                  <a:srgbClr val="FFFFFF"/>
                </a:solidFill>
              </a:rPr>
              <a:t>Marine Underwriters Have a Lot to Worry About.</a:t>
            </a:r>
          </a:p>
        </p:txBody>
      </p:sp>
      <p:pic>
        <p:nvPicPr>
          <p:cNvPr id="7" name="Picture 6">
            <a:extLst>
              <a:ext uri="{FF2B5EF4-FFF2-40B4-BE49-F238E27FC236}">
                <a16:creationId xmlns:a16="http://schemas.microsoft.com/office/drawing/2014/main" id="{EB955CC3-3760-4227-B132-D83135D24896}"/>
              </a:ext>
            </a:extLst>
          </p:cNvPr>
          <p:cNvPicPr>
            <a:picLocks noChangeAspect="1"/>
          </p:cNvPicPr>
          <p:nvPr/>
        </p:nvPicPr>
        <p:blipFill>
          <a:blip r:embed="rId3"/>
          <a:stretch>
            <a:fillRect/>
          </a:stretch>
        </p:blipFill>
        <p:spPr>
          <a:xfrm>
            <a:off x="1381125" y="3929428"/>
            <a:ext cx="3108960" cy="365760"/>
          </a:xfrm>
          <a:prstGeom prst="rect">
            <a:avLst/>
          </a:prstGeom>
        </p:spPr>
      </p:pic>
      <p:pic>
        <p:nvPicPr>
          <p:cNvPr id="2" name="Picture 1">
            <a:extLst>
              <a:ext uri="{FF2B5EF4-FFF2-40B4-BE49-F238E27FC236}">
                <a16:creationId xmlns:a16="http://schemas.microsoft.com/office/drawing/2014/main" id="{A01FABAB-A2BF-4AD8-9911-DCE9D757C45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041" t="8653" r="1942" b="2469"/>
          <a:stretch/>
        </p:blipFill>
        <p:spPr>
          <a:xfrm>
            <a:off x="457200" y="900113"/>
            <a:ext cx="4879181" cy="2886075"/>
          </a:xfrm>
          <a:prstGeom prst="rect">
            <a:avLst/>
          </a:prstGeom>
        </p:spPr>
      </p:pic>
      <p:sp>
        <p:nvSpPr>
          <p:cNvPr id="8" name="Oval 7"/>
          <p:cNvSpPr/>
          <p:nvPr/>
        </p:nvSpPr>
        <p:spPr>
          <a:xfrm>
            <a:off x="4395019" y="1480644"/>
            <a:ext cx="875071" cy="58413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9" name="Oval 8"/>
          <p:cNvSpPr/>
          <p:nvPr/>
        </p:nvSpPr>
        <p:spPr>
          <a:xfrm>
            <a:off x="4395019" y="2024972"/>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 name="Oval 9"/>
          <p:cNvSpPr/>
          <p:nvPr/>
        </p:nvSpPr>
        <p:spPr>
          <a:xfrm>
            <a:off x="4395019" y="2664689"/>
            <a:ext cx="875071" cy="560292"/>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71832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a:t>
            </a:r>
            <a:r>
              <a:rPr lang="en-US" sz="900" dirty="0" err="1"/>
              <a:t>ControlRisks</a:t>
            </a:r>
            <a:r>
              <a:rPr lang="en-US" sz="900" dirty="0"/>
              <a:t>, 2018 Risk Map</a:t>
            </a:r>
            <a:r>
              <a:rPr lang="en-US" sz="900" i="1" dirty="0"/>
              <a:t> </a:t>
            </a:r>
            <a:endParaRPr lang="en-US" sz="825" i="1"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Maritime Risk</a:t>
            </a:r>
          </a:p>
        </p:txBody>
      </p:sp>
      <p:pic>
        <p:nvPicPr>
          <p:cNvPr id="4" name="Picture 3">
            <a:extLst>
              <a:ext uri="{FF2B5EF4-FFF2-40B4-BE49-F238E27FC236}">
                <a16:creationId xmlns:a16="http://schemas.microsoft.com/office/drawing/2014/main" id="{A4266ACB-6B0C-4A57-8D9C-27BAC4DB7B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589" y="594646"/>
            <a:ext cx="6586537" cy="4120421"/>
          </a:xfrm>
          <a:prstGeom prst="rect">
            <a:avLst/>
          </a:prstGeom>
        </p:spPr>
      </p:pic>
    </p:spTree>
    <p:extLst>
      <p:ext uri="{BB962C8B-B14F-4D97-AF65-F5344CB8AC3E}">
        <p14:creationId xmlns:p14="http://schemas.microsoft.com/office/powerpoint/2010/main" val="2877854034"/>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Marsh, </a:t>
            </a:r>
            <a:r>
              <a:rPr lang="en-US" sz="900" i="1" dirty="0"/>
              <a:t>2018 Political Risk Map </a:t>
            </a:r>
            <a:endParaRPr lang="en-US" sz="825" i="1"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Political Risk</a:t>
            </a:r>
          </a:p>
        </p:txBody>
      </p:sp>
      <p:pic>
        <p:nvPicPr>
          <p:cNvPr id="2" name="Picture 1">
            <a:extLst>
              <a:ext uri="{FF2B5EF4-FFF2-40B4-BE49-F238E27FC236}">
                <a16:creationId xmlns:a16="http://schemas.microsoft.com/office/drawing/2014/main" id="{A3792106-DD35-42A9-99C7-CD5644113B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3644" y="1062614"/>
            <a:ext cx="6252427" cy="3497094"/>
          </a:xfrm>
          <a:prstGeom prst="rect">
            <a:avLst/>
          </a:prstGeom>
        </p:spPr>
      </p:pic>
      <p:sp>
        <p:nvSpPr>
          <p:cNvPr id="8" name="AutoShape 4">
            <a:extLst>
              <a:ext uri="{FF2B5EF4-FFF2-40B4-BE49-F238E27FC236}">
                <a16:creationId xmlns:a16="http://schemas.microsoft.com/office/drawing/2014/main" id="{6A811E7C-4202-4096-A474-CB89EEF97EB9}"/>
              </a:ext>
            </a:extLst>
          </p:cNvPr>
          <p:cNvSpPr>
            <a:spLocks noChangeArrowheads="1"/>
          </p:cNvSpPr>
          <p:nvPr/>
        </p:nvSpPr>
        <p:spPr bwMode="gray">
          <a:xfrm>
            <a:off x="233644" y="1360346"/>
            <a:ext cx="1830900" cy="979048"/>
          </a:xfrm>
          <a:prstGeom prst="wedgeRectCallout">
            <a:avLst>
              <a:gd name="adj1" fmla="val 84557"/>
              <a:gd name="adj2" fmla="val 3398"/>
            </a:avLst>
          </a:prstGeom>
          <a:solidFill>
            <a:schemeClr val="accent2"/>
          </a:solidFill>
          <a:ln w="25400">
            <a:solidFill>
              <a:schemeClr val="accent2"/>
            </a:solidFill>
            <a:miter lim="800000"/>
            <a:headEnd/>
            <a:tailEnd/>
          </a:ln>
          <a:effectLst/>
        </p:spPr>
        <p:txBody>
          <a:bodyPr wrap="square" lIns="91418" tIns="45709" rIns="91418" bIns="45709" anchor="ctr">
            <a:flatTx/>
          </a:bodyPr>
          <a:lstStyle/>
          <a:p>
            <a:r>
              <a:rPr lang="en-US" sz="900" dirty="0">
                <a:solidFill>
                  <a:schemeClr val="bg1"/>
                </a:solidFill>
              </a:rPr>
              <a:t>In 2018 the risk of</a:t>
            </a:r>
          </a:p>
          <a:p>
            <a:r>
              <a:rPr lang="en-US" sz="900" dirty="0">
                <a:solidFill>
                  <a:schemeClr val="bg1"/>
                </a:solidFill>
              </a:rPr>
              <a:t>increased global trade protectionism</a:t>
            </a:r>
          </a:p>
          <a:p>
            <a:r>
              <a:rPr lang="en-US" sz="900" dirty="0">
                <a:solidFill>
                  <a:schemeClr val="bg1"/>
                </a:solidFill>
              </a:rPr>
              <a:t>continues. Trade giants — such as the US — will seek further restrictions </a:t>
            </a:r>
          </a:p>
        </p:txBody>
      </p:sp>
    </p:spTree>
    <p:extLst>
      <p:ext uri="{BB962C8B-B14F-4D97-AF65-F5344CB8AC3E}">
        <p14:creationId xmlns:p14="http://schemas.microsoft.com/office/powerpoint/2010/main" val="137198789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The Future:</a:t>
            </a:r>
            <a:br>
              <a:rPr lang="en-US" dirty="0"/>
            </a:br>
            <a:r>
              <a:rPr lang="en-US" dirty="0"/>
              <a:t>Trump, Taxes and Tariffs</a:t>
            </a:r>
            <a:endParaRPr lang="en-US" sz="1800" dirty="0"/>
          </a:p>
        </p:txBody>
      </p:sp>
    </p:spTree>
    <p:extLst>
      <p:ext uri="{BB962C8B-B14F-4D97-AF65-F5344CB8AC3E}">
        <p14:creationId xmlns:p14="http://schemas.microsoft.com/office/powerpoint/2010/main" val="12955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BE11A3-2F0C-4E55-AF4D-AA1FCEF2D87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rcRect t="-1747"/>
          <a:stretch/>
        </p:blipFill>
        <p:spPr>
          <a:xfrm>
            <a:off x="182945" y="713960"/>
            <a:ext cx="6555996" cy="4030166"/>
          </a:xfrm>
          <a:prstGeom prst="rect">
            <a:avLst/>
          </a:prstGeom>
        </p:spPr>
      </p:pic>
      <p:graphicFrame>
        <p:nvGraphicFramePr>
          <p:cNvPr id="13" name="Object 2"/>
          <p:cNvGraphicFramePr>
            <a:graphicFrameLocks noChangeAspect="1"/>
          </p:cNvGraphicFramePr>
          <p:nvPr>
            <p:extLst/>
          </p:nvPr>
        </p:nvGraphicFramePr>
        <p:xfrm>
          <a:off x="291524" y="1204137"/>
          <a:ext cx="6274954" cy="3349257"/>
        </p:xfrm>
        <a:graphic>
          <a:graphicData uri="http://schemas.openxmlformats.org/drawingml/2006/chart">
            <c:chart xmlns:c="http://schemas.openxmlformats.org/drawingml/2006/chart" xmlns:r="http://schemas.openxmlformats.org/officeDocument/2006/relationships" r:id="rId6"/>
          </a:graphicData>
        </a:graphic>
      </p:graphicFrame>
      <p:sp>
        <p:nvSpPr>
          <p:cNvPr id="16387" name="Rectangle 3"/>
          <p:cNvSpPr>
            <a:spLocks noGrp="1" noChangeArrowheads="1"/>
          </p:cNvSpPr>
          <p:nvPr>
            <p:ph type="title"/>
          </p:nvPr>
        </p:nvSpPr>
        <p:spPr/>
        <p:txBody>
          <a:bodyPr/>
          <a:lstStyle/>
          <a:p>
            <a:br>
              <a:rPr lang="en-US" dirty="0"/>
            </a:br>
            <a:r>
              <a:rPr lang="en-US" dirty="0"/>
              <a:t>Total value of recreational boats sold in the U.S.</a:t>
            </a:r>
          </a:p>
        </p:txBody>
      </p:sp>
      <p:sp>
        <p:nvSpPr>
          <p:cNvPr id="6" name="Text Placeholder 5"/>
          <p:cNvSpPr>
            <a:spLocks noGrp="1"/>
          </p:cNvSpPr>
          <p:nvPr>
            <p:ph type="body" sz="quarter" idx="16"/>
          </p:nvPr>
        </p:nvSpPr>
        <p:spPr>
          <a:xfrm>
            <a:off x="850392" y="4721085"/>
            <a:ext cx="5641848" cy="311264"/>
          </a:xfrm>
        </p:spPr>
        <p:txBody>
          <a:bodyPr/>
          <a:lstStyle/>
          <a:p>
            <a:r>
              <a:rPr lang="en-US" dirty="0"/>
              <a:t>*National Marine Manufacturers Association.</a:t>
            </a:r>
          </a:p>
          <a:p>
            <a:r>
              <a:rPr lang="en-US" dirty="0"/>
              <a:t>SOURCE: Statista, 2018.</a:t>
            </a:r>
          </a:p>
        </p:txBody>
      </p:sp>
      <p:sp>
        <p:nvSpPr>
          <p:cNvPr id="30" name="Text Placeholder 4"/>
          <p:cNvSpPr txBox="1">
            <a:spLocks/>
          </p:cNvSpPr>
          <p:nvPr/>
        </p:nvSpPr>
        <p:spPr bwMode="gray">
          <a:xfrm>
            <a:off x="3265035" y="836439"/>
            <a:ext cx="2469968" cy="118150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500" dirty="0"/>
              <a:t>Boat Sales Grew &gt; 7% in ’17. But What About Tax Reform?</a:t>
            </a:r>
          </a:p>
        </p:txBody>
      </p:sp>
      <p:sp>
        <p:nvSpPr>
          <p:cNvPr id="2" name="TextBox 1">
            <a:extLst>
              <a:ext uri="{FF2B5EF4-FFF2-40B4-BE49-F238E27FC236}">
                <a16:creationId xmlns:a16="http://schemas.microsoft.com/office/drawing/2014/main" id="{704570E5-7D75-48F6-9A9E-4B91014B9216}"/>
              </a:ext>
            </a:extLst>
          </p:cNvPr>
          <p:cNvSpPr txBox="1"/>
          <p:nvPr/>
        </p:nvSpPr>
        <p:spPr>
          <a:xfrm>
            <a:off x="289118" y="896837"/>
            <a:ext cx="2346821" cy="316661"/>
          </a:xfrm>
          <a:prstGeom prst="rect">
            <a:avLst/>
          </a:prstGeom>
          <a:noFill/>
        </p:spPr>
        <p:txBody>
          <a:bodyPr wrap="square" rtlCol="0">
            <a:noAutofit/>
          </a:bodyPr>
          <a:lstStyle/>
          <a:p>
            <a:pPr>
              <a:lnSpc>
                <a:spcPct val="90000"/>
              </a:lnSpc>
              <a:spcBef>
                <a:spcPts val="900"/>
              </a:spcBef>
              <a:buClr>
                <a:srgbClr val="337DBE"/>
              </a:buClr>
              <a:buSzPct val="77000"/>
            </a:pPr>
            <a:r>
              <a:rPr lang="en-US" sz="1350" b="1" dirty="0"/>
              <a:t>($ Millions in Sales)</a:t>
            </a:r>
          </a:p>
        </p:txBody>
      </p:sp>
    </p:spTree>
    <p:custDataLst>
      <p:tags r:id="rId1"/>
    </p:custDataLst>
    <p:extLst>
      <p:ext uri="{BB962C8B-B14F-4D97-AF65-F5344CB8AC3E}">
        <p14:creationId xmlns:p14="http://schemas.microsoft.com/office/powerpoint/2010/main" val="204047591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366485" y="776670"/>
            <a:ext cx="314829" cy="5618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 name="Title 1"/>
          <p:cNvSpPr>
            <a:spLocks noGrp="1"/>
          </p:cNvSpPr>
          <p:nvPr>
            <p:ph type="title"/>
          </p:nvPr>
        </p:nvSpPr>
        <p:spPr/>
        <p:txBody>
          <a:bodyPr/>
          <a:lstStyle/>
          <a:p>
            <a:r>
              <a:rPr lang="en-US" dirty="0"/>
              <a:t>West Coast Trade With China</a:t>
            </a:r>
          </a:p>
        </p:txBody>
      </p:sp>
      <p:sp>
        <p:nvSpPr>
          <p:cNvPr id="3" name="Text Placeholder 2"/>
          <p:cNvSpPr>
            <a:spLocks noGrp="1"/>
          </p:cNvSpPr>
          <p:nvPr>
            <p:ph type="body" sz="quarter" idx="15"/>
          </p:nvPr>
        </p:nvSpPr>
        <p:spPr>
          <a:xfrm>
            <a:off x="671422" y="908720"/>
            <a:ext cx="6340507" cy="297710"/>
          </a:xfrm>
        </p:spPr>
        <p:txBody>
          <a:bodyPr/>
          <a:lstStyle/>
          <a:p>
            <a:r>
              <a:rPr lang="en-US" sz="1000" b="1" dirty="0"/>
              <a:t>(Billions of dollars)</a:t>
            </a:r>
          </a:p>
        </p:txBody>
      </p:sp>
      <p:graphicFrame>
        <p:nvGraphicFramePr>
          <p:cNvPr id="7" name="Chart 6">
            <a:extLst>
              <a:ext uri="{FF2B5EF4-FFF2-40B4-BE49-F238E27FC236}">
                <a16:creationId xmlns:a16="http://schemas.microsoft.com/office/drawing/2014/main" id="{9EF54DD7-E8E5-40B5-BA53-22EEE6263BF7}"/>
              </a:ext>
            </a:extLst>
          </p:cNvPr>
          <p:cNvGraphicFramePr/>
          <p:nvPr>
            <p:extLst>
              <p:ext uri="{D42A27DB-BD31-4B8C-83A1-F6EECF244321}">
                <p14:modId xmlns:p14="http://schemas.microsoft.com/office/powerpoint/2010/main" val="3876234596"/>
              </p:ext>
            </p:extLst>
          </p:nvPr>
        </p:nvGraphicFramePr>
        <p:xfrm>
          <a:off x="584921" y="1196597"/>
          <a:ext cx="5776550" cy="27559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500" dirty="0">
                <a:solidFill>
                  <a:schemeClr val="bg1"/>
                </a:solidFill>
                <a:latin typeface="Arial "/>
              </a:rPr>
              <a:t>Port of Los Angeles Receives by Far the Most Imports From China.</a:t>
            </a:r>
          </a:p>
        </p:txBody>
      </p:sp>
    </p:spTree>
    <p:extLst>
      <p:ext uri="{BB962C8B-B14F-4D97-AF65-F5344CB8AC3E}">
        <p14:creationId xmlns:p14="http://schemas.microsoft.com/office/powerpoint/2010/main" val="41160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Tariffs: Seattle and Tacoma Hit Hard</a:t>
            </a:r>
          </a:p>
        </p:txBody>
      </p:sp>
      <p:sp>
        <p:nvSpPr>
          <p:cNvPr id="3" name="Text Placeholder 2"/>
          <p:cNvSpPr>
            <a:spLocks noGrp="1"/>
          </p:cNvSpPr>
          <p:nvPr>
            <p:ph type="body" sz="quarter" idx="15"/>
          </p:nvPr>
        </p:nvSpPr>
        <p:spPr>
          <a:xfrm>
            <a:off x="289119" y="1146079"/>
            <a:ext cx="6340507" cy="297710"/>
          </a:xfrm>
        </p:spPr>
        <p:txBody>
          <a:bodyPr/>
          <a:lstStyle/>
          <a:p>
            <a:r>
              <a:rPr lang="en-US" sz="1200" i="1" dirty="0"/>
              <a:t>Total value of major exports subject </a:t>
            </a:r>
          </a:p>
          <a:p>
            <a:r>
              <a:rPr lang="en-US" sz="1200" i="1" dirty="0"/>
              <a:t>to tariffs by port, 2017*</a:t>
            </a:r>
          </a:p>
        </p:txBody>
      </p:sp>
      <p:sp>
        <p:nvSpPr>
          <p:cNvPr id="4" name="Text Placeholder 3"/>
          <p:cNvSpPr>
            <a:spLocks noGrp="1"/>
          </p:cNvSpPr>
          <p:nvPr>
            <p:ph type="body" sz="quarter" idx="16"/>
          </p:nvPr>
        </p:nvSpPr>
        <p:spPr/>
        <p:txBody>
          <a:bodyPr/>
          <a:lstStyle/>
          <a:p>
            <a:r>
              <a:rPr lang="en-US" dirty="0"/>
              <a:t>*Total export value is calculated by summing totals for almonds, beef, cherries, corn, cotton, fresh apricots, peaches, plums, sloes, grapes, oranges, pistachios, pork, sorghum, soybeans, walnuts, whiskies and wine. Exports are to China, not China and Hong Kong.</a:t>
            </a:r>
          </a:p>
          <a:p>
            <a:r>
              <a:rPr lang="en-US" dirty="0"/>
              <a:t>Sources: USA Trade; National Journal Research.</a:t>
            </a:r>
          </a:p>
        </p:txBody>
      </p:sp>
      <p:sp>
        <p:nvSpPr>
          <p:cNvPr id="10" name="Text Placeholder 2">
            <a:extLst>
              <a:ext uri="{FF2B5EF4-FFF2-40B4-BE49-F238E27FC236}">
                <a16:creationId xmlns:a16="http://schemas.microsoft.com/office/drawing/2014/main" id="{A1EAF18C-0522-4130-BC19-5343353887E5}"/>
              </a:ext>
            </a:extLst>
          </p:cNvPr>
          <p:cNvSpPr txBox="1">
            <a:spLocks/>
          </p:cNvSpPr>
          <p:nvPr/>
        </p:nvSpPr>
        <p:spPr bwMode="gray">
          <a:xfrm>
            <a:off x="3390138" y="1146079"/>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t>Total value of major exports subject </a:t>
            </a:r>
          </a:p>
          <a:p>
            <a:r>
              <a:rPr lang="en-US" sz="1200" i="1" dirty="0"/>
              <a:t>to tariffs by district, 2017*</a:t>
            </a:r>
          </a:p>
        </p:txBody>
      </p:sp>
      <p:pic>
        <p:nvPicPr>
          <p:cNvPr id="8" name="Picture 7">
            <a:extLst>
              <a:ext uri="{FF2B5EF4-FFF2-40B4-BE49-F238E27FC236}">
                <a16:creationId xmlns:a16="http://schemas.microsoft.com/office/drawing/2014/main" id="{CFF76646-265F-411C-98AC-D501D1A44D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474" y="1586305"/>
            <a:ext cx="2225286" cy="2868146"/>
          </a:xfrm>
          <a:prstGeom prst="rect">
            <a:avLst/>
          </a:prstGeom>
        </p:spPr>
      </p:pic>
      <p:pic>
        <p:nvPicPr>
          <p:cNvPr id="11" name="Picture 10">
            <a:extLst>
              <a:ext uri="{FF2B5EF4-FFF2-40B4-BE49-F238E27FC236}">
                <a16:creationId xmlns:a16="http://schemas.microsoft.com/office/drawing/2014/main" id="{10636166-6551-4606-A0C6-523CF3734F4E}"/>
              </a:ext>
            </a:extLst>
          </p:cNvPr>
          <p:cNvPicPr>
            <a:picLocks noChangeAspect="1"/>
          </p:cNvPicPr>
          <p:nvPr/>
        </p:nvPicPr>
        <p:blipFill>
          <a:blip r:embed="rId4"/>
          <a:stretch>
            <a:fillRect/>
          </a:stretch>
        </p:blipFill>
        <p:spPr>
          <a:xfrm>
            <a:off x="3082801" y="1586305"/>
            <a:ext cx="2585563" cy="2794076"/>
          </a:xfrm>
          <a:prstGeom prst="rect">
            <a:avLst/>
          </a:prstGeom>
        </p:spPr>
      </p:pic>
      <p:sp>
        <p:nvSpPr>
          <p:cNvPr id="12" name="TextBox 11">
            <a:extLst>
              <a:ext uri="{FF2B5EF4-FFF2-40B4-BE49-F238E27FC236}">
                <a16:creationId xmlns:a16="http://schemas.microsoft.com/office/drawing/2014/main" id="{15F562AD-ED38-4D4D-B232-F821B989336D}"/>
              </a:ext>
            </a:extLst>
          </p:cNvPr>
          <p:cNvSpPr txBox="1"/>
          <p:nvPr/>
        </p:nvSpPr>
        <p:spPr>
          <a:xfrm>
            <a:off x="5668364" y="3480135"/>
            <a:ext cx="808781" cy="923330"/>
          </a:xfrm>
          <a:prstGeom prst="rect">
            <a:avLst/>
          </a:prstGeom>
          <a:noFill/>
        </p:spPr>
        <p:txBody>
          <a:bodyPr wrap="square" rtlCol="0">
            <a:spAutoFit/>
          </a:bodyPr>
          <a:lstStyle/>
          <a:p>
            <a:r>
              <a:rPr lang="en-US" sz="675" dirty="0">
                <a:latin typeface="+mj-lt"/>
              </a:rPr>
              <a:t>Size and color of each circle corresponds to the port’s total export value of a sample of goods exported to China in 2017</a:t>
            </a:r>
          </a:p>
        </p:txBody>
      </p:sp>
    </p:spTree>
    <p:extLst>
      <p:ext uri="{BB962C8B-B14F-4D97-AF65-F5344CB8AC3E}">
        <p14:creationId xmlns:p14="http://schemas.microsoft.com/office/powerpoint/2010/main" val="175958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Financial Results Q4 2017</a:t>
            </a:r>
          </a:p>
        </p:txBody>
      </p:sp>
    </p:spTree>
    <p:extLst>
      <p:ext uri="{BB962C8B-B14F-4D97-AF65-F5344CB8AC3E}">
        <p14:creationId xmlns:p14="http://schemas.microsoft.com/office/powerpoint/2010/main" val="409672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D318765-E95F-4E87-AD6A-DFD8F3FD58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98950" y="1355900"/>
            <a:ext cx="2716308" cy="2742607"/>
          </a:xfrm>
          <a:prstGeom prst="rect">
            <a:avLst/>
          </a:prstGeom>
        </p:spPr>
      </p:pic>
      <p:pic>
        <p:nvPicPr>
          <p:cNvPr id="30" name="Picture 29">
            <a:extLst>
              <a:ext uri="{FF2B5EF4-FFF2-40B4-BE49-F238E27FC236}">
                <a16:creationId xmlns:a16="http://schemas.microsoft.com/office/drawing/2014/main" id="{56065253-F860-44D3-ADF4-ECD5F7A788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471" y="1353528"/>
            <a:ext cx="2705515" cy="2727874"/>
          </a:xfrm>
          <a:prstGeom prst="rect">
            <a:avLst/>
          </a:prstGeom>
        </p:spPr>
      </p:pic>
      <p:sp>
        <p:nvSpPr>
          <p:cNvPr id="2" name="Title 1"/>
          <p:cNvSpPr>
            <a:spLocks noGrp="1"/>
          </p:cNvSpPr>
          <p:nvPr>
            <p:ph type="title"/>
          </p:nvPr>
        </p:nvSpPr>
        <p:spPr/>
        <p:txBody>
          <a:bodyPr/>
          <a:lstStyle/>
          <a:p>
            <a:r>
              <a:rPr lang="en-US" dirty="0"/>
              <a:t>US Solar Cell Tariffs: Los Angeles</a:t>
            </a:r>
          </a:p>
        </p:txBody>
      </p:sp>
      <p:sp>
        <p:nvSpPr>
          <p:cNvPr id="3" name="Text Placeholder 2"/>
          <p:cNvSpPr>
            <a:spLocks noGrp="1"/>
          </p:cNvSpPr>
          <p:nvPr>
            <p:ph type="body" sz="quarter" idx="15"/>
          </p:nvPr>
        </p:nvSpPr>
        <p:spPr>
          <a:xfrm>
            <a:off x="289119" y="910786"/>
            <a:ext cx="6340507" cy="297710"/>
          </a:xfrm>
        </p:spPr>
        <p:txBody>
          <a:bodyPr/>
          <a:lstStyle/>
          <a:p>
            <a:r>
              <a:rPr lang="en-US" sz="1200" i="1" dirty="0"/>
              <a:t>Total value and percentage of major imports subject to tariffs by port and district, 2017*</a:t>
            </a:r>
          </a:p>
        </p:txBody>
      </p:sp>
      <p:sp>
        <p:nvSpPr>
          <p:cNvPr id="4" name="Text Placeholder 3"/>
          <p:cNvSpPr>
            <a:spLocks noGrp="1"/>
          </p:cNvSpPr>
          <p:nvPr>
            <p:ph type="body" sz="quarter" idx="16"/>
          </p:nvPr>
        </p:nvSpPr>
        <p:spPr/>
        <p:txBody>
          <a:bodyPr/>
          <a:lstStyle/>
          <a:p>
            <a:r>
              <a:rPr lang="en-US" dirty="0"/>
              <a:t>*Total import value of solar panels is based on the import value of photosensitive semiconductor devices (including photovoltaic cells, both cells that are assembled in modules or made up into panels) and light-emitting diodes.</a:t>
            </a:r>
          </a:p>
        </p:txBody>
      </p:sp>
      <p:sp>
        <p:nvSpPr>
          <p:cNvPr id="15" name="Rectangle 14">
            <a:extLst>
              <a:ext uri="{FF2B5EF4-FFF2-40B4-BE49-F238E27FC236}">
                <a16:creationId xmlns:a16="http://schemas.microsoft.com/office/drawing/2014/main" id="{7073C453-1A28-4BE8-A217-AB6DBC9ABB46}"/>
              </a:ext>
            </a:extLst>
          </p:cNvPr>
          <p:cNvSpPr/>
          <p:nvPr/>
        </p:nvSpPr>
        <p:spPr>
          <a:xfrm>
            <a:off x="1798707" y="4349376"/>
            <a:ext cx="1397630" cy="21421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9" name="Group 8">
            <a:extLst>
              <a:ext uri="{FF2B5EF4-FFF2-40B4-BE49-F238E27FC236}">
                <a16:creationId xmlns:a16="http://schemas.microsoft.com/office/drawing/2014/main" id="{5E100C10-CAFC-4A60-B233-B4249C9A879C}"/>
              </a:ext>
            </a:extLst>
          </p:cNvPr>
          <p:cNvGrpSpPr/>
          <p:nvPr/>
        </p:nvGrpSpPr>
        <p:grpSpPr>
          <a:xfrm>
            <a:off x="1925511" y="4371837"/>
            <a:ext cx="1529669" cy="279145"/>
            <a:chOff x="6970246" y="4421099"/>
            <a:chExt cx="2039559" cy="372192"/>
          </a:xfrm>
          <a:solidFill>
            <a:schemeClr val="bg1"/>
          </a:solidFill>
        </p:grpSpPr>
        <p:sp>
          <p:nvSpPr>
            <p:cNvPr id="13" name="TextBox 12">
              <a:extLst>
                <a:ext uri="{FF2B5EF4-FFF2-40B4-BE49-F238E27FC236}">
                  <a16:creationId xmlns:a16="http://schemas.microsoft.com/office/drawing/2014/main" id="{23C2A3D4-30B2-4CDB-8A35-3D04B3C0B4E0}"/>
                </a:ext>
              </a:extLst>
            </p:cNvPr>
            <p:cNvSpPr txBox="1"/>
            <p:nvPr/>
          </p:nvSpPr>
          <p:spPr>
            <a:xfrm>
              <a:off x="6970246" y="4531681"/>
              <a:ext cx="1078375" cy="261610"/>
            </a:xfrm>
            <a:prstGeom prst="rect">
              <a:avLst/>
            </a:prstGeom>
            <a:grpFill/>
          </p:spPr>
          <p:txBody>
            <a:bodyPr wrap="square" rtlCol="0">
              <a:spAutoFit/>
            </a:bodyPr>
            <a:lstStyle/>
            <a:p>
              <a:r>
                <a:rPr lang="en-US" sz="675" dirty="0">
                  <a:latin typeface="+mj-lt"/>
                </a:rPr>
                <a:t>0.047%</a:t>
              </a:r>
            </a:p>
          </p:txBody>
        </p:sp>
        <p:sp>
          <p:nvSpPr>
            <p:cNvPr id="14" name="TextBox 13">
              <a:extLst>
                <a:ext uri="{FF2B5EF4-FFF2-40B4-BE49-F238E27FC236}">
                  <a16:creationId xmlns:a16="http://schemas.microsoft.com/office/drawing/2014/main" id="{10211C5D-2619-470D-A754-C8B6588A15A4}"/>
                </a:ext>
              </a:extLst>
            </p:cNvPr>
            <p:cNvSpPr txBox="1"/>
            <p:nvPr/>
          </p:nvSpPr>
          <p:spPr>
            <a:xfrm>
              <a:off x="7931430" y="4531681"/>
              <a:ext cx="1078375" cy="261610"/>
            </a:xfrm>
            <a:prstGeom prst="rect">
              <a:avLst/>
            </a:prstGeom>
            <a:grpFill/>
          </p:spPr>
          <p:txBody>
            <a:bodyPr wrap="square" rtlCol="0">
              <a:spAutoFit/>
            </a:bodyPr>
            <a:lstStyle/>
            <a:p>
              <a:r>
                <a:rPr lang="en-US" sz="675" dirty="0">
                  <a:latin typeface="+mj-lt"/>
                </a:rPr>
                <a:t>0.237%</a:t>
              </a:r>
            </a:p>
          </p:txBody>
        </p:sp>
        <p:pic>
          <p:nvPicPr>
            <p:cNvPr id="7" name="Picture 6">
              <a:extLst>
                <a:ext uri="{FF2B5EF4-FFF2-40B4-BE49-F238E27FC236}">
                  <a16:creationId xmlns:a16="http://schemas.microsoft.com/office/drawing/2014/main" id="{983A8772-9F54-4784-94E5-8D3C4A9AFDF9}"/>
                </a:ext>
              </a:extLst>
            </p:cNvPr>
            <p:cNvPicPr>
              <a:picLocks noChangeAspect="1"/>
            </p:cNvPicPr>
            <p:nvPr/>
          </p:nvPicPr>
          <p:blipFill>
            <a:blip r:embed="rId4"/>
            <a:stretch>
              <a:fillRect/>
            </a:stretch>
          </p:blipFill>
          <p:spPr>
            <a:xfrm>
              <a:off x="6970246" y="4421099"/>
              <a:ext cx="1525361" cy="142557"/>
            </a:xfrm>
            <a:prstGeom prst="rect">
              <a:avLst/>
            </a:prstGeom>
            <a:grpFill/>
          </p:spPr>
        </p:pic>
      </p:grpSp>
      <p:sp>
        <p:nvSpPr>
          <p:cNvPr id="16" name="TextBox 15">
            <a:extLst>
              <a:ext uri="{FF2B5EF4-FFF2-40B4-BE49-F238E27FC236}">
                <a16:creationId xmlns:a16="http://schemas.microsoft.com/office/drawing/2014/main" id="{0708A797-DC38-49FF-A418-A0388051A695}"/>
              </a:ext>
            </a:extLst>
          </p:cNvPr>
          <p:cNvSpPr txBox="1"/>
          <p:nvPr/>
        </p:nvSpPr>
        <p:spPr>
          <a:xfrm>
            <a:off x="1899277" y="4102783"/>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17" name="Text Placeholder 2">
            <a:extLst>
              <a:ext uri="{FF2B5EF4-FFF2-40B4-BE49-F238E27FC236}">
                <a16:creationId xmlns:a16="http://schemas.microsoft.com/office/drawing/2014/main" id="{94681C4F-2FBC-4946-9655-1E76CB8F49A9}"/>
              </a:ext>
            </a:extLst>
          </p:cNvPr>
          <p:cNvSpPr txBox="1">
            <a:spLocks/>
          </p:cNvSpPr>
          <p:nvPr/>
        </p:nvSpPr>
        <p:spPr bwMode="gray">
          <a:xfrm>
            <a:off x="472671" y="1229451"/>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port</a:t>
            </a:r>
          </a:p>
        </p:txBody>
      </p:sp>
      <p:sp>
        <p:nvSpPr>
          <p:cNvPr id="18" name="Text Placeholder 2">
            <a:extLst>
              <a:ext uri="{FF2B5EF4-FFF2-40B4-BE49-F238E27FC236}">
                <a16:creationId xmlns:a16="http://schemas.microsoft.com/office/drawing/2014/main" id="{D90BDEEA-B6BF-4281-B013-333B4D49FF04}"/>
              </a:ext>
            </a:extLst>
          </p:cNvPr>
          <p:cNvSpPr txBox="1">
            <a:spLocks/>
          </p:cNvSpPr>
          <p:nvPr/>
        </p:nvSpPr>
        <p:spPr bwMode="gray">
          <a:xfrm>
            <a:off x="3460944" y="1229451"/>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district</a:t>
            </a:r>
          </a:p>
        </p:txBody>
      </p:sp>
      <p:grpSp>
        <p:nvGrpSpPr>
          <p:cNvPr id="20" name="Group 19">
            <a:extLst>
              <a:ext uri="{FF2B5EF4-FFF2-40B4-BE49-F238E27FC236}">
                <a16:creationId xmlns:a16="http://schemas.microsoft.com/office/drawing/2014/main" id="{E748222C-F6C4-4AC6-8930-5FB88C01C8FB}"/>
              </a:ext>
            </a:extLst>
          </p:cNvPr>
          <p:cNvGrpSpPr/>
          <p:nvPr/>
        </p:nvGrpSpPr>
        <p:grpSpPr>
          <a:xfrm>
            <a:off x="5167813" y="4456535"/>
            <a:ext cx="1529669" cy="196208"/>
            <a:chOff x="6970246" y="4531681"/>
            <a:chExt cx="2039559" cy="261611"/>
          </a:xfrm>
          <a:solidFill>
            <a:schemeClr val="bg1"/>
          </a:solidFill>
        </p:grpSpPr>
        <p:sp>
          <p:nvSpPr>
            <p:cNvPr id="21" name="TextBox 20">
              <a:extLst>
                <a:ext uri="{FF2B5EF4-FFF2-40B4-BE49-F238E27FC236}">
                  <a16:creationId xmlns:a16="http://schemas.microsoft.com/office/drawing/2014/main" id="{E9DE5C5B-DC28-49E4-9B78-203B6E6CEE89}"/>
                </a:ext>
              </a:extLst>
            </p:cNvPr>
            <p:cNvSpPr txBox="1"/>
            <p:nvPr/>
          </p:nvSpPr>
          <p:spPr>
            <a:xfrm>
              <a:off x="6970246" y="4531681"/>
              <a:ext cx="1078375" cy="261611"/>
            </a:xfrm>
            <a:prstGeom prst="rect">
              <a:avLst/>
            </a:prstGeom>
            <a:grpFill/>
          </p:spPr>
          <p:txBody>
            <a:bodyPr wrap="square" rtlCol="0">
              <a:spAutoFit/>
            </a:bodyPr>
            <a:lstStyle/>
            <a:p>
              <a:r>
                <a:rPr lang="en-US" sz="675" dirty="0">
                  <a:latin typeface="+mj-lt"/>
                </a:rPr>
                <a:t>0.2%</a:t>
              </a:r>
            </a:p>
          </p:txBody>
        </p:sp>
        <p:sp>
          <p:nvSpPr>
            <p:cNvPr id="22" name="TextBox 21">
              <a:extLst>
                <a:ext uri="{FF2B5EF4-FFF2-40B4-BE49-F238E27FC236}">
                  <a16:creationId xmlns:a16="http://schemas.microsoft.com/office/drawing/2014/main" id="{B1518CA0-53A2-405F-803D-C34EEA5B1EC0}"/>
                </a:ext>
              </a:extLst>
            </p:cNvPr>
            <p:cNvSpPr txBox="1"/>
            <p:nvPr/>
          </p:nvSpPr>
          <p:spPr>
            <a:xfrm>
              <a:off x="7931430" y="4531681"/>
              <a:ext cx="1078375" cy="261611"/>
            </a:xfrm>
            <a:prstGeom prst="rect">
              <a:avLst/>
            </a:prstGeom>
            <a:grpFill/>
          </p:spPr>
          <p:txBody>
            <a:bodyPr wrap="square" rtlCol="0">
              <a:spAutoFit/>
            </a:bodyPr>
            <a:lstStyle/>
            <a:p>
              <a:r>
                <a:rPr lang="en-US" sz="675" dirty="0">
                  <a:latin typeface="+mj-lt"/>
                </a:rPr>
                <a:t>0.61%</a:t>
              </a:r>
            </a:p>
          </p:txBody>
        </p:sp>
      </p:grpSp>
      <p:sp>
        <p:nvSpPr>
          <p:cNvPr id="24" name="TextBox 23">
            <a:extLst>
              <a:ext uri="{FF2B5EF4-FFF2-40B4-BE49-F238E27FC236}">
                <a16:creationId xmlns:a16="http://schemas.microsoft.com/office/drawing/2014/main" id="{AF8F5A19-0024-4296-B5C5-690952FA4A0E}"/>
              </a:ext>
            </a:extLst>
          </p:cNvPr>
          <p:cNvSpPr txBox="1"/>
          <p:nvPr/>
        </p:nvSpPr>
        <p:spPr>
          <a:xfrm>
            <a:off x="5141578" y="4104553"/>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26" name="Text Placeholder 2">
            <a:extLst>
              <a:ext uri="{FF2B5EF4-FFF2-40B4-BE49-F238E27FC236}">
                <a16:creationId xmlns:a16="http://schemas.microsoft.com/office/drawing/2014/main" id="{3C4D655E-BC22-4267-B5AC-D5A2B6590DAD}"/>
              </a:ext>
            </a:extLst>
          </p:cNvPr>
          <p:cNvSpPr txBox="1">
            <a:spLocks/>
          </p:cNvSpPr>
          <p:nvPr/>
        </p:nvSpPr>
        <p:spPr bwMode="gray">
          <a:xfrm>
            <a:off x="3498950" y="4119269"/>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75" dirty="0"/>
              <a:t>Size of each circle corresponds to the port or district’s total imports value ($)</a:t>
            </a:r>
          </a:p>
        </p:txBody>
      </p:sp>
      <p:pic>
        <p:nvPicPr>
          <p:cNvPr id="11" name="Picture 10">
            <a:extLst>
              <a:ext uri="{FF2B5EF4-FFF2-40B4-BE49-F238E27FC236}">
                <a16:creationId xmlns:a16="http://schemas.microsoft.com/office/drawing/2014/main" id="{FF4299F2-231E-41AB-B0A1-3F6A016848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 b="48494"/>
          <a:stretch/>
        </p:blipFill>
        <p:spPr>
          <a:xfrm>
            <a:off x="1905993" y="4350756"/>
            <a:ext cx="1214438" cy="136139"/>
          </a:xfrm>
          <a:prstGeom prst="rect">
            <a:avLst/>
          </a:prstGeom>
        </p:spPr>
      </p:pic>
      <p:pic>
        <p:nvPicPr>
          <p:cNvPr id="29" name="Picture 28">
            <a:extLst>
              <a:ext uri="{FF2B5EF4-FFF2-40B4-BE49-F238E27FC236}">
                <a16:creationId xmlns:a16="http://schemas.microsoft.com/office/drawing/2014/main" id="{A0F3A3C3-E5D4-4BD0-8C0F-BC2081E57C80}"/>
              </a:ext>
            </a:extLst>
          </p:cNvPr>
          <p:cNvPicPr>
            <a:picLocks noChangeAspect="1"/>
          </p:cNvPicPr>
          <p:nvPr/>
        </p:nvPicPr>
        <p:blipFill>
          <a:blip r:embed="rId6"/>
          <a:stretch>
            <a:fillRect/>
          </a:stretch>
        </p:blipFill>
        <p:spPr>
          <a:xfrm>
            <a:off x="5167812" y="4345634"/>
            <a:ext cx="1144021" cy="128618"/>
          </a:xfrm>
          <a:prstGeom prst="rect">
            <a:avLst/>
          </a:prstGeom>
        </p:spPr>
      </p:pic>
    </p:spTree>
    <p:extLst>
      <p:ext uri="{BB962C8B-B14F-4D97-AF65-F5344CB8AC3E}">
        <p14:creationId xmlns:p14="http://schemas.microsoft.com/office/powerpoint/2010/main" val="913510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BEC32B-6F60-4A9B-A6AB-997E5BB8DA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8717" y="1441099"/>
            <a:ext cx="2716805" cy="2789102"/>
          </a:xfrm>
          <a:prstGeom prst="rect">
            <a:avLst/>
          </a:prstGeom>
        </p:spPr>
      </p:pic>
      <p:pic>
        <p:nvPicPr>
          <p:cNvPr id="6" name="Picture 5">
            <a:extLst>
              <a:ext uri="{FF2B5EF4-FFF2-40B4-BE49-F238E27FC236}">
                <a16:creationId xmlns:a16="http://schemas.microsoft.com/office/drawing/2014/main" id="{A26EA38F-7729-48F4-8AC1-1F5E7C82DA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425" y="1437107"/>
            <a:ext cx="2667129" cy="2730810"/>
          </a:xfrm>
          <a:prstGeom prst="rect">
            <a:avLst/>
          </a:prstGeom>
        </p:spPr>
      </p:pic>
      <p:sp>
        <p:nvSpPr>
          <p:cNvPr id="2" name="Title 1"/>
          <p:cNvSpPr>
            <a:spLocks noGrp="1"/>
          </p:cNvSpPr>
          <p:nvPr>
            <p:ph type="title"/>
          </p:nvPr>
        </p:nvSpPr>
        <p:spPr/>
        <p:txBody>
          <a:bodyPr/>
          <a:lstStyle/>
          <a:p>
            <a:r>
              <a:rPr lang="en-US" dirty="0"/>
              <a:t>US Aluminum Tariffs: Oakland</a:t>
            </a:r>
          </a:p>
        </p:txBody>
      </p:sp>
      <p:sp>
        <p:nvSpPr>
          <p:cNvPr id="3" name="Text Placeholder 2"/>
          <p:cNvSpPr>
            <a:spLocks noGrp="1"/>
          </p:cNvSpPr>
          <p:nvPr>
            <p:ph type="body" sz="quarter" idx="15"/>
          </p:nvPr>
        </p:nvSpPr>
        <p:spPr>
          <a:xfrm>
            <a:off x="289119" y="1121334"/>
            <a:ext cx="6340507" cy="297710"/>
          </a:xfrm>
        </p:spPr>
        <p:txBody>
          <a:bodyPr/>
          <a:lstStyle/>
          <a:p>
            <a:r>
              <a:rPr lang="en-US" sz="1200" i="1" dirty="0"/>
              <a:t>Total value and percentage of major imports subject to tariffs by port and district, 2017*</a:t>
            </a:r>
          </a:p>
        </p:txBody>
      </p:sp>
      <p:sp>
        <p:nvSpPr>
          <p:cNvPr id="4" name="Text Placeholder 3"/>
          <p:cNvSpPr>
            <a:spLocks noGrp="1"/>
          </p:cNvSpPr>
          <p:nvPr>
            <p:ph type="body" sz="quarter" idx="16"/>
          </p:nvPr>
        </p:nvSpPr>
        <p:spPr/>
        <p:txBody>
          <a:bodyPr/>
          <a:lstStyle/>
          <a:p>
            <a:r>
              <a:rPr lang="en-US" dirty="0"/>
              <a:t>*The total import value of aluminum imports includes aluminum bars and rods, wire, plates, sheets, strips, foil, tubes and pipes. </a:t>
            </a:r>
          </a:p>
        </p:txBody>
      </p:sp>
      <p:sp>
        <p:nvSpPr>
          <p:cNvPr id="15" name="Rectangle 14">
            <a:extLst>
              <a:ext uri="{FF2B5EF4-FFF2-40B4-BE49-F238E27FC236}">
                <a16:creationId xmlns:a16="http://schemas.microsoft.com/office/drawing/2014/main" id="{7073C453-1A28-4BE8-A217-AB6DBC9ABB46}"/>
              </a:ext>
            </a:extLst>
          </p:cNvPr>
          <p:cNvSpPr/>
          <p:nvPr/>
        </p:nvSpPr>
        <p:spPr>
          <a:xfrm>
            <a:off x="1798707" y="4349376"/>
            <a:ext cx="1397630" cy="21421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9" name="Group 8">
            <a:extLst>
              <a:ext uri="{FF2B5EF4-FFF2-40B4-BE49-F238E27FC236}">
                <a16:creationId xmlns:a16="http://schemas.microsoft.com/office/drawing/2014/main" id="{5E100C10-CAFC-4A60-B233-B4249C9A879C}"/>
              </a:ext>
            </a:extLst>
          </p:cNvPr>
          <p:cNvGrpSpPr/>
          <p:nvPr/>
        </p:nvGrpSpPr>
        <p:grpSpPr>
          <a:xfrm>
            <a:off x="1925511" y="4455161"/>
            <a:ext cx="1529669" cy="279145"/>
            <a:chOff x="6970246" y="4421099"/>
            <a:chExt cx="2039559" cy="372192"/>
          </a:xfrm>
          <a:solidFill>
            <a:schemeClr val="bg1"/>
          </a:solidFill>
        </p:grpSpPr>
        <p:sp>
          <p:nvSpPr>
            <p:cNvPr id="13" name="TextBox 12">
              <a:extLst>
                <a:ext uri="{FF2B5EF4-FFF2-40B4-BE49-F238E27FC236}">
                  <a16:creationId xmlns:a16="http://schemas.microsoft.com/office/drawing/2014/main" id="{23C2A3D4-30B2-4CDB-8A35-3D04B3C0B4E0}"/>
                </a:ext>
              </a:extLst>
            </p:cNvPr>
            <p:cNvSpPr txBox="1"/>
            <p:nvPr/>
          </p:nvSpPr>
          <p:spPr>
            <a:xfrm>
              <a:off x="6970246" y="4531681"/>
              <a:ext cx="1078375" cy="261610"/>
            </a:xfrm>
            <a:prstGeom prst="rect">
              <a:avLst/>
            </a:prstGeom>
            <a:grpFill/>
          </p:spPr>
          <p:txBody>
            <a:bodyPr wrap="square" rtlCol="0">
              <a:spAutoFit/>
            </a:bodyPr>
            <a:lstStyle/>
            <a:p>
              <a:r>
                <a:rPr lang="en-US" sz="675" dirty="0">
                  <a:latin typeface="+mj-lt"/>
                </a:rPr>
                <a:t>0.69%</a:t>
              </a:r>
            </a:p>
          </p:txBody>
        </p:sp>
        <p:sp>
          <p:nvSpPr>
            <p:cNvPr id="14" name="TextBox 13">
              <a:extLst>
                <a:ext uri="{FF2B5EF4-FFF2-40B4-BE49-F238E27FC236}">
                  <a16:creationId xmlns:a16="http://schemas.microsoft.com/office/drawing/2014/main" id="{10211C5D-2619-470D-A754-C8B6588A15A4}"/>
                </a:ext>
              </a:extLst>
            </p:cNvPr>
            <p:cNvSpPr txBox="1"/>
            <p:nvPr/>
          </p:nvSpPr>
          <p:spPr>
            <a:xfrm>
              <a:off x="7931430" y="4531681"/>
              <a:ext cx="1078375" cy="261610"/>
            </a:xfrm>
            <a:prstGeom prst="rect">
              <a:avLst/>
            </a:prstGeom>
            <a:grpFill/>
          </p:spPr>
          <p:txBody>
            <a:bodyPr wrap="square" rtlCol="0">
              <a:spAutoFit/>
            </a:bodyPr>
            <a:lstStyle/>
            <a:p>
              <a:r>
                <a:rPr lang="en-US" sz="675" dirty="0">
                  <a:latin typeface="+mj-lt"/>
                </a:rPr>
                <a:t>1.41%</a:t>
              </a:r>
            </a:p>
          </p:txBody>
        </p:sp>
        <p:pic>
          <p:nvPicPr>
            <p:cNvPr id="7" name="Picture 6">
              <a:extLst>
                <a:ext uri="{FF2B5EF4-FFF2-40B4-BE49-F238E27FC236}">
                  <a16:creationId xmlns:a16="http://schemas.microsoft.com/office/drawing/2014/main" id="{983A8772-9F54-4784-94E5-8D3C4A9AFDF9}"/>
                </a:ext>
              </a:extLst>
            </p:cNvPr>
            <p:cNvPicPr>
              <a:picLocks noChangeAspect="1"/>
            </p:cNvPicPr>
            <p:nvPr/>
          </p:nvPicPr>
          <p:blipFill>
            <a:blip r:embed="rId4"/>
            <a:stretch>
              <a:fillRect/>
            </a:stretch>
          </p:blipFill>
          <p:spPr>
            <a:xfrm>
              <a:off x="6970246" y="4421099"/>
              <a:ext cx="1525361" cy="142557"/>
            </a:xfrm>
            <a:prstGeom prst="rect">
              <a:avLst/>
            </a:prstGeom>
            <a:grpFill/>
          </p:spPr>
        </p:pic>
      </p:grpSp>
      <p:sp>
        <p:nvSpPr>
          <p:cNvPr id="16" name="TextBox 15">
            <a:extLst>
              <a:ext uri="{FF2B5EF4-FFF2-40B4-BE49-F238E27FC236}">
                <a16:creationId xmlns:a16="http://schemas.microsoft.com/office/drawing/2014/main" id="{0708A797-DC38-49FF-A418-A0388051A695}"/>
              </a:ext>
            </a:extLst>
          </p:cNvPr>
          <p:cNvSpPr txBox="1"/>
          <p:nvPr/>
        </p:nvSpPr>
        <p:spPr>
          <a:xfrm>
            <a:off x="1899277" y="418610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17" name="Text Placeholder 2">
            <a:extLst>
              <a:ext uri="{FF2B5EF4-FFF2-40B4-BE49-F238E27FC236}">
                <a16:creationId xmlns:a16="http://schemas.microsoft.com/office/drawing/2014/main" id="{94681C4F-2FBC-4946-9655-1E76CB8F49A9}"/>
              </a:ext>
            </a:extLst>
          </p:cNvPr>
          <p:cNvSpPr txBox="1">
            <a:spLocks/>
          </p:cNvSpPr>
          <p:nvPr/>
        </p:nvSpPr>
        <p:spPr bwMode="gray">
          <a:xfrm>
            <a:off x="472671" y="1312774"/>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port</a:t>
            </a:r>
          </a:p>
        </p:txBody>
      </p:sp>
      <p:sp>
        <p:nvSpPr>
          <p:cNvPr id="18" name="Text Placeholder 2">
            <a:extLst>
              <a:ext uri="{FF2B5EF4-FFF2-40B4-BE49-F238E27FC236}">
                <a16:creationId xmlns:a16="http://schemas.microsoft.com/office/drawing/2014/main" id="{D90BDEEA-B6BF-4281-B013-333B4D49FF04}"/>
              </a:ext>
            </a:extLst>
          </p:cNvPr>
          <p:cNvSpPr txBox="1">
            <a:spLocks/>
          </p:cNvSpPr>
          <p:nvPr/>
        </p:nvSpPr>
        <p:spPr bwMode="gray">
          <a:xfrm>
            <a:off x="3460944" y="1312774"/>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district</a:t>
            </a:r>
          </a:p>
        </p:txBody>
      </p:sp>
      <p:grpSp>
        <p:nvGrpSpPr>
          <p:cNvPr id="20" name="Group 19">
            <a:extLst>
              <a:ext uri="{FF2B5EF4-FFF2-40B4-BE49-F238E27FC236}">
                <a16:creationId xmlns:a16="http://schemas.microsoft.com/office/drawing/2014/main" id="{E748222C-F6C4-4AC6-8930-5FB88C01C8FB}"/>
              </a:ext>
            </a:extLst>
          </p:cNvPr>
          <p:cNvGrpSpPr/>
          <p:nvPr/>
        </p:nvGrpSpPr>
        <p:grpSpPr>
          <a:xfrm>
            <a:off x="5167813" y="4539859"/>
            <a:ext cx="1529669" cy="196208"/>
            <a:chOff x="6970246" y="4531681"/>
            <a:chExt cx="2039559" cy="261611"/>
          </a:xfrm>
          <a:solidFill>
            <a:schemeClr val="bg1"/>
          </a:solidFill>
        </p:grpSpPr>
        <p:sp>
          <p:nvSpPr>
            <p:cNvPr id="21" name="TextBox 20">
              <a:extLst>
                <a:ext uri="{FF2B5EF4-FFF2-40B4-BE49-F238E27FC236}">
                  <a16:creationId xmlns:a16="http://schemas.microsoft.com/office/drawing/2014/main" id="{E9DE5C5B-DC28-49E4-9B78-203B6E6CEE89}"/>
                </a:ext>
              </a:extLst>
            </p:cNvPr>
            <p:cNvSpPr txBox="1"/>
            <p:nvPr/>
          </p:nvSpPr>
          <p:spPr>
            <a:xfrm>
              <a:off x="6970246" y="4531681"/>
              <a:ext cx="1078375" cy="261611"/>
            </a:xfrm>
            <a:prstGeom prst="rect">
              <a:avLst/>
            </a:prstGeom>
            <a:grpFill/>
          </p:spPr>
          <p:txBody>
            <a:bodyPr wrap="square" rtlCol="0">
              <a:spAutoFit/>
            </a:bodyPr>
            <a:lstStyle/>
            <a:p>
              <a:r>
                <a:rPr lang="en-US" sz="675" dirty="0">
                  <a:latin typeface="+mj-lt"/>
                </a:rPr>
                <a:t>0.66%</a:t>
              </a:r>
            </a:p>
          </p:txBody>
        </p:sp>
        <p:sp>
          <p:nvSpPr>
            <p:cNvPr id="22" name="TextBox 21">
              <a:extLst>
                <a:ext uri="{FF2B5EF4-FFF2-40B4-BE49-F238E27FC236}">
                  <a16:creationId xmlns:a16="http://schemas.microsoft.com/office/drawing/2014/main" id="{B1518CA0-53A2-405F-803D-C34EEA5B1EC0}"/>
                </a:ext>
              </a:extLst>
            </p:cNvPr>
            <p:cNvSpPr txBox="1"/>
            <p:nvPr/>
          </p:nvSpPr>
          <p:spPr>
            <a:xfrm>
              <a:off x="7931430" y="4531681"/>
              <a:ext cx="1078375" cy="261611"/>
            </a:xfrm>
            <a:prstGeom prst="rect">
              <a:avLst/>
            </a:prstGeom>
            <a:grpFill/>
          </p:spPr>
          <p:txBody>
            <a:bodyPr wrap="square" rtlCol="0">
              <a:spAutoFit/>
            </a:bodyPr>
            <a:lstStyle/>
            <a:p>
              <a:r>
                <a:rPr lang="en-US" sz="675" dirty="0">
                  <a:latin typeface="+mj-lt"/>
                </a:rPr>
                <a:t>0.95%</a:t>
              </a:r>
            </a:p>
          </p:txBody>
        </p:sp>
      </p:grpSp>
      <p:sp>
        <p:nvSpPr>
          <p:cNvPr id="24" name="TextBox 23">
            <a:extLst>
              <a:ext uri="{FF2B5EF4-FFF2-40B4-BE49-F238E27FC236}">
                <a16:creationId xmlns:a16="http://schemas.microsoft.com/office/drawing/2014/main" id="{AF8F5A19-0024-4296-B5C5-690952FA4A0E}"/>
              </a:ext>
            </a:extLst>
          </p:cNvPr>
          <p:cNvSpPr txBox="1"/>
          <p:nvPr/>
        </p:nvSpPr>
        <p:spPr>
          <a:xfrm>
            <a:off x="5141578" y="418787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26" name="Text Placeholder 2">
            <a:extLst>
              <a:ext uri="{FF2B5EF4-FFF2-40B4-BE49-F238E27FC236}">
                <a16:creationId xmlns:a16="http://schemas.microsoft.com/office/drawing/2014/main" id="{3C4D655E-BC22-4267-B5AC-D5A2B6590DAD}"/>
              </a:ext>
            </a:extLst>
          </p:cNvPr>
          <p:cNvSpPr txBox="1">
            <a:spLocks/>
          </p:cNvSpPr>
          <p:nvPr/>
        </p:nvSpPr>
        <p:spPr bwMode="gray">
          <a:xfrm>
            <a:off x="3498950" y="4202593"/>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75" dirty="0"/>
              <a:t>Size of each circle corresponds to the port or district’s total imports value ($)</a:t>
            </a:r>
          </a:p>
        </p:txBody>
      </p:sp>
      <p:pic>
        <p:nvPicPr>
          <p:cNvPr id="11" name="Picture 10">
            <a:extLst>
              <a:ext uri="{FF2B5EF4-FFF2-40B4-BE49-F238E27FC236}">
                <a16:creationId xmlns:a16="http://schemas.microsoft.com/office/drawing/2014/main" id="{FF4299F2-231E-41AB-B0A1-3F6A016848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 b="48494"/>
          <a:stretch/>
        </p:blipFill>
        <p:spPr>
          <a:xfrm>
            <a:off x="1905993" y="4434079"/>
            <a:ext cx="1214438" cy="136139"/>
          </a:xfrm>
          <a:prstGeom prst="rect">
            <a:avLst/>
          </a:prstGeom>
        </p:spPr>
      </p:pic>
      <p:pic>
        <p:nvPicPr>
          <p:cNvPr id="29" name="Picture 28">
            <a:extLst>
              <a:ext uri="{FF2B5EF4-FFF2-40B4-BE49-F238E27FC236}">
                <a16:creationId xmlns:a16="http://schemas.microsoft.com/office/drawing/2014/main" id="{A0F3A3C3-E5D4-4BD0-8C0F-BC2081E57C80}"/>
              </a:ext>
            </a:extLst>
          </p:cNvPr>
          <p:cNvPicPr>
            <a:picLocks noChangeAspect="1"/>
          </p:cNvPicPr>
          <p:nvPr/>
        </p:nvPicPr>
        <p:blipFill>
          <a:blip r:embed="rId6"/>
          <a:stretch>
            <a:fillRect/>
          </a:stretch>
        </p:blipFill>
        <p:spPr>
          <a:xfrm>
            <a:off x="5167812" y="4345634"/>
            <a:ext cx="1144021" cy="128618"/>
          </a:xfrm>
          <a:prstGeom prst="rect">
            <a:avLst/>
          </a:prstGeom>
        </p:spPr>
      </p:pic>
    </p:spTree>
    <p:extLst>
      <p:ext uri="{BB962C8B-B14F-4D97-AF65-F5344CB8AC3E}">
        <p14:creationId xmlns:p14="http://schemas.microsoft.com/office/powerpoint/2010/main" val="330751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79E490-5CC7-4AA2-ABA0-98F666E745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1748" y="1519815"/>
            <a:ext cx="2723774" cy="2769233"/>
          </a:xfrm>
          <a:prstGeom prst="rect">
            <a:avLst/>
          </a:prstGeom>
        </p:spPr>
      </p:pic>
      <p:pic>
        <p:nvPicPr>
          <p:cNvPr id="8" name="Picture 7">
            <a:extLst>
              <a:ext uri="{FF2B5EF4-FFF2-40B4-BE49-F238E27FC236}">
                <a16:creationId xmlns:a16="http://schemas.microsoft.com/office/drawing/2014/main" id="{3AC3807D-0D3D-4429-AE8F-35DCBA4B53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514" y="1509991"/>
            <a:ext cx="2751252" cy="2793227"/>
          </a:xfrm>
          <a:prstGeom prst="rect">
            <a:avLst/>
          </a:prstGeom>
        </p:spPr>
      </p:pic>
      <p:sp>
        <p:nvSpPr>
          <p:cNvPr id="2" name="Title 1"/>
          <p:cNvSpPr>
            <a:spLocks noGrp="1"/>
          </p:cNvSpPr>
          <p:nvPr>
            <p:ph type="title"/>
          </p:nvPr>
        </p:nvSpPr>
        <p:spPr/>
        <p:txBody>
          <a:bodyPr/>
          <a:lstStyle/>
          <a:p>
            <a:r>
              <a:rPr lang="en-US" dirty="0"/>
              <a:t>US Steel Tariffs: Seattle</a:t>
            </a:r>
          </a:p>
        </p:txBody>
      </p:sp>
      <p:sp>
        <p:nvSpPr>
          <p:cNvPr id="3" name="Text Placeholder 2"/>
          <p:cNvSpPr>
            <a:spLocks noGrp="1"/>
          </p:cNvSpPr>
          <p:nvPr>
            <p:ph type="body" sz="quarter" idx="15"/>
          </p:nvPr>
        </p:nvSpPr>
        <p:spPr>
          <a:xfrm>
            <a:off x="289119" y="1141522"/>
            <a:ext cx="6340507" cy="297710"/>
          </a:xfrm>
        </p:spPr>
        <p:txBody>
          <a:bodyPr/>
          <a:lstStyle/>
          <a:p>
            <a:r>
              <a:rPr lang="en-US" sz="1200" i="1" dirty="0"/>
              <a:t>Total value and percentage of major imports subject to tariffs by port and district, 2017*</a:t>
            </a:r>
          </a:p>
        </p:txBody>
      </p:sp>
      <p:sp>
        <p:nvSpPr>
          <p:cNvPr id="4" name="Text Placeholder 3"/>
          <p:cNvSpPr>
            <a:spLocks noGrp="1"/>
          </p:cNvSpPr>
          <p:nvPr>
            <p:ph type="body" sz="quarter" idx="16"/>
          </p:nvPr>
        </p:nvSpPr>
        <p:spPr/>
        <p:txBody>
          <a:bodyPr/>
          <a:lstStyle/>
          <a:p>
            <a:r>
              <a:rPr lang="en-US" dirty="0"/>
              <a:t>*The total import value of iron and steel imports includes major raw, intermediate and finished iron and steel goods. </a:t>
            </a:r>
          </a:p>
        </p:txBody>
      </p:sp>
      <p:sp>
        <p:nvSpPr>
          <p:cNvPr id="15" name="Rectangle 14">
            <a:extLst>
              <a:ext uri="{FF2B5EF4-FFF2-40B4-BE49-F238E27FC236}">
                <a16:creationId xmlns:a16="http://schemas.microsoft.com/office/drawing/2014/main" id="{7073C453-1A28-4BE8-A217-AB6DBC9ABB46}"/>
              </a:ext>
            </a:extLst>
          </p:cNvPr>
          <p:cNvSpPr/>
          <p:nvPr/>
        </p:nvSpPr>
        <p:spPr>
          <a:xfrm>
            <a:off x="1798707" y="4349376"/>
            <a:ext cx="1397630" cy="21421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9" name="Group 8">
            <a:extLst>
              <a:ext uri="{FF2B5EF4-FFF2-40B4-BE49-F238E27FC236}">
                <a16:creationId xmlns:a16="http://schemas.microsoft.com/office/drawing/2014/main" id="{5E100C10-CAFC-4A60-B233-B4249C9A879C}"/>
              </a:ext>
            </a:extLst>
          </p:cNvPr>
          <p:cNvGrpSpPr/>
          <p:nvPr/>
        </p:nvGrpSpPr>
        <p:grpSpPr>
          <a:xfrm>
            <a:off x="1925511" y="4525661"/>
            <a:ext cx="1529669" cy="279145"/>
            <a:chOff x="6970246" y="4421099"/>
            <a:chExt cx="2039559" cy="372192"/>
          </a:xfrm>
          <a:solidFill>
            <a:schemeClr val="bg1"/>
          </a:solidFill>
        </p:grpSpPr>
        <p:sp>
          <p:nvSpPr>
            <p:cNvPr id="13" name="TextBox 12">
              <a:extLst>
                <a:ext uri="{FF2B5EF4-FFF2-40B4-BE49-F238E27FC236}">
                  <a16:creationId xmlns:a16="http://schemas.microsoft.com/office/drawing/2014/main" id="{23C2A3D4-30B2-4CDB-8A35-3D04B3C0B4E0}"/>
                </a:ext>
              </a:extLst>
            </p:cNvPr>
            <p:cNvSpPr txBox="1"/>
            <p:nvPr/>
          </p:nvSpPr>
          <p:spPr>
            <a:xfrm>
              <a:off x="6970246" y="4531681"/>
              <a:ext cx="1078375" cy="261610"/>
            </a:xfrm>
            <a:prstGeom prst="rect">
              <a:avLst/>
            </a:prstGeom>
            <a:grpFill/>
          </p:spPr>
          <p:txBody>
            <a:bodyPr wrap="square" rtlCol="0">
              <a:spAutoFit/>
            </a:bodyPr>
            <a:lstStyle/>
            <a:p>
              <a:r>
                <a:rPr lang="en-US" sz="675" dirty="0">
                  <a:latin typeface="+mj-lt"/>
                </a:rPr>
                <a:t>1.97%</a:t>
              </a:r>
            </a:p>
          </p:txBody>
        </p:sp>
        <p:sp>
          <p:nvSpPr>
            <p:cNvPr id="14" name="TextBox 13">
              <a:extLst>
                <a:ext uri="{FF2B5EF4-FFF2-40B4-BE49-F238E27FC236}">
                  <a16:creationId xmlns:a16="http://schemas.microsoft.com/office/drawing/2014/main" id="{10211C5D-2619-470D-A754-C8B6588A15A4}"/>
                </a:ext>
              </a:extLst>
            </p:cNvPr>
            <p:cNvSpPr txBox="1"/>
            <p:nvPr/>
          </p:nvSpPr>
          <p:spPr>
            <a:xfrm>
              <a:off x="7931430" y="4531681"/>
              <a:ext cx="1078375" cy="261610"/>
            </a:xfrm>
            <a:prstGeom prst="rect">
              <a:avLst/>
            </a:prstGeom>
            <a:grpFill/>
          </p:spPr>
          <p:txBody>
            <a:bodyPr wrap="square" rtlCol="0">
              <a:spAutoFit/>
            </a:bodyPr>
            <a:lstStyle/>
            <a:p>
              <a:r>
                <a:rPr lang="en-US" sz="675" dirty="0">
                  <a:latin typeface="+mj-lt"/>
                </a:rPr>
                <a:t>4.56%</a:t>
              </a:r>
            </a:p>
          </p:txBody>
        </p:sp>
        <p:pic>
          <p:nvPicPr>
            <p:cNvPr id="7" name="Picture 6">
              <a:extLst>
                <a:ext uri="{FF2B5EF4-FFF2-40B4-BE49-F238E27FC236}">
                  <a16:creationId xmlns:a16="http://schemas.microsoft.com/office/drawing/2014/main" id="{983A8772-9F54-4784-94E5-8D3C4A9AFDF9}"/>
                </a:ext>
              </a:extLst>
            </p:cNvPr>
            <p:cNvPicPr>
              <a:picLocks noChangeAspect="1"/>
            </p:cNvPicPr>
            <p:nvPr/>
          </p:nvPicPr>
          <p:blipFill>
            <a:blip r:embed="rId4"/>
            <a:stretch>
              <a:fillRect/>
            </a:stretch>
          </p:blipFill>
          <p:spPr>
            <a:xfrm>
              <a:off x="6970246" y="4421099"/>
              <a:ext cx="1525361" cy="142557"/>
            </a:xfrm>
            <a:prstGeom prst="rect">
              <a:avLst/>
            </a:prstGeom>
            <a:grpFill/>
          </p:spPr>
        </p:pic>
      </p:grpSp>
      <p:sp>
        <p:nvSpPr>
          <p:cNvPr id="16" name="TextBox 15">
            <a:extLst>
              <a:ext uri="{FF2B5EF4-FFF2-40B4-BE49-F238E27FC236}">
                <a16:creationId xmlns:a16="http://schemas.microsoft.com/office/drawing/2014/main" id="{0708A797-DC38-49FF-A418-A0388051A695}"/>
              </a:ext>
            </a:extLst>
          </p:cNvPr>
          <p:cNvSpPr txBox="1"/>
          <p:nvPr/>
        </p:nvSpPr>
        <p:spPr>
          <a:xfrm>
            <a:off x="1899277" y="425660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17" name="Text Placeholder 2">
            <a:extLst>
              <a:ext uri="{FF2B5EF4-FFF2-40B4-BE49-F238E27FC236}">
                <a16:creationId xmlns:a16="http://schemas.microsoft.com/office/drawing/2014/main" id="{94681C4F-2FBC-4946-9655-1E76CB8F49A9}"/>
              </a:ext>
            </a:extLst>
          </p:cNvPr>
          <p:cNvSpPr txBox="1">
            <a:spLocks/>
          </p:cNvSpPr>
          <p:nvPr/>
        </p:nvSpPr>
        <p:spPr bwMode="gray">
          <a:xfrm>
            <a:off x="472671" y="1383274"/>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port</a:t>
            </a:r>
          </a:p>
        </p:txBody>
      </p:sp>
      <p:sp>
        <p:nvSpPr>
          <p:cNvPr id="18" name="Text Placeholder 2">
            <a:extLst>
              <a:ext uri="{FF2B5EF4-FFF2-40B4-BE49-F238E27FC236}">
                <a16:creationId xmlns:a16="http://schemas.microsoft.com/office/drawing/2014/main" id="{D90BDEEA-B6BF-4281-B013-333B4D49FF04}"/>
              </a:ext>
            </a:extLst>
          </p:cNvPr>
          <p:cNvSpPr txBox="1">
            <a:spLocks/>
          </p:cNvSpPr>
          <p:nvPr/>
        </p:nvSpPr>
        <p:spPr bwMode="gray">
          <a:xfrm>
            <a:off x="3460944" y="1383274"/>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district</a:t>
            </a:r>
          </a:p>
        </p:txBody>
      </p:sp>
      <p:grpSp>
        <p:nvGrpSpPr>
          <p:cNvPr id="20" name="Group 19">
            <a:extLst>
              <a:ext uri="{FF2B5EF4-FFF2-40B4-BE49-F238E27FC236}">
                <a16:creationId xmlns:a16="http://schemas.microsoft.com/office/drawing/2014/main" id="{E748222C-F6C4-4AC6-8930-5FB88C01C8FB}"/>
              </a:ext>
            </a:extLst>
          </p:cNvPr>
          <p:cNvGrpSpPr/>
          <p:nvPr/>
        </p:nvGrpSpPr>
        <p:grpSpPr>
          <a:xfrm>
            <a:off x="5167813" y="4610359"/>
            <a:ext cx="1529669" cy="196208"/>
            <a:chOff x="6970246" y="4531681"/>
            <a:chExt cx="2039559" cy="261611"/>
          </a:xfrm>
          <a:solidFill>
            <a:schemeClr val="bg1"/>
          </a:solidFill>
        </p:grpSpPr>
        <p:sp>
          <p:nvSpPr>
            <p:cNvPr id="21" name="TextBox 20">
              <a:extLst>
                <a:ext uri="{FF2B5EF4-FFF2-40B4-BE49-F238E27FC236}">
                  <a16:creationId xmlns:a16="http://schemas.microsoft.com/office/drawing/2014/main" id="{E9DE5C5B-DC28-49E4-9B78-203B6E6CEE89}"/>
                </a:ext>
              </a:extLst>
            </p:cNvPr>
            <p:cNvSpPr txBox="1"/>
            <p:nvPr/>
          </p:nvSpPr>
          <p:spPr>
            <a:xfrm>
              <a:off x="6970246" y="4531681"/>
              <a:ext cx="1078375" cy="261611"/>
            </a:xfrm>
            <a:prstGeom prst="rect">
              <a:avLst/>
            </a:prstGeom>
            <a:grpFill/>
          </p:spPr>
          <p:txBody>
            <a:bodyPr wrap="square" rtlCol="0">
              <a:spAutoFit/>
            </a:bodyPr>
            <a:lstStyle/>
            <a:p>
              <a:r>
                <a:rPr lang="en-US" sz="675" dirty="0">
                  <a:latin typeface="+mj-lt"/>
                </a:rPr>
                <a:t>0.6%</a:t>
              </a:r>
            </a:p>
          </p:txBody>
        </p:sp>
        <p:sp>
          <p:nvSpPr>
            <p:cNvPr id="22" name="TextBox 21">
              <a:extLst>
                <a:ext uri="{FF2B5EF4-FFF2-40B4-BE49-F238E27FC236}">
                  <a16:creationId xmlns:a16="http://schemas.microsoft.com/office/drawing/2014/main" id="{B1518CA0-53A2-405F-803D-C34EEA5B1EC0}"/>
                </a:ext>
              </a:extLst>
            </p:cNvPr>
            <p:cNvSpPr txBox="1"/>
            <p:nvPr/>
          </p:nvSpPr>
          <p:spPr>
            <a:xfrm>
              <a:off x="7931430" y="4531681"/>
              <a:ext cx="1078375" cy="261611"/>
            </a:xfrm>
            <a:prstGeom prst="rect">
              <a:avLst/>
            </a:prstGeom>
            <a:grpFill/>
          </p:spPr>
          <p:txBody>
            <a:bodyPr wrap="square" rtlCol="0">
              <a:spAutoFit/>
            </a:bodyPr>
            <a:lstStyle/>
            <a:p>
              <a:r>
                <a:rPr lang="en-US" sz="675" dirty="0">
                  <a:latin typeface="+mj-lt"/>
                </a:rPr>
                <a:t>1%</a:t>
              </a:r>
            </a:p>
          </p:txBody>
        </p:sp>
      </p:grpSp>
      <p:sp>
        <p:nvSpPr>
          <p:cNvPr id="24" name="TextBox 23">
            <a:extLst>
              <a:ext uri="{FF2B5EF4-FFF2-40B4-BE49-F238E27FC236}">
                <a16:creationId xmlns:a16="http://schemas.microsoft.com/office/drawing/2014/main" id="{AF8F5A19-0024-4296-B5C5-690952FA4A0E}"/>
              </a:ext>
            </a:extLst>
          </p:cNvPr>
          <p:cNvSpPr txBox="1"/>
          <p:nvPr/>
        </p:nvSpPr>
        <p:spPr>
          <a:xfrm>
            <a:off x="5141578" y="425837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26" name="Text Placeholder 2">
            <a:extLst>
              <a:ext uri="{FF2B5EF4-FFF2-40B4-BE49-F238E27FC236}">
                <a16:creationId xmlns:a16="http://schemas.microsoft.com/office/drawing/2014/main" id="{3C4D655E-BC22-4267-B5AC-D5A2B6590DAD}"/>
              </a:ext>
            </a:extLst>
          </p:cNvPr>
          <p:cNvSpPr txBox="1">
            <a:spLocks/>
          </p:cNvSpPr>
          <p:nvPr/>
        </p:nvSpPr>
        <p:spPr bwMode="gray">
          <a:xfrm>
            <a:off x="3498950" y="4273093"/>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75" dirty="0"/>
              <a:t>Size of each circle corresponds to the port or district’s total imports value ($)</a:t>
            </a:r>
          </a:p>
        </p:txBody>
      </p:sp>
      <p:pic>
        <p:nvPicPr>
          <p:cNvPr id="11" name="Picture 10">
            <a:extLst>
              <a:ext uri="{FF2B5EF4-FFF2-40B4-BE49-F238E27FC236}">
                <a16:creationId xmlns:a16="http://schemas.microsoft.com/office/drawing/2014/main" id="{FF4299F2-231E-41AB-B0A1-3F6A016848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 b="48494"/>
          <a:stretch/>
        </p:blipFill>
        <p:spPr>
          <a:xfrm>
            <a:off x="1905993" y="4504579"/>
            <a:ext cx="1214438" cy="136139"/>
          </a:xfrm>
          <a:prstGeom prst="rect">
            <a:avLst/>
          </a:prstGeom>
        </p:spPr>
      </p:pic>
      <p:pic>
        <p:nvPicPr>
          <p:cNvPr id="29" name="Picture 28">
            <a:extLst>
              <a:ext uri="{FF2B5EF4-FFF2-40B4-BE49-F238E27FC236}">
                <a16:creationId xmlns:a16="http://schemas.microsoft.com/office/drawing/2014/main" id="{A0F3A3C3-E5D4-4BD0-8C0F-BC2081E57C80}"/>
              </a:ext>
            </a:extLst>
          </p:cNvPr>
          <p:cNvPicPr>
            <a:picLocks noChangeAspect="1"/>
          </p:cNvPicPr>
          <p:nvPr/>
        </p:nvPicPr>
        <p:blipFill>
          <a:blip r:embed="rId6"/>
          <a:stretch>
            <a:fillRect/>
          </a:stretch>
        </p:blipFill>
        <p:spPr>
          <a:xfrm>
            <a:off x="5167812" y="4499458"/>
            <a:ext cx="1144021" cy="128618"/>
          </a:xfrm>
          <a:prstGeom prst="rect">
            <a:avLst/>
          </a:prstGeom>
        </p:spPr>
      </p:pic>
    </p:spTree>
    <p:extLst>
      <p:ext uri="{BB962C8B-B14F-4D97-AF65-F5344CB8AC3E}">
        <p14:creationId xmlns:p14="http://schemas.microsoft.com/office/powerpoint/2010/main" val="1187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new tariffs would hit imports to the LA area hardest</a:t>
            </a:r>
          </a:p>
        </p:txBody>
      </p:sp>
      <p:sp>
        <p:nvSpPr>
          <p:cNvPr id="3" name="Text Placeholder 2"/>
          <p:cNvSpPr>
            <a:spLocks noGrp="1"/>
          </p:cNvSpPr>
          <p:nvPr>
            <p:ph type="body" sz="quarter" idx="15"/>
          </p:nvPr>
        </p:nvSpPr>
        <p:spPr>
          <a:xfrm>
            <a:off x="205099" y="1146079"/>
            <a:ext cx="3018803" cy="297710"/>
          </a:xfrm>
        </p:spPr>
        <p:txBody>
          <a:bodyPr/>
          <a:lstStyle/>
          <a:p>
            <a:r>
              <a:rPr lang="en-US" sz="1200" i="1" dirty="0"/>
              <a:t>Total value of major iron and steel imports subject to China’s new tariffs, 2017*</a:t>
            </a:r>
          </a:p>
          <a:p>
            <a:r>
              <a:rPr lang="en-US" sz="900" dirty="0"/>
              <a:t>In billions of dollars</a:t>
            </a:r>
          </a:p>
        </p:txBody>
      </p:sp>
      <p:sp>
        <p:nvSpPr>
          <p:cNvPr id="4" name="Text Placeholder 3"/>
          <p:cNvSpPr>
            <a:spLocks noGrp="1"/>
          </p:cNvSpPr>
          <p:nvPr>
            <p:ph type="body" sz="quarter" idx="16"/>
          </p:nvPr>
        </p:nvSpPr>
        <p:spPr/>
        <p:txBody>
          <a:bodyPr/>
          <a:lstStyle/>
          <a:p>
            <a:r>
              <a:rPr lang="en-US" dirty="0"/>
              <a:t>*Total import value of iron and steel imports includes major raw, intermediate and finished iron and steel goods. Total import value of solar panel imports is based on the import value of photosensitive semiconductor devices (including photovoltaic cells, both cells that are assembled in modules or made up into panels) and light-emitting diodes.</a:t>
            </a:r>
          </a:p>
        </p:txBody>
      </p:sp>
      <p:graphicFrame>
        <p:nvGraphicFramePr>
          <p:cNvPr id="9" name="Chart 8">
            <a:extLst>
              <a:ext uri="{FF2B5EF4-FFF2-40B4-BE49-F238E27FC236}">
                <a16:creationId xmlns:a16="http://schemas.microsoft.com/office/drawing/2014/main" id="{4D6CF02D-28C9-4A88-8BB1-6CF745EDBE29}"/>
              </a:ext>
            </a:extLst>
          </p:cNvPr>
          <p:cNvGraphicFramePr/>
          <p:nvPr>
            <p:extLst/>
          </p:nvPr>
        </p:nvGraphicFramePr>
        <p:xfrm>
          <a:off x="3390138" y="1801216"/>
          <a:ext cx="3031960" cy="29701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a:extLst>
              <a:ext uri="{FF2B5EF4-FFF2-40B4-BE49-F238E27FC236}">
                <a16:creationId xmlns:a16="http://schemas.microsoft.com/office/drawing/2014/main" id="{A1EAF18C-0522-4130-BC19-5343353887E5}"/>
              </a:ext>
            </a:extLst>
          </p:cNvPr>
          <p:cNvSpPr txBox="1">
            <a:spLocks/>
          </p:cNvSpPr>
          <p:nvPr/>
        </p:nvSpPr>
        <p:spPr bwMode="gray">
          <a:xfrm>
            <a:off x="3390138" y="1146079"/>
            <a:ext cx="3031960"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t>Total value of major solar panel imports subject to China’s new tariffs, 2017*</a:t>
            </a:r>
          </a:p>
          <a:p>
            <a:r>
              <a:rPr lang="en-US" sz="900" dirty="0"/>
              <a:t>In millions of dollars</a:t>
            </a:r>
          </a:p>
        </p:txBody>
      </p:sp>
      <p:sp>
        <p:nvSpPr>
          <p:cNvPr id="8" name="TextBox 1">
            <a:extLst>
              <a:ext uri="{FF2B5EF4-FFF2-40B4-BE49-F238E27FC236}">
                <a16:creationId xmlns:a16="http://schemas.microsoft.com/office/drawing/2014/main" id="{AD36681D-9FBE-441A-B5AD-07F50E023BFF}"/>
              </a:ext>
            </a:extLst>
          </p:cNvPr>
          <p:cNvSpPr txBox="1"/>
          <p:nvPr/>
        </p:nvSpPr>
        <p:spPr>
          <a:xfrm>
            <a:off x="5514836" y="2002883"/>
            <a:ext cx="807587"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25" dirty="0">
                <a:latin typeface="+mj-lt"/>
              </a:rPr>
              <a:t>Total value of </a:t>
            </a:r>
          </a:p>
          <a:p>
            <a:r>
              <a:rPr lang="en-US" sz="825" dirty="0">
                <a:latin typeface="+mj-lt"/>
              </a:rPr>
              <a:t>major solar panel </a:t>
            </a:r>
          </a:p>
          <a:p>
            <a:r>
              <a:rPr lang="en-US" sz="825" dirty="0">
                <a:latin typeface="+mj-lt"/>
              </a:rPr>
              <a:t>imports subject to </a:t>
            </a:r>
          </a:p>
          <a:p>
            <a:r>
              <a:rPr lang="en-US" sz="825" dirty="0">
                <a:latin typeface="+mj-lt"/>
              </a:rPr>
              <a:t>China’s new tariffs</a:t>
            </a:r>
          </a:p>
        </p:txBody>
      </p:sp>
      <p:sp>
        <p:nvSpPr>
          <p:cNvPr id="11" name="Rectangle 10">
            <a:extLst>
              <a:ext uri="{FF2B5EF4-FFF2-40B4-BE49-F238E27FC236}">
                <a16:creationId xmlns:a16="http://schemas.microsoft.com/office/drawing/2014/main" id="{1119B164-52CD-4323-AECA-3968A60DC19F}"/>
              </a:ext>
            </a:extLst>
          </p:cNvPr>
          <p:cNvSpPr/>
          <p:nvPr/>
        </p:nvSpPr>
        <p:spPr>
          <a:xfrm>
            <a:off x="5426173" y="2065204"/>
            <a:ext cx="111034" cy="111034"/>
          </a:xfrm>
          <a:prstGeom prst="rect">
            <a:avLst/>
          </a:prstGeom>
          <a:solidFill>
            <a:srgbClr val="8BD3C7"/>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12" name="Chart 11">
            <a:extLst>
              <a:ext uri="{FF2B5EF4-FFF2-40B4-BE49-F238E27FC236}">
                <a16:creationId xmlns:a16="http://schemas.microsoft.com/office/drawing/2014/main" id="{DB8EFC71-FE8A-434E-AAF4-58192E03108C}"/>
              </a:ext>
            </a:extLst>
          </p:cNvPr>
          <p:cNvGraphicFramePr/>
          <p:nvPr>
            <p:extLst/>
          </p:nvPr>
        </p:nvGraphicFramePr>
        <p:xfrm>
          <a:off x="358179" y="1801216"/>
          <a:ext cx="3031960" cy="297016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1A3D9680-692D-4AD8-9FEE-A06E8245E83E}"/>
              </a:ext>
            </a:extLst>
          </p:cNvPr>
          <p:cNvSpPr txBox="1"/>
          <p:nvPr/>
        </p:nvSpPr>
        <p:spPr>
          <a:xfrm>
            <a:off x="2090095" y="2002883"/>
            <a:ext cx="807587"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25" dirty="0">
                <a:latin typeface="+mj-lt"/>
              </a:rPr>
              <a:t>Total value of </a:t>
            </a:r>
          </a:p>
          <a:p>
            <a:r>
              <a:rPr lang="en-US" sz="825" dirty="0">
                <a:latin typeface="+mj-lt"/>
              </a:rPr>
              <a:t>major iron and steel</a:t>
            </a:r>
          </a:p>
          <a:p>
            <a:r>
              <a:rPr lang="en-US" sz="825" dirty="0">
                <a:latin typeface="+mj-lt"/>
              </a:rPr>
              <a:t>imports subject to </a:t>
            </a:r>
          </a:p>
          <a:p>
            <a:r>
              <a:rPr lang="en-US" sz="825" dirty="0">
                <a:latin typeface="+mj-lt"/>
              </a:rPr>
              <a:t>China’s new tariffs</a:t>
            </a:r>
          </a:p>
        </p:txBody>
      </p:sp>
      <p:sp>
        <p:nvSpPr>
          <p:cNvPr id="14" name="Rectangle 13">
            <a:extLst>
              <a:ext uri="{FF2B5EF4-FFF2-40B4-BE49-F238E27FC236}">
                <a16:creationId xmlns:a16="http://schemas.microsoft.com/office/drawing/2014/main" id="{2237752E-5879-4EBD-B033-C8EFA90C2BE9}"/>
              </a:ext>
            </a:extLst>
          </p:cNvPr>
          <p:cNvSpPr/>
          <p:nvPr/>
        </p:nvSpPr>
        <p:spPr>
          <a:xfrm>
            <a:off x="2001432" y="2065204"/>
            <a:ext cx="111034" cy="111034"/>
          </a:xfrm>
          <a:prstGeom prst="rect">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Tree>
    <p:extLst>
      <p:ext uri="{BB962C8B-B14F-4D97-AF65-F5344CB8AC3E}">
        <p14:creationId xmlns:p14="http://schemas.microsoft.com/office/powerpoint/2010/main" val="2658853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Angeles imports far more from China </a:t>
            </a:r>
            <a:br>
              <a:rPr lang="en-US" dirty="0"/>
            </a:br>
            <a:r>
              <a:rPr lang="en-US" dirty="0"/>
              <a:t>than any other West Coast port</a:t>
            </a:r>
          </a:p>
        </p:txBody>
      </p:sp>
      <p:sp>
        <p:nvSpPr>
          <p:cNvPr id="3" name="Text Placeholder 2"/>
          <p:cNvSpPr>
            <a:spLocks noGrp="1"/>
          </p:cNvSpPr>
          <p:nvPr>
            <p:ph type="body" sz="quarter" idx="15"/>
          </p:nvPr>
        </p:nvSpPr>
        <p:spPr>
          <a:xfrm>
            <a:off x="289119" y="1146079"/>
            <a:ext cx="6340507" cy="297710"/>
          </a:xfrm>
        </p:spPr>
        <p:txBody>
          <a:bodyPr/>
          <a:lstStyle/>
          <a:p>
            <a:r>
              <a:rPr lang="en-US" sz="1200" i="1" dirty="0"/>
              <a:t>Total imports and exports, 2017</a:t>
            </a:r>
          </a:p>
          <a:p>
            <a:r>
              <a:rPr lang="en-US" sz="900" dirty="0"/>
              <a:t>In billions of dollars</a:t>
            </a:r>
          </a:p>
        </p:txBody>
      </p:sp>
      <p:sp>
        <p:nvSpPr>
          <p:cNvPr id="4" name="Text Placeholder 3"/>
          <p:cNvSpPr>
            <a:spLocks noGrp="1"/>
          </p:cNvSpPr>
          <p:nvPr>
            <p:ph type="body" sz="quarter" idx="16"/>
          </p:nvPr>
        </p:nvSpPr>
        <p:spPr/>
        <p:txBody>
          <a:bodyPr/>
          <a:lstStyle/>
          <a:p>
            <a:r>
              <a:rPr lang="en-US" dirty="0"/>
              <a:t>*Total export value is calculated by summing totals for almonds, beef, cherries, corn, cotton, fresh apricots, peaches, plums, sloes, grapes, oranges, pistachios, pork, sorghum, soybeans, walnuts, whiskies and wine. Exports are to China, not China and Hong Kong.</a:t>
            </a:r>
          </a:p>
          <a:p>
            <a:r>
              <a:rPr lang="en-US" dirty="0"/>
              <a:t>Sources: USA Trade; National Journal Research.</a:t>
            </a:r>
          </a:p>
        </p:txBody>
      </p:sp>
      <p:graphicFrame>
        <p:nvGraphicFramePr>
          <p:cNvPr id="7" name="Chart 6">
            <a:extLst>
              <a:ext uri="{FF2B5EF4-FFF2-40B4-BE49-F238E27FC236}">
                <a16:creationId xmlns:a16="http://schemas.microsoft.com/office/drawing/2014/main" id="{9EF54DD7-E8E5-40B5-BA53-22EEE6263BF7}"/>
              </a:ext>
            </a:extLst>
          </p:cNvPr>
          <p:cNvGraphicFramePr/>
          <p:nvPr>
            <p:extLst>
              <p:ext uri="{D42A27DB-BD31-4B8C-83A1-F6EECF244321}">
                <p14:modId xmlns:p14="http://schemas.microsoft.com/office/powerpoint/2010/main" val="3640989827"/>
              </p:ext>
            </p:extLst>
          </p:nvPr>
        </p:nvGraphicFramePr>
        <p:xfrm>
          <a:off x="303610" y="1735290"/>
          <a:ext cx="3180254" cy="3036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D6CF02D-28C9-4A88-8BB1-6CF745EDBE29}"/>
              </a:ext>
            </a:extLst>
          </p:cNvPr>
          <p:cNvGraphicFramePr/>
          <p:nvPr>
            <p:extLst>
              <p:ext uri="{D42A27DB-BD31-4B8C-83A1-F6EECF244321}">
                <p14:modId xmlns:p14="http://schemas.microsoft.com/office/powerpoint/2010/main" val="1790282987"/>
              </p:ext>
            </p:extLst>
          </p:nvPr>
        </p:nvGraphicFramePr>
        <p:xfrm>
          <a:off x="3390138" y="1801216"/>
          <a:ext cx="3031960" cy="29701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a:extLst>
              <a:ext uri="{FF2B5EF4-FFF2-40B4-BE49-F238E27FC236}">
                <a16:creationId xmlns:a16="http://schemas.microsoft.com/office/drawing/2014/main" id="{A1EAF18C-0522-4130-BC19-5343353887E5}"/>
              </a:ext>
            </a:extLst>
          </p:cNvPr>
          <p:cNvSpPr txBox="1">
            <a:spLocks/>
          </p:cNvSpPr>
          <p:nvPr/>
        </p:nvSpPr>
        <p:spPr bwMode="gray">
          <a:xfrm>
            <a:off x="3390138" y="1146079"/>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t>Total value of major exports subject to </a:t>
            </a:r>
          </a:p>
          <a:p>
            <a:r>
              <a:rPr lang="en-US" sz="1200" i="1" dirty="0"/>
              <a:t>China’s new tariffs, 2017*</a:t>
            </a:r>
          </a:p>
          <a:p>
            <a:r>
              <a:rPr lang="en-US" sz="900" dirty="0"/>
              <a:t>In millions of dollars</a:t>
            </a:r>
          </a:p>
        </p:txBody>
      </p:sp>
    </p:spTree>
    <p:extLst>
      <p:ext uri="{BB962C8B-B14F-4D97-AF65-F5344CB8AC3E}">
        <p14:creationId xmlns:p14="http://schemas.microsoft.com/office/powerpoint/2010/main" val="2654515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Tariffs: Who Feels the Pain?</a:t>
            </a:r>
          </a:p>
        </p:txBody>
      </p:sp>
      <p:sp>
        <p:nvSpPr>
          <p:cNvPr id="3" name="Text Placeholder 2"/>
          <p:cNvSpPr>
            <a:spLocks noGrp="1"/>
          </p:cNvSpPr>
          <p:nvPr>
            <p:ph type="body" sz="quarter" idx="15"/>
          </p:nvPr>
        </p:nvSpPr>
        <p:spPr>
          <a:xfrm>
            <a:off x="289119" y="1437786"/>
            <a:ext cx="6340507" cy="297710"/>
          </a:xfrm>
        </p:spPr>
        <p:txBody>
          <a:bodyPr/>
          <a:lstStyle/>
          <a:p>
            <a:r>
              <a:rPr lang="en-US" sz="1200" i="1" dirty="0"/>
              <a:t>Total value of major exports subject to tariffs by product &amp; port, 2017*</a:t>
            </a:r>
          </a:p>
        </p:txBody>
      </p:sp>
      <p:sp>
        <p:nvSpPr>
          <p:cNvPr id="4" name="Text Placeholder 3"/>
          <p:cNvSpPr>
            <a:spLocks noGrp="1"/>
          </p:cNvSpPr>
          <p:nvPr>
            <p:ph type="body" sz="quarter" idx="16"/>
          </p:nvPr>
        </p:nvSpPr>
        <p:spPr/>
        <p:txBody>
          <a:bodyPr/>
          <a:lstStyle/>
          <a:p>
            <a:r>
              <a:rPr lang="en-US" dirty="0"/>
              <a:t>*Total export value is calculated by summing totals for almonds, beef, cherries, corn, cotton, fresh apricots, peaches, plums, sloes, grapes, oranges, pistachios, pork, sorghum, soybeans, walnuts, whiskies and wine. Exports are to China, not China and Hong Kong.</a:t>
            </a:r>
          </a:p>
          <a:p>
            <a:r>
              <a:rPr lang="en-US" dirty="0"/>
              <a:t>Sources: USA Trade; National Journal Research.</a:t>
            </a:r>
          </a:p>
        </p:txBody>
      </p:sp>
      <p:graphicFrame>
        <p:nvGraphicFramePr>
          <p:cNvPr id="9" name="Table 8">
            <a:extLst>
              <a:ext uri="{FF2B5EF4-FFF2-40B4-BE49-F238E27FC236}">
                <a16:creationId xmlns:a16="http://schemas.microsoft.com/office/drawing/2014/main" id="{EBD432E2-1072-430C-A190-CC5CAA17E1EA}"/>
              </a:ext>
            </a:extLst>
          </p:cNvPr>
          <p:cNvGraphicFramePr>
            <a:graphicFrameLocks noGrp="1"/>
          </p:cNvGraphicFramePr>
          <p:nvPr>
            <p:extLst/>
          </p:nvPr>
        </p:nvGraphicFramePr>
        <p:xfrm>
          <a:off x="481380" y="1785169"/>
          <a:ext cx="5599338" cy="2079330"/>
        </p:xfrm>
        <a:graphic>
          <a:graphicData uri="http://schemas.openxmlformats.org/drawingml/2006/table">
            <a:tbl>
              <a:tblPr/>
              <a:tblGrid>
                <a:gridCol w="798228">
                  <a:extLst>
                    <a:ext uri="{9D8B030D-6E8A-4147-A177-3AD203B41FA5}">
                      <a16:colId xmlns:a16="http://schemas.microsoft.com/office/drawing/2014/main" val="3813977523"/>
                    </a:ext>
                  </a:extLst>
                </a:gridCol>
                <a:gridCol w="786490">
                  <a:extLst>
                    <a:ext uri="{9D8B030D-6E8A-4147-A177-3AD203B41FA5}">
                      <a16:colId xmlns:a16="http://schemas.microsoft.com/office/drawing/2014/main" val="978704950"/>
                    </a:ext>
                  </a:extLst>
                </a:gridCol>
                <a:gridCol w="856922">
                  <a:extLst>
                    <a:ext uri="{9D8B030D-6E8A-4147-A177-3AD203B41FA5}">
                      <a16:colId xmlns:a16="http://schemas.microsoft.com/office/drawing/2014/main" val="77507139"/>
                    </a:ext>
                  </a:extLst>
                </a:gridCol>
                <a:gridCol w="774751">
                  <a:extLst>
                    <a:ext uri="{9D8B030D-6E8A-4147-A177-3AD203B41FA5}">
                      <a16:colId xmlns:a16="http://schemas.microsoft.com/office/drawing/2014/main" val="2367236208"/>
                    </a:ext>
                  </a:extLst>
                </a:gridCol>
                <a:gridCol w="786490">
                  <a:extLst>
                    <a:ext uri="{9D8B030D-6E8A-4147-A177-3AD203B41FA5}">
                      <a16:colId xmlns:a16="http://schemas.microsoft.com/office/drawing/2014/main" val="3647825271"/>
                    </a:ext>
                  </a:extLst>
                </a:gridCol>
                <a:gridCol w="856922">
                  <a:extLst>
                    <a:ext uri="{9D8B030D-6E8A-4147-A177-3AD203B41FA5}">
                      <a16:colId xmlns:a16="http://schemas.microsoft.com/office/drawing/2014/main" val="2093179526"/>
                    </a:ext>
                  </a:extLst>
                </a:gridCol>
                <a:gridCol w="739535">
                  <a:extLst>
                    <a:ext uri="{9D8B030D-6E8A-4147-A177-3AD203B41FA5}">
                      <a16:colId xmlns:a16="http://schemas.microsoft.com/office/drawing/2014/main" val="3149060731"/>
                    </a:ext>
                  </a:extLst>
                </a:gridCol>
              </a:tblGrid>
              <a:tr h="346555">
                <a:tc>
                  <a:txBody>
                    <a:bodyPr/>
                    <a:lstStyle/>
                    <a:p>
                      <a:pPr algn="l" fontAlgn="b"/>
                      <a:endParaRPr lang="en-US" sz="900" b="0" i="0" u="none" strike="noStrike" dirty="0">
                        <a:solidFill>
                          <a:srgbClr val="000000"/>
                        </a:solidFill>
                        <a:effectLst/>
                        <a:latin typeface="Georgia" panose="02040502050405020303" pitchFamily="18" charset="0"/>
                      </a:endParaRPr>
                    </a:p>
                  </a:txBody>
                  <a:tcPr marL="7043" marR="7043" marT="7043" marB="0" anchor="b">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Almonds</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Cotton</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Grapes</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Pork</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Soybeans</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Cherries</a:t>
                      </a:r>
                    </a:p>
                  </a:txBody>
                  <a:tcPr marL="7043" marR="7043" marT="7043" marB="0" anchor="ctr">
                    <a:lnL>
                      <a:noFill/>
                    </a:lnL>
                    <a:lnR>
                      <a:noFill/>
                    </a:lnR>
                    <a:lnT>
                      <a:noFill/>
                    </a:lnT>
                    <a:lnB>
                      <a:noFill/>
                    </a:lnB>
                  </a:tcPr>
                </a:tc>
                <a:extLst>
                  <a:ext uri="{0D108BD9-81ED-4DB2-BD59-A6C34878D82A}">
                    <a16:rowId xmlns:a16="http://schemas.microsoft.com/office/drawing/2014/main" val="111621458"/>
                  </a:ext>
                </a:extLst>
              </a:tr>
              <a:tr h="346555">
                <a:tc>
                  <a:txBody>
                    <a:bodyPr/>
                    <a:lstStyle/>
                    <a:p>
                      <a:pPr algn="l" fontAlgn="b"/>
                      <a:r>
                        <a:rPr lang="en-US" sz="900" b="0" i="0" u="none" strike="noStrike" dirty="0">
                          <a:solidFill>
                            <a:srgbClr val="000000"/>
                          </a:solidFill>
                          <a:effectLst/>
                          <a:latin typeface="Georgia" panose="02040502050405020303" pitchFamily="18" charset="0"/>
                        </a:rPr>
                        <a:t>Long Beach</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$9,747,994</a:t>
                      </a:r>
                    </a:p>
                  </a:txBody>
                  <a:tcPr marL="7043" marR="7043" marT="7043" marB="0" anchor="ctr">
                    <a:lnL>
                      <a:noFill/>
                    </a:lnL>
                    <a:lnR>
                      <a:noFill/>
                    </a:lnR>
                    <a:lnT>
                      <a:noFill/>
                    </a:lnT>
                    <a:lnB>
                      <a:noFill/>
                    </a:lnB>
                    <a:solidFill>
                      <a:srgbClr val="E0EED8"/>
                    </a:solidFill>
                  </a:tcPr>
                </a:tc>
                <a:tc>
                  <a:txBody>
                    <a:bodyPr/>
                    <a:lstStyle/>
                    <a:p>
                      <a:pPr algn="ctr" fontAlgn="ctr"/>
                      <a:r>
                        <a:rPr lang="en-US" sz="800" b="0" i="0" u="none" strike="noStrike" dirty="0">
                          <a:solidFill>
                            <a:srgbClr val="000000"/>
                          </a:solidFill>
                          <a:effectLst/>
                          <a:latin typeface="Georgia" panose="02040502050405020303" pitchFamily="18" charset="0"/>
                        </a:rPr>
                        <a:t>$468,715,365</a:t>
                      </a:r>
                    </a:p>
                  </a:txBody>
                  <a:tcPr marL="7043" marR="7043" marT="7043" marB="0" anchor="ctr">
                    <a:lnL>
                      <a:noFill/>
                    </a:lnL>
                    <a:lnR>
                      <a:noFill/>
                    </a:lnR>
                    <a:lnT>
                      <a:noFill/>
                    </a:lnT>
                    <a:lnB>
                      <a:noFill/>
                    </a:lnB>
                    <a:solidFill>
                      <a:srgbClr val="749A5A"/>
                    </a:solidFill>
                  </a:tcPr>
                </a:tc>
                <a:tc>
                  <a:txBody>
                    <a:bodyPr/>
                    <a:lstStyle/>
                    <a:p>
                      <a:pPr algn="ctr" fontAlgn="ctr"/>
                      <a:r>
                        <a:rPr lang="en-US" sz="800" b="0" i="0" u="none" strike="noStrike" dirty="0">
                          <a:solidFill>
                            <a:srgbClr val="000000"/>
                          </a:solidFill>
                          <a:effectLst/>
                          <a:latin typeface="Georgia" panose="02040502050405020303" pitchFamily="18" charset="0"/>
                        </a:rPr>
                        <a:t>$3,805,203</a:t>
                      </a:r>
                    </a:p>
                  </a:txBody>
                  <a:tcPr marL="7043" marR="7043" marT="7043" marB="0" anchor="ctr">
                    <a:lnL>
                      <a:noFill/>
                    </a:lnL>
                    <a:lnR>
                      <a:noFill/>
                    </a:lnR>
                    <a:lnT>
                      <a:noFill/>
                    </a:lnT>
                    <a:lnB>
                      <a:noFill/>
                    </a:lnB>
                    <a:solidFill>
                      <a:srgbClr val="E2EFD9"/>
                    </a:solidFill>
                  </a:tcPr>
                </a:tc>
                <a:tc>
                  <a:txBody>
                    <a:bodyPr/>
                    <a:lstStyle/>
                    <a:p>
                      <a:pPr algn="ctr" fontAlgn="ctr"/>
                      <a:r>
                        <a:rPr lang="en-US" sz="800" b="0" i="0" u="none" strike="noStrike" dirty="0">
                          <a:solidFill>
                            <a:srgbClr val="000000"/>
                          </a:solidFill>
                          <a:effectLst/>
                          <a:latin typeface="Georgia" panose="02040502050405020303" pitchFamily="18" charset="0"/>
                        </a:rPr>
                        <a:t>$33,076,125</a:t>
                      </a:r>
                    </a:p>
                  </a:txBody>
                  <a:tcPr marL="7043" marR="7043" marT="7043" marB="0" anchor="ctr">
                    <a:lnL>
                      <a:noFill/>
                    </a:lnL>
                    <a:lnR>
                      <a:noFill/>
                    </a:lnR>
                    <a:lnT>
                      <a:noFill/>
                    </a:lnT>
                    <a:lnB>
                      <a:noFill/>
                    </a:lnB>
                    <a:solidFill>
                      <a:srgbClr val="DBE9D1"/>
                    </a:solidFill>
                  </a:tcPr>
                </a:tc>
                <a:tc>
                  <a:txBody>
                    <a:bodyPr/>
                    <a:lstStyle/>
                    <a:p>
                      <a:pPr algn="ctr" fontAlgn="ctr"/>
                      <a:r>
                        <a:rPr lang="en-US" sz="800" b="0" i="0" u="none" strike="noStrike" dirty="0">
                          <a:solidFill>
                            <a:srgbClr val="000000"/>
                          </a:solidFill>
                          <a:effectLst/>
                          <a:latin typeface="Georgia" panose="02040502050405020303" pitchFamily="18" charset="0"/>
                        </a:rPr>
                        <a:t>$68,384,952</a:t>
                      </a:r>
                    </a:p>
                  </a:txBody>
                  <a:tcPr marL="7043" marR="7043" marT="7043" marB="0" anchor="ctr">
                    <a:lnL>
                      <a:noFill/>
                    </a:lnL>
                    <a:lnR>
                      <a:noFill/>
                    </a:lnR>
                    <a:lnT>
                      <a:noFill/>
                    </a:lnT>
                    <a:lnB>
                      <a:noFill/>
                    </a:lnB>
                    <a:solidFill>
                      <a:srgbClr val="D2E3C8"/>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extLst>
                  <a:ext uri="{0D108BD9-81ED-4DB2-BD59-A6C34878D82A}">
                    <a16:rowId xmlns:a16="http://schemas.microsoft.com/office/drawing/2014/main" val="2083806783"/>
                  </a:ext>
                </a:extLst>
              </a:tr>
              <a:tr h="346555">
                <a:tc>
                  <a:txBody>
                    <a:bodyPr/>
                    <a:lstStyle/>
                    <a:p>
                      <a:pPr algn="l" fontAlgn="b"/>
                      <a:r>
                        <a:rPr lang="en-US" sz="900" b="0" i="0" u="none" strike="noStrike" dirty="0">
                          <a:solidFill>
                            <a:srgbClr val="000000"/>
                          </a:solidFill>
                          <a:effectLst/>
                          <a:latin typeface="Georgia" panose="02040502050405020303" pitchFamily="18" charset="0"/>
                        </a:rPr>
                        <a:t>Los Angeles</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$7,003,506</a:t>
                      </a:r>
                    </a:p>
                  </a:txBody>
                  <a:tcPr marL="7043" marR="7043" marT="7043" marB="0" anchor="ctr">
                    <a:lnL>
                      <a:noFill/>
                    </a:lnL>
                    <a:lnR>
                      <a:noFill/>
                    </a:lnR>
                    <a:lnT>
                      <a:noFill/>
                    </a:lnT>
                    <a:lnB>
                      <a:noFill/>
                    </a:lnB>
                    <a:solidFill>
                      <a:srgbClr val="E1EED9"/>
                    </a:solidFill>
                  </a:tcPr>
                </a:tc>
                <a:tc>
                  <a:txBody>
                    <a:bodyPr/>
                    <a:lstStyle/>
                    <a:p>
                      <a:pPr algn="ctr" fontAlgn="ctr"/>
                      <a:r>
                        <a:rPr lang="en-US" sz="800" b="0" i="0" u="none" strike="noStrike" dirty="0">
                          <a:solidFill>
                            <a:srgbClr val="000000"/>
                          </a:solidFill>
                          <a:effectLst/>
                          <a:latin typeface="Georgia" panose="02040502050405020303" pitchFamily="18" charset="0"/>
                        </a:rPr>
                        <a:t>$310,280,259</a:t>
                      </a:r>
                    </a:p>
                  </a:txBody>
                  <a:tcPr marL="7043" marR="7043" marT="7043" marB="0" anchor="ctr">
                    <a:lnL>
                      <a:noFill/>
                    </a:lnL>
                    <a:lnR>
                      <a:noFill/>
                    </a:lnR>
                    <a:lnT>
                      <a:noFill/>
                    </a:lnT>
                    <a:lnB>
                      <a:noFill/>
                    </a:lnB>
                    <a:solidFill>
                      <a:srgbClr val="99B785"/>
                    </a:solidFill>
                  </a:tcPr>
                </a:tc>
                <a:tc>
                  <a:txBody>
                    <a:bodyPr/>
                    <a:lstStyle/>
                    <a:p>
                      <a:pPr algn="ctr" fontAlgn="ctr"/>
                      <a:r>
                        <a:rPr lang="en-US" sz="800" b="0" i="0" u="none" strike="noStrike" dirty="0">
                          <a:solidFill>
                            <a:srgbClr val="000000"/>
                          </a:solidFill>
                          <a:effectLst/>
                          <a:latin typeface="Georgia" panose="02040502050405020303" pitchFamily="18" charset="0"/>
                        </a:rPr>
                        <a:t>$2,463,856</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$53,392,068</a:t>
                      </a:r>
                    </a:p>
                  </a:txBody>
                  <a:tcPr marL="7043" marR="7043" marT="7043" marB="0" anchor="ctr">
                    <a:lnL>
                      <a:noFill/>
                    </a:lnL>
                    <a:lnR>
                      <a:noFill/>
                    </a:lnR>
                    <a:lnT>
                      <a:noFill/>
                    </a:lnT>
                    <a:lnB>
                      <a:noFill/>
                    </a:lnB>
                    <a:solidFill>
                      <a:srgbClr val="D6E6CC"/>
                    </a:solidFill>
                  </a:tcPr>
                </a:tc>
                <a:tc>
                  <a:txBody>
                    <a:bodyPr/>
                    <a:lstStyle/>
                    <a:p>
                      <a:pPr algn="ctr" fontAlgn="ctr"/>
                      <a:r>
                        <a:rPr lang="en-US" sz="800" b="0" i="0" u="none" strike="noStrike" dirty="0">
                          <a:solidFill>
                            <a:srgbClr val="000000"/>
                          </a:solidFill>
                          <a:effectLst/>
                          <a:latin typeface="Georgia" panose="02040502050405020303" pitchFamily="18" charset="0"/>
                        </a:rPr>
                        <a:t>$70,695,719</a:t>
                      </a:r>
                    </a:p>
                  </a:txBody>
                  <a:tcPr marL="7043" marR="7043" marT="7043" marB="0" anchor="ctr">
                    <a:lnL>
                      <a:noFill/>
                    </a:lnL>
                    <a:lnR>
                      <a:noFill/>
                    </a:lnR>
                    <a:lnT>
                      <a:noFill/>
                    </a:lnT>
                    <a:lnB>
                      <a:noFill/>
                    </a:lnB>
                    <a:solidFill>
                      <a:srgbClr val="D2E3C7"/>
                    </a:solidFill>
                  </a:tcPr>
                </a:tc>
                <a:tc>
                  <a:txBody>
                    <a:bodyPr/>
                    <a:lstStyle/>
                    <a:p>
                      <a:pPr algn="ctr" fontAlgn="ctr"/>
                      <a:r>
                        <a:rPr lang="en-US" sz="800" b="0" i="0" u="none" strike="noStrike" dirty="0">
                          <a:solidFill>
                            <a:srgbClr val="000000"/>
                          </a:solidFill>
                          <a:effectLst/>
                          <a:latin typeface="Georgia" panose="02040502050405020303" pitchFamily="18" charset="0"/>
                        </a:rPr>
                        <a:t>$37,500</a:t>
                      </a:r>
                    </a:p>
                  </a:txBody>
                  <a:tcPr marL="7043" marR="7043" marT="7043" marB="0" anchor="ctr">
                    <a:lnL>
                      <a:noFill/>
                    </a:lnL>
                    <a:lnR>
                      <a:noFill/>
                    </a:lnR>
                    <a:lnT>
                      <a:noFill/>
                    </a:lnT>
                    <a:lnB>
                      <a:noFill/>
                    </a:lnB>
                    <a:solidFill>
                      <a:srgbClr val="E2EFDA"/>
                    </a:solidFill>
                  </a:tcPr>
                </a:tc>
                <a:extLst>
                  <a:ext uri="{0D108BD9-81ED-4DB2-BD59-A6C34878D82A}">
                    <a16:rowId xmlns:a16="http://schemas.microsoft.com/office/drawing/2014/main" val="1277423732"/>
                  </a:ext>
                </a:extLst>
              </a:tr>
              <a:tr h="346555">
                <a:tc>
                  <a:txBody>
                    <a:bodyPr/>
                    <a:lstStyle/>
                    <a:p>
                      <a:pPr algn="l" fontAlgn="b"/>
                      <a:r>
                        <a:rPr lang="en-US" sz="900" b="0" i="0" u="none" strike="noStrike" dirty="0">
                          <a:solidFill>
                            <a:srgbClr val="000000"/>
                          </a:solidFill>
                          <a:effectLst/>
                          <a:latin typeface="Georgia" panose="02040502050405020303" pitchFamily="18" charset="0"/>
                        </a:rPr>
                        <a:t>Oakland</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$82,389,373</a:t>
                      </a:r>
                    </a:p>
                  </a:txBody>
                  <a:tcPr marL="7043" marR="7043" marT="7043" marB="0" anchor="ctr">
                    <a:lnL>
                      <a:noFill/>
                    </a:lnL>
                    <a:lnR>
                      <a:noFill/>
                    </a:lnR>
                    <a:lnT>
                      <a:noFill/>
                    </a:lnT>
                    <a:lnB>
                      <a:noFill/>
                    </a:lnB>
                    <a:solidFill>
                      <a:srgbClr val="CFE1C4"/>
                    </a:solidFill>
                  </a:tcPr>
                </a:tc>
                <a:tc>
                  <a:txBody>
                    <a:bodyPr/>
                    <a:lstStyle/>
                    <a:p>
                      <a:pPr algn="ctr" fontAlgn="ctr"/>
                      <a:r>
                        <a:rPr lang="en-US" sz="800" b="0" i="0" u="none" strike="noStrike" dirty="0">
                          <a:solidFill>
                            <a:srgbClr val="000000"/>
                          </a:solidFill>
                          <a:effectLst/>
                          <a:latin typeface="Georgia" panose="02040502050405020303" pitchFamily="18" charset="0"/>
                        </a:rPr>
                        <a:t>$34,223,972</a:t>
                      </a:r>
                    </a:p>
                  </a:txBody>
                  <a:tcPr marL="7043" marR="7043" marT="7043" marB="0" anchor="ctr">
                    <a:lnL>
                      <a:noFill/>
                    </a:lnL>
                    <a:lnR>
                      <a:noFill/>
                    </a:lnR>
                    <a:lnT>
                      <a:noFill/>
                    </a:lnT>
                    <a:lnB>
                      <a:noFill/>
                    </a:lnB>
                    <a:solidFill>
                      <a:srgbClr val="DAE9D1"/>
                    </a:solidFill>
                  </a:tcPr>
                </a:tc>
                <a:tc>
                  <a:txBody>
                    <a:bodyPr/>
                    <a:lstStyle/>
                    <a:p>
                      <a:pPr algn="ctr" fontAlgn="ctr"/>
                      <a:r>
                        <a:rPr lang="en-US" sz="800" b="0" i="0" u="none" strike="noStrike" dirty="0">
                          <a:solidFill>
                            <a:srgbClr val="000000"/>
                          </a:solidFill>
                          <a:effectLst/>
                          <a:latin typeface="Georgia" panose="02040502050405020303" pitchFamily="18" charset="0"/>
                        </a:rPr>
                        <a:t>$71,609,280</a:t>
                      </a:r>
                    </a:p>
                  </a:txBody>
                  <a:tcPr marL="7043" marR="7043" marT="7043" marB="0" anchor="ctr">
                    <a:lnL>
                      <a:noFill/>
                    </a:lnL>
                    <a:lnR>
                      <a:noFill/>
                    </a:lnR>
                    <a:lnT>
                      <a:noFill/>
                    </a:lnT>
                    <a:lnB>
                      <a:noFill/>
                    </a:lnB>
                    <a:solidFill>
                      <a:srgbClr val="D2E2C7"/>
                    </a:solidFill>
                  </a:tcPr>
                </a:tc>
                <a:tc>
                  <a:txBody>
                    <a:bodyPr/>
                    <a:lstStyle/>
                    <a:p>
                      <a:pPr algn="ctr" fontAlgn="ctr"/>
                      <a:r>
                        <a:rPr lang="en-US" sz="800" b="0" i="0" u="none" strike="noStrike" dirty="0">
                          <a:solidFill>
                            <a:srgbClr val="000000"/>
                          </a:solidFill>
                          <a:effectLst/>
                          <a:latin typeface="Georgia" panose="02040502050405020303" pitchFamily="18" charset="0"/>
                        </a:rPr>
                        <a:t>$17,182,806</a:t>
                      </a:r>
                    </a:p>
                  </a:txBody>
                  <a:tcPr marL="7043" marR="7043" marT="7043" marB="0" anchor="ctr">
                    <a:lnL>
                      <a:noFill/>
                    </a:lnL>
                    <a:lnR>
                      <a:noFill/>
                    </a:lnR>
                    <a:lnT>
                      <a:noFill/>
                    </a:lnT>
                    <a:lnB>
                      <a:noFill/>
                    </a:lnB>
                    <a:solidFill>
                      <a:srgbClr val="DEECD6"/>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extLst>
                  <a:ext uri="{0D108BD9-81ED-4DB2-BD59-A6C34878D82A}">
                    <a16:rowId xmlns:a16="http://schemas.microsoft.com/office/drawing/2014/main" val="1261550768"/>
                  </a:ext>
                </a:extLst>
              </a:tr>
              <a:tr h="346555">
                <a:tc>
                  <a:txBody>
                    <a:bodyPr/>
                    <a:lstStyle/>
                    <a:p>
                      <a:pPr algn="l" fontAlgn="b"/>
                      <a:r>
                        <a:rPr lang="en-US" sz="900" b="0" i="0" u="none" strike="noStrike" dirty="0">
                          <a:solidFill>
                            <a:srgbClr val="000000"/>
                          </a:solidFill>
                          <a:effectLst/>
                          <a:latin typeface="Georgia" panose="02040502050405020303" pitchFamily="18" charset="0"/>
                        </a:rPr>
                        <a:t>Seattle</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$6,964,874</a:t>
                      </a:r>
                    </a:p>
                  </a:txBody>
                  <a:tcPr marL="7043" marR="7043" marT="7043" marB="0" anchor="ctr">
                    <a:lnL>
                      <a:noFill/>
                    </a:lnL>
                    <a:lnR>
                      <a:noFill/>
                    </a:lnR>
                    <a:lnT>
                      <a:noFill/>
                    </a:lnT>
                    <a:lnB>
                      <a:noFill/>
                    </a:lnB>
                    <a:solidFill>
                      <a:srgbClr val="E1EED9"/>
                    </a:solidFill>
                  </a:tcPr>
                </a:tc>
                <a:tc>
                  <a:txBody>
                    <a:bodyPr/>
                    <a:lstStyle/>
                    <a:p>
                      <a:pPr algn="ctr" fontAlgn="ctr"/>
                      <a:r>
                        <a:rPr lang="en-US" sz="800" b="0" i="0" u="none" strike="noStrike" dirty="0">
                          <a:solidFill>
                            <a:srgbClr val="000000"/>
                          </a:solidFill>
                          <a:effectLst/>
                          <a:latin typeface="Georgia" panose="02040502050405020303" pitchFamily="18" charset="0"/>
                        </a:rPr>
                        <a:t>$976,578,445</a:t>
                      </a:r>
                    </a:p>
                  </a:txBody>
                  <a:tcPr marL="7043" marR="7043" marT="7043" marB="0" anchor="ctr">
                    <a:lnL>
                      <a:noFill/>
                    </a:lnL>
                    <a:lnR>
                      <a:noFill/>
                    </a:lnR>
                    <a:lnT>
                      <a:noFill/>
                    </a:lnT>
                    <a:lnB>
                      <a:noFill/>
                    </a:lnB>
                    <a:solidFill>
                      <a:srgbClr val="548235"/>
                    </a:solidFill>
                  </a:tcPr>
                </a:tc>
                <a:tc>
                  <a:txBody>
                    <a:bodyPr/>
                    <a:lstStyle/>
                    <a:p>
                      <a:pPr algn="ctr" fontAlgn="ctr"/>
                      <a:r>
                        <a:rPr lang="en-US" sz="800" b="0" i="0" u="none" strike="noStrike" dirty="0">
                          <a:solidFill>
                            <a:srgbClr val="000000"/>
                          </a:solidFill>
                          <a:effectLst/>
                          <a:latin typeface="Georgia" panose="02040502050405020303" pitchFamily="18" charset="0"/>
                        </a:rPr>
                        <a:t>$11,665,281</a:t>
                      </a:r>
                    </a:p>
                  </a:txBody>
                  <a:tcPr marL="7043" marR="7043" marT="7043" marB="0" anchor="ctr">
                    <a:lnL>
                      <a:noFill/>
                    </a:lnL>
                    <a:lnR>
                      <a:noFill/>
                    </a:lnR>
                    <a:lnT>
                      <a:noFill/>
                    </a:lnT>
                    <a:lnB>
                      <a:noFill/>
                    </a:lnB>
                    <a:solidFill>
                      <a:srgbClr val="E0EDD7"/>
                    </a:solidFill>
                  </a:tcPr>
                </a:tc>
                <a:extLst>
                  <a:ext uri="{0D108BD9-81ED-4DB2-BD59-A6C34878D82A}">
                    <a16:rowId xmlns:a16="http://schemas.microsoft.com/office/drawing/2014/main" val="3302564905"/>
                  </a:ext>
                </a:extLst>
              </a:tr>
              <a:tr h="346555">
                <a:tc>
                  <a:txBody>
                    <a:bodyPr/>
                    <a:lstStyle/>
                    <a:p>
                      <a:pPr algn="l" fontAlgn="b"/>
                      <a:r>
                        <a:rPr lang="en-US" sz="900" b="0" i="0" u="none" strike="noStrike" dirty="0">
                          <a:solidFill>
                            <a:srgbClr val="000000"/>
                          </a:solidFill>
                          <a:effectLst/>
                          <a:latin typeface="Georgia" panose="02040502050405020303" pitchFamily="18" charset="0"/>
                        </a:rPr>
                        <a:t>Tacoma</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$36,651</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$6,330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$4,845,719</a:t>
                      </a:r>
                    </a:p>
                  </a:txBody>
                  <a:tcPr marL="7043" marR="7043" marT="7043" marB="0" anchor="ctr">
                    <a:lnL>
                      <a:noFill/>
                    </a:lnL>
                    <a:lnR>
                      <a:noFill/>
                    </a:lnR>
                    <a:lnT>
                      <a:noFill/>
                    </a:lnT>
                    <a:lnB>
                      <a:noFill/>
                    </a:lnB>
                    <a:solidFill>
                      <a:srgbClr val="E1EFD9"/>
                    </a:solidFill>
                  </a:tcPr>
                </a:tc>
                <a:tc>
                  <a:txBody>
                    <a:bodyPr/>
                    <a:lstStyle/>
                    <a:p>
                      <a:pPr algn="ctr" fontAlgn="ctr"/>
                      <a:r>
                        <a:rPr lang="en-US" sz="800" b="0" i="0" u="none" strike="noStrike" dirty="0">
                          <a:solidFill>
                            <a:srgbClr val="000000"/>
                          </a:solidFill>
                          <a:effectLst/>
                          <a:latin typeface="Georgia" panose="02040502050405020303" pitchFamily="18" charset="0"/>
                        </a:rPr>
                        <a:t>$913,800,785</a:t>
                      </a:r>
                    </a:p>
                  </a:txBody>
                  <a:tcPr marL="7043" marR="7043" marT="7043" marB="0" anchor="ctr">
                    <a:lnL>
                      <a:noFill/>
                    </a:lnL>
                    <a:lnR>
                      <a:noFill/>
                    </a:lnR>
                    <a:lnT>
                      <a:noFill/>
                    </a:lnT>
                    <a:lnB>
                      <a:noFill/>
                    </a:lnB>
                    <a:solidFill>
                      <a:srgbClr val="548235"/>
                    </a:solidFill>
                  </a:tcPr>
                </a:tc>
                <a:tc>
                  <a:txBody>
                    <a:bodyPr/>
                    <a:lstStyle/>
                    <a:p>
                      <a:pPr algn="ctr" fontAlgn="ctr"/>
                      <a:r>
                        <a:rPr lang="en-US" sz="800" b="0" i="0" u="none" strike="noStrike" dirty="0">
                          <a:solidFill>
                            <a:srgbClr val="000000"/>
                          </a:solidFill>
                          <a:effectLst/>
                          <a:latin typeface="Georgia" panose="02040502050405020303" pitchFamily="18" charset="0"/>
                        </a:rPr>
                        <a:t>$9,823,324</a:t>
                      </a:r>
                    </a:p>
                  </a:txBody>
                  <a:tcPr marL="7043" marR="7043" marT="7043" marB="0" anchor="ctr">
                    <a:lnL>
                      <a:noFill/>
                    </a:lnL>
                    <a:lnR>
                      <a:noFill/>
                    </a:lnR>
                    <a:lnT>
                      <a:noFill/>
                    </a:lnT>
                    <a:lnB>
                      <a:noFill/>
                    </a:lnB>
                    <a:solidFill>
                      <a:srgbClr val="E0EED8"/>
                    </a:solidFill>
                  </a:tcPr>
                </a:tc>
                <a:extLst>
                  <a:ext uri="{0D108BD9-81ED-4DB2-BD59-A6C34878D82A}">
                    <a16:rowId xmlns:a16="http://schemas.microsoft.com/office/drawing/2014/main" val="1824885718"/>
                  </a:ext>
                </a:extLst>
              </a:tr>
            </a:tbl>
          </a:graphicData>
        </a:graphic>
      </p:graphicFrame>
    </p:spTree>
    <p:extLst>
      <p:ext uri="{BB962C8B-B14F-4D97-AF65-F5344CB8AC3E}">
        <p14:creationId xmlns:p14="http://schemas.microsoft.com/office/powerpoint/2010/main" val="2414982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p:txBody>
          <a:bodyPr/>
          <a:lstStyle/>
          <a:p>
            <a:r>
              <a:rPr lang="en-US" dirty="0"/>
              <a:t>2017 Was Tough Year for Insurers, Thanks to HIM</a:t>
            </a:r>
          </a:p>
          <a:p>
            <a:r>
              <a:rPr lang="en-US" dirty="0"/>
              <a:t>Growing World Economy Is a Plus for Trade</a:t>
            </a:r>
          </a:p>
          <a:p>
            <a:r>
              <a:rPr lang="en-US" dirty="0"/>
              <a:t>Significant Risks Touch on Marine Insurance</a:t>
            </a:r>
          </a:p>
          <a:p>
            <a:r>
              <a:rPr lang="en-US" dirty="0"/>
              <a:t>Trump’s Tax Changes and Tariff </a:t>
            </a:r>
            <a:r>
              <a:rPr lang="en-US"/>
              <a:t>Plans – What’s Next?</a:t>
            </a:r>
            <a:endParaRPr lang="en-US" dirty="0"/>
          </a:p>
          <a:p>
            <a:endParaRPr lang="en-US" dirty="0"/>
          </a:p>
          <a:p>
            <a:endParaRPr lang="en-US" dirty="0"/>
          </a:p>
          <a:p>
            <a:endParaRPr lang="en-US" dirty="0"/>
          </a:p>
          <a:p>
            <a:endParaRPr lang="en-US"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416282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Thank You!</a:t>
            </a:r>
          </a:p>
        </p:txBody>
      </p:sp>
    </p:spTree>
    <p:extLst>
      <p:ext uri="{BB962C8B-B14F-4D97-AF65-F5344CB8AC3E}">
        <p14:creationId xmlns:p14="http://schemas.microsoft.com/office/powerpoint/2010/main" val="13143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4277202297"/>
              </p:ext>
            </p:extLst>
          </p:nvPr>
        </p:nvGraphicFramePr>
        <p:xfrm>
          <a:off x="289118" y="888026"/>
          <a:ext cx="6351324" cy="3349257"/>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488916" y="174794"/>
            <a:ext cx="5235663" cy="713232"/>
          </a:xfrm>
        </p:spPr>
        <p:txBody>
          <a:bodyPr/>
          <a:lstStyle/>
          <a:p>
            <a:br>
              <a:rPr lang="en-US" altLang="en-US" dirty="0"/>
            </a:br>
            <a:r>
              <a:rPr lang="en-US" altLang="en-US" dirty="0"/>
              <a:t>Net Premium Growth, Annual Change</a:t>
            </a:r>
          </a:p>
        </p:txBody>
      </p:sp>
      <p:sp>
        <p:nvSpPr>
          <p:cNvPr id="6" name="Text Placeholder 5"/>
          <p:cNvSpPr>
            <a:spLocks noGrp="1"/>
          </p:cNvSpPr>
          <p:nvPr>
            <p:ph type="body" sz="quarter" idx="16"/>
          </p:nvPr>
        </p:nvSpPr>
        <p:spPr/>
        <p:txBody>
          <a:bodyPr/>
          <a:lstStyle/>
          <a:p>
            <a:r>
              <a:rPr lang="en-US" dirty="0"/>
              <a:t>Sources: A.M. Best (2007-2013), ISO (2014-16), Federal Reserve Bank of St. Louis (FRED), Insurance Information Institute.</a:t>
            </a:r>
          </a:p>
        </p:txBody>
      </p:sp>
      <p:sp>
        <p:nvSpPr>
          <p:cNvPr id="8" name="Text Placeholder 4">
            <a:extLst>
              <a:ext uri="{FF2B5EF4-FFF2-40B4-BE49-F238E27FC236}">
                <a16:creationId xmlns:a16="http://schemas.microsoft.com/office/drawing/2014/main" id="{CB501056-37E4-46BB-931B-A97CDE9663C7}"/>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r>
              <a:rPr lang="en-US" sz="1500" dirty="0">
                <a:solidFill>
                  <a:srgbClr val="FFFFFF"/>
                </a:solidFill>
                <a:latin typeface="Arial"/>
              </a:rPr>
              <a:t>Premium Growth Continues to Follow Economic Growth and Inflation Trends.</a:t>
            </a:r>
          </a:p>
        </p:txBody>
      </p:sp>
    </p:spTree>
    <p:custDataLst>
      <p:tags r:id="rId1"/>
    </p:custDataLst>
    <p:extLst>
      <p:ext uri="{BB962C8B-B14F-4D97-AF65-F5344CB8AC3E}">
        <p14:creationId xmlns:p14="http://schemas.microsoft.com/office/powerpoint/2010/main" val="1775863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sz="2100" dirty="0"/>
              <a:t>P/C industry net income after taxes</a:t>
            </a:r>
          </a:p>
        </p:txBody>
      </p:sp>
      <p:sp>
        <p:nvSpPr>
          <p:cNvPr id="2" name="Text Placeholder 1"/>
          <p:cNvSpPr>
            <a:spLocks noGrp="1"/>
          </p:cNvSpPr>
          <p:nvPr>
            <p:ph type="body" sz="quarter" idx="16"/>
          </p:nvPr>
        </p:nvSpPr>
        <p:spPr>
          <a:xfrm>
            <a:off x="657286" y="4735522"/>
            <a:ext cx="5953827" cy="311264"/>
          </a:xfrm>
        </p:spPr>
        <p:txBody>
          <a:bodyPr/>
          <a:lstStyle/>
          <a:p>
            <a:endParaRPr lang="en-US" sz="600" dirty="0"/>
          </a:p>
          <a:p>
            <a:endParaRPr lang="en-US" dirty="0"/>
          </a:p>
          <a:p>
            <a:r>
              <a:rPr lang="en-US" dirty="0"/>
              <a:t>Through fourth quarter. Adjusted for inflation using the BLS CPI calculator, to 2017 dollars.</a:t>
            </a:r>
            <a:br>
              <a:rPr lang="en-US" dirty="0"/>
            </a:br>
            <a:r>
              <a:rPr lang="en-US" dirty="0"/>
              <a:t>Sources: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nvPr>
        </p:nvGraphicFramePr>
        <p:xfrm>
          <a:off x="371475" y="1116791"/>
          <a:ext cx="6096570" cy="314448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09759" y="890576"/>
            <a:ext cx="1980020" cy="237757"/>
          </a:xfrm>
          <a:prstGeom prst="rect">
            <a:avLst/>
          </a:prstGeom>
          <a:noFill/>
        </p:spPr>
        <p:txBody>
          <a:bodyPr wrap="square" rtlCol="0" anchor="ctr" anchorCtr="0">
            <a:spAutoFit/>
          </a:bodyPr>
          <a:lstStyle/>
          <a:p>
            <a:pPr defTabSz="685800">
              <a:lnSpc>
                <a:spcPct val="90000"/>
              </a:lnSpc>
              <a:spcBef>
                <a:spcPts val="900"/>
              </a:spcBef>
              <a:buClr>
                <a:srgbClr val="337DBE"/>
              </a:buClr>
              <a:buSzPct val="77000"/>
            </a:pPr>
            <a:r>
              <a:rPr lang="en-US" sz="1050" b="1" dirty="0">
                <a:solidFill>
                  <a:srgbClr val="000000"/>
                </a:solidFill>
                <a:latin typeface="Arial"/>
              </a:rPr>
              <a:t>Billions, 2017 dollars</a:t>
            </a:r>
          </a:p>
        </p:txBody>
      </p:sp>
      <p:sp>
        <p:nvSpPr>
          <p:cNvPr id="8" name="Text Placeholder 4">
            <a:extLst>
              <a:ext uri="{FF2B5EF4-FFF2-40B4-BE49-F238E27FC236}">
                <a16:creationId xmlns:a16="http://schemas.microsoft.com/office/drawing/2014/main" id="{A4B96C78-087A-45AB-B00F-4EDDE32F766F}"/>
              </a:ext>
            </a:extLst>
          </p:cNvPr>
          <p:cNvSpPr txBox="1">
            <a:spLocks/>
          </p:cNvSpPr>
          <p:nvPr/>
        </p:nvSpPr>
        <p:spPr bwMode="gray">
          <a:xfrm>
            <a:off x="657286" y="4167340"/>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r>
              <a:rPr lang="en-US" sz="1500">
                <a:solidFill>
                  <a:srgbClr val="FFFFFF"/>
                </a:solidFill>
                <a:latin typeface="Arial"/>
              </a:rPr>
              <a:t>Catastrophes Drove Earnings Down in 2017, Continuing a Four-Year Slide in Inflation-Adjusted Profits.</a:t>
            </a:r>
          </a:p>
        </p:txBody>
      </p:sp>
    </p:spTree>
    <p:extLst>
      <p:ext uri="{BB962C8B-B14F-4D97-AF65-F5344CB8AC3E}">
        <p14:creationId xmlns:p14="http://schemas.microsoft.com/office/powerpoint/2010/main" val="2334559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466378" y="208907"/>
            <a:ext cx="3999759" cy="713232"/>
          </a:xfrm>
        </p:spPr>
        <p:txBody>
          <a:bodyPr/>
          <a:lstStyle/>
          <a:p>
            <a:r>
              <a:rPr lang="en-US" dirty="0"/>
              <a:t>P/C Insurance Industry </a:t>
            </a:r>
            <a:br>
              <a:rPr lang="en-US" dirty="0"/>
            </a:br>
            <a:r>
              <a:rPr lang="en-US" dirty="0"/>
              <a:t>Combined Ratio, 2000-2019*</a:t>
            </a:r>
          </a:p>
        </p:txBody>
      </p:sp>
      <p:sp>
        <p:nvSpPr>
          <p:cNvPr id="8" name="Text Placeholder 7"/>
          <p:cNvSpPr>
            <a:spLocks noGrp="1"/>
          </p:cNvSpPr>
          <p:nvPr>
            <p:ph type="body" sz="quarter" idx="16"/>
          </p:nvPr>
        </p:nvSpPr>
        <p:spPr/>
        <p:txBody>
          <a:bodyPr/>
          <a:lstStyle/>
          <a:p>
            <a:r>
              <a:rPr lang="en-US" dirty="0"/>
              <a:t>*Excludes Mortgage &amp; Financial Guaranty insurers 2008-2014.</a:t>
            </a:r>
            <a:br>
              <a:rPr lang="en-US" dirty="0"/>
            </a:br>
            <a:r>
              <a:rPr lang="en-US" dirty="0"/>
              <a:t>Including M&amp;FG, 2008=105.1, 2009=100.7, 2010=102.4, 2011=108.1; 2012:=103.2; 2013: = 96.1; 2014: = 97.0.                              </a:t>
            </a:r>
          </a:p>
          <a:p>
            <a:r>
              <a:rPr lang="en-US" dirty="0"/>
              <a:t>Sources: A.M. Best; ISO, a Verisk Analytics company; I.I.I. estimate for 2017; I.I.I. projections for 2018 and 2019.</a:t>
            </a:r>
          </a:p>
        </p:txBody>
      </p:sp>
      <p:graphicFrame>
        <p:nvGraphicFramePr>
          <p:cNvPr id="25" name="Object 4"/>
          <p:cNvGraphicFramePr>
            <a:graphicFrameLocks noChangeAspect="1"/>
          </p:cNvGraphicFramePr>
          <p:nvPr>
            <p:extLst>
              <p:ext uri="{D42A27DB-BD31-4B8C-83A1-F6EECF244321}">
                <p14:modId xmlns:p14="http://schemas.microsoft.com/office/powerpoint/2010/main" val="671365081"/>
              </p:ext>
            </p:extLst>
          </p:nvPr>
        </p:nvGraphicFramePr>
        <p:xfrm>
          <a:off x="151714" y="1043088"/>
          <a:ext cx="6356747" cy="3442233"/>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5278901" y="1206417"/>
            <a:ext cx="838138" cy="1373232"/>
            <a:chOff x="1577533" y="2046013"/>
            <a:chExt cx="775142" cy="1496015"/>
          </a:xfrm>
        </p:grpSpPr>
        <p:sp>
          <p:nvSpPr>
            <p:cNvPr id="27" name="AutoShape 7"/>
            <p:cNvSpPr>
              <a:spLocks noChangeArrowheads="1"/>
            </p:cNvSpPr>
            <p:nvPr/>
          </p:nvSpPr>
          <p:spPr bwMode="gray">
            <a:xfrm>
              <a:off x="1577533" y="2046013"/>
              <a:ext cx="775142" cy="589750"/>
            </a:xfrm>
            <a:prstGeom prst="rect">
              <a:avLst/>
            </a:prstGeom>
            <a:solidFill>
              <a:schemeClr val="accent6"/>
            </a:solidFill>
            <a:ln w="28575" algn="ctr">
              <a:noFill/>
              <a:miter lim="800000"/>
              <a:headEnd/>
              <a:tailEnd/>
            </a:ln>
          </p:spPr>
          <p:txBody>
            <a:bodyPr tIns="34290" bIns="34290" anchor="ctr"/>
            <a:lstStyle/>
            <a:p>
              <a:pPr algn="ctr" defTabSz="685800" eaLnBrk="0" fontAlgn="base" hangingPunct="0">
                <a:lnSpc>
                  <a:spcPct val="90000"/>
                </a:lnSpc>
                <a:spcAft>
                  <a:spcPct val="0"/>
                </a:spcAft>
                <a:buClr>
                  <a:srgbClr val="FFFFFF"/>
                </a:buClr>
              </a:pPr>
              <a:r>
                <a:rPr lang="en-US" sz="900" b="1" dirty="0">
                  <a:solidFill>
                    <a:srgbClr val="FFFFFF"/>
                  </a:solidFill>
                  <a:latin typeface="Arial"/>
                  <a:cs typeface="Arial" charset="0"/>
                </a:rPr>
                <a:t>Hurricanes, Wildfires Drive CR Higher.</a:t>
              </a:r>
            </a:p>
          </p:txBody>
        </p:sp>
        <p:cxnSp>
          <p:nvCxnSpPr>
            <p:cNvPr id="28" name="Straight Arrow Connector 27"/>
            <p:cNvCxnSpPr/>
            <p:nvPr/>
          </p:nvCxnSpPr>
          <p:spPr bwMode="gray">
            <a:xfrm>
              <a:off x="1965104" y="2643722"/>
              <a:ext cx="0" cy="898306"/>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079783" y="1367612"/>
            <a:ext cx="772948" cy="1710125"/>
            <a:chOff x="2950852" y="3276791"/>
            <a:chExt cx="1030597" cy="1784307"/>
          </a:xfrm>
        </p:grpSpPr>
        <p:sp>
          <p:nvSpPr>
            <p:cNvPr id="33" name="AutoShape 6"/>
            <p:cNvSpPr>
              <a:spLocks noChangeArrowheads="1"/>
            </p:cNvSpPr>
            <p:nvPr/>
          </p:nvSpPr>
          <p:spPr bwMode="gray">
            <a:xfrm>
              <a:off x="2950852" y="3276791"/>
              <a:ext cx="1030597" cy="795528"/>
            </a:xfrm>
            <a:prstGeom prst="rect">
              <a:avLst/>
            </a:prstGeom>
            <a:solidFill>
              <a:schemeClr val="accent1"/>
            </a:solidFill>
            <a:ln w="28575" algn="ctr">
              <a:noFill/>
              <a:miter lim="800000"/>
              <a:headEnd/>
              <a:tailEnd/>
            </a:ln>
          </p:spPr>
          <p:txBody>
            <a:bodyPr tIns="0" bIns="0" anchor="ctr"/>
            <a:lstStyle/>
            <a:p>
              <a:pPr algn="ctr" defTabSz="685800" eaLnBrk="0" fontAlgn="base" hangingPunct="0">
                <a:lnSpc>
                  <a:spcPct val="90000"/>
                </a:lnSpc>
                <a:spcAft>
                  <a:spcPct val="0"/>
                </a:spcAft>
                <a:buClr>
                  <a:srgbClr val="FFFFFF"/>
                </a:buClr>
              </a:pPr>
              <a:r>
                <a:rPr lang="en-US" sz="900" b="1" dirty="0">
                  <a:solidFill>
                    <a:srgbClr val="FFFFFF"/>
                  </a:solidFill>
                  <a:latin typeface="Arial"/>
                  <a:cs typeface="Arial" charset="0"/>
                </a:rPr>
                <a:t>Best Combined Ratio Since 1949 (87.6)</a:t>
              </a:r>
            </a:p>
          </p:txBody>
        </p:sp>
        <p:cxnSp>
          <p:nvCxnSpPr>
            <p:cNvPr id="34" name="Straight Arrow Connector 33"/>
            <p:cNvCxnSpPr>
              <a:stCxn id="33" idx="2"/>
            </p:cNvCxnSpPr>
            <p:nvPr/>
          </p:nvCxnSpPr>
          <p:spPr bwMode="gray">
            <a:xfrm flipH="1">
              <a:off x="3466150" y="4072319"/>
              <a:ext cx="1" cy="988779"/>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345436" y="148132"/>
            <a:ext cx="1420415" cy="2825527"/>
            <a:chOff x="458788" y="1838324"/>
            <a:chExt cx="1893887" cy="3767370"/>
          </a:xfrm>
        </p:grpSpPr>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34290" bIns="34290" anchor="ctr"/>
            <a:lstStyle/>
            <a:p>
              <a:pPr algn="ctr" defTabSz="685800" eaLnBrk="0" fontAlgn="base" hangingPunct="0">
                <a:lnSpc>
                  <a:spcPct val="90000"/>
                </a:lnSpc>
                <a:spcAft>
                  <a:spcPct val="0"/>
                </a:spcAft>
                <a:buClr>
                  <a:srgbClr val="FFFFFF"/>
                </a:buClr>
              </a:pPr>
              <a:r>
                <a:rPr lang="en-US" sz="900" b="1" dirty="0">
                  <a:solidFill>
                    <a:srgbClr val="FFFFFF"/>
                  </a:solidFill>
                  <a:latin typeface="Arial"/>
                  <a:cs typeface="Arial" charset="0"/>
                </a:rPr>
                <a:t>3 Consecutive Years of U/W Profits; 1</a:t>
              </a:r>
              <a:r>
                <a:rPr lang="en-US" sz="900" b="1" baseline="30000" dirty="0">
                  <a:solidFill>
                    <a:srgbClr val="FFFFFF"/>
                  </a:solidFill>
                  <a:latin typeface="Arial"/>
                  <a:cs typeface="Arial" charset="0"/>
                </a:rPr>
                <a:t>st</a:t>
              </a:r>
              <a:r>
                <a:rPr lang="en-US" sz="900" b="1" dirty="0">
                  <a:solidFill>
                    <a:srgbClr val="FFFFFF"/>
                  </a:solidFill>
                  <a:latin typeface="Arial"/>
                  <a:cs typeface="Arial" charset="0"/>
                </a:rPr>
                <a:t> time since 1971-73</a:t>
              </a:r>
            </a:p>
          </p:txBody>
        </p:sp>
        <p:cxnSp>
          <p:nvCxnSpPr>
            <p:cNvPr id="57" name="Straight Arrow Connector 56"/>
            <p:cNvCxnSpPr/>
            <p:nvPr/>
          </p:nvCxnSpPr>
          <p:spPr bwMode="gray">
            <a:xfrm>
              <a:off x="1464184" y="2635763"/>
              <a:ext cx="31459" cy="296993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4345436" y="3077737"/>
            <a:ext cx="1001486" cy="716711"/>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defTabSz="685800">
              <a:lnSpc>
                <a:spcPct val="100000"/>
              </a:lnSpc>
              <a:spcBef>
                <a:spcPct val="0"/>
              </a:spcBef>
              <a:buClrTx/>
              <a:buNone/>
            </a:pPr>
            <a:endParaRPr lang="en-US" altLang="en-US" sz="1350">
              <a:solidFill>
                <a:srgbClr val="000000"/>
              </a:solidFill>
            </a:endParaRPr>
          </a:p>
        </p:txBody>
      </p:sp>
    </p:spTree>
    <p:custDataLst>
      <p:tags r:id="rId1"/>
    </p:custDataLst>
    <p:extLst>
      <p:ext uri="{BB962C8B-B14F-4D97-AF65-F5344CB8AC3E}">
        <p14:creationId xmlns:p14="http://schemas.microsoft.com/office/powerpoint/2010/main" val="244046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Catastrophes</a:t>
            </a:r>
          </a:p>
        </p:txBody>
      </p:sp>
    </p:spTree>
    <p:extLst>
      <p:ext uri="{BB962C8B-B14F-4D97-AF65-F5344CB8AC3E}">
        <p14:creationId xmlns:p14="http://schemas.microsoft.com/office/powerpoint/2010/main" val="15745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dirty="0"/>
              <a:t>U.S. Insured Catastrophe Losses, 1989–2017</a:t>
            </a:r>
          </a:p>
        </p:txBody>
      </p:sp>
      <p:sp>
        <p:nvSpPr>
          <p:cNvPr id="6" name="Text Placeholder 5"/>
          <p:cNvSpPr>
            <a:spLocks noGrp="1"/>
          </p:cNvSpPr>
          <p:nvPr>
            <p:ph type="body" sz="quarter" idx="16"/>
          </p:nvPr>
        </p:nvSpPr>
        <p:spPr/>
        <p:txBody>
          <a:bodyPr/>
          <a:lstStyle/>
          <a:p>
            <a:endParaRPr lang="en-US" dirty="0"/>
          </a:p>
          <a:p>
            <a:endParaRPr lang="en-US" dirty="0"/>
          </a:p>
          <a:p>
            <a:r>
              <a:rPr lang="en-US" dirty="0"/>
              <a:t>*PCS estimate, subject to change, in 2016 dollars</a:t>
            </a:r>
          </a:p>
          <a:p>
            <a:r>
              <a:rPr lang="en-US" dirty="0"/>
              <a:t>Note: 2001 figure includes $20.3B for 9/11 losses reported through 12/31/01 ($25.9B 2011 dollars). Includes only business and personal property claims, business interruption and auto claims. Non-prop/BI losses = $12.2B ($15.6B in 2011 dollars).  </a:t>
            </a:r>
          </a:p>
          <a:p>
            <a:r>
              <a:rPr lang="en-US" dirty="0"/>
              <a:t>Sources: Property Claims Service, a Verisk Analytics business;  Insurance Information Institute.</a:t>
            </a:r>
          </a:p>
        </p:txBody>
      </p:sp>
      <p:graphicFrame>
        <p:nvGraphicFramePr>
          <p:cNvPr id="13" name="Chart 12"/>
          <p:cNvGraphicFramePr/>
          <p:nvPr>
            <p:extLst>
              <p:ext uri="{D42A27DB-BD31-4B8C-83A1-F6EECF244321}">
                <p14:modId xmlns:p14="http://schemas.microsoft.com/office/powerpoint/2010/main" val="1016958323"/>
              </p:ext>
            </p:extLst>
          </p:nvPr>
        </p:nvGraphicFramePr>
        <p:xfrm>
          <a:off x="179661" y="1152144"/>
          <a:ext cx="6419850" cy="27435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8EA03CD4-9A15-9244-9CDC-920D653ACED1}"/>
              </a:ext>
            </a:extLst>
          </p:cNvPr>
          <p:cNvSpPr txBox="1">
            <a:spLocks/>
          </p:cNvSpPr>
          <p:nvPr/>
        </p:nvSpPr>
        <p:spPr bwMode="gray">
          <a:xfrm>
            <a:off x="218777" y="3953455"/>
            <a:ext cx="6420446" cy="55600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eaLnBrk="0" hangingPunct="0">
              <a:spcBef>
                <a:spcPct val="50000"/>
              </a:spcBef>
              <a:buClr>
                <a:srgbClr val="FFFFFF"/>
              </a:buClr>
              <a:defRPr/>
            </a:pPr>
            <a:r>
              <a:rPr lang="en-US" sz="1200" dirty="0">
                <a:solidFill>
                  <a:srgbClr val="FFFFFF"/>
                </a:solidFill>
                <a:latin typeface="Arial" charset="0"/>
                <a:cs typeface="Arial" charset="0"/>
              </a:rPr>
              <a:t>2017 was one of the costliest years for insured disaster losses on record. </a:t>
            </a:r>
            <a:br>
              <a:rPr lang="en-US" sz="1200" dirty="0">
                <a:solidFill>
                  <a:srgbClr val="FFFFFF"/>
                </a:solidFill>
                <a:latin typeface="Arial" charset="0"/>
                <a:cs typeface="Arial" charset="0"/>
              </a:rPr>
            </a:br>
            <a:r>
              <a:rPr lang="en-US" sz="1200" dirty="0">
                <a:solidFill>
                  <a:srgbClr val="FFFFFF"/>
                </a:solidFill>
                <a:latin typeface="Arial" charset="0"/>
                <a:cs typeface="Arial" charset="0"/>
              </a:rPr>
              <a:t>Longer-term trend is for more costly events.</a:t>
            </a:r>
          </a:p>
        </p:txBody>
      </p:sp>
      <p:sp>
        <p:nvSpPr>
          <p:cNvPr id="10" name="PPTShape_0"/>
          <p:cNvSpPr>
            <a:spLocks noChangeArrowheads="1"/>
          </p:cNvSpPr>
          <p:nvPr/>
        </p:nvSpPr>
        <p:spPr bwMode="black">
          <a:xfrm>
            <a:off x="267462" y="975206"/>
            <a:ext cx="3285897" cy="145424"/>
          </a:xfrm>
          <a:prstGeom prst="rect">
            <a:avLst/>
          </a:prstGeom>
          <a:noFill/>
          <a:ln w="9525" algn="ctr">
            <a:noFill/>
            <a:miter lim="800000"/>
            <a:headEnd/>
            <a:tailEnd/>
          </a:ln>
        </p:spPr>
        <p:txBody>
          <a:bodyPr wrap="square" lIns="68580" tIns="0" rIns="0" bIns="0">
            <a:spAutoFit/>
          </a:bodyPr>
          <a:lstStyle/>
          <a:p>
            <a:pPr defTabSz="85725" eaLnBrk="0" fontAlgn="base" hangingPunct="0">
              <a:lnSpc>
                <a:spcPct val="90000"/>
              </a:lnSpc>
              <a:spcBef>
                <a:spcPct val="20000"/>
              </a:spcBef>
              <a:spcAft>
                <a:spcPct val="0"/>
              </a:spcAft>
            </a:pPr>
            <a:r>
              <a:rPr lang="en-US" sz="1050" b="1" dirty="0">
                <a:latin typeface="Arial" charset="0"/>
                <a:cs typeface="Arial" charset="0"/>
              </a:rPr>
              <a:t>($ billions, 2016 dollars)</a:t>
            </a:r>
          </a:p>
        </p:txBody>
      </p:sp>
    </p:spTree>
    <p:extLst>
      <p:ext uri="{BB962C8B-B14F-4D97-AF65-F5344CB8AC3E}">
        <p14:creationId xmlns:p14="http://schemas.microsoft.com/office/powerpoint/2010/main" val="4280414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1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3.xml><?xml version="1.0" encoding="utf-8"?>
<a:theme xmlns:a="http://schemas.openxmlformats.org/drawingml/2006/main" name="2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4.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19016</TotalTime>
  <Words>2463</Words>
  <Application>Microsoft Office PowerPoint</Application>
  <PresentationFormat>Custom</PresentationFormat>
  <Paragraphs>350</Paragraphs>
  <Slides>47</Slides>
  <Notes>38</Notes>
  <HiddenSlides>11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Arial</vt:lpstr>
      <vt:lpstr>Arial </vt:lpstr>
      <vt:lpstr>Arial Narrow</vt:lpstr>
      <vt:lpstr>Georgia</vt:lpstr>
      <vt:lpstr>Symbol</vt:lpstr>
      <vt:lpstr>Wingdings</vt:lpstr>
      <vt:lpstr>Wingdings 3</vt:lpstr>
      <vt:lpstr>Office Theme</vt:lpstr>
      <vt:lpstr>1_Office Theme</vt:lpstr>
      <vt:lpstr>2_Office Theme</vt:lpstr>
      <vt:lpstr>  The Marine Insurance Market </vt:lpstr>
      <vt:lpstr>What is the Insurance Information Institute?</vt:lpstr>
      <vt:lpstr>Who We Are and What We Do</vt:lpstr>
      <vt:lpstr>Financial Results Q4 2017</vt:lpstr>
      <vt:lpstr> Net Premium Growth, Annual Change</vt:lpstr>
      <vt:lpstr>P/C industry net income after taxes</vt:lpstr>
      <vt:lpstr>P/C Insurance Industry  Combined Ratio, 2000-2019*</vt:lpstr>
      <vt:lpstr>Catastrophes</vt:lpstr>
      <vt:lpstr>U.S. Insured Catastrophe Losses, 1989–2017</vt:lpstr>
      <vt:lpstr>Estimated Ultimate Gross Losses from Hurricane Harvey</vt:lpstr>
      <vt:lpstr>Top 10 Most Costly Disasters in U.S. History—Katrina Still Ranks #1</vt:lpstr>
      <vt:lpstr>Inflation Adjusted U.S. Catastrophe Losses by Cause of Loss, 1997–20161</vt:lpstr>
      <vt:lpstr>Investments</vt:lpstr>
      <vt:lpstr>Key sources of P/C insurer profits, 2008-2017</vt:lpstr>
      <vt:lpstr>P/C Insurer Portfolio Yields, 2005-2017 </vt:lpstr>
      <vt:lpstr> Sources of investment gains, 2008-2017</vt:lpstr>
      <vt:lpstr>Marine Results Underwriting is Historically Volatile; Has the Market Turned?</vt:lpstr>
      <vt:lpstr>U.S. Ocean Marine Direct Written Premiums, 2008-2017</vt:lpstr>
      <vt:lpstr>Has the Market Bottomed Out?</vt:lpstr>
      <vt:lpstr>Total losses by type of vessel 2007 vs. 2016 </vt:lpstr>
      <vt:lpstr>Major Energy Losses</vt:lpstr>
      <vt:lpstr>U.S. Marine Results, 2007-2017</vt:lpstr>
      <vt:lpstr>Offshore Energy</vt:lpstr>
      <vt:lpstr>Economic Factors</vt:lpstr>
      <vt:lpstr>PowerPoint Presentation</vt:lpstr>
      <vt:lpstr>PowerPoint Presentation</vt:lpstr>
      <vt:lpstr>PowerPoint Presentation</vt:lpstr>
      <vt:lpstr>World Trade Volume Growth* 2012-2019P</vt:lpstr>
      <vt:lpstr>World Trade Volume: IMPORTS, 2012–2019P</vt:lpstr>
      <vt:lpstr>World Trade Volume: EXPORTS, 2012–2019P</vt:lpstr>
      <vt:lpstr>Global Risk</vt:lpstr>
      <vt:lpstr>PowerPoint Presentation</vt:lpstr>
      <vt:lpstr>PowerPoint Presentation</vt:lpstr>
      <vt:lpstr>PowerPoint Presentation</vt:lpstr>
      <vt:lpstr>PowerPoint Presentation</vt:lpstr>
      <vt:lpstr>The Future: Trump, Taxes and Tariffs</vt:lpstr>
      <vt:lpstr> Total value of recreational boats sold in the U.S.</vt:lpstr>
      <vt:lpstr>West Coast Trade With China</vt:lpstr>
      <vt:lpstr>China Tariffs: Seattle and Tacoma Hit Hard</vt:lpstr>
      <vt:lpstr>US Solar Cell Tariffs: Los Angeles</vt:lpstr>
      <vt:lpstr>US Aluminum Tariffs: Oakland</vt:lpstr>
      <vt:lpstr>US Steel Tariffs: Seattle</vt:lpstr>
      <vt:lpstr>China’s new tariffs would hit imports to the LA area hardest</vt:lpstr>
      <vt:lpstr>Los Angeles imports far more from China  than any other West Coast port</vt:lpstr>
      <vt:lpstr>China’s Tariffs: Who Feels the Pain?</vt:lpstr>
      <vt:lpstr>Summary</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P15045_III_SMK_General</dc:description>
  <cp:lastModifiedBy>Lewis, Charlene</cp:lastModifiedBy>
  <cp:revision>560</cp:revision>
  <dcterms:created xsi:type="dcterms:W3CDTF">2011-11-02T14:24:24Z</dcterms:created>
  <dcterms:modified xsi:type="dcterms:W3CDTF">2018-05-04T14:46:56Z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36A850C9-6417-4A2E-A32C-BB1E97E0BEBA</vt:lpwstr>
  </property>
  <property fmtid="{D5CDD505-2E9C-101B-9397-08002B2CF9AE}" pid="3" name="ArticulatePath">
    <vt:lpwstr>III_SMK_General updated</vt:lpwstr>
  </property>
</Properties>
</file>